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3.xml" ContentType="application/vnd.openxmlformats-officedocument.theme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24.xml" ContentType="application/vnd.openxmlformats-officedocument.theme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theme/theme25.xml" ContentType="application/vnd.openxmlformats-officedocument.theme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6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theme/theme27.xml" ContentType="application/vnd.openxmlformats-officedocument.theme+xml"/>
  <Override PartName="/ppt/theme/themeOverride1.xml" ContentType="application/vnd.openxmlformats-officedocument.themeOverride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8.xml" ContentType="application/vnd.openxmlformats-officedocument.theme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theme/theme29.xml" ContentType="application/vnd.openxmlformats-officedocument.theme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theme/theme30.xml" ContentType="application/vnd.openxmlformats-officedocument.theme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theme/theme31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theme/theme32.xml" ContentType="application/vnd.openxmlformats-officedocument.theme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92" r:id="rId9"/>
    <p:sldMasterId id="2147483804" r:id="rId10"/>
    <p:sldMasterId id="2147483816" r:id="rId11"/>
    <p:sldMasterId id="2147483828" r:id="rId12"/>
    <p:sldMasterId id="2147483840" r:id="rId13"/>
    <p:sldMasterId id="2147483852" r:id="rId14"/>
    <p:sldMasterId id="2147483864" r:id="rId15"/>
    <p:sldMasterId id="2147483876" r:id="rId16"/>
    <p:sldMasterId id="2147483900" r:id="rId17"/>
    <p:sldMasterId id="2147483924" r:id="rId18"/>
    <p:sldMasterId id="2147483936" r:id="rId19"/>
    <p:sldMasterId id="2147483948" r:id="rId20"/>
    <p:sldMasterId id="2147483972" r:id="rId21"/>
    <p:sldMasterId id="2147483984" r:id="rId22"/>
    <p:sldMasterId id="2147484010" r:id="rId23"/>
    <p:sldMasterId id="2147484075" r:id="rId24"/>
    <p:sldMasterId id="2147484087" r:id="rId25"/>
    <p:sldMasterId id="2147484099" r:id="rId26"/>
    <p:sldMasterId id="2147484111" r:id="rId27"/>
    <p:sldMasterId id="2147484123" r:id="rId28"/>
    <p:sldMasterId id="2147484135" r:id="rId29"/>
    <p:sldMasterId id="2147484147" r:id="rId30"/>
    <p:sldMasterId id="2147484160" r:id="rId31"/>
    <p:sldMasterId id="2147484173" r:id="rId32"/>
    <p:sldMasterId id="2147484186" r:id="rId33"/>
  </p:sldMasterIdLst>
  <p:notesMasterIdLst>
    <p:notesMasterId r:id="rId147"/>
  </p:notesMasterIdLst>
  <p:handoutMasterIdLst>
    <p:handoutMasterId r:id="rId148"/>
  </p:handoutMasterIdLst>
  <p:sldIdLst>
    <p:sldId id="257" r:id="rId34"/>
    <p:sldId id="259" r:id="rId35"/>
    <p:sldId id="261" r:id="rId36"/>
    <p:sldId id="310" r:id="rId37"/>
    <p:sldId id="268" r:id="rId38"/>
    <p:sldId id="311" r:id="rId39"/>
    <p:sldId id="266" r:id="rId40"/>
    <p:sldId id="270" r:id="rId41"/>
    <p:sldId id="312" r:id="rId42"/>
    <p:sldId id="267" r:id="rId43"/>
    <p:sldId id="313" r:id="rId44"/>
    <p:sldId id="272" r:id="rId45"/>
    <p:sldId id="314" r:id="rId46"/>
    <p:sldId id="278" r:id="rId47"/>
    <p:sldId id="280" r:id="rId48"/>
    <p:sldId id="282" r:id="rId49"/>
    <p:sldId id="319" r:id="rId50"/>
    <p:sldId id="320" r:id="rId51"/>
    <p:sldId id="321" r:id="rId52"/>
    <p:sldId id="284" r:id="rId53"/>
    <p:sldId id="286" r:id="rId54"/>
    <p:sldId id="288" r:id="rId55"/>
    <p:sldId id="290" r:id="rId56"/>
    <p:sldId id="292" r:id="rId57"/>
    <p:sldId id="296" r:id="rId58"/>
    <p:sldId id="300" r:id="rId59"/>
    <p:sldId id="302" r:id="rId60"/>
    <p:sldId id="304" r:id="rId61"/>
    <p:sldId id="308" r:id="rId62"/>
    <p:sldId id="322" r:id="rId63"/>
    <p:sldId id="399" r:id="rId64"/>
    <p:sldId id="324" r:id="rId65"/>
    <p:sldId id="325" r:id="rId66"/>
    <p:sldId id="326" r:id="rId67"/>
    <p:sldId id="327" r:id="rId68"/>
    <p:sldId id="328" r:id="rId69"/>
    <p:sldId id="385" r:id="rId70"/>
    <p:sldId id="329" r:id="rId71"/>
    <p:sldId id="330" r:id="rId72"/>
    <p:sldId id="331" r:id="rId73"/>
    <p:sldId id="401" r:id="rId74"/>
    <p:sldId id="387" r:id="rId75"/>
    <p:sldId id="332" r:id="rId76"/>
    <p:sldId id="391" r:id="rId77"/>
    <p:sldId id="333" r:id="rId78"/>
    <p:sldId id="382" r:id="rId79"/>
    <p:sldId id="334" r:id="rId80"/>
    <p:sldId id="395" r:id="rId81"/>
    <p:sldId id="335" r:id="rId82"/>
    <p:sldId id="336" r:id="rId83"/>
    <p:sldId id="337" r:id="rId84"/>
    <p:sldId id="410" r:id="rId85"/>
    <p:sldId id="338" r:id="rId86"/>
    <p:sldId id="378" r:id="rId87"/>
    <p:sldId id="380" r:id="rId88"/>
    <p:sldId id="339" r:id="rId89"/>
    <p:sldId id="412" r:id="rId90"/>
    <p:sldId id="340" r:id="rId91"/>
    <p:sldId id="341" r:id="rId92"/>
    <p:sldId id="342" r:id="rId93"/>
    <p:sldId id="343" r:id="rId94"/>
    <p:sldId id="407" r:id="rId95"/>
    <p:sldId id="344" r:id="rId96"/>
    <p:sldId id="397" r:id="rId97"/>
    <p:sldId id="345" r:id="rId98"/>
    <p:sldId id="408" r:id="rId99"/>
    <p:sldId id="403" r:id="rId100"/>
    <p:sldId id="405" r:id="rId101"/>
    <p:sldId id="346" r:id="rId102"/>
    <p:sldId id="347" r:id="rId103"/>
    <p:sldId id="348" r:id="rId104"/>
    <p:sldId id="349" r:id="rId105"/>
    <p:sldId id="350" r:id="rId106"/>
    <p:sldId id="351" r:id="rId107"/>
    <p:sldId id="366" r:id="rId108"/>
    <p:sldId id="352" r:id="rId109"/>
    <p:sldId id="353" r:id="rId110"/>
    <p:sldId id="413" r:id="rId111"/>
    <p:sldId id="354" r:id="rId112"/>
    <p:sldId id="356" r:id="rId113"/>
    <p:sldId id="355" r:id="rId114"/>
    <p:sldId id="357" r:id="rId115"/>
    <p:sldId id="414" r:id="rId116"/>
    <p:sldId id="358" r:id="rId117"/>
    <p:sldId id="415" r:id="rId118"/>
    <p:sldId id="359" r:id="rId119"/>
    <p:sldId id="418" r:id="rId120"/>
    <p:sldId id="419" r:id="rId121"/>
    <p:sldId id="421" r:id="rId122"/>
    <p:sldId id="420" r:id="rId123"/>
    <p:sldId id="422" r:id="rId124"/>
    <p:sldId id="440" r:id="rId125"/>
    <p:sldId id="441" r:id="rId126"/>
    <p:sldId id="427" r:id="rId127"/>
    <p:sldId id="433" r:id="rId128"/>
    <p:sldId id="434" r:id="rId129"/>
    <p:sldId id="435" r:id="rId130"/>
    <p:sldId id="423" r:id="rId131"/>
    <p:sldId id="443" r:id="rId132"/>
    <p:sldId id="428" r:id="rId133"/>
    <p:sldId id="437" r:id="rId134"/>
    <p:sldId id="429" r:id="rId135"/>
    <p:sldId id="430" r:id="rId136"/>
    <p:sldId id="442" r:id="rId137"/>
    <p:sldId id="438" r:id="rId138"/>
    <p:sldId id="444" r:id="rId139"/>
    <p:sldId id="445" r:id="rId140"/>
    <p:sldId id="446" r:id="rId141"/>
    <p:sldId id="447" r:id="rId142"/>
    <p:sldId id="448" r:id="rId143"/>
    <p:sldId id="449" r:id="rId144"/>
    <p:sldId id="450" r:id="rId145"/>
    <p:sldId id="451" r:id="rId14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96" autoAdjust="0"/>
    <p:restoredTop sz="94580" autoAdjust="0"/>
  </p:normalViewPr>
  <p:slideViewPr>
    <p:cSldViewPr>
      <p:cViewPr>
        <p:scale>
          <a:sx n="77" d="100"/>
          <a:sy n="77" d="100"/>
        </p:scale>
        <p:origin x="-141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19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84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9.xml"/><Relationship Id="rId47" Type="http://schemas.openxmlformats.org/officeDocument/2006/relationships/slide" Target="slides/slide14.xml"/><Relationship Id="rId63" Type="http://schemas.openxmlformats.org/officeDocument/2006/relationships/slide" Target="slides/slide30.xml"/><Relationship Id="rId68" Type="http://schemas.openxmlformats.org/officeDocument/2006/relationships/slide" Target="slides/slide35.xml"/><Relationship Id="rId84" Type="http://schemas.openxmlformats.org/officeDocument/2006/relationships/slide" Target="slides/slide51.xml"/><Relationship Id="rId89" Type="http://schemas.openxmlformats.org/officeDocument/2006/relationships/slide" Target="slides/slide56.xml"/><Relationship Id="rId112" Type="http://schemas.openxmlformats.org/officeDocument/2006/relationships/slide" Target="slides/slide79.xml"/><Relationship Id="rId133" Type="http://schemas.openxmlformats.org/officeDocument/2006/relationships/slide" Target="slides/slide100.xml"/><Relationship Id="rId138" Type="http://schemas.openxmlformats.org/officeDocument/2006/relationships/slide" Target="slides/slide105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74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4.xml"/><Relationship Id="rId53" Type="http://schemas.openxmlformats.org/officeDocument/2006/relationships/slide" Target="slides/slide20.xml"/><Relationship Id="rId58" Type="http://schemas.openxmlformats.org/officeDocument/2006/relationships/slide" Target="slides/slide25.xml"/><Relationship Id="rId74" Type="http://schemas.openxmlformats.org/officeDocument/2006/relationships/slide" Target="slides/slide41.xml"/><Relationship Id="rId79" Type="http://schemas.openxmlformats.org/officeDocument/2006/relationships/slide" Target="slides/slide46.xml"/><Relationship Id="rId102" Type="http://schemas.openxmlformats.org/officeDocument/2006/relationships/slide" Target="slides/slide69.xml"/><Relationship Id="rId123" Type="http://schemas.openxmlformats.org/officeDocument/2006/relationships/slide" Target="slides/slide90.xml"/><Relationship Id="rId128" Type="http://schemas.openxmlformats.org/officeDocument/2006/relationships/slide" Target="slides/slide95.xml"/><Relationship Id="rId144" Type="http://schemas.openxmlformats.org/officeDocument/2006/relationships/slide" Target="slides/slide111.xml"/><Relationship Id="rId14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57.xml"/><Relationship Id="rId95" Type="http://schemas.openxmlformats.org/officeDocument/2006/relationships/slide" Target="slides/slide62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" Target="slides/slide10.xml"/><Relationship Id="rId48" Type="http://schemas.openxmlformats.org/officeDocument/2006/relationships/slide" Target="slides/slide15.xml"/><Relationship Id="rId64" Type="http://schemas.openxmlformats.org/officeDocument/2006/relationships/slide" Target="slides/slide31.xml"/><Relationship Id="rId69" Type="http://schemas.openxmlformats.org/officeDocument/2006/relationships/slide" Target="slides/slide36.xml"/><Relationship Id="rId113" Type="http://schemas.openxmlformats.org/officeDocument/2006/relationships/slide" Target="slides/slide80.xml"/><Relationship Id="rId118" Type="http://schemas.openxmlformats.org/officeDocument/2006/relationships/slide" Target="slides/slide85.xml"/><Relationship Id="rId134" Type="http://schemas.openxmlformats.org/officeDocument/2006/relationships/slide" Target="slides/slide101.xml"/><Relationship Id="rId139" Type="http://schemas.openxmlformats.org/officeDocument/2006/relationships/slide" Target="slides/slide106.xml"/><Relationship Id="rId80" Type="http://schemas.openxmlformats.org/officeDocument/2006/relationships/slide" Target="slides/slide47.xml"/><Relationship Id="rId85" Type="http://schemas.openxmlformats.org/officeDocument/2006/relationships/slide" Target="slides/slide52.xml"/><Relationship Id="rId150" Type="http://schemas.openxmlformats.org/officeDocument/2006/relationships/viewProps" Target="viewProps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5.xml"/><Relationship Id="rId46" Type="http://schemas.openxmlformats.org/officeDocument/2006/relationships/slide" Target="slides/slide13.xml"/><Relationship Id="rId59" Type="http://schemas.openxmlformats.org/officeDocument/2006/relationships/slide" Target="slides/slide26.xml"/><Relationship Id="rId67" Type="http://schemas.openxmlformats.org/officeDocument/2006/relationships/slide" Target="slides/slide34.xml"/><Relationship Id="rId103" Type="http://schemas.openxmlformats.org/officeDocument/2006/relationships/slide" Target="slides/slide70.xml"/><Relationship Id="rId108" Type="http://schemas.openxmlformats.org/officeDocument/2006/relationships/slide" Target="slides/slide75.xml"/><Relationship Id="rId116" Type="http://schemas.openxmlformats.org/officeDocument/2006/relationships/slide" Target="slides/slide83.xml"/><Relationship Id="rId124" Type="http://schemas.openxmlformats.org/officeDocument/2006/relationships/slide" Target="slides/slide91.xml"/><Relationship Id="rId129" Type="http://schemas.openxmlformats.org/officeDocument/2006/relationships/slide" Target="slides/slide96.xml"/><Relationship Id="rId137" Type="http://schemas.openxmlformats.org/officeDocument/2006/relationships/slide" Target="slides/slide104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8.xml"/><Relationship Id="rId54" Type="http://schemas.openxmlformats.org/officeDocument/2006/relationships/slide" Target="slides/slide21.xml"/><Relationship Id="rId62" Type="http://schemas.openxmlformats.org/officeDocument/2006/relationships/slide" Target="slides/slide29.xml"/><Relationship Id="rId70" Type="http://schemas.openxmlformats.org/officeDocument/2006/relationships/slide" Target="slides/slide37.xml"/><Relationship Id="rId75" Type="http://schemas.openxmlformats.org/officeDocument/2006/relationships/slide" Target="slides/slide42.xml"/><Relationship Id="rId83" Type="http://schemas.openxmlformats.org/officeDocument/2006/relationships/slide" Target="slides/slide50.xml"/><Relationship Id="rId88" Type="http://schemas.openxmlformats.org/officeDocument/2006/relationships/slide" Target="slides/slide55.xml"/><Relationship Id="rId91" Type="http://schemas.openxmlformats.org/officeDocument/2006/relationships/slide" Target="slides/slide58.xml"/><Relationship Id="rId96" Type="http://schemas.openxmlformats.org/officeDocument/2006/relationships/slide" Target="slides/slide63.xml"/><Relationship Id="rId111" Type="http://schemas.openxmlformats.org/officeDocument/2006/relationships/slide" Target="slides/slide78.xml"/><Relationship Id="rId132" Type="http://schemas.openxmlformats.org/officeDocument/2006/relationships/slide" Target="slides/slide99.xml"/><Relationship Id="rId140" Type="http://schemas.openxmlformats.org/officeDocument/2006/relationships/slide" Target="slides/slide107.xml"/><Relationship Id="rId145" Type="http://schemas.openxmlformats.org/officeDocument/2006/relationships/slide" Target="slides/slide1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3.xml"/><Relationship Id="rId49" Type="http://schemas.openxmlformats.org/officeDocument/2006/relationships/slide" Target="slides/slide16.xml"/><Relationship Id="rId57" Type="http://schemas.openxmlformats.org/officeDocument/2006/relationships/slide" Target="slides/slide24.xml"/><Relationship Id="rId106" Type="http://schemas.openxmlformats.org/officeDocument/2006/relationships/slide" Target="slides/slide73.xml"/><Relationship Id="rId114" Type="http://schemas.openxmlformats.org/officeDocument/2006/relationships/slide" Target="slides/slide81.xml"/><Relationship Id="rId119" Type="http://schemas.openxmlformats.org/officeDocument/2006/relationships/slide" Target="slides/slide86.xml"/><Relationship Id="rId127" Type="http://schemas.openxmlformats.org/officeDocument/2006/relationships/slide" Target="slides/slide94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1.xml"/><Relationship Id="rId52" Type="http://schemas.openxmlformats.org/officeDocument/2006/relationships/slide" Target="slides/slide19.xml"/><Relationship Id="rId60" Type="http://schemas.openxmlformats.org/officeDocument/2006/relationships/slide" Target="slides/slide27.xml"/><Relationship Id="rId65" Type="http://schemas.openxmlformats.org/officeDocument/2006/relationships/slide" Target="slides/slide32.xml"/><Relationship Id="rId73" Type="http://schemas.openxmlformats.org/officeDocument/2006/relationships/slide" Target="slides/slide40.xml"/><Relationship Id="rId78" Type="http://schemas.openxmlformats.org/officeDocument/2006/relationships/slide" Target="slides/slide45.xml"/><Relationship Id="rId81" Type="http://schemas.openxmlformats.org/officeDocument/2006/relationships/slide" Target="slides/slide48.xml"/><Relationship Id="rId86" Type="http://schemas.openxmlformats.org/officeDocument/2006/relationships/slide" Target="slides/slide53.xml"/><Relationship Id="rId94" Type="http://schemas.openxmlformats.org/officeDocument/2006/relationships/slide" Target="slides/slide61.xml"/><Relationship Id="rId99" Type="http://schemas.openxmlformats.org/officeDocument/2006/relationships/slide" Target="slides/slide66.xml"/><Relationship Id="rId101" Type="http://schemas.openxmlformats.org/officeDocument/2006/relationships/slide" Target="slides/slide68.xml"/><Relationship Id="rId122" Type="http://schemas.openxmlformats.org/officeDocument/2006/relationships/slide" Target="slides/slide89.xml"/><Relationship Id="rId130" Type="http://schemas.openxmlformats.org/officeDocument/2006/relationships/slide" Target="slides/slide97.xml"/><Relationship Id="rId135" Type="http://schemas.openxmlformats.org/officeDocument/2006/relationships/slide" Target="slides/slide102.xml"/><Relationship Id="rId143" Type="http://schemas.openxmlformats.org/officeDocument/2006/relationships/slide" Target="slides/slide110.xml"/><Relationship Id="rId148" Type="http://schemas.openxmlformats.org/officeDocument/2006/relationships/handoutMaster" Target="handoutMasters/handoutMaster1.xml"/><Relationship Id="rId15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6.xml"/><Relationship Id="rId109" Type="http://schemas.openxmlformats.org/officeDocument/2006/relationships/slide" Target="slides/slide76.xml"/><Relationship Id="rId34" Type="http://schemas.openxmlformats.org/officeDocument/2006/relationships/slide" Target="slides/slide1.xml"/><Relationship Id="rId50" Type="http://schemas.openxmlformats.org/officeDocument/2006/relationships/slide" Target="slides/slide17.xml"/><Relationship Id="rId55" Type="http://schemas.openxmlformats.org/officeDocument/2006/relationships/slide" Target="slides/slide22.xml"/><Relationship Id="rId76" Type="http://schemas.openxmlformats.org/officeDocument/2006/relationships/slide" Target="slides/slide43.xml"/><Relationship Id="rId97" Type="http://schemas.openxmlformats.org/officeDocument/2006/relationships/slide" Target="slides/slide64.xml"/><Relationship Id="rId104" Type="http://schemas.openxmlformats.org/officeDocument/2006/relationships/slide" Target="slides/slide71.xml"/><Relationship Id="rId120" Type="http://schemas.openxmlformats.org/officeDocument/2006/relationships/slide" Target="slides/slide87.xml"/><Relationship Id="rId125" Type="http://schemas.openxmlformats.org/officeDocument/2006/relationships/slide" Target="slides/slide92.xml"/><Relationship Id="rId141" Type="http://schemas.openxmlformats.org/officeDocument/2006/relationships/slide" Target="slides/slide108.xml"/><Relationship Id="rId146" Type="http://schemas.openxmlformats.org/officeDocument/2006/relationships/slide" Target="slides/slide113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8.xml"/><Relationship Id="rId92" Type="http://schemas.openxmlformats.org/officeDocument/2006/relationships/slide" Target="slides/slide59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7.xml"/><Relationship Id="rId45" Type="http://schemas.openxmlformats.org/officeDocument/2006/relationships/slide" Target="slides/slide12.xml"/><Relationship Id="rId66" Type="http://schemas.openxmlformats.org/officeDocument/2006/relationships/slide" Target="slides/slide33.xml"/><Relationship Id="rId87" Type="http://schemas.openxmlformats.org/officeDocument/2006/relationships/slide" Target="slides/slide54.xml"/><Relationship Id="rId110" Type="http://schemas.openxmlformats.org/officeDocument/2006/relationships/slide" Target="slides/slide77.xml"/><Relationship Id="rId115" Type="http://schemas.openxmlformats.org/officeDocument/2006/relationships/slide" Target="slides/slide82.xml"/><Relationship Id="rId131" Type="http://schemas.openxmlformats.org/officeDocument/2006/relationships/slide" Target="slides/slide98.xml"/><Relationship Id="rId136" Type="http://schemas.openxmlformats.org/officeDocument/2006/relationships/slide" Target="slides/slide103.xml"/><Relationship Id="rId61" Type="http://schemas.openxmlformats.org/officeDocument/2006/relationships/slide" Target="slides/slide28.xml"/><Relationship Id="rId82" Type="http://schemas.openxmlformats.org/officeDocument/2006/relationships/slide" Target="slides/slide49.xml"/><Relationship Id="rId152" Type="http://schemas.openxmlformats.org/officeDocument/2006/relationships/tableStyles" Target="tableStyle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2.xml"/><Relationship Id="rId56" Type="http://schemas.openxmlformats.org/officeDocument/2006/relationships/slide" Target="slides/slide23.xml"/><Relationship Id="rId77" Type="http://schemas.openxmlformats.org/officeDocument/2006/relationships/slide" Target="slides/slide44.xml"/><Relationship Id="rId100" Type="http://schemas.openxmlformats.org/officeDocument/2006/relationships/slide" Target="slides/slide67.xml"/><Relationship Id="rId105" Type="http://schemas.openxmlformats.org/officeDocument/2006/relationships/slide" Target="slides/slide72.xml"/><Relationship Id="rId126" Type="http://schemas.openxmlformats.org/officeDocument/2006/relationships/slide" Target="slides/slide93.xml"/><Relationship Id="rId147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8.xml"/><Relationship Id="rId72" Type="http://schemas.openxmlformats.org/officeDocument/2006/relationships/slide" Target="slides/slide39.xml"/><Relationship Id="rId93" Type="http://schemas.openxmlformats.org/officeDocument/2006/relationships/slide" Target="slides/slide60.xml"/><Relationship Id="rId98" Type="http://schemas.openxmlformats.org/officeDocument/2006/relationships/slide" Target="slides/slide65.xml"/><Relationship Id="rId121" Type="http://schemas.openxmlformats.org/officeDocument/2006/relationships/slide" Target="slides/slide88.xml"/><Relationship Id="rId142" Type="http://schemas.openxmlformats.org/officeDocument/2006/relationships/slide" Target="slides/slide109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1D40C0-9D3B-4678-865F-3319C46972F7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6EC0B6-243E-4AA8-881E-75845F64BA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362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DFD7BD-4DFF-4E32-BE73-DCC18A9A64BC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B1F27D6-A254-450C-9777-B632CCBBA9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699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Gene Regulation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10/19/05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D Dobbs ISU - BCB 444/544X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1DF5E6-4A23-443C-92C1-F2A479EEA87C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fld id="{D4C22A11-35C4-496E-B5D5-2A9D5DA25E47}" type="slidenum">
              <a:rPr lang="en-US" sz="1200">
                <a:solidFill>
                  <a:prstClr val="black"/>
                </a:solidFill>
              </a:rPr>
              <a:pPr/>
              <a:t>57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18.4 The </a:t>
            </a:r>
            <a:r>
              <a:rPr lang="en-US" i="1" smtClean="0"/>
              <a:t>lac</a:t>
            </a:r>
            <a:r>
              <a:rPr lang="en-US" smtClean="0"/>
              <a:t> operon in </a:t>
            </a:r>
            <a:r>
              <a:rPr lang="en-US" i="1" smtClean="0"/>
              <a:t>E. coli</a:t>
            </a:r>
            <a:r>
              <a:rPr lang="en-US" smtClean="0"/>
              <a:t>: regulated synthesis of inducible enzymes.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Gene Regulation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10/19/05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D Dobbs ISU - BCB 444/544X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BCBC1-AD3C-4937-B030-3676E14750B5}" type="slidenum">
              <a:rPr lang="en-US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fld id="{CE61B2F0-9D14-4011-952A-D8EA9DD1DDE1}" type="slidenum">
              <a:rPr lang="en-US" sz="1200">
                <a:solidFill>
                  <a:prstClr val="black"/>
                </a:solidFill>
              </a:rPr>
              <a:pPr/>
              <a:t>64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18.6 Stages in gene expression that can be regulated in eukaryotic cells.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fld id="{D4C22A11-35C4-496E-B5D5-2A9D5DA25E47}" type="slidenum">
              <a:rPr lang="en-US" sz="1200">
                <a:solidFill>
                  <a:prstClr val="black"/>
                </a:solidFill>
              </a:rPr>
              <a:pPr/>
              <a:t>67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18.4 The </a:t>
            </a:r>
            <a:r>
              <a:rPr lang="en-US" i="1" smtClean="0"/>
              <a:t>lac</a:t>
            </a:r>
            <a:r>
              <a:rPr lang="en-US" smtClean="0"/>
              <a:t> operon in </a:t>
            </a:r>
            <a:r>
              <a:rPr lang="en-US" i="1" smtClean="0"/>
              <a:t>E. coli</a:t>
            </a:r>
            <a:r>
              <a:rPr lang="en-US" smtClean="0"/>
              <a:t>: regulated synthesis of inducible enzymes.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fld id="{3A31AC85-6CE9-4AAB-BB28-76F2ACE08DEA}" type="slidenum">
              <a:rPr lang="en-US" sz="1200">
                <a:solidFill>
                  <a:prstClr val="black"/>
                </a:solidFill>
              </a:rPr>
              <a:pPr/>
              <a:t>68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18.4 The </a:t>
            </a:r>
            <a:r>
              <a:rPr lang="en-US" i="1" smtClean="0"/>
              <a:t>lac</a:t>
            </a:r>
            <a:r>
              <a:rPr lang="en-US" smtClean="0"/>
              <a:t> operon in </a:t>
            </a:r>
            <a:r>
              <a:rPr lang="en-US" i="1" smtClean="0"/>
              <a:t>E. coli</a:t>
            </a:r>
            <a:r>
              <a:rPr lang="en-US" smtClean="0"/>
              <a:t>: regulated synthesis of inducible enzymes.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Gene Regulation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10/19/05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D Dobbs ISU - BCB 444/544X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6A789-E967-4E99-B49B-5D0FCE4873CD}" type="slidenum">
              <a:rPr lang="en-US">
                <a:solidFill>
                  <a:prstClr val="black"/>
                </a:solidFill>
              </a:rPr>
              <a:pPr/>
              <a:t>75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F27D6-A254-450C-9777-B632CCBBA95D}" type="slidenum">
              <a:rPr lang="en-US" smtClean="0"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1916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BE5F2D-0FB9-446E-961D-1A5D400F5EF2}" type="slidenum">
              <a:rPr lang="en-US">
                <a:solidFill>
                  <a:prstClr val="black"/>
                </a:solidFill>
              </a:rPr>
              <a:pPr/>
              <a:t>94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600"/>
              <a:t>1) Semiconservative model:</a:t>
            </a:r>
          </a:p>
          <a:p>
            <a:r>
              <a:rPr lang="en-US" altLang="en-US" sz="1600"/>
              <a:t>Daughter DNA molecules contain one parental </a:t>
            </a:r>
          </a:p>
          <a:p>
            <a:r>
              <a:rPr lang="en-US" altLang="en-US" sz="1600"/>
              <a:t>strand and one newly-replicated strand</a:t>
            </a:r>
          </a:p>
          <a:p>
            <a:r>
              <a:rPr lang="en-US" altLang="en-US" sz="1600"/>
              <a:t>2) Conservative model:</a:t>
            </a:r>
          </a:p>
          <a:p>
            <a:r>
              <a:rPr lang="en-US" altLang="en-US" sz="1600"/>
              <a:t>Parent strands transfer information to an </a:t>
            </a:r>
          </a:p>
          <a:p>
            <a:r>
              <a:rPr lang="en-US" altLang="en-US" sz="1600"/>
              <a:t>intermediate (?), then the intermediate gets copied.</a:t>
            </a:r>
          </a:p>
          <a:p>
            <a:r>
              <a:rPr lang="en-US" altLang="en-US" sz="1600"/>
              <a:t>The parent helix is conserved, the daughter</a:t>
            </a:r>
          </a:p>
          <a:p>
            <a:r>
              <a:rPr lang="en-US" altLang="en-US" sz="1600"/>
              <a:t>helix is completely new</a:t>
            </a:r>
          </a:p>
          <a:p>
            <a:r>
              <a:rPr lang="en-US" altLang="en-US" sz="1600"/>
              <a:t>3) Dispersive model:</a:t>
            </a:r>
          </a:p>
          <a:p>
            <a:r>
              <a:rPr lang="en-US" altLang="en-US" sz="1600"/>
              <a:t>Parent helix is broken into fragments, dispersed, copied then assembled into two new helices.</a:t>
            </a:r>
          </a:p>
          <a:p>
            <a:r>
              <a:rPr lang="en-US" altLang="en-US" sz="1600"/>
              <a:t>New and old DNA are completely dispersed</a:t>
            </a:r>
          </a:p>
          <a:p>
            <a:endParaRPr lang="en-US" altLang="en-US" sz="1600"/>
          </a:p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8E2926-0F63-4A8B-A96C-AC39F0F9C3C1}" type="slidenum">
              <a:rPr lang="en-US">
                <a:solidFill>
                  <a:prstClr val="black"/>
                </a:solidFill>
              </a:rPr>
              <a:pPr/>
              <a:t>95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r>
              <a:rPr lang="en-US" altLang="en-US" sz="1600"/>
              <a:t>1) Semiconservative model:</a:t>
            </a:r>
          </a:p>
          <a:p>
            <a:r>
              <a:rPr lang="en-US" altLang="en-US" sz="1600"/>
              <a:t>Daughter DNA molecules contain one parental </a:t>
            </a:r>
          </a:p>
          <a:p>
            <a:r>
              <a:rPr lang="en-US" altLang="en-US" sz="1600"/>
              <a:t>strand and one newly-replicated strand</a:t>
            </a:r>
          </a:p>
          <a:p>
            <a:r>
              <a:rPr lang="en-US" altLang="en-US" sz="1600"/>
              <a:t>2) Conservative model:</a:t>
            </a:r>
          </a:p>
          <a:p>
            <a:r>
              <a:rPr lang="en-US" altLang="en-US" sz="1600"/>
              <a:t>Parent strands transfer information to an </a:t>
            </a:r>
          </a:p>
          <a:p>
            <a:r>
              <a:rPr lang="en-US" altLang="en-US" sz="1600"/>
              <a:t>intermediate (?), then the intermediate gets copied.</a:t>
            </a:r>
          </a:p>
          <a:p>
            <a:r>
              <a:rPr lang="en-US" altLang="en-US" sz="1600"/>
              <a:t>The parent helix is conserved, the daughter</a:t>
            </a:r>
          </a:p>
          <a:p>
            <a:r>
              <a:rPr lang="en-US" altLang="en-US" sz="1600"/>
              <a:t>helix is completely new</a:t>
            </a:r>
          </a:p>
          <a:p>
            <a:r>
              <a:rPr lang="en-US" altLang="en-US" sz="1600"/>
              <a:t>3) Dispersive model:</a:t>
            </a:r>
          </a:p>
          <a:p>
            <a:r>
              <a:rPr lang="en-US" altLang="en-US" sz="1600"/>
              <a:t>Parent helix is broken into fragments, dispersed, copied then assembled into two new helices.</a:t>
            </a:r>
          </a:p>
          <a:p>
            <a:r>
              <a:rPr lang="en-US" altLang="en-US" sz="1600"/>
              <a:t>New and old DNA are completely dispersed</a:t>
            </a:r>
          </a:p>
          <a:p>
            <a:endParaRPr lang="en-US" altLang="en-US" sz="1600"/>
          </a:p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51EEB6-529B-4AEA-A0A8-D0478E35E7E1}" type="slidenum">
              <a:rPr lang="en-US">
                <a:solidFill>
                  <a:prstClr val="black"/>
                </a:solidFill>
              </a:rPr>
              <a:pPr/>
              <a:t>97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fld id="{BFB66B91-A75D-406A-BE4B-833D8A8F03D7}" type="slidenum">
              <a:rPr lang="en-US" sz="1200">
                <a:solidFill>
                  <a:prstClr val="black"/>
                </a:solidFill>
              </a:rPr>
              <a:pPr/>
              <a:t>41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18.6 Stages in gene expression that can be regulated in eukaryotic cells.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A2F015-EBBC-4110-834A-D8B7AC7AE877}" type="slidenum">
              <a:rPr lang="en-US">
                <a:solidFill>
                  <a:prstClr val="black"/>
                </a:solidFill>
              </a:rPr>
              <a:pPr/>
              <a:t>101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Gene Regulation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10/19/05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D Dobbs ISU - BCB 444/544X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5CE2BF-B8E5-4E37-A3E1-67F1916E6380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Gene Regulation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10/19/05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D Dobbs ISU - BCB 444/544X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9D8A1B-4065-4891-9071-B9B579FB2D4F}" type="slidenum">
              <a:rPr lang="en-US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Gene Regulation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10/19/05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D Dobbs ISU - BCB 444/544X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2DB735-5D17-44C4-AA68-CCDC809E8C37}" type="slidenum">
              <a:rPr lang="en-US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fld id="{D4C22A11-35C4-496E-B5D5-2A9D5DA25E47}" type="slidenum">
              <a:rPr lang="en-US" sz="1200">
                <a:solidFill>
                  <a:prstClr val="black"/>
                </a:solidFill>
              </a:rPr>
              <a:pPr/>
              <a:t>54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18.4 The </a:t>
            </a:r>
            <a:r>
              <a:rPr lang="en-US" i="1" smtClean="0"/>
              <a:t>lac</a:t>
            </a:r>
            <a:r>
              <a:rPr lang="en-US" smtClean="0"/>
              <a:t> operon in </a:t>
            </a:r>
            <a:r>
              <a:rPr lang="en-US" i="1" smtClean="0"/>
              <a:t>E. coli</a:t>
            </a:r>
            <a:r>
              <a:rPr lang="en-US" smtClean="0"/>
              <a:t>: regulated synthesis of inducible enzymes.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fld id="{3A31AC85-6CE9-4AAB-BB28-76F2ACE08DEA}" type="slidenum">
              <a:rPr lang="en-US" sz="1200">
                <a:solidFill>
                  <a:prstClr val="black"/>
                </a:solidFill>
              </a:rPr>
              <a:pPr/>
              <a:t>55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18.4 The </a:t>
            </a:r>
            <a:r>
              <a:rPr lang="en-US" i="1" smtClean="0"/>
              <a:t>lac</a:t>
            </a:r>
            <a:r>
              <a:rPr lang="en-US" smtClean="0"/>
              <a:t> operon in </a:t>
            </a:r>
            <a:r>
              <a:rPr lang="en-US" i="1" smtClean="0"/>
              <a:t>E. coli</a:t>
            </a:r>
            <a:r>
              <a:rPr lang="en-US" smtClean="0"/>
              <a:t>: regulated synthesis of inducible enzymes.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7.xml"/><Relationship Id="rId1" Type="http://schemas.openxmlformats.org/officeDocument/2006/relationships/themeOverride" Target="../theme/themeOverride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09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39852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8233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21633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50450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33218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7735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2651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1452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2817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516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810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60965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77112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02718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06485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43275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42988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03442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42748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27992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904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549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93867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3052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54784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35036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40881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8467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97525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04251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18592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5807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34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79969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6227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22737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7970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22749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73482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32452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7175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58913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57217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843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08336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9413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74163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922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95323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6545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8031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84796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25242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10329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095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9688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13214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4295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41333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3703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3711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65192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41116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3614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95916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095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4475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92793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28520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7062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77510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45147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47071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11610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09820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8333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71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63221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65452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3387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68149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8331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38807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12560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80474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02252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32018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936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17353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6615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04585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98755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76177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7652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67368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89235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94245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67016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934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1320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4810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69425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48133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88376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5474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2496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77852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3326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19941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07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92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2280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79154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57353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31524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20939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56672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29214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1345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11476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61575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402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77540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34442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40923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8770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01220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0049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44490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11467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5243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8519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266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48316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65796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13221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38468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07481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11726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74888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04728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29848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9678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899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70833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54865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89012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 Dobbs ISU - BCB 444/544X:  Gene Regulation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9ADFEC-997F-493C-B996-0C0658ED6B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843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 Dobbs ISU - BCB 444/544X:  Gene Regulation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853A4A-28A5-40AE-A1F4-4795805D69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7858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 Dobbs ISU - BCB 444/544X:  Gene Regulation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5E282A-BEC7-447E-B854-779B9260D1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60519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 Dobbs ISU - BCB 444/544X:  Gene Regulation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0C9C67-68A5-4C42-934A-10F7865CF4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4938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 Dobbs ISU - BCB 444/544X:  Gene Regulation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9F9AB8-DFC6-4866-8861-E4BD4C6518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14393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 Dobbs ISU - BCB 444/544X:  Gene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5A1A3E-A143-45FC-88E3-BB0ADABF29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424848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 Dobbs ISU - BCB 444/544X:  Gene Regulation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AA915D-BE48-4806-BBDD-363EFD1FB9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0951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 Dobbs ISU - BCB 444/544X:  Gene Regulation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EB7A0C-DF4B-4EAC-8986-A6D54571A2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4063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1484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 Dobbs ISU - BCB 444/544X:  Gene Regulation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491935-8358-4595-ADC8-C37911A6A5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33531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 Dobbs ISU - BCB 444/544X:  Gene Regulation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781D9B-450A-4B9F-8AC8-948F7AAF9F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93542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 Dobbs ISU - BCB 444/544X:  Gene Regulation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0210C3-B586-4607-B2B5-D4D2FC0701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80667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143000"/>
            <a:ext cx="4191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553200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 Dobbs ISU - BCB 444/544X:  Gene Regulation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553200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fld id="{4D8719DD-C93D-4A69-BB17-0C08B38895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147656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 Dobbs ISU - BCB 444/544X:  Gene Regulation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9ADFEC-997F-493C-B996-0C0658ED6B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6040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 Dobbs ISU - BCB 444/544X:  Gene Regulation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853A4A-28A5-40AE-A1F4-4795805D69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55070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 Dobbs ISU - BCB 444/544X:  Gene Regulation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5E282A-BEC7-447E-B854-779B9260D1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03032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 Dobbs ISU - BCB 444/544X:  Gene Regulation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0C9C67-68A5-4C42-934A-10F7865CF4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5182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 Dobbs ISU - BCB 444/544X:  Gene Regulation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9F9AB8-DFC6-4866-8861-E4BD4C6518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86966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 Dobbs ISU - BCB 444/544X:  Gene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5A1A3E-A143-45FC-88E3-BB0ADABF29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2426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22168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 Dobbs ISU - BCB 444/544X:  Gene Regulation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AA915D-BE48-4806-BBDD-363EFD1FB9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1992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 Dobbs ISU - BCB 444/544X:  Gene Regulation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EB7A0C-DF4B-4EAC-8986-A6D54571A2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31353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 Dobbs ISU - BCB 444/544X:  Gene Regulation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491935-8358-4595-ADC8-C37911A6A5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3146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 Dobbs ISU - BCB 444/544X:  Gene Regulation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781D9B-450A-4B9F-8AC8-948F7AAF9F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72177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 Dobbs ISU - BCB 444/544X:  Gene Regulation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0210C3-B586-4607-B2B5-D4D2FC0701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018697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143000"/>
            <a:ext cx="4191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553200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 Dobbs ISU - BCB 444/544X:  Gene Regulation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553200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fld id="{4D8719DD-C93D-4A69-BB17-0C08B38895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6425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762000"/>
            <a:ext cx="9144000" cy="7620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86A39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pic>
        <p:nvPicPr>
          <p:cNvPr id="6" name="Picture 3" descr="C:\Documents and Settings\dking\Desktop\55823Reece_Marketing_Cover\55823Reece9e_webdev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2" t="38251" r="-262" b="23915"/>
          <a:stretch>
            <a:fillRect/>
          </a:stretch>
        </p:blipFill>
        <p:spPr bwMode="auto">
          <a:xfrm>
            <a:off x="0" y="1512888"/>
            <a:ext cx="9170988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6F9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588" y="0"/>
            <a:ext cx="9145587" cy="763588"/>
          </a:xfrm>
          <a:prstGeom prst="rect">
            <a:avLst/>
          </a:prstGeom>
          <a:solidFill>
            <a:srgbClr val="B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86A39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smtClean="0">
                <a:solidFill>
                  <a:srgbClr val="000000"/>
                </a:solidFill>
                <a:latin typeface="Times New Roman" pitchFamily="84" charset="0"/>
                <a:cs typeface="Times New Roman" pitchFamily="84" charset="0"/>
              </a:rPr>
              <a:t>LECTURE PRESENTATIONS</a:t>
            </a:r>
            <a:endParaRPr lang="en-US" sz="1600" smtClean="0">
              <a:solidFill>
                <a:srgbClr val="000000"/>
              </a:solidFill>
              <a:latin typeface="Times New Roman" pitchFamily="84" charset="0"/>
              <a:cs typeface="Times New Roman" pitchFamily="8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smtClean="0">
                <a:solidFill>
                  <a:srgbClr val="000000"/>
                </a:solidFill>
                <a:latin typeface="Times New Roman" pitchFamily="84" charset="0"/>
                <a:cs typeface="Times New Roman" pitchFamily="84" charset="0"/>
              </a:rPr>
              <a:t>For CAMPBELL BIOLOGY, NINTH EDITION</a:t>
            </a:r>
            <a:endParaRPr lang="en-US" sz="1600" b="1" i="1" smtClean="0">
              <a:solidFill>
                <a:srgbClr val="000000"/>
              </a:solidFill>
              <a:latin typeface="Times New Roman" pitchFamily="84" charset="0"/>
              <a:cs typeface="Times New Roman" pitchFamily="8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000000"/>
                </a:solidFill>
                <a:latin typeface="Times New Roman" pitchFamily="84" charset="0"/>
                <a:cs typeface="Times New Roman" pitchFamily="84" charset="0"/>
              </a:rPr>
              <a:t>Jane B. Reece, Lisa A. Urry, Michael L. Cain, Steven A. Wasserman, Peter V. Minorsky, Robert B. Jackson</a:t>
            </a:r>
          </a:p>
        </p:txBody>
      </p:sp>
      <p:sp>
        <p:nvSpPr>
          <p:cNvPr id="8" name="Date Placeholder 3"/>
          <p:cNvSpPr>
            <a:spLocks/>
          </p:cNvSpPr>
          <p:nvPr/>
        </p:nvSpPr>
        <p:spPr bwMode="auto">
          <a:xfrm>
            <a:off x="152400" y="6604000"/>
            <a:ext cx="228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 New Roman" pitchFamily="84" charset="0"/>
                <a:cs typeface="Times New Roman" pitchFamily="84" charset="0"/>
              </a:rPr>
              <a:t>© 2011 Pearson Education, Inc.</a:t>
            </a: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6705600" y="5562600"/>
            <a:ext cx="2362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Times New Roman" pitchFamily="84" charset="0"/>
              </a:rPr>
              <a:t>Lectures by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Times New Roman" pitchFamily="84" charset="0"/>
              </a:rPr>
              <a:t>Erin Barley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Times New Roman" pitchFamily="84" charset="0"/>
              </a:rPr>
              <a:t>Kathleen Fitzpatrick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146300"/>
            <a:ext cx="7796213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46500"/>
            <a:ext cx="6421438" cy="1752600"/>
          </a:xfrm>
        </p:spPr>
        <p:txBody>
          <a:bodyPr/>
          <a:lstStyle>
            <a:lvl1pPr marL="0" indent="0" algn="ctr">
              <a:buFont typeface="Times" pitchFamily="84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108700"/>
            <a:ext cx="191135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108700"/>
            <a:ext cx="2905125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108700"/>
            <a:ext cx="191135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973936-4226-4F74-86B3-73E7BD479D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48953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77FD2-6264-4EFF-A073-E01D17F578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6378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CF21A-255B-4EF3-9644-8F23601190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48885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DDEC5-509E-4803-8AD8-5B2881FDA5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671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08980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1AE9D-BB3C-40D7-9446-D09238B705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045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27F17-D68D-4CC7-B430-CB0E7881C6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90630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AF001-7109-4D80-B25C-392B231BE9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682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5F91C-4C48-4069-8FA9-BAF12E5F43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30948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AF236-9EF6-4F77-8098-AA9672E023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1233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BB065-16CC-4698-B7EC-69C26C229D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4433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CD13A-EE2A-42DC-99E9-57E523E0C1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27424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762000"/>
            <a:ext cx="9144000" cy="7620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86A39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pic>
        <p:nvPicPr>
          <p:cNvPr id="6" name="Picture 3" descr="C:\Documents and Settings\dking\Desktop\55823Reece_Marketing_Cover\55823Reece9e_webdev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2" t="38251" r="-262" b="23915"/>
          <a:stretch>
            <a:fillRect/>
          </a:stretch>
        </p:blipFill>
        <p:spPr bwMode="auto">
          <a:xfrm>
            <a:off x="0" y="1512888"/>
            <a:ext cx="9170988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6F9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588" y="0"/>
            <a:ext cx="9145587" cy="763588"/>
          </a:xfrm>
          <a:prstGeom prst="rect">
            <a:avLst/>
          </a:prstGeom>
          <a:solidFill>
            <a:srgbClr val="B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86A39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smtClean="0">
                <a:solidFill>
                  <a:srgbClr val="000000"/>
                </a:solidFill>
                <a:latin typeface="Times New Roman" pitchFamily="84" charset="0"/>
                <a:cs typeface="Times New Roman" pitchFamily="84" charset="0"/>
              </a:rPr>
              <a:t>LECTURE PRESENTATIONS</a:t>
            </a:r>
            <a:endParaRPr lang="en-US" sz="1600" smtClean="0">
              <a:solidFill>
                <a:srgbClr val="000000"/>
              </a:solidFill>
              <a:latin typeface="Times New Roman" pitchFamily="84" charset="0"/>
              <a:cs typeface="Times New Roman" pitchFamily="8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smtClean="0">
                <a:solidFill>
                  <a:srgbClr val="000000"/>
                </a:solidFill>
                <a:latin typeface="Times New Roman" pitchFamily="84" charset="0"/>
                <a:cs typeface="Times New Roman" pitchFamily="84" charset="0"/>
              </a:rPr>
              <a:t>For CAMPBELL BIOLOGY, NINTH EDITION</a:t>
            </a:r>
            <a:endParaRPr lang="en-US" sz="1600" b="1" i="1" smtClean="0">
              <a:solidFill>
                <a:srgbClr val="000000"/>
              </a:solidFill>
              <a:latin typeface="Times New Roman" pitchFamily="84" charset="0"/>
              <a:cs typeface="Times New Roman" pitchFamily="8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000000"/>
                </a:solidFill>
                <a:latin typeface="Times New Roman" pitchFamily="84" charset="0"/>
                <a:cs typeface="Times New Roman" pitchFamily="84" charset="0"/>
              </a:rPr>
              <a:t>Jane B. Reece, Lisa A. Urry, Michael L. Cain, Steven A. Wasserman, Peter V. Minorsky, Robert B. Jackson</a:t>
            </a:r>
          </a:p>
        </p:txBody>
      </p:sp>
      <p:sp>
        <p:nvSpPr>
          <p:cNvPr id="8" name="Date Placeholder 3"/>
          <p:cNvSpPr>
            <a:spLocks/>
          </p:cNvSpPr>
          <p:nvPr/>
        </p:nvSpPr>
        <p:spPr bwMode="auto">
          <a:xfrm>
            <a:off x="152400" y="6604000"/>
            <a:ext cx="228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 New Roman" pitchFamily="84" charset="0"/>
                <a:cs typeface="Times New Roman" pitchFamily="84" charset="0"/>
              </a:rPr>
              <a:t>© 2011 Pearson Education, Inc.</a:t>
            </a: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6705600" y="5562600"/>
            <a:ext cx="2362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Times New Roman" pitchFamily="84" charset="0"/>
              </a:rPr>
              <a:t>Lectures by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Times New Roman" pitchFamily="84" charset="0"/>
              </a:rPr>
              <a:t>Erin Barley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Times New Roman" pitchFamily="84" charset="0"/>
              </a:rPr>
              <a:t>Kathleen Fitzpatrick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146300"/>
            <a:ext cx="7796213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46500"/>
            <a:ext cx="6421438" cy="1752600"/>
          </a:xfrm>
        </p:spPr>
        <p:txBody>
          <a:bodyPr/>
          <a:lstStyle>
            <a:lvl1pPr marL="0" indent="0" algn="ctr">
              <a:buFont typeface="Times" pitchFamily="84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108700"/>
            <a:ext cx="191135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108700"/>
            <a:ext cx="2905125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108700"/>
            <a:ext cx="191135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973936-4226-4F74-86B3-73E7BD479D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584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77FD2-6264-4EFF-A073-E01D17F578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41439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CF21A-255B-4EF3-9644-8F23601190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7272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90202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DDEC5-509E-4803-8AD8-5B2881FDA5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62839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1AE9D-BB3C-40D7-9446-D09238B705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85113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27F17-D68D-4CC7-B430-CB0E7881C6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99136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AF001-7109-4D80-B25C-392B231BE9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40188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5F91C-4C48-4069-8FA9-BAF12E5F43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73153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AF236-9EF6-4F77-8098-AA9672E023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9106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BB065-16CC-4698-B7EC-69C26C229D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306957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CD13A-EE2A-42DC-99E9-57E523E0C1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03916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762000"/>
            <a:ext cx="9144000" cy="7620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86A39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pic>
        <p:nvPicPr>
          <p:cNvPr id="6" name="Picture 3" descr="C:\Documents and Settings\dking\Desktop\55823Reece_Marketing_Cover\55823Reece9e_webdev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2" t="38251" r="-262" b="23915"/>
          <a:stretch>
            <a:fillRect/>
          </a:stretch>
        </p:blipFill>
        <p:spPr bwMode="auto">
          <a:xfrm>
            <a:off x="0" y="1512888"/>
            <a:ext cx="9170988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6F9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588" y="0"/>
            <a:ext cx="9145587" cy="763588"/>
          </a:xfrm>
          <a:prstGeom prst="rect">
            <a:avLst/>
          </a:prstGeom>
          <a:solidFill>
            <a:srgbClr val="B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86A39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smtClean="0">
                <a:solidFill>
                  <a:srgbClr val="000000"/>
                </a:solidFill>
                <a:latin typeface="Times New Roman" pitchFamily="84" charset="0"/>
                <a:cs typeface="Times New Roman" pitchFamily="84" charset="0"/>
              </a:rPr>
              <a:t>LECTURE PRESENTATIONS</a:t>
            </a:r>
            <a:endParaRPr lang="en-US" sz="1600" smtClean="0">
              <a:solidFill>
                <a:srgbClr val="000000"/>
              </a:solidFill>
              <a:latin typeface="Times New Roman" pitchFamily="84" charset="0"/>
              <a:cs typeface="Times New Roman" pitchFamily="8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smtClean="0">
                <a:solidFill>
                  <a:srgbClr val="000000"/>
                </a:solidFill>
                <a:latin typeface="Times New Roman" pitchFamily="84" charset="0"/>
                <a:cs typeface="Times New Roman" pitchFamily="84" charset="0"/>
              </a:rPr>
              <a:t>For CAMPBELL BIOLOGY, NINTH EDITION</a:t>
            </a:r>
            <a:endParaRPr lang="en-US" sz="1600" b="1" i="1" smtClean="0">
              <a:solidFill>
                <a:srgbClr val="000000"/>
              </a:solidFill>
              <a:latin typeface="Times New Roman" pitchFamily="84" charset="0"/>
              <a:cs typeface="Times New Roman" pitchFamily="8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000000"/>
                </a:solidFill>
                <a:latin typeface="Times New Roman" pitchFamily="84" charset="0"/>
                <a:cs typeface="Times New Roman" pitchFamily="84" charset="0"/>
              </a:rPr>
              <a:t>Jane B. Reece, Lisa A. Urry, Michael L. Cain, Steven A. Wasserman, Peter V. Minorsky, Robert B. Jackson</a:t>
            </a:r>
          </a:p>
        </p:txBody>
      </p:sp>
      <p:sp>
        <p:nvSpPr>
          <p:cNvPr id="8" name="Date Placeholder 3"/>
          <p:cNvSpPr>
            <a:spLocks/>
          </p:cNvSpPr>
          <p:nvPr/>
        </p:nvSpPr>
        <p:spPr bwMode="auto">
          <a:xfrm>
            <a:off x="152400" y="6604000"/>
            <a:ext cx="228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 New Roman" pitchFamily="84" charset="0"/>
                <a:cs typeface="Times New Roman" pitchFamily="84" charset="0"/>
              </a:rPr>
              <a:t>© 2011 Pearson Education, Inc.</a:t>
            </a: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6705600" y="5562600"/>
            <a:ext cx="2362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Times New Roman" pitchFamily="84" charset="0"/>
              </a:rPr>
              <a:t>Lectures by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Times New Roman" pitchFamily="84" charset="0"/>
              </a:rPr>
              <a:t>Erin Barley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Times New Roman" pitchFamily="84" charset="0"/>
              </a:rPr>
              <a:t>Kathleen Fitzpatrick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146300"/>
            <a:ext cx="7796213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46500"/>
            <a:ext cx="6421438" cy="1752600"/>
          </a:xfrm>
        </p:spPr>
        <p:txBody>
          <a:bodyPr/>
          <a:lstStyle>
            <a:lvl1pPr marL="0" indent="0" algn="ctr">
              <a:buFont typeface="Times" pitchFamily="84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108700"/>
            <a:ext cx="191135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108700"/>
            <a:ext cx="2905125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108700"/>
            <a:ext cx="191135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973936-4226-4F74-86B3-73E7BD479D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22426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77FD2-6264-4EFF-A073-E01D17F578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55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64250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CF21A-255B-4EF3-9644-8F23601190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52865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DDEC5-509E-4803-8AD8-5B2881FDA5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13391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1AE9D-BB3C-40D7-9446-D09238B705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49718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27F17-D68D-4CC7-B430-CB0E7881C6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25640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AF001-7109-4D80-B25C-392B231BE9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96535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5F91C-4C48-4069-8FA9-BAF12E5F43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921062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AF236-9EF6-4F77-8098-AA9672E023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49594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BB065-16CC-4698-B7EC-69C26C229D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919288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CD13A-EE2A-42DC-99E9-57E523E0C1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4458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D5ADB-34FF-4DE0-9002-3912864871E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341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383326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8FC62-E5E9-4F6C-A581-8BEA9E95B4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324984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5B29F-12B9-47D2-A77E-7A8ADD1A040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200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7E8EF-6C65-4988-AF92-B97C5AD40D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931619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E7DB1-95B0-40CD-940D-9954EC45FFE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64852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0A0AA-6295-45A4-9EE1-A4664B42203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499871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962A7-A607-4165-8445-EF22E1040BD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752344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064CE-860D-4A8F-8326-72F262036E6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735402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50E5F-1075-4D7A-B328-A2A6B8EF863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635243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E40A7-DC4A-4CE9-9355-4769C03A081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20022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A9D5B-1ED7-45D4-9EFE-9A5E93E7C38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225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686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56427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762000"/>
            <a:ext cx="9144000" cy="7620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86A39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6" name="Picture 3" descr="C:\Documents and Settings\dking\Desktop\55823Reece_Marketing_Cover\55823Reece9e_webdev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2" t="38251" r="-262" b="23915"/>
          <a:stretch>
            <a:fillRect/>
          </a:stretch>
        </p:blipFill>
        <p:spPr bwMode="auto">
          <a:xfrm>
            <a:off x="0" y="1512888"/>
            <a:ext cx="9170988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6F9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588" y="0"/>
            <a:ext cx="9145587" cy="763588"/>
          </a:xfrm>
          <a:prstGeom prst="rect">
            <a:avLst/>
          </a:prstGeom>
          <a:solidFill>
            <a:srgbClr val="B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86A39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smtClean="0">
                <a:solidFill>
                  <a:srgbClr val="000000"/>
                </a:solidFill>
                <a:latin typeface="Times New Roman" pitchFamily="84" charset="0"/>
                <a:cs typeface="Times New Roman" pitchFamily="84" charset="0"/>
              </a:rPr>
              <a:t>LECTURE PRESENTATIONS</a:t>
            </a:r>
            <a:endParaRPr lang="en-US" sz="1600" smtClean="0">
              <a:solidFill>
                <a:srgbClr val="000000"/>
              </a:solidFill>
              <a:latin typeface="Times New Roman" pitchFamily="84" charset="0"/>
              <a:cs typeface="Times New Roman" pitchFamily="8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smtClean="0">
                <a:solidFill>
                  <a:srgbClr val="000000"/>
                </a:solidFill>
                <a:latin typeface="Times New Roman" pitchFamily="84" charset="0"/>
                <a:cs typeface="Times New Roman" pitchFamily="84" charset="0"/>
              </a:rPr>
              <a:t>For CAMPBELL BIOLOGY, NINTH EDITION</a:t>
            </a:r>
            <a:endParaRPr lang="en-US" sz="1600" b="1" i="1" smtClean="0">
              <a:solidFill>
                <a:srgbClr val="000000"/>
              </a:solidFill>
              <a:latin typeface="Times New Roman" pitchFamily="84" charset="0"/>
              <a:cs typeface="Times New Roman" pitchFamily="8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000000"/>
                </a:solidFill>
                <a:latin typeface="Times New Roman" pitchFamily="84" charset="0"/>
                <a:cs typeface="Times New Roman" pitchFamily="84" charset="0"/>
              </a:rPr>
              <a:t>Jane B. Reece, Lisa A. Urry, Michael L. Cain, Steven A. Wasserman, Peter V. Minorsky, Robert B. Jackson</a:t>
            </a:r>
          </a:p>
        </p:txBody>
      </p:sp>
      <p:sp>
        <p:nvSpPr>
          <p:cNvPr id="8" name="Date Placeholder 3"/>
          <p:cNvSpPr>
            <a:spLocks/>
          </p:cNvSpPr>
          <p:nvPr/>
        </p:nvSpPr>
        <p:spPr bwMode="auto">
          <a:xfrm>
            <a:off x="152400" y="6604000"/>
            <a:ext cx="228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Times New Roman" pitchFamily="84" charset="0"/>
                <a:cs typeface="Times New Roman" pitchFamily="84" charset="0"/>
              </a:rPr>
              <a:t>© 2011 Pearson Education, Inc.</a:t>
            </a: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6705600" y="5562600"/>
            <a:ext cx="2362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FFFF"/>
                </a:solidFill>
                <a:latin typeface="Times New Roman" pitchFamily="84" charset="0"/>
              </a:rPr>
              <a:t>Lectures by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FFFF"/>
                </a:solidFill>
                <a:latin typeface="Times New Roman" pitchFamily="84" charset="0"/>
              </a:rPr>
              <a:t>Erin Barley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FFFF"/>
                </a:solidFill>
                <a:latin typeface="Times New Roman" pitchFamily="84" charset="0"/>
              </a:rPr>
              <a:t>Kathleen Fitzpatrick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146300"/>
            <a:ext cx="7796213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46500"/>
            <a:ext cx="6421438" cy="1752600"/>
          </a:xfrm>
        </p:spPr>
        <p:txBody>
          <a:bodyPr/>
          <a:lstStyle>
            <a:lvl1pPr marL="0" indent="0" algn="ctr">
              <a:buFont typeface="Times" pitchFamily="84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108700"/>
            <a:ext cx="191135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108700"/>
            <a:ext cx="2905125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108700"/>
            <a:ext cx="191135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973936-4226-4F74-86B3-73E7BD479D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534935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77FD2-6264-4EFF-A073-E01D17F578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58554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CF21A-255B-4EF3-9644-8F23601190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617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DDEC5-509E-4803-8AD8-5B2881FDA5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373036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1AE9D-BB3C-40D7-9446-D09238B705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596851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27F17-D68D-4CC7-B430-CB0E7881C6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626105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AF001-7109-4D80-B25C-392B231BE9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340495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5F91C-4C48-4069-8FA9-BAF12E5F43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480856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AF236-9EF6-4F77-8098-AA9672E023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249790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BB065-16CC-4698-B7EC-69C26C229D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764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77359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CD13A-EE2A-42DC-99E9-57E523E0C1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166744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762000"/>
            <a:ext cx="9144000" cy="762000"/>
          </a:xfrm>
          <a:prstGeom prst="rect">
            <a:avLst/>
          </a:prstGeom>
          <a:solidFill>
            <a:srgbClr val="0047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86A39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pic>
        <p:nvPicPr>
          <p:cNvPr id="6" name="Picture 3" descr="C:\Documents and Settings\dking\Desktop\55823Reece_Marketing_Cover\55823Reece9e_webdev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2" t="38251" r="-262" b="23915"/>
          <a:stretch>
            <a:fillRect/>
          </a:stretch>
        </p:blipFill>
        <p:spPr bwMode="auto">
          <a:xfrm>
            <a:off x="0" y="1512888"/>
            <a:ext cx="9170988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6F9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588" y="0"/>
            <a:ext cx="9145587" cy="763588"/>
          </a:xfrm>
          <a:prstGeom prst="rect">
            <a:avLst/>
          </a:prstGeom>
          <a:solidFill>
            <a:srgbClr val="B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86A39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smtClean="0">
                <a:solidFill>
                  <a:srgbClr val="000000"/>
                </a:solidFill>
                <a:latin typeface="Times New Roman" pitchFamily="84" charset="0"/>
                <a:cs typeface="Times New Roman" pitchFamily="84" charset="0"/>
              </a:rPr>
              <a:t>LECTURE PRESENTATIONS</a:t>
            </a:r>
            <a:endParaRPr lang="en-US" sz="1600" smtClean="0">
              <a:solidFill>
                <a:srgbClr val="000000"/>
              </a:solidFill>
              <a:latin typeface="Times New Roman" pitchFamily="84" charset="0"/>
              <a:cs typeface="Times New Roman" pitchFamily="8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smtClean="0">
                <a:solidFill>
                  <a:srgbClr val="000000"/>
                </a:solidFill>
                <a:latin typeface="Times New Roman" pitchFamily="84" charset="0"/>
                <a:cs typeface="Times New Roman" pitchFamily="84" charset="0"/>
              </a:rPr>
              <a:t>For CAMPBELL BIOLOGY, NINTH EDITION</a:t>
            </a:r>
            <a:endParaRPr lang="en-US" sz="1600" b="1" i="1" smtClean="0">
              <a:solidFill>
                <a:srgbClr val="000000"/>
              </a:solidFill>
              <a:latin typeface="Times New Roman" pitchFamily="84" charset="0"/>
              <a:cs typeface="Times New Roman" pitchFamily="8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000000"/>
                </a:solidFill>
                <a:latin typeface="Times New Roman" pitchFamily="84" charset="0"/>
                <a:cs typeface="Times New Roman" pitchFamily="84" charset="0"/>
              </a:rPr>
              <a:t>Jane B. Reece, Lisa A. Urry, Michael L. Cain, Steven A. Wasserman, Peter V. Minorsky, Robert B. Jackson</a:t>
            </a:r>
          </a:p>
        </p:txBody>
      </p:sp>
      <p:sp>
        <p:nvSpPr>
          <p:cNvPr id="8" name="Date Placeholder 3"/>
          <p:cNvSpPr>
            <a:spLocks/>
          </p:cNvSpPr>
          <p:nvPr/>
        </p:nvSpPr>
        <p:spPr bwMode="auto">
          <a:xfrm>
            <a:off x="152400" y="6604000"/>
            <a:ext cx="228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 New Roman" pitchFamily="84" charset="0"/>
                <a:cs typeface="Times New Roman" pitchFamily="84" charset="0"/>
              </a:rPr>
              <a:t>© 2011 Pearson Education, Inc.</a:t>
            </a: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6705600" y="5562600"/>
            <a:ext cx="2362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Times New Roman" pitchFamily="84" charset="0"/>
              </a:rPr>
              <a:t>Lectures by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Times New Roman" pitchFamily="84" charset="0"/>
              </a:rPr>
              <a:t>Erin Barley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Times New Roman" pitchFamily="84" charset="0"/>
              </a:rPr>
              <a:t>Kathleen Fitzpatrick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146300"/>
            <a:ext cx="7796213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46500"/>
            <a:ext cx="6421438" cy="1752600"/>
          </a:xfrm>
        </p:spPr>
        <p:txBody>
          <a:bodyPr/>
          <a:lstStyle>
            <a:lvl1pPr marL="0" indent="0" algn="ctr">
              <a:buFont typeface="Times" pitchFamily="84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108700"/>
            <a:ext cx="191135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108700"/>
            <a:ext cx="2905125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108700"/>
            <a:ext cx="191135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C282B3-271B-45E6-A5B1-442471E820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2334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24611-8063-480F-B1F7-5896A2254C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2422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56DCD-FB62-445D-AC83-6425D1EF80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9643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8DC7A-D412-4C83-9ACB-5A1644585B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055873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8E332-3650-4420-96AE-FF779C14FF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289360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38FC6-D71A-4097-A53F-16C1A3F407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864376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043D2-44EC-4D78-BBDA-F2932BBC16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625370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017F7-51E9-4855-9CFF-3F718817AC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30278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06C44-B854-45D2-92E5-8B2F6244E5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564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86733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7A7FD-BD00-461B-B666-922C7B62D6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558462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3F5DC-E7A4-4B6C-AB6C-71182B40BB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59254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7A04471-2856-4983-A470-4EA7582A4E5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55798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2C2E5-8B61-42B1-AA22-CCF55A29F2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972303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092F1-0352-45E8-B07E-FE97B7121FD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814392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944A7-A529-4B25-A5D2-F277BA1AA2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95692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04AC6-A874-4194-833F-45A36CF8AD7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24548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A86C8-EC20-4043-8263-A994B679452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673980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FC321-58FC-4514-A27B-62F9E0DD2AF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35183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5BC65-4774-4C98-8152-FECF51B9C5E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4987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280519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CD8E4-EE1B-4B4C-AC56-1B77CFF9759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332368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A7CB8-B981-44EE-8888-06527F7EDAA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558325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8EF93-C9D3-411E-977C-9F2AB4BBB2C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81614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16DB888-AE2C-4869-B10C-A57402545FD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954756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77F7024-BDEE-4A82-8E35-6739037BCF1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854855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43CD9-77FE-45E0-B8C6-DE14EC117AC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57145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E890B-3CF1-4D30-827E-DA76733A287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92774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545A8-4610-4158-BBE4-46EA0A3D9EE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397712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E29FD-993D-4363-9FB0-A8FEF96892D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37419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95B68-47F7-4621-9187-99CA8073045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2139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665167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FAAF3-62F9-44B6-8CF3-989AE27BA9A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88040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60CDA-66D6-4CDE-9893-AE84B62C6CA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26400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65EC8-C00B-4AC6-A2A1-9AA86E826D2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068610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5CD1C-25AC-40AF-B5B4-AD84FDFEAED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32163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6C02B-B8C1-42C4-B919-2879AE8318D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150963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A796898-639C-452D-9E78-722155B04D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89720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77F7024-BDEE-4A82-8E35-6739037BCF1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89661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43CD9-77FE-45E0-B8C6-DE14EC117AC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118049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E890B-3CF1-4D30-827E-DA76733A287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94255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545A8-4610-4158-BBE4-46EA0A3D9EE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2408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712230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E29FD-993D-4363-9FB0-A8FEF96892D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127633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95B68-47F7-4621-9187-99CA8073045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51648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FAAF3-62F9-44B6-8CF3-989AE27BA9A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341271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60CDA-66D6-4CDE-9893-AE84B62C6CA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943138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65EC8-C00B-4AC6-A2A1-9AA86E826D2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816014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5CD1C-25AC-40AF-B5B4-AD84FDFEAED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60237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6C02B-B8C1-42C4-B919-2879AE8318D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406400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A796898-639C-452D-9E78-722155B04D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013001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77F7024-BDEE-4A82-8E35-6739037BCF1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60784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43CD9-77FE-45E0-B8C6-DE14EC117AC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3281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407502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E890B-3CF1-4D30-827E-DA76733A287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38707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545A8-4610-4158-BBE4-46EA0A3D9EE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903327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E29FD-993D-4363-9FB0-A8FEF96892D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52841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95B68-47F7-4621-9187-99CA8073045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684783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FAAF3-62F9-44B6-8CF3-989AE27BA9A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395506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60CDA-66D6-4CDE-9893-AE84B62C6CA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641825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65EC8-C00B-4AC6-A2A1-9AA86E826D2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433566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5CD1C-25AC-40AF-B5B4-AD84FDFEAED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075532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6C02B-B8C1-42C4-B919-2879AE8318D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308325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A796898-639C-452D-9E78-722155B04D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1984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2186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578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13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5914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651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570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566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6407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0624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6885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5587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0085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6464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252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976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4586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5350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696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476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2821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2189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5442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0455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7079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626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3297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273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1476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718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624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563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9945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1665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9022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0601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19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8569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2855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4515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2971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8412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636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862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3905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4856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7774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741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213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609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780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754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9111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7216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412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6213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774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124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73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3283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4605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5489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5204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098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8086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7869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659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77193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01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8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3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62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7.xml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0.xml"/><Relationship Id="rId10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4.xml"/><Relationship Id="rId3" Type="http://schemas.openxmlformats.org/officeDocument/2006/relationships/slideLayout" Target="../slideLayouts/slideLayout269.xml"/><Relationship Id="rId7" Type="http://schemas.openxmlformats.org/officeDocument/2006/relationships/slideLayout" Target="../slideLayouts/slideLayout273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8.xml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11" Type="http://schemas.openxmlformats.org/officeDocument/2006/relationships/slideLayout" Target="../slideLayouts/slideLayout277.xml"/><Relationship Id="rId5" Type="http://schemas.openxmlformats.org/officeDocument/2006/relationships/slideLayout" Target="../slideLayouts/slideLayout271.xml"/><Relationship Id="rId10" Type="http://schemas.openxmlformats.org/officeDocument/2006/relationships/slideLayout" Target="../slideLayouts/slideLayout276.xml"/><Relationship Id="rId4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slideLayout" Target="../slideLayouts/slideLayout288.xml"/><Relationship Id="rId5" Type="http://schemas.openxmlformats.org/officeDocument/2006/relationships/slideLayout" Target="../slideLayouts/slideLayout282.xml"/><Relationship Id="rId10" Type="http://schemas.openxmlformats.org/officeDocument/2006/relationships/slideLayout" Target="../slideLayouts/slideLayout287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7.xml"/><Relationship Id="rId3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306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01.xm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5" Type="http://schemas.openxmlformats.org/officeDocument/2006/relationships/slideLayout" Target="../slideLayouts/slideLayout304.xml"/><Relationship Id="rId10" Type="http://schemas.openxmlformats.org/officeDocument/2006/relationships/slideLayout" Target="../slideLayouts/slideLayout309.xm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8.xml"/><Relationship Id="rId3" Type="http://schemas.openxmlformats.org/officeDocument/2006/relationships/slideLayout" Target="../slideLayouts/slideLayout313.xml"/><Relationship Id="rId7" Type="http://schemas.openxmlformats.org/officeDocument/2006/relationships/slideLayout" Target="../slideLayouts/slideLayout317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2.xml"/><Relationship Id="rId1" Type="http://schemas.openxmlformats.org/officeDocument/2006/relationships/slideLayout" Target="../slideLayouts/slideLayout311.xml"/><Relationship Id="rId6" Type="http://schemas.openxmlformats.org/officeDocument/2006/relationships/slideLayout" Target="../slideLayouts/slideLayout316.xml"/><Relationship Id="rId11" Type="http://schemas.openxmlformats.org/officeDocument/2006/relationships/slideLayout" Target="../slideLayouts/slideLayout321.xml"/><Relationship Id="rId5" Type="http://schemas.openxmlformats.org/officeDocument/2006/relationships/slideLayout" Target="../slideLayouts/slideLayout315.xml"/><Relationship Id="rId10" Type="http://schemas.openxmlformats.org/officeDocument/2006/relationships/slideLayout" Target="../slideLayouts/slideLayout320.xml"/><Relationship Id="rId4" Type="http://schemas.openxmlformats.org/officeDocument/2006/relationships/slideLayout" Target="../slideLayouts/slideLayout314.xml"/><Relationship Id="rId9" Type="http://schemas.openxmlformats.org/officeDocument/2006/relationships/slideLayout" Target="../slideLayouts/slideLayout3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9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324.xml"/><Relationship Id="rId7" Type="http://schemas.openxmlformats.org/officeDocument/2006/relationships/slideLayout" Target="../slideLayouts/slideLayout328.xml"/><Relationship Id="rId12" Type="http://schemas.openxmlformats.org/officeDocument/2006/relationships/slideLayout" Target="../slideLayouts/slideLayout333.xml"/><Relationship Id="rId2" Type="http://schemas.openxmlformats.org/officeDocument/2006/relationships/slideLayout" Target="../slideLayouts/slideLayout323.xml"/><Relationship Id="rId1" Type="http://schemas.openxmlformats.org/officeDocument/2006/relationships/slideLayout" Target="../slideLayouts/slideLayout322.xml"/><Relationship Id="rId6" Type="http://schemas.openxmlformats.org/officeDocument/2006/relationships/slideLayout" Target="../slideLayouts/slideLayout327.xml"/><Relationship Id="rId11" Type="http://schemas.openxmlformats.org/officeDocument/2006/relationships/slideLayout" Target="../slideLayouts/slideLayout332.xml"/><Relationship Id="rId5" Type="http://schemas.openxmlformats.org/officeDocument/2006/relationships/slideLayout" Target="../slideLayouts/slideLayout326.xml"/><Relationship Id="rId10" Type="http://schemas.openxmlformats.org/officeDocument/2006/relationships/slideLayout" Target="../slideLayouts/slideLayout331.xml"/><Relationship Id="rId4" Type="http://schemas.openxmlformats.org/officeDocument/2006/relationships/slideLayout" Target="../slideLayouts/slideLayout325.xml"/><Relationship Id="rId9" Type="http://schemas.openxmlformats.org/officeDocument/2006/relationships/slideLayout" Target="../slideLayouts/slideLayout330.xml"/><Relationship Id="rId14" Type="http://schemas.openxmlformats.org/officeDocument/2006/relationships/image" Target="../media/image4.jpe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1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36.xml"/><Relationship Id="rId7" Type="http://schemas.openxmlformats.org/officeDocument/2006/relationships/slideLayout" Target="../slideLayouts/slideLayout340.xml"/><Relationship Id="rId12" Type="http://schemas.openxmlformats.org/officeDocument/2006/relationships/slideLayout" Target="../slideLayouts/slideLayout345.xml"/><Relationship Id="rId2" Type="http://schemas.openxmlformats.org/officeDocument/2006/relationships/slideLayout" Target="../slideLayouts/slideLayout335.xml"/><Relationship Id="rId1" Type="http://schemas.openxmlformats.org/officeDocument/2006/relationships/slideLayout" Target="../slideLayouts/slideLayout334.xml"/><Relationship Id="rId6" Type="http://schemas.openxmlformats.org/officeDocument/2006/relationships/slideLayout" Target="../slideLayouts/slideLayout339.xml"/><Relationship Id="rId11" Type="http://schemas.openxmlformats.org/officeDocument/2006/relationships/slideLayout" Target="../slideLayouts/slideLayout344.xml"/><Relationship Id="rId5" Type="http://schemas.openxmlformats.org/officeDocument/2006/relationships/slideLayout" Target="../slideLayouts/slideLayout338.xml"/><Relationship Id="rId10" Type="http://schemas.openxmlformats.org/officeDocument/2006/relationships/slideLayout" Target="../slideLayouts/slideLayout343.xml"/><Relationship Id="rId4" Type="http://schemas.openxmlformats.org/officeDocument/2006/relationships/slideLayout" Target="../slideLayouts/slideLayout337.xml"/><Relationship Id="rId9" Type="http://schemas.openxmlformats.org/officeDocument/2006/relationships/slideLayout" Target="../slideLayouts/slideLayout342.xml"/><Relationship Id="rId14" Type="http://schemas.openxmlformats.org/officeDocument/2006/relationships/image" Target="../media/image4.jpe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3.xml"/><Relationship Id="rId13" Type="http://schemas.openxmlformats.org/officeDocument/2006/relationships/theme" Target="../theme/theme32.xml"/><Relationship Id="rId3" Type="http://schemas.openxmlformats.org/officeDocument/2006/relationships/slideLayout" Target="../slideLayouts/slideLayout348.xml"/><Relationship Id="rId7" Type="http://schemas.openxmlformats.org/officeDocument/2006/relationships/slideLayout" Target="../slideLayouts/slideLayout352.xml"/><Relationship Id="rId12" Type="http://schemas.openxmlformats.org/officeDocument/2006/relationships/slideLayout" Target="../slideLayouts/slideLayout357.xml"/><Relationship Id="rId2" Type="http://schemas.openxmlformats.org/officeDocument/2006/relationships/slideLayout" Target="../slideLayouts/slideLayout347.xml"/><Relationship Id="rId1" Type="http://schemas.openxmlformats.org/officeDocument/2006/relationships/slideLayout" Target="../slideLayouts/slideLayout346.xml"/><Relationship Id="rId6" Type="http://schemas.openxmlformats.org/officeDocument/2006/relationships/slideLayout" Target="../slideLayouts/slideLayout351.xml"/><Relationship Id="rId11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50.xml"/><Relationship Id="rId10" Type="http://schemas.openxmlformats.org/officeDocument/2006/relationships/slideLayout" Target="../slideLayouts/slideLayout355.xml"/><Relationship Id="rId4" Type="http://schemas.openxmlformats.org/officeDocument/2006/relationships/slideLayout" Target="../slideLayouts/slideLayout349.xml"/><Relationship Id="rId9" Type="http://schemas.openxmlformats.org/officeDocument/2006/relationships/slideLayout" Target="../slideLayouts/slideLayout354.xml"/><Relationship Id="rId14" Type="http://schemas.openxmlformats.org/officeDocument/2006/relationships/image" Target="../media/image4.jpe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5.xml"/><Relationship Id="rId13" Type="http://schemas.openxmlformats.org/officeDocument/2006/relationships/theme" Target="../theme/theme33.xml"/><Relationship Id="rId3" Type="http://schemas.openxmlformats.org/officeDocument/2006/relationships/slideLayout" Target="../slideLayouts/slideLayout360.xml"/><Relationship Id="rId7" Type="http://schemas.openxmlformats.org/officeDocument/2006/relationships/slideLayout" Target="../slideLayouts/slideLayout364.xml"/><Relationship Id="rId12" Type="http://schemas.openxmlformats.org/officeDocument/2006/relationships/slideLayout" Target="../slideLayouts/slideLayout369.xml"/><Relationship Id="rId2" Type="http://schemas.openxmlformats.org/officeDocument/2006/relationships/slideLayout" Target="../slideLayouts/slideLayout359.xml"/><Relationship Id="rId1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63.xml"/><Relationship Id="rId11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2.xml"/><Relationship Id="rId10" Type="http://schemas.openxmlformats.org/officeDocument/2006/relationships/slideLayout" Target="../slideLayouts/slideLayout367.xml"/><Relationship Id="rId4" Type="http://schemas.openxmlformats.org/officeDocument/2006/relationships/slideLayout" Target="../slideLayouts/slideLayout361.xml"/><Relationship Id="rId9" Type="http://schemas.openxmlformats.org/officeDocument/2006/relationships/slideLayout" Target="../slideLayouts/slideLayout366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54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69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3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59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63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84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9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8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44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9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14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87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59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23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 userDrawn="1"/>
        </p:nvSpPr>
        <p:spPr bwMode="auto">
          <a:xfrm>
            <a:off x="3124200" y="65532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</a:rPr>
              <a:t>10/19/05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7200" y="65532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D Dobbs ISU - BCB 444/544X:  Gene Regulation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553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20CB2C4-4A7E-4828-A749-66C5815C5273}" type="slidenum">
              <a:rPr lang="en-US" smtClean="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60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120AD8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120AD8"/>
          </a:solidFill>
          <a:latin typeface="Comic Sans MS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120AD8"/>
          </a:solidFill>
          <a:latin typeface="Comic Sans MS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120AD8"/>
          </a:solidFill>
          <a:latin typeface="Comic Sans MS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120AD8"/>
          </a:solidFill>
          <a:latin typeface="Comic Sans MS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120AD8"/>
          </a:solidFill>
          <a:latin typeface="Comic Sans MS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120AD8"/>
          </a:solidFill>
          <a:latin typeface="Comic Sans MS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120AD8"/>
          </a:solidFill>
          <a:latin typeface="Comic Sans MS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120AD8"/>
          </a:solidFill>
          <a:latin typeface="Comic Sans MS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 userDrawn="1"/>
        </p:nvSpPr>
        <p:spPr bwMode="auto">
          <a:xfrm>
            <a:off x="3124200" y="65532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</a:rPr>
              <a:t>10/19/05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7200" y="65532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D Dobbs ISU - BCB 444/544X:  Gene Regulation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553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20CB2C4-4A7E-4828-A749-66C5815C5273}" type="slidenum">
              <a:rPr lang="en-US" smtClean="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48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120AD8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120AD8"/>
          </a:solidFill>
          <a:latin typeface="Comic Sans MS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120AD8"/>
          </a:solidFill>
          <a:latin typeface="Comic Sans MS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120AD8"/>
          </a:solidFill>
          <a:latin typeface="Comic Sans MS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120AD8"/>
          </a:solidFill>
          <a:latin typeface="Comic Sans MS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120AD8"/>
          </a:solidFill>
          <a:latin typeface="Comic Sans MS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120AD8"/>
          </a:solidFill>
          <a:latin typeface="Comic Sans MS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120AD8"/>
          </a:solidFill>
          <a:latin typeface="Comic Sans MS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120AD8"/>
          </a:solidFill>
          <a:latin typeface="Comic Sans MS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CCAB3E1-31C2-40C1-8EDB-F1582BF888EB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28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1300D"/>
        </a:buClr>
        <a:buFont typeface="Time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CCAB3E1-31C2-40C1-8EDB-F1582BF888EB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07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1300D"/>
        </a:buClr>
        <a:buFont typeface="Time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CCAB3E1-31C2-40C1-8EDB-F1582BF888EB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64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1300D"/>
        </a:buClr>
        <a:buFont typeface="Time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7B142C-662B-4D3D-8762-9EC6E5258176}" type="slidenum">
              <a:rPr lang="en-GB" smtClean="0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528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CCAB3E1-31C2-40C1-8EDB-F1582BF888EB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67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1300D"/>
        </a:buClr>
        <a:buFont typeface="Time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6120A60-EA67-41C2-82FA-4CF42D5A802E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74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1300D"/>
        </a:buClr>
        <a:buFont typeface="Times" pitchFamily="8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57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149549-22FE-4FA3-B652-B78E89A4DDE5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3044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  <p:sldLayoutId id="214748415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728240-99B3-44CD-ADB3-854E3523F5EC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178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  <p:sldLayoutId id="21474841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728240-99B3-44CD-ADB3-854E3523F5EC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9596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  <p:sldLayoutId id="214748418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728240-99B3-44CD-ADB3-854E3523F5EC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516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87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  <p:sldLayoutId id="214748419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5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15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3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21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8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8530F68-418A-4AFB-915A-A34AB767B1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F0852DB-DBB8-4065-AF90-54ADF51BC17E}" type="datetimeFigureOut">
              <a:rPr lang="en-US" smtClean="0">
                <a:solidFill>
                  <a:srgbClr val="DFDCB7"/>
                </a:solidFill>
              </a:rPr>
              <a:pPr/>
              <a:t>4/22/2020</a:t>
            </a:fld>
            <a:endParaRPr lang="en-US" dirty="0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9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7.xml"/><Relationship Id="rId4" Type="http://schemas.openxmlformats.org/officeDocument/2006/relationships/hyperlink" Target="http://www.bios.co.uk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38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s.co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3.xml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burchill.com/IBbiology/bio_hp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ftp://resources.rcsb.org/motm/tiff/40-RNAPolymerase-1i6h-composite.ti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0.xml"/><Relationship Id="rId5" Type="http://schemas.openxmlformats.org/officeDocument/2006/relationships/hyperlink" Target="http://www.saburchill.com/IBbiology/bio_hp.html" TargetMode="External"/><Relationship Id="rId4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7.xml"/><Relationship Id="rId4" Type="http://schemas.openxmlformats.org/officeDocument/2006/relationships/hyperlink" Target="http://www.bios.co.uk/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7.xml"/><Relationship Id="rId4" Type="http://schemas.openxmlformats.org/officeDocument/2006/relationships/hyperlink" Target="http://www.bios.co.uk/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50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4.bp.blogspot.com/_eR7NoV1Oe6Q/TAgAp0QG0UI/AAAAAAAAM0I/qZbTAbC8A9A/s1600/gregor_mende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29"/>
          <a:stretch/>
        </p:blipFill>
        <p:spPr bwMode="auto">
          <a:xfrm>
            <a:off x="3793524" y="457200"/>
            <a:ext cx="4543425" cy="328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67112" y="29484"/>
            <a:ext cx="5029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2F2B20"/>
                </a:solidFill>
              </a:rPr>
              <a:t>http://4.bp.blogspot.com/_eR7NoV1Oe6Q/TAgAp0QG0UI/AAAAAAAAM0I/qZbTAbC8A9A/s1600/gregor_mendel.jpg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81000" y="43900"/>
            <a:ext cx="3186112" cy="27432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4000" b="1" spc="0" dirty="0">
                <a:solidFill>
                  <a:srgbClr val="2F2B2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CHAPTER 1</a:t>
            </a:r>
            <a:br>
              <a:rPr lang="en-US" sz="4000" b="1" spc="0" dirty="0">
                <a:solidFill>
                  <a:srgbClr val="2F2B2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subTitle" idx="1"/>
          </p:nvPr>
        </p:nvSpPr>
        <p:spPr>
          <a:xfrm>
            <a:off x="228600" y="4800600"/>
            <a:ext cx="6741846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>
                <a:solidFill>
                  <a:schemeClr val="tx1"/>
                </a:solidFill>
              </a:rPr>
              <a:t>FUNDAMENTALS OF GENETICS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3745950"/>
            <a:ext cx="7696200" cy="7530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675E47"/>
                </a:solidFill>
              </a:rPr>
              <a:t/>
            </a:r>
            <a:br>
              <a:rPr lang="en-US" dirty="0" smtClean="0">
                <a:solidFill>
                  <a:srgbClr val="675E47"/>
                </a:solidFill>
              </a:rPr>
            </a:br>
            <a:r>
              <a:rPr lang="en-US" dirty="0" smtClean="0">
                <a:solidFill>
                  <a:srgbClr val="675E47"/>
                </a:solidFill>
              </a:rPr>
              <a:t/>
            </a:r>
            <a:br>
              <a:rPr lang="en-US" dirty="0" smtClean="0">
                <a:solidFill>
                  <a:srgbClr val="675E47"/>
                </a:solidFill>
              </a:rPr>
            </a:br>
            <a:endParaRPr lang="en-US" b="1" dirty="0">
              <a:solidFill>
                <a:srgbClr val="675E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0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7924800" cy="6477000"/>
          </a:xfrm>
        </p:spPr>
        <p:txBody>
          <a:bodyPr>
            <a:noAutofit/>
          </a:bodyPr>
          <a:lstStyle/>
          <a:p>
            <a:pPr lvl="8"/>
            <a:r>
              <a:rPr lang="en-US" sz="3200" dirty="0" smtClean="0">
                <a:solidFill>
                  <a:srgbClr val="FF0000"/>
                </a:solidFill>
                <a:latin typeface="Times" pitchFamily="18" charset="0"/>
              </a:rPr>
              <a:t>Mendel studied 7 characteristics</a:t>
            </a:r>
            <a:r>
              <a:rPr lang="en-US" sz="3200" dirty="0" smtClean="0">
                <a:latin typeface="Times" pitchFamily="18" charset="0"/>
              </a:rPr>
              <a:t>:</a:t>
            </a:r>
          </a:p>
          <a:p>
            <a:pPr marL="114300" indent="0">
              <a:buNone/>
            </a:pPr>
            <a:r>
              <a:rPr lang="en-US" sz="3200" dirty="0" smtClean="0">
                <a:latin typeface="Times" pitchFamily="18" charset="0"/>
              </a:rPr>
              <a:t>         and 14 observable traits</a:t>
            </a:r>
          </a:p>
          <a:p>
            <a:pPr lvl="1"/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" pitchFamily="18" charset="0"/>
              </a:rPr>
              <a:t>Plant height</a:t>
            </a:r>
            <a:r>
              <a:rPr lang="en-US" sz="3200" dirty="0" smtClean="0">
                <a:latin typeface="Times" pitchFamily="18" charset="0"/>
              </a:rPr>
              <a:t>: </a:t>
            </a:r>
            <a:r>
              <a:rPr lang="en-US" sz="3200" dirty="0">
                <a:latin typeface="Times" pitchFamily="18" charset="0"/>
              </a:rPr>
              <a:t>tall and short</a:t>
            </a:r>
          </a:p>
          <a:p>
            <a:pPr lvl="1"/>
            <a:r>
              <a:rPr lang="en-US" sz="3200" dirty="0" smtClean="0">
                <a:latin typeface="Times" pitchFamily="18" charset="0"/>
              </a:rPr>
              <a:t> 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" pitchFamily="18" charset="0"/>
              </a:rPr>
              <a:t>Flower position</a:t>
            </a:r>
            <a:r>
              <a:rPr lang="en-US" sz="3200" dirty="0" smtClean="0">
                <a:latin typeface="Times" pitchFamily="18" charset="0"/>
              </a:rPr>
              <a:t>: </a:t>
            </a:r>
            <a:r>
              <a:rPr lang="en-US" sz="3200" dirty="0">
                <a:latin typeface="Times" pitchFamily="18" charset="0"/>
              </a:rPr>
              <a:t>axial and terminal</a:t>
            </a:r>
          </a:p>
          <a:p>
            <a:pPr lvl="1"/>
            <a:r>
              <a:rPr lang="en-US" sz="3200" dirty="0" smtClean="0">
                <a:latin typeface="Times" pitchFamily="18" charset="0"/>
              </a:rPr>
              <a:t> 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" pitchFamily="18" charset="0"/>
              </a:rPr>
              <a:t>Pod color:  </a:t>
            </a:r>
            <a:r>
              <a:rPr lang="en-US" sz="3200" dirty="0" smtClean="0">
                <a:latin typeface="Times" pitchFamily="18" charset="0"/>
              </a:rPr>
              <a:t>green and yellow</a:t>
            </a:r>
          </a:p>
          <a:p>
            <a:pPr lvl="1"/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" pitchFamily="18" charset="0"/>
              </a:rPr>
              <a:t>Pod appearance</a:t>
            </a:r>
            <a:r>
              <a:rPr lang="en-US" sz="3200" dirty="0" smtClean="0">
                <a:latin typeface="Times" pitchFamily="18" charset="0"/>
              </a:rPr>
              <a:t>:  smooth and pinched</a:t>
            </a:r>
          </a:p>
          <a:p>
            <a:pPr lvl="1"/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" pitchFamily="18" charset="0"/>
              </a:rPr>
              <a:t>Seed texture</a:t>
            </a:r>
            <a:r>
              <a:rPr lang="en-US" sz="3200" dirty="0" smtClean="0">
                <a:latin typeface="Times" pitchFamily="18" charset="0"/>
              </a:rPr>
              <a:t>:  round and wrinkled</a:t>
            </a:r>
          </a:p>
          <a:p>
            <a:pPr lvl="1"/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" pitchFamily="18" charset="0"/>
              </a:rPr>
              <a:t>Seed color:  </a:t>
            </a:r>
            <a:r>
              <a:rPr lang="en-US" sz="3200" dirty="0" smtClean="0">
                <a:latin typeface="Times" pitchFamily="18" charset="0"/>
              </a:rPr>
              <a:t>yellow and green</a:t>
            </a:r>
          </a:p>
          <a:p>
            <a:pPr lvl="1"/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" pitchFamily="18" charset="0"/>
              </a:rPr>
              <a:t>Flower color:  </a:t>
            </a:r>
            <a:r>
              <a:rPr lang="en-US" sz="3200" dirty="0" smtClean="0">
                <a:latin typeface="Times" pitchFamily="18" charset="0"/>
              </a:rPr>
              <a:t>purple and white</a:t>
            </a:r>
            <a:endParaRPr lang="en-US" sz="3200" dirty="0">
              <a:latin typeface="Times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29200" y="6400800"/>
            <a:ext cx="2895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2F2B20"/>
                </a:solidFill>
              </a:rPr>
              <a:t>http://www.learner.org/interactives/dna/images/genetics2.gif</a:t>
            </a:r>
          </a:p>
        </p:txBody>
      </p:sp>
    </p:spTree>
    <p:extLst>
      <p:ext uri="{BB962C8B-B14F-4D97-AF65-F5344CB8AC3E}">
        <p14:creationId xmlns:p14="http://schemas.microsoft.com/office/powerpoint/2010/main" val="98612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5962"/>
          </a:xfrm>
        </p:spPr>
        <p:txBody>
          <a:bodyPr/>
          <a:lstStyle/>
          <a:p>
            <a:r>
              <a:rPr lang="en-US" dirty="0" smtClean="0"/>
              <a:t>The replication fork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153400" cy="5791200"/>
          </a:xfrm>
        </p:spPr>
        <p:txBody>
          <a:bodyPr>
            <a:normAutofit lnSpcReduction="10000"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The replication fork is a structure that forms within the nucleus during DNA replication.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It is created by </a:t>
            </a: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helicases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, which break the hydrogen bonds holding the two DNA strands together.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The resulting structure has two branching “prongs”, each one made up of a single strand of DNA.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These two strands serve as the template for the </a:t>
            </a: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leading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and </a:t>
            </a: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lagging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strands, which will be created as DNA polymerase matches complementary nucleotides to the templates; the templates may be properly referred to as the </a:t>
            </a: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leading strand template and the lagging strand template.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4255617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-1524000" y="0"/>
            <a:ext cx="13258800" cy="10058400"/>
            <a:chOff x="-960" y="0"/>
            <a:chExt cx="8352" cy="6336"/>
          </a:xfrm>
        </p:grpSpPr>
        <p:grpSp>
          <p:nvGrpSpPr>
            <p:cNvPr id="30723" name="Group 3"/>
            <p:cNvGrpSpPr>
              <a:grpSpLocks/>
            </p:cNvGrpSpPr>
            <p:nvPr/>
          </p:nvGrpSpPr>
          <p:grpSpPr bwMode="auto">
            <a:xfrm>
              <a:off x="-960" y="0"/>
              <a:ext cx="8352" cy="6336"/>
              <a:chOff x="-576" y="-240"/>
              <a:chExt cx="8352" cy="6336"/>
            </a:xfrm>
          </p:grpSpPr>
          <p:pic>
            <p:nvPicPr>
              <p:cNvPr id="30724" name="Picture 4" descr="GA30_0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76" y="-240"/>
                <a:ext cx="7960" cy="60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725" name="Rectangle 5"/>
              <p:cNvSpPr>
                <a:spLocks noChangeArrowheads="1"/>
              </p:cNvSpPr>
              <p:nvPr/>
            </p:nvSpPr>
            <p:spPr bwMode="auto">
              <a:xfrm>
                <a:off x="144" y="3072"/>
                <a:ext cx="7632" cy="3024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726" name="Rectangle 6"/>
            <p:cNvSpPr>
              <a:spLocks noChangeArrowheads="1"/>
            </p:cNvSpPr>
            <p:nvPr/>
          </p:nvSpPr>
          <p:spPr bwMode="auto">
            <a:xfrm>
              <a:off x="-864" y="624"/>
              <a:ext cx="2832" cy="43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177925" y="1635125"/>
            <a:ext cx="4351338" cy="5191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000000"/>
                </a:solidFill>
                <a:latin typeface="Times New Roman" pitchFamily="18" charset="0"/>
              </a:rPr>
              <a:t>Continuous synthesis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177925" y="5175250"/>
            <a:ext cx="4667250" cy="5191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000000"/>
                </a:solidFill>
                <a:latin typeface="Times New Roman" pitchFamily="18" charset="0"/>
              </a:rPr>
              <a:t>Discontinuous synthesis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288925" y="6159500"/>
            <a:ext cx="8504238" cy="5191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</a:t>
            </a:r>
            <a:r>
              <a:rPr lang="en-US" altLang="en-US" sz="2800" b="1" smtClean="0">
                <a:solidFill>
                  <a:srgbClr val="000000"/>
                </a:solidFill>
                <a:latin typeface="Times New Roman" pitchFamily="18" charset="0"/>
              </a:rPr>
              <a:t>DNA replication is semi-discontinuous</a:t>
            </a:r>
          </a:p>
        </p:txBody>
      </p:sp>
    </p:spTree>
    <p:extLst>
      <p:ext uri="{BB962C8B-B14F-4D97-AF65-F5344CB8AC3E}">
        <p14:creationId xmlns:p14="http://schemas.microsoft.com/office/powerpoint/2010/main" val="405313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animBg="1" autoUpdateAnimBg="0"/>
      <p:bldP spid="30728" grpId="0" animBg="1" autoUpdateAnimBg="0"/>
      <p:bldP spid="30729" grpId="0" animBg="1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533400"/>
          </a:xfrm>
        </p:spPr>
        <p:txBody>
          <a:bodyPr/>
          <a:lstStyle/>
          <a:p>
            <a:r>
              <a:rPr lang="en-US" dirty="0" smtClean="0"/>
              <a:t>The replication fork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229600" cy="5715000"/>
          </a:xfrm>
        </p:spPr>
        <p:txBody>
          <a:bodyPr>
            <a:normAutofit fontScale="85000" lnSpcReduction="20000"/>
          </a:bodyPr>
          <a:lstStyle/>
          <a:p>
            <a:pPr marL="0" lvl="0" algn="just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</a:pP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DNA is always synthesized in the 5’ to 3’ direction. </a:t>
            </a:r>
            <a:endParaRPr lang="en-US" sz="2800" dirty="0" smtClean="0">
              <a:solidFill>
                <a:srgbClr val="2F2B20"/>
              </a:solidFill>
              <a:latin typeface="Times New Roman"/>
              <a:ea typeface="Calibri"/>
              <a:cs typeface="Times New Roman"/>
            </a:endParaRPr>
          </a:p>
          <a:p>
            <a:pPr marL="0" lvl="0" algn="just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</a:pPr>
            <a:r>
              <a:rPr lang="en-US" sz="280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Since 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the </a:t>
            </a:r>
            <a:r>
              <a:rPr lang="en-US" sz="28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leading and lagging strand templates are oriented in opposite directions at the replication fork, 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a major issue is how to achieve synthesis of nascent (new) lagging strand DNA, whose direction of synthesis is opposite to the direction of the growing replication fork</a:t>
            </a:r>
            <a:endParaRPr lang="en-US" sz="2800" dirty="0">
              <a:solidFill>
                <a:srgbClr val="2F2B20"/>
              </a:solidFill>
              <a:ea typeface="Calibri"/>
              <a:cs typeface="Times New Roman"/>
            </a:endParaRPr>
          </a:p>
          <a:p>
            <a:pPr marL="0" lvl="0" algn="just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</a:pPr>
            <a:r>
              <a:rPr lang="en-US" sz="28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The leading strand is the strand of nascent DNA which is being synthesized in the same direction as the growing replication fork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en-US" sz="2800" dirty="0" smtClean="0">
              <a:solidFill>
                <a:srgbClr val="2F2B20"/>
              </a:solidFill>
              <a:latin typeface="Times New Roman"/>
              <a:ea typeface="Calibri"/>
              <a:cs typeface="Times New Roman"/>
            </a:endParaRPr>
          </a:p>
          <a:p>
            <a:pPr marL="0" lvl="0" algn="just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</a:pPr>
            <a:r>
              <a:rPr lang="en-US" sz="280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A </a:t>
            </a:r>
            <a:r>
              <a:rPr lang="en-US" sz="28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polymerase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 “reads” the leading strand template and adds complementary </a:t>
            </a:r>
            <a:r>
              <a:rPr lang="en-US" sz="280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nucleotides.</a:t>
            </a:r>
            <a:endParaRPr lang="en-US" sz="2800" dirty="0">
              <a:solidFill>
                <a:srgbClr val="2F2B20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3012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153400" cy="5715000"/>
          </a:xfrm>
        </p:spPr>
        <p:txBody>
          <a:bodyPr>
            <a:norm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Is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opposite to the direction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of the growing replication fork.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Because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of its orientation, replication of the lagging strand is more complicated as compared to that of the leading strand.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The lagging strand is synthesized in short, separated segments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.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On the lagging strand template, a </a:t>
            </a:r>
            <a:r>
              <a:rPr lang="en-US" sz="2400" dirty="0" err="1" smtClean="0">
                <a:latin typeface="Times New Roman"/>
                <a:ea typeface="Calibri"/>
                <a:cs typeface="Times New Roman"/>
              </a:rPr>
              <a:t>primase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“reads” the template DNA and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initiates synthesis of a short complementary RNA primer.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A DNA polymerase extends the primed segments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, forming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Okazaki 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fragments.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457200"/>
          </a:xfrm>
        </p:spPr>
        <p:txBody>
          <a:bodyPr/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en-US" sz="4800" b="1" dirty="0" smtClean="0">
                <a:latin typeface="Times New Roman"/>
                <a:ea typeface="Calibri"/>
                <a:cs typeface="Times New Roman"/>
              </a:rPr>
            </a:br>
            <a:r>
              <a:rPr lang="en-US" sz="3200" b="1" dirty="0" smtClean="0">
                <a:latin typeface="Times New Roman"/>
                <a:ea typeface="Calibri"/>
                <a:cs typeface="Times New Roman"/>
              </a:rPr>
              <a:t>Lagging 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strand synthesis</a:t>
            </a:r>
            <a:r>
              <a:rPr lang="en-US" sz="4400" dirty="0">
                <a:latin typeface="Calibri"/>
                <a:ea typeface="Calibri"/>
                <a:cs typeface="Times New Roman"/>
              </a:rPr>
              <a:t/>
            </a:r>
            <a:br>
              <a:rPr lang="en-US" sz="4400" dirty="0">
                <a:latin typeface="Calibri"/>
                <a:ea typeface="Calibri"/>
                <a:cs typeface="Times New Roman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84261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533400"/>
          </a:xfrm>
        </p:spPr>
        <p:txBody>
          <a:bodyPr/>
          <a:lstStyle/>
          <a:p>
            <a:r>
              <a:rPr lang="en-US" sz="3200" b="1" dirty="0">
                <a:solidFill>
                  <a:srgbClr val="675E47"/>
                </a:solidFill>
                <a:latin typeface="Times New Roman"/>
                <a:ea typeface="Calibri"/>
                <a:cs typeface="Times New Roman"/>
              </a:rPr>
              <a:t>Lagging strand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8229600" cy="5791200"/>
          </a:xfrm>
        </p:spPr>
        <p:txBody>
          <a:bodyPr/>
          <a:lstStyle/>
          <a:p>
            <a:pPr marL="0" lvl="0" algn="just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</a:pPr>
            <a:r>
              <a:rPr lang="en-US" sz="20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The 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RNA primers </a:t>
            </a:r>
            <a:r>
              <a:rPr lang="en-US" sz="20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are then 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removed and replaced with DNA</a:t>
            </a:r>
            <a:r>
              <a:rPr lang="en-US" sz="20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, and the 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fragments of DNA are joined together by DNA ligase</a:t>
            </a:r>
            <a:r>
              <a:rPr lang="en-US" sz="20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 </a:t>
            </a:r>
          </a:p>
          <a:p>
            <a:pPr marL="0" lvl="0" algn="just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</a:pPr>
            <a:r>
              <a:rPr lang="en-US" sz="20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DNA polymerase III </a:t>
            </a:r>
            <a:r>
              <a:rPr lang="en-US" sz="20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en-US" sz="20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in prokaryotes</a:t>
            </a:r>
            <a:r>
              <a:rPr lang="en-US" sz="20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) or </a:t>
            </a:r>
            <a:r>
              <a:rPr lang="en-US" sz="20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Pol δ (in eukaryotes)</a:t>
            </a:r>
            <a:r>
              <a:rPr lang="en-US" sz="20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 is </a:t>
            </a:r>
            <a:r>
              <a:rPr lang="en-US" sz="20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responsible for extension of the primers added during replication of the lagging strand. </a:t>
            </a:r>
          </a:p>
          <a:p>
            <a:pPr marL="0" lvl="0" algn="just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</a:pPr>
            <a:r>
              <a:rPr lang="en-US" sz="20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Primer removal is performed by DNA polymerase I (in prokaryotes) and Pol δ (in eukaryotes).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87681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9762"/>
          </a:xfrm>
        </p:spPr>
        <p:txBody>
          <a:bodyPr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en-US" sz="2800" b="1" dirty="0" smtClean="0">
                <a:latin typeface="Times New Roman"/>
                <a:ea typeface="Calibri"/>
                <a:cs typeface="Times New Roman"/>
              </a:rPr>
            </a:br>
            <a:r>
              <a:rPr lang="en-US" sz="28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en-US" sz="2800" b="1" dirty="0" smtClean="0">
                <a:latin typeface="Times New Roman"/>
                <a:ea typeface="Calibri"/>
                <a:cs typeface="Times New Roman"/>
              </a:rPr>
            </a:br>
            <a:r>
              <a:rPr lang="en-US" sz="2800" b="1" dirty="0" smtClean="0">
                <a:latin typeface="Times New Roman"/>
                <a:ea typeface="Calibri"/>
                <a:cs typeface="Times New Roman"/>
              </a:rPr>
              <a:t>Enzyme 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and Function in DNA Replication</a:t>
            </a:r>
            <a:r>
              <a:rPr lang="en-US" sz="4400" dirty="0">
                <a:latin typeface="Calibri"/>
                <a:ea typeface="Calibri"/>
                <a:cs typeface="Times New Roman"/>
              </a:rPr>
              <a:t/>
            </a:r>
            <a:br>
              <a:rPr lang="en-US" sz="4400" dirty="0">
                <a:latin typeface="Calibri"/>
                <a:ea typeface="Calibri"/>
                <a:cs typeface="Times New Roman"/>
              </a:rPr>
            </a:br>
            <a:r>
              <a:rPr lang="en-US" sz="4400" dirty="0" smtClean="0">
                <a:latin typeface="Calibri"/>
                <a:ea typeface="Calibri"/>
                <a:cs typeface="Times New Roman"/>
              </a:rPr>
              <a:t/>
            </a:r>
            <a:br>
              <a:rPr lang="en-US" sz="4400" dirty="0" smtClean="0">
                <a:latin typeface="Calibri"/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229600" cy="5943600"/>
          </a:xfrm>
        </p:spPr>
        <p:txBody>
          <a:bodyPr>
            <a:no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Times New Roman"/>
                <a:ea typeface="Calibri"/>
                <a:cs typeface="Times New Roman"/>
              </a:rPr>
              <a:t>DNA Helicase 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Also known as 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helix destabilizing enzyme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. 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Unwinds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the DNA double helix at the Replication Fork.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 </a:t>
            </a:r>
            <a:endParaRPr lang="en-US" sz="1800" dirty="0"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Times New Roman"/>
                <a:ea typeface="Calibri"/>
                <a:cs typeface="Times New Roman"/>
              </a:rPr>
              <a:t>DNA Polymerase Builds a new duplex DNA 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strand by adding nucleotides in the 5’ to 3’ direction. Also performs proof-reading and error correction</a:t>
            </a:r>
            <a:endParaRPr lang="en-US" sz="1800" dirty="0"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Times New Roman"/>
                <a:ea typeface="Calibri"/>
                <a:cs typeface="Times New Roman"/>
              </a:rPr>
              <a:t>DNA clamp: A protein which prevents elongating 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DNA polymerases from dissociating from the DNA parent strand.</a:t>
            </a:r>
            <a:endParaRPr lang="en-US" sz="1800" dirty="0"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Times New Roman"/>
                <a:ea typeface="Calibri"/>
                <a:cs typeface="Times New Roman"/>
              </a:rPr>
              <a:t>Single-Strand Binding (SSB) Proteins :Bind to </a:t>
            </a:r>
            <a:r>
              <a:rPr lang="en-US" sz="2000" b="1" dirty="0" err="1">
                <a:latin typeface="Times New Roman"/>
                <a:ea typeface="Calibri"/>
                <a:cs typeface="Times New Roman"/>
              </a:rPr>
              <a:t>ssDNA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and 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prevent the DNA double helix from re-annealing after DNA helicase unwinds it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, thus maintaining the strand separation, and facilitating the synthesis of the nascent strand.</a:t>
            </a:r>
            <a:endParaRPr lang="en-US" sz="1800" dirty="0"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Times New Roman"/>
                <a:ea typeface="Calibri"/>
                <a:cs typeface="Times New Roman"/>
              </a:rPr>
              <a:t>Topoisomerase: Relaxes the DNA from its super-coiled nature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.</a:t>
            </a:r>
            <a:endParaRPr lang="en-US" sz="1800" dirty="0">
              <a:ea typeface="Calibri"/>
              <a:cs typeface="Times New Roman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  <a:buNone/>
            </a:pPr>
            <a:endParaRPr lang="en-US" sz="2000" dirty="0">
              <a:solidFill>
                <a:srgbClr val="2F2B20"/>
              </a:solidFill>
              <a:latin typeface="Times New Roman"/>
              <a:ea typeface="Calibri"/>
              <a:cs typeface="Times New Roman"/>
            </a:endParaRPr>
          </a:p>
          <a:p>
            <a:pPr marL="0" lvl="0" algn="just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</a:pPr>
            <a:endParaRPr lang="en-US" sz="2000" dirty="0">
              <a:solidFill>
                <a:srgbClr val="2F2B2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007854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675E47"/>
                </a:solidFill>
                <a:latin typeface="Times New Roman"/>
                <a:ea typeface="Calibri"/>
                <a:cs typeface="Times New Roman"/>
              </a:rPr>
              <a:t>Enzyme and Function in DNA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Times New Roman"/>
                <a:ea typeface="Calibri"/>
                <a:cs typeface="Times New Roman"/>
              </a:rPr>
              <a:t>DNA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Gyrase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: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Relieves strain of unwinding by DNA helicase; this is a specific type of topoisomerase </a:t>
            </a:r>
            <a:endParaRPr lang="en-US" sz="2000" dirty="0"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Times New Roman"/>
                <a:ea typeface="Calibri"/>
                <a:cs typeface="Times New Roman"/>
              </a:rPr>
              <a:t>DNA Ligase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: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Re-anneals the semi-conservative strands and joins Okazaki Fragments of the lagging strand.</a:t>
            </a:r>
            <a:endParaRPr lang="en-US" sz="2000" b="1" dirty="0"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Primase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: Provides a starting point of RNA (or DNA) for DNA polymerase to begin synthesis of the new DNA strand.</a:t>
            </a:r>
            <a:endParaRPr lang="en-US" sz="2000" b="1" dirty="0"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Times New Roman"/>
                <a:ea typeface="Calibri"/>
                <a:cs typeface="Times New Roman"/>
              </a:rPr>
              <a:t>Telomerase: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Lengthens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telomeric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DNA by adding repetitive nucleotide sequences to the ends of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eukaryotic chromosomes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86448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63562"/>
          </a:xfrm>
        </p:spPr>
        <p:txBody>
          <a:bodyPr/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"/>
            </a:pPr>
            <a:r>
              <a:rPr lang="en-US" sz="4800" b="1" dirty="0">
                <a:latin typeface="Times New Roman"/>
                <a:ea typeface="Calibri"/>
                <a:cs typeface="Times New Roman"/>
              </a:rPr>
              <a:t>MEIOSIS AND MITOSIS</a:t>
            </a:r>
            <a:endParaRPr lang="en-US" sz="4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153400" cy="5410200"/>
          </a:xfrm>
        </p:spPr>
        <p:txBody>
          <a:bodyPr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Times New Roman"/>
                <a:ea typeface="Calibri"/>
                <a:cs typeface="Times New Roman"/>
              </a:rPr>
              <a:t>Cell </a:t>
            </a: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Cycle :</a:t>
            </a:r>
            <a:r>
              <a:rPr lang="en-US" sz="2400" dirty="0" smtClean="0">
                <a:latin typeface="Times New Roman"/>
                <a:ea typeface="Calibri"/>
              </a:rPr>
              <a:t>The </a:t>
            </a:r>
            <a:r>
              <a:rPr lang="en-US" sz="2400" dirty="0">
                <a:latin typeface="Times New Roman"/>
                <a:ea typeface="Calibri"/>
              </a:rPr>
              <a:t>sequence of events by which a cell duplicates its genome, synthesizes the other constituents of the cell and eventually divides into two daughter cells is termed</a:t>
            </a:r>
            <a:r>
              <a:rPr lang="en-US" sz="2400" b="1" dirty="0">
                <a:latin typeface="Times New Roman"/>
                <a:ea typeface="Calibri"/>
              </a:rPr>
              <a:t> cell cycle</a:t>
            </a:r>
            <a:r>
              <a:rPr lang="en-US" sz="2400" dirty="0">
                <a:latin typeface="Times New Roman"/>
                <a:ea typeface="Calibri"/>
              </a:rPr>
              <a:t>.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Phases of Cell </a:t>
            </a: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Cycle</a:t>
            </a:r>
            <a:endParaRPr lang="en-US" sz="2000" dirty="0" smtClean="0">
              <a:ea typeface="Calibri"/>
              <a:cs typeface="Times New Roman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Times New Roman"/>
                <a:ea typeface="Calibri"/>
                <a:cs typeface="Times New Roman"/>
              </a:rPr>
              <a:t>-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The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cell cycle is divided into two basic phases:</a:t>
            </a:r>
            <a:endParaRPr lang="en-US" sz="2000" dirty="0"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1. Interphase</a:t>
            </a:r>
            <a:endParaRPr lang="en-US" sz="2000" dirty="0"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 2. M Phase (Mitosis phase)</a:t>
            </a:r>
            <a:r>
              <a:rPr lang="en-US" sz="2000" dirty="0">
                <a:ea typeface="Calibri"/>
                <a:cs typeface="Times New Roman"/>
              </a:rPr>
              <a:t> </a:t>
            </a:r>
          </a:p>
          <a:p>
            <a:pPr marL="11430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400" dirty="0" smtClean="0">
              <a:latin typeface="Times New Roman"/>
              <a:ea typeface="Calibri"/>
            </a:endParaRPr>
          </a:p>
          <a:p>
            <a:pPr marL="11430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400" b="1" dirty="0" smtClean="0">
              <a:latin typeface="Times New Roman"/>
              <a:ea typeface="Calibri"/>
              <a:cs typeface="Times New Roman"/>
            </a:endParaRPr>
          </a:p>
          <a:p>
            <a:pPr marL="11430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000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7620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/>
              <a:buChar char=""/>
            </a:pPr>
            <a:r>
              <a:rPr lang="en-US" sz="4800" b="1" smtClean="0">
                <a:latin typeface="Times New Roman"/>
                <a:ea typeface="Calibri"/>
                <a:cs typeface="Times New Roman"/>
              </a:rPr>
              <a:t>MEIOSIS AND MITOSIS</a:t>
            </a:r>
            <a:endParaRPr lang="en-US" sz="44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949995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457200"/>
          </a:xfrm>
        </p:spPr>
        <p:txBody>
          <a:bodyPr/>
          <a:lstStyle/>
          <a:p>
            <a:r>
              <a:rPr lang="en-US" sz="2200" spc="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        </a:t>
            </a:r>
            <a:r>
              <a:rPr lang="en-US" sz="2200" b="1" spc="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phases of cell cycle      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229600" cy="6400800"/>
          </a:xfrm>
        </p:spPr>
        <p:txBody>
          <a:bodyPr>
            <a:normAutofit lnSpcReduction="10000"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Times New Roman"/>
                <a:ea typeface="Calibri"/>
                <a:cs typeface="Times New Roman"/>
              </a:rPr>
              <a:t>The M Phase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represents the phase when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the actual cell division or mitosis occurs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and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Times New Roman"/>
                <a:ea typeface="Calibri"/>
                <a:cs typeface="Times New Roman"/>
              </a:rPr>
              <a:t>T</a:t>
            </a: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he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interphase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represents the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phase between two successive M phases</a:t>
            </a: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The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interphase lasts more than 95%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of the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duration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of cell cycle.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The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M Phase starts with the nuclear division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, corresponding to the separation of daughter chromosomes (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karyokinesis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) and usually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ends with division of cytoplasm (cytokinesis). </a:t>
            </a:r>
            <a:endParaRPr lang="en-US" sz="2400" b="1" dirty="0" smtClean="0">
              <a:latin typeface="Times New Roman"/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The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interphase,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though  called the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resting phase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,  is the time during which the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cell is preparing for division by undergoing both cell growth and DNA replication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in an orderly manner.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23352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7620000" cy="762000"/>
          </a:xfrm>
        </p:spPr>
        <p:txBody>
          <a:bodyPr/>
          <a:lstStyle/>
          <a:p>
            <a:pPr lvl="0" indent="-228600">
              <a:lnSpc>
                <a:spcPct val="150000"/>
              </a:lnSpc>
              <a:spcBef>
                <a:spcPts val="0"/>
              </a:spcBef>
            </a:pPr>
            <a:r>
              <a:rPr lang="en-US" sz="1200" spc="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en-US" sz="1200" spc="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1200" spc="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en-US" sz="1200" spc="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1200" spc="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en-US" sz="1200" spc="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1200" spc="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en-US" sz="1200" spc="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2400" b="1" spc="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The </a:t>
            </a:r>
            <a:r>
              <a:rPr lang="en-US" sz="2400" b="1" spc="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interphase is divided into three further phases</a:t>
            </a:r>
            <a:r>
              <a:rPr lang="en-US" sz="1200" spc="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en-US" sz="1000" spc="0" dirty="0">
                <a:solidFill>
                  <a:srgbClr val="2F2B2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en-US" sz="1000" spc="0" dirty="0">
                <a:solidFill>
                  <a:srgbClr val="2F2B20"/>
                </a:solidFill>
                <a:latin typeface="Calibri"/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153400" cy="6096000"/>
          </a:xfrm>
        </p:spPr>
        <p:txBody>
          <a:bodyPr>
            <a:normAutofit fontScale="85000" lnSpcReduction="20000"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1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. G1 phase –gap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endParaRPr lang="en-US" sz="2000" dirty="0" smtClean="0">
              <a:ea typeface="Calibri"/>
              <a:cs typeface="Times New Roman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corresponds to the interval between mitosis and initiation of DNA replication. </a:t>
            </a: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During G1 phase the cell is metabolically active and continuously grows but does not replicate its DNA. </a:t>
            </a:r>
            <a:endParaRPr lang="en-US" sz="2000" dirty="0" smtClean="0"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2.Sphase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–synthesis 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or synthesis  phase marks the period during which DNA synthesis or replication takes place.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During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this time the amount of DNA per cell doubles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If the initial amount of DNA is denoted as 2C then it increases to 4C.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However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, there is no increase in the chromosome number; if the cell had diploid or 2n number of chromosomes at G1, even after S phase the number of chromosomes remains the same, i.e., 2n.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3.During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the G2 phase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, proteins are 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synthesized 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in preparation for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mitosis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while cell growth continues.</a:t>
            </a:r>
            <a:endParaRPr lang="en-US" sz="2000" dirty="0"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098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"/>
            <a:ext cx="66293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13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381000"/>
          </a:xfrm>
        </p:spPr>
        <p:txBody>
          <a:bodyPr/>
          <a:lstStyle/>
          <a:p>
            <a:r>
              <a:rPr lang="en-US" sz="1700" b="1" spc="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                                                 M PHASE-MITOSIS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8382000" cy="6172200"/>
          </a:xfrm>
        </p:spPr>
        <p:txBody>
          <a:bodyPr>
            <a:norm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The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M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Phase represents the phase when the actual cell division or mitosis occurs 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chromosomes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are condensed and the nucleus and cytoplasm divide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This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is the most dramatic period of the cell cycle, involving a major 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reorganization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of virtually all components of the cell.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Since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the number of chromosomes in the parent and progeny cells is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the same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, it is also called as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equational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division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.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Though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for convenience mitosis has been divided into four stages of nuclear division,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1.prophase     </a:t>
            </a:r>
            <a:r>
              <a:rPr lang="en-US" sz="2000" dirty="0" smtClean="0">
                <a:ea typeface="Calibri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2.metaphase        3.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anaphase 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            4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telophase</a:t>
            </a:r>
            <a:endParaRPr lang="en-US" sz="2000" dirty="0"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2611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762000"/>
          </a:xfrm>
        </p:spPr>
        <p:txBody>
          <a:bodyPr/>
          <a:lstStyle/>
          <a:p>
            <a:r>
              <a:rPr lang="en-US" dirty="0" smtClean="0"/>
              <a:t>MITOSIS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8305800" cy="5943600"/>
          </a:xfrm>
        </p:spPr>
        <p:txBody>
          <a:bodyPr>
            <a:normAutofit fontScale="92500"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Times New Roman"/>
                <a:ea typeface="Calibri"/>
                <a:cs typeface="Times New Roman"/>
              </a:rPr>
              <a:t>1.prophase </a:t>
            </a:r>
            <a:endParaRPr lang="en-US" sz="2000" dirty="0"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Prophase which is the first stage of mitosis follows the S and G2 phases of interphase.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In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the S and G2 phases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the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new DNA molecules formed are not distinct but inter wined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.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Prophase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is marked by the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initiation of condensation of chromosomal material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. The chromosomal material becomes untangled during the process of chromatin condensation 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The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centriole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, which had undergone duplication during S phase of interphase, now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begins to move towards opposite poles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of the cell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5395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620000" cy="639762"/>
          </a:xfrm>
        </p:spPr>
        <p:txBody>
          <a:bodyPr/>
          <a:lstStyle/>
          <a:p>
            <a:r>
              <a:rPr lang="en-US" dirty="0" smtClean="0"/>
              <a:t>1.PROPHASE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153400" cy="5867400"/>
          </a:xfrm>
        </p:spPr>
        <p:txBody>
          <a:bodyPr/>
          <a:lstStyle/>
          <a:p>
            <a:pPr marL="0" lvl="0" algn="just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</a:pPr>
            <a:r>
              <a:rPr lang="en-US" sz="17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The completion of prophase can thus be marked by the following characteristic events: </a:t>
            </a:r>
            <a:r>
              <a:rPr lang="en-US" sz="17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Chromosomal material condenses to form compact mitotic chromosomes</a:t>
            </a:r>
            <a:r>
              <a:rPr lang="en-US" sz="17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lvl="0" algn="just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</a:pPr>
            <a:r>
              <a:rPr lang="en-US" sz="17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7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Chromosomes are seen to be composed of two chromatids attached together </a:t>
            </a:r>
            <a:r>
              <a:rPr lang="en-US" sz="17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at the </a:t>
            </a:r>
            <a:r>
              <a:rPr lang="en-US" sz="17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centromere</a:t>
            </a:r>
            <a:r>
              <a:rPr lang="en-US" sz="17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. </a:t>
            </a:r>
          </a:p>
          <a:p>
            <a:pPr marL="0" lvl="0" algn="just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</a:pPr>
            <a:r>
              <a:rPr lang="en-US" sz="17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Initiation of the assembly of mitotic spindle, the microtubules, the </a:t>
            </a:r>
            <a:r>
              <a:rPr lang="en-US" sz="1700" dirty="0" err="1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proteinaceous</a:t>
            </a:r>
            <a:r>
              <a:rPr lang="en-US" sz="17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 components of the cell cytoplasm help in the process.</a:t>
            </a:r>
            <a:r>
              <a:rPr lang="en-US" sz="1400" dirty="0">
                <a:solidFill>
                  <a:srgbClr val="2F2B20"/>
                </a:solidFill>
                <a:ea typeface="Calibri"/>
                <a:cs typeface="Times New Roman"/>
              </a:rPr>
              <a:t> </a:t>
            </a:r>
          </a:p>
          <a:p>
            <a:pPr marL="0" lvl="0" algn="just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</a:pPr>
            <a:r>
              <a:rPr lang="en-US" sz="17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Cells at the end of prophase, when viewed under the microscope, do not show </a:t>
            </a:r>
            <a:r>
              <a:rPr lang="en-US" sz="1700" dirty="0" err="1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golgi</a:t>
            </a:r>
            <a:r>
              <a:rPr lang="en-US" sz="17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 complexes, endoplasmic reticulum, nucleolus and the nuclear envelope.</a:t>
            </a:r>
            <a:endParaRPr lang="en-US" sz="1400" dirty="0">
              <a:solidFill>
                <a:srgbClr val="2F2B20"/>
              </a:solidFill>
              <a:ea typeface="Calibri"/>
              <a:cs typeface="Times New Roman"/>
            </a:endParaRPr>
          </a:p>
          <a:p>
            <a:pPr lvl="0">
              <a:buClr>
                <a:srgbClr val="A9A57C"/>
              </a:buClr>
            </a:pPr>
            <a:endParaRPr lang="en-US" sz="1500" dirty="0">
              <a:solidFill>
                <a:srgbClr val="2F2B2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59992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latin typeface="Times New Roman"/>
                <a:ea typeface="Calibri"/>
                <a:cs typeface="Times New Roman"/>
              </a:rPr>
              <a:t>2. </a:t>
            </a:r>
            <a:r>
              <a:rPr lang="en-US" sz="4800" b="1">
                <a:latin typeface="Times New Roman"/>
                <a:ea typeface="Calibri"/>
                <a:cs typeface="Times New Roman"/>
              </a:rPr>
              <a:t>Metaphase</a:t>
            </a:r>
            <a:endParaRPr lang="en-US" sz="4400">
              <a:latin typeface="Calibri"/>
              <a:ea typeface="Calibri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03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077200" cy="6441868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" pitchFamily="18" charset="0"/>
              </a:rPr>
              <a:t>In all of Mendel’s experiments, he started with </a:t>
            </a:r>
            <a:r>
              <a:rPr lang="en-US" sz="3200" b="1" u="sng" dirty="0" smtClean="0">
                <a:solidFill>
                  <a:srgbClr val="FF0000"/>
                </a:solidFill>
                <a:latin typeface="Times" pitchFamily="18" charset="0"/>
              </a:rPr>
              <a:t>true-breeding plants</a:t>
            </a:r>
          </a:p>
          <a:p>
            <a:pPr lvl="1"/>
            <a:r>
              <a:rPr lang="en-US" sz="3200" dirty="0" smtClean="0">
                <a:latin typeface="Times" pitchFamily="18" charset="0"/>
              </a:rPr>
              <a:t>Produced by allowing plants to </a:t>
            </a:r>
            <a:r>
              <a:rPr lang="en-US" sz="3200" b="1" u="sng" dirty="0" smtClean="0">
                <a:solidFill>
                  <a:srgbClr val="FF0000"/>
                </a:solidFill>
                <a:latin typeface="Times" pitchFamily="18" charset="0"/>
              </a:rPr>
              <a:t>self-pollinate</a:t>
            </a:r>
            <a:r>
              <a:rPr lang="en-US" sz="3200" dirty="0" smtClean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sz="3200" dirty="0" smtClean="0">
                <a:latin typeface="Times" pitchFamily="18" charset="0"/>
              </a:rPr>
              <a:t>for several generations so that they are </a:t>
            </a:r>
            <a:r>
              <a:rPr lang="en-US" sz="3200" b="1" u="sng" dirty="0" smtClean="0">
                <a:solidFill>
                  <a:srgbClr val="FF0000"/>
                </a:solidFill>
                <a:latin typeface="Times" pitchFamily="18" charset="0"/>
              </a:rPr>
              <a:t>pure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" pitchFamily="18" charset="0"/>
              </a:rPr>
              <a:t> </a:t>
            </a:r>
            <a:r>
              <a:rPr lang="en-US" sz="3200" dirty="0" smtClean="0">
                <a:latin typeface="Times" pitchFamily="18" charset="0"/>
              </a:rPr>
              <a:t>for a trait</a:t>
            </a:r>
          </a:p>
          <a:p>
            <a:pPr lvl="1"/>
            <a:r>
              <a:rPr lang="en-US" sz="3200" dirty="0" smtClean="0">
                <a:latin typeface="Times" pitchFamily="18" charset="0"/>
              </a:rPr>
              <a:t>Referred to them as the </a:t>
            </a:r>
            <a:r>
              <a:rPr lang="en-US" sz="3200" b="1" u="sng" dirty="0" smtClean="0">
                <a:solidFill>
                  <a:srgbClr val="FF0000"/>
                </a:solidFill>
                <a:latin typeface="Times" pitchFamily="18" charset="0"/>
              </a:rPr>
              <a:t>P generation </a:t>
            </a:r>
            <a:r>
              <a:rPr lang="en-US" sz="3200" dirty="0" smtClean="0">
                <a:latin typeface="Times" pitchFamily="18" charset="0"/>
              </a:rPr>
              <a:t>(parent generation)</a:t>
            </a:r>
          </a:p>
          <a:p>
            <a:pPr lvl="1"/>
            <a:r>
              <a:rPr lang="en-US" sz="3200" dirty="0" smtClean="0">
                <a:latin typeface="Times" pitchFamily="18" charset="0"/>
              </a:rPr>
              <a:t>Then </a:t>
            </a:r>
            <a:r>
              <a:rPr lang="en-US" sz="3200" b="1" u="sng" dirty="0" smtClean="0">
                <a:solidFill>
                  <a:srgbClr val="FF0000"/>
                </a:solidFill>
                <a:latin typeface="Times" pitchFamily="18" charset="0"/>
              </a:rPr>
              <a:t>cross-pollinated</a:t>
            </a:r>
            <a:r>
              <a:rPr lang="en-US" sz="3200" dirty="0" smtClean="0">
                <a:latin typeface="Times" pitchFamily="18" charset="0"/>
              </a:rPr>
              <a:t> to get the </a:t>
            </a:r>
            <a:r>
              <a:rPr lang="en-US" sz="3200" b="1" u="sng" dirty="0" smtClean="0">
                <a:solidFill>
                  <a:srgbClr val="FF0000"/>
                </a:solidFill>
                <a:latin typeface="Times" pitchFamily="18" charset="0"/>
              </a:rPr>
              <a:t>F</a:t>
            </a:r>
            <a:r>
              <a:rPr lang="en-US" sz="3200" b="1" u="sng" baseline="-25000" dirty="0" smtClean="0">
                <a:solidFill>
                  <a:srgbClr val="FF0000"/>
                </a:solidFill>
                <a:latin typeface="Times" pitchFamily="18" charset="0"/>
              </a:rPr>
              <a:t>1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" pitchFamily="18" charset="0"/>
              </a:rPr>
              <a:t> </a:t>
            </a:r>
            <a:r>
              <a:rPr lang="en-US" sz="3200" b="1" u="sng" dirty="0" smtClean="0">
                <a:solidFill>
                  <a:srgbClr val="FF0000"/>
                </a:solidFill>
                <a:latin typeface="Times" pitchFamily="18" charset="0"/>
              </a:rPr>
              <a:t>generation</a:t>
            </a:r>
            <a:r>
              <a:rPr lang="en-US" sz="3200" b="1" u="sng" dirty="0" smtClean="0">
                <a:solidFill>
                  <a:schemeClr val="accent1">
                    <a:lumMod val="50000"/>
                  </a:schemeClr>
                </a:solidFill>
                <a:latin typeface="Times" pitchFamily="18" charset="0"/>
              </a:rPr>
              <a:t> </a:t>
            </a:r>
            <a:r>
              <a:rPr lang="en-US" sz="3200" dirty="0" smtClean="0">
                <a:latin typeface="Times" pitchFamily="18" charset="0"/>
              </a:rPr>
              <a:t>(first filial)</a:t>
            </a:r>
          </a:p>
          <a:p>
            <a:pPr lvl="1"/>
            <a:r>
              <a:rPr lang="en-US" sz="3200" dirty="0" smtClean="0">
                <a:latin typeface="Times" pitchFamily="18" charset="0"/>
              </a:rPr>
              <a:t>These were allowed to </a:t>
            </a:r>
            <a:r>
              <a:rPr lang="en-US" sz="3200" b="1" u="sng" dirty="0" smtClean="0">
                <a:solidFill>
                  <a:srgbClr val="FF0000"/>
                </a:solidFill>
                <a:latin typeface="Times" pitchFamily="18" charset="0"/>
              </a:rPr>
              <a:t>self-pollinate</a:t>
            </a:r>
            <a:r>
              <a:rPr lang="en-US" sz="3200" dirty="0" smtClean="0">
                <a:latin typeface="Times" pitchFamily="18" charset="0"/>
              </a:rPr>
              <a:t> to produce the  </a:t>
            </a:r>
            <a:r>
              <a:rPr lang="en-US" sz="3200" b="1" u="sng" dirty="0" smtClean="0">
                <a:solidFill>
                  <a:srgbClr val="FF0000"/>
                </a:solidFill>
                <a:latin typeface="Times" pitchFamily="18" charset="0"/>
              </a:rPr>
              <a:t>F</a:t>
            </a:r>
            <a:r>
              <a:rPr lang="en-US" sz="3200" b="1" u="sng" baseline="-25000" dirty="0" smtClean="0">
                <a:solidFill>
                  <a:srgbClr val="FF0000"/>
                </a:solidFill>
                <a:latin typeface="Times" pitchFamily="18" charset="0"/>
              </a:rPr>
              <a:t>2</a:t>
            </a:r>
            <a:r>
              <a:rPr lang="en-US" sz="3200" b="1" u="sng" dirty="0" smtClean="0">
                <a:solidFill>
                  <a:srgbClr val="FF0000"/>
                </a:solidFill>
                <a:latin typeface="Times" pitchFamily="18" charset="0"/>
              </a:rPr>
              <a:t> generation </a:t>
            </a:r>
            <a:r>
              <a:rPr lang="en-US" sz="3200" dirty="0" smtClean="0">
                <a:latin typeface="Times" pitchFamily="18" charset="0"/>
              </a:rPr>
              <a:t>(second filial)</a:t>
            </a:r>
            <a:endParaRPr lang="en-US" sz="3200" dirty="0">
              <a:latin typeface="Times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6594268"/>
            <a:ext cx="54668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2F2B20"/>
                </a:solidFill>
              </a:rPr>
              <a:t>http://cooter.k12.mo.us/MrWalls/Bio2/chapter%209%20Mendel/Chapter%209%20%20Genetics%20Notes_files/image007.jpg</a:t>
            </a:r>
          </a:p>
        </p:txBody>
      </p:sp>
    </p:spTree>
    <p:extLst>
      <p:ext uri="{BB962C8B-B14F-4D97-AF65-F5344CB8AC3E}">
        <p14:creationId xmlns:p14="http://schemas.microsoft.com/office/powerpoint/2010/main" val="339692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04117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49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bio.miami.edu/~cmallery/150/mendel/c7.14.1.trai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3008"/>
            <a:ext cx="4800600" cy="679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27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445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Mendel’s Laws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7620000" cy="914400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Times" pitchFamily="18" charset="0"/>
              </a:rPr>
              <a:t>Law of Segregation </a:t>
            </a:r>
            <a:r>
              <a:rPr lang="en-US" sz="2400" dirty="0" smtClean="0">
                <a:latin typeface="Times" pitchFamily="18" charset="0"/>
              </a:rPr>
              <a:t>—states that a pair of alleles is separated during the formation of gametes.</a:t>
            </a:r>
          </a:p>
        </p:txBody>
      </p:sp>
      <p:pic>
        <p:nvPicPr>
          <p:cNvPr id="1028" name="Picture 4" descr="http://learn.tutorvista.com/files/common/users/5681_39_1278396824_law%20of%20segreg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86000"/>
            <a:ext cx="7067550" cy="408327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09800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solidFill>
                  <a:srgbClr val="2F2B20"/>
                </a:solidFill>
              </a:rPr>
              <a:t>http://www.tutorvista.com/selfstudy/?id_course=59&amp;id_lo=19194</a:t>
            </a:r>
            <a:endParaRPr lang="en-US" sz="8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45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7848600" cy="2133600"/>
          </a:xfrm>
        </p:spPr>
        <p:txBody>
          <a:bodyPr>
            <a:normAutofit fontScale="92500"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" pitchFamily="18" charset="0"/>
              </a:rPr>
              <a:t>Law of Independent Assortment </a:t>
            </a:r>
            <a:r>
              <a:rPr lang="en-US" dirty="0" smtClean="0"/>
              <a:t>—</a:t>
            </a:r>
            <a:r>
              <a:rPr lang="en-US" sz="2800" dirty="0" smtClean="0">
                <a:latin typeface="Times" pitchFamily="18" charset="0"/>
              </a:rPr>
              <a:t>factors for individual characteristics are not necessarily connected (unless they are carried on the same chromosome).  Therefore, they separate independently of one another during the formation of gametes.</a:t>
            </a:r>
            <a:endParaRPr lang="en-US" sz="2800" dirty="0">
              <a:latin typeface="Times" pitchFamily="18" charset="0"/>
            </a:endParaRPr>
          </a:p>
        </p:txBody>
      </p:sp>
      <p:pic>
        <p:nvPicPr>
          <p:cNvPr id="1026" name="Picture 2" descr="http://www.liftminds.com/docs/saver3/Biology/Inheritancepattern/Inherit006_files/image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05"/>
          <a:stretch/>
        </p:blipFill>
        <p:spPr bwMode="auto">
          <a:xfrm>
            <a:off x="990600" y="3124200"/>
            <a:ext cx="5334000" cy="211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5000" y="57912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rgbClr val="2F2B20"/>
                </a:solidFill>
              </a:rPr>
              <a:t>http://www.liftminds.com/docs/saver3/Biology/Inheritancepattern/Inherit006_files/image001.Jpg</a:t>
            </a:r>
          </a:p>
        </p:txBody>
      </p:sp>
    </p:spTree>
    <p:extLst>
      <p:ext uri="{BB962C8B-B14F-4D97-AF65-F5344CB8AC3E}">
        <p14:creationId xmlns:p14="http://schemas.microsoft.com/office/powerpoint/2010/main" val="143178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873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Vocabulary  revision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2514600" cy="5410200"/>
          </a:xfrm>
        </p:spPr>
        <p:txBody>
          <a:bodyPr>
            <a:normAutofit fontScale="92500"/>
          </a:bodyPr>
          <a:lstStyle/>
          <a:p>
            <a:pPr marL="114300" lvl="0" indent="0">
              <a:buClr>
                <a:srgbClr val="A9A57C"/>
              </a:buClr>
              <a:buNone/>
            </a:pPr>
            <a:r>
              <a:rPr lang="en-US" sz="2600" b="1" dirty="0" smtClean="0">
                <a:solidFill>
                  <a:srgbClr val="A9A57C">
                    <a:lumMod val="50000"/>
                  </a:srgbClr>
                </a:solidFill>
                <a:latin typeface="Times" pitchFamily="18" charset="0"/>
              </a:rPr>
              <a:t>1.Genetics</a:t>
            </a:r>
            <a:endParaRPr lang="en-US" sz="2600" b="1" dirty="0">
              <a:solidFill>
                <a:srgbClr val="A9A57C">
                  <a:lumMod val="50000"/>
                </a:srgbClr>
              </a:solidFill>
              <a:latin typeface="Times" pitchFamily="18" charset="0"/>
            </a:endParaRPr>
          </a:p>
          <a:p>
            <a:pPr marL="114300" lvl="0" indent="0">
              <a:buClr>
                <a:srgbClr val="A9A57C"/>
              </a:buClr>
              <a:buNone/>
            </a:pPr>
            <a:r>
              <a:rPr lang="en-US" sz="2600" b="1" dirty="0" smtClean="0">
                <a:solidFill>
                  <a:srgbClr val="A9A57C">
                    <a:lumMod val="50000"/>
                  </a:srgbClr>
                </a:solidFill>
                <a:latin typeface="Times" pitchFamily="18" charset="0"/>
              </a:rPr>
              <a:t>2.Heredity</a:t>
            </a:r>
            <a:endParaRPr lang="en-US" sz="2600" b="1" dirty="0">
              <a:solidFill>
                <a:srgbClr val="A9A57C">
                  <a:lumMod val="50000"/>
                </a:srgbClr>
              </a:solidFill>
              <a:latin typeface="Times" pitchFamily="18" charset="0"/>
            </a:endParaRPr>
          </a:p>
          <a:p>
            <a:pPr marL="114300" lvl="0" indent="0">
              <a:buClr>
                <a:srgbClr val="A9A57C"/>
              </a:buClr>
              <a:buNone/>
            </a:pPr>
            <a:r>
              <a:rPr lang="en-US" sz="2600" b="1" dirty="0" smtClean="0">
                <a:solidFill>
                  <a:srgbClr val="A9A57C">
                    <a:lumMod val="50000"/>
                  </a:srgbClr>
                </a:solidFill>
                <a:latin typeface="Times" pitchFamily="18" charset="0"/>
              </a:rPr>
              <a:t>3.Trait</a:t>
            </a:r>
            <a:endParaRPr lang="en-US" sz="2600" b="1" dirty="0">
              <a:solidFill>
                <a:srgbClr val="A9A57C">
                  <a:lumMod val="50000"/>
                </a:srgbClr>
              </a:solidFill>
              <a:latin typeface="Times" pitchFamily="18" charset="0"/>
            </a:endParaRPr>
          </a:p>
          <a:p>
            <a:pPr marL="114300" lvl="0" indent="0">
              <a:buClr>
                <a:srgbClr val="A9A57C"/>
              </a:buClr>
              <a:buNone/>
            </a:pPr>
            <a:r>
              <a:rPr lang="en-US" sz="2600" b="1" dirty="0" smtClean="0">
                <a:solidFill>
                  <a:srgbClr val="A9A57C">
                    <a:lumMod val="50000"/>
                  </a:srgbClr>
                </a:solidFill>
                <a:latin typeface="Times" pitchFamily="18" charset="0"/>
              </a:rPr>
              <a:t>4.Pollination</a:t>
            </a:r>
            <a:endParaRPr lang="en-US" sz="2600" b="1" dirty="0">
              <a:solidFill>
                <a:srgbClr val="A9A57C">
                  <a:lumMod val="50000"/>
                </a:srgbClr>
              </a:solidFill>
              <a:latin typeface="Times" pitchFamily="18" charset="0"/>
            </a:endParaRPr>
          </a:p>
          <a:p>
            <a:pPr marL="114300" lvl="0" indent="0">
              <a:buClr>
                <a:srgbClr val="A9A57C"/>
              </a:buClr>
              <a:buNone/>
            </a:pPr>
            <a:r>
              <a:rPr lang="en-US" sz="2600" b="1" dirty="0" smtClean="0">
                <a:solidFill>
                  <a:srgbClr val="A9A57C">
                    <a:lumMod val="50000"/>
                  </a:srgbClr>
                </a:solidFill>
                <a:latin typeface="Times" pitchFamily="18" charset="0"/>
              </a:rPr>
              <a:t>5Self-pollination</a:t>
            </a:r>
            <a:endParaRPr lang="en-US" sz="2600" b="1" dirty="0">
              <a:solidFill>
                <a:srgbClr val="A9A57C">
                  <a:lumMod val="50000"/>
                </a:srgbClr>
              </a:solidFill>
              <a:latin typeface="Times" pitchFamily="18" charset="0"/>
            </a:endParaRPr>
          </a:p>
          <a:p>
            <a:pPr marL="114300" lvl="0" indent="0">
              <a:buClr>
                <a:srgbClr val="A9A57C"/>
              </a:buClr>
              <a:buNone/>
            </a:pPr>
            <a:r>
              <a:rPr lang="en-US" sz="2600" b="1" dirty="0" smtClean="0">
                <a:solidFill>
                  <a:srgbClr val="A9A57C">
                    <a:lumMod val="50000"/>
                  </a:srgbClr>
                </a:solidFill>
                <a:latin typeface="Times" pitchFamily="18" charset="0"/>
              </a:rPr>
              <a:t>6.Cross-pollination</a:t>
            </a:r>
            <a:endParaRPr lang="en-US" sz="2600" b="1" dirty="0">
              <a:solidFill>
                <a:srgbClr val="A9A57C">
                  <a:lumMod val="50000"/>
                </a:srgbClr>
              </a:solidFill>
              <a:latin typeface="Times" pitchFamily="18" charset="0"/>
            </a:endParaRPr>
          </a:p>
          <a:p>
            <a:pPr marL="114300" lvl="0" indent="0">
              <a:buClr>
                <a:srgbClr val="A9A57C"/>
              </a:buClr>
              <a:buNone/>
            </a:pPr>
            <a:r>
              <a:rPr lang="en-US" sz="2600" b="1" dirty="0" smtClean="0">
                <a:solidFill>
                  <a:srgbClr val="A9A57C">
                    <a:lumMod val="50000"/>
                  </a:srgbClr>
                </a:solidFill>
                <a:latin typeface="Times" pitchFamily="18" charset="0"/>
              </a:rPr>
              <a:t>7.True-breeding</a:t>
            </a:r>
            <a:endParaRPr lang="en-US" sz="2600" b="1" dirty="0">
              <a:solidFill>
                <a:srgbClr val="A9A57C">
                  <a:lumMod val="50000"/>
                </a:srgbClr>
              </a:solidFill>
              <a:latin typeface="Times" pitchFamily="18" charset="0"/>
            </a:endParaRPr>
          </a:p>
          <a:p>
            <a:pPr marL="114300" lvl="0" indent="0">
              <a:buClr>
                <a:srgbClr val="A9A57C"/>
              </a:buClr>
              <a:buNone/>
            </a:pPr>
            <a:r>
              <a:rPr lang="en-US" sz="2600" b="1" dirty="0" smtClean="0">
                <a:solidFill>
                  <a:srgbClr val="A9A57C">
                    <a:lumMod val="50000"/>
                  </a:srgbClr>
                </a:solidFill>
                <a:latin typeface="Times" pitchFamily="18" charset="0"/>
              </a:rPr>
              <a:t>8.P </a:t>
            </a:r>
            <a:r>
              <a:rPr lang="en-US" sz="2600" b="1" dirty="0">
                <a:solidFill>
                  <a:srgbClr val="A9A57C">
                    <a:lumMod val="50000"/>
                  </a:srgbClr>
                </a:solidFill>
                <a:latin typeface="Times" pitchFamily="18" charset="0"/>
              </a:rPr>
              <a:t>generation</a:t>
            </a:r>
          </a:p>
          <a:p>
            <a:pPr marL="114300" lvl="0" indent="0">
              <a:buClr>
                <a:srgbClr val="A9A57C"/>
              </a:buClr>
              <a:buNone/>
            </a:pPr>
            <a:r>
              <a:rPr lang="en-US" sz="2600" b="1" dirty="0" smtClean="0">
                <a:solidFill>
                  <a:srgbClr val="A9A57C">
                    <a:lumMod val="50000"/>
                  </a:srgbClr>
                </a:solidFill>
                <a:latin typeface="Times" pitchFamily="18" charset="0"/>
              </a:rPr>
              <a:t>9F</a:t>
            </a:r>
            <a:r>
              <a:rPr lang="en-US" sz="2600" b="1" baseline="-25000" dirty="0" smtClean="0">
                <a:solidFill>
                  <a:srgbClr val="A9A57C">
                    <a:lumMod val="50000"/>
                  </a:srgbClr>
                </a:solidFill>
                <a:latin typeface="Times" pitchFamily="18" charset="0"/>
              </a:rPr>
              <a:t>1</a:t>
            </a:r>
            <a:r>
              <a:rPr lang="en-US" sz="2600" b="1" dirty="0" smtClean="0">
                <a:solidFill>
                  <a:srgbClr val="A9A57C">
                    <a:lumMod val="50000"/>
                  </a:srgbClr>
                </a:solidFill>
                <a:latin typeface="Times" pitchFamily="18" charset="0"/>
              </a:rPr>
              <a:t> </a:t>
            </a:r>
            <a:r>
              <a:rPr lang="en-US" sz="2600" b="1" dirty="0">
                <a:solidFill>
                  <a:srgbClr val="A9A57C">
                    <a:lumMod val="50000"/>
                  </a:srgbClr>
                </a:solidFill>
                <a:latin typeface="Times" pitchFamily="18" charset="0"/>
              </a:rPr>
              <a:t>generation</a:t>
            </a:r>
          </a:p>
          <a:p>
            <a:pPr marL="114300" lvl="0" indent="0">
              <a:buClr>
                <a:srgbClr val="A9A57C"/>
              </a:buClr>
              <a:buNone/>
            </a:pPr>
            <a:r>
              <a:rPr lang="en-US" sz="2600" b="1" dirty="0" smtClean="0">
                <a:solidFill>
                  <a:srgbClr val="A9A57C">
                    <a:lumMod val="50000"/>
                  </a:srgbClr>
                </a:solidFill>
                <a:latin typeface="Times" pitchFamily="18" charset="0"/>
              </a:rPr>
              <a:t>10.F</a:t>
            </a:r>
            <a:r>
              <a:rPr lang="en-US" sz="2600" b="1" baseline="-25000" dirty="0" smtClean="0">
                <a:solidFill>
                  <a:srgbClr val="A9A57C">
                    <a:lumMod val="50000"/>
                  </a:srgbClr>
                </a:solidFill>
                <a:latin typeface="Times" pitchFamily="18" charset="0"/>
              </a:rPr>
              <a:t>2</a:t>
            </a:r>
            <a:r>
              <a:rPr lang="en-US" sz="2600" b="1" dirty="0" smtClean="0">
                <a:solidFill>
                  <a:srgbClr val="A9A57C">
                    <a:lumMod val="50000"/>
                  </a:srgbClr>
                </a:solidFill>
                <a:latin typeface="Times" pitchFamily="18" charset="0"/>
              </a:rPr>
              <a:t> </a:t>
            </a:r>
            <a:r>
              <a:rPr lang="en-US" sz="2600" b="1" dirty="0">
                <a:solidFill>
                  <a:srgbClr val="A9A57C">
                    <a:lumMod val="50000"/>
                  </a:srgbClr>
                </a:solidFill>
                <a:latin typeface="Times" pitchFamily="18" charset="0"/>
              </a:rPr>
              <a:t>generation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2200" y="990600"/>
            <a:ext cx="647700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0" indent="-514350">
              <a:spcBef>
                <a:spcPct val="20000"/>
              </a:spcBef>
              <a:buClr>
                <a:srgbClr val="A9A57C"/>
              </a:buClr>
              <a:buFont typeface="Arial" pitchFamily="34" charset="0"/>
              <a:buAutoNum type="alphaUcPeriod"/>
            </a:pPr>
            <a:r>
              <a:rPr lang="en-US" sz="2400" dirty="0" smtClean="0">
                <a:solidFill>
                  <a:srgbClr val="2F2B20"/>
                </a:solidFill>
                <a:latin typeface="Times" pitchFamily="18" charset="0"/>
              </a:rPr>
              <a:t>Transfer </a:t>
            </a:r>
            <a:r>
              <a:rPr lang="en-US" sz="2400" dirty="0">
                <a:solidFill>
                  <a:srgbClr val="2F2B20"/>
                </a:solidFill>
                <a:latin typeface="Times" pitchFamily="18" charset="0"/>
              </a:rPr>
              <a:t>of pollen from anther to stigma</a:t>
            </a:r>
          </a:p>
          <a:p>
            <a:pPr marL="628650" lvl="0" indent="-514350">
              <a:spcBef>
                <a:spcPct val="20000"/>
              </a:spcBef>
              <a:buClr>
                <a:srgbClr val="A9A57C"/>
              </a:buClr>
              <a:buFont typeface="Arial" pitchFamily="34" charset="0"/>
              <a:buAutoNum type="alphaUcPeriod"/>
            </a:pPr>
            <a:r>
              <a:rPr lang="en-US" sz="2400" dirty="0" smtClean="0">
                <a:solidFill>
                  <a:srgbClr val="2F2B20"/>
                </a:solidFill>
                <a:latin typeface="Times" pitchFamily="18" charset="0"/>
              </a:rPr>
              <a:t>Variant of a characteristic</a:t>
            </a:r>
          </a:p>
          <a:p>
            <a:pPr marL="628650" lvl="0" indent="-514350">
              <a:spcBef>
                <a:spcPct val="20000"/>
              </a:spcBef>
              <a:buClr>
                <a:srgbClr val="A9A57C"/>
              </a:buClr>
              <a:buFont typeface="Arial" pitchFamily="34" charset="0"/>
              <a:buAutoNum type="alphaUcPeriod"/>
            </a:pPr>
            <a:r>
              <a:rPr lang="en-US" sz="2400" dirty="0" smtClean="0">
                <a:solidFill>
                  <a:srgbClr val="2F2B20"/>
                </a:solidFill>
                <a:latin typeface="Times" pitchFamily="18" charset="0"/>
              </a:rPr>
              <a:t>Study </a:t>
            </a:r>
            <a:r>
              <a:rPr lang="en-US" sz="2400" dirty="0">
                <a:solidFill>
                  <a:srgbClr val="2F2B20"/>
                </a:solidFill>
                <a:latin typeface="Times" pitchFamily="18" charset="0"/>
              </a:rPr>
              <a:t>of how traits are passed from parents to offspring</a:t>
            </a:r>
          </a:p>
          <a:p>
            <a:pPr marL="628650" lvl="0" indent="-514350">
              <a:spcBef>
                <a:spcPct val="20000"/>
              </a:spcBef>
              <a:buClr>
                <a:srgbClr val="A9A57C"/>
              </a:buClr>
              <a:buFont typeface="Arial" pitchFamily="34" charset="0"/>
              <a:buAutoNum type="alphaUcPeriod"/>
            </a:pPr>
            <a:r>
              <a:rPr lang="en-US" sz="2400" dirty="0">
                <a:solidFill>
                  <a:srgbClr val="2F2B20"/>
                </a:solidFill>
                <a:latin typeface="Times" pitchFamily="18" charset="0"/>
              </a:rPr>
              <a:t>Parent generation</a:t>
            </a:r>
          </a:p>
          <a:p>
            <a:pPr marL="628650" lvl="0" indent="-514350">
              <a:spcBef>
                <a:spcPct val="20000"/>
              </a:spcBef>
              <a:buClr>
                <a:srgbClr val="A9A57C"/>
              </a:buClr>
              <a:buFont typeface="Arial" pitchFamily="34" charset="0"/>
              <a:buAutoNum type="alphaUcPeriod"/>
            </a:pPr>
            <a:r>
              <a:rPr lang="en-US" sz="2400" dirty="0">
                <a:solidFill>
                  <a:srgbClr val="2F2B20"/>
                </a:solidFill>
                <a:latin typeface="Times" pitchFamily="18" charset="0"/>
              </a:rPr>
              <a:t>Passing of traits from parents to offspring</a:t>
            </a:r>
          </a:p>
          <a:p>
            <a:pPr marL="628650" lvl="0" indent="-514350">
              <a:spcBef>
                <a:spcPct val="20000"/>
              </a:spcBef>
              <a:buClr>
                <a:srgbClr val="A9A57C"/>
              </a:buClr>
              <a:buFont typeface="Arial" pitchFamily="34" charset="0"/>
              <a:buAutoNum type="alphaUcPeriod"/>
            </a:pPr>
            <a:r>
              <a:rPr lang="en-US" sz="2400" dirty="0">
                <a:solidFill>
                  <a:srgbClr val="2F2B20"/>
                </a:solidFill>
                <a:latin typeface="Times" pitchFamily="18" charset="0"/>
              </a:rPr>
              <a:t>First filial generation</a:t>
            </a:r>
          </a:p>
          <a:p>
            <a:pPr marL="628650" lvl="0" indent="-514350">
              <a:spcBef>
                <a:spcPct val="20000"/>
              </a:spcBef>
              <a:buClr>
                <a:srgbClr val="A9A57C"/>
              </a:buClr>
              <a:buFont typeface="Arial" pitchFamily="34" charset="0"/>
              <a:buAutoNum type="alphaUcPeriod"/>
            </a:pPr>
            <a:r>
              <a:rPr lang="en-US" sz="2400" dirty="0">
                <a:solidFill>
                  <a:srgbClr val="2F2B20"/>
                </a:solidFill>
                <a:latin typeface="Times" pitchFamily="18" charset="0"/>
              </a:rPr>
              <a:t>Pollination between two different plants</a:t>
            </a:r>
          </a:p>
          <a:p>
            <a:pPr marL="628650" lvl="0" indent="-514350">
              <a:spcBef>
                <a:spcPct val="20000"/>
              </a:spcBef>
              <a:buClr>
                <a:srgbClr val="A9A57C"/>
              </a:buClr>
              <a:buFont typeface="Arial" pitchFamily="34" charset="0"/>
              <a:buAutoNum type="alphaUcPeriod"/>
            </a:pPr>
            <a:r>
              <a:rPr lang="en-US" sz="2400" dirty="0">
                <a:solidFill>
                  <a:srgbClr val="2F2B20"/>
                </a:solidFill>
                <a:latin typeface="Times" pitchFamily="18" charset="0"/>
              </a:rPr>
              <a:t>Second filial generation</a:t>
            </a:r>
          </a:p>
          <a:p>
            <a:pPr marL="628650" lvl="0" indent="-514350">
              <a:spcBef>
                <a:spcPct val="20000"/>
              </a:spcBef>
              <a:buClr>
                <a:srgbClr val="A9A57C"/>
              </a:buClr>
              <a:buFont typeface="Arial" pitchFamily="34" charset="0"/>
              <a:buAutoNum type="alphaUcPeriod"/>
            </a:pPr>
            <a:r>
              <a:rPr lang="en-US" sz="2400" dirty="0">
                <a:solidFill>
                  <a:srgbClr val="2F2B20"/>
                </a:solidFill>
                <a:latin typeface="Times" pitchFamily="18" charset="0"/>
              </a:rPr>
              <a:t>Pollination of one flower or flowers on the same plant</a:t>
            </a:r>
          </a:p>
          <a:p>
            <a:pPr marL="628650" lvl="0" indent="-514350">
              <a:spcBef>
                <a:spcPct val="20000"/>
              </a:spcBef>
              <a:buClr>
                <a:srgbClr val="A9A57C"/>
              </a:buClr>
              <a:buFont typeface="Arial" pitchFamily="34" charset="0"/>
              <a:buAutoNum type="alphaUcPeriod"/>
            </a:pPr>
            <a:r>
              <a:rPr lang="en-US" sz="2400" dirty="0">
                <a:solidFill>
                  <a:srgbClr val="2F2B20"/>
                </a:solidFill>
                <a:latin typeface="Times" pitchFamily="18" charset="0"/>
              </a:rPr>
              <a:t>Pure plants (for a particular trait)</a:t>
            </a:r>
          </a:p>
        </p:txBody>
      </p:sp>
    </p:spTree>
    <p:extLst>
      <p:ext uri="{BB962C8B-B14F-4D97-AF65-F5344CB8AC3E}">
        <p14:creationId xmlns:p14="http://schemas.microsoft.com/office/powerpoint/2010/main" val="103361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696200" cy="522026"/>
          </a:xfrm>
        </p:spPr>
        <p:txBody>
          <a:bodyPr/>
          <a:lstStyle/>
          <a:p>
            <a:r>
              <a:rPr lang="en-US" dirty="0" smtClean="0"/>
              <a:t>Vocabulary cont.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598226"/>
            <a:ext cx="2895600" cy="580257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" pitchFamily="18" charset="0"/>
              </a:rPr>
              <a:t>11.Dominant</a:t>
            </a:r>
          </a:p>
          <a:p>
            <a:pPr marL="114300" indent="0">
              <a:buNone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" pitchFamily="18" charset="0"/>
              </a:rPr>
              <a:t>12.Recessive</a:t>
            </a:r>
          </a:p>
          <a:p>
            <a:pPr marL="114300" indent="0">
              <a:buNone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" pitchFamily="18" charset="0"/>
              </a:rPr>
              <a:t>13.Law of Segregation</a:t>
            </a:r>
          </a:p>
          <a:p>
            <a:pPr marL="114300" indent="0">
              <a:buNone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" pitchFamily="18" charset="0"/>
              </a:rPr>
              <a:t>14.Law of Independent Assortment</a:t>
            </a:r>
          </a:p>
          <a:p>
            <a:pPr marL="114300" indent="0">
              <a:buNone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" pitchFamily="18" charset="0"/>
              </a:rPr>
              <a:t>15.Molecular Genetics</a:t>
            </a:r>
          </a:p>
          <a:p>
            <a:pPr marL="114300" indent="0">
              <a:buNone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" pitchFamily="18" charset="0"/>
              </a:rPr>
              <a:t>16.Allele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98226"/>
            <a:ext cx="4724400" cy="6064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85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dirty="0" smtClean="0"/>
              <a:t>ANSWER KEY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7696200" cy="5453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93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Genetics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74845"/>
            <a:ext cx="6700157" cy="5715000"/>
          </a:xfrm>
        </p:spPr>
        <p:txBody>
          <a:bodyPr>
            <a:no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" pitchFamily="18" charset="0"/>
              </a:rPr>
              <a:t>Genetics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" pitchFamily="18" charset="0"/>
              </a:rPr>
              <a:t> </a:t>
            </a:r>
            <a:r>
              <a:rPr lang="en-US" sz="2800" dirty="0" smtClean="0">
                <a:latin typeface="Times" pitchFamily="18" charset="0"/>
              </a:rPr>
              <a:t>is the study of how traits are passed from parents to offspring.</a:t>
            </a:r>
          </a:p>
          <a:p>
            <a:r>
              <a:rPr lang="en-US" sz="2800" b="1" u="sng" dirty="0" smtClean="0">
                <a:solidFill>
                  <a:srgbClr val="FF0000"/>
                </a:solidFill>
                <a:latin typeface="Times" pitchFamily="18" charset="0"/>
              </a:rPr>
              <a:t>Heredity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" pitchFamily="18" charset="0"/>
              </a:rPr>
              <a:t> </a:t>
            </a:r>
            <a:r>
              <a:rPr lang="en-US" sz="2800" dirty="0" smtClean="0">
                <a:latin typeface="Times" pitchFamily="18" charset="0"/>
              </a:rPr>
              <a:t>is the actual passing of traits from parents to offspring.</a:t>
            </a:r>
          </a:p>
          <a:p>
            <a:r>
              <a:rPr lang="en-US" sz="2800" dirty="0" smtClean="0">
                <a:latin typeface="Times" pitchFamily="18" charset="0"/>
              </a:rPr>
              <a:t>Thus, Genetics is the study of heredity.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  <a:latin typeface="Times" pitchFamily="18" charset="0"/>
              </a:rPr>
              <a:t>A</a:t>
            </a:r>
            <a:r>
              <a:rPr lang="en-US" sz="2800" dirty="0" smtClean="0">
                <a:latin typeface="Times" pitchFamily="18" charset="0"/>
              </a:rPr>
              <a:t> </a:t>
            </a:r>
            <a:r>
              <a:rPr lang="en-US" sz="2800" b="1" u="sng" dirty="0" smtClean="0">
                <a:solidFill>
                  <a:srgbClr val="FF0000"/>
                </a:solidFill>
                <a:latin typeface="Times" pitchFamily="18" charset="0"/>
              </a:rPr>
              <a:t>Trait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" pitchFamily="18" charset="0"/>
              </a:rPr>
              <a:t> </a:t>
            </a:r>
            <a:r>
              <a:rPr lang="en-US" sz="2800" dirty="0" smtClean="0">
                <a:latin typeface="Times" pitchFamily="18" charset="0"/>
              </a:rPr>
              <a:t>is a genetically determined variant of a characteristic</a:t>
            </a:r>
          </a:p>
          <a:p>
            <a:pPr lvl="2"/>
            <a:r>
              <a:rPr lang="en-US" sz="2800" dirty="0" smtClean="0">
                <a:latin typeface="Times" pitchFamily="18" charset="0"/>
              </a:rPr>
              <a:t>Example:  yellow flower</a:t>
            </a:r>
            <a:endParaRPr lang="en-US" sz="2800" dirty="0">
              <a:latin typeface="Times" pitchFamily="18" charset="0"/>
            </a:endParaRPr>
          </a:p>
        </p:txBody>
      </p:sp>
      <p:pic>
        <p:nvPicPr>
          <p:cNvPr id="2050" name="Picture 2" descr="http://www.fiftyflowers.com/site_files/FiftyFlowers/Image/Product/Yellow_French_Tulip_Flower_2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8" r="23693"/>
          <a:stretch/>
        </p:blipFill>
        <p:spPr bwMode="auto">
          <a:xfrm>
            <a:off x="6553200" y="1600200"/>
            <a:ext cx="1774371" cy="372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66657" y="5638800"/>
            <a:ext cx="2819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2F2B20"/>
                </a:solidFill>
              </a:rPr>
              <a:t>http://www.fiftyflowers.com/site_files/FiftyFlowers/Image/Product/Yellow_French_Tulip_Flower_250.jpg</a:t>
            </a:r>
          </a:p>
        </p:txBody>
      </p:sp>
    </p:spTree>
    <p:extLst>
      <p:ext uri="{BB962C8B-B14F-4D97-AF65-F5344CB8AC3E}">
        <p14:creationId xmlns:p14="http://schemas.microsoft.com/office/powerpoint/2010/main" val="277488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Section 2.Vocabulary post test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3657600" cy="5169408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1.Genotype</a:t>
            </a:r>
          </a:p>
          <a:p>
            <a:pPr marL="114300" indent="0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2.Phenotype</a:t>
            </a:r>
          </a:p>
          <a:p>
            <a:pPr marL="114300" indent="0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3.Homozygous</a:t>
            </a:r>
          </a:p>
          <a:p>
            <a:pPr marL="114300" indent="0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4.Heterozygous</a:t>
            </a:r>
          </a:p>
          <a:p>
            <a:pPr marL="114300" indent="0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5.Probability</a:t>
            </a:r>
          </a:p>
          <a:p>
            <a:pPr marL="114300" indent="0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6.Monohybrid Cross</a:t>
            </a:r>
          </a:p>
          <a:p>
            <a:pPr marL="114300" indent="0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7.Punnett Square</a:t>
            </a:r>
          </a:p>
          <a:p>
            <a:pPr marL="114300" indent="0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8.Genotypic Ratio</a:t>
            </a:r>
          </a:p>
          <a:p>
            <a:pPr marL="114300" indent="0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9.Phenotypic Ratio</a:t>
            </a:r>
          </a:p>
          <a:p>
            <a:pPr marL="114300" indent="0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10.Dihybrid Cross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295400"/>
            <a:ext cx="4876800" cy="5245608"/>
          </a:xfrm>
        </p:spPr>
        <p:txBody>
          <a:bodyPr>
            <a:normAutofit fontScale="85000" lnSpcReduction="20000"/>
          </a:bodyPr>
          <a:lstStyle/>
          <a:p>
            <a:pPr marL="628650" indent="-514350">
              <a:buAutoNum type="alphaUcPeriod"/>
            </a:pPr>
            <a:r>
              <a:rPr lang="en-US" dirty="0" smtClean="0"/>
              <a:t>An organism’s genetic make-up (letter code)</a:t>
            </a:r>
          </a:p>
          <a:p>
            <a:pPr marL="628650" indent="-514350">
              <a:buAutoNum type="alphaUcPeriod"/>
            </a:pPr>
            <a:r>
              <a:rPr lang="en-US" dirty="0" smtClean="0"/>
              <a:t>Two alleles are different</a:t>
            </a:r>
          </a:p>
          <a:p>
            <a:pPr marL="628650" indent="-514350">
              <a:buAutoNum type="alphaUcPeriod"/>
            </a:pPr>
            <a:r>
              <a:rPr lang="en-US" dirty="0" smtClean="0"/>
              <a:t>Two alleles are same</a:t>
            </a:r>
          </a:p>
          <a:p>
            <a:pPr marL="628650" indent="-514350">
              <a:buAutoNum type="alphaUcPeriod"/>
            </a:pPr>
            <a:r>
              <a:rPr lang="en-US" dirty="0" smtClean="0"/>
              <a:t>Tool for predicting the outcome of a particular cross</a:t>
            </a:r>
          </a:p>
          <a:p>
            <a:pPr marL="628650" indent="-514350">
              <a:buAutoNum type="alphaUcPeriod"/>
            </a:pPr>
            <a:r>
              <a:rPr lang="en-US" dirty="0" smtClean="0"/>
              <a:t>An organism’s appearance (word description)</a:t>
            </a:r>
          </a:p>
          <a:p>
            <a:pPr marL="628650" indent="-514350">
              <a:buAutoNum type="alphaUcPeriod"/>
            </a:pPr>
            <a:r>
              <a:rPr lang="en-US" dirty="0" smtClean="0"/>
              <a:t>Likelihood that an event will occur</a:t>
            </a:r>
          </a:p>
          <a:p>
            <a:pPr marL="628650" indent="-514350">
              <a:buAutoNum type="alphaUcPeriod"/>
            </a:pPr>
            <a:r>
              <a:rPr lang="en-US" dirty="0" smtClean="0"/>
              <a:t>A cross with only one characteristic</a:t>
            </a:r>
          </a:p>
          <a:p>
            <a:pPr marL="628650" indent="-514350">
              <a:buAutoNum type="alphaUcPeriod"/>
            </a:pPr>
            <a:r>
              <a:rPr lang="en-US" dirty="0" smtClean="0"/>
              <a:t>1</a:t>
            </a:r>
            <a:r>
              <a:rPr lang="en-US" i="1" dirty="0" smtClean="0"/>
              <a:t>BB </a:t>
            </a:r>
            <a:r>
              <a:rPr lang="en-US" dirty="0" smtClean="0"/>
              <a:t>: 2</a:t>
            </a:r>
            <a:r>
              <a:rPr lang="en-US" i="1" dirty="0" smtClean="0"/>
              <a:t>Bb </a:t>
            </a:r>
            <a:r>
              <a:rPr lang="en-US" dirty="0" smtClean="0"/>
              <a:t>: 1</a:t>
            </a:r>
            <a:r>
              <a:rPr lang="en-US" i="1" dirty="0" smtClean="0"/>
              <a:t>bb</a:t>
            </a:r>
          </a:p>
          <a:p>
            <a:pPr marL="628650" indent="-514350">
              <a:buAutoNum type="alphaUcPeriod"/>
            </a:pPr>
            <a:r>
              <a:rPr lang="en-US" dirty="0" smtClean="0"/>
              <a:t>A cross with two characteristics</a:t>
            </a:r>
          </a:p>
          <a:p>
            <a:pPr marL="628650" indent="-514350">
              <a:buAutoNum type="alphaUcPeriod"/>
            </a:pPr>
            <a:r>
              <a:rPr lang="en-US" dirty="0" smtClean="0"/>
              <a:t>3 </a:t>
            </a:r>
            <a:r>
              <a:rPr lang="en-US" i="1" dirty="0" smtClean="0"/>
              <a:t>Black</a:t>
            </a:r>
            <a:r>
              <a:rPr lang="en-US" dirty="0" smtClean="0"/>
              <a:t> : 1 </a:t>
            </a:r>
            <a:r>
              <a:rPr lang="en-US" i="1" dirty="0" smtClean="0"/>
              <a:t>Brown</a:t>
            </a:r>
          </a:p>
          <a:p>
            <a:pPr marL="628650" indent="-514350">
              <a:buAutoNum type="alphaUcPeriod"/>
            </a:pPr>
            <a:endParaRPr lang="en-US" dirty="0" smtClean="0"/>
          </a:p>
          <a:p>
            <a:pPr marL="628650" indent="-514350">
              <a:buAutoNum type="alphaUcPeriod"/>
            </a:pPr>
            <a:endParaRPr lang="en-US" dirty="0" smtClean="0"/>
          </a:p>
          <a:p>
            <a:pPr marL="628650" indent="-514350">
              <a:buAutoNum type="alphaUcPeriod"/>
            </a:pPr>
            <a:endParaRPr lang="en-US" dirty="0" smtClean="0"/>
          </a:p>
          <a:p>
            <a:pPr marL="628650" indent="-514350"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4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762000"/>
            <a:ext cx="38862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11.Testcross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114300" indent="0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12.Complete 13.Dominance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114300" indent="0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14.Incomplete 15.Dominance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114300" indent="0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16.Codominance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609600"/>
            <a:ext cx="4191000" cy="5943600"/>
          </a:xfrm>
        </p:spPr>
        <p:txBody>
          <a:bodyPr/>
          <a:lstStyle/>
          <a:p>
            <a:pPr marL="628650" indent="-514350">
              <a:buAutoNum type="alphaUcPeriod" startAt="11"/>
            </a:pPr>
            <a:r>
              <a:rPr lang="en-US" dirty="0"/>
              <a:t>B</a:t>
            </a:r>
            <a:r>
              <a:rPr lang="en-US" dirty="0" smtClean="0"/>
              <a:t>oth alleles for a gene are expressed in a heterozygous offspring</a:t>
            </a:r>
          </a:p>
          <a:p>
            <a:pPr marL="628650" indent="-514350">
              <a:buAutoNum type="alphaUcPeriod" startAt="11"/>
            </a:pPr>
            <a:r>
              <a:rPr lang="en-US" dirty="0" smtClean="0"/>
              <a:t>One allele completely hides another</a:t>
            </a:r>
          </a:p>
          <a:p>
            <a:pPr marL="628650" indent="-514350">
              <a:buAutoNum type="alphaUcPeriod" startAt="11"/>
            </a:pPr>
            <a:r>
              <a:rPr lang="en-US" dirty="0" smtClean="0"/>
              <a:t>Phenotype is intermediate of the parents (blending)</a:t>
            </a:r>
          </a:p>
          <a:p>
            <a:pPr marL="628650" indent="-514350">
              <a:buAutoNum type="alphaUcPeriod" startAt="11"/>
            </a:pPr>
            <a:r>
              <a:rPr lang="en-US" dirty="0" smtClean="0"/>
              <a:t>Cross an unknown dominant with a homozygous recessive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64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620000" cy="884238"/>
          </a:xfrm>
        </p:spPr>
        <p:txBody>
          <a:bodyPr/>
          <a:lstStyle/>
          <a:p>
            <a:r>
              <a:rPr lang="en-US" dirty="0" smtClean="0"/>
              <a:t>Answer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Genotype			A			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Phenotype			E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Homozygous			C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Heterozygous			B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Probability			F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Monohybrid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Cross		G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Punnett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Square		D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Genotypic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Ratio		H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Phenotypic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Ratio		J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Dihybrid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Cross		I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Testcross			N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Complete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Dominance		L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Incomplete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Dominance	M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Codominance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			K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3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620000" cy="884238"/>
          </a:xfrm>
        </p:spPr>
        <p:txBody>
          <a:bodyPr/>
          <a:lstStyle/>
          <a:p>
            <a:r>
              <a:rPr lang="en-US" dirty="0" smtClean="0"/>
              <a:t>Phenotype and Genotype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534400" cy="1981200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u="sng" dirty="0">
                <a:solidFill>
                  <a:schemeClr val="accent1">
                    <a:lumMod val="50000"/>
                  </a:schemeClr>
                </a:solidFill>
              </a:rPr>
              <a:t>Phenotype</a:t>
            </a:r>
            <a:r>
              <a:rPr lang="en-US" sz="2600" dirty="0"/>
              <a:t> —an organism’s appearance (word description</a:t>
            </a:r>
            <a:r>
              <a:rPr lang="en-US" sz="2600" dirty="0" smtClean="0"/>
              <a:t>)</a:t>
            </a:r>
          </a:p>
          <a:p>
            <a:pPr lvl="1"/>
            <a:r>
              <a:rPr lang="en-US" sz="2400" dirty="0" smtClean="0"/>
              <a:t>Phenotype for flower color:  Purple   or   White</a:t>
            </a:r>
          </a:p>
          <a:p>
            <a:pPr marL="342900" lvl="1">
              <a:buClr>
                <a:schemeClr val="accent1"/>
              </a:buClr>
            </a:pPr>
            <a:r>
              <a:rPr lang="en-US" sz="2600" b="1" u="sng" dirty="0" smtClean="0">
                <a:solidFill>
                  <a:schemeClr val="accent1">
                    <a:lumMod val="50000"/>
                  </a:schemeClr>
                </a:solidFill>
              </a:rPr>
              <a:t>Genotype</a:t>
            </a:r>
            <a:r>
              <a:rPr lang="en-US" sz="2600" dirty="0" smtClean="0"/>
              <a:t> </a:t>
            </a:r>
            <a:r>
              <a:rPr lang="en-US" sz="2600" dirty="0"/>
              <a:t>—an organism’s genetic make-up (letter </a:t>
            </a:r>
            <a:r>
              <a:rPr lang="en-US" sz="2600" dirty="0" smtClean="0"/>
              <a:t>code)</a:t>
            </a:r>
          </a:p>
          <a:p>
            <a:pPr marL="708660" lvl="2">
              <a:buClr>
                <a:schemeClr val="accent1"/>
              </a:buClr>
            </a:pPr>
            <a:r>
              <a:rPr lang="en-US" sz="2200" dirty="0" smtClean="0"/>
              <a:t>Genotype for purple flowers:   </a:t>
            </a:r>
            <a:r>
              <a:rPr lang="en-US" sz="2200" i="1" dirty="0" smtClean="0"/>
              <a:t> PP   </a:t>
            </a:r>
            <a:r>
              <a:rPr lang="en-US" sz="2200" dirty="0" smtClean="0"/>
              <a:t>or    </a:t>
            </a:r>
            <a:r>
              <a:rPr lang="en-US" sz="2200" i="1" dirty="0" err="1" smtClean="0"/>
              <a:t>Pp</a:t>
            </a:r>
            <a:endParaRPr lang="en-US" sz="2200" i="1" dirty="0" smtClean="0"/>
          </a:p>
          <a:p>
            <a:pPr marL="708660" lvl="2">
              <a:buClr>
                <a:schemeClr val="accent1"/>
              </a:buClr>
            </a:pPr>
            <a:r>
              <a:rPr lang="en-US" sz="2400" dirty="0" smtClean="0"/>
              <a:t>Genotype for white flowers</a:t>
            </a:r>
            <a:r>
              <a:rPr lang="en-US" sz="2400" i="1" dirty="0" smtClean="0"/>
              <a:t>:     </a:t>
            </a:r>
            <a:r>
              <a:rPr lang="en-US" sz="2400" i="1" dirty="0" err="1" smtClean="0"/>
              <a:t>pp</a:t>
            </a:r>
            <a:endParaRPr lang="en-US" sz="2400" i="1" dirty="0"/>
          </a:p>
          <a:p>
            <a:endParaRPr lang="en-US" dirty="0"/>
          </a:p>
          <a:p>
            <a:pPr marL="411480" lvl="1" indent="0">
              <a:buNone/>
            </a:pPr>
            <a:endParaRPr lang="en-US" dirty="0" smtClean="0"/>
          </a:p>
        </p:txBody>
      </p:sp>
      <p:pic>
        <p:nvPicPr>
          <p:cNvPr id="3074" name="Picture 2" descr="http://www.nicerweb.com/bio1151/Locked/media/ch14/14_06PhenotypeVsGenotype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95600"/>
            <a:ext cx="4495800" cy="376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886" y="6096000"/>
            <a:ext cx="1741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2F2B20"/>
                </a:solidFill>
              </a:rPr>
              <a:t>http://www.nicerweb.com/bio1151/Locked/media/ch14/14_06PhenotypeVsGenotype_L.jpg</a:t>
            </a:r>
          </a:p>
        </p:txBody>
      </p:sp>
    </p:spTree>
    <p:extLst>
      <p:ext uri="{BB962C8B-B14F-4D97-AF65-F5344CB8AC3E}">
        <p14:creationId xmlns:p14="http://schemas.microsoft.com/office/powerpoint/2010/main" val="53120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305800" cy="5410200"/>
          </a:xfrm>
        </p:spPr>
        <p:txBody>
          <a:bodyPr>
            <a:normAutofit lnSpcReduction="10000"/>
          </a:bodyPr>
          <a:lstStyle/>
          <a:p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</a:rPr>
              <a:t>Probability</a:t>
            </a:r>
            <a:r>
              <a:rPr lang="en-US" sz="2400" dirty="0" smtClean="0"/>
              <a:t> is the likelihood that a specific event will occur.</a:t>
            </a:r>
          </a:p>
          <a:p>
            <a:r>
              <a:rPr lang="en-US" sz="2400" dirty="0" smtClean="0"/>
              <a:t>Probability is calculated by the following equation:</a:t>
            </a:r>
          </a:p>
          <a:p>
            <a:pPr marL="114300" indent="0">
              <a:buNone/>
            </a:pPr>
            <a:r>
              <a:rPr lang="en-US" dirty="0" smtClean="0"/>
              <a:t>		</a:t>
            </a:r>
            <a:endParaRPr lang="en-US" dirty="0"/>
          </a:p>
          <a:p>
            <a:pPr marL="114300" indent="0">
              <a:buNone/>
            </a:pPr>
            <a:r>
              <a:rPr lang="en-US" sz="2400" dirty="0" smtClean="0"/>
              <a:t>    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Probability  =   </a:t>
            </a:r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</a:rPr>
              <a:t># of times an event is expected to happen</a:t>
            </a:r>
          </a:p>
          <a:p>
            <a:pPr marL="114300" indent="0"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# of times an event could happen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</a:rPr>
              <a:t>Ex</a:t>
            </a:r>
            <a:r>
              <a:rPr lang="en-US" sz="2400" dirty="0" smtClean="0"/>
              <a:t>:  Mendel grew 705 purple plants and 224 white plants.  What is the probability that a </a:t>
            </a:r>
            <a:r>
              <a:rPr lang="en-US" sz="2400" b="1" u="sng" dirty="0" smtClean="0">
                <a:solidFill>
                  <a:srgbClr val="7030A0"/>
                </a:solidFill>
              </a:rPr>
              <a:t>purple</a:t>
            </a:r>
            <a:r>
              <a:rPr lang="en-US" sz="2400" dirty="0" smtClean="0"/>
              <a:t> plant will appear in a similar cross?</a:t>
            </a:r>
            <a:endParaRPr lang="en-US" sz="2400" dirty="0"/>
          </a:p>
          <a:p>
            <a:pPr marL="114300" indent="0">
              <a:buNone/>
            </a:pPr>
            <a:r>
              <a:rPr lang="en-US" sz="2400" dirty="0" smtClean="0"/>
              <a:t>	</a:t>
            </a:r>
            <a:r>
              <a:rPr lang="en-US" sz="2400" u="sng" dirty="0" smtClean="0"/>
              <a:t>705   </a:t>
            </a:r>
            <a:r>
              <a:rPr lang="en-US" sz="2400" dirty="0" smtClean="0"/>
              <a:t> =   0.75</a:t>
            </a:r>
            <a:endParaRPr lang="en-US" sz="2400" u="sng" dirty="0" smtClean="0"/>
          </a:p>
          <a:p>
            <a:pPr marL="11430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929</a:t>
            </a:r>
          </a:p>
          <a:p>
            <a:pPr marL="114300" indent="0">
              <a:buNone/>
            </a:pPr>
            <a:r>
              <a:rPr lang="en-US" sz="2400" dirty="0" smtClean="0"/>
              <a:t>Probability can be expressed as: a percent 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75%</a:t>
            </a:r>
            <a:r>
              <a:rPr lang="en-US" sz="2400" dirty="0" smtClean="0"/>
              <a:t>    a fraction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¾</a:t>
            </a:r>
          </a:p>
          <a:p>
            <a:pPr marL="11430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or a ratio  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3 : 1</a:t>
            </a:r>
          </a:p>
          <a:p>
            <a:pPr marL="11430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302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620000" cy="685800"/>
          </a:xfrm>
        </p:spPr>
        <p:txBody>
          <a:bodyPr/>
          <a:lstStyle/>
          <a:p>
            <a:r>
              <a:rPr lang="en-US" sz="4000" dirty="0" smtClean="0"/>
              <a:t>Monohybrid Crosses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305800" cy="22860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u="sng" dirty="0" smtClean="0">
                <a:solidFill>
                  <a:schemeClr val="accent1">
                    <a:lumMod val="50000"/>
                  </a:schemeClr>
                </a:solidFill>
              </a:rPr>
              <a:t>Monohybrid Crosses </a:t>
            </a:r>
            <a:r>
              <a:rPr lang="en-US" sz="2800" dirty="0" smtClean="0"/>
              <a:t>—only one characteristic is tracked</a:t>
            </a:r>
          </a:p>
          <a:p>
            <a:r>
              <a:rPr lang="en-US" sz="2800" dirty="0" smtClean="0"/>
              <a:t>A tool used to predict the outcome of different types of monohybrid crosses is called a </a:t>
            </a:r>
            <a:r>
              <a:rPr lang="en-US" sz="2800" b="1" u="sng" dirty="0" err="1" smtClean="0">
                <a:solidFill>
                  <a:schemeClr val="accent1">
                    <a:lumMod val="50000"/>
                  </a:schemeClr>
                </a:solidFill>
              </a:rPr>
              <a:t>Punnett</a:t>
            </a:r>
            <a:r>
              <a:rPr lang="en-US" sz="2800" b="1" u="sng" dirty="0" smtClean="0">
                <a:solidFill>
                  <a:schemeClr val="accent1">
                    <a:lumMod val="50000"/>
                  </a:schemeClr>
                </a:solidFill>
              </a:rPr>
              <a:t> Square</a:t>
            </a:r>
          </a:p>
          <a:p>
            <a:pPr lvl="1"/>
            <a:r>
              <a:rPr lang="en-US" sz="2800" dirty="0" smtClean="0"/>
              <a:t>Named for </a:t>
            </a:r>
            <a:r>
              <a:rPr lang="en-US" sz="2800" b="1" u="sng" dirty="0" smtClean="0">
                <a:solidFill>
                  <a:schemeClr val="accent1">
                    <a:lumMod val="50000"/>
                  </a:schemeClr>
                </a:solidFill>
              </a:rPr>
              <a:t>Reginald </a:t>
            </a:r>
            <a:r>
              <a:rPr lang="en-US" sz="2800" b="1" u="sng" dirty="0" err="1" smtClean="0">
                <a:solidFill>
                  <a:schemeClr val="accent1">
                    <a:lumMod val="50000"/>
                  </a:schemeClr>
                </a:solidFill>
              </a:rPr>
              <a:t>Punnett</a:t>
            </a:r>
            <a:endParaRPr lang="en-US" sz="28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2800" b="1" u="sng" dirty="0" smtClean="0">
                <a:solidFill>
                  <a:schemeClr val="accent1">
                    <a:lumMod val="50000"/>
                  </a:schemeClr>
                </a:solidFill>
              </a:rPr>
              <a:t>Example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:      TT   x  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</a:rPr>
              <a:t>tt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     (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</a:rPr>
              <a:t>Pure tall plants    x    Pure short plants)</a:t>
            </a:r>
          </a:p>
          <a:p>
            <a:pPr marL="411480" lvl="1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374337"/>
              </p:ext>
            </p:extLst>
          </p:nvPr>
        </p:nvGraphicFramePr>
        <p:xfrm>
          <a:off x="2057400" y="3810000"/>
          <a:ext cx="3124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100"/>
                <a:gridCol w="1562100"/>
              </a:tblGrid>
              <a:tr h="849527">
                <a:tc>
                  <a:txBody>
                    <a:bodyPr/>
                    <a:lstStyle/>
                    <a:p>
                      <a:r>
                        <a:rPr lang="en-US" sz="5400" dirty="0" smtClean="0"/>
                        <a:t>  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dirty="0" smtClean="0"/>
                        <a:t>  </a:t>
                      </a:r>
                      <a:endParaRPr lang="en-US" sz="5400" dirty="0"/>
                    </a:p>
                  </a:txBody>
                  <a:tcPr/>
                </a:tc>
              </a:tr>
              <a:tr h="826873">
                <a:tc>
                  <a:txBody>
                    <a:bodyPr/>
                    <a:lstStyle/>
                    <a:p>
                      <a:r>
                        <a:rPr lang="en-US" sz="5400" dirty="0" smtClean="0"/>
                        <a:t>  </a:t>
                      </a:r>
                      <a:endParaRPr 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dirty="0" smtClean="0"/>
                        <a:t>  </a:t>
                      </a:r>
                      <a:endParaRPr lang="en-US" sz="5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90800" y="3124200"/>
            <a:ext cx="4892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2F2B20"/>
                </a:solidFill>
              </a:rPr>
              <a:t>T</a:t>
            </a:r>
            <a:endParaRPr lang="en-US" sz="4800" b="1" dirty="0">
              <a:solidFill>
                <a:srgbClr val="2F2B2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3124200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2F2B20"/>
                </a:solidFill>
              </a:rPr>
              <a:t>T</a:t>
            </a:r>
            <a:endParaRPr lang="en-US" sz="4800" b="1" dirty="0">
              <a:solidFill>
                <a:srgbClr val="2F2B2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3906130"/>
            <a:ext cx="397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2F2B20"/>
                </a:solidFill>
              </a:rPr>
              <a:t>t</a:t>
            </a:r>
            <a:endParaRPr lang="en-US" sz="4800" b="1" dirty="0">
              <a:solidFill>
                <a:srgbClr val="2F2B2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5476" y="4820528"/>
            <a:ext cx="397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2F2B20"/>
                </a:solidFill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5903893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2F2B20"/>
                </a:solidFill>
              </a:rPr>
              <a:t>Result:  </a:t>
            </a:r>
            <a:r>
              <a:rPr lang="en-US" sz="2800" b="1" dirty="0" smtClean="0">
                <a:solidFill>
                  <a:srgbClr val="A9A57C">
                    <a:lumMod val="50000"/>
                  </a:srgbClr>
                </a:solidFill>
              </a:rPr>
              <a:t>100% Heterozygous tall offspring</a:t>
            </a:r>
          </a:p>
          <a:p>
            <a:r>
              <a:rPr lang="en-US" sz="2800" b="1" dirty="0" smtClean="0">
                <a:solidFill>
                  <a:srgbClr val="A9A57C">
                    <a:lumMod val="50000"/>
                  </a:srgbClr>
                </a:solidFill>
              </a:rPr>
              <a:t>Genotype  =   </a:t>
            </a:r>
            <a:r>
              <a:rPr lang="en-US" sz="2800" b="1" dirty="0" err="1" smtClean="0">
                <a:solidFill>
                  <a:srgbClr val="A9A57C">
                    <a:lumMod val="50000"/>
                  </a:srgbClr>
                </a:solidFill>
              </a:rPr>
              <a:t>Tt</a:t>
            </a:r>
            <a:r>
              <a:rPr lang="en-US" sz="2800" b="1" dirty="0" smtClean="0">
                <a:solidFill>
                  <a:srgbClr val="A9A57C">
                    <a:lumMod val="50000"/>
                  </a:srgbClr>
                </a:solidFill>
              </a:rPr>
              <a:t>        Phenotype  =   tall</a:t>
            </a:r>
            <a:endParaRPr lang="en-US" sz="2800" b="1" dirty="0">
              <a:solidFill>
                <a:srgbClr val="A9A57C">
                  <a:lumMod val="50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0" y="3886200"/>
            <a:ext cx="6591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2F2B20"/>
                </a:solidFill>
              </a:rPr>
              <a:t>Tt</a:t>
            </a:r>
            <a:endParaRPr lang="en-US" sz="4400" b="1" dirty="0">
              <a:solidFill>
                <a:srgbClr val="2F2B2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8600" y="3886200"/>
            <a:ext cx="6591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2F2B20"/>
                </a:solidFill>
              </a:rPr>
              <a:t>Tt</a:t>
            </a:r>
            <a:endParaRPr lang="en-US" sz="4400" b="1" dirty="0">
              <a:solidFill>
                <a:srgbClr val="2F2B2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8400" y="4800600"/>
            <a:ext cx="6591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2F2B20"/>
                </a:solidFill>
              </a:rPr>
              <a:t>Tt</a:t>
            </a:r>
            <a:endParaRPr lang="en-US" sz="4400" b="1" dirty="0">
              <a:solidFill>
                <a:srgbClr val="2F2B2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8600" y="4800600"/>
            <a:ext cx="6591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2F2B20"/>
                </a:solidFill>
              </a:rPr>
              <a:t>Tt</a:t>
            </a:r>
            <a:endParaRPr lang="en-US" sz="4400" b="1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51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10" grpId="0"/>
      <p:bldP spid="15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roctornet.com/text/chapter10/10images/10-0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5181600" cy="461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26771" y="64770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rgbClr val="2F2B20"/>
                </a:solidFill>
              </a:rPr>
              <a:t>http://proctornet.com/text/chapter10/10images/10-06.gif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52400"/>
            <a:ext cx="807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2F2B20"/>
                </a:solidFill>
              </a:rPr>
              <a:t>A </a:t>
            </a:r>
            <a:r>
              <a:rPr lang="en-US" sz="2800" b="1" u="sng" dirty="0" smtClean="0">
                <a:solidFill>
                  <a:srgbClr val="A9A57C">
                    <a:lumMod val="50000"/>
                  </a:srgbClr>
                </a:solidFill>
              </a:rPr>
              <a:t>testcross</a:t>
            </a:r>
            <a:r>
              <a:rPr lang="en-US" sz="2800" dirty="0" smtClean="0">
                <a:solidFill>
                  <a:srgbClr val="2F2B20"/>
                </a:solidFill>
              </a:rPr>
              <a:t> is performed when you are not sure if an </a:t>
            </a:r>
          </a:p>
          <a:p>
            <a:r>
              <a:rPr lang="en-US" sz="2800" dirty="0" smtClean="0">
                <a:solidFill>
                  <a:srgbClr val="2F2B20"/>
                </a:solidFill>
              </a:rPr>
              <a:t>organism showing a dominant trait is </a:t>
            </a:r>
            <a:r>
              <a:rPr lang="en-US" sz="2800" b="1" u="sng" dirty="0" smtClean="0">
                <a:solidFill>
                  <a:srgbClr val="A9A57C">
                    <a:lumMod val="50000"/>
                  </a:srgbClr>
                </a:solidFill>
              </a:rPr>
              <a:t>heterozygous</a:t>
            </a:r>
            <a:r>
              <a:rPr lang="en-US" sz="2800" dirty="0" smtClean="0">
                <a:solidFill>
                  <a:srgbClr val="2F2B20"/>
                </a:solidFill>
              </a:rPr>
              <a:t> or </a:t>
            </a:r>
            <a:r>
              <a:rPr lang="en-US" sz="2800" b="1" u="sng" dirty="0" smtClean="0">
                <a:solidFill>
                  <a:srgbClr val="A9A57C">
                    <a:lumMod val="50000"/>
                  </a:srgbClr>
                </a:solidFill>
              </a:rPr>
              <a:t>homozygous</a:t>
            </a:r>
            <a:r>
              <a:rPr lang="en-US" sz="2800" dirty="0" smtClean="0">
                <a:solidFill>
                  <a:srgbClr val="2F2B20"/>
                </a:solidFill>
              </a:rPr>
              <a:t> for the trait.  To find out, it is crossed with a homozygous recessive</a:t>
            </a:r>
            <a:endParaRPr lang="en-US" sz="2800" dirty="0">
              <a:solidFill>
                <a:srgbClr val="2F2B2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2895600"/>
            <a:ext cx="27479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2F2B20"/>
                </a:solidFill>
              </a:rPr>
              <a:t>If </a:t>
            </a:r>
            <a:r>
              <a:rPr lang="en-US" sz="2400" b="1" u="sng" dirty="0" smtClean="0">
                <a:solidFill>
                  <a:srgbClr val="A9A57C">
                    <a:lumMod val="50000"/>
                  </a:srgbClr>
                </a:solidFill>
              </a:rPr>
              <a:t>even one </a:t>
            </a:r>
          </a:p>
          <a:p>
            <a:r>
              <a:rPr lang="en-US" sz="2400" b="1" u="sng" dirty="0" smtClean="0">
                <a:solidFill>
                  <a:srgbClr val="A9A57C">
                    <a:lumMod val="50000"/>
                  </a:srgbClr>
                </a:solidFill>
              </a:rPr>
              <a:t>recessive individual </a:t>
            </a:r>
          </a:p>
          <a:p>
            <a:r>
              <a:rPr lang="en-US" sz="2400" dirty="0" smtClean="0">
                <a:solidFill>
                  <a:srgbClr val="2F2B20"/>
                </a:solidFill>
              </a:rPr>
              <a:t>appears, then</a:t>
            </a:r>
          </a:p>
          <a:p>
            <a:r>
              <a:rPr lang="en-US" sz="2400" dirty="0" smtClean="0">
                <a:solidFill>
                  <a:srgbClr val="2F2B20"/>
                </a:solidFill>
              </a:rPr>
              <a:t>the unknown was</a:t>
            </a:r>
          </a:p>
          <a:p>
            <a:r>
              <a:rPr lang="en-US" sz="2400" dirty="0" smtClean="0">
                <a:solidFill>
                  <a:srgbClr val="2F2B20"/>
                </a:solidFill>
              </a:rPr>
              <a:t>heterozygous.</a:t>
            </a:r>
            <a:endParaRPr lang="en-US" sz="24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9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Incomplete Dominance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1295400"/>
          </a:xfrm>
        </p:spPr>
        <p:txBody>
          <a:bodyPr>
            <a:noAutofit/>
          </a:bodyPr>
          <a:lstStyle/>
          <a:p>
            <a:r>
              <a:rPr lang="en-US" sz="2800" b="1" u="sng" dirty="0" smtClean="0">
                <a:solidFill>
                  <a:schemeClr val="accent1">
                    <a:lumMod val="50000"/>
                  </a:schemeClr>
                </a:solidFill>
              </a:rPr>
              <a:t>Incomplete Dominance </a:t>
            </a:r>
            <a:r>
              <a:rPr lang="en-US" sz="2800" dirty="0" smtClean="0"/>
              <a:t>occurs when offspring have a phenotype that is in between that of the two parents.</a:t>
            </a:r>
            <a:endParaRPr lang="en-US" sz="2800" dirty="0"/>
          </a:p>
        </p:txBody>
      </p:sp>
      <p:pic>
        <p:nvPicPr>
          <p:cNvPr id="1026" name="Picture 2" descr="http://2.bp.blogspot.com/_zUPrgMM5tUg/SSVc5Y6tDFI/AAAAAAAAAA0/yVAjCrEnA28/s200/ros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438400"/>
            <a:ext cx="5101164" cy="367284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52600" y="64008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solidFill>
                  <a:srgbClr val="2F2B20"/>
                </a:solidFill>
              </a:rPr>
              <a:t>http://smabiology.blogspot.com/2008_11_01_archive.html</a:t>
            </a:r>
            <a:endParaRPr lang="en-US" sz="800" dirty="0">
              <a:solidFill>
                <a:srgbClr val="2F2B2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5715000"/>
            <a:ext cx="4443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F2B20"/>
                </a:solidFill>
              </a:rPr>
              <a:t>RR</a:t>
            </a:r>
            <a:endParaRPr lang="en-US" b="1" dirty="0">
              <a:solidFill>
                <a:srgbClr val="2F2B2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5715000"/>
            <a:ext cx="3962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2F2B20"/>
                </a:solidFill>
              </a:rPr>
              <a:t>Rr</a:t>
            </a:r>
            <a:endParaRPr lang="en-US" b="1" dirty="0">
              <a:solidFill>
                <a:srgbClr val="2F2B2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56388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2F2B20"/>
                </a:solidFill>
              </a:rPr>
              <a:t>rr</a:t>
            </a:r>
            <a:r>
              <a:rPr lang="en-US" b="1" dirty="0" smtClean="0">
                <a:solidFill>
                  <a:srgbClr val="2F2B20"/>
                </a:solidFill>
              </a:rPr>
              <a:t>   </a:t>
            </a:r>
            <a:endParaRPr lang="en-US" b="1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95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7848600" cy="22860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Punnett</a:t>
            </a:r>
            <a:r>
              <a:rPr lang="en-US" sz="2400" dirty="0" smtClean="0"/>
              <a:t> Squares for incomplete dominance are completed in the same manner. Except that the heterozygous individuals will have the blended phenotype. </a:t>
            </a:r>
          </a:p>
          <a:p>
            <a:r>
              <a:rPr lang="en-US" sz="2400" dirty="0" smtClean="0"/>
              <a:t>Example:    Pink Flower   x    Pink Flower</a:t>
            </a:r>
          </a:p>
          <a:p>
            <a:pPr>
              <a:buNone/>
            </a:pPr>
            <a:r>
              <a:rPr lang="en-US" sz="2400" dirty="0" smtClean="0"/>
              <a:t>                            </a:t>
            </a:r>
            <a:r>
              <a:rPr lang="en-US" sz="2400" b="1" dirty="0" err="1" smtClean="0">
                <a:solidFill>
                  <a:srgbClr val="F50FD4"/>
                </a:solidFill>
              </a:rPr>
              <a:t>Rr</a:t>
            </a:r>
            <a:r>
              <a:rPr lang="en-US" sz="2400" dirty="0" smtClean="0"/>
              <a:t>	      x               </a:t>
            </a:r>
            <a:r>
              <a:rPr lang="en-US" sz="2400" b="1" dirty="0" err="1" smtClean="0">
                <a:solidFill>
                  <a:srgbClr val="F50FD4"/>
                </a:solidFill>
              </a:rPr>
              <a:t>Rr</a:t>
            </a:r>
            <a:endParaRPr lang="en-US" sz="2400" b="1" dirty="0">
              <a:solidFill>
                <a:srgbClr val="F50FD4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71600" y="3505200"/>
          <a:ext cx="29718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/>
                <a:gridCol w="1485900"/>
              </a:tblGrid>
              <a:tr h="1028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287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28800" y="2590800"/>
            <a:ext cx="5020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50FD4"/>
                </a:solidFill>
              </a:rPr>
              <a:t>R</a:t>
            </a:r>
            <a:endParaRPr lang="en-US" sz="4400" b="1" dirty="0">
              <a:solidFill>
                <a:srgbClr val="F50FD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2590800"/>
            <a:ext cx="3818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50FD4"/>
                </a:solidFill>
              </a:rPr>
              <a:t>r</a:t>
            </a:r>
            <a:endParaRPr lang="en-US" sz="4400" b="1" dirty="0">
              <a:solidFill>
                <a:srgbClr val="F50FD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3657600"/>
            <a:ext cx="5020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50FD4"/>
                </a:solidFill>
              </a:rPr>
              <a:t>R</a:t>
            </a:r>
            <a:endParaRPr lang="en-US" sz="4400" b="1" dirty="0">
              <a:solidFill>
                <a:srgbClr val="F50FD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4648200"/>
            <a:ext cx="381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50FD4"/>
                </a:solidFill>
              </a:rPr>
              <a:t>r</a:t>
            </a:r>
            <a:endParaRPr lang="en-US" sz="4400" b="1" dirty="0">
              <a:solidFill>
                <a:srgbClr val="F50FD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3657600"/>
            <a:ext cx="8194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RR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3657600"/>
            <a:ext cx="7024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50FD4"/>
                </a:solidFill>
              </a:rPr>
              <a:t>Rr</a:t>
            </a:r>
            <a:endParaRPr lang="en-US" sz="4400" b="1" dirty="0">
              <a:solidFill>
                <a:srgbClr val="F50FD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2600" y="4572000"/>
            <a:ext cx="7024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50FD4"/>
                </a:solidFill>
              </a:rPr>
              <a:t>Rr</a:t>
            </a:r>
            <a:endParaRPr lang="en-US" sz="4400" b="1" dirty="0">
              <a:solidFill>
                <a:srgbClr val="F50FD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6600" y="4648200"/>
            <a:ext cx="585417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FFFF"/>
                </a:solidFill>
              </a:rPr>
              <a:t>rr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3048000"/>
            <a:ext cx="35929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2F2B20"/>
                </a:solidFill>
              </a:rPr>
              <a:t>Results: 25% Red flowers</a:t>
            </a:r>
          </a:p>
          <a:p>
            <a:r>
              <a:rPr lang="en-US" sz="2400" dirty="0" smtClean="0">
                <a:solidFill>
                  <a:srgbClr val="2F2B20"/>
                </a:solidFill>
              </a:rPr>
              <a:t>               50% Pink flowers</a:t>
            </a:r>
          </a:p>
          <a:p>
            <a:r>
              <a:rPr lang="en-US" sz="2400" dirty="0" smtClean="0">
                <a:solidFill>
                  <a:srgbClr val="2F2B20"/>
                </a:solidFill>
              </a:rPr>
              <a:t>	  25% White flowers</a:t>
            </a:r>
            <a:endParaRPr lang="en-US" sz="2400" dirty="0">
              <a:solidFill>
                <a:srgbClr val="2F2B2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5943600"/>
            <a:ext cx="5677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2F2B20"/>
                </a:solidFill>
              </a:rPr>
              <a:t>Genotypic Ratio:    1 </a:t>
            </a:r>
            <a:r>
              <a:rPr lang="en-US" sz="2400" i="1" dirty="0" smtClean="0">
                <a:solidFill>
                  <a:srgbClr val="2F2B20"/>
                </a:solidFill>
              </a:rPr>
              <a:t>RR</a:t>
            </a:r>
            <a:r>
              <a:rPr lang="en-US" sz="2400" dirty="0" smtClean="0">
                <a:solidFill>
                  <a:srgbClr val="2F2B20"/>
                </a:solidFill>
              </a:rPr>
              <a:t>  :  2 </a:t>
            </a:r>
            <a:r>
              <a:rPr lang="en-US" sz="2400" i="1" dirty="0" err="1" smtClean="0">
                <a:solidFill>
                  <a:srgbClr val="2F2B20"/>
                </a:solidFill>
              </a:rPr>
              <a:t>Rr</a:t>
            </a:r>
            <a:r>
              <a:rPr lang="en-US" sz="2400" dirty="0" smtClean="0">
                <a:solidFill>
                  <a:srgbClr val="2F2B20"/>
                </a:solidFill>
              </a:rPr>
              <a:t>  :  1 </a:t>
            </a:r>
            <a:r>
              <a:rPr lang="en-US" sz="2400" i="1" dirty="0" err="1" smtClean="0">
                <a:solidFill>
                  <a:srgbClr val="2F2B20"/>
                </a:solidFill>
              </a:rPr>
              <a:t>rr</a:t>
            </a:r>
            <a:endParaRPr lang="en-US" sz="2400" i="1" dirty="0" smtClean="0">
              <a:solidFill>
                <a:srgbClr val="2F2B20"/>
              </a:solidFill>
            </a:endParaRPr>
          </a:p>
          <a:p>
            <a:r>
              <a:rPr lang="en-US" sz="2400" dirty="0" smtClean="0">
                <a:solidFill>
                  <a:srgbClr val="2F2B20"/>
                </a:solidFill>
              </a:rPr>
              <a:t>Phenotypic Ratio:  1 Red  :  2 Pink  :  1 White</a:t>
            </a:r>
            <a:endParaRPr lang="en-US" sz="24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26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 animBg="1"/>
      <p:bldP spid="17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620000" cy="884238"/>
          </a:xfrm>
        </p:spPr>
        <p:txBody>
          <a:bodyPr/>
          <a:lstStyle/>
          <a:p>
            <a:r>
              <a:rPr lang="en-US" dirty="0" err="1" smtClean="0"/>
              <a:t>Dihybrid</a:t>
            </a:r>
            <a:r>
              <a:rPr lang="en-US" dirty="0" smtClean="0"/>
              <a:t> Crosses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534400" cy="1524000"/>
          </a:xfrm>
        </p:spPr>
        <p:txBody>
          <a:bodyPr>
            <a:normAutofit/>
          </a:bodyPr>
          <a:lstStyle/>
          <a:p>
            <a:r>
              <a:rPr lang="en-US" sz="2800" b="1" u="sng" dirty="0" err="1" smtClean="0">
                <a:solidFill>
                  <a:schemeClr val="accent1">
                    <a:lumMod val="50000"/>
                  </a:schemeClr>
                </a:solidFill>
              </a:rPr>
              <a:t>Dihybrid</a:t>
            </a:r>
            <a:r>
              <a:rPr lang="en-US" sz="2800" b="1" u="sng" dirty="0" smtClean="0">
                <a:solidFill>
                  <a:schemeClr val="accent1">
                    <a:lumMod val="50000"/>
                  </a:schemeClr>
                </a:solidFill>
              </a:rPr>
              <a:t> Cross </a:t>
            </a:r>
            <a:r>
              <a:rPr lang="en-US" sz="2800" dirty="0" smtClean="0"/>
              <a:t>--shows two traits at the same time.</a:t>
            </a:r>
          </a:p>
          <a:p>
            <a:r>
              <a:rPr lang="en-US" sz="2800" dirty="0" smtClean="0"/>
              <a:t>Example:  </a:t>
            </a:r>
            <a:r>
              <a:rPr lang="en-US" sz="2800" dirty="0" err="1" smtClean="0"/>
              <a:t>RrYy</a:t>
            </a:r>
            <a:r>
              <a:rPr lang="en-US" sz="2800" dirty="0" smtClean="0"/>
              <a:t>     x     </a:t>
            </a:r>
            <a:r>
              <a:rPr lang="en-US" sz="2800" dirty="0" err="1" smtClean="0"/>
              <a:t>RrYy</a:t>
            </a:r>
            <a:r>
              <a:rPr lang="en-US" sz="2800" dirty="0" smtClean="0"/>
              <a:t>  </a:t>
            </a:r>
            <a:r>
              <a:rPr lang="en-US" sz="2000" dirty="0" smtClean="0"/>
              <a:t>(heterozygous round and yellow seeds)</a:t>
            </a:r>
          </a:p>
          <a:p>
            <a:pPr>
              <a:buNone/>
            </a:pPr>
            <a:r>
              <a:rPr lang="en-US" sz="2000" dirty="0" smtClean="0"/>
              <a:t>                         R = round   r = wrinkled   Y = yellow   y = green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3200400"/>
          <a:ext cx="50292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/>
                <a:gridCol w="1257300"/>
                <a:gridCol w="1257300"/>
                <a:gridCol w="1257300"/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2514600"/>
            <a:ext cx="65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2F2B20"/>
                </a:solidFill>
              </a:rPr>
              <a:t>RY</a:t>
            </a:r>
            <a:endParaRPr lang="en-US" sz="3600" dirty="0">
              <a:solidFill>
                <a:srgbClr val="2F2B2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2514600"/>
            <a:ext cx="635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2F2B20"/>
                </a:solidFill>
              </a:rPr>
              <a:t>Ry</a:t>
            </a:r>
            <a:endParaRPr lang="en-US" sz="3600" dirty="0">
              <a:solidFill>
                <a:srgbClr val="2F2B2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2514600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2F2B20"/>
                </a:solidFill>
              </a:rPr>
              <a:t>rY</a:t>
            </a:r>
            <a:endParaRPr lang="en-US" sz="3600" dirty="0">
              <a:solidFill>
                <a:srgbClr val="2F2B2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2514600"/>
            <a:ext cx="599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2F2B20"/>
                </a:solidFill>
              </a:rPr>
              <a:t>ry</a:t>
            </a:r>
            <a:endParaRPr lang="en-US" sz="3600" dirty="0">
              <a:solidFill>
                <a:srgbClr val="2F2B2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276600"/>
            <a:ext cx="65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2F2B20"/>
                </a:solidFill>
              </a:rPr>
              <a:t>RY</a:t>
            </a:r>
            <a:endParaRPr lang="en-US" sz="3600" dirty="0">
              <a:solidFill>
                <a:srgbClr val="2F2B2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038600"/>
            <a:ext cx="635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2F2B20"/>
                </a:solidFill>
              </a:rPr>
              <a:t>Ry</a:t>
            </a:r>
            <a:endParaRPr lang="en-US" sz="3600" dirty="0">
              <a:solidFill>
                <a:srgbClr val="2F2B2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724400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2F2B20"/>
                </a:solidFill>
              </a:rPr>
              <a:t>rY</a:t>
            </a:r>
            <a:endParaRPr lang="en-US" sz="3600" dirty="0">
              <a:solidFill>
                <a:srgbClr val="2F2B2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562600"/>
            <a:ext cx="555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2F2B20"/>
                </a:solidFill>
              </a:rPr>
              <a:t>ry</a:t>
            </a:r>
            <a:endParaRPr lang="en-US" sz="3600" dirty="0">
              <a:solidFill>
                <a:srgbClr val="2F2B2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3276600"/>
            <a:ext cx="1126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2F2B20"/>
                </a:solidFill>
              </a:rPr>
              <a:t>RRYY</a:t>
            </a:r>
            <a:endParaRPr lang="en-US" sz="3600" dirty="0">
              <a:solidFill>
                <a:srgbClr val="2F2B2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5000" y="3276600"/>
            <a:ext cx="1096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2F2B20"/>
                </a:solidFill>
              </a:rPr>
              <a:t>RRYy</a:t>
            </a:r>
            <a:endParaRPr lang="en-US" sz="3600" dirty="0">
              <a:solidFill>
                <a:srgbClr val="2F2B2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0400" y="3276600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2F2B20"/>
                </a:solidFill>
              </a:rPr>
              <a:t>RrYY</a:t>
            </a:r>
            <a:endParaRPr lang="en-US" sz="3600" dirty="0">
              <a:solidFill>
                <a:srgbClr val="2F2B2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5800" y="3276600"/>
            <a:ext cx="1013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2F2B20"/>
                </a:solidFill>
              </a:rPr>
              <a:t>RrYy</a:t>
            </a:r>
            <a:endParaRPr lang="en-US" sz="3600" dirty="0">
              <a:solidFill>
                <a:srgbClr val="2F2B2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4038600"/>
            <a:ext cx="1096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2F2B20"/>
                </a:solidFill>
              </a:rPr>
              <a:t>RRYy</a:t>
            </a:r>
            <a:endParaRPr lang="en-US" sz="3600" dirty="0">
              <a:solidFill>
                <a:srgbClr val="2F2B2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05000" y="4038600"/>
            <a:ext cx="1096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2F2B20"/>
                </a:solidFill>
              </a:rPr>
              <a:t>RRyy</a:t>
            </a:r>
            <a:endParaRPr lang="en-US" sz="3600" dirty="0">
              <a:solidFill>
                <a:srgbClr val="2F2B2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0400" y="4038600"/>
            <a:ext cx="1013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2F2B20"/>
                </a:solidFill>
              </a:rPr>
              <a:t>RrYy</a:t>
            </a:r>
            <a:endParaRPr lang="en-US" sz="3600" dirty="0">
              <a:solidFill>
                <a:srgbClr val="2F2B2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5800" y="4038600"/>
            <a:ext cx="1016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2F2B20"/>
                </a:solidFill>
              </a:rPr>
              <a:t>Rryy</a:t>
            </a:r>
            <a:endParaRPr lang="en-US" sz="3600" dirty="0">
              <a:solidFill>
                <a:srgbClr val="2F2B2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0" y="4800600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2F2B20"/>
                </a:solidFill>
              </a:rPr>
              <a:t>RrYY</a:t>
            </a:r>
            <a:endParaRPr lang="en-US" sz="3600" dirty="0">
              <a:solidFill>
                <a:srgbClr val="2F2B2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81200" y="4800600"/>
            <a:ext cx="1013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2F2B20"/>
                </a:solidFill>
              </a:rPr>
              <a:t>RrYy</a:t>
            </a:r>
            <a:endParaRPr lang="en-US" sz="3600" dirty="0">
              <a:solidFill>
                <a:srgbClr val="2F2B2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00400" y="4800600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2F2B20"/>
                </a:solidFill>
              </a:rPr>
              <a:t>rrYY</a:t>
            </a:r>
            <a:endParaRPr lang="en-US" sz="3600" dirty="0">
              <a:solidFill>
                <a:srgbClr val="2F2B2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0" y="4800600"/>
            <a:ext cx="923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2F2B20"/>
                </a:solidFill>
              </a:rPr>
              <a:t>rrYy</a:t>
            </a:r>
            <a:endParaRPr lang="en-US" sz="3600" dirty="0">
              <a:solidFill>
                <a:srgbClr val="2F2B2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0" y="5562600"/>
            <a:ext cx="1013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2F2B20"/>
                </a:solidFill>
              </a:rPr>
              <a:t>RrYy</a:t>
            </a:r>
            <a:endParaRPr lang="en-US" sz="3600" dirty="0">
              <a:solidFill>
                <a:srgbClr val="2F2B2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81200" y="5562600"/>
            <a:ext cx="1016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2F2B20"/>
                </a:solidFill>
              </a:rPr>
              <a:t>Rryy</a:t>
            </a:r>
            <a:endParaRPr lang="en-US" sz="3600" dirty="0">
              <a:solidFill>
                <a:srgbClr val="2F2B2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76600" y="5562600"/>
            <a:ext cx="923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2F2B20"/>
                </a:solidFill>
              </a:rPr>
              <a:t>rrYy</a:t>
            </a:r>
            <a:endParaRPr lang="en-US" sz="3600" dirty="0">
              <a:solidFill>
                <a:srgbClr val="2F2B2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95800" y="5562600"/>
            <a:ext cx="92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2F2B20"/>
                </a:solidFill>
              </a:rPr>
              <a:t>rryy</a:t>
            </a:r>
            <a:endParaRPr lang="en-US" sz="3600" dirty="0">
              <a:solidFill>
                <a:srgbClr val="2F2B2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91200" y="3124200"/>
            <a:ext cx="25617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2F2B20"/>
                </a:solidFill>
              </a:rPr>
              <a:t>Results:</a:t>
            </a:r>
          </a:p>
          <a:p>
            <a:r>
              <a:rPr lang="en-US" sz="2400" dirty="0" smtClean="0">
                <a:solidFill>
                  <a:srgbClr val="2F2B20"/>
                </a:solidFill>
              </a:rPr>
              <a:t>9   round/yellow</a:t>
            </a:r>
          </a:p>
          <a:p>
            <a:r>
              <a:rPr lang="en-US" sz="2400" dirty="0" smtClean="0">
                <a:solidFill>
                  <a:srgbClr val="2F2B20"/>
                </a:solidFill>
              </a:rPr>
              <a:t>3   round/green</a:t>
            </a:r>
          </a:p>
          <a:p>
            <a:r>
              <a:rPr lang="en-US" sz="2400" dirty="0" smtClean="0">
                <a:solidFill>
                  <a:srgbClr val="2F2B20"/>
                </a:solidFill>
              </a:rPr>
              <a:t>3   wrinkled/yellow</a:t>
            </a:r>
          </a:p>
          <a:p>
            <a:r>
              <a:rPr lang="en-US" sz="2400" dirty="0" smtClean="0">
                <a:solidFill>
                  <a:srgbClr val="2F2B20"/>
                </a:solidFill>
              </a:rPr>
              <a:t>1   wrinkled/green</a:t>
            </a:r>
            <a:endParaRPr lang="en-US" sz="24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1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Gregor Mendel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56" y="1219200"/>
            <a:ext cx="5834743" cy="5181600"/>
          </a:xfrm>
        </p:spPr>
        <p:txBody>
          <a:bodyPr>
            <a:norm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Times" pitchFamily="18" charset="0"/>
              </a:rPr>
              <a:t>Gregor</a:t>
            </a:r>
            <a:r>
              <a:rPr lang="en-US" sz="2800" b="1" u="sng" dirty="0" smtClean="0">
                <a:solidFill>
                  <a:srgbClr val="FF0000"/>
                </a:solidFill>
                <a:latin typeface="Times" pitchFamily="18" charset="0"/>
              </a:rPr>
              <a:t> Mendel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" pitchFamily="18" charset="0"/>
              </a:rPr>
              <a:t>is </a:t>
            </a:r>
            <a:r>
              <a:rPr lang="en-US" sz="2800" dirty="0" smtClean="0">
                <a:latin typeface="Times" pitchFamily="18" charset="0"/>
              </a:rPr>
              <a:t>known as the father of modern genetics.</a:t>
            </a:r>
          </a:p>
          <a:p>
            <a:pPr lvl="1"/>
            <a:r>
              <a:rPr lang="en-US" sz="2800" dirty="0" smtClean="0">
                <a:latin typeface="Times" pitchFamily="18" charset="0"/>
              </a:rPr>
              <a:t>Mendel was an</a:t>
            </a:r>
            <a:r>
              <a:rPr lang="en-US" sz="2800" b="1" u="sng" dirty="0" smtClean="0">
                <a:solidFill>
                  <a:schemeClr val="accent1">
                    <a:lumMod val="50000"/>
                  </a:schemeClr>
                </a:solidFill>
                <a:latin typeface="Times" pitchFamily="18" charset="0"/>
              </a:rPr>
              <a:t> Austrian monk</a:t>
            </a:r>
            <a:r>
              <a:rPr lang="en-US" sz="2800" dirty="0" smtClean="0">
                <a:latin typeface="Times" pitchFamily="18" charset="0"/>
              </a:rPr>
              <a:t> born in 1822.</a:t>
            </a:r>
          </a:p>
          <a:p>
            <a:pPr lvl="1"/>
            <a:r>
              <a:rPr lang="en-US" sz="2800" dirty="0" smtClean="0">
                <a:latin typeface="Times" pitchFamily="18" charset="0"/>
              </a:rPr>
              <a:t>Experimented with </a:t>
            </a:r>
            <a:r>
              <a:rPr lang="en-US" sz="2800" b="1" u="sng" dirty="0" smtClean="0">
                <a:solidFill>
                  <a:schemeClr val="accent1">
                    <a:lumMod val="50000"/>
                  </a:schemeClr>
                </a:solidFill>
                <a:latin typeface="Times" pitchFamily="18" charset="0"/>
              </a:rPr>
              <a:t>garden pea plants </a:t>
            </a:r>
            <a:r>
              <a:rPr lang="en-US" sz="2800" dirty="0" smtClean="0">
                <a:latin typeface="Times" pitchFamily="18" charset="0"/>
              </a:rPr>
              <a:t>(</a:t>
            </a:r>
            <a:r>
              <a:rPr lang="en-US" sz="2800" i="1" dirty="0" err="1" smtClean="0">
                <a:latin typeface="Times" pitchFamily="18" charset="0"/>
              </a:rPr>
              <a:t>Pisum</a:t>
            </a:r>
            <a:r>
              <a:rPr lang="en-US" sz="2800" i="1" dirty="0" smtClean="0">
                <a:latin typeface="Times" pitchFamily="18" charset="0"/>
              </a:rPr>
              <a:t> </a:t>
            </a:r>
            <a:r>
              <a:rPr lang="en-US" sz="2800" i="1" dirty="0" err="1" smtClean="0">
                <a:latin typeface="Times" pitchFamily="18" charset="0"/>
              </a:rPr>
              <a:t>sativum</a:t>
            </a:r>
            <a:r>
              <a:rPr lang="en-US" sz="2800" dirty="0" smtClean="0">
                <a:latin typeface="Times" pitchFamily="18" charset="0"/>
              </a:rPr>
              <a:t>)</a:t>
            </a:r>
          </a:p>
          <a:p>
            <a:pPr lvl="1"/>
            <a:r>
              <a:rPr lang="en-US" sz="2800" dirty="0" smtClean="0">
                <a:latin typeface="Times" pitchFamily="18" charset="0"/>
              </a:rPr>
              <a:t>Presented the first paper on genetic research titled, “</a:t>
            </a:r>
            <a:r>
              <a:rPr lang="en-US" sz="2800" b="1" u="sng" dirty="0" smtClean="0">
                <a:solidFill>
                  <a:srgbClr val="FF0000"/>
                </a:solidFill>
                <a:latin typeface="Times" pitchFamily="18" charset="0"/>
              </a:rPr>
              <a:t>Experiments with Plant Hybrids</a:t>
            </a:r>
            <a:r>
              <a:rPr lang="en-US" sz="2800" dirty="0" smtClean="0">
                <a:solidFill>
                  <a:srgbClr val="FF0000"/>
                </a:solidFill>
                <a:latin typeface="Times" pitchFamily="18" charset="0"/>
              </a:rPr>
              <a:t>” in 1866</a:t>
            </a:r>
            <a:r>
              <a:rPr lang="en-US" sz="2800" dirty="0" smtClean="0">
                <a:latin typeface="Times" pitchFamily="18" charset="0"/>
              </a:rPr>
              <a:t>.</a:t>
            </a:r>
          </a:p>
          <a:p>
            <a:pPr lvl="1"/>
            <a:endParaRPr lang="en-US" sz="2600" dirty="0"/>
          </a:p>
        </p:txBody>
      </p:sp>
      <p:pic>
        <p:nvPicPr>
          <p:cNvPr id="3074" name="Picture 2" descr="http://www.nndb.com/people/015/000083763/mendel-1-siz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1219199"/>
            <a:ext cx="2318656" cy="395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38057" y="5410200"/>
            <a:ext cx="3352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2F2B20"/>
                </a:solidFill>
              </a:rPr>
              <a:t>http://www.nndb.com/people/015/000083763/mendel-1-sized.jpg</a:t>
            </a:r>
          </a:p>
        </p:txBody>
      </p:sp>
    </p:spTree>
    <p:extLst>
      <p:ext uri="{BB962C8B-B14F-4D97-AF65-F5344CB8AC3E}">
        <p14:creationId xmlns:p14="http://schemas.microsoft.com/office/powerpoint/2010/main" val="346683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Chromosome, DNA, Genes, Genetic diversity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153400" cy="5486400"/>
          </a:xfrm>
        </p:spPr>
        <p:txBody>
          <a:bodyPr>
            <a:normAutofit fontScale="85000" lnSpcReduction="20000"/>
          </a:bodyPr>
          <a:lstStyle/>
          <a:p>
            <a:endParaRPr lang="en-US" sz="3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Gene</a:t>
            </a:r>
            <a:r>
              <a:rPr lang="en-US" sz="3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molecular unit of hereditary material of living organisms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Sequential organization of the </a:t>
            </a:r>
            <a:r>
              <a:rPr lang="en-US" sz="3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four nucleotides</a:t>
            </a: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900" dirty="0" smtClean="0">
              <a:latin typeface="Times New Roman"/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900" dirty="0" smtClean="0">
                <a:latin typeface="Times New Roman"/>
                <a:ea typeface="Calibri"/>
                <a:cs typeface="Times New Roman"/>
              </a:rPr>
              <a:t>located </a:t>
            </a:r>
            <a:r>
              <a:rPr lang="en-US" sz="3900" dirty="0">
                <a:latin typeface="Times New Roman"/>
                <a:ea typeface="Calibri"/>
                <a:cs typeface="Times New Roman"/>
              </a:rPr>
              <a:t>in a particular position within a chromosome that </a:t>
            </a:r>
            <a:r>
              <a:rPr lang="en-US" sz="39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encodes a specific function</a:t>
            </a:r>
            <a:r>
              <a:rPr lang="en-US" sz="3900" dirty="0">
                <a:latin typeface="Times New Roman"/>
                <a:ea typeface="Calibri"/>
                <a:cs typeface="Times New Roman"/>
              </a:rPr>
              <a:t>. </a:t>
            </a:r>
            <a:endParaRPr lang="en-US" sz="3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9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2546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D Dobbs ISU - BCB 444/544X:  Gene Regulation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D79B82-B346-47C3-A938-4431124E35CC}" type="slidenum">
              <a:rPr lang="en-US">
                <a:solidFill>
                  <a:srgbClr val="000000"/>
                </a:solidFill>
              </a:rPr>
              <a:pPr/>
              <a:t>31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533400"/>
          </a:xfrm>
        </p:spPr>
        <p:txBody>
          <a:bodyPr/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kern="1200" spc="-100" dirty="0" smtClean="0">
                <a:solidFill>
                  <a:srgbClr val="FF0000"/>
                </a:solidFill>
                <a:latin typeface="Cambria"/>
              </a:rPr>
              <a:t>Chromosome</a:t>
            </a:r>
            <a:r>
              <a:rPr lang="en-US" kern="1200" spc="-100" dirty="0">
                <a:solidFill>
                  <a:srgbClr val="FF0000"/>
                </a:solidFill>
                <a:latin typeface="Cambria"/>
              </a:rPr>
              <a:t>, DNA, Genes, Genetic diversity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15717" name="Picture 5" descr="ch9f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772400" cy="357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0" y="6583363"/>
            <a:ext cx="2686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u="sng" smtClean="0">
                <a:solidFill>
                  <a:srgbClr val="0C84A5"/>
                </a:solidFill>
                <a:latin typeface="Arial" charset="0"/>
                <a:hlinkClick r:id="rId4"/>
              </a:rPr>
              <a:t>BIOS Scientific Publishers Ltd, 1999</a:t>
            </a:r>
            <a:endParaRPr lang="en-US" sz="1200" smtClean="0">
              <a:solidFill>
                <a:srgbClr val="0000EE"/>
              </a:solidFill>
              <a:latin typeface="Arial" charset="0"/>
            </a:endParaRPr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0" y="6248400"/>
            <a:ext cx="20574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Brown Fig 9.17</a:t>
            </a:r>
            <a:endParaRPr lang="en-US" sz="2400" b="1" smtClean="0">
              <a:solidFill>
                <a:srgbClr val="80808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22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457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GENE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" y="762000"/>
            <a:ext cx="8510588" cy="5715000"/>
          </a:xfrm>
        </p:spPr>
        <p:txBody>
          <a:bodyPr>
            <a:normAutofit lnSpcReduction="10000"/>
          </a:bodyPr>
          <a:lstStyle/>
          <a:p>
            <a:pPr marL="0" lvl="0" algn="just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</a:pPr>
            <a:r>
              <a:rPr lang="en-US" sz="280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The 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gene unit is an encoding for a distinct protein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product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en-US" sz="28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0" lvl="0" algn="just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</a:pPr>
            <a:r>
              <a:rPr lang="en-US" sz="280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DNA sequence of a gene is translated into the amino acid sequence which, after processing, results in a protein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lvl="0" algn="just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</a:pPr>
            <a:r>
              <a:rPr lang="en-US" sz="280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The </a:t>
            </a:r>
            <a:r>
              <a:rPr lang="en-US" sz="28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genetic composition 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of an organism depends on its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genotype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 in conjunction </a:t>
            </a:r>
            <a:r>
              <a:rPr lang="en-US" sz="28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with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environmental </a:t>
            </a:r>
            <a:r>
              <a:rPr lang="en-US" sz="2800" b="1" dirty="0" smtClean="0">
                <a:latin typeface="Times New Roman"/>
                <a:ea typeface="Calibri"/>
                <a:cs typeface="Times New Roman"/>
              </a:rPr>
              <a:t>influences</a:t>
            </a:r>
            <a:r>
              <a:rPr lang="en-US" sz="280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lvl="0" algn="just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</a:pPr>
            <a:r>
              <a:rPr lang="en-US" sz="280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These 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genetic compositions determine its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appearance and physical characteristics 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of that organism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en-US" sz="28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468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609600"/>
          </a:xfrm>
        </p:spPr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5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DNA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(DEOXYRIBONUCLEIC ACID) 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229600" cy="6472237"/>
          </a:xfrm>
        </p:spPr>
        <p:txBody>
          <a:bodyPr>
            <a:norm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Deoxyribonucleic acid (DNA) is the hereditary material of a living organism. </a:t>
            </a:r>
            <a:endParaRPr lang="en-US" sz="28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Times New Roman"/>
                <a:ea typeface="Calibri"/>
                <a:cs typeface="Times New Roman"/>
              </a:rPr>
              <a:t>The basic difference between a gene and DNA 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is that,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the gene is a functional unit of nucleotide within the DNA sequence. </a:t>
            </a:r>
            <a:endParaRPr lang="en-US" sz="28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297180" lvl="1" algn="just">
              <a:lnSpc>
                <a:spcPct val="150000"/>
              </a:lnSpc>
              <a:spcBef>
                <a:spcPts val="0"/>
              </a:spcBef>
            </a:pPr>
            <a:r>
              <a:rPr lang="en-US" sz="26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Nucleotides</a:t>
            </a:r>
            <a:r>
              <a:rPr lang="en-US" sz="2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are nitrogen containing molecules that store all the genetic information about an organism. </a:t>
            </a:r>
            <a:endParaRPr lang="en-US" sz="2600" dirty="0" smtClean="0">
              <a:latin typeface="Times New Roman"/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atin typeface="Times New Roman"/>
                <a:ea typeface="Calibri"/>
                <a:cs typeface="Times New Roman"/>
              </a:rPr>
              <a:t>There 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are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four types of nucleotides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; 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adenine, thymine, cytosine and guanine.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They are represented by their abbreviation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A, T, C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and G. </a:t>
            </a:r>
            <a:endParaRPr lang="en-US" sz="28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5953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5334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DNA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(DEOXYRIBONUCLEIC ACID) 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153400" cy="6019800"/>
          </a:xfrm>
        </p:spPr>
        <p:txBody>
          <a:bodyPr>
            <a:normAutofit fontScale="70000" lnSpcReduction="20000"/>
          </a:bodyPr>
          <a:lstStyle/>
          <a:p>
            <a:pPr marL="0" lvl="0" algn="just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</a:pPr>
            <a:r>
              <a:rPr lang="en-US" sz="36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DNA is a </a:t>
            </a:r>
            <a:r>
              <a:rPr lang="en-US" sz="36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good carrier </a:t>
            </a:r>
            <a:r>
              <a:rPr lang="en-US" sz="36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of information and it 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is relatively motionless.</a:t>
            </a:r>
            <a:r>
              <a:rPr lang="en-US" sz="3600" b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</a:p>
          <a:p>
            <a:pPr marL="0" lv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A9A57C"/>
              </a:buClr>
            </a:pPr>
            <a:r>
              <a:rPr lang="en-US" sz="36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Each cell </a:t>
            </a:r>
            <a:r>
              <a:rPr lang="en-US" sz="36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in an organism contains a copy of the organism’s DNA.  </a:t>
            </a:r>
          </a:p>
          <a:p>
            <a:pPr marL="0" lv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A9A57C"/>
              </a:buClr>
            </a:pPr>
            <a:r>
              <a:rPr lang="en-US" sz="36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The 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genetic instructions </a:t>
            </a:r>
            <a:r>
              <a:rPr lang="en-US" sz="36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for a living being are set in their 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genomes</a:t>
            </a:r>
            <a:r>
              <a:rPr lang="en-US" sz="36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 which are 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encoded on DNA. </a:t>
            </a:r>
          </a:p>
          <a:p>
            <a:pPr marL="0" lv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A9A57C"/>
              </a:buClr>
            </a:pPr>
            <a:r>
              <a:rPr lang="en-US" sz="36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Every cell has a copy of this DNA and is divided into discrete length called the chromosomes. </a:t>
            </a:r>
          </a:p>
          <a:p>
            <a:pPr marL="0" lv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A9A57C"/>
              </a:buClr>
            </a:pPr>
            <a:r>
              <a:rPr lang="en-US" sz="36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These 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chromosomes exist in the cell as pairs. </a:t>
            </a:r>
            <a:r>
              <a:rPr lang="en-US" sz="36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These are so 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highly condensed that they can fit into the cell’s nucleus </a:t>
            </a:r>
            <a:endParaRPr lang="en-US" sz="36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0473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533400"/>
          </a:xfrm>
        </p:spPr>
        <p:txBody>
          <a:bodyPr/>
          <a:lstStyle/>
          <a:p>
            <a:pPr lvl="0" indent="-228600">
              <a:lnSpc>
                <a:spcPct val="150000"/>
              </a:lnSpc>
              <a:spcBef>
                <a:spcPts val="0"/>
              </a:spcBef>
            </a:pPr>
            <a:r>
              <a:rPr lang="en-US" sz="2000" spc="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en-US" sz="2000" spc="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2000" spc="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en-US" sz="2000" spc="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3200" spc="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spc="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RNA (RIBONUCLEIC ACID)</a:t>
            </a:r>
            <a:r>
              <a:rPr lang="en-US" sz="1400" spc="0" dirty="0">
                <a:solidFill>
                  <a:srgbClr val="2F2B2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en-US" sz="1400" spc="0" dirty="0">
                <a:solidFill>
                  <a:srgbClr val="2F2B20"/>
                </a:solidFill>
                <a:latin typeface="Calibri"/>
                <a:ea typeface="Calibri"/>
                <a:cs typeface="Times New Roman"/>
              </a:rPr>
            </a:br>
            <a:r>
              <a:rPr lang="en-US" sz="1400" spc="0" dirty="0">
                <a:solidFill>
                  <a:srgbClr val="2F2B2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en-US" sz="1400" spc="0" dirty="0">
                <a:solidFill>
                  <a:srgbClr val="2F2B20"/>
                </a:solidFill>
                <a:latin typeface="Calibri"/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8458200" cy="6781800"/>
          </a:xfrm>
        </p:spPr>
        <p:txBody>
          <a:bodyPr>
            <a:norm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latin typeface="Times New Roman"/>
                <a:ea typeface="Calibri"/>
                <a:cs typeface="Times New Roman"/>
              </a:rPr>
              <a:t>The 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relationship between DNA and protein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, according to biochemists is: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“DNA-makes-RNA- makes-protein”. </a:t>
            </a:r>
            <a:endParaRPr lang="en-US" sz="28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atin typeface="Times New Roman"/>
                <a:ea typeface="Calibri"/>
                <a:cs typeface="Times New Roman"/>
              </a:rPr>
              <a:t>RNA 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is similar to DNA, but it has a slightly different chemical structure, and it carries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nucleotides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adenine (A), guanine (G), cytosine (C) and they are paired 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with </a:t>
            </a:r>
            <a:r>
              <a:rPr lang="en-US" sz="28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uracil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instead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of thymine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RNA is usually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single-stranded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and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plays an important role in the synthesis of proteins. </a:t>
            </a:r>
            <a:endParaRPr lang="en-US" sz="28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66072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620000" cy="457200"/>
          </a:xfrm>
        </p:spPr>
        <p:txBody>
          <a:bodyPr/>
          <a:lstStyle/>
          <a:p>
            <a:r>
              <a:rPr lang="en-US" sz="3200" b="1" spc="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en-US" sz="3200" b="1" spc="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3200" b="1" spc="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en-US" sz="3200" b="1" spc="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3200" b="1" spc="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RNA </a:t>
            </a:r>
            <a:r>
              <a:rPr lang="en-US" sz="3200" b="1" spc="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(RIBONUCLEIC ACID)</a:t>
            </a:r>
            <a:r>
              <a:rPr lang="en-US" sz="1400" spc="0" dirty="0">
                <a:solidFill>
                  <a:srgbClr val="2F2B2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en-US" sz="1400" spc="0" dirty="0">
                <a:solidFill>
                  <a:srgbClr val="2F2B20"/>
                </a:solidFill>
                <a:latin typeface="Calibri"/>
                <a:ea typeface="Calibri"/>
                <a:cs typeface="Times New Roman"/>
              </a:rPr>
            </a:br>
            <a:r>
              <a:rPr lang="en-US" sz="1400" spc="0" dirty="0">
                <a:solidFill>
                  <a:srgbClr val="2F2B2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en-US" sz="1400" spc="0" dirty="0">
                <a:solidFill>
                  <a:srgbClr val="2F2B20"/>
                </a:solidFill>
                <a:latin typeface="Calibri"/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8382000" cy="5943600"/>
          </a:xfrm>
        </p:spPr>
        <p:txBody>
          <a:bodyPr>
            <a:noAutofit/>
          </a:bodyPr>
          <a:lstStyle/>
          <a:p>
            <a:pPr marL="0" lvl="0" algn="just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</a:pPr>
            <a:r>
              <a:rPr lang="en-US" sz="320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There </a:t>
            </a:r>
            <a:r>
              <a:rPr lang="en-US" sz="32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are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different types of RNA </a:t>
            </a:r>
            <a:r>
              <a:rPr lang="en-US" sz="32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that fulfill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different roles </a:t>
            </a:r>
            <a:r>
              <a:rPr lang="en-US" sz="32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within an organism.</a:t>
            </a:r>
          </a:p>
          <a:p>
            <a:pPr lvl="0" indent="-342900" algn="just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  <a:buFontTx/>
              <a:buChar char="-"/>
            </a:pPr>
            <a:r>
              <a:rPr lang="en-US" sz="32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For example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, messenger RNA (mRNA) 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carries the instructions for a protein construction site in the ribosome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 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  <a:buNone/>
            </a:pPr>
            <a:r>
              <a:rPr lang="en-US" sz="32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-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Messenger RNA molecules are copies of genes, </a:t>
            </a:r>
            <a:r>
              <a:rPr lang="en-US" sz="32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which carry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instructions </a:t>
            </a:r>
            <a:r>
              <a:rPr lang="en-US" sz="32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and act as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templates</a:t>
            </a:r>
            <a:r>
              <a:rPr lang="en-US" sz="32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 for protein synthesis. 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-</a:t>
            </a:r>
            <a:endParaRPr lang="en-US" sz="32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03918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pc="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RNA (RIBONUCLEIC ACID)</a:t>
            </a:r>
            <a:r>
              <a:rPr lang="en-US" sz="1400" spc="0" dirty="0">
                <a:solidFill>
                  <a:srgbClr val="2F2B2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en-US" sz="1400" spc="0" dirty="0">
                <a:solidFill>
                  <a:srgbClr val="2F2B20"/>
                </a:solidFill>
                <a:latin typeface="Calibri"/>
                <a:ea typeface="Calibri"/>
                <a:cs typeface="Times New Roman"/>
              </a:rPr>
            </a:br>
            <a:r>
              <a:rPr lang="en-US" sz="1400" spc="0" dirty="0">
                <a:solidFill>
                  <a:srgbClr val="2F2B2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en-US" sz="1400" spc="0" dirty="0">
                <a:solidFill>
                  <a:srgbClr val="2F2B20"/>
                </a:solidFill>
                <a:latin typeface="Calibri"/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7620000" cy="5562600"/>
          </a:xfrm>
        </p:spPr>
        <p:txBody>
          <a:bodyPr/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Transfer RNA (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tRNA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) </a:t>
            </a:r>
            <a:r>
              <a:rPr lang="en-US" sz="28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conveys an amino acid to the construction site as part of the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translation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 process. A protein is then synthesized from the mRNA template in a process called t</a:t>
            </a:r>
            <a:r>
              <a:rPr lang="en-US" sz="28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ranslation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. 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  <a:buNone/>
            </a:pP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-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The amino acid sequence of the protein corresponds to the nucleotide sequence of the mRNA.</a:t>
            </a:r>
            <a:endParaRPr lang="en-US" sz="28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4275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609600"/>
          </a:xfrm>
        </p:spPr>
        <p:txBody>
          <a:bodyPr/>
          <a:lstStyle/>
          <a:p>
            <a:pPr algn="ctr"/>
            <a:r>
              <a:rPr lang="en-US" sz="2800" b="1" spc="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PROTEIN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229600" cy="6248400"/>
          </a:xfrm>
        </p:spPr>
        <p:txBody>
          <a:bodyPr>
            <a:normAutofit fontScale="92500" lnSpcReduction="10000"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latin typeface="Times New Roman"/>
                <a:ea typeface="Calibri"/>
                <a:cs typeface="Times New Roman"/>
              </a:rPr>
              <a:t>Proteins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 are biologically </a:t>
            </a:r>
            <a:r>
              <a:rPr lang="en-US" sz="2600" b="1" dirty="0">
                <a:latin typeface="Times New Roman"/>
                <a:ea typeface="Calibri"/>
                <a:cs typeface="Times New Roman"/>
              </a:rPr>
              <a:t>important macromolecules 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that act as 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enzymes, hormones, signal receptors 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and play many other roles. </a:t>
            </a:r>
            <a:endParaRPr lang="en-US" sz="2600" dirty="0" smtClean="0">
              <a:latin typeface="Times New Roman"/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latin typeface="Times New Roman"/>
                <a:ea typeface="Calibri"/>
                <a:cs typeface="Times New Roman"/>
              </a:rPr>
              <a:t>consist 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of chains of units called </a:t>
            </a:r>
            <a:r>
              <a:rPr lang="en-US" sz="26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amino acids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. </a:t>
            </a:r>
            <a:endParaRPr lang="en-US" sz="2600" dirty="0" smtClean="0">
              <a:latin typeface="Times New Roman"/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latin typeface="Times New Roman"/>
                <a:ea typeface="Calibri"/>
                <a:cs typeface="Times New Roman"/>
              </a:rPr>
              <a:t>Virtually 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all cellular functions of the organism depend on </a:t>
            </a:r>
            <a:r>
              <a:rPr lang="en-US" sz="26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proteins</a:t>
            </a: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latin typeface="Times New Roman"/>
                <a:ea typeface="Calibri"/>
                <a:cs typeface="Times New Roman"/>
              </a:rPr>
              <a:t>-</a:t>
            </a:r>
            <a:r>
              <a:rPr lang="en-US" sz="2600" dirty="0" smtClean="0">
                <a:latin typeface="Times New Roman"/>
                <a:ea typeface="Calibri"/>
                <a:cs typeface="Times New Roman"/>
              </a:rPr>
              <a:t>these 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functions include complex </a:t>
            </a:r>
            <a:r>
              <a:rPr lang="en-US" sz="2600" b="1" dirty="0">
                <a:latin typeface="Times New Roman"/>
                <a:ea typeface="Calibri"/>
                <a:cs typeface="Times New Roman"/>
              </a:rPr>
              <a:t>relationships among various proteins </a:t>
            </a:r>
            <a:r>
              <a:rPr lang="en-US" sz="2600" dirty="0">
                <a:latin typeface="Times New Roman"/>
                <a:ea typeface="Calibri"/>
                <a:cs typeface="Times New Roman"/>
              </a:rPr>
              <a:t>and thus between </a:t>
            </a:r>
            <a:r>
              <a:rPr lang="en-US" sz="2600" b="1" dirty="0">
                <a:latin typeface="Times New Roman"/>
                <a:ea typeface="Calibri"/>
                <a:cs typeface="Times New Roman"/>
              </a:rPr>
              <a:t>multiple genes. </a:t>
            </a:r>
            <a:endParaRPr lang="en-US" sz="2600" b="1" dirty="0" smtClean="0">
              <a:latin typeface="Times New Roman"/>
              <a:ea typeface="Calibri"/>
              <a:cs typeface="Times New Roman"/>
            </a:endParaRPr>
          </a:p>
          <a:p>
            <a:pPr indent="-342900" algn="just">
              <a:lnSpc>
                <a:spcPct val="150000"/>
              </a:lnSpc>
              <a:spcBef>
                <a:spcPts val="0"/>
              </a:spcBef>
            </a:pPr>
            <a:r>
              <a:rPr lang="en-US" sz="2600" b="1" dirty="0" smtClean="0">
                <a:latin typeface="Times New Roman"/>
                <a:ea typeface="Calibri"/>
                <a:cs typeface="Times New Roman"/>
              </a:rPr>
              <a:t>The </a:t>
            </a:r>
            <a:r>
              <a:rPr lang="en-US" sz="2600" b="1" dirty="0">
                <a:latin typeface="Times New Roman"/>
                <a:ea typeface="Calibri"/>
                <a:cs typeface="Times New Roman"/>
              </a:rPr>
              <a:t>intricate relationship among 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genes,</a:t>
            </a:r>
            <a:r>
              <a:rPr lang="en-US" sz="2600" b="1" dirty="0">
                <a:latin typeface="Times New Roman"/>
                <a:ea typeface="Calibri"/>
                <a:cs typeface="Times New Roman"/>
              </a:rPr>
              <a:t> their 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expression</a:t>
            </a:r>
            <a:r>
              <a:rPr lang="en-US" sz="2600" b="1" dirty="0">
                <a:latin typeface="Times New Roman"/>
                <a:ea typeface="Calibri"/>
                <a:cs typeface="Times New Roman"/>
              </a:rPr>
              <a:t> patterns and their 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protein products</a:t>
            </a:r>
            <a:r>
              <a:rPr lang="en-US" sz="26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600" b="1" dirty="0" smtClean="0">
                <a:latin typeface="Times New Roman"/>
                <a:ea typeface="Calibri"/>
                <a:cs typeface="Times New Roman"/>
              </a:rPr>
              <a:t>are the 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basis of diseases </a:t>
            </a:r>
            <a:r>
              <a:rPr lang="en-US" sz="26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and </a:t>
            </a:r>
            <a:r>
              <a:rPr lang="en-US" sz="2600" b="1" dirty="0" smtClean="0">
                <a:latin typeface="Times New Roman"/>
                <a:ea typeface="Calibri"/>
                <a:cs typeface="Times New Roman"/>
              </a:rPr>
              <a:t>create </a:t>
            </a:r>
            <a:r>
              <a:rPr lang="en-US" sz="2600" b="1" dirty="0">
                <a:latin typeface="Times New Roman"/>
                <a:ea typeface="Calibri"/>
                <a:cs typeface="Times New Roman"/>
              </a:rPr>
              <a:t>innovative and effective 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therapies.</a:t>
            </a:r>
            <a:endParaRPr lang="en-US" sz="26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675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838200"/>
          </a:xfrm>
        </p:spPr>
        <p:txBody>
          <a:bodyPr/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   GENE </a:t>
            </a:r>
            <a:r>
              <a:rPr lang="en-US" sz="1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EXPRESSION PROCESSES, TRANSCRIPTION, TRANSLATION</a:t>
            </a:r>
            <a:endParaRPr lang="en-US" sz="18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077200" cy="5791200"/>
          </a:xfrm>
        </p:spPr>
        <p:txBody>
          <a:bodyPr>
            <a:normAutofit lnSpcReduction="10000"/>
          </a:bodyPr>
          <a:lstStyle/>
          <a:p>
            <a:pPr marL="1143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gene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expression 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simply refers to the events that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transfer the information content of the gene into the production of a functional product, usually a protein.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endParaRPr lang="en-US" sz="2800" dirty="0" smtClean="0">
              <a:latin typeface="Times New Roman"/>
              <a:ea typeface="Calibri"/>
              <a:cs typeface="Times New Roman"/>
            </a:endParaRPr>
          </a:p>
          <a:p>
            <a:pPr marL="1143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Although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there are genes whose functional product is an RNA,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including the genes encoding the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ribosomal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RNAs as well as the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transfer RNAs 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and certain other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small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RNAs</a:t>
            </a:r>
            <a:r>
              <a:rPr lang="en-US" sz="2800" dirty="0" err="1" smtClean="0">
                <a:latin typeface="Times New Roman"/>
                <a:ea typeface="Calibri"/>
                <a:cs typeface="Times New Roman"/>
              </a:rPr>
              <a:t>,the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vast majority of genes within the cell are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protein-encoding genes. </a:t>
            </a:r>
            <a:endParaRPr lang="en-US" sz="28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054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Pea Plants?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495800" cy="480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" pitchFamily="18" charset="0"/>
              </a:rPr>
              <a:t>Pea plants usually </a:t>
            </a:r>
            <a:r>
              <a:rPr lang="en-US" sz="2800" b="1" u="sng" dirty="0" smtClean="0">
                <a:solidFill>
                  <a:schemeClr val="accent1">
                    <a:lumMod val="50000"/>
                  </a:schemeClr>
                </a:solidFill>
                <a:latin typeface="Times" pitchFamily="18" charset="0"/>
              </a:rPr>
              <a:t>self pollinate</a:t>
            </a:r>
            <a:r>
              <a:rPr lang="en-US" sz="2800" dirty="0" smtClean="0">
                <a:latin typeface="Times" pitchFamily="18" charset="0"/>
              </a:rPr>
              <a:t>, producing pure plants.</a:t>
            </a:r>
          </a:p>
          <a:p>
            <a:r>
              <a:rPr lang="en-US" sz="2800" dirty="0" smtClean="0">
                <a:latin typeface="Times" pitchFamily="18" charset="0"/>
              </a:rPr>
              <a:t>Mendel found a way to easily </a:t>
            </a:r>
            <a:r>
              <a:rPr lang="en-US" sz="2800" b="1" u="sng" dirty="0" smtClean="0">
                <a:solidFill>
                  <a:schemeClr val="accent1">
                    <a:lumMod val="50000"/>
                  </a:schemeClr>
                </a:solidFill>
                <a:latin typeface="Times" pitchFamily="18" charset="0"/>
              </a:rPr>
              <a:t>cross pollinate </a:t>
            </a:r>
            <a:r>
              <a:rPr lang="en-US" sz="2800" dirty="0" smtClean="0">
                <a:latin typeface="Times" pitchFamily="18" charset="0"/>
              </a:rPr>
              <a:t>plants, allowing him to select parent plants</a:t>
            </a:r>
            <a:r>
              <a:rPr lang="en-US" sz="2800" dirty="0" smtClean="0"/>
              <a:t>.</a:t>
            </a:r>
          </a:p>
        </p:txBody>
      </p:sp>
      <p:pic>
        <p:nvPicPr>
          <p:cNvPr id="4" name="Picture 21" descr="SciHered_PeaPlants1_sx6661b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8452"/>
            <a:ext cx="2286000" cy="324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 descr="SciHered_PeaPlants2_sx6661b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37857"/>
            <a:ext cx="3200400" cy="321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6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153400" cy="914400"/>
          </a:xfrm>
        </p:spPr>
        <p:txBody>
          <a:bodyPr/>
          <a:lstStyle/>
          <a:p>
            <a:r>
              <a:rPr lang="en-US" sz="1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GENE EXPRESSION PROCESSES, TRANSCRIPTION,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229600" cy="5867400"/>
          </a:xfrm>
        </p:spPr>
        <p:txBody>
          <a:bodyPr>
            <a:normAutofit fontScale="40000" lnSpcReduction="20000"/>
          </a:bodyPr>
          <a:lstStyle/>
          <a:p>
            <a:pPr marL="114300" lvl="0" algn="just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</a:pPr>
            <a:r>
              <a:rPr lang="en-US" sz="59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The expression of an eukaryotic gene is a </a:t>
            </a:r>
            <a:r>
              <a:rPr lang="en-US" sz="59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complex process </a:t>
            </a:r>
            <a:r>
              <a:rPr lang="en-US" sz="59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involving a </a:t>
            </a:r>
            <a:r>
              <a:rPr lang="en-US" sz="59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variety of steps </a:t>
            </a:r>
            <a:r>
              <a:rPr lang="en-US" sz="59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prior to the actual synthesis of a protein.  </a:t>
            </a:r>
            <a:endParaRPr lang="en-US" sz="5900" b="1" dirty="0" smtClean="0">
              <a:solidFill>
                <a:srgbClr val="FF0000"/>
              </a:solidFill>
            </a:endParaRPr>
          </a:p>
          <a:p>
            <a:pPr marL="114300" lvl="0" algn="just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</a:pPr>
            <a:r>
              <a:rPr lang="en-US" sz="590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These </a:t>
            </a:r>
            <a:r>
              <a:rPr lang="en-US" sz="59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include </a:t>
            </a:r>
            <a:endParaRPr lang="en-US" sz="5900" dirty="0" smtClean="0">
              <a:solidFill>
                <a:srgbClr val="2F2B20"/>
              </a:solidFill>
              <a:latin typeface="Times New Roman"/>
              <a:ea typeface="Calibri"/>
              <a:cs typeface="Times New Roman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  <a:buNone/>
            </a:pPr>
            <a:r>
              <a:rPr lang="en-US" sz="59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-</a:t>
            </a:r>
            <a:r>
              <a:rPr lang="en-US" sz="590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the </a:t>
            </a:r>
            <a:r>
              <a:rPr lang="en-US" sz="59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transcription of the gene into the primary RNA product</a:t>
            </a:r>
            <a:r>
              <a:rPr lang="en-US" sz="59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, </a:t>
            </a:r>
            <a:endParaRPr lang="en-US" sz="5900" dirty="0" smtClean="0">
              <a:solidFill>
                <a:srgbClr val="2F2B20"/>
              </a:solidFill>
              <a:latin typeface="Times New Roman"/>
              <a:ea typeface="Calibri"/>
              <a:cs typeface="Times New Roman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  <a:buNone/>
            </a:pPr>
            <a:r>
              <a:rPr lang="en-US" sz="59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-</a:t>
            </a:r>
            <a:r>
              <a:rPr lang="en-US" sz="59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processing </a:t>
            </a:r>
            <a:r>
              <a:rPr lang="en-US" sz="59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of this initial gene transcript to </a:t>
            </a:r>
            <a:r>
              <a:rPr lang="en-US" sz="59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remove</a:t>
            </a:r>
            <a:r>
              <a:rPr lang="en-US" sz="59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9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intron</a:t>
            </a:r>
            <a:r>
              <a:rPr lang="en-US" sz="59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9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sequences and </a:t>
            </a:r>
            <a:r>
              <a:rPr lang="en-US" sz="59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create the mature 3' terminus</a:t>
            </a:r>
            <a:r>
              <a:rPr lang="en-US" sz="59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,</a:t>
            </a: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  <a:buFontTx/>
              <a:buChar char="-"/>
            </a:pPr>
            <a:r>
              <a:rPr lang="en-US" sz="59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transport </a:t>
            </a:r>
            <a:r>
              <a:rPr lang="en-US" sz="59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of the processed mRNA transcript to the cytoplasm</a:t>
            </a:r>
            <a:r>
              <a:rPr lang="en-US" sz="59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,</a:t>
            </a:r>
            <a:r>
              <a:rPr lang="en-US" sz="59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 and then </a:t>
            </a:r>
            <a:endParaRPr lang="en-US" sz="5900" dirty="0" smtClean="0">
              <a:solidFill>
                <a:srgbClr val="2F2B20"/>
              </a:solidFill>
              <a:latin typeface="Times New Roman"/>
              <a:ea typeface="Calibri"/>
              <a:cs typeface="Times New Roman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  <a:buNone/>
            </a:pPr>
            <a:r>
              <a:rPr lang="en-US" sz="590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-finally</a:t>
            </a:r>
            <a:r>
              <a:rPr lang="en-US" sz="59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59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translation of the messenger RNA into protein. </a:t>
            </a:r>
            <a:endParaRPr lang="en-US" sz="5900" b="1" dirty="0" smtClean="0">
              <a:solidFill>
                <a:srgbClr val="00B050"/>
              </a:solidFill>
              <a:latin typeface="Times New Roman"/>
              <a:ea typeface="Calibri"/>
              <a:cs typeface="Times New Roman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  <a:buNone/>
            </a:pPr>
            <a:endParaRPr lang="en-US" sz="4000" b="1" dirty="0" smtClean="0">
              <a:solidFill>
                <a:srgbClr val="00B050"/>
              </a:solidFill>
              <a:latin typeface="Times New Roman"/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</a:pPr>
            <a:r>
              <a:rPr lang="en-US" sz="180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7860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18.6a</a:t>
            </a:r>
          </a:p>
        </p:txBody>
      </p:sp>
      <p:pic>
        <p:nvPicPr>
          <p:cNvPr id="30723" name="Picture 3" descr="18_06aEukGenExpRegulatio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36525"/>
            <a:ext cx="5383213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705100" y="165100"/>
            <a:ext cx="7572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Signal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511800" y="817563"/>
            <a:ext cx="10477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NUCLEUS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762500" y="1081088"/>
            <a:ext cx="107632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Chromatin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4078288" y="1457325"/>
            <a:ext cx="253365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</a:rPr>
              <a:t>Chromatin modification</a:t>
            </a:r>
            <a:r>
              <a:rPr lang="en-US" sz="1600" b="1" dirty="0" smtClean="0">
                <a:solidFill>
                  <a:srgbClr val="000000"/>
                </a:solidFill>
              </a:rPr>
              <a:t>:</a:t>
            </a:r>
            <a:br>
              <a:rPr lang="en-US" sz="1600" b="1" dirty="0" smtClean="0">
                <a:solidFill>
                  <a:srgbClr val="000000"/>
                </a:solidFill>
              </a:rPr>
            </a:br>
            <a:r>
              <a:rPr lang="en-US" sz="1600" b="1" dirty="0" smtClean="0">
                <a:solidFill>
                  <a:srgbClr val="FF0000"/>
                </a:solidFill>
              </a:rPr>
              <a:t>DNA unpacking </a:t>
            </a:r>
            <a:r>
              <a:rPr lang="en-US" sz="1600" b="1" dirty="0" smtClean="0">
                <a:solidFill>
                  <a:srgbClr val="000000"/>
                </a:solidFill>
              </a:rPr>
              <a:t>involving</a:t>
            </a:r>
            <a:br>
              <a:rPr lang="en-US" sz="1600" b="1" dirty="0" smtClean="0">
                <a:solidFill>
                  <a:srgbClr val="000000"/>
                </a:solidFill>
              </a:rPr>
            </a:br>
            <a:r>
              <a:rPr lang="en-US" sz="1600" b="1" dirty="0" smtClean="0">
                <a:solidFill>
                  <a:srgbClr val="FF0000"/>
                </a:solidFill>
              </a:rPr>
              <a:t>histone acetylation </a:t>
            </a:r>
            <a:r>
              <a:rPr lang="en-US" sz="1600" b="1" dirty="0" smtClean="0">
                <a:solidFill>
                  <a:srgbClr val="000000"/>
                </a:solidFill>
              </a:rPr>
              <a:t>and</a:t>
            </a:r>
            <a:br>
              <a:rPr lang="en-US" sz="1600" b="1" dirty="0" smtClean="0">
                <a:solidFill>
                  <a:srgbClr val="000000"/>
                </a:solidFill>
              </a:rPr>
            </a:br>
            <a:r>
              <a:rPr lang="en-US" sz="1600" b="1" dirty="0" smtClean="0">
                <a:solidFill>
                  <a:srgbClr val="FF0000"/>
                </a:solidFill>
              </a:rPr>
              <a:t>DNA </a:t>
            </a:r>
            <a:r>
              <a:rPr lang="en-US" sz="1600" b="1" dirty="0" err="1" smtClean="0">
                <a:solidFill>
                  <a:srgbClr val="FF0000"/>
                </a:solidFill>
              </a:rPr>
              <a:t>demethylation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2774950" y="2281238"/>
            <a:ext cx="48418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DNA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3622675" y="2935288"/>
            <a:ext cx="5635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Gene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5045075" y="2474913"/>
            <a:ext cx="1700213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Gene available</a:t>
            </a:r>
            <a:br>
              <a:rPr lang="en-US" sz="1600" b="1" smtClean="0">
                <a:solidFill>
                  <a:srgbClr val="000000"/>
                </a:solidFill>
              </a:rPr>
            </a:br>
            <a:r>
              <a:rPr lang="en-US" sz="1600" b="1" smtClean="0">
                <a:solidFill>
                  <a:srgbClr val="000000"/>
                </a:solidFill>
              </a:rPr>
              <a:t>for transcription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2976563" y="3656013"/>
            <a:ext cx="4841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RNA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4262438" y="3651250"/>
            <a:ext cx="4841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Exon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4833938" y="3911600"/>
            <a:ext cx="182086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Primary transcript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4440238" y="3286125"/>
            <a:ext cx="136366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Transcription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4022725" y="4233863"/>
            <a:ext cx="635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Intron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4298950" y="4549775"/>
            <a:ext cx="16224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RNA processing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2582863" y="5227638"/>
            <a:ext cx="481012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Cap</a:t>
            </a: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4673600" y="4895850"/>
            <a:ext cx="3762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Tail</a:t>
            </a: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4562475" y="5160963"/>
            <a:ext cx="17113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mRNA in nucleus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4087813" y="5610225"/>
            <a:ext cx="232092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Transport to cytoplasm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5573713" y="6116638"/>
            <a:ext cx="1468437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CYTOPLASM</a:t>
            </a:r>
          </a:p>
        </p:txBody>
      </p:sp>
      <p:sp>
        <p:nvSpPr>
          <p:cNvPr id="30742" name="AutoShape 22"/>
          <p:cNvSpPr>
            <a:spLocks/>
          </p:cNvSpPr>
          <p:nvPr/>
        </p:nvSpPr>
        <p:spPr bwMode="auto">
          <a:xfrm rot="5400000">
            <a:off x="3792537" y="2079626"/>
            <a:ext cx="187325" cy="1625600"/>
          </a:xfrm>
          <a:prstGeom prst="rightBrace">
            <a:avLst>
              <a:gd name="adj1" fmla="val 7231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>
            <a:off x="4298950" y="3956050"/>
            <a:ext cx="0" cy="277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>
            <a:off x="4497388" y="3862388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 flipV="1">
            <a:off x="3003550" y="5316538"/>
            <a:ext cx="223838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 flipH="1">
            <a:off x="4484688" y="5013325"/>
            <a:ext cx="158750" cy="119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2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D Dobbs ISU - BCB 444/544X:  Gene Regulation</a:t>
            </a:r>
          </a:p>
        </p:txBody>
      </p:sp>
      <p:sp>
        <p:nvSpPr>
          <p:cNvPr id="3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842AB-CFF2-4D03-A1E9-43027407D1DE}" type="slidenum">
              <a:rPr lang="en-US">
                <a:solidFill>
                  <a:srgbClr val="FFFFFF"/>
                </a:solidFill>
              </a:rPr>
              <a:pPr/>
              <a:t>42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6415088"/>
            <a:ext cx="243840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Pevsner p161</a:t>
            </a:r>
            <a:endParaRPr lang="en-US" sz="2400" b="1" smtClean="0">
              <a:solidFill>
                <a:srgbClr val="003366"/>
              </a:solidFill>
              <a:latin typeface="Arial" charset="0"/>
            </a:endParaRPr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"/>
            <a:ext cx="299720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1295400" y="1219200"/>
            <a:ext cx="1149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EB0024"/>
                </a:solidFill>
                <a:latin typeface="Arial" charset="0"/>
              </a:rPr>
              <a:t>exon 1</a:t>
            </a:r>
            <a:endParaRPr lang="en-US" sz="2400" b="1" smtClean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4152900" y="1219200"/>
            <a:ext cx="1149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EB0024"/>
                </a:solidFill>
                <a:latin typeface="Arial" charset="0"/>
              </a:rPr>
              <a:t>exon 2</a:t>
            </a:r>
            <a:endParaRPr lang="en-US" sz="2400" b="1" smtClean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7010400" y="1219200"/>
            <a:ext cx="1149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EB0024"/>
                </a:solidFill>
                <a:latin typeface="Arial" charset="0"/>
              </a:rPr>
              <a:t>exon 3</a:t>
            </a:r>
            <a:endParaRPr lang="en-US" sz="2400" b="1" smtClean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2774950" y="1219200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3366"/>
                </a:solidFill>
                <a:latin typeface="Arial" charset="0"/>
              </a:rPr>
              <a:t>intron</a:t>
            </a: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5632450" y="1219200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3366"/>
                </a:solidFill>
                <a:latin typeface="Arial" charset="0"/>
              </a:rPr>
              <a:t>intron</a:t>
            </a:r>
          </a:p>
        </p:txBody>
      </p:sp>
      <p:sp>
        <p:nvSpPr>
          <p:cNvPr id="91145" name="AutoShape 9"/>
          <p:cNvSpPr>
            <a:spLocks noChangeArrowheads="1"/>
          </p:cNvSpPr>
          <p:nvPr/>
        </p:nvSpPr>
        <p:spPr bwMode="auto">
          <a:xfrm>
            <a:off x="4191000" y="18288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1146" name="Line 10"/>
          <p:cNvSpPr>
            <a:spLocks noChangeShapeType="1"/>
          </p:cNvSpPr>
          <p:nvPr/>
        </p:nvSpPr>
        <p:spPr bwMode="auto">
          <a:xfrm>
            <a:off x="1295400" y="1295400"/>
            <a:ext cx="6934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1147" name="Line 11"/>
          <p:cNvSpPr>
            <a:spLocks noChangeShapeType="1"/>
          </p:cNvSpPr>
          <p:nvPr/>
        </p:nvSpPr>
        <p:spPr bwMode="auto">
          <a:xfrm>
            <a:off x="1295400" y="1619250"/>
            <a:ext cx="6934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>
            <a:off x="1295400" y="2590800"/>
            <a:ext cx="69342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1149" name="Line 13"/>
          <p:cNvSpPr>
            <a:spLocks noChangeShapeType="1"/>
          </p:cNvSpPr>
          <p:nvPr/>
        </p:nvSpPr>
        <p:spPr bwMode="auto">
          <a:xfrm>
            <a:off x="2286000" y="3733800"/>
            <a:ext cx="4419600" cy="0"/>
          </a:xfrm>
          <a:prstGeom prst="line">
            <a:avLst/>
          </a:prstGeom>
          <a:noFill/>
          <a:ln w="19050">
            <a:solidFill>
              <a:srgbClr val="EB00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1150" name="Rectangle 14"/>
          <p:cNvSpPr>
            <a:spLocks noChangeArrowheads="1"/>
          </p:cNvSpPr>
          <p:nvPr/>
        </p:nvSpPr>
        <p:spPr bwMode="auto">
          <a:xfrm>
            <a:off x="4495800" y="1828800"/>
            <a:ext cx="213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120AD8"/>
                </a:solidFill>
                <a:latin typeface="Arial" charset="0"/>
              </a:rPr>
              <a:t>Transcription</a:t>
            </a:r>
          </a:p>
        </p:txBody>
      </p:sp>
      <p:sp>
        <p:nvSpPr>
          <p:cNvPr id="91151" name="AutoShape 15"/>
          <p:cNvSpPr>
            <a:spLocks noChangeArrowheads="1"/>
          </p:cNvSpPr>
          <p:nvPr/>
        </p:nvSpPr>
        <p:spPr bwMode="auto">
          <a:xfrm>
            <a:off x="4191000" y="28956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1152" name="Rectangle 16"/>
          <p:cNvSpPr>
            <a:spLocks noChangeArrowheads="1"/>
          </p:cNvSpPr>
          <p:nvPr/>
        </p:nvSpPr>
        <p:spPr bwMode="auto">
          <a:xfrm>
            <a:off x="2209800" y="2895600"/>
            <a:ext cx="4824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120AD8"/>
                </a:solidFill>
                <a:latin typeface="Arial" charset="0"/>
              </a:rPr>
              <a:t>RNA splicing    (remove introns)</a:t>
            </a:r>
          </a:p>
        </p:txBody>
      </p:sp>
      <p:sp>
        <p:nvSpPr>
          <p:cNvPr id="91153" name="AutoShape 17"/>
          <p:cNvSpPr>
            <a:spLocks noChangeArrowheads="1"/>
          </p:cNvSpPr>
          <p:nvPr/>
        </p:nvSpPr>
        <p:spPr bwMode="auto">
          <a:xfrm>
            <a:off x="4191000" y="40386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4495800" y="4038600"/>
            <a:ext cx="411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120AD8"/>
                </a:solidFill>
                <a:latin typeface="Arial" charset="0"/>
              </a:rPr>
              <a:t>Capping &amp; polyadenylation</a:t>
            </a:r>
          </a:p>
        </p:txBody>
      </p:sp>
      <p:sp>
        <p:nvSpPr>
          <p:cNvPr id="91155" name="AutoShape 19"/>
          <p:cNvSpPr>
            <a:spLocks noChangeArrowheads="1"/>
          </p:cNvSpPr>
          <p:nvPr/>
        </p:nvSpPr>
        <p:spPr bwMode="auto">
          <a:xfrm>
            <a:off x="4191000" y="51054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1156" name="Rectangle 20"/>
          <p:cNvSpPr>
            <a:spLocks noChangeArrowheads="1"/>
          </p:cNvSpPr>
          <p:nvPr/>
        </p:nvSpPr>
        <p:spPr bwMode="auto">
          <a:xfrm>
            <a:off x="2590800" y="5791200"/>
            <a:ext cx="311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120AD8"/>
                </a:solidFill>
                <a:latin typeface="Arial" charset="0"/>
              </a:rPr>
              <a:t>Export to cytoplasm</a:t>
            </a:r>
          </a:p>
        </p:txBody>
      </p:sp>
      <p:sp>
        <p:nvSpPr>
          <p:cNvPr id="91157" name="Line 21"/>
          <p:cNvSpPr>
            <a:spLocks noChangeShapeType="1"/>
          </p:cNvSpPr>
          <p:nvPr/>
        </p:nvSpPr>
        <p:spPr bwMode="auto">
          <a:xfrm>
            <a:off x="2286000" y="4876800"/>
            <a:ext cx="4419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1158" name="Rectangle 22"/>
          <p:cNvSpPr>
            <a:spLocks noChangeArrowheads="1"/>
          </p:cNvSpPr>
          <p:nvPr/>
        </p:nvSpPr>
        <p:spPr bwMode="auto">
          <a:xfrm>
            <a:off x="6629400" y="4648200"/>
            <a:ext cx="162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EB0024"/>
                </a:solidFill>
                <a:latin typeface="Arial" charset="0"/>
              </a:rPr>
              <a:t>AAAAA </a:t>
            </a:r>
            <a:r>
              <a:rPr lang="en-US" sz="2400" b="1" smtClean="0">
                <a:solidFill>
                  <a:srgbClr val="003366"/>
                </a:solidFill>
                <a:latin typeface="Arial" charset="0"/>
              </a:rPr>
              <a:t>3’</a:t>
            </a:r>
          </a:p>
        </p:txBody>
      </p:sp>
      <p:sp>
        <p:nvSpPr>
          <p:cNvPr id="91159" name="Rectangle 23"/>
          <p:cNvSpPr>
            <a:spLocks noChangeArrowheads="1"/>
          </p:cNvSpPr>
          <p:nvPr/>
        </p:nvSpPr>
        <p:spPr bwMode="auto">
          <a:xfrm>
            <a:off x="1219200" y="4648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3366"/>
                </a:solidFill>
                <a:latin typeface="Arial" charset="0"/>
              </a:rPr>
              <a:t>5’</a:t>
            </a:r>
          </a:p>
        </p:txBody>
      </p:sp>
      <p:sp>
        <p:nvSpPr>
          <p:cNvPr id="91160" name="Rectangle 24"/>
          <p:cNvSpPr>
            <a:spLocks noChangeArrowheads="1"/>
          </p:cNvSpPr>
          <p:nvPr/>
        </p:nvSpPr>
        <p:spPr bwMode="auto">
          <a:xfrm>
            <a:off x="1981200" y="3505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3366"/>
                </a:solidFill>
                <a:latin typeface="Arial" charset="0"/>
              </a:rPr>
              <a:t>5’</a:t>
            </a:r>
          </a:p>
        </p:txBody>
      </p:sp>
      <p:sp>
        <p:nvSpPr>
          <p:cNvPr id="91161" name="Rectangle 25"/>
          <p:cNvSpPr>
            <a:spLocks noChangeArrowheads="1"/>
          </p:cNvSpPr>
          <p:nvPr/>
        </p:nvSpPr>
        <p:spPr bwMode="auto">
          <a:xfrm>
            <a:off x="933450" y="2362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3366"/>
                </a:solidFill>
                <a:latin typeface="Arial" charset="0"/>
              </a:rPr>
              <a:t>5’</a:t>
            </a:r>
          </a:p>
        </p:txBody>
      </p:sp>
      <p:sp>
        <p:nvSpPr>
          <p:cNvPr id="91162" name="Rectangle 26"/>
          <p:cNvSpPr>
            <a:spLocks noChangeArrowheads="1"/>
          </p:cNvSpPr>
          <p:nvPr/>
        </p:nvSpPr>
        <p:spPr bwMode="auto">
          <a:xfrm>
            <a:off x="990600" y="10668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3366"/>
                </a:solidFill>
                <a:latin typeface="Arial" charset="0"/>
              </a:rPr>
              <a:t>5’</a:t>
            </a:r>
          </a:p>
        </p:txBody>
      </p:sp>
      <p:sp>
        <p:nvSpPr>
          <p:cNvPr id="91163" name="Rectangle 27"/>
          <p:cNvSpPr>
            <a:spLocks noChangeArrowheads="1"/>
          </p:cNvSpPr>
          <p:nvPr/>
        </p:nvSpPr>
        <p:spPr bwMode="auto">
          <a:xfrm>
            <a:off x="8172450" y="10668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3366"/>
                </a:solidFill>
                <a:latin typeface="Arial" charset="0"/>
              </a:rPr>
              <a:t>3’</a:t>
            </a:r>
          </a:p>
        </p:txBody>
      </p:sp>
      <p:sp>
        <p:nvSpPr>
          <p:cNvPr id="91164" name="Rectangle 28"/>
          <p:cNvSpPr>
            <a:spLocks noChangeArrowheads="1"/>
          </p:cNvSpPr>
          <p:nvPr/>
        </p:nvSpPr>
        <p:spPr bwMode="auto">
          <a:xfrm>
            <a:off x="8153400" y="13716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3366"/>
                </a:solidFill>
                <a:latin typeface="Arial" charset="0"/>
              </a:rPr>
              <a:t>5’</a:t>
            </a:r>
          </a:p>
        </p:txBody>
      </p:sp>
      <p:sp>
        <p:nvSpPr>
          <p:cNvPr id="91165" name="Rectangle 29"/>
          <p:cNvSpPr>
            <a:spLocks noChangeArrowheads="1"/>
          </p:cNvSpPr>
          <p:nvPr/>
        </p:nvSpPr>
        <p:spPr bwMode="auto">
          <a:xfrm>
            <a:off x="990600" y="13716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3366"/>
                </a:solidFill>
                <a:latin typeface="Arial" charset="0"/>
              </a:rPr>
              <a:t>3’</a:t>
            </a:r>
          </a:p>
        </p:txBody>
      </p:sp>
      <p:sp>
        <p:nvSpPr>
          <p:cNvPr id="91166" name="Rectangle 30"/>
          <p:cNvSpPr>
            <a:spLocks noChangeArrowheads="1"/>
          </p:cNvSpPr>
          <p:nvPr/>
        </p:nvSpPr>
        <p:spPr bwMode="auto">
          <a:xfrm>
            <a:off x="8153400" y="236220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3366"/>
                </a:solidFill>
                <a:latin typeface="Arial" charset="0"/>
              </a:rPr>
              <a:t>3’</a:t>
            </a:r>
          </a:p>
        </p:txBody>
      </p:sp>
      <p:sp>
        <p:nvSpPr>
          <p:cNvPr id="91167" name="Rectangle 31"/>
          <p:cNvSpPr>
            <a:spLocks noChangeArrowheads="1"/>
          </p:cNvSpPr>
          <p:nvPr/>
        </p:nvSpPr>
        <p:spPr bwMode="auto">
          <a:xfrm>
            <a:off x="6629400" y="3495675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3366"/>
                </a:solidFill>
                <a:latin typeface="Arial" charset="0"/>
              </a:rPr>
              <a:t>3’</a:t>
            </a:r>
          </a:p>
        </p:txBody>
      </p:sp>
      <p:sp>
        <p:nvSpPr>
          <p:cNvPr id="91168" name="Rectangle 32"/>
          <p:cNvSpPr>
            <a:spLocks noChangeArrowheads="1"/>
          </p:cNvSpPr>
          <p:nvPr/>
        </p:nvSpPr>
        <p:spPr bwMode="auto">
          <a:xfrm>
            <a:off x="1524000" y="4648200"/>
            <a:ext cx="815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baseline="30000" smtClean="0">
                <a:solidFill>
                  <a:srgbClr val="EB0024"/>
                </a:solidFill>
                <a:latin typeface="Arial" charset="0"/>
              </a:rPr>
              <a:t>7Me</a:t>
            </a:r>
            <a:r>
              <a:rPr lang="en-US" sz="2400" b="1" smtClean="0">
                <a:solidFill>
                  <a:srgbClr val="EB0024"/>
                </a:solidFill>
                <a:latin typeface="Arial" charset="0"/>
              </a:rPr>
              <a:t>G</a:t>
            </a:r>
            <a:endParaRPr lang="en-US" sz="2400" b="1" smtClean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91170" name="Rectangle 34"/>
          <p:cNvSpPr>
            <a:spLocks noChangeArrowheads="1"/>
          </p:cNvSpPr>
          <p:nvPr/>
        </p:nvSpPr>
        <p:spPr bwMode="auto">
          <a:xfrm>
            <a:off x="2911475" y="33258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2253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792162"/>
          </a:xfrm>
        </p:spPr>
        <p:txBody>
          <a:bodyPr/>
          <a:lstStyle/>
          <a:p>
            <a:r>
              <a:rPr lang="en-US" sz="1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GENE EXPRESSION PROCESSES, TRANSCRIPTION,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7924800" cy="6096000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</a:pPr>
            <a:r>
              <a:rPr lang="en-US" sz="280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This 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complexity is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in sharp contrast 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to the relatively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simple process 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of gene expression </a:t>
            </a:r>
            <a:r>
              <a:rPr lang="en-US" sz="280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in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prokaryotic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cells where the product of the gene is the mRNA 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and there is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no nucleus that separates the genetic material from the machinery 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necessary to synthesize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proteins.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en-US" sz="2800" dirty="0" smtClean="0">
              <a:solidFill>
                <a:srgbClr val="2F2B20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  <a:buNone/>
            </a:pPr>
            <a:r>
              <a:rPr lang="en-US" sz="280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 -Thus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in a bacterium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protein synthesis 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actually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begins</a:t>
            </a:r>
            <a:r>
              <a:rPr lang="en-US" sz="28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 on </a:t>
            </a:r>
            <a:r>
              <a:rPr lang="en-US" sz="2800" b="1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RNA molecule</a:t>
            </a:r>
            <a:r>
              <a:rPr lang="en-US" sz="28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before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the synthesis of the RNA is complete. </a:t>
            </a:r>
            <a:endParaRPr lang="en-US" sz="28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834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D Dobbs ISU - BCB 444/544X:  Gene Regulation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5AE5DA-D7F3-4C79-8DA0-EC6AE8CAF4C0}" type="slidenum">
              <a:rPr lang="en-US">
                <a:solidFill>
                  <a:srgbClr val="000000"/>
                </a:solidFill>
              </a:rPr>
              <a:pPr/>
              <a:t>44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93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Eukaryotes vs Prokaryotes</a:t>
            </a:r>
          </a:p>
        </p:txBody>
      </p:sp>
      <p:sp>
        <p:nvSpPr>
          <p:cNvPr id="99331" name="Rectangle 1027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3048000"/>
            <a:ext cx="3048000" cy="22860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sz="1800" b="0"/>
              <a:t>Eukaryotic cells are characterized by membrane-bound compartments, which are absent in prokaryotes.</a:t>
            </a:r>
            <a:endParaRPr lang="en-US" sz="1600" b="0">
              <a:latin typeface="Arial" charset="0"/>
            </a:endParaRPr>
          </a:p>
          <a:p>
            <a:pPr marL="0" indent="0">
              <a:lnSpc>
                <a:spcPct val="90000"/>
              </a:lnSpc>
            </a:pPr>
            <a:endParaRPr lang="en-US" sz="1600" b="0">
              <a:latin typeface="Arial" charset="0"/>
              <a:hlinkClick r:id="rId3"/>
            </a:endParaRPr>
          </a:p>
          <a:p>
            <a:pPr marL="0" indent="0">
              <a:lnSpc>
                <a:spcPct val="90000"/>
              </a:lnSpc>
            </a:pPr>
            <a:endParaRPr lang="en-US" sz="1800">
              <a:solidFill>
                <a:srgbClr val="0000EE"/>
              </a:solidFill>
              <a:latin typeface="Arial" charset="0"/>
            </a:endParaRPr>
          </a:p>
        </p:txBody>
      </p:sp>
      <p:sp>
        <p:nvSpPr>
          <p:cNvPr id="99332" name="Rectangle 1028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4184650" cy="5029200"/>
          </a:xfrm>
        </p:spPr>
        <p:txBody>
          <a:bodyPr/>
          <a:lstStyle/>
          <a:p>
            <a:pPr marL="0" indent="0"/>
            <a:endParaRPr lang="en-US" sz="1300" b="0">
              <a:solidFill>
                <a:srgbClr val="000000"/>
              </a:solidFill>
              <a:latin typeface="Times" charset="0"/>
            </a:endParaRPr>
          </a:p>
          <a:p>
            <a:pPr marL="0" indent="0"/>
            <a:endParaRPr lang="en-US" sz="1300" b="0">
              <a:solidFill>
                <a:srgbClr val="000000"/>
              </a:solidFill>
              <a:latin typeface="Times" charset="0"/>
            </a:endParaRPr>
          </a:p>
          <a:p>
            <a:pPr marL="0" indent="0"/>
            <a:endParaRPr lang="en-US" sz="1300" b="0">
              <a:solidFill>
                <a:srgbClr val="000000"/>
              </a:solidFill>
              <a:latin typeface="Times" charset="0"/>
            </a:endParaRPr>
          </a:p>
          <a:p>
            <a:pPr marL="0" indent="0"/>
            <a:endParaRPr lang="en-US" sz="2400"/>
          </a:p>
        </p:txBody>
      </p:sp>
      <p:sp>
        <p:nvSpPr>
          <p:cNvPr id="99333" name="Rectangle 1029"/>
          <p:cNvSpPr>
            <a:spLocks noChangeArrowheads="1"/>
          </p:cNvSpPr>
          <p:nvPr/>
        </p:nvSpPr>
        <p:spPr bwMode="auto">
          <a:xfrm>
            <a:off x="1862138" y="20875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9334" name="Picture 1030" descr="ch2f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2" r="28186" b="74939"/>
          <a:stretch>
            <a:fillRect/>
          </a:stretch>
        </p:blipFill>
        <p:spPr bwMode="auto">
          <a:xfrm>
            <a:off x="304800" y="1081088"/>
            <a:ext cx="4724400" cy="170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5" name="Picture 1031" descr="ch2f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55"/>
          <a:stretch>
            <a:fillRect/>
          </a:stretch>
        </p:blipFill>
        <p:spPr bwMode="auto">
          <a:xfrm>
            <a:off x="230188" y="2743200"/>
            <a:ext cx="5942012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6" name="Rectangle 1032"/>
          <p:cNvSpPr>
            <a:spLocks noChangeArrowheads="1"/>
          </p:cNvSpPr>
          <p:nvPr/>
        </p:nvSpPr>
        <p:spPr bwMode="auto">
          <a:xfrm>
            <a:off x="5257800" y="1295400"/>
            <a:ext cx="381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“Typical” human &amp; bacterial cells drawn to scale.</a:t>
            </a:r>
            <a:r>
              <a:rPr lang="en-US" smtClean="0">
                <a:solidFill>
                  <a:srgbClr val="000000"/>
                </a:solidFill>
              </a:rPr>
              <a:t> </a:t>
            </a:r>
            <a:endParaRPr lang="en-US" smtClean="0">
              <a:solidFill>
                <a:srgbClr val="000000"/>
              </a:solidFill>
              <a:latin typeface="Arial" charset="0"/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hlinkClick r:id="rId3"/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2000" b="1" smtClean="0">
              <a:solidFill>
                <a:srgbClr val="0000EE"/>
              </a:solidFill>
              <a:latin typeface="Arial" charset="0"/>
            </a:endParaRPr>
          </a:p>
        </p:txBody>
      </p:sp>
      <p:sp>
        <p:nvSpPr>
          <p:cNvPr id="99337" name="Rectangle 1033"/>
          <p:cNvSpPr>
            <a:spLocks noChangeArrowheads="1"/>
          </p:cNvSpPr>
          <p:nvPr/>
        </p:nvSpPr>
        <p:spPr bwMode="auto">
          <a:xfrm>
            <a:off x="0" y="6583363"/>
            <a:ext cx="2686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EE"/>
                </a:solidFill>
                <a:latin typeface="Arial" charset="0"/>
                <a:hlinkClick r:id="rId3"/>
              </a:rPr>
              <a:t>BIOS Scientific Publishers Ltd, 1999</a:t>
            </a:r>
            <a:endParaRPr lang="en-US" sz="1200" smtClean="0">
              <a:solidFill>
                <a:srgbClr val="0000EE"/>
              </a:solidFill>
              <a:latin typeface="Arial" charset="0"/>
            </a:endParaRPr>
          </a:p>
        </p:txBody>
      </p:sp>
      <p:sp>
        <p:nvSpPr>
          <p:cNvPr id="99338" name="Rectangle 1034"/>
          <p:cNvSpPr>
            <a:spLocks noChangeArrowheads="1"/>
          </p:cNvSpPr>
          <p:nvPr/>
        </p:nvSpPr>
        <p:spPr bwMode="auto">
          <a:xfrm>
            <a:off x="0" y="6248400"/>
            <a:ext cx="17526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Brown Fig 2.1</a:t>
            </a:r>
            <a:endParaRPr lang="en-US" sz="2400" b="1" smtClean="0">
              <a:solidFill>
                <a:srgbClr val="80808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7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685800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/>
                <a:ea typeface="Calibri"/>
              </a:rPr>
              <a:t>Transcription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229600" cy="5867400"/>
          </a:xfrm>
        </p:spPr>
        <p:txBody>
          <a:bodyPr>
            <a:normAutofit fontScale="92500"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/>
                <a:ea typeface="Calibri"/>
                <a:cs typeface="Times New Roman"/>
              </a:rPr>
              <a:t>The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initial step 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in gene expression is 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the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transcription 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of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the DNA molecule into an exact RNA copy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marL="297180" lvl="1"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 smtClean="0">
                <a:latin typeface="Times New Roman"/>
                <a:ea typeface="Calibri"/>
                <a:cs typeface="Times New Roman"/>
              </a:rPr>
              <a:t>the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information in the gene 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is encoded in the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sequence of nucleotides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.  </a:t>
            </a:r>
            <a:endParaRPr lang="en-US" sz="3200" dirty="0" smtClean="0">
              <a:latin typeface="Times New Roman"/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Times New Roman"/>
                <a:ea typeface="Calibri"/>
                <a:cs typeface="Times New Roman"/>
              </a:rPr>
              <a:t>The 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transfer of information, to the ultimate synthesis of a protein, is accomplished via an RNA intermediate, the so-called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messenger RNA.  </a:t>
            </a:r>
            <a:endParaRPr lang="en-US" sz="32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17525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>
                <a:ea typeface="+mj-ea"/>
                <a:cs typeface="+mj-cs"/>
              </a:rPr>
              <a:t>Transcription plan</a:t>
            </a:r>
          </a:p>
        </p:txBody>
      </p:sp>
      <p:grpSp>
        <p:nvGrpSpPr>
          <p:cNvPr id="12290" name="Group 7"/>
          <p:cNvGrpSpPr>
            <a:grpSpLocks/>
          </p:cNvGrpSpPr>
          <p:nvPr/>
        </p:nvGrpSpPr>
        <p:grpSpPr bwMode="auto">
          <a:xfrm>
            <a:off x="2301875" y="1484313"/>
            <a:ext cx="4933950" cy="4500562"/>
            <a:chOff x="2634" y="1579"/>
            <a:chExt cx="6961" cy="6023"/>
          </a:xfrm>
        </p:grpSpPr>
        <p:sp>
          <p:nvSpPr>
            <p:cNvPr id="24627" name="Oval 8"/>
            <p:cNvSpPr>
              <a:spLocks noChangeArrowheads="1"/>
            </p:cNvSpPr>
            <p:nvPr/>
          </p:nvSpPr>
          <p:spPr bwMode="auto">
            <a:xfrm>
              <a:off x="2779" y="1674"/>
              <a:ext cx="6816" cy="5793"/>
            </a:xfrm>
            <a:prstGeom prst="ellipse">
              <a:avLst/>
            </a:prstGeom>
            <a:solidFill>
              <a:srgbClr val="FFFFFF"/>
            </a:solidFill>
            <a:ln w="38100" cmpd="dbl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prstClr val="black"/>
                </a:solidFill>
                <a:ea typeface="ＭＳ Ｐゴシック" charset="-128"/>
              </a:endParaRPr>
            </a:p>
          </p:txBody>
        </p:sp>
        <p:sp>
          <p:nvSpPr>
            <p:cNvPr id="24628" name="Rectangle 9"/>
            <p:cNvSpPr>
              <a:spLocks noChangeArrowheads="1"/>
            </p:cNvSpPr>
            <p:nvPr/>
          </p:nvSpPr>
          <p:spPr bwMode="auto">
            <a:xfrm>
              <a:off x="5944" y="7300"/>
              <a:ext cx="352" cy="3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prstClr val="black"/>
                </a:solidFill>
                <a:ea typeface="ＭＳ Ｐゴシック" charset="-128"/>
              </a:endParaRPr>
            </a:p>
          </p:txBody>
        </p:sp>
        <p:sp>
          <p:nvSpPr>
            <p:cNvPr id="24629" name="Rectangle 10"/>
            <p:cNvSpPr>
              <a:spLocks noChangeArrowheads="1"/>
            </p:cNvSpPr>
            <p:nvPr/>
          </p:nvSpPr>
          <p:spPr bwMode="auto">
            <a:xfrm>
              <a:off x="2634" y="4794"/>
              <a:ext cx="352" cy="3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prstClr val="black"/>
                </a:solidFill>
                <a:ea typeface="ＭＳ Ｐゴシック" charset="-128"/>
              </a:endParaRPr>
            </a:p>
          </p:txBody>
        </p:sp>
        <p:sp>
          <p:nvSpPr>
            <p:cNvPr id="24630" name="Rectangle 11"/>
            <p:cNvSpPr>
              <a:spLocks noChangeArrowheads="1"/>
            </p:cNvSpPr>
            <p:nvPr/>
          </p:nvSpPr>
          <p:spPr bwMode="auto">
            <a:xfrm>
              <a:off x="3745" y="6541"/>
              <a:ext cx="352" cy="3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prstClr val="black"/>
                </a:solidFill>
                <a:ea typeface="ＭＳ Ｐゴシック" charset="-128"/>
              </a:endParaRPr>
            </a:p>
          </p:txBody>
        </p:sp>
        <p:sp>
          <p:nvSpPr>
            <p:cNvPr id="24631" name="Rectangle 12"/>
            <p:cNvSpPr>
              <a:spLocks noChangeArrowheads="1"/>
            </p:cNvSpPr>
            <p:nvPr/>
          </p:nvSpPr>
          <p:spPr bwMode="auto">
            <a:xfrm>
              <a:off x="9209" y="5341"/>
              <a:ext cx="352" cy="3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prstClr val="black"/>
                </a:solidFill>
                <a:ea typeface="ＭＳ Ｐゴシック" charset="-128"/>
              </a:endParaRPr>
            </a:p>
          </p:txBody>
        </p:sp>
        <p:sp>
          <p:nvSpPr>
            <p:cNvPr id="24632" name="Rectangle 13"/>
            <p:cNvSpPr>
              <a:spLocks noChangeArrowheads="1"/>
            </p:cNvSpPr>
            <p:nvPr/>
          </p:nvSpPr>
          <p:spPr bwMode="auto">
            <a:xfrm>
              <a:off x="7741" y="6887"/>
              <a:ext cx="352" cy="3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prstClr val="black"/>
                </a:solidFill>
                <a:ea typeface="ＭＳ Ｐゴシック" charset="-128"/>
              </a:endParaRPr>
            </a:p>
          </p:txBody>
        </p:sp>
        <p:sp>
          <p:nvSpPr>
            <p:cNvPr id="24633" name="Rectangle 14"/>
            <p:cNvSpPr>
              <a:spLocks noChangeArrowheads="1"/>
            </p:cNvSpPr>
            <p:nvPr/>
          </p:nvSpPr>
          <p:spPr bwMode="auto">
            <a:xfrm>
              <a:off x="8562" y="2517"/>
              <a:ext cx="352" cy="3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prstClr val="black"/>
                </a:solidFill>
                <a:ea typeface="ＭＳ Ｐゴシック" charset="-128"/>
              </a:endParaRPr>
            </a:p>
          </p:txBody>
        </p:sp>
        <p:sp>
          <p:nvSpPr>
            <p:cNvPr id="24634" name="Rectangle 15"/>
            <p:cNvSpPr>
              <a:spLocks noChangeArrowheads="1"/>
            </p:cNvSpPr>
            <p:nvPr/>
          </p:nvSpPr>
          <p:spPr bwMode="auto">
            <a:xfrm>
              <a:off x="3069" y="2969"/>
              <a:ext cx="352" cy="3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prstClr val="black"/>
                </a:solidFill>
                <a:ea typeface="ＭＳ Ｐゴシック" charset="-128"/>
              </a:endParaRPr>
            </a:p>
          </p:txBody>
        </p:sp>
        <p:sp>
          <p:nvSpPr>
            <p:cNvPr id="24635" name="Rectangle 16"/>
            <p:cNvSpPr>
              <a:spLocks noChangeArrowheads="1"/>
            </p:cNvSpPr>
            <p:nvPr/>
          </p:nvSpPr>
          <p:spPr bwMode="auto">
            <a:xfrm>
              <a:off x="5883" y="1579"/>
              <a:ext cx="352" cy="3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prstClr val="black"/>
                </a:solidFill>
                <a:ea typeface="ＭＳ Ｐゴシック" charset="-128"/>
              </a:endParaRPr>
            </a:p>
          </p:txBody>
        </p:sp>
      </p:grpSp>
      <p:grpSp>
        <p:nvGrpSpPr>
          <p:cNvPr id="12291" name="Group 17"/>
          <p:cNvGrpSpPr>
            <a:grpSpLocks/>
          </p:cNvGrpSpPr>
          <p:nvPr/>
        </p:nvGrpSpPr>
        <p:grpSpPr bwMode="auto">
          <a:xfrm>
            <a:off x="3063875" y="3508375"/>
            <a:ext cx="3862388" cy="644525"/>
            <a:chOff x="753" y="5920"/>
            <a:chExt cx="5449" cy="863"/>
          </a:xfrm>
        </p:grpSpPr>
        <p:sp>
          <p:nvSpPr>
            <p:cNvPr id="24589" name="Line 18"/>
            <p:cNvSpPr>
              <a:spLocks noChangeShapeType="1"/>
            </p:cNvSpPr>
            <p:nvPr/>
          </p:nvSpPr>
          <p:spPr bwMode="auto">
            <a:xfrm>
              <a:off x="5483" y="6372"/>
              <a:ext cx="0" cy="3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ea typeface="ＭＳ Ｐゴシック" charset="-128"/>
              </a:endParaRPr>
            </a:p>
          </p:txBody>
        </p:sp>
        <p:grpSp>
          <p:nvGrpSpPr>
            <p:cNvPr id="24590" name="Group 19"/>
            <p:cNvGrpSpPr>
              <a:grpSpLocks/>
            </p:cNvGrpSpPr>
            <p:nvPr/>
          </p:nvGrpSpPr>
          <p:grpSpPr bwMode="auto">
            <a:xfrm>
              <a:off x="753" y="5920"/>
              <a:ext cx="5449" cy="863"/>
              <a:chOff x="753" y="5920"/>
              <a:chExt cx="5751" cy="1014"/>
            </a:xfrm>
          </p:grpSpPr>
          <p:sp>
            <p:nvSpPr>
              <p:cNvPr id="24591" name="Line 20"/>
              <p:cNvSpPr>
                <a:spLocks noChangeShapeType="1"/>
              </p:cNvSpPr>
              <p:nvPr/>
            </p:nvSpPr>
            <p:spPr bwMode="auto">
              <a:xfrm>
                <a:off x="1122" y="5994"/>
                <a:ext cx="0" cy="6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24592" name="Line 21"/>
              <p:cNvSpPr>
                <a:spLocks noChangeShapeType="1"/>
              </p:cNvSpPr>
              <p:nvPr/>
            </p:nvSpPr>
            <p:spPr bwMode="auto">
              <a:xfrm>
                <a:off x="1245" y="6250"/>
                <a:ext cx="0" cy="6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24593" name="Line 22"/>
              <p:cNvSpPr>
                <a:spLocks noChangeShapeType="1"/>
              </p:cNvSpPr>
              <p:nvPr/>
            </p:nvSpPr>
            <p:spPr bwMode="auto">
              <a:xfrm>
                <a:off x="1619" y="6223"/>
                <a:ext cx="0" cy="6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24594" name="Line 23"/>
              <p:cNvSpPr>
                <a:spLocks noChangeShapeType="1"/>
              </p:cNvSpPr>
              <p:nvPr/>
            </p:nvSpPr>
            <p:spPr bwMode="auto">
              <a:xfrm>
                <a:off x="1724" y="6061"/>
                <a:ext cx="0" cy="6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24595" name="Line 24"/>
              <p:cNvSpPr>
                <a:spLocks noChangeShapeType="1"/>
              </p:cNvSpPr>
              <p:nvPr/>
            </p:nvSpPr>
            <p:spPr bwMode="auto">
              <a:xfrm>
                <a:off x="2133" y="6015"/>
                <a:ext cx="0" cy="6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24596" name="Line 25"/>
              <p:cNvSpPr>
                <a:spLocks noChangeShapeType="1"/>
              </p:cNvSpPr>
              <p:nvPr/>
            </p:nvSpPr>
            <p:spPr bwMode="auto">
              <a:xfrm>
                <a:off x="2221" y="6105"/>
                <a:ext cx="0" cy="6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24597" name="Line 26"/>
              <p:cNvSpPr>
                <a:spLocks noChangeShapeType="1"/>
              </p:cNvSpPr>
              <p:nvPr/>
            </p:nvSpPr>
            <p:spPr bwMode="auto">
              <a:xfrm>
                <a:off x="2696" y="6227"/>
                <a:ext cx="0" cy="6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24598" name="Line 27"/>
              <p:cNvSpPr>
                <a:spLocks noChangeShapeType="1"/>
              </p:cNvSpPr>
              <p:nvPr/>
            </p:nvSpPr>
            <p:spPr bwMode="auto">
              <a:xfrm>
                <a:off x="2819" y="6065"/>
                <a:ext cx="0" cy="6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24599" name="Line 28"/>
              <p:cNvSpPr>
                <a:spLocks noChangeShapeType="1"/>
              </p:cNvSpPr>
              <p:nvPr/>
            </p:nvSpPr>
            <p:spPr bwMode="auto">
              <a:xfrm>
                <a:off x="2908" y="5920"/>
                <a:ext cx="0" cy="5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24600" name="Line 29"/>
              <p:cNvSpPr>
                <a:spLocks noChangeShapeType="1"/>
              </p:cNvSpPr>
              <p:nvPr/>
            </p:nvSpPr>
            <p:spPr bwMode="auto">
              <a:xfrm>
                <a:off x="3265" y="6045"/>
                <a:ext cx="0" cy="6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24601" name="Line 30"/>
              <p:cNvSpPr>
                <a:spLocks noChangeShapeType="1"/>
              </p:cNvSpPr>
              <p:nvPr/>
            </p:nvSpPr>
            <p:spPr bwMode="auto">
              <a:xfrm>
                <a:off x="4426" y="6118"/>
                <a:ext cx="0" cy="6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24602" name="Line 31"/>
              <p:cNvSpPr>
                <a:spLocks noChangeShapeType="1"/>
              </p:cNvSpPr>
              <p:nvPr/>
            </p:nvSpPr>
            <p:spPr bwMode="auto">
              <a:xfrm>
                <a:off x="3377" y="6106"/>
                <a:ext cx="0" cy="6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24603" name="Line 32"/>
              <p:cNvSpPr>
                <a:spLocks noChangeShapeType="1"/>
              </p:cNvSpPr>
              <p:nvPr/>
            </p:nvSpPr>
            <p:spPr bwMode="auto">
              <a:xfrm>
                <a:off x="4320" y="6028"/>
                <a:ext cx="0" cy="6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24604" name="Line 33"/>
              <p:cNvSpPr>
                <a:spLocks noChangeShapeType="1"/>
              </p:cNvSpPr>
              <p:nvPr/>
            </p:nvSpPr>
            <p:spPr bwMode="auto">
              <a:xfrm>
                <a:off x="4008" y="6032"/>
                <a:ext cx="0" cy="6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24605" name="Line 34"/>
              <p:cNvSpPr>
                <a:spLocks noChangeShapeType="1"/>
              </p:cNvSpPr>
              <p:nvPr/>
            </p:nvSpPr>
            <p:spPr bwMode="auto">
              <a:xfrm>
                <a:off x="3478" y="6340"/>
                <a:ext cx="0" cy="4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24606" name="Line 35"/>
              <p:cNvSpPr>
                <a:spLocks noChangeShapeType="1"/>
              </p:cNvSpPr>
              <p:nvPr/>
            </p:nvSpPr>
            <p:spPr bwMode="auto">
              <a:xfrm>
                <a:off x="3901" y="6128"/>
                <a:ext cx="0" cy="6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24607" name="Line 36"/>
              <p:cNvSpPr>
                <a:spLocks noChangeShapeType="1"/>
              </p:cNvSpPr>
              <p:nvPr/>
            </p:nvSpPr>
            <p:spPr bwMode="auto">
              <a:xfrm>
                <a:off x="3806" y="6301"/>
                <a:ext cx="0" cy="5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24608" name="Line 37"/>
              <p:cNvSpPr>
                <a:spLocks noChangeShapeType="1"/>
              </p:cNvSpPr>
              <p:nvPr/>
            </p:nvSpPr>
            <p:spPr bwMode="auto">
              <a:xfrm>
                <a:off x="5381" y="6068"/>
                <a:ext cx="0" cy="6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24609" name="Line 38"/>
              <p:cNvSpPr>
                <a:spLocks noChangeShapeType="1"/>
              </p:cNvSpPr>
              <p:nvPr/>
            </p:nvSpPr>
            <p:spPr bwMode="auto">
              <a:xfrm>
                <a:off x="4967" y="5938"/>
                <a:ext cx="0" cy="6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24610" name="Line 39"/>
              <p:cNvSpPr>
                <a:spLocks noChangeShapeType="1"/>
              </p:cNvSpPr>
              <p:nvPr/>
            </p:nvSpPr>
            <p:spPr bwMode="auto">
              <a:xfrm>
                <a:off x="4873" y="6060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24611" name="Line 40"/>
              <p:cNvSpPr>
                <a:spLocks noChangeShapeType="1"/>
              </p:cNvSpPr>
              <p:nvPr/>
            </p:nvSpPr>
            <p:spPr bwMode="auto">
              <a:xfrm>
                <a:off x="4794" y="6182"/>
                <a:ext cx="0" cy="6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24612" name="Line 41"/>
              <p:cNvSpPr>
                <a:spLocks noChangeShapeType="1"/>
              </p:cNvSpPr>
              <p:nvPr/>
            </p:nvSpPr>
            <p:spPr bwMode="auto">
              <a:xfrm>
                <a:off x="2333" y="6351"/>
                <a:ext cx="0" cy="4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24613" name="Line 42"/>
              <p:cNvSpPr>
                <a:spLocks noChangeShapeType="1"/>
              </p:cNvSpPr>
              <p:nvPr/>
            </p:nvSpPr>
            <p:spPr bwMode="auto">
              <a:xfrm>
                <a:off x="2590" y="6491"/>
                <a:ext cx="0" cy="3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24614" name="Line 43"/>
              <p:cNvSpPr>
                <a:spLocks noChangeShapeType="1"/>
              </p:cNvSpPr>
              <p:nvPr/>
            </p:nvSpPr>
            <p:spPr bwMode="auto">
              <a:xfrm>
                <a:off x="5275" y="6027"/>
                <a:ext cx="0" cy="6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24615" name="Line 44"/>
              <p:cNvSpPr>
                <a:spLocks noChangeShapeType="1"/>
              </p:cNvSpPr>
              <p:nvPr/>
            </p:nvSpPr>
            <p:spPr bwMode="auto">
              <a:xfrm>
                <a:off x="5481" y="6185"/>
                <a:ext cx="0" cy="6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24616" name="Line 45"/>
              <p:cNvSpPr>
                <a:spLocks noChangeShapeType="1"/>
              </p:cNvSpPr>
              <p:nvPr/>
            </p:nvSpPr>
            <p:spPr bwMode="auto">
              <a:xfrm>
                <a:off x="6023" y="5938"/>
                <a:ext cx="0" cy="6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24617" name="Line 46"/>
              <p:cNvSpPr>
                <a:spLocks noChangeShapeType="1"/>
              </p:cNvSpPr>
              <p:nvPr/>
            </p:nvSpPr>
            <p:spPr bwMode="auto">
              <a:xfrm>
                <a:off x="5928" y="5993"/>
                <a:ext cx="0" cy="70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24618" name="Line 47"/>
              <p:cNvSpPr>
                <a:spLocks noChangeShapeType="1"/>
              </p:cNvSpPr>
              <p:nvPr/>
            </p:nvSpPr>
            <p:spPr bwMode="auto">
              <a:xfrm>
                <a:off x="5833" y="6149"/>
                <a:ext cx="0" cy="6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24619" name="Line 48"/>
              <p:cNvSpPr>
                <a:spLocks noChangeShapeType="1"/>
              </p:cNvSpPr>
              <p:nvPr/>
            </p:nvSpPr>
            <p:spPr bwMode="auto">
              <a:xfrm>
                <a:off x="4711" y="6569"/>
                <a:ext cx="0" cy="2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24620" name="Line 49"/>
              <p:cNvSpPr>
                <a:spLocks noChangeShapeType="1"/>
              </p:cNvSpPr>
              <p:nvPr/>
            </p:nvSpPr>
            <p:spPr bwMode="auto">
              <a:xfrm>
                <a:off x="4516" y="6407"/>
                <a:ext cx="0" cy="3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24621" name="Line 50"/>
              <p:cNvSpPr>
                <a:spLocks noChangeShapeType="1"/>
              </p:cNvSpPr>
              <p:nvPr/>
            </p:nvSpPr>
            <p:spPr bwMode="auto">
              <a:xfrm>
                <a:off x="1848" y="6067"/>
                <a:ext cx="0" cy="45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24622" name="Line 51"/>
              <p:cNvSpPr>
                <a:spLocks noChangeShapeType="1"/>
              </p:cNvSpPr>
              <p:nvPr/>
            </p:nvSpPr>
            <p:spPr bwMode="auto">
              <a:xfrm>
                <a:off x="4108" y="6084"/>
                <a:ext cx="0" cy="2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24623" name="Line 52"/>
              <p:cNvSpPr>
                <a:spLocks noChangeShapeType="1"/>
              </p:cNvSpPr>
              <p:nvPr/>
            </p:nvSpPr>
            <p:spPr bwMode="auto">
              <a:xfrm flipH="1">
                <a:off x="1530" y="6435"/>
                <a:ext cx="0" cy="4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24624" name="Line 53"/>
              <p:cNvSpPr>
                <a:spLocks noChangeShapeType="1"/>
              </p:cNvSpPr>
              <p:nvPr/>
            </p:nvSpPr>
            <p:spPr bwMode="auto">
              <a:xfrm>
                <a:off x="1345" y="6488"/>
                <a:ext cx="0" cy="35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24625" name="Freeform 54"/>
              <p:cNvSpPr>
                <a:spLocks/>
              </p:cNvSpPr>
              <p:nvPr/>
            </p:nvSpPr>
            <p:spPr bwMode="auto">
              <a:xfrm>
                <a:off x="753" y="5935"/>
                <a:ext cx="5426" cy="980"/>
              </a:xfrm>
              <a:custGeom>
                <a:avLst/>
                <a:gdLst>
                  <a:gd name="T0" fmla="*/ 0 w 5426"/>
                  <a:gd name="T1" fmla="*/ 43 h 980"/>
                  <a:gd name="T2" fmla="*/ 134 w 5426"/>
                  <a:gd name="T3" fmla="*/ 126 h 980"/>
                  <a:gd name="T4" fmla="*/ 335 w 5426"/>
                  <a:gd name="T5" fmla="*/ 679 h 980"/>
                  <a:gd name="T6" fmla="*/ 453 w 5426"/>
                  <a:gd name="T7" fmla="*/ 897 h 980"/>
                  <a:gd name="T8" fmla="*/ 620 w 5426"/>
                  <a:gd name="T9" fmla="*/ 863 h 980"/>
                  <a:gd name="T10" fmla="*/ 888 w 5426"/>
                  <a:gd name="T11" fmla="*/ 193 h 980"/>
                  <a:gd name="T12" fmla="*/ 1022 w 5426"/>
                  <a:gd name="T13" fmla="*/ 59 h 980"/>
                  <a:gd name="T14" fmla="*/ 1173 w 5426"/>
                  <a:gd name="T15" fmla="*/ 126 h 980"/>
                  <a:gd name="T16" fmla="*/ 1290 w 5426"/>
                  <a:gd name="T17" fmla="*/ 394 h 980"/>
                  <a:gd name="T18" fmla="*/ 1424 w 5426"/>
                  <a:gd name="T19" fmla="*/ 796 h 980"/>
                  <a:gd name="T20" fmla="*/ 1608 w 5426"/>
                  <a:gd name="T21" fmla="*/ 913 h 980"/>
                  <a:gd name="T22" fmla="*/ 1775 w 5426"/>
                  <a:gd name="T23" fmla="*/ 679 h 980"/>
                  <a:gd name="T24" fmla="*/ 1976 w 5426"/>
                  <a:gd name="T25" fmla="*/ 244 h 980"/>
                  <a:gd name="T26" fmla="*/ 2010 w 5426"/>
                  <a:gd name="T27" fmla="*/ 193 h 980"/>
                  <a:gd name="T28" fmla="*/ 2110 w 5426"/>
                  <a:gd name="T29" fmla="*/ 59 h 980"/>
                  <a:gd name="T30" fmla="*/ 2294 w 5426"/>
                  <a:gd name="T31" fmla="*/ 59 h 980"/>
                  <a:gd name="T32" fmla="*/ 2412 w 5426"/>
                  <a:gd name="T33" fmla="*/ 411 h 980"/>
                  <a:gd name="T34" fmla="*/ 2546 w 5426"/>
                  <a:gd name="T35" fmla="*/ 763 h 980"/>
                  <a:gd name="T36" fmla="*/ 2797 w 5426"/>
                  <a:gd name="T37" fmla="*/ 913 h 980"/>
                  <a:gd name="T38" fmla="*/ 2981 w 5426"/>
                  <a:gd name="T39" fmla="*/ 595 h 980"/>
                  <a:gd name="T40" fmla="*/ 3098 w 5426"/>
                  <a:gd name="T41" fmla="*/ 210 h 980"/>
                  <a:gd name="T42" fmla="*/ 3249 w 5426"/>
                  <a:gd name="T43" fmla="*/ 43 h 980"/>
                  <a:gd name="T44" fmla="*/ 3383 w 5426"/>
                  <a:gd name="T45" fmla="*/ 143 h 980"/>
                  <a:gd name="T46" fmla="*/ 3433 w 5426"/>
                  <a:gd name="T47" fmla="*/ 294 h 980"/>
                  <a:gd name="T48" fmla="*/ 3550 w 5426"/>
                  <a:gd name="T49" fmla="*/ 729 h 980"/>
                  <a:gd name="T50" fmla="*/ 3651 w 5426"/>
                  <a:gd name="T51" fmla="*/ 897 h 980"/>
                  <a:gd name="T52" fmla="*/ 3835 w 5426"/>
                  <a:gd name="T53" fmla="*/ 813 h 980"/>
                  <a:gd name="T54" fmla="*/ 3952 w 5426"/>
                  <a:gd name="T55" fmla="*/ 495 h 980"/>
                  <a:gd name="T56" fmla="*/ 4019 w 5426"/>
                  <a:gd name="T57" fmla="*/ 294 h 980"/>
                  <a:gd name="T58" fmla="*/ 3969 w 5426"/>
                  <a:gd name="T59" fmla="*/ 327 h 980"/>
                  <a:gd name="T60" fmla="*/ 4086 w 5426"/>
                  <a:gd name="T61" fmla="*/ 126 h 980"/>
                  <a:gd name="T62" fmla="*/ 4203 w 5426"/>
                  <a:gd name="T63" fmla="*/ 43 h 980"/>
                  <a:gd name="T64" fmla="*/ 4304 w 5426"/>
                  <a:gd name="T65" fmla="*/ 76 h 980"/>
                  <a:gd name="T66" fmla="*/ 4438 w 5426"/>
                  <a:gd name="T67" fmla="*/ 344 h 980"/>
                  <a:gd name="T68" fmla="*/ 4538 w 5426"/>
                  <a:gd name="T69" fmla="*/ 712 h 980"/>
                  <a:gd name="T70" fmla="*/ 4756 w 5426"/>
                  <a:gd name="T71" fmla="*/ 897 h 980"/>
                  <a:gd name="T72" fmla="*/ 4940 w 5426"/>
                  <a:gd name="T73" fmla="*/ 645 h 980"/>
                  <a:gd name="T74" fmla="*/ 5091 w 5426"/>
                  <a:gd name="T75" fmla="*/ 110 h 980"/>
                  <a:gd name="T76" fmla="*/ 5292 w 5426"/>
                  <a:gd name="T77" fmla="*/ 43 h 980"/>
                  <a:gd name="T78" fmla="*/ 5426 w 5426"/>
                  <a:gd name="T79" fmla="*/ 210 h 9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5426" h="980">
                    <a:moveTo>
                      <a:pt x="0" y="43"/>
                    </a:moveTo>
                    <a:cubicBezTo>
                      <a:pt x="39" y="31"/>
                      <a:pt x="78" y="20"/>
                      <a:pt x="134" y="126"/>
                    </a:cubicBezTo>
                    <a:cubicBezTo>
                      <a:pt x="190" y="232"/>
                      <a:pt x="282" y="551"/>
                      <a:pt x="335" y="679"/>
                    </a:cubicBezTo>
                    <a:cubicBezTo>
                      <a:pt x="388" y="807"/>
                      <a:pt x="406" y="866"/>
                      <a:pt x="453" y="897"/>
                    </a:cubicBezTo>
                    <a:cubicBezTo>
                      <a:pt x="500" y="928"/>
                      <a:pt x="547" y="980"/>
                      <a:pt x="620" y="863"/>
                    </a:cubicBezTo>
                    <a:cubicBezTo>
                      <a:pt x="693" y="746"/>
                      <a:pt x="821" y="327"/>
                      <a:pt x="888" y="193"/>
                    </a:cubicBezTo>
                    <a:cubicBezTo>
                      <a:pt x="955" y="59"/>
                      <a:pt x="975" y="70"/>
                      <a:pt x="1022" y="59"/>
                    </a:cubicBezTo>
                    <a:cubicBezTo>
                      <a:pt x="1069" y="48"/>
                      <a:pt x="1128" y="70"/>
                      <a:pt x="1173" y="126"/>
                    </a:cubicBezTo>
                    <a:cubicBezTo>
                      <a:pt x="1218" y="182"/>
                      <a:pt x="1248" y="282"/>
                      <a:pt x="1290" y="394"/>
                    </a:cubicBezTo>
                    <a:cubicBezTo>
                      <a:pt x="1332" y="506"/>
                      <a:pt x="1371" y="710"/>
                      <a:pt x="1424" y="796"/>
                    </a:cubicBezTo>
                    <a:cubicBezTo>
                      <a:pt x="1477" y="882"/>
                      <a:pt x="1550" y="932"/>
                      <a:pt x="1608" y="913"/>
                    </a:cubicBezTo>
                    <a:cubicBezTo>
                      <a:pt x="1666" y="894"/>
                      <a:pt x="1714" y="790"/>
                      <a:pt x="1775" y="679"/>
                    </a:cubicBezTo>
                    <a:cubicBezTo>
                      <a:pt x="1836" y="568"/>
                      <a:pt x="1937" y="325"/>
                      <a:pt x="1976" y="244"/>
                    </a:cubicBezTo>
                    <a:cubicBezTo>
                      <a:pt x="2015" y="163"/>
                      <a:pt x="1988" y="224"/>
                      <a:pt x="2010" y="193"/>
                    </a:cubicBezTo>
                    <a:cubicBezTo>
                      <a:pt x="2032" y="162"/>
                      <a:pt x="2063" y="81"/>
                      <a:pt x="2110" y="59"/>
                    </a:cubicBezTo>
                    <a:cubicBezTo>
                      <a:pt x="2157" y="37"/>
                      <a:pt x="2244" y="0"/>
                      <a:pt x="2294" y="59"/>
                    </a:cubicBezTo>
                    <a:cubicBezTo>
                      <a:pt x="2344" y="118"/>
                      <a:pt x="2370" y="294"/>
                      <a:pt x="2412" y="411"/>
                    </a:cubicBezTo>
                    <a:cubicBezTo>
                      <a:pt x="2454" y="528"/>
                      <a:pt x="2482" y="679"/>
                      <a:pt x="2546" y="763"/>
                    </a:cubicBezTo>
                    <a:cubicBezTo>
                      <a:pt x="2610" y="847"/>
                      <a:pt x="2725" y="941"/>
                      <a:pt x="2797" y="913"/>
                    </a:cubicBezTo>
                    <a:cubicBezTo>
                      <a:pt x="2869" y="885"/>
                      <a:pt x="2931" y="712"/>
                      <a:pt x="2981" y="595"/>
                    </a:cubicBezTo>
                    <a:cubicBezTo>
                      <a:pt x="3031" y="478"/>
                      <a:pt x="3053" y="302"/>
                      <a:pt x="3098" y="210"/>
                    </a:cubicBezTo>
                    <a:cubicBezTo>
                      <a:pt x="3143" y="118"/>
                      <a:pt x="3202" y="54"/>
                      <a:pt x="3249" y="43"/>
                    </a:cubicBezTo>
                    <a:cubicBezTo>
                      <a:pt x="3296" y="32"/>
                      <a:pt x="3352" y="101"/>
                      <a:pt x="3383" y="143"/>
                    </a:cubicBezTo>
                    <a:cubicBezTo>
                      <a:pt x="3414" y="185"/>
                      <a:pt x="3405" y="196"/>
                      <a:pt x="3433" y="294"/>
                    </a:cubicBezTo>
                    <a:cubicBezTo>
                      <a:pt x="3461" y="392"/>
                      <a:pt x="3514" y="629"/>
                      <a:pt x="3550" y="729"/>
                    </a:cubicBezTo>
                    <a:cubicBezTo>
                      <a:pt x="3586" y="829"/>
                      <a:pt x="3604" y="883"/>
                      <a:pt x="3651" y="897"/>
                    </a:cubicBezTo>
                    <a:cubicBezTo>
                      <a:pt x="3698" y="911"/>
                      <a:pt x="3785" y="880"/>
                      <a:pt x="3835" y="813"/>
                    </a:cubicBezTo>
                    <a:cubicBezTo>
                      <a:pt x="3885" y="746"/>
                      <a:pt x="3921" y="581"/>
                      <a:pt x="3952" y="495"/>
                    </a:cubicBezTo>
                    <a:cubicBezTo>
                      <a:pt x="3983" y="409"/>
                      <a:pt x="4016" y="322"/>
                      <a:pt x="4019" y="294"/>
                    </a:cubicBezTo>
                    <a:cubicBezTo>
                      <a:pt x="4022" y="266"/>
                      <a:pt x="3958" y="355"/>
                      <a:pt x="3969" y="327"/>
                    </a:cubicBezTo>
                    <a:cubicBezTo>
                      <a:pt x="3980" y="299"/>
                      <a:pt x="4047" y="173"/>
                      <a:pt x="4086" y="126"/>
                    </a:cubicBezTo>
                    <a:cubicBezTo>
                      <a:pt x="4125" y="79"/>
                      <a:pt x="4167" y="51"/>
                      <a:pt x="4203" y="43"/>
                    </a:cubicBezTo>
                    <a:cubicBezTo>
                      <a:pt x="4239" y="35"/>
                      <a:pt x="4265" y="26"/>
                      <a:pt x="4304" y="76"/>
                    </a:cubicBezTo>
                    <a:cubicBezTo>
                      <a:pt x="4343" y="126"/>
                      <a:pt x="4399" y="238"/>
                      <a:pt x="4438" y="344"/>
                    </a:cubicBezTo>
                    <a:cubicBezTo>
                      <a:pt x="4477" y="450"/>
                      <a:pt x="4485" y="620"/>
                      <a:pt x="4538" y="712"/>
                    </a:cubicBezTo>
                    <a:cubicBezTo>
                      <a:pt x="4591" y="804"/>
                      <a:pt x="4689" y="908"/>
                      <a:pt x="4756" y="897"/>
                    </a:cubicBezTo>
                    <a:cubicBezTo>
                      <a:pt x="4823" y="886"/>
                      <a:pt x="4884" y="776"/>
                      <a:pt x="4940" y="645"/>
                    </a:cubicBezTo>
                    <a:cubicBezTo>
                      <a:pt x="4996" y="514"/>
                      <a:pt x="5032" y="210"/>
                      <a:pt x="5091" y="110"/>
                    </a:cubicBezTo>
                    <a:cubicBezTo>
                      <a:pt x="5150" y="10"/>
                      <a:pt x="5236" y="26"/>
                      <a:pt x="5292" y="43"/>
                    </a:cubicBezTo>
                    <a:cubicBezTo>
                      <a:pt x="5348" y="60"/>
                      <a:pt x="5398" y="176"/>
                      <a:pt x="5426" y="210"/>
                    </a:cubicBezTo>
                  </a:path>
                </a:pathLst>
              </a:custGeom>
              <a:noFill/>
              <a:ln w="381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  <p:sp>
            <p:nvSpPr>
              <p:cNvPr id="24626" name="Freeform 55"/>
              <p:cNvSpPr>
                <a:spLocks/>
              </p:cNvSpPr>
              <p:nvPr/>
            </p:nvSpPr>
            <p:spPr bwMode="auto">
              <a:xfrm>
                <a:off x="1078" y="5954"/>
                <a:ext cx="5426" cy="980"/>
              </a:xfrm>
              <a:custGeom>
                <a:avLst/>
                <a:gdLst>
                  <a:gd name="T0" fmla="*/ 0 w 5426"/>
                  <a:gd name="T1" fmla="*/ 43 h 980"/>
                  <a:gd name="T2" fmla="*/ 134 w 5426"/>
                  <a:gd name="T3" fmla="*/ 126 h 980"/>
                  <a:gd name="T4" fmla="*/ 335 w 5426"/>
                  <a:gd name="T5" fmla="*/ 679 h 980"/>
                  <a:gd name="T6" fmla="*/ 453 w 5426"/>
                  <a:gd name="T7" fmla="*/ 897 h 980"/>
                  <a:gd name="T8" fmla="*/ 620 w 5426"/>
                  <a:gd name="T9" fmla="*/ 863 h 980"/>
                  <a:gd name="T10" fmla="*/ 888 w 5426"/>
                  <a:gd name="T11" fmla="*/ 193 h 980"/>
                  <a:gd name="T12" fmla="*/ 1022 w 5426"/>
                  <a:gd name="T13" fmla="*/ 59 h 980"/>
                  <a:gd name="T14" fmla="*/ 1173 w 5426"/>
                  <a:gd name="T15" fmla="*/ 126 h 980"/>
                  <a:gd name="T16" fmla="*/ 1290 w 5426"/>
                  <a:gd name="T17" fmla="*/ 394 h 980"/>
                  <a:gd name="T18" fmla="*/ 1424 w 5426"/>
                  <a:gd name="T19" fmla="*/ 796 h 980"/>
                  <a:gd name="T20" fmla="*/ 1608 w 5426"/>
                  <a:gd name="T21" fmla="*/ 913 h 980"/>
                  <a:gd name="T22" fmla="*/ 1775 w 5426"/>
                  <a:gd name="T23" fmla="*/ 679 h 980"/>
                  <a:gd name="T24" fmla="*/ 1976 w 5426"/>
                  <a:gd name="T25" fmla="*/ 244 h 980"/>
                  <a:gd name="T26" fmla="*/ 2010 w 5426"/>
                  <a:gd name="T27" fmla="*/ 193 h 980"/>
                  <a:gd name="T28" fmla="*/ 2110 w 5426"/>
                  <a:gd name="T29" fmla="*/ 59 h 980"/>
                  <a:gd name="T30" fmla="*/ 2294 w 5426"/>
                  <a:gd name="T31" fmla="*/ 59 h 980"/>
                  <a:gd name="T32" fmla="*/ 2412 w 5426"/>
                  <a:gd name="T33" fmla="*/ 411 h 980"/>
                  <a:gd name="T34" fmla="*/ 2546 w 5426"/>
                  <a:gd name="T35" fmla="*/ 763 h 980"/>
                  <a:gd name="T36" fmla="*/ 2797 w 5426"/>
                  <a:gd name="T37" fmla="*/ 913 h 980"/>
                  <a:gd name="T38" fmla="*/ 2981 w 5426"/>
                  <a:gd name="T39" fmla="*/ 595 h 980"/>
                  <a:gd name="T40" fmla="*/ 3098 w 5426"/>
                  <a:gd name="T41" fmla="*/ 210 h 980"/>
                  <a:gd name="T42" fmla="*/ 3249 w 5426"/>
                  <a:gd name="T43" fmla="*/ 43 h 980"/>
                  <a:gd name="T44" fmla="*/ 3383 w 5426"/>
                  <a:gd name="T45" fmla="*/ 143 h 980"/>
                  <a:gd name="T46" fmla="*/ 3433 w 5426"/>
                  <a:gd name="T47" fmla="*/ 294 h 980"/>
                  <a:gd name="T48" fmla="*/ 3550 w 5426"/>
                  <a:gd name="T49" fmla="*/ 729 h 980"/>
                  <a:gd name="T50" fmla="*/ 3651 w 5426"/>
                  <a:gd name="T51" fmla="*/ 897 h 980"/>
                  <a:gd name="T52" fmla="*/ 3835 w 5426"/>
                  <a:gd name="T53" fmla="*/ 813 h 980"/>
                  <a:gd name="T54" fmla="*/ 3952 w 5426"/>
                  <a:gd name="T55" fmla="*/ 495 h 980"/>
                  <a:gd name="T56" fmla="*/ 4019 w 5426"/>
                  <a:gd name="T57" fmla="*/ 294 h 980"/>
                  <a:gd name="T58" fmla="*/ 3969 w 5426"/>
                  <a:gd name="T59" fmla="*/ 327 h 980"/>
                  <a:gd name="T60" fmla="*/ 4086 w 5426"/>
                  <a:gd name="T61" fmla="*/ 126 h 980"/>
                  <a:gd name="T62" fmla="*/ 4203 w 5426"/>
                  <a:gd name="T63" fmla="*/ 43 h 980"/>
                  <a:gd name="T64" fmla="*/ 4304 w 5426"/>
                  <a:gd name="T65" fmla="*/ 76 h 980"/>
                  <a:gd name="T66" fmla="*/ 4438 w 5426"/>
                  <a:gd name="T67" fmla="*/ 344 h 980"/>
                  <a:gd name="T68" fmla="*/ 4538 w 5426"/>
                  <a:gd name="T69" fmla="*/ 712 h 980"/>
                  <a:gd name="T70" fmla="*/ 4756 w 5426"/>
                  <a:gd name="T71" fmla="*/ 897 h 980"/>
                  <a:gd name="T72" fmla="*/ 4940 w 5426"/>
                  <a:gd name="T73" fmla="*/ 645 h 980"/>
                  <a:gd name="T74" fmla="*/ 5091 w 5426"/>
                  <a:gd name="T75" fmla="*/ 110 h 980"/>
                  <a:gd name="T76" fmla="*/ 5292 w 5426"/>
                  <a:gd name="T77" fmla="*/ 43 h 980"/>
                  <a:gd name="T78" fmla="*/ 5426 w 5426"/>
                  <a:gd name="T79" fmla="*/ 210 h 9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5426" h="980">
                    <a:moveTo>
                      <a:pt x="0" y="43"/>
                    </a:moveTo>
                    <a:cubicBezTo>
                      <a:pt x="39" y="31"/>
                      <a:pt x="78" y="20"/>
                      <a:pt x="134" y="126"/>
                    </a:cubicBezTo>
                    <a:cubicBezTo>
                      <a:pt x="190" y="232"/>
                      <a:pt x="282" y="551"/>
                      <a:pt x="335" y="679"/>
                    </a:cubicBezTo>
                    <a:cubicBezTo>
                      <a:pt x="388" y="807"/>
                      <a:pt x="406" y="866"/>
                      <a:pt x="453" y="897"/>
                    </a:cubicBezTo>
                    <a:cubicBezTo>
                      <a:pt x="500" y="928"/>
                      <a:pt x="547" y="980"/>
                      <a:pt x="620" y="863"/>
                    </a:cubicBezTo>
                    <a:cubicBezTo>
                      <a:pt x="693" y="746"/>
                      <a:pt x="821" y="327"/>
                      <a:pt x="888" y="193"/>
                    </a:cubicBezTo>
                    <a:cubicBezTo>
                      <a:pt x="955" y="59"/>
                      <a:pt x="975" y="70"/>
                      <a:pt x="1022" y="59"/>
                    </a:cubicBezTo>
                    <a:cubicBezTo>
                      <a:pt x="1069" y="48"/>
                      <a:pt x="1128" y="70"/>
                      <a:pt x="1173" y="126"/>
                    </a:cubicBezTo>
                    <a:cubicBezTo>
                      <a:pt x="1218" y="182"/>
                      <a:pt x="1248" y="282"/>
                      <a:pt x="1290" y="394"/>
                    </a:cubicBezTo>
                    <a:cubicBezTo>
                      <a:pt x="1332" y="506"/>
                      <a:pt x="1371" y="710"/>
                      <a:pt x="1424" y="796"/>
                    </a:cubicBezTo>
                    <a:cubicBezTo>
                      <a:pt x="1477" y="882"/>
                      <a:pt x="1550" y="932"/>
                      <a:pt x="1608" y="913"/>
                    </a:cubicBezTo>
                    <a:cubicBezTo>
                      <a:pt x="1666" y="894"/>
                      <a:pt x="1714" y="790"/>
                      <a:pt x="1775" y="679"/>
                    </a:cubicBezTo>
                    <a:cubicBezTo>
                      <a:pt x="1836" y="568"/>
                      <a:pt x="1937" y="325"/>
                      <a:pt x="1976" y="244"/>
                    </a:cubicBezTo>
                    <a:cubicBezTo>
                      <a:pt x="2015" y="163"/>
                      <a:pt x="1988" y="224"/>
                      <a:pt x="2010" y="193"/>
                    </a:cubicBezTo>
                    <a:cubicBezTo>
                      <a:pt x="2032" y="162"/>
                      <a:pt x="2063" y="81"/>
                      <a:pt x="2110" y="59"/>
                    </a:cubicBezTo>
                    <a:cubicBezTo>
                      <a:pt x="2157" y="37"/>
                      <a:pt x="2244" y="0"/>
                      <a:pt x="2294" y="59"/>
                    </a:cubicBezTo>
                    <a:cubicBezTo>
                      <a:pt x="2344" y="118"/>
                      <a:pt x="2370" y="294"/>
                      <a:pt x="2412" y="411"/>
                    </a:cubicBezTo>
                    <a:cubicBezTo>
                      <a:pt x="2454" y="528"/>
                      <a:pt x="2482" y="679"/>
                      <a:pt x="2546" y="763"/>
                    </a:cubicBezTo>
                    <a:cubicBezTo>
                      <a:pt x="2610" y="847"/>
                      <a:pt x="2725" y="941"/>
                      <a:pt x="2797" y="913"/>
                    </a:cubicBezTo>
                    <a:cubicBezTo>
                      <a:pt x="2869" y="885"/>
                      <a:pt x="2931" y="712"/>
                      <a:pt x="2981" y="595"/>
                    </a:cubicBezTo>
                    <a:cubicBezTo>
                      <a:pt x="3031" y="478"/>
                      <a:pt x="3053" y="302"/>
                      <a:pt x="3098" y="210"/>
                    </a:cubicBezTo>
                    <a:cubicBezTo>
                      <a:pt x="3143" y="118"/>
                      <a:pt x="3202" y="54"/>
                      <a:pt x="3249" y="43"/>
                    </a:cubicBezTo>
                    <a:cubicBezTo>
                      <a:pt x="3296" y="32"/>
                      <a:pt x="3352" y="101"/>
                      <a:pt x="3383" y="143"/>
                    </a:cubicBezTo>
                    <a:cubicBezTo>
                      <a:pt x="3414" y="185"/>
                      <a:pt x="3405" y="196"/>
                      <a:pt x="3433" y="294"/>
                    </a:cubicBezTo>
                    <a:cubicBezTo>
                      <a:pt x="3461" y="392"/>
                      <a:pt x="3514" y="629"/>
                      <a:pt x="3550" y="729"/>
                    </a:cubicBezTo>
                    <a:cubicBezTo>
                      <a:pt x="3586" y="829"/>
                      <a:pt x="3604" y="883"/>
                      <a:pt x="3651" y="897"/>
                    </a:cubicBezTo>
                    <a:cubicBezTo>
                      <a:pt x="3698" y="911"/>
                      <a:pt x="3785" y="880"/>
                      <a:pt x="3835" y="813"/>
                    </a:cubicBezTo>
                    <a:cubicBezTo>
                      <a:pt x="3885" y="746"/>
                      <a:pt x="3921" y="581"/>
                      <a:pt x="3952" y="495"/>
                    </a:cubicBezTo>
                    <a:cubicBezTo>
                      <a:pt x="3983" y="409"/>
                      <a:pt x="4016" y="322"/>
                      <a:pt x="4019" y="294"/>
                    </a:cubicBezTo>
                    <a:cubicBezTo>
                      <a:pt x="4022" y="266"/>
                      <a:pt x="3958" y="355"/>
                      <a:pt x="3969" y="327"/>
                    </a:cubicBezTo>
                    <a:cubicBezTo>
                      <a:pt x="3980" y="299"/>
                      <a:pt x="4047" y="173"/>
                      <a:pt x="4086" y="126"/>
                    </a:cubicBezTo>
                    <a:cubicBezTo>
                      <a:pt x="4125" y="79"/>
                      <a:pt x="4167" y="51"/>
                      <a:pt x="4203" y="43"/>
                    </a:cubicBezTo>
                    <a:cubicBezTo>
                      <a:pt x="4239" y="35"/>
                      <a:pt x="4265" y="26"/>
                      <a:pt x="4304" y="76"/>
                    </a:cubicBezTo>
                    <a:cubicBezTo>
                      <a:pt x="4343" y="126"/>
                      <a:pt x="4399" y="238"/>
                      <a:pt x="4438" y="344"/>
                    </a:cubicBezTo>
                    <a:cubicBezTo>
                      <a:pt x="4477" y="450"/>
                      <a:pt x="4485" y="620"/>
                      <a:pt x="4538" y="712"/>
                    </a:cubicBezTo>
                    <a:cubicBezTo>
                      <a:pt x="4591" y="804"/>
                      <a:pt x="4689" y="908"/>
                      <a:pt x="4756" y="897"/>
                    </a:cubicBezTo>
                    <a:cubicBezTo>
                      <a:pt x="4823" y="886"/>
                      <a:pt x="4884" y="776"/>
                      <a:pt x="4940" y="645"/>
                    </a:cubicBezTo>
                    <a:cubicBezTo>
                      <a:pt x="4996" y="514"/>
                      <a:pt x="5032" y="210"/>
                      <a:pt x="5091" y="110"/>
                    </a:cubicBezTo>
                    <a:cubicBezTo>
                      <a:pt x="5150" y="10"/>
                      <a:pt x="5236" y="26"/>
                      <a:pt x="5292" y="43"/>
                    </a:cubicBezTo>
                    <a:cubicBezTo>
                      <a:pt x="5348" y="60"/>
                      <a:pt x="5398" y="176"/>
                      <a:pt x="5426" y="210"/>
                    </a:cubicBezTo>
                  </a:path>
                </a:pathLst>
              </a:custGeom>
              <a:noFill/>
              <a:ln w="38100" cmpd="sng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ea typeface="ＭＳ Ｐゴシック" charset="-128"/>
                </a:endParaRPr>
              </a:p>
            </p:txBody>
          </p:sp>
        </p:grpSp>
      </p:grpSp>
      <p:sp>
        <p:nvSpPr>
          <p:cNvPr id="12292" name="Text Box 56"/>
          <p:cNvSpPr txBox="1">
            <a:spLocks noChangeArrowheads="1"/>
          </p:cNvSpPr>
          <p:nvPr/>
        </p:nvSpPr>
        <p:spPr bwMode="auto">
          <a:xfrm>
            <a:off x="4171950" y="4264025"/>
            <a:ext cx="1839913" cy="388938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2000" b="1" smtClean="0">
                <a:solidFill>
                  <a:srgbClr val="FF0000"/>
                </a:solidFill>
              </a:rPr>
              <a:t>Transcription</a:t>
            </a:r>
            <a:endParaRPr lang="en-GB" sz="2000" smtClean="0">
              <a:solidFill>
                <a:srgbClr val="FF0000"/>
              </a:solidFill>
            </a:endParaRPr>
          </a:p>
        </p:txBody>
      </p:sp>
      <p:sp>
        <p:nvSpPr>
          <p:cNvPr id="12293" name="Text Box 57"/>
          <p:cNvSpPr txBox="1">
            <a:spLocks noChangeArrowheads="1"/>
          </p:cNvSpPr>
          <p:nvPr/>
        </p:nvSpPr>
        <p:spPr bwMode="auto">
          <a:xfrm>
            <a:off x="2268538" y="3636963"/>
            <a:ext cx="93027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2000" b="1" smtClean="0">
                <a:solidFill>
                  <a:prstClr val="black"/>
                </a:solidFill>
                <a:latin typeface="Times New Roman" pitchFamily="84" charset="0"/>
              </a:rPr>
              <a:t>DNA</a:t>
            </a:r>
            <a:endParaRPr lang="en-GB" sz="2000" smtClean="0">
              <a:solidFill>
                <a:prstClr val="black"/>
              </a:solidFill>
            </a:endParaRPr>
          </a:p>
        </p:txBody>
      </p:sp>
      <p:sp>
        <p:nvSpPr>
          <p:cNvPr id="12294" name="Text Box 58"/>
          <p:cNvSpPr txBox="1">
            <a:spLocks noChangeArrowheads="1"/>
          </p:cNvSpPr>
          <p:nvPr/>
        </p:nvSpPr>
        <p:spPr bwMode="auto">
          <a:xfrm>
            <a:off x="5283200" y="4683125"/>
            <a:ext cx="1376363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2000" b="1" smtClean="0">
                <a:solidFill>
                  <a:prstClr val="black"/>
                </a:solidFill>
                <a:latin typeface="Times New Roman" pitchFamily="84" charset="0"/>
              </a:rPr>
              <a:t>messenger RNA</a:t>
            </a:r>
            <a:endParaRPr lang="en-GB" sz="2000" smtClean="0">
              <a:solidFill>
                <a:prstClr val="black"/>
              </a:solidFill>
            </a:endParaRPr>
          </a:p>
        </p:txBody>
      </p:sp>
      <p:sp>
        <p:nvSpPr>
          <p:cNvPr id="12295" name="AutoShape 59"/>
          <p:cNvSpPr>
            <a:spLocks/>
          </p:cNvSpPr>
          <p:nvPr/>
        </p:nvSpPr>
        <p:spPr bwMode="auto">
          <a:xfrm rot="-5400000">
            <a:off x="4720432" y="1885156"/>
            <a:ext cx="374650" cy="2636837"/>
          </a:xfrm>
          <a:prstGeom prst="rightBrace">
            <a:avLst>
              <a:gd name="adj1" fmla="val 58651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2296" name="Freeform 60"/>
          <p:cNvSpPr>
            <a:spLocks/>
          </p:cNvSpPr>
          <p:nvPr/>
        </p:nvSpPr>
        <p:spPr bwMode="auto">
          <a:xfrm>
            <a:off x="5170488" y="4783138"/>
            <a:ext cx="1495425" cy="1814512"/>
          </a:xfrm>
          <a:custGeom>
            <a:avLst/>
            <a:gdLst>
              <a:gd name="T0" fmla="*/ 0 w 2110"/>
              <a:gd name="T1" fmla="*/ 0 h 2428"/>
              <a:gd name="T2" fmla="*/ 2147483647 w 2110"/>
              <a:gd name="T3" fmla="*/ 2147483647 h 2428"/>
              <a:gd name="T4" fmla="*/ 2147483647 w 2110"/>
              <a:gd name="T5" fmla="*/ 2147483647 h 2428"/>
              <a:gd name="T6" fmla="*/ 2147483647 w 2110"/>
              <a:gd name="T7" fmla="*/ 2147483647 h 2428"/>
              <a:gd name="T8" fmla="*/ 2147483647 w 2110"/>
              <a:gd name="T9" fmla="*/ 2147483647 h 2428"/>
              <a:gd name="T10" fmla="*/ 2147483647 w 2110"/>
              <a:gd name="T11" fmla="*/ 2147483647 h 2428"/>
              <a:gd name="T12" fmla="*/ 2147483647 w 2110"/>
              <a:gd name="T13" fmla="*/ 2147483647 h 2428"/>
              <a:gd name="T14" fmla="*/ 2147483647 w 2110"/>
              <a:gd name="T15" fmla="*/ 2147483647 h 2428"/>
              <a:gd name="T16" fmla="*/ 2147483647 w 2110"/>
              <a:gd name="T17" fmla="*/ 2147483647 h 2428"/>
              <a:gd name="T18" fmla="*/ 2147483647 w 2110"/>
              <a:gd name="T19" fmla="*/ 2147483647 h 2428"/>
              <a:gd name="T20" fmla="*/ 2147483647 w 2110"/>
              <a:gd name="T21" fmla="*/ 2147483647 h 2428"/>
              <a:gd name="T22" fmla="*/ 2147483647 w 2110"/>
              <a:gd name="T23" fmla="*/ 2147483647 h 2428"/>
              <a:gd name="T24" fmla="*/ 2147483647 w 2110"/>
              <a:gd name="T25" fmla="*/ 2147483647 h 2428"/>
              <a:gd name="T26" fmla="*/ 2147483647 w 2110"/>
              <a:gd name="T27" fmla="*/ 2147483647 h 2428"/>
              <a:gd name="T28" fmla="*/ 2147483647 w 2110"/>
              <a:gd name="T29" fmla="*/ 2147483647 h 2428"/>
              <a:gd name="T30" fmla="*/ 2147483647 w 2110"/>
              <a:gd name="T31" fmla="*/ 2147483647 h 2428"/>
              <a:gd name="T32" fmla="*/ 2147483647 w 2110"/>
              <a:gd name="T33" fmla="*/ 2147483647 h 24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10" h="2428">
                <a:moveTo>
                  <a:pt x="0" y="0"/>
                </a:moveTo>
                <a:cubicBezTo>
                  <a:pt x="56" y="52"/>
                  <a:pt x="112" y="104"/>
                  <a:pt x="134" y="151"/>
                </a:cubicBezTo>
                <a:cubicBezTo>
                  <a:pt x="156" y="198"/>
                  <a:pt x="109" y="215"/>
                  <a:pt x="134" y="285"/>
                </a:cubicBezTo>
                <a:cubicBezTo>
                  <a:pt x="159" y="355"/>
                  <a:pt x="204" y="511"/>
                  <a:pt x="285" y="570"/>
                </a:cubicBezTo>
                <a:cubicBezTo>
                  <a:pt x="366" y="629"/>
                  <a:pt x="524" y="606"/>
                  <a:pt x="619" y="637"/>
                </a:cubicBezTo>
                <a:cubicBezTo>
                  <a:pt x="714" y="668"/>
                  <a:pt x="765" y="729"/>
                  <a:pt x="854" y="754"/>
                </a:cubicBezTo>
                <a:cubicBezTo>
                  <a:pt x="943" y="779"/>
                  <a:pt x="1080" y="742"/>
                  <a:pt x="1155" y="787"/>
                </a:cubicBezTo>
                <a:cubicBezTo>
                  <a:pt x="1230" y="832"/>
                  <a:pt x="1270" y="944"/>
                  <a:pt x="1306" y="1022"/>
                </a:cubicBezTo>
                <a:cubicBezTo>
                  <a:pt x="1342" y="1100"/>
                  <a:pt x="1362" y="1175"/>
                  <a:pt x="1373" y="1256"/>
                </a:cubicBezTo>
                <a:cubicBezTo>
                  <a:pt x="1384" y="1337"/>
                  <a:pt x="1359" y="1440"/>
                  <a:pt x="1373" y="1507"/>
                </a:cubicBezTo>
                <a:cubicBezTo>
                  <a:pt x="1387" y="1574"/>
                  <a:pt x="1424" y="1619"/>
                  <a:pt x="1457" y="1658"/>
                </a:cubicBezTo>
                <a:cubicBezTo>
                  <a:pt x="1490" y="1697"/>
                  <a:pt x="1524" y="1725"/>
                  <a:pt x="1574" y="1742"/>
                </a:cubicBezTo>
                <a:cubicBezTo>
                  <a:pt x="1624" y="1759"/>
                  <a:pt x="1711" y="1748"/>
                  <a:pt x="1758" y="1759"/>
                </a:cubicBezTo>
                <a:cubicBezTo>
                  <a:pt x="1805" y="1770"/>
                  <a:pt x="1826" y="1773"/>
                  <a:pt x="1859" y="1809"/>
                </a:cubicBezTo>
                <a:cubicBezTo>
                  <a:pt x="1892" y="1845"/>
                  <a:pt x="1926" y="1912"/>
                  <a:pt x="1959" y="1976"/>
                </a:cubicBezTo>
                <a:cubicBezTo>
                  <a:pt x="1992" y="2040"/>
                  <a:pt x="2034" y="2119"/>
                  <a:pt x="2059" y="2194"/>
                </a:cubicBezTo>
                <a:cubicBezTo>
                  <a:pt x="2084" y="2269"/>
                  <a:pt x="2096" y="2375"/>
                  <a:pt x="2110" y="2428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2297" name="Text Box 61"/>
          <p:cNvSpPr txBox="1">
            <a:spLocks noChangeArrowheads="1"/>
          </p:cNvSpPr>
          <p:nvPr/>
        </p:nvSpPr>
        <p:spPr bwMode="auto">
          <a:xfrm>
            <a:off x="4219575" y="2565400"/>
            <a:ext cx="13477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2000" b="1" smtClean="0">
                <a:solidFill>
                  <a:prstClr val="black"/>
                </a:solidFill>
                <a:latin typeface="Times New Roman" pitchFamily="84" charset="0"/>
              </a:rPr>
              <a:t>Gene</a:t>
            </a:r>
            <a:endParaRPr lang="en-GB" sz="2000" smtClean="0">
              <a:solidFill>
                <a:prstClr val="black"/>
              </a:solidFill>
            </a:endParaRPr>
          </a:p>
        </p:txBody>
      </p:sp>
      <p:sp>
        <p:nvSpPr>
          <p:cNvPr id="12298" name="Text Box 62"/>
          <p:cNvSpPr txBox="1">
            <a:spLocks noChangeArrowheads="1"/>
          </p:cNvSpPr>
          <p:nvPr/>
        </p:nvSpPr>
        <p:spPr bwMode="auto">
          <a:xfrm>
            <a:off x="1547813" y="1806575"/>
            <a:ext cx="10445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2000" b="1" smtClean="0">
                <a:solidFill>
                  <a:prstClr val="black"/>
                </a:solidFill>
                <a:latin typeface="Times New Roman" pitchFamily="84" charset="0"/>
              </a:rPr>
              <a:t>Nucleus</a:t>
            </a:r>
            <a:endParaRPr lang="en-GB" sz="2000" smtClean="0">
              <a:solidFill>
                <a:prstClr val="black"/>
              </a:solidFill>
            </a:endParaRPr>
          </a:p>
        </p:txBody>
      </p:sp>
      <p:sp>
        <p:nvSpPr>
          <p:cNvPr id="12299" name="Line 63"/>
          <p:cNvSpPr>
            <a:spLocks noChangeShapeType="1"/>
          </p:cNvSpPr>
          <p:nvPr/>
        </p:nvSpPr>
        <p:spPr bwMode="auto">
          <a:xfrm>
            <a:off x="2551113" y="2043113"/>
            <a:ext cx="892175" cy="27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7232" name="AutoShape 64"/>
          <p:cNvSpPr>
            <a:spLocks noChangeArrowheads="1"/>
          </p:cNvSpPr>
          <p:nvPr/>
        </p:nvSpPr>
        <p:spPr bwMode="auto">
          <a:xfrm flipV="1">
            <a:off x="6516688" y="5589588"/>
            <a:ext cx="2232025" cy="935037"/>
          </a:xfrm>
          <a:custGeom>
            <a:avLst/>
            <a:gdLst>
              <a:gd name="T0" fmla="*/ 1563038 w 21600"/>
              <a:gd name="T1" fmla="*/ 0 h 21600"/>
              <a:gd name="T2" fmla="*/ 1563038 w 21600"/>
              <a:gd name="T3" fmla="*/ 526305 h 21600"/>
              <a:gd name="T4" fmla="*/ 334494 w 21600"/>
              <a:gd name="T5" fmla="*/ 935037 h 21600"/>
              <a:gd name="T6" fmla="*/ 2232025 w 21600"/>
              <a:gd name="T7" fmla="*/ 26315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24637" name="Text Box 61"/>
          <p:cNvSpPr txBox="1">
            <a:spLocks noChangeArrowheads="1"/>
          </p:cNvSpPr>
          <p:nvPr/>
        </p:nvSpPr>
        <p:spPr bwMode="auto">
          <a:xfrm>
            <a:off x="395288" y="6165850"/>
            <a:ext cx="2171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prstClr val="black"/>
                </a:solidFill>
                <a:ea typeface="ＭＳ Ｐゴシック" charset="-128"/>
              </a:rPr>
              <a:t>© 2016 Paul Billiet </a:t>
            </a:r>
            <a:r>
              <a:rPr lang="en-US" sz="1200" smtClean="0">
                <a:solidFill>
                  <a:prstClr val="black"/>
                </a:solidFill>
                <a:ea typeface="ＭＳ Ｐゴシック" charset="-128"/>
                <a:hlinkClick r:id="rId3"/>
              </a:rPr>
              <a:t>ODWS</a:t>
            </a:r>
            <a:endParaRPr lang="fr-FR" smtClean="0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58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3" grpId="0"/>
      <p:bldP spid="12294" grpId="0"/>
      <p:bldP spid="12295" grpId="0" animBg="1"/>
      <p:bldP spid="12296" grpId="0" animBg="1"/>
      <p:bldP spid="12297" grpId="0"/>
      <p:bldP spid="12298" grpId="0"/>
      <p:bldP spid="12299" grpId="0" animBg="1"/>
      <p:bldP spid="723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762000"/>
          </a:xfrm>
        </p:spPr>
        <p:txBody>
          <a:bodyPr/>
          <a:lstStyle/>
          <a:p>
            <a:r>
              <a:rPr lang="en-US" sz="4800" b="1" dirty="0">
                <a:solidFill>
                  <a:srgbClr val="FF0000"/>
                </a:solidFill>
                <a:latin typeface="Times New Roman"/>
                <a:ea typeface="Calibri"/>
              </a:rPr>
              <a:t>Transcription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077200" cy="5791200"/>
          </a:xfrm>
        </p:spPr>
        <p:txBody>
          <a:bodyPr>
            <a:normAutofit fontScale="92500" lnSpcReduction="10000"/>
          </a:bodyPr>
          <a:lstStyle/>
          <a:p>
            <a:pPr marL="0" lvl="0" algn="just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</a:pP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The mRNA molecule contains the exact </a:t>
            </a:r>
            <a:r>
              <a:rPr lang="en-US" sz="28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same sequence of nucleotides as found in the DNA molecule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 (with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U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 substituted for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). </a:t>
            </a:r>
          </a:p>
          <a:p>
            <a:pPr marL="0" lvl="0" algn="just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</a:pP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This occurs through the process known as </a:t>
            </a:r>
            <a:r>
              <a:rPr lang="en-US" sz="28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transcription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 and is carried out by an enzyme termed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DNA-dependent RNA polymerase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 </a:t>
            </a:r>
          </a:p>
          <a:p>
            <a:pPr marL="0" lvl="0" algn="just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</a:pPr>
            <a:r>
              <a:rPr lang="en-US" sz="28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product of transcription is an RNA molecule 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that is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identical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 in sequence content to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one of the DNA 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strands</a:t>
            </a:r>
            <a:r>
              <a:rPr lang="en-US" sz="28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 (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the sense strand</a:t>
            </a:r>
            <a:r>
              <a:rPr lang="en-US" sz="28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) and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complementary</a:t>
            </a:r>
            <a:r>
              <a:rPr lang="en-US" sz="28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 to the other DNA strand (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the template strand</a:t>
            </a:r>
            <a:r>
              <a:rPr lang="en-US" sz="28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).  </a:t>
            </a:r>
            <a:endParaRPr lang="en-US" sz="2800" b="1" dirty="0">
              <a:solidFill>
                <a:srgbClr val="2F2B20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4302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4402138" cy="1223963"/>
          </a:xfrm>
        </p:spPr>
        <p:txBody>
          <a:bodyPr/>
          <a:lstStyle/>
          <a:p>
            <a:pPr>
              <a:defRPr/>
            </a:pPr>
            <a:r>
              <a:rPr lang="en-GB" b="1" dirty="0" smtClean="0">
                <a:hlinkClick r:id="rId3" action="ppaction://hlinkfile"/>
              </a:rPr>
              <a:t>RNA polymerase</a:t>
            </a:r>
            <a:endParaRPr lang="en-GB" dirty="0"/>
          </a:p>
        </p:txBody>
      </p:sp>
      <p:pic>
        <p:nvPicPr>
          <p:cNvPr id="39938" name="Image 3" descr="40-RNAPolymerase-1i6h-composite.tif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549275"/>
            <a:ext cx="4044950" cy="595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95288" y="6165850"/>
            <a:ext cx="2171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prstClr val="black"/>
                </a:solidFill>
                <a:ea typeface="ＭＳ Ｐゴシック" charset="-128"/>
              </a:rPr>
              <a:t>© 2016 Paul Billiet </a:t>
            </a:r>
            <a:r>
              <a:rPr lang="en-US" sz="1200" smtClean="0">
                <a:solidFill>
                  <a:prstClr val="black"/>
                </a:solidFill>
                <a:ea typeface="ＭＳ Ｐゴシック" charset="-128"/>
                <a:hlinkClick r:id="rId5"/>
              </a:rPr>
              <a:t>ODWS</a:t>
            </a:r>
            <a:endParaRPr lang="fr-FR" smtClean="0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46363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87362"/>
          </a:xfrm>
        </p:spPr>
        <p:txBody>
          <a:bodyPr/>
          <a:lstStyle/>
          <a:p>
            <a:r>
              <a:rPr lang="en-US" sz="4800" b="1" dirty="0">
                <a:solidFill>
                  <a:srgbClr val="FF0000"/>
                </a:solidFill>
                <a:latin typeface="Times New Roman"/>
                <a:ea typeface="Calibri"/>
              </a:rPr>
              <a:t>Transcription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382000" cy="5943600"/>
          </a:xfrm>
        </p:spPr>
        <p:txBody>
          <a:bodyPr>
            <a:normAutofit fontScale="92500" lnSpcReduction="20000"/>
          </a:bodyPr>
          <a:lstStyle/>
          <a:p>
            <a:pPr marL="11430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i="1" dirty="0" smtClean="0">
                <a:latin typeface="Times New Roman"/>
                <a:ea typeface="Calibri"/>
                <a:cs typeface="Times New Roman"/>
              </a:rPr>
              <a:t>                     RNA </a:t>
            </a:r>
            <a:r>
              <a:rPr lang="en-US" sz="2400" b="1" i="1" dirty="0">
                <a:latin typeface="Times New Roman"/>
                <a:ea typeface="Calibri"/>
                <a:cs typeface="Times New Roman"/>
              </a:rPr>
              <a:t>differs from DNA in two respects:</a:t>
            </a:r>
            <a:endParaRPr lang="en-US" sz="2000" dirty="0"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/>
                <a:ea typeface="Calibri"/>
                <a:cs typeface="Times New Roman"/>
              </a:rPr>
              <a:t> First, RNA contains a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hydroxyl (OH) 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residue at the 2' position of the sugar 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(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ribose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) whereas DNA contains an H at this position (</a:t>
            </a: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deoxyribose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).  </a:t>
            </a:r>
            <a:endParaRPr lang="en-US" sz="2800" dirty="0" smtClean="0">
              <a:latin typeface="Times New Roman"/>
              <a:ea typeface="Calibri"/>
              <a:cs typeface="Times New Roman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Times New Roman"/>
                <a:ea typeface="Calibri"/>
                <a:cs typeface="Times New Roman"/>
              </a:rPr>
              <a:t>-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This 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changes some of the chemical properties of the two molecules.  </a:t>
            </a:r>
            <a:endParaRPr lang="en-US" sz="2800" dirty="0"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/>
                <a:ea typeface="Calibri"/>
                <a:cs typeface="Times New Roman"/>
              </a:rPr>
              <a:t>Second, RNA replaces the base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thymine with uracil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.  </a:t>
            </a:r>
            <a:endParaRPr lang="en-US" sz="2800" dirty="0" smtClean="0">
              <a:latin typeface="Times New Roman"/>
              <a:ea typeface="Calibri"/>
              <a:cs typeface="Times New Roman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Times New Roman"/>
                <a:ea typeface="Calibri"/>
                <a:cs typeface="Times New Roman"/>
              </a:rPr>
              <a:t>-</a:t>
            </a:r>
            <a:r>
              <a:rPr lang="en-US" sz="2800" b="1" dirty="0" smtClean="0">
                <a:latin typeface="Times New Roman"/>
                <a:ea typeface="Calibri"/>
                <a:cs typeface="Times New Roman"/>
              </a:rPr>
              <a:t>Although 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they are chemically different, their base pairing properties (complementarity to adenosine) are the same. </a:t>
            </a:r>
            <a:endParaRPr lang="en-US" sz="2800" b="1" dirty="0" smtClean="0">
              <a:latin typeface="Times New Roman"/>
              <a:ea typeface="Calibri"/>
              <a:cs typeface="Times New Roman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-Thus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in DNA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, A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pairs with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 whereas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in RNA, A pairs with U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.</a:t>
            </a:r>
            <a:endParaRPr lang="en-US" sz="2800" dirty="0">
              <a:ea typeface="Calibri"/>
              <a:cs typeface="Times New Roman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2369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8382000" cy="3276600"/>
          </a:xfrm>
        </p:spPr>
        <p:txBody>
          <a:bodyPr>
            <a:noAutofit/>
          </a:bodyPr>
          <a:lstStyle/>
          <a:p>
            <a:pPr lvl="4"/>
            <a:r>
              <a:rPr lang="en-US" sz="2800" dirty="0" smtClean="0">
                <a:latin typeface="Times" pitchFamily="18" charset="0"/>
              </a:rPr>
              <a:t> In all of Mendel’s experiments, he started with </a:t>
            </a:r>
            <a:r>
              <a:rPr lang="en-US" sz="2800" b="1" u="sng" dirty="0" smtClean="0">
                <a:solidFill>
                  <a:srgbClr val="FF0000"/>
                </a:solidFill>
                <a:latin typeface="Times" pitchFamily="18" charset="0"/>
              </a:rPr>
              <a:t>true-breeding plants</a:t>
            </a:r>
          </a:p>
          <a:p>
            <a:pPr lvl="5"/>
            <a:r>
              <a:rPr lang="en-US" sz="2800" dirty="0" smtClean="0">
                <a:latin typeface="Times" pitchFamily="18" charset="0"/>
              </a:rPr>
              <a:t>Produced by allowing plants to </a:t>
            </a:r>
            <a:r>
              <a:rPr lang="en-US" sz="2800" b="1" u="sng" dirty="0" smtClean="0">
                <a:solidFill>
                  <a:schemeClr val="accent1">
                    <a:lumMod val="50000"/>
                  </a:schemeClr>
                </a:solidFill>
                <a:latin typeface="Times" pitchFamily="18" charset="0"/>
              </a:rPr>
              <a:t>self-pollinate</a:t>
            </a:r>
            <a:r>
              <a:rPr lang="en-US" sz="2800" dirty="0" smtClean="0">
                <a:latin typeface="Times" pitchFamily="18" charset="0"/>
              </a:rPr>
              <a:t> for several generations so that they are </a:t>
            </a:r>
            <a:r>
              <a:rPr lang="en-US" sz="2800" b="1" u="sng" dirty="0" smtClean="0">
                <a:solidFill>
                  <a:srgbClr val="FF0000"/>
                </a:solidFill>
                <a:latin typeface="Times" pitchFamily="18" charset="0"/>
              </a:rPr>
              <a:t>pure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" pitchFamily="18" charset="0"/>
              </a:rPr>
              <a:t> </a:t>
            </a:r>
            <a:r>
              <a:rPr lang="en-US" sz="2800" dirty="0" smtClean="0">
                <a:latin typeface="Times" pitchFamily="18" charset="0"/>
              </a:rPr>
              <a:t>for a trait</a:t>
            </a:r>
          </a:p>
          <a:p>
            <a:pPr lvl="5"/>
            <a:r>
              <a:rPr lang="en-US" sz="2800" dirty="0" smtClean="0">
                <a:latin typeface="Times" pitchFamily="18" charset="0"/>
              </a:rPr>
              <a:t>Referred to them as the </a:t>
            </a:r>
            <a:r>
              <a:rPr lang="en-US" sz="2800" b="1" u="sng" dirty="0" smtClean="0">
                <a:solidFill>
                  <a:srgbClr val="FF0000"/>
                </a:solidFill>
                <a:latin typeface="Times" pitchFamily="18" charset="0"/>
              </a:rPr>
              <a:t>P generation </a:t>
            </a:r>
            <a:r>
              <a:rPr lang="en-US" sz="2800" dirty="0" smtClean="0">
                <a:latin typeface="Times" pitchFamily="18" charset="0"/>
              </a:rPr>
              <a:t>(parent generation)</a:t>
            </a:r>
          </a:p>
          <a:p>
            <a:pPr lvl="5"/>
            <a:r>
              <a:rPr lang="en-US" sz="2800" dirty="0" smtClean="0">
                <a:latin typeface="Times" pitchFamily="18" charset="0"/>
              </a:rPr>
              <a:t>Then </a:t>
            </a:r>
            <a:r>
              <a:rPr lang="en-US" sz="2800" b="1" u="sng" dirty="0" smtClean="0">
                <a:solidFill>
                  <a:srgbClr val="FF0000"/>
                </a:solidFill>
                <a:latin typeface="Times" pitchFamily="18" charset="0"/>
              </a:rPr>
              <a:t>cross-pollinated</a:t>
            </a:r>
            <a:r>
              <a:rPr lang="en-US" sz="2800" dirty="0" smtClean="0">
                <a:latin typeface="Times" pitchFamily="18" charset="0"/>
              </a:rPr>
              <a:t> to get the </a:t>
            </a:r>
            <a:r>
              <a:rPr lang="en-US" sz="2800" b="1" u="sng" dirty="0" smtClean="0">
                <a:solidFill>
                  <a:srgbClr val="FF0000"/>
                </a:solidFill>
                <a:latin typeface="Times" pitchFamily="18" charset="0"/>
              </a:rPr>
              <a:t>F</a:t>
            </a:r>
            <a:r>
              <a:rPr lang="en-US" sz="2800" b="1" u="sng" baseline="-25000" dirty="0" smtClean="0">
                <a:solidFill>
                  <a:srgbClr val="FF0000"/>
                </a:solidFill>
                <a:latin typeface="Times" pitchFamily="18" charset="0"/>
              </a:rPr>
              <a:t>1</a:t>
            </a:r>
            <a:r>
              <a:rPr lang="en-US" sz="2800" b="1" u="sng" dirty="0" smtClean="0">
                <a:solidFill>
                  <a:srgbClr val="FF0000"/>
                </a:solidFill>
                <a:latin typeface="Times" pitchFamily="18" charset="0"/>
              </a:rPr>
              <a:t> generation </a:t>
            </a:r>
            <a:r>
              <a:rPr lang="en-US" sz="2800" dirty="0" smtClean="0">
                <a:latin typeface="Times" pitchFamily="18" charset="0"/>
              </a:rPr>
              <a:t>(first filial)</a:t>
            </a:r>
          </a:p>
          <a:p>
            <a:pPr lvl="5"/>
            <a:r>
              <a:rPr lang="en-US" sz="2800" dirty="0" smtClean="0">
                <a:latin typeface="Times" pitchFamily="18" charset="0"/>
              </a:rPr>
              <a:t>These were allowed to </a:t>
            </a:r>
            <a:r>
              <a:rPr lang="en-US" sz="2800" b="1" u="sng" dirty="0" smtClean="0">
                <a:solidFill>
                  <a:srgbClr val="FF0000"/>
                </a:solidFill>
                <a:latin typeface="Times" pitchFamily="18" charset="0"/>
              </a:rPr>
              <a:t>self-pollinate</a:t>
            </a:r>
            <a:r>
              <a:rPr lang="en-US" sz="2800" dirty="0" smtClean="0">
                <a:latin typeface="Times" pitchFamily="18" charset="0"/>
              </a:rPr>
              <a:t> to produce the                      </a:t>
            </a:r>
            <a:r>
              <a:rPr lang="en-US" sz="2800" b="1" u="sng" dirty="0" smtClean="0">
                <a:solidFill>
                  <a:srgbClr val="FF0000"/>
                </a:solidFill>
                <a:latin typeface="Times" pitchFamily="18" charset="0"/>
              </a:rPr>
              <a:t>F</a:t>
            </a:r>
            <a:r>
              <a:rPr lang="en-US" sz="2800" b="1" u="sng" baseline="-25000" dirty="0" smtClean="0">
                <a:solidFill>
                  <a:srgbClr val="FF0000"/>
                </a:solidFill>
                <a:latin typeface="Times" pitchFamily="18" charset="0"/>
              </a:rPr>
              <a:t>2</a:t>
            </a:r>
            <a:r>
              <a:rPr lang="en-US" sz="2800" b="1" u="sng" dirty="0" smtClean="0">
                <a:solidFill>
                  <a:srgbClr val="FF0000"/>
                </a:solidFill>
                <a:latin typeface="Times" pitchFamily="18" charset="0"/>
              </a:rPr>
              <a:t> generation </a:t>
            </a:r>
            <a:r>
              <a:rPr lang="en-US" sz="2800" dirty="0" smtClean="0">
                <a:latin typeface="Times" pitchFamily="18" charset="0"/>
              </a:rPr>
              <a:t>(second filial)</a:t>
            </a:r>
            <a:endParaRPr lang="en-US" sz="2800" dirty="0">
              <a:latin typeface="Times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6594268"/>
            <a:ext cx="54668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2F2B20"/>
                </a:solidFill>
              </a:rPr>
              <a:t>http://cooter.k12.mo.us/MrWalls/Bio2/chapter%209%20Mendel/Chapter%209%20%20Genetics%20Notes_files/image007.jpg</a:t>
            </a:r>
          </a:p>
        </p:txBody>
      </p:sp>
    </p:spTree>
    <p:extLst>
      <p:ext uri="{BB962C8B-B14F-4D97-AF65-F5344CB8AC3E}">
        <p14:creationId xmlns:p14="http://schemas.microsoft.com/office/powerpoint/2010/main" val="344529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685800"/>
          </a:xfrm>
        </p:spPr>
        <p:txBody>
          <a:bodyPr/>
          <a:lstStyle/>
          <a:p>
            <a:r>
              <a:rPr lang="en-US" sz="4800" b="1" dirty="0">
                <a:solidFill>
                  <a:srgbClr val="FF0000"/>
                </a:solidFill>
                <a:latin typeface="Times New Roman"/>
                <a:ea typeface="Calibri"/>
              </a:rPr>
              <a:t>Transcription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8382000" cy="6324600"/>
          </a:xfrm>
        </p:spPr>
        <p:txBody>
          <a:bodyPr>
            <a:no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Transcription always proceeds in a 5' to 3' direction with respect to polarity of the nucleotides in the RNA. </a:t>
            </a:r>
            <a:endParaRPr lang="en-US" sz="28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Thus, an unmodified primary transcription product would contain a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5' end with a triphosphate 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and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a 3' end with an OH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.   </a:t>
            </a:r>
            <a:endParaRPr lang="en-US" sz="2800" dirty="0" smtClean="0">
              <a:latin typeface="Times New Roman"/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atin typeface="Times New Roman"/>
                <a:ea typeface="Calibri"/>
                <a:cs typeface="Times New Roman"/>
              </a:rPr>
              <a:t>There 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are actually 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three distinct forms of RNA polymerase 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found in eukaryotic cells that are 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responsible for the transcription 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of 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three distinct types of genes: </a:t>
            </a:r>
            <a:endParaRPr lang="en-US" sz="2800" b="1" dirty="0" smtClean="0">
              <a:latin typeface="Times New Roman"/>
              <a:ea typeface="Calibri"/>
              <a:cs typeface="Times New Roman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77206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914400"/>
          </a:xfrm>
        </p:spPr>
        <p:txBody>
          <a:bodyPr/>
          <a:lstStyle/>
          <a:p>
            <a:r>
              <a:rPr lang="en-US" sz="4800" b="1" dirty="0">
                <a:solidFill>
                  <a:srgbClr val="FF0000"/>
                </a:solidFill>
                <a:latin typeface="Times New Roman"/>
                <a:ea typeface="Calibri"/>
              </a:rPr>
              <a:t>Transcription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077200" cy="594360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  <a:buNone/>
            </a:pPr>
            <a:r>
              <a:rPr lang="en-US" sz="28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three distinct forms of RNA polymerase </a:t>
            </a:r>
            <a:endParaRPr lang="en-US" sz="2800" b="1" dirty="0" smtClean="0">
              <a:solidFill>
                <a:srgbClr val="2F2B20"/>
              </a:solidFill>
              <a:latin typeface="Times New Roman"/>
              <a:ea typeface="Calibri"/>
              <a:cs typeface="Times New Roman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  <a:buNone/>
            </a:pPr>
            <a:r>
              <a:rPr lang="en-US" sz="28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-</a:t>
            </a:r>
            <a:r>
              <a:rPr lang="en-US" sz="280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the 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genes encoding the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ribosomal RNAs 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are transcribed by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RNA polymerase I; 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  <a:buNone/>
            </a:pP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-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the protein-encoding genes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that produce the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messenger RNAs 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are transcribed by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RNA polymerase II;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  <a:buNone/>
            </a:pP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- finally, the genes encoding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transfer RNAs 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as well as certain other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small RNA molecules 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are transcribed by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RNA polymerase III. </a:t>
            </a:r>
            <a:endParaRPr lang="en-US" sz="28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56850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D Dobbs ISU - BCB 444/544X:  Gene Regulation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A2A9D5-E30E-4FAC-B259-25FB6C179DA6}" type="slidenum">
              <a:rPr lang="en-US">
                <a:solidFill>
                  <a:srgbClr val="000000"/>
                </a:solidFill>
              </a:rPr>
              <a:pPr/>
              <a:t>52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r>
              <a:rPr lang="en-US"/>
              <a:t>Eukaryotic genes are transcribed by </a:t>
            </a:r>
            <a:br>
              <a:rPr lang="en-US"/>
            </a:br>
            <a:r>
              <a:rPr lang="en-US"/>
              <a:t>3 different RNA polymerases</a:t>
            </a:r>
          </a:p>
        </p:txBody>
      </p:sp>
      <p:pic>
        <p:nvPicPr>
          <p:cNvPr id="133125" name="Picture 5" descr="ch9f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8138"/>
            <a:ext cx="7696200" cy="418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0" y="6578600"/>
            <a:ext cx="2686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u="sng" smtClean="0">
                <a:solidFill>
                  <a:srgbClr val="0C84A5"/>
                </a:solidFill>
                <a:latin typeface="Arial" charset="0"/>
                <a:hlinkClick r:id="rId4"/>
              </a:rPr>
              <a:t>BIOS Scientific Publishers Ltd, 1999</a:t>
            </a:r>
            <a:endParaRPr lang="en-US" sz="1200" smtClean="0">
              <a:solidFill>
                <a:srgbClr val="0000EE"/>
              </a:solidFill>
              <a:latin typeface="Arial" charset="0"/>
            </a:endParaRPr>
          </a:p>
        </p:txBody>
      </p:sp>
      <p:sp>
        <p:nvSpPr>
          <p:cNvPr id="133127" name="Rectangle 7"/>
          <p:cNvSpPr>
            <a:spLocks noChangeArrowheads="1"/>
          </p:cNvSpPr>
          <p:nvPr/>
        </p:nvSpPr>
        <p:spPr bwMode="auto">
          <a:xfrm>
            <a:off x="0" y="6243638"/>
            <a:ext cx="198120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Brown Fig 9.18</a:t>
            </a:r>
            <a:endParaRPr lang="en-US" sz="2400" b="1" smtClean="0">
              <a:solidFill>
                <a:srgbClr val="80808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17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87362"/>
          </a:xfrm>
        </p:spPr>
        <p:txBody>
          <a:bodyPr/>
          <a:lstStyle/>
          <a:p>
            <a:r>
              <a:rPr lang="en-US" sz="4800" b="1" dirty="0">
                <a:solidFill>
                  <a:srgbClr val="FF0000"/>
                </a:solidFill>
                <a:latin typeface="Times New Roman"/>
                <a:ea typeface="Calibri"/>
              </a:rPr>
              <a:t>Transcription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077200" cy="5562600"/>
          </a:xfrm>
        </p:spPr>
        <p:txBody>
          <a:bodyPr>
            <a:normAutofit lnSpcReduction="10000"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Times New Roman"/>
                <a:ea typeface="Calibri"/>
                <a:cs typeface="Times New Roman"/>
              </a:rPr>
              <a:t>Transcription involves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three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distinct steps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.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marR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First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, there must be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recognition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of the gene by the RNA polymerase.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marR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This is 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accomplished via the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interaction of a variety of proteins called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transcription factors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that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provide the recognition step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guiding the polymerase to the correct site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.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marR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Moreover, the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interaction of these transcription factors with their DNA recognition sequences represents 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a </a:t>
            </a: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rate-limiting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step in the process of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transcription initiation.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en-US" sz="20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29681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18.4a</a:t>
            </a:r>
          </a:p>
        </p:txBody>
      </p:sp>
      <p:pic>
        <p:nvPicPr>
          <p:cNvPr id="19459" name="Picture 3" descr="18_04aLacOpero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596900"/>
            <a:ext cx="8548687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27025" y="5740400"/>
            <a:ext cx="69881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(a) Lactose absent, repressor active, operon off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533525" y="622300"/>
            <a:ext cx="161925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Regulatory</a:t>
            </a:r>
            <a:br>
              <a:rPr lang="en-US" b="1" smtClean="0">
                <a:solidFill>
                  <a:srgbClr val="000000"/>
                </a:solidFill>
              </a:rPr>
            </a:br>
            <a:r>
              <a:rPr lang="en-US" b="1" smtClean="0">
                <a:solidFill>
                  <a:srgbClr val="000000"/>
                </a:solidFill>
              </a:rPr>
              <a:t>gene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111625" y="647700"/>
            <a:ext cx="1392238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Promoter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638925" y="1130300"/>
            <a:ext cx="134143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Operator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27025" y="1752600"/>
            <a:ext cx="68738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DNA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7693025" y="1778000"/>
            <a:ext cx="7620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i="1" smtClean="0">
                <a:solidFill>
                  <a:srgbClr val="000000"/>
                </a:solidFill>
              </a:rPr>
              <a:t>lacZ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2359025" y="1765300"/>
            <a:ext cx="7620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i="1" smtClean="0">
                <a:solidFill>
                  <a:srgbClr val="FFFFFF"/>
                </a:solidFill>
              </a:rPr>
              <a:t>lac</a:t>
            </a:r>
            <a:r>
              <a:rPr lang="en-US" b="1" i="1" smtClean="0">
                <a:solidFill>
                  <a:srgbClr val="FFFFFF"/>
                </a:solidFill>
                <a:latin typeface="Times" charset="0"/>
              </a:rPr>
              <a:t>I</a:t>
            </a:r>
            <a:endParaRPr lang="en-US" b="1" i="1" smtClean="0">
              <a:solidFill>
                <a:srgbClr val="FFFFFF"/>
              </a:solidFill>
            </a:endParaRP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327025" y="1752600"/>
            <a:ext cx="7127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DNA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327025" y="3378200"/>
            <a:ext cx="101441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mRNA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1749425" y="3721100"/>
            <a:ext cx="27146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5</a:t>
            </a:r>
            <a:r>
              <a:rPr lang="en-US" b="1" smtClean="0">
                <a:solidFill>
                  <a:srgbClr val="000000"/>
                </a:solidFill>
                <a:sym typeface="Symbol" pitchFamily="84" charset="2"/>
              </a:rPr>
              <a:t></a:t>
            </a: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3349625" y="2959100"/>
            <a:ext cx="27146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3</a:t>
            </a:r>
            <a:r>
              <a:rPr lang="en-US" b="1" smtClean="0">
                <a:solidFill>
                  <a:srgbClr val="000000"/>
                </a:solidFill>
                <a:sym typeface="Symbol" pitchFamily="84" charset="2"/>
              </a:rPr>
              <a:t></a:t>
            </a: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7985125" y="2324100"/>
            <a:ext cx="812800" cy="104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No</a:t>
            </a:r>
            <a:br>
              <a:rPr lang="en-US" b="1" smtClean="0">
                <a:solidFill>
                  <a:srgbClr val="000000"/>
                </a:solidFill>
              </a:rPr>
            </a:br>
            <a:r>
              <a:rPr lang="en-US" b="1" smtClean="0">
                <a:solidFill>
                  <a:srgbClr val="000000"/>
                </a:solidFill>
              </a:rPr>
              <a:t>RNA</a:t>
            </a:r>
            <a:br>
              <a:rPr lang="en-US" b="1" smtClean="0">
                <a:solidFill>
                  <a:srgbClr val="000000"/>
                </a:solidFill>
              </a:rPr>
            </a:br>
            <a:r>
              <a:rPr lang="en-US" b="1" smtClean="0">
                <a:solidFill>
                  <a:srgbClr val="000000"/>
                </a:solidFill>
              </a:rPr>
              <a:t>made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3768725" y="3543300"/>
            <a:ext cx="17700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RNA</a:t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b="1" dirty="0" smtClean="0">
                <a:solidFill>
                  <a:srgbClr val="000000"/>
                </a:solidFill>
              </a:rPr>
              <a:t>polymerase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3552825" y="4749800"/>
            <a:ext cx="1481138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Active</a:t>
            </a:r>
            <a:br>
              <a:rPr lang="en-US" b="1" smtClean="0">
                <a:solidFill>
                  <a:srgbClr val="000000"/>
                </a:solidFill>
              </a:rPr>
            </a:br>
            <a:r>
              <a:rPr lang="en-US" b="1" smtClean="0">
                <a:solidFill>
                  <a:srgbClr val="000000"/>
                </a:solidFill>
              </a:rPr>
              <a:t>repressor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327025" y="4965700"/>
            <a:ext cx="11398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Protein</a:t>
            </a:r>
          </a:p>
        </p:txBody>
      </p:sp>
      <p:sp>
        <p:nvSpPr>
          <p:cNvPr id="19475" name="AutoShape 19"/>
          <p:cNvSpPr>
            <a:spLocks/>
          </p:cNvSpPr>
          <p:nvPr/>
        </p:nvSpPr>
        <p:spPr bwMode="auto">
          <a:xfrm rot="-5400000">
            <a:off x="4659313" y="-341313"/>
            <a:ext cx="260350" cy="2847975"/>
          </a:xfrm>
          <a:prstGeom prst="rightBrace">
            <a:avLst>
              <a:gd name="adj1" fmla="val 9115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2311400" y="1155700"/>
            <a:ext cx="38100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6769100" y="1435100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 flipH="1">
            <a:off x="4470400" y="3187700"/>
            <a:ext cx="368300" cy="48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46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18.4b</a:t>
            </a:r>
          </a:p>
        </p:txBody>
      </p:sp>
      <p:pic>
        <p:nvPicPr>
          <p:cNvPr id="20483" name="Picture 3" descr="18_04bLacOpero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408113"/>
            <a:ext cx="8548687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27025" y="5054600"/>
            <a:ext cx="46386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00"/>
                </a:solidFill>
              </a:rPr>
              <a:t>(b) Lactose present, repressor inactive, operon on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444625" y="2032000"/>
            <a:ext cx="384175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i="1" smtClean="0">
                <a:solidFill>
                  <a:srgbClr val="FFFFFF"/>
                </a:solidFill>
              </a:rPr>
              <a:t>lac</a:t>
            </a:r>
            <a:r>
              <a:rPr lang="en-US" sz="1500" b="1" i="1" smtClean="0">
                <a:solidFill>
                  <a:srgbClr val="FFFFFF"/>
                </a:solidFill>
                <a:latin typeface="Times" charset="0"/>
              </a:rPr>
              <a:t>I</a:t>
            </a:r>
            <a:endParaRPr lang="en-US" sz="1500" b="1" i="1" smtClean="0">
              <a:solidFill>
                <a:srgbClr val="FFFFFF"/>
              </a:solidFill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721225" y="1435100"/>
            <a:ext cx="1057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i="1" smtClean="0">
                <a:solidFill>
                  <a:srgbClr val="000000"/>
                </a:solidFill>
              </a:rPr>
              <a:t>lac</a:t>
            </a:r>
            <a:r>
              <a:rPr lang="en-US" sz="1500" b="1" smtClean="0">
                <a:solidFill>
                  <a:srgbClr val="000000"/>
                </a:solidFill>
              </a:rPr>
              <a:t> operon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733925" y="2032000"/>
            <a:ext cx="384175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i="1" smtClean="0">
                <a:solidFill>
                  <a:srgbClr val="000000"/>
                </a:solidFill>
              </a:rPr>
              <a:t>lacZ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169025" y="2032000"/>
            <a:ext cx="384175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i="1" smtClean="0">
                <a:solidFill>
                  <a:srgbClr val="000000"/>
                </a:solidFill>
              </a:rPr>
              <a:t>lacY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7604125" y="2032000"/>
            <a:ext cx="384175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i="1" smtClean="0">
                <a:solidFill>
                  <a:srgbClr val="000000"/>
                </a:solidFill>
              </a:rPr>
              <a:t>lacA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27025" y="2032000"/>
            <a:ext cx="460375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00"/>
                </a:solidFill>
              </a:rPr>
              <a:t>DNA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27025" y="3009900"/>
            <a:ext cx="6889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00"/>
                </a:solidFill>
              </a:rPr>
              <a:t>mRNA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1063625" y="3225800"/>
            <a:ext cx="136525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00"/>
                </a:solidFill>
              </a:rPr>
              <a:t>5</a:t>
            </a:r>
            <a:r>
              <a:rPr lang="en-US" sz="1500" b="1" smtClean="0">
                <a:solidFill>
                  <a:srgbClr val="000000"/>
                </a:solidFill>
                <a:sym typeface="Symbol" pitchFamily="84" charset="2"/>
              </a:rPr>
              <a:t></a:t>
            </a:r>
            <a:endParaRPr lang="en-US" sz="1500" b="1" smtClean="0">
              <a:solidFill>
                <a:srgbClr val="000000"/>
              </a:solidFill>
            </a:endParaRP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2003425" y="2857500"/>
            <a:ext cx="136525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00"/>
                </a:solidFill>
              </a:rPr>
              <a:t>3</a:t>
            </a:r>
            <a:r>
              <a:rPr lang="en-US" sz="1500" b="1" smtClean="0">
                <a:solidFill>
                  <a:srgbClr val="000000"/>
                </a:solidFill>
                <a:sym typeface="Symbol" pitchFamily="84" charset="2"/>
              </a:rPr>
              <a:t></a:t>
            </a:r>
            <a:endParaRPr lang="en-US" sz="1500" b="1" smtClean="0">
              <a:solidFill>
                <a:srgbClr val="000000"/>
              </a:solidFill>
            </a:endParaRP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327025" y="3949700"/>
            <a:ext cx="688975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00"/>
                </a:solidFill>
              </a:rPr>
              <a:t>Protein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2930525" y="3086100"/>
            <a:ext cx="892175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00"/>
                </a:solidFill>
              </a:rPr>
              <a:t>mRNA 5</a:t>
            </a:r>
            <a:r>
              <a:rPr lang="en-US" sz="1500" b="1" smtClean="0">
                <a:solidFill>
                  <a:srgbClr val="000000"/>
                </a:solidFill>
                <a:sym typeface="Symbol" pitchFamily="84" charset="2"/>
              </a:rPr>
              <a:t></a:t>
            </a:r>
            <a:endParaRPr lang="en-US" sz="1500" b="1" smtClean="0">
              <a:solidFill>
                <a:srgbClr val="000000"/>
              </a:solidFill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00" b="1" smtClean="0">
              <a:solidFill>
                <a:srgbClr val="000000"/>
              </a:solidFill>
            </a:endParaRP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2701925" y="4432300"/>
            <a:ext cx="9937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00"/>
                </a:solidFill>
              </a:rPr>
              <a:t>Inactive</a:t>
            </a:r>
            <a:br>
              <a:rPr lang="en-US" sz="1500" b="1" smtClean="0">
                <a:solidFill>
                  <a:srgbClr val="000000"/>
                </a:solidFill>
              </a:rPr>
            </a:br>
            <a:r>
              <a:rPr lang="en-US" sz="1500" b="1" smtClean="0">
                <a:solidFill>
                  <a:srgbClr val="000000"/>
                </a:solidFill>
              </a:rPr>
              <a:t>repressor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1927225" y="2552700"/>
            <a:ext cx="15906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00"/>
                </a:solidFill>
              </a:rPr>
              <a:t>RNA polymerase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504825" y="4495800"/>
            <a:ext cx="1108075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00"/>
                </a:solidFill>
              </a:rPr>
              <a:t>Allolactose</a:t>
            </a:r>
            <a:br>
              <a:rPr lang="en-US" sz="1500" b="1" smtClean="0">
                <a:solidFill>
                  <a:srgbClr val="000000"/>
                </a:solidFill>
              </a:rPr>
            </a:br>
            <a:r>
              <a:rPr lang="en-US" sz="1500" b="1" smtClean="0">
                <a:solidFill>
                  <a:srgbClr val="000000"/>
                </a:solidFill>
              </a:rPr>
              <a:t>(inducer)</a:t>
            </a: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4022725" y="3886200"/>
            <a:ext cx="1514475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00"/>
                </a:solidFill>
                <a:sym typeface="Symbol" pitchFamily="84" charset="2"/>
              </a:rPr>
              <a:t></a:t>
            </a:r>
            <a:r>
              <a:rPr lang="en-US" sz="1500" b="1" smtClean="0">
                <a:solidFill>
                  <a:srgbClr val="000000"/>
                </a:solidFill>
              </a:rPr>
              <a:t>-Galactosidase</a:t>
            </a: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5876925" y="3886200"/>
            <a:ext cx="930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00"/>
                </a:solidFill>
                <a:sym typeface="Symbol" pitchFamily="84" charset="2"/>
              </a:rPr>
              <a:t>Permease</a:t>
            </a:r>
            <a:endParaRPr lang="en-US" sz="1500" b="1" smtClean="0">
              <a:solidFill>
                <a:srgbClr val="000000"/>
              </a:solidFill>
            </a:endParaRP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7146925" y="3886200"/>
            <a:ext cx="14128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00"/>
                </a:solidFill>
                <a:sym typeface="Symbol" pitchFamily="84" charset="2"/>
              </a:rPr>
              <a:t>Transacetylase</a:t>
            </a:r>
            <a:endParaRPr lang="en-US" sz="1500" b="1" smtClean="0">
              <a:solidFill>
                <a:srgbClr val="000000"/>
              </a:solidFill>
            </a:endParaRPr>
          </a:p>
        </p:txBody>
      </p:sp>
      <p:sp>
        <p:nvSpPr>
          <p:cNvPr id="20502" name="AutoShape 22"/>
          <p:cNvSpPr>
            <a:spLocks/>
          </p:cNvSpPr>
          <p:nvPr/>
        </p:nvSpPr>
        <p:spPr bwMode="auto">
          <a:xfrm rot="-5400000">
            <a:off x="5156200" y="-1447800"/>
            <a:ext cx="127000" cy="6375400"/>
          </a:xfrm>
          <a:prstGeom prst="rightBrace">
            <a:avLst>
              <a:gd name="adj1" fmla="val 418333"/>
              <a:gd name="adj2" fmla="val 49944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 flipH="1">
            <a:off x="2768600" y="2349500"/>
            <a:ext cx="114300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6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"/>
            <a:ext cx="7620000" cy="819150"/>
          </a:xfrm>
        </p:spPr>
        <p:txBody>
          <a:bodyPr/>
          <a:lstStyle/>
          <a:p>
            <a:r>
              <a:rPr lang="en-US" sz="4800" b="1" dirty="0">
                <a:solidFill>
                  <a:srgbClr val="FF0000"/>
                </a:solidFill>
                <a:latin typeface="Times New Roman"/>
                <a:ea typeface="Calibri"/>
              </a:rPr>
              <a:t>Transcription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382000" cy="5715000"/>
          </a:xfrm>
        </p:spPr>
        <p:txBody>
          <a:bodyPr>
            <a:normAutofit fontScale="92500"/>
          </a:bodyPr>
          <a:lstStyle/>
          <a:p>
            <a:pPr marL="0" lvl="0" algn="just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</a:pPr>
            <a:r>
              <a:rPr lang="en-US" sz="24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Sequences in the DNA which are recognized by these transcription factors,</a:t>
            </a:r>
            <a:r>
              <a:rPr lang="en-US" sz="24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and which </a:t>
            </a:r>
            <a:r>
              <a:rPr lang="en-US" sz="24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serve as binding sites for the transcription </a:t>
            </a:r>
            <a:r>
              <a:rPr lang="en-US" sz="2400" b="1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factors</a:t>
            </a:r>
            <a:r>
              <a:rPr lang="en-US" sz="240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, are generally </a:t>
            </a:r>
            <a:r>
              <a:rPr lang="en-US" sz="2400" b="1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upstream (5') </a:t>
            </a:r>
            <a:r>
              <a:rPr lang="en-US" sz="240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of the start site for transcription and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are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called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promoters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lvl="0" algn="just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</a:pP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Additional transcription factors can bind to sequence elements called enhancers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that may be located further upstream or even downstream of the gene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lvl="0" algn="just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In either case, the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DNA sequences that bind the transcription factors must be located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on the same DNA molecule, thus the same chromosome, as the gene which is regulated.  As such, these sequences are said to act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in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cis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en-US" sz="2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0">
              <a:buClr>
                <a:srgbClr val="A9A57C"/>
              </a:buClr>
            </a:pPr>
            <a:endParaRPr lang="en-US" sz="1500" dirty="0">
              <a:solidFill>
                <a:srgbClr val="2F2B2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5366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18.4a</a:t>
            </a:r>
          </a:p>
        </p:txBody>
      </p:sp>
      <p:pic>
        <p:nvPicPr>
          <p:cNvPr id="19459" name="Picture 3" descr="18_04aLacOpero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596900"/>
            <a:ext cx="8548687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27025" y="5740400"/>
            <a:ext cx="69881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(a) Lactose absent, repressor active, operon off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533525" y="622300"/>
            <a:ext cx="161925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Regulatory</a:t>
            </a:r>
            <a:br>
              <a:rPr lang="en-US" b="1" smtClean="0">
                <a:solidFill>
                  <a:srgbClr val="000000"/>
                </a:solidFill>
              </a:rPr>
            </a:br>
            <a:r>
              <a:rPr lang="en-US" b="1" smtClean="0">
                <a:solidFill>
                  <a:srgbClr val="000000"/>
                </a:solidFill>
              </a:rPr>
              <a:t>gene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111625" y="647700"/>
            <a:ext cx="1392238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Promoter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638925" y="1130300"/>
            <a:ext cx="134143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Operator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27025" y="1752600"/>
            <a:ext cx="68738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DNA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7693025" y="1778000"/>
            <a:ext cx="7620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i="1" smtClean="0">
                <a:solidFill>
                  <a:srgbClr val="000000"/>
                </a:solidFill>
              </a:rPr>
              <a:t>lacZ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2359025" y="1765300"/>
            <a:ext cx="7620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i="1" smtClean="0">
                <a:solidFill>
                  <a:srgbClr val="FFFFFF"/>
                </a:solidFill>
              </a:rPr>
              <a:t>lac</a:t>
            </a:r>
            <a:r>
              <a:rPr lang="en-US" b="1" i="1" smtClean="0">
                <a:solidFill>
                  <a:srgbClr val="FFFFFF"/>
                </a:solidFill>
                <a:latin typeface="Times" charset="0"/>
              </a:rPr>
              <a:t>I</a:t>
            </a:r>
            <a:endParaRPr lang="en-US" b="1" i="1" smtClean="0">
              <a:solidFill>
                <a:srgbClr val="FFFFFF"/>
              </a:solidFill>
            </a:endParaRP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327025" y="1752600"/>
            <a:ext cx="7127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DNA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327025" y="3378200"/>
            <a:ext cx="101441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mRNA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1749425" y="3721100"/>
            <a:ext cx="27146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5</a:t>
            </a:r>
            <a:r>
              <a:rPr lang="en-US" b="1" smtClean="0">
                <a:solidFill>
                  <a:srgbClr val="000000"/>
                </a:solidFill>
                <a:sym typeface="Symbol" pitchFamily="84" charset="2"/>
              </a:rPr>
              <a:t></a:t>
            </a: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3349625" y="2959100"/>
            <a:ext cx="27146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3</a:t>
            </a:r>
            <a:r>
              <a:rPr lang="en-US" b="1" smtClean="0">
                <a:solidFill>
                  <a:srgbClr val="000000"/>
                </a:solidFill>
                <a:sym typeface="Symbol" pitchFamily="84" charset="2"/>
              </a:rPr>
              <a:t></a:t>
            </a: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7985125" y="2324100"/>
            <a:ext cx="812800" cy="104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No</a:t>
            </a:r>
            <a:br>
              <a:rPr lang="en-US" b="1" smtClean="0">
                <a:solidFill>
                  <a:srgbClr val="000000"/>
                </a:solidFill>
              </a:rPr>
            </a:br>
            <a:r>
              <a:rPr lang="en-US" b="1" smtClean="0">
                <a:solidFill>
                  <a:srgbClr val="000000"/>
                </a:solidFill>
              </a:rPr>
              <a:t>RNA</a:t>
            </a:r>
            <a:br>
              <a:rPr lang="en-US" b="1" smtClean="0">
                <a:solidFill>
                  <a:srgbClr val="000000"/>
                </a:solidFill>
              </a:rPr>
            </a:br>
            <a:r>
              <a:rPr lang="en-US" b="1" smtClean="0">
                <a:solidFill>
                  <a:srgbClr val="000000"/>
                </a:solidFill>
              </a:rPr>
              <a:t>made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3768725" y="3543300"/>
            <a:ext cx="17700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RNA</a:t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b="1" dirty="0" smtClean="0">
                <a:solidFill>
                  <a:srgbClr val="000000"/>
                </a:solidFill>
              </a:rPr>
              <a:t>polymerase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3552825" y="4749800"/>
            <a:ext cx="1481138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Active</a:t>
            </a:r>
            <a:br>
              <a:rPr lang="en-US" b="1" smtClean="0">
                <a:solidFill>
                  <a:srgbClr val="000000"/>
                </a:solidFill>
              </a:rPr>
            </a:br>
            <a:r>
              <a:rPr lang="en-US" b="1" smtClean="0">
                <a:solidFill>
                  <a:srgbClr val="000000"/>
                </a:solidFill>
              </a:rPr>
              <a:t>repressor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327025" y="4965700"/>
            <a:ext cx="11398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Protein</a:t>
            </a:r>
          </a:p>
        </p:txBody>
      </p:sp>
      <p:sp>
        <p:nvSpPr>
          <p:cNvPr id="19475" name="AutoShape 19"/>
          <p:cNvSpPr>
            <a:spLocks/>
          </p:cNvSpPr>
          <p:nvPr/>
        </p:nvSpPr>
        <p:spPr bwMode="auto">
          <a:xfrm rot="-5400000">
            <a:off x="4659313" y="-341313"/>
            <a:ext cx="260350" cy="2847975"/>
          </a:xfrm>
          <a:prstGeom prst="rightBrace">
            <a:avLst>
              <a:gd name="adj1" fmla="val 9115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2311400" y="1155700"/>
            <a:ext cx="38100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6769100" y="1435100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 flipH="1">
            <a:off x="4470400" y="3187700"/>
            <a:ext cx="368300" cy="48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58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914400"/>
          </a:xfrm>
        </p:spPr>
        <p:txBody>
          <a:bodyPr/>
          <a:lstStyle/>
          <a:p>
            <a:r>
              <a:rPr lang="en-US" sz="4800" b="1" dirty="0">
                <a:solidFill>
                  <a:srgbClr val="FF0000"/>
                </a:solidFill>
                <a:latin typeface="Times New Roman"/>
                <a:ea typeface="Calibri"/>
              </a:rPr>
              <a:t>Transcription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620000" cy="5410200"/>
          </a:xfrm>
        </p:spPr>
        <p:txBody>
          <a:bodyPr>
            <a:normAutofit lnSpcReduction="10000"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Times New Roman"/>
                <a:ea typeface="Calibri"/>
                <a:cs typeface="Times New Roman"/>
              </a:rPr>
              <a:t>The promoter is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absolutely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essential for transcription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whereas 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the enhancer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as its name implies, 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increases the efficiency of transcription</a:t>
            </a:r>
            <a:r>
              <a:rPr lang="en-US" sz="2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A critical component of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many promoters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is the sequence element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TATA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which is located nearest to the site of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transcription initiation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(about 30 nucleotides away). 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The 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TATA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element binds a general transcription factor known as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TBP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TATA-binding protein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)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which is a component of a larger complex known as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TFIID (transcription factor II D). </a:t>
            </a:r>
            <a:endParaRPr lang="en-US" sz="2000" dirty="0"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3820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63562"/>
          </a:xfrm>
        </p:spPr>
        <p:txBody>
          <a:bodyPr/>
          <a:lstStyle/>
          <a:p>
            <a:r>
              <a:rPr lang="en-US" sz="4800" b="1" dirty="0">
                <a:solidFill>
                  <a:srgbClr val="FF0000"/>
                </a:solidFill>
                <a:latin typeface="Times New Roman"/>
                <a:ea typeface="Calibri"/>
              </a:rPr>
              <a:t>Transcription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153400" cy="5943600"/>
          </a:xfrm>
        </p:spPr>
        <p:txBody>
          <a:bodyPr>
            <a:norm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latin typeface="Times New Roman"/>
                <a:ea typeface="Calibri"/>
                <a:cs typeface="Times New Roman"/>
              </a:rPr>
              <a:t>Second  </a:t>
            </a:r>
            <a:r>
              <a:rPr lang="en-US" sz="28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the polymerase must initiate transcription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. This site is dictated as a result of the interaction of the RNA polymerase at a specific site, guided by the </a:t>
            </a:r>
            <a:r>
              <a:rPr lang="en-US" sz="28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transcription factors that have bound to the promoter and enhancer sequences. </a:t>
            </a: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atin typeface="Times New Roman"/>
                <a:ea typeface="Calibri"/>
                <a:cs typeface="Times New Roman"/>
              </a:rPr>
              <a:t>Third, </a:t>
            </a:r>
            <a:r>
              <a:rPr lang="en-US" sz="2800" b="1" dirty="0" smtClean="0">
                <a:latin typeface="Times New Roman"/>
                <a:ea typeface="Calibri"/>
                <a:cs typeface="Times New Roman"/>
              </a:rPr>
              <a:t>the </a:t>
            </a:r>
            <a:r>
              <a:rPr lang="en-US" sz="28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polymerase must complete the transcription of the gene and then terminate transcription</a:t>
            </a:r>
            <a:r>
              <a:rPr lang="en-US" sz="28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71796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True breeding, and </a:t>
            </a:r>
            <a:r>
              <a:rPr lang="en-US" dirty="0" err="1" smtClean="0">
                <a:solidFill>
                  <a:srgbClr val="FF0000"/>
                </a:solidFill>
              </a:rPr>
              <a:t>selfing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cooter.k12.mo.us/MrWalls/Bio2/chapter%209%20Mendel/Chapter%209%20%20Genetics%20Notes_files/image00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2"/>
          <a:stretch/>
        </p:blipFill>
        <p:spPr bwMode="auto">
          <a:xfrm>
            <a:off x="304800" y="1219200"/>
            <a:ext cx="8010525" cy="506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55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457200"/>
            <a:ext cx="7620000" cy="1417638"/>
          </a:xfrm>
        </p:spPr>
        <p:txBody>
          <a:bodyPr/>
          <a:lstStyle/>
          <a:p>
            <a:r>
              <a:rPr lang="en-US" sz="4800" b="1" dirty="0">
                <a:solidFill>
                  <a:srgbClr val="FF0000"/>
                </a:solidFill>
                <a:latin typeface="Times New Roman"/>
                <a:ea typeface="Calibri"/>
              </a:rPr>
              <a:t>Transcription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81000"/>
            <a:ext cx="8305800" cy="6477000"/>
          </a:xfrm>
        </p:spPr>
        <p:txBody>
          <a:bodyPr>
            <a:no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Cis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-Acting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Elements</a:t>
            </a:r>
            <a:r>
              <a:rPr lang="en-US" sz="32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transcription is governed by DNA sequences usually located upstream (5') </a:t>
            </a:r>
            <a:r>
              <a:rPr lang="en-US" sz="32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of 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the coding sequences</a:t>
            </a:r>
            <a:r>
              <a:rPr lang="en-US" sz="32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en-US" sz="32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These</a:t>
            </a:r>
            <a:r>
              <a:rPr lang="en-US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are binding sites for proteins that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stimulate transcription by allowing RNA polymerase to interact. 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en-US" sz="3200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200" dirty="0" smtClean="0">
                <a:latin typeface="Times New Roman"/>
                <a:ea typeface="Calibri"/>
                <a:cs typeface="Times New Roman"/>
              </a:rPr>
              <a:t>They 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must be </a:t>
            </a:r>
            <a:r>
              <a:rPr lang="en-US" sz="32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physically linked to the gene in order to have an effect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and thus are said to function in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cis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. </a:t>
            </a:r>
            <a:endParaRPr lang="en-US" sz="3200" dirty="0">
              <a:ea typeface="Calibri"/>
              <a:cs typeface="Times New Roman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339417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60960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/>
                <a:ea typeface="Calibri"/>
              </a:rPr>
              <a:t>Transcription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8305800" cy="6248400"/>
          </a:xfrm>
        </p:spPr>
        <p:txBody>
          <a:bodyPr>
            <a:normAutofit lnSpcReduction="10000"/>
          </a:bodyPr>
          <a:lstStyle/>
          <a:p>
            <a:pPr marL="0" lvl="0" algn="just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Trans-Acting Transcription Factors</a:t>
            </a:r>
            <a:r>
              <a:rPr lang="en-US" sz="24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:  These are the 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proteins that recognize and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bind to the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cis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-acting promoter 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and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enhancer elements.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</a:t>
            </a:r>
            <a:endParaRPr lang="en-US" sz="2400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0" lvl="0" algn="just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</a:pPr>
            <a:r>
              <a:rPr lang="en-US" sz="2400" b="1" dirty="0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There </a:t>
            </a:r>
            <a:r>
              <a:rPr lang="en-US" sz="2400" b="1" dirty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are usually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multiple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cis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-acting elements</a:t>
            </a:r>
            <a:r>
              <a:rPr lang="en-US" sz="24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, and thus multiple trans-acting factors, that are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essential for transcription of a given gene. </a:t>
            </a:r>
            <a:endParaRPr lang="en-US" sz="24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0" lvl="0" algn="just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</a:pPr>
            <a:r>
              <a:rPr lang="en-US" sz="240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The binding of factors to these elements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facilitates </a:t>
            </a:r>
            <a:r>
              <a:rPr lang="en-US" sz="2400" b="1" dirty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interaction of RNA polymerase</a:t>
            </a:r>
            <a:r>
              <a:rPr lang="en-US" sz="2400" b="1" dirty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 and thus the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initiation of transcription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  </a:t>
            </a:r>
            <a:endParaRPr lang="en-US" sz="2400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0" lvl="0" algn="just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</a:pPr>
            <a:r>
              <a:rPr lang="en-US" sz="2400" b="1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Thus</a:t>
            </a:r>
            <a:r>
              <a:rPr lang="en-US" sz="24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b="1" dirty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transcription initiation can be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regulated</a:t>
            </a:r>
            <a:r>
              <a:rPr lang="en-US" sz="2400" b="1" dirty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 by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controlling the activity or the presence of these trans-acting factors.  </a:t>
            </a:r>
            <a:endParaRPr lang="en-US" sz="24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06809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D Dobbs ISU - BCB 444/544X:  Gene Regulation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7915C4-A945-4532-9B88-95C6914BED93}" type="slidenum">
              <a:rPr lang="en-US">
                <a:solidFill>
                  <a:srgbClr val="000000"/>
                </a:solidFill>
              </a:rPr>
              <a:pPr/>
              <a:t>62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533400"/>
          </a:xfrm>
        </p:spPr>
        <p:txBody>
          <a:bodyPr/>
          <a:lstStyle/>
          <a:p>
            <a:r>
              <a:rPr lang="en-US"/>
              <a:t>Eukaryotic genes have large &amp; complex regulatory regions</a:t>
            </a:r>
            <a:br>
              <a:rPr lang="en-US"/>
            </a:br>
            <a:endParaRPr lang="en-US"/>
          </a:p>
        </p:txBody>
      </p:sp>
      <p:pic>
        <p:nvPicPr>
          <p:cNvPr id="135172" name="Picture 4" descr="ch9f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315200" cy="103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609600" y="3276600"/>
            <a:ext cx="749935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0000"/>
                </a:solidFill>
              </a:rPr>
              <a:t>Cis</a:t>
            </a:r>
            <a:r>
              <a:rPr lang="en-US" sz="2400" b="1" dirty="0" smtClean="0">
                <a:solidFill>
                  <a:srgbClr val="000000"/>
                </a:solidFill>
              </a:rPr>
              <a:t>-acting</a:t>
            </a:r>
            <a:r>
              <a:rPr lang="en-US" sz="2400" dirty="0" smtClean="0">
                <a:solidFill>
                  <a:srgbClr val="000000"/>
                </a:solidFill>
              </a:rPr>
              <a:t> regulatory elements include: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	</a:t>
            </a:r>
            <a:r>
              <a:rPr lang="en-US" sz="2400" dirty="0" err="1" smtClean="0">
                <a:solidFill>
                  <a:srgbClr val="000000"/>
                </a:solidFill>
              </a:rPr>
              <a:t>Promoters,enhancers</a:t>
            </a:r>
            <a:r>
              <a:rPr lang="en-US" sz="2400" dirty="0" smtClean="0">
                <a:solidFill>
                  <a:srgbClr val="000000"/>
                </a:solidFill>
              </a:rPr>
              <a:t>, silencers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Trans-acting</a:t>
            </a:r>
            <a:r>
              <a:rPr lang="en-US" sz="2400" dirty="0" smtClean="0">
                <a:solidFill>
                  <a:srgbClr val="000000"/>
                </a:solidFill>
              </a:rPr>
              <a:t> regulatory factors include: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	Transcription factors, chromatin remodeling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           enzymes, small RNAs</a:t>
            </a:r>
            <a:endParaRPr lang="en-US" sz="3200" b="1" dirty="0" smtClean="0">
              <a:solidFill>
                <a:srgbClr val="120AD8"/>
              </a:solidFill>
            </a:endParaRPr>
          </a:p>
        </p:txBody>
      </p:sp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0" y="6578600"/>
            <a:ext cx="2686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u="sng" smtClean="0">
                <a:solidFill>
                  <a:srgbClr val="0C84A5"/>
                </a:solidFill>
                <a:latin typeface="Arial" charset="0"/>
                <a:hlinkClick r:id="rId4"/>
              </a:rPr>
              <a:t>BIOS Scientific Publishers Ltd, 1999</a:t>
            </a:r>
            <a:endParaRPr lang="en-US" sz="1200" smtClean="0">
              <a:solidFill>
                <a:srgbClr val="0000EE"/>
              </a:solidFill>
              <a:latin typeface="Arial" charset="0"/>
            </a:endParaRPr>
          </a:p>
        </p:txBody>
      </p:sp>
      <p:sp>
        <p:nvSpPr>
          <p:cNvPr id="135176" name="Rectangle 8"/>
          <p:cNvSpPr>
            <a:spLocks noChangeArrowheads="1"/>
          </p:cNvSpPr>
          <p:nvPr/>
        </p:nvSpPr>
        <p:spPr bwMode="auto">
          <a:xfrm>
            <a:off x="0" y="6243638"/>
            <a:ext cx="198120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Brown Fig 9.26</a:t>
            </a:r>
            <a:endParaRPr lang="en-US" sz="2400" b="1" smtClean="0">
              <a:solidFill>
                <a:srgbClr val="80808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077200" cy="5943600"/>
          </a:xfrm>
        </p:spPr>
        <p:txBody>
          <a:bodyPr>
            <a:norm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Transcription factors possess two essential properties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- the </a:t>
            </a:r>
            <a:r>
              <a:rPr lang="en-US" sz="2400" b="1" dirty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ability to </a:t>
            </a:r>
            <a:r>
              <a:rPr lang="en-US" sz="2400" b="1" dirty="0" smtClean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bind </a:t>
            </a:r>
            <a:r>
              <a:rPr lang="en-US" sz="2400" b="1" dirty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to DNA in a sequence specific manner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and </a:t>
            </a:r>
            <a:r>
              <a:rPr lang="en-US" sz="2400" b="1" dirty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the ability to cause a stimulation of transcription. </a:t>
            </a:r>
            <a:r>
              <a:rPr lang="en-US" sz="2400" dirty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en-US" sz="2400" dirty="0" smtClean="0">
              <a:solidFill>
                <a:srgbClr val="00B0F0"/>
              </a:solidFill>
              <a:latin typeface="Times New Roman"/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Generally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, these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two properties </a:t>
            </a:r>
            <a:r>
              <a:rPr lang="en-US" sz="24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are a function of distinct and separable domains in the proteins.  </a:t>
            </a:r>
            <a:endParaRPr lang="en-US" sz="2400" b="1" dirty="0" smtClean="0">
              <a:solidFill>
                <a:srgbClr val="00B050"/>
              </a:solidFill>
              <a:latin typeface="Times New Roman"/>
              <a:ea typeface="Calibri"/>
              <a:cs typeface="Times New Roman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-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That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is, one can often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identify and define a domain of the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protein,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the transcription factor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that is essential for DNA binding and a separate, distinct domain of the protein that functions to activate transcription once bound to the DNA.</a:t>
            </a:r>
            <a:endParaRPr lang="en-US" sz="20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87362"/>
          </a:xfrm>
        </p:spPr>
        <p:txBody>
          <a:bodyPr/>
          <a:lstStyle/>
          <a:p>
            <a:r>
              <a:rPr lang="en-US" sz="4800" b="1" dirty="0">
                <a:solidFill>
                  <a:srgbClr val="FF0000"/>
                </a:solidFill>
                <a:latin typeface="Times New Roman"/>
                <a:ea typeface="Calibri"/>
              </a:rPr>
              <a:t>Transcription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5628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18.6</a:t>
            </a:r>
          </a:p>
        </p:txBody>
      </p:sp>
      <p:pic>
        <p:nvPicPr>
          <p:cNvPr id="29699" name="Picture 4" descr="18_06_EukGenExpRegulatio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136525"/>
            <a:ext cx="301148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3538538" y="177800"/>
            <a:ext cx="422275" cy="13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</a:rPr>
              <a:t>Signal</a:t>
            </a:r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5087938" y="541338"/>
            <a:ext cx="584200" cy="13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</a:rPr>
              <a:t>NUCLEUS</a:t>
            </a: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4683125" y="684213"/>
            <a:ext cx="600075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</a:rPr>
              <a:t>Chromatin</a:t>
            </a:r>
          </a:p>
        </p:txBody>
      </p: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4302125" y="889000"/>
            <a:ext cx="1412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</a:rPr>
              <a:t>Chromatin modification:</a:t>
            </a:r>
            <a:br>
              <a:rPr lang="en-US" sz="900" b="1">
                <a:solidFill>
                  <a:srgbClr val="000000"/>
                </a:solidFill>
              </a:rPr>
            </a:br>
            <a:r>
              <a:rPr lang="en-US" sz="900" b="1">
                <a:solidFill>
                  <a:srgbClr val="000000"/>
                </a:solidFill>
              </a:rPr>
              <a:t>DNA unpacking involving</a:t>
            </a:r>
            <a:br>
              <a:rPr lang="en-US" sz="900" b="1">
                <a:solidFill>
                  <a:srgbClr val="000000"/>
                </a:solidFill>
              </a:rPr>
            </a:br>
            <a:r>
              <a:rPr lang="en-US" sz="900" b="1">
                <a:solidFill>
                  <a:srgbClr val="000000"/>
                </a:solidFill>
              </a:rPr>
              <a:t>histone acetylation and</a:t>
            </a:r>
            <a:br>
              <a:rPr lang="en-US" sz="900" b="1">
                <a:solidFill>
                  <a:srgbClr val="000000"/>
                </a:solidFill>
              </a:rPr>
            </a:br>
            <a:r>
              <a:rPr lang="en-US" sz="900" b="1">
                <a:solidFill>
                  <a:srgbClr val="000000"/>
                </a:solidFill>
              </a:rPr>
              <a:t>DNA demethylation</a:t>
            </a:r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3581400" y="1354138"/>
            <a:ext cx="269875" cy="13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</a:rPr>
              <a:t>DNA</a:t>
            </a:r>
          </a:p>
        </p:txBody>
      </p:sp>
      <p:sp>
        <p:nvSpPr>
          <p:cNvPr id="29705" name="Text Box 10"/>
          <p:cNvSpPr txBox="1">
            <a:spLocks noChangeArrowheads="1"/>
          </p:cNvSpPr>
          <p:nvPr/>
        </p:nvSpPr>
        <p:spPr bwMode="auto">
          <a:xfrm>
            <a:off x="4046538" y="1717675"/>
            <a:ext cx="269875" cy="13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</a:rPr>
              <a:t>Gene</a:t>
            </a:r>
          </a:p>
        </p:txBody>
      </p:sp>
      <p:sp>
        <p:nvSpPr>
          <p:cNvPr id="29706" name="Text Box 11"/>
          <p:cNvSpPr txBox="1">
            <a:spLocks noChangeArrowheads="1"/>
          </p:cNvSpPr>
          <p:nvPr/>
        </p:nvSpPr>
        <p:spPr bwMode="auto">
          <a:xfrm>
            <a:off x="4833938" y="1455738"/>
            <a:ext cx="94773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</a:rPr>
              <a:t>Gene available</a:t>
            </a:r>
            <a:br>
              <a:rPr lang="en-US" sz="900" b="1">
                <a:solidFill>
                  <a:srgbClr val="000000"/>
                </a:solidFill>
              </a:rPr>
            </a:br>
            <a:r>
              <a:rPr lang="en-US" sz="900" b="1">
                <a:solidFill>
                  <a:srgbClr val="000000"/>
                </a:solidFill>
              </a:rPr>
              <a:t>for transcription</a:t>
            </a:r>
          </a:p>
        </p:txBody>
      </p:sp>
      <p:sp>
        <p:nvSpPr>
          <p:cNvPr id="29707" name="Text Box 12"/>
          <p:cNvSpPr txBox="1">
            <a:spLocks noChangeArrowheads="1"/>
          </p:cNvSpPr>
          <p:nvPr/>
        </p:nvSpPr>
        <p:spPr bwMode="auto">
          <a:xfrm>
            <a:off x="3690938" y="2108200"/>
            <a:ext cx="269875" cy="13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</a:rPr>
              <a:t>RNA</a:t>
            </a:r>
          </a:p>
        </p:txBody>
      </p:sp>
      <p:sp>
        <p:nvSpPr>
          <p:cNvPr id="29708" name="Text Box 13"/>
          <p:cNvSpPr txBox="1">
            <a:spLocks noChangeArrowheads="1"/>
          </p:cNvSpPr>
          <p:nvPr/>
        </p:nvSpPr>
        <p:spPr bwMode="auto">
          <a:xfrm>
            <a:off x="4394200" y="2106613"/>
            <a:ext cx="269875" cy="13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</a:rPr>
              <a:t>Exon</a:t>
            </a:r>
          </a:p>
        </p:txBody>
      </p:sp>
      <p:sp>
        <p:nvSpPr>
          <p:cNvPr id="29709" name="Text Box 14"/>
          <p:cNvSpPr txBox="1">
            <a:spLocks noChangeArrowheads="1"/>
          </p:cNvSpPr>
          <p:nvPr/>
        </p:nvSpPr>
        <p:spPr bwMode="auto">
          <a:xfrm>
            <a:off x="4714875" y="2259013"/>
            <a:ext cx="1014413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</a:rPr>
              <a:t>Primary transcript</a:t>
            </a:r>
          </a:p>
        </p:txBody>
      </p:sp>
      <p:sp>
        <p:nvSpPr>
          <p:cNvPr id="29710" name="Text Box 15"/>
          <p:cNvSpPr txBox="1">
            <a:spLocks noChangeArrowheads="1"/>
          </p:cNvSpPr>
          <p:nvPr/>
        </p:nvSpPr>
        <p:spPr bwMode="auto">
          <a:xfrm>
            <a:off x="4494213" y="1911350"/>
            <a:ext cx="760412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</a:rPr>
              <a:t>Transcription</a:t>
            </a:r>
          </a:p>
        </p:txBody>
      </p:sp>
      <p:sp>
        <p:nvSpPr>
          <p:cNvPr id="29711" name="Text Box 16"/>
          <p:cNvSpPr txBox="1">
            <a:spLocks noChangeArrowheads="1"/>
          </p:cNvSpPr>
          <p:nvPr/>
        </p:nvSpPr>
        <p:spPr bwMode="auto">
          <a:xfrm>
            <a:off x="4275138" y="2435225"/>
            <a:ext cx="354012" cy="13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</a:rPr>
              <a:t>Intron</a:t>
            </a:r>
          </a:p>
        </p:txBody>
      </p:sp>
      <p:sp>
        <p:nvSpPr>
          <p:cNvPr id="29712" name="Text Box 17"/>
          <p:cNvSpPr txBox="1">
            <a:spLocks noChangeArrowheads="1"/>
          </p:cNvSpPr>
          <p:nvPr/>
        </p:nvSpPr>
        <p:spPr bwMode="auto">
          <a:xfrm>
            <a:off x="4418013" y="2606675"/>
            <a:ext cx="904875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</a:rPr>
              <a:t>RNA processing</a:t>
            </a:r>
          </a:p>
        </p:txBody>
      </p:sp>
      <p:sp>
        <p:nvSpPr>
          <p:cNvPr id="29713" name="Text Box 18"/>
          <p:cNvSpPr txBox="1">
            <a:spLocks noChangeArrowheads="1"/>
          </p:cNvSpPr>
          <p:nvPr/>
        </p:nvSpPr>
        <p:spPr bwMode="auto">
          <a:xfrm>
            <a:off x="3470275" y="2978150"/>
            <a:ext cx="268288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</a:rPr>
              <a:t>Cap</a:t>
            </a:r>
          </a:p>
        </p:txBody>
      </p:sp>
      <p:sp>
        <p:nvSpPr>
          <p:cNvPr id="29714" name="Text Box 19"/>
          <p:cNvSpPr txBox="1">
            <a:spLocks noChangeArrowheads="1"/>
          </p:cNvSpPr>
          <p:nvPr/>
        </p:nvSpPr>
        <p:spPr bwMode="auto">
          <a:xfrm>
            <a:off x="4621213" y="2792413"/>
            <a:ext cx="209550" cy="11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</a:rPr>
              <a:t>Tail</a:t>
            </a:r>
          </a:p>
        </p:txBody>
      </p:sp>
      <p:sp>
        <p:nvSpPr>
          <p:cNvPr id="29715" name="Text Box 20"/>
          <p:cNvSpPr txBox="1">
            <a:spLocks noChangeArrowheads="1"/>
          </p:cNvSpPr>
          <p:nvPr/>
        </p:nvSpPr>
        <p:spPr bwMode="auto">
          <a:xfrm>
            <a:off x="4562475" y="2952750"/>
            <a:ext cx="954088" cy="13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</a:rPr>
              <a:t>mRNA in nucleus</a:t>
            </a:r>
          </a:p>
        </p:txBody>
      </p:sp>
      <p:sp>
        <p:nvSpPr>
          <p:cNvPr id="29716" name="Text Box 21"/>
          <p:cNvSpPr txBox="1">
            <a:spLocks noChangeArrowheads="1"/>
          </p:cNvSpPr>
          <p:nvPr/>
        </p:nvSpPr>
        <p:spPr bwMode="auto">
          <a:xfrm>
            <a:off x="4298950" y="3189288"/>
            <a:ext cx="12938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</a:rPr>
              <a:t>Transport to cytoplasm</a:t>
            </a:r>
          </a:p>
        </p:txBody>
      </p:sp>
      <p:sp>
        <p:nvSpPr>
          <p:cNvPr id="29717" name="Text Box 22"/>
          <p:cNvSpPr txBox="1">
            <a:spLocks noChangeArrowheads="1"/>
          </p:cNvSpPr>
          <p:nvPr/>
        </p:nvSpPr>
        <p:spPr bwMode="auto">
          <a:xfrm>
            <a:off x="5122863" y="3470275"/>
            <a:ext cx="727075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</a:rPr>
              <a:t>CYTOPLASM</a:t>
            </a:r>
          </a:p>
        </p:txBody>
      </p:sp>
      <p:sp>
        <p:nvSpPr>
          <p:cNvPr id="29718" name="Line 23"/>
          <p:cNvSpPr>
            <a:spLocks noChangeShapeType="1"/>
          </p:cNvSpPr>
          <p:nvPr/>
        </p:nvSpPr>
        <p:spPr bwMode="auto">
          <a:xfrm>
            <a:off x="4427538" y="2278063"/>
            <a:ext cx="0" cy="168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719" name="Line 24"/>
          <p:cNvSpPr>
            <a:spLocks noChangeShapeType="1"/>
          </p:cNvSpPr>
          <p:nvPr/>
        </p:nvSpPr>
        <p:spPr bwMode="auto">
          <a:xfrm>
            <a:off x="4529138" y="2217738"/>
            <a:ext cx="0" cy="161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720" name="Line 25"/>
          <p:cNvSpPr>
            <a:spLocks noChangeShapeType="1"/>
          </p:cNvSpPr>
          <p:nvPr/>
        </p:nvSpPr>
        <p:spPr bwMode="auto">
          <a:xfrm>
            <a:off x="3708400" y="3030538"/>
            <a:ext cx="11112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721" name="Line 26"/>
          <p:cNvSpPr>
            <a:spLocks noChangeShapeType="1"/>
          </p:cNvSpPr>
          <p:nvPr/>
        </p:nvSpPr>
        <p:spPr bwMode="auto">
          <a:xfrm flipH="1">
            <a:off x="4521200" y="2862263"/>
            <a:ext cx="93663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722" name="AutoShape 27"/>
          <p:cNvSpPr>
            <a:spLocks/>
          </p:cNvSpPr>
          <p:nvPr/>
        </p:nvSpPr>
        <p:spPr bwMode="auto">
          <a:xfrm rot="5400000">
            <a:off x="4163219" y="1231107"/>
            <a:ext cx="101600" cy="906462"/>
          </a:xfrm>
          <a:prstGeom prst="rightBrace">
            <a:avLst>
              <a:gd name="adj1" fmla="val 7434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723" name="Text Box 28"/>
          <p:cNvSpPr txBox="1">
            <a:spLocks noChangeArrowheads="1"/>
          </p:cNvSpPr>
          <p:nvPr/>
        </p:nvSpPr>
        <p:spPr bwMode="auto">
          <a:xfrm>
            <a:off x="4560888" y="3654425"/>
            <a:ext cx="11080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</a:rPr>
              <a:t>mRNA in cytoplasm</a:t>
            </a:r>
          </a:p>
        </p:txBody>
      </p:sp>
      <p:sp>
        <p:nvSpPr>
          <p:cNvPr id="29724" name="Text Box 29"/>
          <p:cNvSpPr txBox="1">
            <a:spLocks noChangeArrowheads="1"/>
          </p:cNvSpPr>
          <p:nvPr/>
        </p:nvSpPr>
        <p:spPr bwMode="auto">
          <a:xfrm>
            <a:off x="4552950" y="4002088"/>
            <a:ext cx="650875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</a:rPr>
              <a:t>Translation</a:t>
            </a:r>
          </a:p>
        </p:txBody>
      </p:sp>
      <p:sp>
        <p:nvSpPr>
          <p:cNvPr id="29725" name="Text Box 30"/>
          <p:cNvSpPr txBox="1">
            <a:spLocks noChangeArrowheads="1"/>
          </p:cNvSpPr>
          <p:nvPr/>
        </p:nvSpPr>
        <p:spPr bwMode="auto">
          <a:xfrm>
            <a:off x="3216275" y="4043363"/>
            <a:ext cx="69215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</a:rPr>
              <a:t>Degradation</a:t>
            </a:r>
            <a:br>
              <a:rPr lang="en-US" sz="900" b="1">
                <a:solidFill>
                  <a:srgbClr val="000000"/>
                </a:solidFill>
              </a:rPr>
            </a:br>
            <a:r>
              <a:rPr lang="en-US" sz="900" b="1">
                <a:solidFill>
                  <a:srgbClr val="000000"/>
                </a:solidFill>
              </a:rPr>
              <a:t>of mRNA</a:t>
            </a:r>
          </a:p>
        </p:txBody>
      </p:sp>
      <p:sp>
        <p:nvSpPr>
          <p:cNvPr id="29726" name="Text Box 31"/>
          <p:cNvSpPr txBox="1">
            <a:spLocks noChangeArrowheads="1"/>
          </p:cNvSpPr>
          <p:nvPr/>
        </p:nvSpPr>
        <p:spPr bwMode="auto">
          <a:xfrm>
            <a:off x="4646613" y="4560888"/>
            <a:ext cx="650875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</a:rPr>
              <a:t>Polypeptide</a:t>
            </a:r>
          </a:p>
        </p:txBody>
      </p:sp>
      <p:sp>
        <p:nvSpPr>
          <p:cNvPr id="29727" name="Text Box 32"/>
          <p:cNvSpPr txBox="1">
            <a:spLocks noChangeArrowheads="1"/>
          </p:cNvSpPr>
          <p:nvPr/>
        </p:nvSpPr>
        <p:spPr bwMode="auto">
          <a:xfrm>
            <a:off x="4316413" y="4754563"/>
            <a:ext cx="1404937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</a:rPr>
              <a:t>Protein processing, such</a:t>
            </a:r>
            <a:br>
              <a:rPr lang="en-US" sz="900" b="1">
                <a:solidFill>
                  <a:srgbClr val="000000"/>
                </a:solidFill>
              </a:rPr>
            </a:br>
            <a:r>
              <a:rPr lang="en-US" sz="900" b="1">
                <a:solidFill>
                  <a:srgbClr val="000000"/>
                </a:solidFill>
              </a:rPr>
              <a:t>as cleavage and </a:t>
            </a:r>
            <a:br>
              <a:rPr lang="en-US" sz="900" b="1">
                <a:solidFill>
                  <a:srgbClr val="000000"/>
                </a:solidFill>
              </a:rPr>
            </a:br>
            <a:r>
              <a:rPr lang="en-US" sz="900" b="1">
                <a:solidFill>
                  <a:srgbClr val="000000"/>
                </a:solidFill>
              </a:rPr>
              <a:t>chemical modification</a:t>
            </a:r>
          </a:p>
        </p:txBody>
      </p:sp>
      <p:sp>
        <p:nvSpPr>
          <p:cNvPr id="29728" name="Text Box 33"/>
          <p:cNvSpPr txBox="1">
            <a:spLocks noChangeArrowheads="1"/>
          </p:cNvSpPr>
          <p:nvPr/>
        </p:nvSpPr>
        <p:spPr bwMode="auto">
          <a:xfrm>
            <a:off x="4400550" y="5348288"/>
            <a:ext cx="811213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</a:rPr>
              <a:t>Active protein</a:t>
            </a:r>
          </a:p>
        </p:txBody>
      </p:sp>
      <p:sp>
        <p:nvSpPr>
          <p:cNvPr id="29729" name="Text Box 34"/>
          <p:cNvSpPr txBox="1">
            <a:spLocks noChangeArrowheads="1"/>
          </p:cNvSpPr>
          <p:nvPr/>
        </p:nvSpPr>
        <p:spPr bwMode="auto">
          <a:xfrm>
            <a:off x="3216275" y="5430838"/>
            <a:ext cx="69215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</a:rPr>
              <a:t>Degradation</a:t>
            </a:r>
            <a:br>
              <a:rPr lang="en-US" sz="900" b="1">
                <a:solidFill>
                  <a:srgbClr val="000000"/>
                </a:solidFill>
              </a:rPr>
            </a:br>
            <a:r>
              <a:rPr lang="en-US" sz="900" b="1">
                <a:solidFill>
                  <a:srgbClr val="000000"/>
                </a:solidFill>
              </a:rPr>
              <a:t>of protein</a:t>
            </a:r>
          </a:p>
        </p:txBody>
      </p:sp>
      <p:sp>
        <p:nvSpPr>
          <p:cNvPr id="29730" name="Text Box 35"/>
          <p:cNvSpPr txBox="1">
            <a:spLocks noChangeArrowheads="1"/>
          </p:cNvSpPr>
          <p:nvPr/>
        </p:nvSpPr>
        <p:spPr bwMode="auto">
          <a:xfrm>
            <a:off x="4340225" y="5659438"/>
            <a:ext cx="105727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</a:rPr>
              <a:t>Transport to cellular</a:t>
            </a:r>
            <a:br>
              <a:rPr lang="en-US" sz="900" b="1">
                <a:solidFill>
                  <a:srgbClr val="000000"/>
                </a:solidFill>
              </a:rPr>
            </a:br>
            <a:r>
              <a:rPr lang="en-US" sz="900" b="1">
                <a:solidFill>
                  <a:srgbClr val="000000"/>
                </a:solidFill>
              </a:rPr>
              <a:t>destination</a:t>
            </a:r>
          </a:p>
        </p:txBody>
      </p:sp>
      <p:sp>
        <p:nvSpPr>
          <p:cNvPr id="29731" name="Text Box 36"/>
          <p:cNvSpPr txBox="1">
            <a:spLocks noChangeArrowheads="1"/>
          </p:cNvSpPr>
          <p:nvPr/>
        </p:nvSpPr>
        <p:spPr bwMode="auto">
          <a:xfrm>
            <a:off x="4425950" y="6059488"/>
            <a:ext cx="1309688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rgbClr val="000000"/>
                </a:solidFill>
              </a:rPr>
              <a:t>Cellular function (such</a:t>
            </a:r>
            <a:br>
              <a:rPr lang="en-US" sz="900" b="1">
                <a:solidFill>
                  <a:srgbClr val="000000"/>
                </a:solidFill>
              </a:rPr>
            </a:br>
            <a:r>
              <a:rPr lang="en-US" sz="900" b="1">
                <a:solidFill>
                  <a:srgbClr val="000000"/>
                </a:solidFill>
              </a:rPr>
              <a:t>as enzymatic activity,</a:t>
            </a:r>
            <a:br>
              <a:rPr lang="en-US" sz="900" b="1">
                <a:solidFill>
                  <a:srgbClr val="000000"/>
                </a:solidFill>
              </a:rPr>
            </a:br>
            <a:r>
              <a:rPr lang="en-US" sz="900" b="1">
                <a:solidFill>
                  <a:srgbClr val="000000"/>
                </a:solidFill>
              </a:rPr>
              <a:t>structural support)</a:t>
            </a:r>
          </a:p>
        </p:txBody>
      </p:sp>
    </p:spTree>
    <p:extLst>
      <p:ext uri="{BB962C8B-B14F-4D97-AF65-F5344CB8AC3E}">
        <p14:creationId xmlns:p14="http://schemas.microsoft.com/office/powerpoint/2010/main" val="60671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9762"/>
          </a:xfrm>
        </p:spPr>
        <p:txBody>
          <a:bodyPr/>
          <a:lstStyle/>
          <a:p>
            <a:pPr lvl="0" indent="-2286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spc="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en-US" sz="2800" b="1" spc="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2800" b="1" spc="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The </a:t>
            </a:r>
            <a:r>
              <a:rPr lang="en-US" sz="2800" b="1" spc="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Steps Involved in Transcription Initiation</a:t>
            </a:r>
            <a:r>
              <a:rPr lang="en-US" sz="2800" b="1" spc="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en-US" sz="2800" b="1" spc="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153400" cy="6096000"/>
          </a:xfrm>
        </p:spPr>
        <p:txBody>
          <a:bodyPr>
            <a:normAutofit/>
          </a:bodyPr>
          <a:lstStyle/>
          <a:p>
            <a:pPr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Although variations in any step of gene expression can be regulatory, by far the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most frequent form of gene control is the regulation of transcription initiation.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Control 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of transcription involves the regulation of transcription factors that interact with the critical 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cis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acting sequences in the promoter and enhancer that then dictate the frequency of RNA polymerase binding to the gene and subsequent transcription</a:t>
            </a:r>
            <a:r>
              <a:rPr lang="en-US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en-US" sz="2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8550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pc="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The Steps Involved in Transcription Initiation</a:t>
            </a:r>
            <a:r>
              <a:rPr lang="en-US" sz="2800" b="1" spc="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en-US" sz="2800" b="1" spc="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7620000" cy="5867400"/>
          </a:xfrm>
        </p:spPr>
        <p:txBody>
          <a:bodyPr>
            <a:noAutofit/>
          </a:bodyPr>
          <a:lstStyle/>
          <a:p>
            <a:pPr marL="0" lvl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A9A57C"/>
              </a:buClr>
            </a:pPr>
            <a:r>
              <a:rPr lang="en-US" sz="36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The process of 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promoter recognition and utilization</a:t>
            </a:r>
            <a:r>
              <a:rPr lang="en-US" sz="36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involves a stepwise interaction of a complex series of transcription factors with the promoter to create a 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stable DNA-protein complex</a:t>
            </a:r>
            <a:r>
              <a:rPr lang="en-US" sz="36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that 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allows RNA polymerase to initiate transcription.   </a:t>
            </a:r>
            <a:endParaRPr lang="en-US" sz="36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60595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18.4a</a:t>
            </a:r>
          </a:p>
        </p:txBody>
      </p:sp>
      <p:pic>
        <p:nvPicPr>
          <p:cNvPr id="19459" name="Picture 3" descr="18_04aLacOpero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596900"/>
            <a:ext cx="8548687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27025" y="5740400"/>
            <a:ext cx="69881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(a) Lactose absent, repressor active, operon off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533525" y="622300"/>
            <a:ext cx="161925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Regulatory</a:t>
            </a:r>
            <a:br>
              <a:rPr lang="en-US" b="1" smtClean="0">
                <a:solidFill>
                  <a:srgbClr val="000000"/>
                </a:solidFill>
              </a:rPr>
            </a:br>
            <a:r>
              <a:rPr lang="en-US" b="1" smtClean="0">
                <a:solidFill>
                  <a:srgbClr val="000000"/>
                </a:solidFill>
              </a:rPr>
              <a:t>gene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111625" y="647700"/>
            <a:ext cx="1392238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Promoter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638925" y="1130300"/>
            <a:ext cx="134143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Operator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27025" y="1752600"/>
            <a:ext cx="68738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DNA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7693025" y="1778000"/>
            <a:ext cx="7620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i="1" smtClean="0">
                <a:solidFill>
                  <a:srgbClr val="000000"/>
                </a:solidFill>
              </a:rPr>
              <a:t>lacZ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2359025" y="1765300"/>
            <a:ext cx="7620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i="1" smtClean="0">
                <a:solidFill>
                  <a:srgbClr val="FFFFFF"/>
                </a:solidFill>
              </a:rPr>
              <a:t>lac</a:t>
            </a:r>
            <a:r>
              <a:rPr lang="en-US" b="1" i="1" smtClean="0">
                <a:solidFill>
                  <a:srgbClr val="FFFFFF"/>
                </a:solidFill>
                <a:latin typeface="Times" charset="0"/>
              </a:rPr>
              <a:t>I</a:t>
            </a:r>
            <a:endParaRPr lang="en-US" b="1" i="1" smtClean="0">
              <a:solidFill>
                <a:srgbClr val="FFFFFF"/>
              </a:solidFill>
            </a:endParaRP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327025" y="1752600"/>
            <a:ext cx="7127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DNA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327025" y="3378200"/>
            <a:ext cx="101441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mRNA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1749425" y="3721100"/>
            <a:ext cx="27146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5</a:t>
            </a:r>
            <a:r>
              <a:rPr lang="en-US" b="1" smtClean="0">
                <a:solidFill>
                  <a:srgbClr val="000000"/>
                </a:solidFill>
                <a:sym typeface="Symbol" pitchFamily="84" charset="2"/>
              </a:rPr>
              <a:t></a:t>
            </a: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3349625" y="2959100"/>
            <a:ext cx="27146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3</a:t>
            </a:r>
            <a:r>
              <a:rPr lang="en-US" b="1" smtClean="0">
                <a:solidFill>
                  <a:srgbClr val="000000"/>
                </a:solidFill>
                <a:sym typeface="Symbol" pitchFamily="84" charset="2"/>
              </a:rPr>
              <a:t></a:t>
            </a: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7985125" y="2324100"/>
            <a:ext cx="812800" cy="104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No</a:t>
            </a:r>
            <a:br>
              <a:rPr lang="en-US" b="1" smtClean="0">
                <a:solidFill>
                  <a:srgbClr val="000000"/>
                </a:solidFill>
              </a:rPr>
            </a:br>
            <a:r>
              <a:rPr lang="en-US" b="1" smtClean="0">
                <a:solidFill>
                  <a:srgbClr val="000000"/>
                </a:solidFill>
              </a:rPr>
              <a:t>RNA</a:t>
            </a:r>
            <a:br>
              <a:rPr lang="en-US" b="1" smtClean="0">
                <a:solidFill>
                  <a:srgbClr val="000000"/>
                </a:solidFill>
              </a:rPr>
            </a:br>
            <a:r>
              <a:rPr lang="en-US" b="1" smtClean="0">
                <a:solidFill>
                  <a:srgbClr val="000000"/>
                </a:solidFill>
              </a:rPr>
              <a:t>made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3768725" y="3543300"/>
            <a:ext cx="17700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RNA</a:t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b="1" dirty="0" smtClean="0">
                <a:solidFill>
                  <a:srgbClr val="000000"/>
                </a:solidFill>
              </a:rPr>
              <a:t>polymerase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3552825" y="4749800"/>
            <a:ext cx="1481138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Active</a:t>
            </a:r>
            <a:br>
              <a:rPr lang="en-US" b="1" smtClean="0">
                <a:solidFill>
                  <a:srgbClr val="000000"/>
                </a:solidFill>
              </a:rPr>
            </a:br>
            <a:r>
              <a:rPr lang="en-US" b="1" smtClean="0">
                <a:solidFill>
                  <a:srgbClr val="000000"/>
                </a:solidFill>
              </a:rPr>
              <a:t>repressor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327025" y="4965700"/>
            <a:ext cx="11398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Protein</a:t>
            </a:r>
          </a:p>
        </p:txBody>
      </p:sp>
      <p:sp>
        <p:nvSpPr>
          <p:cNvPr id="19475" name="AutoShape 19"/>
          <p:cNvSpPr>
            <a:spLocks/>
          </p:cNvSpPr>
          <p:nvPr/>
        </p:nvSpPr>
        <p:spPr bwMode="auto">
          <a:xfrm rot="-5400000">
            <a:off x="4659313" y="-341313"/>
            <a:ext cx="260350" cy="2847975"/>
          </a:xfrm>
          <a:prstGeom prst="rightBrace">
            <a:avLst>
              <a:gd name="adj1" fmla="val 9115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2311400" y="1155700"/>
            <a:ext cx="38100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6769100" y="1435100"/>
            <a:ext cx="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 flipH="1">
            <a:off x="4470400" y="3187700"/>
            <a:ext cx="368300" cy="48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4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18.4b</a:t>
            </a:r>
          </a:p>
        </p:txBody>
      </p:sp>
      <p:pic>
        <p:nvPicPr>
          <p:cNvPr id="20483" name="Picture 3" descr="18_04bLacOpero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408113"/>
            <a:ext cx="8548687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27025" y="5054600"/>
            <a:ext cx="46386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00"/>
                </a:solidFill>
              </a:rPr>
              <a:t>(b) Lactose present, repressor inactive, operon on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444625" y="2032000"/>
            <a:ext cx="384175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i="1" smtClean="0">
                <a:solidFill>
                  <a:srgbClr val="FFFFFF"/>
                </a:solidFill>
              </a:rPr>
              <a:t>lac</a:t>
            </a:r>
            <a:r>
              <a:rPr lang="en-US" sz="1500" b="1" i="1" smtClean="0">
                <a:solidFill>
                  <a:srgbClr val="FFFFFF"/>
                </a:solidFill>
                <a:latin typeface="Times" charset="0"/>
              </a:rPr>
              <a:t>I</a:t>
            </a:r>
            <a:endParaRPr lang="en-US" sz="1500" b="1" i="1" smtClean="0">
              <a:solidFill>
                <a:srgbClr val="FFFFFF"/>
              </a:solidFill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721225" y="1435100"/>
            <a:ext cx="1057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i="1" smtClean="0">
                <a:solidFill>
                  <a:srgbClr val="000000"/>
                </a:solidFill>
              </a:rPr>
              <a:t>lac</a:t>
            </a:r>
            <a:r>
              <a:rPr lang="en-US" sz="1500" b="1" smtClean="0">
                <a:solidFill>
                  <a:srgbClr val="000000"/>
                </a:solidFill>
              </a:rPr>
              <a:t> operon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733925" y="2032000"/>
            <a:ext cx="384175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i="1" smtClean="0">
                <a:solidFill>
                  <a:srgbClr val="000000"/>
                </a:solidFill>
              </a:rPr>
              <a:t>lacZ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169025" y="2032000"/>
            <a:ext cx="384175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i="1" smtClean="0">
                <a:solidFill>
                  <a:srgbClr val="000000"/>
                </a:solidFill>
              </a:rPr>
              <a:t>lacY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7604125" y="2032000"/>
            <a:ext cx="384175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i="1" smtClean="0">
                <a:solidFill>
                  <a:srgbClr val="000000"/>
                </a:solidFill>
              </a:rPr>
              <a:t>lacA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27025" y="2032000"/>
            <a:ext cx="460375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00"/>
                </a:solidFill>
              </a:rPr>
              <a:t>DNA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27025" y="3009900"/>
            <a:ext cx="6889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00"/>
                </a:solidFill>
              </a:rPr>
              <a:t>mRNA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1063625" y="3225800"/>
            <a:ext cx="136525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00"/>
                </a:solidFill>
              </a:rPr>
              <a:t>5</a:t>
            </a:r>
            <a:r>
              <a:rPr lang="en-US" sz="1500" b="1" smtClean="0">
                <a:solidFill>
                  <a:srgbClr val="000000"/>
                </a:solidFill>
                <a:sym typeface="Symbol" pitchFamily="84" charset="2"/>
              </a:rPr>
              <a:t></a:t>
            </a:r>
            <a:endParaRPr lang="en-US" sz="1500" b="1" smtClean="0">
              <a:solidFill>
                <a:srgbClr val="000000"/>
              </a:solidFill>
            </a:endParaRP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2003425" y="2857500"/>
            <a:ext cx="136525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00"/>
                </a:solidFill>
              </a:rPr>
              <a:t>3</a:t>
            </a:r>
            <a:r>
              <a:rPr lang="en-US" sz="1500" b="1" smtClean="0">
                <a:solidFill>
                  <a:srgbClr val="000000"/>
                </a:solidFill>
                <a:sym typeface="Symbol" pitchFamily="84" charset="2"/>
              </a:rPr>
              <a:t></a:t>
            </a:r>
            <a:endParaRPr lang="en-US" sz="1500" b="1" smtClean="0">
              <a:solidFill>
                <a:srgbClr val="000000"/>
              </a:solidFill>
            </a:endParaRP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327025" y="3949700"/>
            <a:ext cx="688975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00"/>
                </a:solidFill>
              </a:rPr>
              <a:t>Protein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2930525" y="3086100"/>
            <a:ext cx="892175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00"/>
                </a:solidFill>
              </a:rPr>
              <a:t>mRNA 5</a:t>
            </a:r>
            <a:r>
              <a:rPr lang="en-US" sz="1500" b="1" smtClean="0">
                <a:solidFill>
                  <a:srgbClr val="000000"/>
                </a:solidFill>
                <a:sym typeface="Symbol" pitchFamily="84" charset="2"/>
              </a:rPr>
              <a:t></a:t>
            </a:r>
            <a:endParaRPr lang="en-US" sz="1500" b="1" smtClean="0">
              <a:solidFill>
                <a:srgbClr val="000000"/>
              </a:solidFill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00" b="1" smtClean="0">
              <a:solidFill>
                <a:srgbClr val="000000"/>
              </a:solidFill>
            </a:endParaRP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2701925" y="4432300"/>
            <a:ext cx="9937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00"/>
                </a:solidFill>
              </a:rPr>
              <a:t>Inactive</a:t>
            </a:r>
            <a:br>
              <a:rPr lang="en-US" sz="1500" b="1" smtClean="0">
                <a:solidFill>
                  <a:srgbClr val="000000"/>
                </a:solidFill>
              </a:rPr>
            </a:br>
            <a:r>
              <a:rPr lang="en-US" sz="1500" b="1" smtClean="0">
                <a:solidFill>
                  <a:srgbClr val="000000"/>
                </a:solidFill>
              </a:rPr>
              <a:t>repressor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1927225" y="2552700"/>
            <a:ext cx="15906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00"/>
                </a:solidFill>
              </a:rPr>
              <a:t>RNA polymerase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504825" y="4495800"/>
            <a:ext cx="1108075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00"/>
                </a:solidFill>
              </a:rPr>
              <a:t>Allolactose</a:t>
            </a:r>
            <a:br>
              <a:rPr lang="en-US" sz="1500" b="1" smtClean="0">
                <a:solidFill>
                  <a:srgbClr val="000000"/>
                </a:solidFill>
              </a:rPr>
            </a:br>
            <a:r>
              <a:rPr lang="en-US" sz="1500" b="1" smtClean="0">
                <a:solidFill>
                  <a:srgbClr val="000000"/>
                </a:solidFill>
              </a:rPr>
              <a:t>(inducer)</a:t>
            </a: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4022725" y="3886200"/>
            <a:ext cx="1514475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00"/>
                </a:solidFill>
                <a:sym typeface="Symbol" pitchFamily="84" charset="2"/>
              </a:rPr>
              <a:t></a:t>
            </a:r>
            <a:r>
              <a:rPr lang="en-US" sz="1500" b="1" smtClean="0">
                <a:solidFill>
                  <a:srgbClr val="000000"/>
                </a:solidFill>
              </a:rPr>
              <a:t>-Galactosidase</a:t>
            </a: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5876925" y="3886200"/>
            <a:ext cx="930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00"/>
                </a:solidFill>
                <a:sym typeface="Symbol" pitchFamily="84" charset="2"/>
              </a:rPr>
              <a:t>Permease</a:t>
            </a:r>
            <a:endParaRPr lang="en-US" sz="1500" b="1" smtClean="0">
              <a:solidFill>
                <a:srgbClr val="000000"/>
              </a:solidFill>
            </a:endParaRP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7146925" y="3886200"/>
            <a:ext cx="14128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00" b="1" smtClean="0">
                <a:solidFill>
                  <a:srgbClr val="000000"/>
                </a:solidFill>
                <a:sym typeface="Symbol" pitchFamily="84" charset="2"/>
              </a:rPr>
              <a:t>Transacetylase</a:t>
            </a:r>
            <a:endParaRPr lang="en-US" sz="1500" b="1" smtClean="0">
              <a:solidFill>
                <a:srgbClr val="000000"/>
              </a:solidFill>
            </a:endParaRPr>
          </a:p>
        </p:txBody>
      </p:sp>
      <p:sp>
        <p:nvSpPr>
          <p:cNvPr id="20502" name="AutoShape 22"/>
          <p:cNvSpPr>
            <a:spLocks/>
          </p:cNvSpPr>
          <p:nvPr/>
        </p:nvSpPr>
        <p:spPr bwMode="auto">
          <a:xfrm rot="-5400000">
            <a:off x="5156200" y="-1447800"/>
            <a:ext cx="127000" cy="6375400"/>
          </a:xfrm>
          <a:prstGeom prst="rightBrace">
            <a:avLst>
              <a:gd name="adj1" fmla="val 418333"/>
              <a:gd name="adj2" fmla="val 49944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 flipH="1">
            <a:off x="2768600" y="2349500"/>
            <a:ext cx="114300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11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11162"/>
          </a:xfrm>
        </p:spPr>
        <p:txBody>
          <a:bodyPr/>
          <a:lstStyle/>
          <a:p>
            <a:pPr lvl="0" indent="-2286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spc="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en-US" sz="2400" b="1" spc="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2400" b="1" spc="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en-US" sz="2400" b="1" spc="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2400" b="1" spc="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Post-Transcriptional </a:t>
            </a:r>
            <a:r>
              <a:rPr lang="en-US" sz="2400" b="1" spc="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Events of Gene Expression</a:t>
            </a:r>
            <a:r>
              <a:rPr lang="en-US" sz="2400" spc="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spc="0" dirty="0">
                <a:solidFill>
                  <a:srgbClr val="2F2B2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en-US" sz="2000" spc="0" dirty="0">
                <a:solidFill>
                  <a:srgbClr val="2F2B20"/>
                </a:solidFill>
                <a:latin typeface="Calibri"/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229600" cy="5791200"/>
          </a:xfrm>
        </p:spPr>
        <p:txBody>
          <a:bodyPr>
            <a:normAutofit fontScale="92500"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 smtClean="0">
                <a:latin typeface="Times New Roman"/>
                <a:ea typeface="Calibri"/>
                <a:cs typeface="Times New Roman"/>
              </a:rPr>
              <a:t>Whereas 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the initial transcript of a bacterial gene is the actual messenger RNA, the initial transcript of a eukaryotic gene must be altered in a variety of ways before it can function.  Thus, 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post-transcriptional processing and modification events are critical to the formation of a eukaryotic mRNA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.   </a:t>
            </a:r>
            <a:endParaRPr lang="en-US" sz="3600" dirty="0"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966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609600"/>
            <a:ext cx="3779801" cy="57912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" pitchFamily="18" charset="0"/>
              </a:rPr>
              <a:t>Easy to </a:t>
            </a:r>
            <a:r>
              <a:rPr lang="en-US" sz="2800" b="1" u="sng" dirty="0">
                <a:solidFill>
                  <a:srgbClr val="FF0000"/>
                </a:solidFill>
                <a:latin typeface="Times" pitchFamily="18" charset="0"/>
              </a:rPr>
              <a:t>grow large </a:t>
            </a: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latin typeface="Times" pitchFamily="18" charset="0"/>
              </a:rPr>
              <a:t>numbers </a:t>
            </a:r>
            <a:r>
              <a:rPr lang="en-US" sz="2800" dirty="0">
                <a:latin typeface="Times" pitchFamily="18" charset="0"/>
              </a:rPr>
              <a:t>of plants, making his experiments statistically valid.</a:t>
            </a:r>
          </a:p>
          <a:p>
            <a:r>
              <a:rPr lang="en-US" sz="2800" dirty="0">
                <a:latin typeface="Times" pitchFamily="18" charset="0"/>
              </a:rPr>
              <a:t>Many </a:t>
            </a:r>
            <a:r>
              <a:rPr lang="en-US" sz="2800" b="1" u="sng" dirty="0">
                <a:solidFill>
                  <a:srgbClr val="FF0000"/>
                </a:solidFill>
                <a:latin typeface="Times" pitchFamily="18" charset="0"/>
              </a:rPr>
              <a:t>different traits </a:t>
            </a:r>
            <a:r>
              <a:rPr lang="en-US" sz="2800" dirty="0">
                <a:latin typeface="Times" pitchFamily="18" charset="0"/>
              </a:rPr>
              <a:t>could be studied</a:t>
            </a:r>
            <a:r>
              <a:rPr lang="en-US" sz="2800" dirty="0"/>
              <a:t>.</a:t>
            </a:r>
          </a:p>
        </p:txBody>
      </p:sp>
      <p:pic>
        <p:nvPicPr>
          <p:cNvPr id="4" name="Picture 2" descr="http://mac122.icu.ac.jp/gen-ed/mendel-gifs/18-mendel-carto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01" y="609600"/>
            <a:ext cx="423208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84601" y="606447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rgbClr val="2F2B20"/>
                </a:solidFill>
              </a:rPr>
              <a:t>http://mac122.icu.ac.jp/gen-ed/mendel-gifs/18-mendel-cartoon.JPG</a:t>
            </a:r>
          </a:p>
        </p:txBody>
      </p:sp>
    </p:spTree>
    <p:extLst>
      <p:ext uri="{BB962C8B-B14F-4D97-AF65-F5344CB8AC3E}">
        <p14:creationId xmlns:p14="http://schemas.microsoft.com/office/powerpoint/2010/main" val="207598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620000" cy="563562"/>
          </a:xfrm>
        </p:spPr>
        <p:txBody>
          <a:bodyPr/>
          <a:lstStyle/>
          <a:p>
            <a:pPr lvl="0" indent="-22860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700" b="1" spc="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en-US" sz="1700" b="1" spc="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1700" b="1" spc="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en-US" sz="1700" b="1" spc="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2800" b="1" spc="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RNA </a:t>
            </a:r>
            <a:r>
              <a:rPr lang="en-US" sz="2800" b="1" spc="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Processing</a:t>
            </a:r>
            <a:r>
              <a:rPr lang="en-US" sz="1400" spc="0" dirty="0">
                <a:solidFill>
                  <a:srgbClr val="2F2B2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en-US" sz="1400" spc="0" dirty="0">
                <a:solidFill>
                  <a:srgbClr val="2F2B20"/>
                </a:solidFill>
                <a:latin typeface="Calibri"/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153400" cy="6248400"/>
          </a:xfrm>
        </p:spPr>
        <p:txBody>
          <a:bodyPr>
            <a:no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smtClean="0">
                <a:latin typeface="Times New Roman"/>
                <a:ea typeface="Calibri"/>
                <a:cs typeface="Times New Roman"/>
              </a:rPr>
              <a:t>The 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products of all three types of eukaryotic genes are processed in a variety of ways. </a:t>
            </a:r>
            <a:endParaRPr lang="en-US" sz="2800" dirty="0" smtClean="0">
              <a:latin typeface="Times New Roman"/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The most dramatic is the splicing of most of the protein coding transcripts, joining exon sequences together and removing intron sequences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en-US" sz="2800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smtClean="0">
                <a:latin typeface="Times New Roman"/>
                <a:ea typeface="Calibri"/>
                <a:cs typeface="Times New Roman"/>
              </a:rPr>
              <a:t>Splicing 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of the pre-mRNA occurs via a stepwise series of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cleavage and ligation events 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that </a:t>
            </a:r>
            <a:r>
              <a:rPr lang="en-US" sz="28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remove the intron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sequences and </a:t>
            </a:r>
            <a:r>
              <a:rPr lang="en-US" sz="28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bring the exons together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in a precise manner. </a:t>
            </a:r>
            <a:endParaRPr lang="en-US" sz="2800" dirty="0" smtClean="0">
              <a:latin typeface="Times New Roman"/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31636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87362"/>
          </a:xfrm>
        </p:spPr>
        <p:txBody>
          <a:bodyPr/>
          <a:lstStyle/>
          <a:p>
            <a:pPr algn="ctr"/>
            <a:r>
              <a:rPr lang="en-US" sz="2800" b="1" spc="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RNA Processing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7620000" cy="5638800"/>
          </a:xfrm>
        </p:spPr>
        <p:txBody>
          <a:bodyPr>
            <a:normAutofit fontScale="85000" lnSpcReduction="20000"/>
          </a:bodyPr>
          <a:lstStyle/>
          <a:p>
            <a:pPr marL="0" lvl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A9A57C"/>
              </a:buClr>
            </a:pPr>
            <a:r>
              <a:rPr lang="en-US" sz="32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The 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initial step </a:t>
            </a:r>
            <a:r>
              <a:rPr lang="en-US" sz="32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involves the 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cleavage of the RNA at the exon 3' end/intron 5' end border.  </a:t>
            </a:r>
          </a:p>
          <a:p>
            <a:pPr marL="0" lvl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A9A57C"/>
              </a:buClr>
            </a:pPr>
            <a:r>
              <a:rPr lang="en-US" sz="32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The 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free 5' end of the intron </a:t>
            </a:r>
            <a:r>
              <a:rPr lang="en-US" sz="32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forms an 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unusual linkage with the 2' OH of an A residue near the 3' end of the intron</a:t>
            </a:r>
            <a:r>
              <a:rPr lang="en-US" sz="32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, creating an intermediate that has a 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lariat </a:t>
            </a:r>
            <a:r>
              <a:rPr lang="en-US" sz="32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structure.</a:t>
            </a:r>
          </a:p>
          <a:p>
            <a:pPr marL="0" lvl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A9A57C"/>
              </a:buClr>
            </a:pPr>
            <a:r>
              <a:rPr lang="en-US" sz="32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  Subsequently, a cleavage is made at the 3' end of the intron, releasing the lariat intron, and then allow 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the two exons to be ligated </a:t>
            </a:r>
            <a:endParaRPr lang="en-US" sz="3200" b="1" dirty="0">
              <a:solidFill>
                <a:srgbClr val="00B050"/>
              </a:solidFill>
              <a:ea typeface="Calibri"/>
              <a:cs typeface="Times New Roman"/>
            </a:endParaRPr>
          </a:p>
          <a:p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29648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533400"/>
          </a:xfrm>
        </p:spPr>
        <p:txBody>
          <a:bodyPr/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RNA Modifications</a:t>
            </a:r>
            <a:r>
              <a:rPr lang="en-US" sz="3200" dirty="0">
                <a:latin typeface="Calibri"/>
                <a:ea typeface="Calibri"/>
                <a:cs typeface="Times New Roman"/>
              </a:rPr>
              <a:t/>
            </a:r>
            <a:br>
              <a:rPr lang="en-US" sz="3200" dirty="0">
                <a:latin typeface="Calibri"/>
                <a:ea typeface="Calibri"/>
                <a:cs typeface="Times New Roman"/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8458200" cy="6400800"/>
          </a:xfrm>
        </p:spPr>
        <p:txBody>
          <a:bodyPr>
            <a:noAutofit/>
          </a:bodyPr>
          <a:lstStyle/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5' terminus of the transcript is capped by the addition of a modified GTP residue that forms a 5'-5' linkage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  </a:t>
            </a:r>
            <a:endParaRPr lang="en-US" sz="2400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dirty="0">
                <a:latin typeface="Times New Roman"/>
                <a:ea typeface="Calibri"/>
                <a:cs typeface="Times New Roman"/>
              </a:rPr>
              <a:t>-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This 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probably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serves to protect the RNA against degradation 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and it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clearly serves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also a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role in the initiation protein synthesis by interacting with an essential factor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737963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3810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RNA Modifications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153400" cy="6096000"/>
          </a:xfrm>
        </p:spPr>
        <p:txBody>
          <a:bodyPr>
            <a:normAutofit lnSpcReduction="10000"/>
          </a:bodyPr>
          <a:lstStyle/>
          <a:p>
            <a:pPr marL="0" lvl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A9A57C"/>
              </a:buClr>
            </a:pPr>
            <a:r>
              <a:rPr lang="en-US" sz="280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Finally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the 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3' terminus of the RNA is modified by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poly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adenylation</a:t>
            </a:r>
            <a:r>
              <a:rPr lang="en-US" sz="28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.  </a:t>
            </a:r>
            <a:endParaRPr lang="en-US" sz="2800" dirty="0" smtClean="0">
              <a:solidFill>
                <a:srgbClr val="2F2B20"/>
              </a:solidFill>
              <a:latin typeface="Times New Roman"/>
              <a:ea typeface="Calibri"/>
              <a:cs typeface="Times New Roman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A9A57C"/>
              </a:buClr>
              <a:buNone/>
            </a:pPr>
            <a:r>
              <a:rPr lang="en-US" sz="280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-This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poly A 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tail of approximately 200 adenosine residues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serves as a binding site for a protein that participates in protein synthesis, 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likely by facilitating the formation of an </a:t>
            </a:r>
            <a:r>
              <a:rPr lang="en-US" sz="28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initiation complex 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with activities </a:t>
            </a:r>
            <a:r>
              <a:rPr lang="en-US" sz="28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that bind to the 5' end of the mRNA. </a:t>
            </a:r>
            <a:endParaRPr lang="en-US" sz="2800" b="1" dirty="0" smtClean="0">
              <a:solidFill>
                <a:srgbClr val="2F2B20"/>
              </a:solidFill>
              <a:latin typeface="Times New Roman"/>
              <a:ea typeface="Calibri"/>
              <a:cs typeface="Times New Roman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A9A57C"/>
              </a:buClr>
              <a:buNone/>
            </a:pPr>
            <a:r>
              <a:rPr lang="en-US" sz="2800" b="1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-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poly A tail also serves to protect the RNA from degradation. </a:t>
            </a:r>
            <a:endParaRPr lang="en-US" sz="28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123820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87362"/>
          </a:xfrm>
        </p:spPr>
        <p:txBody>
          <a:bodyPr/>
          <a:lstStyle/>
          <a:p>
            <a:pPr lvl="0" indent="-2286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spc="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en-US" sz="2000" b="1" spc="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2000" b="1" spc="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en-US" sz="2000" b="1" spc="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2800" b="1" spc="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Nucleus-Cytoplasmic RNA Transport </a:t>
            </a:r>
            <a:r>
              <a:rPr lang="en-US" sz="2800" b="1" spc="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en-US" sz="2800" b="1" spc="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305800" cy="6019800"/>
          </a:xfrm>
        </p:spPr>
        <p:txBody>
          <a:bodyPr>
            <a:no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smtClean="0">
                <a:latin typeface="Times New Roman"/>
                <a:ea typeface="Calibri"/>
                <a:cs typeface="Times New Roman"/>
              </a:rPr>
              <a:t>Unlike bacteria, the eukaryotic cell is compartmentalized. 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smtClean="0">
                <a:latin typeface="Times New Roman"/>
                <a:ea typeface="Calibri"/>
                <a:cs typeface="Times New Roman"/>
              </a:rPr>
              <a:t>Thus, the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primary transcript is produced in one compartment 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(the nucleus) 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but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it must function in another compartment (the cytoplasm).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 </a:t>
            </a: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dirty="0" smtClean="0">
                <a:latin typeface="Times New Roman"/>
                <a:ea typeface="Calibri"/>
                <a:cs typeface="Times New Roman"/>
              </a:rPr>
              <a:t>-Therefore,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the final processed product (mRNA) </a:t>
            </a:r>
            <a:r>
              <a:rPr lang="en-US" sz="2800" b="1" dirty="0" smtClean="0">
                <a:latin typeface="Times New Roman"/>
                <a:ea typeface="Calibri"/>
                <a:cs typeface="Times New Roman"/>
              </a:rPr>
              <a:t>must be transported through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the nuclear envelope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to reach the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cytoplasm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and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be engaged with the ribosomes for translation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..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866434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D Dobbs ISU - BCB 444/544X:  Gene Regulation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E3D887-3E02-4A98-870F-D9A9DFF77859}" type="slidenum">
              <a:rPr lang="en-US">
                <a:solidFill>
                  <a:srgbClr val="FFFFFF"/>
                </a:solidFill>
              </a:rPr>
              <a:pPr/>
              <a:t>75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0114" name="Oval 2"/>
          <p:cNvSpPr>
            <a:spLocks noChangeArrowheads="1"/>
          </p:cNvSpPr>
          <p:nvPr/>
        </p:nvSpPr>
        <p:spPr bwMode="auto">
          <a:xfrm>
            <a:off x="285750" y="152400"/>
            <a:ext cx="7162800" cy="464820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0115" name="Oval 3"/>
          <p:cNvSpPr>
            <a:spLocks noChangeArrowheads="1"/>
          </p:cNvSpPr>
          <p:nvPr/>
        </p:nvSpPr>
        <p:spPr bwMode="auto">
          <a:xfrm>
            <a:off x="514350" y="914400"/>
            <a:ext cx="2819400" cy="2819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420813" y="1922463"/>
            <a:ext cx="84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3366"/>
                </a:solidFill>
                <a:latin typeface="Arial" charset="0"/>
              </a:rPr>
              <a:t>DNA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3333750" y="1922463"/>
            <a:ext cx="84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3366"/>
                </a:solidFill>
                <a:latin typeface="Arial" charset="0"/>
              </a:rPr>
              <a:t>RNA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3302000" y="3722688"/>
            <a:ext cx="1014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3366"/>
                </a:solidFill>
                <a:latin typeface="Arial" charset="0"/>
              </a:rPr>
              <a:t>cDNA</a:t>
            </a: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7419975" y="1922463"/>
            <a:ext cx="174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3366"/>
                </a:solidFill>
                <a:latin typeface="Arial" charset="0"/>
              </a:rPr>
              <a:t>Phenotype</a:t>
            </a:r>
          </a:p>
        </p:txBody>
      </p:sp>
      <p:sp>
        <p:nvSpPr>
          <p:cNvPr id="90120" name="AutoShape 8"/>
          <p:cNvSpPr>
            <a:spLocks noChangeArrowheads="1"/>
          </p:cNvSpPr>
          <p:nvPr/>
        </p:nvSpPr>
        <p:spPr bwMode="auto">
          <a:xfrm>
            <a:off x="2276475" y="1928813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0121" name="AutoShape 9"/>
          <p:cNvSpPr>
            <a:spLocks noChangeArrowheads="1"/>
          </p:cNvSpPr>
          <p:nvPr/>
        </p:nvSpPr>
        <p:spPr bwMode="auto">
          <a:xfrm>
            <a:off x="4248150" y="1928813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0122" name="AutoShape 10"/>
          <p:cNvSpPr>
            <a:spLocks noChangeArrowheads="1"/>
          </p:cNvSpPr>
          <p:nvPr/>
        </p:nvSpPr>
        <p:spPr bwMode="auto">
          <a:xfrm>
            <a:off x="6381750" y="1928813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0123" name="AutoShape 11"/>
          <p:cNvSpPr>
            <a:spLocks noChangeArrowheads="1"/>
          </p:cNvSpPr>
          <p:nvPr/>
        </p:nvSpPr>
        <p:spPr bwMode="auto">
          <a:xfrm>
            <a:off x="3562350" y="25146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90124" name="Picture 12" descr="dn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219200"/>
            <a:ext cx="7747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5" name="Picture 13" descr="rbp3d_grey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762000"/>
            <a:ext cx="12954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26" name="Text Box 14"/>
          <p:cNvSpPr txBox="1">
            <a:spLocks noChangeArrowheads="1"/>
          </p:cNvSpPr>
          <p:nvPr/>
        </p:nvSpPr>
        <p:spPr bwMode="auto">
          <a:xfrm>
            <a:off x="5184775" y="1922463"/>
            <a:ext cx="1217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3366"/>
                </a:solidFill>
                <a:latin typeface="Arial" charset="0"/>
              </a:rPr>
              <a:t>protein</a:t>
            </a:r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2330450" y="5029200"/>
            <a:ext cx="44513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99"/>
                </a:solidFill>
                <a:latin typeface="Arial" charset="0"/>
              </a:rPr>
              <a:t>[1] Transcription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99"/>
                </a:solidFill>
                <a:latin typeface="Arial" charset="0"/>
              </a:rPr>
              <a:t>[2] RNA processing (splicing)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99"/>
                </a:solidFill>
                <a:latin typeface="Arial" charset="0"/>
              </a:rPr>
              <a:t>[3] RNA export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99"/>
                </a:solidFill>
                <a:latin typeface="Arial" charset="0"/>
              </a:rPr>
              <a:t>[4] RNA surveillance</a:t>
            </a:r>
          </a:p>
        </p:txBody>
      </p:sp>
      <p:sp>
        <p:nvSpPr>
          <p:cNvPr id="90130" name="Rectangle 18"/>
          <p:cNvSpPr>
            <a:spLocks noChangeArrowheads="1"/>
          </p:cNvSpPr>
          <p:nvPr/>
        </p:nvSpPr>
        <p:spPr bwMode="auto">
          <a:xfrm>
            <a:off x="0" y="6415088"/>
            <a:ext cx="243840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Pevsner p160</a:t>
            </a:r>
            <a:endParaRPr lang="en-US" sz="2400" b="1" smtClean="0">
              <a:solidFill>
                <a:srgbClr val="0033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28003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split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87362"/>
          </a:xfrm>
        </p:spPr>
        <p:txBody>
          <a:bodyPr/>
          <a:lstStyle/>
          <a:p>
            <a:pPr lvl="0" indent="-22860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spc="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en-US" sz="2400" b="1" spc="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2400" b="1" spc="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en-US" sz="2400" b="1" spc="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2400" b="1" spc="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Protein </a:t>
            </a:r>
            <a:r>
              <a:rPr lang="en-US" sz="2400" b="1" spc="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Synthesis </a:t>
            </a:r>
            <a:r>
              <a:rPr lang="en-US" sz="2000" spc="0" dirty="0">
                <a:solidFill>
                  <a:srgbClr val="2F2B2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en-US" sz="2000" spc="0" dirty="0">
                <a:solidFill>
                  <a:srgbClr val="2F2B20"/>
                </a:solidFill>
                <a:latin typeface="Calibri"/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077200" cy="54864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200" dirty="0" smtClean="0">
                <a:latin typeface="Times New Roman"/>
                <a:ea typeface="Calibri"/>
              </a:rPr>
              <a:t>Upon </a:t>
            </a:r>
            <a:r>
              <a:rPr lang="en-US" sz="3200" dirty="0">
                <a:latin typeface="Times New Roman"/>
                <a:ea typeface="Calibri"/>
              </a:rPr>
              <a:t>successful transcription, processing, modification and then transport to the cytoplasm, the mRNA is finally competent to perform its function - namely,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</a:rPr>
              <a:t>translation of the sequence encoded in the gene into the synthesis of a protein.</a:t>
            </a:r>
            <a:r>
              <a:rPr lang="en-US" sz="3200" dirty="0">
                <a:latin typeface="Times New Roman"/>
                <a:ea typeface="Calibri"/>
              </a:rPr>
              <a:t> </a:t>
            </a:r>
            <a:endParaRPr lang="en-US" sz="3200" dirty="0" smtClean="0">
              <a:latin typeface="Times New Roman"/>
              <a:ea typeface="Calibri"/>
            </a:endParaRPr>
          </a:p>
          <a:p>
            <a:pPr algn="just"/>
            <a:r>
              <a:rPr lang="en-US" sz="3200" dirty="0" smtClean="0">
                <a:solidFill>
                  <a:srgbClr val="7030A0"/>
                </a:solidFill>
                <a:latin typeface="Times New Roman"/>
                <a:ea typeface="Calibri"/>
              </a:rPr>
              <a:t>The </a:t>
            </a:r>
            <a:r>
              <a:rPr lang="en-US" sz="3200" dirty="0">
                <a:solidFill>
                  <a:srgbClr val="7030A0"/>
                </a:solidFill>
                <a:latin typeface="Times New Roman"/>
                <a:ea typeface="Calibri"/>
              </a:rPr>
              <a:t>genetic code is read as triplets of nucleotides. </a:t>
            </a:r>
            <a:endParaRPr lang="en-US" sz="3200" dirty="0" smtClean="0">
              <a:solidFill>
                <a:srgbClr val="7030A0"/>
              </a:solidFill>
              <a:latin typeface="Times New Roman"/>
              <a:ea typeface="Calibri"/>
            </a:endParaRPr>
          </a:p>
          <a:p>
            <a:pPr algn="just"/>
            <a:r>
              <a:rPr lang="en-US" sz="3200" dirty="0" smtClean="0">
                <a:latin typeface="Times New Roman"/>
                <a:ea typeface="Calibri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</a:rPr>
              <a:t>The reading of the sequence in the mRNA to direct the synthesis of a unique protein is the process termed translation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1413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838200"/>
          </a:xfrm>
        </p:spPr>
        <p:txBody>
          <a:bodyPr/>
          <a:lstStyle/>
          <a:p>
            <a:pPr lvl="0" indent="-22860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900" b="1" spc="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en-US" sz="1900" b="1" spc="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2400" b="1" spc="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The </a:t>
            </a:r>
            <a:r>
              <a:rPr lang="en-US" sz="2400" b="1" spc="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Components of Translation: </a:t>
            </a:r>
            <a:r>
              <a:rPr lang="en-US" sz="2400" b="1" spc="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en-US" sz="2400" b="1" spc="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153400" cy="6172200"/>
          </a:xfrm>
        </p:spPr>
        <p:txBody>
          <a:bodyPr>
            <a:normAutofit fontScale="85000" lnSpcReduction="20000"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8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Ribosome </a:t>
            </a:r>
            <a:r>
              <a:rPr lang="en-US" sz="3800" dirty="0">
                <a:latin typeface="Times New Roman"/>
                <a:ea typeface="Calibri"/>
                <a:cs typeface="Times New Roman"/>
              </a:rPr>
              <a:t>a multicomponent RNA-protein structure that serves as the framework upon which </a:t>
            </a:r>
            <a:r>
              <a:rPr lang="en-US" sz="38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protein   synthesis </a:t>
            </a:r>
            <a:r>
              <a:rPr lang="en-US" sz="3800" dirty="0">
                <a:latin typeface="Times New Roman"/>
                <a:ea typeface="Calibri"/>
                <a:cs typeface="Times New Roman"/>
              </a:rPr>
              <a:t>takes place and which also provides the </a:t>
            </a:r>
            <a:r>
              <a:rPr lang="en-US" sz="38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enzymatic activity for </a:t>
            </a:r>
            <a:r>
              <a:rPr lang="en-US" sz="3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formation of the peptide bonds</a:t>
            </a:r>
            <a:r>
              <a:rPr lang="en-US" sz="3800" dirty="0">
                <a:latin typeface="Times New Roman"/>
                <a:ea typeface="Calibri"/>
                <a:cs typeface="Times New Roman"/>
              </a:rPr>
              <a:t>. </a:t>
            </a:r>
            <a:endParaRPr lang="en-US" sz="3800" dirty="0"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8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tRNA</a:t>
            </a:r>
            <a:r>
              <a:rPr lang="en-US" sz="3800" dirty="0">
                <a:latin typeface="Times New Roman"/>
                <a:ea typeface="Calibri"/>
                <a:cs typeface="Times New Roman"/>
              </a:rPr>
              <a:t>:  a set of small RNAs, each specific for a given amino </a:t>
            </a:r>
            <a:r>
              <a:rPr lang="en-US" sz="3800" dirty="0" smtClean="0">
                <a:latin typeface="Times New Roman"/>
                <a:ea typeface="Calibri"/>
                <a:cs typeface="Times New Roman"/>
              </a:rPr>
              <a:t>acid, </a:t>
            </a:r>
            <a:r>
              <a:rPr lang="en-US" sz="3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carries </a:t>
            </a:r>
            <a:r>
              <a:rPr lang="en-US" sz="3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the amino acid </a:t>
            </a:r>
            <a:r>
              <a:rPr lang="en-US" sz="3800" dirty="0">
                <a:latin typeface="Times New Roman"/>
                <a:ea typeface="Calibri"/>
                <a:cs typeface="Times New Roman"/>
              </a:rPr>
              <a:t>to the ribosome for insertion into the growing polypeptide chain.  </a:t>
            </a:r>
            <a:endParaRPr lang="en-US" sz="3800" dirty="0" smtClean="0">
              <a:latin typeface="Times New Roman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21792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spc="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The Components of Translation: </a:t>
            </a:r>
            <a:r>
              <a:rPr lang="en-US" sz="2400" b="1" spc="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en-US" sz="2400" b="1" spc="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229600" cy="6019800"/>
          </a:xfrm>
        </p:spPr>
        <p:txBody>
          <a:bodyPr>
            <a:normAutofit/>
          </a:bodyPr>
          <a:lstStyle/>
          <a:p>
            <a:pPr marL="0" lvl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A9A57C"/>
              </a:buClr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The anticodon in the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tRNA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is complementary to the codon in the mRNA. </a:t>
            </a:r>
            <a:endParaRPr lang="en-US" sz="32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lvl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A9A57C"/>
              </a:buClr>
            </a:pPr>
            <a:r>
              <a:rPr lang="en-US" sz="32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Aminoacyl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tRNA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synthetases</a:t>
            </a:r>
            <a:r>
              <a:rPr lang="en-US" sz="32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:  </a:t>
            </a:r>
            <a:r>
              <a:rPr lang="en-US" sz="32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enzymes that link an amino acid to a cognate </a:t>
            </a:r>
            <a:r>
              <a:rPr lang="en-US" sz="3200" b="1" dirty="0" err="1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tRNA</a:t>
            </a:r>
            <a:r>
              <a:rPr lang="en-US" sz="32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 in a two-step process.  </a:t>
            </a:r>
          </a:p>
          <a:p>
            <a:pPr marL="0" lvl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A9A57C"/>
              </a:buClr>
            </a:pPr>
            <a:r>
              <a:rPr lang="en-US" sz="32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There is a 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unique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synthetase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for e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ach amino acid</a:t>
            </a:r>
            <a:r>
              <a:rPr lang="en-US" sz="32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 but not one for every </a:t>
            </a:r>
            <a:r>
              <a:rPr lang="en-US" sz="3200" dirty="0" err="1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tRNA</a:t>
            </a:r>
            <a:endParaRPr lang="en-US" sz="3200" dirty="0">
              <a:solidFill>
                <a:srgbClr val="2F2B20"/>
              </a:solidFill>
              <a:ea typeface="Calibri"/>
              <a:cs typeface="Times New Roman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5390770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20000" cy="609600"/>
          </a:xfrm>
        </p:spPr>
        <p:txBody>
          <a:bodyPr/>
          <a:lstStyle/>
          <a:p>
            <a:pPr algn="ctr"/>
            <a:r>
              <a:rPr lang="en-US" sz="2400" b="1" spc="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The Translation Process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229600" cy="5867400"/>
          </a:xfrm>
        </p:spPr>
        <p:txBody>
          <a:bodyPr>
            <a:normAutofit/>
          </a:bodyPr>
          <a:lstStyle/>
          <a:p>
            <a:pPr marR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Tx/>
              <a:buChar char="-"/>
            </a:pPr>
            <a:r>
              <a:rPr lang="en-US" sz="2800" dirty="0" smtClean="0">
                <a:latin typeface="Times New Roman"/>
                <a:ea typeface="Calibri"/>
                <a:cs typeface="Times New Roman"/>
              </a:rPr>
              <a:t>Polypeptide 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chains are synthesized in a sequential, step-wise 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fashion. </a:t>
            </a:r>
          </a:p>
          <a:p>
            <a:pPr marR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Tx/>
              <a:buChar char="-"/>
            </a:pP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Three distinct steps 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in protein synthesis can be defined:  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initiation, elongation, and termination. </a:t>
            </a:r>
            <a:endParaRPr lang="en-US" sz="2800" b="1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 marR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Tx/>
              <a:buChar char="-"/>
            </a:pP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Each assembly step during the elongation process involves a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peptidyl</a:t>
            </a:r>
            <a:r>
              <a:rPr lang="en-US" sz="28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transferase</a:t>
            </a:r>
            <a:r>
              <a:rPr lang="en-US" sz="28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reaction 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resulting in the formation of a peptide bond. </a:t>
            </a:r>
            <a:endParaRPr lang="en-US" sz="2800" dirty="0">
              <a:ea typeface="Calibri"/>
              <a:cs typeface="Times New Roman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3512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504" y="228600"/>
            <a:ext cx="3505200" cy="48006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" pitchFamily="18" charset="0"/>
              </a:rPr>
              <a:t>Mendel obtained true-breeding plants for all 14 traits observed.  He did hundreds of crosses and documented the results.</a:t>
            </a:r>
          </a:p>
          <a:p>
            <a:r>
              <a:rPr lang="en-US" sz="2400" dirty="0" smtClean="0">
                <a:latin typeface="Times" pitchFamily="18" charset="0"/>
              </a:rPr>
              <a:t>Patterns began to emerge:</a:t>
            </a:r>
          </a:p>
          <a:p>
            <a:pPr lvl="1"/>
            <a:r>
              <a:rPr lang="en-US" sz="2400" dirty="0" smtClean="0">
                <a:latin typeface="Times" pitchFamily="18" charset="0"/>
              </a:rPr>
              <a:t>Only </a:t>
            </a:r>
            <a:r>
              <a:rPr lang="en-US" sz="2400" b="1" u="sng" dirty="0" smtClean="0">
                <a:solidFill>
                  <a:srgbClr val="FF0000"/>
                </a:solidFill>
                <a:latin typeface="Times" pitchFamily="18" charset="0"/>
              </a:rPr>
              <a:t>one</a:t>
            </a:r>
            <a:r>
              <a:rPr lang="en-US" sz="2400" dirty="0" smtClean="0">
                <a:latin typeface="Times" pitchFamily="18" charset="0"/>
              </a:rPr>
              <a:t> of the two traits appeared in the </a:t>
            </a:r>
            <a:r>
              <a:rPr lang="en-US" sz="2400" b="1" u="sng" dirty="0" smtClean="0">
                <a:solidFill>
                  <a:srgbClr val="FF0000"/>
                </a:solidFill>
                <a:latin typeface="Times" pitchFamily="18" charset="0"/>
              </a:rPr>
              <a:t>F</a:t>
            </a:r>
            <a:r>
              <a:rPr lang="en-US" sz="2400" b="1" u="sng" baseline="-25000" dirty="0" smtClean="0">
                <a:solidFill>
                  <a:srgbClr val="FF0000"/>
                </a:solidFill>
                <a:latin typeface="Times" pitchFamily="18" charset="0"/>
              </a:rPr>
              <a:t>1</a:t>
            </a:r>
            <a:r>
              <a:rPr lang="en-US" sz="2400" b="1" u="sng" dirty="0" smtClean="0">
                <a:solidFill>
                  <a:srgbClr val="FF0000"/>
                </a:solidFill>
                <a:latin typeface="Times" pitchFamily="18" charset="0"/>
              </a:rPr>
              <a:t> generation</a:t>
            </a:r>
          </a:p>
          <a:p>
            <a:pPr lvl="1"/>
            <a:r>
              <a:rPr lang="en-US" sz="2400" dirty="0" smtClean="0">
                <a:latin typeface="Times" pitchFamily="18" charset="0"/>
              </a:rPr>
              <a:t>What happened to the other trait?</a:t>
            </a:r>
            <a:endParaRPr lang="en-US" sz="2400" dirty="0">
              <a:latin typeface="Times" pitchFamily="18" charset="0"/>
            </a:endParaRPr>
          </a:p>
        </p:txBody>
      </p:sp>
      <p:pic>
        <p:nvPicPr>
          <p:cNvPr id="2052" name="Picture 4" descr="http://image.wistatutor.com/content/feed/tvcs/Chapter2013-final-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13"/>
          <a:stretch/>
        </p:blipFill>
        <p:spPr bwMode="auto">
          <a:xfrm>
            <a:off x="3800475" y="228600"/>
            <a:ext cx="3695700" cy="316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lohs.slcusd.org/pages/teachers/bsmith/Syllabus/unit%203%20genetics/Genetics/parenta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68508"/>
            <a:ext cx="17049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53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685800"/>
          </a:xfrm>
        </p:spPr>
        <p:txBody>
          <a:bodyPr/>
          <a:lstStyle/>
          <a:p>
            <a:pPr algn="ctr"/>
            <a:r>
              <a:rPr lang="en-US" sz="2400" b="1" spc="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Codon Recognition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153400" cy="5943600"/>
          </a:xfrm>
        </p:spPr>
        <p:txBody>
          <a:bodyPr>
            <a:normAutofit lnSpcReduction="10000"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>
                <a:latin typeface="Times New Roman"/>
                <a:ea typeface="Calibri"/>
                <a:cs typeface="Times New Roman"/>
              </a:rPr>
              <a:t>Codons (base triplets) in the mRNA are recognized by </a:t>
            </a:r>
            <a:r>
              <a:rPr lang="en-US" sz="3600" b="1" dirty="0" err="1">
                <a:latin typeface="Times New Roman"/>
                <a:ea typeface="Calibri"/>
                <a:cs typeface="Times New Roman"/>
              </a:rPr>
              <a:t>tRNAs</a:t>
            </a:r>
            <a:r>
              <a:rPr lang="en-US" sz="3600" b="1" dirty="0">
                <a:latin typeface="Times New Roman"/>
                <a:ea typeface="Calibri"/>
                <a:cs typeface="Times New Roman"/>
              </a:rPr>
              <a:t> which carry the appropriate amino acid to the 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translation machinery</a:t>
            </a:r>
            <a:r>
              <a:rPr lang="en-US" sz="3600" b="1" dirty="0">
                <a:latin typeface="Times New Roman"/>
                <a:ea typeface="Calibri"/>
                <a:cs typeface="Times New Roman"/>
              </a:rPr>
              <a:t>.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 </a:t>
            </a:r>
            <a:endParaRPr lang="en-US" sz="3600" dirty="0" smtClean="0">
              <a:latin typeface="Times New Roman"/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Codon recognition involves base pairing between the codon in the mRNA and the anticodon in the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tRNA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en-US" sz="36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393610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609600"/>
          </a:xfrm>
        </p:spPr>
        <p:txBody>
          <a:bodyPr/>
          <a:lstStyle/>
          <a:p>
            <a:pPr algn="ctr"/>
            <a:r>
              <a:rPr lang="en-US" sz="2400" b="1" spc="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The Translation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153400" cy="6019800"/>
          </a:xfrm>
        </p:spPr>
        <p:txBody>
          <a:bodyPr/>
          <a:lstStyle/>
          <a:p>
            <a:pPr marL="0" lvl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A9A57C"/>
              </a:buClr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Initiation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:  Initiation of protein synthesis involves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recognition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 of a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methionine codon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(AUG) 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in the mRNA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by a special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methionyl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tRNA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b="1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different from the </a:t>
            </a:r>
            <a:r>
              <a:rPr lang="en-US" sz="2800" b="1" dirty="0" err="1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methionyl</a:t>
            </a:r>
            <a:r>
              <a:rPr lang="en-US" sz="2800" b="1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tRNA</a:t>
            </a:r>
            <a:r>
              <a:rPr lang="en-US" sz="2800" b="1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that is used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for elongation</a:t>
            </a:r>
            <a:r>
              <a:rPr lang="en-US" sz="280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. </a:t>
            </a:r>
          </a:p>
          <a:p>
            <a:pPr marL="0" lvl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A9A57C"/>
              </a:buClr>
            </a:pPr>
            <a:r>
              <a:rPr lang="en-US" sz="280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The </a:t>
            </a:r>
            <a:r>
              <a:rPr lang="en-US" sz="28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initiation event is accomplished through the action of several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initiation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factors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that allow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interaction of the mRNA with the small ribosomal sub unit,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GTP</a:t>
            </a:r>
            <a:r>
              <a:rPr lang="en-US" sz="28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and the initiator</a:t>
            </a:r>
            <a:r>
              <a:rPr lang="en-US" sz="28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met-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tRNA</a:t>
            </a:r>
            <a:r>
              <a:rPr lang="en-US" sz="20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   </a:t>
            </a:r>
            <a:endParaRPr lang="en-US" sz="17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71785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533400"/>
          </a:xfrm>
        </p:spPr>
        <p:txBody>
          <a:bodyPr/>
          <a:lstStyle/>
          <a:p>
            <a:pPr algn="ctr"/>
            <a:r>
              <a:rPr lang="en-US" sz="2400" b="1" spc="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Elongation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8458200" cy="6400800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A9A57C"/>
              </a:buClr>
            </a:pPr>
            <a:r>
              <a:rPr lang="en-US" sz="280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There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are two functional sites on the ribosome 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that are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occupied by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tRNA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and that facilitate peptide bond formation.  </a:t>
            </a:r>
            <a:endParaRPr lang="en-US" sz="2800" dirty="0" smtClean="0">
              <a:solidFill>
                <a:srgbClr val="2F2B20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A9A57C"/>
              </a:buClr>
              <a:buNone/>
            </a:pP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-</a:t>
            </a:r>
            <a:r>
              <a:rPr lang="en-US" sz="280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 site (</a:t>
            </a:r>
            <a:r>
              <a:rPr lang="en-US" sz="2800" dirty="0" err="1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peptidyl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) and the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A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 site (</a:t>
            </a:r>
            <a:r>
              <a:rPr lang="en-US" sz="2800" dirty="0" err="1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aminoacyl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). </a:t>
            </a:r>
            <a:endParaRPr lang="en-US" sz="2800" dirty="0">
              <a:solidFill>
                <a:srgbClr val="2F2B20"/>
              </a:solidFill>
              <a:ea typeface="Calibri"/>
              <a:cs typeface="Times New Roman"/>
            </a:endParaRPr>
          </a:p>
          <a:p>
            <a:pPr marL="0" lvl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A9A57C"/>
              </a:buClr>
            </a:pP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Following formation of the peptide bond, the </a:t>
            </a:r>
            <a:r>
              <a:rPr lang="en-US" sz="2800" dirty="0" err="1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tRNA</a:t>
            </a:r>
            <a:r>
              <a:rPr lang="en-US" sz="28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 remaining in the </a:t>
            </a:r>
            <a:r>
              <a:rPr lang="en-US" sz="28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P site leaves and the </a:t>
            </a:r>
            <a:r>
              <a:rPr lang="en-US" sz="2800" b="1" dirty="0" err="1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tRNA-peptidyl</a:t>
            </a:r>
            <a:r>
              <a:rPr lang="en-US" sz="28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 complex moves to the P site.  </a:t>
            </a:r>
            <a:endParaRPr lang="en-US" sz="2800" b="1" dirty="0" smtClean="0">
              <a:solidFill>
                <a:srgbClr val="2F2B20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829568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spc="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                         Elongation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077200" cy="5486400"/>
          </a:xfrm>
        </p:spPr>
        <p:txBody>
          <a:bodyPr>
            <a:normAutofit fontScale="92500" lnSpcReduction="10000"/>
          </a:bodyPr>
          <a:lstStyle/>
          <a:p>
            <a:pPr marL="0" lvl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A9A57C"/>
              </a:buClr>
            </a:pPr>
            <a:r>
              <a:rPr lang="en-US" sz="36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A new </a:t>
            </a:r>
            <a:r>
              <a:rPr lang="en-US" sz="3600" dirty="0" err="1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aminoacyl-tRNA</a:t>
            </a:r>
            <a:r>
              <a:rPr lang="en-US" sz="36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, specified by the mRNA codon, 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then moves into the A site </a:t>
            </a:r>
            <a:r>
              <a:rPr lang="en-US" sz="36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and 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peptide chain elongation </a:t>
            </a:r>
            <a:r>
              <a:rPr lang="en-US" sz="360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continues.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A9A57C"/>
              </a:buClr>
              <a:buNone/>
            </a:pPr>
            <a:endParaRPr lang="en-US" sz="3600" dirty="0" smtClean="0">
              <a:solidFill>
                <a:srgbClr val="2F2B20"/>
              </a:solidFill>
              <a:latin typeface="Times New Roman"/>
              <a:ea typeface="Calibri"/>
              <a:cs typeface="Times New Roman"/>
            </a:endParaRPr>
          </a:p>
          <a:p>
            <a:pPr marL="0" lvl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A9A57C"/>
              </a:buClr>
            </a:pP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The 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catalysis of peptide bond formation is a function of the large ribosomal subunit</a:t>
            </a:r>
            <a:r>
              <a:rPr lang="en-US" sz="36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lvl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A9A57C"/>
              </a:buClr>
            </a:pPr>
            <a:r>
              <a:rPr lang="en-US" sz="24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en-US" sz="2400" dirty="0">
              <a:solidFill>
                <a:srgbClr val="2F2B2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79366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-22860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spc="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Termination:</a:t>
            </a:r>
            <a:r>
              <a:rPr lang="en-US" sz="2200" spc="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1900" spc="0" dirty="0">
                <a:solidFill>
                  <a:srgbClr val="2F2B2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en-US" sz="1900" spc="0" dirty="0">
                <a:solidFill>
                  <a:srgbClr val="2F2B20"/>
                </a:solidFill>
                <a:latin typeface="Calibri"/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153400" cy="5638800"/>
          </a:xfrm>
        </p:spPr>
        <p:txBody>
          <a:bodyPr>
            <a:norm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 smtClean="0">
                <a:latin typeface="Times New Roman"/>
                <a:ea typeface="Calibri"/>
                <a:cs typeface="Times New Roman"/>
              </a:rPr>
              <a:t>Three 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codons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(UAG, UAA, and UGA) 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do not specify an amino acid-</a:t>
            </a:r>
            <a:r>
              <a:rPr lang="en-US" sz="3200" dirty="0" err="1">
                <a:latin typeface="Times New Roman"/>
                <a:ea typeface="Calibri"/>
                <a:cs typeface="Times New Roman"/>
              </a:rPr>
              <a:t>tRNA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and thus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cause termination of translation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. </a:t>
            </a:r>
            <a:endParaRPr lang="en-US" sz="3200" dirty="0" smtClean="0">
              <a:latin typeface="Times New Roman"/>
              <a:ea typeface="Calibri"/>
              <a:cs typeface="Times New Roman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dirty="0" smtClean="0">
                <a:latin typeface="Times New Roman"/>
                <a:ea typeface="Calibri"/>
                <a:cs typeface="Times New Roman"/>
              </a:rPr>
              <a:t> -These 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codons 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signal the release of the </a:t>
            </a:r>
            <a:r>
              <a:rPr lang="en-US" sz="3200" b="1" dirty="0" err="1">
                <a:latin typeface="Times New Roman"/>
                <a:ea typeface="Calibri"/>
                <a:cs typeface="Times New Roman"/>
              </a:rPr>
              <a:t>peptidyl-tRNA</a:t>
            </a:r>
            <a:r>
              <a:rPr lang="en-US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complex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when recognized by termination factors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.  </a:t>
            </a:r>
            <a:endParaRPr lang="en-US" sz="3200" dirty="0" smtClean="0">
              <a:latin typeface="Times New Roman"/>
              <a:ea typeface="Calibri"/>
              <a:cs typeface="Times New Roman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9872612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63562"/>
          </a:xfrm>
        </p:spPr>
        <p:txBody>
          <a:bodyPr/>
          <a:lstStyle/>
          <a:p>
            <a:r>
              <a:rPr lang="en-US" sz="2400" b="1" spc="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               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077200" cy="5943600"/>
          </a:xfrm>
        </p:spPr>
        <p:txBody>
          <a:bodyPr>
            <a:noAutofit/>
          </a:bodyPr>
          <a:lstStyle/>
          <a:p>
            <a:pPr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A9A57C"/>
              </a:buClr>
            </a:pPr>
            <a:r>
              <a:rPr lang="en-US" sz="36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This results in the release of 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an uncharged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tRNA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lacking an attached amino acid residue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as well as the 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completed polypeptide 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chain</a:t>
            </a:r>
            <a:r>
              <a:rPr lang="en-US" sz="3600" b="1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A9A57C"/>
              </a:buClr>
            </a:pPr>
            <a:r>
              <a:rPr lang="en-US" sz="360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The 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ribosome then disengages from the mRNA </a:t>
            </a:r>
            <a:r>
              <a:rPr lang="en-US" sz="36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and the 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subunits dissociate</a:t>
            </a:r>
            <a:r>
              <a:rPr lang="en-US" sz="36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3600" dirty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ready to start the cycle over again</a:t>
            </a:r>
            <a:r>
              <a:rPr lang="en-US" sz="36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en-US" sz="3600" dirty="0">
              <a:solidFill>
                <a:srgbClr val="2F2B2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48334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11162"/>
          </a:xfrm>
        </p:spPr>
        <p:txBody>
          <a:bodyPr/>
          <a:lstStyle/>
          <a:p>
            <a:pPr lvl="0" indent="-22860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spc="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en-US" sz="2400" b="1" spc="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2400" b="1" spc="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en-US" sz="2400" b="1" spc="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2400" b="1" spc="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Gene </a:t>
            </a:r>
            <a:r>
              <a:rPr lang="en-US" sz="2400" b="1" spc="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Regulation </a:t>
            </a:r>
            <a:r>
              <a:rPr lang="en-US" sz="2000" b="1" spc="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en-US" sz="2000" b="1" spc="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153400" cy="6172200"/>
          </a:xfrm>
        </p:spPr>
        <p:txBody>
          <a:bodyPr>
            <a:normAutofit fontScale="92500"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latin typeface="Times New Roman"/>
                <a:ea typeface="Calibri"/>
                <a:cs typeface="Times New Roman"/>
              </a:rPr>
              <a:t>Gene Regulation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endParaRPr lang="en-US" sz="2000" dirty="0"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latin typeface="Times New Roman"/>
                <a:ea typeface="Calibri"/>
                <a:cs typeface="Times New Roman"/>
              </a:rPr>
              <a:t>The phenotype of a cell as well as the organism as a whole, is the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consequence of the regulated expression of a group of genes. </a:t>
            </a:r>
            <a:endParaRPr lang="en-US" sz="28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proteins are </a:t>
            </a:r>
            <a:r>
              <a:rPr lang="en-US" sz="28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expressed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at a particular time in the cell cycle;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proteins are produced </a:t>
            </a:r>
            <a:r>
              <a:rPr lang="en-US" sz="28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in response to hormones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; etc.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smtClean="0">
                <a:latin typeface="Times New Roman"/>
                <a:ea typeface="Calibri"/>
                <a:cs typeface="Times New Roman"/>
              </a:rPr>
              <a:t>Clearly, an understanding of the molecular basis for the control gene expression is critical to an overall understanding of the basis for cell phenotype. </a:t>
            </a:r>
            <a:endParaRPr lang="en-US" sz="2800" b="1" dirty="0" smtClean="0"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16102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6096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                        Mechanisms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of heredity/inheritance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153400" cy="6096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ea typeface="Calibri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Times New Roman"/>
                <a:ea typeface="Calibri"/>
              </a:rPr>
              <a:t>Friedrich </a:t>
            </a:r>
            <a:r>
              <a:rPr lang="en-US" sz="2800" b="1" dirty="0" err="1">
                <a:solidFill>
                  <a:srgbClr val="00B050"/>
                </a:solidFill>
                <a:latin typeface="Times New Roman"/>
                <a:ea typeface="Calibri"/>
              </a:rPr>
              <a:t>Miescher</a:t>
            </a:r>
            <a:r>
              <a:rPr lang="en-US" sz="2800" b="1" dirty="0">
                <a:solidFill>
                  <a:srgbClr val="00B050"/>
                </a:solidFill>
                <a:latin typeface="Times New Roman"/>
                <a:ea typeface="Calibri"/>
              </a:rPr>
              <a:t> </a:t>
            </a:r>
            <a:r>
              <a:rPr lang="en-US" sz="2800" dirty="0">
                <a:latin typeface="Times New Roman"/>
                <a:ea typeface="Calibri"/>
              </a:rPr>
              <a:t>discovered DNA near the end of the nineteenth </a:t>
            </a:r>
            <a:r>
              <a:rPr lang="en-US" sz="2800" dirty="0" smtClean="0">
                <a:latin typeface="Times New Roman"/>
                <a:ea typeface="Calibri"/>
              </a:rPr>
              <a:t>century; </a:t>
            </a:r>
          </a:p>
          <a:p>
            <a:pPr marL="114300" indent="0">
              <a:buNone/>
            </a:pPr>
            <a:r>
              <a:rPr lang="en-US" sz="2800" dirty="0">
                <a:latin typeface="Times New Roman"/>
                <a:ea typeface="Calibri"/>
              </a:rPr>
              <a:t>-</a:t>
            </a:r>
            <a:r>
              <a:rPr lang="en-US" sz="2800" dirty="0" smtClean="0">
                <a:latin typeface="Times New Roman"/>
                <a:ea typeface="Calibri"/>
              </a:rPr>
              <a:t>he </a:t>
            </a:r>
            <a:r>
              <a:rPr lang="en-US" sz="2800" dirty="0">
                <a:latin typeface="Times New Roman"/>
                <a:ea typeface="Calibri"/>
              </a:rPr>
              <a:t>had isolated </a:t>
            </a:r>
            <a:r>
              <a:rPr lang="en-US" sz="2800" dirty="0" smtClean="0">
                <a:latin typeface="Times New Roman"/>
                <a:ea typeface="Calibri"/>
              </a:rPr>
              <a:t>from </a:t>
            </a:r>
            <a:r>
              <a:rPr lang="en-US" sz="2800" b="1" dirty="0">
                <a:latin typeface="Times New Roman"/>
                <a:ea typeface="Calibri"/>
              </a:rPr>
              <a:t>sperm and </a:t>
            </a:r>
            <a:r>
              <a:rPr lang="en-US" sz="2800" b="1" dirty="0" smtClean="0">
                <a:latin typeface="Times New Roman"/>
                <a:ea typeface="Calibri"/>
              </a:rPr>
              <a:t>pus</a:t>
            </a:r>
          </a:p>
          <a:p>
            <a:r>
              <a:rPr lang="en-US" sz="2800" b="1" dirty="0" smtClean="0">
                <a:latin typeface="Times New Roman"/>
                <a:ea typeface="Calibri"/>
              </a:rPr>
              <a:t>He </a:t>
            </a:r>
            <a:r>
              <a:rPr lang="en-US" sz="2800" b="1" dirty="0">
                <a:latin typeface="Times New Roman"/>
                <a:ea typeface="Calibri"/>
              </a:rPr>
              <a:t>died </a:t>
            </a:r>
            <a:r>
              <a:rPr lang="en-US" sz="2800" dirty="0">
                <a:latin typeface="Times New Roman"/>
                <a:ea typeface="Calibri"/>
              </a:rPr>
              <a:t>several decades </a:t>
            </a:r>
            <a:r>
              <a:rPr lang="en-US" sz="2800" b="1" dirty="0">
                <a:latin typeface="Times New Roman"/>
                <a:ea typeface="Calibri"/>
              </a:rPr>
              <a:t>before the function of DNA </a:t>
            </a:r>
            <a:r>
              <a:rPr lang="en-US" sz="2800" dirty="0">
                <a:latin typeface="Times New Roman"/>
                <a:ea typeface="Calibri"/>
              </a:rPr>
              <a:t>and </a:t>
            </a:r>
            <a:r>
              <a:rPr lang="en-US" sz="2800" b="1" dirty="0">
                <a:latin typeface="Times New Roman"/>
                <a:ea typeface="Calibri"/>
              </a:rPr>
              <a:t>its famous double-helical structure </a:t>
            </a:r>
            <a:r>
              <a:rPr lang="en-US" sz="2800" dirty="0">
                <a:latin typeface="Times New Roman"/>
                <a:ea typeface="Calibri"/>
              </a:rPr>
              <a:t>were uncovered</a:t>
            </a:r>
            <a:r>
              <a:rPr lang="en-US" sz="2800" dirty="0" smtClean="0">
                <a:latin typeface="Times New Roman"/>
                <a:ea typeface="Calibri"/>
              </a:rPr>
              <a:t>.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endParaRPr lang="en-US" sz="2800" dirty="0" smtClean="0">
              <a:latin typeface="Times New Roman"/>
              <a:ea typeface="Calibri"/>
            </a:endParaRPr>
          </a:p>
          <a:p>
            <a:r>
              <a:rPr lang="en-US" sz="2800" dirty="0" smtClean="0">
                <a:latin typeface="Times New Roman"/>
                <a:ea typeface="Calibri"/>
              </a:rPr>
              <a:t>After </a:t>
            </a:r>
            <a:r>
              <a:rPr lang="en-US" sz="2800" dirty="0" err="1">
                <a:latin typeface="Times New Roman"/>
                <a:ea typeface="Calibri"/>
              </a:rPr>
              <a:t>Miescher</a:t>
            </a:r>
            <a:r>
              <a:rPr lang="en-US" sz="2800" dirty="0">
                <a:latin typeface="Times New Roman"/>
                <a:ea typeface="Calibri"/>
              </a:rPr>
              <a:t>, other scientists tried to </a:t>
            </a:r>
            <a:r>
              <a:rPr lang="en-US" sz="2800" b="1" dirty="0">
                <a:solidFill>
                  <a:srgbClr val="00B050"/>
                </a:solidFill>
                <a:latin typeface="Times New Roman"/>
                <a:ea typeface="Calibri"/>
              </a:rPr>
              <a:t>identify the chemical composition of sperm, reasoning that sperm must carry the genetic material to the next </a:t>
            </a:r>
            <a:r>
              <a:rPr lang="en-US" sz="2800" b="1" dirty="0" smtClean="0">
                <a:solidFill>
                  <a:srgbClr val="00B050"/>
                </a:solidFill>
                <a:latin typeface="Times New Roman"/>
                <a:ea typeface="Calibri"/>
              </a:rPr>
              <a:t>generation</a:t>
            </a:r>
            <a:r>
              <a:rPr lang="en-US" sz="2800" dirty="0" smtClean="0">
                <a:latin typeface="Times New Roman"/>
                <a:ea typeface="Calibri"/>
              </a:rPr>
              <a:t>.</a:t>
            </a:r>
            <a:endParaRPr lang="en-US" sz="2800" b="1" dirty="0">
              <a:latin typeface="Times New Roman"/>
              <a:ea typeface="Calibri"/>
            </a:endParaRPr>
          </a:p>
          <a:p>
            <a:r>
              <a:rPr lang="en-US" sz="2800" dirty="0" smtClean="0">
                <a:latin typeface="Times New Roman"/>
                <a:ea typeface="Calibri"/>
              </a:rPr>
              <a:t>By </a:t>
            </a:r>
            <a:r>
              <a:rPr lang="en-US" sz="2800" dirty="0">
                <a:latin typeface="Times New Roman"/>
                <a:ea typeface="Calibri"/>
              </a:rPr>
              <a:t>the </a:t>
            </a:r>
            <a:r>
              <a:rPr lang="en-US" sz="2800" b="1" dirty="0">
                <a:solidFill>
                  <a:srgbClr val="00B050"/>
                </a:solidFill>
                <a:latin typeface="Times New Roman"/>
                <a:ea typeface="Calibri"/>
              </a:rPr>
              <a:t>late 1940s </a:t>
            </a:r>
            <a:r>
              <a:rPr lang="en-US" sz="2800" b="1" dirty="0">
                <a:latin typeface="Times New Roman"/>
                <a:ea typeface="Calibri"/>
              </a:rPr>
              <a:t>biochemists knew that DNA was a </a:t>
            </a:r>
            <a:r>
              <a:rPr lang="en-US" sz="2800" b="1" dirty="0">
                <a:solidFill>
                  <a:srgbClr val="00B050"/>
                </a:solidFill>
                <a:latin typeface="Times New Roman"/>
                <a:ea typeface="Calibri"/>
              </a:rPr>
              <a:t>very long polymer </a:t>
            </a:r>
            <a:r>
              <a:rPr lang="en-US" sz="2800" b="1" dirty="0">
                <a:latin typeface="Times New Roman"/>
                <a:ea typeface="Calibri"/>
              </a:rPr>
              <a:t>made up of millions of nucleotides.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3634459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609600"/>
          </a:xfrm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Mechanisms of heredity/inheritance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8382000" cy="6096000"/>
          </a:xfrm>
        </p:spPr>
        <p:txBody>
          <a:bodyPr>
            <a:norm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. Each nucleotide is composed of </a:t>
            </a:r>
            <a:r>
              <a:rPr lang="en-US" sz="24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nitrogen containing base </a:t>
            </a:r>
            <a:r>
              <a:rPr lang="en-US" sz="24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(C,G,A &amp;T), as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well as a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monosaccharide sugar called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deoxyribose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and a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phosphate group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.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The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nucleotides are joined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by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covalent bonds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between the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sugar of one nucleotide and the phosphate of the next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resulting in an alternating sugar-phosphate backbone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According to base pairing rules (A with T, and C with G),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hydrogen bonds 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bind</a:t>
            </a:r>
            <a:r>
              <a:rPr lang="en-US" sz="2400" b="1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the nitrogenous bases of the two separate polynucleotide strands to make double-stranded DNA </a:t>
            </a:r>
            <a:r>
              <a:rPr lang="en-US" sz="24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000" b="1" dirty="0">
              <a:solidFill>
                <a:srgbClr val="00B050"/>
              </a:solidFill>
              <a:ea typeface="Calibri"/>
              <a:cs typeface="Times New Roman"/>
            </a:endParaRP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80255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533400"/>
          </a:xfrm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Mechanisms of heredity/inheritance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229600" cy="6172200"/>
          </a:xfrm>
        </p:spPr>
        <p:txBody>
          <a:bodyPr>
            <a:normAutofit lnSpcReduction="10000"/>
          </a:bodyPr>
          <a:lstStyle/>
          <a:p>
            <a:pPr marL="0"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A9A57C"/>
              </a:buClr>
            </a:pPr>
            <a:r>
              <a:rPr lang="en-US" sz="24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Adenine and guanine are </a:t>
            </a:r>
            <a:r>
              <a:rPr lang="en-US" sz="24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purine bases</a:t>
            </a:r>
            <a:r>
              <a:rPr lang="en-US" sz="24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, while </a:t>
            </a:r>
            <a:r>
              <a:rPr lang="en-US" sz="24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cytosine and thymine are </a:t>
            </a:r>
            <a:r>
              <a:rPr lang="en-US" sz="2400" b="1" dirty="0" err="1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pyrimidines</a:t>
            </a:r>
            <a:r>
              <a:rPr lang="en-US" sz="24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.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These nucleotides form </a:t>
            </a:r>
            <a:r>
              <a:rPr lang="en-US" sz="2400" b="1" dirty="0" err="1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phosphodiester</a:t>
            </a:r>
            <a:r>
              <a:rPr lang="en-US" sz="24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 bonds</a:t>
            </a:r>
            <a:r>
              <a:rPr lang="en-US" sz="24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creating the phosphate-</a:t>
            </a:r>
            <a:r>
              <a:rPr lang="en-US" sz="2400" b="1" dirty="0" err="1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deoxyribose</a:t>
            </a:r>
            <a:r>
              <a:rPr lang="en-US" sz="24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 backbone of the DNA double helix with the </a:t>
            </a:r>
            <a:r>
              <a:rPr lang="en-US" sz="2400" b="1" dirty="0" err="1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nucleobase</a:t>
            </a:r>
            <a:r>
              <a:rPr lang="en-US" sz="24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 pointing inward.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DNA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strands have directionality and the different ends of a single strand are called the “3’ (three-prime) end” and the “5’ (five-prime) end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”.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endParaRPr lang="en-US" sz="2400" dirty="0" smtClean="0">
              <a:latin typeface="Times New Roman"/>
              <a:ea typeface="Calibri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>
                <a:latin typeface="Times New Roman"/>
                <a:ea typeface="Calibri"/>
              </a:rPr>
              <a:t>The </a:t>
            </a:r>
            <a:r>
              <a:rPr lang="en-US" sz="2400" dirty="0">
                <a:latin typeface="Times New Roman"/>
                <a:ea typeface="Calibri"/>
              </a:rPr>
              <a:t>strands of the double helix are </a:t>
            </a:r>
            <a:r>
              <a:rPr lang="en-US" sz="2400" b="1" dirty="0">
                <a:latin typeface="Times New Roman"/>
                <a:ea typeface="Calibri"/>
              </a:rPr>
              <a:t>anti-parallel</a:t>
            </a:r>
            <a:r>
              <a:rPr lang="en-US" sz="2400" dirty="0">
                <a:latin typeface="Times New Roman"/>
                <a:ea typeface="Calibri"/>
              </a:rPr>
              <a:t> with one being 5’ to 3’, and the opposite strand 3’ to 5</a:t>
            </a:r>
            <a:r>
              <a:rPr lang="en-US" sz="2400" dirty="0" smtClean="0">
                <a:latin typeface="Times New Roman"/>
                <a:ea typeface="Calibri"/>
              </a:rPr>
              <a:t>’.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>
                <a:latin typeface="Times New Roman"/>
                <a:ea typeface="Calibri"/>
              </a:rPr>
              <a:t>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Directionality has consequences in DNA synthesis, because DNA polymerase can synthesize DNA in only one direction by adding nucleotides to the 3’ end of a DNA strand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. </a:t>
            </a:r>
            <a:endParaRPr lang="en-US" sz="2000" dirty="0">
              <a:ea typeface="Calibri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400" dirty="0"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A9A57C"/>
              </a:buClr>
              <a:buNone/>
            </a:pPr>
            <a:endParaRPr lang="en-US" sz="2400" b="1" dirty="0">
              <a:solidFill>
                <a:srgbClr val="2F2B20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850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162799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46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11162"/>
          </a:xfrm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Mechanisms of heredity/inheritance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153400" cy="5715000"/>
          </a:xfrm>
        </p:spPr>
        <p:txBody>
          <a:bodyPr/>
          <a:lstStyle/>
          <a:p>
            <a:pPr algn="just"/>
            <a:r>
              <a:rPr lang="en-US" sz="2400" b="1" dirty="0">
                <a:latin typeface="Times New Roman"/>
                <a:ea typeface="Calibri"/>
              </a:rPr>
              <a:t>Nucleic acids </a:t>
            </a:r>
            <a:r>
              <a:rPr lang="en-US" sz="2400" dirty="0">
                <a:latin typeface="Times New Roman"/>
                <a:ea typeface="Calibri"/>
              </a:rPr>
              <a:t>composed of the </a:t>
            </a:r>
            <a:r>
              <a:rPr lang="en-US" sz="2400" b="1" dirty="0">
                <a:latin typeface="Times New Roman"/>
                <a:ea typeface="Calibri"/>
              </a:rPr>
              <a:t>three major macromolecules (sugar, nitrogen base and phosphate groups) are essential for all known forms of life</a:t>
            </a:r>
            <a:r>
              <a:rPr lang="en-US" sz="2400" dirty="0" smtClean="0">
                <a:latin typeface="Times New Roman"/>
                <a:ea typeface="Calibri"/>
              </a:rPr>
              <a:t>.</a:t>
            </a:r>
          </a:p>
          <a:p>
            <a:pPr algn="just"/>
            <a:r>
              <a:rPr lang="en-US" sz="2400" dirty="0" smtClean="0">
                <a:latin typeface="Times New Roman"/>
                <a:ea typeface="Calibri"/>
              </a:rPr>
              <a:t> </a:t>
            </a:r>
            <a:r>
              <a:rPr lang="en-US" sz="2400" dirty="0">
                <a:latin typeface="Times New Roman"/>
                <a:ea typeface="Calibri"/>
              </a:rPr>
              <a:t>Most DNA molecules consist of two </a:t>
            </a:r>
            <a:r>
              <a:rPr lang="en-US" sz="2400" b="1" dirty="0">
                <a:latin typeface="Times New Roman"/>
                <a:ea typeface="Calibri"/>
              </a:rPr>
              <a:t>biopolymer strands 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Calibri"/>
              </a:rPr>
              <a:t>coiled around each other to form a double helix</a:t>
            </a:r>
            <a:r>
              <a:rPr lang="en-US" sz="2400" dirty="0">
                <a:latin typeface="Times New Roman"/>
                <a:ea typeface="Calibri"/>
              </a:rPr>
              <a:t>. The two DNA strands are known as polynucleotide; since they are composed of simpler units called nucleotides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89963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87362"/>
          </a:xfrm>
        </p:spPr>
        <p:txBody>
          <a:bodyPr/>
          <a:lstStyle/>
          <a:p>
            <a:pPr lvl="0" indent="-2286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spc="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en-US" sz="2400" b="1" spc="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2400" b="1" spc="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en-US" sz="2400" b="1" spc="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2400" b="1" spc="0" dirty="0" smtClean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                     </a:t>
            </a:r>
            <a:r>
              <a:rPr lang="en-US" sz="2400" b="1" spc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DNA </a:t>
            </a:r>
            <a:r>
              <a:rPr lang="en-US" sz="2400" b="1" spc="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Replication </a:t>
            </a:r>
            <a:r>
              <a:rPr lang="en-US" sz="2000" spc="0" dirty="0">
                <a:solidFill>
                  <a:srgbClr val="2F2B2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en-US" sz="2000" spc="0" dirty="0">
                <a:solidFill>
                  <a:srgbClr val="2F2B20"/>
                </a:solidFill>
                <a:latin typeface="Calibri"/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153400" cy="5638800"/>
          </a:xfrm>
        </p:spPr>
        <p:txBody>
          <a:bodyPr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 smtClean="0">
                <a:latin typeface="Times New Roman"/>
                <a:ea typeface="Calibri"/>
                <a:cs typeface="Times New Roman"/>
              </a:rPr>
              <a:t>Is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the process of producing two identical replicas from one original DNA molecule.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This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biological process occurs in all living organisms and is the basis for biological inheritance.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DNA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is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made up of two strands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and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each strand of the original DNA molecule serves as a template for the production of the complementary strand,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a process referred to as 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semi conservative replication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.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Cellular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proof reading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and 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error-checking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mechanisms 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ensure near perfect fidelity for DNA replication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0705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88865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457200"/>
          </a:xfrm>
        </p:spPr>
        <p:txBody>
          <a:bodyPr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DNA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replication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</a:t>
            </a:r>
            <a:b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r>
              <a:rPr lang="en-US" sz="44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en-US" sz="44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153400" cy="5638800"/>
          </a:xfrm>
        </p:spPr>
        <p:txBody>
          <a:bodyPr/>
          <a:lstStyle/>
          <a:p>
            <a:pPr marL="114300" indent="0">
              <a:buNone/>
            </a:pPr>
            <a:r>
              <a:rPr lang="en-US" sz="44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The </a:t>
            </a:r>
            <a:r>
              <a:rPr lang="en-US" sz="4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Problem:</a:t>
            </a:r>
          </a:p>
          <a:p>
            <a:pPr lvl="0" indent="-342900" fontAlgn="base"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</a:pPr>
            <a:r>
              <a:rPr lang="en-US" sz="3200" kern="0" dirty="0">
                <a:latin typeface="Tahoma"/>
              </a:rPr>
              <a:t>DNA is maintained in a compressed, supercoiled state.</a:t>
            </a:r>
          </a:p>
          <a:p>
            <a:pPr lvl="0" indent="-342900" fontAlgn="base"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</a:pPr>
            <a:r>
              <a:rPr lang="en-US" sz="3200" kern="0" dirty="0">
                <a:latin typeface="Tahoma"/>
              </a:rPr>
              <a:t>BUT, basis of replication is the formation of strands based on specific bases pairing with their complementary bases.</a:t>
            </a:r>
          </a:p>
          <a:p>
            <a:pPr marL="0" lvl="0" indent="0" fontAlgn="base">
              <a:spcAft>
                <a:spcPct val="0"/>
              </a:spcAft>
              <a:buClr>
                <a:srgbClr val="00CCFF"/>
              </a:buClr>
              <a:buSzPct val="65000"/>
              <a:buNone/>
            </a:pPr>
            <a:r>
              <a:rPr lang="en-US" sz="3200" b="1" kern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 Before DNA can be replicated it must be made accessible, i.e., it must be unwound</a:t>
            </a:r>
            <a:r>
              <a:rPr lang="en-US" sz="3200" b="1" kern="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14300" indent="0">
              <a:buNone/>
            </a:pP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63785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6477000" cy="481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752600" y="6172200"/>
            <a:ext cx="530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FFFFFF"/>
                </a:solidFill>
                <a:latin typeface="Geneva"/>
              </a:rPr>
              <a:t>THREE HYPOTHESES FOR DNA REPLICATION</a:t>
            </a:r>
            <a:endParaRPr lang="en-US" altLang="en-US" sz="1600" smtClean="0">
              <a:solidFill>
                <a:srgbClr val="FFFFFF"/>
              </a:solidFill>
              <a:latin typeface="Geneva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/>
              <a:t>Models of Replication</a:t>
            </a:r>
          </a:p>
        </p:txBody>
      </p:sp>
    </p:spTree>
    <p:extLst>
      <p:ext uri="{BB962C8B-B14F-4D97-AF65-F5344CB8AC3E}">
        <p14:creationId xmlns:p14="http://schemas.microsoft.com/office/powerpoint/2010/main" val="384428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" b="4881"/>
          <a:stretch>
            <a:fillRect/>
          </a:stretch>
        </p:blipFill>
        <p:spPr bwMode="auto">
          <a:xfrm>
            <a:off x="384175" y="876300"/>
            <a:ext cx="8226425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34988" y="1204913"/>
            <a:ext cx="18510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69" tIns="41134" rIns="82269" bIns="41134">
            <a:spAutoFit/>
          </a:bodyPr>
          <a:lstStyle>
            <a:lvl1pPr defTabSz="822325">
              <a:defRPr>
                <a:solidFill>
                  <a:schemeClr val="tx1"/>
                </a:solidFill>
                <a:latin typeface="Arial" charset="0"/>
              </a:defRPr>
            </a:lvl1pPr>
            <a:lvl2pPr marL="411163" defTabSz="822325">
              <a:defRPr>
                <a:solidFill>
                  <a:schemeClr val="tx1"/>
                </a:solidFill>
                <a:latin typeface="Arial" charset="0"/>
              </a:defRPr>
            </a:lvl2pPr>
            <a:lvl3pPr marL="822325" defTabSz="822325">
              <a:defRPr>
                <a:solidFill>
                  <a:schemeClr val="tx1"/>
                </a:solidFill>
                <a:latin typeface="Arial" charset="0"/>
              </a:defRPr>
            </a:lvl3pPr>
            <a:lvl4pPr marL="1233488" defTabSz="822325">
              <a:defRPr>
                <a:solidFill>
                  <a:schemeClr val="tx1"/>
                </a:solidFill>
                <a:latin typeface="Arial" charset="0"/>
              </a:defRPr>
            </a:lvl4pPr>
            <a:lvl5pPr marL="1644650" defTabSz="822325">
              <a:defRPr>
                <a:solidFill>
                  <a:schemeClr val="tx1"/>
                </a:solidFill>
                <a:latin typeface="Arial" charset="0"/>
              </a:defRPr>
            </a:lvl5pPr>
            <a:lvl6pPr marL="210185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5905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1625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7345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smtClean="0">
                <a:solidFill>
                  <a:srgbClr val="000000"/>
                </a:solidFill>
              </a:rPr>
              <a:t>(a) Hypothesis 1: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80975" y="1519238"/>
            <a:ext cx="260508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69" tIns="41134" rIns="82269" bIns="41134">
            <a:spAutoFit/>
          </a:bodyPr>
          <a:lstStyle>
            <a:lvl1pPr defTabSz="822325">
              <a:defRPr>
                <a:solidFill>
                  <a:schemeClr val="tx1"/>
                </a:solidFill>
                <a:latin typeface="Arial" charset="0"/>
              </a:defRPr>
            </a:lvl1pPr>
            <a:lvl2pPr marL="411163" defTabSz="822325">
              <a:defRPr>
                <a:solidFill>
                  <a:schemeClr val="tx1"/>
                </a:solidFill>
                <a:latin typeface="Arial" charset="0"/>
              </a:defRPr>
            </a:lvl2pPr>
            <a:lvl3pPr marL="822325" defTabSz="822325">
              <a:defRPr>
                <a:solidFill>
                  <a:schemeClr val="tx1"/>
                </a:solidFill>
                <a:latin typeface="Arial" charset="0"/>
              </a:defRPr>
            </a:lvl3pPr>
            <a:lvl4pPr marL="1233488" defTabSz="822325">
              <a:defRPr>
                <a:solidFill>
                  <a:schemeClr val="tx1"/>
                </a:solidFill>
                <a:latin typeface="Arial" charset="0"/>
              </a:defRPr>
            </a:lvl4pPr>
            <a:lvl5pPr marL="1644650" defTabSz="822325">
              <a:defRPr>
                <a:solidFill>
                  <a:schemeClr val="tx1"/>
                </a:solidFill>
                <a:latin typeface="Arial" charset="0"/>
              </a:defRPr>
            </a:lvl5pPr>
            <a:lvl6pPr marL="210185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5905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1625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7345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smtClean="0">
                <a:solidFill>
                  <a:srgbClr val="000000"/>
                </a:solidFill>
              </a:rPr>
              <a:t>Semi-conservative replication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481388" y="1204913"/>
            <a:ext cx="18510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69" tIns="41134" rIns="82269" bIns="41134">
            <a:spAutoFit/>
          </a:bodyPr>
          <a:lstStyle>
            <a:lvl1pPr defTabSz="822325">
              <a:defRPr>
                <a:solidFill>
                  <a:schemeClr val="tx1"/>
                </a:solidFill>
                <a:latin typeface="Arial" charset="0"/>
              </a:defRPr>
            </a:lvl1pPr>
            <a:lvl2pPr marL="411163" defTabSz="822325">
              <a:defRPr>
                <a:solidFill>
                  <a:schemeClr val="tx1"/>
                </a:solidFill>
                <a:latin typeface="Arial" charset="0"/>
              </a:defRPr>
            </a:lvl2pPr>
            <a:lvl3pPr marL="822325" defTabSz="822325">
              <a:defRPr>
                <a:solidFill>
                  <a:schemeClr val="tx1"/>
                </a:solidFill>
                <a:latin typeface="Arial" charset="0"/>
              </a:defRPr>
            </a:lvl3pPr>
            <a:lvl4pPr marL="1233488" defTabSz="822325">
              <a:defRPr>
                <a:solidFill>
                  <a:schemeClr val="tx1"/>
                </a:solidFill>
                <a:latin typeface="Arial" charset="0"/>
              </a:defRPr>
            </a:lvl4pPr>
            <a:lvl5pPr marL="1644650" defTabSz="822325">
              <a:defRPr>
                <a:solidFill>
                  <a:schemeClr val="tx1"/>
                </a:solidFill>
                <a:latin typeface="Arial" charset="0"/>
              </a:defRPr>
            </a:lvl5pPr>
            <a:lvl6pPr marL="210185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5905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1625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7345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smtClean="0">
                <a:solidFill>
                  <a:srgbClr val="000000"/>
                </a:solidFill>
              </a:rPr>
              <a:t>(b) Hypothesis 2: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933700" y="1547813"/>
            <a:ext cx="302736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69" tIns="41134" rIns="82269" bIns="41134">
            <a:spAutoFit/>
          </a:bodyPr>
          <a:lstStyle>
            <a:lvl1pPr defTabSz="822325">
              <a:defRPr>
                <a:solidFill>
                  <a:schemeClr val="tx1"/>
                </a:solidFill>
                <a:latin typeface="Arial" charset="0"/>
              </a:defRPr>
            </a:lvl1pPr>
            <a:lvl2pPr marL="411163" defTabSz="822325">
              <a:defRPr>
                <a:solidFill>
                  <a:schemeClr val="tx1"/>
                </a:solidFill>
                <a:latin typeface="Arial" charset="0"/>
              </a:defRPr>
            </a:lvl2pPr>
            <a:lvl3pPr marL="822325" defTabSz="822325">
              <a:defRPr>
                <a:solidFill>
                  <a:schemeClr val="tx1"/>
                </a:solidFill>
                <a:latin typeface="Arial" charset="0"/>
              </a:defRPr>
            </a:lvl3pPr>
            <a:lvl4pPr marL="1233488" defTabSz="822325">
              <a:defRPr>
                <a:solidFill>
                  <a:schemeClr val="tx1"/>
                </a:solidFill>
                <a:latin typeface="Arial" charset="0"/>
              </a:defRPr>
            </a:lvl4pPr>
            <a:lvl5pPr marL="1644650" defTabSz="822325">
              <a:defRPr>
                <a:solidFill>
                  <a:schemeClr val="tx1"/>
                </a:solidFill>
                <a:latin typeface="Arial" charset="0"/>
              </a:defRPr>
            </a:lvl5pPr>
            <a:lvl6pPr marL="210185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5905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1625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7345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smtClean="0">
                <a:solidFill>
                  <a:srgbClr val="000000"/>
                </a:solidFill>
              </a:rPr>
              <a:t>Conservative replication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184525" y="4002088"/>
            <a:ext cx="2605088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69" tIns="41134" rIns="82269" bIns="41134">
            <a:spAutoFit/>
          </a:bodyPr>
          <a:lstStyle>
            <a:lvl1pPr defTabSz="822325">
              <a:defRPr>
                <a:solidFill>
                  <a:schemeClr val="tx1"/>
                </a:solidFill>
                <a:latin typeface="Arial" charset="0"/>
              </a:defRPr>
            </a:lvl1pPr>
            <a:lvl2pPr marL="411163" defTabSz="822325">
              <a:defRPr>
                <a:solidFill>
                  <a:schemeClr val="tx1"/>
                </a:solidFill>
                <a:latin typeface="Arial" charset="0"/>
              </a:defRPr>
            </a:lvl2pPr>
            <a:lvl3pPr marL="822325" defTabSz="822325">
              <a:defRPr>
                <a:solidFill>
                  <a:schemeClr val="tx1"/>
                </a:solidFill>
                <a:latin typeface="Arial" charset="0"/>
              </a:defRPr>
            </a:lvl3pPr>
            <a:lvl4pPr marL="1233488" defTabSz="822325">
              <a:defRPr>
                <a:solidFill>
                  <a:schemeClr val="tx1"/>
                </a:solidFill>
                <a:latin typeface="Arial" charset="0"/>
              </a:defRPr>
            </a:lvl4pPr>
            <a:lvl5pPr marL="1644650" defTabSz="822325">
              <a:defRPr>
                <a:solidFill>
                  <a:schemeClr val="tx1"/>
                </a:solidFill>
                <a:latin typeface="Arial" charset="0"/>
              </a:defRPr>
            </a:lvl5pPr>
            <a:lvl6pPr marL="210185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5905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1625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7345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smtClean="0">
                <a:solidFill>
                  <a:srgbClr val="000000"/>
                </a:solidFill>
              </a:rPr>
              <a:t>Intermediate molecule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713538" y="1204913"/>
            <a:ext cx="18510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69" tIns="41134" rIns="82269" bIns="41134">
            <a:spAutoFit/>
          </a:bodyPr>
          <a:lstStyle>
            <a:lvl1pPr defTabSz="822325">
              <a:defRPr>
                <a:solidFill>
                  <a:schemeClr val="tx1"/>
                </a:solidFill>
                <a:latin typeface="Arial" charset="0"/>
              </a:defRPr>
            </a:lvl1pPr>
            <a:lvl2pPr marL="411163" defTabSz="822325">
              <a:defRPr>
                <a:solidFill>
                  <a:schemeClr val="tx1"/>
                </a:solidFill>
                <a:latin typeface="Arial" charset="0"/>
              </a:defRPr>
            </a:lvl2pPr>
            <a:lvl3pPr marL="822325" defTabSz="822325">
              <a:defRPr>
                <a:solidFill>
                  <a:schemeClr val="tx1"/>
                </a:solidFill>
                <a:latin typeface="Arial" charset="0"/>
              </a:defRPr>
            </a:lvl3pPr>
            <a:lvl4pPr marL="1233488" defTabSz="822325">
              <a:defRPr>
                <a:solidFill>
                  <a:schemeClr val="tx1"/>
                </a:solidFill>
                <a:latin typeface="Arial" charset="0"/>
              </a:defRPr>
            </a:lvl4pPr>
            <a:lvl5pPr marL="1644650" defTabSz="822325">
              <a:defRPr>
                <a:solidFill>
                  <a:schemeClr val="tx1"/>
                </a:solidFill>
                <a:latin typeface="Arial" charset="0"/>
              </a:defRPr>
            </a:lvl5pPr>
            <a:lvl6pPr marL="210185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5905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1625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7345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smtClean="0">
                <a:solidFill>
                  <a:srgbClr val="000000"/>
                </a:solidFill>
              </a:rPr>
              <a:t>(c) Hypothesis 3: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6359525" y="1547813"/>
            <a:ext cx="2605088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69" tIns="41134" rIns="82269" bIns="41134">
            <a:spAutoFit/>
          </a:bodyPr>
          <a:lstStyle>
            <a:lvl1pPr defTabSz="822325">
              <a:defRPr>
                <a:solidFill>
                  <a:schemeClr val="tx1"/>
                </a:solidFill>
                <a:latin typeface="Arial" charset="0"/>
              </a:defRPr>
            </a:lvl1pPr>
            <a:lvl2pPr marL="411163" defTabSz="822325">
              <a:defRPr>
                <a:solidFill>
                  <a:schemeClr val="tx1"/>
                </a:solidFill>
                <a:latin typeface="Arial" charset="0"/>
              </a:defRPr>
            </a:lvl2pPr>
            <a:lvl3pPr marL="822325" defTabSz="822325">
              <a:defRPr>
                <a:solidFill>
                  <a:schemeClr val="tx1"/>
                </a:solidFill>
                <a:latin typeface="Arial" charset="0"/>
              </a:defRPr>
            </a:lvl3pPr>
            <a:lvl4pPr marL="1233488" defTabSz="822325">
              <a:defRPr>
                <a:solidFill>
                  <a:schemeClr val="tx1"/>
                </a:solidFill>
                <a:latin typeface="Arial" charset="0"/>
              </a:defRPr>
            </a:lvl4pPr>
            <a:lvl5pPr marL="1644650" defTabSz="822325">
              <a:defRPr>
                <a:solidFill>
                  <a:schemeClr val="tx1"/>
                </a:solidFill>
                <a:latin typeface="Arial" charset="0"/>
              </a:defRPr>
            </a:lvl5pPr>
            <a:lvl6pPr marL="210185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5905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1625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73450" defTabSz="822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smtClean="0">
                <a:solidFill>
                  <a:srgbClr val="000000"/>
                </a:solidFill>
              </a:rPr>
              <a:t>Dispersive replication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0" y="1143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E5FFFF"/>
                </a:solidFill>
                <a:latin typeface="Times New Roman" pitchFamily="18" charset="0"/>
              </a:rPr>
              <a:t>MODELS OF DNA REPLICATION</a:t>
            </a: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2819400" y="1181100"/>
            <a:ext cx="0" cy="541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6248400" y="1104900"/>
            <a:ext cx="0" cy="556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48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42113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1524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Replication as a process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90513" y="1311275"/>
            <a:ext cx="51054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</a:pPr>
            <a:r>
              <a:rPr lang="en-US" sz="2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Double-stranded DNA unwinds.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</a:pPr>
            <a:endParaRPr lang="en-US" sz="24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6388" name="Picture 4" descr="Lewis12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23" r="42526"/>
          <a:stretch>
            <a:fillRect/>
          </a:stretch>
        </p:blipFill>
        <p:spPr bwMode="auto">
          <a:xfrm>
            <a:off x="5486400" y="914400"/>
            <a:ext cx="354965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98450" y="2106613"/>
            <a:ext cx="46355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Helvetica" pitchFamily="34" charset="0"/>
              </a:rPr>
              <a:t>The junction of the unwound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Helvetica" pitchFamily="34" charset="0"/>
              </a:rPr>
              <a:t>molecules is a replication fork.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34963" y="3284538"/>
            <a:ext cx="51752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Helvetica" pitchFamily="34" charset="0"/>
              </a:rPr>
              <a:t>A new strand is formed by pairing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Helvetica" pitchFamily="34" charset="0"/>
              </a:rPr>
              <a:t>complementary bases with the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Helvetica" pitchFamily="34" charset="0"/>
              </a:rPr>
              <a:t>old strand.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39725" y="4756150"/>
            <a:ext cx="46990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Helvetica" pitchFamily="34" charset="0"/>
              </a:rPr>
              <a:t>Two molecules are made.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Helvetica" pitchFamily="34" charset="0"/>
              </a:rPr>
              <a:t>Each has one new and one old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Helvetica" pitchFamily="34" charset="0"/>
              </a:rPr>
              <a:t>DNA strand. </a:t>
            </a:r>
          </a:p>
        </p:txBody>
      </p:sp>
    </p:spTree>
    <p:extLst>
      <p:ext uri="{BB962C8B-B14F-4D97-AF65-F5344CB8AC3E}">
        <p14:creationId xmlns:p14="http://schemas.microsoft.com/office/powerpoint/2010/main" val="62400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  <p:bldP spid="16389" grpId="0" autoUpdateAnimBg="0"/>
      <p:bldP spid="16390" grpId="0" autoUpdateAnimBg="0"/>
      <p:bldP spid="16391" grpId="0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replication fork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382000" cy="5257800"/>
          </a:xfrm>
        </p:spPr>
        <p:txBody>
          <a:bodyPr>
            <a:norm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/>
                <a:ea typeface="Calibri"/>
                <a:cs typeface="Times New Roman"/>
              </a:rPr>
              <a:t>Unwinding of DNA at the origin and synthesis of new strands results in 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replication forks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growing bidirectional from the origin. A number of proteins are associated with the replication fork which helps in terms of the 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initiation and continuation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of DNA synthesis</a:t>
            </a:r>
            <a:r>
              <a:rPr lang="en-US" sz="24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DNA polymerase synthesizes the new DNA by adding complementary nucleotides to the template strand. </a:t>
            </a: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5087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replication fork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7848600" cy="5257800"/>
          </a:xfrm>
        </p:spPr>
        <p:txBody>
          <a:bodyPr/>
          <a:lstStyle/>
          <a:p>
            <a:pPr marL="0" lvl="0" algn="just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</a:pPr>
            <a:r>
              <a:rPr lang="en-US" sz="20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Topoisomerases </a:t>
            </a:r>
            <a:r>
              <a:rPr lang="en-US" sz="20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are</a:t>
            </a:r>
            <a:r>
              <a:rPr lang="en-US" sz="20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enzymes that </a:t>
            </a:r>
            <a:r>
              <a:rPr lang="en-US" sz="2000" b="1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temporarily break </a:t>
            </a:r>
            <a:r>
              <a:rPr lang="en-US" sz="20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the strands of DNA, relieving the tension caused by unwinding the two strands of the DNA helix; </a:t>
            </a:r>
          </a:p>
          <a:p>
            <a:pPr marL="0" lvl="0" algn="just">
              <a:lnSpc>
                <a:spcPct val="150000"/>
              </a:lnSpc>
              <a:spcBef>
                <a:spcPts val="0"/>
              </a:spcBef>
              <a:buClr>
                <a:srgbClr val="A9A57C"/>
              </a:buClr>
            </a:pPr>
            <a:r>
              <a:rPr lang="en-US" sz="20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topoisomerases (including DNA </a:t>
            </a:r>
            <a:r>
              <a:rPr lang="en-US" sz="2000" dirty="0" err="1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gyrase</a:t>
            </a:r>
            <a:r>
              <a:rPr lang="en-US" sz="2000" dirty="0">
                <a:solidFill>
                  <a:srgbClr val="2F2B20"/>
                </a:solidFill>
                <a:latin typeface="Times New Roman"/>
                <a:ea typeface="Calibri"/>
                <a:cs typeface="Times New Roman"/>
              </a:rPr>
              <a:t>) achieve this by adding negative supercoils to the DNA helix .</a:t>
            </a:r>
            <a:endParaRPr lang="en-US" sz="2000" dirty="0">
              <a:solidFill>
                <a:srgbClr val="2F2B20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7753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6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7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8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0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2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3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4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6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D0DE3"/>
      </a:accent1>
      <a:accent2>
        <a:srgbClr val="D80ECC"/>
      </a:accent2>
      <a:accent3>
        <a:srgbClr val="FFFFFF"/>
      </a:accent3>
      <a:accent4>
        <a:srgbClr val="000000"/>
      </a:accent4>
      <a:accent5>
        <a:srgbClr val="AAAAEF"/>
      </a:accent5>
      <a:accent6>
        <a:srgbClr val="C40CB9"/>
      </a:accent6>
      <a:hlink>
        <a:srgbClr val="0C84A5"/>
      </a:hlink>
      <a:folHlink>
        <a:srgbClr val="0B8CCC"/>
      </a:folHlink>
    </a:clrScheme>
    <a:fontScheme name="Blank Presentation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D0DE3"/>
        </a:accent1>
        <a:accent2>
          <a:srgbClr val="D80ECC"/>
        </a:accent2>
        <a:accent3>
          <a:srgbClr val="FFFFFF"/>
        </a:accent3>
        <a:accent4>
          <a:srgbClr val="000000"/>
        </a:accent4>
        <a:accent5>
          <a:srgbClr val="AAAAEF"/>
        </a:accent5>
        <a:accent6>
          <a:srgbClr val="C40CB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D0DE3"/>
      </a:accent1>
      <a:accent2>
        <a:srgbClr val="D80ECC"/>
      </a:accent2>
      <a:accent3>
        <a:srgbClr val="FFFFFF"/>
      </a:accent3>
      <a:accent4>
        <a:srgbClr val="000000"/>
      </a:accent4>
      <a:accent5>
        <a:srgbClr val="AAAAEF"/>
      </a:accent5>
      <a:accent6>
        <a:srgbClr val="C40CB9"/>
      </a:accent6>
      <a:hlink>
        <a:srgbClr val="0C84A5"/>
      </a:hlink>
      <a:folHlink>
        <a:srgbClr val="0B8CCC"/>
      </a:folHlink>
    </a:clrScheme>
    <a:fontScheme name="Blank Presentation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D0DE3"/>
        </a:accent1>
        <a:accent2>
          <a:srgbClr val="D80ECC"/>
        </a:accent2>
        <a:accent3>
          <a:srgbClr val="FFFFFF"/>
        </a:accent3>
        <a:accent4>
          <a:srgbClr val="000000"/>
        </a:accent4>
        <a:accent5>
          <a:srgbClr val="AAAAEF"/>
        </a:accent5>
        <a:accent6>
          <a:srgbClr val="C40CB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7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Clarté">
  <a:themeElements>
    <a:clrScheme name="A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_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_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_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vantage">
    <a:dk1>
      <a:sysClr val="windowText" lastClr="000000"/>
    </a:dk1>
    <a:lt1>
      <a:sysClr val="window" lastClr="FFFFFF"/>
    </a:lt1>
    <a:dk2>
      <a:srgbClr val="2B142D"/>
    </a:dk2>
    <a:lt2>
      <a:srgbClr val="C3AFCC"/>
    </a:lt2>
    <a:accent1>
      <a:srgbClr val="663366"/>
    </a:accent1>
    <a:accent2>
      <a:srgbClr val="330F42"/>
    </a:accent2>
    <a:accent3>
      <a:srgbClr val="666699"/>
    </a:accent3>
    <a:accent4>
      <a:srgbClr val="999966"/>
    </a:accent4>
    <a:accent5>
      <a:srgbClr val="F7901E"/>
    </a:accent5>
    <a:accent6>
      <a:srgbClr val="A3A101"/>
    </a:accent6>
    <a:hlink>
      <a:srgbClr val="BC5FBC"/>
    </a:hlink>
    <a:folHlink>
      <a:srgbClr val="9775A7"/>
    </a:folHlink>
  </a:clrScheme>
</a:themeOverride>
</file>

<file path=ppt/theme/themeOverride2.xml><?xml version="1.0" encoding="utf-8"?>
<a:themeOverride xmlns:a="http://schemas.openxmlformats.org/drawingml/2006/main">
  <a:clrScheme name="Blank Presentatio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3.xml><?xml version="1.0" encoding="utf-8"?>
<a:themeOverride xmlns:a="http://schemas.openxmlformats.org/drawingml/2006/main">
  <a:clrScheme name="Blank Presentatio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2714</TotalTime>
  <Words>6568</Words>
  <Application>Microsoft Office PowerPoint</Application>
  <PresentationFormat>On-screen Show (4:3)</PresentationFormat>
  <Paragraphs>815</Paragraphs>
  <Slides>113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33</vt:i4>
      </vt:variant>
      <vt:variant>
        <vt:lpstr>Slide Titles</vt:lpstr>
      </vt:variant>
      <vt:variant>
        <vt:i4>113</vt:i4>
      </vt:variant>
    </vt:vector>
  </HeadingPairs>
  <TitlesOfParts>
    <vt:vector size="146" baseType="lpstr">
      <vt:lpstr>Adjacency</vt:lpstr>
      <vt:lpstr>1_Adjacency</vt:lpstr>
      <vt:lpstr>2_Adjacency</vt:lpstr>
      <vt:lpstr>4_Adjacency</vt:lpstr>
      <vt:lpstr>5_Adjacency</vt:lpstr>
      <vt:lpstr>6_Adjacency</vt:lpstr>
      <vt:lpstr>7_Adjacency</vt:lpstr>
      <vt:lpstr>8_Adjacency</vt:lpstr>
      <vt:lpstr>11_Adjacency</vt:lpstr>
      <vt:lpstr>12_Adjacency</vt:lpstr>
      <vt:lpstr>13_Adjacency</vt:lpstr>
      <vt:lpstr>14_Adjacency</vt:lpstr>
      <vt:lpstr>15_Adjacency</vt:lpstr>
      <vt:lpstr>16_Adjacency</vt:lpstr>
      <vt:lpstr>17_Adjacency</vt:lpstr>
      <vt:lpstr>18_Adjacency</vt:lpstr>
      <vt:lpstr>20_Adjacency</vt:lpstr>
      <vt:lpstr>22_Adjacency</vt:lpstr>
      <vt:lpstr>23_Adjacency</vt:lpstr>
      <vt:lpstr>24_Adjacency</vt:lpstr>
      <vt:lpstr>26_Adjacency</vt:lpstr>
      <vt:lpstr>Blank Presentation</vt:lpstr>
      <vt:lpstr>2_Blank Presentation</vt:lpstr>
      <vt:lpstr>7_Blank Presentation</vt:lpstr>
      <vt:lpstr>8_Blank Presentation</vt:lpstr>
      <vt:lpstr>9_Blank Presentation</vt:lpstr>
      <vt:lpstr>Clarté</vt:lpstr>
      <vt:lpstr>1_Blank Presentation</vt:lpstr>
      <vt:lpstr>10_Blank Presentation</vt:lpstr>
      <vt:lpstr>Textured</vt:lpstr>
      <vt:lpstr>1_Textured</vt:lpstr>
      <vt:lpstr>2_Textured</vt:lpstr>
      <vt:lpstr>3_Textured</vt:lpstr>
      <vt:lpstr>CHAPTER 1 </vt:lpstr>
      <vt:lpstr>Genetics</vt:lpstr>
      <vt:lpstr>Gregor Mendel</vt:lpstr>
      <vt:lpstr>Why Pea Plants?</vt:lpstr>
      <vt:lpstr>PowerPoint Presentation</vt:lpstr>
      <vt:lpstr>True breeding, and selfing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Mendel’s Laws</vt:lpstr>
      <vt:lpstr>PowerPoint Presentation</vt:lpstr>
      <vt:lpstr>Vocabulary  revision</vt:lpstr>
      <vt:lpstr>Vocabulary cont.</vt:lpstr>
      <vt:lpstr>ANSWER KEY</vt:lpstr>
      <vt:lpstr>Section 2.Vocabulary post test</vt:lpstr>
      <vt:lpstr>PowerPoint Presentation</vt:lpstr>
      <vt:lpstr>Answer Key</vt:lpstr>
      <vt:lpstr>Phenotype and Genotype</vt:lpstr>
      <vt:lpstr>Probability</vt:lpstr>
      <vt:lpstr>Monohybrid Crosses</vt:lpstr>
      <vt:lpstr>PowerPoint Presentation</vt:lpstr>
      <vt:lpstr>Incomplete Dominance</vt:lpstr>
      <vt:lpstr>PowerPoint Presentation</vt:lpstr>
      <vt:lpstr>Dihybrid Crosses</vt:lpstr>
      <vt:lpstr>Chromosome, DNA, Genes, Genetic diversity</vt:lpstr>
      <vt:lpstr>  Chromosome, DNA, Genes, Genetic diversity </vt:lpstr>
      <vt:lpstr>GENE</vt:lpstr>
      <vt:lpstr> DNA (DEOXYRIBONUCLEIC ACID)  </vt:lpstr>
      <vt:lpstr>  DNA (DEOXYRIBONUCLEIC ACID)  </vt:lpstr>
      <vt:lpstr>   RNA (RIBONUCLEIC ACID)  </vt:lpstr>
      <vt:lpstr>  RNA (RIBONUCLEIC ACID)  </vt:lpstr>
      <vt:lpstr>RNA (RIBONUCLEIC ACID)  </vt:lpstr>
      <vt:lpstr>PROTEIN</vt:lpstr>
      <vt:lpstr>     GENE EXPRESSION PROCESSES, TRANSCRIPTION, TRANSLATION</vt:lpstr>
      <vt:lpstr>GENE EXPRESSION PROCESSES, TRANSCRIPTION, TRANSLATION</vt:lpstr>
      <vt:lpstr>Figure 18.6a</vt:lpstr>
      <vt:lpstr>PowerPoint Presentation</vt:lpstr>
      <vt:lpstr>GENE EXPRESSION PROCESSES, TRANSCRIPTION, TRANSLATION</vt:lpstr>
      <vt:lpstr>Eukaryotes vs Prokaryotes</vt:lpstr>
      <vt:lpstr>Transcription</vt:lpstr>
      <vt:lpstr>Transcription plan</vt:lpstr>
      <vt:lpstr>Transcription</vt:lpstr>
      <vt:lpstr>RNA polymerase</vt:lpstr>
      <vt:lpstr>Transcription</vt:lpstr>
      <vt:lpstr>Transcription</vt:lpstr>
      <vt:lpstr>Transcription</vt:lpstr>
      <vt:lpstr>Eukaryotic genes are transcribed by  3 different RNA polymerases</vt:lpstr>
      <vt:lpstr>Transcription</vt:lpstr>
      <vt:lpstr>Figure 18.4a</vt:lpstr>
      <vt:lpstr>Figure 18.4b</vt:lpstr>
      <vt:lpstr>Transcription</vt:lpstr>
      <vt:lpstr>Figure 18.4a</vt:lpstr>
      <vt:lpstr>Transcription</vt:lpstr>
      <vt:lpstr>Transcription</vt:lpstr>
      <vt:lpstr>Transcription</vt:lpstr>
      <vt:lpstr>Transcription</vt:lpstr>
      <vt:lpstr>Eukaryotic genes have large &amp; complex regulatory regions </vt:lpstr>
      <vt:lpstr>Transcription</vt:lpstr>
      <vt:lpstr>Figure 18.6</vt:lpstr>
      <vt:lpstr> The Steps Involved in Transcription Initiation </vt:lpstr>
      <vt:lpstr>The Steps Involved in Transcription Initiation </vt:lpstr>
      <vt:lpstr>Figure 18.4a</vt:lpstr>
      <vt:lpstr>Figure 18.4b</vt:lpstr>
      <vt:lpstr>  Post-Transcriptional Events of Gene Expression  </vt:lpstr>
      <vt:lpstr>  RNA Processing </vt:lpstr>
      <vt:lpstr>RNA Processing</vt:lpstr>
      <vt:lpstr> RNA Modifications </vt:lpstr>
      <vt:lpstr>RNA Modifications</vt:lpstr>
      <vt:lpstr>  Nucleus-Cytoplasmic RNA Transport  </vt:lpstr>
      <vt:lpstr>PowerPoint Presentation</vt:lpstr>
      <vt:lpstr>  Protein Synthesis  </vt:lpstr>
      <vt:lpstr> The Components of Translation:  </vt:lpstr>
      <vt:lpstr>The Components of Translation:  </vt:lpstr>
      <vt:lpstr>The Translation Process</vt:lpstr>
      <vt:lpstr>Codon Recognition</vt:lpstr>
      <vt:lpstr>The Translation Process</vt:lpstr>
      <vt:lpstr>Elongation</vt:lpstr>
      <vt:lpstr>                         Elongation</vt:lpstr>
      <vt:lpstr>Termination:  </vt:lpstr>
      <vt:lpstr>                 Termination</vt:lpstr>
      <vt:lpstr>  Gene Regulation  </vt:lpstr>
      <vt:lpstr>                          Mechanisms of heredity/inheritance</vt:lpstr>
      <vt:lpstr>Mechanisms of heredity/inheritance</vt:lpstr>
      <vt:lpstr>Mechanisms of heredity/inheritance</vt:lpstr>
      <vt:lpstr>Mechanisms of heredity/inheritance</vt:lpstr>
      <vt:lpstr>                       DNA Replication  </vt:lpstr>
      <vt:lpstr>PowerPoint Presentation</vt:lpstr>
      <vt:lpstr>      DNA replication     </vt:lpstr>
      <vt:lpstr>Models of Replication</vt:lpstr>
      <vt:lpstr>PowerPoint Presentation</vt:lpstr>
      <vt:lpstr>PowerPoint Presentation</vt:lpstr>
      <vt:lpstr>PowerPoint Presentation</vt:lpstr>
      <vt:lpstr>The replication fork</vt:lpstr>
      <vt:lpstr>The replication fork</vt:lpstr>
      <vt:lpstr>The replication fork </vt:lpstr>
      <vt:lpstr>PowerPoint Presentation</vt:lpstr>
      <vt:lpstr>The replication fork</vt:lpstr>
      <vt:lpstr> Lagging strand synthesis </vt:lpstr>
      <vt:lpstr>Lagging strand synthesis</vt:lpstr>
      <vt:lpstr>  Enzyme and Function in DNA Replication  </vt:lpstr>
      <vt:lpstr>Enzyme and Function in DNA Replication</vt:lpstr>
      <vt:lpstr>MEIOSIS AND MITOSIS</vt:lpstr>
      <vt:lpstr>        phases of cell cycle        </vt:lpstr>
      <vt:lpstr>    The interphase is divided into three further phases: </vt:lpstr>
      <vt:lpstr>                                                 M PHASE-MITOSIS </vt:lpstr>
      <vt:lpstr>MITOSIS </vt:lpstr>
      <vt:lpstr>1.PROPHASE </vt:lpstr>
      <vt:lpstr>2. Metaphase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297</cp:revision>
  <cp:lastPrinted>2020-02-26T08:05:51Z</cp:lastPrinted>
  <dcterms:created xsi:type="dcterms:W3CDTF">2020-02-18T18:11:40Z</dcterms:created>
  <dcterms:modified xsi:type="dcterms:W3CDTF">2020-04-22T07:28:23Z</dcterms:modified>
</cp:coreProperties>
</file>