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theme/theme65.xml" ContentType="application/vnd.openxmlformats-officedocument.theme+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theme/theme66.xml" ContentType="application/vnd.openxmlformats-officedocument.theme+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theme/theme67.xml" ContentType="application/vnd.openxmlformats-officedocument.theme+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theme/theme68.xml" ContentType="application/vnd.openxmlformats-officedocument.theme+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theme/theme69.xml" ContentType="application/vnd.openxmlformats-officedocument.theme+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theme/theme70.xml" ContentType="application/vnd.openxmlformats-officedocument.theme+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theme/theme71.xml" ContentType="application/vnd.openxmlformats-officedocument.theme+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theme/theme72.xml" ContentType="application/vnd.openxmlformats-officedocument.theme+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73.xml" ContentType="application/vnd.openxmlformats-officedocument.theme+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74.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75.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76.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77.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78.xml" ContentType="application/vnd.openxmlformats-officedocument.theme+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theme/theme79.xml" ContentType="application/vnd.openxmlformats-officedocument.theme+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theme/theme80.xml" ContentType="application/vnd.openxmlformats-officedocument.theme+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theme/theme81.xml" ContentType="application/vnd.openxmlformats-officedocument.theme+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theme/theme82.xml" ContentType="application/vnd.openxmlformats-officedocument.theme+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theme/theme83.xml" ContentType="application/vnd.openxmlformats-officedocument.theme+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theme/theme84.xml" ContentType="application/vnd.openxmlformats-officedocument.theme+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theme/theme85.xml" ContentType="application/vnd.openxmlformats-officedocument.theme+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theme/theme86.xml" ContentType="application/vnd.openxmlformats-officedocument.theme+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theme/theme87.xml" ContentType="application/vnd.openxmlformats-officedocument.theme+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theme/theme88.xml" ContentType="application/vnd.openxmlformats-officedocument.theme+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theme/theme89.xml" ContentType="application/vnd.openxmlformats-officedocument.theme+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theme/theme90.xml" ContentType="application/vnd.openxmlformats-officedocument.theme+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theme/theme91.xml" ContentType="application/vnd.openxmlformats-officedocument.theme+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theme/theme92.xml" ContentType="application/vnd.openxmlformats-officedocument.theme+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theme/theme93.xml" ContentType="application/vnd.openxmlformats-officedocument.theme+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theme/theme94.xml" ContentType="application/vnd.openxmlformats-officedocument.theme+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theme/theme95.xml" ContentType="application/vnd.openxmlformats-officedocument.theme+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theme/theme96.xml" ContentType="application/vnd.openxmlformats-officedocument.theme+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theme/theme97.xml" ContentType="application/vnd.openxmlformats-officedocument.theme+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theme/theme98.xml" ContentType="application/vnd.openxmlformats-officedocument.theme+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theme/theme99.xml" ContentType="application/vnd.openxmlformats-officedocument.theme+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theme/theme100.xml" ContentType="application/vnd.openxmlformats-officedocument.theme+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theme/theme101.xml" ContentType="application/vnd.openxmlformats-officedocument.theme+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theme/theme102.xml" ContentType="application/vnd.openxmlformats-officedocument.theme+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theme/theme103.xml" ContentType="application/vnd.openxmlformats-officedocument.theme+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theme/theme104.xml" ContentType="application/vnd.openxmlformats-officedocument.theme+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theme/theme105.xml" ContentType="application/vnd.openxmlformats-officedocument.theme+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theme/theme106.xml" ContentType="application/vnd.openxmlformats-officedocument.theme+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theme/theme107.xml" ContentType="application/vnd.openxmlformats-officedocument.theme+xml"/>
  <Override PartName="/ppt/theme/theme10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 id="2147483960" r:id="rId27"/>
    <p:sldMasterId id="2147483972" r:id="rId28"/>
    <p:sldMasterId id="2147483984" r:id="rId29"/>
    <p:sldMasterId id="2147483996" r:id="rId30"/>
    <p:sldMasterId id="2147484008" r:id="rId31"/>
    <p:sldMasterId id="2147484020" r:id="rId32"/>
    <p:sldMasterId id="2147484032" r:id="rId33"/>
    <p:sldMasterId id="2147484044" r:id="rId34"/>
    <p:sldMasterId id="2147484056" r:id="rId35"/>
    <p:sldMasterId id="2147484068" r:id="rId36"/>
    <p:sldMasterId id="2147484080" r:id="rId37"/>
    <p:sldMasterId id="2147484092" r:id="rId38"/>
    <p:sldMasterId id="2147484104" r:id="rId39"/>
    <p:sldMasterId id="2147484116" r:id="rId40"/>
    <p:sldMasterId id="2147484128" r:id="rId41"/>
    <p:sldMasterId id="2147484140" r:id="rId42"/>
    <p:sldMasterId id="2147484152" r:id="rId43"/>
    <p:sldMasterId id="2147484164" r:id="rId44"/>
    <p:sldMasterId id="2147484176" r:id="rId45"/>
    <p:sldMasterId id="2147484188" r:id="rId46"/>
    <p:sldMasterId id="2147484200" r:id="rId47"/>
    <p:sldMasterId id="2147484212" r:id="rId48"/>
    <p:sldMasterId id="2147484224" r:id="rId49"/>
    <p:sldMasterId id="2147484236" r:id="rId50"/>
    <p:sldMasterId id="2147484248" r:id="rId51"/>
    <p:sldMasterId id="2147484260" r:id="rId52"/>
    <p:sldMasterId id="2147484272" r:id="rId53"/>
    <p:sldMasterId id="2147484284" r:id="rId54"/>
    <p:sldMasterId id="2147484296" r:id="rId55"/>
    <p:sldMasterId id="2147484308" r:id="rId56"/>
    <p:sldMasterId id="2147484320" r:id="rId57"/>
    <p:sldMasterId id="2147484332" r:id="rId58"/>
    <p:sldMasterId id="2147484344" r:id="rId59"/>
    <p:sldMasterId id="2147484356" r:id="rId60"/>
    <p:sldMasterId id="2147484368" r:id="rId61"/>
    <p:sldMasterId id="2147484380" r:id="rId62"/>
    <p:sldMasterId id="2147484392" r:id="rId63"/>
    <p:sldMasterId id="2147484404" r:id="rId64"/>
    <p:sldMasterId id="2147484416" r:id="rId65"/>
    <p:sldMasterId id="2147484428" r:id="rId66"/>
    <p:sldMasterId id="2147484440" r:id="rId67"/>
    <p:sldMasterId id="2147484452" r:id="rId68"/>
    <p:sldMasterId id="2147484464" r:id="rId69"/>
    <p:sldMasterId id="2147484476" r:id="rId70"/>
    <p:sldMasterId id="2147484488" r:id="rId71"/>
    <p:sldMasterId id="2147484500" r:id="rId72"/>
    <p:sldMasterId id="2147484512" r:id="rId73"/>
    <p:sldMasterId id="2147484524" r:id="rId74"/>
    <p:sldMasterId id="2147484536" r:id="rId75"/>
    <p:sldMasterId id="2147484548" r:id="rId76"/>
    <p:sldMasterId id="2147484560" r:id="rId77"/>
    <p:sldMasterId id="2147484572" r:id="rId78"/>
    <p:sldMasterId id="2147484584" r:id="rId79"/>
    <p:sldMasterId id="2147484596" r:id="rId80"/>
    <p:sldMasterId id="2147484608" r:id="rId81"/>
    <p:sldMasterId id="2147484620" r:id="rId82"/>
    <p:sldMasterId id="2147484632" r:id="rId83"/>
    <p:sldMasterId id="2147484644" r:id="rId84"/>
    <p:sldMasterId id="2147484656" r:id="rId85"/>
    <p:sldMasterId id="2147484668" r:id="rId86"/>
    <p:sldMasterId id="2147484680" r:id="rId87"/>
    <p:sldMasterId id="2147484692" r:id="rId88"/>
    <p:sldMasterId id="2147484704" r:id="rId89"/>
    <p:sldMasterId id="2147484716" r:id="rId90"/>
    <p:sldMasterId id="2147484728" r:id="rId91"/>
    <p:sldMasterId id="2147484740" r:id="rId92"/>
    <p:sldMasterId id="2147484752" r:id="rId93"/>
    <p:sldMasterId id="2147484764" r:id="rId94"/>
    <p:sldMasterId id="2147484776" r:id="rId95"/>
    <p:sldMasterId id="2147484788" r:id="rId96"/>
    <p:sldMasterId id="2147484800" r:id="rId97"/>
    <p:sldMasterId id="2147484812" r:id="rId98"/>
    <p:sldMasterId id="2147484824" r:id="rId99"/>
    <p:sldMasterId id="2147484836" r:id="rId100"/>
    <p:sldMasterId id="2147484848" r:id="rId101"/>
    <p:sldMasterId id="2147484860" r:id="rId102"/>
    <p:sldMasterId id="2147484872" r:id="rId103"/>
    <p:sldMasterId id="2147484884" r:id="rId104"/>
    <p:sldMasterId id="2147484896" r:id="rId105"/>
    <p:sldMasterId id="2147484908" r:id="rId106"/>
    <p:sldMasterId id="2147484920" r:id="rId107"/>
  </p:sldMasterIdLst>
  <p:notesMasterIdLst>
    <p:notesMasterId r:id="rId250"/>
  </p:notesMasterIdLst>
  <p:sldIdLst>
    <p:sldId id="256" r:id="rId108"/>
    <p:sldId id="257" r:id="rId109"/>
    <p:sldId id="258" r:id="rId110"/>
    <p:sldId id="259" r:id="rId111"/>
    <p:sldId id="260" r:id="rId112"/>
    <p:sldId id="261" r:id="rId113"/>
    <p:sldId id="262" r:id="rId114"/>
    <p:sldId id="263" r:id="rId115"/>
    <p:sldId id="264" r:id="rId116"/>
    <p:sldId id="265" r:id="rId117"/>
    <p:sldId id="266" r:id="rId118"/>
    <p:sldId id="267" r:id="rId119"/>
    <p:sldId id="268" r:id="rId120"/>
    <p:sldId id="269" r:id="rId121"/>
    <p:sldId id="271" r:id="rId122"/>
    <p:sldId id="272" r:id="rId123"/>
    <p:sldId id="273" r:id="rId124"/>
    <p:sldId id="274" r:id="rId125"/>
    <p:sldId id="275" r:id="rId126"/>
    <p:sldId id="277" r:id="rId127"/>
    <p:sldId id="278" r:id="rId128"/>
    <p:sldId id="279" r:id="rId129"/>
    <p:sldId id="280" r:id="rId130"/>
    <p:sldId id="281" r:id="rId131"/>
    <p:sldId id="282" r:id="rId132"/>
    <p:sldId id="283" r:id="rId133"/>
    <p:sldId id="284" r:id="rId134"/>
    <p:sldId id="285" r:id="rId135"/>
    <p:sldId id="286" r:id="rId136"/>
    <p:sldId id="287" r:id="rId137"/>
    <p:sldId id="288" r:id="rId138"/>
    <p:sldId id="289" r:id="rId139"/>
    <p:sldId id="290" r:id="rId140"/>
    <p:sldId id="291" r:id="rId141"/>
    <p:sldId id="292" r:id="rId142"/>
    <p:sldId id="294" r:id="rId143"/>
    <p:sldId id="296" r:id="rId144"/>
    <p:sldId id="298" r:id="rId145"/>
    <p:sldId id="300" r:id="rId146"/>
    <p:sldId id="302" r:id="rId147"/>
    <p:sldId id="304" r:id="rId148"/>
    <p:sldId id="306" r:id="rId149"/>
    <p:sldId id="308" r:id="rId150"/>
    <p:sldId id="310" r:id="rId151"/>
    <p:sldId id="312" r:id="rId152"/>
    <p:sldId id="314" r:id="rId153"/>
    <p:sldId id="316" r:id="rId154"/>
    <p:sldId id="318" r:id="rId155"/>
    <p:sldId id="320" r:id="rId156"/>
    <p:sldId id="322" r:id="rId157"/>
    <p:sldId id="324" r:id="rId158"/>
    <p:sldId id="326" r:id="rId159"/>
    <p:sldId id="328" r:id="rId160"/>
    <p:sldId id="330" r:id="rId161"/>
    <p:sldId id="332" r:id="rId162"/>
    <p:sldId id="334" r:id="rId163"/>
    <p:sldId id="336" r:id="rId164"/>
    <p:sldId id="338" r:id="rId165"/>
    <p:sldId id="340" r:id="rId166"/>
    <p:sldId id="342" r:id="rId167"/>
    <p:sldId id="344" r:id="rId168"/>
    <p:sldId id="346" r:id="rId169"/>
    <p:sldId id="348" r:id="rId170"/>
    <p:sldId id="350" r:id="rId171"/>
    <p:sldId id="352" r:id="rId172"/>
    <p:sldId id="354" r:id="rId173"/>
    <p:sldId id="356" r:id="rId174"/>
    <p:sldId id="358" r:id="rId175"/>
    <p:sldId id="360" r:id="rId176"/>
    <p:sldId id="362" r:id="rId177"/>
    <p:sldId id="364" r:id="rId178"/>
    <p:sldId id="366" r:id="rId179"/>
    <p:sldId id="368" r:id="rId180"/>
    <p:sldId id="370" r:id="rId181"/>
    <p:sldId id="372" r:id="rId182"/>
    <p:sldId id="374" r:id="rId183"/>
    <p:sldId id="376" r:id="rId184"/>
    <p:sldId id="378" r:id="rId185"/>
    <p:sldId id="380" r:id="rId186"/>
    <p:sldId id="382" r:id="rId187"/>
    <p:sldId id="384" r:id="rId188"/>
    <p:sldId id="386" r:id="rId189"/>
    <p:sldId id="388" r:id="rId190"/>
    <p:sldId id="390" r:id="rId191"/>
    <p:sldId id="392" r:id="rId192"/>
    <p:sldId id="394" r:id="rId193"/>
    <p:sldId id="396" r:id="rId194"/>
    <p:sldId id="398" r:id="rId195"/>
    <p:sldId id="400" r:id="rId196"/>
    <p:sldId id="402" r:id="rId197"/>
    <p:sldId id="404" r:id="rId198"/>
    <p:sldId id="406" r:id="rId199"/>
    <p:sldId id="408" r:id="rId200"/>
    <p:sldId id="410" r:id="rId201"/>
    <p:sldId id="412" r:id="rId202"/>
    <p:sldId id="414" r:id="rId203"/>
    <p:sldId id="416" r:id="rId204"/>
    <p:sldId id="418" r:id="rId205"/>
    <p:sldId id="420" r:id="rId206"/>
    <p:sldId id="423" r:id="rId207"/>
    <p:sldId id="425" r:id="rId208"/>
    <p:sldId id="427" r:id="rId209"/>
    <p:sldId id="429" r:id="rId210"/>
    <p:sldId id="431" r:id="rId211"/>
    <p:sldId id="433" r:id="rId212"/>
    <p:sldId id="435" r:id="rId213"/>
    <p:sldId id="437" r:id="rId214"/>
    <p:sldId id="439" r:id="rId215"/>
    <p:sldId id="441" r:id="rId216"/>
    <p:sldId id="443" r:id="rId217"/>
    <p:sldId id="445" r:id="rId218"/>
    <p:sldId id="447" r:id="rId219"/>
    <p:sldId id="449" r:id="rId220"/>
    <p:sldId id="451" r:id="rId221"/>
    <p:sldId id="453" r:id="rId222"/>
    <p:sldId id="455" r:id="rId223"/>
    <p:sldId id="457" r:id="rId224"/>
    <p:sldId id="459" r:id="rId225"/>
    <p:sldId id="461" r:id="rId226"/>
    <p:sldId id="463" r:id="rId227"/>
    <p:sldId id="465" r:id="rId228"/>
    <p:sldId id="467" r:id="rId229"/>
    <p:sldId id="469" r:id="rId230"/>
    <p:sldId id="471" r:id="rId231"/>
    <p:sldId id="473" r:id="rId232"/>
    <p:sldId id="475" r:id="rId233"/>
    <p:sldId id="477" r:id="rId234"/>
    <p:sldId id="478" r:id="rId235"/>
    <p:sldId id="479" r:id="rId236"/>
    <p:sldId id="481" r:id="rId237"/>
    <p:sldId id="483" r:id="rId238"/>
    <p:sldId id="485" r:id="rId239"/>
    <p:sldId id="487" r:id="rId240"/>
    <p:sldId id="489" r:id="rId241"/>
    <p:sldId id="491" r:id="rId242"/>
    <p:sldId id="493" r:id="rId243"/>
    <p:sldId id="495" r:id="rId244"/>
    <p:sldId id="497" r:id="rId245"/>
    <p:sldId id="499" r:id="rId246"/>
    <p:sldId id="501" r:id="rId247"/>
    <p:sldId id="504" r:id="rId248"/>
    <p:sldId id="503" r:id="rId2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580" autoAdjust="0"/>
  </p:normalViewPr>
  <p:slideViewPr>
    <p:cSldViewPr>
      <p:cViewPr>
        <p:scale>
          <a:sx n="77" d="100"/>
          <a:sy n="77" d="100"/>
        </p:scale>
        <p:origin x="-1206"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Master" Target="slideMasters/slideMaster84.xml"/><Relationship Id="rId138" Type="http://schemas.openxmlformats.org/officeDocument/2006/relationships/slide" Target="slides/slide31.xml"/><Relationship Id="rId159" Type="http://schemas.openxmlformats.org/officeDocument/2006/relationships/slide" Target="slides/slide52.xml"/><Relationship Id="rId170" Type="http://schemas.openxmlformats.org/officeDocument/2006/relationships/slide" Target="slides/slide63.xml"/><Relationship Id="rId191" Type="http://schemas.openxmlformats.org/officeDocument/2006/relationships/slide" Target="slides/slide84.xml"/><Relationship Id="rId205" Type="http://schemas.openxmlformats.org/officeDocument/2006/relationships/slide" Target="slides/slide98.xml"/><Relationship Id="rId226" Type="http://schemas.openxmlformats.org/officeDocument/2006/relationships/slide" Target="slides/slide119.xml"/><Relationship Id="rId247" Type="http://schemas.openxmlformats.org/officeDocument/2006/relationships/slide" Target="slides/slide140.xml"/><Relationship Id="rId107" Type="http://schemas.openxmlformats.org/officeDocument/2006/relationships/slideMaster" Target="slideMasters/slideMaster10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21.xml"/><Relationship Id="rId149" Type="http://schemas.openxmlformats.org/officeDocument/2006/relationships/slide" Target="slides/slide42.xml"/><Relationship Id="rId5" Type="http://schemas.openxmlformats.org/officeDocument/2006/relationships/slideMaster" Target="slideMasters/slideMaster5.xml"/><Relationship Id="rId95" Type="http://schemas.openxmlformats.org/officeDocument/2006/relationships/slideMaster" Target="slideMasters/slideMaster95.xml"/><Relationship Id="rId160" Type="http://schemas.openxmlformats.org/officeDocument/2006/relationships/slide" Target="slides/slide53.xml"/><Relationship Id="rId181" Type="http://schemas.openxmlformats.org/officeDocument/2006/relationships/slide" Target="slides/slide74.xml"/><Relationship Id="rId216" Type="http://schemas.openxmlformats.org/officeDocument/2006/relationships/slide" Target="slides/slide109.xml"/><Relationship Id="rId237" Type="http://schemas.openxmlformats.org/officeDocument/2006/relationships/slide" Target="slides/slide130.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11.xml"/><Relationship Id="rId139" Type="http://schemas.openxmlformats.org/officeDocument/2006/relationships/slide" Target="slides/slide32.xml"/><Relationship Id="rId85" Type="http://schemas.openxmlformats.org/officeDocument/2006/relationships/slideMaster" Target="slideMasters/slideMaster85.xml"/><Relationship Id="rId150" Type="http://schemas.openxmlformats.org/officeDocument/2006/relationships/slide" Target="slides/slide43.xml"/><Relationship Id="rId171" Type="http://schemas.openxmlformats.org/officeDocument/2006/relationships/slide" Target="slides/slide64.xml"/><Relationship Id="rId192" Type="http://schemas.openxmlformats.org/officeDocument/2006/relationships/slide" Target="slides/slide85.xml"/><Relationship Id="rId206" Type="http://schemas.openxmlformats.org/officeDocument/2006/relationships/slide" Target="slides/slide99.xml"/><Relationship Id="rId227" Type="http://schemas.openxmlformats.org/officeDocument/2006/relationships/slide" Target="slides/slide120.xml"/><Relationship Id="rId248" Type="http://schemas.openxmlformats.org/officeDocument/2006/relationships/slide" Target="slides/slide14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1.xml"/><Relationship Id="rId129" Type="http://schemas.openxmlformats.org/officeDocument/2006/relationships/slide" Target="slides/slide22.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Master" Target="slideMasters/slideMaster91.xml"/><Relationship Id="rId96" Type="http://schemas.openxmlformats.org/officeDocument/2006/relationships/slideMaster" Target="slideMasters/slideMaster96.xml"/><Relationship Id="rId140" Type="http://schemas.openxmlformats.org/officeDocument/2006/relationships/slide" Target="slides/slide33.xml"/><Relationship Id="rId145" Type="http://schemas.openxmlformats.org/officeDocument/2006/relationships/slide" Target="slides/slide38.xml"/><Relationship Id="rId161" Type="http://schemas.openxmlformats.org/officeDocument/2006/relationships/slide" Target="slides/slide54.xml"/><Relationship Id="rId166" Type="http://schemas.openxmlformats.org/officeDocument/2006/relationships/slide" Target="slides/slide59.xml"/><Relationship Id="rId182" Type="http://schemas.openxmlformats.org/officeDocument/2006/relationships/slide" Target="slides/slide75.xml"/><Relationship Id="rId187" Type="http://schemas.openxmlformats.org/officeDocument/2006/relationships/slide" Target="slides/slide80.xml"/><Relationship Id="rId217"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05.xml"/><Relationship Id="rId233" Type="http://schemas.openxmlformats.org/officeDocument/2006/relationships/slide" Target="slides/slide126.xml"/><Relationship Id="rId238" Type="http://schemas.openxmlformats.org/officeDocument/2006/relationships/slide" Target="slides/slide131.xml"/><Relationship Id="rId254" Type="http://schemas.openxmlformats.org/officeDocument/2006/relationships/tableStyles" Target="tableStyles.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7.xml"/><Relationship Id="rId119" Type="http://schemas.openxmlformats.org/officeDocument/2006/relationships/slide" Target="slides/slide12.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Master" Target="slideMasters/slideMaster81.xml"/><Relationship Id="rId86" Type="http://schemas.openxmlformats.org/officeDocument/2006/relationships/slideMaster" Target="slideMasters/slideMaster86.xml"/><Relationship Id="rId130" Type="http://schemas.openxmlformats.org/officeDocument/2006/relationships/slide" Target="slides/slide23.xml"/><Relationship Id="rId135" Type="http://schemas.openxmlformats.org/officeDocument/2006/relationships/slide" Target="slides/slide28.xml"/><Relationship Id="rId151" Type="http://schemas.openxmlformats.org/officeDocument/2006/relationships/slide" Target="slides/slide44.xml"/><Relationship Id="rId156" Type="http://schemas.openxmlformats.org/officeDocument/2006/relationships/slide" Target="slides/slide49.xml"/><Relationship Id="rId177" Type="http://schemas.openxmlformats.org/officeDocument/2006/relationships/slide" Target="slides/slide70.xml"/><Relationship Id="rId198" Type="http://schemas.openxmlformats.org/officeDocument/2006/relationships/slide" Target="slides/slide91.xml"/><Relationship Id="rId172" Type="http://schemas.openxmlformats.org/officeDocument/2006/relationships/slide" Target="slides/slide65.xml"/><Relationship Id="rId193" Type="http://schemas.openxmlformats.org/officeDocument/2006/relationships/slide" Target="slides/slide86.xml"/><Relationship Id="rId202" Type="http://schemas.openxmlformats.org/officeDocument/2006/relationships/slide" Target="slides/slide95.xml"/><Relationship Id="rId207" Type="http://schemas.openxmlformats.org/officeDocument/2006/relationships/slide" Target="slides/slide100.xml"/><Relationship Id="rId223" Type="http://schemas.openxmlformats.org/officeDocument/2006/relationships/slide" Target="slides/slide116.xml"/><Relationship Id="rId228" Type="http://schemas.openxmlformats.org/officeDocument/2006/relationships/slide" Target="slides/slide121.xml"/><Relationship Id="rId244" Type="http://schemas.openxmlformats.org/officeDocument/2006/relationships/slide" Target="slides/slide137.xml"/><Relationship Id="rId249" Type="http://schemas.openxmlformats.org/officeDocument/2006/relationships/slide" Target="slides/slide142.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2.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Master" Target="slideMasters/slideMaster97.xml"/><Relationship Id="rId104" Type="http://schemas.openxmlformats.org/officeDocument/2006/relationships/slideMaster" Target="slideMasters/slideMaster104.xml"/><Relationship Id="rId120" Type="http://schemas.openxmlformats.org/officeDocument/2006/relationships/slide" Target="slides/slide13.xml"/><Relationship Id="rId125" Type="http://schemas.openxmlformats.org/officeDocument/2006/relationships/slide" Target="slides/slide18.xml"/><Relationship Id="rId141" Type="http://schemas.openxmlformats.org/officeDocument/2006/relationships/slide" Target="slides/slide34.xml"/><Relationship Id="rId146" Type="http://schemas.openxmlformats.org/officeDocument/2006/relationships/slide" Target="slides/slide39.xml"/><Relationship Id="rId167" Type="http://schemas.openxmlformats.org/officeDocument/2006/relationships/slide" Target="slides/slide60.xml"/><Relationship Id="rId188"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162" Type="http://schemas.openxmlformats.org/officeDocument/2006/relationships/slide" Target="slides/slide55.xml"/><Relationship Id="rId183" Type="http://schemas.openxmlformats.org/officeDocument/2006/relationships/slide" Target="slides/slide76.xml"/><Relationship Id="rId213" Type="http://schemas.openxmlformats.org/officeDocument/2006/relationships/slide" Target="slides/slide106.xml"/><Relationship Id="rId218" Type="http://schemas.openxmlformats.org/officeDocument/2006/relationships/slide" Target="slides/slide111.xml"/><Relationship Id="rId234" Type="http://schemas.openxmlformats.org/officeDocument/2006/relationships/slide" Target="slides/slide127.xml"/><Relationship Id="rId239" Type="http://schemas.openxmlformats.org/officeDocument/2006/relationships/slide" Target="slides/slide13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0" Type="http://schemas.openxmlformats.org/officeDocument/2006/relationships/notesMaster" Target="notesMasters/notesMaster1.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Master" Target="slideMasters/slideMaster87.xml"/><Relationship Id="rId110" Type="http://schemas.openxmlformats.org/officeDocument/2006/relationships/slide" Target="slides/slide3.xml"/><Relationship Id="rId115" Type="http://schemas.openxmlformats.org/officeDocument/2006/relationships/slide" Target="slides/slide8.xml"/><Relationship Id="rId131" Type="http://schemas.openxmlformats.org/officeDocument/2006/relationships/slide" Target="slides/slide24.xml"/><Relationship Id="rId136" Type="http://schemas.openxmlformats.org/officeDocument/2006/relationships/slide" Target="slides/slide29.xml"/><Relationship Id="rId157" Type="http://schemas.openxmlformats.org/officeDocument/2006/relationships/slide" Target="slides/slide50.xml"/><Relationship Id="rId178" Type="http://schemas.openxmlformats.org/officeDocument/2006/relationships/slide" Target="slides/slide71.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52" Type="http://schemas.openxmlformats.org/officeDocument/2006/relationships/slide" Target="slides/slide45.xml"/><Relationship Id="rId173" Type="http://schemas.openxmlformats.org/officeDocument/2006/relationships/slide" Target="slides/slide66.xml"/><Relationship Id="rId194" Type="http://schemas.openxmlformats.org/officeDocument/2006/relationships/slide" Target="slides/slide87.xml"/><Relationship Id="rId199" Type="http://schemas.openxmlformats.org/officeDocument/2006/relationships/slide" Target="slides/slide92.xml"/><Relationship Id="rId203" Type="http://schemas.openxmlformats.org/officeDocument/2006/relationships/slide" Target="slides/slide96.xml"/><Relationship Id="rId208" Type="http://schemas.openxmlformats.org/officeDocument/2006/relationships/slide" Target="slides/slide101.xml"/><Relationship Id="rId229" Type="http://schemas.openxmlformats.org/officeDocument/2006/relationships/slide" Target="slides/slide122.xml"/><Relationship Id="rId19" Type="http://schemas.openxmlformats.org/officeDocument/2006/relationships/slideMaster" Target="slideMasters/slideMaster19.xml"/><Relationship Id="rId224" Type="http://schemas.openxmlformats.org/officeDocument/2006/relationships/slide" Target="slides/slide117.xml"/><Relationship Id="rId240" Type="http://schemas.openxmlformats.org/officeDocument/2006/relationships/slide" Target="slides/slide133.xml"/><Relationship Id="rId245" Type="http://schemas.openxmlformats.org/officeDocument/2006/relationships/slide" Target="slides/slide138.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105" Type="http://schemas.openxmlformats.org/officeDocument/2006/relationships/slideMaster" Target="slideMasters/slideMaster105.xml"/><Relationship Id="rId126" Type="http://schemas.openxmlformats.org/officeDocument/2006/relationships/slide" Target="slides/slide19.xml"/><Relationship Id="rId147" Type="http://schemas.openxmlformats.org/officeDocument/2006/relationships/slide" Target="slides/slide40.xml"/><Relationship Id="rId168"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98" Type="http://schemas.openxmlformats.org/officeDocument/2006/relationships/slideMaster" Target="slideMasters/slideMaster98.xml"/><Relationship Id="rId121" Type="http://schemas.openxmlformats.org/officeDocument/2006/relationships/slide" Target="slides/slide14.xml"/><Relationship Id="rId142" Type="http://schemas.openxmlformats.org/officeDocument/2006/relationships/slide" Target="slides/slide35.xml"/><Relationship Id="rId163" Type="http://schemas.openxmlformats.org/officeDocument/2006/relationships/slide" Target="slides/slide56.xml"/><Relationship Id="rId184" Type="http://schemas.openxmlformats.org/officeDocument/2006/relationships/slide" Target="slides/slide77.xml"/><Relationship Id="rId189" Type="http://schemas.openxmlformats.org/officeDocument/2006/relationships/slide" Target="slides/slide82.xml"/><Relationship Id="rId219" Type="http://schemas.openxmlformats.org/officeDocument/2006/relationships/slide" Target="slides/slide112.xml"/><Relationship Id="rId3" Type="http://schemas.openxmlformats.org/officeDocument/2006/relationships/slideMaster" Target="slideMasters/slideMaster3.xml"/><Relationship Id="rId214" Type="http://schemas.openxmlformats.org/officeDocument/2006/relationships/slide" Target="slides/slide107.xml"/><Relationship Id="rId230" Type="http://schemas.openxmlformats.org/officeDocument/2006/relationships/slide" Target="slides/slide123.xml"/><Relationship Id="rId235" Type="http://schemas.openxmlformats.org/officeDocument/2006/relationships/slide" Target="slides/slide128.xml"/><Relationship Id="rId251"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9.xml"/><Relationship Id="rId137" Type="http://schemas.openxmlformats.org/officeDocument/2006/relationships/slide" Target="slides/slide30.xml"/><Relationship Id="rId158" Type="http://schemas.openxmlformats.org/officeDocument/2006/relationships/slide" Target="slides/slide5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88" Type="http://schemas.openxmlformats.org/officeDocument/2006/relationships/slideMaster" Target="slideMasters/slideMaster88.xml"/><Relationship Id="rId111" Type="http://schemas.openxmlformats.org/officeDocument/2006/relationships/slide" Target="slides/slide4.xml"/><Relationship Id="rId132" Type="http://schemas.openxmlformats.org/officeDocument/2006/relationships/slide" Target="slides/slide25.xml"/><Relationship Id="rId153" Type="http://schemas.openxmlformats.org/officeDocument/2006/relationships/slide" Target="slides/slide46.xml"/><Relationship Id="rId174" Type="http://schemas.openxmlformats.org/officeDocument/2006/relationships/slide" Target="slides/slide67.xml"/><Relationship Id="rId179" Type="http://schemas.openxmlformats.org/officeDocument/2006/relationships/slide" Target="slides/slide72.xml"/><Relationship Id="rId195" Type="http://schemas.openxmlformats.org/officeDocument/2006/relationships/slide" Target="slides/slide88.xml"/><Relationship Id="rId209" Type="http://schemas.openxmlformats.org/officeDocument/2006/relationships/slide" Target="slides/slide102.xml"/><Relationship Id="rId190" Type="http://schemas.openxmlformats.org/officeDocument/2006/relationships/slide" Target="slides/slide83.xml"/><Relationship Id="rId204" Type="http://schemas.openxmlformats.org/officeDocument/2006/relationships/slide" Target="slides/slide97.xml"/><Relationship Id="rId220" Type="http://schemas.openxmlformats.org/officeDocument/2006/relationships/slide" Target="slides/slide113.xml"/><Relationship Id="rId225" Type="http://schemas.openxmlformats.org/officeDocument/2006/relationships/slide" Target="slides/slide118.xml"/><Relationship Id="rId241" Type="http://schemas.openxmlformats.org/officeDocument/2006/relationships/slide" Target="slides/slide134.xml"/><Relationship Id="rId246" Type="http://schemas.openxmlformats.org/officeDocument/2006/relationships/slide" Target="slides/slide13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Master" Target="slideMasters/slideMaster106.xml"/><Relationship Id="rId127" Type="http://schemas.openxmlformats.org/officeDocument/2006/relationships/slide" Target="slides/slide2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Master" Target="slideMasters/slideMaster78.xml"/><Relationship Id="rId94" Type="http://schemas.openxmlformats.org/officeDocument/2006/relationships/slideMaster" Target="slideMasters/slideMaster94.xml"/><Relationship Id="rId99" Type="http://schemas.openxmlformats.org/officeDocument/2006/relationships/slideMaster" Target="slideMasters/slideMaster99.xml"/><Relationship Id="rId101" Type="http://schemas.openxmlformats.org/officeDocument/2006/relationships/slideMaster" Target="slideMasters/slideMaster101.xml"/><Relationship Id="rId122" Type="http://schemas.openxmlformats.org/officeDocument/2006/relationships/slide" Target="slides/slide15.xml"/><Relationship Id="rId143" Type="http://schemas.openxmlformats.org/officeDocument/2006/relationships/slide" Target="slides/slide36.xml"/><Relationship Id="rId148" Type="http://schemas.openxmlformats.org/officeDocument/2006/relationships/slide" Target="slides/slide41.xml"/><Relationship Id="rId164" Type="http://schemas.openxmlformats.org/officeDocument/2006/relationships/slide" Target="slides/slide57.xml"/><Relationship Id="rId169" Type="http://schemas.openxmlformats.org/officeDocument/2006/relationships/slide" Target="slides/slide62.xml"/><Relationship Id="rId185"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73.xml"/><Relationship Id="rId210" Type="http://schemas.openxmlformats.org/officeDocument/2006/relationships/slide" Target="slides/slide103.xml"/><Relationship Id="rId215" Type="http://schemas.openxmlformats.org/officeDocument/2006/relationships/slide" Target="slides/slide108.xml"/><Relationship Id="rId236" Type="http://schemas.openxmlformats.org/officeDocument/2006/relationships/slide" Target="slides/slide129.xml"/><Relationship Id="rId26" Type="http://schemas.openxmlformats.org/officeDocument/2006/relationships/slideMaster" Target="slideMasters/slideMaster26.xml"/><Relationship Id="rId231" Type="http://schemas.openxmlformats.org/officeDocument/2006/relationships/slide" Target="slides/slide124.xml"/><Relationship Id="rId252" Type="http://schemas.openxmlformats.org/officeDocument/2006/relationships/viewProps" Target="viewProps.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Master" Target="slideMasters/slideMaster89.xml"/><Relationship Id="rId112" Type="http://schemas.openxmlformats.org/officeDocument/2006/relationships/slide" Target="slides/slide5.xml"/><Relationship Id="rId133" Type="http://schemas.openxmlformats.org/officeDocument/2006/relationships/slide" Target="slides/slide26.xml"/><Relationship Id="rId154" Type="http://schemas.openxmlformats.org/officeDocument/2006/relationships/slide" Target="slides/slide47.xml"/><Relationship Id="rId175" Type="http://schemas.openxmlformats.org/officeDocument/2006/relationships/slide" Target="slides/slide68.xml"/><Relationship Id="rId196" Type="http://schemas.openxmlformats.org/officeDocument/2006/relationships/slide" Target="slides/slide89.xml"/><Relationship Id="rId200" Type="http://schemas.openxmlformats.org/officeDocument/2006/relationships/slide" Target="slides/slide93.xml"/><Relationship Id="rId16" Type="http://schemas.openxmlformats.org/officeDocument/2006/relationships/slideMaster" Target="slideMasters/slideMaster16.xml"/><Relationship Id="rId221" Type="http://schemas.openxmlformats.org/officeDocument/2006/relationships/slide" Target="slides/slide114.xml"/><Relationship Id="rId242" Type="http://schemas.openxmlformats.org/officeDocument/2006/relationships/slide" Target="slides/slide13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23" Type="http://schemas.openxmlformats.org/officeDocument/2006/relationships/slide" Target="slides/slide16.xml"/><Relationship Id="rId144" Type="http://schemas.openxmlformats.org/officeDocument/2006/relationships/slide" Target="slides/slide37.xml"/><Relationship Id="rId90" Type="http://schemas.openxmlformats.org/officeDocument/2006/relationships/slideMaster" Target="slideMasters/slideMaster90.xml"/><Relationship Id="rId165" Type="http://schemas.openxmlformats.org/officeDocument/2006/relationships/slide" Target="slides/slide58.xml"/><Relationship Id="rId186" Type="http://schemas.openxmlformats.org/officeDocument/2006/relationships/slide" Target="slides/slide79.xml"/><Relationship Id="rId211" Type="http://schemas.openxmlformats.org/officeDocument/2006/relationships/slide" Target="slides/slide104.xml"/><Relationship Id="rId232" Type="http://schemas.openxmlformats.org/officeDocument/2006/relationships/slide" Target="slides/slide125.xml"/><Relationship Id="rId253" Type="http://schemas.openxmlformats.org/officeDocument/2006/relationships/theme" Target="theme/theme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6.xml"/><Relationship Id="rId134" Type="http://schemas.openxmlformats.org/officeDocument/2006/relationships/slide" Target="slides/slide27.xml"/><Relationship Id="rId80" Type="http://schemas.openxmlformats.org/officeDocument/2006/relationships/slideMaster" Target="slideMasters/slideMaster80.xml"/><Relationship Id="rId155" Type="http://schemas.openxmlformats.org/officeDocument/2006/relationships/slide" Target="slides/slide48.xml"/><Relationship Id="rId176" Type="http://schemas.openxmlformats.org/officeDocument/2006/relationships/slide" Target="slides/slide69.xml"/><Relationship Id="rId197" Type="http://schemas.openxmlformats.org/officeDocument/2006/relationships/slide" Target="slides/slide90.xml"/><Relationship Id="rId201" Type="http://schemas.openxmlformats.org/officeDocument/2006/relationships/slide" Target="slides/slide94.xml"/><Relationship Id="rId222" Type="http://schemas.openxmlformats.org/officeDocument/2006/relationships/slide" Target="slides/slide115.xml"/><Relationship Id="rId243" Type="http://schemas.openxmlformats.org/officeDocument/2006/relationships/slide" Target="slides/slide13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Master" Target="slideMasters/slideMaster103.xml"/><Relationship Id="rId124"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1AB285-81D5-420E-922A-54D99CB773C9}" type="datetimeFigureOut">
              <a:rPr lang="en-US" smtClean="0"/>
              <a:t>4/22/2020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99DCE8-691D-4E92-A445-C6CD268077D3}" type="slidenum">
              <a:rPr lang="en-US" smtClean="0"/>
              <a:t>‹#›</a:t>
            </a:fld>
            <a:endParaRPr lang="en-US"/>
          </a:p>
        </p:txBody>
      </p:sp>
    </p:spTree>
    <p:extLst>
      <p:ext uri="{BB962C8B-B14F-4D97-AF65-F5344CB8AC3E}">
        <p14:creationId xmlns:p14="http://schemas.microsoft.com/office/powerpoint/2010/main" val="3660854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5D63E1-D36D-4A93-A330-F748440888BD}"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2937015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A6BA87-3C77-4172-AA5C-EB0A73A7A232}"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75243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149237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728317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030353"/>
      </p:ext>
    </p:extLst>
  </p:cSld>
  <p:clrMapOvr>
    <a:masterClrMapping/>
  </p:clrMapOvr>
  <p:transition>
    <p:wedge/>
  </p:transition>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617224"/>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62142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0037869"/>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84962"/>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4739269"/>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2202348"/>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31317"/>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745370"/>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00791"/>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98524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79027"/>
      </p:ext>
    </p:extLst>
  </p:cSld>
  <p:clrMapOvr>
    <a:masterClrMapping/>
  </p:clrMapOvr>
  <p:transition>
    <p:wedge/>
  </p:transition>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489023"/>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820355"/>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765920"/>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194047"/>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121799"/>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59869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124932"/>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825592"/>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265669"/>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7688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464072"/>
      </p:ext>
    </p:extLst>
  </p:cSld>
  <p:clrMapOvr>
    <a:masterClrMapping/>
  </p:clrMapOvr>
  <p:transition>
    <p:wedge/>
  </p:transition>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648155"/>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677217"/>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179495"/>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36418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309058"/>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4283123"/>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262260"/>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333737"/>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807422"/>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1930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7215302"/>
      </p:ext>
    </p:extLst>
  </p:cSld>
  <p:clrMapOvr>
    <a:masterClrMapping/>
  </p:clrMapOvr>
  <p:transition>
    <p:wedge/>
  </p:transition>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956276"/>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6979424"/>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789669"/>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94343"/>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70361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721130"/>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830676"/>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807412"/>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094513"/>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6071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468812"/>
      </p:ext>
    </p:extLst>
  </p:cSld>
  <p:clrMapOvr>
    <a:masterClrMapping/>
  </p:clrMapOvr>
  <p:transition>
    <p:wedge/>
  </p:transition>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778665"/>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762750"/>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618735"/>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679273"/>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814435"/>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177288"/>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707766"/>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67103"/>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464389"/>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7673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551068"/>
      </p:ext>
    </p:extLst>
  </p:cSld>
  <p:clrMapOvr>
    <a:masterClrMapping/>
  </p:clrMapOvr>
  <p:transition>
    <p:wedge/>
  </p:transition>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699403"/>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548822"/>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344229"/>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7052"/>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1726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328228"/>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2839335"/>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709278"/>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728838"/>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0222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186771"/>
      </p:ext>
    </p:extLst>
  </p:cSld>
  <p:clrMapOvr>
    <a:masterClrMapping/>
  </p:clrMapOvr>
  <p:transition>
    <p:wedge/>
  </p:transition>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614761"/>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6444477"/>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0365062"/>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275643"/>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0530628"/>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61409"/>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125954"/>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597171"/>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163044"/>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1425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145715"/>
      </p:ext>
    </p:extLst>
  </p:cSld>
  <p:clrMapOvr>
    <a:masterClrMapping/>
  </p:clrMapOvr>
  <p:transition>
    <p:wedge/>
  </p:transition>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826375"/>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409883"/>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790299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89192"/>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825542"/>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07567"/>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872007"/>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763100"/>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157416"/>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180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178455"/>
      </p:ext>
    </p:extLst>
  </p:cSld>
  <p:clrMapOvr>
    <a:masterClrMapping/>
  </p:clrMapOvr>
  <p:transition>
    <p:wedge/>
  </p:transition>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5863173"/>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535886"/>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589099"/>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57853"/>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858788"/>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8080"/>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045219"/>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084348"/>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087621"/>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2477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717584"/>
      </p:ext>
    </p:extLst>
  </p:cSld>
  <p:clrMapOvr>
    <a:masterClrMapping/>
  </p:clrMapOvr>
  <p:transition>
    <p:wedge/>
  </p:transition>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259739"/>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596273"/>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514924"/>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635700"/>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3569525"/>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170942"/>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487795"/>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947935"/>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487507"/>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322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140827961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5909155"/>
      </p:ext>
    </p:extLst>
  </p:cSld>
  <p:clrMapOvr>
    <a:masterClrMapping/>
  </p:clrMapOvr>
  <p:transition>
    <p:wedge/>
  </p:transition>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551371"/>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854919"/>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608537"/>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78081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608540"/>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525205"/>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5520359"/>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2436256"/>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5621906"/>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3601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546187"/>
      </p:ext>
    </p:extLst>
  </p:cSld>
  <p:clrMapOvr>
    <a:masterClrMapping/>
  </p:clrMapOvr>
  <p:transition>
    <p:wedge/>
  </p:transition>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019772"/>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915596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529646"/>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768667"/>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278546"/>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942411"/>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298617"/>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845236"/>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235838"/>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0138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7988906"/>
      </p:ext>
    </p:extLst>
  </p:cSld>
  <p:clrMapOvr>
    <a:masterClrMapping/>
  </p:clrMapOvr>
  <p:transition>
    <p:wedge/>
  </p:transition>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067373"/>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993647"/>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023993"/>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364953"/>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665724"/>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270815"/>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885008"/>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24547"/>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5618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408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019824"/>
      </p:ext>
    </p:extLst>
  </p:cSld>
  <p:clrMapOvr>
    <a:masterClrMapping/>
  </p:clrMapOvr>
  <p:transition>
    <p:wedge/>
  </p:transition>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858778"/>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958401"/>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25668"/>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441173"/>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146283"/>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266285"/>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3453722"/>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0850"/>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322380"/>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584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4069240"/>
      </p:ext>
    </p:extLst>
  </p:cSld>
  <p:clrMapOvr>
    <a:masterClrMapping/>
  </p:clrMapOvr>
  <p:transition>
    <p:wedge/>
  </p:transition>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750361"/>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420130"/>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556014"/>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697022"/>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280881"/>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66024"/>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521685"/>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168108"/>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001896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0890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433672"/>
      </p:ext>
    </p:extLst>
  </p:cSld>
  <p:clrMapOvr>
    <a:masterClrMapping/>
  </p:clrMapOvr>
  <p:transition>
    <p:wedge/>
  </p:transition>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791799"/>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554253"/>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111372"/>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952751"/>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85205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058881"/>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6359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900753"/>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78204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4285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60550"/>
      </p:ext>
    </p:extLst>
  </p:cSld>
  <p:clrMapOvr>
    <a:masterClrMapping/>
  </p:clrMapOvr>
  <p:transition>
    <p:wedge/>
  </p:transition>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300817"/>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873119"/>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514516"/>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835405"/>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456445"/>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210089"/>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800255"/>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040820"/>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44981"/>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96988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356784"/>
      </p:ext>
    </p:extLst>
  </p:cSld>
  <p:clrMapOvr>
    <a:masterClrMapping/>
  </p:clrMapOvr>
  <p:transition>
    <p:wedge/>
  </p:transition>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972286"/>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085846"/>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8791"/>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231745"/>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29772"/>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620623"/>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61884"/>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099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923425"/>
      </p:ext>
    </p:extLst>
  </p:cSld>
  <p:clrMapOvr>
    <a:masterClrMapping/>
  </p:clrMapOvr>
  <p:transition>
    <p:wedge/>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898179"/>
      </p:ext>
    </p:extLst>
  </p:cSld>
  <p:clrMapOvr>
    <a:masterClrMapping/>
  </p:clrMapOvr>
  <p:transition>
    <p:wedg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049077"/>
      </p:ext>
    </p:extLst>
  </p:cSld>
  <p:clrMapOvr>
    <a:masterClrMapping/>
  </p:clrMapOvr>
  <p:transition>
    <p:wedg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73193"/>
      </p:ext>
    </p:extLst>
  </p:cSld>
  <p:clrMapOvr>
    <a:masterClrMapping/>
  </p:clrMapOvr>
  <p:transition>
    <p:wedg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222677"/>
      </p:ext>
    </p:extLst>
  </p:cSld>
  <p:clrMapOvr>
    <a:masterClrMapping/>
  </p:clrMapOvr>
  <p:transition>
    <p:wedg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124187"/>
      </p:ext>
    </p:extLst>
  </p:cSld>
  <p:clrMapOvr>
    <a:masterClrMapping/>
  </p:clrMapOvr>
  <p:transition>
    <p:wedg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033994"/>
      </p:ext>
    </p:extLst>
  </p:cSld>
  <p:clrMapOvr>
    <a:masterClrMapping/>
  </p:clrMapOvr>
  <p:transition>
    <p:wedg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704689"/>
      </p:ext>
    </p:extLst>
  </p:cSld>
  <p:clrMapOvr>
    <a:masterClrMapping/>
  </p:clrMapOvr>
  <p:transition>
    <p:wedg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770218"/>
      </p:ext>
    </p:extLst>
  </p:cSld>
  <p:clrMapOvr>
    <a:masterClrMapping/>
  </p:clrMapOvr>
  <p:transition>
    <p:wedg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265517"/>
      </p:ext>
    </p:extLst>
  </p:cSld>
  <p:clrMapOvr>
    <a:masterClrMapping/>
  </p:clrMapOvr>
  <p:transition>
    <p:wedg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675790"/>
      </p:ext>
    </p:extLst>
  </p:cSld>
  <p:clrMapOvr>
    <a:masterClrMapping/>
  </p:clrMapOvr>
  <p:transition>
    <p:wedg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579824"/>
      </p:ext>
    </p:extLst>
  </p:cSld>
  <p:clrMapOvr>
    <a:masterClrMapping/>
  </p:clrMapOvr>
  <p:transition>
    <p:wedg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586003"/>
      </p:ext>
    </p:extLst>
  </p:cSld>
  <p:clrMapOvr>
    <a:masterClrMapping/>
  </p:clrMapOvr>
  <p:transition>
    <p:wedg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038350"/>
      </p:ext>
    </p:extLst>
  </p:cSld>
  <p:clrMapOvr>
    <a:masterClrMapping/>
  </p:clrMapOvr>
  <p:transition>
    <p:wedg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07593"/>
      </p:ext>
    </p:extLst>
  </p:cSld>
  <p:clrMapOvr>
    <a:masterClrMapping/>
  </p:clrMapOvr>
  <p:transition>
    <p:wedg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397277"/>
      </p:ext>
    </p:extLst>
  </p:cSld>
  <p:clrMapOvr>
    <a:masterClrMapping/>
  </p:clrMapOvr>
  <p:transition>
    <p:wedg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8928053"/>
      </p:ext>
    </p:extLst>
  </p:cSld>
  <p:clrMapOvr>
    <a:masterClrMapping/>
  </p:clrMapOvr>
  <p:transition>
    <p:wedg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403012"/>
      </p:ext>
    </p:extLst>
  </p:cSld>
  <p:clrMapOvr>
    <a:masterClrMapping/>
  </p:clrMapOvr>
  <p:transition>
    <p:wedg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940613"/>
      </p:ext>
    </p:extLst>
  </p:cSld>
  <p:clrMapOvr>
    <a:masterClrMapping/>
  </p:clrMapOvr>
  <p:transition>
    <p:wedg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99455"/>
      </p:ext>
    </p:extLst>
  </p:cSld>
  <p:clrMapOvr>
    <a:masterClrMapping/>
  </p:clrMapOvr>
  <p:transition>
    <p:wedg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386188"/>
      </p:ext>
    </p:extLst>
  </p:cSld>
  <p:clrMapOvr>
    <a:masterClrMapping/>
  </p:clrMapOvr>
  <p:transition>
    <p:wedg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108753"/>
      </p:ext>
    </p:extLst>
  </p:cSld>
  <p:clrMapOvr>
    <a:masterClrMapping/>
  </p:clrMapOvr>
  <p:transition>
    <p:wedg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54883"/>
      </p:ext>
    </p:extLst>
  </p:cSld>
  <p:clrMapOvr>
    <a:masterClrMapping/>
  </p:clrMapOvr>
  <p:transition>
    <p:wedg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863571"/>
      </p:ext>
    </p:extLst>
  </p:cSld>
  <p:clrMapOvr>
    <a:masterClrMapping/>
  </p:clrMapOvr>
  <p:transition>
    <p:wedg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802895"/>
      </p:ext>
    </p:extLst>
  </p:cSld>
  <p:clrMapOvr>
    <a:masterClrMapping/>
  </p:clrMapOvr>
  <p:transition>
    <p:wedg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260892"/>
      </p:ext>
    </p:extLst>
  </p:cSld>
  <p:clrMapOvr>
    <a:masterClrMapping/>
  </p:clrMapOvr>
  <p:transition>
    <p:wedg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711703"/>
      </p:ext>
    </p:extLst>
  </p:cSld>
  <p:clrMapOvr>
    <a:masterClrMapping/>
  </p:clrMapOvr>
  <p:transition>
    <p:wedg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452995"/>
      </p:ext>
    </p:extLst>
  </p:cSld>
  <p:clrMapOvr>
    <a:masterClrMapping/>
  </p:clrMapOvr>
  <p:transition>
    <p:wedg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7654323"/>
      </p:ext>
    </p:extLst>
  </p:cSld>
  <p:clrMapOvr>
    <a:masterClrMapping/>
  </p:clrMapOvr>
  <p:transition>
    <p:wedg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538926"/>
      </p:ext>
    </p:extLst>
  </p:cSld>
  <p:clrMapOvr>
    <a:masterClrMapping/>
  </p:clrMapOvr>
  <p:transition>
    <p:wedg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1657101"/>
      </p:ext>
    </p:extLst>
  </p:cSld>
  <p:clrMapOvr>
    <a:masterClrMapping/>
  </p:clrMapOvr>
  <p:transition>
    <p:wedg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587608"/>
      </p:ext>
    </p:extLst>
  </p:cSld>
  <p:clrMapOvr>
    <a:masterClrMapping/>
  </p:clrMapOvr>
  <p:transition>
    <p:wedg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542867"/>
      </p:ext>
    </p:extLst>
  </p:cSld>
  <p:clrMapOvr>
    <a:masterClrMapping/>
  </p:clrMapOvr>
  <p:transition>
    <p:wedg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979939"/>
      </p:ext>
    </p:extLst>
  </p:cSld>
  <p:clrMapOvr>
    <a:masterClrMapping/>
  </p:clrMapOvr>
  <p:transition>
    <p:wedg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23356"/>
      </p:ext>
    </p:extLst>
  </p:cSld>
  <p:clrMapOvr>
    <a:masterClrMapping/>
  </p:clrMapOvr>
  <p:transition>
    <p:wedg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188670"/>
      </p:ext>
    </p:extLst>
  </p:cSld>
  <p:clrMapOvr>
    <a:masterClrMapping/>
  </p:clrMapOvr>
  <p:transition>
    <p:wedg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398333"/>
      </p:ext>
    </p:extLst>
  </p:cSld>
  <p:clrMapOvr>
    <a:masterClrMapping/>
  </p:clrMapOvr>
  <p:transition>
    <p:wedg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63482"/>
      </p:ext>
    </p:extLst>
  </p:cSld>
  <p:clrMapOvr>
    <a:masterClrMapping/>
  </p:clrMapOvr>
  <p:transition>
    <p:wedge/>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996617"/>
      </p:ext>
    </p:extLst>
  </p:cSld>
  <p:clrMapOvr>
    <a:masterClrMapping/>
  </p:clrMapOvr>
  <p:transition>
    <p:wedge/>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964928"/>
      </p:ext>
    </p:extLst>
  </p:cSld>
  <p:clrMapOvr>
    <a:masterClrMapping/>
  </p:clrMapOvr>
  <p:transition>
    <p:wedg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1579430"/>
      </p:ext>
    </p:extLst>
  </p:cSld>
  <p:clrMapOvr>
    <a:masterClrMapping/>
  </p:clrMapOvr>
  <p:transition>
    <p:wedg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394158"/>
      </p:ext>
    </p:extLst>
  </p:cSld>
  <p:clrMapOvr>
    <a:masterClrMapping/>
  </p:clrMapOvr>
  <p:transition>
    <p:wedg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324038"/>
      </p:ext>
    </p:extLst>
  </p:cSld>
  <p:clrMapOvr>
    <a:masterClrMapping/>
  </p:clrMapOvr>
  <p:transition>
    <p:wedg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088692"/>
      </p:ext>
    </p:extLst>
  </p:cSld>
  <p:clrMapOvr>
    <a:masterClrMapping/>
  </p:clrMapOvr>
  <p:transition>
    <p:wedg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398536"/>
      </p:ext>
    </p:extLst>
  </p:cSld>
  <p:clrMapOvr>
    <a:masterClrMapping/>
  </p:clrMapOvr>
  <p:transition>
    <p:wedg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071112"/>
      </p:ext>
    </p:extLst>
  </p:cSld>
  <p:clrMapOvr>
    <a:masterClrMapping/>
  </p:clrMapOvr>
  <p:transition>
    <p:wedg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006863"/>
      </p:ext>
    </p:extLst>
  </p:cSld>
  <p:clrMapOvr>
    <a:masterClrMapping/>
  </p:clrMapOvr>
  <p:transition>
    <p:wedg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333864"/>
      </p:ext>
    </p:extLst>
  </p:cSld>
  <p:clrMapOvr>
    <a:masterClrMapping/>
  </p:clrMapOvr>
  <p:transition>
    <p:wedg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853138"/>
      </p:ext>
    </p:extLst>
  </p:cSld>
  <p:clrMapOvr>
    <a:masterClrMapping/>
  </p:clrMapOvr>
  <p:transition>
    <p:wedg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128170"/>
      </p:ext>
    </p:extLst>
  </p:cSld>
  <p:clrMapOvr>
    <a:masterClrMapping/>
  </p:clrMapOvr>
  <p:transition>
    <p:wedg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855143"/>
      </p:ext>
    </p:extLst>
  </p:cSld>
  <p:clrMapOvr>
    <a:masterClrMapping/>
  </p:clrMapOvr>
  <p:transition>
    <p:wedge/>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665054"/>
      </p:ext>
    </p:extLst>
  </p:cSld>
  <p:clrMapOvr>
    <a:masterClrMapping/>
  </p:clrMapOvr>
  <p:transition>
    <p:wedge/>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360785"/>
      </p:ext>
    </p:extLst>
  </p:cSld>
  <p:clrMapOvr>
    <a:masterClrMapping/>
  </p:clrMapOvr>
  <p:transition>
    <p:wedge/>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47920"/>
      </p:ext>
    </p:extLst>
  </p:cSld>
  <p:clrMapOvr>
    <a:masterClrMapping/>
  </p:clrMapOvr>
  <p:transition>
    <p:wedge/>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1221008"/>
      </p:ext>
    </p:extLst>
  </p:cSld>
  <p:clrMapOvr>
    <a:masterClrMapping/>
  </p:clrMapOvr>
  <p:transition>
    <p:wedge/>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37351"/>
      </p:ext>
    </p:extLst>
  </p:cSld>
  <p:clrMapOvr>
    <a:masterClrMapping/>
  </p:clrMapOvr>
  <p:transition>
    <p:wedge/>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64453"/>
      </p:ext>
    </p:extLst>
  </p:cSld>
  <p:clrMapOvr>
    <a:masterClrMapping/>
  </p:clrMapOvr>
  <p:transition>
    <p:wedg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306632"/>
      </p:ext>
    </p:extLst>
  </p:cSld>
  <p:clrMapOvr>
    <a:masterClrMapping/>
  </p:clrMapOvr>
  <p:transition>
    <p:wedg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820279"/>
      </p:ext>
    </p:extLst>
  </p:cSld>
  <p:clrMapOvr>
    <a:masterClrMapping/>
  </p:clrMapOvr>
  <p:transition>
    <p:wedg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17065"/>
      </p:ext>
    </p:extLst>
  </p:cSld>
  <p:clrMapOvr>
    <a:masterClrMapping/>
  </p:clrMapOvr>
  <p:transition>
    <p:wedg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303752"/>
      </p:ext>
    </p:extLst>
  </p:cSld>
  <p:clrMapOvr>
    <a:masterClrMapping/>
  </p:clrMapOvr>
  <p:transition>
    <p:wedg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232430"/>
      </p:ext>
    </p:extLst>
  </p:cSld>
  <p:clrMapOvr>
    <a:masterClrMapping/>
  </p:clrMapOvr>
  <p:transition>
    <p:wedg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878650"/>
      </p:ext>
    </p:extLst>
  </p:cSld>
  <p:clrMapOvr>
    <a:masterClrMapping/>
  </p:clrMapOvr>
  <p:transition>
    <p:wedg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677968"/>
      </p:ext>
    </p:extLst>
  </p:cSld>
  <p:clrMapOvr>
    <a:masterClrMapping/>
  </p:clrMapOvr>
  <p:transition>
    <p:wedg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438987"/>
      </p:ext>
    </p:extLst>
  </p:cSld>
  <p:clrMapOvr>
    <a:masterClrMapping/>
  </p:clrMapOvr>
  <p:transition>
    <p:wedg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8833906"/>
      </p:ext>
    </p:extLst>
  </p:cSld>
  <p:clrMapOvr>
    <a:masterClrMapping/>
  </p:clrMapOvr>
  <p:transition>
    <p:wedg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313424"/>
      </p:ext>
    </p:extLst>
  </p:cSld>
  <p:clrMapOvr>
    <a:masterClrMapping/>
  </p:clrMapOvr>
  <p:transition>
    <p:wedg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037995"/>
      </p:ext>
    </p:extLst>
  </p:cSld>
  <p:clrMapOvr>
    <a:masterClrMapping/>
  </p:clrMapOvr>
  <p:transition>
    <p:wedg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389117"/>
      </p:ext>
    </p:extLst>
  </p:cSld>
  <p:clrMapOvr>
    <a:masterClrMapping/>
  </p:clrMapOvr>
  <p:transition>
    <p:wedge/>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797118"/>
      </p:ext>
    </p:extLst>
  </p:cSld>
  <p:clrMapOvr>
    <a:masterClrMapping/>
  </p:clrMapOvr>
  <p:transition>
    <p:wedge/>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494907"/>
      </p:ext>
    </p:extLst>
  </p:cSld>
  <p:clrMapOvr>
    <a:masterClrMapping/>
  </p:clrMapOvr>
  <p:transition>
    <p:wedge/>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98477"/>
      </p:ext>
    </p:extLst>
  </p:cSld>
  <p:clrMapOvr>
    <a:masterClrMapping/>
  </p:clrMapOvr>
  <p:transition>
    <p:wedge/>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8666"/>
      </p:ext>
    </p:extLst>
  </p:cSld>
  <p:clrMapOvr>
    <a:masterClrMapping/>
  </p:clrMapOvr>
  <p:transition>
    <p:wedge/>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23654"/>
      </p:ext>
    </p:extLst>
  </p:cSld>
  <p:clrMapOvr>
    <a:masterClrMapping/>
  </p:clrMapOvr>
  <p:transition>
    <p:wedge/>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880287"/>
      </p:ext>
    </p:extLst>
  </p:cSld>
  <p:clrMapOvr>
    <a:masterClrMapping/>
  </p:clrMapOvr>
  <p:transition>
    <p:wedge/>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471775"/>
      </p:ext>
    </p:extLst>
  </p:cSld>
  <p:clrMapOvr>
    <a:masterClrMapping/>
  </p:clrMapOvr>
  <p:transition>
    <p:wedge/>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123332"/>
      </p:ext>
    </p:extLst>
  </p:cSld>
  <p:clrMapOvr>
    <a:masterClrMapping/>
  </p:clrMapOvr>
  <p:transition>
    <p:wedge/>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105634"/>
      </p:ext>
    </p:extLst>
  </p:cSld>
  <p:clrMapOvr>
    <a:masterClrMapping/>
  </p:clrMapOvr>
  <p:transition>
    <p:wedge/>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612347"/>
      </p:ext>
    </p:extLst>
  </p:cSld>
  <p:clrMapOvr>
    <a:masterClrMapping/>
  </p:clrMapOvr>
  <p:transition>
    <p:wedg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533962"/>
      </p:ext>
    </p:extLst>
  </p:cSld>
  <p:clrMapOvr>
    <a:masterClrMapping/>
  </p:clrMapOvr>
  <p:transition>
    <p:wedge/>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657617"/>
      </p:ext>
    </p:extLst>
  </p:cSld>
  <p:clrMapOvr>
    <a:masterClrMapping/>
  </p:clrMapOvr>
  <p:transition>
    <p:wedge/>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222725"/>
      </p:ext>
    </p:extLst>
  </p:cSld>
  <p:clrMapOvr>
    <a:masterClrMapping/>
  </p:clrMapOvr>
  <p:transition>
    <p:wedge/>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167747"/>
      </p:ext>
    </p:extLst>
  </p:cSld>
  <p:clrMapOvr>
    <a:masterClrMapping/>
  </p:clrMapOvr>
  <p:transition>
    <p:wedge/>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116365"/>
      </p:ext>
    </p:extLst>
  </p:cSld>
  <p:clrMapOvr>
    <a:masterClrMapping/>
  </p:clrMapOvr>
  <p:transition>
    <p:wedge/>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802164"/>
      </p:ext>
    </p:extLst>
  </p:cSld>
  <p:clrMapOvr>
    <a:masterClrMapping/>
  </p:clrMapOvr>
  <p:transition>
    <p:wedg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752431"/>
      </p:ext>
    </p:extLst>
  </p:cSld>
  <p:clrMapOvr>
    <a:masterClrMapping/>
  </p:clrMapOvr>
  <p:transition>
    <p:wedg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662010"/>
      </p:ext>
    </p:extLst>
  </p:cSld>
  <p:clrMapOvr>
    <a:masterClrMapping/>
  </p:clrMapOvr>
  <p:transition>
    <p:wedge/>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2199368"/>
      </p:ext>
    </p:extLst>
  </p:cSld>
  <p:clrMapOvr>
    <a:masterClrMapping/>
  </p:clrMapOvr>
  <p:transition>
    <p:wedge/>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059243"/>
      </p:ext>
    </p:extLst>
  </p:cSld>
  <p:clrMapOvr>
    <a:masterClrMapping/>
  </p:clrMapOvr>
  <p:transition>
    <p:wedge/>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009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4241468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633096"/>
      </p:ext>
    </p:extLst>
  </p:cSld>
  <p:clrMapOvr>
    <a:masterClrMapping/>
  </p:clrMapOvr>
  <p:transition>
    <p:wedge/>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924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7764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7617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81382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9293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5063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4198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41721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28393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36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052214"/>
      </p:ext>
    </p:extLst>
  </p:cSld>
  <p:clrMapOvr>
    <a:masterClrMapping/>
  </p:clrMapOvr>
  <p:transition>
    <p:wedg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2494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97484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63341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17136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1843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302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285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84956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1643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022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5305699"/>
      </p:ext>
    </p:extLst>
  </p:cSld>
  <p:clrMapOvr>
    <a:masterClrMapping/>
  </p:clrMapOvr>
  <p:transition>
    <p:wedg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53861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38401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51233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36222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14814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51520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640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271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0417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671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2420"/>
      </p:ext>
    </p:extLst>
  </p:cSld>
  <p:clrMapOvr>
    <a:masterClrMapping/>
  </p:clrMapOvr>
  <p:transition>
    <p:wedg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23997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1330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28503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12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04987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3476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4028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695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6680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146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04440"/>
      </p:ext>
    </p:extLst>
  </p:cSld>
  <p:clrMapOvr>
    <a:masterClrMapping/>
  </p:clrMapOvr>
  <p:transition>
    <p:wedg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33843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4601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420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0785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54559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0366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3137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9136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0124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523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193912"/>
      </p:ext>
    </p:extLst>
  </p:cSld>
  <p:clrMapOvr>
    <a:masterClrMapping/>
  </p:clrMapOvr>
  <p:transition>
    <p:wedg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649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1150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36235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7885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688437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4345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01516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34578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33238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318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364102"/>
      </p:ext>
    </p:extLst>
  </p:cSld>
  <p:clrMapOvr>
    <a:masterClrMapping/>
  </p:clrMapOvr>
  <p:transition>
    <p:wedge/>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2599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794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3398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21169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4418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9311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00347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1290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4994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867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248620"/>
      </p:ext>
    </p:extLst>
  </p:cSld>
  <p:clrMapOvr>
    <a:masterClrMapping/>
  </p:clrMapOvr>
  <p:transition>
    <p:wedge/>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0062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4309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2746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0015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682439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67068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6307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876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12713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157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8303653"/>
      </p:ext>
    </p:extLst>
  </p:cSld>
  <p:clrMapOvr>
    <a:masterClrMapping/>
  </p:clrMapOvr>
  <p:transition>
    <p:wedge/>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3880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1582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50682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7264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70196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88626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3064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59493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88377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53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8492120"/>
      </p:ext>
    </p:extLst>
  </p:cSld>
  <p:clrMapOvr>
    <a:masterClrMapping/>
  </p:clrMapOvr>
  <p:transition>
    <p:wedge/>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5161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02494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5499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93674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81478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2563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92264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964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29681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975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470756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4335950"/>
      </p:ext>
    </p:extLst>
  </p:cSld>
  <p:clrMapOvr>
    <a:masterClrMapping/>
  </p:clrMapOvr>
  <p:transition>
    <p:wedge/>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8863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1323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27803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353195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559789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35415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16123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62027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7185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891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8053241"/>
      </p:ext>
    </p:extLst>
  </p:cSld>
  <p:clrMapOvr>
    <a:masterClrMapping/>
  </p:clrMapOvr>
  <p:transition>
    <p:wedge/>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67266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667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34581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97321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5417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17224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37224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9095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86747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991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147380"/>
      </p:ext>
    </p:extLst>
  </p:cSld>
  <p:clrMapOvr>
    <a:masterClrMapping/>
  </p:clrMapOvr>
  <p:transition>
    <p:wedge/>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297728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2368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7029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721197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9360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0228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05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62088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1893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0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7772140"/>
      </p:ext>
    </p:extLst>
  </p:cSld>
  <p:clrMapOvr>
    <a:masterClrMapping/>
  </p:clrMapOvr>
  <p:transition>
    <p:wedge/>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81094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769526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666739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90186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5457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69277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33606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4558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08264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18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2951"/>
      </p:ext>
    </p:extLst>
  </p:cSld>
  <p:clrMapOvr>
    <a:masterClrMapping/>
  </p:clrMapOvr>
  <p:transition>
    <p:wedge/>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7655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4846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01000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506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5468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46915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6206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2809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63394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599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20962"/>
      </p:ext>
    </p:extLst>
  </p:cSld>
  <p:clrMapOvr>
    <a:masterClrMapping/>
  </p:clrMapOvr>
  <p:transition>
    <p:wedge/>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6303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92816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14656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1234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77594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64410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0788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35595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61551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148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1081001"/>
      </p:ext>
    </p:extLst>
  </p:cSld>
  <p:clrMapOvr>
    <a:masterClrMapping/>
  </p:clrMapOvr>
  <p:transition>
    <p:wedge/>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51500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31907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8697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464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98100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92408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4088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914698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15732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009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57727"/>
      </p:ext>
    </p:extLst>
  </p:cSld>
  <p:clrMapOvr>
    <a:masterClrMapping/>
  </p:clrMapOvr>
  <p:transition>
    <p:wedge/>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1760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74398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29153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67483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67571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9963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99846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50087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076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043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67951"/>
      </p:ext>
    </p:extLst>
  </p:cSld>
  <p:clrMapOvr>
    <a:masterClrMapping/>
  </p:clrMapOvr>
  <p:transition>
    <p:wedge/>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3119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60161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2882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18853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7757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70010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63835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89012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1004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1197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101679"/>
      </p:ext>
    </p:extLst>
  </p:cSld>
  <p:clrMapOvr>
    <a:masterClrMapping/>
  </p:clrMapOvr>
  <p:transition>
    <p:wedge/>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5800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3225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90872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31873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34083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31811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231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4875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34810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70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19228019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2189966"/>
      </p:ext>
    </p:extLst>
  </p:cSld>
  <p:clrMapOvr>
    <a:masterClrMapping/>
  </p:clrMapOvr>
  <p:transition>
    <p:wedge/>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35964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8294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0310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94406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94616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42572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4879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1352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644441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988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084531"/>
      </p:ext>
    </p:extLst>
  </p:cSld>
  <p:clrMapOvr>
    <a:masterClrMapping/>
  </p:clrMapOvr>
  <p:transition>
    <p:wedge/>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95189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86500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77682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03977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7661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00664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2260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03568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21641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018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76567"/>
      </p:ext>
    </p:extLst>
  </p:cSld>
  <p:clrMapOvr>
    <a:masterClrMapping/>
  </p:clrMapOvr>
  <p:transition>
    <p:wedge/>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7092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68672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39267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87636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1956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63265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38696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06768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55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61293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8754331"/>
      </p:ext>
    </p:extLst>
  </p:cSld>
  <p:clrMapOvr>
    <a:masterClrMapping/>
  </p:clrMapOvr>
  <p:transition>
    <p:wedge/>
  </p:transition>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77959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781796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68276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2726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29635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489108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57940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36245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083523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343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66764"/>
      </p:ext>
    </p:extLst>
  </p:cSld>
  <p:clrMapOvr>
    <a:masterClrMapping/>
  </p:clrMapOvr>
  <p:transition>
    <p:wedge/>
  </p:transition>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7677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74833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94892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69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078929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8766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22647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51576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523568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5650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694209"/>
      </p:ext>
    </p:extLst>
  </p:cSld>
  <p:clrMapOvr>
    <a:masterClrMapping/>
  </p:clrMapOvr>
  <p:transition>
    <p:wedge/>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2122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01157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80450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77975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11764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4598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4246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05039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7036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806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6550175"/>
      </p:ext>
    </p:extLst>
  </p:cSld>
  <p:clrMapOvr>
    <a:masterClrMapping/>
  </p:clrMapOvr>
  <p:transition>
    <p:wedge/>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3865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75809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35206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89856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396235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48826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6518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665275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36355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671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763354"/>
      </p:ext>
    </p:extLst>
  </p:cSld>
  <p:clrMapOvr>
    <a:masterClrMapping/>
  </p:clrMapOvr>
  <p:transition>
    <p:wedge/>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225199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1688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73625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05546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14641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9870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2042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477518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8127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0897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552543"/>
      </p:ext>
    </p:extLst>
  </p:cSld>
  <p:clrMapOvr>
    <a:masterClrMapping/>
  </p:clrMapOvr>
  <p:transition>
    <p:wedge/>
  </p:transition>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82285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95951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217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65857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93583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19081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50770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9334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00009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464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648296"/>
      </p:ext>
    </p:extLst>
  </p:cSld>
  <p:clrMapOvr>
    <a:masterClrMapping/>
  </p:clrMapOvr>
  <p:transition>
    <p:wedge/>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701917"/>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90262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30904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80272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88179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885470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7245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68076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095026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135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1477142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09615"/>
      </p:ext>
    </p:extLst>
  </p:cSld>
  <p:clrMapOvr>
    <a:masterClrMapping/>
  </p:clrMapOvr>
  <p:transition>
    <p:wedge/>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57455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250910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56121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17050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292523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4014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45573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0750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4454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835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856580"/>
      </p:ext>
    </p:extLst>
  </p:cSld>
  <p:clrMapOvr>
    <a:masterClrMapping/>
  </p:clrMapOvr>
  <p:transition>
    <p:wedge/>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90364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671210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91853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63603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0406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70173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4295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46411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57483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965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579768"/>
      </p:ext>
    </p:extLst>
  </p:cSld>
  <p:clrMapOvr>
    <a:masterClrMapping/>
  </p:clrMapOvr>
  <p:transition>
    <p:wedge/>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9305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12993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1267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58314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01254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53998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650696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49347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30806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50030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563813"/>
      </p:ext>
    </p:extLst>
  </p:cSld>
  <p:clrMapOvr>
    <a:masterClrMapping/>
  </p:clrMapOvr>
  <p:transition>
    <p:wedge/>
  </p:transition>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98797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605988"/>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6433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54771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57954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2760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19828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52483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8475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9649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240893"/>
      </p:ext>
    </p:extLst>
  </p:cSld>
  <p:clrMapOvr>
    <a:masterClrMapping/>
  </p:clrMapOvr>
  <p:transition>
    <p:wedge/>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75852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94753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39047"/>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5034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035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30750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4431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58374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8443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6486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596914"/>
      </p:ext>
    </p:extLst>
  </p:cSld>
  <p:clrMapOvr>
    <a:masterClrMapping/>
  </p:clrMapOvr>
  <p:transition>
    <p:wedge/>
  </p:transition>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88020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39456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7398297"/>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15198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62179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54307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214677"/>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49892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968921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8288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20979"/>
      </p:ext>
    </p:extLst>
  </p:cSld>
  <p:clrMapOvr>
    <a:masterClrMapping/>
  </p:clrMapOvr>
  <p:transition>
    <p:wedge/>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27856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208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68293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102671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290059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61669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64439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23621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366954"/>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6107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786305"/>
      </p:ext>
    </p:extLst>
  </p:cSld>
  <p:clrMapOvr>
    <a:masterClrMapping/>
  </p:clrMapOvr>
  <p:transition>
    <p:wedge/>
  </p:transition>
  <p:timing>
    <p:tnLst>
      <p:par>
        <p:cT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7078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17141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150471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6372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6829073"/>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616960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8561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13020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0192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169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809932"/>
      </p:ext>
    </p:extLst>
  </p:cSld>
  <p:clrMapOvr>
    <a:masterClrMapping/>
  </p:clrMapOvr>
  <p:transition>
    <p:wedge/>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4717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748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57202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347392"/>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222262"/>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22455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65756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8604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380916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1386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200934"/>
      </p:ext>
    </p:extLst>
  </p:cSld>
  <p:clrMapOvr>
    <a:masterClrMapping/>
  </p:clrMapOvr>
  <p:transition>
    <p:wedge/>
  </p:transition>
  <p:timing>
    <p:tnLst>
      <p:par>
        <p:cTn id="1" dur="indefinite" restart="never" nodeType="tmRoot"/>
      </p:par>
    </p:tnLst>
  </p:timing>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07787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07273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9489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76455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306971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9316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770802"/>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73925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27539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823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9395919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0491069"/>
      </p:ext>
    </p:extLst>
  </p:cSld>
  <p:clrMapOvr>
    <a:masterClrMapping/>
  </p:clrMapOvr>
  <p:transition>
    <p:wedge/>
  </p:transition>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8969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95635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37513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63819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576934"/>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07018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83423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749122"/>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897046"/>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3513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721347"/>
      </p:ext>
    </p:extLst>
  </p:cSld>
  <p:clrMapOvr>
    <a:masterClrMapping/>
  </p:clrMapOvr>
  <p:transition>
    <p:wedge/>
  </p:transition>
  <p:timing>
    <p:tnLst>
      <p:par>
        <p:cTn id="1" dur="indefinite" restart="never" nodeType="tmRoot"/>
      </p:par>
    </p:tnLst>
  </p:timing>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66279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285466"/>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182355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32803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1627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16772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75797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68667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53679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980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68597"/>
      </p:ext>
    </p:extLst>
  </p:cSld>
  <p:clrMapOvr>
    <a:masterClrMapping/>
  </p:clrMapOvr>
  <p:transition>
    <p:wedge/>
  </p:transition>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01927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522076"/>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59433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8663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2124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13809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9797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37887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04917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15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310080"/>
      </p:ext>
    </p:extLst>
  </p:cSld>
  <p:clrMapOvr>
    <a:masterClrMapping/>
  </p:clrMapOvr>
  <p:transition>
    <p:wedge/>
  </p:transition>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50074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99552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43870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11064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78975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48415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3268145"/>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0130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550765"/>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137335"/>
      </p:ext>
    </p:extLst>
  </p:cSld>
  <p:clrMapOvr>
    <a:masterClrMapping/>
  </p:clrMapOvr>
  <p:transition>
    <p:pull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0949471"/>
      </p:ext>
    </p:extLst>
  </p:cSld>
  <p:clrMapOvr>
    <a:masterClrMapping/>
  </p:clrMapOvr>
  <p:transition>
    <p:wedge/>
  </p:transition>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185407"/>
      </p:ext>
    </p:extLst>
  </p:cSld>
  <p:clrMapOvr>
    <a:masterClrMapping/>
  </p:clrMapOvr>
  <p:transition>
    <p:pull dir="d"/>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181940"/>
      </p:ext>
    </p:extLst>
  </p:cSld>
  <p:clrMapOvr>
    <a:masterClrMapping/>
  </p:clrMapOvr>
  <p:transition>
    <p:pull dir="d"/>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907860"/>
      </p:ext>
    </p:extLst>
  </p:cSld>
  <p:clrMapOvr>
    <a:masterClrMapping/>
  </p:clrMapOvr>
  <p:transition>
    <p:pull dir="d"/>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964654"/>
      </p:ext>
    </p:extLst>
  </p:cSld>
  <p:clrMapOvr>
    <a:masterClrMapping/>
  </p:clrMapOvr>
  <p:transition>
    <p:pull dir="d"/>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961287"/>
      </p:ext>
    </p:extLst>
  </p:cSld>
  <p:clrMapOvr>
    <a:masterClrMapping/>
  </p:clrMapOvr>
  <p:transition>
    <p:pull dir="d"/>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520090"/>
      </p:ext>
    </p:extLst>
  </p:cSld>
  <p:clrMapOvr>
    <a:masterClrMapping/>
  </p:clrMapOvr>
  <p:transition>
    <p:pull dir="d"/>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110778"/>
      </p:ext>
    </p:extLst>
  </p:cSld>
  <p:clrMapOvr>
    <a:masterClrMapping/>
  </p:clrMapOvr>
  <p:transition>
    <p:pull dir="d"/>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3369002"/>
      </p:ext>
    </p:extLst>
  </p:cSld>
  <p:clrMapOvr>
    <a:masterClrMapping/>
  </p:clrMapOvr>
  <p:transition>
    <p:pull dir="d"/>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818587"/>
      </p:ext>
    </p:extLst>
  </p:cSld>
  <p:clrMapOvr>
    <a:masterClrMapping/>
  </p:clrMapOvr>
  <p:transition>
    <p:pull dir="d"/>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510780"/>
      </p:ext>
    </p:extLst>
  </p:cSld>
  <p:clrMapOvr>
    <a:masterClrMapping/>
  </p:clrMapOvr>
  <p:transition>
    <p:pull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0446931"/>
      </p:ext>
    </p:extLst>
  </p:cSld>
  <p:clrMapOvr>
    <a:masterClrMapping/>
  </p:clrMapOvr>
  <p:transition>
    <p:wedge/>
  </p:transition>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8383976"/>
      </p:ext>
    </p:extLst>
  </p:cSld>
  <p:clrMapOvr>
    <a:masterClrMapping/>
  </p:clrMapOvr>
  <p:transition>
    <p:pull dir="d"/>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4585702"/>
      </p:ext>
    </p:extLst>
  </p:cSld>
  <p:clrMapOvr>
    <a:masterClrMapping/>
  </p:clrMapOvr>
  <p:transition>
    <p:pull dir="d"/>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757774"/>
      </p:ext>
    </p:extLst>
  </p:cSld>
  <p:clrMapOvr>
    <a:masterClrMapping/>
  </p:clrMapOvr>
  <p:transition>
    <p:pull dir="d"/>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352863"/>
      </p:ext>
    </p:extLst>
  </p:cSld>
  <p:clrMapOvr>
    <a:masterClrMapping/>
  </p:clrMapOvr>
  <p:transition>
    <p:pull dir="d"/>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014618"/>
      </p:ext>
    </p:extLst>
  </p:cSld>
  <p:clrMapOvr>
    <a:masterClrMapping/>
  </p:clrMapOvr>
  <p:transition>
    <p:pull dir="d"/>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888089"/>
      </p:ext>
    </p:extLst>
  </p:cSld>
  <p:clrMapOvr>
    <a:masterClrMapping/>
  </p:clrMapOvr>
  <p:transition>
    <p:pull dir="d"/>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395291"/>
      </p:ext>
    </p:extLst>
  </p:cSld>
  <p:clrMapOvr>
    <a:masterClrMapping/>
  </p:clrMapOvr>
  <p:transition>
    <p:pull dir="d"/>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818323"/>
      </p:ext>
    </p:extLst>
  </p:cSld>
  <p:clrMapOvr>
    <a:masterClrMapping/>
  </p:clrMapOvr>
  <p:transition>
    <p:pull dir="d"/>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113472"/>
      </p:ext>
    </p:extLst>
  </p:cSld>
  <p:clrMapOvr>
    <a:masterClrMapping/>
  </p:clrMapOvr>
  <p:transition>
    <p:pull dir="d"/>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591555"/>
      </p:ext>
    </p:extLst>
  </p:cSld>
  <p:clrMapOvr>
    <a:masterClrMapping/>
  </p:clrMapOvr>
  <p:transition>
    <p:pull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034334"/>
      </p:ext>
    </p:extLst>
  </p:cSld>
  <p:clrMapOvr>
    <a:masterClrMapping/>
  </p:clrMapOvr>
  <p:transition>
    <p:wedge/>
  </p:transition>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115881"/>
      </p:ext>
    </p:extLst>
  </p:cSld>
  <p:clrMapOvr>
    <a:masterClrMapping/>
  </p:clrMapOvr>
  <p:transition>
    <p:pull dir="d"/>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193210"/>
      </p:ext>
    </p:extLst>
  </p:cSld>
  <p:clrMapOvr>
    <a:masterClrMapping/>
  </p:clrMapOvr>
  <p:transition>
    <p:pull dir="d"/>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700971"/>
      </p:ext>
    </p:extLst>
  </p:cSld>
  <p:clrMapOvr>
    <a:masterClrMapping/>
  </p:clrMapOvr>
  <p:transition>
    <p:pull dir="d"/>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320583"/>
      </p:ext>
    </p:extLst>
  </p:cSld>
  <p:clrMapOvr>
    <a:masterClrMapping/>
  </p:clrMapOvr>
  <p:transition>
    <p:pull dir="d"/>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21570"/>
      </p:ext>
    </p:extLst>
  </p:cSld>
  <p:clrMapOvr>
    <a:masterClrMapping/>
  </p:clrMapOvr>
  <p:transition>
    <p:pull dir="d"/>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089166"/>
      </p:ext>
    </p:extLst>
  </p:cSld>
  <p:clrMapOvr>
    <a:masterClrMapping/>
  </p:clrMapOvr>
  <p:transition>
    <p:pull dir="d"/>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3999011"/>
      </p:ext>
    </p:extLst>
  </p:cSld>
  <p:clrMapOvr>
    <a:masterClrMapping/>
  </p:clrMapOvr>
  <p:transition>
    <p:pull dir="d"/>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0445098"/>
      </p:ext>
    </p:extLst>
  </p:cSld>
  <p:clrMapOvr>
    <a:masterClrMapping/>
  </p:clrMapOvr>
  <p:transition>
    <p:pull dir="d"/>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757328"/>
      </p:ext>
    </p:extLst>
  </p:cSld>
  <p:clrMapOvr>
    <a:masterClrMapping/>
  </p:clrMapOvr>
  <p:transition>
    <p:pull dir="d"/>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929251"/>
      </p:ext>
    </p:extLst>
  </p:cSld>
  <p:clrMapOvr>
    <a:masterClrMapping/>
  </p:clrMapOvr>
  <p:transition>
    <p:pull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627052"/>
      </p:ext>
    </p:extLst>
  </p:cSld>
  <p:clrMapOvr>
    <a:masterClrMapping/>
  </p:clrMapOvr>
  <p:transition>
    <p:wedge/>
  </p:transition>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985473"/>
      </p:ext>
    </p:extLst>
  </p:cSld>
  <p:clrMapOvr>
    <a:masterClrMapping/>
  </p:clrMapOvr>
  <p:transition>
    <p:pull dir="d"/>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773881"/>
      </p:ext>
    </p:extLst>
  </p:cSld>
  <p:clrMapOvr>
    <a:masterClrMapping/>
  </p:clrMapOvr>
  <p:transition>
    <p:pull dir="d"/>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726657"/>
      </p:ext>
    </p:extLst>
  </p:cSld>
  <p:clrMapOvr>
    <a:masterClrMapping/>
  </p:clrMapOvr>
  <p:transition>
    <p:pull dir="d"/>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429755"/>
      </p:ext>
    </p:extLst>
  </p:cSld>
  <p:clrMapOvr>
    <a:masterClrMapping/>
  </p:clrMapOvr>
  <p:transition>
    <p:pull dir="d"/>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294628"/>
      </p:ext>
    </p:extLst>
  </p:cSld>
  <p:clrMapOvr>
    <a:masterClrMapping/>
  </p:clrMapOvr>
  <p:transition>
    <p:pull dir="d"/>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830635"/>
      </p:ext>
    </p:extLst>
  </p:cSld>
  <p:clrMapOvr>
    <a:masterClrMapping/>
  </p:clrMapOvr>
  <p:transition>
    <p:pull dir="d"/>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101216"/>
      </p:ext>
    </p:extLst>
  </p:cSld>
  <p:clrMapOvr>
    <a:masterClrMapping/>
  </p:clrMapOvr>
  <p:transition>
    <p:pull dir="d"/>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826595"/>
      </p:ext>
    </p:extLst>
  </p:cSld>
  <p:clrMapOvr>
    <a:masterClrMapping/>
  </p:clrMapOvr>
  <p:transition>
    <p:pull dir="d"/>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699700"/>
      </p:ext>
    </p:extLst>
  </p:cSld>
  <p:clrMapOvr>
    <a:masterClrMapping/>
  </p:clrMapOvr>
  <p:transition>
    <p:pull dir="d"/>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937053"/>
      </p:ext>
    </p:extLst>
  </p:cSld>
  <p:clrMapOvr>
    <a:masterClrMapping/>
  </p:clrMapOvr>
  <p:transition>
    <p:pull di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681119"/>
      </p:ext>
    </p:extLst>
  </p:cSld>
  <p:clrMapOvr>
    <a:masterClrMapping/>
  </p:clrMapOvr>
  <p:transition>
    <p:wedge/>
  </p:transition>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596718"/>
      </p:ext>
    </p:extLst>
  </p:cSld>
  <p:clrMapOvr>
    <a:masterClrMapping/>
  </p:clrMapOvr>
  <p:transition>
    <p:pull dir="d"/>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509924"/>
      </p:ext>
    </p:extLst>
  </p:cSld>
  <p:clrMapOvr>
    <a:masterClrMapping/>
  </p:clrMapOvr>
  <p:transition>
    <p:pull dir="d"/>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076628"/>
      </p:ext>
    </p:extLst>
  </p:cSld>
  <p:clrMapOvr>
    <a:masterClrMapping/>
  </p:clrMapOvr>
  <p:transition>
    <p:pull dir="d"/>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344830"/>
      </p:ext>
    </p:extLst>
  </p:cSld>
  <p:clrMapOvr>
    <a:masterClrMapping/>
  </p:clrMapOvr>
  <p:transition>
    <p:pull dir="d"/>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9329461"/>
      </p:ext>
    </p:extLst>
  </p:cSld>
  <p:clrMapOvr>
    <a:masterClrMapping/>
  </p:clrMapOvr>
  <p:transition>
    <p:pull dir="d"/>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414842"/>
      </p:ext>
    </p:extLst>
  </p:cSld>
  <p:clrMapOvr>
    <a:masterClrMapping/>
  </p:clrMapOvr>
  <p:transition>
    <p:pull dir="d"/>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7604367"/>
      </p:ext>
    </p:extLst>
  </p:cSld>
  <p:clrMapOvr>
    <a:masterClrMapping/>
  </p:clrMapOvr>
  <p:transition>
    <p:pull dir="d"/>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405249"/>
      </p:ext>
    </p:extLst>
  </p:cSld>
  <p:clrMapOvr>
    <a:masterClrMapping/>
  </p:clrMapOvr>
  <p:transition>
    <p:pull dir="d"/>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705656"/>
      </p:ext>
    </p:extLst>
  </p:cSld>
  <p:clrMapOvr>
    <a:masterClrMapping/>
  </p:clrMapOvr>
  <p:transition>
    <p:pull dir="d"/>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457093"/>
      </p:ext>
    </p:extLst>
  </p:cSld>
  <p:clrMapOvr>
    <a:masterClrMapping/>
  </p:clrMapOvr>
  <p:transition>
    <p:pull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846352"/>
      </p:ext>
    </p:extLst>
  </p:cSld>
  <p:clrMapOvr>
    <a:masterClrMapping/>
  </p:clrMapOvr>
  <p:transition>
    <p:wedge/>
  </p:transition>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517061"/>
      </p:ext>
    </p:extLst>
  </p:cSld>
  <p:clrMapOvr>
    <a:masterClrMapping/>
  </p:clrMapOvr>
  <p:transition>
    <p:pull dir="d"/>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7811934"/>
      </p:ext>
    </p:extLst>
  </p:cSld>
  <p:clrMapOvr>
    <a:masterClrMapping/>
  </p:clrMapOvr>
  <p:transition>
    <p:pull dir="d"/>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25085"/>
      </p:ext>
    </p:extLst>
  </p:cSld>
  <p:clrMapOvr>
    <a:masterClrMapping/>
  </p:clrMapOvr>
  <p:transition>
    <p:pull dir="d"/>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482135"/>
      </p:ext>
    </p:extLst>
  </p:cSld>
  <p:clrMapOvr>
    <a:masterClrMapping/>
  </p:clrMapOvr>
  <p:transition>
    <p:pull dir="d"/>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341438"/>
      </p:ext>
    </p:extLst>
  </p:cSld>
  <p:clrMapOvr>
    <a:masterClrMapping/>
  </p:clrMapOvr>
  <p:transition>
    <p:pull dir="d"/>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004919"/>
      </p:ext>
    </p:extLst>
  </p:cSld>
  <p:clrMapOvr>
    <a:masterClrMapping/>
  </p:clrMapOvr>
  <p:transition>
    <p:pull dir="d"/>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856038"/>
      </p:ext>
    </p:extLst>
  </p:cSld>
  <p:clrMapOvr>
    <a:masterClrMapping/>
  </p:clrMapOvr>
  <p:transition>
    <p:pull dir="d"/>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803779"/>
      </p:ext>
    </p:extLst>
  </p:cSld>
  <p:clrMapOvr>
    <a:masterClrMapping/>
  </p:clrMapOvr>
  <p:transition>
    <p:pull dir="d"/>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090103"/>
      </p:ext>
    </p:extLst>
  </p:cSld>
  <p:clrMapOvr>
    <a:masterClrMapping/>
  </p:clrMapOvr>
  <p:transition>
    <p:pull dir="d"/>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292846"/>
      </p:ext>
    </p:extLst>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3875908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378548"/>
      </p:ext>
    </p:extLst>
  </p:cSld>
  <p:clrMapOvr>
    <a:masterClrMapping/>
  </p:clrMapOvr>
  <p:transition>
    <p:wedge/>
  </p:transition>
  <p:timing>
    <p:tnLst>
      <p:par>
        <p:cTn id="1" dur="indefinite" restart="never" nodeType="tmRoot"/>
      </p:par>
    </p:tnLst>
  </p:timing>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34877"/>
      </p:ext>
    </p:extLst>
  </p:cSld>
  <p:clrMapOvr>
    <a:masterClrMapping/>
  </p:clrMapOvr>
  <p:transition>
    <p:pull dir="d"/>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020464"/>
      </p:ext>
    </p:extLst>
  </p:cSld>
  <p:clrMapOvr>
    <a:masterClrMapping/>
  </p:clrMapOvr>
  <p:transition>
    <p:pull dir="d"/>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546339"/>
      </p:ext>
    </p:extLst>
  </p:cSld>
  <p:clrMapOvr>
    <a:masterClrMapping/>
  </p:clrMapOvr>
  <p:transition>
    <p:pull dir="d"/>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227532"/>
      </p:ext>
    </p:extLst>
  </p:cSld>
  <p:clrMapOvr>
    <a:masterClrMapping/>
  </p:clrMapOvr>
  <p:transition>
    <p:pull dir="d"/>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277843"/>
      </p:ext>
    </p:extLst>
  </p:cSld>
  <p:clrMapOvr>
    <a:masterClrMapping/>
  </p:clrMapOvr>
  <p:transition>
    <p:pull dir="d"/>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833507"/>
      </p:ext>
    </p:extLst>
  </p:cSld>
  <p:clrMapOvr>
    <a:masterClrMapping/>
  </p:clrMapOvr>
  <p:transition>
    <p:pull dir="d"/>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11019"/>
      </p:ext>
    </p:extLst>
  </p:cSld>
  <p:clrMapOvr>
    <a:masterClrMapping/>
  </p:clrMapOvr>
  <p:transition>
    <p:pull dir="d"/>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950087"/>
      </p:ext>
    </p:extLst>
  </p:cSld>
  <p:clrMapOvr>
    <a:masterClrMapping/>
  </p:clrMapOvr>
  <p:transition>
    <p:pull dir="d"/>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4155921"/>
      </p:ext>
    </p:extLst>
  </p:cSld>
  <p:clrMapOvr>
    <a:masterClrMapping/>
  </p:clrMapOvr>
  <p:transition>
    <p:pull dir="d"/>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3538821"/>
      </p:ext>
    </p:extLst>
  </p:cSld>
  <p:clrMapOvr>
    <a:masterClrMapping/>
  </p:clrMapOvr>
  <p:transition>
    <p:pull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836447"/>
      </p:ext>
    </p:extLst>
  </p:cSld>
  <p:clrMapOvr>
    <a:masterClrMapping/>
  </p:clrMapOvr>
  <p:transition>
    <p:wedge/>
  </p:transition>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817446"/>
      </p:ext>
    </p:extLst>
  </p:cSld>
  <p:clrMapOvr>
    <a:masterClrMapping/>
  </p:clrMapOvr>
  <p:transition>
    <p:pull dir="d"/>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896036"/>
      </p:ext>
    </p:extLst>
  </p:cSld>
  <p:clrMapOvr>
    <a:masterClrMapping/>
  </p:clrMapOvr>
  <p:transition>
    <p:pull dir="d"/>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21986"/>
      </p:ext>
    </p:extLst>
  </p:cSld>
  <p:clrMapOvr>
    <a:masterClrMapping/>
  </p:clrMapOvr>
  <p:transition>
    <p:pull dir="d"/>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406418"/>
      </p:ext>
    </p:extLst>
  </p:cSld>
  <p:clrMapOvr>
    <a:masterClrMapping/>
  </p:clrMapOvr>
  <p:transition>
    <p:pull dir="d"/>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0197666"/>
      </p:ext>
    </p:extLst>
  </p:cSld>
  <p:clrMapOvr>
    <a:masterClrMapping/>
  </p:clrMapOvr>
  <p:transition>
    <p:pull dir="d"/>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52112"/>
      </p:ext>
    </p:extLst>
  </p:cSld>
  <p:clrMapOvr>
    <a:masterClrMapping/>
  </p:clrMapOvr>
  <p:transition>
    <p:pull dir="d"/>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799823"/>
      </p:ext>
    </p:extLst>
  </p:cSld>
  <p:clrMapOvr>
    <a:masterClrMapping/>
  </p:clrMapOvr>
  <p:transition>
    <p:pull dir="d"/>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842475"/>
      </p:ext>
    </p:extLst>
  </p:cSld>
  <p:clrMapOvr>
    <a:masterClrMapping/>
  </p:clrMapOvr>
  <p:transition>
    <p:pull dir="d"/>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062372"/>
      </p:ext>
    </p:extLst>
  </p:cSld>
  <p:clrMapOvr>
    <a:masterClrMapping/>
  </p:clrMapOvr>
  <p:transition>
    <p:pull dir="d"/>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924483"/>
      </p:ext>
    </p:extLst>
  </p:cSld>
  <p:clrMapOvr>
    <a:masterClrMapping/>
  </p:clrMapOvr>
  <p:transition>
    <p:pull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952753"/>
      </p:ext>
    </p:extLst>
  </p:cSld>
  <p:clrMapOvr>
    <a:masterClrMapping/>
  </p:clrMapOvr>
  <p:transition>
    <p:wedge/>
  </p:transition>
  <p:timing>
    <p:tnLst>
      <p:par>
        <p:cTn id="1" dur="indefinite" restart="never" nodeType="tmRoot"/>
      </p:par>
    </p:tnLst>
  </p:timing>
</p:sldLayout>
</file>

<file path=ppt/slideLayouts/slideLayout7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8372250"/>
      </p:ext>
    </p:extLst>
  </p:cSld>
  <p:clrMapOvr>
    <a:masterClrMapping/>
  </p:clrMapOvr>
  <p:transition>
    <p:pull dir="d"/>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5504568"/>
      </p:ext>
    </p:extLst>
  </p:cSld>
  <p:clrMapOvr>
    <a:masterClrMapping/>
  </p:clrMapOvr>
  <p:transition>
    <p:pull dir="d"/>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960342"/>
      </p:ext>
    </p:extLst>
  </p:cSld>
  <p:clrMapOvr>
    <a:masterClrMapping/>
  </p:clrMapOvr>
  <p:transition>
    <p:pull dir="d"/>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293129"/>
      </p:ext>
    </p:extLst>
  </p:cSld>
  <p:clrMapOvr>
    <a:masterClrMapping/>
  </p:clrMapOvr>
  <p:transition>
    <p:pull dir="d"/>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950978"/>
      </p:ext>
    </p:extLst>
  </p:cSld>
  <p:clrMapOvr>
    <a:masterClrMapping/>
  </p:clrMapOvr>
  <p:transition>
    <p:pull dir="d"/>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741311"/>
      </p:ext>
    </p:extLst>
  </p:cSld>
  <p:clrMapOvr>
    <a:masterClrMapping/>
  </p:clrMapOvr>
  <p:transition>
    <p:pull dir="d"/>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489927"/>
      </p:ext>
    </p:extLst>
  </p:cSld>
  <p:clrMapOvr>
    <a:masterClrMapping/>
  </p:clrMapOvr>
  <p:transition>
    <p:pull dir="d"/>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97304"/>
      </p:ext>
    </p:extLst>
  </p:cSld>
  <p:clrMapOvr>
    <a:masterClrMapping/>
  </p:clrMapOvr>
  <p:transition>
    <p:pull dir="d"/>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0331"/>
      </p:ext>
    </p:extLst>
  </p:cSld>
  <p:clrMapOvr>
    <a:masterClrMapping/>
  </p:clrMapOvr>
  <p:transition>
    <p:pull dir="d"/>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328498"/>
      </p:ext>
    </p:extLst>
  </p:cSld>
  <p:clrMapOvr>
    <a:masterClrMapping/>
  </p:clrMapOvr>
  <p:transition>
    <p:pull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44572"/>
      </p:ext>
    </p:extLst>
  </p:cSld>
  <p:clrMapOvr>
    <a:masterClrMapping/>
  </p:clrMapOvr>
  <p:transition>
    <p:wedge/>
  </p:transition>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360293"/>
      </p:ext>
    </p:extLst>
  </p:cSld>
  <p:clrMapOvr>
    <a:masterClrMapping/>
  </p:clrMapOvr>
  <p:transition>
    <p:pull dir="d"/>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21157"/>
      </p:ext>
    </p:extLst>
  </p:cSld>
  <p:clrMapOvr>
    <a:masterClrMapping/>
  </p:clrMapOvr>
  <p:transition>
    <p:pull dir="d"/>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545441"/>
      </p:ext>
    </p:extLst>
  </p:cSld>
  <p:clrMapOvr>
    <a:masterClrMapping/>
  </p:clrMapOvr>
  <p:transition>
    <p:pull dir="d"/>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154806"/>
      </p:ext>
    </p:extLst>
  </p:cSld>
  <p:clrMapOvr>
    <a:masterClrMapping/>
  </p:clrMapOvr>
  <p:transition>
    <p:pull dir="d"/>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701981"/>
      </p:ext>
    </p:extLst>
  </p:cSld>
  <p:clrMapOvr>
    <a:masterClrMapping/>
  </p:clrMapOvr>
  <p:transition>
    <p:pull dir="d"/>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67488"/>
      </p:ext>
    </p:extLst>
  </p:cSld>
  <p:clrMapOvr>
    <a:masterClrMapping/>
  </p:clrMapOvr>
  <p:transition>
    <p:pull dir="d"/>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563121"/>
      </p:ext>
    </p:extLst>
  </p:cSld>
  <p:clrMapOvr>
    <a:masterClrMapping/>
  </p:clrMapOvr>
  <p:transition>
    <p:pull dir="d"/>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93203"/>
      </p:ext>
    </p:extLst>
  </p:cSld>
  <p:clrMapOvr>
    <a:masterClrMapping/>
  </p:clrMapOvr>
  <p:transition>
    <p:pull dir="d"/>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407793"/>
      </p:ext>
    </p:extLst>
  </p:cSld>
  <p:clrMapOvr>
    <a:masterClrMapping/>
  </p:clrMapOvr>
  <p:transition>
    <p:pull dir="d"/>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151586"/>
      </p:ext>
    </p:extLst>
  </p:cSld>
  <p:clrMapOvr>
    <a:masterClrMapping/>
  </p:clrMapOvr>
  <p:transition>
    <p:pull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8077386"/>
      </p:ext>
    </p:extLst>
  </p:cSld>
  <p:clrMapOvr>
    <a:masterClrMapping/>
  </p:clrMapOvr>
  <p:transition>
    <p:wedge/>
  </p:transition>
  <p:timing>
    <p:tnLst>
      <p:par>
        <p:cTn id="1" dur="indefinite" restart="never" nodeType="tmRoot"/>
      </p:par>
    </p:tnLst>
  </p:timing>
</p:sldLayout>
</file>

<file path=ppt/slideLayouts/slideLayout7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5857862"/>
      </p:ext>
    </p:extLst>
  </p:cSld>
  <p:clrMapOvr>
    <a:masterClrMapping/>
  </p:clrMapOvr>
  <p:transition>
    <p:pull dir="d"/>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016680"/>
      </p:ext>
    </p:extLst>
  </p:cSld>
  <p:clrMapOvr>
    <a:masterClrMapping/>
  </p:clrMapOvr>
  <p:transition>
    <p:pull dir="d"/>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037273"/>
      </p:ext>
    </p:extLst>
  </p:cSld>
  <p:clrMapOvr>
    <a:masterClrMapping/>
  </p:clrMapOvr>
  <p:transition>
    <p:pull dir="d"/>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287711"/>
      </p:ext>
    </p:extLst>
  </p:cSld>
  <p:clrMapOvr>
    <a:masterClrMapping/>
  </p:clrMapOvr>
  <p:transition>
    <p:pull dir="d"/>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275254"/>
      </p:ext>
    </p:extLst>
  </p:cSld>
  <p:clrMapOvr>
    <a:masterClrMapping/>
  </p:clrMapOvr>
  <p:transition>
    <p:pull dir="d"/>
  </p:transition>
</p:sldLayout>
</file>

<file path=ppt/slideLayouts/slideLayout7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92037"/>
      </p:ext>
    </p:extLst>
  </p:cSld>
  <p:clrMapOvr>
    <a:masterClrMapping/>
  </p:clrMapOvr>
  <p:transition>
    <p:pull dir="d"/>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82457"/>
      </p:ext>
    </p:extLst>
  </p:cSld>
  <p:clrMapOvr>
    <a:masterClrMapping/>
  </p:clrMapOvr>
  <p:transition>
    <p:pull dir="d"/>
  </p:transitio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787972"/>
      </p:ext>
    </p:extLst>
  </p:cSld>
  <p:clrMapOvr>
    <a:masterClrMapping/>
  </p:clrMapOvr>
  <p:transition>
    <p:pull dir="d"/>
  </p:transition>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9877344"/>
      </p:ext>
    </p:extLst>
  </p:cSld>
  <p:clrMapOvr>
    <a:masterClrMapping/>
  </p:clrMapOvr>
  <p:transition>
    <p:pull dir="d"/>
  </p:transition>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1982272"/>
      </p:ext>
    </p:extLst>
  </p:cSld>
  <p:clrMapOvr>
    <a:masterClrMapping/>
  </p:clrMapOvr>
  <p:transition>
    <p:pull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208832"/>
      </p:ext>
    </p:extLst>
  </p:cSld>
  <p:clrMapOvr>
    <a:masterClrMapping/>
  </p:clrMapOvr>
  <p:transition>
    <p:wedge/>
  </p:transition>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986330"/>
      </p:ext>
    </p:extLst>
  </p:cSld>
  <p:clrMapOvr>
    <a:masterClrMapping/>
  </p:clrMapOvr>
  <p:transition>
    <p:pull dir="d"/>
  </p:transition>
</p:sldLayout>
</file>

<file path=ppt/slideLayouts/slideLayout7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594742"/>
      </p:ext>
    </p:extLst>
  </p:cSld>
  <p:clrMapOvr>
    <a:masterClrMapping/>
  </p:clrMapOvr>
  <p:transition>
    <p:pull dir="d"/>
  </p:transition>
</p:sldLayout>
</file>

<file path=ppt/slideLayouts/slideLayout7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763812"/>
      </p:ext>
    </p:extLst>
  </p:cSld>
  <p:clrMapOvr>
    <a:masterClrMapping/>
  </p:clrMapOvr>
  <p:transition>
    <p:pull dir="d"/>
  </p:transition>
</p:sldLayout>
</file>

<file path=ppt/slideLayouts/slideLayout7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44199"/>
      </p:ext>
    </p:extLst>
  </p:cSld>
  <p:clrMapOvr>
    <a:masterClrMapping/>
  </p:clrMapOvr>
  <p:transition>
    <p:pull dir="d"/>
  </p:transition>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292312"/>
      </p:ext>
    </p:extLst>
  </p:cSld>
  <p:clrMapOvr>
    <a:masterClrMapping/>
  </p:clrMapOvr>
  <p:transition>
    <p:pull dir="d"/>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947242"/>
      </p:ext>
    </p:extLst>
  </p:cSld>
  <p:clrMapOvr>
    <a:masterClrMapping/>
  </p:clrMapOvr>
  <p:transition>
    <p:pull dir="d"/>
  </p:transition>
</p:sldLayout>
</file>

<file path=ppt/slideLayouts/slideLayout7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583325"/>
      </p:ext>
    </p:extLst>
  </p:cSld>
  <p:clrMapOvr>
    <a:masterClrMapping/>
  </p:clrMapOvr>
  <p:transition>
    <p:pull dir="d"/>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847411"/>
      </p:ext>
    </p:extLst>
  </p:cSld>
  <p:clrMapOvr>
    <a:masterClrMapping/>
  </p:clrMapOvr>
  <p:transition>
    <p:pull dir="d"/>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576512"/>
      </p:ext>
    </p:extLst>
  </p:cSld>
  <p:clrMapOvr>
    <a:masterClrMapping/>
  </p:clrMapOvr>
  <p:transition>
    <p:pull dir="d"/>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135791"/>
      </p:ext>
    </p:extLst>
  </p:cSld>
  <p:clrMapOvr>
    <a:masterClrMapping/>
  </p:clrMapOvr>
  <p:transition>
    <p:pull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9228863"/>
      </p:ext>
    </p:extLst>
  </p:cSld>
  <p:clrMapOvr>
    <a:masterClrMapping/>
  </p:clrMapOvr>
  <p:transition>
    <p:wedge/>
  </p:transition>
  <p:timing>
    <p:tnLst>
      <p:par>
        <p:cTn id="1" dur="indefinite" restart="never" nodeType="tmRoot"/>
      </p:par>
    </p:tnLst>
  </p:timing>
</p:sldLayout>
</file>

<file path=ppt/slideLayouts/slideLayout7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427901"/>
      </p:ext>
    </p:extLst>
  </p:cSld>
  <p:clrMapOvr>
    <a:masterClrMapping/>
  </p:clrMapOvr>
  <p:transition>
    <p:pull dir="d"/>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589310"/>
      </p:ext>
    </p:extLst>
  </p:cSld>
  <p:clrMapOvr>
    <a:masterClrMapping/>
  </p:clrMapOvr>
  <p:transition>
    <p:pull dir="d"/>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562516"/>
      </p:ext>
    </p:extLst>
  </p:cSld>
  <p:clrMapOvr>
    <a:masterClrMapping/>
  </p:clrMapOvr>
  <p:transition>
    <p:pull dir="d"/>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190806"/>
      </p:ext>
    </p:extLst>
  </p:cSld>
  <p:clrMapOvr>
    <a:masterClrMapping/>
  </p:clrMapOvr>
  <p:transition>
    <p:pull dir="d"/>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31493"/>
      </p:ext>
    </p:extLst>
  </p:cSld>
  <p:clrMapOvr>
    <a:masterClrMapping/>
  </p:clrMapOvr>
  <p:transition>
    <p:pull dir="d"/>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340655"/>
      </p:ext>
    </p:extLst>
  </p:cSld>
  <p:clrMapOvr>
    <a:masterClrMapping/>
  </p:clrMapOvr>
  <p:transition>
    <p:pull dir="d"/>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414870"/>
      </p:ext>
    </p:extLst>
  </p:cSld>
  <p:clrMapOvr>
    <a:masterClrMapping/>
  </p:clrMapOvr>
  <p:transition>
    <p:pull dir="d"/>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4821902"/>
      </p:ext>
    </p:extLst>
  </p:cSld>
  <p:clrMapOvr>
    <a:masterClrMapping/>
  </p:clrMapOvr>
  <p:transition>
    <p:pull dir="d"/>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146668"/>
      </p:ext>
    </p:extLst>
  </p:cSld>
  <p:clrMapOvr>
    <a:masterClrMapping/>
  </p:clrMapOvr>
  <p:transition>
    <p:pull dir="d"/>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157990"/>
      </p:ext>
    </p:extLst>
  </p:cSld>
  <p:clrMapOvr>
    <a:masterClrMapping/>
  </p:clrMapOvr>
  <p:transition>
    <p:pull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515964"/>
      </p:ext>
    </p:extLst>
  </p:cSld>
  <p:clrMapOvr>
    <a:masterClrMapping/>
  </p:clrMapOvr>
  <p:transition>
    <p:wedge/>
  </p:transition>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069891"/>
      </p:ext>
    </p:extLst>
  </p:cSld>
  <p:clrMapOvr>
    <a:masterClrMapping/>
  </p:clrMapOvr>
  <p:transition>
    <p:pull dir="d"/>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937541"/>
      </p:ext>
    </p:extLst>
  </p:cSld>
  <p:clrMapOvr>
    <a:masterClrMapping/>
  </p:clrMapOvr>
  <p:transition>
    <p:pull dir="d"/>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468805"/>
      </p:ext>
    </p:extLst>
  </p:cSld>
  <p:clrMapOvr>
    <a:masterClrMapping/>
  </p:clrMapOvr>
  <p:transition>
    <p:pull dir="d"/>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79064"/>
      </p:ext>
    </p:extLst>
  </p:cSld>
  <p:clrMapOvr>
    <a:masterClrMapping/>
  </p:clrMapOvr>
  <p:transition>
    <p:pull dir="d"/>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519106"/>
      </p:ext>
    </p:extLst>
  </p:cSld>
  <p:clrMapOvr>
    <a:masterClrMapping/>
  </p:clrMapOvr>
  <p:transition>
    <p:pull dir="d"/>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793369"/>
      </p:ext>
    </p:extLst>
  </p:cSld>
  <p:clrMapOvr>
    <a:masterClrMapping/>
  </p:clrMapOvr>
  <p:transition>
    <p:pull dir="d"/>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08506"/>
      </p:ext>
    </p:extLst>
  </p:cSld>
  <p:clrMapOvr>
    <a:masterClrMapping/>
  </p:clrMapOvr>
  <p:transition>
    <p:pull dir="d"/>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4822030"/>
      </p:ext>
    </p:extLst>
  </p:cSld>
  <p:clrMapOvr>
    <a:masterClrMapping/>
  </p:clrMapOvr>
  <p:transition>
    <p:pull dir="d"/>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965132"/>
      </p:ext>
    </p:extLst>
  </p:cSld>
  <p:clrMapOvr>
    <a:masterClrMapping/>
  </p:clrMapOvr>
  <p:transition>
    <p:pull dir="d"/>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252302"/>
      </p:ext>
    </p:extLst>
  </p:cSld>
  <p:clrMapOvr>
    <a:masterClrMapping/>
  </p:clrMapOvr>
  <p:transition>
    <p:pull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252237"/>
      </p:ext>
    </p:extLst>
  </p:cSld>
  <p:clrMapOvr>
    <a:masterClrMapping/>
  </p:clrMapOvr>
  <p:transition>
    <p:wedge/>
  </p:transition>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060506"/>
      </p:ext>
    </p:extLst>
  </p:cSld>
  <p:clrMapOvr>
    <a:masterClrMapping/>
  </p:clrMapOvr>
  <p:transition>
    <p:pull dir="d"/>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40107"/>
      </p:ext>
    </p:extLst>
  </p:cSld>
  <p:clrMapOvr>
    <a:masterClrMapping/>
  </p:clrMapOvr>
  <p:transition>
    <p:pull dir="d"/>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134507"/>
      </p:ext>
    </p:extLst>
  </p:cSld>
  <p:clrMapOvr>
    <a:masterClrMapping/>
  </p:clrMapOvr>
  <p:transition>
    <p:pull dir="d"/>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19176"/>
      </p:ext>
    </p:extLst>
  </p:cSld>
  <p:clrMapOvr>
    <a:masterClrMapping/>
  </p:clrMapOvr>
  <p:transition>
    <p:pull dir="d"/>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5192054"/>
      </p:ext>
    </p:extLst>
  </p:cSld>
  <p:clrMapOvr>
    <a:masterClrMapping/>
  </p:clrMapOvr>
  <p:transition>
    <p:pull dir="d"/>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894387"/>
      </p:ext>
    </p:extLst>
  </p:cSld>
  <p:clrMapOvr>
    <a:masterClrMapping/>
  </p:clrMapOvr>
  <p:transition>
    <p:pull dir="d"/>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969533"/>
      </p:ext>
    </p:extLst>
  </p:cSld>
  <p:clrMapOvr>
    <a:masterClrMapping/>
  </p:clrMapOvr>
  <p:transition>
    <p:pull dir="d"/>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8254034"/>
      </p:ext>
    </p:extLst>
  </p:cSld>
  <p:clrMapOvr>
    <a:masterClrMapping/>
  </p:clrMapOvr>
  <p:transition>
    <p:pull dir="d"/>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690582"/>
      </p:ext>
    </p:extLst>
  </p:cSld>
  <p:clrMapOvr>
    <a:masterClrMapping/>
  </p:clrMapOvr>
  <p:transition>
    <p:pull dir="d"/>
  </p:transition>
</p:sldLayout>
</file>

<file path=ppt/slideLayouts/slideLayout7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377365"/>
      </p:ext>
    </p:extLst>
  </p:cSld>
  <p:clrMapOvr>
    <a:masterClrMapping/>
  </p:clrMapOvr>
  <p:transition>
    <p:pull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219043"/>
      </p:ext>
    </p:extLst>
  </p:cSld>
  <p:clrMapOvr>
    <a:masterClrMapping/>
  </p:clrMapOvr>
  <p:transition>
    <p:wedge/>
  </p:transition>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669937"/>
      </p:ext>
    </p:extLst>
  </p:cSld>
  <p:clrMapOvr>
    <a:masterClrMapping/>
  </p:clrMapOvr>
  <p:transition>
    <p:pull dir="d"/>
  </p:transition>
</p:sldLayout>
</file>

<file path=ppt/slideLayouts/slideLayout7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06549"/>
      </p:ext>
    </p:extLst>
  </p:cSld>
  <p:clrMapOvr>
    <a:masterClrMapping/>
  </p:clrMapOvr>
  <p:transition>
    <p:pull dir="d"/>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64579"/>
      </p:ext>
    </p:extLst>
  </p:cSld>
  <p:clrMapOvr>
    <a:masterClrMapping/>
  </p:clrMapOvr>
  <p:transition>
    <p:pull dir="d"/>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415459"/>
      </p:ext>
    </p:extLst>
  </p:cSld>
  <p:clrMapOvr>
    <a:masterClrMapping/>
  </p:clrMapOvr>
  <p:transition>
    <p:pull dir="d"/>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338179"/>
      </p:ext>
    </p:extLst>
  </p:cSld>
  <p:clrMapOvr>
    <a:masterClrMapping/>
  </p:clrMapOvr>
  <p:transition>
    <p:pull dir="d"/>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83876"/>
      </p:ext>
    </p:extLst>
  </p:cSld>
  <p:clrMapOvr>
    <a:masterClrMapping/>
  </p:clrMapOvr>
  <p:transition>
    <p:pull dir="d"/>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290914"/>
      </p:ext>
    </p:extLst>
  </p:cSld>
  <p:clrMapOvr>
    <a:masterClrMapping/>
  </p:clrMapOvr>
  <p:transition>
    <p:pull dir="d"/>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2646809"/>
      </p:ext>
    </p:extLst>
  </p:cSld>
  <p:clrMapOvr>
    <a:masterClrMapping/>
  </p:clrMapOvr>
  <p:transition>
    <p:pull dir="d"/>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984034"/>
      </p:ext>
    </p:extLst>
  </p:cSld>
  <p:clrMapOvr>
    <a:masterClrMapping/>
  </p:clrMapOvr>
  <p:transition>
    <p:pull dir="d"/>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858712"/>
      </p:ext>
    </p:extLst>
  </p:cSld>
  <p:clrMapOvr>
    <a:masterClrMapping/>
  </p:clrMapOvr>
  <p:transition>
    <p:pull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35886133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99439"/>
      </p:ext>
    </p:extLst>
  </p:cSld>
  <p:clrMapOvr>
    <a:masterClrMapping/>
  </p:clrMapOvr>
  <p:transition>
    <p:wedge/>
  </p:transition>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616768"/>
      </p:ext>
    </p:extLst>
  </p:cSld>
  <p:clrMapOvr>
    <a:masterClrMapping/>
  </p:clrMapOvr>
  <p:transition>
    <p:pull dir="d"/>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997923"/>
      </p:ext>
    </p:extLst>
  </p:cSld>
  <p:clrMapOvr>
    <a:masterClrMapping/>
  </p:clrMapOvr>
  <p:transition>
    <p:pull dir="d"/>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205840"/>
      </p:ext>
    </p:extLst>
  </p:cSld>
  <p:clrMapOvr>
    <a:masterClrMapping/>
  </p:clrMapOvr>
  <p:transition>
    <p:pull dir="d"/>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2295"/>
      </p:ext>
    </p:extLst>
  </p:cSld>
  <p:clrMapOvr>
    <a:masterClrMapping/>
  </p:clrMapOvr>
  <p:transition>
    <p:pull dir="d"/>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877778"/>
      </p:ext>
    </p:extLst>
  </p:cSld>
  <p:clrMapOvr>
    <a:masterClrMapping/>
  </p:clrMapOvr>
  <p:transition>
    <p:pull dir="d"/>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800091"/>
      </p:ext>
    </p:extLst>
  </p:cSld>
  <p:clrMapOvr>
    <a:masterClrMapping/>
  </p:clrMapOvr>
  <p:transition>
    <p:pull dir="d"/>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793960"/>
      </p:ext>
    </p:extLst>
  </p:cSld>
  <p:clrMapOvr>
    <a:masterClrMapping/>
  </p:clrMapOvr>
  <p:transition>
    <p:pull dir="d"/>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946542"/>
      </p:ext>
    </p:extLst>
  </p:cSld>
  <p:clrMapOvr>
    <a:masterClrMapping/>
  </p:clrMapOvr>
  <p:transition>
    <p:pull dir="d"/>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5871346"/>
      </p:ext>
    </p:extLst>
  </p:cSld>
  <p:clrMapOvr>
    <a:masterClrMapping/>
  </p:clrMapOvr>
  <p:transition>
    <p:pull dir="d"/>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195876"/>
      </p:ext>
    </p:extLst>
  </p:cSld>
  <p:clrMapOvr>
    <a:masterClrMapping/>
  </p:clrMapOvr>
  <p:transition>
    <p:pull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209689"/>
      </p:ext>
    </p:extLst>
  </p:cSld>
  <p:clrMapOvr>
    <a:masterClrMapping/>
  </p:clrMapOvr>
  <p:transition>
    <p:wedge/>
  </p:transition>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314710"/>
      </p:ext>
    </p:extLst>
  </p:cSld>
  <p:clrMapOvr>
    <a:masterClrMapping/>
  </p:clrMapOvr>
  <p:transition>
    <p:pull dir="d"/>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759014"/>
      </p:ext>
    </p:extLst>
  </p:cSld>
  <p:clrMapOvr>
    <a:masterClrMapping/>
  </p:clrMapOvr>
  <p:transition>
    <p:pull dir="d"/>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8564474"/>
      </p:ext>
    </p:extLst>
  </p:cSld>
  <p:clrMapOvr>
    <a:masterClrMapping/>
  </p:clrMapOvr>
  <p:transition>
    <p:pull dir="d"/>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322424"/>
      </p:ext>
    </p:extLst>
  </p:cSld>
  <p:clrMapOvr>
    <a:masterClrMapping/>
  </p:clrMapOvr>
  <p:transition>
    <p:pull dir="d"/>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790920"/>
      </p:ext>
    </p:extLst>
  </p:cSld>
  <p:clrMapOvr>
    <a:masterClrMapping/>
  </p:clrMapOvr>
  <p:transition>
    <p:pull dir="d"/>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323615"/>
      </p:ext>
    </p:extLst>
  </p:cSld>
  <p:clrMapOvr>
    <a:masterClrMapping/>
  </p:clrMapOvr>
  <p:transition>
    <p:pull dir="d"/>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752104"/>
      </p:ext>
    </p:extLst>
  </p:cSld>
  <p:clrMapOvr>
    <a:masterClrMapping/>
  </p:clrMapOvr>
  <p:transition>
    <p:pull dir="d"/>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9772991"/>
      </p:ext>
    </p:extLst>
  </p:cSld>
  <p:clrMapOvr>
    <a:masterClrMapping/>
  </p:clrMapOvr>
  <p:transition>
    <p:pull dir="d"/>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400808"/>
      </p:ext>
    </p:extLst>
  </p:cSld>
  <p:clrMapOvr>
    <a:masterClrMapping/>
  </p:clrMapOvr>
  <p:transition>
    <p:pull dir="d"/>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4865052"/>
      </p:ext>
    </p:extLst>
  </p:cSld>
  <p:clrMapOvr>
    <a:masterClrMapping/>
  </p:clrMapOvr>
  <p:transition>
    <p:pull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5925852"/>
      </p:ext>
    </p:extLst>
  </p:cSld>
  <p:clrMapOvr>
    <a:masterClrMapping/>
  </p:clrMapOvr>
  <p:transition>
    <p:wedge/>
  </p:transition>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142164"/>
      </p:ext>
    </p:extLst>
  </p:cSld>
  <p:clrMapOvr>
    <a:masterClrMapping/>
  </p:clrMapOvr>
  <p:transition>
    <p:pull dir="d"/>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421988"/>
      </p:ext>
    </p:extLst>
  </p:cSld>
  <p:clrMapOvr>
    <a:masterClrMapping/>
  </p:clrMapOvr>
  <p:transition>
    <p:pull dir="d"/>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990006"/>
      </p:ext>
    </p:extLst>
  </p:cSld>
  <p:clrMapOvr>
    <a:masterClrMapping/>
  </p:clrMapOvr>
  <p:transition>
    <p:pull dir="d"/>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3999794"/>
      </p:ext>
    </p:extLst>
  </p:cSld>
  <p:clrMapOvr>
    <a:masterClrMapping/>
  </p:clrMapOvr>
  <p:transition>
    <p:pull dir="d"/>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19908"/>
      </p:ext>
    </p:extLst>
  </p:cSld>
  <p:clrMapOvr>
    <a:masterClrMapping/>
  </p:clrMapOvr>
  <p:transition>
    <p:pull dir="d"/>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564517"/>
      </p:ext>
    </p:extLst>
  </p:cSld>
  <p:clrMapOvr>
    <a:masterClrMapping/>
  </p:clrMapOvr>
  <p:transition>
    <p:pull dir="d"/>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230809"/>
      </p:ext>
    </p:extLst>
  </p:cSld>
  <p:clrMapOvr>
    <a:masterClrMapping/>
  </p:clrMapOvr>
  <p:transition>
    <p:pull dir="d"/>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230227"/>
      </p:ext>
    </p:extLst>
  </p:cSld>
  <p:clrMapOvr>
    <a:masterClrMapping/>
  </p:clrMapOvr>
  <p:transition>
    <p:pull dir="d"/>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107274"/>
      </p:ext>
    </p:extLst>
  </p:cSld>
  <p:clrMapOvr>
    <a:masterClrMapping/>
  </p:clrMapOvr>
  <p:transition>
    <p:pull dir="d"/>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0395487"/>
      </p:ext>
    </p:extLst>
  </p:cSld>
  <p:clrMapOvr>
    <a:masterClrMapping/>
  </p:clrMapOvr>
  <p:transition>
    <p:pull di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91163"/>
      </p:ext>
    </p:extLst>
  </p:cSld>
  <p:clrMapOvr>
    <a:masterClrMapping/>
  </p:clrMapOvr>
  <p:transition>
    <p:wedge/>
  </p:transition>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1866689"/>
      </p:ext>
    </p:extLst>
  </p:cSld>
  <p:clrMapOvr>
    <a:masterClrMapping/>
  </p:clrMapOvr>
  <p:transition>
    <p:pull dir="d"/>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987359"/>
      </p:ext>
    </p:extLst>
  </p:cSld>
  <p:clrMapOvr>
    <a:masterClrMapping/>
  </p:clrMapOvr>
  <p:transition>
    <p:pull dir="d"/>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607231"/>
      </p:ext>
    </p:extLst>
  </p:cSld>
  <p:clrMapOvr>
    <a:masterClrMapping/>
  </p:clrMapOvr>
  <p:transition>
    <p:pull dir="d"/>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5347200"/>
      </p:ext>
    </p:extLst>
  </p:cSld>
  <p:clrMapOvr>
    <a:masterClrMapping/>
  </p:clrMapOvr>
  <p:transition>
    <p:pull dir="d"/>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265580"/>
      </p:ext>
    </p:extLst>
  </p:cSld>
  <p:clrMapOvr>
    <a:masterClrMapping/>
  </p:clrMapOvr>
  <p:transition>
    <p:pull dir="d"/>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97553"/>
      </p:ext>
    </p:extLst>
  </p:cSld>
  <p:clrMapOvr>
    <a:masterClrMapping/>
  </p:clrMapOvr>
  <p:transition>
    <p:pull dir="d"/>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429150"/>
      </p:ext>
    </p:extLst>
  </p:cSld>
  <p:clrMapOvr>
    <a:masterClrMapping/>
  </p:clrMapOvr>
  <p:transition>
    <p:pull dir="d"/>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480430"/>
      </p:ext>
    </p:extLst>
  </p:cSld>
  <p:clrMapOvr>
    <a:masterClrMapping/>
  </p:clrMapOvr>
  <p:transition>
    <p:pull dir="d"/>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247614"/>
      </p:ext>
    </p:extLst>
  </p:cSld>
  <p:clrMapOvr>
    <a:masterClrMapping/>
  </p:clrMapOvr>
  <p:transition>
    <p:pull dir="d"/>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130484"/>
      </p:ext>
    </p:extLst>
  </p:cSld>
  <p:clrMapOvr>
    <a:masterClrMapping/>
  </p:clrMapOvr>
  <p:transition>
    <p:pull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30492"/>
      </p:ext>
    </p:extLst>
  </p:cSld>
  <p:clrMapOvr>
    <a:masterClrMapping/>
  </p:clrMapOvr>
  <p:transition>
    <p:wedge/>
  </p:transition>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224662"/>
      </p:ext>
    </p:extLst>
  </p:cSld>
  <p:clrMapOvr>
    <a:masterClrMapping/>
  </p:clrMapOvr>
  <p:transition>
    <p:pull dir="d"/>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989936"/>
      </p:ext>
    </p:extLst>
  </p:cSld>
  <p:clrMapOvr>
    <a:masterClrMapping/>
  </p:clrMapOvr>
  <p:transition>
    <p:pull dir="d"/>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1054826"/>
      </p:ext>
    </p:extLst>
  </p:cSld>
  <p:clrMapOvr>
    <a:masterClrMapping/>
  </p:clrMapOvr>
  <p:transition>
    <p:pull dir="d"/>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0451"/>
      </p:ext>
    </p:extLst>
  </p:cSld>
  <p:clrMapOvr>
    <a:masterClrMapping/>
  </p:clrMapOvr>
  <p:transition>
    <p:pull dir="d"/>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630986"/>
      </p:ext>
    </p:extLst>
  </p:cSld>
  <p:clrMapOvr>
    <a:masterClrMapping/>
  </p:clrMapOvr>
  <p:transition>
    <p:pull dir="d"/>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121372"/>
      </p:ext>
    </p:extLst>
  </p:cSld>
  <p:clrMapOvr>
    <a:masterClrMapping/>
  </p:clrMapOvr>
  <p:transition>
    <p:pull dir="d"/>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42437"/>
      </p:ext>
    </p:extLst>
  </p:cSld>
  <p:clrMapOvr>
    <a:masterClrMapping/>
  </p:clrMapOvr>
  <p:transition>
    <p:pull dir="d"/>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78065"/>
      </p:ext>
    </p:extLst>
  </p:cSld>
  <p:clrMapOvr>
    <a:masterClrMapping/>
  </p:clrMapOvr>
  <p:transition>
    <p:pull dir="d"/>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8793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1356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7308831"/>
      </p:ext>
    </p:extLst>
  </p:cSld>
  <p:clrMapOvr>
    <a:masterClrMapping/>
  </p:clrMapOvr>
  <p:transition>
    <p:wedge/>
  </p:transition>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800869"/>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1801627"/>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226251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80994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29186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711771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630146"/>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601951"/>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909988"/>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213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873304"/>
      </p:ext>
    </p:extLst>
  </p:cSld>
  <p:clrMapOvr>
    <a:masterClrMapping/>
  </p:clrMapOvr>
  <p:transition>
    <p:wedge/>
  </p:transition>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530513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29324"/>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70182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503838"/>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699856"/>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999299"/>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57330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5432038"/>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9969250"/>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008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667501"/>
      </p:ext>
    </p:extLst>
  </p:cSld>
  <p:clrMapOvr>
    <a:masterClrMapping/>
  </p:clrMapOvr>
  <p:transition>
    <p:wedge/>
  </p:transition>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37596"/>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28899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099553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423096"/>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788068"/>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534038"/>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946025"/>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102750"/>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49221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385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859913"/>
      </p:ext>
    </p:extLst>
  </p:cSld>
  <p:clrMapOvr>
    <a:masterClrMapping/>
  </p:clrMapOvr>
  <p:transition>
    <p:wedge/>
  </p:transition>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055671"/>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859189"/>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52076"/>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180563"/>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0355216"/>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430401"/>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239091"/>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741338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114369"/>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810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5EE8-2636-4777-BA1E-832FD3C9F74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157183"/>
      </p:ext>
    </p:extLst>
  </p:cSld>
  <p:clrMapOvr>
    <a:masterClrMapping/>
  </p:clrMapOvr>
  <p:transition>
    <p:wedge/>
  </p:transition>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316643"/>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56607"/>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472809"/>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19215"/>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426703"/>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825874"/>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95396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214300"/>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4787159"/>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61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4EBBF0-DB42-4F52-967C-5CB3635C8AFC}" type="datetimeFigureOut">
              <a:rPr lang="en-US" smtClean="0"/>
              <a:t>4/22/2020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90AAB6-288A-433F-9E17-19FC9E3F1E4E}" type="slidenum">
              <a:rPr lang="en-US" smtClean="0"/>
              <a:t>‹#›</a:t>
            </a:fld>
            <a:endParaRPr lang="en-US" dirty="0"/>
          </a:p>
        </p:txBody>
      </p:sp>
    </p:spTree>
    <p:extLst>
      <p:ext uri="{BB962C8B-B14F-4D97-AF65-F5344CB8AC3E}">
        <p14:creationId xmlns:p14="http://schemas.microsoft.com/office/powerpoint/2010/main" val="15589239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E1806A-654E-42D9-BA12-F6827A5367C2}"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1224725"/>
      </p:ext>
    </p:extLst>
  </p:cSld>
  <p:clrMapOvr>
    <a:masterClrMapping/>
  </p:clrMapOvr>
  <p:transition>
    <p:wedge/>
  </p:transition>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5472945"/>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3888841"/>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935415"/>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73437"/>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074043"/>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656"/>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456707"/>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183827"/>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20091"/>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1908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4C76F5-3F92-47C0-9B14-27BEDD03311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0772215"/>
      </p:ext>
    </p:extLst>
  </p:cSld>
  <p:clrMapOvr>
    <a:masterClrMapping/>
  </p:clrMapOvr>
  <p:transition>
    <p:wedge/>
  </p:transition>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2866960"/>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00405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293287"/>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675374"/>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247724"/>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229284"/>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92998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77749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3525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88314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9CDCE-886C-45F4-AED4-7875498D8DB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770180"/>
      </p:ext>
    </p:extLst>
  </p:cSld>
  <p:clrMapOvr>
    <a:masterClrMapping/>
  </p:clrMapOvr>
  <p:transition>
    <p:wedge/>
  </p:transition>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207038"/>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648318"/>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131061"/>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382377"/>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9639045"/>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368349"/>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62122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00080"/>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73742"/>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9584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83A44C3-7BAE-4F84-954D-E4A0CDE7B1B2}"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71849"/>
      </p:ext>
    </p:extLst>
  </p:cSld>
  <p:clrMapOvr>
    <a:masterClrMapping/>
  </p:clrMapOvr>
  <p:transition>
    <p:wedge/>
  </p:transition>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453169"/>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859758"/>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64079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896918"/>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431351"/>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05112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349096"/>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6590983"/>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229410"/>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6715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DFD999-561F-4DDE-B54E-99622C8A48B1}"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572104"/>
      </p:ext>
    </p:extLst>
  </p:cSld>
  <p:clrMapOvr>
    <a:masterClrMapping/>
  </p:clrMapOvr>
  <p:transition>
    <p:wedge/>
  </p:transition>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441596"/>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728969"/>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81170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009777"/>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691505"/>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9555876"/>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644163"/>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369603"/>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918275"/>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7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8D507C-1FA8-437B-BD4F-9EB6E5169A9E}"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201178"/>
      </p:ext>
    </p:extLst>
  </p:cSld>
  <p:clrMapOvr>
    <a:masterClrMapping/>
  </p:clrMapOvr>
  <p:transition>
    <p:wedge/>
  </p:transition>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282033"/>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214144"/>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82475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87900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388249"/>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625486"/>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67675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339421"/>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449846"/>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987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280942-A7AC-49E3-908E-F7232CA7DBA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740018"/>
      </p:ext>
    </p:extLst>
  </p:cSld>
  <p:clrMapOvr>
    <a:masterClrMapping/>
  </p:clrMapOvr>
  <p:transition>
    <p:wedge/>
  </p:transition>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225389"/>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67965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442959"/>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3772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44059"/>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72626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109899"/>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23599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788955"/>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215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4E5188-644B-4EFD-B794-4FC3F8C7BBD0}"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99633"/>
      </p:ext>
    </p:extLst>
  </p:cSld>
  <p:clrMapOvr>
    <a:masterClrMapping/>
  </p:clrMapOvr>
  <p:transition>
    <p:wedge/>
  </p:transition>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155319"/>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809036"/>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254074"/>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53751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110717"/>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335815"/>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398990"/>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550462"/>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96208"/>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5603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02C68-2FC2-47B4-9BCD-24212B781B85}"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08473"/>
      </p:ext>
    </p:extLst>
  </p:cSld>
  <p:clrMapOvr>
    <a:masterClrMapping/>
  </p:clrMapOvr>
  <p:transition>
    <p:wedge/>
  </p:transition>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6788226"/>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7126199"/>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202794"/>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71464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280876"/>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141822"/>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226699"/>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398207"/>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6200864"/>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965A59-57B2-4897-A2E7-391A642299C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3936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AD64C-5FAC-4086-87BE-82AA53465ADD}"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367410"/>
      </p:ext>
    </p:extLst>
  </p:cSld>
  <p:clrMapOvr>
    <a:masterClrMapping/>
  </p:clrMapOvr>
  <p:transition>
    <p:wedge/>
  </p:transition>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BED72-073E-4A67-B962-E1CDBC95C3FB}"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592200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B735C5-F36C-41FF-8FD4-3968381F4B3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393611"/>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CD1915-13EA-4F38-9854-A4DCD6BEB680}"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365565"/>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3DAB6E-1AB7-4C91-8D6D-66BF7FA41286}"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700495"/>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FB3105-898E-4FA7-88E3-7B6C97500FD4}"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25955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E25AC3-E2A2-4340-9D87-58B6B7640F3F}" type="datetime1">
              <a:rPr lang="en-US" smtClean="0">
                <a:solidFill>
                  <a:prstClr val="black">
                    <a:tint val="75000"/>
                  </a:prstClr>
                </a:solidFill>
              </a:rPr>
              <a:pPr/>
              <a:t>4/22/2020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44130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3022A0-0284-475B-B889-147770F51102}" type="datetime1">
              <a:rPr lang="en-US" smtClean="0">
                <a:solidFill>
                  <a:prstClr val="black">
                    <a:tint val="75000"/>
                  </a:prstClr>
                </a:solidFill>
              </a:rPr>
              <a:pPr/>
              <a:t>4/22/2020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211172"/>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05272-C73B-4696-A85E-ECF4061E6C9F}" type="datetime1">
              <a:rPr lang="en-US" smtClean="0">
                <a:solidFill>
                  <a:prstClr val="black">
                    <a:tint val="75000"/>
                  </a:prstClr>
                </a:solidFill>
              </a:rPr>
              <a:pPr/>
              <a:t>4/22/2020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18349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E83922-4240-493A-9D10-A1AC4ACE4F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864003"/>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E867D-AE4C-4F2B-AF6B-18544FD7FA08}" type="datetime1">
              <a:rPr lang="en-US" smtClean="0">
                <a:solidFill>
                  <a:prstClr val="black">
                    <a:tint val="75000"/>
                  </a:prstClr>
                </a:solidFill>
              </a:rPr>
              <a:pPr/>
              <a:t>4/22/2020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8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1097.xml"/><Relationship Id="rId3" Type="http://schemas.openxmlformats.org/officeDocument/2006/relationships/slideLayout" Target="../slideLayouts/slideLayout1092.xml"/><Relationship Id="rId7" Type="http://schemas.openxmlformats.org/officeDocument/2006/relationships/slideLayout" Target="../slideLayouts/slideLayout1096.xml"/><Relationship Id="rId12" Type="http://schemas.openxmlformats.org/officeDocument/2006/relationships/theme" Target="../theme/theme100.xml"/><Relationship Id="rId2" Type="http://schemas.openxmlformats.org/officeDocument/2006/relationships/slideLayout" Target="../slideLayouts/slideLayout1091.xml"/><Relationship Id="rId1" Type="http://schemas.openxmlformats.org/officeDocument/2006/relationships/slideLayout" Target="../slideLayouts/slideLayout1090.xml"/><Relationship Id="rId6" Type="http://schemas.openxmlformats.org/officeDocument/2006/relationships/slideLayout" Target="../slideLayouts/slideLayout1095.xml"/><Relationship Id="rId11" Type="http://schemas.openxmlformats.org/officeDocument/2006/relationships/slideLayout" Target="../slideLayouts/slideLayout1100.xml"/><Relationship Id="rId5" Type="http://schemas.openxmlformats.org/officeDocument/2006/relationships/slideLayout" Target="../slideLayouts/slideLayout1094.xml"/><Relationship Id="rId10" Type="http://schemas.openxmlformats.org/officeDocument/2006/relationships/slideLayout" Target="../slideLayouts/slideLayout1099.xml"/><Relationship Id="rId4" Type="http://schemas.openxmlformats.org/officeDocument/2006/relationships/slideLayout" Target="../slideLayouts/slideLayout1093.xml"/><Relationship Id="rId9" Type="http://schemas.openxmlformats.org/officeDocument/2006/relationships/slideLayout" Target="../slideLayouts/slideLayout1098.xml"/></Relationships>
</file>

<file path=ppt/slideMasters/_rels/slideMaster101.xml.rels><?xml version="1.0" encoding="UTF-8" standalone="yes"?>
<Relationships xmlns="http://schemas.openxmlformats.org/package/2006/relationships"><Relationship Id="rId8" Type="http://schemas.openxmlformats.org/officeDocument/2006/relationships/slideLayout" Target="../slideLayouts/slideLayout1108.xml"/><Relationship Id="rId3" Type="http://schemas.openxmlformats.org/officeDocument/2006/relationships/slideLayout" Target="../slideLayouts/slideLayout1103.xml"/><Relationship Id="rId7" Type="http://schemas.openxmlformats.org/officeDocument/2006/relationships/slideLayout" Target="../slideLayouts/slideLayout1107.xml"/><Relationship Id="rId12" Type="http://schemas.openxmlformats.org/officeDocument/2006/relationships/theme" Target="../theme/theme101.xml"/><Relationship Id="rId2" Type="http://schemas.openxmlformats.org/officeDocument/2006/relationships/slideLayout" Target="../slideLayouts/slideLayout1102.xml"/><Relationship Id="rId1" Type="http://schemas.openxmlformats.org/officeDocument/2006/relationships/slideLayout" Target="../slideLayouts/slideLayout1101.xml"/><Relationship Id="rId6" Type="http://schemas.openxmlformats.org/officeDocument/2006/relationships/slideLayout" Target="../slideLayouts/slideLayout1106.xml"/><Relationship Id="rId11" Type="http://schemas.openxmlformats.org/officeDocument/2006/relationships/slideLayout" Target="../slideLayouts/slideLayout1111.xml"/><Relationship Id="rId5" Type="http://schemas.openxmlformats.org/officeDocument/2006/relationships/slideLayout" Target="../slideLayouts/slideLayout1105.xml"/><Relationship Id="rId10" Type="http://schemas.openxmlformats.org/officeDocument/2006/relationships/slideLayout" Target="../slideLayouts/slideLayout1110.xml"/><Relationship Id="rId4" Type="http://schemas.openxmlformats.org/officeDocument/2006/relationships/slideLayout" Target="../slideLayouts/slideLayout1104.xml"/><Relationship Id="rId9" Type="http://schemas.openxmlformats.org/officeDocument/2006/relationships/slideLayout" Target="../slideLayouts/slideLayout1109.xml"/></Relationships>
</file>

<file path=ppt/slideMasters/_rels/slideMaster102.xml.rels><?xml version="1.0" encoding="UTF-8" standalone="yes"?>
<Relationships xmlns="http://schemas.openxmlformats.org/package/2006/relationships"><Relationship Id="rId8" Type="http://schemas.openxmlformats.org/officeDocument/2006/relationships/slideLayout" Target="../slideLayouts/slideLayout1119.xml"/><Relationship Id="rId3" Type="http://schemas.openxmlformats.org/officeDocument/2006/relationships/slideLayout" Target="../slideLayouts/slideLayout1114.xml"/><Relationship Id="rId7" Type="http://schemas.openxmlformats.org/officeDocument/2006/relationships/slideLayout" Target="../slideLayouts/slideLayout1118.xml"/><Relationship Id="rId12" Type="http://schemas.openxmlformats.org/officeDocument/2006/relationships/theme" Target="../theme/theme102.xml"/><Relationship Id="rId2" Type="http://schemas.openxmlformats.org/officeDocument/2006/relationships/slideLayout" Target="../slideLayouts/slideLayout1113.xml"/><Relationship Id="rId1" Type="http://schemas.openxmlformats.org/officeDocument/2006/relationships/slideLayout" Target="../slideLayouts/slideLayout1112.xml"/><Relationship Id="rId6" Type="http://schemas.openxmlformats.org/officeDocument/2006/relationships/slideLayout" Target="../slideLayouts/slideLayout1117.xml"/><Relationship Id="rId11" Type="http://schemas.openxmlformats.org/officeDocument/2006/relationships/slideLayout" Target="../slideLayouts/slideLayout1122.xml"/><Relationship Id="rId5" Type="http://schemas.openxmlformats.org/officeDocument/2006/relationships/slideLayout" Target="../slideLayouts/slideLayout1116.xml"/><Relationship Id="rId10" Type="http://schemas.openxmlformats.org/officeDocument/2006/relationships/slideLayout" Target="../slideLayouts/slideLayout1121.xml"/><Relationship Id="rId4" Type="http://schemas.openxmlformats.org/officeDocument/2006/relationships/slideLayout" Target="../slideLayouts/slideLayout1115.xml"/><Relationship Id="rId9" Type="http://schemas.openxmlformats.org/officeDocument/2006/relationships/slideLayout" Target="../slideLayouts/slideLayout1120.xml"/></Relationships>
</file>

<file path=ppt/slideMasters/_rels/slideMaster103.xml.rels><?xml version="1.0" encoding="UTF-8" standalone="yes"?>
<Relationships xmlns="http://schemas.openxmlformats.org/package/2006/relationships"><Relationship Id="rId8" Type="http://schemas.openxmlformats.org/officeDocument/2006/relationships/slideLayout" Target="../slideLayouts/slideLayout1130.xml"/><Relationship Id="rId3" Type="http://schemas.openxmlformats.org/officeDocument/2006/relationships/slideLayout" Target="../slideLayouts/slideLayout1125.xml"/><Relationship Id="rId7" Type="http://schemas.openxmlformats.org/officeDocument/2006/relationships/slideLayout" Target="../slideLayouts/slideLayout1129.xml"/><Relationship Id="rId12" Type="http://schemas.openxmlformats.org/officeDocument/2006/relationships/theme" Target="../theme/theme103.xml"/><Relationship Id="rId2" Type="http://schemas.openxmlformats.org/officeDocument/2006/relationships/slideLayout" Target="../slideLayouts/slideLayout1124.xml"/><Relationship Id="rId1" Type="http://schemas.openxmlformats.org/officeDocument/2006/relationships/slideLayout" Target="../slideLayouts/slideLayout1123.xml"/><Relationship Id="rId6" Type="http://schemas.openxmlformats.org/officeDocument/2006/relationships/slideLayout" Target="../slideLayouts/slideLayout1128.xml"/><Relationship Id="rId11" Type="http://schemas.openxmlformats.org/officeDocument/2006/relationships/slideLayout" Target="../slideLayouts/slideLayout1133.xml"/><Relationship Id="rId5" Type="http://schemas.openxmlformats.org/officeDocument/2006/relationships/slideLayout" Target="../slideLayouts/slideLayout1127.xml"/><Relationship Id="rId10" Type="http://schemas.openxmlformats.org/officeDocument/2006/relationships/slideLayout" Target="../slideLayouts/slideLayout1132.xml"/><Relationship Id="rId4" Type="http://schemas.openxmlformats.org/officeDocument/2006/relationships/slideLayout" Target="../slideLayouts/slideLayout1126.xml"/><Relationship Id="rId9" Type="http://schemas.openxmlformats.org/officeDocument/2006/relationships/slideLayout" Target="../slideLayouts/slideLayout1131.xml"/></Relationships>
</file>

<file path=ppt/slideMasters/_rels/slideMaster104.xml.rels><?xml version="1.0" encoding="UTF-8" standalone="yes"?>
<Relationships xmlns="http://schemas.openxmlformats.org/package/2006/relationships"><Relationship Id="rId8" Type="http://schemas.openxmlformats.org/officeDocument/2006/relationships/slideLayout" Target="../slideLayouts/slideLayout1141.xml"/><Relationship Id="rId3" Type="http://schemas.openxmlformats.org/officeDocument/2006/relationships/slideLayout" Target="../slideLayouts/slideLayout1136.xml"/><Relationship Id="rId7" Type="http://schemas.openxmlformats.org/officeDocument/2006/relationships/slideLayout" Target="../slideLayouts/slideLayout1140.xml"/><Relationship Id="rId12" Type="http://schemas.openxmlformats.org/officeDocument/2006/relationships/theme" Target="../theme/theme104.xml"/><Relationship Id="rId2" Type="http://schemas.openxmlformats.org/officeDocument/2006/relationships/slideLayout" Target="../slideLayouts/slideLayout1135.xml"/><Relationship Id="rId1" Type="http://schemas.openxmlformats.org/officeDocument/2006/relationships/slideLayout" Target="../slideLayouts/slideLayout1134.xml"/><Relationship Id="rId6" Type="http://schemas.openxmlformats.org/officeDocument/2006/relationships/slideLayout" Target="../slideLayouts/slideLayout1139.xml"/><Relationship Id="rId11" Type="http://schemas.openxmlformats.org/officeDocument/2006/relationships/slideLayout" Target="../slideLayouts/slideLayout1144.xml"/><Relationship Id="rId5" Type="http://schemas.openxmlformats.org/officeDocument/2006/relationships/slideLayout" Target="../slideLayouts/slideLayout1138.xml"/><Relationship Id="rId10" Type="http://schemas.openxmlformats.org/officeDocument/2006/relationships/slideLayout" Target="../slideLayouts/slideLayout1143.xml"/><Relationship Id="rId4" Type="http://schemas.openxmlformats.org/officeDocument/2006/relationships/slideLayout" Target="../slideLayouts/slideLayout1137.xml"/><Relationship Id="rId9"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8" Type="http://schemas.openxmlformats.org/officeDocument/2006/relationships/slideLayout" Target="../slideLayouts/slideLayout1152.xml"/><Relationship Id="rId3" Type="http://schemas.openxmlformats.org/officeDocument/2006/relationships/slideLayout" Target="../slideLayouts/slideLayout1147.xml"/><Relationship Id="rId7" Type="http://schemas.openxmlformats.org/officeDocument/2006/relationships/slideLayout" Target="../slideLayouts/slideLayout1151.xml"/><Relationship Id="rId12" Type="http://schemas.openxmlformats.org/officeDocument/2006/relationships/theme" Target="../theme/theme105.xml"/><Relationship Id="rId2" Type="http://schemas.openxmlformats.org/officeDocument/2006/relationships/slideLayout" Target="../slideLayouts/slideLayout1146.xml"/><Relationship Id="rId1" Type="http://schemas.openxmlformats.org/officeDocument/2006/relationships/slideLayout" Target="../slideLayouts/slideLayout1145.xml"/><Relationship Id="rId6" Type="http://schemas.openxmlformats.org/officeDocument/2006/relationships/slideLayout" Target="../slideLayouts/slideLayout1150.xml"/><Relationship Id="rId11" Type="http://schemas.openxmlformats.org/officeDocument/2006/relationships/slideLayout" Target="../slideLayouts/slideLayout1155.xml"/><Relationship Id="rId5" Type="http://schemas.openxmlformats.org/officeDocument/2006/relationships/slideLayout" Target="../slideLayouts/slideLayout1149.xml"/><Relationship Id="rId10" Type="http://schemas.openxmlformats.org/officeDocument/2006/relationships/slideLayout" Target="../slideLayouts/slideLayout1154.xml"/><Relationship Id="rId4" Type="http://schemas.openxmlformats.org/officeDocument/2006/relationships/slideLayout" Target="../slideLayouts/slideLayout1148.xml"/><Relationship Id="rId9"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8" Type="http://schemas.openxmlformats.org/officeDocument/2006/relationships/slideLayout" Target="../slideLayouts/slideLayout1163.xml"/><Relationship Id="rId3" Type="http://schemas.openxmlformats.org/officeDocument/2006/relationships/slideLayout" Target="../slideLayouts/slideLayout1158.xml"/><Relationship Id="rId7" Type="http://schemas.openxmlformats.org/officeDocument/2006/relationships/slideLayout" Target="../slideLayouts/slideLayout1162.xml"/><Relationship Id="rId12" Type="http://schemas.openxmlformats.org/officeDocument/2006/relationships/theme" Target="../theme/theme106.xml"/><Relationship Id="rId2" Type="http://schemas.openxmlformats.org/officeDocument/2006/relationships/slideLayout" Target="../slideLayouts/slideLayout1157.xml"/><Relationship Id="rId1" Type="http://schemas.openxmlformats.org/officeDocument/2006/relationships/slideLayout" Target="../slideLayouts/slideLayout1156.xml"/><Relationship Id="rId6" Type="http://schemas.openxmlformats.org/officeDocument/2006/relationships/slideLayout" Target="../slideLayouts/slideLayout1161.xml"/><Relationship Id="rId11" Type="http://schemas.openxmlformats.org/officeDocument/2006/relationships/slideLayout" Target="../slideLayouts/slideLayout1166.xml"/><Relationship Id="rId5" Type="http://schemas.openxmlformats.org/officeDocument/2006/relationships/slideLayout" Target="../slideLayouts/slideLayout1160.xml"/><Relationship Id="rId10" Type="http://schemas.openxmlformats.org/officeDocument/2006/relationships/slideLayout" Target="../slideLayouts/slideLayout1165.xml"/><Relationship Id="rId4" Type="http://schemas.openxmlformats.org/officeDocument/2006/relationships/slideLayout" Target="../slideLayouts/slideLayout1159.xml"/><Relationship Id="rId9"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8" Type="http://schemas.openxmlformats.org/officeDocument/2006/relationships/slideLayout" Target="../slideLayouts/slideLayout1174.xml"/><Relationship Id="rId3" Type="http://schemas.openxmlformats.org/officeDocument/2006/relationships/slideLayout" Target="../slideLayouts/slideLayout1169.xml"/><Relationship Id="rId7" Type="http://schemas.openxmlformats.org/officeDocument/2006/relationships/slideLayout" Target="../slideLayouts/slideLayout1173.xml"/><Relationship Id="rId12" Type="http://schemas.openxmlformats.org/officeDocument/2006/relationships/theme" Target="../theme/theme107.xml"/><Relationship Id="rId2" Type="http://schemas.openxmlformats.org/officeDocument/2006/relationships/slideLayout" Target="../slideLayouts/slideLayout1168.xml"/><Relationship Id="rId1" Type="http://schemas.openxmlformats.org/officeDocument/2006/relationships/slideLayout" Target="../slideLayouts/slideLayout1167.xml"/><Relationship Id="rId6" Type="http://schemas.openxmlformats.org/officeDocument/2006/relationships/slideLayout" Target="../slideLayouts/slideLayout1172.xml"/><Relationship Id="rId11" Type="http://schemas.openxmlformats.org/officeDocument/2006/relationships/slideLayout" Target="../slideLayouts/slideLayout1177.xml"/><Relationship Id="rId5" Type="http://schemas.openxmlformats.org/officeDocument/2006/relationships/slideLayout" Target="../slideLayouts/slideLayout1171.xml"/><Relationship Id="rId10" Type="http://schemas.openxmlformats.org/officeDocument/2006/relationships/slideLayout" Target="../slideLayouts/slideLayout1176.xml"/><Relationship Id="rId4" Type="http://schemas.openxmlformats.org/officeDocument/2006/relationships/slideLayout" Target="../slideLayouts/slideLayout1170.xml"/><Relationship Id="rId9" Type="http://schemas.openxmlformats.org/officeDocument/2006/relationships/slideLayout" Target="../slideLayouts/slideLayout1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712.xml"/><Relationship Id="rId3" Type="http://schemas.openxmlformats.org/officeDocument/2006/relationships/slideLayout" Target="../slideLayouts/slideLayout707.xml"/><Relationship Id="rId7" Type="http://schemas.openxmlformats.org/officeDocument/2006/relationships/slideLayout" Target="../slideLayouts/slideLayout711.xml"/><Relationship Id="rId12" Type="http://schemas.openxmlformats.org/officeDocument/2006/relationships/theme" Target="../theme/theme65.xml"/><Relationship Id="rId2" Type="http://schemas.openxmlformats.org/officeDocument/2006/relationships/slideLayout" Target="../slideLayouts/slideLayout706.xml"/><Relationship Id="rId1" Type="http://schemas.openxmlformats.org/officeDocument/2006/relationships/slideLayout" Target="../slideLayouts/slideLayout705.xml"/><Relationship Id="rId6" Type="http://schemas.openxmlformats.org/officeDocument/2006/relationships/slideLayout" Target="../slideLayouts/slideLayout710.xml"/><Relationship Id="rId11" Type="http://schemas.openxmlformats.org/officeDocument/2006/relationships/slideLayout" Target="../slideLayouts/slideLayout715.xml"/><Relationship Id="rId5" Type="http://schemas.openxmlformats.org/officeDocument/2006/relationships/slideLayout" Target="../slideLayouts/slideLayout709.xml"/><Relationship Id="rId10" Type="http://schemas.openxmlformats.org/officeDocument/2006/relationships/slideLayout" Target="../slideLayouts/slideLayout714.xml"/><Relationship Id="rId4" Type="http://schemas.openxmlformats.org/officeDocument/2006/relationships/slideLayout" Target="../slideLayouts/slideLayout708.xml"/><Relationship Id="rId9" Type="http://schemas.openxmlformats.org/officeDocument/2006/relationships/slideLayout" Target="../slideLayouts/slideLayout71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723.xml"/><Relationship Id="rId3" Type="http://schemas.openxmlformats.org/officeDocument/2006/relationships/slideLayout" Target="../slideLayouts/slideLayout718.xml"/><Relationship Id="rId7" Type="http://schemas.openxmlformats.org/officeDocument/2006/relationships/slideLayout" Target="../slideLayouts/slideLayout722.xml"/><Relationship Id="rId12" Type="http://schemas.openxmlformats.org/officeDocument/2006/relationships/theme" Target="../theme/theme66.xml"/><Relationship Id="rId2" Type="http://schemas.openxmlformats.org/officeDocument/2006/relationships/slideLayout" Target="../slideLayouts/slideLayout717.xml"/><Relationship Id="rId1" Type="http://schemas.openxmlformats.org/officeDocument/2006/relationships/slideLayout" Target="../slideLayouts/slideLayout716.xml"/><Relationship Id="rId6" Type="http://schemas.openxmlformats.org/officeDocument/2006/relationships/slideLayout" Target="../slideLayouts/slideLayout721.xml"/><Relationship Id="rId11" Type="http://schemas.openxmlformats.org/officeDocument/2006/relationships/slideLayout" Target="../slideLayouts/slideLayout726.xml"/><Relationship Id="rId5" Type="http://schemas.openxmlformats.org/officeDocument/2006/relationships/slideLayout" Target="../slideLayouts/slideLayout720.xml"/><Relationship Id="rId10" Type="http://schemas.openxmlformats.org/officeDocument/2006/relationships/slideLayout" Target="../slideLayouts/slideLayout725.xml"/><Relationship Id="rId4" Type="http://schemas.openxmlformats.org/officeDocument/2006/relationships/slideLayout" Target="../slideLayouts/slideLayout719.xml"/><Relationship Id="rId9" Type="http://schemas.openxmlformats.org/officeDocument/2006/relationships/slideLayout" Target="../slideLayouts/slideLayout724.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34.xml"/><Relationship Id="rId3" Type="http://schemas.openxmlformats.org/officeDocument/2006/relationships/slideLayout" Target="../slideLayouts/slideLayout729.xml"/><Relationship Id="rId7" Type="http://schemas.openxmlformats.org/officeDocument/2006/relationships/slideLayout" Target="../slideLayouts/slideLayout733.xml"/><Relationship Id="rId12" Type="http://schemas.openxmlformats.org/officeDocument/2006/relationships/theme" Target="../theme/theme67.xml"/><Relationship Id="rId2" Type="http://schemas.openxmlformats.org/officeDocument/2006/relationships/slideLayout" Target="../slideLayouts/slideLayout728.xml"/><Relationship Id="rId1" Type="http://schemas.openxmlformats.org/officeDocument/2006/relationships/slideLayout" Target="../slideLayouts/slideLayout727.xml"/><Relationship Id="rId6" Type="http://schemas.openxmlformats.org/officeDocument/2006/relationships/slideLayout" Target="../slideLayouts/slideLayout732.xml"/><Relationship Id="rId11" Type="http://schemas.openxmlformats.org/officeDocument/2006/relationships/slideLayout" Target="../slideLayouts/slideLayout737.xml"/><Relationship Id="rId5" Type="http://schemas.openxmlformats.org/officeDocument/2006/relationships/slideLayout" Target="../slideLayouts/slideLayout731.xml"/><Relationship Id="rId10" Type="http://schemas.openxmlformats.org/officeDocument/2006/relationships/slideLayout" Target="../slideLayouts/slideLayout736.xml"/><Relationship Id="rId4" Type="http://schemas.openxmlformats.org/officeDocument/2006/relationships/slideLayout" Target="../slideLayouts/slideLayout730.xml"/><Relationship Id="rId9" Type="http://schemas.openxmlformats.org/officeDocument/2006/relationships/slideLayout" Target="../slideLayouts/slideLayout735.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45.xml"/><Relationship Id="rId3" Type="http://schemas.openxmlformats.org/officeDocument/2006/relationships/slideLayout" Target="../slideLayouts/slideLayout740.xml"/><Relationship Id="rId7" Type="http://schemas.openxmlformats.org/officeDocument/2006/relationships/slideLayout" Target="../slideLayouts/slideLayout744.xml"/><Relationship Id="rId12" Type="http://schemas.openxmlformats.org/officeDocument/2006/relationships/theme" Target="../theme/theme68.xml"/><Relationship Id="rId2" Type="http://schemas.openxmlformats.org/officeDocument/2006/relationships/slideLayout" Target="../slideLayouts/slideLayout739.xml"/><Relationship Id="rId1" Type="http://schemas.openxmlformats.org/officeDocument/2006/relationships/slideLayout" Target="../slideLayouts/slideLayout738.xml"/><Relationship Id="rId6" Type="http://schemas.openxmlformats.org/officeDocument/2006/relationships/slideLayout" Target="../slideLayouts/slideLayout743.xml"/><Relationship Id="rId11" Type="http://schemas.openxmlformats.org/officeDocument/2006/relationships/slideLayout" Target="../slideLayouts/slideLayout748.xml"/><Relationship Id="rId5" Type="http://schemas.openxmlformats.org/officeDocument/2006/relationships/slideLayout" Target="../slideLayouts/slideLayout742.xml"/><Relationship Id="rId10" Type="http://schemas.openxmlformats.org/officeDocument/2006/relationships/slideLayout" Target="../slideLayouts/slideLayout747.xml"/><Relationship Id="rId4" Type="http://schemas.openxmlformats.org/officeDocument/2006/relationships/slideLayout" Target="../slideLayouts/slideLayout741.xml"/><Relationship Id="rId9" Type="http://schemas.openxmlformats.org/officeDocument/2006/relationships/slideLayout" Target="../slideLayouts/slideLayout746.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56.xml"/><Relationship Id="rId3" Type="http://schemas.openxmlformats.org/officeDocument/2006/relationships/slideLayout" Target="../slideLayouts/slideLayout751.xml"/><Relationship Id="rId7" Type="http://schemas.openxmlformats.org/officeDocument/2006/relationships/slideLayout" Target="../slideLayouts/slideLayout755.xml"/><Relationship Id="rId12" Type="http://schemas.openxmlformats.org/officeDocument/2006/relationships/theme" Target="../theme/theme69.xml"/><Relationship Id="rId2" Type="http://schemas.openxmlformats.org/officeDocument/2006/relationships/slideLayout" Target="../slideLayouts/slideLayout750.xml"/><Relationship Id="rId1" Type="http://schemas.openxmlformats.org/officeDocument/2006/relationships/slideLayout" Target="../slideLayouts/slideLayout749.xml"/><Relationship Id="rId6" Type="http://schemas.openxmlformats.org/officeDocument/2006/relationships/slideLayout" Target="../slideLayouts/slideLayout754.xml"/><Relationship Id="rId11" Type="http://schemas.openxmlformats.org/officeDocument/2006/relationships/slideLayout" Target="../slideLayouts/slideLayout759.xml"/><Relationship Id="rId5" Type="http://schemas.openxmlformats.org/officeDocument/2006/relationships/slideLayout" Target="../slideLayouts/slideLayout753.xml"/><Relationship Id="rId10" Type="http://schemas.openxmlformats.org/officeDocument/2006/relationships/slideLayout" Target="../slideLayouts/slideLayout758.xml"/><Relationship Id="rId4" Type="http://schemas.openxmlformats.org/officeDocument/2006/relationships/slideLayout" Target="../slideLayouts/slideLayout752.xml"/><Relationship Id="rId9" Type="http://schemas.openxmlformats.org/officeDocument/2006/relationships/slideLayout" Target="../slideLayouts/slideLayout7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67.xml"/><Relationship Id="rId3" Type="http://schemas.openxmlformats.org/officeDocument/2006/relationships/slideLayout" Target="../slideLayouts/slideLayout762.xml"/><Relationship Id="rId7" Type="http://schemas.openxmlformats.org/officeDocument/2006/relationships/slideLayout" Target="../slideLayouts/slideLayout766.xml"/><Relationship Id="rId12" Type="http://schemas.openxmlformats.org/officeDocument/2006/relationships/theme" Target="../theme/theme70.xml"/><Relationship Id="rId2" Type="http://schemas.openxmlformats.org/officeDocument/2006/relationships/slideLayout" Target="../slideLayouts/slideLayout761.xml"/><Relationship Id="rId1" Type="http://schemas.openxmlformats.org/officeDocument/2006/relationships/slideLayout" Target="../slideLayouts/slideLayout760.xml"/><Relationship Id="rId6" Type="http://schemas.openxmlformats.org/officeDocument/2006/relationships/slideLayout" Target="../slideLayouts/slideLayout765.xml"/><Relationship Id="rId11" Type="http://schemas.openxmlformats.org/officeDocument/2006/relationships/slideLayout" Target="../slideLayouts/slideLayout770.xml"/><Relationship Id="rId5" Type="http://schemas.openxmlformats.org/officeDocument/2006/relationships/slideLayout" Target="../slideLayouts/slideLayout764.xml"/><Relationship Id="rId10" Type="http://schemas.openxmlformats.org/officeDocument/2006/relationships/slideLayout" Target="../slideLayouts/slideLayout769.xml"/><Relationship Id="rId4" Type="http://schemas.openxmlformats.org/officeDocument/2006/relationships/slideLayout" Target="../slideLayouts/slideLayout763.xml"/><Relationship Id="rId9" Type="http://schemas.openxmlformats.org/officeDocument/2006/relationships/slideLayout" Target="../slideLayouts/slideLayout768.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78.xml"/><Relationship Id="rId3" Type="http://schemas.openxmlformats.org/officeDocument/2006/relationships/slideLayout" Target="../slideLayouts/slideLayout773.xml"/><Relationship Id="rId7" Type="http://schemas.openxmlformats.org/officeDocument/2006/relationships/slideLayout" Target="../slideLayouts/slideLayout777.xml"/><Relationship Id="rId12" Type="http://schemas.openxmlformats.org/officeDocument/2006/relationships/theme" Target="../theme/theme71.xml"/><Relationship Id="rId2" Type="http://schemas.openxmlformats.org/officeDocument/2006/relationships/slideLayout" Target="../slideLayouts/slideLayout772.xml"/><Relationship Id="rId1" Type="http://schemas.openxmlformats.org/officeDocument/2006/relationships/slideLayout" Target="../slideLayouts/slideLayout771.xml"/><Relationship Id="rId6" Type="http://schemas.openxmlformats.org/officeDocument/2006/relationships/slideLayout" Target="../slideLayouts/slideLayout776.xml"/><Relationship Id="rId11" Type="http://schemas.openxmlformats.org/officeDocument/2006/relationships/slideLayout" Target="../slideLayouts/slideLayout781.xml"/><Relationship Id="rId5" Type="http://schemas.openxmlformats.org/officeDocument/2006/relationships/slideLayout" Target="../slideLayouts/slideLayout775.xml"/><Relationship Id="rId10" Type="http://schemas.openxmlformats.org/officeDocument/2006/relationships/slideLayout" Target="../slideLayouts/slideLayout780.xml"/><Relationship Id="rId4" Type="http://schemas.openxmlformats.org/officeDocument/2006/relationships/slideLayout" Target="../slideLayouts/slideLayout774.xml"/><Relationship Id="rId9" Type="http://schemas.openxmlformats.org/officeDocument/2006/relationships/slideLayout" Target="../slideLayouts/slideLayout779.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89.xml"/><Relationship Id="rId3" Type="http://schemas.openxmlformats.org/officeDocument/2006/relationships/slideLayout" Target="../slideLayouts/slideLayout784.xml"/><Relationship Id="rId7" Type="http://schemas.openxmlformats.org/officeDocument/2006/relationships/slideLayout" Target="../slideLayouts/slideLayout788.xml"/><Relationship Id="rId12" Type="http://schemas.openxmlformats.org/officeDocument/2006/relationships/theme" Target="../theme/theme72.xml"/><Relationship Id="rId2" Type="http://schemas.openxmlformats.org/officeDocument/2006/relationships/slideLayout" Target="../slideLayouts/slideLayout783.xml"/><Relationship Id="rId1" Type="http://schemas.openxmlformats.org/officeDocument/2006/relationships/slideLayout" Target="../slideLayouts/slideLayout782.xml"/><Relationship Id="rId6" Type="http://schemas.openxmlformats.org/officeDocument/2006/relationships/slideLayout" Target="../slideLayouts/slideLayout787.xml"/><Relationship Id="rId11" Type="http://schemas.openxmlformats.org/officeDocument/2006/relationships/slideLayout" Target="../slideLayouts/slideLayout792.xml"/><Relationship Id="rId5" Type="http://schemas.openxmlformats.org/officeDocument/2006/relationships/slideLayout" Target="../slideLayouts/slideLayout786.xml"/><Relationship Id="rId10" Type="http://schemas.openxmlformats.org/officeDocument/2006/relationships/slideLayout" Target="../slideLayouts/slideLayout791.xml"/><Relationship Id="rId4" Type="http://schemas.openxmlformats.org/officeDocument/2006/relationships/slideLayout" Target="../slideLayouts/slideLayout785.xml"/><Relationship Id="rId9" Type="http://schemas.openxmlformats.org/officeDocument/2006/relationships/slideLayout" Target="../slideLayouts/slideLayout790.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800.xml"/><Relationship Id="rId3" Type="http://schemas.openxmlformats.org/officeDocument/2006/relationships/slideLayout" Target="../slideLayouts/slideLayout795.xml"/><Relationship Id="rId7" Type="http://schemas.openxmlformats.org/officeDocument/2006/relationships/slideLayout" Target="../slideLayouts/slideLayout799.xml"/><Relationship Id="rId12" Type="http://schemas.openxmlformats.org/officeDocument/2006/relationships/theme" Target="../theme/theme73.xml"/><Relationship Id="rId2" Type="http://schemas.openxmlformats.org/officeDocument/2006/relationships/slideLayout" Target="../slideLayouts/slideLayout794.xml"/><Relationship Id="rId1" Type="http://schemas.openxmlformats.org/officeDocument/2006/relationships/slideLayout" Target="../slideLayouts/slideLayout793.xml"/><Relationship Id="rId6" Type="http://schemas.openxmlformats.org/officeDocument/2006/relationships/slideLayout" Target="../slideLayouts/slideLayout798.xml"/><Relationship Id="rId11" Type="http://schemas.openxmlformats.org/officeDocument/2006/relationships/slideLayout" Target="../slideLayouts/slideLayout803.xml"/><Relationship Id="rId5" Type="http://schemas.openxmlformats.org/officeDocument/2006/relationships/slideLayout" Target="../slideLayouts/slideLayout797.xml"/><Relationship Id="rId10" Type="http://schemas.openxmlformats.org/officeDocument/2006/relationships/slideLayout" Target="../slideLayouts/slideLayout802.xml"/><Relationship Id="rId4" Type="http://schemas.openxmlformats.org/officeDocument/2006/relationships/slideLayout" Target="../slideLayouts/slideLayout796.xml"/><Relationship Id="rId9" Type="http://schemas.openxmlformats.org/officeDocument/2006/relationships/slideLayout" Target="../slideLayouts/slideLayout801.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811.xml"/><Relationship Id="rId3" Type="http://schemas.openxmlformats.org/officeDocument/2006/relationships/slideLayout" Target="../slideLayouts/slideLayout806.xml"/><Relationship Id="rId7" Type="http://schemas.openxmlformats.org/officeDocument/2006/relationships/slideLayout" Target="../slideLayouts/slideLayout810.xml"/><Relationship Id="rId12" Type="http://schemas.openxmlformats.org/officeDocument/2006/relationships/theme" Target="../theme/theme74.xml"/><Relationship Id="rId2" Type="http://schemas.openxmlformats.org/officeDocument/2006/relationships/slideLayout" Target="../slideLayouts/slideLayout805.xml"/><Relationship Id="rId1" Type="http://schemas.openxmlformats.org/officeDocument/2006/relationships/slideLayout" Target="../slideLayouts/slideLayout804.xml"/><Relationship Id="rId6" Type="http://schemas.openxmlformats.org/officeDocument/2006/relationships/slideLayout" Target="../slideLayouts/slideLayout809.xml"/><Relationship Id="rId11" Type="http://schemas.openxmlformats.org/officeDocument/2006/relationships/slideLayout" Target="../slideLayouts/slideLayout814.xml"/><Relationship Id="rId5" Type="http://schemas.openxmlformats.org/officeDocument/2006/relationships/slideLayout" Target="../slideLayouts/slideLayout808.xml"/><Relationship Id="rId10" Type="http://schemas.openxmlformats.org/officeDocument/2006/relationships/slideLayout" Target="../slideLayouts/slideLayout813.xml"/><Relationship Id="rId4" Type="http://schemas.openxmlformats.org/officeDocument/2006/relationships/slideLayout" Target="../slideLayouts/slideLayout807.xml"/><Relationship Id="rId9" Type="http://schemas.openxmlformats.org/officeDocument/2006/relationships/slideLayout" Target="../slideLayouts/slideLayout812.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822.xml"/><Relationship Id="rId3" Type="http://schemas.openxmlformats.org/officeDocument/2006/relationships/slideLayout" Target="../slideLayouts/slideLayout817.xml"/><Relationship Id="rId7" Type="http://schemas.openxmlformats.org/officeDocument/2006/relationships/slideLayout" Target="../slideLayouts/slideLayout821.xml"/><Relationship Id="rId12" Type="http://schemas.openxmlformats.org/officeDocument/2006/relationships/theme" Target="../theme/theme75.xml"/><Relationship Id="rId2" Type="http://schemas.openxmlformats.org/officeDocument/2006/relationships/slideLayout" Target="../slideLayouts/slideLayout816.xml"/><Relationship Id="rId1" Type="http://schemas.openxmlformats.org/officeDocument/2006/relationships/slideLayout" Target="../slideLayouts/slideLayout815.xml"/><Relationship Id="rId6" Type="http://schemas.openxmlformats.org/officeDocument/2006/relationships/slideLayout" Target="../slideLayouts/slideLayout820.xml"/><Relationship Id="rId11" Type="http://schemas.openxmlformats.org/officeDocument/2006/relationships/slideLayout" Target="../slideLayouts/slideLayout825.xml"/><Relationship Id="rId5" Type="http://schemas.openxmlformats.org/officeDocument/2006/relationships/slideLayout" Target="../slideLayouts/slideLayout819.xml"/><Relationship Id="rId10" Type="http://schemas.openxmlformats.org/officeDocument/2006/relationships/slideLayout" Target="../slideLayouts/slideLayout824.xml"/><Relationship Id="rId4" Type="http://schemas.openxmlformats.org/officeDocument/2006/relationships/slideLayout" Target="../slideLayouts/slideLayout818.xml"/><Relationship Id="rId9" Type="http://schemas.openxmlformats.org/officeDocument/2006/relationships/slideLayout" Target="../slideLayouts/slideLayout823.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76.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844.xml"/><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theme" Target="../theme/theme77.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855.xml"/><Relationship Id="rId3" Type="http://schemas.openxmlformats.org/officeDocument/2006/relationships/slideLayout" Target="../slideLayouts/slideLayout850.xml"/><Relationship Id="rId7" Type="http://schemas.openxmlformats.org/officeDocument/2006/relationships/slideLayout" Target="../slideLayouts/slideLayout854.xml"/><Relationship Id="rId12" Type="http://schemas.openxmlformats.org/officeDocument/2006/relationships/theme" Target="../theme/theme78.xml"/><Relationship Id="rId2" Type="http://schemas.openxmlformats.org/officeDocument/2006/relationships/slideLayout" Target="../slideLayouts/slideLayout849.xml"/><Relationship Id="rId1" Type="http://schemas.openxmlformats.org/officeDocument/2006/relationships/slideLayout" Target="../slideLayouts/slideLayout848.xml"/><Relationship Id="rId6" Type="http://schemas.openxmlformats.org/officeDocument/2006/relationships/slideLayout" Target="../slideLayouts/slideLayout853.xml"/><Relationship Id="rId11" Type="http://schemas.openxmlformats.org/officeDocument/2006/relationships/slideLayout" Target="../slideLayouts/slideLayout858.xml"/><Relationship Id="rId5" Type="http://schemas.openxmlformats.org/officeDocument/2006/relationships/slideLayout" Target="../slideLayouts/slideLayout852.xml"/><Relationship Id="rId10" Type="http://schemas.openxmlformats.org/officeDocument/2006/relationships/slideLayout" Target="../slideLayouts/slideLayout857.xml"/><Relationship Id="rId4" Type="http://schemas.openxmlformats.org/officeDocument/2006/relationships/slideLayout" Target="../slideLayouts/slideLayout851.xml"/><Relationship Id="rId9" Type="http://schemas.openxmlformats.org/officeDocument/2006/relationships/slideLayout" Target="../slideLayouts/slideLayout856.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866.xml"/><Relationship Id="rId3" Type="http://schemas.openxmlformats.org/officeDocument/2006/relationships/slideLayout" Target="../slideLayouts/slideLayout861.xml"/><Relationship Id="rId7" Type="http://schemas.openxmlformats.org/officeDocument/2006/relationships/slideLayout" Target="../slideLayouts/slideLayout865.xml"/><Relationship Id="rId12" Type="http://schemas.openxmlformats.org/officeDocument/2006/relationships/theme" Target="../theme/theme79.xml"/><Relationship Id="rId2" Type="http://schemas.openxmlformats.org/officeDocument/2006/relationships/slideLayout" Target="../slideLayouts/slideLayout860.xml"/><Relationship Id="rId1" Type="http://schemas.openxmlformats.org/officeDocument/2006/relationships/slideLayout" Target="../slideLayouts/slideLayout859.xml"/><Relationship Id="rId6" Type="http://schemas.openxmlformats.org/officeDocument/2006/relationships/slideLayout" Target="../slideLayouts/slideLayout864.xml"/><Relationship Id="rId11" Type="http://schemas.openxmlformats.org/officeDocument/2006/relationships/slideLayout" Target="../slideLayouts/slideLayout869.xml"/><Relationship Id="rId5" Type="http://schemas.openxmlformats.org/officeDocument/2006/relationships/slideLayout" Target="../slideLayouts/slideLayout863.xml"/><Relationship Id="rId10" Type="http://schemas.openxmlformats.org/officeDocument/2006/relationships/slideLayout" Target="../slideLayouts/slideLayout868.xml"/><Relationship Id="rId4" Type="http://schemas.openxmlformats.org/officeDocument/2006/relationships/slideLayout" Target="../slideLayouts/slideLayout862.xml"/><Relationship Id="rId9" Type="http://schemas.openxmlformats.org/officeDocument/2006/relationships/slideLayout" Target="../slideLayouts/slideLayout8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877.xml"/><Relationship Id="rId3" Type="http://schemas.openxmlformats.org/officeDocument/2006/relationships/slideLayout" Target="../slideLayouts/slideLayout872.xml"/><Relationship Id="rId7" Type="http://schemas.openxmlformats.org/officeDocument/2006/relationships/slideLayout" Target="../slideLayouts/slideLayout876.xml"/><Relationship Id="rId12" Type="http://schemas.openxmlformats.org/officeDocument/2006/relationships/theme" Target="../theme/theme80.xml"/><Relationship Id="rId2" Type="http://schemas.openxmlformats.org/officeDocument/2006/relationships/slideLayout" Target="../slideLayouts/slideLayout871.xml"/><Relationship Id="rId1" Type="http://schemas.openxmlformats.org/officeDocument/2006/relationships/slideLayout" Target="../slideLayouts/slideLayout870.xml"/><Relationship Id="rId6" Type="http://schemas.openxmlformats.org/officeDocument/2006/relationships/slideLayout" Target="../slideLayouts/slideLayout875.xml"/><Relationship Id="rId11" Type="http://schemas.openxmlformats.org/officeDocument/2006/relationships/slideLayout" Target="../slideLayouts/slideLayout880.xml"/><Relationship Id="rId5" Type="http://schemas.openxmlformats.org/officeDocument/2006/relationships/slideLayout" Target="../slideLayouts/slideLayout874.xml"/><Relationship Id="rId10" Type="http://schemas.openxmlformats.org/officeDocument/2006/relationships/slideLayout" Target="../slideLayouts/slideLayout879.xml"/><Relationship Id="rId4" Type="http://schemas.openxmlformats.org/officeDocument/2006/relationships/slideLayout" Target="../slideLayouts/slideLayout873.xml"/><Relationship Id="rId9" Type="http://schemas.openxmlformats.org/officeDocument/2006/relationships/slideLayout" Target="../slideLayouts/slideLayout878.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888.xml"/><Relationship Id="rId3" Type="http://schemas.openxmlformats.org/officeDocument/2006/relationships/slideLayout" Target="../slideLayouts/slideLayout883.xml"/><Relationship Id="rId7" Type="http://schemas.openxmlformats.org/officeDocument/2006/relationships/slideLayout" Target="../slideLayouts/slideLayout887.xml"/><Relationship Id="rId12" Type="http://schemas.openxmlformats.org/officeDocument/2006/relationships/theme" Target="../theme/theme81.xml"/><Relationship Id="rId2" Type="http://schemas.openxmlformats.org/officeDocument/2006/relationships/slideLayout" Target="../slideLayouts/slideLayout882.xml"/><Relationship Id="rId1" Type="http://schemas.openxmlformats.org/officeDocument/2006/relationships/slideLayout" Target="../slideLayouts/slideLayout881.xml"/><Relationship Id="rId6" Type="http://schemas.openxmlformats.org/officeDocument/2006/relationships/slideLayout" Target="../slideLayouts/slideLayout886.xml"/><Relationship Id="rId11" Type="http://schemas.openxmlformats.org/officeDocument/2006/relationships/slideLayout" Target="../slideLayouts/slideLayout891.xml"/><Relationship Id="rId5" Type="http://schemas.openxmlformats.org/officeDocument/2006/relationships/slideLayout" Target="../slideLayouts/slideLayout885.xml"/><Relationship Id="rId10" Type="http://schemas.openxmlformats.org/officeDocument/2006/relationships/slideLayout" Target="../slideLayouts/slideLayout890.xml"/><Relationship Id="rId4" Type="http://schemas.openxmlformats.org/officeDocument/2006/relationships/slideLayout" Target="../slideLayouts/slideLayout884.xml"/><Relationship Id="rId9" Type="http://schemas.openxmlformats.org/officeDocument/2006/relationships/slideLayout" Target="../slideLayouts/slideLayout889.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899.xml"/><Relationship Id="rId3" Type="http://schemas.openxmlformats.org/officeDocument/2006/relationships/slideLayout" Target="../slideLayouts/slideLayout894.xml"/><Relationship Id="rId7" Type="http://schemas.openxmlformats.org/officeDocument/2006/relationships/slideLayout" Target="../slideLayouts/slideLayout898.xml"/><Relationship Id="rId12" Type="http://schemas.openxmlformats.org/officeDocument/2006/relationships/theme" Target="../theme/theme82.xml"/><Relationship Id="rId2" Type="http://schemas.openxmlformats.org/officeDocument/2006/relationships/slideLayout" Target="../slideLayouts/slideLayout893.xml"/><Relationship Id="rId1" Type="http://schemas.openxmlformats.org/officeDocument/2006/relationships/slideLayout" Target="../slideLayouts/slideLayout892.xml"/><Relationship Id="rId6" Type="http://schemas.openxmlformats.org/officeDocument/2006/relationships/slideLayout" Target="../slideLayouts/slideLayout897.xml"/><Relationship Id="rId11" Type="http://schemas.openxmlformats.org/officeDocument/2006/relationships/slideLayout" Target="../slideLayouts/slideLayout902.xml"/><Relationship Id="rId5" Type="http://schemas.openxmlformats.org/officeDocument/2006/relationships/slideLayout" Target="../slideLayouts/slideLayout896.xml"/><Relationship Id="rId10" Type="http://schemas.openxmlformats.org/officeDocument/2006/relationships/slideLayout" Target="../slideLayouts/slideLayout901.xml"/><Relationship Id="rId4" Type="http://schemas.openxmlformats.org/officeDocument/2006/relationships/slideLayout" Target="../slideLayouts/slideLayout895.xml"/><Relationship Id="rId9" Type="http://schemas.openxmlformats.org/officeDocument/2006/relationships/slideLayout" Target="../slideLayouts/slideLayout900.xml"/></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910.xml"/><Relationship Id="rId3" Type="http://schemas.openxmlformats.org/officeDocument/2006/relationships/slideLayout" Target="../slideLayouts/slideLayout905.xml"/><Relationship Id="rId7" Type="http://schemas.openxmlformats.org/officeDocument/2006/relationships/slideLayout" Target="../slideLayouts/slideLayout909.xml"/><Relationship Id="rId12" Type="http://schemas.openxmlformats.org/officeDocument/2006/relationships/theme" Target="../theme/theme83.xml"/><Relationship Id="rId2" Type="http://schemas.openxmlformats.org/officeDocument/2006/relationships/slideLayout" Target="../slideLayouts/slideLayout904.xml"/><Relationship Id="rId1" Type="http://schemas.openxmlformats.org/officeDocument/2006/relationships/slideLayout" Target="../slideLayouts/slideLayout903.xml"/><Relationship Id="rId6" Type="http://schemas.openxmlformats.org/officeDocument/2006/relationships/slideLayout" Target="../slideLayouts/slideLayout908.xml"/><Relationship Id="rId11" Type="http://schemas.openxmlformats.org/officeDocument/2006/relationships/slideLayout" Target="../slideLayouts/slideLayout913.xml"/><Relationship Id="rId5" Type="http://schemas.openxmlformats.org/officeDocument/2006/relationships/slideLayout" Target="../slideLayouts/slideLayout907.xml"/><Relationship Id="rId10" Type="http://schemas.openxmlformats.org/officeDocument/2006/relationships/slideLayout" Target="../slideLayouts/slideLayout912.xml"/><Relationship Id="rId4" Type="http://schemas.openxmlformats.org/officeDocument/2006/relationships/slideLayout" Target="../slideLayouts/slideLayout906.xml"/><Relationship Id="rId9" Type="http://schemas.openxmlformats.org/officeDocument/2006/relationships/slideLayout" Target="../slideLayouts/slideLayout911.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921.xml"/><Relationship Id="rId3" Type="http://schemas.openxmlformats.org/officeDocument/2006/relationships/slideLayout" Target="../slideLayouts/slideLayout916.xml"/><Relationship Id="rId7" Type="http://schemas.openxmlformats.org/officeDocument/2006/relationships/slideLayout" Target="../slideLayouts/slideLayout920.xml"/><Relationship Id="rId12" Type="http://schemas.openxmlformats.org/officeDocument/2006/relationships/theme" Target="../theme/theme84.xml"/><Relationship Id="rId2" Type="http://schemas.openxmlformats.org/officeDocument/2006/relationships/slideLayout" Target="../slideLayouts/slideLayout915.xml"/><Relationship Id="rId1" Type="http://schemas.openxmlformats.org/officeDocument/2006/relationships/slideLayout" Target="../slideLayouts/slideLayout914.xml"/><Relationship Id="rId6" Type="http://schemas.openxmlformats.org/officeDocument/2006/relationships/slideLayout" Target="../slideLayouts/slideLayout919.xml"/><Relationship Id="rId11" Type="http://schemas.openxmlformats.org/officeDocument/2006/relationships/slideLayout" Target="../slideLayouts/slideLayout924.xml"/><Relationship Id="rId5" Type="http://schemas.openxmlformats.org/officeDocument/2006/relationships/slideLayout" Target="../slideLayouts/slideLayout918.xml"/><Relationship Id="rId10" Type="http://schemas.openxmlformats.org/officeDocument/2006/relationships/slideLayout" Target="../slideLayouts/slideLayout923.xml"/><Relationship Id="rId4" Type="http://schemas.openxmlformats.org/officeDocument/2006/relationships/slideLayout" Target="../slideLayouts/slideLayout917.xml"/><Relationship Id="rId9" Type="http://schemas.openxmlformats.org/officeDocument/2006/relationships/slideLayout" Target="../slideLayouts/slideLayout922.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932.xml"/><Relationship Id="rId3" Type="http://schemas.openxmlformats.org/officeDocument/2006/relationships/slideLayout" Target="../slideLayouts/slideLayout927.xml"/><Relationship Id="rId7" Type="http://schemas.openxmlformats.org/officeDocument/2006/relationships/slideLayout" Target="../slideLayouts/slideLayout931.xml"/><Relationship Id="rId12" Type="http://schemas.openxmlformats.org/officeDocument/2006/relationships/theme" Target="../theme/theme85.xml"/><Relationship Id="rId2" Type="http://schemas.openxmlformats.org/officeDocument/2006/relationships/slideLayout" Target="../slideLayouts/slideLayout926.xml"/><Relationship Id="rId1" Type="http://schemas.openxmlformats.org/officeDocument/2006/relationships/slideLayout" Target="../slideLayouts/slideLayout925.xml"/><Relationship Id="rId6" Type="http://schemas.openxmlformats.org/officeDocument/2006/relationships/slideLayout" Target="../slideLayouts/slideLayout930.xml"/><Relationship Id="rId11" Type="http://schemas.openxmlformats.org/officeDocument/2006/relationships/slideLayout" Target="../slideLayouts/slideLayout935.xml"/><Relationship Id="rId5" Type="http://schemas.openxmlformats.org/officeDocument/2006/relationships/slideLayout" Target="../slideLayouts/slideLayout929.xml"/><Relationship Id="rId10" Type="http://schemas.openxmlformats.org/officeDocument/2006/relationships/slideLayout" Target="../slideLayouts/slideLayout934.xml"/><Relationship Id="rId4" Type="http://schemas.openxmlformats.org/officeDocument/2006/relationships/slideLayout" Target="../slideLayouts/slideLayout928.xml"/><Relationship Id="rId9" Type="http://schemas.openxmlformats.org/officeDocument/2006/relationships/slideLayout" Target="../slideLayouts/slideLayout933.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943.xml"/><Relationship Id="rId3" Type="http://schemas.openxmlformats.org/officeDocument/2006/relationships/slideLayout" Target="../slideLayouts/slideLayout938.xml"/><Relationship Id="rId7" Type="http://schemas.openxmlformats.org/officeDocument/2006/relationships/slideLayout" Target="../slideLayouts/slideLayout942.xml"/><Relationship Id="rId12" Type="http://schemas.openxmlformats.org/officeDocument/2006/relationships/theme" Target="../theme/theme86.xml"/><Relationship Id="rId2" Type="http://schemas.openxmlformats.org/officeDocument/2006/relationships/slideLayout" Target="../slideLayouts/slideLayout937.xml"/><Relationship Id="rId1" Type="http://schemas.openxmlformats.org/officeDocument/2006/relationships/slideLayout" Target="../slideLayouts/slideLayout936.xml"/><Relationship Id="rId6" Type="http://schemas.openxmlformats.org/officeDocument/2006/relationships/slideLayout" Target="../slideLayouts/slideLayout941.xml"/><Relationship Id="rId11" Type="http://schemas.openxmlformats.org/officeDocument/2006/relationships/slideLayout" Target="../slideLayouts/slideLayout946.xml"/><Relationship Id="rId5" Type="http://schemas.openxmlformats.org/officeDocument/2006/relationships/slideLayout" Target="../slideLayouts/slideLayout940.xml"/><Relationship Id="rId10" Type="http://schemas.openxmlformats.org/officeDocument/2006/relationships/slideLayout" Target="../slideLayouts/slideLayout945.xml"/><Relationship Id="rId4" Type="http://schemas.openxmlformats.org/officeDocument/2006/relationships/slideLayout" Target="../slideLayouts/slideLayout939.xml"/><Relationship Id="rId9" Type="http://schemas.openxmlformats.org/officeDocument/2006/relationships/slideLayout" Target="../slideLayouts/slideLayout944.xml"/></Relationships>
</file>

<file path=ppt/slideMasters/_rels/slideMaster87.xml.rels><?xml version="1.0" encoding="UTF-8" standalone="yes"?>
<Relationships xmlns="http://schemas.openxmlformats.org/package/2006/relationships"><Relationship Id="rId8" Type="http://schemas.openxmlformats.org/officeDocument/2006/relationships/slideLayout" Target="../slideLayouts/slideLayout954.xml"/><Relationship Id="rId3" Type="http://schemas.openxmlformats.org/officeDocument/2006/relationships/slideLayout" Target="../slideLayouts/slideLayout949.xml"/><Relationship Id="rId7" Type="http://schemas.openxmlformats.org/officeDocument/2006/relationships/slideLayout" Target="../slideLayouts/slideLayout953.xml"/><Relationship Id="rId12" Type="http://schemas.openxmlformats.org/officeDocument/2006/relationships/theme" Target="../theme/theme87.xml"/><Relationship Id="rId2" Type="http://schemas.openxmlformats.org/officeDocument/2006/relationships/slideLayout" Target="../slideLayouts/slideLayout948.xml"/><Relationship Id="rId1" Type="http://schemas.openxmlformats.org/officeDocument/2006/relationships/slideLayout" Target="../slideLayouts/slideLayout947.xml"/><Relationship Id="rId6" Type="http://schemas.openxmlformats.org/officeDocument/2006/relationships/slideLayout" Target="../slideLayouts/slideLayout952.xml"/><Relationship Id="rId11" Type="http://schemas.openxmlformats.org/officeDocument/2006/relationships/slideLayout" Target="../slideLayouts/slideLayout957.xml"/><Relationship Id="rId5" Type="http://schemas.openxmlformats.org/officeDocument/2006/relationships/slideLayout" Target="../slideLayouts/slideLayout951.xml"/><Relationship Id="rId10" Type="http://schemas.openxmlformats.org/officeDocument/2006/relationships/slideLayout" Target="../slideLayouts/slideLayout956.xml"/><Relationship Id="rId4" Type="http://schemas.openxmlformats.org/officeDocument/2006/relationships/slideLayout" Target="../slideLayouts/slideLayout950.xml"/><Relationship Id="rId9" Type="http://schemas.openxmlformats.org/officeDocument/2006/relationships/slideLayout" Target="../slideLayouts/slideLayout955.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965.xml"/><Relationship Id="rId3" Type="http://schemas.openxmlformats.org/officeDocument/2006/relationships/slideLayout" Target="../slideLayouts/slideLayout960.xml"/><Relationship Id="rId7" Type="http://schemas.openxmlformats.org/officeDocument/2006/relationships/slideLayout" Target="../slideLayouts/slideLayout964.xml"/><Relationship Id="rId12" Type="http://schemas.openxmlformats.org/officeDocument/2006/relationships/theme" Target="../theme/theme88.xml"/><Relationship Id="rId2" Type="http://schemas.openxmlformats.org/officeDocument/2006/relationships/slideLayout" Target="../slideLayouts/slideLayout959.xml"/><Relationship Id="rId1" Type="http://schemas.openxmlformats.org/officeDocument/2006/relationships/slideLayout" Target="../slideLayouts/slideLayout958.xml"/><Relationship Id="rId6" Type="http://schemas.openxmlformats.org/officeDocument/2006/relationships/slideLayout" Target="../slideLayouts/slideLayout963.xml"/><Relationship Id="rId11" Type="http://schemas.openxmlformats.org/officeDocument/2006/relationships/slideLayout" Target="../slideLayouts/slideLayout968.xml"/><Relationship Id="rId5" Type="http://schemas.openxmlformats.org/officeDocument/2006/relationships/slideLayout" Target="../slideLayouts/slideLayout962.xml"/><Relationship Id="rId10" Type="http://schemas.openxmlformats.org/officeDocument/2006/relationships/slideLayout" Target="../slideLayouts/slideLayout967.xml"/><Relationship Id="rId4" Type="http://schemas.openxmlformats.org/officeDocument/2006/relationships/slideLayout" Target="../slideLayouts/slideLayout961.xml"/><Relationship Id="rId9" Type="http://schemas.openxmlformats.org/officeDocument/2006/relationships/slideLayout" Target="../slideLayouts/slideLayout966.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976.xml"/><Relationship Id="rId3" Type="http://schemas.openxmlformats.org/officeDocument/2006/relationships/slideLayout" Target="../slideLayouts/slideLayout971.xml"/><Relationship Id="rId7" Type="http://schemas.openxmlformats.org/officeDocument/2006/relationships/slideLayout" Target="../slideLayouts/slideLayout975.xml"/><Relationship Id="rId12" Type="http://schemas.openxmlformats.org/officeDocument/2006/relationships/theme" Target="../theme/theme89.xml"/><Relationship Id="rId2" Type="http://schemas.openxmlformats.org/officeDocument/2006/relationships/slideLayout" Target="../slideLayouts/slideLayout970.xml"/><Relationship Id="rId1" Type="http://schemas.openxmlformats.org/officeDocument/2006/relationships/slideLayout" Target="../slideLayouts/slideLayout969.xml"/><Relationship Id="rId6" Type="http://schemas.openxmlformats.org/officeDocument/2006/relationships/slideLayout" Target="../slideLayouts/slideLayout974.xml"/><Relationship Id="rId11" Type="http://schemas.openxmlformats.org/officeDocument/2006/relationships/slideLayout" Target="../slideLayouts/slideLayout979.xml"/><Relationship Id="rId5" Type="http://schemas.openxmlformats.org/officeDocument/2006/relationships/slideLayout" Target="../slideLayouts/slideLayout973.xml"/><Relationship Id="rId10" Type="http://schemas.openxmlformats.org/officeDocument/2006/relationships/slideLayout" Target="../slideLayouts/slideLayout978.xml"/><Relationship Id="rId4" Type="http://schemas.openxmlformats.org/officeDocument/2006/relationships/slideLayout" Target="../slideLayouts/slideLayout972.xml"/><Relationship Id="rId9" Type="http://schemas.openxmlformats.org/officeDocument/2006/relationships/slideLayout" Target="../slideLayouts/slideLayout9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987.xml"/><Relationship Id="rId3" Type="http://schemas.openxmlformats.org/officeDocument/2006/relationships/slideLayout" Target="../slideLayouts/slideLayout982.xml"/><Relationship Id="rId7" Type="http://schemas.openxmlformats.org/officeDocument/2006/relationships/slideLayout" Target="../slideLayouts/slideLayout986.xml"/><Relationship Id="rId12" Type="http://schemas.openxmlformats.org/officeDocument/2006/relationships/theme" Target="../theme/theme90.xml"/><Relationship Id="rId2" Type="http://schemas.openxmlformats.org/officeDocument/2006/relationships/slideLayout" Target="../slideLayouts/slideLayout981.xml"/><Relationship Id="rId1" Type="http://schemas.openxmlformats.org/officeDocument/2006/relationships/slideLayout" Target="../slideLayouts/slideLayout980.xml"/><Relationship Id="rId6" Type="http://schemas.openxmlformats.org/officeDocument/2006/relationships/slideLayout" Target="../slideLayouts/slideLayout985.xml"/><Relationship Id="rId11" Type="http://schemas.openxmlformats.org/officeDocument/2006/relationships/slideLayout" Target="../slideLayouts/slideLayout990.xml"/><Relationship Id="rId5" Type="http://schemas.openxmlformats.org/officeDocument/2006/relationships/slideLayout" Target="../slideLayouts/slideLayout984.xml"/><Relationship Id="rId10" Type="http://schemas.openxmlformats.org/officeDocument/2006/relationships/slideLayout" Target="../slideLayouts/slideLayout989.xml"/><Relationship Id="rId4" Type="http://schemas.openxmlformats.org/officeDocument/2006/relationships/slideLayout" Target="../slideLayouts/slideLayout983.xml"/><Relationship Id="rId9" Type="http://schemas.openxmlformats.org/officeDocument/2006/relationships/slideLayout" Target="../slideLayouts/slideLayout988.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998.xml"/><Relationship Id="rId3" Type="http://schemas.openxmlformats.org/officeDocument/2006/relationships/slideLayout" Target="../slideLayouts/slideLayout993.xml"/><Relationship Id="rId7" Type="http://schemas.openxmlformats.org/officeDocument/2006/relationships/slideLayout" Target="../slideLayouts/slideLayout997.xml"/><Relationship Id="rId12" Type="http://schemas.openxmlformats.org/officeDocument/2006/relationships/theme" Target="../theme/theme91.xml"/><Relationship Id="rId2" Type="http://schemas.openxmlformats.org/officeDocument/2006/relationships/slideLayout" Target="../slideLayouts/slideLayout992.xml"/><Relationship Id="rId1" Type="http://schemas.openxmlformats.org/officeDocument/2006/relationships/slideLayout" Target="../slideLayouts/slideLayout991.xml"/><Relationship Id="rId6" Type="http://schemas.openxmlformats.org/officeDocument/2006/relationships/slideLayout" Target="../slideLayouts/slideLayout996.xml"/><Relationship Id="rId11" Type="http://schemas.openxmlformats.org/officeDocument/2006/relationships/slideLayout" Target="../slideLayouts/slideLayout1001.xml"/><Relationship Id="rId5" Type="http://schemas.openxmlformats.org/officeDocument/2006/relationships/slideLayout" Target="../slideLayouts/slideLayout995.xml"/><Relationship Id="rId10" Type="http://schemas.openxmlformats.org/officeDocument/2006/relationships/slideLayout" Target="../slideLayouts/slideLayout1000.xml"/><Relationship Id="rId4" Type="http://schemas.openxmlformats.org/officeDocument/2006/relationships/slideLayout" Target="../slideLayouts/slideLayout994.xml"/><Relationship Id="rId9" Type="http://schemas.openxmlformats.org/officeDocument/2006/relationships/slideLayout" Target="../slideLayouts/slideLayout999.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1009.xml"/><Relationship Id="rId3" Type="http://schemas.openxmlformats.org/officeDocument/2006/relationships/slideLayout" Target="../slideLayouts/slideLayout1004.xml"/><Relationship Id="rId7" Type="http://schemas.openxmlformats.org/officeDocument/2006/relationships/slideLayout" Target="../slideLayouts/slideLayout1008.xml"/><Relationship Id="rId12" Type="http://schemas.openxmlformats.org/officeDocument/2006/relationships/theme" Target="../theme/theme92.xml"/><Relationship Id="rId2" Type="http://schemas.openxmlformats.org/officeDocument/2006/relationships/slideLayout" Target="../slideLayouts/slideLayout1003.xml"/><Relationship Id="rId1" Type="http://schemas.openxmlformats.org/officeDocument/2006/relationships/slideLayout" Target="../slideLayouts/slideLayout1002.xml"/><Relationship Id="rId6" Type="http://schemas.openxmlformats.org/officeDocument/2006/relationships/slideLayout" Target="../slideLayouts/slideLayout1007.xml"/><Relationship Id="rId11" Type="http://schemas.openxmlformats.org/officeDocument/2006/relationships/slideLayout" Target="../slideLayouts/slideLayout1012.xml"/><Relationship Id="rId5" Type="http://schemas.openxmlformats.org/officeDocument/2006/relationships/slideLayout" Target="../slideLayouts/slideLayout1006.xml"/><Relationship Id="rId10" Type="http://schemas.openxmlformats.org/officeDocument/2006/relationships/slideLayout" Target="../slideLayouts/slideLayout1011.xml"/><Relationship Id="rId4" Type="http://schemas.openxmlformats.org/officeDocument/2006/relationships/slideLayout" Target="../slideLayouts/slideLayout1005.xml"/><Relationship Id="rId9" Type="http://schemas.openxmlformats.org/officeDocument/2006/relationships/slideLayout" Target="../slideLayouts/slideLayout1010.xml"/></Relationships>
</file>

<file path=ppt/slideMasters/_rels/slideMaster93.xml.rels><?xml version="1.0" encoding="UTF-8" standalone="yes"?>
<Relationships xmlns="http://schemas.openxmlformats.org/package/2006/relationships"><Relationship Id="rId8" Type="http://schemas.openxmlformats.org/officeDocument/2006/relationships/slideLayout" Target="../slideLayouts/slideLayout1020.xml"/><Relationship Id="rId3" Type="http://schemas.openxmlformats.org/officeDocument/2006/relationships/slideLayout" Target="../slideLayouts/slideLayout1015.xml"/><Relationship Id="rId7" Type="http://schemas.openxmlformats.org/officeDocument/2006/relationships/slideLayout" Target="../slideLayouts/slideLayout1019.xml"/><Relationship Id="rId12" Type="http://schemas.openxmlformats.org/officeDocument/2006/relationships/theme" Target="../theme/theme93.xml"/><Relationship Id="rId2" Type="http://schemas.openxmlformats.org/officeDocument/2006/relationships/slideLayout" Target="../slideLayouts/slideLayout1014.xml"/><Relationship Id="rId1" Type="http://schemas.openxmlformats.org/officeDocument/2006/relationships/slideLayout" Target="../slideLayouts/slideLayout1013.xml"/><Relationship Id="rId6" Type="http://schemas.openxmlformats.org/officeDocument/2006/relationships/slideLayout" Target="../slideLayouts/slideLayout1018.xml"/><Relationship Id="rId11" Type="http://schemas.openxmlformats.org/officeDocument/2006/relationships/slideLayout" Target="../slideLayouts/slideLayout1023.xml"/><Relationship Id="rId5" Type="http://schemas.openxmlformats.org/officeDocument/2006/relationships/slideLayout" Target="../slideLayouts/slideLayout1017.xml"/><Relationship Id="rId10" Type="http://schemas.openxmlformats.org/officeDocument/2006/relationships/slideLayout" Target="../slideLayouts/slideLayout1022.xml"/><Relationship Id="rId4" Type="http://schemas.openxmlformats.org/officeDocument/2006/relationships/slideLayout" Target="../slideLayouts/slideLayout1016.xml"/><Relationship Id="rId9" Type="http://schemas.openxmlformats.org/officeDocument/2006/relationships/slideLayout" Target="../slideLayouts/slideLayout1021.xml"/></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1031.xml"/><Relationship Id="rId3" Type="http://schemas.openxmlformats.org/officeDocument/2006/relationships/slideLayout" Target="../slideLayouts/slideLayout1026.xml"/><Relationship Id="rId7" Type="http://schemas.openxmlformats.org/officeDocument/2006/relationships/slideLayout" Target="../slideLayouts/slideLayout1030.xml"/><Relationship Id="rId12" Type="http://schemas.openxmlformats.org/officeDocument/2006/relationships/theme" Target="../theme/theme94.xml"/><Relationship Id="rId2" Type="http://schemas.openxmlformats.org/officeDocument/2006/relationships/slideLayout" Target="../slideLayouts/slideLayout1025.xml"/><Relationship Id="rId1" Type="http://schemas.openxmlformats.org/officeDocument/2006/relationships/slideLayout" Target="../slideLayouts/slideLayout1024.xml"/><Relationship Id="rId6" Type="http://schemas.openxmlformats.org/officeDocument/2006/relationships/slideLayout" Target="../slideLayouts/slideLayout1029.xml"/><Relationship Id="rId11" Type="http://schemas.openxmlformats.org/officeDocument/2006/relationships/slideLayout" Target="../slideLayouts/slideLayout1034.xml"/><Relationship Id="rId5" Type="http://schemas.openxmlformats.org/officeDocument/2006/relationships/slideLayout" Target="../slideLayouts/slideLayout1028.xml"/><Relationship Id="rId10" Type="http://schemas.openxmlformats.org/officeDocument/2006/relationships/slideLayout" Target="../slideLayouts/slideLayout1033.xml"/><Relationship Id="rId4" Type="http://schemas.openxmlformats.org/officeDocument/2006/relationships/slideLayout" Target="../slideLayouts/slideLayout1027.xml"/><Relationship Id="rId9" Type="http://schemas.openxmlformats.org/officeDocument/2006/relationships/slideLayout" Target="../slideLayouts/slideLayout1032.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1042.xml"/><Relationship Id="rId3" Type="http://schemas.openxmlformats.org/officeDocument/2006/relationships/slideLayout" Target="../slideLayouts/slideLayout1037.xml"/><Relationship Id="rId7" Type="http://schemas.openxmlformats.org/officeDocument/2006/relationships/slideLayout" Target="../slideLayouts/slideLayout1041.xml"/><Relationship Id="rId12" Type="http://schemas.openxmlformats.org/officeDocument/2006/relationships/theme" Target="../theme/theme95.xml"/><Relationship Id="rId2" Type="http://schemas.openxmlformats.org/officeDocument/2006/relationships/slideLayout" Target="../slideLayouts/slideLayout1036.xml"/><Relationship Id="rId1" Type="http://schemas.openxmlformats.org/officeDocument/2006/relationships/slideLayout" Target="../slideLayouts/slideLayout1035.xml"/><Relationship Id="rId6" Type="http://schemas.openxmlformats.org/officeDocument/2006/relationships/slideLayout" Target="../slideLayouts/slideLayout1040.xml"/><Relationship Id="rId11" Type="http://schemas.openxmlformats.org/officeDocument/2006/relationships/slideLayout" Target="../slideLayouts/slideLayout1045.xml"/><Relationship Id="rId5" Type="http://schemas.openxmlformats.org/officeDocument/2006/relationships/slideLayout" Target="../slideLayouts/slideLayout1039.xml"/><Relationship Id="rId10" Type="http://schemas.openxmlformats.org/officeDocument/2006/relationships/slideLayout" Target="../slideLayouts/slideLayout1044.xml"/><Relationship Id="rId4" Type="http://schemas.openxmlformats.org/officeDocument/2006/relationships/slideLayout" Target="../slideLayouts/slideLayout1038.xml"/><Relationship Id="rId9" Type="http://schemas.openxmlformats.org/officeDocument/2006/relationships/slideLayout" Target="../slideLayouts/slideLayout1043.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1053.xml"/><Relationship Id="rId3" Type="http://schemas.openxmlformats.org/officeDocument/2006/relationships/slideLayout" Target="../slideLayouts/slideLayout1048.xml"/><Relationship Id="rId7" Type="http://schemas.openxmlformats.org/officeDocument/2006/relationships/slideLayout" Target="../slideLayouts/slideLayout1052.xml"/><Relationship Id="rId12" Type="http://schemas.openxmlformats.org/officeDocument/2006/relationships/theme" Target="../theme/theme96.xml"/><Relationship Id="rId2" Type="http://schemas.openxmlformats.org/officeDocument/2006/relationships/slideLayout" Target="../slideLayouts/slideLayout1047.xml"/><Relationship Id="rId1" Type="http://schemas.openxmlformats.org/officeDocument/2006/relationships/slideLayout" Target="../slideLayouts/slideLayout1046.xml"/><Relationship Id="rId6" Type="http://schemas.openxmlformats.org/officeDocument/2006/relationships/slideLayout" Target="../slideLayouts/slideLayout1051.xml"/><Relationship Id="rId11" Type="http://schemas.openxmlformats.org/officeDocument/2006/relationships/slideLayout" Target="../slideLayouts/slideLayout1056.xml"/><Relationship Id="rId5" Type="http://schemas.openxmlformats.org/officeDocument/2006/relationships/slideLayout" Target="../slideLayouts/slideLayout1050.xml"/><Relationship Id="rId10" Type="http://schemas.openxmlformats.org/officeDocument/2006/relationships/slideLayout" Target="../slideLayouts/slideLayout1055.xml"/><Relationship Id="rId4" Type="http://schemas.openxmlformats.org/officeDocument/2006/relationships/slideLayout" Target="../slideLayouts/slideLayout1049.xml"/><Relationship Id="rId9" Type="http://schemas.openxmlformats.org/officeDocument/2006/relationships/slideLayout" Target="../slideLayouts/slideLayout1054.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1064.xml"/><Relationship Id="rId3" Type="http://schemas.openxmlformats.org/officeDocument/2006/relationships/slideLayout" Target="../slideLayouts/slideLayout1059.xml"/><Relationship Id="rId7" Type="http://schemas.openxmlformats.org/officeDocument/2006/relationships/slideLayout" Target="../slideLayouts/slideLayout1063.xml"/><Relationship Id="rId12" Type="http://schemas.openxmlformats.org/officeDocument/2006/relationships/theme" Target="../theme/theme97.xml"/><Relationship Id="rId2" Type="http://schemas.openxmlformats.org/officeDocument/2006/relationships/slideLayout" Target="../slideLayouts/slideLayout1058.xml"/><Relationship Id="rId1" Type="http://schemas.openxmlformats.org/officeDocument/2006/relationships/slideLayout" Target="../slideLayouts/slideLayout1057.xml"/><Relationship Id="rId6" Type="http://schemas.openxmlformats.org/officeDocument/2006/relationships/slideLayout" Target="../slideLayouts/slideLayout1062.xml"/><Relationship Id="rId11" Type="http://schemas.openxmlformats.org/officeDocument/2006/relationships/slideLayout" Target="../slideLayouts/slideLayout1067.xml"/><Relationship Id="rId5" Type="http://schemas.openxmlformats.org/officeDocument/2006/relationships/slideLayout" Target="../slideLayouts/slideLayout1061.xml"/><Relationship Id="rId10" Type="http://schemas.openxmlformats.org/officeDocument/2006/relationships/slideLayout" Target="../slideLayouts/slideLayout1066.xml"/><Relationship Id="rId4" Type="http://schemas.openxmlformats.org/officeDocument/2006/relationships/slideLayout" Target="../slideLayouts/slideLayout1060.xml"/><Relationship Id="rId9" Type="http://schemas.openxmlformats.org/officeDocument/2006/relationships/slideLayout" Target="../slideLayouts/slideLayout1065.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1075.xml"/><Relationship Id="rId3" Type="http://schemas.openxmlformats.org/officeDocument/2006/relationships/slideLayout" Target="../slideLayouts/slideLayout1070.xml"/><Relationship Id="rId7" Type="http://schemas.openxmlformats.org/officeDocument/2006/relationships/slideLayout" Target="../slideLayouts/slideLayout1074.xml"/><Relationship Id="rId12" Type="http://schemas.openxmlformats.org/officeDocument/2006/relationships/theme" Target="../theme/theme98.xml"/><Relationship Id="rId2" Type="http://schemas.openxmlformats.org/officeDocument/2006/relationships/slideLayout" Target="../slideLayouts/slideLayout1069.xml"/><Relationship Id="rId1" Type="http://schemas.openxmlformats.org/officeDocument/2006/relationships/slideLayout" Target="../slideLayouts/slideLayout1068.xml"/><Relationship Id="rId6" Type="http://schemas.openxmlformats.org/officeDocument/2006/relationships/slideLayout" Target="../slideLayouts/slideLayout1073.xml"/><Relationship Id="rId11" Type="http://schemas.openxmlformats.org/officeDocument/2006/relationships/slideLayout" Target="../slideLayouts/slideLayout1078.xml"/><Relationship Id="rId5" Type="http://schemas.openxmlformats.org/officeDocument/2006/relationships/slideLayout" Target="../slideLayouts/slideLayout1072.xml"/><Relationship Id="rId10" Type="http://schemas.openxmlformats.org/officeDocument/2006/relationships/slideLayout" Target="../slideLayouts/slideLayout1077.xml"/><Relationship Id="rId4" Type="http://schemas.openxmlformats.org/officeDocument/2006/relationships/slideLayout" Target="../slideLayouts/slideLayout1071.xml"/><Relationship Id="rId9" Type="http://schemas.openxmlformats.org/officeDocument/2006/relationships/slideLayout" Target="../slideLayouts/slideLayout1076.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1086.xml"/><Relationship Id="rId3" Type="http://schemas.openxmlformats.org/officeDocument/2006/relationships/slideLayout" Target="../slideLayouts/slideLayout1081.xml"/><Relationship Id="rId7" Type="http://schemas.openxmlformats.org/officeDocument/2006/relationships/slideLayout" Target="../slideLayouts/slideLayout1085.xml"/><Relationship Id="rId12" Type="http://schemas.openxmlformats.org/officeDocument/2006/relationships/theme" Target="../theme/theme99.xml"/><Relationship Id="rId2" Type="http://schemas.openxmlformats.org/officeDocument/2006/relationships/slideLayout" Target="../slideLayouts/slideLayout1080.xml"/><Relationship Id="rId1" Type="http://schemas.openxmlformats.org/officeDocument/2006/relationships/slideLayout" Target="../slideLayouts/slideLayout1079.xml"/><Relationship Id="rId6" Type="http://schemas.openxmlformats.org/officeDocument/2006/relationships/slideLayout" Target="../slideLayouts/slideLayout1084.xml"/><Relationship Id="rId11" Type="http://schemas.openxmlformats.org/officeDocument/2006/relationships/slideLayout" Target="../slideLayouts/slideLayout1089.xml"/><Relationship Id="rId5" Type="http://schemas.openxmlformats.org/officeDocument/2006/relationships/slideLayout" Target="../slideLayouts/slideLayout1083.xml"/><Relationship Id="rId10" Type="http://schemas.openxmlformats.org/officeDocument/2006/relationships/slideLayout" Target="../slideLayouts/slideLayout1088.xml"/><Relationship Id="rId4" Type="http://schemas.openxmlformats.org/officeDocument/2006/relationships/slideLayout" Target="../slideLayouts/slideLayout1082.xml"/><Relationship Id="rId9" Type="http://schemas.openxmlformats.org/officeDocument/2006/relationships/slideLayout" Target="../slideLayouts/slideLayout10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4EBBF0-DB42-4F52-967C-5CB3635C8AFC}" type="datetimeFigureOut">
              <a:rPr lang="en-US" smtClean="0"/>
              <a:t>4/22/2020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0AAB6-288A-433F-9E17-19FC9E3F1E4E}" type="slidenum">
              <a:rPr lang="en-US" smtClean="0"/>
              <a:t>‹#›</a:t>
            </a:fld>
            <a:endParaRPr lang="en-US" dirty="0"/>
          </a:p>
        </p:txBody>
      </p:sp>
    </p:spTree>
    <p:extLst>
      <p:ext uri="{BB962C8B-B14F-4D97-AF65-F5344CB8AC3E}">
        <p14:creationId xmlns:p14="http://schemas.microsoft.com/office/powerpoint/2010/main" val="1111408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93440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5895604"/>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65506"/>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108691"/>
      </p:ext>
    </p:extLst>
  </p:cSld>
  <p:clrMap bg1="lt1" tx1="dk1" bg2="lt2" tx2="dk2" accent1="accent1" accent2="accent2" accent3="accent3" accent4="accent4" accent5="accent5" accent6="accent6" hlink="hlink" folHlink="folHlink"/>
  <p:sldLayoutIdLst>
    <p:sldLayoutId id="2147484861" r:id="rId1"/>
    <p:sldLayoutId id="2147484862" r:id="rId2"/>
    <p:sldLayoutId id="2147484863" r:id="rId3"/>
    <p:sldLayoutId id="2147484864" r:id="rId4"/>
    <p:sldLayoutId id="2147484865" r:id="rId5"/>
    <p:sldLayoutId id="2147484866" r:id="rId6"/>
    <p:sldLayoutId id="2147484867" r:id="rId7"/>
    <p:sldLayoutId id="2147484868" r:id="rId8"/>
    <p:sldLayoutId id="2147484869" r:id="rId9"/>
    <p:sldLayoutId id="2147484870" r:id="rId10"/>
    <p:sldLayoutId id="21474848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332968"/>
      </p:ext>
    </p:extLst>
  </p:cSld>
  <p:clrMap bg1="lt1" tx1="dk1" bg2="lt2" tx2="dk2" accent1="accent1" accent2="accent2" accent3="accent3" accent4="accent4" accent5="accent5" accent6="accent6" hlink="hlink" folHlink="folHlink"/>
  <p:sldLayoutIdLst>
    <p:sldLayoutId id="2147484873"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996082"/>
      </p:ext>
    </p:extLst>
  </p:cSld>
  <p:clrMap bg1="lt1" tx1="dk1" bg2="lt2" tx2="dk2" accent1="accent1" accent2="accent2" accent3="accent3" accent4="accent4" accent5="accent5" accent6="accent6" hlink="hlink" folHlink="folHlink"/>
  <p:sldLayoutIdLst>
    <p:sldLayoutId id="2147484885" r:id="rId1"/>
    <p:sldLayoutId id="2147484886" r:id="rId2"/>
    <p:sldLayoutId id="2147484887" r:id="rId3"/>
    <p:sldLayoutId id="2147484888" r:id="rId4"/>
    <p:sldLayoutId id="2147484889" r:id="rId5"/>
    <p:sldLayoutId id="2147484890" r:id="rId6"/>
    <p:sldLayoutId id="2147484891" r:id="rId7"/>
    <p:sldLayoutId id="2147484892" r:id="rId8"/>
    <p:sldLayoutId id="2147484893" r:id="rId9"/>
    <p:sldLayoutId id="2147484894" r:id="rId10"/>
    <p:sldLayoutId id="21474848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5632145"/>
      </p:ext>
    </p:extLst>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059901"/>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219183"/>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23162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477447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4430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9228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335349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53306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39597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515413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55495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40432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68121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39424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1262150"/>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44751"/>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08320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3597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773889"/>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19767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189074"/>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34356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906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3124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7138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24008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13415"/>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32569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872264"/>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943964"/>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08979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1164484"/>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684774"/>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5620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18607"/>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46856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3068A7-7ACF-45CD-8A62-2BF823DFB3F1}"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395944-DDDE-409F-9298-DF0CB674E5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88094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713505"/>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9102659"/>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79459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119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327328"/>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507377"/>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4846"/>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0893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133210"/>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277122"/>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2938806"/>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4636619"/>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307310"/>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90182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430631"/>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844909"/>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4F2BCD-5ACA-40FF-8D89-6106F0ABF40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F434B-E6CE-4747-BB28-5CF1A279F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678729"/>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048391"/>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94730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5354089"/>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619925"/>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528930"/>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6111123"/>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564729"/>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5000427"/>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39156"/>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0223272"/>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105140"/>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337327"/>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666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4962"/>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787754"/>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261605"/>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928396"/>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550094"/>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86935"/>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43963"/>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77A4C-BB3E-49EB-8F18-A5CFF02301D8}"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261B54-7EFB-4B05-A9A4-860796370CC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344729"/>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transition>
    <p:pull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0734883"/>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5407058"/>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033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543030"/>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471822"/>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412562"/>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476160"/>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753978"/>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94466"/>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621723"/>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737213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6358706"/>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28202"/>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E7976-2572-4849-A36F-93CE8C6BB35C}"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wood structure &amp; properties 34444rd year  2010 E.C</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2383E-C0F6-4ADA-9456-E3A6206730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414807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edg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898360"/>
      </p:ext>
    </p:extLst>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0119093"/>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032176"/>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B9D92-BC48-4D78-8F9A-3AFC0DB2C4C4}" type="datetime1">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GF 3RD</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5844A-9140-48C9-BC2D-DF7CE44506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7831374"/>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351060"/>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111514"/>
      </p:ext>
    </p:extLst>
  </p:cSld>
  <p:clrMap bg1="lt1" tx1="dk1" bg2="lt2" tx2="dk2" accent1="accent1" accent2="accent2" accent3="accent3" accent4="accent4" accent5="accent5" accent6="accent6" hlink="hlink" folHlink="folHlink"/>
  <p:sldLayoutIdLst>
    <p:sldLayoutId id="2147484777" r:id="rId1"/>
    <p:sldLayoutId id="2147484778" r:id="rId2"/>
    <p:sldLayoutId id="2147484779" r:id="rId3"/>
    <p:sldLayoutId id="2147484780" r:id="rId4"/>
    <p:sldLayoutId id="2147484781" r:id="rId5"/>
    <p:sldLayoutId id="2147484782" r:id="rId6"/>
    <p:sldLayoutId id="2147484783" r:id="rId7"/>
    <p:sldLayoutId id="2147484784" r:id="rId8"/>
    <p:sldLayoutId id="2147484785" r:id="rId9"/>
    <p:sldLayoutId id="2147484786" r:id="rId10"/>
    <p:sldLayoutId id="21474847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6519824"/>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57183"/>
      </p:ext>
    </p:extLst>
  </p:cSld>
  <p:clrMap bg1="lt1" tx1="dk1" bg2="lt2" tx2="dk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612372"/>
      </p:ext>
    </p:extLst>
  </p:cSld>
  <p:clrMap bg1="lt1" tx1="dk1" bg2="lt2" tx2="dk2" accent1="accent1" accent2="accent2" accent3="accent3" accent4="accent4" accent5="accent5" accent6="accent6" hlink="hlink" folHlink="folHlink"/>
  <p:sldLayoutIdLst>
    <p:sldLayoutId id="2147484813"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2053C-D0A5-483A-861B-157390EE1C55}" type="datetimeFigureOut">
              <a:rPr lang="en-US" smtClean="0">
                <a:solidFill>
                  <a:prstClr val="black">
                    <a:tint val="75000"/>
                  </a:prstClr>
                </a:solidFill>
              </a:rPr>
              <a:pPr/>
              <a:t>4/22/2020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306EF-7E63-4232-907D-E7145320C1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71418"/>
      </p:ext>
    </p:extLst>
  </p:cSld>
  <p:clrMap bg1="lt1" tx1="dk1" bg2="lt2" tx2="dk2" accent1="accent1" accent2="accent2" accent3="accent3" accent4="accent4" accent5="accent5" accent6="accent6" hlink="hlink" folHlink="folHlink"/>
  <p:sldLayoutIdLst>
    <p:sldLayoutId id="2147484825" r:id="rId1"/>
    <p:sldLayoutId id="2147484826" r:id="rId2"/>
    <p:sldLayoutId id="2147484827" r:id="rId3"/>
    <p:sldLayoutId id="2147484828" r:id="rId4"/>
    <p:sldLayoutId id="2147484829" r:id="rId5"/>
    <p:sldLayoutId id="2147484830" r:id="rId6"/>
    <p:sldLayoutId id="2147484831" r:id="rId7"/>
    <p:sldLayoutId id="2147484832" r:id="rId8"/>
    <p:sldLayoutId id="2147484833" r:id="rId9"/>
    <p:sldLayoutId id="2147484834" r:id="rId10"/>
    <p:sldLayoutId id="21474848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17.xml"/><Relationship Id="rId4" Type="http://schemas.openxmlformats.org/officeDocument/2006/relationships/image" Target="../media/image40.png"/></Relationships>
</file>

<file path=ppt/slides/_rels/slide10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8.xml"/></Relationships>
</file>

<file path=ppt/slides/_rels/slide10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39.xml"/></Relationships>
</file>

<file path=ppt/slides/_rels/slide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50.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61.xml"/></Relationships>
</file>

<file path=ppt/slides/_rels/slide10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72.xml"/></Relationships>
</file>

<file path=ppt/slides/_rels/slide10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83.xml"/></Relationships>
</file>

<file path=ppt/slides/_rels/slide10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9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0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27.xml"/></Relationships>
</file>

<file path=ppt/slides/_rels/slide11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83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49.xml"/></Relationships>
</file>

<file path=ppt/slides/_rels/slide113.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86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7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82.xml"/></Relationships>
</file>

<file path=ppt/slides/_rels/slide1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9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04.xml"/></Relationships>
</file>

<file path=ppt/slides/_rels/slide1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15.xml"/></Relationships>
</file>

<file path=ppt/slides/_rels/slide119.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9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7.xml"/></Relationships>
</file>

<file path=ppt/slides/_rels/slide12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948.xml"/></Relationships>
</file>

<file path=ppt/slides/_rels/slide122.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959.xml"/></Relationships>
</file>

<file path=ppt/slides/_rels/slide1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5.gif"/><Relationship Id="rId1" Type="http://schemas.openxmlformats.org/officeDocument/2006/relationships/slideLayout" Target="../slideLayouts/slideLayout970.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81.xml"/></Relationships>
</file>

<file path=ppt/slides/_rels/slide1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9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03.xml"/></Relationships>
</file>

<file path=ppt/slides/_rels/slide1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3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4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5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6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8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91.xml"/></Relationships>
</file>

<file path=ppt/slides/_rels/slide13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10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1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12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35.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4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6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15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9.xml"/></Relationships>
</file>

<file path=ppt/slides/_rels/slide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1.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3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3.xml"/></Relationships>
</file>

<file path=ppt/slides/_rels/slide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6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87.xml"/></Relationships>
</file>

<file path=ppt/slides/_rels/slide7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9.xml"/></Relationships>
</file>

<file path=ppt/slides/_rels/slide73.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420.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1.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4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7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7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8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0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5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7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8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9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0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93.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640.xml"/></Relationships>
</file>

<file path=ppt/slides/_rels/slide9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51.xml"/></Relationships>
</file>

<file path=ppt/slides/_rels/slide9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18.gif"/><Relationship Id="rId1" Type="http://schemas.openxmlformats.org/officeDocument/2006/relationships/slideLayout" Target="../slideLayouts/slideLayout6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73.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8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95.xml"/></Relationships>
</file>

<file path=ppt/slides/_rels/slide99.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1"/>
            <a:ext cx="7772400" cy="1676400"/>
          </a:xfrm>
        </p:spPr>
        <p:txBody>
          <a:bodyPr>
            <a:noAutofit/>
          </a:bodyPr>
          <a:lstStyle/>
          <a:p>
            <a:r>
              <a:rPr lang="en-US" sz="3600" b="1" dirty="0" smtClean="0">
                <a:solidFill>
                  <a:srgbClr val="7030A0"/>
                </a:solidFill>
              </a:rPr>
              <a:t>STRUCTURE AND PROPERTY OF WOOD (FOR2103)3Chrs</a:t>
            </a:r>
            <a:br>
              <a:rPr lang="en-US" sz="3600" b="1" dirty="0" smtClean="0">
                <a:solidFill>
                  <a:srgbClr val="7030A0"/>
                </a:solidFill>
              </a:rPr>
            </a:br>
            <a:endParaRPr lang="en-US" sz="3600" b="1" dirty="0">
              <a:solidFill>
                <a:srgbClr val="7030A0"/>
              </a:solidFill>
            </a:endParaRPr>
          </a:p>
        </p:txBody>
      </p:sp>
      <p:sp>
        <p:nvSpPr>
          <p:cNvPr id="3" name="Subtitle 2"/>
          <p:cNvSpPr>
            <a:spLocks noGrp="1"/>
          </p:cNvSpPr>
          <p:nvPr>
            <p:ph type="subTitle" idx="1"/>
          </p:nvPr>
        </p:nvSpPr>
        <p:spPr>
          <a:xfrm>
            <a:off x="1295400" y="1447800"/>
            <a:ext cx="7162800" cy="5029200"/>
          </a:xfrm>
        </p:spPr>
        <p:txBody>
          <a:bodyPr/>
          <a:lstStyle/>
          <a:p>
            <a:r>
              <a:rPr lang="en-US" b="1" dirty="0" smtClean="0">
                <a:solidFill>
                  <a:srgbClr val="92D050"/>
                </a:solidFill>
                <a:latin typeface="Times New Roman" pitchFamily="18" charset="0"/>
                <a:cs typeface="Times New Roman" pitchFamily="18" charset="0"/>
              </a:rPr>
              <a:t>CHAPTER 1</a:t>
            </a:r>
          </a:p>
          <a:p>
            <a:endParaRPr lang="en-US" b="1" dirty="0" smtClean="0">
              <a:solidFill>
                <a:srgbClr val="92D050"/>
              </a:solidFill>
              <a:latin typeface="Times New Roman" pitchFamily="18" charset="0"/>
              <a:cs typeface="Times New Roman" pitchFamily="18" charset="0"/>
            </a:endParaRPr>
          </a:p>
          <a:p>
            <a:endParaRPr lang="en-US" b="1" dirty="0">
              <a:solidFill>
                <a:srgbClr val="92D050"/>
              </a:solidFill>
              <a:latin typeface="Times New Roman" pitchFamily="18" charset="0"/>
              <a:cs typeface="Times New Roman" pitchFamily="18" charset="0"/>
            </a:endParaRPr>
          </a:p>
          <a:p>
            <a:endParaRPr lang="en-US" b="1" dirty="0" smtClean="0">
              <a:solidFill>
                <a:srgbClr val="92D050"/>
              </a:solidFill>
              <a:latin typeface="Times New Roman" pitchFamily="18" charset="0"/>
              <a:cs typeface="Times New Roman" pitchFamily="18" charset="0"/>
            </a:endParaRPr>
          </a:p>
          <a:p>
            <a:r>
              <a:rPr lang="en-US" b="1" dirty="0" smtClean="0">
                <a:solidFill>
                  <a:srgbClr val="92D050"/>
                </a:solidFill>
                <a:latin typeface="Times New Roman" pitchFamily="18" charset="0"/>
                <a:cs typeface="Times New Roman" pitchFamily="18" charset="0"/>
              </a:rPr>
              <a:t>INTRODUCTION</a:t>
            </a:r>
            <a:endParaRPr lang="en-US" b="1" dirty="0">
              <a:solidFill>
                <a:srgbClr val="92D050"/>
              </a:solidFill>
              <a:latin typeface="Times New Roman" pitchFamily="18" charset="0"/>
              <a:cs typeface="Times New Roman" pitchFamily="18" charset="0"/>
            </a:endParaRPr>
          </a:p>
        </p:txBody>
      </p:sp>
    </p:spTree>
    <p:extLst>
      <p:ext uri="{BB962C8B-B14F-4D97-AF65-F5344CB8AC3E}">
        <p14:creationId xmlns:p14="http://schemas.microsoft.com/office/powerpoint/2010/main" val="2405564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600" b="1" dirty="0">
                <a:solidFill>
                  <a:srgbClr val="FF0000"/>
                </a:solidFill>
                <a:latin typeface="Times New Roman" pitchFamily="18" charset="0"/>
                <a:cs typeface="Times New Roman" pitchFamily="18" charset="0"/>
              </a:rPr>
              <a:t>HISTORY OF  WOOD USE </a:t>
            </a:r>
            <a:endParaRPr lang="en-US" b="1" dirty="0">
              <a:solidFill>
                <a:srgbClr val="FF0000"/>
              </a:solidFill>
            </a:endParaRPr>
          </a:p>
        </p:txBody>
      </p:sp>
      <p:sp>
        <p:nvSpPr>
          <p:cNvPr id="3" name="Content Placeholder 2"/>
          <p:cNvSpPr>
            <a:spLocks noGrp="1"/>
          </p:cNvSpPr>
          <p:nvPr>
            <p:ph idx="1"/>
          </p:nvPr>
        </p:nvSpPr>
        <p:spPr>
          <a:xfrm>
            <a:off x="152400" y="838200"/>
            <a:ext cx="8763000" cy="5287963"/>
          </a:xfrm>
        </p:spPr>
        <p:txBody>
          <a:bodyPr>
            <a:normAutofit lnSpcReduction="10000"/>
          </a:bodyPr>
          <a:lstStyle/>
          <a:p>
            <a:pPr marL="0" marR="0" algn="just">
              <a:lnSpc>
                <a:spcPct val="115000"/>
              </a:lnSpc>
              <a:spcBef>
                <a:spcPts val="0"/>
              </a:spcBef>
              <a:spcAft>
                <a:spcPts val="1000"/>
              </a:spcAft>
            </a:pPr>
            <a:r>
              <a:rPr lang="en-US" dirty="0" smtClean="0">
                <a:effectLst/>
                <a:latin typeface="Times New Roman"/>
                <a:ea typeface="Calibri"/>
                <a:cs typeface="Times New Roman"/>
              </a:rPr>
              <a:t>Egypt, Greece, and Rome all had highly developed arts in veneered wood products. </a:t>
            </a:r>
          </a:p>
          <a:p>
            <a:pPr marL="0" marR="0" algn="just">
              <a:lnSpc>
                <a:spcPct val="115000"/>
              </a:lnSpc>
              <a:spcBef>
                <a:spcPts val="0"/>
              </a:spcBef>
              <a:spcAft>
                <a:spcPts val="1000"/>
              </a:spcAft>
            </a:pPr>
            <a:r>
              <a:rPr lang="en-US" dirty="0" smtClean="0">
                <a:effectLst/>
                <a:latin typeface="Times New Roman"/>
                <a:ea typeface="Calibri"/>
                <a:cs typeface="Times New Roman"/>
              </a:rPr>
              <a:t>As compared with the ancient arts of decorative plywood, made primarily from hardwoods, softwood plywood is of relatively recent origin.</a:t>
            </a:r>
          </a:p>
          <a:p>
            <a:pPr marL="0" marR="0" algn="just">
              <a:lnSpc>
                <a:spcPct val="115000"/>
              </a:lnSpc>
              <a:spcBef>
                <a:spcPts val="0"/>
              </a:spcBef>
              <a:spcAft>
                <a:spcPts val="1000"/>
              </a:spcAft>
            </a:pPr>
            <a:r>
              <a:rPr lang="en-US" dirty="0" smtClean="0">
                <a:solidFill>
                  <a:srgbClr val="FF0000"/>
                </a:solidFill>
                <a:effectLst/>
                <a:latin typeface="Times New Roman"/>
                <a:ea typeface="Calibri"/>
                <a:cs typeface="Times New Roman"/>
              </a:rPr>
              <a:t>Manufacture of softwood plywood began in the early 1900s</a:t>
            </a:r>
            <a:r>
              <a:rPr lang="en-US" dirty="0" smtClean="0">
                <a:effectLst/>
                <a:latin typeface="Times New Roman"/>
                <a:ea typeface="Calibri"/>
                <a:cs typeface="Times New Roman"/>
              </a:rPr>
              <a:t> in the USA and the industry is still active there, but has spread to many other parts of the world.</a:t>
            </a:r>
          </a:p>
          <a:p>
            <a:endParaRPr lang="en-US" dirty="0"/>
          </a:p>
        </p:txBody>
      </p:sp>
    </p:spTree>
    <p:extLst>
      <p:ext uri="{BB962C8B-B14F-4D97-AF65-F5344CB8AC3E}">
        <p14:creationId xmlns:p14="http://schemas.microsoft.com/office/powerpoint/2010/main" val="20692145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4419600" y="2057400"/>
            <a:ext cx="3429000" cy="3695700"/>
          </a:xfrm>
          <a:prstGeom prst="rect">
            <a:avLst/>
          </a:prstGeom>
          <a:noFill/>
          <a:ln w="9525">
            <a:noFill/>
            <a:miter lim="800000"/>
            <a:headEnd/>
            <a:tailEnd/>
          </a:ln>
          <a:effectLst/>
        </p:spPr>
      </p:pic>
      <p:sp>
        <p:nvSpPr>
          <p:cNvPr id="5" name="TextBox 4"/>
          <p:cNvSpPr txBox="1"/>
          <p:nvPr/>
        </p:nvSpPr>
        <p:spPr>
          <a:xfrm>
            <a:off x="6477000" y="4724400"/>
            <a:ext cx="1220270" cy="369332"/>
          </a:xfrm>
          <a:prstGeom prst="rect">
            <a:avLst/>
          </a:prstGeom>
          <a:noFill/>
        </p:spPr>
        <p:txBody>
          <a:bodyPr wrap="none" rtlCol="0">
            <a:spAutoFit/>
          </a:bodyPr>
          <a:lstStyle/>
          <a:p>
            <a:r>
              <a:rPr lang="en-US" dirty="0" smtClean="0">
                <a:solidFill>
                  <a:prstClr val="black"/>
                </a:solidFill>
              </a:rPr>
              <a:t>Border pits</a:t>
            </a:r>
            <a:endParaRPr lang="en-US" dirty="0">
              <a:solidFill>
                <a:prstClr val="black"/>
              </a:solidFill>
            </a:endParaRPr>
          </a:p>
        </p:txBody>
      </p:sp>
      <p:pic>
        <p:nvPicPr>
          <p:cNvPr id="2051" name="Picture 3"/>
          <p:cNvPicPr>
            <a:picLocks noGrp="1" noChangeAspect="1" noChangeArrowheads="1"/>
          </p:cNvPicPr>
          <p:nvPr>
            <p:ph idx="1"/>
          </p:nvPr>
        </p:nvPicPr>
        <p:blipFill>
          <a:blip r:embed="rId3"/>
          <a:srcRect/>
          <a:stretch>
            <a:fillRect/>
          </a:stretch>
        </p:blipFill>
        <p:spPr bwMode="auto">
          <a:xfrm>
            <a:off x="457200" y="1752600"/>
            <a:ext cx="3429000" cy="3962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4267200" y="1752600"/>
            <a:ext cx="3705225" cy="3990975"/>
          </a:xfrm>
          <a:prstGeom prst="rect">
            <a:avLst/>
          </a:prstGeom>
          <a:noFill/>
          <a:ln w="9525">
            <a:noFill/>
            <a:miter lim="800000"/>
            <a:headEnd/>
            <a:tailEnd/>
          </a:ln>
          <a:effectLst/>
        </p:spPr>
      </p:pic>
      <p:sp>
        <p:nvSpPr>
          <p:cNvPr id="7" name="TextBox 6"/>
          <p:cNvSpPr txBox="1"/>
          <p:nvPr/>
        </p:nvSpPr>
        <p:spPr>
          <a:xfrm>
            <a:off x="533400" y="1371600"/>
            <a:ext cx="1533433" cy="369332"/>
          </a:xfrm>
          <a:prstGeom prst="rect">
            <a:avLst/>
          </a:prstGeom>
          <a:noFill/>
        </p:spPr>
        <p:txBody>
          <a:bodyPr wrap="none" rtlCol="0">
            <a:spAutoFit/>
          </a:bodyPr>
          <a:lstStyle/>
          <a:p>
            <a:r>
              <a:rPr lang="en-US" b="1" dirty="0" smtClean="0">
                <a:solidFill>
                  <a:prstClr val="black"/>
                </a:solidFill>
                <a:latin typeface="Times New Roman" pitchFamily="18" charset="0"/>
                <a:cs typeface="Times New Roman" pitchFamily="18" charset="0"/>
              </a:rPr>
              <a:t>Bordered pits</a:t>
            </a:r>
            <a:endParaRPr lang="en-US" b="1" dirty="0">
              <a:solidFill>
                <a:prstClr val="black"/>
              </a:solidFill>
              <a:latin typeface="Times New Roman" pitchFamily="18" charset="0"/>
              <a:cs typeface="Times New Roman" pitchFamily="18" charset="0"/>
            </a:endParaRPr>
          </a:p>
        </p:txBody>
      </p:sp>
      <p:sp>
        <p:nvSpPr>
          <p:cNvPr id="8" name="TextBox 7"/>
          <p:cNvSpPr txBox="1"/>
          <p:nvPr/>
        </p:nvSpPr>
        <p:spPr>
          <a:xfrm>
            <a:off x="4876800" y="1295400"/>
            <a:ext cx="1356462" cy="400110"/>
          </a:xfrm>
          <a:prstGeom prst="rect">
            <a:avLst/>
          </a:prstGeom>
          <a:noFill/>
        </p:spPr>
        <p:txBody>
          <a:bodyPr wrap="square" rtlCol="0">
            <a:spAutoFit/>
          </a:bodyPr>
          <a:lstStyle/>
          <a:p>
            <a:r>
              <a:rPr lang="en-US" sz="2000" b="1" dirty="0" smtClean="0">
                <a:solidFill>
                  <a:prstClr val="black"/>
                </a:solidFill>
              </a:rPr>
              <a:t>Simple pits</a:t>
            </a:r>
            <a:endParaRPr lang="en-US" sz="2000" b="1" dirty="0">
              <a:solidFill>
                <a:prstClr val="black"/>
              </a:solidFill>
            </a:endParaRPr>
          </a:p>
        </p:txBody>
      </p:sp>
    </p:spTree>
    <p:extLst>
      <p:ext uri="{BB962C8B-B14F-4D97-AF65-F5344CB8AC3E}">
        <p14:creationId xmlns:p14="http://schemas.microsoft.com/office/powerpoint/2010/main" val="1871092094"/>
      </p:ext>
    </p:extLst>
  </p:cSld>
  <p:clrMapOvr>
    <a:masterClrMapping/>
  </p:clrMapOvr>
  <p:transition>
    <p:pull dir="d"/>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pPr algn="l"/>
            <a:r>
              <a:rPr lang="en-US" b="1" dirty="0" smtClean="0">
                <a:solidFill>
                  <a:srgbClr val="002060"/>
                </a:solidFill>
              </a:rPr>
              <a:t>Pith , primary &amp; secondary growth</a:t>
            </a:r>
            <a:endParaRPr lang="en-US" b="1" dirty="0">
              <a:solidFill>
                <a:srgbClr val="002060"/>
              </a:solidFill>
            </a:endParaRPr>
          </a:p>
        </p:txBody>
      </p:sp>
      <p:pic>
        <p:nvPicPr>
          <p:cNvPr id="4098" name="Picture 2"/>
          <p:cNvPicPr>
            <a:picLocks noGrp="1" noChangeAspect="1" noChangeArrowheads="1"/>
          </p:cNvPicPr>
          <p:nvPr>
            <p:ph idx="1"/>
          </p:nvPr>
        </p:nvPicPr>
        <p:blipFill>
          <a:blip r:embed="rId2"/>
          <a:srcRect/>
          <a:stretch>
            <a:fillRect/>
          </a:stretch>
        </p:blipFill>
        <p:spPr bwMode="auto">
          <a:xfrm>
            <a:off x="304800" y="685800"/>
            <a:ext cx="8382000" cy="5867400"/>
          </a:xfrm>
          <a:prstGeom prst="rect">
            <a:avLst/>
          </a:prstGeom>
          <a:noFill/>
          <a:ln w="9525">
            <a:noFill/>
            <a:miter lim="800000"/>
            <a:headEnd/>
            <a:tailEnd/>
          </a:ln>
          <a:effectLst/>
        </p:spPr>
      </p:pic>
    </p:spTree>
    <p:extLst>
      <p:ext uri="{BB962C8B-B14F-4D97-AF65-F5344CB8AC3E}">
        <p14:creationId xmlns:p14="http://schemas.microsoft.com/office/powerpoint/2010/main" val="1301814522"/>
      </p:ext>
    </p:extLst>
  </p:cSld>
  <p:clrMapOvr>
    <a:masterClrMapping/>
  </p:clrMapOvr>
  <p:transition>
    <p:pull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400800"/>
          </a:xfrm>
        </p:spPr>
        <p:txBody>
          <a:bodyPr>
            <a:normAutofit fontScale="55000" lnSpcReduction="20000"/>
          </a:bodyPr>
          <a:lstStyle/>
          <a:p>
            <a:pPr>
              <a:buNone/>
            </a:pPr>
            <a:r>
              <a:rPr lang="en-GB" sz="3400" b="1" dirty="0" smtClean="0">
                <a:solidFill>
                  <a:srgbClr val="FF0000"/>
                </a:solidFill>
                <a:latin typeface="Times New Roman" pitchFamily="18" charset="0"/>
                <a:cs typeface="Times New Roman" pitchFamily="18" charset="0"/>
              </a:rPr>
              <a:t>5.1.4   Longitudinal parenchyma</a:t>
            </a:r>
            <a:endParaRPr lang="en-US" sz="3400" b="1" dirty="0" smtClean="0">
              <a:solidFill>
                <a:srgbClr val="FF0000"/>
              </a:solidFill>
              <a:latin typeface="Times New Roman" pitchFamily="18" charset="0"/>
              <a:cs typeface="Times New Roman" pitchFamily="18" charset="0"/>
            </a:endParaRPr>
          </a:p>
          <a:p>
            <a:pPr>
              <a:buNone/>
            </a:pPr>
            <a:r>
              <a:rPr lang="en-GB" sz="3400" b="1" dirty="0" smtClean="0">
                <a:solidFill>
                  <a:srgbClr val="FF0000"/>
                </a:solidFill>
                <a:latin typeface="Times New Roman" pitchFamily="18" charset="0"/>
                <a:cs typeface="Times New Roman" pitchFamily="18" charset="0"/>
              </a:rPr>
              <a:t>2 Axial Parenchyma and Resin Canal Complexes</a:t>
            </a:r>
            <a:endParaRPr lang="en-US" sz="3400" b="1" dirty="0" smtClean="0">
              <a:solidFill>
                <a:srgbClr val="FF0000"/>
              </a:solidFill>
              <a:latin typeface="Times New Roman" pitchFamily="18" charset="0"/>
              <a:cs typeface="Times New Roman" pitchFamily="18" charset="0"/>
            </a:endParaRPr>
          </a:p>
          <a:p>
            <a:pPr>
              <a:buBlip>
                <a:blip r:embed="rId2"/>
              </a:buBlip>
            </a:pPr>
            <a:r>
              <a:rPr lang="en-GB" sz="3400" b="1" dirty="0" smtClean="0">
                <a:latin typeface="Times New Roman" pitchFamily="18" charset="0"/>
                <a:cs typeface="Times New Roman" pitchFamily="18" charset="0"/>
              </a:rPr>
              <a:t>Axial parenchyma cells </a:t>
            </a:r>
            <a:r>
              <a:rPr lang="en-GB" sz="3400" dirty="0" smtClean="0">
                <a:latin typeface="Times New Roman" pitchFamily="18" charset="0"/>
                <a:cs typeface="Times New Roman" pitchFamily="18" charset="0"/>
              </a:rPr>
              <a:t>are similar in size and shape to ray parenchyma cells, but they are vertically oriented and stacked.</a:t>
            </a:r>
          </a:p>
          <a:p>
            <a:pPr>
              <a:buBlip>
                <a:blip r:embed="rId2"/>
              </a:buBlip>
            </a:pPr>
            <a:r>
              <a:rPr lang="en-GB" sz="3400" dirty="0" smtClean="0">
                <a:latin typeface="Times New Roman" pitchFamily="18" charset="0"/>
                <a:cs typeface="Times New Roman" pitchFamily="18" charset="0"/>
              </a:rPr>
              <a:t>The microscopic structure of </a:t>
            </a:r>
            <a:r>
              <a:rPr lang="en-GB" sz="3400" dirty="0" err="1" smtClean="0">
                <a:latin typeface="Times New Roman" pitchFamily="18" charset="0"/>
                <a:cs typeface="Times New Roman" pitchFamily="18" charset="0"/>
              </a:rPr>
              <a:t>Piceaglauca</a:t>
            </a:r>
            <a:r>
              <a:rPr lang="en-GB" sz="3400" dirty="0" smtClean="0">
                <a:latin typeface="Times New Roman" pitchFamily="18" charset="0"/>
                <a:cs typeface="Times New Roman" pitchFamily="18" charset="0"/>
              </a:rPr>
              <a:t>, a typical softwood.</a:t>
            </a:r>
          </a:p>
          <a:p>
            <a:pPr>
              <a:buNone/>
            </a:pPr>
            <a:r>
              <a:rPr lang="en-GB" sz="3400" dirty="0" smtClean="0">
                <a:latin typeface="Times New Roman" pitchFamily="18" charset="0"/>
                <a:cs typeface="Times New Roman" pitchFamily="18" charset="0"/>
              </a:rPr>
              <a:t>(A</a:t>
            </a:r>
            <a:r>
              <a:rPr lang="en-GB" sz="4200" b="1" dirty="0" smtClean="0">
                <a:latin typeface="Times New Roman" pitchFamily="18" charset="0"/>
                <a:cs typeface="Times New Roman" pitchFamily="18" charset="0"/>
              </a:rPr>
              <a:t>) Transverse section</a:t>
            </a:r>
            <a:r>
              <a:rPr lang="en-GB" sz="3400" dirty="0" smtClean="0">
                <a:latin typeface="Times New Roman" pitchFamily="18" charset="0"/>
                <a:cs typeface="Times New Roman" pitchFamily="18" charset="0"/>
              </a:rPr>
              <a:t>, </a:t>
            </a:r>
          </a:p>
          <a:p>
            <a:pPr>
              <a:buBlip>
                <a:blip r:embed="rId2"/>
              </a:buBlip>
            </a:pPr>
            <a:r>
              <a:rPr lang="en-GB" sz="3400" dirty="0" smtClean="0">
                <a:latin typeface="Times New Roman" pitchFamily="18" charset="0"/>
                <a:cs typeface="Times New Roman" pitchFamily="18" charset="0"/>
              </a:rPr>
              <a:t> The bulk of the wood is made of </a:t>
            </a:r>
            <a:r>
              <a:rPr lang="en-GB" sz="3400" dirty="0" err="1" smtClean="0">
                <a:latin typeface="Times New Roman" pitchFamily="18" charset="0"/>
                <a:cs typeface="Times New Roman" pitchFamily="18" charset="0"/>
              </a:rPr>
              <a:t>tracheids</a:t>
            </a:r>
            <a:r>
              <a:rPr lang="en-GB" sz="3400" dirty="0" smtClean="0">
                <a:latin typeface="Times New Roman" pitchFamily="18" charset="0"/>
                <a:cs typeface="Times New Roman" pitchFamily="18" charset="0"/>
              </a:rPr>
              <a:t>, the small rectangles of various thicknesses.</a:t>
            </a:r>
          </a:p>
          <a:p>
            <a:pPr>
              <a:buBlip>
                <a:blip r:embed="rId2"/>
              </a:buBlip>
            </a:pPr>
            <a:r>
              <a:rPr lang="en-GB" sz="3400" dirty="0" smtClean="0">
                <a:latin typeface="Times New Roman" pitchFamily="18" charset="0"/>
                <a:cs typeface="Times New Roman" pitchFamily="18" charset="0"/>
              </a:rPr>
              <a:t> The three large, round structures are </a:t>
            </a:r>
            <a:r>
              <a:rPr lang="en-GB" sz="3400" b="1" dirty="0" smtClean="0">
                <a:solidFill>
                  <a:srgbClr val="FF0000"/>
                </a:solidFill>
                <a:latin typeface="Times New Roman" pitchFamily="18" charset="0"/>
                <a:cs typeface="Times New Roman" pitchFamily="18" charset="0"/>
              </a:rPr>
              <a:t>resin canals </a:t>
            </a:r>
            <a:r>
              <a:rPr lang="en-GB" sz="3400" dirty="0" smtClean="0">
                <a:latin typeface="Times New Roman" pitchFamily="18" charset="0"/>
                <a:cs typeface="Times New Roman" pitchFamily="18" charset="0"/>
              </a:rPr>
              <a:t>and their associated cells.</a:t>
            </a:r>
          </a:p>
          <a:p>
            <a:pPr>
              <a:buBlip>
                <a:blip r:embed="rId2"/>
              </a:buBlip>
            </a:pPr>
            <a:r>
              <a:rPr lang="en-GB" sz="3400" dirty="0" smtClean="0">
                <a:latin typeface="Times New Roman" pitchFamily="18" charset="0"/>
                <a:cs typeface="Times New Roman" pitchFamily="18" charset="0"/>
              </a:rPr>
              <a:t> The </a:t>
            </a:r>
            <a:r>
              <a:rPr lang="en-GB" sz="3400" b="1" dirty="0" smtClean="0">
                <a:latin typeface="Times New Roman" pitchFamily="18" charset="0"/>
                <a:cs typeface="Times New Roman" pitchFamily="18" charset="0"/>
              </a:rPr>
              <a:t>dark lines </a:t>
            </a:r>
            <a:r>
              <a:rPr lang="en-GB" sz="3400" dirty="0" smtClean="0">
                <a:latin typeface="Times New Roman" pitchFamily="18" charset="0"/>
                <a:cs typeface="Times New Roman" pitchFamily="18" charset="0"/>
              </a:rPr>
              <a:t>running from the top to the bottom of the photo are the ray cells of the rays. </a:t>
            </a:r>
          </a:p>
          <a:p>
            <a:pPr>
              <a:buNone/>
            </a:pPr>
            <a:r>
              <a:rPr lang="en-GB" sz="3400" dirty="0" smtClean="0">
                <a:latin typeface="Times New Roman" pitchFamily="18" charset="0"/>
                <a:cs typeface="Times New Roman" pitchFamily="18" charset="0"/>
              </a:rPr>
              <a:t>(</a:t>
            </a:r>
            <a:r>
              <a:rPr lang="en-GB" sz="4200" b="1" dirty="0" smtClean="0">
                <a:latin typeface="Times New Roman" pitchFamily="18" charset="0"/>
                <a:cs typeface="Times New Roman" pitchFamily="18" charset="0"/>
              </a:rPr>
              <a:t>B) Radial section </a:t>
            </a:r>
          </a:p>
          <a:p>
            <a:pPr>
              <a:buBlip>
                <a:blip r:embed="rId2"/>
              </a:buBlip>
            </a:pPr>
            <a:r>
              <a:rPr lang="en-GB" sz="3400" dirty="0" smtClean="0">
                <a:latin typeface="Times New Roman" pitchFamily="18" charset="0"/>
                <a:cs typeface="Times New Roman" pitchFamily="18" charset="0"/>
              </a:rPr>
              <a:t>showing </a:t>
            </a:r>
            <a:r>
              <a:rPr lang="en-GB" sz="3400" b="1" dirty="0" smtClean="0">
                <a:solidFill>
                  <a:srgbClr val="FF0000"/>
                </a:solidFill>
                <a:latin typeface="Times New Roman" pitchFamily="18" charset="0"/>
                <a:cs typeface="Times New Roman" pitchFamily="18" charset="0"/>
              </a:rPr>
              <a:t>two rays (arrows</a:t>
            </a:r>
            <a:r>
              <a:rPr lang="en-GB" sz="3400" dirty="0" smtClean="0">
                <a:latin typeface="Times New Roman" pitchFamily="18" charset="0"/>
                <a:cs typeface="Times New Roman" pitchFamily="18" charset="0"/>
              </a:rPr>
              <a:t>) running from left to right. </a:t>
            </a:r>
          </a:p>
          <a:p>
            <a:pPr>
              <a:buBlip>
                <a:blip r:embed="rId2"/>
              </a:buBlip>
            </a:pPr>
            <a:r>
              <a:rPr lang="en-GB" sz="3400" dirty="0" smtClean="0">
                <a:latin typeface="Times New Roman" pitchFamily="18" charset="0"/>
                <a:cs typeface="Times New Roman" pitchFamily="18" charset="0"/>
              </a:rPr>
              <a:t>Each cell in the ray is a ray cell, and they are low, rectangular cells. </a:t>
            </a:r>
          </a:p>
          <a:p>
            <a:pPr>
              <a:buBlip>
                <a:blip r:embed="rId2"/>
              </a:buBlip>
            </a:pPr>
            <a:r>
              <a:rPr lang="en-GB" sz="3400" dirty="0" smtClean="0">
                <a:latin typeface="Times New Roman" pitchFamily="18" charset="0"/>
                <a:cs typeface="Times New Roman" pitchFamily="18" charset="0"/>
              </a:rPr>
              <a:t>The rays begin on the left in the </a:t>
            </a:r>
            <a:r>
              <a:rPr lang="en-GB" sz="3400" dirty="0" err="1" smtClean="0">
                <a:latin typeface="Times New Roman" pitchFamily="18" charset="0"/>
                <a:cs typeface="Times New Roman" pitchFamily="18" charset="0"/>
              </a:rPr>
              <a:t>earlywood</a:t>
            </a:r>
            <a:r>
              <a:rPr lang="en-GB" sz="3400" dirty="0" smtClean="0">
                <a:latin typeface="Times New Roman" pitchFamily="18" charset="0"/>
                <a:cs typeface="Times New Roman" pitchFamily="18" charset="0"/>
              </a:rPr>
              <a:t> (thin-walled </a:t>
            </a:r>
            <a:r>
              <a:rPr lang="en-GB" sz="3400" dirty="0" err="1" smtClean="0">
                <a:latin typeface="Times New Roman" pitchFamily="18" charset="0"/>
                <a:cs typeface="Times New Roman" pitchFamily="18" charset="0"/>
              </a:rPr>
              <a:t>tracheids</a:t>
            </a:r>
            <a:r>
              <a:rPr lang="en-GB" sz="3400" dirty="0" smtClean="0">
                <a:latin typeface="Times New Roman" pitchFamily="18" charset="0"/>
                <a:cs typeface="Times New Roman" pitchFamily="18" charset="0"/>
              </a:rPr>
              <a:t>) and continue into and through the latewood (thick-walled </a:t>
            </a:r>
            <a:r>
              <a:rPr lang="en-GB" sz="3400" dirty="0" err="1" smtClean="0">
                <a:latin typeface="Times New Roman" pitchFamily="18" charset="0"/>
                <a:cs typeface="Times New Roman" pitchFamily="18" charset="0"/>
              </a:rPr>
              <a:t>tracheids</a:t>
            </a:r>
            <a:r>
              <a:rPr lang="en-GB" sz="3400" dirty="0" smtClean="0">
                <a:latin typeface="Times New Roman" pitchFamily="18" charset="0"/>
                <a:cs typeface="Times New Roman" pitchFamily="18" charset="0"/>
              </a:rPr>
              <a:t>), and into the next growth ring, on the right side of the photo. </a:t>
            </a:r>
          </a:p>
          <a:p>
            <a:pPr>
              <a:buNone/>
            </a:pPr>
            <a:r>
              <a:rPr lang="en-GB" sz="4200" b="1" dirty="0" smtClean="0">
                <a:latin typeface="Times New Roman" pitchFamily="18" charset="0"/>
                <a:cs typeface="Times New Roman" pitchFamily="18" charset="0"/>
              </a:rPr>
              <a:t>(C) Tangential section</a:t>
            </a:r>
            <a:r>
              <a:rPr lang="en-GB" sz="3400" dirty="0" smtClean="0">
                <a:latin typeface="Times New Roman" pitchFamily="18" charset="0"/>
                <a:cs typeface="Times New Roman" pitchFamily="18" charset="0"/>
              </a:rPr>
              <a:t>. </a:t>
            </a:r>
          </a:p>
          <a:p>
            <a:pPr>
              <a:buBlip>
                <a:blip r:embed="rId2"/>
              </a:buBlip>
            </a:pPr>
            <a:r>
              <a:rPr lang="en-GB" sz="3400" dirty="0" smtClean="0">
                <a:latin typeface="Times New Roman" pitchFamily="18" charset="0"/>
                <a:cs typeface="Times New Roman" pitchFamily="18" charset="0"/>
              </a:rPr>
              <a:t>Rays seen in end-view; they are mostly only one cell wide.</a:t>
            </a:r>
          </a:p>
          <a:p>
            <a:pPr>
              <a:buBlip>
                <a:blip r:embed="rId2"/>
              </a:buBlip>
            </a:pPr>
            <a:r>
              <a:rPr lang="en-GB" sz="3400" dirty="0" smtClean="0">
                <a:latin typeface="Times New Roman" pitchFamily="18" charset="0"/>
                <a:cs typeface="Times New Roman" pitchFamily="18" charset="0"/>
              </a:rPr>
              <a:t>Two rays are </a:t>
            </a:r>
            <a:r>
              <a:rPr lang="en-GB" sz="3400" dirty="0" err="1" smtClean="0">
                <a:latin typeface="Times New Roman" pitchFamily="18" charset="0"/>
                <a:cs typeface="Times New Roman" pitchFamily="18" charset="0"/>
              </a:rPr>
              <a:t>fusiform</a:t>
            </a:r>
            <a:r>
              <a:rPr lang="en-GB" sz="3400" dirty="0" smtClean="0">
                <a:latin typeface="Times New Roman" pitchFamily="18" charset="0"/>
                <a:cs typeface="Times New Roman" pitchFamily="18" charset="0"/>
              </a:rPr>
              <a:t> rays; there are radial resin canals embedded in the rays, causing them to bulge/swell</a:t>
            </a:r>
            <a:r>
              <a:rPr lang="en-GB" dirty="0" smtClean="0"/>
              <a:t>. </a:t>
            </a:r>
            <a:endParaRPr lang="en-US" dirty="0"/>
          </a:p>
        </p:txBody>
      </p:sp>
    </p:spTree>
    <p:extLst>
      <p:ext uri="{BB962C8B-B14F-4D97-AF65-F5344CB8AC3E}">
        <p14:creationId xmlns:p14="http://schemas.microsoft.com/office/powerpoint/2010/main" val="2663193617"/>
      </p:ext>
    </p:extLst>
  </p:cSld>
  <p:clrMapOvr>
    <a:masterClrMapping/>
  </p:clrMapOvr>
  <p:transition>
    <p:pull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err="1" smtClean="0"/>
              <a:t>f.G</a:t>
            </a:r>
            <a:r>
              <a:rPr lang="en-US" dirty="0" smtClean="0"/>
              <a:t> 2.10</a:t>
            </a:r>
            <a:endParaRPr lang="en-US" dirty="0"/>
          </a:p>
        </p:txBody>
      </p:sp>
      <p:sp>
        <p:nvSpPr>
          <p:cNvPr id="5" name="Content Placeholder 4"/>
          <p:cNvSpPr>
            <a:spLocks noGrp="1"/>
          </p:cNvSpPr>
          <p:nvPr>
            <p:ph idx="1"/>
          </p:nvPr>
        </p:nvSpPr>
        <p:spPr/>
        <p:txBody>
          <a:bodyPr/>
          <a:lstStyle/>
          <a:p>
            <a:endParaRPr lang="en-US"/>
          </a:p>
        </p:txBody>
      </p:sp>
      <p:pic>
        <p:nvPicPr>
          <p:cNvPr id="6147" name="Picture 3"/>
          <p:cNvPicPr>
            <a:picLocks noChangeAspect="1" noChangeArrowheads="1"/>
          </p:cNvPicPr>
          <p:nvPr/>
        </p:nvPicPr>
        <p:blipFill>
          <a:blip r:embed="rId2"/>
          <a:srcRect/>
          <a:stretch>
            <a:fillRect/>
          </a:stretch>
        </p:blipFill>
        <p:spPr bwMode="auto">
          <a:xfrm>
            <a:off x="228600" y="609600"/>
            <a:ext cx="8534400" cy="5791200"/>
          </a:xfrm>
          <a:prstGeom prst="rect">
            <a:avLst/>
          </a:prstGeom>
          <a:noFill/>
          <a:ln w="9525">
            <a:noFill/>
            <a:miter lim="800000"/>
            <a:headEnd/>
            <a:tailEnd/>
          </a:ln>
          <a:effectLst/>
        </p:spPr>
      </p:pic>
    </p:spTree>
    <p:extLst>
      <p:ext uri="{BB962C8B-B14F-4D97-AF65-F5344CB8AC3E}">
        <p14:creationId xmlns:p14="http://schemas.microsoft.com/office/powerpoint/2010/main" val="82481923"/>
      </p:ext>
    </p:extLst>
  </p:cSld>
  <p:clrMapOvr>
    <a:masterClrMapping/>
  </p:clrMapOvr>
  <p:transition>
    <p:pull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228600" y="457200"/>
            <a:ext cx="8229599" cy="6019800"/>
          </a:xfrm>
          <a:prstGeom prst="rect">
            <a:avLst/>
          </a:prstGeom>
          <a:noFill/>
          <a:ln w="9525">
            <a:noFill/>
            <a:miter lim="800000"/>
            <a:headEnd/>
            <a:tailEnd/>
          </a:ln>
          <a:effectLst/>
        </p:spPr>
      </p:pic>
    </p:spTree>
    <p:extLst>
      <p:ext uri="{BB962C8B-B14F-4D97-AF65-F5344CB8AC3E}">
        <p14:creationId xmlns:p14="http://schemas.microsoft.com/office/powerpoint/2010/main" val="3422293187"/>
      </p:ext>
    </p:extLst>
  </p:cSld>
  <p:clrMapOvr>
    <a:masterClrMapping/>
  </p:clrMapOvr>
  <p:transition>
    <p:pull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067800" cy="6172200"/>
          </a:xfrm>
        </p:spPr>
        <p:txBody>
          <a:bodyPr>
            <a:normAutofit/>
          </a:bodyPr>
          <a:lstStyle/>
          <a:p>
            <a:pPr>
              <a:buFont typeface="Wingdings" pitchFamily="2" charset="2"/>
              <a:buChar char="Ø"/>
            </a:pPr>
            <a:r>
              <a:rPr lang="en-GB" sz="2400" dirty="0" smtClean="0">
                <a:latin typeface="Times New Roman" pitchFamily="18" charset="0"/>
                <a:cs typeface="Times New Roman" pitchFamily="18" charset="0"/>
              </a:rPr>
              <a:t>In species of pine, spruce, Douglas </a:t>
            </a:r>
            <a:r>
              <a:rPr lang="en-GB" sz="2400" dirty="0" err="1" smtClean="0">
                <a:latin typeface="Times New Roman" pitchFamily="18" charset="0"/>
                <a:cs typeface="Times New Roman" pitchFamily="18" charset="0"/>
              </a:rPr>
              <a:t>ﬁr</a:t>
            </a:r>
            <a:r>
              <a:rPr lang="en-GB" sz="2400" dirty="0" smtClean="0">
                <a:latin typeface="Times New Roman" pitchFamily="18" charset="0"/>
                <a:cs typeface="Times New Roman" pitchFamily="18" charset="0"/>
              </a:rPr>
              <a:t>, and larch structures commonly called </a:t>
            </a:r>
            <a:r>
              <a:rPr lang="en-GB" sz="2400" b="1" dirty="0" smtClean="0">
                <a:solidFill>
                  <a:srgbClr val="FF0000"/>
                </a:solidFill>
                <a:latin typeface="Times New Roman" pitchFamily="18" charset="0"/>
                <a:cs typeface="Times New Roman" pitchFamily="18" charset="0"/>
              </a:rPr>
              <a:t>resin ducts or resin canals are present </a:t>
            </a:r>
            <a:r>
              <a:rPr lang="en-GB" sz="2400" b="1" u="sng" dirty="0" smtClean="0">
                <a:solidFill>
                  <a:srgbClr val="FF0000"/>
                </a:solidFill>
                <a:latin typeface="Times New Roman" pitchFamily="18" charset="0"/>
                <a:cs typeface="Times New Roman" pitchFamily="18" charset="0"/>
              </a:rPr>
              <a:t>vertically</a:t>
            </a:r>
          </a:p>
          <a:p>
            <a:pPr>
              <a:buBlip>
                <a:blip r:embed="rId2"/>
              </a:buBlip>
            </a:pPr>
            <a:r>
              <a:rPr lang="en-GB" sz="2400" dirty="0" smtClean="0">
                <a:latin typeface="Times New Roman" pitchFamily="18" charset="0"/>
                <a:cs typeface="Times New Roman" pitchFamily="18" charset="0"/>
              </a:rPr>
              <a:t>These structures are </a:t>
            </a:r>
            <a:r>
              <a:rPr lang="en-GB" sz="2400" b="1" dirty="0" smtClean="0">
                <a:latin typeface="Times New Roman" pitchFamily="18" charset="0"/>
                <a:cs typeface="Times New Roman" pitchFamily="18" charset="0"/>
              </a:rPr>
              <a:t>voids</a:t>
            </a:r>
            <a:r>
              <a:rPr lang="en-GB" sz="2400" dirty="0" smtClean="0">
                <a:latin typeface="Times New Roman" pitchFamily="18" charset="0"/>
                <a:cs typeface="Times New Roman" pitchFamily="18" charset="0"/>
              </a:rPr>
              <a:t> or spaces in the wood and are not cells. </a:t>
            </a:r>
          </a:p>
          <a:p>
            <a:pPr>
              <a:buBlip>
                <a:blip r:embed="rId2"/>
              </a:buBlip>
            </a:pPr>
            <a:r>
              <a:rPr lang="en-GB" sz="2400" dirty="0" smtClean="0">
                <a:latin typeface="Times New Roman" pitchFamily="18" charset="0"/>
                <a:cs typeface="Times New Roman" pitchFamily="18" charset="0"/>
              </a:rPr>
              <a:t>However, specialized parenchyma cells that function in resin production </a:t>
            </a:r>
            <a:r>
              <a:rPr lang="en-GB" sz="2400" b="1" dirty="0" smtClean="0">
                <a:solidFill>
                  <a:srgbClr val="FF0000"/>
                </a:solidFill>
                <a:latin typeface="Times New Roman" pitchFamily="18" charset="0"/>
                <a:cs typeface="Times New Roman" pitchFamily="18" charset="0"/>
              </a:rPr>
              <a:t>surround resin canals</a:t>
            </a:r>
            <a:r>
              <a:rPr lang="en-GB" sz="2400" dirty="0" smtClean="0">
                <a:latin typeface="Times New Roman" pitchFamily="18" charset="0"/>
                <a:cs typeface="Times New Roman" pitchFamily="18" charset="0"/>
              </a:rPr>
              <a:t>. </a:t>
            </a:r>
          </a:p>
          <a:p>
            <a:pPr>
              <a:buBlip>
                <a:blip r:embed="rId2"/>
              </a:buBlip>
            </a:pPr>
            <a:r>
              <a:rPr lang="en-GB" sz="2400" b="1" dirty="0" smtClean="0">
                <a:latin typeface="Times New Roman" pitchFamily="18" charset="0"/>
                <a:cs typeface="Times New Roman" pitchFamily="18" charset="0"/>
              </a:rPr>
              <a:t>In pine</a:t>
            </a:r>
            <a:r>
              <a:rPr lang="en-GB" sz="2400" dirty="0" smtClean="0">
                <a:latin typeface="Times New Roman" pitchFamily="18" charset="0"/>
                <a:cs typeface="Times New Roman" pitchFamily="18" charset="0"/>
              </a:rPr>
              <a:t>, resin canal complexes are often visible on the transverse section to the naked eye, but they are much smaller in </a:t>
            </a:r>
            <a:r>
              <a:rPr lang="en-GB" sz="2400" b="1" dirty="0" smtClean="0">
                <a:solidFill>
                  <a:srgbClr val="FF0000"/>
                </a:solidFill>
                <a:latin typeface="Times New Roman" pitchFamily="18" charset="0"/>
                <a:cs typeface="Times New Roman" pitchFamily="18" charset="0"/>
              </a:rPr>
              <a:t>spruce, larch, and Douglas ﬁr,</a:t>
            </a:r>
            <a:r>
              <a:rPr lang="en-GB" sz="2400" dirty="0" smtClean="0">
                <a:latin typeface="Times New Roman" pitchFamily="18" charset="0"/>
                <a:cs typeface="Times New Roman" pitchFamily="18" charset="0"/>
              </a:rPr>
              <a:t> and a hand lens is needed to see them.</a:t>
            </a:r>
          </a:p>
          <a:p>
            <a:pPr>
              <a:buBlip>
                <a:blip r:embed="rId2"/>
              </a:buBlip>
            </a:pPr>
            <a:r>
              <a:rPr lang="en-GB" sz="2400"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Radial resin canal complexes </a:t>
            </a:r>
            <a:r>
              <a:rPr lang="en-GB" sz="2400" dirty="0" smtClean="0">
                <a:latin typeface="Times New Roman" pitchFamily="18" charset="0"/>
                <a:cs typeface="Times New Roman" pitchFamily="18" charset="0"/>
              </a:rPr>
              <a:t>are embedded /surrounded in specialized rays called </a:t>
            </a:r>
            <a:r>
              <a:rPr lang="en-GB" sz="2400" b="1" u="sng" dirty="0" smtClean="0">
                <a:solidFill>
                  <a:srgbClr val="FF0000"/>
                </a:solidFill>
                <a:latin typeface="Times New Roman" pitchFamily="18" charset="0"/>
                <a:cs typeface="Times New Roman" pitchFamily="18" charset="0"/>
              </a:rPr>
              <a:t>fusiform rays</a:t>
            </a:r>
            <a:r>
              <a:rPr lang="en-GB" sz="2400" dirty="0" smtClean="0">
                <a:latin typeface="Times New Roman" pitchFamily="18" charset="0"/>
                <a:cs typeface="Times New Roman" pitchFamily="18" charset="0"/>
              </a:rPr>
              <a:t>.</a:t>
            </a:r>
          </a:p>
          <a:p>
            <a:pPr>
              <a:buBlip>
                <a:blip r:embed="rId2"/>
              </a:buBlip>
            </a:pPr>
            <a:r>
              <a:rPr lang="en-GB" sz="2400" dirty="0" smtClean="0">
                <a:latin typeface="Times New Roman" pitchFamily="18" charset="0"/>
                <a:cs typeface="Times New Roman" pitchFamily="18" charset="0"/>
              </a:rPr>
              <a:t>These rays are much </a:t>
            </a:r>
            <a:r>
              <a:rPr lang="en-GB" sz="2400" b="1" u="sng" dirty="0" smtClean="0">
                <a:latin typeface="Times New Roman" pitchFamily="18" charset="0"/>
                <a:cs typeface="Times New Roman" pitchFamily="18" charset="0"/>
              </a:rPr>
              <a:t>higher and wider</a:t>
            </a:r>
            <a:r>
              <a:rPr lang="en-GB" sz="2400" b="1" dirty="0" smtClean="0">
                <a:latin typeface="Times New Roman" pitchFamily="18" charset="0"/>
                <a:cs typeface="Times New Roman" pitchFamily="18" charset="0"/>
              </a:rPr>
              <a:t> </a:t>
            </a:r>
            <a:r>
              <a:rPr lang="en-GB" sz="2400" dirty="0" smtClean="0">
                <a:latin typeface="Times New Roman" pitchFamily="18" charset="0"/>
                <a:cs typeface="Times New Roman" pitchFamily="18" charset="0"/>
              </a:rPr>
              <a:t>than normal rays. </a:t>
            </a:r>
          </a:p>
          <a:p>
            <a:pPr>
              <a:buBlip>
                <a:blip r:embed="rId2"/>
              </a:buBlip>
            </a:pPr>
            <a:r>
              <a:rPr lang="en-GB" sz="2400" dirty="0" smtClean="0">
                <a:latin typeface="Times New Roman" pitchFamily="18" charset="0"/>
                <a:cs typeface="Times New Roman" pitchFamily="18" charset="0"/>
              </a:rPr>
              <a:t>Resin canal complexes are absent in the normal wood of other softwoods,</a:t>
            </a:r>
          </a:p>
          <a:p>
            <a:pPr>
              <a:buNone/>
            </a:pPr>
            <a:endParaRPr lang="en-US" dirty="0" smtClean="0"/>
          </a:p>
          <a:p>
            <a:endParaRPr lang="en-US" dirty="0"/>
          </a:p>
        </p:txBody>
      </p:sp>
    </p:spTree>
    <p:extLst>
      <p:ext uri="{BB962C8B-B14F-4D97-AF65-F5344CB8AC3E}">
        <p14:creationId xmlns:p14="http://schemas.microsoft.com/office/powerpoint/2010/main" val="486195351"/>
      </p:ext>
    </p:extLst>
  </p:cSld>
  <p:clrMapOvr>
    <a:masterClrMapping/>
  </p:clrMapOvr>
  <p:transition>
    <p:pull dir="d"/>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91600" cy="6400800"/>
          </a:xfrm>
        </p:spPr>
        <p:txBody>
          <a:bodyPr>
            <a:normAutofit/>
          </a:bodyPr>
          <a:lstStyle/>
          <a:p>
            <a:pPr>
              <a:buNone/>
            </a:pPr>
            <a:r>
              <a:rPr lang="en-GB" sz="3800" b="1" dirty="0" smtClean="0">
                <a:solidFill>
                  <a:srgbClr val="FF0000"/>
                </a:solidFill>
                <a:latin typeface="Times New Roman" pitchFamily="18" charset="0"/>
                <a:cs typeface="Times New Roman" pitchFamily="18" charset="0"/>
              </a:rPr>
              <a:t>5.1.5  </a:t>
            </a:r>
            <a:r>
              <a:rPr lang="en-GB" sz="3800" b="1" u="sng" dirty="0" smtClean="0">
                <a:solidFill>
                  <a:srgbClr val="FF0000"/>
                </a:solidFill>
                <a:latin typeface="Times New Roman" pitchFamily="18" charset="0"/>
                <a:cs typeface="Times New Roman" pitchFamily="18" charset="0"/>
              </a:rPr>
              <a:t> Epithelium</a:t>
            </a:r>
            <a:endParaRPr lang="en-US" sz="3800" b="1" u="sng" dirty="0" smtClean="0">
              <a:solidFill>
                <a:srgbClr val="FF0000"/>
              </a:solidFill>
              <a:latin typeface="Times New Roman" pitchFamily="18" charset="0"/>
              <a:cs typeface="Times New Roman" pitchFamily="18" charset="0"/>
            </a:endParaRPr>
          </a:p>
          <a:p>
            <a:pPr>
              <a:buBlip>
                <a:blip r:embed="rId2"/>
              </a:buBlip>
            </a:pPr>
            <a:r>
              <a:rPr lang="en-US"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Epithelium forms the coverings of surfaces of the body. </a:t>
            </a:r>
          </a:p>
          <a:p>
            <a:pPr>
              <a:buBlip>
                <a:blip r:embed="rId2"/>
              </a:buBlip>
            </a:pPr>
            <a:r>
              <a:rPr lang="en-US" sz="2400" dirty="0" smtClean="0">
                <a:latin typeface="Times New Roman" pitchFamily="18" charset="0"/>
                <a:cs typeface="Times New Roman" pitchFamily="18" charset="0"/>
              </a:rPr>
              <a:t>As such, it serves many purposes, including protection, adsorption, excretion, secretion, filtration, and sensory reception. </a:t>
            </a:r>
          </a:p>
          <a:p>
            <a:pPr>
              <a:buBlip>
                <a:blip r:embed="rId2"/>
              </a:buBlip>
            </a:pPr>
            <a:r>
              <a:rPr lang="en-US" sz="2400" dirty="0" smtClean="0">
                <a:latin typeface="Times New Roman" pitchFamily="18" charset="0"/>
                <a:cs typeface="Times New Roman" pitchFamily="18" charset="0"/>
              </a:rPr>
              <a:t>When considering the </a:t>
            </a:r>
            <a:r>
              <a:rPr lang="en-US" sz="2400" b="1" dirty="0" smtClean="0">
                <a:latin typeface="Times New Roman" pitchFamily="18" charset="0"/>
                <a:cs typeface="Times New Roman" pitchFamily="18" charset="0"/>
              </a:rPr>
              <a:t>characteristics</a:t>
            </a:r>
            <a:r>
              <a:rPr lang="en-US" sz="2400" dirty="0" smtClean="0">
                <a:latin typeface="Times New Roman" pitchFamily="18" charset="0"/>
                <a:cs typeface="Times New Roman" pitchFamily="18" charset="0"/>
              </a:rPr>
              <a:t> that make a tissue epithelium, it is important to think about the following: </a:t>
            </a:r>
          </a:p>
          <a:p>
            <a:pPr>
              <a:buBlip>
                <a:blip r:embed="rId2"/>
              </a:buBlip>
            </a:pPr>
            <a:r>
              <a:rPr lang="en-US" sz="2400" b="1" u="sng" dirty="0" smtClean="0">
                <a:solidFill>
                  <a:srgbClr val="FF0000"/>
                </a:solidFill>
                <a:latin typeface="Times New Roman" pitchFamily="18" charset="0"/>
                <a:cs typeface="Times New Roman" pitchFamily="18" charset="0"/>
              </a:rPr>
              <a:t>Polarity-</a:t>
            </a:r>
            <a:r>
              <a:rPr lang="en-US" sz="2400" dirty="0" smtClean="0">
                <a:latin typeface="Times New Roman" pitchFamily="18" charset="0"/>
                <a:cs typeface="Times New Roman" pitchFamily="18" charset="0"/>
              </a:rPr>
              <a:t> Epithelium is arranged so there is one free surface (</a:t>
            </a:r>
            <a:r>
              <a:rPr lang="en-US" sz="2400" b="1" dirty="0" smtClean="0">
                <a:latin typeface="Times New Roman" pitchFamily="18" charset="0"/>
                <a:cs typeface="Times New Roman" pitchFamily="18" charset="0"/>
              </a:rPr>
              <a:t>apical surface) and one attached surface (basal surface).</a:t>
            </a:r>
          </a:p>
          <a:p>
            <a:pPr>
              <a:buBlip>
                <a:blip r:embed="rId2"/>
              </a:buBlip>
            </a:pPr>
            <a:r>
              <a:rPr lang="en-US" sz="2400" b="1" u="sng" dirty="0" smtClean="0">
                <a:solidFill>
                  <a:srgbClr val="FF0000"/>
                </a:solidFill>
                <a:latin typeface="Times New Roman" pitchFamily="18" charset="0"/>
                <a:cs typeface="Times New Roman" pitchFamily="18" charset="0"/>
              </a:rPr>
              <a:t>Cellular nature- </a:t>
            </a:r>
            <a:r>
              <a:rPr lang="en-US" sz="2400" dirty="0" smtClean="0">
                <a:latin typeface="Times New Roman" pitchFamily="18" charset="0"/>
                <a:cs typeface="Times New Roman" pitchFamily="18" charset="0"/>
              </a:rPr>
              <a:t>Cells in epithelium fit closely together side by side and sometimes attach each other to form sheets of cells. </a:t>
            </a:r>
          </a:p>
          <a:p>
            <a:pPr>
              <a:buBlip>
                <a:blip r:embed="rId2"/>
              </a:buBlip>
            </a:pPr>
            <a:r>
              <a:rPr lang="en-US" sz="2400" b="1" u="sng" dirty="0" smtClean="0">
                <a:solidFill>
                  <a:srgbClr val="FF0000"/>
                </a:solidFill>
                <a:latin typeface="Times New Roman" pitchFamily="18" charset="0"/>
                <a:cs typeface="Times New Roman" pitchFamily="18" charset="0"/>
              </a:rPr>
              <a:t>Supported by connective tissue- </a:t>
            </a:r>
            <a:r>
              <a:rPr lang="en-US" sz="2400" dirty="0" smtClean="0">
                <a:latin typeface="Times New Roman" pitchFamily="18" charset="0"/>
                <a:cs typeface="Times New Roman" pitchFamily="18" charset="0"/>
              </a:rPr>
              <a:t>Attachment to a layer of connective tissue at the </a:t>
            </a:r>
            <a:r>
              <a:rPr lang="en-US" sz="2400" b="1" dirty="0" smtClean="0">
                <a:latin typeface="Times New Roman" pitchFamily="18" charset="0"/>
                <a:cs typeface="Times New Roman" pitchFamily="18" charset="0"/>
              </a:rPr>
              <a:t>basal surface forms a layer called the </a:t>
            </a:r>
            <a:r>
              <a:rPr lang="en-US" sz="2400" b="1" dirty="0" smtClean="0">
                <a:solidFill>
                  <a:srgbClr val="FF0000"/>
                </a:solidFill>
                <a:latin typeface="Times New Roman" pitchFamily="18" charset="0"/>
                <a:cs typeface="Times New Roman" pitchFamily="18" charset="0"/>
              </a:rPr>
              <a:t>basement membrane</a:t>
            </a:r>
            <a:r>
              <a:rPr lang="en-US" sz="2400" b="1" dirty="0" smtClean="0">
                <a:latin typeface="Times New Roman" pitchFamily="18" charset="0"/>
                <a:cs typeface="Times New Roman" pitchFamily="18" charset="0"/>
              </a:rPr>
              <a:t>, an adhesive layer formed by secretions from the epithelial cells and the connective tissue cells</a:t>
            </a:r>
            <a:r>
              <a:rPr lang="en-US" sz="3200" b="1"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795325529"/>
      </p:ext>
    </p:extLst>
  </p:cSld>
  <p:clrMapOvr>
    <a:masterClrMapping/>
  </p:clrMapOvr>
  <p:transition>
    <p:pull dir="d"/>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763000" cy="5516563"/>
          </a:xfrm>
        </p:spPr>
        <p:txBody>
          <a:bodyPr/>
          <a:lstStyle/>
          <a:p>
            <a:pPr lvl="0">
              <a:buBlip>
                <a:blip r:embed="rId2"/>
              </a:buBlip>
            </a:pPr>
            <a:r>
              <a:rPr lang="en-US" sz="2400" dirty="0">
                <a:solidFill>
                  <a:prstClr val="black"/>
                </a:solidFill>
                <a:latin typeface="Times New Roman" pitchFamily="18" charset="0"/>
                <a:cs typeface="Times New Roman" pitchFamily="18" charset="0"/>
              </a:rPr>
              <a:t>Classification of epithelium is based on the </a:t>
            </a:r>
            <a:r>
              <a:rPr lang="en-US" sz="2400" b="1" u="sng" dirty="0">
                <a:solidFill>
                  <a:prstClr val="black"/>
                </a:solidFill>
                <a:latin typeface="Times New Roman" pitchFamily="18" charset="0"/>
                <a:cs typeface="Times New Roman" pitchFamily="18" charset="0"/>
              </a:rPr>
              <a:t>shape of the cells and the arrangement of the cells </a:t>
            </a:r>
            <a:r>
              <a:rPr lang="en-US" sz="2400" dirty="0">
                <a:solidFill>
                  <a:prstClr val="black"/>
                </a:solidFill>
                <a:latin typeface="Times New Roman" pitchFamily="18" charset="0"/>
                <a:cs typeface="Times New Roman" pitchFamily="18" charset="0"/>
              </a:rPr>
              <a:t>within the tissue.(</a:t>
            </a:r>
            <a:r>
              <a:rPr lang="en-US" sz="2400" b="1" dirty="0">
                <a:solidFill>
                  <a:prstClr val="black"/>
                </a:solidFill>
                <a:latin typeface="Times New Roman" pitchFamily="18" charset="0"/>
                <a:cs typeface="Times New Roman" pitchFamily="18" charset="0"/>
              </a:rPr>
              <a:t>Simple, Stratified ,Transitional  </a:t>
            </a:r>
            <a:r>
              <a:rPr lang="en-US" sz="2400" b="1" dirty="0" err="1">
                <a:solidFill>
                  <a:prstClr val="black"/>
                </a:solidFill>
                <a:latin typeface="Times New Roman" pitchFamily="18" charset="0"/>
                <a:cs typeface="Times New Roman" pitchFamily="18" charset="0"/>
              </a:rPr>
              <a:t>etc</a:t>
            </a:r>
            <a:r>
              <a:rPr lang="en-US" sz="2400" b="1" dirty="0">
                <a:solidFill>
                  <a:prstClr val="black"/>
                </a:solidFill>
                <a:latin typeface="Times New Roman" pitchFamily="18" charset="0"/>
                <a:cs typeface="Times New Roman" pitchFamily="18" charset="0"/>
              </a:rPr>
              <a:t>)</a:t>
            </a:r>
            <a:r>
              <a:rPr lang="en-US" sz="2400" dirty="0">
                <a:solidFill>
                  <a:prstClr val="black"/>
                </a:solidFill>
                <a:latin typeface="Times New Roman" pitchFamily="18" charset="0"/>
                <a:cs typeface="Times New Roman" pitchFamily="18" charset="0"/>
              </a:rPr>
              <a:t> </a:t>
            </a:r>
          </a:p>
          <a:p>
            <a:pPr lvl="0">
              <a:buBlip>
                <a:blip r:embed="rId2"/>
              </a:buBlip>
            </a:pPr>
            <a:r>
              <a:rPr lang="en-US" sz="2400" dirty="0">
                <a:solidFill>
                  <a:prstClr val="black"/>
                </a:solidFill>
                <a:latin typeface="Times New Roman" pitchFamily="18" charset="0"/>
                <a:cs typeface="Times New Roman" pitchFamily="18" charset="0"/>
              </a:rPr>
              <a:t>Typically, the arrangement of the cells is stated first, then the shape, and is followed by “epithelium”</a:t>
            </a:r>
          </a:p>
          <a:p>
            <a:pPr lvl="0">
              <a:buBlip>
                <a:blip r:embed="rId2"/>
              </a:buBlip>
            </a:pPr>
            <a:r>
              <a:rPr lang="en-GB" sz="2400" dirty="0">
                <a:solidFill>
                  <a:prstClr val="black"/>
                </a:solidFill>
                <a:latin typeface="Times New Roman" pitchFamily="18" charset="0"/>
                <a:cs typeface="Times New Roman" pitchFamily="18" charset="0"/>
              </a:rPr>
              <a:t> Epithelial cells -</a:t>
            </a:r>
            <a:r>
              <a:rPr lang="en-GB" sz="2400" b="1" dirty="0">
                <a:solidFill>
                  <a:prstClr val="black"/>
                </a:solidFill>
                <a:latin typeface="Times New Roman" pitchFamily="18" charset="0"/>
                <a:cs typeface="Times New Roman" pitchFamily="18" charset="0"/>
              </a:rPr>
              <a:t>These cells exude/give off/ resin </a:t>
            </a:r>
            <a:r>
              <a:rPr lang="en-GB" sz="2400" dirty="0">
                <a:solidFill>
                  <a:prstClr val="black"/>
                </a:solidFill>
                <a:latin typeface="Times New Roman" pitchFamily="18" charset="0"/>
                <a:cs typeface="Times New Roman" pitchFamily="18" charset="0"/>
              </a:rPr>
              <a:t>into longitudinal canals (resin canals); </a:t>
            </a:r>
          </a:p>
          <a:p>
            <a:pPr lvl="0">
              <a:buBlip>
                <a:blip r:embed="rId2"/>
              </a:buBlip>
            </a:pPr>
            <a:r>
              <a:rPr lang="en-GB" sz="2400" b="1" dirty="0">
                <a:solidFill>
                  <a:prstClr val="black"/>
                </a:solidFill>
                <a:latin typeface="Times New Roman" pitchFamily="18" charset="0"/>
                <a:cs typeface="Times New Roman" pitchFamily="18" charset="0"/>
              </a:rPr>
              <a:t>resin</a:t>
            </a:r>
            <a:r>
              <a:rPr lang="en-GB" sz="2400" dirty="0">
                <a:solidFill>
                  <a:prstClr val="black"/>
                </a:solidFill>
                <a:latin typeface="Times New Roman" pitchFamily="18" charset="0"/>
                <a:cs typeface="Times New Roman" pitchFamily="18" charset="0"/>
              </a:rPr>
              <a:t> helps </a:t>
            </a:r>
            <a:r>
              <a:rPr lang="en-GB" sz="2400" dirty="0">
                <a:solidFill>
                  <a:srgbClr val="00B0F0"/>
                </a:solidFill>
                <a:latin typeface="Times New Roman" pitchFamily="18" charset="0"/>
                <a:cs typeface="Times New Roman" pitchFamily="18" charset="0"/>
              </a:rPr>
              <a:t>wounded tissue </a:t>
            </a:r>
            <a:r>
              <a:rPr lang="en-GB" sz="2400" dirty="0">
                <a:solidFill>
                  <a:prstClr val="black"/>
                </a:solidFill>
                <a:latin typeface="Times New Roman" pitchFamily="18" charset="0"/>
                <a:cs typeface="Times New Roman" pitchFamily="18" charset="0"/>
              </a:rPr>
              <a:t>to heal and provides </a:t>
            </a:r>
            <a:r>
              <a:rPr lang="en-GB" sz="2400" dirty="0">
                <a:solidFill>
                  <a:srgbClr val="00B0F0"/>
                </a:solidFill>
                <a:latin typeface="Times New Roman" pitchFamily="18" charset="0"/>
                <a:cs typeface="Times New Roman" pitchFamily="18" charset="0"/>
              </a:rPr>
              <a:t>protection against </a:t>
            </a:r>
            <a:r>
              <a:rPr lang="en-GB" sz="2400" dirty="0">
                <a:solidFill>
                  <a:prstClr val="black"/>
                </a:solidFill>
                <a:latin typeface="Times New Roman" pitchFamily="18" charset="0"/>
                <a:cs typeface="Times New Roman" pitchFamily="18" charset="0"/>
              </a:rPr>
              <a:t>insect and decay attacks</a:t>
            </a:r>
            <a:r>
              <a:rPr lang="en-GB" sz="2000" dirty="0">
                <a:solidFill>
                  <a:prstClr val="black"/>
                </a:solidFill>
                <a:latin typeface="Times New Roman" pitchFamily="18" charset="0"/>
                <a:cs typeface="Times New Roman" pitchFamily="18" charset="0"/>
              </a:rPr>
              <a:t>.</a:t>
            </a:r>
            <a:r>
              <a:rPr lang="en-GB" sz="2000" b="1" dirty="0">
                <a:solidFill>
                  <a:prstClr val="black"/>
                </a:solidFill>
                <a:latin typeface="Times New Roman" pitchFamily="18" charset="0"/>
                <a:cs typeface="Times New Roman" pitchFamily="18" charset="0"/>
              </a:rPr>
              <a:t> </a:t>
            </a:r>
            <a:endParaRPr lang="en-US" sz="2000" dirty="0">
              <a:solidFill>
                <a:prstClr val="black"/>
              </a:solidFill>
              <a:latin typeface="Times New Roman" pitchFamily="18" charset="0"/>
              <a:cs typeface="Times New Roman" pitchFamily="18" charset="0"/>
            </a:endParaRPr>
          </a:p>
          <a:p>
            <a:pPr lvl="0"/>
            <a:endParaRPr lang="en-US" sz="2000" dirty="0">
              <a:solidFill>
                <a:prstClr val="black"/>
              </a:solidFill>
            </a:endParaRPr>
          </a:p>
          <a:p>
            <a:endParaRPr lang="en-US" dirty="0"/>
          </a:p>
        </p:txBody>
      </p:sp>
    </p:spTree>
    <p:extLst>
      <p:ext uri="{BB962C8B-B14F-4D97-AF65-F5344CB8AC3E}">
        <p14:creationId xmlns:p14="http://schemas.microsoft.com/office/powerpoint/2010/main" val="3709938343"/>
      </p:ext>
    </p:extLst>
  </p:cSld>
  <p:clrMapOvr>
    <a:masterClrMapping/>
  </p:clrMapOvr>
  <p:transition>
    <p:pull dir="d"/>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324600"/>
          </a:xfrm>
        </p:spPr>
        <p:txBody>
          <a:bodyPr>
            <a:normAutofit fontScale="77500" lnSpcReduction="20000"/>
          </a:bodyPr>
          <a:lstStyle/>
          <a:p>
            <a:pPr>
              <a:buNone/>
            </a:pPr>
            <a:r>
              <a:rPr lang="en-GB" b="1" dirty="0" smtClean="0">
                <a:solidFill>
                  <a:srgbClr val="FF0000"/>
                </a:solidFill>
                <a:latin typeface="Times New Roman" pitchFamily="18" charset="0"/>
                <a:cs typeface="Times New Roman" pitchFamily="18" charset="0"/>
              </a:rPr>
              <a:t>5.1.6 </a:t>
            </a:r>
            <a:r>
              <a:rPr lang="en-GB" b="1" u="sng" dirty="0" smtClean="0">
                <a:solidFill>
                  <a:srgbClr val="FF0000"/>
                </a:solidFill>
                <a:latin typeface="Times New Roman" pitchFamily="18" charset="0"/>
                <a:cs typeface="Times New Roman" pitchFamily="18" charset="0"/>
              </a:rPr>
              <a:t> Rays</a:t>
            </a:r>
            <a:endParaRPr lang="en-US" u="sng" dirty="0" smtClean="0">
              <a:solidFill>
                <a:srgbClr val="FF0000"/>
              </a:solidFill>
              <a:latin typeface="Times New Roman" pitchFamily="18" charset="0"/>
              <a:cs typeface="Times New Roman" pitchFamily="18" charset="0"/>
            </a:endParaRPr>
          </a:p>
          <a:p>
            <a:r>
              <a:rPr lang="en-GB" dirty="0" smtClean="0">
                <a:latin typeface="Times New Roman" pitchFamily="18" charset="0"/>
                <a:cs typeface="Times New Roman" pitchFamily="18" charset="0"/>
              </a:rPr>
              <a:t>The other cells are ray parenchyma cells that are barely visible and appear as </a:t>
            </a:r>
            <a:r>
              <a:rPr lang="en-GB" b="1" u="sng" dirty="0" smtClean="0">
                <a:latin typeface="Times New Roman" pitchFamily="18" charset="0"/>
                <a:cs typeface="Times New Roman" pitchFamily="18" charset="0"/>
              </a:rPr>
              <a:t>dark lines running </a:t>
            </a:r>
            <a:r>
              <a:rPr lang="en-GB" dirty="0" smtClean="0">
                <a:latin typeface="Times New Roman" pitchFamily="18" charset="0"/>
                <a:cs typeface="Times New Roman" pitchFamily="18" charset="0"/>
              </a:rPr>
              <a:t>in a top-to-bottom direction. </a:t>
            </a:r>
          </a:p>
          <a:p>
            <a:r>
              <a:rPr lang="en-GB" dirty="0" smtClean="0">
                <a:latin typeface="Times New Roman" pitchFamily="18" charset="0"/>
                <a:cs typeface="Times New Roman" pitchFamily="18" charset="0"/>
              </a:rPr>
              <a:t>Ray parenchyma cells are rectangular </a:t>
            </a:r>
            <a:r>
              <a:rPr lang="en-GB" b="1" dirty="0" smtClean="0">
                <a:latin typeface="Times New Roman" pitchFamily="18" charset="0"/>
                <a:cs typeface="Times New Roman" pitchFamily="18" charset="0"/>
              </a:rPr>
              <a:t>prisms or brick-shaped cells</a:t>
            </a:r>
            <a:r>
              <a:rPr lang="en-GB" dirty="0" smtClean="0">
                <a:latin typeface="Times New Roman" pitchFamily="18" charset="0"/>
                <a:cs typeface="Times New Roman" pitchFamily="18" charset="0"/>
              </a:rPr>
              <a:t>. </a:t>
            </a:r>
          </a:p>
          <a:p>
            <a:r>
              <a:rPr lang="en-GB" dirty="0" smtClean="0">
                <a:latin typeface="Times New Roman" pitchFamily="18" charset="0"/>
                <a:cs typeface="Times New Roman" pitchFamily="18" charset="0"/>
              </a:rPr>
              <a:t>Typically they are approximately </a:t>
            </a:r>
            <a:r>
              <a:rPr lang="en-GB" b="1" dirty="0" smtClean="0">
                <a:solidFill>
                  <a:srgbClr val="FF0000"/>
                </a:solidFill>
                <a:latin typeface="Times New Roman" pitchFamily="18" charset="0"/>
                <a:cs typeface="Times New Roman" pitchFamily="18" charset="0"/>
              </a:rPr>
              <a:t>15 µm high by 10 µm wide by 150–250 µm long in the radial or horizontal direction.</a:t>
            </a:r>
            <a:endParaRPr lang="en-GB" dirty="0" smtClean="0">
              <a:latin typeface="Times New Roman" pitchFamily="18" charset="0"/>
              <a:cs typeface="Times New Roman" pitchFamily="18" charset="0"/>
            </a:endParaRPr>
          </a:p>
          <a:p>
            <a:r>
              <a:rPr lang="en-GB" dirty="0" smtClean="0">
                <a:latin typeface="Times New Roman" pitchFamily="18" charset="0"/>
                <a:cs typeface="Times New Roman" pitchFamily="18" charset="0"/>
              </a:rPr>
              <a:t>These brick-like cells form the rays, which function primarily in the </a:t>
            </a:r>
            <a:r>
              <a:rPr lang="en-GB" b="1" dirty="0" smtClean="0">
                <a:solidFill>
                  <a:srgbClr val="FF0000"/>
                </a:solidFill>
                <a:latin typeface="Times New Roman" pitchFamily="18" charset="0"/>
                <a:cs typeface="Times New Roman" pitchFamily="18" charset="0"/>
              </a:rPr>
              <a:t>synthesis, storage, and lateral transport of biochemical</a:t>
            </a:r>
            <a:r>
              <a:rPr lang="en-GB" dirty="0" smtClean="0">
                <a:latin typeface="Times New Roman" pitchFamily="18" charset="0"/>
                <a:cs typeface="Times New Roman" pitchFamily="18" charset="0"/>
              </a:rPr>
              <a:t> and, to a lesser degree, </a:t>
            </a:r>
            <a:r>
              <a:rPr lang="en-GB" u="sng" dirty="0" smtClean="0">
                <a:latin typeface="Times New Roman" pitchFamily="18" charset="0"/>
                <a:cs typeface="Times New Roman" pitchFamily="18" charset="0"/>
              </a:rPr>
              <a:t>water</a:t>
            </a:r>
            <a:r>
              <a:rPr lang="en-GB" dirty="0" smtClean="0">
                <a:latin typeface="Times New Roman" pitchFamily="18" charset="0"/>
                <a:cs typeface="Times New Roman" pitchFamily="18" charset="0"/>
              </a:rPr>
              <a:t>. </a:t>
            </a:r>
          </a:p>
          <a:p>
            <a:r>
              <a:rPr lang="en-GB" b="1" dirty="0" smtClean="0">
                <a:solidFill>
                  <a:srgbClr val="7030A0"/>
                </a:solidFill>
                <a:latin typeface="Times New Roman" pitchFamily="18" charset="0"/>
                <a:cs typeface="Times New Roman" pitchFamily="18" charset="0"/>
              </a:rPr>
              <a:t>In radial view or section </a:t>
            </a:r>
            <a:r>
              <a:rPr lang="en-GB" dirty="0" smtClean="0">
                <a:latin typeface="Times New Roman" pitchFamily="18" charset="0"/>
                <a:cs typeface="Times New Roman" pitchFamily="18" charset="0"/>
              </a:rPr>
              <a:t>, the rays look like a brick wall and the ray parenchyma cells are sometimes </a:t>
            </a:r>
            <a:r>
              <a:rPr lang="en-GB" dirty="0" err="1" smtClean="0">
                <a:latin typeface="Times New Roman" pitchFamily="18" charset="0"/>
                <a:cs typeface="Times New Roman" pitchFamily="18" charset="0"/>
              </a:rPr>
              <a:t>ﬁlled</a:t>
            </a:r>
            <a:r>
              <a:rPr lang="en-GB" dirty="0" smtClean="0">
                <a:latin typeface="Times New Roman" pitchFamily="18" charset="0"/>
                <a:cs typeface="Times New Roman" pitchFamily="18" charset="0"/>
              </a:rPr>
              <a:t> with </a:t>
            </a:r>
            <a:r>
              <a:rPr lang="en-GB" b="1" dirty="0" smtClean="0">
                <a:solidFill>
                  <a:srgbClr val="FF0000"/>
                </a:solidFill>
                <a:latin typeface="Times New Roman" pitchFamily="18" charset="0"/>
                <a:cs typeface="Times New Roman" pitchFamily="18" charset="0"/>
              </a:rPr>
              <a:t>dark-</a:t>
            </a:r>
            <a:r>
              <a:rPr lang="en-GB" b="1" dirty="0" err="1" smtClean="0">
                <a:solidFill>
                  <a:srgbClr val="FF0000"/>
                </a:solidFill>
                <a:latin typeface="Times New Roman" pitchFamily="18" charset="0"/>
                <a:cs typeface="Times New Roman" pitchFamily="18" charset="0"/>
              </a:rPr>
              <a:t>colored</a:t>
            </a:r>
            <a:r>
              <a:rPr lang="en-GB" b="1" dirty="0" smtClean="0">
                <a:solidFill>
                  <a:srgbClr val="FF0000"/>
                </a:solidFill>
                <a:latin typeface="Times New Roman" pitchFamily="18" charset="0"/>
                <a:cs typeface="Times New Roman" pitchFamily="18" charset="0"/>
              </a:rPr>
              <a:t> substances</a:t>
            </a:r>
            <a:r>
              <a:rPr lang="en-GB" dirty="0" smtClean="0">
                <a:latin typeface="Times New Roman" pitchFamily="18" charset="0"/>
                <a:cs typeface="Times New Roman" pitchFamily="18" charset="0"/>
              </a:rPr>
              <a:t>. </a:t>
            </a:r>
          </a:p>
          <a:p>
            <a:r>
              <a:rPr lang="en-GB" b="1" dirty="0" smtClean="0">
                <a:solidFill>
                  <a:srgbClr val="7030A0"/>
                </a:solidFill>
                <a:latin typeface="Times New Roman" pitchFamily="18" charset="0"/>
                <a:cs typeface="Times New Roman" pitchFamily="18" charset="0"/>
              </a:rPr>
              <a:t>In tangential section </a:t>
            </a:r>
            <a:r>
              <a:rPr lang="en-GB" dirty="0" smtClean="0">
                <a:latin typeface="Times New Roman" pitchFamily="18" charset="0"/>
                <a:cs typeface="Times New Roman" pitchFamily="18" charset="0"/>
              </a:rPr>
              <a:t>, the rays are </a:t>
            </a:r>
            <a:r>
              <a:rPr lang="en-GB" b="1" dirty="0" smtClean="0">
                <a:solidFill>
                  <a:srgbClr val="FF0000"/>
                </a:solidFill>
                <a:latin typeface="Times New Roman" pitchFamily="18" charset="0"/>
                <a:cs typeface="Times New Roman" pitchFamily="18" charset="0"/>
              </a:rPr>
              <a:t>stacks</a:t>
            </a:r>
            <a:r>
              <a:rPr lang="en-GB" dirty="0" smtClean="0">
                <a:latin typeface="Times New Roman" pitchFamily="18" charset="0"/>
                <a:cs typeface="Times New Roman" pitchFamily="18" charset="0"/>
              </a:rPr>
              <a:t> of ray parenchyma cells one on top of the other forming a ray </a:t>
            </a:r>
            <a:r>
              <a:rPr lang="en-GB" b="1" dirty="0" smtClean="0">
                <a:solidFill>
                  <a:srgbClr val="FF0000"/>
                </a:solidFill>
                <a:latin typeface="Times New Roman" pitchFamily="18" charset="0"/>
                <a:cs typeface="Times New Roman" pitchFamily="18" charset="0"/>
              </a:rPr>
              <a:t>that is only one cell in width</a:t>
            </a:r>
            <a:r>
              <a:rPr lang="en-GB" dirty="0" smtClean="0">
                <a:latin typeface="Times New Roman" pitchFamily="18" charset="0"/>
                <a:cs typeface="Times New Roman" pitchFamily="18" charset="0"/>
              </a:rPr>
              <a:t>, called a </a:t>
            </a:r>
            <a:r>
              <a:rPr lang="en-GB" dirty="0" err="1" smtClean="0">
                <a:solidFill>
                  <a:srgbClr val="00B0F0"/>
                </a:solidFill>
                <a:latin typeface="Times New Roman" pitchFamily="18" charset="0"/>
                <a:cs typeface="Times New Roman" pitchFamily="18" charset="0"/>
              </a:rPr>
              <a:t>uniseriate</a:t>
            </a:r>
            <a:r>
              <a:rPr lang="en-GB" dirty="0" smtClean="0">
                <a:latin typeface="Times New Roman" pitchFamily="18" charset="0"/>
                <a:cs typeface="Times New Roman" pitchFamily="18" charset="0"/>
              </a:rPr>
              <a:t> ray</a:t>
            </a:r>
            <a:r>
              <a:rPr lang="en-GB" dirty="0" smtClean="0"/>
              <a:t>.</a:t>
            </a:r>
            <a:endParaRPr lang="en-US" dirty="0" smtClean="0"/>
          </a:p>
          <a:p>
            <a:endParaRPr lang="en-US" dirty="0"/>
          </a:p>
        </p:txBody>
      </p:sp>
    </p:spTree>
    <p:extLst>
      <p:ext uri="{BB962C8B-B14F-4D97-AF65-F5344CB8AC3E}">
        <p14:creationId xmlns:p14="http://schemas.microsoft.com/office/powerpoint/2010/main" val="3234725298"/>
      </p:ext>
    </p:extLst>
  </p:cSld>
  <p:clrMapOvr>
    <a:masterClrMapping/>
  </p:clrMapOvr>
  <p:transition>
    <p:pull dir="d"/>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248400"/>
          </a:xfrm>
        </p:spPr>
        <p:txBody>
          <a:bodyPr>
            <a:normAutofit fontScale="70000" lnSpcReduction="20000"/>
          </a:bodyPr>
          <a:lstStyle/>
          <a:p>
            <a:pPr>
              <a:buNone/>
            </a:pPr>
            <a:r>
              <a:rPr lang="en-US" u="sng" dirty="0" smtClean="0">
                <a:latin typeface="Times New Roman" pitchFamily="18" charset="0"/>
                <a:cs typeface="Times New Roman" pitchFamily="18" charset="0"/>
              </a:rPr>
              <a:t>FIGURE 5.8 The microscopic structure of </a:t>
            </a:r>
            <a:r>
              <a:rPr lang="en-US" u="sng" dirty="0" err="1" smtClean="0">
                <a:latin typeface="Times New Roman" pitchFamily="18" charset="0"/>
                <a:cs typeface="Times New Roman" pitchFamily="18" charset="0"/>
              </a:rPr>
              <a:t>Picea</a:t>
            </a:r>
            <a:r>
              <a:rPr lang="en-US" u="sng" dirty="0" smtClean="0">
                <a:latin typeface="Times New Roman" pitchFamily="18" charset="0"/>
                <a:cs typeface="Times New Roman" pitchFamily="18" charset="0"/>
              </a:rPr>
              <a:t> </a:t>
            </a:r>
            <a:r>
              <a:rPr lang="en-US" u="sng" dirty="0" err="1" smtClean="0">
                <a:latin typeface="Times New Roman" pitchFamily="18" charset="0"/>
                <a:cs typeface="Times New Roman" pitchFamily="18" charset="0"/>
              </a:rPr>
              <a:t>glauca</a:t>
            </a:r>
            <a:r>
              <a:rPr lang="en-US" u="sng" dirty="0" smtClean="0">
                <a:latin typeface="Times New Roman" pitchFamily="18" charset="0"/>
                <a:cs typeface="Times New Roman" pitchFamily="18" charset="0"/>
              </a:rPr>
              <a:t>, a typical softwood.</a:t>
            </a:r>
          </a:p>
          <a:p>
            <a:pPr>
              <a:buNone/>
            </a:pPr>
            <a:r>
              <a:rPr lang="en-US" dirty="0" smtClean="0">
                <a:latin typeface="Times New Roman" pitchFamily="18" charset="0"/>
                <a:cs typeface="Times New Roman" pitchFamily="18" charset="0"/>
              </a:rPr>
              <a:t> (A) </a:t>
            </a:r>
            <a:r>
              <a:rPr lang="en-US" u="sng" dirty="0" smtClean="0">
                <a:solidFill>
                  <a:srgbClr val="FF0000"/>
                </a:solidFill>
                <a:latin typeface="Times New Roman" pitchFamily="18" charset="0"/>
                <a:cs typeface="Times New Roman" pitchFamily="18" charset="0"/>
              </a:rPr>
              <a:t>Transverse section</a:t>
            </a:r>
            <a:r>
              <a:rPr lang="en-US" dirty="0" smtClean="0">
                <a:latin typeface="Times New Roman" pitchFamily="18" charset="0"/>
                <a:cs typeface="Times New Roman" pitchFamily="18" charset="0"/>
              </a:rPr>
              <a:t>,  scale bar = 150 </a:t>
            </a:r>
            <a:r>
              <a:rPr lang="en-US" dirty="0" err="1" smtClean="0">
                <a:latin typeface="Times New Roman" pitchFamily="18" charset="0"/>
                <a:cs typeface="Times New Roman" pitchFamily="18" charset="0"/>
              </a:rPr>
              <a:t>μm</a:t>
            </a:r>
            <a:r>
              <a:rPr lang="en-US" dirty="0" smtClean="0">
                <a:latin typeface="Times New Roman" pitchFamily="18" charset="0"/>
                <a:cs typeface="Times New Roman" pitchFamily="18" charset="0"/>
              </a:rPr>
              <a:t>. </a:t>
            </a:r>
          </a:p>
          <a:p>
            <a:r>
              <a:rPr lang="en-US" dirty="0" smtClean="0">
                <a:latin typeface="Times New Roman" pitchFamily="18" charset="0"/>
                <a:cs typeface="Times New Roman" pitchFamily="18" charset="0"/>
              </a:rPr>
              <a:t>The bulk of the wood is made of </a:t>
            </a:r>
            <a:r>
              <a:rPr lang="en-US" dirty="0" err="1" smtClean="0">
                <a:latin typeface="Times New Roman" pitchFamily="18" charset="0"/>
                <a:cs typeface="Times New Roman" pitchFamily="18" charset="0"/>
              </a:rPr>
              <a:t>tracheids</a:t>
            </a:r>
            <a:r>
              <a:rPr lang="en-US" dirty="0" smtClean="0">
                <a:latin typeface="Times New Roman" pitchFamily="18" charset="0"/>
                <a:cs typeface="Times New Roman" pitchFamily="18" charset="0"/>
              </a:rPr>
              <a:t>, the small rectangles of various thicknesses. </a:t>
            </a:r>
          </a:p>
          <a:p>
            <a:r>
              <a:rPr lang="en-US" dirty="0" smtClean="0">
                <a:latin typeface="Times New Roman" pitchFamily="18" charset="0"/>
                <a:cs typeface="Times New Roman" pitchFamily="18" charset="0"/>
              </a:rPr>
              <a:t>The three large, round structures are resin canals and their associated cells. </a:t>
            </a:r>
          </a:p>
          <a:p>
            <a:r>
              <a:rPr lang="en-US" dirty="0" smtClean="0">
                <a:latin typeface="Times New Roman" pitchFamily="18" charset="0"/>
                <a:cs typeface="Times New Roman" pitchFamily="18" charset="0"/>
              </a:rPr>
              <a:t>The dark lines running from the top to the bottom of the photo are the ray cells of the rays. </a:t>
            </a:r>
          </a:p>
          <a:p>
            <a:pPr>
              <a:buNone/>
            </a:pPr>
            <a:r>
              <a:rPr lang="en-US" dirty="0" smtClean="0">
                <a:latin typeface="Times New Roman" pitchFamily="18" charset="0"/>
                <a:cs typeface="Times New Roman" pitchFamily="18" charset="0"/>
              </a:rPr>
              <a:t>(B) </a:t>
            </a:r>
            <a:r>
              <a:rPr lang="en-US" u="sng" dirty="0" smtClean="0">
                <a:solidFill>
                  <a:srgbClr val="FF0000"/>
                </a:solidFill>
                <a:latin typeface="Times New Roman" pitchFamily="18" charset="0"/>
                <a:cs typeface="Times New Roman" pitchFamily="18" charset="0"/>
              </a:rPr>
              <a:t>Radial section </a:t>
            </a:r>
            <a:r>
              <a:rPr lang="en-US" dirty="0" smtClean="0">
                <a:latin typeface="Times New Roman" pitchFamily="18" charset="0"/>
                <a:cs typeface="Times New Roman" pitchFamily="18" charset="0"/>
              </a:rPr>
              <a:t>showing two rays (arrows) running from left to right. </a:t>
            </a:r>
          </a:p>
          <a:p>
            <a:r>
              <a:rPr lang="en-US" dirty="0" smtClean="0">
                <a:latin typeface="Times New Roman" pitchFamily="18" charset="0"/>
                <a:cs typeface="Times New Roman" pitchFamily="18" charset="0"/>
              </a:rPr>
              <a:t>Each cell in the ray is a ray cell, and they are low, rectangular cells. </a:t>
            </a:r>
          </a:p>
          <a:p>
            <a:r>
              <a:rPr lang="en-US" dirty="0" smtClean="0">
                <a:latin typeface="Times New Roman" pitchFamily="18" charset="0"/>
                <a:cs typeface="Times New Roman" pitchFamily="18" charset="0"/>
              </a:rPr>
              <a:t>The rays begin on the left in the </a:t>
            </a:r>
            <a:r>
              <a:rPr lang="en-US" dirty="0" err="1" smtClean="0">
                <a:latin typeface="Times New Roman" pitchFamily="18" charset="0"/>
                <a:cs typeface="Times New Roman" pitchFamily="18" charset="0"/>
              </a:rPr>
              <a:t>earlywood</a:t>
            </a:r>
            <a:r>
              <a:rPr lang="en-US" dirty="0" smtClean="0">
                <a:latin typeface="Times New Roman" pitchFamily="18" charset="0"/>
                <a:cs typeface="Times New Roman" pitchFamily="18" charset="0"/>
              </a:rPr>
              <a:t> (thin-walled </a:t>
            </a:r>
            <a:r>
              <a:rPr lang="en-US" dirty="0" err="1" smtClean="0">
                <a:latin typeface="Times New Roman" pitchFamily="18" charset="0"/>
                <a:cs typeface="Times New Roman" pitchFamily="18" charset="0"/>
              </a:rPr>
              <a:t>tracheids</a:t>
            </a:r>
            <a:r>
              <a:rPr lang="en-US" dirty="0" smtClean="0">
                <a:latin typeface="Times New Roman" pitchFamily="18" charset="0"/>
                <a:cs typeface="Times New Roman" pitchFamily="18" charset="0"/>
              </a:rPr>
              <a:t>) and continue into and through the latewood (thick-walled </a:t>
            </a:r>
            <a:r>
              <a:rPr lang="en-US" dirty="0" err="1" smtClean="0">
                <a:latin typeface="Times New Roman" pitchFamily="18" charset="0"/>
                <a:cs typeface="Times New Roman" pitchFamily="18" charset="0"/>
              </a:rPr>
              <a:t>tracheids</a:t>
            </a:r>
            <a:r>
              <a:rPr lang="en-US" dirty="0" smtClean="0">
                <a:latin typeface="Times New Roman" pitchFamily="18" charset="0"/>
                <a:cs typeface="Times New Roman" pitchFamily="18" charset="0"/>
              </a:rPr>
              <a:t>), and into the next growth ring, on the right side of the photo. Scale bar = 200 </a:t>
            </a:r>
            <a:r>
              <a:rPr lang="en-US" dirty="0" err="1" smtClean="0">
                <a:latin typeface="Times New Roman" pitchFamily="18" charset="0"/>
                <a:cs typeface="Times New Roman" pitchFamily="18" charset="0"/>
              </a:rPr>
              <a:t>μm</a:t>
            </a:r>
            <a:r>
              <a:rPr lang="en-US" dirty="0" smtClean="0">
                <a:latin typeface="Times New Roman" pitchFamily="18" charset="0"/>
                <a:cs typeface="Times New Roman" pitchFamily="18" charset="0"/>
              </a:rPr>
              <a:t>.</a:t>
            </a:r>
          </a:p>
          <a:p>
            <a:pPr>
              <a:buNone/>
            </a:pPr>
            <a:r>
              <a:rPr lang="en-US" dirty="0" smtClean="0">
                <a:latin typeface="Times New Roman" pitchFamily="18" charset="0"/>
                <a:cs typeface="Times New Roman" pitchFamily="18" charset="0"/>
              </a:rPr>
              <a:t> (C) </a:t>
            </a:r>
            <a:r>
              <a:rPr lang="en-US" u="sng" dirty="0" smtClean="0">
                <a:solidFill>
                  <a:srgbClr val="FF0000"/>
                </a:solidFill>
                <a:latin typeface="Times New Roman" pitchFamily="18" charset="0"/>
                <a:cs typeface="Times New Roman" pitchFamily="18" charset="0"/>
              </a:rPr>
              <a:t>Tangential section</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Rays seen in end-view; they are mostly only one cell wide. </a:t>
            </a:r>
          </a:p>
          <a:p>
            <a:r>
              <a:rPr lang="en-US" dirty="0" smtClean="0">
                <a:latin typeface="Times New Roman" pitchFamily="18" charset="0"/>
                <a:cs typeface="Times New Roman" pitchFamily="18" charset="0"/>
              </a:rPr>
              <a:t>Two rays are </a:t>
            </a:r>
            <a:r>
              <a:rPr lang="en-US" dirty="0" err="1" smtClean="0">
                <a:latin typeface="Times New Roman" pitchFamily="18" charset="0"/>
                <a:cs typeface="Times New Roman" pitchFamily="18" charset="0"/>
              </a:rPr>
              <a:t>fusiform</a:t>
            </a:r>
            <a:r>
              <a:rPr lang="en-US" dirty="0" smtClean="0">
                <a:latin typeface="Times New Roman" pitchFamily="18" charset="0"/>
                <a:cs typeface="Times New Roman" pitchFamily="18" charset="0"/>
              </a:rPr>
              <a:t> rays; there are radial resin canals embedded in the rays, causing them to bulge. Scale bar = 200 </a:t>
            </a:r>
            <a:r>
              <a:rPr lang="en-US" dirty="0" err="1" smtClean="0">
                <a:latin typeface="Times New Roman" pitchFamily="18" charset="0"/>
                <a:cs typeface="Times New Roman" pitchFamily="18" charset="0"/>
              </a:rPr>
              <a:t>μm</a:t>
            </a:r>
            <a:r>
              <a:rPr lang="en-US"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42617859"/>
      </p:ext>
    </p:extLst>
  </p:cSld>
  <p:clrMapOvr>
    <a:masterClrMapping/>
  </p:clrMapOvr>
  <p:transition>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600" dirty="0">
                <a:solidFill>
                  <a:srgbClr val="FF0000"/>
                </a:solidFill>
                <a:latin typeface="Times New Roman" pitchFamily="18" charset="0"/>
                <a:cs typeface="Times New Roman" pitchFamily="18" charset="0"/>
              </a:rPr>
              <a:t>HISTORY OF  WOOD USE </a:t>
            </a:r>
            <a:endParaRPr lang="en-US" dirty="0">
              <a:solidFill>
                <a:srgbClr val="FF0000"/>
              </a:solidFill>
            </a:endParaRPr>
          </a:p>
        </p:txBody>
      </p:sp>
      <p:sp>
        <p:nvSpPr>
          <p:cNvPr id="3" name="Content Placeholder 2"/>
          <p:cNvSpPr>
            <a:spLocks noGrp="1"/>
          </p:cNvSpPr>
          <p:nvPr>
            <p:ph idx="1"/>
          </p:nvPr>
        </p:nvSpPr>
        <p:spPr>
          <a:xfrm>
            <a:off x="228600" y="914399"/>
            <a:ext cx="8686800" cy="5686425"/>
          </a:xfrm>
        </p:spPr>
        <p:txBody>
          <a:bodyPr>
            <a:normAutofit lnSpcReduction="10000"/>
          </a:bodyPr>
          <a:lstStyle/>
          <a:p>
            <a:pPr marL="0" lvl="0" algn="just">
              <a:lnSpc>
                <a:spcPct val="115000"/>
              </a:lnSpc>
              <a:spcBef>
                <a:spcPts val="0"/>
              </a:spcBef>
              <a:spcAft>
                <a:spcPts val="1000"/>
              </a:spcAft>
            </a:pPr>
            <a:r>
              <a:rPr lang="en-US" sz="2800" dirty="0">
                <a:solidFill>
                  <a:srgbClr val="FF0000"/>
                </a:solidFill>
                <a:latin typeface="Times New Roman"/>
                <a:ea typeface="Calibri"/>
                <a:cs typeface="Times New Roman"/>
              </a:rPr>
              <a:t> It was developed as an </a:t>
            </a:r>
            <a:r>
              <a:rPr lang="en-US" sz="2800" b="1" dirty="0">
                <a:solidFill>
                  <a:srgbClr val="FF0000"/>
                </a:solidFill>
                <a:latin typeface="Times New Roman"/>
                <a:ea typeface="Calibri"/>
                <a:cs typeface="Times New Roman"/>
              </a:rPr>
              <a:t>alternative to lumber by gluing </a:t>
            </a:r>
            <a:r>
              <a:rPr lang="en-US" sz="2800" dirty="0">
                <a:solidFill>
                  <a:srgbClr val="FF0000"/>
                </a:solidFill>
                <a:latin typeface="Times New Roman"/>
                <a:ea typeface="Calibri"/>
                <a:cs typeface="Times New Roman"/>
              </a:rPr>
              <a:t>together </a:t>
            </a:r>
            <a:r>
              <a:rPr lang="en-US" sz="2800" b="1" dirty="0">
                <a:solidFill>
                  <a:srgbClr val="FF0000"/>
                </a:solidFill>
                <a:latin typeface="Times New Roman"/>
                <a:ea typeface="Calibri"/>
                <a:cs typeface="Times New Roman"/>
              </a:rPr>
              <a:t>thin layers of knife-cut </a:t>
            </a:r>
            <a:r>
              <a:rPr lang="en-US" sz="2800" b="1" dirty="0" smtClean="0">
                <a:solidFill>
                  <a:srgbClr val="FF0000"/>
                </a:solidFill>
                <a:latin typeface="Times New Roman"/>
                <a:ea typeface="Calibri"/>
                <a:cs typeface="Times New Roman"/>
              </a:rPr>
              <a:t>wood</a:t>
            </a:r>
            <a:r>
              <a:rPr lang="en-US" sz="2800" b="1" dirty="0" smtClean="0">
                <a:solidFill>
                  <a:prstClr val="black"/>
                </a:solidFill>
                <a:latin typeface="Times New Roman"/>
                <a:ea typeface="Calibri"/>
                <a:cs typeface="Times New Roman"/>
              </a:rPr>
              <a:t> </a:t>
            </a:r>
            <a:r>
              <a:rPr lang="en-US" sz="2800" dirty="0">
                <a:solidFill>
                  <a:prstClr val="black"/>
                </a:solidFill>
                <a:latin typeface="Times New Roman"/>
                <a:ea typeface="Calibri"/>
                <a:cs typeface="Times New Roman"/>
              </a:rPr>
              <a:t>with the grain of alternate layers at right angles to each other. </a:t>
            </a:r>
            <a:endParaRPr lang="en-US" sz="2800" dirty="0" smtClean="0">
              <a:solidFill>
                <a:prstClr val="black"/>
              </a:solidFill>
              <a:latin typeface="Times New Roman"/>
              <a:ea typeface="Calibri"/>
              <a:cs typeface="Times New Roman"/>
            </a:endParaRPr>
          </a:p>
          <a:p>
            <a:pPr marL="0" lvl="0" indent="0" algn="just">
              <a:lnSpc>
                <a:spcPct val="115000"/>
              </a:lnSpc>
              <a:spcBef>
                <a:spcPts val="0"/>
              </a:spcBef>
              <a:spcAft>
                <a:spcPts val="1000"/>
              </a:spcAft>
              <a:buNone/>
            </a:pPr>
            <a:endParaRPr lang="en-US" sz="2800" dirty="0" smtClean="0">
              <a:solidFill>
                <a:prstClr val="black"/>
              </a:solidFill>
              <a:latin typeface="Times New Roman"/>
              <a:ea typeface="Calibri"/>
              <a:cs typeface="Times New Roman"/>
            </a:endParaRPr>
          </a:p>
          <a:p>
            <a:pPr marL="0" lvl="0" algn="just">
              <a:lnSpc>
                <a:spcPct val="115000"/>
              </a:lnSpc>
              <a:spcBef>
                <a:spcPts val="0"/>
              </a:spcBef>
              <a:spcAft>
                <a:spcPts val="1000"/>
              </a:spcAft>
            </a:pPr>
            <a:r>
              <a:rPr lang="en-US" sz="2800" dirty="0" smtClean="0">
                <a:solidFill>
                  <a:prstClr val="black"/>
                </a:solidFill>
                <a:latin typeface="Times New Roman"/>
                <a:ea typeface="Calibri"/>
                <a:cs typeface="Times New Roman"/>
              </a:rPr>
              <a:t>The plywood industry </a:t>
            </a:r>
            <a:r>
              <a:rPr lang="en-US" sz="2800" dirty="0">
                <a:solidFill>
                  <a:prstClr val="black"/>
                </a:solidFill>
                <a:latin typeface="Times New Roman"/>
                <a:ea typeface="Calibri"/>
                <a:cs typeface="Times New Roman"/>
              </a:rPr>
              <a:t>began growing rapidly following World War I and was further </a:t>
            </a:r>
            <a:r>
              <a:rPr lang="en-US" sz="2800" dirty="0" smtClean="0">
                <a:solidFill>
                  <a:prstClr val="black"/>
                </a:solidFill>
                <a:latin typeface="Times New Roman"/>
                <a:ea typeface="Calibri"/>
                <a:cs typeface="Times New Roman"/>
              </a:rPr>
              <a:t>stimulated </a:t>
            </a:r>
            <a:r>
              <a:rPr lang="en-US" sz="2800" dirty="0">
                <a:solidFill>
                  <a:prstClr val="black"/>
                </a:solidFill>
                <a:latin typeface="Times New Roman"/>
                <a:ea typeface="Calibri"/>
                <a:cs typeface="Times New Roman"/>
              </a:rPr>
              <a:t>by the demands of World War II and the development </a:t>
            </a:r>
            <a:r>
              <a:rPr lang="en-US" sz="2800" dirty="0">
                <a:solidFill>
                  <a:srgbClr val="FF0000"/>
                </a:solidFill>
                <a:latin typeface="Times New Roman"/>
                <a:ea typeface="Calibri"/>
                <a:cs typeface="Times New Roman"/>
              </a:rPr>
              <a:t>of weather resistant adhesives</a:t>
            </a:r>
            <a:r>
              <a:rPr lang="en-US" sz="2800" dirty="0" smtClean="0">
                <a:solidFill>
                  <a:srgbClr val="FF0000"/>
                </a:solidFill>
                <a:latin typeface="Times New Roman"/>
                <a:ea typeface="Calibri"/>
                <a:cs typeface="Times New Roman"/>
              </a:rPr>
              <a:t>.</a:t>
            </a:r>
          </a:p>
          <a:p>
            <a:pPr marL="0" lvl="0" indent="0" algn="just">
              <a:lnSpc>
                <a:spcPct val="115000"/>
              </a:lnSpc>
              <a:spcBef>
                <a:spcPts val="0"/>
              </a:spcBef>
              <a:spcAft>
                <a:spcPts val="1000"/>
              </a:spcAft>
              <a:buNone/>
            </a:pPr>
            <a:r>
              <a:rPr lang="en-US" sz="2800" dirty="0" smtClean="0">
                <a:solidFill>
                  <a:srgbClr val="FF0000"/>
                </a:solidFill>
                <a:latin typeface="Times New Roman"/>
                <a:ea typeface="Calibri"/>
                <a:cs typeface="Times New Roman"/>
              </a:rPr>
              <a:t> </a:t>
            </a:r>
            <a:endParaRPr lang="en-US" sz="2800" dirty="0">
              <a:solidFill>
                <a:srgbClr val="FF0000"/>
              </a:solidFill>
              <a:ea typeface="Calibri"/>
              <a:cs typeface="Times New Roman"/>
            </a:endParaRPr>
          </a:p>
          <a:p>
            <a:pPr marL="0" lvl="0" algn="just">
              <a:lnSpc>
                <a:spcPct val="115000"/>
              </a:lnSpc>
              <a:spcBef>
                <a:spcPts val="0"/>
              </a:spcBef>
              <a:spcAft>
                <a:spcPts val="1000"/>
              </a:spcAft>
            </a:pPr>
            <a:r>
              <a:rPr lang="en-US" sz="2800" dirty="0">
                <a:solidFill>
                  <a:srgbClr val="FF0000"/>
                </a:solidFill>
                <a:latin typeface="Times New Roman"/>
                <a:ea typeface="Calibri"/>
                <a:cs typeface="Times New Roman"/>
              </a:rPr>
              <a:t>Production of plywood panels has increased substantially in most parts of the world during the past few decades. </a:t>
            </a:r>
            <a:endParaRPr lang="en-US" sz="2800" dirty="0">
              <a:solidFill>
                <a:srgbClr val="FF0000"/>
              </a:solidFill>
              <a:ea typeface="Calibri"/>
              <a:cs typeface="Times New Roman"/>
            </a:endParaRPr>
          </a:p>
        </p:txBody>
      </p:sp>
    </p:spTree>
    <p:extLst>
      <p:ext uri="{BB962C8B-B14F-4D97-AF65-F5344CB8AC3E}">
        <p14:creationId xmlns:p14="http://schemas.microsoft.com/office/powerpoint/2010/main" val="12616080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b="1" u="sng" dirty="0" smtClean="0"/>
              <a:t>F.G 5.6 Ray </a:t>
            </a:r>
            <a:r>
              <a:rPr lang="en-US" b="1" u="sng" dirty="0" err="1" smtClean="0"/>
              <a:t>parencayma</a:t>
            </a:r>
            <a:r>
              <a:rPr lang="en-US" b="1" u="sng" dirty="0" smtClean="0"/>
              <a:t> cells </a:t>
            </a:r>
            <a:endParaRPr lang="en-US" b="1" u="sng" dirty="0"/>
          </a:p>
        </p:txBody>
      </p:sp>
      <p:pic>
        <p:nvPicPr>
          <p:cNvPr id="7170" name="Picture 2"/>
          <p:cNvPicPr>
            <a:picLocks noGrp="1" noChangeAspect="1" noChangeArrowheads="1"/>
          </p:cNvPicPr>
          <p:nvPr>
            <p:ph idx="1"/>
          </p:nvPr>
        </p:nvPicPr>
        <p:blipFill>
          <a:blip r:embed="rId2"/>
          <a:srcRect/>
          <a:stretch>
            <a:fillRect/>
          </a:stretch>
        </p:blipFill>
        <p:spPr bwMode="auto">
          <a:xfrm>
            <a:off x="0" y="1447800"/>
            <a:ext cx="5638800" cy="4953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5715000" y="1828800"/>
            <a:ext cx="3429000" cy="3848100"/>
          </a:xfrm>
          <a:prstGeom prst="rect">
            <a:avLst/>
          </a:prstGeom>
          <a:noFill/>
          <a:ln w="9525">
            <a:noFill/>
            <a:miter lim="800000"/>
            <a:headEnd/>
            <a:tailEnd/>
          </a:ln>
          <a:effectLst/>
        </p:spPr>
      </p:pic>
    </p:spTree>
    <p:extLst>
      <p:ext uri="{BB962C8B-B14F-4D97-AF65-F5344CB8AC3E}">
        <p14:creationId xmlns:p14="http://schemas.microsoft.com/office/powerpoint/2010/main" val="3096776877"/>
      </p:ext>
    </p:extLst>
  </p:cSld>
  <p:clrMapOvr>
    <a:masterClrMapping/>
  </p:clrMapOvr>
  <p:transition>
    <p:pull dir="d"/>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fontScale="92500" lnSpcReduction="10000"/>
          </a:bodyPr>
          <a:lstStyle/>
          <a:p>
            <a:pPr>
              <a:buBlip>
                <a:blip r:embed="rId2"/>
              </a:buBlip>
            </a:pPr>
            <a:r>
              <a:rPr lang="en-GB" sz="2600" dirty="0" smtClean="0">
                <a:latin typeface="Times New Roman" pitchFamily="18" charset="0"/>
                <a:cs typeface="Times New Roman" pitchFamily="18" charset="0"/>
              </a:rPr>
              <a:t>When ray </a:t>
            </a:r>
            <a:r>
              <a:rPr lang="en-GB" sz="2600" b="1" u="sng" dirty="0" smtClean="0">
                <a:latin typeface="Times New Roman" pitchFamily="18" charset="0"/>
                <a:cs typeface="Times New Roman" pitchFamily="18" charset="0"/>
              </a:rPr>
              <a:t>parenchyma cells </a:t>
            </a:r>
            <a:r>
              <a:rPr lang="en-GB" sz="2600" dirty="0" smtClean="0">
                <a:latin typeface="Times New Roman" pitchFamily="18" charset="0"/>
                <a:cs typeface="Times New Roman" pitchFamily="18" charset="0"/>
              </a:rPr>
              <a:t>intersect with </a:t>
            </a:r>
            <a:r>
              <a:rPr lang="en-GB" sz="2600" b="1" u="sng" dirty="0" smtClean="0">
                <a:latin typeface="Times New Roman" pitchFamily="18" charset="0"/>
                <a:cs typeface="Times New Roman" pitchFamily="18" charset="0"/>
              </a:rPr>
              <a:t>axial </a:t>
            </a:r>
            <a:r>
              <a:rPr lang="en-GB" sz="2600" b="1" u="sng"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a:t>
            </a:r>
            <a:r>
              <a:rPr lang="en-GB" sz="2600" b="1" u="sng" dirty="0" smtClean="0">
                <a:solidFill>
                  <a:srgbClr val="FF0000"/>
                </a:solidFill>
                <a:latin typeface="Times New Roman" pitchFamily="18" charset="0"/>
                <a:cs typeface="Times New Roman" pitchFamily="18" charset="0"/>
              </a:rPr>
              <a:t>specialized pits are formed </a:t>
            </a:r>
            <a:r>
              <a:rPr lang="en-GB" sz="2600" dirty="0" smtClean="0">
                <a:latin typeface="Times New Roman" pitchFamily="18" charset="0"/>
                <a:cs typeface="Times New Roman" pitchFamily="18" charset="0"/>
              </a:rPr>
              <a:t>to connect the vertical and radial systems. </a:t>
            </a:r>
          </a:p>
          <a:p>
            <a:pPr>
              <a:buBlip>
                <a:blip r:embed="rId2"/>
              </a:buBlip>
            </a:pPr>
            <a:r>
              <a:rPr lang="en-GB" sz="2600" dirty="0" smtClean="0">
                <a:latin typeface="Times New Roman" pitchFamily="18" charset="0"/>
                <a:cs typeface="Times New Roman" pitchFamily="18" charset="0"/>
              </a:rPr>
              <a:t>The area of contact between the </a:t>
            </a:r>
            <a:r>
              <a:rPr lang="en-GB" sz="2600" dirty="0" err="1" smtClean="0">
                <a:latin typeface="Times New Roman" pitchFamily="18" charset="0"/>
                <a:cs typeface="Times New Roman" pitchFamily="18" charset="0"/>
              </a:rPr>
              <a:t>tracheid</a:t>
            </a:r>
            <a:r>
              <a:rPr lang="en-GB" sz="2600" dirty="0" smtClean="0">
                <a:latin typeface="Times New Roman" pitchFamily="18" charset="0"/>
                <a:cs typeface="Times New Roman" pitchFamily="18" charset="0"/>
              </a:rPr>
              <a:t> wall and the wall of the ray parenchyma cells is called a</a:t>
            </a:r>
            <a:r>
              <a:rPr lang="en-GB" sz="2600" b="1" dirty="0" smtClean="0">
                <a:latin typeface="Times New Roman" pitchFamily="18" charset="0"/>
                <a:cs typeface="Times New Roman" pitchFamily="18" charset="0"/>
              </a:rPr>
              <a:t> cross-</a:t>
            </a:r>
            <a:r>
              <a:rPr lang="en-GB" sz="2600" b="1" dirty="0" err="1" smtClean="0">
                <a:latin typeface="Times New Roman" pitchFamily="18" charset="0"/>
                <a:cs typeface="Times New Roman" pitchFamily="18" charset="0"/>
              </a:rPr>
              <a:t>ﬁeld</a:t>
            </a:r>
            <a:r>
              <a:rPr lang="en-GB" sz="2600" dirty="0" smtClean="0">
                <a:latin typeface="Times New Roman" pitchFamily="18" charset="0"/>
                <a:cs typeface="Times New Roman" pitchFamily="18" charset="0"/>
              </a:rPr>
              <a:t>. </a:t>
            </a:r>
          </a:p>
          <a:p>
            <a:pPr>
              <a:buBlip>
                <a:blip r:embed="rId2"/>
              </a:buBlip>
            </a:pPr>
            <a:r>
              <a:rPr lang="en-GB" sz="2600" dirty="0" smtClean="0">
                <a:latin typeface="Times New Roman" pitchFamily="18" charset="0"/>
                <a:cs typeface="Times New Roman" pitchFamily="18" charset="0"/>
              </a:rPr>
              <a:t>The type, shape, size, and number of pits in the cross-</a:t>
            </a:r>
            <a:r>
              <a:rPr lang="en-GB" sz="2600" dirty="0" err="1" smtClean="0">
                <a:latin typeface="Times New Roman" pitchFamily="18" charset="0"/>
                <a:cs typeface="Times New Roman" pitchFamily="18" charset="0"/>
              </a:rPr>
              <a:t>ﬁeld</a:t>
            </a:r>
            <a:r>
              <a:rPr lang="en-GB" sz="2600" dirty="0" smtClean="0">
                <a:latin typeface="Times New Roman" pitchFamily="18" charset="0"/>
                <a:cs typeface="Times New Roman" pitchFamily="18" charset="0"/>
              </a:rPr>
              <a:t> is generally consistent within a species and very diagnostic.</a:t>
            </a:r>
          </a:p>
          <a:p>
            <a:pPr>
              <a:buBlip>
                <a:blip r:embed="rId2"/>
              </a:buBlip>
            </a:pPr>
            <a:r>
              <a:rPr lang="en-GB" sz="2600" dirty="0" smtClean="0">
                <a:latin typeface="Times New Roman" pitchFamily="18" charset="0"/>
                <a:cs typeface="Times New Roman" pitchFamily="18" charset="0"/>
              </a:rPr>
              <a:t>Species that have resin canal complexes also have </a:t>
            </a:r>
            <a:r>
              <a:rPr lang="en-GB" sz="2600" b="1" dirty="0" smtClean="0">
                <a:solidFill>
                  <a:srgbClr val="FF0000"/>
                </a:solidFill>
                <a:latin typeface="Times New Roman" pitchFamily="18" charset="0"/>
                <a:cs typeface="Times New Roman" pitchFamily="18" charset="0"/>
              </a:rPr>
              <a:t>ray </a:t>
            </a:r>
            <a:r>
              <a:rPr lang="en-GB" sz="2600" b="1" dirty="0" err="1" smtClean="0">
                <a:solidFill>
                  <a:srgbClr val="FF0000"/>
                </a:solidFill>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which are specialized horizontal </a:t>
            </a:r>
            <a:r>
              <a:rPr lang="en-GB" sz="2600"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that normally are situated at the margins of the rays.</a:t>
            </a:r>
          </a:p>
          <a:p>
            <a:pPr>
              <a:buBlip>
                <a:blip r:embed="rId2"/>
              </a:buBlip>
            </a:pPr>
            <a:r>
              <a:rPr lang="en-GB" sz="2600" dirty="0" smtClean="0">
                <a:latin typeface="Times New Roman" pitchFamily="18" charset="0"/>
                <a:cs typeface="Times New Roman" pitchFamily="18" charset="0"/>
              </a:rPr>
              <a:t> These </a:t>
            </a:r>
            <a:r>
              <a:rPr lang="en-GB" sz="2600" b="1" u="sng" dirty="0" smtClean="0">
                <a:latin typeface="Times New Roman" pitchFamily="18" charset="0"/>
                <a:cs typeface="Times New Roman" pitchFamily="18" charset="0"/>
              </a:rPr>
              <a:t>ray</a:t>
            </a:r>
            <a:r>
              <a:rPr lang="en-GB" sz="2600" u="sng" dirty="0" smtClean="0">
                <a:latin typeface="Times New Roman" pitchFamily="18" charset="0"/>
                <a:cs typeface="Times New Roman" pitchFamily="18" charset="0"/>
              </a:rPr>
              <a:t> </a:t>
            </a:r>
            <a:r>
              <a:rPr lang="en-GB" sz="2600" b="1" u="sng" dirty="0" err="1" smtClean="0">
                <a:latin typeface="Times New Roman" pitchFamily="18" charset="0"/>
                <a:cs typeface="Times New Roman" pitchFamily="18" charset="0"/>
              </a:rPr>
              <a:t>tracheids</a:t>
            </a:r>
            <a:r>
              <a:rPr lang="en-GB" sz="2600" u="sng" dirty="0" smtClean="0">
                <a:latin typeface="Times New Roman" pitchFamily="18" charset="0"/>
                <a:cs typeface="Times New Roman" pitchFamily="18" charset="0"/>
              </a:rPr>
              <a:t> </a:t>
            </a:r>
            <a:r>
              <a:rPr lang="en-GB" sz="2600" dirty="0" smtClean="0">
                <a:latin typeface="Times New Roman" pitchFamily="18" charset="0"/>
                <a:cs typeface="Times New Roman" pitchFamily="18" charset="0"/>
              </a:rPr>
              <a:t>have bordered pits like vertical </a:t>
            </a:r>
            <a:r>
              <a:rPr lang="en-GB" sz="2600"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but are much shorter and narrower. </a:t>
            </a:r>
          </a:p>
          <a:p>
            <a:pPr>
              <a:buBlip>
                <a:blip r:embed="rId2"/>
              </a:buBlip>
            </a:pPr>
            <a:r>
              <a:rPr lang="en-GB" sz="2600" b="1" u="sng" dirty="0" smtClean="0">
                <a:solidFill>
                  <a:srgbClr val="FF0000"/>
                </a:solidFill>
                <a:latin typeface="Times New Roman" pitchFamily="18" charset="0"/>
                <a:cs typeface="Times New Roman" pitchFamily="18" charset="0"/>
              </a:rPr>
              <a:t>Ray </a:t>
            </a:r>
            <a:r>
              <a:rPr lang="en-GB" sz="2600" b="1" u="sng" dirty="0" err="1" smtClean="0">
                <a:solidFill>
                  <a:srgbClr val="FF0000"/>
                </a:solidFill>
                <a:latin typeface="Times New Roman" pitchFamily="18" charset="0"/>
                <a:cs typeface="Times New Roman" pitchFamily="18" charset="0"/>
              </a:rPr>
              <a:t>tracheids</a:t>
            </a:r>
            <a:r>
              <a:rPr lang="en-GB" sz="2600" b="1" u="sng" dirty="0" smtClean="0">
                <a:solidFill>
                  <a:srgbClr val="FF0000"/>
                </a:solidFill>
                <a:latin typeface="Times New Roman" pitchFamily="18" charset="0"/>
                <a:cs typeface="Times New Roman" pitchFamily="18" charset="0"/>
              </a:rPr>
              <a:t> </a:t>
            </a:r>
            <a:r>
              <a:rPr lang="en-GB" sz="2600" dirty="0" smtClean="0">
                <a:latin typeface="Times New Roman" pitchFamily="18" charset="0"/>
                <a:cs typeface="Times New Roman" pitchFamily="18" charset="0"/>
              </a:rPr>
              <a:t>also occur in a few </a:t>
            </a:r>
            <a:r>
              <a:rPr lang="en-US" sz="2600" dirty="0" smtClean="0">
                <a:latin typeface="Times New Roman" pitchFamily="18" charset="0"/>
                <a:cs typeface="Times New Roman" pitchFamily="18" charset="0"/>
              </a:rPr>
              <a:t>species that do not have resin canals. </a:t>
            </a:r>
          </a:p>
          <a:p>
            <a:pPr>
              <a:buBlip>
                <a:blip r:embed="rId2"/>
              </a:buBlip>
            </a:pPr>
            <a:r>
              <a:rPr lang="en-US" sz="2600" dirty="0" smtClean="0">
                <a:latin typeface="Times New Roman" pitchFamily="18" charset="0"/>
                <a:cs typeface="Times New Roman" pitchFamily="18" charset="0"/>
              </a:rPr>
              <a:t>Alaska yellow cedar, (</a:t>
            </a:r>
            <a:r>
              <a:rPr lang="en-US" sz="2600" i="1" dirty="0" err="1" smtClean="0">
                <a:latin typeface="Times New Roman" pitchFamily="18" charset="0"/>
                <a:cs typeface="Times New Roman" pitchFamily="18" charset="0"/>
              </a:rPr>
              <a:t>Chamaecyparis</a:t>
            </a:r>
            <a:r>
              <a:rPr lang="en-US" sz="2600" i="1" dirty="0" smtClean="0">
                <a:latin typeface="Times New Roman" pitchFamily="18" charset="0"/>
                <a:cs typeface="Times New Roman" pitchFamily="18" charset="0"/>
              </a:rPr>
              <a:t> </a:t>
            </a:r>
            <a:r>
              <a:rPr lang="en-US" sz="2600" i="1" dirty="0" err="1" smtClean="0">
                <a:latin typeface="Times New Roman" pitchFamily="18" charset="0"/>
                <a:cs typeface="Times New Roman" pitchFamily="18" charset="0"/>
              </a:rPr>
              <a:t>nootkatensis</a:t>
            </a:r>
            <a:r>
              <a:rPr lang="en-US" sz="2600" dirty="0" smtClean="0">
                <a:latin typeface="Times New Roman" pitchFamily="18" charset="0"/>
                <a:cs typeface="Times New Roman" pitchFamily="18" charset="0"/>
              </a:rPr>
              <a:t>), hemlock (</a:t>
            </a:r>
            <a:r>
              <a:rPr lang="en-US" sz="2600" i="1" dirty="0" err="1" smtClean="0">
                <a:latin typeface="Times New Roman" pitchFamily="18" charset="0"/>
                <a:cs typeface="Times New Roman" pitchFamily="18" charset="0"/>
              </a:rPr>
              <a:t>Tsuga</a:t>
            </a:r>
            <a:r>
              <a:rPr lang="en-US" sz="2600" dirty="0" smtClean="0">
                <a:latin typeface="Times New Roman" pitchFamily="18" charset="0"/>
                <a:cs typeface="Times New Roman" pitchFamily="18" charset="0"/>
              </a:rPr>
              <a:t>), and</a:t>
            </a:r>
            <a:r>
              <a:rPr lang="en-US"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rarely some species of true fir (</a:t>
            </a:r>
            <a:r>
              <a:rPr lang="en-US" sz="2600" i="1" dirty="0" err="1" smtClean="0">
                <a:latin typeface="Times New Roman" pitchFamily="18" charset="0"/>
                <a:cs typeface="Times New Roman" pitchFamily="18" charset="0"/>
              </a:rPr>
              <a:t>Abies</a:t>
            </a:r>
            <a:r>
              <a:rPr lang="en-US" sz="2600" dirty="0" smtClean="0">
                <a:latin typeface="Times New Roman" pitchFamily="18" charset="0"/>
                <a:cs typeface="Times New Roman" pitchFamily="18" charset="0"/>
              </a:rPr>
              <a:t>) have </a:t>
            </a:r>
            <a:r>
              <a:rPr lang="en-US" sz="2600" b="1" dirty="0" smtClean="0">
                <a:solidFill>
                  <a:srgbClr val="FF0000"/>
                </a:solidFill>
                <a:latin typeface="Times New Roman" pitchFamily="18" charset="0"/>
                <a:cs typeface="Times New Roman" pitchFamily="18" charset="0"/>
              </a:rPr>
              <a:t>ray </a:t>
            </a:r>
            <a:r>
              <a:rPr lang="en-US" sz="2600" b="1" dirty="0" err="1" smtClean="0">
                <a:solidFill>
                  <a:srgbClr val="FF0000"/>
                </a:solidFill>
                <a:latin typeface="Times New Roman" pitchFamily="18" charset="0"/>
                <a:cs typeface="Times New Roman" pitchFamily="18" charset="0"/>
              </a:rPr>
              <a:t>tracheids</a:t>
            </a:r>
            <a:r>
              <a:rPr lang="en-US" sz="2600" b="1" dirty="0" smtClean="0">
                <a:solidFill>
                  <a:srgbClr val="FF0000"/>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960044527"/>
      </p:ext>
    </p:extLst>
  </p:cSld>
  <p:clrMapOvr>
    <a:masterClrMapping/>
  </p:clrMapOvr>
  <p:transition>
    <p:pull dir="d"/>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19800"/>
          </a:xfrm>
        </p:spPr>
        <p:txBody>
          <a:bodyPr/>
          <a:lstStyle/>
          <a:p>
            <a:pPr algn="ctr">
              <a:buNone/>
            </a:pPr>
            <a:r>
              <a:rPr lang="en-GB" sz="2800" b="1" dirty="0" smtClean="0">
                <a:latin typeface="Times New Roman" pitchFamily="18" charset="0"/>
                <a:cs typeface="Times New Roman" pitchFamily="18" charset="0"/>
              </a:rPr>
              <a:t>CHAPTER SIX</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GB" sz="2800" b="1" dirty="0" smtClean="0">
                <a:solidFill>
                  <a:srgbClr val="FF0000"/>
                </a:solidFill>
                <a:latin typeface="Times New Roman" pitchFamily="18" charset="0"/>
                <a:cs typeface="Times New Roman" pitchFamily="18" charset="0"/>
              </a:rPr>
              <a:t>6.1</a:t>
            </a:r>
            <a:r>
              <a:rPr lang="en-GB" sz="2800" b="1" dirty="0" smtClean="0">
                <a:latin typeface="Times New Roman" pitchFamily="18" charset="0"/>
                <a:cs typeface="Times New Roman" pitchFamily="18" charset="0"/>
              </a:rPr>
              <a:t>   </a:t>
            </a:r>
            <a:r>
              <a:rPr lang="en-GB" sz="2800" b="1" dirty="0" smtClean="0">
                <a:solidFill>
                  <a:srgbClr val="FF0000"/>
                </a:solidFill>
                <a:latin typeface="Times New Roman" pitchFamily="18" charset="0"/>
                <a:cs typeface="Times New Roman" pitchFamily="18" charset="0"/>
              </a:rPr>
              <a:t>Hard wood anatomy</a:t>
            </a:r>
          </a:p>
          <a:p>
            <a:pPr>
              <a:buFont typeface="Wingdings" pitchFamily="2" charset="2"/>
              <a:buChar char="Ø"/>
            </a:pPr>
            <a:r>
              <a:rPr lang="en-GB" sz="2800" b="1" dirty="0" smtClean="0">
                <a:latin typeface="Times New Roman" pitchFamily="18" charset="0"/>
                <a:cs typeface="Times New Roman" pitchFamily="18" charset="0"/>
              </a:rPr>
              <a:t>Vessel elements</a:t>
            </a:r>
          </a:p>
          <a:p>
            <a:pPr>
              <a:buFont typeface="Wingdings" pitchFamily="2" charset="2"/>
              <a:buChar char="Ø"/>
            </a:pPr>
            <a:r>
              <a:rPr lang="en-GB" sz="2800" b="1" dirty="0" err="1" smtClean="0">
                <a:latin typeface="Times New Roman" pitchFamily="18" charset="0"/>
                <a:cs typeface="Times New Roman" pitchFamily="18" charset="0"/>
              </a:rPr>
              <a:t>Fibers</a:t>
            </a:r>
            <a:endParaRPr lang="en-GB" sz="2800" b="1" dirty="0" smtClean="0">
              <a:latin typeface="Times New Roman" pitchFamily="18" charset="0"/>
              <a:cs typeface="Times New Roman" pitchFamily="18" charset="0"/>
            </a:endParaRPr>
          </a:p>
          <a:p>
            <a:pPr>
              <a:buFont typeface="Wingdings" pitchFamily="2" charset="2"/>
              <a:buChar char="Ø"/>
            </a:pPr>
            <a:r>
              <a:rPr lang="en-GB" sz="2800" b="1" dirty="0" smtClean="0">
                <a:latin typeface="Times New Roman" pitchFamily="18" charset="0"/>
                <a:cs typeface="Times New Roman" pitchFamily="18" charset="0"/>
              </a:rPr>
              <a:t>Longitudinal parenchyma</a:t>
            </a:r>
          </a:p>
          <a:p>
            <a:pPr>
              <a:buFont typeface="Wingdings" pitchFamily="2" charset="2"/>
              <a:buChar char="Ø"/>
            </a:pPr>
            <a:r>
              <a:rPr lang="en-GB" sz="2800" b="1" dirty="0" smtClean="0">
                <a:latin typeface="Times New Roman" pitchFamily="18" charset="0"/>
                <a:cs typeface="Times New Roman" pitchFamily="18" charset="0"/>
              </a:rPr>
              <a:t>Rays </a:t>
            </a:r>
            <a:endParaRPr lang="en-US" sz="2800" b="1" dirty="0" smtClean="0">
              <a:latin typeface="Times New Roman" pitchFamily="18" charset="0"/>
              <a:cs typeface="Times New Roman" pitchFamily="18" charset="0"/>
            </a:endParaRPr>
          </a:p>
          <a:p>
            <a:pPr>
              <a:buNone/>
            </a:pPr>
            <a:endParaRPr lang="en-GB" b="1" dirty="0" smtClean="0">
              <a:latin typeface="Times New Roman" pitchFamily="18" charset="0"/>
              <a:cs typeface="Times New Roman" pitchFamily="18" charset="0"/>
            </a:endParaRPr>
          </a:p>
          <a:p>
            <a:pPr>
              <a:buFont typeface="Wingdings" pitchFamily="2" charset="2"/>
              <a:buChar char="Ø"/>
            </a:pPr>
            <a:endParaRPr lang="en-GB" b="1" u="sng" dirty="0" smtClean="0">
              <a:latin typeface="Times New Roman" pitchFamily="18" charset="0"/>
              <a:cs typeface="Times New Roman" pitchFamily="18" charset="0"/>
            </a:endParaRPr>
          </a:p>
          <a:p>
            <a:pPr>
              <a:buNone/>
            </a:pPr>
            <a:endParaRPr lang="en-US" u="sng" dirty="0" smtClean="0">
              <a:latin typeface="Times New Roman" pitchFamily="18" charset="0"/>
              <a:cs typeface="Times New Roman" pitchFamily="18" charset="0"/>
            </a:endParaRPr>
          </a:p>
          <a:p>
            <a:pPr>
              <a:buFont typeface="Wingdings" pitchFamily="2" charset="2"/>
              <a:buChar char="Ø"/>
            </a:pPr>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6980636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763000" cy="6172200"/>
          </a:xfrm>
        </p:spPr>
        <p:txBody>
          <a:bodyPr>
            <a:normAutofit/>
          </a:bodyPr>
          <a:lstStyle/>
          <a:p>
            <a:pPr>
              <a:buBlip>
                <a:blip r:embed="rId2"/>
              </a:buBlip>
            </a:pPr>
            <a:r>
              <a:rPr lang="en-GB" sz="2400" dirty="0" smtClean="0">
                <a:latin typeface="Times New Roman" pitchFamily="18" charset="0"/>
                <a:cs typeface="Times New Roman" pitchFamily="18" charset="0"/>
              </a:rPr>
              <a:t>The structure of a typical hardwood is much more </a:t>
            </a:r>
            <a:r>
              <a:rPr lang="en-GB" sz="2400" b="1" dirty="0" smtClean="0">
                <a:solidFill>
                  <a:srgbClr val="FF0000"/>
                </a:solidFill>
                <a:latin typeface="Times New Roman" pitchFamily="18" charset="0"/>
                <a:cs typeface="Times New Roman" pitchFamily="18" charset="0"/>
              </a:rPr>
              <a:t>complicated</a:t>
            </a:r>
            <a:r>
              <a:rPr lang="en-GB" sz="2400" dirty="0" smtClean="0">
                <a:latin typeface="Times New Roman" pitchFamily="18" charset="0"/>
                <a:cs typeface="Times New Roman" pitchFamily="18" charset="0"/>
              </a:rPr>
              <a:t> than that of a softwood. </a:t>
            </a:r>
          </a:p>
          <a:p>
            <a:pPr>
              <a:buBlip>
                <a:blip r:embed="rId2"/>
              </a:buBlip>
            </a:pPr>
            <a:r>
              <a:rPr lang="en-GB" sz="2400" dirty="0" smtClean="0">
                <a:latin typeface="Times New Roman" pitchFamily="18" charset="0"/>
                <a:cs typeface="Times New Roman" pitchFamily="18" charset="0"/>
              </a:rPr>
              <a:t>The axial or vertical system is composed of </a:t>
            </a:r>
            <a:r>
              <a:rPr lang="en-GB" sz="2400" dirty="0" err="1" smtClean="0">
                <a:latin typeface="Times New Roman" pitchFamily="18" charset="0"/>
                <a:cs typeface="Times New Roman" pitchFamily="18" charset="0"/>
              </a:rPr>
              <a:t>ﬁberous</a:t>
            </a:r>
            <a:r>
              <a:rPr lang="en-GB" sz="2400" dirty="0" smtClean="0">
                <a:latin typeface="Times New Roman" pitchFamily="18" charset="0"/>
                <a:cs typeface="Times New Roman" pitchFamily="18" charset="0"/>
              </a:rPr>
              <a:t> elements of various kinds, </a:t>
            </a:r>
            <a:r>
              <a:rPr lang="en-GB" sz="2400" b="1" dirty="0" smtClean="0">
                <a:solidFill>
                  <a:srgbClr val="FF0000"/>
                </a:solidFill>
                <a:latin typeface="Times New Roman" pitchFamily="18" charset="0"/>
                <a:cs typeface="Times New Roman" pitchFamily="18" charset="0"/>
              </a:rPr>
              <a:t>vessel elements in various sizes and arrangements,</a:t>
            </a:r>
            <a:r>
              <a:rPr lang="en-GB" sz="2400" dirty="0" smtClean="0">
                <a:solidFill>
                  <a:srgbClr val="FF0000"/>
                </a:solidFill>
                <a:latin typeface="Times New Roman" pitchFamily="18" charset="0"/>
                <a:cs typeface="Times New Roman" pitchFamily="18" charset="0"/>
              </a:rPr>
              <a:t> </a:t>
            </a:r>
            <a:r>
              <a:rPr lang="en-GB" sz="2400" dirty="0" smtClean="0">
                <a:latin typeface="Times New Roman" pitchFamily="18" charset="0"/>
                <a:cs typeface="Times New Roman" pitchFamily="18" charset="0"/>
              </a:rPr>
              <a:t>and axial </a:t>
            </a:r>
            <a:r>
              <a:rPr lang="en-GB" sz="2400" b="1" dirty="0" smtClean="0">
                <a:latin typeface="Times New Roman" pitchFamily="18" charset="0"/>
                <a:cs typeface="Times New Roman" pitchFamily="18" charset="0"/>
              </a:rPr>
              <a:t>parenchyma cells </a:t>
            </a:r>
            <a:r>
              <a:rPr lang="en-GB" sz="2400" dirty="0" smtClean="0">
                <a:latin typeface="Times New Roman" pitchFamily="18" charset="0"/>
                <a:cs typeface="Times New Roman" pitchFamily="18" charset="0"/>
              </a:rPr>
              <a:t>in various patterns and abundance/great quantity. </a:t>
            </a:r>
          </a:p>
          <a:p>
            <a:pPr>
              <a:buBlip>
                <a:blip r:embed="rId2"/>
              </a:buBlip>
            </a:pPr>
            <a:r>
              <a:rPr lang="en-GB" sz="2400" dirty="0" smtClean="0">
                <a:solidFill>
                  <a:srgbClr val="00B0F0"/>
                </a:solidFill>
                <a:latin typeface="Times New Roman" pitchFamily="18" charset="0"/>
                <a:cs typeface="Times New Roman" pitchFamily="18" charset="0"/>
              </a:rPr>
              <a:t>Alike softwoods, the radial or horizontal system are the </a:t>
            </a:r>
            <a:r>
              <a:rPr lang="en-GB" sz="2400" b="1" dirty="0" smtClean="0">
                <a:solidFill>
                  <a:srgbClr val="00B0F0"/>
                </a:solidFill>
                <a:latin typeface="Times New Roman" pitchFamily="18" charset="0"/>
                <a:cs typeface="Times New Roman" pitchFamily="18" charset="0"/>
              </a:rPr>
              <a:t>rays</a:t>
            </a:r>
            <a:r>
              <a:rPr lang="en-GB" sz="2400" dirty="0" smtClean="0">
                <a:latin typeface="Times New Roman" pitchFamily="18" charset="0"/>
                <a:cs typeface="Times New Roman" pitchFamily="18" charset="0"/>
              </a:rPr>
              <a:t>, which are composed of </a:t>
            </a:r>
            <a:r>
              <a:rPr lang="en-GB" sz="2400" b="1" dirty="0" smtClean="0">
                <a:latin typeface="Times New Roman" pitchFamily="18" charset="0"/>
                <a:cs typeface="Times New Roman" pitchFamily="18" charset="0"/>
              </a:rPr>
              <a:t>ray parenchyma cells</a:t>
            </a:r>
            <a:r>
              <a:rPr lang="en-GB" sz="2400" dirty="0" smtClean="0">
                <a:latin typeface="Times New Roman" pitchFamily="18" charset="0"/>
                <a:cs typeface="Times New Roman" pitchFamily="18" charset="0"/>
              </a:rPr>
              <a:t>, but </a:t>
            </a:r>
          </a:p>
          <a:p>
            <a:pPr>
              <a:buBlip>
                <a:blip r:embed="rId2"/>
              </a:buBlip>
            </a:pPr>
            <a:r>
              <a:rPr lang="en-GB" sz="2400" dirty="0" smtClean="0">
                <a:latin typeface="Times New Roman" pitchFamily="18" charset="0"/>
                <a:cs typeface="Times New Roman" pitchFamily="18" charset="0"/>
              </a:rPr>
              <a:t>unlike softwoods, hardwood rays are much </a:t>
            </a:r>
            <a:r>
              <a:rPr lang="en-GB" sz="2400" b="1" dirty="0" smtClean="0">
                <a:latin typeface="Times New Roman" pitchFamily="18" charset="0"/>
                <a:cs typeface="Times New Roman" pitchFamily="18" charset="0"/>
              </a:rPr>
              <a:t>more diverse/varied in size and shape</a:t>
            </a:r>
            <a:r>
              <a:rPr lang="en-GB" dirty="0" smtClean="0"/>
              <a:t>.</a:t>
            </a:r>
            <a:endParaRPr lang="en-US" dirty="0" smtClean="0"/>
          </a:p>
          <a:p>
            <a:endParaRPr lang="en-US" dirty="0"/>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40364339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400800"/>
          </a:xfrm>
        </p:spPr>
        <p:txBody>
          <a:bodyPr>
            <a:normAutofit fontScale="92500"/>
          </a:bodyPr>
          <a:lstStyle/>
          <a:p>
            <a:pPr>
              <a:buNone/>
            </a:pPr>
            <a:r>
              <a:rPr lang="en-GB" sz="3400" b="1" dirty="0" smtClean="0">
                <a:latin typeface="Times New Roman" pitchFamily="18" charset="0"/>
                <a:cs typeface="Times New Roman" pitchFamily="18" charset="0"/>
              </a:rPr>
              <a:t>6.2   </a:t>
            </a:r>
            <a:r>
              <a:rPr lang="en-GB" sz="3000" b="1" u="sng" dirty="0" smtClean="0">
                <a:latin typeface="Times New Roman" pitchFamily="18" charset="0"/>
                <a:cs typeface="Times New Roman" pitchFamily="18" charset="0"/>
              </a:rPr>
              <a:t>Vessel elements</a:t>
            </a:r>
            <a:endParaRPr lang="en-US" sz="3000" u="sng" dirty="0" smtClean="0">
              <a:latin typeface="Times New Roman" pitchFamily="18" charset="0"/>
              <a:cs typeface="Times New Roman" pitchFamily="18" charset="0"/>
            </a:endParaRPr>
          </a:p>
          <a:p>
            <a:pPr>
              <a:buNone/>
            </a:pPr>
            <a:r>
              <a:rPr lang="en-US" sz="2600" u="sng" dirty="0" smtClean="0">
                <a:latin typeface="Times New Roman" pitchFamily="18" charset="0"/>
                <a:cs typeface="Times New Roman" pitchFamily="18" charset="0"/>
              </a:rPr>
              <a:t>FIGURE 6.1 </a:t>
            </a:r>
            <a:r>
              <a:rPr lang="en-US" sz="3000" dirty="0" smtClean="0">
                <a:latin typeface="Times New Roman" pitchFamily="18" charset="0"/>
                <a:cs typeface="Times New Roman" pitchFamily="18" charset="0"/>
              </a:rPr>
              <a:t>Vessel elements and vessel features. </a:t>
            </a:r>
          </a:p>
          <a:p>
            <a:pPr marL="514350" indent="-514350">
              <a:buAutoNum type="alphaUcParenBoth"/>
            </a:pPr>
            <a:r>
              <a:rPr lang="en-US" sz="3000" b="1" dirty="0" smtClean="0">
                <a:latin typeface="Times New Roman" pitchFamily="18" charset="0"/>
                <a:cs typeface="Times New Roman" pitchFamily="18" charset="0"/>
              </a:rPr>
              <a:t>Macerated cells </a:t>
            </a:r>
            <a:r>
              <a:rPr lang="en-US" sz="3000" dirty="0" smtClean="0">
                <a:latin typeface="Times New Roman" pitchFamily="18" charset="0"/>
                <a:cs typeface="Times New Roman" pitchFamily="18" charset="0"/>
              </a:rPr>
              <a:t>of </a:t>
            </a:r>
            <a:r>
              <a:rPr lang="en-US" sz="3000" i="1" dirty="0" err="1" smtClean="0">
                <a:latin typeface="Times New Roman" pitchFamily="18" charset="0"/>
                <a:cs typeface="Times New Roman" pitchFamily="18" charset="0"/>
              </a:rPr>
              <a:t>Quercus</a:t>
            </a:r>
            <a:r>
              <a:rPr lang="en-US" sz="3000" i="1" dirty="0" smtClean="0">
                <a:latin typeface="Times New Roman" pitchFamily="18" charset="0"/>
                <a:cs typeface="Times New Roman" pitchFamily="18" charset="0"/>
              </a:rPr>
              <a:t> </a:t>
            </a:r>
            <a:r>
              <a:rPr lang="en-US" sz="3000" i="1" dirty="0" err="1" smtClean="0">
                <a:latin typeface="Times New Roman" pitchFamily="18" charset="0"/>
                <a:cs typeface="Times New Roman" pitchFamily="18" charset="0"/>
              </a:rPr>
              <a:t>rubra</a:t>
            </a:r>
            <a:r>
              <a:rPr lang="en-US" sz="3000" dirty="0" smtClean="0">
                <a:latin typeface="Times New Roman" pitchFamily="18" charset="0"/>
                <a:cs typeface="Times New Roman" pitchFamily="18" charset="0"/>
              </a:rPr>
              <a:t>. </a:t>
            </a:r>
          </a:p>
          <a:p>
            <a:pPr marL="914400" lvl="1" indent="-514350">
              <a:buNone/>
            </a:pPr>
            <a:r>
              <a:rPr lang="en-US" sz="2600" b="1" dirty="0" smtClean="0">
                <a:latin typeface="Times New Roman" pitchFamily="18" charset="0"/>
                <a:cs typeface="Times New Roman" pitchFamily="18" charset="0"/>
              </a:rPr>
              <a:t>There are three types of cells labeled. </a:t>
            </a:r>
          </a:p>
          <a:p>
            <a:pPr marL="914400" lvl="1" indent="-514350">
              <a:buFont typeface="Wingdings" pitchFamily="2" charset="2"/>
              <a:buChar char="Ø"/>
            </a:pPr>
            <a:r>
              <a:rPr lang="en-US" sz="2600" dirty="0" smtClean="0">
                <a:latin typeface="Times New Roman" pitchFamily="18" charset="0"/>
                <a:cs typeface="Times New Roman" pitchFamily="18" charset="0"/>
              </a:rPr>
              <a:t>There is a </a:t>
            </a:r>
            <a:r>
              <a:rPr lang="en-US" sz="2600" b="1" dirty="0" smtClean="0">
                <a:solidFill>
                  <a:srgbClr val="FF0000"/>
                </a:solidFill>
                <a:latin typeface="Times New Roman" pitchFamily="18" charset="0"/>
                <a:cs typeface="Times New Roman" pitchFamily="18" charset="0"/>
              </a:rPr>
              <a:t>single vessel element </a:t>
            </a:r>
            <a:r>
              <a:rPr lang="en-US" sz="2600" dirty="0" smtClean="0">
                <a:latin typeface="Times New Roman" pitchFamily="18" charset="0"/>
                <a:cs typeface="Times New Roman" pitchFamily="18" charset="0"/>
              </a:rPr>
              <a:t>(</a:t>
            </a:r>
            <a:r>
              <a:rPr lang="en-US" sz="2600" dirty="0" err="1" smtClean="0">
                <a:latin typeface="Times New Roman" pitchFamily="18" charset="0"/>
                <a:cs typeface="Times New Roman" pitchFamily="18" charset="0"/>
              </a:rPr>
              <a:t>ve</a:t>
            </a:r>
            <a:r>
              <a:rPr lang="en-US" sz="2600" dirty="0" smtClean="0">
                <a:latin typeface="Times New Roman" pitchFamily="18" charset="0"/>
                <a:cs typeface="Times New Roman" pitchFamily="18" charset="0"/>
              </a:rPr>
              <a:t>); it is open on both ends. </a:t>
            </a:r>
          </a:p>
          <a:p>
            <a:pPr marL="914400" lvl="1" indent="-514350">
              <a:buFont typeface="Wingdings" pitchFamily="2" charset="2"/>
              <a:buChar char="Ø"/>
            </a:pPr>
            <a:r>
              <a:rPr lang="en-US" sz="2600" b="1" dirty="0" smtClean="0">
                <a:solidFill>
                  <a:srgbClr val="FF0000"/>
                </a:solidFill>
                <a:latin typeface="Times New Roman" pitchFamily="18" charset="0"/>
                <a:cs typeface="Times New Roman" pitchFamily="18" charset="0"/>
              </a:rPr>
              <a:t>The fiber (f )</a:t>
            </a:r>
            <a:r>
              <a:rPr lang="en-US" sz="2600" b="1" dirty="0" smtClean="0">
                <a:latin typeface="Times New Roman" pitchFamily="18" charset="0"/>
                <a:cs typeface="Times New Roman" pitchFamily="18" charset="0"/>
              </a:rPr>
              <a:t> is long</a:t>
            </a:r>
            <a:r>
              <a:rPr lang="en-US" sz="2600" dirty="0" smtClean="0">
                <a:latin typeface="Times New Roman" pitchFamily="18" charset="0"/>
                <a:cs typeface="Times New Roman" pitchFamily="18" charset="0"/>
              </a:rPr>
              <a:t>, narrow, and thick-walled.</a:t>
            </a:r>
          </a:p>
          <a:p>
            <a:pPr marL="914400" lvl="1" indent="-514350">
              <a:buFont typeface="Wingdings" pitchFamily="2" charset="2"/>
              <a:buChar char="Ø"/>
            </a:pPr>
            <a:r>
              <a:rPr lang="en-US" sz="2600" dirty="0" smtClean="0">
                <a:latin typeface="Times New Roman" pitchFamily="18" charset="0"/>
                <a:cs typeface="Times New Roman" pitchFamily="18" charset="0"/>
              </a:rPr>
              <a:t> The </a:t>
            </a:r>
            <a:r>
              <a:rPr lang="en-US" sz="2600" b="1" dirty="0" smtClean="0">
                <a:solidFill>
                  <a:srgbClr val="FF0000"/>
                </a:solidFill>
                <a:latin typeface="Times New Roman" pitchFamily="18" charset="0"/>
                <a:cs typeface="Times New Roman" pitchFamily="18" charset="0"/>
              </a:rPr>
              <a:t>hardwood tracheid (t) </a:t>
            </a:r>
            <a:r>
              <a:rPr lang="en-US" sz="2600" dirty="0" smtClean="0">
                <a:latin typeface="Times New Roman" pitchFamily="18" charset="0"/>
                <a:cs typeface="Times New Roman" pitchFamily="18" charset="0"/>
              </a:rPr>
              <a:t>is shorter than a</a:t>
            </a:r>
            <a:r>
              <a:rPr lang="en-US" sz="2600" dirty="0" smtClean="0">
                <a:solidFill>
                  <a:srgbClr val="00B0F0"/>
                </a:solidFill>
                <a:latin typeface="Times New Roman" pitchFamily="18" charset="0"/>
                <a:cs typeface="Times New Roman" pitchFamily="18" charset="0"/>
              </a:rPr>
              <a:t> fiber </a:t>
            </a:r>
            <a:r>
              <a:rPr lang="en-US" sz="2600" dirty="0" smtClean="0">
                <a:latin typeface="Times New Roman" pitchFamily="18" charset="0"/>
                <a:cs typeface="Times New Roman" pitchFamily="18" charset="0"/>
              </a:rPr>
              <a:t>but longer than a vessel element, and it is contorted in shape. </a:t>
            </a:r>
          </a:p>
          <a:p>
            <a:pPr marL="514350" indent="-514350">
              <a:buNone/>
            </a:pPr>
            <a:r>
              <a:rPr lang="en-US" sz="3000" dirty="0" smtClean="0">
                <a:latin typeface="Times New Roman" pitchFamily="18" charset="0"/>
                <a:cs typeface="Times New Roman" pitchFamily="18" charset="0"/>
              </a:rPr>
              <a:t> (B) </a:t>
            </a:r>
            <a:r>
              <a:rPr lang="en-US" sz="3000" b="1" dirty="0" smtClean="0">
                <a:latin typeface="Times New Roman" pitchFamily="18" charset="0"/>
                <a:cs typeface="Times New Roman" pitchFamily="18" charset="0"/>
              </a:rPr>
              <a:t>A simple perforation plate </a:t>
            </a:r>
            <a:r>
              <a:rPr lang="en-US" sz="3000" dirty="0" smtClean="0">
                <a:latin typeface="Times New Roman" pitchFamily="18" charset="0"/>
                <a:cs typeface="Times New Roman" pitchFamily="18" charset="0"/>
              </a:rPr>
              <a:t>in </a:t>
            </a:r>
            <a:r>
              <a:rPr lang="en-US" sz="3000" i="1" dirty="0" err="1" smtClean="0">
                <a:latin typeface="Times New Roman" pitchFamily="18" charset="0"/>
                <a:cs typeface="Times New Roman" pitchFamily="18" charset="0"/>
              </a:rPr>
              <a:t>Malouetia</a:t>
            </a:r>
            <a:r>
              <a:rPr lang="en-US" sz="3000" i="1" dirty="0" smtClean="0">
                <a:latin typeface="Times New Roman" pitchFamily="18" charset="0"/>
                <a:cs typeface="Times New Roman" pitchFamily="18" charset="0"/>
              </a:rPr>
              <a:t> </a:t>
            </a:r>
            <a:r>
              <a:rPr lang="en-US" sz="3000" i="1" dirty="0" err="1" smtClean="0">
                <a:latin typeface="Times New Roman" pitchFamily="18" charset="0"/>
                <a:cs typeface="Times New Roman" pitchFamily="18" charset="0"/>
              </a:rPr>
              <a:t>virescens</a:t>
            </a:r>
            <a:r>
              <a:rPr lang="en-US" sz="3000" dirty="0" smtClean="0">
                <a:latin typeface="Times New Roman" pitchFamily="18" charset="0"/>
                <a:cs typeface="Times New Roman" pitchFamily="18" charset="0"/>
              </a:rPr>
              <a:t>. </a:t>
            </a:r>
          </a:p>
          <a:p>
            <a:pPr marL="914400" lvl="1" indent="-514350">
              <a:buFont typeface="Wingdings" pitchFamily="2" charset="2"/>
              <a:buChar char="Ø"/>
            </a:pPr>
            <a:r>
              <a:rPr lang="en-US" sz="2600" dirty="0" smtClean="0">
                <a:latin typeface="Times New Roman" pitchFamily="18" charset="0"/>
                <a:cs typeface="Times New Roman" pitchFamily="18" charset="0"/>
              </a:rPr>
              <a:t>There are </a:t>
            </a:r>
            <a:r>
              <a:rPr lang="en-US" sz="2600" b="1" dirty="0" smtClean="0">
                <a:latin typeface="Times New Roman" pitchFamily="18" charset="0"/>
                <a:cs typeface="Times New Roman" pitchFamily="18" charset="0"/>
              </a:rPr>
              <a:t>two vessel elements (</a:t>
            </a:r>
            <a:r>
              <a:rPr lang="en-US" sz="2600" b="1" dirty="0" err="1" smtClean="0">
                <a:latin typeface="Times New Roman" pitchFamily="18" charset="0"/>
                <a:cs typeface="Times New Roman" pitchFamily="18" charset="0"/>
              </a:rPr>
              <a:t>ve</a:t>
            </a:r>
            <a:r>
              <a:rPr lang="en-US" sz="2600" b="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and where they overlap there is an open hole between the cells, the </a:t>
            </a:r>
            <a:r>
              <a:rPr lang="en-US" sz="2600" b="1" dirty="0" smtClean="0">
                <a:latin typeface="Times New Roman" pitchFamily="18" charset="0"/>
                <a:cs typeface="Times New Roman" pitchFamily="18" charset="0"/>
              </a:rPr>
              <a:t>perforation plate (arrow). </a:t>
            </a:r>
          </a:p>
          <a:p>
            <a:pPr marL="914400" lvl="1" indent="-514350">
              <a:buFont typeface="Wingdings" pitchFamily="2" charset="2"/>
              <a:buChar char="Ø"/>
            </a:pPr>
            <a:r>
              <a:rPr lang="en-US" sz="2600" dirty="0" smtClean="0">
                <a:latin typeface="Times New Roman" pitchFamily="18" charset="0"/>
                <a:cs typeface="Times New Roman" pitchFamily="18" charset="0"/>
              </a:rPr>
              <a:t>As the perforation is completely open, it is called a simple perforation plate</a:t>
            </a:r>
            <a:r>
              <a:rPr lang="en-US" dirty="0" smtClean="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GF 3RD</a:t>
            </a:r>
            <a:endParaRPr lang="en-US" dirty="0">
              <a:solidFill>
                <a:prstClr val="black">
                  <a:tint val="75000"/>
                </a:prstClr>
              </a:solidFill>
            </a:endParaRPr>
          </a:p>
        </p:txBody>
      </p:sp>
    </p:spTree>
    <p:extLst>
      <p:ext uri="{BB962C8B-B14F-4D97-AF65-F5344CB8AC3E}">
        <p14:creationId xmlns:p14="http://schemas.microsoft.com/office/powerpoint/2010/main" val="202735943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839200" cy="6172200"/>
          </a:xfrm>
        </p:spPr>
        <p:txBody>
          <a:bodyPr>
            <a:normAutofit/>
          </a:bodyPr>
          <a:lstStyle/>
          <a:p>
            <a:pPr marL="514350" indent="-514350">
              <a:buNone/>
            </a:pPr>
            <a:r>
              <a:rPr lang="en-US" sz="2800" dirty="0" smtClean="0">
                <a:latin typeface="Times New Roman" pitchFamily="18" charset="0"/>
                <a:cs typeface="Times New Roman" pitchFamily="18" charset="0"/>
              </a:rPr>
              <a:t>(C) </a:t>
            </a:r>
            <a:r>
              <a:rPr lang="en-US" sz="2800" b="1" dirty="0" smtClean="0">
                <a:latin typeface="Times New Roman" pitchFamily="18" charset="0"/>
                <a:cs typeface="Times New Roman" pitchFamily="18" charset="0"/>
              </a:rPr>
              <a:t>A </a:t>
            </a:r>
            <a:r>
              <a:rPr lang="en-US" sz="2800" b="1" dirty="0" err="1" smtClean="0">
                <a:latin typeface="Times New Roman" pitchFamily="18" charset="0"/>
                <a:cs typeface="Times New Roman" pitchFamily="18" charset="0"/>
              </a:rPr>
              <a:t>scalariform</a:t>
            </a:r>
            <a:r>
              <a:rPr lang="en-US" sz="2800" b="1" dirty="0" smtClean="0">
                <a:latin typeface="Times New Roman" pitchFamily="18" charset="0"/>
                <a:cs typeface="Times New Roman" pitchFamily="18" charset="0"/>
              </a:rPr>
              <a:t> perforation plate </a:t>
            </a:r>
            <a:r>
              <a:rPr lang="en-US" sz="2800" dirty="0" smtClean="0">
                <a:latin typeface="Times New Roman" pitchFamily="18" charset="0"/>
                <a:cs typeface="Times New Roman" pitchFamily="18" charset="0"/>
              </a:rPr>
              <a:t>in </a:t>
            </a:r>
            <a:r>
              <a:rPr lang="en-US" sz="2800" i="1" dirty="0" smtClean="0">
                <a:latin typeface="Times New Roman" pitchFamily="18" charset="0"/>
                <a:cs typeface="Times New Roman" pitchFamily="18" charset="0"/>
              </a:rPr>
              <a:t>Magnolia </a:t>
            </a:r>
            <a:r>
              <a:rPr lang="en-US" sz="2800" i="1" dirty="0" err="1" smtClean="0">
                <a:latin typeface="Times New Roman" pitchFamily="18" charset="0"/>
                <a:cs typeface="Times New Roman" pitchFamily="18" charset="0"/>
              </a:rPr>
              <a:t>grandiflora</a:t>
            </a:r>
            <a:r>
              <a:rPr lang="en-US" sz="2800" dirty="0" smtClean="0">
                <a:latin typeface="Times New Roman" pitchFamily="18" charset="0"/>
                <a:cs typeface="Times New Roman" pitchFamily="18" charset="0"/>
              </a:rPr>
              <a:t>.</a:t>
            </a:r>
          </a:p>
          <a:p>
            <a:pPr marL="914400" lvl="1" indent="-514350">
              <a:buFont typeface="Wingdings" pitchFamily="2" charset="2"/>
              <a:buChar char="Ø"/>
            </a:pPr>
            <a:r>
              <a:rPr lang="en-US" sz="2400" dirty="0" smtClean="0">
                <a:latin typeface="Times New Roman" pitchFamily="18" charset="0"/>
                <a:cs typeface="Times New Roman" pitchFamily="18" charset="0"/>
              </a:rPr>
              <a:t> This perforation plate has </a:t>
            </a:r>
            <a:r>
              <a:rPr lang="en-US" sz="2400" b="1" dirty="0" smtClean="0">
                <a:latin typeface="Times New Roman" pitchFamily="18" charset="0"/>
                <a:cs typeface="Times New Roman" pitchFamily="18" charset="0"/>
              </a:rPr>
              <a:t>eight bars crossing </a:t>
            </a:r>
            <a:r>
              <a:rPr lang="en-US" sz="2400" dirty="0" smtClean="0">
                <a:latin typeface="Times New Roman" pitchFamily="18" charset="0"/>
                <a:cs typeface="Times New Roman" pitchFamily="18" charset="0"/>
              </a:rPr>
              <a:t>it (the eighth is very small), and it is the presence of bars that distinguishes this type of perforation plate from a simple plate.</a:t>
            </a:r>
          </a:p>
          <a:p>
            <a:pPr marL="514350" indent="-514350">
              <a:buNone/>
            </a:pPr>
            <a:r>
              <a:rPr lang="en-US" sz="2800" dirty="0" smtClean="0">
                <a:latin typeface="Times New Roman" pitchFamily="18" charset="0"/>
                <a:cs typeface="Times New Roman" pitchFamily="18" charset="0"/>
              </a:rPr>
              <a:t> (D) </a:t>
            </a:r>
            <a:r>
              <a:rPr lang="en-US" sz="2800" b="1" dirty="0" smtClean="0">
                <a:latin typeface="Times New Roman" pitchFamily="18" charset="0"/>
                <a:cs typeface="Times New Roman" pitchFamily="18" charset="0"/>
              </a:rPr>
              <a:t>Alternate inter vessel pitting </a:t>
            </a:r>
            <a:r>
              <a:rPr lang="en-US" sz="2800" dirty="0" smtClean="0">
                <a:latin typeface="Times New Roman" pitchFamily="18" charset="0"/>
                <a:cs typeface="Times New Roman" pitchFamily="18" charset="0"/>
              </a:rPr>
              <a:t>in </a:t>
            </a:r>
            <a:r>
              <a:rPr lang="en-US" sz="2800" i="1" dirty="0" err="1" smtClean="0">
                <a:latin typeface="Times New Roman" pitchFamily="18" charset="0"/>
                <a:cs typeface="Times New Roman" pitchFamily="18" charset="0"/>
              </a:rPr>
              <a:t>Hevea</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microphylla</a:t>
            </a:r>
            <a:r>
              <a:rPr lang="en-US" sz="2800" dirty="0" smtClean="0">
                <a:latin typeface="Times New Roman" pitchFamily="18" charset="0"/>
                <a:cs typeface="Times New Roman" pitchFamily="18" charset="0"/>
              </a:rPr>
              <a:t>.</a:t>
            </a:r>
          </a:p>
          <a:p>
            <a:pPr marL="514350" indent="-514350">
              <a:buNone/>
            </a:pPr>
            <a:r>
              <a:rPr lang="en-US" sz="2800" dirty="0" smtClean="0">
                <a:latin typeface="Times New Roman" pitchFamily="18" charset="0"/>
                <a:cs typeface="Times New Roman" pitchFamily="18" charset="0"/>
              </a:rPr>
              <a:t> (E) </a:t>
            </a:r>
            <a:r>
              <a:rPr lang="en-US" sz="2800" b="1" dirty="0" smtClean="0">
                <a:latin typeface="Times New Roman" pitchFamily="18" charset="0"/>
                <a:cs typeface="Times New Roman" pitchFamily="18" charset="0"/>
              </a:rPr>
              <a:t>Opposite inter vessel pitting </a:t>
            </a:r>
            <a:r>
              <a:rPr lang="en-US" sz="2800" dirty="0" smtClean="0">
                <a:latin typeface="Times New Roman" pitchFamily="18" charset="0"/>
                <a:cs typeface="Times New Roman" pitchFamily="18" charset="0"/>
              </a:rPr>
              <a:t>in </a:t>
            </a:r>
            <a:r>
              <a:rPr lang="en-US" sz="2800" i="1" dirty="0" smtClean="0">
                <a:latin typeface="Times New Roman" pitchFamily="18" charset="0"/>
                <a:cs typeface="Times New Roman" pitchFamily="18" charset="0"/>
              </a:rPr>
              <a:t>Liriodendron </a:t>
            </a:r>
            <a:r>
              <a:rPr lang="en-US" sz="2800" i="1" dirty="0" err="1" smtClean="0">
                <a:latin typeface="Times New Roman" pitchFamily="18" charset="0"/>
                <a:cs typeface="Times New Roman" pitchFamily="18" charset="0"/>
              </a:rPr>
              <a:t>tulipifera</a:t>
            </a:r>
            <a:r>
              <a:rPr lang="en-US" sz="2800" dirty="0" smtClean="0">
                <a:latin typeface="Times New Roman" pitchFamily="18" charset="0"/>
                <a:cs typeface="Times New Roman" pitchFamily="18" charset="0"/>
              </a:rPr>
              <a:t>. </a:t>
            </a:r>
          </a:p>
          <a:p>
            <a:pPr marL="514350" indent="-514350">
              <a:buNone/>
            </a:pPr>
            <a:r>
              <a:rPr lang="en-US" sz="2800" dirty="0" smtClean="0">
                <a:latin typeface="Times New Roman" pitchFamily="18" charset="0"/>
                <a:cs typeface="Times New Roman" pitchFamily="18" charset="0"/>
              </a:rPr>
              <a:t> (F) </a:t>
            </a:r>
            <a:r>
              <a:rPr lang="en-US" sz="2800" b="1" dirty="0" smtClean="0">
                <a:latin typeface="Times New Roman" pitchFamily="18" charset="0"/>
                <a:cs typeface="Times New Roman" pitchFamily="18" charset="0"/>
              </a:rPr>
              <a:t>Linear (</a:t>
            </a:r>
            <a:r>
              <a:rPr lang="en-US" sz="2800" b="1" dirty="0" err="1" smtClean="0">
                <a:latin typeface="Times New Roman" pitchFamily="18" charset="0"/>
                <a:cs typeface="Times New Roman" pitchFamily="18" charset="0"/>
              </a:rPr>
              <a:t>scalariform</a:t>
            </a:r>
            <a:r>
              <a:rPr lang="en-US" sz="2800" b="1" dirty="0" smtClean="0">
                <a:latin typeface="Times New Roman" pitchFamily="18" charset="0"/>
                <a:cs typeface="Times New Roman" pitchFamily="18" charset="0"/>
              </a:rPr>
              <a:t>) inter vessel pitting </a:t>
            </a:r>
            <a:r>
              <a:rPr lang="en-US" sz="2800" dirty="0" smtClean="0">
                <a:latin typeface="Times New Roman" pitchFamily="18" charset="0"/>
                <a:cs typeface="Times New Roman" pitchFamily="18" charset="0"/>
              </a:rPr>
              <a:t>in </a:t>
            </a:r>
            <a:r>
              <a:rPr lang="en-US" sz="2800" i="1" dirty="0" smtClean="0">
                <a:latin typeface="Times New Roman" pitchFamily="18" charset="0"/>
                <a:cs typeface="Times New Roman" pitchFamily="18" charset="0"/>
              </a:rPr>
              <a:t>Magnolia </a:t>
            </a:r>
            <a:r>
              <a:rPr lang="en-US" sz="2800" i="1" dirty="0" err="1" smtClean="0">
                <a:latin typeface="Times New Roman" pitchFamily="18" charset="0"/>
                <a:cs typeface="Times New Roman" pitchFamily="18" charset="0"/>
              </a:rPr>
              <a:t>grandi­flora</a:t>
            </a:r>
            <a:r>
              <a:rPr lang="en-US" sz="2800" dirty="0" smtClean="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36778121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1143000" y="381000"/>
            <a:ext cx="9144000" cy="6172200"/>
          </a:xfrm>
          <a:prstGeom prst="rect">
            <a:avLst/>
          </a:prstGeom>
          <a:noFill/>
          <a:ln w="9525">
            <a:noFill/>
            <a:miter lim="800000"/>
            <a:headEnd/>
            <a:tailEnd/>
          </a:ln>
          <a:effectLst/>
        </p:spPr>
      </p:pic>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pic>
        <p:nvPicPr>
          <p:cNvPr id="7" name="Picture 2"/>
          <p:cNvPicPr>
            <a:picLocks noChangeAspect="1" noChangeArrowheads="1"/>
          </p:cNvPicPr>
          <p:nvPr/>
        </p:nvPicPr>
        <p:blipFill>
          <a:blip r:embed="rId3"/>
          <a:srcRect/>
          <a:stretch>
            <a:fillRect/>
          </a:stretch>
        </p:blipFill>
        <p:spPr bwMode="auto">
          <a:xfrm>
            <a:off x="6248400" y="1981200"/>
            <a:ext cx="2667000" cy="4114800"/>
          </a:xfrm>
          <a:prstGeom prst="rect">
            <a:avLst/>
          </a:prstGeom>
          <a:noFill/>
          <a:ln w="9525">
            <a:noFill/>
            <a:miter lim="800000"/>
            <a:headEnd/>
            <a:tailEnd/>
          </a:ln>
          <a:effectLst/>
        </p:spPr>
      </p:pic>
    </p:spTree>
    <p:extLst>
      <p:ext uri="{BB962C8B-B14F-4D97-AF65-F5344CB8AC3E}">
        <p14:creationId xmlns:p14="http://schemas.microsoft.com/office/powerpoint/2010/main" val="3785878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686800" cy="6172200"/>
          </a:xfrm>
        </p:spPr>
        <p:txBody>
          <a:bodyPr/>
          <a:lstStyle/>
          <a:p>
            <a:endParaRPr lang="en-US" dirty="0" smtClean="0"/>
          </a:p>
          <a:p>
            <a:pPr>
              <a:buFont typeface="Wingdings" pitchFamily="2" charset="2"/>
              <a:buChar char="Ø"/>
            </a:pPr>
            <a:r>
              <a:rPr lang="en-US" sz="2400" dirty="0" smtClean="0">
                <a:latin typeface="Times New Roman" pitchFamily="18" charset="0"/>
                <a:cs typeface="Times New Roman" pitchFamily="18" charset="0"/>
              </a:rPr>
              <a:t>In </a:t>
            </a:r>
            <a:r>
              <a:rPr lang="en-US" sz="2400" b="1" dirty="0" smtClean="0">
                <a:latin typeface="Times New Roman" pitchFamily="18" charset="0"/>
                <a:cs typeface="Times New Roman" pitchFamily="18" charset="0"/>
              </a:rPr>
              <a:t>hardwoods</a:t>
            </a:r>
            <a:r>
              <a:rPr lang="en-US" sz="2400" dirty="0" smtClean="0">
                <a:latin typeface="Times New Roman" pitchFamily="18" charset="0"/>
                <a:cs typeface="Times New Roman" pitchFamily="18" charset="0"/>
              </a:rPr>
              <a:t>, the sap is </a:t>
            </a:r>
            <a:r>
              <a:rPr lang="en-US" sz="2400" b="1" dirty="0" smtClean="0">
                <a:latin typeface="Times New Roman" pitchFamily="18" charset="0"/>
                <a:cs typeface="Times New Roman" pitchFamily="18" charset="0"/>
              </a:rPr>
              <a:t>conducted through </a:t>
            </a:r>
            <a:r>
              <a:rPr lang="en-US" sz="2400" b="1" u="sng" dirty="0" smtClean="0">
                <a:latin typeface="Times New Roman" pitchFamily="18" charset="0"/>
                <a:cs typeface="Times New Roman" pitchFamily="18" charset="0"/>
              </a:rPr>
              <a:t>vessels</a:t>
            </a:r>
            <a:r>
              <a:rPr lang="en-US" sz="2400" dirty="0" smtClean="0">
                <a:latin typeface="Times New Roman" pitchFamily="18" charset="0"/>
                <a:cs typeface="Times New Roman" pitchFamily="18" charset="0"/>
              </a:rPr>
              <a:t>, a series of tube like cells stacked one atop other. </a:t>
            </a:r>
          </a:p>
          <a:p>
            <a:pPr>
              <a:buFont typeface="Wingdings" pitchFamily="2" charset="2"/>
              <a:buChar char="Ø"/>
            </a:pPr>
            <a:r>
              <a:rPr lang="en-US" sz="2400" dirty="0" smtClean="0">
                <a:latin typeface="Times New Roman" pitchFamily="18" charset="0"/>
                <a:cs typeface="Times New Roman" pitchFamily="18" charset="0"/>
              </a:rPr>
              <a:t>Support for the trunk is </a:t>
            </a:r>
            <a:r>
              <a:rPr lang="en-US" sz="2400" b="1" dirty="0" smtClean="0">
                <a:latin typeface="Times New Roman" pitchFamily="18" charset="0"/>
                <a:cs typeface="Times New Roman" pitchFamily="18" charset="0"/>
              </a:rPr>
              <a:t>provided by fiber cells.</a:t>
            </a:r>
            <a:endParaRPr lang="en-US" sz="2400" dirty="0" smtClean="0">
              <a:latin typeface="Times New Roman" pitchFamily="18" charset="0"/>
              <a:cs typeface="Times New Roman" pitchFamily="18" charset="0"/>
            </a:endParaRPr>
          </a:p>
          <a:p>
            <a:pPr>
              <a:buFont typeface="Wingdings" pitchFamily="2" charset="2"/>
              <a:buChar char="Ø"/>
            </a:pPr>
            <a:r>
              <a:rPr lang="en-US" sz="2800" dirty="0" smtClean="0">
                <a:solidFill>
                  <a:srgbClr val="00B0F0"/>
                </a:solidFill>
                <a:latin typeface="Times New Roman" pitchFamily="18" charset="0"/>
                <a:cs typeface="Times New Roman" pitchFamily="18" charset="0"/>
              </a:rPr>
              <a:t> In the ring-porous hardwood shown below, </a:t>
            </a:r>
          </a:p>
          <a:p>
            <a:pPr lvl="2">
              <a:buFont typeface="Wingdings" pitchFamily="2" charset="2"/>
              <a:buChar char="ü"/>
            </a:pPr>
            <a:r>
              <a:rPr lang="en-US" b="1" dirty="0" smtClean="0">
                <a:solidFill>
                  <a:srgbClr val="00B0F0"/>
                </a:solidFill>
                <a:latin typeface="Times New Roman" pitchFamily="18" charset="0"/>
                <a:cs typeface="Times New Roman" pitchFamily="18" charset="0"/>
              </a:rPr>
              <a:t>vessels</a:t>
            </a:r>
            <a:r>
              <a:rPr lang="en-US" dirty="0" smtClean="0">
                <a:solidFill>
                  <a:srgbClr val="00B0F0"/>
                </a:solidFill>
                <a:latin typeface="Times New Roman" pitchFamily="18" charset="0"/>
                <a:cs typeface="Times New Roman" pitchFamily="18" charset="0"/>
              </a:rPr>
              <a:t> are more prominent in early wood; </a:t>
            </a:r>
          </a:p>
          <a:p>
            <a:pPr lvl="2">
              <a:buFont typeface="Wingdings" pitchFamily="2" charset="2"/>
              <a:buChar char="ü"/>
            </a:pPr>
            <a:r>
              <a:rPr lang="en-US" b="1" dirty="0" smtClean="0">
                <a:solidFill>
                  <a:srgbClr val="00B0F0"/>
                </a:solidFill>
                <a:latin typeface="Times New Roman" pitchFamily="18" charset="0"/>
                <a:cs typeface="Times New Roman" pitchFamily="18" charset="0"/>
              </a:rPr>
              <a:t>fibers</a:t>
            </a:r>
            <a:r>
              <a:rPr lang="en-US" dirty="0" smtClean="0">
                <a:solidFill>
                  <a:srgbClr val="00B0F0"/>
                </a:solidFill>
                <a:latin typeface="Times New Roman" pitchFamily="18" charset="0"/>
                <a:cs typeface="Times New Roman" pitchFamily="18" charset="0"/>
              </a:rPr>
              <a:t> are the predominant cell type in latewood</a:t>
            </a:r>
            <a:r>
              <a:rPr lang="en-US" sz="2800" dirty="0" smtClean="0">
                <a:solidFill>
                  <a:srgbClr val="00B0F0"/>
                </a:solidFill>
                <a:latin typeface="Times New Roman" pitchFamily="18" charset="0"/>
                <a:cs typeface="Times New Roman" pitchFamily="18" charset="0"/>
              </a:rPr>
              <a:t>.</a:t>
            </a:r>
            <a:endParaRPr lang="en-US" sz="2800" dirty="0">
              <a:solidFill>
                <a:srgbClr val="00B0F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7906463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srcRect/>
          <a:stretch>
            <a:fillRect/>
          </a:stretch>
        </p:blipFill>
        <p:spPr bwMode="auto">
          <a:xfrm>
            <a:off x="381000" y="381000"/>
            <a:ext cx="8458200" cy="60198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4359446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8839200" cy="6858000"/>
          </a:xfrm>
        </p:spPr>
        <p:txBody>
          <a:bodyPr>
            <a:normAutofit fontScale="92500" lnSpcReduction="10000"/>
          </a:bodyPr>
          <a:lstStyle/>
          <a:p>
            <a:pPr marL="0" indent="0">
              <a:buNone/>
            </a:pPr>
            <a:endParaRPr lang="en-GB" dirty="0" smtClean="0">
              <a:latin typeface="Times New Roman" pitchFamily="18" charset="0"/>
              <a:cs typeface="Times New Roman" pitchFamily="18" charset="0"/>
            </a:endParaRPr>
          </a:p>
          <a:p>
            <a:pPr>
              <a:buBlip>
                <a:blip r:embed="rId2"/>
              </a:buBlip>
            </a:pPr>
            <a:r>
              <a:rPr lang="en-GB" sz="2600" dirty="0" smtClean="0">
                <a:latin typeface="Times New Roman" pitchFamily="18" charset="0"/>
                <a:cs typeface="Times New Roman" pitchFamily="18" charset="0"/>
              </a:rPr>
              <a:t>The unique feature that separates hardwoods from softwoods is </a:t>
            </a:r>
            <a:r>
              <a:rPr lang="en-GB" sz="2600" b="1" dirty="0" smtClean="0">
                <a:latin typeface="Times New Roman" pitchFamily="18" charset="0"/>
                <a:cs typeface="Times New Roman" pitchFamily="18" charset="0"/>
              </a:rPr>
              <a:t>the presence of specialized conducting cells in hardwoods </a:t>
            </a:r>
            <a:r>
              <a:rPr lang="en-GB" sz="2600" dirty="0" smtClean="0">
                <a:latin typeface="Times New Roman" pitchFamily="18" charset="0"/>
                <a:cs typeface="Times New Roman" pitchFamily="18" charset="0"/>
              </a:rPr>
              <a:t>called </a:t>
            </a:r>
            <a:r>
              <a:rPr lang="en-GB" sz="2600" b="1" u="sng" dirty="0" smtClean="0">
                <a:solidFill>
                  <a:srgbClr val="FF0000"/>
                </a:solidFill>
                <a:latin typeface="Times New Roman" pitchFamily="18" charset="0"/>
                <a:cs typeface="Times New Roman" pitchFamily="18" charset="0"/>
              </a:rPr>
              <a:t>vessels elements  </a:t>
            </a:r>
          </a:p>
          <a:p>
            <a:pPr>
              <a:buBlip>
                <a:blip r:embed="rId2"/>
              </a:buBlip>
            </a:pPr>
            <a:r>
              <a:rPr lang="en-GB" sz="2600" dirty="0" smtClean="0">
                <a:latin typeface="Times New Roman" pitchFamily="18" charset="0"/>
                <a:cs typeface="Times New Roman" pitchFamily="18" charset="0"/>
              </a:rPr>
              <a:t>These cells are </a:t>
            </a:r>
            <a:r>
              <a:rPr lang="en-GB" sz="2600" b="1" dirty="0" smtClean="0">
                <a:latin typeface="Times New Roman" pitchFamily="18" charset="0"/>
                <a:cs typeface="Times New Roman" pitchFamily="18" charset="0"/>
              </a:rPr>
              <a:t>stacked one on top of the other </a:t>
            </a:r>
            <a:r>
              <a:rPr lang="en-GB" sz="2600" dirty="0" smtClean="0">
                <a:latin typeface="Times New Roman" pitchFamily="18" charset="0"/>
                <a:cs typeface="Times New Roman" pitchFamily="18" charset="0"/>
              </a:rPr>
              <a:t>to form vessels. </a:t>
            </a:r>
          </a:p>
          <a:p>
            <a:pPr>
              <a:buBlip>
                <a:blip r:embed="rId2"/>
              </a:buBlip>
            </a:pPr>
            <a:r>
              <a:rPr lang="en-GB" sz="2600" dirty="0" smtClean="0">
                <a:solidFill>
                  <a:srgbClr val="00B0F0"/>
                </a:solidFill>
                <a:latin typeface="Times New Roman" pitchFamily="18" charset="0"/>
                <a:cs typeface="Times New Roman" pitchFamily="18" charset="0"/>
              </a:rPr>
              <a:t>Where the ends of the vessel elements come in contact with one another, </a:t>
            </a:r>
            <a:r>
              <a:rPr lang="en-GB" sz="2600" b="1" u="sng" dirty="0" smtClean="0">
                <a:solidFill>
                  <a:srgbClr val="00B0F0"/>
                </a:solidFill>
                <a:latin typeface="Times New Roman" pitchFamily="18" charset="0"/>
                <a:cs typeface="Times New Roman" pitchFamily="18" charset="0"/>
              </a:rPr>
              <a:t>a hole is formed</a:t>
            </a:r>
            <a:r>
              <a:rPr lang="en-GB" sz="2600" dirty="0" smtClean="0">
                <a:solidFill>
                  <a:srgbClr val="00B0F0"/>
                </a:solidFill>
                <a:latin typeface="Times New Roman" pitchFamily="18" charset="0"/>
                <a:cs typeface="Times New Roman" pitchFamily="18" charset="0"/>
              </a:rPr>
              <a:t>, called a </a:t>
            </a:r>
            <a:r>
              <a:rPr lang="en-GB" sz="2600" b="1" u="sng" dirty="0" smtClean="0">
                <a:solidFill>
                  <a:srgbClr val="00B0F0"/>
                </a:solidFill>
                <a:latin typeface="Times New Roman" pitchFamily="18" charset="0"/>
                <a:cs typeface="Times New Roman" pitchFamily="18" charset="0"/>
              </a:rPr>
              <a:t>perforation plate</a:t>
            </a:r>
            <a:r>
              <a:rPr lang="en-GB" sz="2600" dirty="0" smtClean="0">
                <a:solidFill>
                  <a:srgbClr val="00B0F0"/>
                </a:solidFill>
                <a:latin typeface="Times New Roman" pitchFamily="18" charset="0"/>
                <a:cs typeface="Times New Roman" pitchFamily="18" charset="0"/>
              </a:rPr>
              <a:t>. </a:t>
            </a:r>
          </a:p>
          <a:p>
            <a:pPr>
              <a:buBlip>
                <a:blip r:embed="rId2"/>
              </a:buBlip>
            </a:pPr>
            <a:r>
              <a:rPr lang="en-GB" sz="2600" dirty="0" smtClean="0">
                <a:latin typeface="Times New Roman" pitchFamily="18" charset="0"/>
                <a:cs typeface="Times New Roman" pitchFamily="18" charset="0"/>
              </a:rPr>
              <a:t>Thus hardwoods have perforated treachery elements (vessel elements) for water conduction, </a:t>
            </a:r>
          </a:p>
          <a:p>
            <a:pPr>
              <a:buBlip>
                <a:blip r:embed="rId2"/>
              </a:buBlip>
            </a:pPr>
            <a:r>
              <a:rPr lang="en-GB" sz="2600" dirty="0" smtClean="0">
                <a:latin typeface="Times New Roman" pitchFamily="18" charset="0"/>
                <a:cs typeface="Times New Roman" pitchFamily="18" charset="0"/>
              </a:rPr>
              <a:t>whereas softwoods have imperforate/not hole treachery elements (tracheid's). </a:t>
            </a:r>
          </a:p>
          <a:p>
            <a:pPr>
              <a:buBlip>
                <a:blip r:embed="rId2"/>
              </a:buBlip>
            </a:pPr>
            <a:r>
              <a:rPr lang="en-GB" sz="2600" dirty="0" smtClean="0">
                <a:latin typeface="Times New Roman" pitchFamily="18" charset="0"/>
                <a:cs typeface="Times New Roman" pitchFamily="18" charset="0"/>
              </a:rPr>
              <a:t>On the transverse section, </a:t>
            </a:r>
            <a:r>
              <a:rPr lang="en-GB" sz="2600" b="1" u="sng" dirty="0" smtClean="0">
                <a:solidFill>
                  <a:srgbClr val="FF0000"/>
                </a:solidFill>
                <a:latin typeface="Times New Roman" pitchFamily="18" charset="0"/>
                <a:cs typeface="Times New Roman" pitchFamily="18" charset="0"/>
              </a:rPr>
              <a:t>vessels appear </a:t>
            </a:r>
            <a:r>
              <a:rPr lang="en-GB" sz="2600" dirty="0" smtClean="0">
                <a:latin typeface="Times New Roman" pitchFamily="18" charset="0"/>
                <a:cs typeface="Times New Roman" pitchFamily="18" charset="0"/>
              </a:rPr>
              <a:t>as large openings and are often referred to as pores.</a:t>
            </a:r>
          </a:p>
          <a:p>
            <a:pPr>
              <a:buBlip>
                <a:blip r:embed="rId2"/>
              </a:buBlip>
            </a:pPr>
            <a:r>
              <a:rPr lang="en-GB" sz="2600" dirty="0" smtClean="0">
                <a:latin typeface="Times New Roman" pitchFamily="18" charset="0"/>
                <a:cs typeface="Times New Roman" pitchFamily="18" charset="0"/>
              </a:rPr>
              <a:t> Vessel diameters may be quite small (&lt;30 µm) or quite large (&gt;300 µm), but typically range from </a:t>
            </a:r>
            <a:r>
              <a:rPr lang="en-GB" sz="2600" b="1" dirty="0" smtClean="0">
                <a:solidFill>
                  <a:srgbClr val="FF0000"/>
                </a:solidFill>
                <a:latin typeface="Times New Roman" pitchFamily="18" charset="0"/>
                <a:cs typeface="Times New Roman" pitchFamily="18" charset="0"/>
              </a:rPr>
              <a:t>50–200 µm. </a:t>
            </a:r>
          </a:p>
          <a:p>
            <a:pPr>
              <a:buBlip>
                <a:blip r:embed="rId2"/>
              </a:buBlip>
            </a:pPr>
            <a:r>
              <a:rPr lang="en-GB" sz="2600" dirty="0" smtClean="0">
                <a:latin typeface="Times New Roman" pitchFamily="18" charset="0"/>
                <a:cs typeface="Times New Roman" pitchFamily="18" charset="0"/>
              </a:rPr>
              <a:t>Their length is </a:t>
            </a:r>
            <a:r>
              <a:rPr lang="en-GB" sz="2600" b="1" dirty="0" smtClean="0">
                <a:latin typeface="Times New Roman" pitchFamily="18" charset="0"/>
                <a:cs typeface="Times New Roman" pitchFamily="18" charset="0"/>
              </a:rPr>
              <a:t>much shorter than </a:t>
            </a:r>
            <a:r>
              <a:rPr lang="en-GB" sz="2600" b="1" dirty="0" err="1" smtClean="0">
                <a:latin typeface="Times New Roman" pitchFamily="18" charset="0"/>
                <a:cs typeface="Times New Roman" pitchFamily="18" charset="0"/>
              </a:rPr>
              <a:t>tracheids</a:t>
            </a:r>
            <a:r>
              <a:rPr lang="en-GB" sz="2600" b="1" dirty="0" smtClean="0">
                <a:latin typeface="Times New Roman" pitchFamily="18" charset="0"/>
                <a:cs typeface="Times New Roman" pitchFamily="18" charset="0"/>
              </a:rPr>
              <a:t> and range </a:t>
            </a:r>
            <a:r>
              <a:rPr lang="en-GB" sz="2600" dirty="0" smtClean="0">
                <a:latin typeface="Times New Roman" pitchFamily="18" charset="0"/>
                <a:cs typeface="Times New Roman" pitchFamily="18" charset="0"/>
              </a:rPr>
              <a:t>from 100–1200 µm or </a:t>
            </a:r>
            <a:r>
              <a:rPr lang="en-US" sz="2600" dirty="0" smtClean="0">
                <a:latin typeface="Times New Roman" pitchFamily="18" charset="0"/>
                <a:cs typeface="Times New Roman" pitchFamily="18" charset="0"/>
              </a:rPr>
              <a:t>0.1–1.2 mm</a:t>
            </a:r>
            <a:r>
              <a:rPr lang="en-US" sz="28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p>
          <a:p>
            <a:pPr>
              <a:buNone/>
            </a:pP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GF 3RD</a:t>
            </a:r>
            <a:endParaRPr lang="en-US" dirty="0">
              <a:solidFill>
                <a:prstClr val="black">
                  <a:tint val="75000"/>
                </a:prstClr>
              </a:solidFill>
            </a:endParaRPr>
          </a:p>
        </p:txBody>
      </p:sp>
    </p:spTree>
    <p:extLst>
      <p:ext uri="{BB962C8B-B14F-4D97-AF65-F5344CB8AC3E}">
        <p14:creationId xmlns:p14="http://schemas.microsoft.com/office/powerpoint/2010/main" val="1419256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2000"/>
            <a:ext cx="8763000" cy="5638800"/>
          </a:xfrm>
        </p:spPr>
        <p:txBody>
          <a:bodyPr>
            <a:normAutofit fontScale="92500" lnSpcReduction="10000"/>
          </a:bodyPr>
          <a:lstStyle/>
          <a:p>
            <a:pPr marL="0" marR="0" algn="just">
              <a:lnSpc>
                <a:spcPct val="115000"/>
              </a:lnSpc>
              <a:spcBef>
                <a:spcPts val="0"/>
              </a:spcBef>
              <a:spcAft>
                <a:spcPts val="1000"/>
              </a:spcAft>
            </a:pPr>
            <a:r>
              <a:rPr lang="en-US" dirty="0" smtClean="0">
                <a:effectLst/>
                <a:latin typeface="Times New Roman"/>
                <a:ea typeface="Calibri"/>
                <a:cs typeface="Times New Roman"/>
              </a:rPr>
              <a:t>The development of </a:t>
            </a:r>
            <a:r>
              <a:rPr lang="en-US" b="1" dirty="0" smtClean="0">
                <a:solidFill>
                  <a:srgbClr val="FF0000"/>
                </a:solidFill>
                <a:effectLst/>
                <a:latin typeface="Times New Roman"/>
                <a:ea typeface="Calibri"/>
                <a:cs typeface="Times New Roman"/>
              </a:rPr>
              <a:t>wood-based fused </a:t>
            </a:r>
            <a:r>
              <a:rPr lang="en-US" dirty="0" smtClean="0">
                <a:effectLst/>
                <a:latin typeface="Times New Roman"/>
                <a:ea typeface="Calibri"/>
                <a:cs typeface="Times New Roman"/>
              </a:rPr>
              <a:t>materials, mostly within the </a:t>
            </a:r>
            <a:r>
              <a:rPr lang="en-US" b="1" dirty="0" smtClean="0">
                <a:effectLst/>
                <a:latin typeface="Times New Roman"/>
                <a:ea typeface="Calibri"/>
                <a:cs typeface="Times New Roman"/>
              </a:rPr>
              <a:t>20th century</a:t>
            </a:r>
            <a:r>
              <a:rPr lang="en-US" dirty="0" smtClean="0">
                <a:effectLst/>
                <a:latin typeface="Times New Roman"/>
                <a:ea typeface="Calibri"/>
                <a:cs typeface="Times New Roman"/>
              </a:rPr>
              <a:t>, has had a significant effect on wood use and opened new opportunities for creative and versatile products from a changing wood resource. </a:t>
            </a:r>
          </a:p>
          <a:p>
            <a:pPr marL="0" marR="0" algn="just">
              <a:lnSpc>
                <a:spcPct val="115000"/>
              </a:lnSpc>
              <a:spcBef>
                <a:spcPts val="0"/>
              </a:spcBef>
              <a:spcAft>
                <a:spcPts val="1000"/>
              </a:spcAft>
            </a:pPr>
            <a:r>
              <a:rPr lang="en-US" dirty="0" smtClean="0">
                <a:effectLst/>
                <a:latin typeface="Times New Roman"/>
                <a:ea typeface="Calibri"/>
                <a:cs typeface="Times New Roman"/>
              </a:rPr>
              <a:t> The capability to </a:t>
            </a:r>
            <a:r>
              <a:rPr lang="en-US" dirty="0" smtClean="0">
                <a:solidFill>
                  <a:srgbClr val="FF0000"/>
                </a:solidFill>
                <a:effectLst/>
                <a:latin typeface="Times New Roman"/>
                <a:ea typeface="Calibri"/>
                <a:cs typeface="Times New Roman"/>
              </a:rPr>
              <a:t>make engineered structural panels </a:t>
            </a:r>
            <a:r>
              <a:rPr lang="en-US" dirty="0" smtClean="0">
                <a:effectLst/>
                <a:latin typeface="Times New Roman"/>
                <a:ea typeface="Calibri"/>
                <a:cs typeface="Times New Roman"/>
              </a:rPr>
              <a:t>in a variety of forms and </a:t>
            </a:r>
            <a:r>
              <a:rPr lang="en-US" b="1" dirty="0" smtClean="0">
                <a:effectLst/>
                <a:latin typeface="Times New Roman"/>
                <a:ea typeface="Calibri"/>
                <a:cs typeface="Times New Roman"/>
              </a:rPr>
              <a:t>combinations with resins </a:t>
            </a:r>
            <a:r>
              <a:rPr lang="en-US" dirty="0" smtClean="0">
                <a:effectLst/>
                <a:latin typeface="Times New Roman"/>
                <a:ea typeface="Calibri"/>
                <a:cs typeface="Times New Roman"/>
              </a:rPr>
              <a:t>and other materials and the opportunity to economically use </a:t>
            </a:r>
            <a:r>
              <a:rPr lang="en-US" b="1" dirty="0" smtClean="0">
                <a:effectLst/>
                <a:latin typeface="Times New Roman"/>
                <a:ea typeface="Calibri"/>
                <a:cs typeface="Times New Roman"/>
              </a:rPr>
              <a:t>residues from other types of wood production </a:t>
            </a:r>
            <a:r>
              <a:rPr lang="en-US" dirty="0" smtClean="0">
                <a:effectLst/>
                <a:latin typeface="Times New Roman"/>
                <a:ea typeface="Calibri"/>
                <a:cs typeface="Times New Roman"/>
              </a:rPr>
              <a:t>`provides </a:t>
            </a:r>
            <a:r>
              <a:rPr lang="en-US" b="1" dirty="0" smtClean="0">
                <a:solidFill>
                  <a:srgbClr val="FF0000"/>
                </a:solidFill>
                <a:effectLst/>
                <a:latin typeface="Times New Roman"/>
                <a:ea typeface="Calibri"/>
                <a:cs typeface="Times New Roman"/>
              </a:rPr>
              <a:t>incentives</a:t>
            </a:r>
            <a:r>
              <a:rPr lang="en-US" dirty="0" smtClean="0">
                <a:effectLst/>
                <a:latin typeface="Times New Roman"/>
                <a:ea typeface="Calibri"/>
                <a:cs typeface="Times New Roman"/>
              </a:rPr>
              <a:t> for further development and application of the concept, of wood composites.  </a:t>
            </a:r>
            <a:endParaRPr lang="en-US" sz="2800" dirty="0">
              <a:ea typeface="Calibri"/>
              <a:cs typeface="Times New Roman"/>
            </a:endParaRPr>
          </a:p>
        </p:txBody>
      </p:sp>
      <p:sp>
        <p:nvSpPr>
          <p:cNvPr id="2" name="Title 1"/>
          <p:cNvSpPr>
            <a:spLocks noGrp="1"/>
          </p:cNvSpPr>
          <p:nvPr>
            <p:ph type="title"/>
          </p:nvPr>
        </p:nvSpPr>
        <p:spPr>
          <a:xfrm>
            <a:off x="457200" y="152400"/>
            <a:ext cx="8229600" cy="685800"/>
          </a:xfrm>
        </p:spPr>
        <p:txBody>
          <a:bodyPr/>
          <a:lstStyle/>
          <a:p>
            <a:r>
              <a:rPr lang="en-US" sz="3600" b="1" dirty="0">
                <a:solidFill>
                  <a:prstClr val="black"/>
                </a:solidFill>
                <a:latin typeface="Times New Roman" pitchFamily="18" charset="0"/>
                <a:cs typeface="Times New Roman" pitchFamily="18" charset="0"/>
              </a:rPr>
              <a:t>HISTORY OF  WOOD USE </a:t>
            </a:r>
            <a:endParaRPr lang="en-US" b="1" dirty="0"/>
          </a:p>
        </p:txBody>
      </p:sp>
    </p:spTree>
    <p:extLst>
      <p:ext uri="{BB962C8B-B14F-4D97-AF65-F5344CB8AC3E}">
        <p14:creationId xmlns:p14="http://schemas.microsoft.com/office/powerpoint/2010/main" val="47508199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096000"/>
          </a:xfrm>
        </p:spPr>
        <p:txBody>
          <a:bodyPr>
            <a:normAutofit/>
          </a:bodyPr>
          <a:lstStyle/>
          <a:p>
            <a:pPr lvl="1">
              <a:buFont typeface="Wingdings" pitchFamily="2" charset="2"/>
              <a:buChar char="ü"/>
            </a:pPr>
            <a:r>
              <a:rPr lang="en-US" sz="3300" u="sng" dirty="0" smtClean="0">
                <a:latin typeface="Times New Roman" pitchFamily="18" charset="0"/>
                <a:cs typeface="Times New Roman" pitchFamily="18" charset="0"/>
              </a:rPr>
              <a:t>Vessels are arranged in various patterns</a:t>
            </a:r>
            <a:r>
              <a:rPr lang="en-US" dirty="0" smtClean="0">
                <a:latin typeface="Times New Roman" pitchFamily="18" charset="0"/>
                <a:cs typeface="Times New Roman" pitchFamily="18" charset="0"/>
              </a:rPr>
              <a:t>.</a:t>
            </a:r>
          </a:p>
          <a:p>
            <a:pPr>
              <a:buFont typeface="Wingdings" pitchFamily="2" charset="2"/>
              <a:buChar char="Ø"/>
            </a:pPr>
            <a:r>
              <a:rPr lang="en-US"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If all the vessels are the same size and </a:t>
            </a:r>
            <a:r>
              <a:rPr lang="en-US" sz="2400" dirty="0" smtClean="0">
                <a:solidFill>
                  <a:srgbClr val="00B050"/>
                </a:solidFill>
                <a:latin typeface="Times New Roman" pitchFamily="18" charset="0"/>
                <a:cs typeface="Times New Roman" pitchFamily="18" charset="0"/>
              </a:rPr>
              <a:t>more or less scattered throughout the growth ring</a:t>
            </a:r>
            <a:r>
              <a:rPr lang="en-US" sz="2400" dirty="0" smtClean="0">
                <a:latin typeface="Times New Roman" pitchFamily="18" charset="0"/>
                <a:cs typeface="Times New Roman" pitchFamily="18" charset="0"/>
              </a:rPr>
              <a:t>, the wood is </a:t>
            </a:r>
            <a:r>
              <a:rPr lang="en-US" sz="2400" b="1" dirty="0" smtClean="0">
                <a:solidFill>
                  <a:srgbClr val="FF0000"/>
                </a:solidFill>
                <a:latin typeface="Times New Roman" pitchFamily="18" charset="0"/>
                <a:cs typeface="Times New Roman" pitchFamily="18" charset="0"/>
              </a:rPr>
              <a:t>diffuse porous .</a:t>
            </a:r>
          </a:p>
          <a:p>
            <a:pPr>
              <a:buFont typeface="Wingdings" pitchFamily="2" charset="2"/>
              <a:buChar char="Ø"/>
            </a:pPr>
            <a:r>
              <a:rPr lang="en-US" sz="2400" dirty="0" smtClean="0">
                <a:latin typeface="Times New Roman" pitchFamily="18" charset="0"/>
                <a:cs typeface="Times New Roman" pitchFamily="18" charset="0"/>
              </a:rPr>
              <a:t> If the </a:t>
            </a:r>
            <a:r>
              <a:rPr lang="en-US" sz="2400" dirty="0" err="1" smtClean="0">
                <a:latin typeface="Times New Roman" pitchFamily="18" charset="0"/>
                <a:cs typeface="Times New Roman" pitchFamily="18" charset="0"/>
              </a:rPr>
              <a:t>earlywood</a:t>
            </a:r>
            <a:r>
              <a:rPr lang="en-US" sz="2400" dirty="0" smtClean="0">
                <a:latin typeface="Times New Roman" pitchFamily="18" charset="0"/>
                <a:cs typeface="Times New Roman" pitchFamily="18" charset="0"/>
              </a:rPr>
              <a:t> vessels are much larger than the latewood vessels, the wood is </a:t>
            </a:r>
            <a:r>
              <a:rPr lang="en-US" sz="2400" b="1" dirty="0" smtClean="0">
                <a:solidFill>
                  <a:srgbClr val="FF0000"/>
                </a:solidFill>
                <a:latin typeface="Times New Roman" pitchFamily="18" charset="0"/>
                <a:cs typeface="Times New Roman" pitchFamily="18" charset="0"/>
              </a:rPr>
              <a:t>ring porous</a:t>
            </a:r>
            <a:r>
              <a:rPr lang="en-US" sz="2400" dirty="0" smtClean="0">
                <a:latin typeface="Times New Roman" pitchFamily="18" charset="0"/>
                <a:cs typeface="Times New Roman" pitchFamily="18" charset="0"/>
              </a:rPr>
              <a:t>. </a:t>
            </a:r>
          </a:p>
          <a:p>
            <a:pPr>
              <a:buFont typeface="Wingdings" pitchFamily="2" charset="2"/>
              <a:buChar char="Ø"/>
            </a:pPr>
            <a:r>
              <a:rPr lang="en-US" sz="2400" dirty="0" smtClean="0">
                <a:latin typeface="Times New Roman" pitchFamily="18" charset="0"/>
                <a:cs typeface="Times New Roman" pitchFamily="18" charset="0"/>
              </a:rPr>
              <a:t>In addition, the individual </a:t>
            </a:r>
            <a:r>
              <a:rPr lang="en-US" sz="2400" b="1" dirty="0" smtClean="0">
                <a:solidFill>
                  <a:srgbClr val="FF0000"/>
                </a:solidFill>
                <a:latin typeface="Times New Roman" pitchFamily="18" charset="0"/>
                <a:cs typeface="Times New Roman" pitchFamily="18" charset="0"/>
              </a:rPr>
              <a:t>vessels may occur alone </a:t>
            </a:r>
            <a:r>
              <a:rPr lang="en-US" sz="2400" dirty="0" smtClean="0">
                <a:latin typeface="Times New Roman" pitchFamily="18" charset="0"/>
                <a:cs typeface="Times New Roman" pitchFamily="18" charset="0"/>
              </a:rPr>
              <a:t>(solitary arrangement) or in pairs or radial multiples of up to five or more vessels in a row. </a:t>
            </a:r>
          </a:p>
          <a:p>
            <a:pPr>
              <a:buFont typeface="Wingdings" pitchFamily="2" charset="2"/>
              <a:buChar char="Ø"/>
            </a:pPr>
            <a:r>
              <a:rPr lang="en-US" sz="2400" dirty="0" smtClean="0">
                <a:latin typeface="Times New Roman" pitchFamily="18" charset="0"/>
                <a:cs typeface="Times New Roman" pitchFamily="18" charset="0"/>
              </a:rPr>
              <a:t>At the end of the vessel element is a </a:t>
            </a:r>
            <a:r>
              <a:rPr lang="en-US" sz="2400" b="1" dirty="0" smtClean="0">
                <a:latin typeface="Times New Roman" pitchFamily="18" charset="0"/>
                <a:cs typeface="Times New Roman" pitchFamily="18" charset="0"/>
              </a:rPr>
              <a:t>hole or perforation plate</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If there are </a:t>
            </a:r>
            <a:r>
              <a:rPr lang="en-US" sz="2400" b="1" dirty="0" smtClean="0">
                <a:latin typeface="Times New Roman" pitchFamily="18" charset="0"/>
                <a:cs typeface="Times New Roman" pitchFamily="18" charset="0"/>
              </a:rPr>
              <a:t>no obstructions </a:t>
            </a:r>
            <a:r>
              <a:rPr lang="en-US" sz="2400" dirty="0" smtClean="0">
                <a:latin typeface="Times New Roman" pitchFamily="18" charset="0"/>
                <a:cs typeface="Times New Roman" pitchFamily="18" charset="0"/>
              </a:rPr>
              <a:t>across the perforation plate, it is called a </a:t>
            </a:r>
            <a:r>
              <a:rPr lang="en-US" sz="2400" b="1" u="sng" dirty="0" smtClean="0">
                <a:latin typeface="Times New Roman" pitchFamily="18" charset="0"/>
                <a:cs typeface="Times New Roman" pitchFamily="18" charset="0"/>
              </a:rPr>
              <a:t>simple perforation plate</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If bars are present, the perforation plate is called a </a:t>
            </a:r>
            <a:r>
              <a:rPr lang="en-US" sz="2400" b="1" u="sng" dirty="0" smtClean="0">
                <a:latin typeface="Times New Roman" pitchFamily="18" charset="0"/>
                <a:cs typeface="Times New Roman" pitchFamily="18" charset="0"/>
              </a:rPr>
              <a:t>scalar form perforation plate</a:t>
            </a:r>
            <a:r>
              <a:rPr lang="en-US" sz="2400" dirty="0" smtClean="0">
                <a:latin typeface="Times New Roman" pitchFamily="18" charset="0"/>
                <a:cs typeface="Times New Roman" pitchFamily="18" charset="0"/>
              </a:rPr>
              <a:t>. </a:t>
            </a:r>
          </a:p>
          <a:p>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z="1600" smtClean="0">
                <a:solidFill>
                  <a:prstClr val="black">
                    <a:tint val="75000"/>
                  </a:prstClr>
                </a:solidFill>
                <a:latin typeface="Times New Roman" pitchFamily="18" charset="0"/>
                <a:cs typeface="Times New Roman" pitchFamily="18" charset="0"/>
              </a:rPr>
              <a:pPr/>
              <a:t>120</a:t>
            </a:fld>
            <a:endParaRPr lang="en-US" dirty="0">
              <a:solidFill>
                <a:prstClr val="black">
                  <a:tint val="75000"/>
                </a:prstClr>
              </a:solidFill>
              <a:latin typeface="Times New Roman" pitchFamily="18" charset="0"/>
              <a:cs typeface="Times New Roman" pitchFamily="18" charset="0"/>
            </a:endParaRPr>
          </a:p>
        </p:txBody>
      </p:sp>
      <p:sp>
        <p:nvSpPr>
          <p:cNvPr id="5" name="Footer Placeholder 4"/>
          <p:cNvSpPr>
            <a:spLocks noGrp="1"/>
          </p:cNvSpPr>
          <p:nvPr>
            <p:ph type="ftr" sz="quarter" idx="11"/>
          </p:nvPr>
        </p:nvSpPr>
        <p:spPr/>
        <p:txBody>
          <a:bodyPr/>
          <a:lstStyle/>
          <a:p>
            <a:r>
              <a:rPr lang="en-US" sz="1400" b="1" dirty="0" smtClean="0">
                <a:solidFill>
                  <a:prstClr val="black">
                    <a:tint val="75000"/>
                  </a:prstClr>
                </a:solidFill>
                <a:latin typeface="Times New Roman" pitchFamily="18" charset="0"/>
                <a:cs typeface="Times New Roman" pitchFamily="18" charset="0"/>
              </a:rPr>
              <a:t>GF 3RD</a:t>
            </a:r>
            <a:endParaRPr lang="en-US" sz="1400" b="1" dirty="0">
              <a:solidFill>
                <a:prstClr val="black">
                  <a:tint val="7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109716736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800"/>
          </a:xfrm>
        </p:spPr>
        <p:txBody>
          <a:bodyPr>
            <a:normAutofit/>
          </a:bodyPr>
          <a:lstStyle/>
          <a:p>
            <a:pPr algn="ctr">
              <a:buNone/>
            </a:pPr>
            <a:r>
              <a:rPr lang="en-GB" sz="4400" b="1" dirty="0" smtClean="0">
                <a:latin typeface="Times New Roman" pitchFamily="18" charset="0"/>
                <a:cs typeface="Times New Roman" pitchFamily="18" charset="0"/>
              </a:rPr>
              <a:t>6.3   </a:t>
            </a:r>
            <a:r>
              <a:rPr lang="en-GB" sz="4400" b="1" dirty="0" err="1" smtClean="0">
                <a:latin typeface="Times New Roman" pitchFamily="18" charset="0"/>
                <a:cs typeface="Times New Roman" pitchFamily="18" charset="0"/>
              </a:rPr>
              <a:t>Fiber</a:t>
            </a:r>
            <a:endParaRPr lang="en-US" sz="4400" dirty="0" smtClean="0">
              <a:latin typeface="Times New Roman" pitchFamily="18" charset="0"/>
              <a:cs typeface="Times New Roman" pitchFamily="18" charset="0"/>
            </a:endParaRPr>
          </a:p>
          <a:p>
            <a:pPr>
              <a:buBlip>
                <a:blip r:embed="rId2"/>
              </a:buBlip>
            </a:pPr>
            <a:r>
              <a:rPr lang="en-GB" sz="2800" dirty="0" err="1" smtClean="0">
                <a:latin typeface="Times New Roman" pitchFamily="18" charset="0"/>
                <a:cs typeface="Times New Roman" pitchFamily="18" charset="0"/>
              </a:rPr>
              <a:t>Fibers</a:t>
            </a:r>
            <a:r>
              <a:rPr lang="en-GB" sz="2800" dirty="0" smtClean="0">
                <a:latin typeface="Times New Roman" pitchFamily="18" charset="0"/>
                <a:cs typeface="Times New Roman" pitchFamily="18" charset="0"/>
              </a:rPr>
              <a:t> in hardwoods function solely as </a:t>
            </a:r>
            <a:r>
              <a:rPr lang="en-GB" sz="2800" b="1" dirty="0" smtClean="0">
                <a:latin typeface="Times New Roman" pitchFamily="18" charset="0"/>
                <a:cs typeface="Times New Roman" pitchFamily="18" charset="0"/>
              </a:rPr>
              <a:t>support</a:t>
            </a:r>
            <a:r>
              <a:rPr lang="en-GB" sz="2800" dirty="0" smtClean="0">
                <a:latin typeface="Times New Roman" pitchFamily="18" charset="0"/>
                <a:cs typeface="Times New Roman" pitchFamily="18" charset="0"/>
              </a:rPr>
              <a:t>. </a:t>
            </a:r>
          </a:p>
          <a:p>
            <a:pPr>
              <a:buBlip>
                <a:blip r:embed="rId2"/>
              </a:buBlip>
            </a:pPr>
            <a:r>
              <a:rPr lang="en-GB" sz="2800" dirty="0" smtClean="0">
                <a:latin typeface="Times New Roman" pitchFamily="18" charset="0"/>
                <a:cs typeface="Times New Roman" pitchFamily="18" charset="0"/>
              </a:rPr>
              <a:t>Hard wood </a:t>
            </a:r>
            <a:r>
              <a:rPr lang="en-GB" sz="2800" dirty="0" err="1" smtClean="0">
                <a:latin typeface="Times New Roman" pitchFamily="18" charset="0"/>
                <a:cs typeface="Times New Roman" pitchFamily="18" charset="0"/>
              </a:rPr>
              <a:t>fibers</a:t>
            </a:r>
            <a:r>
              <a:rPr lang="en-GB" sz="2800" dirty="0" smtClean="0">
                <a:latin typeface="Times New Roman" pitchFamily="18" charset="0"/>
                <a:cs typeface="Times New Roman" pitchFamily="18" charset="0"/>
              </a:rPr>
              <a:t> are shorter than softwood </a:t>
            </a:r>
            <a:r>
              <a:rPr lang="en-GB" sz="2800" dirty="0" err="1" smtClean="0">
                <a:latin typeface="Times New Roman" pitchFamily="18" charset="0"/>
                <a:cs typeface="Times New Roman" pitchFamily="18" charset="0"/>
              </a:rPr>
              <a:t>tracheids</a:t>
            </a:r>
            <a:r>
              <a:rPr lang="en-GB" sz="2800" dirty="0" smtClean="0">
                <a:latin typeface="Times New Roman" pitchFamily="18" charset="0"/>
                <a:cs typeface="Times New Roman" pitchFamily="18" charset="0"/>
              </a:rPr>
              <a:t> (200–1200 µm) and average about </a:t>
            </a:r>
            <a:r>
              <a:rPr lang="en-GB" sz="2800" dirty="0" smtClean="0">
                <a:solidFill>
                  <a:srgbClr val="00B050"/>
                </a:solidFill>
                <a:latin typeface="Times New Roman" pitchFamily="18" charset="0"/>
                <a:cs typeface="Times New Roman" pitchFamily="18" charset="0"/>
              </a:rPr>
              <a:t>half the width of softwood </a:t>
            </a:r>
            <a:r>
              <a:rPr lang="en-GB" sz="2800" dirty="0" err="1" smtClean="0">
                <a:solidFill>
                  <a:srgbClr val="00B050"/>
                </a:solidFill>
                <a:latin typeface="Times New Roman" pitchFamily="18" charset="0"/>
                <a:cs typeface="Times New Roman" pitchFamily="18" charset="0"/>
              </a:rPr>
              <a:t>tracheids</a:t>
            </a:r>
            <a:r>
              <a:rPr lang="en-GB" sz="2800" dirty="0" smtClean="0">
                <a:solidFill>
                  <a:srgbClr val="00B050"/>
                </a:solidFill>
                <a:latin typeface="Times New Roman" pitchFamily="18" charset="0"/>
                <a:cs typeface="Times New Roman" pitchFamily="18" charset="0"/>
              </a:rPr>
              <a:t>.</a:t>
            </a:r>
          </a:p>
          <a:p>
            <a:pPr>
              <a:buBlip>
                <a:blip r:embed="rId2"/>
              </a:buBlip>
            </a:pPr>
            <a:r>
              <a:rPr lang="en-GB" sz="2800" dirty="0" err="1" smtClean="0">
                <a:latin typeface="Times New Roman" pitchFamily="18" charset="0"/>
                <a:cs typeface="Times New Roman" pitchFamily="18" charset="0"/>
              </a:rPr>
              <a:t>Fibers</a:t>
            </a:r>
            <a:r>
              <a:rPr lang="en-GB" sz="2800" dirty="0" smtClean="0">
                <a:latin typeface="Times New Roman" pitchFamily="18" charset="0"/>
                <a:cs typeface="Times New Roman" pitchFamily="18" charset="0"/>
              </a:rPr>
              <a:t> are usually 2–10 times longer than vessel elements </a:t>
            </a:r>
          </a:p>
          <a:p>
            <a:pPr>
              <a:buBlip>
                <a:blip r:embed="rId2"/>
              </a:buBlip>
            </a:pPr>
            <a:r>
              <a:rPr lang="en-GB" sz="2800" dirty="0" smtClean="0">
                <a:latin typeface="Times New Roman" pitchFamily="18" charset="0"/>
                <a:cs typeface="Times New Roman" pitchFamily="18" charset="0"/>
              </a:rPr>
              <a:t>The thickness of the </a:t>
            </a:r>
            <a:r>
              <a:rPr lang="en-GB" sz="2800" dirty="0" err="1" smtClean="0">
                <a:latin typeface="Times New Roman" pitchFamily="18" charset="0"/>
                <a:cs typeface="Times New Roman" pitchFamily="18" charset="0"/>
              </a:rPr>
              <a:t>ﬁber</a:t>
            </a:r>
            <a:r>
              <a:rPr lang="en-GB" sz="2800" dirty="0" smtClean="0">
                <a:latin typeface="Times New Roman" pitchFamily="18" charset="0"/>
                <a:cs typeface="Times New Roman" pitchFamily="18" charset="0"/>
              </a:rPr>
              <a:t> cell wall is </a:t>
            </a:r>
            <a:r>
              <a:rPr lang="en-GB" sz="2800" b="1" dirty="0" smtClean="0">
                <a:solidFill>
                  <a:srgbClr val="FF0000"/>
                </a:solidFill>
                <a:latin typeface="Times New Roman" pitchFamily="18" charset="0"/>
                <a:cs typeface="Times New Roman" pitchFamily="18" charset="0"/>
              </a:rPr>
              <a:t>the major factor governing </a:t>
            </a:r>
            <a:r>
              <a:rPr lang="en-US" sz="2800" b="1" dirty="0" smtClean="0">
                <a:solidFill>
                  <a:srgbClr val="FF0000"/>
                </a:solidFill>
                <a:latin typeface="Times New Roman" pitchFamily="18" charset="0"/>
                <a:cs typeface="Times New Roman" pitchFamily="18" charset="0"/>
              </a:rPr>
              <a:t>density and strength.</a:t>
            </a:r>
          </a:p>
          <a:p>
            <a:pPr>
              <a:buBlip>
                <a:blip r:embed="rId2"/>
              </a:buBlip>
            </a:pPr>
            <a:r>
              <a:rPr lang="en-US" sz="2800" dirty="0" smtClean="0">
                <a:latin typeface="Times New Roman" pitchFamily="18" charset="0"/>
                <a:cs typeface="Times New Roman" pitchFamily="18" charset="0"/>
              </a:rPr>
              <a:t> Species with thin-walled fibers such as (cottonwood, basswood and balsa) have a low density and strength</a:t>
            </a:r>
            <a:r>
              <a:rPr lang="en-US" sz="3600" dirty="0" smtClean="0">
                <a:latin typeface="Times New Roman" pitchFamily="18" charset="0"/>
                <a:cs typeface="Times New Roman" pitchFamily="18" charset="0"/>
              </a:rPr>
              <a:t>,</a:t>
            </a:r>
          </a:p>
          <a:p>
            <a:pPr marL="0" indent="0">
              <a:buNone/>
            </a:pP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16168922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172200"/>
          </a:xfrm>
        </p:spPr>
        <p:txBody>
          <a:bodyPr/>
          <a:lstStyle/>
          <a:p>
            <a:pPr lvl="0">
              <a:buBlip>
                <a:blip r:embed="rId2"/>
              </a:buBlip>
            </a:pPr>
            <a:endParaRPr lang="en-US" sz="2200" dirty="0" smtClean="0">
              <a:solidFill>
                <a:prstClr val="black"/>
              </a:solidFill>
              <a:latin typeface="Times New Roman" pitchFamily="18" charset="0"/>
              <a:cs typeface="Times New Roman" pitchFamily="18" charset="0"/>
            </a:endParaRPr>
          </a:p>
          <a:p>
            <a:pPr lvl="0">
              <a:buBlip>
                <a:blip r:embed="rId2"/>
              </a:buBlip>
            </a:pPr>
            <a:r>
              <a:rPr lang="en-US" sz="2800" dirty="0" smtClean="0">
                <a:solidFill>
                  <a:prstClr val="black"/>
                </a:solidFill>
                <a:latin typeface="Times New Roman" pitchFamily="18" charset="0"/>
                <a:cs typeface="Times New Roman" pitchFamily="18" charset="0"/>
              </a:rPr>
              <a:t>whereas </a:t>
            </a:r>
            <a:r>
              <a:rPr lang="en-US" sz="2800" dirty="0">
                <a:solidFill>
                  <a:prstClr val="black"/>
                </a:solidFill>
                <a:latin typeface="Times New Roman" pitchFamily="18" charset="0"/>
                <a:cs typeface="Times New Roman" pitchFamily="18" charset="0"/>
              </a:rPr>
              <a:t>species with </a:t>
            </a:r>
            <a:r>
              <a:rPr lang="en-US" sz="2800" b="1" dirty="0">
                <a:solidFill>
                  <a:srgbClr val="00B050"/>
                </a:solidFill>
                <a:latin typeface="Times New Roman" pitchFamily="18" charset="0"/>
                <a:cs typeface="Times New Roman" pitchFamily="18" charset="0"/>
              </a:rPr>
              <a:t>thick-walled fibers </a:t>
            </a:r>
            <a:r>
              <a:rPr lang="en-US" sz="2800" dirty="0">
                <a:solidFill>
                  <a:prstClr val="black"/>
                </a:solidFill>
                <a:latin typeface="Times New Roman" pitchFamily="18" charset="0"/>
                <a:cs typeface="Times New Roman" pitchFamily="18" charset="0"/>
              </a:rPr>
              <a:t>such as </a:t>
            </a:r>
            <a:r>
              <a:rPr lang="en-US" sz="2800" b="1" dirty="0">
                <a:solidFill>
                  <a:srgbClr val="00B050"/>
                </a:solidFill>
                <a:latin typeface="Times New Roman" pitchFamily="18" charset="0"/>
                <a:cs typeface="Times New Roman" pitchFamily="18" charset="0"/>
              </a:rPr>
              <a:t>hard maple ,black locust</a:t>
            </a:r>
            <a:r>
              <a:rPr lang="en-US" sz="2800" dirty="0">
                <a:solidFill>
                  <a:prstClr val="black"/>
                </a:solidFill>
                <a:latin typeface="Times New Roman" pitchFamily="18" charset="0"/>
                <a:cs typeface="Times New Roman" pitchFamily="18" charset="0"/>
              </a:rPr>
              <a:t> and </a:t>
            </a:r>
            <a:r>
              <a:rPr lang="en-US" sz="2800" b="1" dirty="0">
                <a:solidFill>
                  <a:srgbClr val="00B050"/>
                </a:solidFill>
                <a:latin typeface="Times New Roman" pitchFamily="18" charset="0"/>
                <a:cs typeface="Times New Roman" pitchFamily="18" charset="0"/>
              </a:rPr>
              <a:t>bullet wood </a:t>
            </a:r>
            <a:r>
              <a:rPr lang="en-US" sz="2800" dirty="0">
                <a:solidFill>
                  <a:prstClr val="black"/>
                </a:solidFill>
                <a:latin typeface="Times New Roman" pitchFamily="18" charset="0"/>
                <a:cs typeface="Times New Roman" pitchFamily="18" charset="0"/>
              </a:rPr>
              <a:t>have a </a:t>
            </a:r>
            <a:r>
              <a:rPr lang="en-US" sz="2800" b="1" dirty="0">
                <a:solidFill>
                  <a:srgbClr val="00B050"/>
                </a:solidFill>
                <a:latin typeface="Times New Roman" pitchFamily="18" charset="0"/>
                <a:cs typeface="Times New Roman" pitchFamily="18" charset="0"/>
              </a:rPr>
              <a:t>high density </a:t>
            </a:r>
            <a:r>
              <a:rPr lang="en-US" sz="2800" dirty="0">
                <a:latin typeface="Times New Roman" pitchFamily="18" charset="0"/>
                <a:cs typeface="Times New Roman" pitchFamily="18" charset="0"/>
              </a:rPr>
              <a:t>and</a:t>
            </a:r>
            <a:r>
              <a:rPr lang="en-US" sz="2800" b="1" dirty="0">
                <a:solidFill>
                  <a:srgbClr val="00B050"/>
                </a:solidFill>
                <a:latin typeface="Times New Roman" pitchFamily="18" charset="0"/>
                <a:cs typeface="Times New Roman" pitchFamily="18" charset="0"/>
              </a:rPr>
              <a:t> strength.</a:t>
            </a:r>
            <a:r>
              <a:rPr lang="en-US" sz="2800" dirty="0">
                <a:solidFill>
                  <a:prstClr val="black"/>
                </a:solidFill>
                <a:latin typeface="Times New Roman" pitchFamily="18" charset="0"/>
                <a:cs typeface="Times New Roman" pitchFamily="18" charset="0"/>
              </a:rPr>
              <a:t> </a:t>
            </a:r>
          </a:p>
          <a:p>
            <a:pPr lvl="0">
              <a:buBlip>
                <a:blip r:embed="rId2"/>
              </a:buBlip>
            </a:pPr>
            <a:r>
              <a:rPr lang="en-US" sz="2800" b="1" dirty="0">
                <a:solidFill>
                  <a:srgbClr val="FF0000"/>
                </a:solidFill>
                <a:latin typeface="Times New Roman" pitchFamily="18" charset="0"/>
                <a:cs typeface="Times New Roman" pitchFamily="18" charset="0"/>
              </a:rPr>
              <a:t>The air-dry (12% moisture content) density of hardwoods</a:t>
            </a:r>
            <a:r>
              <a:rPr lang="en-US" sz="2800" dirty="0">
                <a:solidFill>
                  <a:prstClr val="black"/>
                </a:solidFill>
                <a:latin typeface="Times New Roman" pitchFamily="18" charset="0"/>
                <a:cs typeface="Times New Roman" pitchFamily="18" charset="0"/>
              </a:rPr>
              <a:t> varies from 100–1400 kg/m</a:t>
            </a:r>
            <a:r>
              <a:rPr lang="en-US" sz="2800" baseline="30000" dirty="0">
                <a:solidFill>
                  <a:prstClr val="black"/>
                </a:solidFill>
                <a:latin typeface="Times New Roman" pitchFamily="18" charset="0"/>
                <a:cs typeface="Times New Roman" pitchFamily="18" charset="0"/>
              </a:rPr>
              <a:t>3</a:t>
            </a:r>
            <a:r>
              <a:rPr lang="en-US" sz="2800" dirty="0">
                <a:solidFill>
                  <a:prstClr val="black"/>
                </a:solidFill>
                <a:latin typeface="Times New Roman" pitchFamily="18" charset="0"/>
                <a:cs typeface="Times New Roman" pitchFamily="18" charset="0"/>
              </a:rPr>
              <a:t>.</a:t>
            </a:r>
          </a:p>
          <a:p>
            <a:pPr lvl="0">
              <a:buBlip>
                <a:blip r:embed="rId2"/>
              </a:buBlip>
            </a:pPr>
            <a:r>
              <a:rPr lang="en-US" sz="2800" dirty="0">
                <a:solidFill>
                  <a:prstClr val="black"/>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The air-dry density </a:t>
            </a:r>
            <a:r>
              <a:rPr lang="en-US" sz="2800" dirty="0">
                <a:solidFill>
                  <a:prstClr val="black"/>
                </a:solidFill>
                <a:latin typeface="Times New Roman" pitchFamily="18" charset="0"/>
                <a:cs typeface="Times New Roman" pitchFamily="18" charset="0"/>
              </a:rPr>
              <a:t>of typical softwoods varies from 300–800 kg/m</a:t>
            </a:r>
            <a:r>
              <a:rPr lang="en-US" sz="2800" baseline="30000" dirty="0">
                <a:solidFill>
                  <a:prstClr val="black"/>
                </a:solidFill>
                <a:latin typeface="Times New Roman" pitchFamily="18" charset="0"/>
                <a:cs typeface="Times New Roman" pitchFamily="18" charset="0"/>
              </a:rPr>
              <a:t>3</a:t>
            </a:r>
            <a:r>
              <a:rPr lang="en-US" sz="2800" dirty="0">
                <a:solidFill>
                  <a:prstClr val="black"/>
                </a:solidFill>
                <a:latin typeface="Times New Roman" pitchFamily="18" charset="0"/>
                <a:cs typeface="Times New Roman" pitchFamily="18" charset="0"/>
              </a:rPr>
              <a:t>.</a:t>
            </a:r>
          </a:p>
          <a:p>
            <a:pPr lvl="0">
              <a:buBlip>
                <a:blip r:embed="rId2"/>
              </a:buBlip>
            </a:pPr>
            <a:r>
              <a:rPr lang="en-US" sz="2800" dirty="0">
                <a:solidFill>
                  <a:prstClr val="black"/>
                </a:solidFill>
                <a:latin typeface="Times New Roman" pitchFamily="18" charset="0"/>
                <a:cs typeface="Times New Roman" pitchFamily="18" charset="0"/>
              </a:rPr>
              <a:t> Fiber pits are generally </a:t>
            </a:r>
            <a:r>
              <a:rPr lang="en-US" sz="2800" b="1" u="sng" dirty="0">
                <a:solidFill>
                  <a:prstClr val="black"/>
                </a:solidFill>
                <a:latin typeface="Times New Roman" pitchFamily="18" charset="0"/>
                <a:cs typeface="Times New Roman" pitchFamily="18" charset="0"/>
              </a:rPr>
              <a:t>inconspicuous</a:t>
            </a:r>
            <a:r>
              <a:rPr lang="en-US" sz="2800" u="sng" dirty="0">
                <a:solidFill>
                  <a:prstClr val="black"/>
                </a:solidFill>
                <a:latin typeface="Times New Roman" pitchFamily="18" charset="0"/>
                <a:cs typeface="Times New Roman" pitchFamily="18" charset="0"/>
              </a:rPr>
              <a:t>/ </a:t>
            </a:r>
            <a:r>
              <a:rPr lang="en-US" sz="2800" b="1" u="sng" dirty="0">
                <a:solidFill>
                  <a:prstClr val="black"/>
                </a:solidFill>
                <a:latin typeface="Times New Roman" pitchFamily="18" charset="0"/>
                <a:cs typeface="Times New Roman" pitchFamily="18" charset="0"/>
              </a:rPr>
              <a:t>not easily see  </a:t>
            </a:r>
            <a:r>
              <a:rPr lang="en-US" sz="2800" dirty="0">
                <a:solidFill>
                  <a:prstClr val="black"/>
                </a:solidFill>
                <a:latin typeface="Times New Roman" pitchFamily="18" charset="0"/>
                <a:cs typeface="Times New Roman" pitchFamily="18" charset="0"/>
              </a:rPr>
              <a:t>and may be </a:t>
            </a:r>
            <a:r>
              <a:rPr lang="en-US" sz="2800" b="1" dirty="0">
                <a:solidFill>
                  <a:srgbClr val="FF0000"/>
                </a:solidFill>
                <a:latin typeface="Times New Roman" pitchFamily="18" charset="0"/>
                <a:cs typeface="Times New Roman" pitchFamily="18" charset="0"/>
              </a:rPr>
              <a:t>simple or bordered</a:t>
            </a:r>
            <a:r>
              <a:rPr lang="en-US" sz="2800" dirty="0">
                <a:solidFill>
                  <a:prstClr val="black"/>
                </a:solidFill>
                <a:latin typeface="Times New Roman" pitchFamily="18" charset="0"/>
                <a:cs typeface="Times New Roman" pitchFamily="18" charset="0"/>
              </a:rPr>
              <a:t>.</a:t>
            </a:r>
          </a:p>
          <a:p>
            <a:pPr lvl="0">
              <a:buBlip>
                <a:blip r:embed="rId2"/>
              </a:buBlip>
            </a:pPr>
            <a:r>
              <a:rPr lang="en-US" sz="2800" dirty="0">
                <a:solidFill>
                  <a:prstClr val="black"/>
                </a:solidFill>
                <a:latin typeface="Times New Roman" pitchFamily="18" charset="0"/>
                <a:cs typeface="Times New Roman" pitchFamily="18" charset="0"/>
              </a:rPr>
              <a:t>The </a:t>
            </a:r>
            <a:r>
              <a:rPr lang="en-US" sz="2800" dirty="0" err="1">
                <a:solidFill>
                  <a:prstClr val="black"/>
                </a:solidFill>
                <a:latin typeface="Times New Roman" pitchFamily="18" charset="0"/>
                <a:cs typeface="Times New Roman" pitchFamily="18" charset="0"/>
              </a:rPr>
              <a:t>tracheids</a:t>
            </a:r>
            <a:r>
              <a:rPr lang="en-US" sz="2800" dirty="0">
                <a:solidFill>
                  <a:prstClr val="black"/>
                </a:solidFill>
                <a:latin typeface="Times New Roman" pitchFamily="18" charset="0"/>
                <a:cs typeface="Times New Roman" pitchFamily="18" charset="0"/>
              </a:rPr>
              <a:t> in hardwoods function in both </a:t>
            </a:r>
            <a:r>
              <a:rPr lang="en-US" sz="2800" b="1" dirty="0">
                <a:solidFill>
                  <a:srgbClr val="FF0000"/>
                </a:solidFill>
                <a:latin typeface="Times New Roman" pitchFamily="18" charset="0"/>
                <a:cs typeface="Times New Roman" pitchFamily="18" charset="0"/>
              </a:rPr>
              <a:t>support and transport</a:t>
            </a:r>
            <a:r>
              <a:rPr lang="en-US" sz="2200" dirty="0">
                <a:solidFill>
                  <a:prstClr val="black"/>
                </a:solidFill>
                <a:latin typeface="Times New Roman" pitchFamily="18" charset="0"/>
                <a:cs typeface="Times New Roman" pitchFamily="18" charset="0"/>
              </a:rPr>
              <a:t>.</a:t>
            </a:r>
          </a:p>
          <a:p>
            <a:pPr lvl="0">
              <a:buNone/>
            </a:pPr>
            <a:endParaRPr lang="en-US" sz="2200" dirty="0">
              <a:solidFill>
                <a:prstClr val="black"/>
              </a:solidFill>
              <a:latin typeface="Times New Roman" pitchFamily="18" charset="0"/>
              <a:cs typeface="Times New Roman"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18119696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915400" cy="6553200"/>
          </a:xfrm>
        </p:spPr>
        <p:txBody>
          <a:bodyPr>
            <a:normAutofit fontScale="55000" lnSpcReduction="20000"/>
          </a:bodyPr>
          <a:lstStyle/>
          <a:p>
            <a:pPr>
              <a:buNone/>
            </a:pPr>
            <a:r>
              <a:rPr lang="en-GB" sz="3800" b="1" u="sng" dirty="0" smtClean="0">
                <a:latin typeface="Times New Roman" pitchFamily="18" charset="0"/>
                <a:cs typeface="Times New Roman" pitchFamily="18" charset="0"/>
              </a:rPr>
              <a:t>6.4   Longitudinal parenchyma </a:t>
            </a:r>
            <a:endParaRPr lang="en-US" sz="3800" b="1" u="sng" dirty="0" smtClean="0">
              <a:latin typeface="Times New Roman" pitchFamily="18" charset="0"/>
              <a:cs typeface="Times New Roman" pitchFamily="18" charset="0"/>
            </a:endParaRPr>
          </a:p>
          <a:p>
            <a:pPr>
              <a:buNone/>
            </a:pPr>
            <a:r>
              <a:rPr lang="en-GB" b="1" u="sng" dirty="0" smtClean="0">
                <a:solidFill>
                  <a:srgbClr val="FF0000"/>
                </a:solidFill>
                <a:latin typeface="Times New Roman" pitchFamily="18" charset="0"/>
                <a:cs typeface="Times New Roman" pitchFamily="18" charset="0"/>
              </a:rPr>
              <a:t> Axial Parenchyma cells</a:t>
            </a:r>
            <a:endParaRPr lang="en-US" u="sng" dirty="0" smtClean="0">
              <a:solidFill>
                <a:srgbClr val="FF0000"/>
              </a:solidFill>
              <a:latin typeface="Times New Roman" pitchFamily="18" charset="0"/>
              <a:cs typeface="Times New Roman" pitchFamily="18" charset="0"/>
            </a:endParaRPr>
          </a:p>
          <a:p>
            <a:pPr>
              <a:buFont typeface="Wingdings" pitchFamily="2" charset="2"/>
              <a:buChar char="Ø"/>
            </a:pPr>
            <a:r>
              <a:rPr lang="en-GB" sz="3600" dirty="0" smtClean="0">
                <a:latin typeface="Times New Roman" pitchFamily="18" charset="0"/>
                <a:cs typeface="Times New Roman" pitchFamily="18" charset="0"/>
              </a:rPr>
              <a:t>The axial parenchyma cells in hardwoods and softwoods is essentially the </a:t>
            </a:r>
            <a:r>
              <a:rPr lang="en-GB" sz="3600" b="1" dirty="0" smtClean="0">
                <a:latin typeface="Times New Roman" pitchFamily="18" charset="0"/>
                <a:cs typeface="Times New Roman" pitchFamily="18" charset="0"/>
              </a:rPr>
              <a:t>same size and shape</a:t>
            </a:r>
            <a:r>
              <a:rPr lang="en-GB" sz="3600" dirty="0" smtClean="0">
                <a:latin typeface="Times New Roman" pitchFamily="18" charset="0"/>
                <a:cs typeface="Times New Roman" pitchFamily="18" charset="0"/>
              </a:rPr>
              <a:t>, and they also function in the same manner. </a:t>
            </a:r>
          </a:p>
          <a:p>
            <a:pPr>
              <a:buFont typeface="Wingdings" pitchFamily="2" charset="2"/>
              <a:buChar char="Ø"/>
            </a:pPr>
            <a:r>
              <a:rPr lang="en-GB" sz="3600" dirty="0" smtClean="0">
                <a:latin typeface="Times New Roman" pitchFamily="18" charset="0"/>
                <a:cs typeface="Times New Roman" pitchFamily="18" charset="0"/>
              </a:rPr>
              <a:t>The difference comes in the </a:t>
            </a:r>
            <a:r>
              <a:rPr lang="en-GB" sz="3600" b="1" u="sng" dirty="0" smtClean="0">
                <a:solidFill>
                  <a:srgbClr val="FF0000"/>
                </a:solidFill>
                <a:latin typeface="Times New Roman" pitchFamily="18" charset="0"/>
                <a:cs typeface="Times New Roman" pitchFamily="18" charset="0"/>
              </a:rPr>
              <a:t>abundance and </a:t>
            </a:r>
            <a:r>
              <a:rPr lang="en-GB" sz="3600" b="1" u="sng" dirty="0" err="1" smtClean="0">
                <a:solidFill>
                  <a:srgbClr val="FF0000"/>
                </a:solidFill>
                <a:latin typeface="Times New Roman" pitchFamily="18" charset="0"/>
                <a:cs typeface="Times New Roman" pitchFamily="18" charset="0"/>
              </a:rPr>
              <a:t>spaciﬁc</a:t>
            </a:r>
            <a:r>
              <a:rPr lang="en-GB" sz="3600" b="1" u="sng" dirty="0" smtClean="0">
                <a:solidFill>
                  <a:srgbClr val="FF0000"/>
                </a:solidFill>
                <a:latin typeface="Times New Roman" pitchFamily="18" charset="0"/>
                <a:cs typeface="Times New Roman" pitchFamily="18" charset="0"/>
              </a:rPr>
              <a:t> patterns</a:t>
            </a:r>
            <a:r>
              <a:rPr lang="en-GB" sz="3600" u="sng" dirty="0" smtClean="0">
                <a:solidFill>
                  <a:srgbClr val="FF0000"/>
                </a:solidFill>
                <a:latin typeface="Times New Roman" pitchFamily="18" charset="0"/>
                <a:cs typeface="Times New Roman" pitchFamily="18" charset="0"/>
              </a:rPr>
              <a:t> </a:t>
            </a:r>
            <a:r>
              <a:rPr lang="en-GB" sz="3600" dirty="0" smtClean="0">
                <a:latin typeface="Times New Roman" pitchFamily="18" charset="0"/>
                <a:cs typeface="Times New Roman" pitchFamily="18" charset="0"/>
              </a:rPr>
              <a:t>in hardwoods.</a:t>
            </a:r>
            <a:endParaRPr lang="en-US" sz="3600" dirty="0" smtClean="0">
              <a:latin typeface="Times New Roman" pitchFamily="18" charset="0"/>
              <a:cs typeface="Times New Roman" pitchFamily="18" charset="0"/>
            </a:endParaRPr>
          </a:p>
          <a:p>
            <a:pPr>
              <a:buBlip>
                <a:blip r:embed="rId2"/>
              </a:buBlip>
            </a:pPr>
            <a:r>
              <a:rPr lang="en-GB" sz="3600" dirty="0" smtClean="0">
                <a:latin typeface="Times New Roman" pitchFamily="18" charset="0"/>
                <a:cs typeface="Times New Roman" pitchFamily="18" charset="0"/>
              </a:rPr>
              <a:t>There are two major types of axial parenchyma in hardwoods. </a:t>
            </a:r>
          </a:p>
          <a:p>
            <a:pPr lvl="2">
              <a:buBlip>
                <a:blip r:embed="rId3"/>
              </a:buBlip>
            </a:pPr>
            <a:r>
              <a:rPr lang="en-GB" sz="4400" u="sng" dirty="0" smtClean="0">
                <a:latin typeface="Times New Roman" pitchFamily="18" charset="0"/>
                <a:cs typeface="Times New Roman" pitchFamily="18" charset="0"/>
              </a:rPr>
              <a:t> </a:t>
            </a:r>
            <a:r>
              <a:rPr lang="en-GB" sz="4400" u="sng" dirty="0" err="1" smtClean="0">
                <a:latin typeface="Times New Roman" pitchFamily="18" charset="0"/>
                <a:cs typeface="Times New Roman" pitchFamily="18" charset="0"/>
              </a:rPr>
              <a:t>Paratracheal</a:t>
            </a:r>
            <a:r>
              <a:rPr lang="en-GB" sz="4400" u="sng" dirty="0" smtClean="0">
                <a:latin typeface="Times New Roman" pitchFamily="18" charset="0"/>
                <a:cs typeface="Times New Roman" pitchFamily="18" charset="0"/>
              </a:rPr>
              <a:t> </a:t>
            </a:r>
            <a:r>
              <a:rPr lang="en-GB" sz="4400" dirty="0" smtClean="0">
                <a:latin typeface="Times New Roman" pitchFamily="18" charset="0"/>
                <a:cs typeface="Times New Roman" pitchFamily="18" charset="0"/>
              </a:rPr>
              <a:t>parenchyma is associated with the vessels and</a:t>
            </a:r>
          </a:p>
          <a:p>
            <a:pPr lvl="2">
              <a:buBlip>
                <a:blip r:embed="rId3"/>
              </a:buBlip>
            </a:pPr>
            <a:r>
              <a:rPr lang="en-GB" sz="4400" u="sng" dirty="0" err="1" smtClean="0">
                <a:latin typeface="Times New Roman" pitchFamily="18" charset="0"/>
                <a:cs typeface="Times New Roman" pitchFamily="18" charset="0"/>
              </a:rPr>
              <a:t>apotracheal</a:t>
            </a:r>
            <a:r>
              <a:rPr lang="en-GB" sz="4400" u="sng" dirty="0" smtClean="0">
                <a:latin typeface="Times New Roman" pitchFamily="18" charset="0"/>
                <a:cs typeface="Times New Roman" pitchFamily="18" charset="0"/>
              </a:rPr>
              <a:t> </a:t>
            </a:r>
            <a:r>
              <a:rPr lang="en-GB" sz="4400" dirty="0" smtClean="0">
                <a:latin typeface="Times New Roman" pitchFamily="18" charset="0"/>
                <a:cs typeface="Times New Roman" pitchFamily="18" charset="0"/>
              </a:rPr>
              <a:t>is not associated/connected with the vessels.</a:t>
            </a:r>
            <a:endParaRPr lang="en-GB" sz="2500" dirty="0" smtClean="0">
              <a:latin typeface="Times New Roman" pitchFamily="18" charset="0"/>
              <a:cs typeface="Times New Roman" pitchFamily="18" charset="0"/>
            </a:endParaRPr>
          </a:p>
          <a:p>
            <a:pPr lvl="2">
              <a:buNone/>
            </a:pPr>
            <a:endParaRPr lang="en-GB" sz="2500" dirty="0" smtClean="0">
              <a:latin typeface="Times New Roman" pitchFamily="18" charset="0"/>
              <a:cs typeface="Times New Roman" pitchFamily="18" charset="0"/>
            </a:endParaRPr>
          </a:p>
          <a:p>
            <a:pPr>
              <a:buBlip>
                <a:blip r:embed="rId2"/>
              </a:buBlip>
            </a:pPr>
            <a:r>
              <a:rPr lang="en-GB" sz="3600" dirty="0" smtClean="0">
                <a:latin typeface="Times New Roman" pitchFamily="18" charset="0"/>
                <a:cs typeface="Times New Roman" pitchFamily="18" charset="0"/>
              </a:rPr>
              <a:t> </a:t>
            </a:r>
            <a:r>
              <a:rPr lang="en-GB" sz="3600" b="1" u="sng" dirty="0" err="1" smtClean="0">
                <a:latin typeface="Times New Roman" pitchFamily="18" charset="0"/>
                <a:cs typeface="Times New Roman" pitchFamily="18" charset="0"/>
              </a:rPr>
              <a:t>Paratracheal</a:t>
            </a:r>
            <a:r>
              <a:rPr lang="en-GB" sz="3600" b="1" u="sng" dirty="0" smtClean="0">
                <a:latin typeface="Times New Roman" pitchFamily="18" charset="0"/>
                <a:cs typeface="Times New Roman" pitchFamily="18" charset="0"/>
              </a:rPr>
              <a:t> parenchyma </a:t>
            </a:r>
            <a:r>
              <a:rPr lang="en-GB" sz="3600" dirty="0" smtClean="0">
                <a:latin typeface="Times New Roman" pitchFamily="18" charset="0"/>
                <a:cs typeface="Times New Roman" pitchFamily="18" charset="0"/>
              </a:rPr>
              <a:t>is further divided into </a:t>
            </a:r>
          </a:p>
          <a:p>
            <a:pPr lvl="2">
              <a:buFont typeface="Wingdings" pitchFamily="2" charset="2"/>
              <a:buChar char="Ø"/>
            </a:pPr>
            <a:r>
              <a:rPr lang="en-GB" sz="2900" dirty="0" smtClean="0">
                <a:latin typeface="Times New Roman" pitchFamily="18" charset="0"/>
                <a:cs typeface="Times New Roman" pitchFamily="18" charset="0"/>
              </a:rPr>
              <a:t> </a:t>
            </a:r>
            <a:r>
              <a:rPr lang="en-GB" sz="5100" u="sng" dirty="0" err="1" smtClean="0">
                <a:latin typeface="Times New Roman" pitchFamily="18" charset="0"/>
                <a:cs typeface="Times New Roman" pitchFamily="18" charset="0"/>
              </a:rPr>
              <a:t>vasicentri</a:t>
            </a:r>
            <a:r>
              <a:rPr lang="en-GB" sz="5100" dirty="0" err="1" smtClean="0">
                <a:latin typeface="Times New Roman" pitchFamily="18" charset="0"/>
                <a:cs typeface="Times New Roman" pitchFamily="18" charset="0"/>
              </a:rPr>
              <a:t>c</a:t>
            </a:r>
            <a:r>
              <a:rPr lang="en-GB" sz="5100" dirty="0" smtClean="0">
                <a:latin typeface="Times New Roman" pitchFamily="18" charset="0"/>
                <a:cs typeface="Times New Roman" pitchFamily="18" charset="0"/>
              </a:rPr>
              <a:t> (</a:t>
            </a:r>
            <a:r>
              <a:rPr lang="en-GB" sz="4400" dirty="0" smtClean="0">
                <a:latin typeface="Times New Roman" pitchFamily="18" charset="0"/>
                <a:cs typeface="Times New Roman" pitchFamily="18" charset="0"/>
              </a:rPr>
              <a:t>surrounding the vessels</a:t>
            </a:r>
            <a:r>
              <a:rPr lang="en-GB" sz="5100" dirty="0" smtClean="0">
                <a:latin typeface="Times New Roman" pitchFamily="18" charset="0"/>
                <a:cs typeface="Times New Roman" pitchFamily="18" charset="0"/>
              </a:rPr>
              <a:t>, </a:t>
            </a:r>
          </a:p>
          <a:p>
            <a:pPr lvl="2">
              <a:buFont typeface="Wingdings" pitchFamily="2" charset="2"/>
              <a:buChar char="Ø"/>
            </a:pPr>
            <a:r>
              <a:rPr lang="en-GB" sz="4400" u="sng" dirty="0" err="1" smtClean="0">
                <a:latin typeface="Times New Roman" pitchFamily="18" charset="0"/>
                <a:cs typeface="Times New Roman" pitchFamily="18" charset="0"/>
              </a:rPr>
              <a:t>aliform</a:t>
            </a:r>
            <a:r>
              <a:rPr lang="en-GB" sz="4400" dirty="0" smtClean="0">
                <a:latin typeface="Times New Roman" pitchFamily="18" charset="0"/>
                <a:cs typeface="Times New Roman" pitchFamily="18" charset="0"/>
              </a:rPr>
              <a:t> (surrounding the vessel and with wing-like extensions, and </a:t>
            </a:r>
          </a:p>
          <a:p>
            <a:pPr lvl="2">
              <a:buFont typeface="Wingdings" pitchFamily="2" charset="2"/>
              <a:buChar char="Ø"/>
            </a:pPr>
            <a:r>
              <a:rPr lang="en-GB" sz="4400" u="sng" dirty="0" smtClean="0">
                <a:latin typeface="Times New Roman" pitchFamily="18" charset="0"/>
                <a:cs typeface="Times New Roman" pitchFamily="18" charset="0"/>
              </a:rPr>
              <a:t>conﬂuen</a:t>
            </a:r>
            <a:r>
              <a:rPr lang="en-GB" sz="4400" dirty="0" smtClean="0">
                <a:latin typeface="Times New Roman" pitchFamily="18" charset="0"/>
                <a:cs typeface="Times New Roman" pitchFamily="18" charset="0"/>
              </a:rPr>
              <a:t>t (several connecting patch of </a:t>
            </a:r>
            <a:r>
              <a:rPr lang="en-GB" sz="4400" dirty="0" err="1" smtClean="0">
                <a:latin typeface="Times New Roman" pitchFamily="18" charset="0"/>
                <a:cs typeface="Times New Roman" pitchFamily="18" charset="0"/>
              </a:rPr>
              <a:t>paratracheal</a:t>
            </a:r>
            <a:r>
              <a:rPr lang="en-GB" sz="4400" dirty="0" smtClean="0">
                <a:latin typeface="Times New Roman" pitchFamily="18" charset="0"/>
                <a:cs typeface="Times New Roman" pitchFamily="18" charset="0"/>
              </a:rPr>
              <a:t> parenchyma)</a:t>
            </a:r>
          </a:p>
          <a:p>
            <a:pPr>
              <a:buBlip>
                <a:blip r:embed="rId2"/>
              </a:buBlip>
            </a:pPr>
            <a:r>
              <a:rPr lang="en-GB" sz="3600" b="1" u="sng" dirty="0" err="1" smtClean="0">
                <a:latin typeface="Times New Roman" pitchFamily="18" charset="0"/>
                <a:cs typeface="Times New Roman" pitchFamily="18" charset="0"/>
              </a:rPr>
              <a:t>Apotracheal</a:t>
            </a:r>
            <a:r>
              <a:rPr lang="en-GB" sz="3600" b="1" u="sng" dirty="0" smtClean="0">
                <a:latin typeface="Times New Roman" pitchFamily="18" charset="0"/>
                <a:cs typeface="Times New Roman" pitchFamily="18" charset="0"/>
              </a:rPr>
              <a:t> parenchyma </a:t>
            </a:r>
            <a:r>
              <a:rPr lang="en-GB" sz="3600" dirty="0" smtClean="0">
                <a:latin typeface="Times New Roman" pitchFamily="18" charset="0"/>
                <a:cs typeface="Times New Roman" pitchFamily="18" charset="0"/>
              </a:rPr>
              <a:t>is also divided into</a:t>
            </a:r>
          </a:p>
          <a:p>
            <a:pPr lvl="2">
              <a:buFont typeface="Wingdings" pitchFamily="2" charset="2"/>
              <a:buChar char="Ø"/>
            </a:pPr>
            <a:r>
              <a:rPr lang="en-GB" sz="2500" dirty="0" smtClean="0">
                <a:latin typeface="Times New Roman" pitchFamily="18" charset="0"/>
                <a:cs typeface="Times New Roman" pitchFamily="18" charset="0"/>
              </a:rPr>
              <a:t> </a:t>
            </a:r>
            <a:r>
              <a:rPr lang="en-GB" sz="4400" b="1" dirty="0" smtClean="0">
                <a:latin typeface="Times New Roman" pitchFamily="18" charset="0"/>
                <a:cs typeface="Times New Roman" pitchFamily="18" charset="0"/>
              </a:rPr>
              <a:t>diffuse</a:t>
            </a:r>
            <a:r>
              <a:rPr lang="en-GB" sz="4400" dirty="0" smtClean="0">
                <a:latin typeface="Times New Roman" pitchFamily="18" charset="0"/>
                <a:cs typeface="Times New Roman" pitchFamily="18" charset="0"/>
              </a:rPr>
              <a:t> (scattered/dotted), </a:t>
            </a:r>
          </a:p>
          <a:p>
            <a:pPr lvl="2">
              <a:buFont typeface="Wingdings" pitchFamily="2" charset="2"/>
              <a:buChar char="Ø"/>
            </a:pPr>
            <a:r>
              <a:rPr lang="en-GB" sz="3600" b="1" dirty="0" smtClean="0">
                <a:latin typeface="Times New Roman" pitchFamily="18" charset="0"/>
                <a:cs typeface="Times New Roman" pitchFamily="18" charset="0"/>
              </a:rPr>
              <a:t>diffuse in aggregate </a:t>
            </a:r>
            <a:r>
              <a:rPr lang="en-GB" sz="3600" dirty="0" smtClean="0">
                <a:latin typeface="Times New Roman" pitchFamily="18" charset="0"/>
                <a:cs typeface="Times New Roman" pitchFamily="18" charset="0"/>
              </a:rPr>
              <a:t>(short bands, and </a:t>
            </a:r>
          </a:p>
          <a:p>
            <a:pPr lvl="2">
              <a:buFont typeface="Wingdings" pitchFamily="2" charset="2"/>
              <a:buChar char="Ø"/>
            </a:pPr>
            <a:r>
              <a:rPr lang="en-GB" sz="3600" b="1" dirty="0" smtClean="0">
                <a:latin typeface="Times New Roman" pitchFamily="18" charset="0"/>
                <a:cs typeface="Times New Roman" pitchFamily="18" charset="0"/>
              </a:rPr>
              <a:t>banded</a:t>
            </a:r>
            <a:r>
              <a:rPr lang="en-GB" sz="3600" dirty="0" smtClean="0">
                <a:latin typeface="Times New Roman" pitchFamily="18" charset="0"/>
                <a:cs typeface="Times New Roman" pitchFamily="18" charset="0"/>
              </a:rPr>
              <a:t> whether at the beginning or end of the growth ring (marginal,) or within a growth ring . </a:t>
            </a: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412027725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248400"/>
          </a:xfrm>
        </p:spPr>
        <p:txBody>
          <a:bodyPr>
            <a:normAutofit fontScale="77500" lnSpcReduction="20000"/>
          </a:bodyPr>
          <a:lstStyle/>
          <a:p>
            <a:pPr>
              <a:buNone/>
            </a:pPr>
            <a:r>
              <a:rPr lang="en-US" b="1" u="sng" dirty="0" smtClean="0">
                <a:latin typeface="Times New Roman" pitchFamily="18" charset="0"/>
                <a:cs typeface="Times New Roman" pitchFamily="18" charset="0"/>
              </a:rPr>
              <a:t>FIGURE 6.3 </a:t>
            </a:r>
            <a:r>
              <a:rPr lang="en-US" sz="3100" dirty="0" smtClean="0">
                <a:latin typeface="Times New Roman" pitchFamily="18" charset="0"/>
                <a:cs typeface="Times New Roman" pitchFamily="18" charset="0"/>
              </a:rPr>
              <a:t>Transverse sections of various woods showing a range of </a:t>
            </a:r>
            <a:r>
              <a:rPr lang="en-US" sz="3100" b="1" dirty="0" smtClean="0">
                <a:solidFill>
                  <a:srgbClr val="FF0000"/>
                </a:solidFill>
                <a:latin typeface="Times New Roman" pitchFamily="18" charset="0"/>
                <a:cs typeface="Times New Roman" pitchFamily="18" charset="0"/>
              </a:rPr>
              <a:t>hardwood</a:t>
            </a:r>
            <a:r>
              <a:rPr lang="en-US" sz="3100" dirty="0" smtClean="0">
                <a:latin typeface="Times New Roman" pitchFamily="18" charset="0"/>
                <a:cs typeface="Times New Roman" pitchFamily="18" charset="0"/>
              </a:rPr>
              <a:t> </a:t>
            </a:r>
            <a:r>
              <a:rPr lang="en-US" sz="3100" b="1" dirty="0" smtClean="0">
                <a:solidFill>
                  <a:srgbClr val="FF0000"/>
                </a:solidFill>
                <a:latin typeface="Times New Roman" pitchFamily="18" charset="0"/>
                <a:cs typeface="Times New Roman" pitchFamily="18" charset="0"/>
              </a:rPr>
              <a:t>axial parenchyma patterns</a:t>
            </a:r>
            <a:r>
              <a:rPr lang="en-US" sz="3100" dirty="0" smtClean="0">
                <a:latin typeface="Times New Roman" pitchFamily="18" charset="0"/>
                <a:cs typeface="Times New Roman" pitchFamily="18" charset="0"/>
              </a:rPr>
              <a:t>. </a:t>
            </a:r>
          </a:p>
          <a:p>
            <a:pPr>
              <a:buNone/>
            </a:pPr>
            <a:r>
              <a:rPr lang="en-US" sz="3100" b="1" u="sng" dirty="0" smtClean="0">
                <a:solidFill>
                  <a:srgbClr val="7030A0"/>
                </a:solidFill>
                <a:latin typeface="Times New Roman" pitchFamily="18" charset="0"/>
                <a:cs typeface="Times New Roman" pitchFamily="18" charset="0"/>
              </a:rPr>
              <a:t>A, C, and E show woods with </a:t>
            </a:r>
            <a:r>
              <a:rPr lang="en-US" sz="3100" b="1" u="sng" dirty="0" err="1" smtClean="0">
                <a:solidFill>
                  <a:srgbClr val="7030A0"/>
                </a:solidFill>
                <a:latin typeface="Times New Roman" pitchFamily="18" charset="0"/>
                <a:cs typeface="Times New Roman" pitchFamily="18" charset="0"/>
              </a:rPr>
              <a:t>paratracheal</a:t>
            </a:r>
            <a:r>
              <a:rPr lang="en-US" sz="3100" b="1" u="sng" dirty="0" smtClean="0">
                <a:solidFill>
                  <a:srgbClr val="7030A0"/>
                </a:solidFill>
                <a:latin typeface="Times New Roman" pitchFamily="18" charset="0"/>
                <a:cs typeface="Times New Roman" pitchFamily="18" charset="0"/>
              </a:rPr>
              <a:t> types of parenchyma</a:t>
            </a:r>
          </a:p>
          <a:p>
            <a:pPr>
              <a:buNone/>
            </a:pPr>
            <a:r>
              <a:rPr lang="en-US" sz="3100" dirty="0" smtClean="0">
                <a:latin typeface="Times New Roman" pitchFamily="18" charset="0"/>
                <a:cs typeface="Times New Roman" pitchFamily="18" charset="0"/>
              </a:rPr>
              <a:t>           (A) </a:t>
            </a:r>
            <a:r>
              <a:rPr lang="en-US" sz="3100" dirty="0" err="1" smtClean="0">
                <a:latin typeface="Times New Roman" pitchFamily="18" charset="0"/>
                <a:cs typeface="Times New Roman" pitchFamily="18" charset="0"/>
              </a:rPr>
              <a:t>Vasicentric</a:t>
            </a:r>
            <a:r>
              <a:rPr lang="en-US" sz="3100" dirty="0" smtClean="0">
                <a:latin typeface="Times New Roman" pitchFamily="18" charset="0"/>
                <a:cs typeface="Times New Roman" pitchFamily="18" charset="0"/>
              </a:rPr>
              <a:t> parenchyma (arrow) in </a:t>
            </a:r>
            <a:r>
              <a:rPr lang="en-US" sz="3100" i="1" dirty="0" err="1" smtClean="0">
                <a:latin typeface="Times New Roman" pitchFamily="18" charset="0"/>
                <a:cs typeface="Times New Roman" pitchFamily="18" charset="0"/>
              </a:rPr>
              <a:t>Licaria</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excelsa</a:t>
            </a:r>
            <a:r>
              <a:rPr lang="en-US" sz="3100" dirty="0" smtClean="0">
                <a:latin typeface="Times New Roman" pitchFamily="18" charset="0"/>
                <a:cs typeface="Times New Roman" pitchFamily="18" charset="0"/>
              </a:rPr>
              <a:t>. </a:t>
            </a:r>
          </a:p>
          <a:p>
            <a:pPr>
              <a:buNone/>
            </a:pPr>
            <a:r>
              <a:rPr lang="en-US" sz="3100" dirty="0" smtClean="0">
                <a:latin typeface="Times New Roman" pitchFamily="18" charset="0"/>
                <a:cs typeface="Times New Roman" pitchFamily="18" charset="0"/>
              </a:rPr>
              <a:t>           (C) </a:t>
            </a:r>
            <a:r>
              <a:rPr lang="en-US" sz="3100" dirty="0" err="1" smtClean="0">
                <a:latin typeface="Times New Roman" pitchFamily="18" charset="0"/>
                <a:cs typeface="Times New Roman" pitchFamily="18" charset="0"/>
              </a:rPr>
              <a:t>Aliform</a:t>
            </a:r>
            <a:r>
              <a:rPr lang="en-US" sz="3100" dirty="0" smtClean="0">
                <a:latin typeface="Times New Roman" pitchFamily="18" charset="0"/>
                <a:cs typeface="Times New Roman" pitchFamily="18" charset="0"/>
              </a:rPr>
              <a:t> parenchyma in </a:t>
            </a:r>
            <a:r>
              <a:rPr lang="en-US" sz="3100" i="1" dirty="0" err="1" smtClean="0">
                <a:latin typeface="Times New Roman" pitchFamily="18" charset="0"/>
                <a:cs typeface="Times New Roman" pitchFamily="18" charset="0"/>
              </a:rPr>
              <a:t>Afzelia</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africana</a:t>
            </a:r>
            <a:r>
              <a:rPr lang="en-US" sz="3100" dirty="0" smtClean="0">
                <a:latin typeface="Times New Roman" pitchFamily="18" charset="0"/>
                <a:cs typeface="Times New Roman" pitchFamily="18" charset="0"/>
              </a:rPr>
              <a:t>. </a:t>
            </a:r>
          </a:p>
          <a:p>
            <a:pPr>
              <a:buFont typeface="Wingdings" pitchFamily="2" charset="2"/>
              <a:buChar char="Ø"/>
            </a:pPr>
            <a:r>
              <a:rPr lang="en-US" sz="3100" dirty="0" smtClean="0">
                <a:latin typeface="Times New Roman" pitchFamily="18" charset="0"/>
                <a:cs typeface="Times New Roman" pitchFamily="18" charset="0"/>
              </a:rPr>
              <a:t>The parenchyma cells are the </a:t>
            </a:r>
            <a:r>
              <a:rPr lang="en-US" sz="3100" b="1" u="sng" dirty="0" smtClean="0">
                <a:solidFill>
                  <a:srgbClr val="FF0000"/>
                </a:solidFill>
                <a:latin typeface="Times New Roman" pitchFamily="18" charset="0"/>
                <a:cs typeface="Times New Roman" pitchFamily="18" charset="0"/>
              </a:rPr>
              <a:t>light-colored</a:t>
            </a:r>
            <a:r>
              <a:rPr lang="en-US" sz="3100" dirty="0" smtClean="0">
                <a:latin typeface="Times New Roman" pitchFamily="18" charset="0"/>
                <a:cs typeface="Times New Roman" pitchFamily="18" charset="0"/>
              </a:rPr>
              <a:t>, thin-walled cells, and are easily visible. </a:t>
            </a:r>
          </a:p>
          <a:p>
            <a:pPr>
              <a:buNone/>
            </a:pPr>
            <a:r>
              <a:rPr lang="en-US" sz="3100" dirty="0" smtClean="0">
                <a:latin typeface="Times New Roman" pitchFamily="18" charset="0"/>
                <a:cs typeface="Times New Roman" pitchFamily="18" charset="0"/>
              </a:rPr>
              <a:t>           (E) Confluent parenchyma in </a:t>
            </a:r>
            <a:r>
              <a:rPr lang="en-US" sz="3100" i="1" dirty="0" err="1" smtClean="0">
                <a:latin typeface="Times New Roman" pitchFamily="18" charset="0"/>
                <a:cs typeface="Times New Roman" pitchFamily="18" charset="0"/>
              </a:rPr>
              <a:t>Afzelia</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cuazensis</a:t>
            </a:r>
            <a:r>
              <a:rPr lang="en-US" sz="3100" dirty="0" smtClean="0">
                <a:latin typeface="Times New Roman" pitchFamily="18" charset="0"/>
                <a:cs typeface="Times New Roman" pitchFamily="18" charset="0"/>
              </a:rPr>
              <a:t>. </a:t>
            </a:r>
          </a:p>
          <a:p>
            <a:pPr>
              <a:buNone/>
            </a:pPr>
            <a:r>
              <a:rPr lang="en-US" sz="3100" b="1" u="sng" dirty="0" smtClean="0">
                <a:solidFill>
                  <a:srgbClr val="7030A0"/>
                </a:solidFill>
                <a:latin typeface="Times New Roman" pitchFamily="18" charset="0"/>
                <a:cs typeface="Times New Roman" pitchFamily="18" charset="0"/>
              </a:rPr>
              <a:t>B, D, and F show woods with </a:t>
            </a:r>
            <a:r>
              <a:rPr lang="en-US" sz="3100" b="1" u="sng" dirty="0" err="1" smtClean="0">
                <a:solidFill>
                  <a:srgbClr val="7030A0"/>
                </a:solidFill>
                <a:latin typeface="Times New Roman" pitchFamily="18" charset="0"/>
                <a:cs typeface="Times New Roman" pitchFamily="18" charset="0"/>
              </a:rPr>
              <a:t>apotracheal</a:t>
            </a:r>
            <a:r>
              <a:rPr lang="en-US" sz="3100" b="1" u="sng" dirty="0" smtClean="0">
                <a:solidFill>
                  <a:srgbClr val="7030A0"/>
                </a:solidFill>
                <a:latin typeface="Times New Roman" pitchFamily="18" charset="0"/>
                <a:cs typeface="Times New Roman" pitchFamily="18" charset="0"/>
              </a:rPr>
              <a:t> types of parenchyma</a:t>
            </a:r>
          </a:p>
          <a:p>
            <a:pPr>
              <a:buNone/>
            </a:pPr>
            <a:r>
              <a:rPr lang="en-US" sz="3100" dirty="0" smtClean="0">
                <a:latin typeface="Times New Roman" pitchFamily="18" charset="0"/>
                <a:cs typeface="Times New Roman" pitchFamily="18" charset="0"/>
              </a:rPr>
              <a:t>          (B) Diffuse-in-aggregate parenchyma in </a:t>
            </a:r>
            <a:r>
              <a:rPr lang="en-US" sz="3100" i="1" dirty="0" err="1" smtClean="0">
                <a:latin typeface="Times New Roman" pitchFamily="18" charset="0"/>
                <a:cs typeface="Times New Roman" pitchFamily="18" charset="0"/>
              </a:rPr>
              <a:t>Dalbergia</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stevensonii</a:t>
            </a:r>
            <a:r>
              <a:rPr lang="en-US" sz="3100" dirty="0" smtClean="0">
                <a:latin typeface="Times New Roman" pitchFamily="18" charset="0"/>
                <a:cs typeface="Times New Roman" pitchFamily="18" charset="0"/>
              </a:rPr>
              <a:t>. </a:t>
            </a:r>
          </a:p>
          <a:p>
            <a:pPr>
              <a:buNone/>
            </a:pPr>
            <a:r>
              <a:rPr lang="en-US" sz="3100" dirty="0" smtClean="0">
                <a:latin typeface="Times New Roman" pitchFamily="18" charset="0"/>
                <a:cs typeface="Times New Roman" pitchFamily="18" charset="0"/>
              </a:rPr>
              <a:t>          (D) Banded parenchyma in </a:t>
            </a:r>
            <a:r>
              <a:rPr lang="en-US" sz="3100" i="1" dirty="0" err="1" smtClean="0">
                <a:latin typeface="Times New Roman" pitchFamily="18" charset="0"/>
                <a:cs typeface="Times New Roman" pitchFamily="18" charset="0"/>
              </a:rPr>
              <a:t>Micropholis</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guyanensis</a:t>
            </a:r>
            <a:r>
              <a:rPr lang="en-US" sz="3100" dirty="0" smtClean="0">
                <a:latin typeface="Times New Roman" pitchFamily="18" charset="0"/>
                <a:cs typeface="Times New Roman" pitchFamily="18" charset="0"/>
              </a:rPr>
              <a:t>. </a:t>
            </a:r>
          </a:p>
          <a:p>
            <a:pPr>
              <a:buNone/>
            </a:pPr>
            <a:r>
              <a:rPr lang="en-US" sz="3100" dirty="0" smtClean="0">
                <a:latin typeface="Times New Roman" pitchFamily="18" charset="0"/>
                <a:cs typeface="Times New Roman" pitchFamily="18" charset="0"/>
              </a:rPr>
              <a:t>          (F) Marginal parenchyma in </a:t>
            </a:r>
            <a:r>
              <a:rPr lang="en-US" sz="3100" i="1" dirty="0" err="1" smtClean="0">
                <a:latin typeface="Times New Roman" pitchFamily="18" charset="0"/>
                <a:cs typeface="Times New Roman" pitchFamily="18" charset="0"/>
              </a:rPr>
              <a:t>Juglans</a:t>
            </a:r>
            <a:r>
              <a:rPr lang="en-US" sz="3100" i="1" dirty="0" smtClean="0">
                <a:latin typeface="Times New Roman" pitchFamily="18" charset="0"/>
                <a:cs typeface="Times New Roman" pitchFamily="18" charset="0"/>
              </a:rPr>
              <a:t> </a:t>
            </a:r>
            <a:r>
              <a:rPr lang="en-US" sz="3100" i="1" dirty="0" err="1" smtClean="0">
                <a:latin typeface="Times New Roman" pitchFamily="18" charset="0"/>
                <a:cs typeface="Times New Roman" pitchFamily="18" charset="0"/>
              </a:rPr>
              <a:t>nigra</a:t>
            </a:r>
            <a:r>
              <a:rPr lang="en-US" sz="3100" dirty="0" smtClean="0">
                <a:latin typeface="Times New Roman" pitchFamily="18" charset="0"/>
                <a:cs typeface="Times New Roman" pitchFamily="18" charset="0"/>
              </a:rPr>
              <a:t>. </a:t>
            </a:r>
          </a:p>
          <a:p>
            <a:pPr>
              <a:buFont typeface="Wingdings" pitchFamily="2" charset="2"/>
              <a:buChar char="Ø"/>
            </a:pPr>
            <a:r>
              <a:rPr lang="en-US" sz="3100" dirty="0" smtClean="0">
                <a:latin typeface="Times New Roman" pitchFamily="18" charset="0"/>
                <a:cs typeface="Times New Roman" pitchFamily="18" charset="0"/>
              </a:rPr>
              <a:t>In this case, the parenchyma cells are darker in color, and they delimit/demarcate the </a:t>
            </a:r>
            <a:r>
              <a:rPr lang="en-US" sz="3100" b="1" dirty="0" smtClean="0">
                <a:latin typeface="Times New Roman" pitchFamily="18" charset="0"/>
                <a:cs typeface="Times New Roman" pitchFamily="18" charset="0"/>
              </a:rPr>
              <a:t>growth rings </a:t>
            </a:r>
            <a:r>
              <a:rPr lang="en-US" sz="3100" dirty="0" smtClean="0">
                <a:latin typeface="Times New Roman" pitchFamily="18" charset="0"/>
                <a:cs typeface="Times New Roman" pitchFamily="18" charset="0"/>
              </a:rPr>
              <a:t>(arrows</a:t>
            </a:r>
            <a:r>
              <a:rPr lang="en-US" dirty="0" smtClean="0">
                <a:latin typeface="Times New Roman" pitchFamily="18" charset="0"/>
                <a:cs typeface="Times New Roman" pitchFamily="18" charset="0"/>
              </a:rPr>
              <a:t>). </a:t>
            </a:r>
          </a:p>
          <a:p>
            <a:pPr>
              <a:buNone/>
            </a:pPr>
            <a:endParaRPr lang="en-US" dirty="0" smtClean="0">
              <a:latin typeface="Times New Roman" pitchFamily="18" charset="0"/>
              <a:cs typeface="Times New Roman" pitchFamily="18" charset="0"/>
            </a:endParaRPr>
          </a:p>
          <a:p>
            <a:endParaRPr lang="en-US"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386760140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b="1" dirty="0" smtClean="0"/>
              <a:t>Cont…</a:t>
            </a:r>
            <a:endParaRPr lang="en-US" b="1" dirty="0"/>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125</a:t>
            </a:fld>
            <a:endParaRPr lang="en-US">
              <a:solidFill>
                <a:prstClr val="black">
                  <a:tint val="75000"/>
                </a:prstClr>
              </a:solidFill>
            </a:endParaRPr>
          </a:p>
        </p:txBody>
      </p:sp>
      <p:pic>
        <p:nvPicPr>
          <p:cNvPr id="6" name="Picture 2"/>
          <p:cNvPicPr>
            <a:picLocks noGrp="1" noChangeAspect="1" noChangeArrowheads="1"/>
          </p:cNvPicPr>
          <p:nvPr>
            <p:ph idx="1"/>
          </p:nvPr>
        </p:nvPicPr>
        <p:blipFill>
          <a:blip r:embed="rId2"/>
          <a:srcRect/>
          <a:stretch>
            <a:fillRect/>
          </a:stretch>
        </p:blipFill>
        <p:spPr bwMode="auto">
          <a:xfrm>
            <a:off x="228600" y="685800"/>
            <a:ext cx="8686800" cy="5943600"/>
          </a:xfrm>
          <a:prstGeom prst="rect">
            <a:avLst/>
          </a:prstGeom>
          <a:noFill/>
          <a:ln w="9525">
            <a:noFill/>
            <a:miter lim="800000"/>
            <a:headEnd/>
            <a:tailEnd/>
          </a:ln>
          <a:effectLst/>
        </p:spPr>
      </p:pic>
    </p:spTree>
    <p:extLst>
      <p:ext uri="{BB962C8B-B14F-4D97-AF65-F5344CB8AC3E}">
        <p14:creationId xmlns:p14="http://schemas.microsoft.com/office/powerpoint/2010/main" val="13747511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324600"/>
          </a:xfrm>
        </p:spPr>
        <p:txBody>
          <a:bodyPr>
            <a:normAutofit fontScale="70000" lnSpcReduction="20000"/>
          </a:bodyPr>
          <a:lstStyle/>
          <a:p>
            <a:pPr>
              <a:buNone/>
            </a:pPr>
            <a:r>
              <a:rPr lang="en-GB" sz="4400" b="1" u="sng" dirty="0" smtClean="0">
                <a:solidFill>
                  <a:srgbClr val="FF0000"/>
                </a:solidFill>
                <a:latin typeface="Times New Roman" pitchFamily="18" charset="0"/>
                <a:cs typeface="Times New Roman" pitchFamily="18" charset="0"/>
              </a:rPr>
              <a:t>6.5  Rays</a:t>
            </a:r>
            <a:r>
              <a:rPr lang="en-GB" sz="4400" u="sng" dirty="0" smtClean="0">
                <a:solidFill>
                  <a:srgbClr val="FF0000"/>
                </a:solidFill>
                <a:latin typeface="Times New Roman" pitchFamily="18" charset="0"/>
                <a:cs typeface="Times New Roman" pitchFamily="18" charset="0"/>
              </a:rPr>
              <a:t> </a:t>
            </a:r>
            <a:endParaRPr lang="en-US" sz="4400" u="sng" dirty="0" smtClean="0">
              <a:solidFill>
                <a:srgbClr val="FF0000"/>
              </a:solidFill>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The rays in hardwoods are much </a:t>
            </a:r>
            <a:r>
              <a:rPr lang="en-GB" b="1" u="sng" dirty="0" smtClean="0">
                <a:latin typeface="Times New Roman" pitchFamily="18" charset="0"/>
                <a:cs typeface="Times New Roman" pitchFamily="18" charset="0"/>
              </a:rPr>
              <a:t>more diverse/varied </a:t>
            </a:r>
            <a:r>
              <a:rPr lang="en-GB" dirty="0" smtClean="0">
                <a:latin typeface="Times New Roman" pitchFamily="18" charset="0"/>
                <a:cs typeface="Times New Roman" pitchFamily="18" charset="0"/>
              </a:rPr>
              <a:t>than those found in softwood.</a:t>
            </a:r>
          </a:p>
          <a:p>
            <a:pPr>
              <a:buFont typeface="Wingdings" pitchFamily="2" charset="2"/>
              <a:buChar char="Ø"/>
            </a:pPr>
            <a:r>
              <a:rPr lang="en-GB" b="1" dirty="0" smtClean="0">
                <a:latin typeface="Times New Roman" pitchFamily="18" charset="0"/>
                <a:cs typeface="Times New Roman" pitchFamily="18" charset="0"/>
              </a:rPr>
              <a:t> In some species</a:t>
            </a:r>
            <a:r>
              <a:rPr lang="en-GB" dirty="0" smtClean="0">
                <a:latin typeface="Times New Roman" pitchFamily="18" charset="0"/>
                <a:cs typeface="Times New Roman" pitchFamily="18" charset="0"/>
              </a:rPr>
              <a:t>, including willow (</a:t>
            </a:r>
            <a:r>
              <a:rPr lang="en-GB" i="1" dirty="0" smtClean="0">
                <a:latin typeface="Times New Roman" pitchFamily="18" charset="0"/>
                <a:cs typeface="Times New Roman" pitchFamily="18" charset="0"/>
              </a:rPr>
              <a:t>Salix</a:t>
            </a:r>
            <a:r>
              <a:rPr lang="en-GB" dirty="0" smtClean="0">
                <a:latin typeface="Times New Roman" pitchFamily="18" charset="0"/>
                <a:cs typeface="Times New Roman" pitchFamily="18" charset="0"/>
              </a:rPr>
              <a:t>), cottonwood, and </a:t>
            </a:r>
            <a:r>
              <a:rPr lang="en-GB" dirty="0" err="1" smtClean="0">
                <a:latin typeface="Times New Roman" pitchFamily="18" charset="0"/>
                <a:cs typeface="Times New Roman" pitchFamily="18" charset="0"/>
              </a:rPr>
              <a:t>koa</a:t>
            </a:r>
            <a:r>
              <a:rPr lang="en-GB" dirty="0" smtClean="0">
                <a:latin typeface="Times New Roman" pitchFamily="18" charset="0"/>
                <a:cs typeface="Times New Roman" pitchFamily="18" charset="0"/>
              </a:rPr>
              <a:t> (</a:t>
            </a:r>
            <a:r>
              <a:rPr lang="en-GB" i="1" dirty="0" smtClean="0">
                <a:latin typeface="Times New Roman" pitchFamily="18" charset="0"/>
                <a:cs typeface="Times New Roman" pitchFamily="18" charset="0"/>
              </a:rPr>
              <a:t>Acacia </a:t>
            </a:r>
            <a:r>
              <a:rPr lang="en-GB" i="1" dirty="0" err="1" smtClean="0">
                <a:latin typeface="Times New Roman" pitchFamily="18" charset="0"/>
                <a:cs typeface="Times New Roman" pitchFamily="18" charset="0"/>
              </a:rPr>
              <a:t>koa</a:t>
            </a:r>
            <a:r>
              <a:rPr lang="en-GB" dirty="0" smtClean="0">
                <a:latin typeface="Times New Roman" pitchFamily="18" charset="0"/>
                <a:cs typeface="Times New Roman" pitchFamily="18" charset="0"/>
              </a:rPr>
              <a:t>), the rays are exclusively </a:t>
            </a:r>
            <a:r>
              <a:rPr lang="en-GB" dirty="0" err="1" smtClean="0">
                <a:latin typeface="Times New Roman" pitchFamily="18" charset="0"/>
                <a:cs typeface="Times New Roman" pitchFamily="18" charset="0"/>
              </a:rPr>
              <a:t>uniseriate</a:t>
            </a:r>
            <a:r>
              <a:rPr lang="en-GB" dirty="0" smtClean="0">
                <a:latin typeface="Times New Roman" pitchFamily="18" charset="0"/>
                <a:cs typeface="Times New Roman" pitchFamily="18" charset="0"/>
              </a:rPr>
              <a:t> and are much like the softwood rays.</a:t>
            </a:r>
          </a:p>
          <a:p>
            <a:pPr>
              <a:buFont typeface="Wingdings" pitchFamily="2" charset="2"/>
              <a:buChar char="Ø"/>
            </a:pPr>
            <a:r>
              <a:rPr lang="en-GB" dirty="0" smtClean="0">
                <a:latin typeface="Times New Roman" pitchFamily="18" charset="0"/>
                <a:cs typeface="Times New Roman" pitchFamily="18" charset="0"/>
              </a:rPr>
              <a:t>Rays in hardwoods are composed of ray parenchyma cells that are either </a:t>
            </a:r>
            <a:r>
              <a:rPr lang="en-GB" b="1" u="sng" dirty="0" smtClean="0">
                <a:latin typeface="Times New Roman" pitchFamily="18" charset="0"/>
                <a:cs typeface="Times New Roman" pitchFamily="18" charset="0"/>
              </a:rPr>
              <a:t>procumbent or upright. </a:t>
            </a:r>
          </a:p>
          <a:p>
            <a:pPr>
              <a:buFont typeface="Wingdings" pitchFamily="2" charset="2"/>
              <a:buChar char="Ø"/>
            </a:pPr>
            <a:r>
              <a:rPr lang="en-GB" dirty="0" smtClean="0">
                <a:latin typeface="Times New Roman" pitchFamily="18" charset="0"/>
                <a:cs typeface="Times New Roman" pitchFamily="18" charset="0"/>
              </a:rPr>
              <a:t>As the name implies</a:t>
            </a:r>
            <a:r>
              <a:rPr lang="en-GB" b="1" dirty="0" smtClean="0">
                <a:solidFill>
                  <a:srgbClr val="FF0000"/>
                </a:solidFill>
                <a:latin typeface="Times New Roman" pitchFamily="18" charset="0"/>
                <a:cs typeface="Times New Roman" pitchFamily="18" charset="0"/>
              </a:rPr>
              <a:t>, procumbent ray cells are horizontal </a:t>
            </a:r>
            <a:r>
              <a:rPr lang="en-GB" dirty="0" smtClean="0">
                <a:latin typeface="Times New Roman" pitchFamily="18" charset="0"/>
                <a:cs typeface="Times New Roman" pitchFamily="18" charset="0"/>
              </a:rPr>
              <a:t>and are </a:t>
            </a:r>
            <a:r>
              <a:rPr lang="en-US" dirty="0" smtClean="0">
                <a:latin typeface="Times New Roman" pitchFamily="18" charset="0"/>
                <a:cs typeface="Times New Roman" pitchFamily="18" charset="0"/>
              </a:rPr>
              <a:t>similar in shape and size to the softwood ray parenchyma cells.</a:t>
            </a:r>
          </a:p>
          <a:p>
            <a:pPr>
              <a:buFont typeface="Wingdings" pitchFamily="2" charset="2"/>
              <a:buChar char="Ø"/>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The upright ray cells </a:t>
            </a:r>
            <a:r>
              <a:rPr lang="en-US" dirty="0" smtClean="0">
                <a:latin typeface="Times New Roman" pitchFamily="18" charset="0"/>
                <a:cs typeface="Times New Roman" pitchFamily="18" charset="0"/>
              </a:rPr>
              <a:t>are ray parenchyma cells turned on end so that their long axis is vertical.</a:t>
            </a:r>
          </a:p>
          <a:p>
            <a:pPr>
              <a:buFont typeface="Wingdings" pitchFamily="2" charset="2"/>
              <a:buChar char="Ø"/>
            </a:pPr>
            <a:r>
              <a:rPr lang="en-US" b="1" dirty="0" smtClean="0">
                <a:latin typeface="Times New Roman" pitchFamily="18" charset="0"/>
                <a:cs typeface="Times New Roman" pitchFamily="18" charset="0"/>
              </a:rPr>
              <a:t>Upright ray cells </a:t>
            </a:r>
            <a:r>
              <a:rPr lang="en-US" dirty="0" smtClean="0">
                <a:latin typeface="Times New Roman" pitchFamily="18" charset="0"/>
                <a:cs typeface="Times New Roman" pitchFamily="18" charset="0"/>
              </a:rPr>
              <a:t>are generally </a:t>
            </a:r>
            <a:r>
              <a:rPr lang="en-US" u="sng" dirty="0" smtClean="0">
                <a:latin typeface="Times New Roman" pitchFamily="18" charset="0"/>
                <a:cs typeface="Times New Roman" pitchFamily="18" charset="0"/>
              </a:rPr>
              <a:t>shorter and sometimes nearly square</a:t>
            </a:r>
            <a:r>
              <a:rPr lang="en-US" dirty="0" smtClean="0">
                <a:latin typeface="Times New Roman" pitchFamily="18" charset="0"/>
                <a:cs typeface="Times New Roman" pitchFamily="18" charset="0"/>
              </a:rPr>
              <a:t>. </a:t>
            </a:r>
          </a:p>
          <a:p>
            <a:pPr>
              <a:buFont typeface="Wingdings" pitchFamily="2" charset="2"/>
              <a:buChar char="Ø"/>
            </a:pPr>
            <a:r>
              <a:rPr lang="en-US" dirty="0" smtClean="0">
                <a:latin typeface="Times New Roman" pitchFamily="18" charset="0"/>
                <a:cs typeface="Times New Roman" pitchFamily="18" charset="0"/>
              </a:rPr>
              <a:t>Rays that have only one type of ray cell, typically only procumbent cells, are called </a:t>
            </a:r>
            <a:r>
              <a:rPr lang="en-US" b="1" u="sng" dirty="0" smtClean="0">
                <a:latin typeface="Times New Roman" pitchFamily="18" charset="0"/>
                <a:cs typeface="Times New Roman" pitchFamily="18" charset="0"/>
              </a:rPr>
              <a:t>homo cellular rays</a:t>
            </a:r>
            <a:r>
              <a:rPr lang="en-US" u="sng" dirty="0" smtClean="0">
                <a:latin typeface="Times New Roman" pitchFamily="18" charset="0"/>
                <a:cs typeface="Times New Roman" pitchFamily="18" charset="0"/>
              </a:rPr>
              <a:t>. </a:t>
            </a:r>
          </a:p>
          <a:p>
            <a:pPr>
              <a:buFont typeface="Wingdings" pitchFamily="2" charset="2"/>
              <a:buChar char="Ø"/>
            </a:pPr>
            <a:r>
              <a:rPr lang="en-US" dirty="0" smtClean="0">
                <a:latin typeface="Times New Roman" pitchFamily="18" charset="0"/>
                <a:cs typeface="Times New Roman" pitchFamily="18" charset="0"/>
              </a:rPr>
              <a:t>Those that </a:t>
            </a:r>
            <a:r>
              <a:rPr lang="en-US" b="1" u="sng" dirty="0" smtClean="0">
                <a:latin typeface="Times New Roman" pitchFamily="18" charset="0"/>
                <a:cs typeface="Times New Roman" pitchFamily="18" charset="0"/>
              </a:rPr>
              <a:t>have procumbent and upright cells </a:t>
            </a:r>
            <a:r>
              <a:rPr lang="en-US" dirty="0" smtClean="0">
                <a:latin typeface="Times New Roman" pitchFamily="18" charset="0"/>
                <a:cs typeface="Times New Roman" pitchFamily="18" charset="0"/>
              </a:rPr>
              <a:t>are </a:t>
            </a:r>
            <a:r>
              <a:rPr lang="en-US" b="1" dirty="0" smtClean="0">
                <a:latin typeface="Times New Roman" pitchFamily="18" charset="0"/>
                <a:cs typeface="Times New Roman" pitchFamily="18" charset="0"/>
              </a:rPr>
              <a:t>called hetero cellular rays. </a:t>
            </a:r>
          </a:p>
        </p:txBody>
      </p:sp>
      <p:sp>
        <p:nvSpPr>
          <p:cNvPr id="4" name="Slide Number Placeholder 3"/>
          <p:cNvSpPr>
            <a:spLocks noGrp="1"/>
          </p:cNvSpPr>
          <p:nvPr>
            <p:ph type="sldNum" sz="quarter" idx="12"/>
          </p:nvPr>
        </p:nvSpPr>
        <p:spPr/>
        <p:txBody>
          <a:bodyPr/>
          <a:lstStyle/>
          <a:p>
            <a:fld id="{6B45844A-9140-48C9-BC2D-DF7CE4450685}" type="slidenum">
              <a:rPr lang="en-US" smtClean="0">
                <a:solidFill>
                  <a:prstClr val="black">
                    <a:tint val="75000"/>
                  </a:prstClr>
                </a:solidFill>
              </a:rPr>
              <a:pPr/>
              <a:t>126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Tree>
    <p:extLst>
      <p:ext uri="{BB962C8B-B14F-4D97-AF65-F5344CB8AC3E}">
        <p14:creationId xmlns:p14="http://schemas.microsoft.com/office/powerpoint/2010/main" val="20286367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b="1" dirty="0" smtClean="0">
                <a:latin typeface="Times New Roman" pitchFamily="18" charset="0"/>
                <a:cs typeface="Times New Roman" pitchFamily="18" charset="0"/>
              </a:rPr>
              <a:t>Procumbent &amp; upright ray cells</a:t>
            </a:r>
            <a:endParaRPr lang="en-US" b="1" dirty="0">
              <a:latin typeface="Times New Roman" pitchFamily="18" charset="0"/>
              <a:cs typeface="Times New Roman" pitchFamily="18" charset="0"/>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GF 3RD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45844A-9140-48C9-BC2D-DF7CE4450685}" type="slidenum">
              <a:rPr lang="en-US" smtClean="0">
                <a:solidFill>
                  <a:prstClr val="black">
                    <a:tint val="75000"/>
                  </a:prstClr>
                </a:solidFill>
              </a:rPr>
              <a:pPr/>
              <a:t>127</a:t>
            </a:fld>
            <a:endParaRPr lang="en-US">
              <a:solidFill>
                <a:prstClr val="black">
                  <a:tint val="75000"/>
                </a:prstClr>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0" y="990600"/>
            <a:ext cx="4343400" cy="48101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4495800" y="1143000"/>
            <a:ext cx="4267200" cy="4552950"/>
          </a:xfrm>
          <a:prstGeom prst="rect">
            <a:avLst/>
          </a:prstGeom>
          <a:noFill/>
          <a:ln w="9525">
            <a:noFill/>
            <a:miter lim="800000"/>
            <a:headEnd/>
            <a:tailEnd/>
          </a:ln>
          <a:effectLst/>
        </p:spPr>
      </p:pic>
    </p:spTree>
    <p:extLst>
      <p:ext uri="{BB962C8B-B14F-4D97-AF65-F5344CB8AC3E}">
        <p14:creationId xmlns:p14="http://schemas.microsoft.com/office/powerpoint/2010/main" val="135951541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931221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GB" sz="2400" b="1" dirty="0" smtClean="0">
                <a:solidFill>
                  <a:srgbClr val="FF0000"/>
                </a:solidFill>
                <a:latin typeface="Times New Roman" pitchFamily="18" charset="0"/>
                <a:cs typeface="Times New Roman" pitchFamily="18" charset="0"/>
              </a:rPr>
              <a:t>CHAPTER SEVEN</a:t>
            </a:r>
            <a:r>
              <a:rPr lang="en-US" sz="2400" dirty="0" smtClean="0">
                <a:solidFill>
                  <a:srgbClr val="FF0000"/>
                </a:solidFill>
                <a:latin typeface="Times New Roman" pitchFamily="18" charset="0"/>
                <a:cs typeface="Times New Roman" pitchFamily="18" charset="0"/>
              </a:rPr>
              <a:t/>
            </a:r>
            <a:br>
              <a:rPr lang="en-US" sz="2400" dirty="0" smtClean="0">
                <a:solidFill>
                  <a:srgbClr val="FF0000"/>
                </a:solidFill>
                <a:latin typeface="Times New Roman" pitchFamily="18" charset="0"/>
                <a:cs typeface="Times New Roman" pitchFamily="18" charset="0"/>
              </a:rPr>
            </a:br>
            <a:r>
              <a:rPr lang="en-GB" sz="2400" b="1" u="sng" dirty="0" smtClean="0">
                <a:solidFill>
                  <a:srgbClr val="FF0000"/>
                </a:solidFill>
                <a:latin typeface="Times New Roman" pitchFamily="18" charset="0"/>
                <a:cs typeface="Times New Roman" pitchFamily="18" charset="0"/>
              </a:rPr>
              <a:t>7.1  Natural defects of wood</a:t>
            </a:r>
            <a:endParaRPr lang="en-US" sz="2400" b="1" u="sng"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152400" y="914400"/>
            <a:ext cx="8915400" cy="5715000"/>
          </a:xfrm>
        </p:spPr>
        <p:txBody>
          <a:bodyPr>
            <a:normAutofit fontScale="77500" lnSpcReduction="20000"/>
          </a:bodyPr>
          <a:lstStyle/>
          <a:p>
            <a:pPr>
              <a:buFont typeface="Wingdings" pitchFamily="2" charset="2"/>
              <a:buChar char="Ø"/>
            </a:pPr>
            <a:r>
              <a:rPr lang="en-US" b="1" u="sng" dirty="0" smtClean="0">
                <a:solidFill>
                  <a:srgbClr val="FF0000"/>
                </a:solidFill>
                <a:latin typeface="Times New Roman" pitchFamily="18" charset="0"/>
                <a:cs typeface="Times New Roman" pitchFamily="18" charset="0"/>
              </a:rPr>
              <a:t>7.1.1 wood defects</a:t>
            </a:r>
            <a:endParaRPr lang="en-US" dirty="0" smtClean="0">
              <a:latin typeface="Times New Roman" pitchFamily="18" charset="0"/>
              <a:cs typeface="Times New Roman" pitchFamily="18" charset="0"/>
            </a:endParaRPr>
          </a:p>
          <a:p>
            <a:pPr>
              <a:buFont typeface="Wingdings" pitchFamily="2" charset="2"/>
              <a:buChar char="Ø"/>
            </a:pPr>
            <a:r>
              <a:rPr lang="en-US" sz="3100" dirty="0" smtClean="0">
                <a:latin typeface="Times New Roman" pitchFamily="18" charset="0"/>
                <a:cs typeface="Times New Roman" pitchFamily="18" charset="0"/>
              </a:rPr>
              <a:t>No tree is perfect.</a:t>
            </a:r>
          </a:p>
          <a:p>
            <a:pPr>
              <a:buFont typeface="Wingdings" pitchFamily="2" charset="2"/>
              <a:buChar char="Ø"/>
            </a:pPr>
            <a:r>
              <a:rPr lang="en-US" sz="3100" dirty="0" smtClean="0">
                <a:latin typeface="Times New Roman" pitchFamily="18" charset="0"/>
                <a:cs typeface="Times New Roman" pitchFamily="18" charset="0"/>
              </a:rPr>
              <a:t> It’s subject to </a:t>
            </a:r>
            <a:r>
              <a:rPr lang="en-US" sz="3100" b="1" u="sng" dirty="0" smtClean="0">
                <a:latin typeface="Times New Roman" pitchFamily="18" charset="0"/>
                <a:cs typeface="Times New Roman" pitchFamily="18" charset="0"/>
              </a:rPr>
              <a:t>defects</a:t>
            </a:r>
            <a:r>
              <a:rPr lang="en-US" sz="3100" dirty="0" smtClean="0">
                <a:latin typeface="Times New Roman" pitchFamily="18" charset="0"/>
                <a:cs typeface="Times New Roman" pitchFamily="18" charset="0"/>
              </a:rPr>
              <a:t> from the time it emerges as a seedling to the last stages of seasoning. </a:t>
            </a:r>
          </a:p>
          <a:p>
            <a:pPr>
              <a:buFont typeface="Wingdings" pitchFamily="2" charset="2"/>
              <a:buChar char="Ø"/>
            </a:pPr>
            <a:r>
              <a:rPr lang="en-US" sz="3100" b="1" i="1" dirty="0" smtClean="0">
                <a:latin typeface="Times New Roman" pitchFamily="18" charset="0"/>
                <a:cs typeface="Times New Roman" pitchFamily="18" charset="0"/>
              </a:rPr>
              <a:t>A defect </a:t>
            </a:r>
            <a:r>
              <a:rPr lang="en-US" sz="3100" dirty="0" smtClean="0">
                <a:latin typeface="Times New Roman" pitchFamily="18" charset="0"/>
                <a:cs typeface="Times New Roman" pitchFamily="18" charset="0"/>
              </a:rPr>
              <a:t>is simply an </a:t>
            </a:r>
            <a:r>
              <a:rPr lang="en-US" sz="3100" b="1" u="sng" dirty="0" smtClean="0">
                <a:latin typeface="Times New Roman" pitchFamily="18" charset="0"/>
                <a:cs typeface="Times New Roman" pitchFamily="18" charset="0"/>
              </a:rPr>
              <a:t>abnormality</a:t>
            </a:r>
            <a:r>
              <a:rPr lang="en-US" sz="3100" dirty="0" smtClean="0">
                <a:latin typeface="Times New Roman" pitchFamily="18" charset="0"/>
                <a:cs typeface="Times New Roman" pitchFamily="18" charset="0"/>
              </a:rPr>
              <a:t> or </a:t>
            </a:r>
            <a:r>
              <a:rPr lang="en-US" sz="3100" b="1" u="sng" dirty="0" smtClean="0">
                <a:latin typeface="Times New Roman" pitchFamily="18" charset="0"/>
                <a:cs typeface="Times New Roman" pitchFamily="18" charset="0"/>
              </a:rPr>
              <a:t>irregularity</a:t>
            </a:r>
            <a:r>
              <a:rPr lang="en-US" sz="3100" dirty="0" smtClean="0">
                <a:latin typeface="Times New Roman" pitchFamily="18" charset="0"/>
                <a:cs typeface="Times New Roman" pitchFamily="18" charset="0"/>
              </a:rPr>
              <a:t> found in wood.</a:t>
            </a:r>
          </a:p>
          <a:p>
            <a:pPr>
              <a:buFont typeface="Wingdings" pitchFamily="2" charset="2"/>
              <a:buChar char="Ø"/>
            </a:pPr>
            <a:r>
              <a:rPr lang="en-US" sz="3100" dirty="0" smtClean="0">
                <a:latin typeface="Times New Roman" pitchFamily="18" charset="0"/>
                <a:cs typeface="Times New Roman" pitchFamily="18" charset="0"/>
              </a:rPr>
              <a:t> There are many different types of defects arising from many different causes. </a:t>
            </a:r>
          </a:p>
          <a:p>
            <a:pPr>
              <a:buFont typeface="Wingdings" pitchFamily="2" charset="2"/>
              <a:buChar char="Ø"/>
            </a:pPr>
            <a:r>
              <a:rPr lang="en-US" sz="3100" dirty="0" smtClean="0">
                <a:latin typeface="Times New Roman" pitchFamily="18" charset="0"/>
                <a:cs typeface="Times New Roman" pitchFamily="18" charset="0"/>
              </a:rPr>
              <a:t>For instance, </a:t>
            </a:r>
            <a:r>
              <a:rPr lang="en-US" sz="3100" b="1" u="sng" dirty="0" smtClean="0">
                <a:latin typeface="Times New Roman" pitchFamily="18" charset="0"/>
                <a:cs typeface="Times New Roman" pitchFamily="18" charset="0"/>
              </a:rPr>
              <a:t>there are natural and acquired defects </a:t>
            </a:r>
            <a:r>
              <a:rPr lang="en-US" sz="3100" dirty="0" smtClean="0">
                <a:latin typeface="Times New Roman" pitchFamily="18" charset="0"/>
                <a:cs typeface="Times New Roman" pitchFamily="18" charset="0"/>
              </a:rPr>
              <a:t>caused by a broken limb or other injury, insect and fungal attack, or rapid tree growth.</a:t>
            </a:r>
          </a:p>
          <a:p>
            <a:pPr>
              <a:buFont typeface="Wingdings" pitchFamily="2" charset="2"/>
              <a:buChar char="Ø"/>
            </a:pPr>
            <a:r>
              <a:rPr lang="en-US" sz="3100" dirty="0" smtClean="0">
                <a:latin typeface="Times New Roman" pitchFamily="18" charset="0"/>
                <a:cs typeface="Times New Roman" pitchFamily="18" charset="0"/>
              </a:rPr>
              <a:t>There are </a:t>
            </a:r>
            <a:r>
              <a:rPr lang="en-US" sz="3100" b="1" u="sng" dirty="0" smtClean="0">
                <a:latin typeface="Times New Roman" pitchFamily="18" charset="0"/>
                <a:cs typeface="Times New Roman" pitchFamily="18" charset="0"/>
              </a:rPr>
              <a:t>innate defects </a:t>
            </a:r>
            <a:r>
              <a:rPr lang="en-US" sz="3100" dirty="0" smtClean="0">
                <a:latin typeface="Times New Roman" pitchFamily="18" charset="0"/>
                <a:cs typeface="Times New Roman" pitchFamily="18" charset="0"/>
              </a:rPr>
              <a:t>caused</a:t>
            </a:r>
            <a:r>
              <a:rPr lang="en-US" sz="3100" b="1" dirty="0" smtClean="0">
                <a:latin typeface="Times New Roman" pitchFamily="18" charset="0"/>
                <a:cs typeface="Times New Roman" pitchFamily="18" charset="0"/>
              </a:rPr>
              <a:t> </a:t>
            </a:r>
            <a:r>
              <a:rPr lang="en-US" sz="3100" dirty="0" smtClean="0">
                <a:latin typeface="Times New Roman" pitchFamily="18" charset="0"/>
                <a:cs typeface="Times New Roman" pitchFamily="18" charset="0"/>
              </a:rPr>
              <a:t>by the natural characteristic of wood to shrink or expand in response to water vapor in the air. and, </a:t>
            </a:r>
          </a:p>
          <a:p>
            <a:pPr>
              <a:buFont typeface="Wingdings" pitchFamily="2" charset="2"/>
              <a:buChar char="Ø"/>
            </a:pPr>
            <a:r>
              <a:rPr lang="en-US" sz="3100" dirty="0" smtClean="0">
                <a:latin typeface="Times New Roman" pitchFamily="18" charset="0"/>
                <a:cs typeface="Times New Roman" pitchFamily="18" charset="0"/>
              </a:rPr>
              <a:t>There are </a:t>
            </a:r>
            <a:r>
              <a:rPr lang="en-US" sz="3100" b="1" u="sng" dirty="0" smtClean="0">
                <a:latin typeface="Times New Roman" pitchFamily="18" charset="0"/>
                <a:cs typeface="Times New Roman" pitchFamily="18" charset="0"/>
              </a:rPr>
              <a:t>artificial and mechanical defects </a:t>
            </a:r>
            <a:r>
              <a:rPr lang="en-US" sz="3100" dirty="0" smtClean="0">
                <a:latin typeface="Times New Roman" pitchFamily="18" charset="0"/>
                <a:cs typeface="Times New Roman" pitchFamily="18" charset="0"/>
              </a:rPr>
              <a:t>caused by incorrect sawing or machining (conversion), improper drying (seasoning), or improper handling and storage.</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92961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a:bodyPr>
          <a:lstStyle/>
          <a:p>
            <a:r>
              <a:rPr lang="en-US" sz="2800" b="1" dirty="0">
                <a:solidFill>
                  <a:srgbClr val="FF0000"/>
                </a:solidFill>
                <a:latin typeface="Times New Roman" pitchFamily="18" charset="0"/>
                <a:cs typeface="Times New Roman" pitchFamily="18" charset="0"/>
              </a:rPr>
              <a:t>HISTORY OF  WOOD USE </a:t>
            </a:r>
            <a:endParaRPr lang="en-US" sz="2800" b="1" dirty="0">
              <a:solidFill>
                <a:srgbClr val="FF0000"/>
              </a:solidFill>
            </a:endParaRPr>
          </a:p>
        </p:txBody>
      </p:sp>
      <p:sp>
        <p:nvSpPr>
          <p:cNvPr id="3" name="Content Placeholder 2"/>
          <p:cNvSpPr>
            <a:spLocks noGrp="1"/>
          </p:cNvSpPr>
          <p:nvPr>
            <p:ph idx="1"/>
          </p:nvPr>
        </p:nvSpPr>
        <p:spPr>
          <a:xfrm>
            <a:off x="152400" y="685800"/>
            <a:ext cx="8991600" cy="6019800"/>
          </a:xfrm>
        </p:spPr>
        <p:txBody>
          <a:bodyPr>
            <a:noAutofit/>
          </a:bodyPr>
          <a:lstStyle/>
          <a:p>
            <a:pPr marL="0" lvl="0">
              <a:lnSpc>
                <a:spcPct val="115000"/>
              </a:lnSpc>
              <a:spcBef>
                <a:spcPts val="0"/>
              </a:spcBef>
              <a:spcAft>
                <a:spcPts val="1000"/>
              </a:spcAft>
            </a:pPr>
            <a:r>
              <a:rPr lang="en-US" sz="2800" dirty="0">
                <a:solidFill>
                  <a:prstClr val="black"/>
                </a:solidFill>
                <a:latin typeface="Times New Roman"/>
                <a:ea typeface="Calibri"/>
                <a:cs typeface="Times New Roman"/>
              </a:rPr>
              <a:t>Wet process </a:t>
            </a:r>
            <a:r>
              <a:rPr lang="en-US" sz="2800" b="1" dirty="0">
                <a:solidFill>
                  <a:prstClr val="black"/>
                </a:solidFill>
                <a:latin typeface="Times New Roman"/>
                <a:ea typeface="Calibri"/>
                <a:cs typeface="Times New Roman"/>
              </a:rPr>
              <a:t>fiberboard </a:t>
            </a:r>
            <a:r>
              <a:rPr lang="en-US" sz="2800" dirty="0">
                <a:solidFill>
                  <a:prstClr val="black"/>
                </a:solidFill>
                <a:latin typeface="Times New Roman"/>
                <a:ea typeface="Calibri"/>
                <a:cs typeface="Times New Roman"/>
              </a:rPr>
              <a:t>was developed late in the 19th century and was commonly used for </a:t>
            </a:r>
            <a:r>
              <a:rPr lang="en-US" sz="2800" b="1" dirty="0">
                <a:solidFill>
                  <a:prstClr val="black"/>
                </a:solidFill>
                <a:latin typeface="Times New Roman"/>
                <a:ea typeface="Calibri"/>
                <a:cs typeface="Times New Roman"/>
              </a:rPr>
              <a:t>sheathing, interior paneling, and roof insulation early in the 20th. </a:t>
            </a:r>
            <a:endParaRPr lang="en-US" sz="2800" b="1" dirty="0">
              <a:solidFill>
                <a:prstClr val="black"/>
              </a:solidFill>
              <a:ea typeface="Calibri"/>
              <a:cs typeface="Times New Roman"/>
            </a:endParaRPr>
          </a:p>
          <a:p>
            <a:r>
              <a:rPr lang="en-US" sz="2800" b="1" dirty="0" smtClean="0">
                <a:solidFill>
                  <a:srgbClr val="FF0000"/>
                </a:solidFill>
                <a:latin typeface="Times New Roman"/>
                <a:ea typeface="Calibri"/>
                <a:cs typeface="Times New Roman"/>
              </a:rPr>
              <a:t>Medium </a:t>
            </a:r>
            <a:r>
              <a:rPr lang="en-US" sz="2800" b="1" dirty="0">
                <a:solidFill>
                  <a:srgbClr val="FF0000"/>
                </a:solidFill>
                <a:latin typeface="Times New Roman"/>
                <a:ea typeface="Calibri"/>
                <a:cs typeface="Times New Roman"/>
              </a:rPr>
              <a:t>density fiberboard </a:t>
            </a:r>
            <a:r>
              <a:rPr lang="en-US" sz="2800" dirty="0">
                <a:solidFill>
                  <a:prstClr val="black"/>
                </a:solidFill>
                <a:latin typeface="Times New Roman"/>
                <a:ea typeface="Calibri"/>
                <a:cs typeface="Times New Roman"/>
              </a:rPr>
              <a:t>for </a:t>
            </a:r>
            <a:r>
              <a:rPr lang="en-US" sz="2800" b="1" dirty="0">
                <a:solidFill>
                  <a:prstClr val="black"/>
                </a:solidFill>
                <a:latin typeface="Times New Roman"/>
                <a:ea typeface="Calibri"/>
                <a:cs typeface="Times New Roman"/>
              </a:rPr>
              <a:t>core stock in furniture</a:t>
            </a:r>
            <a:r>
              <a:rPr lang="en-US" sz="2800" dirty="0">
                <a:solidFill>
                  <a:prstClr val="black"/>
                </a:solidFill>
                <a:latin typeface="Times New Roman"/>
                <a:ea typeface="Calibri"/>
                <a:cs typeface="Times New Roman"/>
              </a:rPr>
              <a:t>, </a:t>
            </a:r>
            <a:r>
              <a:rPr lang="en-US" sz="2800" b="1" dirty="0">
                <a:solidFill>
                  <a:prstClr val="black"/>
                </a:solidFill>
                <a:latin typeface="Times New Roman"/>
                <a:ea typeface="Calibri"/>
                <a:cs typeface="Times New Roman"/>
              </a:rPr>
              <a:t>mineral bonded products using wood wool and cement</a:t>
            </a:r>
            <a:r>
              <a:rPr lang="en-US" sz="2800" dirty="0">
                <a:solidFill>
                  <a:prstClr val="black"/>
                </a:solidFill>
                <a:latin typeface="Times New Roman"/>
                <a:ea typeface="Calibri"/>
                <a:cs typeface="Times New Roman"/>
              </a:rPr>
              <a:t> </a:t>
            </a:r>
            <a:r>
              <a:rPr lang="en-US" sz="2800" b="1" dirty="0">
                <a:solidFill>
                  <a:prstClr val="black"/>
                </a:solidFill>
                <a:latin typeface="Times New Roman"/>
                <a:ea typeface="Calibri"/>
                <a:cs typeface="Times New Roman"/>
              </a:rPr>
              <a:t>to make structural panels</a:t>
            </a:r>
            <a:r>
              <a:rPr lang="en-US" sz="2800" dirty="0">
                <a:solidFill>
                  <a:prstClr val="black"/>
                </a:solidFill>
                <a:latin typeface="Times New Roman"/>
                <a:ea typeface="Calibri"/>
                <a:cs typeface="Times New Roman"/>
              </a:rPr>
              <a:t>, products molded from wood particles, and composites of wood and other materials are greatly </a:t>
            </a:r>
            <a:r>
              <a:rPr lang="en-US" sz="2800" b="1" dirty="0">
                <a:solidFill>
                  <a:srgbClr val="FF0000"/>
                </a:solidFill>
                <a:latin typeface="Times New Roman"/>
                <a:ea typeface="Calibri"/>
                <a:cs typeface="Times New Roman"/>
              </a:rPr>
              <a:t>extending the wood resource and improving its utility while</a:t>
            </a:r>
            <a:r>
              <a:rPr lang="en-US" sz="2800" dirty="0">
                <a:solidFill>
                  <a:prstClr val="black"/>
                </a:solidFill>
                <a:latin typeface="Times New Roman"/>
                <a:ea typeface="Calibri"/>
                <a:cs typeface="Times New Roman"/>
              </a:rPr>
              <a:t> providing </a:t>
            </a:r>
            <a:r>
              <a:rPr lang="en-US" sz="2800" b="1" dirty="0">
                <a:solidFill>
                  <a:prstClr val="black"/>
                </a:solidFill>
                <a:latin typeface="Times New Roman"/>
                <a:ea typeface="Calibri"/>
                <a:cs typeface="Times New Roman"/>
              </a:rPr>
              <a:t>practical and economical materials </a:t>
            </a:r>
            <a:r>
              <a:rPr lang="en-US" sz="2800" dirty="0">
                <a:solidFill>
                  <a:prstClr val="black"/>
                </a:solidFill>
                <a:latin typeface="Times New Roman"/>
                <a:ea typeface="Calibri"/>
                <a:cs typeface="Times New Roman"/>
              </a:rPr>
              <a:t>for many kinds of construction</a:t>
            </a:r>
            <a:endParaRPr lang="en-US" sz="2800" dirty="0"/>
          </a:p>
        </p:txBody>
      </p:sp>
    </p:spTree>
    <p:extLst>
      <p:ext uri="{BB962C8B-B14F-4D97-AF65-F5344CB8AC3E}">
        <p14:creationId xmlns:p14="http://schemas.microsoft.com/office/powerpoint/2010/main" val="2058271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172200"/>
          </a:xfrm>
        </p:spPr>
        <p:txBody>
          <a:bodyPr>
            <a:normAutofit/>
          </a:bodyPr>
          <a:lstStyle/>
          <a:p>
            <a:pPr lvl="0">
              <a:buFont typeface="Wingdings" pitchFamily="2" charset="2"/>
              <a:buChar char="Ø"/>
            </a:pPr>
            <a:r>
              <a:rPr lang="en-US" sz="2400" dirty="0">
                <a:solidFill>
                  <a:prstClr val="black"/>
                </a:solidFill>
                <a:latin typeface="Times New Roman" pitchFamily="18" charset="0"/>
                <a:cs typeface="Times New Roman" pitchFamily="18" charset="0"/>
              </a:rPr>
              <a:t>Defects may be responsible for </a:t>
            </a:r>
          </a:p>
          <a:p>
            <a:pPr lvl="2">
              <a:buFont typeface="Wingdings" pitchFamily="2" charset="2"/>
              <a:buChar char="ü"/>
            </a:pPr>
            <a:r>
              <a:rPr lang="en-US" dirty="0">
                <a:solidFill>
                  <a:prstClr val="black"/>
                </a:solidFill>
                <a:latin typeface="Times New Roman" pitchFamily="18" charset="0"/>
                <a:cs typeface="Times New Roman" pitchFamily="18" charset="0"/>
              </a:rPr>
              <a:t>reducing wood’s economic value, </a:t>
            </a:r>
          </a:p>
          <a:p>
            <a:pPr lvl="2">
              <a:buFont typeface="Wingdings" pitchFamily="2" charset="2"/>
              <a:buChar char="ü"/>
            </a:pPr>
            <a:r>
              <a:rPr lang="en-US" dirty="0">
                <a:solidFill>
                  <a:prstClr val="black"/>
                </a:solidFill>
                <a:latin typeface="Times New Roman" pitchFamily="18" charset="0"/>
                <a:cs typeface="Times New Roman" pitchFamily="18" charset="0"/>
              </a:rPr>
              <a:t>lowering its strength, durability and usefulness, </a:t>
            </a:r>
          </a:p>
          <a:p>
            <a:pPr lvl="2">
              <a:buFont typeface="Wingdings" pitchFamily="2" charset="2"/>
              <a:buChar char="ü"/>
            </a:pPr>
            <a:r>
              <a:rPr lang="en-US" dirty="0">
                <a:solidFill>
                  <a:prstClr val="black"/>
                </a:solidFill>
                <a:latin typeface="Times New Roman" pitchFamily="18" charset="0"/>
                <a:cs typeface="Times New Roman" pitchFamily="18" charset="0"/>
              </a:rPr>
              <a:t>marring its appearance, and </a:t>
            </a:r>
          </a:p>
          <a:p>
            <a:pPr lvl="2">
              <a:buFont typeface="Wingdings" pitchFamily="2" charset="2"/>
              <a:buChar char="ü"/>
            </a:pPr>
            <a:r>
              <a:rPr lang="en-US" dirty="0">
                <a:solidFill>
                  <a:prstClr val="black"/>
                </a:solidFill>
                <a:latin typeface="Times New Roman" pitchFamily="18" charset="0"/>
                <a:cs typeface="Times New Roman" pitchFamily="18" charset="0"/>
              </a:rPr>
              <a:t>in some cases, causing its decay.</a:t>
            </a:r>
          </a:p>
          <a:p>
            <a:pPr lvl="0">
              <a:buFont typeface="Wingdings" pitchFamily="2" charset="2"/>
              <a:buChar char="Ø"/>
            </a:pPr>
            <a:r>
              <a:rPr lang="en-US" sz="2400" dirty="0">
                <a:solidFill>
                  <a:prstClr val="black"/>
                </a:solidFill>
                <a:latin typeface="Times New Roman" pitchFamily="18" charset="0"/>
                <a:cs typeface="Times New Roman" pitchFamily="18" charset="0"/>
              </a:rPr>
              <a:t>Defects in timber can affect its; strength, appearance, and durability. </a:t>
            </a:r>
          </a:p>
          <a:p>
            <a:pPr lvl="0">
              <a:buNone/>
            </a:pPr>
            <a:r>
              <a:rPr lang="en-US" sz="2400" b="1" u="sng" dirty="0">
                <a:solidFill>
                  <a:prstClr val="black"/>
                </a:solidFill>
                <a:latin typeface="Times New Roman" pitchFamily="18" charset="0"/>
                <a:cs typeface="Times New Roman" pitchFamily="18" charset="0"/>
              </a:rPr>
              <a:t>Generally defects in timber are either; </a:t>
            </a:r>
          </a:p>
          <a:p>
            <a:pPr lvl="0">
              <a:buNone/>
            </a:pPr>
            <a:r>
              <a:rPr lang="en-US" sz="2400" dirty="0">
                <a:solidFill>
                  <a:prstClr val="black"/>
                </a:solidFill>
                <a:latin typeface="Times New Roman" pitchFamily="18" charset="0"/>
                <a:cs typeface="Times New Roman" pitchFamily="18" charset="0"/>
              </a:rPr>
              <a:t>1. </a:t>
            </a:r>
            <a:r>
              <a:rPr lang="en-US" sz="2400" b="1" u="sng" dirty="0">
                <a:solidFill>
                  <a:srgbClr val="FF0000"/>
                </a:solidFill>
                <a:latin typeface="Times New Roman" pitchFamily="18" charset="0"/>
                <a:cs typeface="Times New Roman" pitchFamily="18" charset="0"/>
              </a:rPr>
              <a:t>Natural</a:t>
            </a:r>
            <a:r>
              <a:rPr lang="en-US" sz="2400" dirty="0">
                <a:solidFill>
                  <a:prstClr val="black"/>
                </a:solidFill>
                <a:latin typeface="Times New Roman" pitchFamily="18" charset="0"/>
                <a:cs typeface="Times New Roman" pitchFamily="18" charset="0"/>
              </a:rPr>
              <a:t>: defects that may be present in the growing tree. </a:t>
            </a:r>
          </a:p>
          <a:p>
            <a:pPr lvl="0">
              <a:buNone/>
            </a:pPr>
            <a:r>
              <a:rPr lang="en-US" sz="2400" dirty="0">
                <a:solidFill>
                  <a:prstClr val="black"/>
                </a:solidFill>
                <a:latin typeface="Times New Roman" pitchFamily="18" charset="0"/>
                <a:cs typeface="Times New Roman" pitchFamily="18" charset="0"/>
              </a:rPr>
              <a:t>2. </a:t>
            </a:r>
            <a:r>
              <a:rPr lang="en-US" sz="2400" b="1" u="sng" dirty="0">
                <a:solidFill>
                  <a:srgbClr val="FF0000"/>
                </a:solidFill>
                <a:latin typeface="Times New Roman" pitchFamily="18" charset="0"/>
                <a:cs typeface="Times New Roman" pitchFamily="18" charset="0"/>
              </a:rPr>
              <a:t>Artificial</a:t>
            </a:r>
            <a:r>
              <a:rPr lang="en-US" sz="2400" dirty="0">
                <a:solidFill>
                  <a:prstClr val="black"/>
                </a:solidFill>
                <a:latin typeface="Times New Roman" pitchFamily="18" charset="0"/>
                <a:cs typeface="Times New Roman" pitchFamily="18" charset="0"/>
              </a:rPr>
              <a:t>: defects caused by the seasoning, conversion and felling process. </a:t>
            </a:r>
          </a:p>
          <a:p>
            <a:pPr marL="0" lvl="0" indent="0">
              <a:buNone/>
            </a:pPr>
            <a:endParaRPr lang="en-US" sz="2400" dirty="0">
              <a:solidFill>
                <a:prstClr val="black"/>
              </a:solidFill>
              <a:latin typeface="Times New Roman" pitchFamily="18" charset="0"/>
              <a:cs typeface="Times New Roman" pitchFamily="18" charset="0"/>
            </a:endParaRPr>
          </a:p>
          <a:p>
            <a:endParaRPr lang="en-US" sz="4000" dirty="0"/>
          </a:p>
        </p:txBody>
      </p:sp>
    </p:spTree>
    <p:extLst>
      <p:ext uri="{BB962C8B-B14F-4D97-AF65-F5344CB8AC3E}">
        <p14:creationId xmlns:p14="http://schemas.microsoft.com/office/powerpoint/2010/main" val="424773165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172200"/>
          </a:xfrm>
        </p:spPr>
        <p:txBody>
          <a:bodyPr>
            <a:normAutofit/>
          </a:bodyPr>
          <a:lstStyle/>
          <a:p>
            <a:pPr lvl="0">
              <a:buFont typeface="Wingdings" pitchFamily="2" charset="2"/>
              <a:buChar char="Ø"/>
            </a:pPr>
            <a:r>
              <a:rPr lang="en-US" sz="2400" dirty="0">
                <a:solidFill>
                  <a:prstClr val="black"/>
                </a:solidFill>
                <a:latin typeface="Times New Roman" pitchFamily="18" charset="0"/>
                <a:cs typeface="Times New Roman" pitchFamily="18" charset="0"/>
              </a:rPr>
              <a:t>Defects may be responsible for </a:t>
            </a:r>
          </a:p>
          <a:p>
            <a:pPr lvl="2">
              <a:buFont typeface="Wingdings" pitchFamily="2" charset="2"/>
              <a:buChar char="ü"/>
            </a:pPr>
            <a:r>
              <a:rPr lang="en-US" dirty="0">
                <a:solidFill>
                  <a:prstClr val="black"/>
                </a:solidFill>
                <a:latin typeface="Times New Roman" pitchFamily="18" charset="0"/>
                <a:cs typeface="Times New Roman" pitchFamily="18" charset="0"/>
              </a:rPr>
              <a:t>reducing wood’s economic value, </a:t>
            </a:r>
          </a:p>
          <a:p>
            <a:pPr lvl="2">
              <a:buFont typeface="Wingdings" pitchFamily="2" charset="2"/>
              <a:buChar char="ü"/>
            </a:pPr>
            <a:r>
              <a:rPr lang="en-US" dirty="0">
                <a:solidFill>
                  <a:prstClr val="black"/>
                </a:solidFill>
                <a:latin typeface="Times New Roman" pitchFamily="18" charset="0"/>
                <a:cs typeface="Times New Roman" pitchFamily="18" charset="0"/>
              </a:rPr>
              <a:t>lowering its strength, durability and usefulness, </a:t>
            </a:r>
          </a:p>
          <a:p>
            <a:pPr lvl="2">
              <a:buFont typeface="Wingdings" pitchFamily="2" charset="2"/>
              <a:buChar char="ü"/>
            </a:pPr>
            <a:r>
              <a:rPr lang="en-US" dirty="0">
                <a:solidFill>
                  <a:prstClr val="black"/>
                </a:solidFill>
                <a:latin typeface="Times New Roman" pitchFamily="18" charset="0"/>
                <a:cs typeface="Times New Roman" pitchFamily="18" charset="0"/>
              </a:rPr>
              <a:t>marring its appearance, and </a:t>
            </a:r>
          </a:p>
          <a:p>
            <a:pPr lvl="2">
              <a:buFont typeface="Wingdings" pitchFamily="2" charset="2"/>
              <a:buChar char="ü"/>
            </a:pPr>
            <a:r>
              <a:rPr lang="en-US" dirty="0">
                <a:solidFill>
                  <a:prstClr val="black"/>
                </a:solidFill>
                <a:latin typeface="Times New Roman" pitchFamily="18" charset="0"/>
                <a:cs typeface="Times New Roman" pitchFamily="18" charset="0"/>
              </a:rPr>
              <a:t>in some cases, causing its decay.</a:t>
            </a:r>
          </a:p>
          <a:p>
            <a:pPr lvl="0">
              <a:buFont typeface="Wingdings" pitchFamily="2" charset="2"/>
              <a:buChar char="Ø"/>
            </a:pPr>
            <a:r>
              <a:rPr lang="en-US" sz="2400" dirty="0">
                <a:solidFill>
                  <a:prstClr val="black"/>
                </a:solidFill>
                <a:latin typeface="Times New Roman" pitchFamily="18" charset="0"/>
                <a:cs typeface="Times New Roman" pitchFamily="18" charset="0"/>
              </a:rPr>
              <a:t>Defects in timber can affect its; strength, appearance, and durability. </a:t>
            </a:r>
          </a:p>
          <a:p>
            <a:pPr lvl="0">
              <a:buNone/>
            </a:pPr>
            <a:r>
              <a:rPr lang="en-US" sz="2400" b="1" u="sng" dirty="0">
                <a:solidFill>
                  <a:prstClr val="black"/>
                </a:solidFill>
                <a:latin typeface="Times New Roman" pitchFamily="18" charset="0"/>
                <a:cs typeface="Times New Roman" pitchFamily="18" charset="0"/>
              </a:rPr>
              <a:t>Generally defects in timber are either; </a:t>
            </a:r>
          </a:p>
          <a:p>
            <a:pPr lvl="0">
              <a:buNone/>
            </a:pPr>
            <a:r>
              <a:rPr lang="en-US" sz="2400" dirty="0">
                <a:solidFill>
                  <a:prstClr val="black"/>
                </a:solidFill>
                <a:latin typeface="Times New Roman" pitchFamily="18" charset="0"/>
                <a:cs typeface="Times New Roman" pitchFamily="18" charset="0"/>
              </a:rPr>
              <a:t>1. </a:t>
            </a:r>
            <a:r>
              <a:rPr lang="en-US" sz="2400" b="1" u="sng" dirty="0">
                <a:solidFill>
                  <a:srgbClr val="FF0000"/>
                </a:solidFill>
                <a:latin typeface="Times New Roman" pitchFamily="18" charset="0"/>
                <a:cs typeface="Times New Roman" pitchFamily="18" charset="0"/>
              </a:rPr>
              <a:t>Natural</a:t>
            </a:r>
            <a:r>
              <a:rPr lang="en-US" sz="2400" dirty="0">
                <a:solidFill>
                  <a:prstClr val="black"/>
                </a:solidFill>
                <a:latin typeface="Times New Roman" pitchFamily="18" charset="0"/>
                <a:cs typeface="Times New Roman" pitchFamily="18" charset="0"/>
              </a:rPr>
              <a:t>: defects that may be present in the growing tree. </a:t>
            </a:r>
          </a:p>
          <a:p>
            <a:pPr lvl="0">
              <a:buNone/>
            </a:pPr>
            <a:r>
              <a:rPr lang="en-US" sz="2400" dirty="0">
                <a:solidFill>
                  <a:prstClr val="black"/>
                </a:solidFill>
                <a:latin typeface="Times New Roman" pitchFamily="18" charset="0"/>
                <a:cs typeface="Times New Roman" pitchFamily="18" charset="0"/>
              </a:rPr>
              <a:t>2. </a:t>
            </a:r>
            <a:r>
              <a:rPr lang="en-US" sz="2400" b="1" u="sng" dirty="0">
                <a:solidFill>
                  <a:srgbClr val="FF0000"/>
                </a:solidFill>
                <a:latin typeface="Times New Roman" pitchFamily="18" charset="0"/>
                <a:cs typeface="Times New Roman" pitchFamily="18" charset="0"/>
              </a:rPr>
              <a:t>Artificial</a:t>
            </a:r>
            <a:r>
              <a:rPr lang="en-US" sz="2400" dirty="0">
                <a:solidFill>
                  <a:prstClr val="black"/>
                </a:solidFill>
                <a:latin typeface="Times New Roman" pitchFamily="18" charset="0"/>
                <a:cs typeface="Times New Roman" pitchFamily="18" charset="0"/>
              </a:rPr>
              <a:t>: defects caused by the seasoning, conversion and felling process. </a:t>
            </a:r>
          </a:p>
          <a:p>
            <a:pPr marL="0" lvl="0" indent="0">
              <a:buNone/>
            </a:pPr>
            <a:endParaRPr lang="en-US" sz="2400" dirty="0">
              <a:solidFill>
                <a:prstClr val="black"/>
              </a:solidFill>
              <a:latin typeface="Times New Roman" pitchFamily="18" charset="0"/>
              <a:cs typeface="Times New Roman" pitchFamily="18" charset="0"/>
            </a:endParaRPr>
          </a:p>
          <a:p>
            <a:endParaRPr lang="en-US" sz="4000" dirty="0"/>
          </a:p>
        </p:txBody>
      </p:sp>
    </p:spTree>
    <p:extLst>
      <p:ext uri="{BB962C8B-B14F-4D97-AF65-F5344CB8AC3E}">
        <p14:creationId xmlns:p14="http://schemas.microsoft.com/office/powerpoint/2010/main" val="34469108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324600"/>
          </a:xfrm>
        </p:spPr>
        <p:txBody>
          <a:bodyPr>
            <a:normAutofit fontScale="70000" lnSpcReduction="20000"/>
          </a:bodyPr>
          <a:lstStyle/>
          <a:p>
            <a:pPr>
              <a:buNone/>
            </a:pPr>
            <a:r>
              <a:rPr lang="en-US" b="1" dirty="0" smtClean="0">
                <a:solidFill>
                  <a:srgbClr val="FF0000"/>
                </a:solidFill>
                <a:latin typeface="Times New Roman" pitchFamily="18" charset="0"/>
                <a:cs typeface="Times New Roman" pitchFamily="18" charset="0"/>
              </a:rPr>
              <a:t>1. </a:t>
            </a:r>
            <a:r>
              <a:rPr lang="en-US" b="1" u="sng" dirty="0" smtClean="0">
                <a:solidFill>
                  <a:srgbClr val="FF0000"/>
                </a:solidFill>
                <a:latin typeface="Times New Roman" pitchFamily="18" charset="0"/>
                <a:cs typeface="Times New Roman" pitchFamily="18" charset="0"/>
              </a:rPr>
              <a:t>Natural Wood Defects</a:t>
            </a:r>
            <a:endParaRPr lang="en-US" u="sng" dirty="0" smtClean="0">
              <a:solidFill>
                <a:srgbClr val="FF0000"/>
              </a:solidFill>
              <a:latin typeface="Times New Roman" pitchFamily="18" charset="0"/>
              <a:cs typeface="Times New Roman" pitchFamily="18" charset="0"/>
            </a:endParaRPr>
          </a:p>
          <a:p>
            <a:pPr>
              <a:buFont typeface="Wingdings" pitchFamily="2" charset="2"/>
              <a:buChar char="Ø"/>
            </a:pPr>
            <a:r>
              <a:rPr lang="en-US" dirty="0" smtClean="0">
                <a:latin typeface="Times New Roman" pitchFamily="18" charset="0"/>
                <a:cs typeface="Times New Roman" pitchFamily="18" charset="0"/>
              </a:rPr>
              <a:t>During its lifetime, a tree is subjected to many </a:t>
            </a:r>
            <a:r>
              <a:rPr lang="en-US" b="1" u="sng" dirty="0" smtClean="0">
                <a:latin typeface="Times New Roman" pitchFamily="18" charset="0"/>
                <a:cs typeface="Times New Roman" pitchFamily="18" charset="0"/>
              </a:rPr>
              <a:t>natural forces </a:t>
            </a:r>
            <a:r>
              <a:rPr lang="en-US" dirty="0" smtClean="0">
                <a:latin typeface="Times New Roman" pitchFamily="18" charset="0"/>
                <a:cs typeface="Times New Roman" pitchFamily="18" charset="0"/>
              </a:rPr>
              <a:t>that cause defects in the wood. </a:t>
            </a:r>
          </a:p>
          <a:p>
            <a:pPr>
              <a:buFont typeface="Wingdings" pitchFamily="2" charset="2"/>
              <a:buChar char="Ø"/>
            </a:pPr>
            <a:r>
              <a:rPr lang="en-US" dirty="0" smtClean="0">
                <a:latin typeface="Times New Roman" pitchFamily="18" charset="0"/>
                <a:cs typeface="Times New Roman" pitchFamily="18" charset="0"/>
              </a:rPr>
              <a:t>Wood workers are quite familiar with these defects – </a:t>
            </a:r>
          </a:p>
          <a:p>
            <a:pPr lvl="2">
              <a:buFont typeface="Wingdings" pitchFamily="2" charset="2"/>
              <a:buChar char="ü"/>
            </a:pPr>
            <a:r>
              <a:rPr lang="en-US" sz="3400" dirty="0" smtClean="0">
                <a:latin typeface="Times New Roman" pitchFamily="18" charset="0"/>
                <a:cs typeface="Times New Roman" pitchFamily="18" charset="0"/>
              </a:rPr>
              <a:t>knots, </a:t>
            </a:r>
          </a:p>
          <a:p>
            <a:pPr lvl="2">
              <a:buFont typeface="Wingdings" pitchFamily="2" charset="2"/>
              <a:buChar char="ü"/>
            </a:pPr>
            <a:r>
              <a:rPr lang="en-US" sz="3400" dirty="0" smtClean="0">
                <a:latin typeface="Times New Roman" pitchFamily="18" charset="0"/>
                <a:cs typeface="Times New Roman" pitchFamily="18" charset="0"/>
              </a:rPr>
              <a:t>splits, </a:t>
            </a:r>
          </a:p>
          <a:p>
            <a:pPr lvl="2">
              <a:buFont typeface="Wingdings" pitchFamily="2" charset="2"/>
              <a:buChar char="ü"/>
            </a:pPr>
            <a:r>
              <a:rPr lang="en-US" sz="3400" dirty="0" smtClean="0">
                <a:latin typeface="Times New Roman" pitchFamily="18" charset="0"/>
                <a:cs typeface="Times New Roman" pitchFamily="18" charset="0"/>
              </a:rPr>
              <a:t>ugly dark streaks or stains,</a:t>
            </a:r>
          </a:p>
          <a:p>
            <a:pPr lvl="2">
              <a:buFont typeface="Wingdings" pitchFamily="2" charset="2"/>
              <a:buChar char="ü"/>
            </a:pPr>
            <a:r>
              <a:rPr lang="en-US" sz="3400" dirty="0" smtClean="0">
                <a:latin typeface="Times New Roman" pitchFamily="18" charset="0"/>
                <a:cs typeface="Times New Roman" pitchFamily="18" charset="0"/>
              </a:rPr>
              <a:t> worm holes, even decay. </a:t>
            </a:r>
          </a:p>
          <a:p>
            <a:pPr>
              <a:buFont typeface="Wingdings" pitchFamily="2" charset="2"/>
              <a:buChar char="Ø"/>
            </a:pPr>
            <a:r>
              <a:rPr lang="en-US" b="1" u="sng" dirty="0" smtClean="0">
                <a:solidFill>
                  <a:srgbClr val="FF0000"/>
                </a:solidFill>
                <a:latin typeface="Times New Roman" pitchFamily="18" charset="0"/>
                <a:cs typeface="Times New Roman" pitchFamily="18" charset="0"/>
              </a:rPr>
              <a:t>Some of the more common wood defects all woodworkers face include:-</a:t>
            </a:r>
          </a:p>
          <a:p>
            <a:pPr>
              <a:buNone/>
            </a:pPr>
            <a:r>
              <a:rPr lang="en-US" b="1" dirty="0" smtClean="0">
                <a:latin typeface="Times New Roman" pitchFamily="18" charset="0"/>
                <a:cs typeface="Times New Roman" pitchFamily="18" charset="0"/>
              </a:rPr>
              <a:t>A. </a:t>
            </a:r>
            <a:r>
              <a:rPr lang="en-US" b="1" u="sng" dirty="0" smtClean="0">
                <a:latin typeface="Times New Roman" pitchFamily="18" charset="0"/>
                <a:cs typeface="Times New Roman" pitchFamily="18" charset="0"/>
              </a:rPr>
              <a:t>Bark pockets</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Formed when a small piece of the bark protrudes into the lumber. This area is generally considered unsound.</a:t>
            </a:r>
          </a:p>
          <a:p>
            <a:pPr>
              <a:buNone/>
            </a:pPr>
            <a:r>
              <a:rPr lang="en-US" b="1" dirty="0" smtClean="0">
                <a:latin typeface="Times New Roman" pitchFamily="18" charset="0"/>
                <a:cs typeface="Times New Roman" pitchFamily="18" charset="0"/>
              </a:rPr>
              <a:t>B. </a:t>
            </a:r>
            <a:r>
              <a:rPr lang="en-US" b="1" u="sng" dirty="0" smtClean="0">
                <a:latin typeface="Times New Roman" pitchFamily="18" charset="0"/>
                <a:cs typeface="Times New Roman" pitchFamily="18" charset="0"/>
              </a:rPr>
              <a:t>Bird pecks</a:t>
            </a:r>
            <a:r>
              <a:rPr lang="en-US" u="sng"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Caused by birds, especially </a:t>
            </a:r>
            <a:r>
              <a:rPr lang="en-US" b="1" u="sng" dirty="0" smtClean="0">
                <a:latin typeface="Times New Roman" pitchFamily="18" charset="0"/>
                <a:cs typeface="Times New Roman" pitchFamily="18" charset="0"/>
              </a:rPr>
              <a:t>woodpeckers, </a:t>
            </a:r>
            <a:r>
              <a:rPr lang="en-US" dirty="0" smtClean="0">
                <a:latin typeface="Times New Roman" pitchFamily="18" charset="0"/>
                <a:cs typeface="Times New Roman" pitchFamily="18" charset="0"/>
              </a:rPr>
              <a:t>which peck on trees mainly to cause panic to the insects living in or under the bark and in the wood of the tree. </a:t>
            </a:r>
          </a:p>
          <a:p>
            <a:pPr>
              <a:buFont typeface="Wingdings" pitchFamily="2" charset="2"/>
              <a:buChar char="ü"/>
            </a:pPr>
            <a:r>
              <a:rPr lang="en-US" dirty="0" smtClean="0">
                <a:latin typeface="Times New Roman" pitchFamily="18" charset="0"/>
                <a:cs typeface="Times New Roman" pitchFamily="18" charset="0"/>
              </a:rPr>
              <a:t>This causes the insects to come out enabling the birds to eat them. </a:t>
            </a:r>
          </a:p>
          <a:p>
            <a:pPr>
              <a:buFont typeface="Wingdings" pitchFamily="2" charset="2"/>
              <a:buChar char="ü"/>
            </a:pPr>
            <a:r>
              <a:rPr lang="en-US" dirty="0" smtClean="0">
                <a:latin typeface="Times New Roman" pitchFamily="18" charset="0"/>
                <a:cs typeface="Times New Roman" pitchFamily="18" charset="0"/>
              </a:rPr>
              <a:t> Bird pecking can cause small injuries to the tree, resulting in </a:t>
            </a:r>
            <a:r>
              <a:rPr lang="en-US" b="1" u="sng" dirty="0" smtClean="0">
                <a:solidFill>
                  <a:srgbClr val="FF0000"/>
                </a:solidFill>
                <a:latin typeface="Times New Roman" pitchFamily="18" charset="0"/>
                <a:cs typeface="Times New Roman" pitchFamily="18" charset="0"/>
              </a:rPr>
              <a:t>grain changes </a:t>
            </a:r>
            <a:r>
              <a:rPr lang="en-US" dirty="0" smtClean="0">
                <a:latin typeface="Times New Roman" pitchFamily="18" charset="0"/>
                <a:cs typeface="Times New Roman" pitchFamily="18" charset="0"/>
              </a:rPr>
              <a:t>that later show up as various forms of figure in the wood</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25016312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fontScale="70000" lnSpcReduction="20000"/>
          </a:bodyPr>
          <a:lstStyle/>
          <a:p>
            <a:pPr>
              <a:buNone/>
            </a:pPr>
            <a:r>
              <a:rPr lang="en-US" b="1" dirty="0" smtClean="0">
                <a:latin typeface="Times New Roman" pitchFamily="18" charset="0"/>
                <a:cs typeface="Times New Roman" pitchFamily="18" charset="0"/>
              </a:rPr>
              <a:t>C</a:t>
            </a:r>
            <a:r>
              <a:rPr lang="en-US" b="1" u="sng" dirty="0" smtClean="0">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Burls</a:t>
            </a:r>
            <a:r>
              <a:rPr lang="en-US" u="sng"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 Burls are a </a:t>
            </a:r>
            <a:r>
              <a:rPr lang="en-US" b="1" u="sng" dirty="0" smtClean="0">
                <a:latin typeface="Times New Roman" pitchFamily="18" charset="0"/>
                <a:cs typeface="Times New Roman" pitchFamily="18" charset="0"/>
              </a:rPr>
              <a:t>deformed growth</a:t>
            </a:r>
            <a:r>
              <a:rPr lang="en-US" dirty="0" smtClean="0">
                <a:latin typeface="Times New Roman" pitchFamily="18" charset="0"/>
                <a:cs typeface="Times New Roman" pitchFamily="18" charset="0"/>
              </a:rPr>
              <a:t> formed when a tree receives a shock or injury in its young age. </a:t>
            </a:r>
          </a:p>
          <a:p>
            <a:pPr>
              <a:buFont typeface="Wingdings" pitchFamily="2" charset="2"/>
              <a:buChar char="Ø"/>
            </a:pPr>
            <a:r>
              <a:rPr lang="en-US" dirty="0" smtClean="0">
                <a:latin typeface="Times New Roman" pitchFamily="18" charset="0"/>
                <a:cs typeface="Times New Roman" pitchFamily="18" charset="0"/>
              </a:rPr>
              <a:t>Due to its injury, the tree’s growth is completely upset and irregular projections appear on the body of the timber.</a:t>
            </a:r>
          </a:p>
          <a:p>
            <a:pPr>
              <a:buFont typeface="Wingdings" pitchFamily="2" charset="2"/>
              <a:buChar char="Ø"/>
            </a:pPr>
            <a:r>
              <a:rPr lang="en-US" dirty="0" smtClean="0">
                <a:latin typeface="Times New Roman" pitchFamily="18" charset="0"/>
                <a:cs typeface="Times New Roman" pitchFamily="18" charset="0"/>
              </a:rPr>
              <a:t>Continued tree growth follows the contour of the original burl deformity, producing all manner of </a:t>
            </a:r>
            <a:r>
              <a:rPr lang="en-US" b="1" u="sng" dirty="0" smtClean="0">
                <a:latin typeface="Times New Roman" pitchFamily="18" charset="0"/>
                <a:cs typeface="Times New Roman" pitchFamily="18" charset="0"/>
              </a:rPr>
              <a:t>twists, swirls and knots</a:t>
            </a:r>
            <a:r>
              <a:rPr lang="en-US" dirty="0" smtClean="0">
                <a:latin typeface="Times New Roman" pitchFamily="18" charset="0"/>
                <a:cs typeface="Times New Roman" pitchFamily="18" charset="0"/>
              </a:rPr>
              <a:t> in the wood fiber. </a:t>
            </a:r>
          </a:p>
          <a:p>
            <a:pPr>
              <a:buNone/>
            </a:pPr>
            <a:r>
              <a:rPr lang="en-US" b="1" dirty="0" smtClean="0">
                <a:latin typeface="Times New Roman" pitchFamily="18" charset="0"/>
                <a:cs typeface="Times New Roman" pitchFamily="18" charset="0"/>
              </a:rPr>
              <a:t>D. </a:t>
            </a:r>
            <a:r>
              <a:rPr lang="en-US" b="1" u="sng" dirty="0" smtClean="0">
                <a:solidFill>
                  <a:srgbClr val="FF0000"/>
                </a:solidFill>
                <a:latin typeface="Times New Roman" pitchFamily="18" charset="0"/>
                <a:cs typeface="Times New Roman" pitchFamily="18" charset="0"/>
              </a:rPr>
              <a:t>Coarse grain </a:t>
            </a:r>
            <a:r>
              <a:rPr lang="en-US" dirty="0" smtClean="0">
                <a:latin typeface="Times New Roman" pitchFamily="18" charset="0"/>
                <a:cs typeface="Times New Roman" pitchFamily="18" charset="0"/>
              </a:rPr>
              <a:t>– If the tree grows rapidly, the </a:t>
            </a:r>
            <a:r>
              <a:rPr lang="en-US" b="1" u="sng" dirty="0" smtClean="0">
                <a:latin typeface="Times New Roman" pitchFamily="18" charset="0"/>
                <a:cs typeface="Times New Roman" pitchFamily="18" charset="0"/>
              </a:rPr>
              <a:t>annual rings are widened</a:t>
            </a:r>
            <a:r>
              <a:rPr lang="en-US" dirty="0" smtClean="0">
                <a:latin typeface="Times New Roman" pitchFamily="18" charset="0"/>
                <a:cs typeface="Times New Roman" pitchFamily="18" charset="0"/>
              </a:rPr>
              <a:t>. It is known as coarse grain timber and possesses less strength.</a:t>
            </a:r>
          </a:p>
          <a:p>
            <a:pPr>
              <a:buNone/>
            </a:pPr>
            <a:r>
              <a:rPr lang="en-US" b="1" dirty="0" smtClean="0">
                <a:latin typeface="Times New Roman" pitchFamily="18" charset="0"/>
                <a:cs typeface="Times New Roman" pitchFamily="18" charset="0"/>
              </a:rPr>
              <a:t>E. </a:t>
            </a:r>
            <a:r>
              <a:rPr lang="en-US" b="1" u="sng" dirty="0" smtClean="0">
                <a:solidFill>
                  <a:srgbClr val="FF0000"/>
                </a:solidFill>
                <a:latin typeface="Times New Roman" pitchFamily="18" charset="0"/>
                <a:cs typeface="Times New Roman" pitchFamily="18" charset="0"/>
              </a:rPr>
              <a:t>Fungal damage</a:t>
            </a:r>
            <a:r>
              <a:rPr lang="en-US" u="sng"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 Fungi generally damages timber or wood by </a:t>
            </a:r>
            <a:r>
              <a:rPr lang="en-US" b="1" u="sng" dirty="0" smtClean="0">
                <a:latin typeface="Times New Roman" pitchFamily="18" charset="0"/>
                <a:cs typeface="Times New Roman" pitchFamily="18" charset="0"/>
              </a:rPr>
              <a:t>discoloration and / or decay. </a:t>
            </a:r>
          </a:p>
          <a:p>
            <a:pPr>
              <a:buFont typeface="Wingdings" pitchFamily="2" charset="2"/>
              <a:buChar char="ü"/>
            </a:pPr>
            <a:r>
              <a:rPr lang="en-US" dirty="0" smtClean="0">
                <a:latin typeface="Times New Roman" pitchFamily="18" charset="0"/>
                <a:cs typeface="Times New Roman" pitchFamily="18" charset="0"/>
              </a:rPr>
              <a:t>The resulting wood is generally weaker or of a different color than is typical for that species. </a:t>
            </a:r>
          </a:p>
          <a:p>
            <a:pPr>
              <a:buFont typeface="Wingdings" pitchFamily="2" charset="2"/>
              <a:buChar char="Ø"/>
            </a:pPr>
            <a:r>
              <a:rPr lang="en-US" dirty="0" smtClean="0">
                <a:latin typeface="Times New Roman" pitchFamily="18" charset="0"/>
                <a:cs typeface="Times New Roman" pitchFamily="18" charset="0"/>
              </a:rPr>
              <a:t>The more common effects of fungal damage include:</a:t>
            </a:r>
          </a:p>
          <a:p>
            <a:pPr lvl="1">
              <a:buFont typeface="Wingdings" pitchFamily="2" charset="2"/>
              <a:buChar char="q"/>
            </a:pPr>
            <a:r>
              <a:rPr lang="en-US" b="1" dirty="0" smtClean="0">
                <a:latin typeface="Times New Roman" pitchFamily="18" charset="0"/>
                <a:cs typeface="Times New Roman" pitchFamily="18" charset="0"/>
              </a:rPr>
              <a:t> </a:t>
            </a:r>
            <a:r>
              <a:rPr lang="en-US" sz="3400" b="1" u="sng" dirty="0" smtClean="0">
                <a:latin typeface="Times New Roman" pitchFamily="18" charset="0"/>
                <a:cs typeface="Times New Roman" pitchFamily="18" charset="0"/>
              </a:rPr>
              <a:t>Blue stain</a:t>
            </a:r>
            <a:r>
              <a:rPr lang="en-US" sz="3400" u="sng" dirty="0" smtClean="0">
                <a:latin typeface="Times New Roman" pitchFamily="18" charset="0"/>
                <a:cs typeface="Times New Roman" pitchFamily="18" charset="0"/>
              </a:rPr>
              <a:t> </a:t>
            </a:r>
            <a:r>
              <a:rPr lang="en-US" sz="3400" dirty="0" smtClean="0">
                <a:latin typeface="Times New Roman" pitchFamily="18" charset="0"/>
                <a:cs typeface="Times New Roman" pitchFamily="18" charset="0"/>
              </a:rPr>
              <a:t>– Common in pine, maple, and many other woods, </a:t>
            </a:r>
          </a:p>
          <a:p>
            <a:pPr marL="971550" lvl="1" indent="-514350">
              <a:buFont typeface="Wingdings" pitchFamily="2" charset="2"/>
              <a:buChar char="ü"/>
            </a:pPr>
            <a:r>
              <a:rPr lang="en-US" sz="3400" dirty="0" smtClean="0">
                <a:latin typeface="Times New Roman" pitchFamily="18" charset="0"/>
                <a:cs typeface="Times New Roman" pitchFamily="18" charset="0"/>
              </a:rPr>
              <a:t> blue stain (also called “sap stain”) is </a:t>
            </a:r>
            <a:r>
              <a:rPr lang="en-US" sz="3400" b="1" u="sng" dirty="0" smtClean="0">
                <a:latin typeface="Times New Roman" pitchFamily="18" charset="0"/>
                <a:cs typeface="Times New Roman" pitchFamily="18" charset="0"/>
              </a:rPr>
              <a:t>caused by a fungus that feeds on the sap. </a:t>
            </a:r>
          </a:p>
          <a:p>
            <a:pPr marL="971550" lvl="1" indent="-514350">
              <a:buFont typeface="Wingdings" pitchFamily="2" charset="2"/>
              <a:buChar char="ü"/>
            </a:pPr>
            <a:r>
              <a:rPr lang="en-US" sz="3400" dirty="0" smtClean="0">
                <a:latin typeface="Times New Roman" pitchFamily="18" charset="0"/>
                <a:cs typeface="Times New Roman" pitchFamily="18" charset="0"/>
              </a:rPr>
              <a:t>The bluish color (sometimes gray or dark gray) is </a:t>
            </a:r>
            <a:r>
              <a:rPr lang="en-US" sz="3400" b="1" u="sng" dirty="0" smtClean="0">
                <a:latin typeface="Times New Roman" pitchFamily="18" charset="0"/>
                <a:cs typeface="Times New Roman" pitchFamily="18" charset="0"/>
              </a:rPr>
              <a:t>the fungus itself</a:t>
            </a:r>
            <a:r>
              <a:rPr lang="en-US" sz="3400" dirty="0" smtClean="0">
                <a:latin typeface="Times New Roman" pitchFamily="18" charset="0"/>
                <a:cs typeface="Times New Roman" pitchFamily="18" charset="0"/>
              </a:rPr>
              <a:t>, not the color of the sapwood.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763498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fontScale="70000" lnSpcReduction="20000"/>
          </a:bodyPr>
          <a:lstStyle/>
          <a:p>
            <a:pPr>
              <a:buNone/>
            </a:pPr>
            <a:r>
              <a:rPr lang="en-US" b="1" dirty="0" smtClean="0">
                <a:latin typeface="Times New Roman" pitchFamily="18" charset="0"/>
                <a:cs typeface="Times New Roman" pitchFamily="18" charset="0"/>
              </a:rPr>
              <a:t>C</a:t>
            </a:r>
            <a:r>
              <a:rPr lang="en-US" b="1" u="sng" dirty="0" smtClean="0">
                <a:latin typeface="Times New Roman" pitchFamily="18" charset="0"/>
                <a:cs typeface="Times New Roman" pitchFamily="18" charset="0"/>
              </a:rPr>
              <a:t>. </a:t>
            </a:r>
            <a:r>
              <a:rPr lang="en-US" b="1" u="sng" dirty="0" smtClean="0">
                <a:solidFill>
                  <a:srgbClr val="FF0000"/>
                </a:solidFill>
                <a:latin typeface="Times New Roman" pitchFamily="18" charset="0"/>
                <a:cs typeface="Times New Roman" pitchFamily="18" charset="0"/>
              </a:rPr>
              <a:t>Burls</a:t>
            </a:r>
            <a:r>
              <a:rPr lang="en-US" u="sng"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 Burls are a </a:t>
            </a:r>
            <a:r>
              <a:rPr lang="en-US" b="1" u="sng" dirty="0" smtClean="0">
                <a:latin typeface="Times New Roman" pitchFamily="18" charset="0"/>
                <a:cs typeface="Times New Roman" pitchFamily="18" charset="0"/>
              </a:rPr>
              <a:t>deformed growth</a:t>
            </a:r>
            <a:r>
              <a:rPr lang="en-US" dirty="0" smtClean="0">
                <a:latin typeface="Times New Roman" pitchFamily="18" charset="0"/>
                <a:cs typeface="Times New Roman" pitchFamily="18" charset="0"/>
              </a:rPr>
              <a:t> formed when a tree receives a shock or injury in its young age. </a:t>
            </a:r>
          </a:p>
          <a:p>
            <a:pPr>
              <a:buFont typeface="Wingdings" pitchFamily="2" charset="2"/>
              <a:buChar char="Ø"/>
            </a:pPr>
            <a:r>
              <a:rPr lang="en-US" dirty="0" smtClean="0">
                <a:latin typeface="Times New Roman" pitchFamily="18" charset="0"/>
                <a:cs typeface="Times New Roman" pitchFamily="18" charset="0"/>
              </a:rPr>
              <a:t>Due to its injury, the tree’s growth is completely upset and irregular projections appear on the body of the timber.</a:t>
            </a:r>
          </a:p>
          <a:p>
            <a:pPr>
              <a:buFont typeface="Wingdings" pitchFamily="2" charset="2"/>
              <a:buChar char="Ø"/>
            </a:pPr>
            <a:r>
              <a:rPr lang="en-US" dirty="0" smtClean="0">
                <a:latin typeface="Times New Roman" pitchFamily="18" charset="0"/>
                <a:cs typeface="Times New Roman" pitchFamily="18" charset="0"/>
              </a:rPr>
              <a:t>Continued tree growth follows the contour of the original burl deformity, producing all manner of </a:t>
            </a:r>
            <a:r>
              <a:rPr lang="en-US" b="1" u="sng" dirty="0" smtClean="0">
                <a:latin typeface="Times New Roman" pitchFamily="18" charset="0"/>
                <a:cs typeface="Times New Roman" pitchFamily="18" charset="0"/>
              </a:rPr>
              <a:t>twists, swirls and knots</a:t>
            </a:r>
            <a:r>
              <a:rPr lang="en-US" dirty="0" smtClean="0">
                <a:latin typeface="Times New Roman" pitchFamily="18" charset="0"/>
                <a:cs typeface="Times New Roman" pitchFamily="18" charset="0"/>
              </a:rPr>
              <a:t> in the wood fiber. </a:t>
            </a:r>
          </a:p>
          <a:p>
            <a:pPr>
              <a:buNone/>
            </a:pPr>
            <a:r>
              <a:rPr lang="en-US" b="1" dirty="0" smtClean="0">
                <a:latin typeface="Times New Roman" pitchFamily="18" charset="0"/>
                <a:cs typeface="Times New Roman" pitchFamily="18" charset="0"/>
              </a:rPr>
              <a:t>D. </a:t>
            </a:r>
            <a:r>
              <a:rPr lang="en-US" b="1" u="sng" dirty="0" smtClean="0">
                <a:solidFill>
                  <a:srgbClr val="FF0000"/>
                </a:solidFill>
                <a:latin typeface="Times New Roman" pitchFamily="18" charset="0"/>
                <a:cs typeface="Times New Roman" pitchFamily="18" charset="0"/>
              </a:rPr>
              <a:t>Coarse grain </a:t>
            </a:r>
            <a:r>
              <a:rPr lang="en-US" dirty="0" smtClean="0">
                <a:latin typeface="Times New Roman" pitchFamily="18" charset="0"/>
                <a:cs typeface="Times New Roman" pitchFamily="18" charset="0"/>
              </a:rPr>
              <a:t>– If the tree grows rapidly, the </a:t>
            </a:r>
            <a:r>
              <a:rPr lang="en-US" b="1" u="sng" dirty="0" smtClean="0">
                <a:latin typeface="Times New Roman" pitchFamily="18" charset="0"/>
                <a:cs typeface="Times New Roman" pitchFamily="18" charset="0"/>
              </a:rPr>
              <a:t>annual rings are widened</a:t>
            </a:r>
            <a:r>
              <a:rPr lang="en-US" dirty="0" smtClean="0">
                <a:latin typeface="Times New Roman" pitchFamily="18" charset="0"/>
                <a:cs typeface="Times New Roman" pitchFamily="18" charset="0"/>
              </a:rPr>
              <a:t>. It is known as coarse grain timber and possesses less strength.</a:t>
            </a:r>
          </a:p>
          <a:p>
            <a:pPr>
              <a:buNone/>
            </a:pPr>
            <a:r>
              <a:rPr lang="en-US" b="1" dirty="0" smtClean="0">
                <a:latin typeface="Times New Roman" pitchFamily="18" charset="0"/>
                <a:cs typeface="Times New Roman" pitchFamily="18" charset="0"/>
              </a:rPr>
              <a:t>E. </a:t>
            </a:r>
            <a:r>
              <a:rPr lang="en-US" b="1" u="sng" dirty="0" smtClean="0">
                <a:solidFill>
                  <a:srgbClr val="FF0000"/>
                </a:solidFill>
                <a:latin typeface="Times New Roman" pitchFamily="18" charset="0"/>
                <a:cs typeface="Times New Roman" pitchFamily="18" charset="0"/>
              </a:rPr>
              <a:t>Fungal damage</a:t>
            </a:r>
            <a:r>
              <a:rPr lang="en-US" u="sng"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 Fungi generally damages timber or wood by </a:t>
            </a:r>
            <a:r>
              <a:rPr lang="en-US" b="1" u="sng" dirty="0" smtClean="0">
                <a:latin typeface="Times New Roman" pitchFamily="18" charset="0"/>
                <a:cs typeface="Times New Roman" pitchFamily="18" charset="0"/>
              </a:rPr>
              <a:t>discoloration and / or decay. </a:t>
            </a:r>
          </a:p>
          <a:p>
            <a:pPr>
              <a:buFont typeface="Wingdings" pitchFamily="2" charset="2"/>
              <a:buChar char="ü"/>
            </a:pPr>
            <a:r>
              <a:rPr lang="en-US" dirty="0" smtClean="0">
                <a:latin typeface="Times New Roman" pitchFamily="18" charset="0"/>
                <a:cs typeface="Times New Roman" pitchFamily="18" charset="0"/>
              </a:rPr>
              <a:t>The resulting wood is generally weaker or of a different color than is typical for that species. </a:t>
            </a:r>
          </a:p>
          <a:p>
            <a:pPr>
              <a:buFont typeface="Wingdings" pitchFamily="2" charset="2"/>
              <a:buChar char="Ø"/>
            </a:pPr>
            <a:r>
              <a:rPr lang="en-US" dirty="0" smtClean="0">
                <a:latin typeface="Times New Roman" pitchFamily="18" charset="0"/>
                <a:cs typeface="Times New Roman" pitchFamily="18" charset="0"/>
              </a:rPr>
              <a:t>The more common effects of fungal damage include:</a:t>
            </a:r>
          </a:p>
          <a:p>
            <a:pPr lvl="1">
              <a:buFont typeface="Wingdings" pitchFamily="2" charset="2"/>
              <a:buChar char="q"/>
            </a:pPr>
            <a:r>
              <a:rPr lang="en-US" b="1" dirty="0" smtClean="0">
                <a:latin typeface="Times New Roman" pitchFamily="18" charset="0"/>
                <a:cs typeface="Times New Roman" pitchFamily="18" charset="0"/>
              </a:rPr>
              <a:t> </a:t>
            </a:r>
            <a:r>
              <a:rPr lang="en-US" sz="3400" b="1" u="sng" dirty="0" smtClean="0">
                <a:latin typeface="Times New Roman" pitchFamily="18" charset="0"/>
                <a:cs typeface="Times New Roman" pitchFamily="18" charset="0"/>
              </a:rPr>
              <a:t>Blue stain</a:t>
            </a:r>
            <a:r>
              <a:rPr lang="en-US" sz="3400" u="sng" dirty="0" smtClean="0">
                <a:latin typeface="Times New Roman" pitchFamily="18" charset="0"/>
                <a:cs typeface="Times New Roman" pitchFamily="18" charset="0"/>
              </a:rPr>
              <a:t> </a:t>
            </a:r>
            <a:r>
              <a:rPr lang="en-US" sz="3400" dirty="0" smtClean="0">
                <a:latin typeface="Times New Roman" pitchFamily="18" charset="0"/>
                <a:cs typeface="Times New Roman" pitchFamily="18" charset="0"/>
              </a:rPr>
              <a:t>– Common in pine, maple, and many other woods, </a:t>
            </a:r>
          </a:p>
          <a:p>
            <a:pPr marL="971550" lvl="1" indent="-514350">
              <a:buFont typeface="Wingdings" pitchFamily="2" charset="2"/>
              <a:buChar char="ü"/>
            </a:pPr>
            <a:r>
              <a:rPr lang="en-US" sz="3400" dirty="0" smtClean="0">
                <a:latin typeface="Times New Roman" pitchFamily="18" charset="0"/>
                <a:cs typeface="Times New Roman" pitchFamily="18" charset="0"/>
              </a:rPr>
              <a:t> blue stain (also called “sap stain”) is </a:t>
            </a:r>
            <a:r>
              <a:rPr lang="en-US" sz="3400" b="1" u="sng" dirty="0" smtClean="0">
                <a:latin typeface="Times New Roman" pitchFamily="18" charset="0"/>
                <a:cs typeface="Times New Roman" pitchFamily="18" charset="0"/>
              </a:rPr>
              <a:t>caused by a fungus that feeds on the sap. </a:t>
            </a:r>
          </a:p>
          <a:p>
            <a:pPr marL="971550" lvl="1" indent="-514350">
              <a:buFont typeface="Wingdings" pitchFamily="2" charset="2"/>
              <a:buChar char="ü"/>
            </a:pPr>
            <a:r>
              <a:rPr lang="en-US" sz="3400" dirty="0" smtClean="0">
                <a:latin typeface="Times New Roman" pitchFamily="18" charset="0"/>
                <a:cs typeface="Times New Roman" pitchFamily="18" charset="0"/>
              </a:rPr>
              <a:t>The bluish color (sometimes gray or dark gray) is </a:t>
            </a:r>
            <a:r>
              <a:rPr lang="en-US" sz="3400" b="1" u="sng" dirty="0" smtClean="0">
                <a:latin typeface="Times New Roman" pitchFamily="18" charset="0"/>
                <a:cs typeface="Times New Roman" pitchFamily="18" charset="0"/>
              </a:rPr>
              <a:t>the fungus itself</a:t>
            </a:r>
            <a:r>
              <a:rPr lang="en-US" sz="3400" dirty="0" smtClean="0">
                <a:latin typeface="Times New Roman" pitchFamily="18" charset="0"/>
                <a:cs typeface="Times New Roman" pitchFamily="18" charset="0"/>
              </a:rPr>
              <a:t>, not the color of the sapwood.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794562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9033164" cy="6400800"/>
          </a:xfrm>
        </p:spPr>
        <p:txBody>
          <a:bodyPr>
            <a:normAutofit fontScale="70000" lnSpcReduction="20000"/>
          </a:bodyPr>
          <a:lstStyle/>
          <a:p>
            <a:pPr>
              <a:buFont typeface="Wingdings" pitchFamily="2" charset="2"/>
              <a:buChar char="q"/>
            </a:pPr>
            <a:r>
              <a:rPr lang="en-US" b="1" u="sng" dirty="0" smtClean="0">
                <a:latin typeface="Times New Roman" pitchFamily="18" charset="0"/>
                <a:cs typeface="Times New Roman" pitchFamily="18" charset="0"/>
              </a:rPr>
              <a:t>Brown rot </a:t>
            </a:r>
            <a:r>
              <a:rPr lang="en-US" dirty="0" smtClean="0">
                <a:latin typeface="Times New Roman" pitchFamily="18" charset="0"/>
                <a:cs typeface="Times New Roman" pitchFamily="18" charset="0"/>
              </a:rPr>
              <a:t>– A form of wood decay found only in softwoods that destroys the wood’s </a:t>
            </a:r>
            <a:r>
              <a:rPr lang="en-US" b="1" u="sng" dirty="0" smtClean="0">
                <a:solidFill>
                  <a:srgbClr val="FF0000"/>
                </a:solidFill>
                <a:latin typeface="Times New Roman" pitchFamily="18" charset="0"/>
                <a:cs typeface="Times New Roman" pitchFamily="18" charset="0"/>
              </a:rPr>
              <a:t>cellulose</a:t>
            </a:r>
            <a:r>
              <a:rPr lang="en-US" dirty="0" smtClean="0">
                <a:solidFill>
                  <a:srgbClr val="FF0000"/>
                </a:solidFill>
                <a:latin typeface="Times New Roman" pitchFamily="18" charset="0"/>
                <a:cs typeface="Times New Roman" pitchFamily="18" charset="0"/>
              </a:rPr>
              <a:t>,</a:t>
            </a:r>
            <a:r>
              <a:rPr lang="en-US" dirty="0" smtClean="0">
                <a:latin typeface="Times New Roman" pitchFamily="18" charset="0"/>
                <a:cs typeface="Times New Roman" pitchFamily="18" charset="0"/>
              </a:rPr>
              <a:t> eventually causing cracks across the grain. Advanced brown rot tends to leave the wood more brown than normal. It is a precursor to dry rot.</a:t>
            </a:r>
          </a:p>
          <a:p>
            <a:pPr>
              <a:buFont typeface="Wingdings" pitchFamily="2" charset="2"/>
              <a:buChar char="q"/>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Dry rot </a:t>
            </a:r>
            <a:r>
              <a:rPr lang="en-US" dirty="0" smtClean="0">
                <a:latin typeface="Times New Roman" pitchFamily="18" charset="0"/>
                <a:cs typeface="Times New Roman" pitchFamily="18" charset="0"/>
              </a:rPr>
              <a:t>– After the wood infected with brown rot dries out, the cell walls of the remaining wood turns into </a:t>
            </a:r>
            <a:r>
              <a:rPr lang="en-US" b="1" dirty="0" smtClean="0">
                <a:solidFill>
                  <a:srgbClr val="FF0000"/>
                </a:solidFill>
                <a:latin typeface="Times New Roman" pitchFamily="18" charset="0"/>
                <a:cs typeface="Times New Roman" pitchFamily="18" charset="0"/>
              </a:rPr>
              <a:t>dry powder </a:t>
            </a:r>
            <a:r>
              <a:rPr lang="en-US" dirty="0" smtClean="0">
                <a:latin typeface="Times New Roman" pitchFamily="18" charset="0"/>
                <a:cs typeface="Times New Roman" pitchFamily="18" charset="0"/>
              </a:rPr>
              <a:t>when crushed. This is called dry rot.</a:t>
            </a:r>
          </a:p>
          <a:p>
            <a:pPr>
              <a:buFont typeface="Wingdings" pitchFamily="2" charset="2"/>
              <a:buChar char="q"/>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Heart rot </a:t>
            </a:r>
            <a:r>
              <a:rPr lang="en-US" dirty="0" smtClean="0">
                <a:latin typeface="Times New Roman" pitchFamily="18" charset="0"/>
                <a:cs typeface="Times New Roman" pitchFamily="18" charset="0"/>
              </a:rPr>
              <a:t>– This is formed when a branch has come out of the tree. The heart wood is exposed to an attack of atmospheric agents. Ultimately, the tree becomes weak and it gives a hollow sound when struck with a hammer.</a:t>
            </a:r>
          </a:p>
          <a:p>
            <a:pPr>
              <a:buFont typeface="Wingdings" pitchFamily="2" charset="2"/>
              <a:buChar char="q"/>
            </a:pPr>
            <a:r>
              <a:rPr lang="en-US" b="1" u="sng" dirty="0" smtClean="0">
                <a:latin typeface="Times New Roman" pitchFamily="18" charset="0"/>
                <a:cs typeface="Times New Roman" pitchFamily="18" charset="0"/>
              </a:rPr>
              <a:t>Wet rot </a:t>
            </a:r>
            <a:r>
              <a:rPr lang="en-US" dirty="0" smtClean="0">
                <a:latin typeface="Times New Roman" pitchFamily="18" charset="0"/>
                <a:cs typeface="Times New Roman" pitchFamily="18" charset="0"/>
              </a:rPr>
              <a:t>– Some kinds of fungi cause chemical decomposition of a wood’s timber and in doing so </a:t>
            </a:r>
            <a:r>
              <a:rPr lang="en-US" b="1" u="sng" dirty="0" smtClean="0">
                <a:solidFill>
                  <a:srgbClr val="FF0000"/>
                </a:solidFill>
                <a:latin typeface="Times New Roman" pitchFamily="18" charset="0"/>
                <a:cs typeface="Times New Roman" pitchFamily="18" charset="0"/>
              </a:rPr>
              <a:t>converts timber into a grayish brown powder</a:t>
            </a:r>
            <a:r>
              <a:rPr lang="en-US" dirty="0" smtClean="0">
                <a:latin typeface="Times New Roman" pitchFamily="18" charset="0"/>
                <a:cs typeface="Times New Roman" pitchFamily="18" charset="0"/>
              </a:rPr>
              <a:t> known as wet rot.</a:t>
            </a:r>
          </a:p>
          <a:p>
            <a:pPr lvl="1">
              <a:buFont typeface="Wingdings" pitchFamily="2" charset="2"/>
              <a:buChar char="ü"/>
            </a:pPr>
            <a:r>
              <a:rPr lang="en-US" dirty="0" smtClean="0">
                <a:latin typeface="Times New Roman" pitchFamily="18" charset="0"/>
                <a:cs typeface="Times New Roman" pitchFamily="18" charset="0"/>
              </a:rPr>
              <a:t> </a:t>
            </a:r>
            <a:r>
              <a:rPr lang="en-US" sz="3400" dirty="0" smtClean="0">
                <a:latin typeface="Times New Roman" pitchFamily="18" charset="0"/>
                <a:cs typeface="Times New Roman" pitchFamily="18" charset="0"/>
              </a:rPr>
              <a:t>Alternative </a:t>
            </a:r>
            <a:r>
              <a:rPr lang="en-US" sz="3400" b="1" u="sng" dirty="0" smtClean="0">
                <a:latin typeface="Times New Roman" pitchFamily="18" charset="0"/>
                <a:cs typeface="Times New Roman" pitchFamily="18" charset="0"/>
              </a:rPr>
              <a:t>wet and dry </a:t>
            </a:r>
            <a:r>
              <a:rPr lang="en-US" sz="3400" dirty="0" smtClean="0">
                <a:latin typeface="Times New Roman" pitchFamily="18" charset="0"/>
                <a:cs typeface="Times New Roman" pitchFamily="18" charset="0"/>
              </a:rPr>
              <a:t>conditions favor the development of wet rot.</a:t>
            </a:r>
          </a:p>
          <a:p>
            <a:pPr lvl="1">
              <a:buFont typeface="Wingdings" pitchFamily="2" charset="2"/>
              <a:buChar char="ü"/>
            </a:pPr>
            <a:r>
              <a:rPr lang="en-US" sz="3400" dirty="0" smtClean="0">
                <a:latin typeface="Times New Roman" pitchFamily="18" charset="0"/>
                <a:cs typeface="Times New Roman" pitchFamily="18" charset="0"/>
              </a:rPr>
              <a:t> If unseasoned or improperly seasoned timber is exposed to rain and wind, it easily becomes vulnerable to wet rot attack.</a:t>
            </a:r>
          </a:p>
          <a:p>
            <a:pPr>
              <a:buFont typeface="Wingdings" pitchFamily="2" charset="2"/>
              <a:buChar char="q"/>
            </a:pPr>
            <a:r>
              <a:rPr lang="en-US" b="1" u="sng" dirty="0" smtClean="0">
                <a:latin typeface="Times New Roman" pitchFamily="18" charset="0"/>
                <a:cs typeface="Times New Roman" pitchFamily="18" charset="0"/>
              </a:rPr>
              <a:t>White rot </a:t>
            </a:r>
            <a:r>
              <a:rPr lang="en-US" dirty="0" smtClean="0">
                <a:latin typeface="Times New Roman" pitchFamily="18" charset="0"/>
                <a:cs typeface="Times New Roman" pitchFamily="18" charset="0"/>
              </a:rPr>
              <a:t>– This </a:t>
            </a:r>
            <a:r>
              <a:rPr lang="en-US" dirty="0" smtClean="0">
                <a:solidFill>
                  <a:srgbClr val="00B0F0"/>
                </a:solidFill>
                <a:latin typeface="Times New Roman" pitchFamily="18" charset="0"/>
                <a:cs typeface="Times New Roman" pitchFamily="18" charset="0"/>
              </a:rPr>
              <a:t>is just </a:t>
            </a:r>
            <a:r>
              <a:rPr lang="en-US" u="sng" dirty="0" smtClean="0">
                <a:solidFill>
                  <a:srgbClr val="00B0F0"/>
                </a:solidFill>
                <a:latin typeface="Times New Roman" pitchFamily="18" charset="0"/>
                <a:cs typeface="Times New Roman" pitchFamily="18" charset="0"/>
              </a:rPr>
              <a:t>the opposite of brown rot</a:t>
            </a:r>
            <a:r>
              <a:rPr lang="en-US" dirty="0" smtClean="0">
                <a:latin typeface="Times New Roman" pitchFamily="18" charset="0"/>
                <a:cs typeface="Times New Roman" pitchFamily="18" charset="0"/>
              </a:rPr>
              <a:t>. In this type of fungi attack, the </a:t>
            </a:r>
            <a:r>
              <a:rPr lang="en-US" b="1" dirty="0" smtClean="0">
                <a:solidFill>
                  <a:srgbClr val="FF0000"/>
                </a:solidFill>
                <a:latin typeface="Times New Roman" pitchFamily="18" charset="0"/>
                <a:cs typeface="Times New Roman" pitchFamily="18" charset="0"/>
              </a:rPr>
              <a:t>wood’s lignin </a:t>
            </a:r>
            <a:r>
              <a:rPr lang="en-US" dirty="0" smtClean="0">
                <a:latin typeface="Times New Roman" pitchFamily="18" charset="0"/>
                <a:cs typeface="Times New Roman" pitchFamily="18" charset="0"/>
              </a:rPr>
              <a:t>and the wood itself assumes the appearance of a white mass consisting of cellulose compounds.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377181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fontScale="77500" lnSpcReduction="20000"/>
          </a:bodyPr>
          <a:lstStyle/>
          <a:p>
            <a:pPr>
              <a:buNone/>
            </a:pPr>
            <a:r>
              <a:rPr lang="en-US" b="1" dirty="0" smtClean="0">
                <a:latin typeface="Times New Roman" pitchFamily="18" charset="0"/>
                <a:cs typeface="Times New Roman" pitchFamily="18" charset="0"/>
              </a:rPr>
              <a:t>F. </a:t>
            </a:r>
            <a:r>
              <a:rPr lang="en-US" b="1" dirty="0" smtClean="0">
                <a:solidFill>
                  <a:srgbClr val="FF0000"/>
                </a:solidFill>
                <a:latin typeface="Times New Roman" pitchFamily="18" charset="0"/>
                <a:cs typeface="Times New Roman" pitchFamily="18" charset="0"/>
              </a:rPr>
              <a:t>Insect defects </a:t>
            </a:r>
            <a:r>
              <a:rPr lang="en-US" dirty="0" smtClean="0">
                <a:latin typeface="Times New Roman" pitchFamily="18" charset="0"/>
                <a:cs typeface="Times New Roman" pitchFamily="18" charset="0"/>
              </a:rPr>
              <a:t>–</a:t>
            </a:r>
          </a:p>
          <a:p>
            <a:pPr>
              <a:buFont typeface="Wingdings" pitchFamily="2" charset="2"/>
              <a:buChar char="Ø"/>
            </a:pPr>
            <a:r>
              <a:rPr lang="en-US" dirty="0" smtClean="0">
                <a:latin typeface="Times New Roman" pitchFamily="18" charset="0"/>
                <a:cs typeface="Times New Roman" pitchFamily="18" charset="0"/>
              </a:rPr>
              <a:t> </a:t>
            </a:r>
            <a:r>
              <a:rPr lang="en-US" sz="3100" dirty="0" smtClean="0">
                <a:latin typeface="Times New Roman" pitchFamily="18" charset="0"/>
                <a:cs typeface="Times New Roman" pitchFamily="18" charset="0"/>
              </a:rPr>
              <a:t>There are a number of insects that </a:t>
            </a:r>
            <a:r>
              <a:rPr lang="en-US" sz="3100" u="sng" dirty="0" smtClean="0">
                <a:latin typeface="Times New Roman" pitchFamily="18" charset="0"/>
                <a:cs typeface="Times New Roman" pitchFamily="18" charset="0"/>
              </a:rPr>
              <a:t>eat wood</a:t>
            </a:r>
            <a:r>
              <a:rPr lang="en-US" sz="3100" dirty="0" smtClean="0">
                <a:latin typeface="Times New Roman" pitchFamily="18" charset="0"/>
                <a:cs typeface="Times New Roman" pitchFamily="18" charset="0"/>
              </a:rPr>
              <a:t>.</a:t>
            </a:r>
          </a:p>
          <a:p>
            <a:pPr>
              <a:buFont typeface="Wingdings" pitchFamily="2" charset="2"/>
              <a:buChar char="Ø"/>
            </a:pPr>
            <a:r>
              <a:rPr lang="en-US" sz="3100" dirty="0" smtClean="0">
                <a:latin typeface="Times New Roman" pitchFamily="18" charset="0"/>
                <a:cs typeface="Times New Roman" pitchFamily="18" charset="0"/>
              </a:rPr>
              <a:t>Many other insects </a:t>
            </a:r>
            <a:r>
              <a:rPr lang="en-US" sz="3100" b="1" u="sng" dirty="0" smtClean="0">
                <a:latin typeface="Times New Roman" pitchFamily="18" charset="0"/>
                <a:cs typeface="Times New Roman" pitchFamily="18" charset="0"/>
              </a:rPr>
              <a:t>use wood as a nesting place </a:t>
            </a:r>
            <a:r>
              <a:rPr lang="en-US" sz="3100" dirty="0" smtClean="0">
                <a:latin typeface="Times New Roman" pitchFamily="18" charset="0"/>
                <a:cs typeface="Times New Roman" pitchFamily="18" charset="0"/>
              </a:rPr>
              <a:t>for their larvae which results in holes and tunnels in the wood. </a:t>
            </a:r>
          </a:p>
          <a:p>
            <a:pPr>
              <a:buFont typeface="Wingdings" pitchFamily="2" charset="2"/>
              <a:buChar char="Ø"/>
            </a:pPr>
            <a:r>
              <a:rPr lang="en-US" sz="3100" dirty="0" smtClean="0">
                <a:latin typeface="Times New Roman" pitchFamily="18" charset="0"/>
                <a:cs typeface="Times New Roman" pitchFamily="18" charset="0"/>
              </a:rPr>
              <a:t>The damage they cause ranges from minor to catastrophic.</a:t>
            </a:r>
            <a:r>
              <a:rPr lang="en-US" dirty="0" smtClean="0">
                <a:latin typeface="Times New Roman" pitchFamily="18" charset="0"/>
                <a:cs typeface="Times New Roman" pitchFamily="18" charset="0"/>
              </a:rPr>
              <a:t> </a:t>
            </a:r>
          </a:p>
          <a:p>
            <a:pPr>
              <a:buFont typeface="Wingdings" pitchFamily="2" charset="2"/>
              <a:buChar char="q"/>
            </a:pPr>
            <a:r>
              <a:rPr lang="en-US" sz="3100" dirty="0" smtClean="0">
                <a:latin typeface="Times New Roman" pitchFamily="18" charset="0"/>
                <a:cs typeface="Times New Roman" pitchFamily="18" charset="0"/>
              </a:rPr>
              <a:t>Some of the more common insects include:</a:t>
            </a:r>
          </a:p>
          <a:p>
            <a:pPr lvl="1">
              <a:buBlip>
                <a:blip r:embed="rId2"/>
              </a:buBlip>
            </a:pPr>
            <a:r>
              <a:rPr lang="en-US" sz="3100" b="1" u="sng" dirty="0" smtClean="0">
                <a:latin typeface="Times New Roman" pitchFamily="18" charset="0"/>
                <a:cs typeface="Times New Roman" pitchFamily="18" charset="0"/>
              </a:rPr>
              <a:t>Wood boring beetles </a:t>
            </a:r>
            <a:r>
              <a:rPr lang="en-US" sz="3100" dirty="0" smtClean="0">
                <a:latin typeface="Times New Roman" pitchFamily="18" charset="0"/>
                <a:cs typeface="Times New Roman" pitchFamily="18" charset="0"/>
              </a:rPr>
              <a:t>– Wood boring beetles, such as </a:t>
            </a:r>
            <a:r>
              <a:rPr lang="en-US" sz="3100" u="sng" dirty="0" smtClean="0">
                <a:solidFill>
                  <a:srgbClr val="FF0000"/>
                </a:solidFill>
                <a:latin typeface="Times New Roman" pitchFamily="18" charset="0"/>
                <a:cs typeface="Times New Roman" pitchFamily="18" charset="0"/>
              </a:rPr>
              <a:t>buprestid, powder post, ambrosia &amp;longhorn,</a:t>
            </a:r>
            <a:r>
              <a:rPr lang="en-US" sz="3100" dirty="0" smtClean="0">
                <a:latin typeface="Times New Roman" pitchFamily="18" charset="0"/>
                <a:cs typeface="Times New Roman" pitchFamily="18" charset="0"/>
              </a:rPr>
              <a:t> form tunnel through wood to deposit their larvae. </a:t>
            </a:r>
          </a:p>
          <a:p>
            <a:pPr lvl="2">
              <a:buFont typeface="Wingdings" pitchFamily="2" charset="2"/>
              <a:buChar char="Ø"/>
            </a:pPr>
            <a:r>
              <a:rPr lang="en-US" sz="3100" dirty="0" smtClean="0">
                <a:latin typeface="Times New Roman" pitchFamily="18" charset="0"/>
                <a:cs typeface="Times New Roman" pitchFamily="18" charset="0"/>
              </a:rPr>
              <a:t>Some larvae eat the starchy part of the wood grain. </a:t>
            </a:r>
          </a:p>
          <a:p>
            <a:pPr lvl="2">
              <a:buFont typeface="Wingdings" pitchFamily="2" charset="2"/>
              <a:buChar char="Ø"/>
            </a:pPr>
            <a:r>
              <a:rPr lang="en-US" sz="3100" dirty="0" smtClean="0">
                <a:latin typeface="Times New Roman" pitchFamily="18" charset="0"/>
                <a:cs typeface="Times New Roman" pitchFamily="18" charset="0"/>
              </a:rPr>
              <a:t>Many species attack live but usually stressed trees, while others prefer recently dead hosts.</a:t>
            </a:r>
          </a:p>
          <a:p>
            <a:pPr lvl="1">
              <a:buBlip>
                <a:blip r:embed="rId2"/>
              </a:buBlip>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Pin-hole borers </a:t>
            </a:r>
            <a:r>
              <a:rPr lang="en-US" dirty="0" smtClean="0">
                <a:latin typeface="Times New Roman" pitchFamily="18" charset="0"/>
                <a:cs typeface="Times New Roman" pitchFamily="18" charset="0"/>
              </a:rPr>
              <a:t>– They damage </a:t>
            </a:r>
            <a:r>
              <a:rPr lang="en-US" b="1" i="1" u="sng" dirty="0" smtClean="0">
                <a:latin typeface="Times New Roman" pitchFamily="18" charset="0"/>
                <a:cs typeface="Times New Roman" pitchFamily="18" charset="0"/>
              </a:rPr>
              <a:t>fresh-cut logs </a:t>
            </a:r>
            <a:r>
              <a:rPr lang="en-US" dirty="0" smtClean="0">
                <a:latin typeface="Times New Roman" pitchFamily="18" charset="0"/>
                <a:cs typeface="Times New Roman" pitchFamily="18" charset="0"/>
              </a:rPr>
              <a:t>and unseasoned lumber, but also attack weakened, stressed, dying trees, and healthy trees with bark injuries.</a:t>
            </a:r>
          </a:p>
          <a:p>
            <a:pPr lvl="1">
              <a:buBlip>
                <a:blip r:embed="rId2"/>
              </a:buBlip>
            </a:pPr>
            <a:r>
              <a:rPr lang="en-US" b="1" u="sng" dirty="0" smtClean="0">
                <a:latin typeface="Times New Roman" pitchFamily="18" charset="0"/>
                <a:cs typeface="Times New Roman" pitchFamily="18" charset="0"/>
              </a:rPr>
              <a:t>Termites – </a:t>
            </a:r>
            <a:r>
              <a:rPr lang="en-US" dirty="0" smtClean="0">
                <a:latin typeface="Times New Roman" pitchFamily="18" charset="0"/>
                <a:cs typeface="Times New Roman" pitchFamily="18" charset="0"/>
              </a:rPr>
              <a:t>Termites not only tunnel through wood in various directions, but eat away the wood from the cross-section core. </a:t>
            </a:r>
          </a:p>
          <a:p>
            <a:pPr marL="971550" lvl="1" indent="-514350">
              <a:buFont typeface="Wingdings" pitchFamily="2" charset="2"/>
              <a:buChar char="ü"/>
            </a:pPr>
            <a:r>
              <a:rPr lang="en-US" sz="2900" dirty="0" smtClean="0">
                <a:latin typeface="Times New Roman" pitchFamily="18" charset="0"/>
                <a:cs typeface="Times New Roman" pitchFamily="18" charset="0"/>
              </a:rPr>
              <a:t>They usually do not disturb the outer shell or cover. </a:t>
            </a:r>
          </a:p>
          <a:p>
            <a:pPr marL="971550" lvl="1" indent="-514350">
              <a:buFont typeface="Wingdings" pitchFamily="2" charset="2"/>
              <a:buChar char="ü"/>
            </a:pPr>
            <a:r>
              <a:rPr lang="en-US" sz="2900" dirty="0" smtClean="0">
                <a:latin typeface="Times New Roman" pitchFamily="18" charset="0"/>
                <a:cs typeface="Times New Roman" pitchFamily="18" charset="0"/>
              </a:rPr>
              <a:t>In fact, the timber piece attacked by termites may look sound until it completely fails.</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4787886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629400"/>
          </a:xfrm>
        </p:spPr>
        <p:txBody>
          <a:bodyPr>
            <a:normAutofit fontScale="70000" lnSpcReduction="20000"/>
          </a:bodyPr>
          <a:lstStyle/>
          <a:p>
            <a:pPr>
              <a:buNone/>
            </a:pPr>
            <a:r>
              <a:rPr lang="en-US" b="1" dirty="0" smtClean="0">
                <a:solidFill>
                  <a:srgbClr val="FF0000"/>
                </a:solidFill>
                <a:latin typeface="Times New Roman" pitchFamily="18" charset="0"/>
                <a:cs typeface="Times New Roman" pitchFamily="18" charset="0"/>
              </a:rPr>
              <a:t>G. Knots – </a:t>
            </a:r>
          </a:p>
          <a:p>
            <a:pPr>
              <a:buFont typeface="Wingdings" pitchFamily="2" charset="2"/>
              <a:buChar char="Ø"/>
            </a:pPr>
            <a:r>
              <a:rPr lang="en-US" dirty="0" smtClean="0">
                <a:latin typeface="Times New Roman" pitchFamily="18" charset="0"/>
                <a:cs typeface="Times New Roman" pitchFamily="18" charset="0"/>
              </a:rPr>
              <a:t>A knot is the base of a branch or limb that was broken or cut off from the tree.</a:t>
            </a:r>
          </a:p>
          <a:p>
            <a:pPr>
              <a:buFont typeface="Wingdings" pitchFamily="2" charset="2"/>
              <a:buChar char="Ø"/>
            </a:pPr>
            <a:r>
              <a:rPr lang="en-US" dirty="0" smtClean="0">
                <a:latin typeface="Times New Roman" pitchFamily="18" charset="0"/>
                <a:cs typeface="Times New Roman" pitchFamily="18" charset="0"/>
              </a:rPr>
              <a:t> The portion of the remaining branch receives nourishment from the stem for some time and it ultimately results in </a:t>
            </a:r>
            <a:r>
              <a:rPr lang="en-US" b="1" u="sng" dirty="0" smtClean="0">
                <a:latin typeface="Times New Roman" pitchFamily="18" charset="0"/>
                <a:cs typeface="Times New Roman" pitchFamily="18" charset="0"/>
              </a:rPr>
              <a:t>the formation of dark hard rings </a:t>
            </a:r>
            <a:r>
              <a:rPr lang="en-US" dirty="0" smtClean="0">
                <a:latin typeface="Times New Roman" pitchFamily="18" charset="0"/>
                <a:cs typeface="Times New Roman" pitchFamily="18" charset="0"/>
              </a:rPr>
              <a:t>known as</a:t>
            </a:r>
            <a:r>
              <a:rPr lang="en-US" b="1" u="sng" dirty="0" smtClean="0">
                <a:solidFill>
                  <a:srgbClr val="FF0000"/>
                </a:solidFill>
                <a:latin typeface="Times New Roman" pitchFamily="18" charset="0"/>
                <a:cs typeface="Times New Roman" pitchFamily="18" charset="0"/>
              </a:rPr>
              <a:t> knots</a:t>
            </a:r>
            <a:r>
              <a:rPr lang="en-US" dirty="0" smtClean="0">
                <a:latin typeface="Times New Roman" pitchFamily="18" charset="0"/>
                <a:cs typeface="Times New Roman" pitchFamily="18" charset="0"/>
              </a:rPr>
              <a:t>. </a:t>
            </a:r>
          </a:p>
          <a:p>
            <a:pPr>
              <a:buFont typeface="Wingdings" pitchFamily="2" charset="2"/>
              <a:buChar char="Ø"/>
            </a:pPr>
            <a:r>
              <a:rPr lang="en-US" dirty="0" smtClean="0">
                <a:latin typeface="Times New Roman" pitchFamily="18" charset="0"/>
                <a:cs typeface="Times New Roman" pitchFamily="18" charset="0"/>
              </a:rPr>
              <a:t>As the continuity of wood </a:t>
            </a:r>
            <a:r>
              <a:rPr lang="en-US" b="1" i="1" u="sng" dirty="0" smtClean="0">
                <a:latin typeface="Times New Roman" pitchFamily="18" charset="0"/>
                <a:cs typeface="Times New Roman" pitchFamily="18" charset="0"/>
              </a:rPr>
              <a:t>fibers are broken by knots</a:t>
            </a:r>
            <a:r>
              <a:rPr lang="en-US" dirty="0" smtClean="0">
                <a:latin typeface="Times New Roman" pitchFamily="18" charset="0"/>
                <a:cs typeface="Times New Roman" pitchFamily="18" charset="0"/>
              </a:rPr>
              <a:t>, they form a source of weakness. </a:t>
            </a:r>
          </a:p>
          <a:p>
            <a:pPr>
              <a:buFont typeface="Wingdings" pitchFamily="2" charset="2"/>
              <a:buChar char="q"/>
            </a:pPr>
            <a:r>
              <a:rPr lang="en-US" dirty="0" smtClean="0">
                <a:latin typeface="Times New Roman" pitchFamily="18" charset="0"/>
                <a:cs typeface="Times New Roman" pitchFamily="18" charset="0"/>
              </a:rPr>
              <a:t>There are several types of knots:</a:t>
            </a:r>
          </a:p>
          <a:p>
            <a:pPr lvl="1">
              <a:buFont typeface="Wingdings" pitchFamily="2" charset="2"/>
              <a:buChar char="ü"/>
            </a:pPr>
            <a:r>
              <a:rPr lang="en-US" b="1" u="sng" dirty="0" smtClean="0">
                <a:latin typeface="Times New Roman" pitchFamily="18" charset="0"/>
                <a:cs typeface="Times New Roman" pitchFamily="18" charset="0"/>
              </a:rPr>
              <a:t>Sound (or tight knots</a:t>
            </a:r>
            <a:r>
              <a:rPr lang="en-US" dirty="0" smtClean="0">
                <a:latin typeface="Times New Roman" pitchFamily="18" charset="0"/>
                <a:cs typeface="Times New Roman" pitchFamily="18" charset="0"/>
              </a:rPr>
              <a:t>) are solid and cannot be knocked loose because they are fixed by growth or position in the wood structure. </a:t>
            </a:r>
          </a:p>
          <a:p>
            <a:pPr lvl="2">
              <a:buFont typeface="Wingdings" pitchFamily="2" charset="2"/>
              <a:buChar char="Ø"/>
            </a:pPr>
            <a:r>
              <a:rPr lang="en-US" sz="2600" dirty="0" smtClean="0">
                <a:latin typeface="Times New Roman" pitchFamily="18" charset="0"/>
                <a:cs typeface="Times New Roman" pitchFamily="18" charset="0"/>
              </a:rPr>
              <a:t>They are partially or completely inter grown with the growth rings.</a:t>
            </a:r>
          </a:p>
          <a:p>
            <a:pPr lvl="1">
              <a:buFont typeface="Wingdings" pitchFamily="2" charset="2"/>
              <a:buChar char="ü"/>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Unsound knots (or loose knots</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are knots which fall out of the lumber when pushed or have already fallen out. </a:t>
            </a:r>
          </a:p>
          <a:p>
            <a:pPr lvl="2">
              <a:buFont typeface="Wingdings" pitchFamily="2" charset="2"/>
              <a:buChar char="Ø"/>
            </a:pPr>
            <a:r>
              <a:rPr lang="en-US" sz="2900" dirty="0" smtClean="0">
                <a:latin typeface="Times New Roman" pitchFamily="18" charset="0"/>
                <a:cs typeface="Times New Roman" pitchFamily="18" charset="0"/>
              </a:rPr>
              <a:t>They are caused by a dead branch that was not fully integrated into the tree before it was cut down.</a:t>
            </a:r>
          </a:p>
          <a:p>
            <a:pPr lvl="1">
              <a:buFont typeface="Wingdings" pitchFamily="2" charset="2"/>
              <a:buChar char="ü"/>
            </a:pPr>
            <a:r>
              <a:rPr lang="en-US" dirty="0" smtClean="0">
                <a:latin typeface="Times New Roman" pitchFamily="18" charset="0"/>
                <a:cs typeface="Times New Roman" pitchFamily="18" charset="0"/>
              </a:rPr>
              <a:t> </a:t>
            </a:r>
            <a:r>
              <a:rPr lang="en-US" b="1" u="sng" dirty="0" smtClean="0">
                <a:latin typeface="Times New Roman" pitchFamily="18" charset="0"/>
                <a:cs typeface="Times New Roman" pitchFamily="18" charset="0"/>
              </a:rPr>
              <a:t>Encased/covered knots </a:t>
            </a:r>
            <a:r>
              <a:rPr lang="en-US" dirty="0" smtClean="0">
                <a:latin typeface="Times New Roman" pitchFamily="18" charset="0"/>
                <a:cs typeface="Times New Roman" pitchFamily="18" charset="0"/>
              </a:rPr>
              <a:t>are those which are not inter grown with the surrounding wood.</a:t>
            </a:r>
          </a:p>
          <a:p>
            <a:pPr lvl="1">
              <a:buFont typeface="Wingdings" pitchFamily="2" charset="2"/>
              <a:buChar char="ü"/>
            </a:pPr>
            <a:r>
              <a:rPr lang="en-US" b="1" u="sng" dirty="0" smtClean="0">
                <a:latin typeface="Times New Roman" pitchFamily="18" charset="0"/>
                <a:cs typeface="Times New Roman" pitchFamily="18" charset="0"/>
              </a:rPr>
              <a:t>Knot hole</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is a hole left where the knot has been knocked out.</a:t>
            </a:r>
          </a:p>
          <a:p>
            <a:pPr lvl="1">
              <a:buFont typeface="Wingdings" pitchFamily="2" charset="2"/>
              <a:buChar char="ü"/>
            </a:pPr>
            <a:r>
              <a:rPr lang="en-US" b="1" u="sng" dirty="0" smtClean="0">
                <a:latin typeface="Times New Roman" pitchFamily="18" charset="0"/>
                <a:cs typeface="Times New Roman" pitchFamily="18" charset="0"/>
              </a:rPr>
              <a:t>Spike knots </a:t>
            </a:r>
            <a:r>
              <a:rPr lang="en-US" dirty="0" smtClean="0">
                <a:latin typeface="Times New Roman" pitchFamily="18" charset="0"/>
                <a:cs typeface="Times New Roman" pitchFamily="18" charset="0"/>
              </a:rPr>
              <a:t>are limbs which have been cut across or cut lengthwise, showing the endwise or lengthwise section of the limb or knot. These knots generally have splits and severe grain deviations near them.</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1077563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629400"/>
          </a:xfrm>
        </p:spPr>
        <p:txBody>
          <a:bodyPr>
            <a:normAutofit fontScale="70000" lnSpcReduction="20000"/>
          </a:bodyPr>
          <a:lstStyle/>
          <a:p>
            <a:pPr>
              <a:buNone/>
            </a:pPr>
            <a:r>
              <a:rPr lang="en-US" sz="4400" b="1" dirty="0" smtClean="0">
                <a:solidFill>
                  <a:srgbClr val="FF0000"/>
                </a:solidFill>
                <a:latin typeface="Times New Roman" pitchFamily="18" charset="0"/>
                <a:cs typeface="Times New Roman" pitchFamily="18" charset="0"/>
              </a:rPr>
              <a:t>2. Wood defects due to conversion</a:t>
            </a:r>
            <a:endParaRPr lang="en-US" b="1" dirty="0" smtClean="0">
              <a:solidFill>
                <a:srgbClr val="FF0000"/>
              </a:solidFill>
              <a:latin typeface="Times New Roman" pitchFamily="18" charset="0"/>
              <a:cs typeface="Times New Roman" pitchFamily="18" charset="0"/>
            </a:endParaRPr>
          </a:p>
          <a:p>
            <a:pPr>
              <a:buFont typeface="Wingdings" pitchFamily="2" charset="2"/>
              <a:buChar char="Ø"/>
            </a:pPr>
            <a:r>
              <a:rPr lang="en-US" dirty="0" smtClean="0">
                <a:latin typeface="Times New Roman" pitchFamily="18" charset="0"/>
                <a:cs typeface="Times New Roman" pitchFamily="18" charset="0"/>
              </a:rPr>
              <a:t>Conversion is the process of converting raw timber to forms suitable for woodworking or construction projects. </a:t>
            </a:r>
          </a:p>
          <a:p>
            <a:pPr>
              <a:buFont typeface="Wingdings" pitchFamily="2" charset="2"/>
              <a:buChar char="Ø"/>
            </a:pPr>
            <a:r>
              <a:rPr lang="en-US" dirty="0" smtClean="0">
                <a:latin typeface="Times New Roman" pitchFamily="18" charset="0"/>
                <a:cs typeface="Times New Roman" pitchFamily="18" charset="0"/>
              </a:rPr>
              <a:t>During this process, the following defects may occur:</a:t>
            </a:r>
          </a:p>
          <a:p>
            <a:pPr>
              <a:buNone/>
            </a:pPr>
            <a:r>
              <a:rPr lang="en-US" b="1" dirty="0" smtClean="0">
                <a:latin typeface="Times New Roman" pitchFamily="18" charset="0"/>
                <a:cs typeface="Times New Roman" pitchFamily="18" charset="0"/>
              </a:rPr>
              <a:t>A. </a:t>
            </a:r>
            <a:r>
              <a:rPr lang="en-US" b="1" dirty="0" smtClean="0">
                <a:solidFill>
                  <a:srgbClr val="FF0000"/>
                </a:solidFill>
                <a:latin typeface="Times New Roman" pitchFamily="18" charset="0"/>
                <a:cs typeface="Times New Roman" pitchFamily="18" charset="0"/>
              </a:rPr>
              <a:t>Chip mark </a:t>
            </a:r>
            <a:r>
              <a:rPr lang="en-US"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Shallow depressions </a:t>
            </a:r>
            <a:r>
              <a:rPr lang="en-US" dirty="0" smtClean="0">
                <a:latin typeface="Times New Roman" pitchFamily="18" charset="0"/>
                <a:cs typeface="Times New Roman" pitchFamily="18" charset="0"/>
              </a:rPr>
              <a:t>or indentations in the surface of a board caused by shaving or chips getting imbedded in the surface during the process of dressing. </a:t>
            </a:r>
            <a:r>
              <a:rPr lang="en-US" b="1" i="1" dirty="0" smtClean="0">
                <a:latin typeface="Times New Roman" pitchFamily="18" charset="0"/>
                <a:cs typeface="Times New Roman" pitchFamily="18" charset="0"/>
              </a:rPr>
              <a:t>They may be formed by a planer or jointer</a:t>
            </a:r>
            <a:r>
              <a:rPr lang="en-US" dirty="0" smtClean="0">
                <a:latin typeface="Times New Roman" pitchFamily="18" charset="0"/>
                <a:cs typeface="Times New Roman" pitchFamily="18" charset="0"/>
              </a:rPr>
              <a:t>.</a:t>
            </a:r>
          </a:p>
          <a:p>
            <a:pPr>
              <a:buNone/>
            </a:pPr>
            <a:r>
              <a:rPr lang="en-US" b="1" dirty="0" smtClean="0">
                <a:latin typeface="Times New Roman" pitchFamily="18" charset="0"/>
                <a:cs typeface="Times New Roman" pitchFamily="18" charset="0"/>
              </a:rPr>
              <a:t>B. </a:t>
            </a:r>
            <a:r>
              <a:rPr lang="en-US" b="1" dirty="0" smtClean="0">
                <a:solidFill>
                  <a:srgbClr val="FF0000"/>
                </a:solidFill>
                <a:latin typeface="Times New Roman" pitchFamily="18" charset="0"/>
                <a:cs typeface="Times New Roman" pitchFamily="18" charset="0"/>
              </a:rPr>
              <a:t>Diagonal grain </a:t>
            </a:r>
            <a:r>
              <a:rPr lang="en-US" dirty="0" smtClean="0">
                <a:latin typeface="Times New Roman" pitchFamily="18" charset="0"/>
                <a:cs typeface="Times New Roman" pitchFamily="18" charset="0"/>
              </a:rPr>
              <a:t>– Wood in which the annual growth rings are at an angle with the axis of a piece as a result of sawing at an angle.</a:t>
            </a:r>
          </a:p>
          <a:p>
            <a:pPr>
              <a:buFont typeface="Wingdings" pitchFamily="2" charset="2"/>
              <a:buChar char="ü"/>
            </a:pPr>
            <a:r>
              <a:rPr lang="en-US" dirty="0" smtClean="0">
                <a:latin typeface="Times New Roman" pitchFamily="18" charset="0"/>
                <a:cs typeface="Times New Roman" pitchFamily="18" charset="0"/>
              </a:rPr>
              <a:t> In other words, rather than running parallel to the long edge of a board, the grain runs at an angle to it. Such wood is not permitted for structural</a:t>
            </a:r>
          </a:p>
          <a:p>
            <a:pPr>
              <a:buNone/>
            </a:pPr>
            <a:r>
              <a:rPr lang="en-US" b="1" dirty="0" smtClean="0">
                <a:latin typeface="Times New Roman" pitchFamily="18" charset="0"/>
                <a:cs typeface="Times New Roman" pitchFamily="18" charset="0"/>
              </a:rPr>
              <a:t>C. </a:t>
            </a:r>
            <a:r>
              <a:rPr lang="en-US" b="1" dirty="0" smtClean="0">
                <a:solidFill>
                  <a:srgbClr val="FF0000"/>
                </a:solidFill>
                <a:latin typeface="Times New Roman" pitchFamily="18" charset="0"/>
                <a:cs typeface="Times New Roman" pitchFamily="18" charset="0"/>
              </a:rPr>
              <a:t>Torn grain</a:t>
            </a:r>
            <a:r>
              <a:rPr lang="en-US" dirty="0" smtClean="0">
                <a:solidFill>
                  <a:srgbClr val="FF0000"/>
                </a:solidFill>
                <a:latin typeface="Times New Roman" pitchFamily="18" charset="0"/>
                <a:cs typeface="Times New Roman" pitchFamily="18" charset="0"/>
              </a:rPr>
              <a:t> </a:t>
            </a:r>
            <a:r>
              <a:rPr lang="en-US" dirty="0" smtClean="0">
                <a:latin typeface="Times New Roman" pitchFamily="18" charset="0"/>
                <a:cs typeface="Times New Roman" pitchFamily="18" charset="0"/>
              </a:rPr>
              <a:t>– An </a:t>
            </a:r>
            <a:r>
              <a:rPr lang="en-US" b="1" dirty="0" smtClean="0">
                <a:latin typeface="Times New Roman" pitchFamily="18" charset="0"/>
                <a:cs typeface="Times New Roman" pitchFamily="18" charset="0"/>
              </a:rPr>
              <a:t>irregularity in the surface of a board </a:t>
            </a:r>
            <a:r>
              <a:rPr lang="en-US" dirty="0" smtClean="0">
                <a:latin typeface="Times New Roman" pitchFamily="18" charset="0"/>
                <a:cs typeface="Times New Roman" pitchFamily="18" charset="0"/>
              </a:rPr>
              <a:t>where wood fibers below the level of the dressed surface have been torn or broken out by a planer.</a:t>
            </a:r>
          </a:p>
          <a:p>
            <a:pPr>
              <a:buNone/>
            </a:pPr>
            <a:r>
              <a:rPr lang="en-US" b="1" dirty="0" smtClean="0">
                <a:latin typeface="Times New Roman" pitchFamily="18" charset="0"/>
                <a:cs typeface="Times New Roman" pitchFamily="18" charset="0"/>
              </a:rPr>
              <a:t>D. </a:t>
            </a:r>
            <a:r>
              <a:rPr lang="en-US" b="1" dirty="0" smtClean="0">
                <a:solidFill>
                  <a:srgbClr val="FF0000"/>
                </a:solidFill>
                <a:latin typeface="Times New Roman" pitchFamily="18" charset="0"/>
                <a:cs typeface="Times New Roman" pitchFamily="18" charset="0"/>
              </a:rPr>
              <a:t>Wane</a:t>
            </a:r>
            <a:r>
              <a:rPr lang="en-US" b="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 The </a:t>
            </a:r>
            <a:r>
              <a:rPr lang="en-US" b="1" dirty="0" smtClean="0">
                <a:latin typeface="Times New Roman" pitchFamily="18" charset="0"/>
                <a:cs typeface="Times New Roman" pitchFamily="18" charset="0"/>
              </a:rPr>
              <a:t>presence of bark or the absence of wood on the corners </a:t>
            </a:r>
            <a:r>
              <a:rPr lang="en-US" dirty="0" smtClean="0">
                <a:latin typeface="Times New Roman" pitchFamily="18" charset="0"/>
                <a:cs typeface="Times New Roman" pitchFamily="18" charset="0"/>
              </a:rPr>
              <a:t>or along the length of a piece of lumber. </a:t>
            </a:r>
          </a:p>
          <a:p>
            <a:pPr>
              <a:buNone/>
            </a:pPr>
            <a:r>
              <a:rPr lang="en-US" b="1" dirty="0" smtClean="0">
                <a:latin typeface="Times New Roman" pitchFamily="18" charset="0"/>
                <a:cs typeface="Times New Roman" pitchFamily="18" charset="0"/>
              </a:rPr>
              <a:t>E. </a:t>
            </a:r>
            <a:r>
              <a:rPr lang="en-US" b="1" dirty="0" smtClean="0">
                <a:solidFill>
                  <a:srgbClr val="FF0000"/>
                </a:solidFill>
                <a:latin typeface="Times New Roman" pitchFamily="18" charset="0"/>
                <a:cs typeface="Times New Roman" pitchFamily="18" charset="0"/>
              </a:rPr>
              <a:t>Machine burn </a:t>
            </a:r>
            <a:r>
              <a:rPr lang="en-US" dirty="0" smtClean="0">
                <a:latin typeface="Times New Roman" pitchFamily="18" charset="0"/>
                <a:cs typeface="Times New Roman" pitchFamily="18" charset="0"/>
              </a:rPr>
              <a:t>– A darkening of the wood due to overheating by machine knives or rolls when pieces are stopped in the machine.</a:t>
            </a:r>
          </a:p>
          <a:p>
            <a:pPr>
              <a:buNone/>
            </a:pPr>
            <a:r>
              <a:rPr lang="en-US" b="1" dirty="0" smtClean="0">
                <a:latin typeface="Times New Roman" pitchFamily="18" charset="0"/>
                <a:cs typeface="Times New Roman" pitchFamily="18" charset="0"/>
              </a:rPr>
              <a:t>F. </a:t>
            </a:r>
            <a:r>
              <a:rPr lang="en-US" b="1" dirty="0" smtClean="0">
                <a:solidFill>
                  <a:srgbClr val="FF0000"/>
                </a:solidFill>
                <a:latin typeface="Times New Roman" pitchFamily="18" charset="0"/>
                <a:cs typeface="Times New Roman" pitchFamily="18" charset="0"/>
              </a:rPr>
              <a:t>Machine bite </a:t>
            </a:r>
            <a:r>
              <a:rPr lang="en-US" dirty="0" smtClean="0">
                <a:latin typeface="Times New Roman" pitchFamily="18" charset="0"/>
                <a:cs typeface="Times New Roman" pitchFamily="18" charset="0"/>
              </a:rPr>
              <a:t>– A depressed cut of the machine knives at the end of the piece.</a:t>
            </a:r>
          </a:p>
          <a:p>
            <a:pPr>
              <a:buNone/>
            </a:pPr>
            <a:r>
              <a:rPr lang="en-US" b="1" dirty="0" smtClean="0">
                <a:latin typeface="Times New Roman" pitchFamily="18" charset="0"/>
                <a:cs typeface="Times New Roman" pitchFamily="18" charset="0"/>
              </a:rPr>
              <a:t>G. </a:t>
            </a:r>
            <a:r>
              <a:rPr lang="en-US" b="1" dirty="0" smtClean="0">
                <a:solidFill>
                  <a:srgbClr val="FF0000"/>
                </a:solidFill>
                <a:latin typeface="Times New Roman" pitchFamily="18" charset="0"/>
                <a:cs typeface="Times New Roman" pitchFamily="18" charset="0"/>
              </a:rPr>
              <a:t>Machine gouge </a:t>
            </a:r>
            <a:r>
              <a:rPr lang="en-US" dirty="0" smtClean="0">
                <a:latin typeface="Times New Roman" pitchFamily="18" charset="0"/>
                <a:cs typeface="Times New Roman" pitchFamily="18" charset="0"/>
              </a:rPr>
              <a:t>– A groove cut by the machine below the desired line.</a:t>
            </a:r>
          </a:p>
          <a:p>
            <a:pPr>
              <a:buFont typeface="Wingdings" pitchFamily="2" charset="2"/>
              <a:buChar char="Ø"/>
            </a:pP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286862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9067800" cy="6324600"/>
          </a:xfrm>
        </p:spPr>
        <p:txBody>
          <a:bodyPr>
            <a:normAutofit fontScale="62500" lnSpcReduction="20000"/>
          </a:bodyPr>
          <a:lstStyle/>
          <a:p>
            <a:pPr>
              <a:buNone/>
            </a:pPr>
            <a:r>
              <a:rPr lang="en-US" sz="5000" b="1" dirty="0" smtClean="0">
                <a:solidFill>
                  <a:srgbClr val="FF0000"/>
                </a:solidFill>
                <a:latin typeface="Times New Roman" pitchFamily="18" charset="0"/>
                <a:cs typeface="Times New Roman" pitchFamily="18" charset="0"/>
              </a:rPr>
              <a:t>3. Wood defects due to seasoning</a:t>
            </a:r>
          </a:p>
          <a:p>
            <a:pPr>
              <a:buFont typeface="Wingdings" pitchFamily="2" charset="2"/>
              <a:buChar char="ü"/>
            </a:pPr>
            <a:r>
              <a:rPr lang="en-US" sz="3800" b="1" dirty="0" smtClean="0">
                <a:latin typeface="Times New Roman" pitchFamily="18" charset="0"/>
                <a:cs typeface="Times New Roman" pitchFamily="18" charset="0"/>
              </a:rPr>
              <a:t>Seasonin</a:t>
            </a:r>
            <a:r>
              <a:rPr lang="en-US" sz="3800" dirty="0" smtClean="0">
                <a:latin typeface="Times New Roman" pitchFamily="18" charset="0"/>
                <a:cs typeface="Times New Roman" pitchFamily="18" charset="0"/>
              </a:rPr>
              <a:t>g is the process of drying lumber (either in a </a:t>
            </a:r>
            <a:r>
              <a:rPr lang="en-US" sz="3800" b="1" dirty="0" smtClean="0">
                <a:latin typeface="Times New Roman" pitchFamily="18" charset="0"/>
                <a:cs typeface="Times New Roman" pitchFamily="18" charset="0"/>
              </a:rPr>
              <a:t>kiln or air drying</a:t>
            </a:r>
            <a:r>
              <a:rPr lang="en-US" sz="3800" dirty="0" smtClean="0">
                <a:latin typeface="Times New Roman" pitchFamily="18" charset="0"/>
                <a:cs typeface="Times New Roman" pitchFamily="18" charset="0"/>
              </a:rPr>
              <a:t>) to an appropriate level of moisture for woodworking and other commercial uses. </a:t>
            </a:r>
          </a:p>
          <a:p>
            <a:pPr>
              <a:buFont typeface="Wingdings" pitchFamily="2" charset="2"/>
              <a:buChar char="ü"/>
            </a:pPr>
            <a:r>
              <a:rPr lang="en-US" sz="3800" dirty="0" smtClean="0">
                <a:latin typeface="Times New Roman" pitchFamily="18" charset="0"/>
                <a:cs typeface="Times New Roman" pitchFamily="18" charset="0"/>
              </a:rPr>
              <a:t>During this process, a board may become </a:t>
            </a:r>
            <a:r>
              <a:rPr lang="en-US" sz="3800" b="1" dirty="0" smtClean="0">
                <a:latin typeface="Times New Roman" pitchFamily="18" charset="0"/>
                <a:cs typeface="Times New Roman" pitchFamily="18" charset="0"/>
              </a:rPr>
              <a:t>warped</a:t>
            </a:r>
            <a:r>
              <a:rPr lang="en-US" sz="3800" dirty="0" smtClean="0">
                <a:latin typeface="Times New Roman" pitchFamily="18" charset="0"/>
                <a:cs typeface="Times New Roman" pitchFamily="18" charset="0"/>
              </a:rPr>
              <a:t>.</a:t>
            </a:r>
          </a:p>
          <a:p>
            <a:pPr>
              <a:buFont typeface="Wingdings" pitchFamily="2" charset="2"/>
              <a:buChar char="ü"/>
            </a:pPr>
            <a:r>
              <a:rPr lang="en-US" sz="3800" dirty="0" smtClean="0">
                <a:latin typeface="Times New Roman" pitchFamily="18" charset="0"/>
                <a:cs typeface="Times New Roman" pitchFamily="18" charset="0"/>
              </a:rPr>
              <a:t>The term “warped” refers to a </a:t>
            </a:r>
            <a:r>
              <a:rPr lang="en-US" sz="3800" b="1" dirty="0" smtClean="0">
                <a:latin typeface="Times New Roman" pitchFamily="18" charset="0"/>
                <a:cs typeface="Times New Roman" pitchFamily="18" charset="0"/>
              </a:rPr>
              <a:t>distorted or misshapen board</a:t>
            </a:r>
            <a:r>
              <a:rPr lang="en-US" sz="3800" dirty="0" smtClean="0">
                <a:latin typeface="Times New Roman" pitchFamily="18" charset="0"/>
                <a:cs typeface="Times New Roman" pitchFamily="18" charset="0"/>
              </a:rPr>
              <a:t>. </a:t>
            </a:r>
          </a:p>
          <a:p>
            <a:pPr>
              <a:buFont typeface="Wingdings" pitchFamily="2" charset="2"/>
              <a:buChar char="ü"/>
            </a:pPr>
            <a:r>
              <a:rPr lang="en-US" sz="3800" dirty="0" smtClean="0">
                <a:latin typeface="Times New Roman" pitchFamily="18" charset="0"/>
                <a:cs typeface="Times New Roman" pitchFamily="18" charset="0"/>
              </a:rPr>
              <a:t>More specific terms for warping include, twisting, bowing, crook, Check etc. </a:t>
            </a:r>
          </a:p>
          <a:p>
            <a:pPr>
              <a:buFont typeface="Wingdings" pitchFamily="2" charset="2"/>
              <a:buChar char="Ø"/>
            </a:pPr>
            <a:r>
              <a:rPr lang="en-US" sz="4200" b="1" dirty="0" smtClean="0">
                <a:latin typeface="Times New Roman" pitchFamily="18" charset="0"/>
                <a:cs typeface="Times New Roman" pitchFamily="18" charset="0"/>
              </a:rPr>
              <a:t>Common seasoning defects, including types of warping, include:</a:t>
            </a:r>
          </a:p>
          <a:p>
            <a:pPr>
              <a:buNone/>
            </a:pPr>
            <a:r>
              <a:rPr lang="en-US" sz="3800" b="1" dirty="0" smtClean="0">
                <a:latin typeface="Times New Roman" pitchFamily="18" charset="0"/>
                <a:cs typeface="Times New Roman" pitchFamily="18" charset="0"/>
              </a:rPr>
              <a:t>A. </a:t>
            </a:r>
            <a:r>
              <a:rPr lang="en-US" sz="3800" b="1" dirty="0" smtClean="0">
                <a:solidFill>
                  <a:srgbClr val="FF0000"/>
                </a:solidFill>
                <a:latin typeface="Times New Roman" pitchFamily="18" charset="0"/>
                <a:cs typeface="Times New Roman" pitchFamily="18" charset="0"/>
              </a:rPr>
              <a:t>Bowing</a:t>
            </a:r>
            <a:r>
              <a:rPr lang="en-US" sz="3800" dirty="0" smtClean="0">
                <a:latin typeface="Times New Roman" pitchFamily="18" charset="0"/>
                <a:cs typeface="Times New Roman" pitchFamily="18" charset="0"/>
              </a:rPr>
              <a:t> – A curvature formed in the direction of the length of timber. A bowed board is flat, but bent, like a road going over a hill.</a:t>
            </a:r>
          </a:p>
          <a:p>
            <a:pPr>
              <a:buNone/>
            </a:pPr>
            <a:r>
              <a:rPr lang="en-US" sz="3800" b="1" dirty="0" smtClean="0">
                <a:latin typeface="Times New Roman" pitchFamily="18" charset="0"/>
                <a:cs typeface="Times New Roman" pitchFamily="18" charset="0"/>
              </a:rPr>
              <a:t>B. </a:t>
            </a:r>
            <a:r>
              <a:rPr lang="en-US" sz="3800" b="1" dirty="0" smtClean="0">
                <a:solidFill>
                  <a:srgbClr val="FF0000"/>
                </a:solidFill>
                <a:latin typeface="Times New Roman" pitchFamily="18" charset="0"/>
                <a:cs typeface="Times New Roman" pitchFamily="18" charset="0"/>
              </a:rPr>
              <a:t>Check</a:t>
            </a:r>
            <a:r>
              <a:rPr lang="en-US" sz="3800" dirty="0" smtClean="0">
                <a:latin typeface="Times New Roman" pitchFamily="18" charset="0"/>
                <a:cs typeface="Times New Roman" pitchFamily="18" charset="0"/>
              </a:rPr>
              <a:t> – A check is a crack which </a:t>
            </a:r>
            <a:r>
              <a:rPr lang="en-US" sz="3800" b="1" dirty="0" smtClean="0">
                <a:latin typeface="Times New Roman" pitchFamily="18" charset="0"/>
                <a:cs typeface="Times New Roman" pitchFamily="18" charset="0"/>
              </a:rPr>
              <a:t>separates the fibers of wood</a:t>
            </a:r>
            <a:r>
              <a:rPr lang="en-US" sz="3800" dirty="0" smtClean="0">
                <a:latin typeface="Times New Roman" pitchFamily="18" charset="0"/>
                <a:cs typeface="Times New Roman" pitchFamily="18" charset="0"/>
              </a:rPr>
              <a:t>. </a:t>
            </a:r>
          </a:p>
          <a:p>
            <a:pPr lvl="1">
              <a:buFont typeface="Wingdings" pitchFamily="2" charset="2"/>
              <a:buChar char="ü"/>
            </a:pPr>
            <a:r>
              <a:rPr lang="en-US" sz="4200" dirty="0" smtClean="0">
                <a:latin typeface="Times New Roman" pitchFamily="18" charset="0"/>
                <a:cs typeface="Times New Roman" pitchFamily="18" charset="0"/>
              </a:rPr>
              <a:t>It does not extend from one end to the other. </a:t>
            </a:r>
          </a:p>
          <a:p>
            <a:pPr lvl="1">
              <a:buFont typeface="Wingdings" pitchFamily="2" charset="2"/>
              <a:buChar char="ü"/>
            </a:pPr>
            <a:r>
              <a:rPr lang="en-US" sz="4200" dirty="0" smtClean="0">
                <a:latin typeface="Times New Roman" pitchFamily="18" charset="0"/>
                <a:cs typeface="Times New Roman" pitchFamily="18" charset="0"/>
              </a:rPr>
              <a:t>It is usually caused by poor or improper drying processes.</a:t>
            </a:r>
          </a:p>
        </p:txBody>
      </p:sp>
    </p:spTree>
    <p:extLst>
      <p:ext uri="{BB962C8B-B14F-4D97-AF65-F5344CB8AC3E}">
        <p14:creationId xmlns:p14="http://schemas.microsoft.com/office/powerpoint/2010/main" val="3944348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Times New Roman" pitchFamily="18" charset="0"/>
                <a:cs typeface="Times New Roman" pitchFamily="18" charset="0"/>
              </a:rPr>
              <a:t>Chapter 2</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0" y="914400"/>
            <a:ext cx="9144000" cy="5943600"/>
          </a:xfrm>
        </p:spPr>
        <p:txBody>
          <a:bodyPr/>
          <a:lstStyle/>
          <a:p>
            <a:pPr marL="0" marR="0" indent="0" algn="ctr">
              <a:lnSpc>
                <a:spcPct val="115000"/>
              </a:lnSpc>
              <a:spcBef>
                <a:spcPts val="0"/>
              </a:spcBef>
              <a:spcAft>
                <a:spcPts val="1000"/>
              </a:spcAft>
              <a:buNone/>
            </a:pPr>
            <a:r>
              <a:rPr lang="en-US" b="1" dirty="0">
                <a:latin typeface="Times New Roman"/>
                <a:ea typeface="Calibri"/>
                <a:cs typeface="Times New Roman"/>
              </a:rPr>
              <a:t>TREE GROWTH AND PRODUCTION OF WOODY TISSUES </a:t>
            </a:r>
            <a:endParaRPr lang="en-US" sz="2000" dirty="0">
              <a:ea typeface="Calibri"/>
              <a:cs typeface="Times New Roman"/>
            </a:endParaRP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124200"/>
            <a:ext cx="51816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9300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096000"/>
          </a:xfrm>
        </p:spPr>
        <p:txBody>
          <a:bodyPr>
            <a:normAutofit/>
          </a:bodyPr>
          <a:lstStyle/>
          <a:p>
            <a:pPr lvl="0">
              <a:buNone/>
            </a:pPr>
            <a:r>
              <a:rPr lang="en-US" sz="1800" b="1" u="sng" dirty="0">
                <a:solidFill>
                  <a:prstClr val="black"/>
                </a:solidFill>
                <a:latin typeface="Times New Roman" pitchFamily="18" charset="0"/>
                <a:cs typeface="Times New Roman" pitchFamily="18" charset="0"/>
              </a:rPr>
              <a:t>C</a:t>
            </a:r>
            <a:r>
              <a:rPr lang="en-US" sz="1800" b="1" dirty="0">
                <a:solidFill>
                  <a:prstClr val="black"/>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Crook</a:t>
            </a:r>
            <a:r>
              <a:rPr lang="en-US" sz="2400" dirty="0">
                <a:solidFill>
                  <a:prstClr val="black"/>
                </a:solidFill>
                <a:latin typeface="Times New Roman" pitchFamily="18" charset="0"/>
                <a:cs typeface="Times New Roman" pitchFamily="18" charset="0"/>
              </a:rPr>
              <a:t> – Where the board remains flat, </a:t>
            </a:r>
            <a:r>
              <a:rPr lang="en-US" sz="2400" b="1" dirty="0">
                <a:solidFill>
                  <a:prstClr val="black"/>
                </a:solidFill>
                <a:latin typeface="Times New Roman" pitchFamily="18" charset="0"/>
                <a:cs typeface="Times New Roman" pitchFamily="18" charset="0"/>
              </a:rPr>
              <a:t>but the ends move away from the center</a:t>
            </a:r>
            <a:r>
              <a:rPr lang="en-US" sz="2400" dirty="0">
                <a:solidFill>
                  <a:prstClr val="black"/>
                </a:solidFill>
                <a:latin typeface="Times New Roman" pitchFamily="18" charset="0"/>
                <a:cs typeface="Times New Roman" pitchFamily="18" charset="0"/>
              </a:rPr>
              <a:t>. Another type of warp.</a:t>
            </a:r>
          </a:p>
          <a:p>
            <a:pPr lvl="0">
              <a:buNone/>
            </a:pPr>
            <a:r>
              <a:rPr lang="en-US" sz="2400" b="1" dirty="0">
                <a:solidFill>
                  <a:prstClr val="black"/>
                </a:solidFill>
                <a:latin typeface="Times New Roman" pitchFamily="18" charset="0"/>
                <a:cs typeface="Times New Roman" pitchFamily="18" charset="0"/>
              </a:rPr>
              <a:t>D. </a:t>
            </a:r>
            <a:r>
              <a:rPr lang="en-US" sz="2400" b="1" dirty="0">
                <a:solidFill>
                  <a:srgbClr val="FF0000"/>
                </a:solidFill>
                <a:latin typeface="Times New Roman" pitchFamily="18" charset="0"/>
                <a:cs typeface="Times New Roman" pitchFamily="18" charset="0"/>
              </a:rPr>
              <a:t>Twisting</a:t>
            </a:r>
            <a:r>
              <a:rPr lang="en-US" sz="2400" dirty="0">
                <a:solidFill>
                  <a:srgbClr val="FF0000"/>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 Where the board curves in length and width like a propeller.</a:t>
            </a:r>
          </a:p>
          <a:p>
            <a:pPr>
              <a:buFont typeface="Wingdings" pitchFamily="2" charset="2"/>
              <a:buChar char="Ø"/>
            </a:pPr>
            <a:r>
              <a:rPr lang="en-US" sz="2400" b="1" dirty="0">
                <a:solidFill>
                  <a:prstClr val="black"/>
                </a:solidFill>
                <a:latin typeface="Times New Roman" pitchFamily="18" charset="0"/>
                <a:cs typeface="Times New Roman" pitchFamily="18" charset="0"/>
              </a:rPr>
              <a:t>E. </a:t>
            </a:r>
            <a:r>
              <a:rPr lang="en-US" sz="2400" b="1" dirty="0">
                <a:solidFill>
                  <a:srgbClr val="FF0000"/>
                </a:solidFill>
                <a:latin typeface="Times New Roman" pitchFamily="18" charset="0"/>
                <a:cs typeface="Times New Roman" pitchFamily="18" charset="0"/>
              </a:rPr>
              <a:t>Case hardening </a:t>
            </a:r>
            <a:r>
              <a:rPr lang="en-US" sz="2400" b="1" dirty="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When lumber or timber is dried too quickly, wood shrinks much at the surface, compressing its damp interior. Extreme cases of case hardening leads to honeycombing. </a:t>
            </a:r>
          </a:p>
          <a:p>
            <a:pPr lvl="0">
              <a:buNone/>
            </a:pPr>
            <a:r>
              <a:rPr lang="en-US" sz="2400" b="1" dirty="0">
                <a:solidFill>
                  <a:prstClr val="black"/>
                </a:solidFill>
                <a:latin typeface="Times New Roman" pitchFamily="18" charset="0"/>
                <a:cs typeface="Times New Roman" pitchFamily="18" charset="0"/>
              </a:rPr>
              <a:t>F.</a:t>
            </a:r>
            <a:r>
              <a:rPr lang="en-US" sz="2400" b="1" dirty="0">
                <a:solidFill>
                  <a:srgbClr val="FF0000"/>
                </a:solidFill>
                <a:latin typeface="Times New Roman" pitchFamily="18" charset="0"/>
                <a:cs typeface="Times New Roman" pitchFamily="18" charset="0"/>
              </a:rPr>
              <a:t> Honeycombing </a:t>
            </a:r>
            <a:r>
              <a:rPr lang="en-US" sz="2400" dirty="0">
                <a:solidFill>
                  <a:prstClr val="black"/>
                </a:solidFill>
                <a:latin typeface="Times New Roman" pitchFamily="18" charset="0"/>
                <a:cs typeface="Times New Roman" pitchFamily="18" charset="0"/>
              </a:rPr>
              <a:t>– During drying, internal stresses cause </a:t>
            </a:r>
            <a:r>
              <a:rPr lang="en-US" sz="2400" b="1" dirty="0">
                <a:solidFill>
                  <a:prstClr val="black"/>
                </a:solidFill>
                <a:latin typeface="Times New Roman" pitchFamily="18" charset="0"/>
                <a:cs typeface="Times New Roman" pitchFamily="18" charset="0"/>
              </a:rPr>
              <a:t>various radial and circular cracks </a:t>
            </a:r>
            <a:r>
              <a:rPr lang="en-US" sz="2400" dirty="0">
                <a:solidFill>
                  <a:prstClr val="black"/>
                </a:solidFill>
                <a:latin typeface="Times New Roman" pitchFamily="18" charset="0"/>
                <a:cs typeface="Times New Roman" pitchFamily="18" charset="0"/>
              </a:rPr>
              <a:t>to develop in the interior portion of the wood resembling a honeycomb texture. </a:t>
            </a:r>
          </a:p>
          <a:p>
            <a:pPr lvl="0">
              <a:buFont typeface="Wingdings" pitchFamily="2" charset="2"/>
              <a:buChar char="Ø"/>
            </a:pPr>
            <a:r>
              <a:rPr lang="en-US" sz="2400" dirty="0">
                <a:solidFill>
                  <a:prstClr val="black"/>
                </a:solidFill>
                <a:latin typeface="Times New Roman" pitchFamily="18" charset="0"/>
                <a:cs typeface="Times New Roman" pitchFamily="18" charset="0"/>
              </a:rPr>
              <a:t>Honeycombing is among the worst of drying defects because it’s irreversible and usually cannot be detected by looking at the face of the lumber</a:t>
            </a:r>
            <a:r>
              <a:rPr lang="en-US" sz="2800" dirty="0">
                <a:solidFill>
                  <a:prstClr val="black"/>
                </a:solidFill>
                <a:latin typeface="Times New Roman" pitchFamily="18" charset="0"/>
                <a:cs typeface="Times New Roman" pitchFamily="18" charset="0"/>
              </a:rPr>
              <a:t>.</a:t>
            </a:r>
          </a:p>
          <a:p>
            <a:pPr lvl="0"/>
            <a:endParaRPr lang="en-US" sz="20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79297641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91600" cy="6400800"/>
          </a:xfrm>
        </p:spPr>
        <p:txBody>
          <a:bodyPr>
            <a:normAutofit/>
          </a:bodyPr>
          <a:lstStyle/>
          <a:p>
            <a:pPr>
              <a:buFont typeface="Wingdings" pitchFamily="2" charset="2"/>
              <a:buChar char="Ø"/>
            </a:pPr>
            <a:r>
              <a:rPr lang="en-US" sz="2400" dirty="0" smtClean="0">
                <a:latin typeface="Times New Roman" pitchFamily="18" charset="0"/>
                <a:cs typeface="Times New Roman" pitchFamily="18" charset="0"/>
              </a:rPr>
              <a:t>Therefore, </a:t>
            </a:r>
            <a:r>
              <a:rPr lang="en-US" sz="2400" b="1" dirty="0" smtClean="0">
                <a:latin typeface="Times New Roman" pitchFamily="18" charset="0"/>
                <a:cs typeface="Times New Roman" pitchFamily="18" charset="0"/>
              </a:rPr>
              <a:t>Moisture</a:t>
            </a:r>
            <a:r>
              <a:rPr lang="en-US" sz="2400" dirty="0" smtClean="0">
                <a:latin typeface="Times New Roman" pitchFamily="18" charset="0"/>
                <a:cs typeface="Times New Roman" pitchFamily="18" charset="0"/>
              </a:rPr>
              <a:t> is certainly the most factor affecting the performance and service life of wood and wood products.</a:t>
            </a:r>
          </a:p>
          <a:p>
            <a:pPr>
              <a:buFont typeface="Wingdings" pitchFamily="2" charset="2"/>
              <a:buChar char="Ø"/>
            </a:pPr>
            <a:r>
              <a:rPr lang="en-US" sz="2400" dirty="0" smtClean="0">
                <a:latin typeface="Times New Roman" pitchFamily="18" charset="0"/>
                <a:cs typeface="Times New Roman" pitchFamily="18" charset="0"/>
              </a:rPr>
              <a:t> Because </a:t>
            </a:r>
            <a:r>
              <a:rPr lang="en-US" sz="2400" b="1" dirty="0" smtClean="0">
                <a:latin typeface="Times New Roman" pitchFamily="18" charset="0"/>
                <a:cs typeface="Times New Roman" pitchFamily="18" charset="0"/>
              </a:rPr>
              <a:t>moisture affects the dimensional movement of wood </a:t>
            </a:r>
            <a:r>
              <a:rPr lang="en-US" sz="2400" dirty="0" smtClean="0">
                <a:latin typeface="Times New Roman" pitchFamily="18" charset="0"/>
                <a:cs typeface="Times New Roman" pitchFamily="18" charset="0"/>
              </a:rPr>
              <a:t>and </a:t>
            </a:r>
            <a:r>
              <a:rPr lang="en-US" sz="2400" b="1" dirty="0" smtClean="0">
                <a:latin typeface="Times New Roman" pitchFamily="18" charset="0"/>
                <a:cs typeface="Times New Roman" pitchFamily="18" charset="0"/>
              </a:rPr>
              <a:t>wood products</a:t>
            </a:r>
            <a:r>
              <a:rPr lang="en-US" sz="2400" dirty="0" smtClean="0">
                <a:latin typeface="Times New Roman" pitchFamily="18" charset="0"/>
                <a:cs typeface="Times New Roman" pitchFamily="18" charset="0"/>
              </a:rPr>
              <a:t>.</a:t>
            </a:r>
          </a:p>
          <a:p>
            <a:pPr>
              <a:buFont typeface="Wingdings" pitchFamily="2" charset="2"/>
              <a:buChar char="Ø"/>
            </a:pPr>
            <a:r>
              <a:rPr lang="en-US" sz="2400" dirty="0" smtClean="0">
                <a:latin typeface="Times New Roman" pitchFamily="18" charset="0"/>
                <a:cs typeface="Times New Roman" pitchFamily="18" charset="0"/>
              </a:rPr>
              <a:t>under certain conditions moisture change can </a:t>
            </a:r>
            <a:r>
              <a:rPr lang="en-US" sz="2400" b="1" i="1" dirty="0" smtClean="0">
                <a:solidFill>
                  <a:srgbClr val="FF0000"/>
                </a:solidFill>
                <a:latin typeface="Times New Roman" pitchFamily="18" charset="0"/>
                <a:cs typeface="Times New Roman" pitchFamily="18" charset="0"/>
              </a:rPr>
              <a:t>lead to major dimensional change.</a:t>
            </a:r>
          </a:p>
          <a:p>
            <a:pPr>
              <a:buFont typeface="Wingdings" pitchFamily="2" charset="2"/>
              <a:buChar char="Ø"/>
            </a:pPr>
            <a:r>
              <a:rPr lang="en-US" sz="2400" dirty="0" smtClean="0">
                <a:latin typeface="Times New Roman" pitchFamily="18" charset="0"/>
                <a:cs typeface="Times New Roman" pitchFamily="18" charset="0"/>
              </a:rPr>
              <a:t>Seasonal changes in humidity can cause </a:t>
            </a:r>
            <a:r>
              <a:rPr lang="en-US" sz="2400" b="1" dirty="0" smtClean="0">
                <a:latin typeface="Times New Roman" pitchFamily="18" charset="0"/>
                <a:cs typeface="Times New Roman" pitchFamily="18" charset="0"/>
              </a:rPr>
              <a:t>wood to shrink or swell</a:t>
            </a:r>
            <a:r>
              <a:rPr lang="en-US" sz="2400" dirty="0" smtClean="0">
                <a:latin typeface="Times New Roman" pitchFamily="18" charset="0"/>
                <a:cs typeface="Times New Roman" pitchFamily="18" charset="0"/>
              </a:rPr>
              <a:t>.</a:t>
            </a:r>
          </a:p>
          <a:p>
            <a:pPr>
              <a:buFont typeface="Wingdings" pitchFamily="2" charset="2"/>
              <a:buChar char="Ø"/>
            </a:pPr>
            <a:r>
              <a:rPr lang="en-US" sz="2400" dirty="0" smtClean="0">
                <a:latin typeface="Times New Roman" pitchFamily="18" charset="0"/>
                <a:cs typeface="Times New Roman" pitchFamily="18" charset="0"/>
              </a:rPr>
              <a:t>Some woodworkers, however, prefer to buy green lumber and dry it themselves – either by </a:t>
            </a:r>
            <a:r>
              <a:rPr lang="en-US" sz="2400" b="1" dirty="0" smtClean="0">
                <a:latin typeface="Times New Roman" pitchFamily="18" charset="0"/>
                <a:cs typeface="Times New Roman" pitchFamily="18" charset="0"/>
              </a:rPr>
              <a:t>air drying or using a solar kiln</a:t>
            </a:r>
            <a:r>
              <a:rPr lang="en-US" sz="2400" dirty="0" smtClean="0">
                <a:latin typeface="Times New Roman" pitchFamily="18" charset="0"/>
                <a:cs typeface="Times New Roman" pitchFamily="18" charset="0"/>
              </a:rPr>
              <a:t>. </a:t>
            </a:r>
          </a:p>
          <a:p>
            <a:pPr>
              <a:buFont typeface="Wingdings" pitchFamily="2" charset="2"/>
              <a:buChar char="Ø"/>
            </a:pPr>
            <a:r>
              <a:rPr lang="en-US" sz="2400" dirty="0" smtClean="0">
                <a:latin typeface="Times New Roman" pitchFamily="18" charset="0"/>
                <a:cs typeface="Times New Roman" pitchFamily="18" charset="0"/>
              </a:rPr>
              <a:t>This can help offset the high price of kiln-dried lumber.</a:t>
            </a:r>
          </a:p>
          <a:p>
            <a:pPr>
              <a:buFont typeface="Wingdings" pitchFamily="2" charset="2"/>
              <a:buChar char="Ø"/>
            </a:pPr>
            <a:r>
              <a:rPr lang="en-US" sz="2400" dirty="0" smtClean="0">
                <a:latin typeface="Times New Roman" pitchFamily="18" charset="0"/>
                <a:cs typeface="Times New Roman" pitchFamily="18" charset="0"/>
              </a:rPr>
              <a:t>Depending on where wood is stored and under different conditions, </a:t>
            </a:r>
            <a:r>
              <a:rPr lang="en-US" sz="2400" b="1" dirty="0" smtClean="0">
                <a:latin typeface="Times New Roman" pitchFamily="18" charset="0"/>
                <a:cs typeface="Times New Roman" pitchFamily="18" charset="0"/>
              </a:rPr>
              <a:t>wood can easily absorb or release moisture</a:t>
            </a:r>
            <a:r>
              <a:rPr lang="en-US" sz="2400" dirty="0" smtClean="0">
                <a:latin typeface="Times New Roman" pitchFamily="18" charset="0"/>
                <a:cs typeface="Times New Roman" pitchFamily="18" charset="0"/>
              </a:rPr>
              <a:t>. </a:t>
            </a:r>
          </a:p>
          <a:p>
            <a:pPr>
              <a:buFont typeface="Wingdings" pitchFamily="2" charset="2"/>
              <a:buChar char="Ø"/>
            </a:pPr>
            <a:r>
              <a:rPr lang="en-US" sz="2400" dirty="0" smtClean="0">
                <a:latin typeface="Times New Roman" pitchFamily="18" charset="0"/>
                <a:cs typeface="Times New Roman" pitchFamily="18" charset="0"/>
              </a:rPr>
              <a:t>For that reason, all wood should be </a:t>
            </a:r>
            <a:r>
              <a:rPr lang="en-US" sz="2400" b="1" dirty="0" smtClean="0">
                <a:solidFill>
                  <a:srgbClr val="FF0000"/>
                </a:solidFill>
                <a:latin typeface="Times New Roman" pitchFamily="18" charset="0"/>
                <a:cs typeface="Times New Roman" pitchFamily="18" charset="0"/>
              </a:rPr>
              <a:t>monitored regularly and certainly before use </a:t>
            </a:r>
            <a:r>
              <a:rPr lang="en-US" sz="2400" dirty="0" smtClean="0">
                <a:latin typeface="Times New Roman" pitchFamily="18" charset="0"/>
                <a:cs typeface="Times New Roman" pitchFamily="18" charset="0"/>
              </a:rPr>
              <a:t>in order to avoid moisture-related problems.</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949611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629400"/>
          </a:xfrm>
        </p:spPr>
        <p:txBody>
          <a:bodyPr>
            <a:normAutofit fontScale="32500" lnSpcReduction="20000"/>
          </a:bodyPr>
          <a:lstStyle/>
          <a:p>
            <a:pPr>
              <a:buNone/>
            </a:pPr>
            <a:r>
              <a:rPr lang="en-US" sz="6200" b="1" dirty="0" smtClean="0">
                <a:solidFill>
                  <a:srgbClr val="FF0000"/>
                </a:solidFill>
                <a:latin typeface="Times New Roman" pitchFamily="18" charset="0"/>
                <a:cs typeface="Times New Roman" pitchFamily="18" charset="0"/>
              </a:rPr>
              <a:t>4. </a:t>
            </a:r>
            <a:r>
              <a:rPr lang="en-US" sz="8600" b="1" dirty="0" smtClean="0">
                <a:solidFill>
                  <a:srgbClr val="FF0000"/>
                </a:solidFill>
                <a:latin typeface="Times New Roman" pitchFamily="18" charset="0"/>
                <a:cs typeface="Times New Roman" pitchFamily="18" charset="0"/>
              </a:rPr>
              <a:t>Moisture-related defects</a:t>
            </a:r>
          </a:p>
          <a:p>
            <a:pPr>
              <a:buFont typeface="Wingdings" pitchFamily="2" charset="2"/>
              <a:buChar char="Ø"/>
            </a:pPr>
            <a:r>
              <a:rPr lang="en-US" sz="7200" dirty="0" smtClean="0">
                <a:latin typeface="Times New Roman" pitchFamily="18" charset="0"/>
                <a:cs typeface="Times New Roman" pitchFamily="18" charset="0"/>
              </a:rPr>
              <a:t>Wood is a hygroscopic material. </a:t>
            </a:r>
          </a:p>
          <a:p>
            <a:pPr>
              <a:buFont typeface="Wingdings" pitchFamily="2" charset="2"/>
              <a:buChar char="Ø"/>
            </a:pPr>
            <a:r>
              <a:rPr lang="en-US" sz="7200" dirty="0" smtClean="0">
                <a:latin typeface="Times New Roman" pitchFamily="18" charset="0"/>
                <a:cs typeface="Times New Roman" pitchFamily="18" charset="0"/>
              </a:rPr>
              <a:t>This means it naturally </a:t>
            </a:r>
            <a:r>
              <a:rPr lang="en-US" sz="7200" b="1" dirty="0" smtClean="0">
                <a:latin typeface="Times New Roman" pitchFamily="18" charset="0"/>
                <a:cs typeface="Times New Roman" pitchFamily="18" charset="0"/>
              </a:rPr>
              <a:t>absorbs and releases water </a:t>
            </a:r>
            <a:r>
              <a:rPr lang="en-US" sz="7200" dirty="0" smtClean="0">
                <a:latin typeface="Times New Roman" pitchFamily="18" charset="0"/>
                <a:cs typeface="Times New Roman" pitchFamily="18" charset="0"/>
              </a:rPr>
              <a:t>(moisture) to balance its internal moisture content with the surrounding environment.</a:t>
            </a:r>
          </a:p>
          <a:p>
            <a:pPr>
              <a:buFont typeface="Wingdings" pitchFamily="2" charset="2"/>
              <a:buChar char="Ø"/>
            </a:pPr>
            <a:r>
              <a:rPr lang="en-US" sz="7200" dirty="0" smtClean="0">
                <a:latin typeface="Times New Roman" pitchFamily="18" charset="0"/>
                <a:cs typeface="Times New Roman" pitchFamily="18" charset="0"/>
              </a:rPr>
              <a:t>Shrinkage and swelling may occur in wood when there are changes in humidity and temperature. </a:t>
            </a:r>
          </a:p>
          <a:p>
            <a:pPr>
              <a:buFont typeface="Wingdings" pitchFamily="2" charset="2"/>
              <a:buChar char="Ø"/>
            </a:pPr>
            <a:r>
              <a:rPr lang="en-US" sz="7200" dirty="0" smtClean="0">
                <a:latin typeface="Times New Roman" pitchFamily="18" charset="0"/>
                <a:cs typeface="Times New Roman" pitchFamily="18" charset="0"/>
              </a:rPr>
              <a:t>This may eventually result in </a:t>
            </a:r>
            <a:r>
              <a:rPr lang="en-US" sz="7200" b="1" dirty="0" smtClean="0">
                <a:latin typeface="Times New Roman" pitchFamily="18" charset="0"/>
                <a:cs typeface="Times New Roman" pitchFamily="18" charset="0"/>
              </a:rPr>
              <a:t>cracks, gaps, and weak joints</a:t>
            </a:r>
            <a:r>
              <a:rPr lang="en-US" sz="7200" dirty="0" smtClean="0">
                <a:latin typeface="Times New Roman" pitchFamily="18" charset="0"/>
                <a:cs typeface="Times New Roman" pitchFamily="18" charset="0"/>
              </a:rPr>
              <a:t>.</a:t>
            </a:r>
          </a:p>
          <a:p>
            <a:pPr>
              <a:buFont typeface="Wingdings" pitchFamily="2" charset="2"/>
              <a:buChar char="Ø"/>
            </a:pPr>
            <a:r>
              <a:rPr lang="en-US" sz="7200" dirty="0" smtClean="0">
                <a:latin typeface="Times New Roman" pitchFamily="18" charset="0"/>
                <a:cs typeface="Times New Roman" pitchFamily="18" charset="0"/>
              </a:rPr>
              <a:t>One major problem that occurs when drying wood is the tendency of its </a:t>
            </a:r>
            <a:r>
              <a:rPr lang="en-US" sz="7200" b="1" dirty="0" smtClean="0">
                <a:latin typeface="Times New Roman" pitchFamily="18" charset="0"/>
                <a:cs typeface="Times New Roman" pitchFamily="18" charset="0"/>
              </a:rPr>
              <a:t>outer layers to dry out more rapidly than the interior ones</a:t>
            </a:r>
            <a:r>
              <a:rPr lang="en-US" sz="7200" dirty="0" smtClean="0">
                <a:latin typeface="Times New Roman" pitchFamily="18" charset="0"/>
                <a:cs typeface="Times New Roman" pitchFamily="18" charset="0"/>
              </a:rPr>
              <a:t>.</a:t>
            </a:r>
          </a:p>
          <a:p>
            <a:pPr>
              <a:buFont typeface="Wingdings" pitchFamily="2" charset="2"/>
              <a:buChar char="Ø"/>
            </a:pPr>
            <a:r>
              <a:rPr lang="en-US" sz="7200" dirty="0" smtClean="0">
                <a:latin typeface="Times New Roman" pitchFamily="18" charset="0"/>
                <a:cs typeface="Times New Roman" pitchFamily="18" charset="0"/>
              </a:rPr>
              <a:t> If these layers are allowed to dry much below the fiber saturation point while the interior is still saturated, </a:t>
            </a:r>
            <a:r>
              <a:rPr lang="en-US" sz="7200" b="1" dirty="0" smtClean="0">
                <a:latin typeface="Times New Roman" pitchFamily="18" charset="0"/>
                <a:cs typeface="Times New Roman" pitchFamily="18" charset="0"/>
              </a:rPr>
              <a:t>drying stresses are set up </a:t>
            </a:r>
            <a:r>
              <a:rPr lang="en-US" sz="7200" dirty="0" smtClean="0">
                <a:latin typeface="Times New Roman" pitchFamily="18" charset="0"/>
                <a:cs typeface="Times New Roman" pitchFamily="18" charset="0"/>
              </a:rPr>
              <a:t>because the shrinkage of the outer layer is restricted by the wet interior. </a:t>
            </a:r>
          </a:p>
          <a:p>
            <a:pPr>
              <a:buFont typeface="Wingdings" pitchFamily="2" charset="2"/>
              <a:buChar char="Ø"/>
            </a:pPr>
            <a:r>
              <a:rPr lang="en-US" sz="7200" b="1" dirty="0" smtClean="0">
                <a:solidFill>
                  <a:srgbClr val="FF0000"/>
                </a:solidFill>
                <a:latin typeface="Times New Roman" pitchFamily="18" charset="0"/>
                <a:cs typeface="Times New Roman" pitchFamily="18" charset="0"/>
              </a:rPr>
              <a:t>Rupture</a:t>
            </a:r>
            <a:r>
              <a:rPr lang="en-US" sz="7200" dirty="0" smtClean="0">
                <a:latin typeface="Times New Roman" pitchFamily="18" charset="0"/>
                <a:cs typeface="Times New Roman" pitchFamily="18" charset="0"/>
              </a:rPr>
              <a:t> in the wood tissues occurs, and consequently </a:t>
            </a:r>
            <a:r>
              <a:rPr lang="en-US" sz="7200" b="1" dirty="0" smtClean="0">
                <a:solidFill>
                  <a:srgbClr val="FF0000"/>
                </a:solidFill>
                <a:latin typeface="Times New Roman" pitchFamily="18" charset="0"/>
                <a:cs typeface="Times New Roman" pitchFamily="18" charset="0"/>
              </a:rPr>
              <a:t>splits and cracks occur</a:t>
            </a:r>
            <a:r>
              <a:rPr lang="en-US" sz="7200" dirty="0" smtClean="0">
                <a:latin typeface="Times New Roman" pitchFamily="18" charset="0"/>
                <a:cs typeface="Times New Roman" pitchFamily="18" charset="0"/>
              </a:rPr>
              <a:t> if these stresses across the grain exceed the strength across the grain.</a:t>
            </a:r>
          </a:p>
          <a:p>
            <a:pPr>
              <a:buFont typeface="Wingdings" pitchFamily="2" charset="2"/>
              <a:buChar char="Ø"/>
            </a:pPr>
            <a:r>
              <a:rPr lang="en-US" sz="7200" dirty="0" smtClean="0">
                <a:latin typeface="Times New Roman" pitchFamily="18" charset="0"/>
                <a:cs typeface="Times New Roman" pitchFamily="18" charset="0"/>
              </a:rPr>
              <a:t>The amount of shrinkage varies from species to species, but generally wood shrinks </a:t>
            </a:r>
            <a:r>
              <a:rPr lang="en-US" sz="7200" b="1" dirty="0" smtClean="0">
                <a:latin typeface="Times New Roman" pitchFamily="18" charset="0"/>
                <a:cs typeface="Times New Roman" pitchFamily="18" charset="0"/>
              </a:rPr>
              <a:t>8 to 10 % tangentially</a:t>
            </a:r>
            <a:r>
              <a:rPr lang="en-US" sz="7200" dirty="0" smtClean="0">
                <a:latin typeface="Times New Roman" pitchFamily="18" charset="0"/>
                <a:cs typeface="Times New Roman" pitchFamily="18" charset="0"/>
              </a:rPr>
              <a:t>, </a:t>
            </a:r>
            <a:r>
              <a:rPr lang="en-US" sz="7200" b="1" dirty="0" smtClean="0">
                <a:latin typeface="Times New Roman" pitchFamily="18" charset="0"/>
                <a:cs typeface="Times New Roman" pitchFamily="18" charset="0"/>
              </a:rPr>
              <a:t>4 to 5 %</a:t>
            </a:r>
            <a:r>
              <a:rPr lang="en-US" sz="7200" dirty="0" smtClean="0">
                <a:latin typeface="Times New Roman" pitchFamily="18" charset="0"/>
                <a:cs typeface="Times New Roman" pitchFamily="18" charset="0"/>
              </a:rPr>
              <a:t> </a:t>
            </a:r>
            <a:r>
              <a:rPr lang="en-US" sz="7200" b="1" dirty="0" err="1" smtClean="0">
                <a:latin typeface="Times New Roman" pitchFamily="18" charset="0"/>
                <a:cs typeface="Times New Roman" pitchFamily="18" charset="0"/>
              </a:rPr>
              <a:t>radially</a:t>
            </a:r>
            <a:r>
              <a:rPr lang="en-US" sz="7200" b="1" dirty="0" smtClean="0">
                <a:latin typeface="Times New Roman" pitchFamily="18" charset="0"/>
                <a:cs typeface="Times New Roman" pitchFamily="18" charset="0"/>
              </a:rPr>
              <a:t>, </a:t>
            </a:r>
            <a:r>
              <a:rPr lang="en-US" sz="7200" dirty="0" smtClean="0">
                <a:latin typeface="Times New Roman" pitchFamily="18" charset="0"/>
                <a:cs typeface="Times New Roman" pitchFamily="18" charset="0"/>
              </a:rPr>
              <a:t>and </a:t>
            </a:r>
            <a:r>
              <a:rPr lang="en-US" sz="7200" b="1" dirty="0" smtClean="0">
                <a:latin typeface="Times New Roman" pitchFamily="18" charset="0"/>
                <a:cs typeface="Times New Roman" pitchFamily="18" charset="0"/>
              </a:rPr>
              <a:t>close to zero </a:t>
            </a:r>
            <a:r>
              <a:rPr lang="en-US" sz="7200" dirty="0" smtClean="0">
                <a:latin typeface="Times New Roman" pitchFamily="18" charset="0"/>
                <a:cs typeface="Times New Roman" pitchFamily="18" charset="0"/>
              </a:rPr>
              <a:t>percent</a:t>
            </a:r>
            <a:r>
              <a:rPr lang="en-US" sz="7200" b="1" dirty="0" smtClean="0">
                <a:latin typeface="Times New Roman" pitchFamily="18" charset="0"/>
                <a:cs typeface="Times New Roman" pitchFamily="18" charset="0"/>
              </a:rPr>
              <a:t> lengthwise</a:t>
            </a:r>
            <a:r>
              <a:rPr lang="en-US" dirty="0" smtClean="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7539511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lvl="0" indent="-342900">
              <a:lnSpc>
                <a:spcPct val="115000"/>
              </a:lnSpc>
              <a:spcBef>
                <a:spcPts val="0"/>
              </a:spcBef>
              <a:spcAft>
                <a:spcPts val="1000"/>
              </a:spcAft>
            </a:pPr>
            <a:r>
              <a:rPr lang="en-US" sz="3200" b="1" dirty="0">
                <a:solidFill>
                  <a:prstClr val="black"/>
                </a:solidFill>
                <a:latin typeface="Times New Roman"/>
                <a:ea typeface="Calibri"/>
                <a:cs typeface="Times New Roman"/>
              </a:rPr>
              <a:t>3.1Botanic origin of wood</a:t>
            </a:r>
            <a:r>
              <a:rPr lang="en-US" sz="3200" dirty="0">
                <a:solidFill>
                  <a:prstClr val="black"/>
                </a:solidFill>
                <a:ea typeface="Calibri"/>
                <a:cs typeface="Times New Roman"/>
              </a:rPr>
              <a:t/>
            </a:r>
            <a:br>
              <a:rPr lang="en-US" sz="3200" dirty="0">
                <a:solidFill>
                  <a:prstClr val="black"/>
                </a:solidFill>
                <a:ea typeface="Calibri"/>
                <a:cs typeface="Times New Roman"/>
              </a:rPr>
            </a:br>
            <a:endParaRPr lang="en-US" sz="3200" dirty="0"/>
          </a:p>
        </p:txBody>
      </p:sp>
      <p:sp>
        <p:nvSpPr>
          <p:cNvPr id="3" name="Content Placeholder 2"/>
          <p:cNvSpPr>
            <a:spLocks noGrp="1"/>
          </p:cNvSpPr>
          <p:nvPr>
            <p:ph idx="1"/>
          </p:nvPr>
        </p:nvSpPr>
        <p:spPr>
          <a:xfrm>
            <a:off x="152400" y="838200"/>
            <a:ext cx="8839200" cy="5791200"/>
          </a:xfrm>
        </p:spPr>
        <p:txBody>
          <a:bodyPr>
            <a:normAutofit/>
          </a:bodyPr>
          <a:lstStyle/>
          <a:p>
            <a:pPr marL="0" lvl="0" algn="just">
              <a:lnSpc>
                <a:spcPct val="115000"/>
              </a:lnSpc>
              <a:spcBef>
                <a:spcPts val="0"/>
              </a:spcBef>
            </a:pPr>
            <a:r>
              <a:rPr lang="en-US" b="1" dirty="0" smtClean="0">
                <a:solidFill>
                  <a:prstClr val="black"/>
                </a:solidFill>
                <a:latin typeface="Times New Roman"/>
                <a:ea typeface="Calibri"/>
                <a:cs typeface="Times New Roman"/>
              </a:rPr>
              <a:t>The </a:t>
            </a:r>
            <a:r>
              <a:rPr lang="en-US" b="1" dirty="0">
                <a:solidFill>
                  <a:prstClr val="black"/>
                </a:solidFill>
                <a:latin typeface="Times New Roman"/>
                <a:ea typeface="Calibri"/>
                <a:cs typeface="Times New Roman"/>
              </a:rPr>
              <a:t>Nature of Wood </a:t>
            </a:r>
            <a:endParaRPr lang="en-US" dirty="0">
              <a:solidFill>
                <a:prstClr val="black"/>
              </a:solidFill>
              <a:ea typeface="Calibri"/>
              <a:cs typeface="Times New Roman"/>
            </a:endParaRPr>
          </a:p>
          <a:p>
            <a:pPr lvl="0" algn="just"/>
            <a:r>
              <a:rPr lang="en-US" dirty="0">
                <a:solidFill>
                  <a:prstClr val="black"/>
                </a:solidFill>
                <a:latin typeface="Times New Roman"/>
                <a:ea typeface="Calibri"/>
              </a:rPr>
              <a:t>Wood is a </a:t>
            </a:r>
            <a:r>
              <a:rPr lang="en-US" dirty="0">
                <a:solidFill>
                  <a:srgbClr val="FF0000"/>
                </a:solidFill>
                <a:latin typeface="Times New Roman"/>
                <a:ea typeface="Calibri"/>
              </a:rPr>
              <a:t>natural product of the growth of </a:t>
            </a:r>
            <a:r>
              <a:rPr lang="en-US" dirty="0" smtClean="0">
                <a:solidFill>
                  <a:srgbClr val="FF0000"/>
                </a:solidFill>
                <a:latin typeface="Times New Roman"/>
                <a:ea typeface="Calibri"/>
              </a:rPr>
              <a:t>trees, </a:t>
            </a:r>
            <a:r>
              <a:rPr lang="en-US" dirty="0" smtClean="0">
                <a:solidFill>
                  <a:prstClr val="black"/>
                </a:solidFill>
                <a:latin typeface="Times New Roman"/>
                <a:ea typeface="Calibri"/>
              </a:rPr>
              <a:t>primarily </a:t>
            </a:r>
            <a:r>
              <a:rPr lang="en-US" dirty="0">
                <a:solidFill>
                  <a:prstClr val="black"/>
                </a:solidFill>
                <a:latin typeface="Times New Roman"/>
                <a:ea typeface="Calibri"/>
              </a:rPr>
              <a:t>composed of hollow, elongate, spindle-shaped cells that are arranged more or less parallel to each other in the direction of the tree trunk. </a:t>
            </a:r>
            <a:endParaRPr lang="en-US" dirty="0" smtClean="0">
              <a:solidFill>
                <a:prstClr val="black"/>
              </a:solidFill>
              <a:latin typeface="Times New Roman"/>
              <a:ea typeface="Calibri"/>
            </a:endParaRPr>
          </a:p>
          <a:p>
            <a:pPr lvl="0" algn="just"/>
            <a:r>
              <a:rPr lang="en-US" dirty="0" smtClean="0">
                <a:solidFill>
                  <a:prstClr val="black"/>
                </a:solidFill>
                <a:latin typeface="Times New Roman"/>
                <a:ea typeface="Calibri"/>
              </a:rPr>
              <a:t>This </a:t>
            </a:r>
            <a:r>
              <a:rPr lang="en-US" dirty="0">
                <a:solidFill>
                  <a:prstClr val="black"/>
                </a:solidFill>
                <a:latin typeface="Times New Roman"/>
                <a:ea typeface="Calibri"/>
              </a:rPr>
              <a:t>makes wood basically </a:t>
            </a:r>
            <a:r>
              <a:rPr lang="en-US" b="1" dirty="0">
                <a:solidFill>
                  <a:prstClr val="black"/>
                </a:solidFill>
                <a:latin typeface="Times New Roman"/>
                <a:ea typeface="Calibri"/>
              </a:rPr>
              <a:t>fibrous</a:t>
            </a:r>
            <a:r>
              <a:rPr lang="en-US" dirty="0">
                <a:solidFill>
                  <a:prstClr val="black"/>
                </a:solidFill>
                <a:latin typeface="Times New Roman"/>
                <a:ea typeface="Calibri"/>
              </a:rPr>
              <a:t> </a:t>
            </a:r>
            <a:r>
              <a:rPr lang="en-US" dirty="0" smtClean="0">
                <a:solidFill>
                  <a:prstClr val="black"/>
                </a:solidFill>
                <a:latin typeface="Times New Roman"/>
                <a:ea typeface="Calibri"/>
              </a:rPr>
              <a:t>this strongly </a:t>
            </a:r>
            <a:r>
              <a:rPr lang="en-US" b="1" dirty="0">
                <a:solidFill>
                  <a:prstClr val="black"/>
                </a:solidFill>
                <a:latin typeface="Times New Roman"/>
                <a:ea typeface="Calibri"/>
              </a:rPr>
              <a:t>affect properties such as </a:t>
            </a:r>
            <a:r>
              <a:rPr lang="en-US" b="1" dirty="0">
                <a:solidFill>
                  <a:srgbClr val="FF0000"/>
                </a:solidFill>
                <a:latin typeface="Times New Roman"/>
                <a:ea typeface="Calibri"/>
              </a:rPr>
              <a:t>strength</a:t>
            </a:r>
            <a:r>
              <a:rPr lang="en-US" b="1" dirty="0">
                <a:solidFill>
                  <a:prstClr val="black"/>
                </a:solidFill>
                <a:latin typeface="Times New Roman"/>
                <a:ea typeface="Calibri"/>
              </a:rPr>
              <a:t> and </a:t>
            </a:r>
            <a:r>
              <a:rPr lang="en-US" b="1" dirty="0">
                <a:solidFill>
                  <a:srgbClr val="FF0000"/>
                </a:solidFill>
                <a:latin typeface="Times New Roman"/>
                <a:ea typeface="Calibri"/>
              </a:rPr>
              <a:t>stiffness</a:t>
            </a:r>
            <a:r>
              <a:rPr lang="en-US" b="1" dirty="0">
                <a:solidFill>
                  <a:prstClr val="black"/>
                </a:solidFill>
                <a:latin typeface="Times New Roman"/>
                <a:ea typeface="Calibri"/>
              </a:rPr>
              <a:t>, as well as the </a:t>
            </a:r>
            <a:r>
              <a:rPr lang="en-US" b="1" dirty="0">
                <a:solidFill>
                  <a:srgbClr val="FF0000"/>
                </a:solidFill>
                <a:latin typeface="Times New Roman"/>
                <a:ea typeface="Calibri"/>
              </a:rPr>
              <a:t>grain pattern of the </a:t>
            </a:r>
            <a:r>
              <a:rPr lang="en-US" b="1" dirty="0" smtClean="0">
                <a:solidFill>
                  <a:srgbClr val="FF0000"/>
                </a:solidFill>
                <a:latin typeface="Times New Roman"/>
                <a:ea typeface="Calibri"/>
              </a:rPr>
              <a:t>wood</a:t>
            </a:r>
          </a:p>
          <a:p>
            <a:pPr lvl="0" algn="just"/>
            <a:endParaRPr lang="en-US" sz="25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36227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04800"/>
          </a:xfrm>
        </p:spPr>
        <p:txBody>
          <a:bodyPr>
            <a:normAutofit fontScale="90000"/>
          </a:bodyPr>
          <a:lstStyle/>
          <a:p>
            <a:pPr lvl="0" indent="-342900">
              <a:lnSpc>
                <a:spcPct val="115000"/>
              </a:lnSpc>
              <a:spcBef>
                <a:spcPts val="0"/>
              </a:spcBef>
            </a:pPr>
            <a:r>
              <a:rPr lang="en-US" b="1" dirty="0" smtClean="0">
                <a:latin typeface="Times New Roman" pitchFamily="18" charset="0"/>
                <a:cs typeface="Times New Roman" pitchFamily="18" charset="0"/>
              </a:rPr>
              <a:t>The tree</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0" y="457200"/>
            <a:ext cx="8991600" cy="6400800"/>
          </a:xfrm>
        </p:spPr>
        <p:txBody>
          <a:bodyPr>
            <a:noAutofit/>
          </a:bodyPr>
          <a:lstStyle/>
          <a:p>
            <a:pPr marL="0" marR="0" algn="just">
              <a:lnSpc>
                <a:spcPct val="115000"/>
              </a:lnSpc>
              <a:spcBef>
                <a:spcPts val="0"/>
              </a:spcBef>
              <a:spcAft>
                <a:spcPts val="1000"/>
              </a:spcAft>
            </a:pPr>
            <a:r>
              <a:rPr lang="en-US" sz="2400" dirty="0">
                <a:latin typeface="Times New Roman"/>
                <a:ea typeface="Calibri"/>
                <a:cs typeface="Times New Roman"/>
              </a:rPr>
              <a:t>A living, growing tree </a:t>
            </a:r>
            <a:r>
              <a:rPr lang="en-US" sz="2400" b="1" dirty="0">
                <a:latin typeface="Times New Roman"/>
                <a:ea typeface="Calibri"/>
                <a:cs typeface="Times New Roman"/>
              </a:rPr>
              <a:t>has two main </a:t>
            </a:r>
            <a:r>
              <a:rPr lang="en-US" sz="2400" dirty="0">
                <a:latin typeface="Times New Roman"/>
                <a:ea typeface="Calibri"/>
                <a:cs typeface="Times New Roman"/>
              </a:rPr>
              <a:t>domains, the </a:t>
            </a:r>
            <a:r>
              <a:rPr lang="en-US" sz="2400" b="1" dirty="0">
                <a:solidFill>
                  <a:srgbClr val="FF0000"/>
                </a:solidFill>
                <a:latin typeface="Times New Roman"/>
                <a:ea typeface="Calibri"/>
                <a:cs typeface="Times New Roman"/>
              </a:rPr>
              <a:t>shoot</a:t>
            </a:r>
            <a:r>
              <a:rPr lang="en-US" sz="2400" dirty="0">
                <a:latin typeface="Times New Roman"/>
                <a:ea typeface="Calibri"/>
                <a:cs typeface="Times New Roman"/>
              </a:rPr>
              <a:t> and the </a:t>
            </a:r>
            <a:r>
              <a:rPr lang="en-US" sz="2400" b="1" dirty="0">
                <a:solidFill>
                  <a:srgbClr val="FF0000"/>
                </a:solidFill>
                <a:latin typeface="Times New Roman"/>
                <a:ea typeface="Calibri"/>
                <a:cs typeface="Times New Roman"/>
              </a:rPr>
              <a:t>roots</a:t>
            </a:r>
            <a:r>
              <a:rPr lang="en-US" sz="2400" dirty="0" smtClean="0">
                <a:solidFill>
                  <a:srgbClr val="FF0000"/>
                </a:solidFill>
                <a:latin typeface="Times New Roman"/>
                <a:ea typeface="Calibri"/>
                <a:cs typeface="Times New Roman"/>
              </a:rPr>
              <a:t>.</a:t>
            </a:r>
          </a:p>
          <a:p>
            <a:pPr marL="0" marR="0" algn="just">
              <a:lnSpc>
                <a:spcPct val="115000"/>
              </a:lnSpc>
              <a:spcBef>
                <a:spcPts val="0"/>
              </a:spcBef>
              <a:spcAft>
                <a:spcPts val="1000"/>
              </a:spcAft>
            </a:pPr>
            <a:r>
              <a:rPr lang="en-US" sz="2400" dirty="0" smtClean="0">
                <a:latin typeface="Times New Roman"/>
                <a:ea typeface="Calibri"/>
                <a:cs typeface="Times New Roman"/>
              </a:rPr>
              <a:t> </a:t>
            </a:r>
            <a:r>
              <a:rPr lang="en-US" sz="2400" b="1" dirty="0">
                <a:solidFill>
                  <a:srgbClr val="FF0000"/>
                </a:solidFill>
                <a:latin typeface="Times New Roman"/>
                <a:ea typeface="Calibri"/>
                <a:cs typeface="Times New Roman"/>
              </a:rPr>
              <a:t>Roots </a:t>
            </a:r>
            <a:r>
              <a:rPr lang="en-US" sz="2400" dirty="0">
                <a:latin typeface="Times New Roman"/>
                <a:ea typeface="Calibri"/>
                <a:cs typeface="Times New Roman"/>
              </a:rPr>
              <a:t>are the subterranean structures responsible for </a:t>
            </a:r>
            <a:r>
              <a:rPr lang="en-US" sz="2400" b="1" dirty="0">
                <a:latin typeface="Times New Roman"/>
                <a:ea typeface="Calibri"/>
                <a:cs typeface="Times New Roman"/>
              </a:rPr>
              <a:t>water </a:t>
            </a:r>
            <a:r>
              <a:rPr lang="en-US" sz="2400" dirty="0">
                <a:latin typeface="Times New Roman"/>
                <a:ea typeface="Calibri"/>
                <a:cs typeface="Times New Roman"/>
              </a:rPr>
              <a:t>and </a:t>
            </a:r>
            <a:r>
              <a:rPr lang="en-US" sz="2400" b="1" dirty="0">
                <a:latin typeface="Times New Roman"/>
                <a:ea typeface="Calibri"/>
                <a:cs typeface="Times New Roman"/>
              </a:rPr>
              <a:t>mineral nutrient uptake</a:t>
            </a:r>
            <a:r>
              <a:rPr lang="en-US" sz="2400" dirty="0">
                <a:latin typeface="Times New Roman"/>
                <a:ea typeface="Calibri"/>
                <a:cs typeface="Times New Roman"/>
              </a:rPr>
              <a:t>, mechanical a</a:t>
            </a:r>
            <a:r>
              <a:rPr lang="en-US" sz="2400" b="1" dirty="0">
                <a:latin typeface="Times New Roman"/>
                <a:ea typeface="Calibri"/>
                <a:cs typeface="Times New Roman"/>
              </a:rPr>
              <a:t>nchoring</a:t>
            </a:r>
            <a:r>
              <a:rPr lang="en-US" sz="2400" dirty="0">
                <a:latin typeface="Times New Roman"/>
                <a:ea typeface="Calibri"/>
                <a:cs typeface="Times New Roman"/>
              </a:rPr>
              <a:t> of the shoot, and </a:t>
            </a:r>
            <a:r>
              <a:rPr lang="en-US" sz="2400" b="1" dirty="0">
                <a:latin typeface="Times New Roman"/>
                <a:ea typeface="Calibri"/>
                <a:cs typeface="Times New Roman"/>
              </a:rPr>
              <a:t>storage of </a:t>
            </a:r>
            <a:r>
              <a:rPr lang="en-US" sz="2400" b="1" dirty="0" err="1">
                <a:latin typeface="Times New Roman"/>
                <a:ea typeface="Calibri"/>
                <a:cs typeface="Times New Roman"/>
              </a:rPr>
              <a:t>biochemicals</a:t>
            </a:r>
            <a:r>
              <a:rPr lang="en-US" sz="2400" dirty="0">
                <a:latin typeface="Times New Roman"/>
                <a:ea typeface="Calibri"/>
                <a:cs typeface="Times New Roman"/>
              </a:rPr>
              <a:t>. </a:t>
            </a:r>
            <a:endParaRPr lang="en-US" sz="2400" dirty="0" smtClean="0">
              <a:latin typeface="Times New Roman"/>
              <a:ea typeface="Calibri"/>
              <a:cs typeface="Times New Roman"/>
            </a:endParaRPr>
          </a:p>
          <a:p>
            <a:pPr marL="0" marR="0" algn="just">
              <a:lnSpc>
                <a:spcPct val="115000"/>
              </a:lnSpc>
              <a:spcBef>
                <a:spcPts val="0"/>
              </a:spcBef>
              <a:spcAft>
                <a:spcPts val="1000"/>
              </a:spcAft>
            </a:pPr>
            <a:r>
              <a:rPr lang="en-US" sz="2400" dirty="0" smtClean="0">
                <a:latin typeface="Times New Roman"/>
                <a:ea typeface="Calibri"/>
                <a:cs typeface="Times New Roman"/>
              </a:rPr>
              <a:t>The </a:t>
            </a:r>
            <a:r>
              <a:rPr lang="en-US" sz="2400" b="1" dirty="0">
                <a:latin typeface="Times New Roman"/>
                <a:ea typeface="Calibri"/>
                <a:cs typeface="Times New Roman"/>
              </a:rPr>
              <a:t>shoot</a:t>
            </a:r>
            <a:r>
              <a:rPr lang="en-US" sz="2400" dirty="0">
                <a:latin typeface="Times New Roman"/>
                <a:ea typeface="Calibri"/>
                <a:cs typeface="Times New Roman"/>
              </a:rPr>
              <a:t> is made up of the </a:t>
            </a:r>
            <a:r>
              <a:rPr lang="en-US" sz="2400" b="1" dirty="0">
                <a:latin typeface="Times New Roman"/>
                <a:ea typeface="Calibri"/>
                <a:cs typeface="Times New Roman"/>
              </a:rPr>
              <a:t>trunk or bole</a:t>
            </a:r>
            <a:r>
              <a:rPr lang="en-US" sz="2400" dirty="0">
                <a:latin typeface="Times New Roman"/>
                <a:ea typeface="Calibri"/>
                <a:cs typeface="Times New Roman"/>
              </a:rPr>
              <a:t>, </a:t>
            </a:r>
            <a:r>
              <a:rPr lang="en-US" sz="2400" b="1" dirty="0">
                <a:latin typeface="Times New Roman"/>
                <a:ea typeface="Calibri"/>
                <a:cs typeface="Times New Roman"/>
              </a:rPr>
              <a:t>branches</a:t>
            </a:r>
            <a:r>
              <a:rPr lang="en-US" sz="2400" dirty="0">
                <a:latin typeface="Times New Roman"/>
                <a:ea typeface="Calibri"/>
                <a:cs typeface="Times New Roman"/>
              </a:rPr>
              <a:t>, and </a:t>
            </a:r>
            <a:r>
              <a:rPr lang="en-US" sz="2400" b="1" dirty="0">
                <a:latin typeface="Times New Roman"/>
                <a:ea typeface="Calibri"/>
                <a:cs typeface="Times New Roman"/>
              </a:rPr>
              <a:t>leaves</a:t>
            </a:r>
            <a:r>
              <a:rPr lang="en-US" sz="2400" dirty="0">
                <a:latin typeface="Times New Roman"/>
                <a:ea typeface="Calibri"/>
                <a:cs typeface="Times New Roman"/>
              </a:rPr>
              <a:t>. </a:t>
            </a:r>
            <a:endParaRPr lang="en-US" sz="2400" dirty="0" smtClean="0">
              <a:latin typeface="Times New Roman"/>
              <a:ea typeface="Calibri"/>
              <a:cs typeface="Times New Roman"/>
            </a:endParaRPr>
          </a:p>
          <a:p>
            <a:pPr marL="0" marR="0" algn="just">
              <a:lnSpc>
                <a:spcPct val="115000"/>
              </a:lnSpc>
              <a:spcBef>
                <a:spcPts val="0"/>
              </a:spcBef>
              <a:spcAft>
                <a:spcPts val="1000"/>
              </a:spcAft>
            </a:pPr>
            <a:r>
              <a:rPr lang="en-US" sz="2400" dirty="0" smtClean="0">
                <a:latin typeface="Times New Roman"/>
                <a:ea typeface="Calibri"/>
                <a:cs typeface="Times New Roman"/>
              </a:rPr>
              <a:t>If </a:t>
            </a:r>
            <a:r>
              <a:rPr lang="en-US" sz="2400" dirty="0">
                <a:latin typeface="Times New Roman"/>
                <a:ea typeface="Calibri"/>
                <a:cs typeface="Times New Roman"/>
              </a:rPr>
              <a:t>one cuts down a tree and looks at the stump, several  gross observations can be made. </a:t>
            </a:r>
            <a:endParaRPr lang="en-US" sz="2400" dirty="0" smtClean="0">
              <a:latin typeface="Times New Roman"/>
              <a:ea typeface="Calibri"/>
              <a:cs typeface="Times New Roman"/>
            </a:endParaRPr>
          </a:p>
          <a:p>
            <a:pPr marL="0" marR="0" algn="just">
              <a:lnSpc>
                <a:spcPct val="115000"/>
              </a:lnSpc>
              <a:spcBef>
                <a:spcPts val="0"/>
              </a:spcBef>
              <a:spcAft>
                <a:spcPts val="1000"/>
              </a:spcAft>
            </a:pPr>
            <a:r>
              <a:rPr lang="en-US" sz="2400" dirty="0" smtClean="0">
                <a:latin typeface="Times New Roman"/>
                <a:ea typeface="Calibri"/>
                <a:cs typeface="Times New Roman"/>
              </a:rPr>
              <a:t>The </a:t>
            </a:r>
            <a:r>
              <a:rPr lang="en-US" sz="2400" dirty="0">
                <a:latin typeface="Times New Roman"/>
                <a:ea typeface="Calibri"/>
                <a:cs typeface="Times New Roman"/>
              </a:rPr>
              <a:t>trunk is composed of various materials present in concentric bands</a:t>
            </a:r>
            <a:r>
              <a:rPr lang="en-US" sz="2400" dirty="0" smtClean="0">
                <a:latin typeface="Times New Roman"/>
                <a:ea typeface="Calibri"/>
                <a:cs typeface="Times New Roman"/>
              </a:rPr>
              <a:t>.</a:t>
            </a:r>
          </a:p>
          <a:p>
            <a:pPr marL="0" marR="0" algn="just">
              <a:lnSpc>
                <a:spcPct val="115000"/>
              </a:lnSpc>
              <a:spcBef>
                <a:spcPts val="0"/>
              </a:spcBef>
              <a:spcAft>
                <a:spcPts val="1000"/>
              </a:spcAft>
            </a:pPr>
            <a:r>
              <a:rPr lang="en-US" sz="2400" dirty="0" smtClean="0">
                <a:latin typeface="Times New Roman"/>
                <a:ea typeface="Calibri"/>
                <a:cs typeface="Times New Roman"/>
              </a:rPr>
              <a:t> </a:t>
            </a:r>
            <a:r>
              <a:rPr lang="en-US" sz="2400" b="1" dirty="0">
                <a:latin typeface="Times New Roman"/>
                <a:ea typeface="Calibri"/>
                <a:cs typeface="Times New Roman"/>
              </a:rPr>
              <a:t>From  the outside of the tree to the inside are </a:t>
            </a:r>
            <a:r>
              <a:rPr lang="en-US" sz="2400" b="1" dirty="0">
                <a:solidFill>
                  <a:srgbClr val="FF0000"/>
                </a:solidFill>
                <a:latin typeface="Times New Roman"/>
                <a:ea typeface="Calibri"/>
                <a:cs typeface="Times New Roman"/>
              </a:rPr>
              <a:t>outer bark, inner bark, vascular cambium, sapwood, heartwood, and the pith </a:t>
            </a:r>
            <a:endParaRPr lang="en-US" sz="2400" b="1" dirty="0">
              <a:solidFill>
                <a:srgbClr val="FF0000"/>
              </a:solidFill>
              <a:ea typeface="Calibri"/>
              <a:cs typeface="Times New Roman"/>
            </a:endParaRPr>
          </a:p>
          <a:p>
            <a:pPr marL="0" indent="0" algn="just">
              <a:buNone/>
            </a:pPr>
            <a:endParaRPr lang="en-US" sz="2400" dirty="0">
              <a:latin typeface="Times New Roman" pitchFamily="18" charset="0"/>
              <a:cs typeface="Times New Roman" pitchFamily="18" charset="0"/>
            </a:endParaRPr>
          </a:p>
          <a:p>
            <a:pPr marL="0" indent="0" algn="just">
              <a:buNone/>
            </a:pPr>
            <a:endParaRPr lang="en-US" sz="2400" dirty="0" smtClean="0">
              <a:latin typeface="Times New Roman" pitchFamily="18" charset="0"/>
              <a:cs typeface="Times New Roman" pitchFamily="18" charset="0"/>
            </a:endParaRPr>
          </a:p>
          <a:p>
            <a:pPr marL="0" lvl="0" indent="0" algn="just">
              <a:lnSpc>
                <a:spcPct val="115000"/>
              </a:lnSpc>
              <a:spcBef>
                <a:spcPts val="0"/>
              </a:spcBef>
              <a:buNone/>
            </a:pPr>
            <a:endParaRPr lang="en-US" sz="2400" dirty="0">
              <a:solidFill>
                <a:prstClr val="black"/>
              </a:solidFill>
              <a:ea typeface="Calibri"/>
              <a:cs typeface="Times New Roman"/>
            </a:endParaRPr>
          </a:p>
          <a:p>
            <a:pPr marL="0" indent="0" algn="just">
              <a:buNone/>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563866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81000"/>
          </a:xfrm>
        </p:spPr>
        <p:txBody>
          <a:bodyPr>
            <a:normAutofit fontScale="90000"/>
          </a:bodyPr>
          <a:lstStyle/>
          <a:p>
            <a:r>
              <a:rPr lang="en-US" sz="4000" b="1" dirty="0">
                <a:solidFill>
                  <a:prstClr val="black"/>
                </a:solidFill>
                <a:latin typeface="Times New Roman" pitchFamily="18" charset="0"/>
                <a:cs typeface="Times New Roman" pitchFamily="18" charset="0"/>
              </a:rPr>
              <a:t>The tree</a:t>
            </a:r>
            <a:endParaRPr lang="en-US" dirty="0"/>
          </a:p>
        </p:txBody>
      </p:sp>
      <p:sp>
        <p:nvSpPr>
          <p:cNvPr id="3" name="Content Placeholder 2"/>
          <p:cNvSpPr>
            <a:spLocks noGrp="1"/>
          </p:cNvSpPr>
          <p:nvPr>
            <p:ph idx="1"/>
          </p:nvPr>
        </p:nvSpPr>
        <p:spPr>
          <a:xfrm>
            <a:off x="-4764" y="533400"/>
            <a:ext cx="9148763" cy="6172200"/>
          </a:xfrm>
        </p:spPr>
        <p:txBody>
          <a:bodyPr>
            <a:normAutofit lnSpcReduction="10000"/>
          </a:bodyPr>
          <a:lstStyle/>
          <a:p>
            <a:pPr marL="0" lvl="0" indent="0" algn="just">
              <a:buNone/>
            </a:pPr>
            <a:r>
              <a:rPr lang="en-US" sz="2800" dirty="0">
                <a:solidFill>
                  <a:prstClr val="black"/>
                </a:solidFill>
                <a:latin typeface="Times New Roman" pitchFamily="18" charset="0"/>
                <a:cs typeface="Times New Roman" pitchFamily="18" charset="0"/>
              </a:rPr>
              <a:t>The</a:t>
            </a:r>
            <a:r>
              <a:rPr lang="en-US" sz="2800" b="1" dirty="0">
                <a:solidFill>
                  <a:srgbClr val="FF0000"/>
                </a:solidFill>
                <a:latin typeface="Times New Roman" pitchFamily="18" charset="0"/>
                <a:cs typeface="Times New Roman" pitchFamily="18" charset="0"/>
              </a:rPr>
              <a:t> interior</a:t>
            </a:r>
            <a:r>
              <a:rPr lang="en-US" sz="2800" dirty="0">
                <a:solidFill>
                  <a:prstClr val="black"/>
                </a:solidFill>
                <a:latin typeface="Times New Roman" pitchFamily="18" charset="0"/>
                <a:cs typeface="Times New Roman" pitchFamily="18" charset="0"/>
              </a:rPr>
              <a:t> of a tree is complex.</a:t>
            </a:r>
          </a:p>
          <a:p>
            <a:pPr marL="0" marR="0">
              <a:lnSpc>
                <a:spcPct val="115000"/>
              </a:lnSpc>
              <a:spcBef>
                <a:spcPts val="0"/>
              </a:spcBef>
              <a:spcAft>
                <a:spcPts val="1000"/>
              </a:spcAft>
            </a:pPr>
            <a:r>
              <a:rPr lang="en-US" sz="2800" dirty="0">
                <a:solidFill>
                  <a:prstClr val="black"/>
                </a:solidFill>
                <a:latin typeface="Times New Roman" pitchFamily="18" charset="0"/>
                <a:cs typeface="Times New Roman" pitchFamily="18" charset="0"/>
              </a:rPr>
              <a:t>It reveals the </a:t>
            </a:r>
            <a:r>
              <a:rPr lang="en-US" sz="2800" b="1" dirty="0">
                <a:solidFill>
                  <a:srgbClr val="FF0000"/>
                </a:solidFill>
                <a:latin typeface="Times New Roman" pitchFamily="18" charset="0"/>
                <a:cs typeface="Times New Roman" pitchFamily="18" charset="0"/>
              </a:rPr>
              <a:t>complete history </a:t>
            </a:r>
            <a:r>
              <a:rPr lang="en-US" sz="2800" dirty="0">
                <a:solidFill>
                  <a:prstClr val="black"/>
                </a:solidFill>
                <a:latin typeface="Times New Roman" pitchFamily="18" charset="0"/>
                <a:cs typeface="Times New Roman" pitchFamily="18" charset="0"/>
              </a:rPr>
              <a:t>of the tree: its </a:t>
            </a:r>
            <a:r>
              <a:rPr lang="en-US" sz="2800" b="1" dirty="0">
                <a:solidFill>
                  <a:prstClr val="black"/>
                </a:solidFill>
                <a:latin typeface="Times New Roman" pitchFamily="18" charset="0"/>
                <a:cs typeface="Times New Roman" pitchFamily="18" charset="0"/>
              </a:rPr>
              <a:t>age</a:t>
            </a:r>
            <a:r>
              <a:rPr lang="en-US" sz="2800" b="1" dirty="0" smtClean="0">
                <a:solidFill>
                  <a:prstClr val="black"/>
                </a:solidFill>
                <a:latin typeface="Times New Roman" pitchFamily="18" charset="0"/>
                <a:cs typeface="Times New Roman" pitchFamily="18" charset="0"/>
              </a:rPr>
              <a:t>,</a:t>
            </a:r>
            <a:r>
              <a:rPr lang="en-US" sz="2800" dirty="0" smtClean="0">
                <a:solidFill>
                  <a:prstClr val="black"/>
                </a:solidFill>
                <a:latin typeface="Times New Roman" pitchFamily="18" charset="0"/>
                <a:cs typeface="Times New Roman" pitchFamily="18" charset="0"/>
              </a:rPr>
              <a:t> </a:t>
            </a:r>
            <a:r>
              <a:rPr lang="en-US" sz="2800" b="1" dirty="0" smtClean="0">
                <a:solidFill>
                  <a:prstClr val="black"/>
                </a:solidFill>
                <a:latin typeface="Times New Roman" pitchFamily="18" charset="0"/>
                <a:cs typeface="Times New Roman" pitchFamily="18" charset="0"/>
              </a:rPr>
              <a:t>the</a:t>
            </a:r>
            <a:r>
              <a:rPr lang="en-US" sz="2800" b="1" dirty="0">
                <a:solidFill>
                  <a:prstClr val="black"/>
                </a:solidFill>
                <a:latin typeface="Times New Roman" pitchFamily="18" charset="0"/>
                <a:cs typeface="Times New Roman" pitchFamily="18" charset="0"/>
              </a:rPr>
              <a:t> conditions of growth</a:t>
            </a:r>
            <a:r>
              <a:rPr lang="en-US" sz="2800" dirty="0">
                <a:solidFill>
                  <a:prstClr val="black"/>
                </a:solidFill>
                <a:latin typeface="Times New Roman" pitchFamily="18" charset="0"/>
                <a:cs typeface="Times New Roman" pitchFamily="18" charset="0"/>
              </a:rPr>
              <a:t>, its</a:t>
            </a:r>
            <a:r>
              <a:rPr lang="en-US" sz="2800" b="1" dirty="0">
                <a:solidFill>
                  <a:prstClr val="black"/>
                </a:solidFill>
                <a:latin typeface="Times New Roman" pitchFamily="18" charset="0"/>
                <a:cs typeface="Times New Roman" pitchFamily="18" charset="0"/>
              </a:rPr>
              <a:t> structure</a:t>
            </a:r>
            <a:r>
              <a:rPr lang="en-US" sz="2800" dirty="0">
                <a:solidFill>
                  <a:prstClr val="black"/>
                </a:solidFill>
                <a:latin typeface="Times New Roman" pitchFamily="18" charset="0"/>
                <a:cs typeface="Times New Roman" pitchFamily="18" charset="0"/>
              </a:rPr>
              <a:t> and even some of its properties. </a:t>
            </a:r>
            <a:endParaRPr lang="en-US" sz="2800" dirty="0" smtClean="0">
              <a:solidFill>
                <a:prstClr val="black"/>
              </a:solidFill>
              <a:latin typeface="Times New Roman" pitchFamily="18" charset="0"/>
              <a:cs typeface="Times New Roman" pitchFamily="18" charset="0"/>
            </a:endParaRPr>
          </a:p>
          <a:p>
            <a:pPr marL="0" marR="0" indent="0">
              <a:lnSpc>
                <a:spcPct val="115000"/>
              </a:lnSpc>
              <a:spcBef>
                <a:spcPts val="0"/>
              </a:spcBef>
              <a:spcAft>
                <a:spcPts val="1000"/>
              </a:spcAft>
              <a:buNone/>
            </a:pPr>
            <a:r>
              <a:rPr lang="en-US" sz="2800" dirty="0" smtClean="0">
                <a:solidFill>
                  <a:prstClr val="black"/>
                </a:solidFill>
                <a:latin typeface="Times New Roman" pitchFamily="18" charset="0"/>
                <a:cs typeface="Times New Roman" pitchFamily="18" charset="0"/>
              </a:rPr>
              <a:t>-</a:t>
            </a:r>
            <a:r>
              <a:rPr lang="en-US" sz="2800" dirty="0" err="1" smtClean="0">
                <a:solidFill>
                  <a:prstClr val="black"/>
                </a:solidFill>
                <a:latin typeface="Times New Roman" pitchFamily="18" charset="0"/>
                <a:cs typeface="Times New Roman" pitchFamily="18" charset="0"/>
              </a:rPr>
              <a:t>Eg</a:t>
            </a:r>
            <a:r>
              <a:rPr lang="en-US" sz="2800" dirty="0" smtClean="0">
                <a:solidFill>
                  <a:prstClr val="black"/>
                </a:solidFill>
                <a:latin typeface="Times New Roman" pitchFamily="18" charset="0"/>
                <a:cs typeface="Times New Roman" pitchFamily="18" charset="0"/>
              </a:rPr>
              <a:t> one year cycle is comprised of a </a:t>
            </a:r>
            <a:r>
              <a:rPr lang="en-US" sz="2800" b="1" dirty="0" smtClean="0">
                <a:solidFill>
                  <a:srgbClr val="FF0000"/>
                </a:solidFill>
                <a:latin typeface="Times New Roman" pitchFamily="18" charset="0"/>
                <a:cs typeface="Times New Roman" pitchFamily="18" charset="0"/>
              </a:rPr>
              <a:t>light pale </a:t>
            </a:r>
            <a:r>
              <a:rPr lang="en-US" sz="2800" dirty="0" smtClean="0">
                <a:solidFill>
                  <a:prstClr val="black"/>
                </a:solidFill>
                <a:latin typeface="Times New Roman" pitchFamily="18" charset="0"/>
                <a:cs typeface="Times New Roman" pitchFamily="18" charset="0"/>
              </a:rPr>
              <a:t>wood that grew at </a:t>
            </a:r>
            <a:r>
              <a:rPr lang="en-US" sz="2800" b="1" dirty="0" smtClean="0">
                <a:solidFill>
                  <a:srgbClr val="FF0000"/>
                </a:solidFill>
                <a:latin typeface="Times New Roman" pitchFamily="18" charset="0"/>
                <a:cs typeface="Times New Roman" pitchFamily="18" charset="0"/>
              </a:rPr>
              <a:t>a start of a year</a:t>
            </a:r>
            <a:r>
              <a:rPr lang="en-US" sz="2800" dirty="0" smtClean="0">
                <a:solidFill>
                  <a:prstClr val="black"/>
                </a:solidFill>
                <a:latin typeface="Times New Roman" pitchFamily="18" charset="0"/>
                <a:cs typeface="Times New Roman" pitchFamily="18" charset="0"/>
              </a:rPr>
              <a:t> and </a:t>
            </a:r>
            <a:r>
              <a:rPr lang="en-US" sz="2800" b="1" dirty="0" smtClean="0">
                <a:solidFill>
                  <a:srgbClr val="FF0000"/>
                </a:solidFill>
                <a:latin typeface="Times New Roman" pitchFamily="18" charset="0"/>
                <a:cs typeface="Times New Roman" pitchFamily="18" charset="0"/>
              </a:rPr>
              <a:t>dark</a:t>
            </a:r>
            <a:r>
              <a:rPr lang="en-US" sz="2800" dirty="0" smtClean="0">
                <a:solidFill>
                  <a:prstClr val="black"/>
                </a:solidFill>
                <a:latin typeface="Times New Roman" pitchFamily="18" charset="0"/>
                <a:cs typeface="Times New Roman" pitchFamily="18" charset="0"/>
              </a:rPr>
              <a:t> at </a:t>
            </a:r>
            <a:r>
              <a:rPr lang="en-US" sz="2800" b="1" dirty="0" smtClean="0">
                <a:solidFill>
                  <a:srgbClr val="FF0000"/>
                </a:solidFill>
                <a:latin typeface="Times New Roman" pitchFamily="18" charset="0"/>
                <a:cs typeface="Times New Roman" pitchFamily="18" charset="0"/>
              </a:rPr>
              <a:t>the end </a:t>
            </a:r>
            <a:r>
              <a:rPr lang="en-US" sz="2800" dirty="0" smtClean="0">
                <a:solidFill>
                  <a:prstClr val="black"/>
                </a:solidFill>
                <a:latin typeface="Times New Roman" pitchFamily="18" charset="0"/>
                <a:cs typeface="Times New Roman" pitchFamily="18" charset="0"/>
              </a:rPr>
              <a:t>of the year ,</a:t>
            </a:r>
            <a:r>
              <a:rPr lang="en-US" sz="2800" b="1" dirty="0" smtClean="0">
                <a:solidFill>
                  <a:srgbClr val="FF0000"/>
                </a:solidFill>
                <a:latin typeface="Times New Roman" pitchFamily="18" charset="0"/>
                <a:cs typeface="Times New Roman" pitchFamily="18" charset="0"/>
              </a:rPr>
              <a:t>counting the dark ring</a:t>
            </a:r>
            <a:r>
              <a:rPr lang="en-US" sz="2800" dirty="0" smtClean="0">
                <a:solidFill>
                  <a:prstClr val="black"/>
                </a:solidFill>
                <a:latin typeface="Times New Roman" pitchFamily="18" charset="0"/>
                <a:cs typeface="Times New Roman" pitchFamily="18" charset="0"/>
              </a:rPr>
              <a:t> can tell the age of a tree.</a:t>
            </a:r>
          </a:p>
          <a:p>
            <a:pPr marL="0" marR="0">
              <a:lnSpc>
                <a:spcPct val="115000"/>
              </a:lnSpc>
              <a:spcBef>
                <a:spcPts val="0"/>
              </a:spcBef>
              <a:spcAft>
                <a:spcPts val="1000"/>
              </a:spcAft>
            </a:pPr>
            <a:r>
              <a:rPr lang="en-US" sz="2800" b="1" dirty="0" smtClean="0">
                <a:solidFill>
                  <a:srgbClr val="FF0000"/>
                </a:solidFill>
                <a:latin typeface="Times New Roman"/>
                <a:ea typeface="Calibri"/>
                <a:cs typeface="Times New Roman"/>
              </a:rPr>
              <a:t>Outer bark provides mechanical protection </a:t>
            </a:r>
            <a:r>
              <a:rPr lang="en-US" sz="2800" dirty="0" smtClean="0">
                <a:latin typeface="Times New Roman"/>
                <a:ea typeface="Calibri"/>
                <a:cs typeface="Times New Roman"/>
              </a:rPr>
              <a:t>to the softer inner bark and also helps </a:t>
            </a:r>
            <a:r>
              <a:rPr lang="en-US" sz="2800" b="1" dirty="0" smtClean="0">
                <a:solidFill>
                  <a:srgbClr val="FF0000"/>
                </a:solidFill>
                <a:latin typeface="Times New Roman"/>
                <a:ea typeface="Calibri"/>
                <a:cs typeface="Times New Roman"/>
              </a:rPr>
              <a:t>to limit evaporative </a:t>
            </a:r>
            <a:r>
              <a:rPr lang="en-US" sz="2800" dirty="0" smtClean="0">
                <a:latin typeface="Times New Roman"/>
                <a:ea typeface="Calibri"/>
                <a:cs typeface="Times New Roman"/>
              </a:rPr>
              <a:t>water loss. </a:t>
            </a:r>
            <a:endParaRPr lang="en-US" sz="2800" dirty="0" smtClean="0">
              <a:ea typeface="Calibri"/>
              <a:cs typeface="Times New Roman"/>
            </a:endParaRPr>
          </a:p>
          <a:p>
            <a:pPr marL="0" marR="0">
              <a:lnSpc>
                <a:spcPct val="115000"/>
              </a:lnSpc>
              <a:spcBef>
                <a:spcPts val="0"/>
              </a:spcBef>
              <a:spcAft>
                <a:spcPts val="1000"/>
              </a:spcAft>
            </a:pPr>
            <a:r>
              <a:rPr lang="en-US" sz="2800" b="1" dirty="0" smtClean="0">
                <a:solidFill>
                  <a:srgbClr val="FF0000"/>
                </a:solidFill>
                <a:latin typeface="Times New Roman"/>
                <a:ea typeface="Calibri"/>
                <a:cs typeface="Times New Roman"/>
              </a:rPr>
              <a:t>Inner bark </a:t>
            </a:r>
            <a:r>
              <a:rPr lang="en-US" sz="2800" dirty="0" smtClean="0">
                <a:latin typeface="Times New Roman"/>
                <a:ea typeface="Calibri"/>
                <a:cs typeface="Times New Roman"/>
              </a:rPr>
              <a:t>is the tissue through which </a:t>
            </a:r>
            <a:r>
              <a:rPr lang="en-US" sz="2800" b="1" dirty="0" smtClean="0">
                <a:solidFill>
                  <a:srgbClr val="FF0000"/>
                </a:solidFill>
                <a:latin typeface="Times New Roman"/>
                <a:ea typeface="Calibri"/>
                <a:cs typeface="Times New Roman"/>
              </a:rPr>
              <a:t>sugars (food) produced </a:t>
            </a:r>
            <a:r>
              <a:rPr lang="en-US" sz="2800" dirty="0" smtClean="0">
                <a:latin typeface="Times New Roman"/>
                <a:ea typeface="Calibri"/>
                <a:cs typeface="Times New Roman"/>
              </a:rPr>
              <a:t>by photosynthesis are </a:t>
            </a:r>
            <a:r>
              <a:rPr lang="en-US" sz="2800" b="1" dirty="0" err="1" smtClean="0">
                <a:solidFill>
                  <a:srgbClr val="FF0000"/>
                </a:solidFill>
                <a:latin typeface="Times New Roman"/>
                <a:ea typeface="Calibri"/>
                <a:cs typeface="Times New Roman"/>
              </a:rPr>
              <a:t>translocated</a:t>
            </a:r>
            <a:r>
              <a:rPr lang="en-US" sz="2800" dirty="0" smtClean="0">
                <a:latin typeface="Times New Roman"/>
                <a:ea typeface="Calibri"/>
                <a:cs typeface="Times New Roman"/>
              </a:rPr>
              <a:t> from the </a:t>
            </a:r>
            <a:r>
              <a:rPr lang="en-US" sz="2800" b="1" dirty="0" smtClean="0">
                <a:latin typeface="Times New Roman"/>
                <a:ea typeface="Calibri"/>
                <a:cs typeface="Times New Roman"/>
              </a:rPr>
              <a:t>leaves to the roots or growing portions of the tree. </a:t>
            </a:r>
            <a:endParaRPr lang="en-US" sz="2800" b="1" dirty="0" smtClean="0">
              <a:ea typeface="Calibri"/>
              <a:cs typeface="Times New Roman"/>
            </a:endParaRPr>
          </a:p>
          <a:p>
            <a:pPr lvl="0" algn="just"/>
            <a:endParaRPr lang="en-US" sz="2800" dirty="0" smtClean="0">
              <a:solidFill>
                <a:prstClr val="black"/>
              </a:solidFill>
              <a:latin typeface="Times New Roman" pitchFamily="18" charset="0"/>
              <a:cs typeface="Times New Roman" pitchFamily="18" charset="0"/>
            </a:endParaRPr>
          </a:p>
          <a:p>
            <a:pPr lvl="0" algn="just"/>
            <a:endParaRPr lang="en-US" sz="2200" dirty="0" smtClean="0">
              <a:solidFill>
                <a:prstClr val="black"/>
              </a:solidFill>
              <a:latin typeface="Times New Roman" pitchFamily="18" charset="0"/>
              <a:cs typeface="Times New Roman" pitchFamily="18" charset="0"/>
            </a:endParaRPr>
          </a:p>
          <a:p>
            <a:pPr marL="0" indent="0">
              <a:buNone/>
            </a:pPr>
            <a:endParaRPr lang="en-US" dirty="0"/>
          </a:p>
        </p:txBody>
      </p:sp>
    </p:spTree>
    <p:extLst>
      <p:ext uri="{BB962C8B-B14F-4D97-AF65-F5344CB8AC3E}">
        <p14:creationId xmlns:p14="http://schemas.microsoft.com/office/powerpoint/2010/main" val="2482249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sz="3600" b="1" dirty="0">
                <a:solidFill>
                  <a:srgbClr val="FF0000"/>
                </a:solidFill>
                <a:latin typeface="Times New Roman" pitchFamily="18" charset="0"/>
                <a:cs typeface="Times New Roman" pitchFamily="18" charset="0"/>
              </a:rPr>
              <a:t>The tree</a:t>
            </a:r>
            <a:endParaRPr lang="en-US" dirty="0">
              <a:solidFill>
                <a:srgbClr val="FF0000"/>
              </a:solidFill>
            </a:endParaRPr>
          </a:p>
        </p:txBody>
      </p:sp>
      <p:sp>
        <p:nvSpPr>
          <p:cNvPr id="3" name="Content Placeholder 2"/>
          <p:cNvSpPr>
            <a:spLocks noGrp="1"/>
          </p:cNvSpPr>
          <p:nvPr>
            <p:ph idx="1"/>
          </p:nvPr>
        </p:nvSpPr>
        <p:spPr>
          <a:xfrm>
            <a:off x="304800" y="685800"/>
            <a:ext cx="8534400" cy="5897563"/>
          </a:xfrm>
        </p:spPr>
        <p:txBody>
          <a:bodyPr>
            <a:normAutofit lnSpcReduction="10000"/>
          </a:bodyPr>
          <a:lstStyle/>
          <a:p>
            <a:pPr marL="0" lvl="0">
              <a:lnSpc>
                <a:spcPct val="115000"/>
              </a:lnSpc>
              <a:spcBef>
                <a:spcPts val="0"/>
              </a:spcBef>
              <a:spcAft>
                <a:spcPts val="1000"/>
              </a:spcAft>
            </a:pPr>
            <a:r>
              <a:rPr lang="en-US" sz="3600" b="1" dirty="0">
                <a:solidFill>
                  <a:srgbClr val="FF0000"/>
                </a:solidFill>
                <a:latin typeface="Times New Roman"/>
                <a:ea typeface="Calibri"/>
                <a:cs typeface="Times New Roman"/>
              </a:rPr>
              <a:t>The vascular cambium</a:t>
            </a:r>
            <a:r>
              <a:rPr lang="en-US" sz="3600" dirty="0">
                <a:solidFill>
                  <a:srgbClr val="FF0000"/>
                </a:solidFill>
                <a:latin typeface="Times New Roman"/>
                <a:ea typeface="Calibri"/>
                <a:cs typeface="Times New Roman"/>
              </a:rPr>
              <a:t> </a:t>
            </a:r>
            <a:r>
              <a:rPr lang="en-US" sz="3600" dirty="0">
                <a:solidFill>
                  <a:prstClr val="black"/>
                </a:solidFill>
                <a:latin typeface="Times New Roman"/>
                <a:ea typeface="Calibri"/>
                <a:cs typeface="Times New Roman"/>
              </a:rPr>
              <a:t>is the layer </a:t>
            </a:r>
            <a:r>
              <a:rPr lang="en-US" sz="3600" b="1" dirty="0">
                <a:solidFill>
                  <a:srgbClr val="FF0000"/>
                </a:solidFill>
                <a:latin typeface="Times New Roman"/>
                <a:ea typeface="Calibri"/>
                <a:cs typeface="Times New Roman"/>
              </a:rPr>
              <a:t>between the bark and the wood that produces both these tissues each year. </a:t>
            </a:r>
            <a:endParaRPr lang="en-US" sz="3600" b="1" dirty="0">
              <a:solidFill>
                <a:srgbClr val="FF0000"/>
              </a:solidFill>
              <a:ea typeface="Calibri"/>
              <a:cs typeface="Times New Roman"/>
            </a:endParaRPr>
          </a:p>
          <a:p>
            <a:pPr marL="0" lvl="0">
              <a:lnSpc>
                <a:spcPct val="115000"/>
              </a:lnSpc>
              <a:spcBef>
                <a:spcPts val="0"/>
              </a:spcBef>
              <a:spcAft>
                <a:spcPts val="1000"/>
              </a:spcAft>
            </a:pPr>
            <a:r>
              <a:rPr lang="en-US" sz="3600" b="1" dirty="0">
                <a:solidFill>
                  <a:prstClr val="black"/>
                </a:solidFill>
                <a:latin typeface="Times New Roman"/>
                <a:ea typeface="Calibri"/>
                <a:cs typeface="Times New Roman"/>
              </a:rPr>
              <a:t>The sapwood is </a:t>
            </a:r>
            <a:r>
              <a:rPr lang="en-US" sz="3600" b="1" dirty="0">
                <a:solidFill>
                  <a:srgbClr val="FF0000"/>
                </a:solidFill>
                <a:latin typeface="Times New Roman"/>
                <a:ea typeface="Calibri"/>
                <a:cs typeface="Times New Roman"/>
              </a:rPr>
              <a:t>the active</a:t>
            </a:r>
            <a:r>
              <a:rPr lang="en-US" sz="3600" b="1" dirty="0">
                <a:solidFill>
                  <a:prstClr val="black"/>
                </a:solidFill>
                <a:latin typeface="Times New Roman"/>
                <a:ea typeface="Calibri"/>
                <a:cs typeface="Times New Roman"/>
              </a:rPr>
              <a:t>, “living</a:t>
            </a:r>
            <a:r>
              <a:rPr lang="en-US" sz="3600" dirty="0">
                <a:solidFill>
                  <a:prstClr val="black"/>
                </a:solidFill>
                <a:latin typeface="Times New Roman"/>
                <a:ea typeface="Calibri"/>
                <a:cs typeface="Times New Roman"/>
              </a:rPr>
              <a:t>” wood that </a:t>
            </a:r>
            <a:r>
              <a:rPr lang="en-US" sz="3600" b="1" dirty="0">
                <a:solidFill>
                  <a:prstClr val="black"/>
                </a:solidFill>
                <a:latin typeface="Times New Roman"/>
                <a:ea typeface="Calibri"/>
                <a:cs typeface="Times New Roman"/>
              </a:rPr>
              <a:t>conducts the water </a:t>
            </a:r>
            <a:r>
              <a:rPr lang="en-US" sz="3600" dirty="0">
                <a:solidFill>
                  <a:prstClr val="black"/>
                </a:solidFill>
                <a:latin typeface="Times New Roman"/>
                <a:ea typeface="Calibri"/>
                <a:cs typeface="Times New Roman"/>
              </a:rPr>
              <a:t>(or sap) from the roots to the leaves. </a:t>
            </a:r>
            <a:endParaRPr lang="en-US" sz="3600" dirty="0" smtClean="0">
              <a:solidFill>
                <a:prstClr val="black"/>
              </a:solidFill>
              <a:latin typeface="Times New Roman"/>
              <a:ea typeface="Calibri"/>
              <a:cs typeface="Times New Roman"/>
            </a:endParaRPr>
          </a:p>
          <a:p>
            <a:pPr marL="0" lvl="0">
              <a:lnSpc>
                <a:spcPct val="115000"/>
              </a:lnSpc>
              <a:spcBef>
                <a:spcPts val="0"/>
              </a:spcBef>
              <a:spcAft>
                <a:spcPts val="1000"/>
              </a:spcAft>
            </a:pPr>
            <a:r>
              <a:rPr lang="en-US" sz="3600" b="1" dirty="0" smtClean="0">
                <a:solidFill>
                  <a:prstClr val="black"/>
                </a:solidFill>
                <a:latin typeface="Times New Roman"/>
                <a:ea typeface="Calibri"/>
                <a:cs typeface="Times New Roman"/>
              </a:rPr>
              <a:t>The </a:t>
            </a:r>
            <a:r>
              <a:rPr lang="en-US" sz="3600" b="1" dirty="0">
                <a:solidFill>
                  <a:prstClr val="black"/>
                </a:solidFill>
                <a:latin typeface="Times New Roman"/>
                <a:ea typeface="Calibri"/>
                <a:cs typeface="Times New Roman"/>
              </a:rPr>
              <a:t>pith</a:t>
            </a:r>
            <a:r>
              <a:rPr lang="en-US" sz="3600" dirty="0">
                <a:solidFill>
                  <a:prstClr val="black"/>
                </a:solidFill>
                <a:latin typeface="Times New Roman"/>
                <a:ea typeface="Calibri"/>
                <a:cs typeface="Times New Roman"/>
              </a:rPr>
              <a:t> at the very center of the trunk is the remnant of the early growth of the trunk, before wood was formed.</a:t>
            </a:r>
            <a:endParaRPr lang="en-US" sz="3600" dirty="0">
              <a:solidFill>
                <a:prstClr val="black"/>
              </a:solidFill>
              <a:ea typeface="Calibri"/>
              <a:cs typeface="Times New Roman"/>
            </a:endParaRPr>
          </a:p>
          <a:p>
            <a:pPr lvl="0" algn="just"/>
            <a:endParaRPr lang="en-US" sz="36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262804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sz="3600" b="1" dirty="0">
                <a:solidFill>
                  <a:prstClr val="black"/>
                </a:solidFill>
                <a:latin typeface="Times New Roman" pitchFamily="18" charset="0"/>
                <a:cs typeface="Times New Roman" pitchFamily="18" charset="0"/>
              </a:rPr>
              <a:t>The tree</a:t>
            </a:r>
            <a:endParaRPr lang="en-US" dirty="0"/>
          </a:p>
        </p:txBody>
      </p:sp>
      <p:pic>
        <p:nvPicPr>
          <p:cNvPr id="4" name="Content Placeholder 3"/>
          <p:cNvPicPr>
            <a:picLocks noGrp="1"/>
          </p:cNvPicPr>
          <p:nvPr>
            <p:ph idx="1"/>
          </p:nvPr>
        </p:nvPicPr>
        <p:blipFill>
          <a:blip r:embed="rId2"/>
          <a:stretch>
            <a:fillRect/>
          </a:stretch>
        </p:blipFill>
        <p:spPr>
          <a:xfrm>
            <a:off x="533400" y="1295400"/>
            <a:ext cx="8077200" cy="4876800"/>
          </a:xfrm>
          <a:prstGeom prst="rect">
            <a:avLst/>
          </a:prstGeom>
        </p:spPr>
      </p:pic>
    </p:spTree>
    <p:extLst>
      <p:ext uri="{BB962C8B-B14F-4D97-AF65-F5344CB8AC3E}">
        <p14:creationId xmlns:p14="http://schemas.microsoft.com/office/powerpoint/2010/main" val="4145723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b="1" dirty="0" smtClean="0">
                <a:solidFill>
                  <a:srgbClr val="92D050"/>
                </a:solidFill>
              </a:rPr>
              <a:t>1. INTRODCTION</a:t>
            </a:r>
            <a:endParaRPr lang="en-US" b="1" dirty="0">
              <a:solidFill>
                <a:srgbClr val="92D050"/>
              </a:solidFill>
            </a:endParaRPr>
          </a:p>
        </p:txBody>
      </p:sp>
      <p:sp>
        <p:nvSpPr>
          <p:cNvPr id="3" name="Content Placeholder 2"/>
          <p:cNvSpPr>
            <a:spLocks noGrp="1"/>
          </p:cNvSpPr>
          <p:nvPr>
            <p:ph idx="1"/>
          </p:nvPr>
        </p:nvSpPr>
        <p:spPr>
          <a:xfrm>
            <a:off x="228600" y="914400"/>
            <a:ext cx="8763000" cy="5715000"/>
          </a:xfrm>
        </p:spPr>
        <p:txBody>
          <a:bodyPr>
            <a:normAutofit fontScale="77500" lnSpcReduction="20000"/>
          </a:bodyPr>
          <a:lstStyle/>
          <a:p>
            <a:pPr marL="0" marR="0" algn="just">
              <a:lnSpc>
                <a:spcPct val="115000"/>
              </a:lnSpc>
              <a:spcBef>
                <a:spcPts val="0"/>
              </a:spcBef>
              <a:spcAft>
                <a:spcPts val="1000"/>
              </a:spcAft>
            </a:pPr>
            <a:r>
              <a:rPr lang="en-US" dirty="0" smtClean="0">
                <a:effectLst/>
                <a:latin typeface="Times New Roman"/>
                <a:ea typeface="Calibri"/>
                <a:cs typeface="Times New Roman"/>
              </a:rPr>
              <a:t>Wood has been used and adapted by humans since the earliest </a:t>
            </a:r>
            <a:r>
              <a:rPr lang="en-US" b="1" dirty="0" smtClean="0">
                <a:solidFill>
                  <a:srgbClr val="7030A0"/>
                </a:solidFill>
                <a:effectLst/>
                <a:latin typeface="Times New Roman"/>
                <a:ea typeface="Calibri"/>
                <a:cs typeface="Times New Roman"/>
              </a:rPr>
              <a:t>recognition that they could make use of the materials they found around them. </a:t>
            </a:r>
          </a:p>
          <a:p>
            <a:pPr marL="0" marR="0" algn="just">
              <a:lnSpc>
                <a:spcPct val="115000"/>
              </a:lnSpc>
              <a:spcBef>
                <a:spcPts val="0"/>
              </a:spcBef>
              <a:spcAft>
                <a:spcPts val="1000"/>
              </a:spcAft>
            </a:pPr>
            <a:r>
              <a:rPr lang="en-US" dirty="0" smtClean="0">
                <a:effectLst/>
                <a:latin typeface="Times New Roman"/>
                <a:ea typeface="Calibri"/>
                <a:cs typeface="Times New Roman"/>
              </a:rPr>
              <a:t>to meet a varying array of human needs, in peace and in war, in farming and in industry, people </a:t>
            </a:r>
            <a:r>
              <a:rPr lang="en-US" dirty="0" smtClean="0">
                <a:solidFill>
                  <a:srgbClr val="7030A0"/>
                </a:solidFill>
                <a:effectLst/>
                <a:latin typeface="Times New Roman"/>
                <a:ea typeface="Calibri"/>
                <a:cs typeface="Times New Roman"/>
              </a:rPr>
              <a:t>gradually came to understand something of the unique nature of wood</a:t>
            </a:r>
            <a:r>
              <a:rPr lang="en-US" dirty="0" smtClean="0">
                <a:effectLst/>
                <a:latin typeface="Times New Roman"/>
                <a:ea typeface="Calibri"/>
                <a:cs typeface="Times New Roman"/>
              </a:rPr>
              <a:t>.</a:t>
            </a:r>
          </a:p>
          <a:p>
            <a:pPr algn="just">
              <a:lnSpc>
                <a:spcPct val="115000"/>
              </a:lnSpc>
              <a:spcBef>
                <a:spcPts val="0"/>
              </a:spcBef>
              <a:spcAft>
                <a:spcPts val="1000"/>
              </a:spcAft>
            </a:pPr>
            <a:r>
              <a:rPr lang="en-US" dirty="0" smtClean="0">
                <a:effectLst/>
                <a:latin typeface="Times New Roman"/>
                <a:ea typeface="Calibri"/>
                <a:cs typeface="Times New Roman"/>
              </a:rPr>
              <a:t> </a:t>
            </a:r>
            <a:r>
              <a:rPr lang="en-US" dirty="0" smtClean="0">
                <a:solidFill>
                  <a:srgbClr val="7030A0"/>
                </a:solidFill>
                <a:effectLst/>
                <a:latin typeface="Times New Roman"/>
                <a:ea typeface="Calibri"/>
                <a:cs typeface="Times New Roman"/>
              </a:rPr>
              <a:t>Its properties were first understood by experience</a:t>
            </a:r>
            <a:r>
              <a:rPr lang="en-US" dirty="0" smtClean="0">
                <a:effectLst/>
                <a:latin typeface="Times New Roman"/>
                <a:ea typeface="Calibri"/>
                <a:cs typeface="Times New Roman"/>
              </a:rPr>
              <a:t>, more </a:t>
            </a:r>
            <a:r>
              <a:rPr lang="en-US" dirty="0" smtClean="0">
                <a:solidFill>
                  <a:srgbClr val="7030A0"/>
                </a:solidFill>
                <a:effectLst/>
                <a:latin typeface="Times New Roman"/>
                <a:ea typeface="Calibri"/>
                <a:cs typeface="Times New Roman"/>
              </a:rPr>
              <a:t>recently by systematic research and </a:t>
            </a:r>
            <a:r>
              <a:rPr lang="en-US" dirty="0" smtClean="0">
                <a:effectLst/>
                <a:latin typeface="Times New Roman"/>
                <a:ea typeface="Calibri"/>
                <a:cs typeface="Times New Roman"/>
              </a:rPr>
              <a:t>refined </a:t>
            </a:r>
            <a:r>
              <a:rPr lang="en-US" b="1" dirty="0" smtClean="0">
                <a:effectLst/>
                <a:latin typeface="Times New Roman"/>
                <a:ea typeface="Calibri"/>
                <a:cs typeface="Times New Roman"/>
              </a:rPr>
              <a:t>observation</a:t>
            </a:r>
            <a:r>
              <a:rPr lang="en-US" dirty="0" smtClean="0">
                <a:effectLst/>
                <a:latin typeface="Times New Roman"/>
                <a:ea typeface="Calibri"/>
                <a:cs typeface="Times New Roman"/>
              </a:rPr>
              <a:t>.</a:t>
            </a:r>
          </a:p>
          <a:p>
            <a:pPr algn="just">
              <a:lnSpc>
                <a:spcPct val="115000"/>
              </a:lnSpc>
              <a:spcBef>
                <a:spcPts val="0"/>
              </a:spcBef>
              <a:spcAft>
                <a:spcPts val="1000"/>
              </a:spcAft>
            </a:pPr>
            <a:r>
              <a:rPr lang="en-US" dirty="0" smtClean="0">
                <a:effectLst/>
                <a:latin typeface="Times New Roman"/>
                <a:ea typeface="Calibri"/>
                <a:cs typeface="Times New Roman"/>
              </a:rPr>
              <a:t> </a:t>
            </a:r>
            <a:r>
              <a:rPr lang="en-US" dirty="0" smtClean="0">
                <a:solidFill>
                  <a:srgbClr val="7030A0"/>
                </a:solidFill>
                <a:effectLst/>
                <a:latin typeface="Times New Roman"/>
                <a:ea typeface="Calibri"/>
                <a:cs typeface="Times New Roman"/>
              </a:rPr>
              <a:t>Wood is still essential to human life</a:t>
            </a:r>
            <a:r>
              <a:rPr lang="en-US" dirty="0" smtClean="0">
                <a:effectLst/>
                <a:latin typeface="Times New Roman"/>
                <a:ea typeface="Calibri"/>
                <a:cs typeface="Times New Roman"/>
              </a:rPr>
              <a:t>, but has evolved over the ages from a simple, readily available natural material to a modern industrial and engineering material, with a </a:t>
            </a:r>
            <a:r>
              <a:rPr lang="en-US" b="1" dirty="0" smtClean="0">
                <a:effectLst/>
                <a:latin typeface="Times New Roman"/>
                <a:ea typeface="Calibri"/>
                <a:cs typeface="Times New Roman"/>
              </a:rPr>
              <a:t>unique ability</a:t>
            </a:r>
            <a:r>
              <a:rPr lang="en-US" dirty="0" smtClean="0">
                <a:effectLst/>
                <a:latin typeface="Times New Roman"/>
                <a:ea typeface="Calibri"/>
                <a:cs typeface="Times New Roman"/>
              </a:rPr>
              <a:t> to contribute to human life both </a:t>
            </a:r>
            <a:r>
              <a:rPr lang="en-US" b="1" dirty="0" smtClean="0">
                <a:solidFill>
                  <a:srgbClr val="00B0F0"/>
                </a:solidFill>
                <a:effectLst/>
                <a:latin typeface="Times New Roman"/>
                <a:ea typeface="Calibri"/>
                <a:cs typeface="Times New Roman"/>
              </a:rPr>
              <a:t>as a material </a:t>
            </a:r>
            <a:r>
              <a:rPr lang="en-US" dirty="0" smtClean="0">
                <a:effectLst/>
                <a:latin typeface="Times New Roman"/>
                <a:ea typeface="Calibri"/>
                <a:cs typeface="Times New Roman"/>
              </a:rPr>
              <a:t>for use and as </a:t>
            </a:r>
            <a:r>
              <a:rPr lang="en-US" b="1" dirty="0" smtClean="0">
                <a:solidFill>
                  <a:srgbClr val="00B0F0"/>
                </a:solidFill>
                <a:effectLst/>
                <a:latin typeface="Times New Roman"/>
                <a:ea typeface="Calibri"/>
                <a:cs typeface="Times New Roman"/>
              </a:rPr>
              <a:t>a key element </a:t>
            </a:r>
            <a:r>
              <a:rPr lang="en-US" dirty="0" smtClean="0">
                <a:solidFill>
                  <a:srgbClr val="7030A0"/>
                </a:solidFill>
                <a:effectLst/>
                <a:latin typeface="Times New Roman"/>
                <a:ea typeface="Calibri"/>
                <a:cs typeface="Times New Roman"/>
              </a:rPr>
              <a:t>in the natural world of the </a:t>
            </a:r>
            <a:r>
              <a:rPr lang="en-US" dirty="0" smtClean="0">
                <a:solidFill>
                  <a:srgbClr val="00B0F0"/>
                </a:solidFill>
                <a:effectLst/>
                <a:latin typeface="Times New Roman"/>
                <a:ea typeface="Calibri"/>
                <a:cs typeface="Times New Roman"/>
              </a:rPr>
              <a:t>forest. </a:t>
            </a:r>
            <a:endParaRPr lang="en-US" sz="2800" dirty="0">
              <a:solidFill>
                <a:srgbClr val="00B0F0"/>
              </a:solidFill>
              <a:ea typeface="Calibri"/>
              <a:cs typeface="Times New Roman"/>
            </a:endParaRPr>
          </a:p>
          <a:p>
            <a:endParaRPr lang="en-US" dirty="0"/>
          </a:p>
        </p:txBody>
      </p:sp>
    </p:spTree>
    <p:extLst>
      <p:ext uri="{BB962C8B-B14F-4D97-AF65-F5344CB8AC3E}">
        <p14:creationId xmlns:p14="http://schemas.microsoft.com/office/powerpoint/2010/main" val="2564378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The tree</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838200"/>
            <a:ext cx="8281989"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4895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The tree </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7848600"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2491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The tree </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8382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327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The tree...heart wood </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838200"/>
            <a:ext cx="6781799" cy="4915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785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533400"/>
          </a:xfrm>
        </p:spPr>
        <p:txBody>
          <a:bodyPr>
            <a:normAutofit fontScale="90000"/>
          </a:bodyPr>
          <a:lstStyle/>
          <a:p>
            <a:r>
              <a:rPr lang="en-US" dirty="0" smtClean="0"/>
              <a:t>The tree….pith </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78485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032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The tree …knot </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84860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9436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normAutofit fontScale="90000"/>
          </a:bodyPr>
          <a:lstStyle/>
          <a:p>
            <a:r>
              <a:rPr lang="en-US" dirty="0" smtClean="0"/>
              <a:t>The tree…annual ring </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838200"/>
            <a:ext cx="79248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069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dirty="0" smtClean="0"/>
              <a:t>The tree …early wood and late wood </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990600"/>
            <a:ext cx="73914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196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4000" dirty="0">
                <a:solidFill>
                  <a:prstClr val="black"/>
                </a:solidFill>
              </a:rPr>
              <a:t>The tree …early wood and late wood </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8392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560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pPr marL="0" marR="0">
              <a:lnSpc>
                <a:spcPct val="115000"/>
              </a:lnSpc>
              <a:spcBef>
                <a:spcPts val="0"/>
              </a:spcBef>
              <a:spcAft>
                <a:spcPts val="1000"/>
              </a:spcAft>
            </a:pPr>
            <a:r>
              <a:rPr lang="en-US" sz="2000" b="1" dirty="0" smtClean="0">
                <a:solidFill>
                  <a:srgbClr val="FF0000"/>
                </a:solidFill>
                <a:latin typeface="Times New Roman"/>
                <a:ea typeface="Calibri"/>
                <a:cs typeface="Times New Roman"/>
              </a:rPr>
              <a:t/>
            </a:r>
            <a:br>
              <a:rPr lang="en-US" sz="2000" b="1" dirty="0" smtClean="0">
                <a:solidFill>
                  <a:srgbClr val="FF0000"/>
                </a:solidFill>
                <a:latin typeface="Times New Roman"/>
                <a:ea typeface="Calibri"/>
                <a:cs typeface="Times New Roman"/>
              </a:rPr>
            </a:br>
            <a:r>
              <a:rPr lang="en-US" sz="2000" b="1" dirty="0">
                <a:solidFill>
                  <a:srgbClr val="FF0000"/>
                </a:solidFill>
                <a:latin typeface="Times New Roman"/>
                <a:ea typeface="Calibri"/>
                <a:cs typeface="Times New Roman"/>
              </a:rPr>
              <a:t/>
            </a:r>
            <a:br>
              <a:rPr lang="en-US" sz="2000" b="1" dirty="0">
                <a:solidFill>
                  <a:srgbClr val="FF0000"/>
                </a:solidFill>
                <a:latin typeface="Times New Roman"/>
                <a:ea typeface="Calibri"/>
                <a:cs typeface="Times New Roman"/>
              </a:rPr>
            </a:br>
            <a:r>
              <a:rPr lang="en-US" sz="2000" b="1" dirty="0" smtClean="0">
                <a:solidFill>
                  <a:srgbClr val="FF0000"/>
                </a:solidFill>
                <a:latin typeface="Times New Roman"/>
                <a:ea typeface="Calibri"/>
                <a:cs typeface="Times New Roman"/>
              </a:rPr>
              <a:t>CLASSIFICATION </a:t>
            </a:r>
            <a:r>
              <a:rPr lang="en-US" sz="2000" b="1" dirty="0">
                <a:solidFill>
                  <a:srgbClr val="FF0000"/>
                </a:solidFill>
                <a:latin typeface="Times New Roman"/>
                <a:ea typeface="Calibri"/>
                <a:cs typeface="Times New Roman"/>
              </a:rPr>
              <a:t>OF WOODY PLANTS </a:t>
            </a:r>
            <a:r>
              <a:rPr lang="en-US" sz="2000" b="1" dirty="0" smtClean="0">
                <a:solidFill>
                  <a:srgbClr val="FF0000"/>
                </a:solidFill>
                <a:latin typeface="Times New Roman"/>
                <a:ea typeface="Calibri"/>
                <a:cs typeface="Times New Roman"/>
              </a:rPr>
              <a:t/>
            </a:r>
            <a:br>
              <a:rPr lang="en-US" sz="2000" b="1" dirty="0" smtClean="0">
                <a:solidFill>
                  <a:srgbClr val="FF0000"/>
                </a:solidFill>
                <a:latin typeface="Times New Roman"/>
                <a:ea typeface="Calibri"/>
                <a:cs typeface="Times New Roman"/>
              </a:rPr>
            </a:br>
            <a:r>
              <a:rPr lang="en-US" sz="2700" b="1" dirty="0" smtClean="0">
                <a:solidFill>
                  <a:srgbClr val="FF0000"/>
                </a:solidFill>
                <a:latin typeface="Times New Roman"/>
                <a:ea typeface="Calibri"/>
                <a:cs typeface="Times New Roman"/>
              </a:rPr>
              <a:t>Botanic origin </a:t>
            </a:r>
            <a:r>
              <a:rPr lang="en-US" sz="2700" b="1" dirty="0">
                <a:solidFill>
                  <a:srgbClr val="FF0000"/>
                </a:solidFill>
                <a:latin typeface="Times New Roman"/>
                <a:ea typeface="Calibri"/>
                <a:cs typeface="Times New Roman"/>
              </a:rPr>
              <a:t>of wood (Softwoods and Hardwoods )</a:t>
            </a:r>
            <a:r>
              <a:rPr lang="en-US" sz="2700" dirty="0">
                <a:solidFill>
                  <a:srgbClr val="FF0000"/>
                </a:solidFill>
                <a:ea typeface="Calibri"/>
                <a:cs typeface="Times New Roman"/>
              </a:rPr>
              <a:t/>
            </a:r>
            <a:br>
              <a:rPr lang="en-US" sz="2700" dirty="0">
                <a:solidFill>
                  <a:srgbClr val="FF0000"/>
                </a:solidFill>
                <a:ea typeface="Calibri"/>
                <a:cs typeface="Times New Roman"/>
              </a:rPr>
            </a:br>
            <a:r>
              <a:rPr lang="en-US" sz="2700" b="1" dirty="0" smtClean="0">
                <a:solidFill>
                  <a:srgbClr val="FF0000"/>
                </a:solidFill>
                <a:latin typeface="Times New Roman"/>
                <a:ea typeface="Calibri"/>
                <a:cs typeface="Times New Roman"/>
              </a:rPr>
              <a:t/>
            </a:r>
            <a:br>
              <a:rPr lang="en-US" sz="2700" b="1" dirty="0" smtClean="0">
                <a:solidFill>
                  <a:srgbClr val="FF0000"/>
                </a:solidFill>
                <a:latin typeface="Times New Roman"/>
                <a:ea typeface="Calibri"/>
                <a:cs typeface="Times New Roman"/>
              </a:rPr>
            </a:br>
            <a:r>
              <a:rPr lang="en-US" sz="2000" dirty="0">
                <a:solidFill>
                  <a:srgbClr val="FF0000"/>
                </a:solidFill>
                <a:ea typeface="Calibri"/>
                <a:cs typeface="Times New Roman"/>
              </a:rPr>
              <a:t/>
            </a:r>
            <a:br>
              <a:rPr lang="en-US" sz="2000" dirty="0">
                <a:solidFill>
                  <a:srgbClr val="FF0000"/>
                </a:solidFill>
                <a:ea typeface="Calibri"/>
                <a:cs typeface="Times New Roman"/>
              </a:rPr>
            </a:br>
            <a:endParaRPr lang="en-US" sz="2000" dirty="0">
              <a:solidFill>
                <a:srgbClr val="FF0000"/>
              </a:solidFill>
            </a:endParaRPr>
          </a:p>
        </p:txBody>
      </p:sp>
      <p:sp>
        <p:nvSpPr>
          <p:cNvPr id="3" name="Content Placeholder 2"/>
          <p:cNvSpPr>
            <a:spLocks noGrp="1"/>
          </p:cNvSpPr>
          <p:nvPr>
            <p:ph idx="1"/>
          </p:nvPr>
        </p:nvSpPr>
        <p:spPr>
          <a:xfrm>
            <a:off x="152400" y="990600"/>
            <a:ext cx="8839200" cy="5486400"/>
          </a:xfrm>
        </p:spPr>
        <p:txBody>
          <a:bodyPr>
            <a:normAutofit/>
          </a:bodyPr>
          <a:lstStyle/>
          <a:p>
            <a:pPr marL="0" marR="0" algn="just">
              <a:lnSpc>
                <a:spcPct val="115000"/>
              </a:lnSpc>
              <a:spcBef>
                <a:spcPts val="0"/>
              </a:spcBef>
              <a:spcAft>
                <a:spcPts val="1000"/>
              </a:spcAft>
            </a:pPr>
            <a:r>
              <a:rPr lang="en-US" dirty="0" smtClean="0">
                <a:latin typeface="Times New Roman"/>
                <a:ea typeface="Calibri"/>
                <a:cs typeface="Times New Roman"/>
              </a:rPr>
              <a:t>Despite </a:t>
            </a:r>
            <a:r>
              <a:rPr lang="en-US" dirty="0">
                <a:latin typeface="Times New Roman"/>
                <a:ea typeface="Calibri"/>
                <a:cs typeface="Times New Roman"/>
              </a:rPr>
              <a:t>what one might think based on the names, </a:t>
            </a:r>
            <a:r>
              <a:rPr lang="en-US" b="1" dirty="0">
                <a:latin typeface="Times New Roman"/>
                <a:ea typeface="Calibri"/>
                <a:cs typeface="Times New Roman"/>
              </a:rPr>
              <a:t>not</a:t>
            </a:r>
            <a:r>
              <a:rPr lang="en-US" dirty="0">
                <a:latin typeface="Times New Roman"/>
                <a:ea typeface="Calibri"/>
                <a:cs typeface="Times New Roman"/>
              </a:rPr>
              <a:t> all softwoods have soft, lightweight wood, </a:t>
            </a:r>
            <a:r>
              <a:rPr lang="en-US" b="1" dirty="0">
                <a:latin typeface="Times New Roman"/>
                <a:ea typeface="Calibri"/>
                <a:cs typeface="Times New Roman"/>
              </a:rPr>
              <a:t>nor </a:t>
            </a:r>
            <a:r>
              <a:rPr lang="en-US" dirty="0">
                <a:latin typeface="Times New Roman"/>
                <a:ea typeface="Calibri"/>
                <a:cs typeface="Times New Roman"/>
              </a:rPr>
              <a:t>do all hardwoods have hard, heavy wood. </a:t>
            </a:r>
            <a:endParaRPr lang="en-US" sz="2800" dirty="0">
              <a:ea typeface="Calibri"/>
              <a:cs typeface="Times New Roman"/>
            </a:endParaRPr>
          </a:p>
          <a:p>
            <a:pPr marL="0" marR="0" algn="just">
              <a:lnSpc>
                <a:spcPct val="115000"/>
              </a:lnSpc>
              <a:spcBef>
                <a:spcPts val="0"/>
              </a:spcBef>
              <a:spcAft>
                <a:spcPts val="1000"/>
              </a:spcAft>
            </a:pPr>
            <a:r>
              <a:rPr lang="en-US" b="1" dirty="0" smtClean="0">
                <a:solidFill>
                  <a:srgbClr val="FF0000"/>
                </a:solidFill>
                <a:latin typeface="Times New Roman"/>
                <a:ea typeface="Calibri"/>
                <a:cs typeface="Times New Roman"/>
              </a:rPr>
              <a:t>softwoods</a:t>
            </a:r>
            <a:r>
              <a:rPr lang="en-US" b="1" dirty="0" smtClean="0">
                <a:latin typeface="Times New Roman"/>
                <a:ea typeface="Calibri"/>
                <a:cs typeface="Times New Roman"/>
              </a:rPr>
              <a:t> </a:t>
            </a:r>
            <a:r>
              <a:rPr lang="en-US" b="1" dirty="0">
                <a:latin typeface="Times New Roman"/>
                <a:ea typeface="Calibri"/>
                <a:cs typeface="Times New Roman"/>
              </a:rPr>
              <a:t>are those woods </a:t>
            </a:r>
            <a:r>
              <a:rPr lang="en-US" b="1" dirty="0" smtClean="0">
                <a:latin typeface="Times New Roman"/>
                <a:ea typeface="Calibri"/>
                <a:cs typeface="Times New Roman"/>
              </a:rPr>
              <a:t>that </a:t>
            </a:r>
            <a:r>
              <a:rPr lang="en-US" b="1" dirty="0">
                <a:latin typeface="Times New Roman"/>
                <a:ea typeface="Calibri"/>
                <a:cs typeface="Times New Roman"/>
              </a:rPr>
              <a:t>come from </a:t>
            </a:r>
            <a:r>
              <a:rPr lang="en-US" b="1" dirty="0">
                <a:solidFill>
                  <a:srgbClr val="FF0000"/>
                </a:solidFill>
                <a:latin typeface="Times New Roman"/>
                <a:ea typeface="Calibri"/>
                <a:cs typeface="Times New Roman"/>
              </a:rPr>
              <a:t>gymnosperms</a:t>
            </a:r>
            <a:r>
              <a:rPr lang="en-US" dirty="0">
                <a:latin typeface="Times New Roman"/>
                <a:ea typeface="Calibri"/>
                <a:cs typeface="Times New Roman"/>
              </a:rPr>
              <a:t> (mostly conifers), and </a:t>
            </a:r>
            <a:endParaRPr lang="en-US" dirty="0" smtClean="0">
              <a:latin typeface="Times New Roman"/>
              <a:ea typeface="Calibri"/>
              <a:cs typeface="Times New Roman"/>
            </a:endParaRPr>
          </a:p>
          <a:p>
            <a:pPr marL="0" marR="0" algn="just">
              <a:lnSpc>
                <a:spcPct val="115000"/>
              </a:lnSpc>
              <a:spcBef>
                <a:spcPts val="0"/>
              </a:spcBef>
              <a:spcAft>
                <a:spcPts val="1000"/>
              </a:spcAft>
            </a:pPr>
            <a:r>
              <a:rPr lang="en-US" b="1" dirty="0" smtClean="0">
                <a:solidFill>
                  <a:srgbClr val="FF0000"/>
                </a:solidFill>
                <a:latin typeface="Times New Roman"/>
                <a:ea typeface="Calibri"/>
                <a:cs typeface="Times New Roman"/>
              </a:rPr>
              <a:t>hardwoods</a:t>
            </a:r>
            <a:r>
              <a:rPr lang="en-US" b="1" dirty="0" smtClean="0">
                <a:latin typeface="Times New Roman"/>
                <a:ea typeface="Calibri"/>
                <a:cs typeface="Times New Roman"/>
              </a:rPr>
              <a:t> </a:t>
            </a:r>
            <a:r>
              <a:rPr lang="en-US" b="1" dirty="0">
                <a:latin typeface="Times New Roman"/>
                <a:ea typeface="Calibri"/>
                <a:cs typeface="Times New Roman"/>
              </a:rPr>
              <a:t>are woods that come from </a:t>
            </a:r>
            <a:r>
              <a:rPr lang="en-US" b="1" dirty="0">
                <a:solidFill>
                  <a:srgbClr val="FF0000"/>
                </a:solidFill>
                <a:latin typeface="Times New Roman"/>
                <a:ea typeface="Calibri"/>
                <a:cs typeface="Times New Roman"/>
              </a:rPr>
              <a:t>angiosperms</a:t>
            </a:r>
            <a:r>
              <a:rPr lang="en-US" dirty="0">
                <a:latin typeface="Times New Roman"/>
                <a:ea typeface="Calibri"/>
                <a:cs typeface="Times New Roman"/>
              </a:rPr>
              <a:t> (flowering plants). </a:t>
            </a:r>
            <a:endParaRPr lang="en-US" sz="2800" dirty="0">
              <a:ea typeface="Calibri"/>
              <a:cs typeface="Times New Roman"/>
            </a:endParaRPr>
          </a:p>
          <a:p>
            <a:pPr marL="0" indent="0">
              <a:buNone/>
            </a:pPr>
            <a:endParaRPr lang="en-US" dirty="0"/>
          </a:p>
        </p:txBody>
      </p:sp>
    </p:spTree>
    <p:extLst>
      <p:ext uri="{BB962C8B-B14F-4D97-AF65-F5344CB8AC3E}">
        <p14:creationId xmlns:p14="http://schemas.microsoft.com/office/powerpoint/2010/main" val="87450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pPr lvl="0" indent="-342900">
              <a:lnSpc>
                <a:spcPct val="115000"/>
              </a:lnSpc>
              <a:spcBef>
                <a:spcPts val="0"/>
              </a:spcBef>
              <a:spcAft>
                <a:spcPts val="1000"/>
              </a:spcAft>
            </a:pPr>
            <a:r>
              <a:rPr lang="en-US" dirty="0" smtClean="0">
                <a:solidFill>
                  <a:srgbClr val="FF0000"/>
                </a:solidFill>
                <a:latin typeface="Times New Roman" pitchFamily="18" charset="0"/>
                <a:cs typeface="Times New Roman" pitchFamily="18" charset="0"/>
              </a:rPr>
              <a:t>History of Wood Use </a:t>
            </a:r>
            <a:r>
              <a:rPr lang="en-US" dirty="0" smtClean="0">
                <a:solidFill>
                  <a:srgbClr val="FF0000"/>
                </a:solidFill>
              </a:rPr>
              <a:t/>
            </a:r>
            <a:br>
              <a:rPr lang="en-US" dirty="0" smtClean="0">
                <a:solidFill>
                  <a:srgbClr val="FF0000"/>
                </a:solidFill>
              </a:rPr>
            </a:br>
            <a:endParaRPr lang="en-US" dirty="0">
              <a:solidFill>
                <a:srgbClr val="FF0000"/>
              </a:solidFill>
            </a:endParaRPr>
          </a:p>
        </p:txBody>
      </p:sp>
      <p:sp>
        <p:nvSpPr>
          <p:cNvPr id="3" name="Content Placeholder 2"/>
          <p:cNvSpPr>
            <a:spLocks noGrp="1"/>
          </p:cNvSpPr>
          <p:nvPr>
            <p:ph idx="1"/>
          </p:nvPr>
        </p:nvSpPr>
        <p:spPr>
          <a:xfrm>
            <a:off x="304800" y="762000"/>
            <a:ext cx="8686800" cy="5867400"/>
          </a:xfrm>
        </p:spPr>
        <p:txBody>
          <a:bodyPr>
            <a:normAutofit fontScale="85000" lnSpcReduction="20000"/>
          </a:bodyPr>
          <a:lstStyle/>
          <a:p>
            <a:pPr algn="just">
              <a:lnSpc>
                <a:spcPct val="115000"/>
              </a:lnSpc>
              <a:spcBef>
                <a:spcPts val="0"/>
              </a:spcBef>
              <a:spcAft>
                <a:spcPts val="1000"/>
              </a:spcAft>
            </a:pPr>
            <a:r>
              <a:rPr lang="en-US" dirty="0" smtClean="0">
                <a:effectLst/>
                <a:latin typeface="Times New Roman"/>
                <a:ea typeface="Calibri"/>
                <a:cs typeface="Times New Roman"/>
              </a:rPr>
              <a:t>From the earliest times, </a:t>
            </a:r>
            <a:r>
              <a:rPr lang="en-US" dirty="0" smtClean="0">
                <a:solidFill>
                  <a:srgbClr val="00B0F0"/>
                </a:solidFill>
                <a:effectLst/>
                <a:latin typeface="Times New Roman"/>
                <a:ea typeface="Calibri"/>
                <a:cs typeface="Times New Roman"/>
              </a:rPr>
              <a:t>the use of wood involved </a:t>
            </a:r>
            <a:r>
              <a:rPr lang="en-US" dirty="0" smtClean="0">
                <a:effectLst/>
                <a:latin typeface="Times New Roman"/>
                <a:ea typeface="Calibri"/>
                <a:cs typeface="Times New Roman"/>
              </a:rPr>
              <a:t>consideration of </a:t>
            </a:r>
            <a:r>
              <a:rPr lang="en-US" b="1" dirty="0" smtClean="0">
                <a:effectLst/>
                <a:latin typeface="Times New Roman"/>
                <a:ea typeface="Calibri"/>
                <a:cs typeface="Times New Roman"/>
              </a:rPr>
              <a:t>quality,</a:t>
            </a:r>
            <a:r>
              <a:rPr lang="en-US" dirty="0" smtClean="0">
                <a:effectLst/>
                <a:latin typeface="Times New Roman"/>
                <a:ea typeface="Calibri"/>
                <a:cs typeface="Times New Roman"/>
              </a:rPr>
              <a:t> </a:t>
            </a:r>
            <a:r>
              <a:rPr lang="en-US" b="1" dirty="0" smtClean="0">
                <a:effectLst/>
                <a:latin typeface="Times New Roman"/>
                <a:ea typeface="Calibri"/>
                <a:cs typeface="Times New Roman"/>
              </a:rPr>
              <a:t>cost </a:t>
            </a:r>
            <a:r>
              <a:rPr lang="en-US" dirty="0" smtClean="0">
                <a:effectLst/>
                <a:latin typeface="Times New Roman"/>
                <a:ea typeface="Calibri"/>
                <a:cs typeface="Times New Roman"/>
              </a:rPr>
              <a:t>and </a:t>
            </a:r>
            <a:r>
              <a:rPr lang="en-US" b="1" dirty="0" smtClean="0">
                <a:effectLst/>
                <a:latin typeface="Times New Roman"/>
                <a:ea typeface="Calibri"/>
                <a:cs typeface="Times New Roman"/>
              </a:rPr>
              <a:t>availability,</a:t>
            </a:r>
            <a:r>
              <a:rPr lang="en-US" dirty="0" smtClean="0">
                <a:effectLst/>
                <a:latin typeface="Times New Roman"/>
                <a:ea typeface="Calibri"/>
                <a:cs typeface="Times New Roman"/>
              </a:rPr>
              <a:t> as well as the intended use of the product. </a:t>
            </a:r>
          </a:p>
          <a:p>
            <a:pPr algn="just">
              <a:lnSpc>
                <a:spcPct val="115000"/>
              </a:lnSpc>
              <a:spcBef>
                <a:spcPts val="0"/>
              </a:spcBef>
              <a:spcAft>
                <a:spcPts val="1000"/>
              </a:spcAft>
            </a:pPr>
            <a:r>
              <a:rPr lang="en-US" b="1" dirty="0" smtClean="0">
                <a:solidFill>
                  <a:srgbClr val="FF0000"/>
                </a:solidFill>
                <a:effectLst/>
                <a:latin typeface="Times New Roman"/>
                <a:ea typeface="Calibri"/>
                <a:cs typeface="Times New Roman"/>
              </a:rPr>
              <a:t>Scarcity</a:t>
            </a:r>
            <a:r>
              <a:rPr lang="en-US" dirty="0" smtClean="0">
                <a:solidFill>
                  <a:srgbClr val="FF0000"/>
                </a:solidFill>
                <a:effectLst/>
                <a:latin typeface="Times New Roman"/>
                <a:ea typeface="Calibri"/>
                <a:cs typeface="Times New Roman"/>
              </a:rPr>
              <a:t> of </a:t>
            </a:r>
            <a:r>
              <a:rPr lang="en-US" b="1" dirty="0" smtClean="0">
                <a:solidFill>
                  <a:srgbClr val="FF0000"/>
                </a:solidFill>
                <a:effectLst/>
                <a:latin typeface="Times New Roman"/>
                <a:ea typeface="Calibri"/>
                <a:cs typeface="Times New Roman"/>
              </a:rPr>
              <a:t>valuable timber </a:t>
            </a:r>
            <a:r>
              <a:rPr lang="en-US" dirty="0" smtClean="0">
                <a:solidFill>
                  <a:srgbClr val="FF0000"/>
                </a:solidFill>
                <a:effectLst/>
                <a:latin typeface="Times New Roman"/>
                <a:ea typeface="Calibri"/>
                <a:cs typeface="Times New Roman"/>
              </a:rPr>
              <a:t>led to </a:t>
            </a:r>
            <a:r>
              <a:rPr lang="en-US" b="1" dirty="0" smtClean="0">
                <a:solidFill>
                  <a:srgbClr val="FF0000"/>
                </a:solidFill>
                <a:effectLst/>
                <a:latin typeface="Times New Roman"/>
                <a:ea typeface="Calibri"/>
                <a:cs typeface="Times New Roman"/>
              </a:rPr>
              <a:t>careful and economic use. </a:t>
            </a:r>
          </a:p>
          <a:p>
            <a:pPr marL="0" indent="0" algn="just">
              <a:lnSpc>
                <a:spcPct val="115000"/>
              </a:lnSpc>
              <a:spcBef>
                <a:spcPts val="0"/>
              </a:spcBef>
              <a:spcAft>
                <a:spcPts val="1000"/>
              </a:spcAft>
              <a:buNone/>
            </a:pPr>
            <a:r>
              <a:rPr lang="en-US" dirty="0">
                <a:latin typeface="Times New Roman"/>
                <a:ea typeface="Calibri"/>
                <a:cs typeface="Times New Roman"/>
              </a:rPr>
              <a:t> </a:t>
            </a:r>
            <a:r>
              <a:rPr lang="en-US" dirty="0" smtClean="0">
                <a:latin typeface="Times New Roman"/>
                <a:ea typeface="Calibri"/>
                <a:cs typeface="Times New Roman"/>
              </a:rPr>
              <a:t>    -</a:t>
            </a:r>
            <a:r>
              <a:rPr lang="en-US" dirty="0" smtClean="0">
                <a:effectLst/>
                <a:latin typeface="Times New Roman"/>
                <a:ea typeface="Calibri"/>
                <a:cs typeface="Times New Roman"/>
              </a:rPr>
              <a:t>Boards were carefully matched and fitted; </a:t>
            </a:r>
          </a:p>
          <a:p>
            <a:pPr marL="0" indent="0" algn="just">
              <a:lnSpc>
                <a:spcPct val="115000"/>
              </a:lnSpc>
              <a:spcBef>
                <a:spcPts val="0"/>
              </a:spcBef>
              <a:spcAft>
                <a:spcPts val="1000"/>
              </a:spcAft>
              <a:buNone/>
            </a:pPr>
            <a:r>
              <a:rPr lang="en-US" dirty="0" smtClean="0">
                <a:latin typeface="Times New Roman"/>
                <a:ea typeface="Calibri"/>
                <a:cs typeface="Times New Roman"/>
              </a:rPr>
              <a:t>      -</a:t>
            </a:r>
            <a:r>
              <a:rPr lang="en-US" dirty="0" smtClean="0">
                <a:effectLst/>
                <a:latin typeface="Times New Roman"/>
                <a:ea typeface="Calibri"/>
                <a:cs typeface="Times New Roman"/>
              </a:rPr>
              <a:t>blemishes were removed and filled. </a:t>
            </a:r>
          </a:p>
          <a:p>
            <a:pPr algn="just">
              <a:lnSpc>
                <a:spcPct val="115000"/>
              </a:lnSpc>
              <a:spcBef>
                <a:spcPts val="0"/>
              </a:spcBef>
              <a:spcAft>
                <a:spcPts val="1000"/>
              </a:spcAft>
            </a:pPr>
            <a:r>
              <a:rPr lang="en-US" dirty="0" smtClean="0">
                <a:effectLst/>
                <a:latin typeface="Times New Roman"/>
                <a:ea typeface="Calibri"/>
                <a:cs typeface="Times New Roman"/>
              </a:rPr>
              <a:t>Early humans used wood because it was </a:t>
            </a:r>
            <a:r>
              <a:rPr lang="en-US" b="1" dirty="0" smtClean="0">
                <a:solidFill>
                  <a:srgbClr val="FF0000"/>
                </a:solidFill>
                <a:effectLst/>
                <a:latin typeface="Times New Roman"/>
                <a:ea typeface="Calibri"/>
                <a:cs typeface="Times New Roman"/>
              </a:rPr>
              <a:t>available</a:t>
            </a:r>
            <a:r>
              <a:rPr lang="en-US" dirty="0" smtClean="0">
                <a:effectLst/>
                <a:latin typeface="Times New Roman"/>
                <a:ea typeface="Calibri"/>
                <a:cs typeface="Times New Roman"/>
              </a:rPr>
              <a:t> and </a:t>
            </a:r>
            <a:r>
              <a:rPr lang="en-US" dirty="0" smtClean="0">
                <a:solidFill>
                  <a:srgbClr val="FF0000"/>
                </a:solidFill>
                <a:effectLst/>
                <a:latin typeface="Times New Roman"/>
                <a:ea typeface="Calibri"/>
                <a:cs typeface="Times New Roman"/>
              </a:rPr>
              <a:t>no elaborate tools </a:t>
            </a:r>
            <a:r>
              <a:rPr lang="en-US" dirty="0" smtClean="0">
                <a:effectLst/>
                <a:latin typeface="Times New Roman"/>
                <a:ea typeface="Calibri"/>
                <a:cs typeface="Times New Roman"/>
              </a:rPr>
              <a:t>were needed to work it. </a:t>
            </a:r>
          </a:p>
          <a:p>
            <a:pPr marL="0" indent="0" algn="just">
              <a:lnSpc>
                <a:spcPct val="115000"/>
              </a:lnSpc>
              <a:spcBef>
                <a:spcPts val="0"/>
              </a:spcBef>
              <a:spcAft>
                <a:spcPts val="1000"/>
              </a:spcAft>
              <a:buNone/>
            </a:pPr>
            <a:r>
              <a:rPr lang="en-US" dirty="0" smtClean="0">
                <a:effectLst/>
                <a:latin typeface="Times New Roman"/>
                <a:ea typeface="Calibri"/>
                <a:cs typeface="Times New Roman"/>
              </a:rPr>
              <a:t>The quality of the products depended more on the </a:t>
            </a:r>
            <a:r>
              <a:rPr lang="en-US" dirty="0" smtClean="0">
                <a:solidFill>
                  <a:srgbClr val="7030A0"/>
                </a:solidFill>
                <a:effectLst/>
                <a:latin typeface="Times New Roman"/>
                <a:ea typeface="Calibri"/>
                <a:cs typeface="Times New Roman"/>
              </a:rPr>
              <a:t>quality of the wood </a:t>
            </a:r>
            <a:r>
              <a:rPr lang="en-US" dirty="0" smtClean="0">
                <a:effectLst/>
                <a:latin typeface="Times New Roman"/>
                <a:ea typeface="Calibri"/>
                <a:cs typeface="Times New Roman"/>
              </a:rPr>
              <a:t>and the </a:t>
            </a:r>
            <a:r>
              <a:rPr lang="en-US" dirty="0" smtClean="0">
                <a:solidFill>
                  <a:srgbClr val="7030A0"/>
                </a:solidFill>
                <a:effectLst/>
                <a:latin typeface="Times New Roman"/>
                <a:ea typeface="Calibri"/>
                <a:cs typeface="Times New Roman"/>
              </a:rPr>
              <a:t>skill of the workman </a:t>
            </a:r>
            <a:r>
              <a:rPr lang="en-US" dirty="0" smtClean="0">
                <a:effectLst/>
                <a:latin typeface="Times New Roman"/>
                <a:ea typeface="Calibri"/>
                <a:cs typeface="Times New Roman"/>
              </a:rPr>
              <a:t>than on the </a:t>
            </a:r>
            <a:r>
              <a:rPr lang="en-US" dirty="0" smtClean="0">
                <a:solidFill>
                  <a:srgbClr val="FF0000"/>
                </a:solidFill>
                <a:effectLst/>
                <a:latin typeface="Times New Roman"/>
                <a:ea typeface="Calibri"/>
                <a:cs typeface="Times New Roman"/>
              </a:rPr>
              <a:t>tools</a:t>
            </a:r>
            <a:r>
              <a:rPr lang="en-US" dirty="0" smtClean="0">
                <a:effectLst/>
                <a:latin typeface="Times New Roman"/>
                <a:ea typeface="Calibri"/>
                <a:cs typeface="Times New Roman"/>
              </a:rPr>
              <a:t> available for woodworking.</a:t>
            </a:r>
            <a:endParaRPr lang="en-US" sz="2800" dirty="0">
              <a:ea typeface="Calibri"/>
              <a:cs typeface="Times New Roman"/>
            </a:endParaRPr>
          </a:p>
          <a:p>
            <a:endParaRPr lang="en-US" dirty="0"/>
          </a:p>
        </p:txBody>
      </p:sp>
    </p:spTree>
    <p:extLst>
      <p:ext uri="{BB962C8B-B14F-4D97-AF65-F5344CB8AC3E}">
        <p14:creationId xmlns:p14="http://schemas.microsoft.com/office/powerpoint/2010/main" val="2063386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lstStyle/>
          <a:p>
            <a:r>
              <a:rPr lang="en-US" sz="2000" b="1" dirty="0">
                <a:solidFill>
                  <a:srgbClr val="FF0000"/>
                </a:solidFill>
                <a:latin typeface="Times New Roman"/>
                <a:ea typeface="Calibri"/>
                <a:cs typeface="Times New Roman"/>
              </a:rPr>
              <a:t>CLASSIFICATION OF WOODY PLANTS</a:t>
            </a:r>
            <a:endParaRPr lang="en-US" dirty="0"/>
          </a:p>
        </p:txBody>
      </p:sp>
      <p:sp>
        <p:nvSpPr>
          <p:cNvPr id="3" name="Content Placeholder 2"/>
          <p:cNvSpPr>
            <a:spLocks noGrp="1"/>
          </p:cNvSpPr>
          <p:nvPr>
            <p:ph idx="1"/>
          </p:nvPr>
        </p:nvSpPr>
        <p:spPr>
          <a:xfrm>
            <a:off x="152400" y="609600"/>
            <a:ext cx="8839200" cy="6019800"/>
          </a:xfrm>
        </p:spPr>
        <p:txBody>
          <a:bodyPr>
            <a:normAutofit/>
          </a:bodyPr>
          <a:lstStyle/>
          <a:p>
            <a:pPr marL="0" lvl="0" algn="just">
              <a:lnSpc>
                <a:spcPct val="115000"/>
              </a:lnSpc>
              <a:spcBef>
                <a:spcPts val="0"/>
              </a:spcBef>
              <a:spcAft>
                <a:spcPts val="1000"/>
              </a:spcAft>
            </a:pPr>
            <a:r>
              <a:rPr lang="en-US" dirty="0">
                <a:solidFill>
                  <a:prstClr val="black"/>
                </a:solidFill>
                <a:latin typeface="Times New Roman"/>
                <a:ea typeface="Calibri"/>
                <a:cs typeface="Times New Roman"/>
              </a:rPr>
              <a:t>In the </a:t>
            </a:r>
            <a:r>
              <a:rPr lang="en-US" b="1" dirty="0">
                <a:solidFill>
                  <a:srgbClr val="FF0000"/>
                </a:solidFill>
                <a:latin typeface="Times New Roman"/>
                <a:ea typeface="Calibri"/>
                <a:cs typeface="Times New Roman"/>
              </a:rPr>
              <a:t>temperate portion of the northern hemisphere,</a:t>
            </a:r>
            <a:r>
              <a:rPr lang="en-US" dirty="0">
                <a:solidFill>
                  <a:prstClr val="black"/>
                </a:solidFill>
                <a:latin typeface="Times New Roman"/>
                <a:ea typeface="Calibri"/>
                <a:cs typeface="Times New Roman"/>
              </a:rPr>
              <a:t> </a:t>
            </a:r>
            <a:r>
              <a:rPr lang="en-US" b="1" dirty="0">
                <a:solidFill>
                  <a:srgbClr val="FF0000"/>
                </a:solidFill>
                <a:latin typeface="Times New Roman"/>
                <a:ea typeface="Calibri"/>
                <a:cs typeface="Times New Roman"/>
              </a:rPr>
              <a:t>softwoods</a:t>
            </a:r>
            <a:r>
              <a:rPr lang="en-US" dirty="0">
                <a:solidFill>
                  <a:prstClr val="black"/>
                </a:solidFill>
                <a:latin typeface="Times New Roman"/>
                <a:ea typeface="Calibri"/>
                <a:cs typeface="Times New Roman"/>
              </a:rPr>
              <a:t> are generally </a:t>
            </a:r>
            <a:r>
              <a:rPr lang="en-US" b="1" dirty="0">
                <a:solidFill>
                  <a:srgbClr val="FF0000"/>
                </a:solidFill>
                <a:latin typeface="Times New Roman"/>
                <a:ea typeface="Calibri"/>
                <a:cs typeface="Times New Roman"/>
              </a:rPr>
              <a:t>needle-leaved</a:t>
            </a:r>
            <a:r>
              <a:rPr lang="en-US" b="1" dirty="0">
                <a:solidFill>
                  <a:prstClr val="black"/>
                </a:solidFill>
                <a:latin typeface="Times New Roman"/>
                <a:ea typeface="Calibri"/>
                <a:cs typeface="Times New Roman"/>
              </a:rPr>
              <a:t> </a:t>
            </a:r>
            <a:r>
              <a:rPr lang="en-US" b="1" dirty="0">
                <a:solidFill>
                  <a:srgbClr val="FF0000"/>
                </a:solidFill>
                <a:latin typeface="Times New Roman"/>
                <a:ea typeface="Calibri"/>
                <a:cs typeface="Times New Roman"/>
              </a:rPr>
              <a:t>evergreen trees </a:t>
            </a:r>
            <a:r>
              <a:rPr lang="en-US" dirty="0">
                <a:solidFill>
                  <a:prstClr val="black"/>
                </a:solidFill>
                <a:latin typeface="Times New Roman"/>
                <a:ea typeface="Calibri"/>
                <a:cs typeface="Times New Roman"/>
              </a:rPr>
              <a:t>such </a:t>
            </a:r>
            <a:r>
              <a:rPr lang="en-US" dirty="0">
                <a:solidFill>
                  <a:srgbClr val="FF0000"/>
                </a:solidFill>
                <a:latin typeface="Times New Roman"/>
                <a:ea typeface="Calibri"/>
                <a:cs typeface="Times New Roman"/>
              </a:rPr>
              <a:t>as </a:t>
            </a:r>
            <a:r>
              <a:rPr lang="en-US" b="1" dirty="0">
                <a:latin typeface="Times New Roman"/>
                <a:ea typeface="Calibri"/>
                <a:cs typeface="Times New Roman"/>
              </a:rPr>
              <a:t>pine</a:t>
            </a:r>
            <a:r>
              <a:rPr lang="en-US" b="1" dirty="0">
                <a:solidFill>
                  <a:srgbClr val="FF0000"/>
                </a:solidFill>
                <a:latin typeface="Times New Roman"/>
                <a:ea typeface="Calibri"/>
                <a:cs typeface="Times New Roman"/>
              </a:rPr>
              <a:t> </a:t>
            </a:r>
            <a:r>
              <a:rPr lang="en-US" b="1" dirty="0">
                <a:solidFill>
                  <a:prstClr val="black"/>
                </a:solidFill>
                <a:latin typeface="Times New Roman"/>
                <a:ea typeface="Calibri"/>
                <a:cs typeface="Times New Roman"/>
              </a:rPr>
              <a:t>(</a:t>
            </a:r>
            <a:r>
              <a:rPr lang="en-US" b="1" dirty="0" err="1">
                <a:solidFill>
                  <a:prstClr val="black"/>
                </a:solidFill>
                <a:latin typeface="Times New Roman"/>
                <a:ea typeface="Calibri"/>
                <a:cs typeface="Times New Roman"/>
              </a:rPr>
              <a:t>Pinus</a:t>
            </a:r>
            <a:r>
              <a:rPr lang="en-US" b="1" dirty="0">
                <a:solidFill>
                  <a:prstClr val="black"/>
                </a:solidFill>
                <a:latin typeface="Times New Roman"/>
                <a:ea typeface="Calibri"/>
                <a:cs typeface="Times New Roman"/>
              </a:rPr>
              <a:t>) </a:t>
            </a:r>
            <a:r>
              <a:rPr lang="en-US" dirty="0">
                <a:solidFill>
                  <a:prstClr val="black"/>
                </a:solidFill>
                <a:latin typeface="Times New Roman"/>
                <a:ea typeface="Calibri"/>
                <a:cs typeface="Times New Roman"/>
              </a:rPr>
              <a:t>and </a:t>
            </a:r>
            <a:r>
              <a:rPr lang="en-US" b="1" dirty="0">
                <a:solidFill>
                  <a:prstClr val="black"/>
                </a:solidFill>
                <a:latin typeface="Times New Roman"/>
                <a:ea typeface="Calibri"/>
                <a:cs typeface="Times New Roman"/>
              </a:rPr>
              <a:t>spruce </a:t>
            </a:r>
            <a:r>
              <a:rPr lang="en-US" dirty="0" smtClean="0">
                <a:solidFill>
                  <a:prstClr val="black"/>
                </a:solidFill>
                <a:latin typeface="Times New Roman"/>
                <a:ea typeface="Calibri"/>
                <a:cs typeface="Times New Roman"/>
              </a:rPr>
              <a:t> </a:t>
            </a:r>
            <a:r>
              <a:rPr lang="en-US" dirty="0">
                <a:solidFill>
                  <a:prstClr val="black"/>
                </a:solidFill>
                <a:latin typeface="Times New Roman"/>
                <a:ea typeface="Calibri"/>
                <a:cs typeface="Times New Roman"/>
              </a:rPr>
              <a:t>whereas </a:t>
            </a:r>
            <a:endParaRPr lang="en-US" dirty="0" smtClean="0">
              <a:solidFill>
                <a:prstClr val="black"/>
              </a:solidFill>
              <a:latin typeface="Times New Roman"/>
              <a:ea typeface="Calibri"/>
              <a:cs typeface="Times New Roman"/>
            </a:endParaRPr>
          </a:p>
          <a:p>
            <a:pPr marL="0" lvl="0" algn="just">
              <a:lnSpc>
                <a:spcPct val="115000"/>
              </a:lnSpc>
              <a:spcBef>
                <a:spcPts val="0"/>
              </a:spcBef>
              <a:spcAft>
                <a:spcPts val="1000"/>
              </a:spcAft>
            </a:pPr>
            <a:r>
              <a:rPr lang="en-US" b="1" dirty="0" smtClean="0">
                <a:solidFill>
                  <a:srgbClr val="7030A0"/>
                </a:solidFill>
                <a:latin typeface="Times New Roman"/>
                <a:ea typeface="Calibri"/>
                <a:cs typeface="Times New Roman"/>
              </a:rPr>
              <a:t>hardwoods</a:t>
            </a:r>
            <a:r>
              <a:rPr lang="en-US" b="1" dirty="0" smtClean="0">
                <a:solidFill>
                  <a:prstClr val="black"/>
                </a:solidFill>
                <a:latin typeface="Times New Roman"/>
                <a:ea typeface="Calibri"/>
                <a:cs typeface="Times New Roman"/>
              </a:rPr>
              <a:t> </a:t>
            </a:r>
            <a:r>
              <a:rPr lang="en-US" dirty="0">
                <a:solidFill>
                  <a:prstClr val="black"/>
                </a:solidFill>
                <a:latin typeface="Times New Roman"/>
                <a:ea typeface="Calibri"/>
                <a:cs typeface="Times New Roman"/>
              </a:rPr>
              <a:t>are typically </a:t>
            </a:r>
            <a:r>
              <a:rPr lang="en-US" b="1" dirty="0">
                <a:solidFill>
                  <a:srgbClr val="7030A0"/>
                </a:solidFill>
                <a:latin typeface="Times New Roman"/>
                <a:ea typeface="Calibri"/>
                <a:cs typeface="Times New Roman"/>
              </a:rPr>
              <a:t>broadleaf,</a:t>
            </a:r>
            <a:r>
              <a:rPr lang="en-US" b="1" dirty="0">
                <a:solidFill>
                  <a:prstClr val="black"/>
                </a:solidFill>
                <a:latin typeface="Times New Roman"/>
                <a:ea typeface="Calibri"/>
                <a:cs typeface="Times New Roman"/>
              </a:rPr>
              <a:t> </a:t>
            </a:r>
            <a:r>
              <a:rPr lang="en-US" b="1" dirty="0">
                <a:solidFill>
                  <a:srgbClr val="7030A0"/>
                </a:solidFill>
                <a:latin typeface="Times New Roman"/>
                <a:ea typeface="Calibri"/>
                <a:cs typeface="Times New Roman"/>
              </a:rPr>
              <a:t>deciduous trees</a:t>
            </a:r>
            <a:r>
              <a:rPr lang="en-US" b="1" dirty="0">
                <a:solidFill>
                  <a:prstClr val="black"/>
                </a:solidFill>
                <a:latin typeface="Times New Roman"/>
                <a:ea typeface="Calibri"/>
                <a:cs typeface="Times New Roman"/>
              </a:rPr>
              <a:t> </a:t>
            </a:r>
            <a:r>
              <a:rPr lang="en-US" dirty="0">
                <a:solidFill>
                  <a:prstClr val="black"/>
                </a:solidFill>
                <a:latin typeface="Times New Roman"/>
                <a:ea typeface="Calibri"/>
                <a:cs typeface="Times New Roman"/>
              </a:rPr>
              <a:t>such as </a:t>
            </a:r>
            <a:r>
              <a:rPr lang="en-US" dirty="0" smtClean="0">
                <a:solidFill>
                  <a:srgbClr val="7030A0"/>
                </a:solidFill>
                <a:latin typeface="Times New Roman"/>
                <a:ea typeface="Calibri"/>
                <a:cs typeface="Times New Roman"/>
              </a:rPr>
              <a:t>maple, birch </a:t>
            </a:r>
            <a:r>
              <a:rPr lang="en-US" dirty="0" smtClean="0">
                <a:solidFill>
                  <a:prstClr val="black"/>
                </a:solidFill>
                <a:latin typeface="Times New Roman"/>
                <a:ea typeface="Calibri"/>
                <a:cs typeface="Times New Roman"/>
              </a:rPr>
              <a:t>and </a:t>
            </a:r>
            <a:r>
              <a:rPr lang="en-US" dirty="0" smtClean="0">
                <a:solidFill>
                  <a:srgbClr val="7030A0"/>
                </a:solidFill>
                <a:latin typeface="Times New Roman"/>
                <a:ea typeface="Calibri"/>
                <a:cs typeface="Times New Roman"/>
              </a:rPr>
              <a:t>oak</a:t>
            </a:r>
            <a:endParaRPr lang="en-US" dirty="0">
              <a:solidFill>
                <a:srgbClr val="7030A0"/>
              </a:solidFill>
              <a:ea typeface="Calibri"/>
              <a:cs typeface="Times New Roman"/>
            </a:endParaRPr>
          </a:p>
          <a:p>
            <a:pPr marL="0" lvl="0" algn="just">
              <a:lnSpc>
                <a:spcPct val="115000"/>
              </a:lnSpc>
              <a:spcBef>
                <a:spcPts val="0"/>
              </a:spcBef>
              <a:spcAft>
                <a:spcPts val="1000"/>
              </a:spcAft>
            </a:pPr>
            <a:r>
              <a:rPr lang="en-US" dirty="0">
                <a:solidFill>
                  <a:prstClr val="black"/>
                </a:solidFill>
                <a:latin typeface="Times New Roman"/>
                <a:ea typeface="Calibri"/>
                <a:cs typeface="Times New Roman"/>
              </a:rPr>
              <a:t>Softwoods and hardwoods </a:t>
            </a:r>
            <a:r>
              <a:rPr lang="en-US" b="1" dirty="0">
                <a:solidFill>
                  <a:prstClr val="black"/>
                </a:solidFill>
                <a:latin typeface="Times New Roman"/>
                <a:ea typeface="Calibri"/>
                <a:cs typeface="Times New Roman"/>
              </a:rPr>
              <a:t>not only differ in terms of the types of trees from which they are derived, but they also differ in terms of their component cells</a:t>
            </a:r>
            <a:r>
              <a:rPr lang="en-US" dirty="0">
                <a:solidFill>
                  <a:prstClr val="black"/>
                </a:solidFill>
                <a:latin typeface="Times New Roman"/>
                <a:ea typeface="Calibri"/>
                <a:cs typeface="Times New Roman"/>
              </a:rPr>
              <a:t>. </a:t>
            </a:r>
            <a:endParaRPr lang="en-US" dirty="0">
              <a:solidFill>
                <a:prstClr val="black"/>
              </a:solidFill>
              <a:ea typeface="Calibri"/>
              <a:cs typeface="Times New Roman"/>
            </a:endParaRPr>
          </a:p>
        </p:txBody>
      </p:sp>
    </p:spTree>
    <p:extLst>
      <p:ext uri="{BB962C8B-B14F-4D97-AF65-F5344CB8AC3E}">
        <p14:creationId xmlns:p14="http://schemas.microsoft.com/office/powerpoint/2010/main" val="3112647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smtClean="0"/>
              <a:t>Classification of woody plants </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6868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8220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Hard wood examples </a:t>
            </a:r>
            <a:endParaRPr lang="en-US" b="1"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7391399"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507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Examples of soft wood trees </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792480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934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066800"/>
          </a:xfrm>
        </p:spPr>
        <p:txBody>
          <a:bodyPr/>
          <a:lstStyle/>
          <a:p>
            <a:r>
              <a:rPr lang="en-US" dirty="0" smtClean="0">
                <a:solidFill>
                  <a:srgbClr val="7030A0"/>
                </a:solidFill>
                <a:latin typeface="Times" pitchFamily="18" charset="0"/>
              </a:rPr>
              <a:t>Soft wood and hard wood </a:t>
            </a:r>
            <a:endParaRPr lang="en-US" dirty="0">
              <a:solidFill>
                <a:srgbClr val="7030A0"/>
              </a:solidFill>
              <a:latin typeface="Times" pitchFamily="18" charset="0"/>
            </a:endParaRPr>
          </a:p>
        </p:txBody>
      </p:sp>
      <p:sp>
        <p:nvSpPr>
          <p:cNvPr id="3" name="Content Placeholder 2"/>
          <p:cNvSpPr>
            <a:spLocks noGrp="1"/>
          </p:cNvSpPr>
          <p:nvPr>
            <p:ph idx="1"/>
          </p:nvPr>
        </p:nvSpPr>
        <p:spPr>
          <a:xfrm>
            <a:off x="0" y="838200"/>
            <a:ext cx="9144000" cy="5867400"/>
          </a:xfrm>
        </p:spPr>
        <p:txBody>
          <a:bodyPr>
            <a:normAutofit/>
          </a:bodyPr>
          <a:lstStyle/>
          <a:p>
            <a:pPr marL="0" marR="0" algn="just">
              <a:lnSpc>
                <a:spcPct val="115000"/>
              </a:lnSpc>
              <a:spcBef>
                <a:spcPts val="0"/>
              </a:spcBef>
              <a:spcAft>
                <a:spcPts val="1000"/>
              </a:spcAft>
            </a:pPr>
            <a:r>
              <a:rPr lang="en-US" b="1" dirty="0">
                <a:latin typeface="Times New Roman"/>
                <a:ea typeface="Calibri"/>
                <a:cs typeface="Times New Roman"/>
              </a:rPr>
              <a:t>Softwoods </a:t>
            </a:r>
            <a:r>
              <a:rPr lang="en-US" dirty="0">
                <a:latin typeface="Times New Roman"/>
                <a:ea typeface="Calibri"/>
                <a:cs typeface="Times New Roman"/>
              </a:rPr>
              <a:t>have a </a:t>
            </a:r>
            <a:r>
              <a:rPr lang="en-US" b="1" dirty="0">
                <a:latin typeface="Times New Roman"/>
                <a:ea typeface="Calibri"/>
                <a:cs typeface="Times New Roman"/>
              </a:rPr>
              <a:t>simpler basic structure than do hardwoods </a:t>
            </a:r>
            <a:r>
              <a:rPr lang="en-US" dirty="0">
                <a:latin typeface="Times New Roman"/>
                <a:ea typeface="Calibri"/>
                <a:cs typeface="Times New Roman"/>
              </a:rPr>
              <a:t>because they </a:t>
            </a:r>
            <a:r>
              <a:rPr lang="en-US" b="1" dirty="0">
                <a:latin typeface="Times New Roman"/>
                <a:ea typeface="Calibri"/>
                <a:cs typeface="Times New Roman"/>
              </a:rPr>
              <a:t>have only two cell types and relatively</a:t>
            </a:r>
            <a:r>
              <a:rPr lang="en-US" dirty="0">
                <a:latin typeface="Times New Roman"/>
                <a:ea typeface="Calibri"/>
                <a:cs typeface="Times New Roman"/>
              </a:rPr>
              <a:t> little variation in structure within these cell types. </a:t>
            </a:r>
            <a:endParaRPr lang="en-US" sz="2800" dirty="0">
              <a:ea typeface="Calibri"/>
              <a:cs typeface="Times New Roman"/>
            </a:endParaRPr>
          </a:p>
          <a:p>
            <a:pPr marL="0" marR="0" algn="just">
              <a:lnSpc>
                <a:spcPct val="115000"/>
              </a:lnSpc>
              <a:spcBef>
                <a:spcPts val="0"/>
              </a:spcBef>
              <a:spcAft>
                <a:spcPts val="1000"/>
              </a:spcAft>
            </a:pPr>
            <a:r>
              <a:rPr lang="en-US" b="1" dirty="0">
                <a:latin typeface="Times New Roman"/>
                <a:ea typeface="Calibri"/>
                <a:cs typeface="Times New Roman"/>
              </a:rPr>
              <a:t>Hardwoods</a:t>
            </a:r>
            <a:r>
              <a:rPr lang="en-US" dirty="0">
                <a:latin typeface="Times New Roman"/>
                <a:ea typeface="Calibri"/>
                <a:cs typeface="Times New Roman"/>
              </a:rPr>
              <a:t> have </a:t>
            </a:r>
            <a:r>
              <a:rPr lang="en-US" b="1" dirty="0">
                <a:latin typeface="Times New Roman"/>
                <a:ea typeface="Calibri"/>
                <a:cs typeface="Times New Roman"/>
              </a:rPr>
              <a:t>greater structural complexity because they have both a greater number of basic cell types and a far greater degree of variability within the cell types</a:t>
            </a:r>
            <a:r>
              <a:rPr lang="en-US" dirty="0">
                <a:latin typeface="Times New Roman"/>
                <a:ea typeface="Calibri"/>
                <a:cs typeface="Times New Roman"/>
              </a:rPr>
              <a:t>. </a:t>
            </a:r>
            <a:endParaRPr lang="en-US" dirty="0" smtClean="0">
              <a:latin typeface="Times New Roman"/>
              <a:ea typeface="Calibri"/>
              <a:cs typeface="Times New Roman"/>
            </a:endParaRPr>
          </a:p>
          <a:p>
            <a:endParaRPr lang="en-US" dirty="0"/>
          </a:p>
        </p:txBody>
      </p:sp>
    </p:spTree>
    <p:extLst>
      <p:ext uri="{BB962C8B-B14F-4D97-AF65-F5344CB8AC3E}">
        <p14:creationId xmlns:p14="http://schemas.microsoft.com/office/powerpoint/2010/main" val="2457184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200" b="1" dirty="0" smtClean="0"/>
              <a:t>Soft wood and hard wood </a:t>
            </a:r>
            <a:endParaRPr lang="en-US" sz="3200" b="1" dirty="0"/>
          </a:p>
        </p:txBody>
      </p:sp>
      <p:sp>
        <p:nvSpPr>
          <p:cNvPr id="3" name="Content Placeholder 2"/>
          <p:cNvSpPr>
            <a:spLocks noGrp="1"/>
          </p:cNvSpPr>
          <p:nvPr>
            <p:ph idx="1"/>
          </p:nvPr>
        </p:nvSpPr>
        <p:spPr>
          <a:xfrm>
            <a:off x="152400" y="838200"/>
            <a:ext cx="8686800" cy="5715000"/>
          </a:xfrm>
        </p:spPr>
        <p:txBody>
          <a:bodyPr/>
          <a:lstStyle/>
          <a:p>
            <a:pPr marL="0" lvl="0" algn="just">
              <a:lnSpc>
                <a:spcPct val="115000"/>
              </a:lnSpc>
              <a:spcBef>
                <a:spcPts val="0"/>
              </a:spcBef>
              <a:spcAft>
                <a:spcPts val="1000"/>
              </a:spcAft>
            </a:pPr>
            <a:r>
              <a:rPr lang="en-US" sz="2800" b="1" dirty="0">
                <a:solidFill>
                  <a:prstClr val="black"/>
                </a:solidFill>
                <a:latin typeface="Times New Roman"/>
                <a:ea typeface="Calibri"/>
                <a:cs typeface="Times New Roman"/>
              </a:rPr>
              <a:t>The single most important distinction</a:t>
            </a:r>
            <a:r>
              <a:rPr lang="en-US" sz="2800" dirty="0">
                <a:solidFill>
                  <a:prstClr val="black"/>
                </a:solidFill>
                <a:latin typeface="Times New Roman"/>
                <a:ea typeface="Calibri"/>
                <a:cs typeface="Times New Roman"/>
              </a:rPr>
              <a:t> between the two general kinds of wood is that </a:t>
            </a:r>
            <a:r>
              <a:rPr lang="en-US" sz="2800" b="1" dirty="0">
                <a:solidFill>
                  <a:srgbClr val="7030A0"/>
                </a:solidFill>
                <a:latin typeface="Times New Roman"/>
                <a:ea typeface="Calibri"/>
                <a:cs typeface="Times New Roman"/>
              </a:rPr>
              <a:t>hardwoods have a characteristic type of cell called a vessel element (or pore)</a:t>
            </a:r>
            <a:r>
              <a:rPr lang="en-US" sz="2800" dirty="0">
                <a:solidFill>
                  <a:srgbClr val="7030A0"/>
                </a:solidFill>
                <a:latin typeface="Times New Roman"/>
                <a:ea typeface="Calibri"/>
                <a:cs typeface="Times New Roman"/>
              </a:rPr>
              <a:t> </a:t>
            </a:r>
            <a:r>
              <a:rPr lang="en-US" sz="2800" dirty="0">
                <a:solidFill>
                  <a:prstClr val="black"/>
                </a:solidFill>
                <a:latin typeface="Times New Roman"/>
                <a:ea typeface="Calibri"/>
                <a:cs typeface="Times New Roman"/>
              </a:rPr>
              <a:t>whereas </a:t>
            </a:r>
            <a:r>
              <a:rPr lang="en-US" sz="2800" b="1" dirty="0">
                <a:solidFill>
                  <a:srgbClr val="7030A0"/>
                </a:solidFill>
                <a:latin typeface="Times New Roman"/>
                <a:ea typeface="Calibri"/>
                <a:cs typeface="Times New Roman"/>
              </a:rPr>
              <a:t>softwoods lack these </a:t>
            </a:r>
            <a:r>
              <a:rPr lang="en-US" sz="2800" dirty="0">
                <a:solidFill>
                  <a:prstClr val="black"/>
                </a:solidFill>
                <a:latin typeface="Times New Roman"/>
                <a:ea typeface="Calibri"/>
                <a:cs typeface="Times New Roman"/>
              </a:rPr>
              <a:t>.</a:t>
            </a:r>
            <a:endParaRPr lang="en-US" sz="2800" dirty="0">
              <a:solidFill>
                <a:prstClr val="black"/>
              </a:solidFill>
              <a:ea typeface="Calibri"/>
              <a:cs typeface="Times New Roman"/>
            </a:endParaRPr>
          </a:p>
          <a:p>
            <a:pPr marL="0" lvl="0" algn="just">
              <a:lnSpc>
                <a:spcPct val="115000"/>
              </a:lnSpc>
              <a:spcBef>
                <a:spcPts val="0"/>
              </a:spcBef>
              <a:spcAft>
                <a:spcPts val="1000"/>
              </a:spcAft>
            </a:pPr>
            <a:r>
              <a:rPr lang="en-US" sz="2800" dirty="0">
                <a:solidFill>
                  <a:prstClr val="black"/>
                </a:solidFill>
                <a:latin typeface="Times New Roman"/>
                <a:ea typeface="Calibri"/>
                <a:cs typeface="Times New Roman"/>
              </a:rPr>
              <a:t> An important </a:t>
            </a:r>
            <a:r>
              <a:rPr lang="en-US" sz="2800" b="1" dirty="0">
                <a:solidFill>
                  <a:prstClr val="black"/>
                </a:solidFill>
                <a:latin typeface="Times New Roman"/>
                <a:ea typeface="Calibri"/>
                <a:cs typeface="Times New Roman"/>
              </a:rPr>
              <a:t>cellular similarity </a:t>
            </a:r>
            <a:r>
              <a:rPr lang="en-US" sz="2800" dirty="0">
                <a:solidFill>
                  <a:prstClr val="black"/>
                </a:solidFill>
                <a:latin typeface="Times New Roman"/>
                <a:ea typeface="Calibri"/>
                <a:cs typeface="Times New Roman"/>
              </a:rPr>
              <a:t>between softwoods and hardwoods is that in both kinds of wood, </a:t>
            </a:r>
            <a:r>
              <a:rPr lang="en-US" sz="2800" b="1" dirty="0">
                <a:solidFill>
                  <a:srgbClr val="7030A0"/>
                </a:solidFill>
                <a:latin typeface="Times New Roman"/>
                <a:ea typeface="Calibri"/>
                <a:cs typeface="Times New Roman"/>
              </a:rPr>
              <a:t>most of the cells are dead at maturity,</a:t>
            </a:r>
            <a:r>
              <a:rPr lang="en-US" sz="2800" dirty="0">
                <a:solidFill>
                  <a:srgbClr val="7030A0"/>
                </a:solidFill>
                <a:latin typeface="Times New Roman"/>
                <a:ea typeface="Calibri"/>
                <a:cs typeface="Times New Roman"/>
              </a:rPr>
              <a:t> </a:t>
            </a:r>
            <a:r>
              <a:rPr lang="en-US" sz="2800" b="1" dirty="0">
                <a:solidFill>
                  <a:srgbClr val="7030A0"/>
                </a:solidFill>
                <a:latin typeface="Times New Roman"/>
                <a:ea typeface="Calibri"/>
                <a:cs typeface="Times New Roman"/>
              </a:rPr>
              <a:t>even in the sapwood</a:t>
            </a:r>
            <a:r>
              <a:rPr lang="en-US" sz="2800" dirty="0">
                <a:solidFill>
                  <a:srgbClr val="7030A0"/>
                </a:solidFill>
                <a:latin typeface="Times New Roman"/>
                <a:ea typeface="Calibri"/>
                <a:cs typeface="Times New Roman"/>
              </a:rPr>
              <a:t>. </a:t>
            </a:r>
            <a:endParaRPr lang="en-US" sz="2800" dirty="0">
              <a:solidFill>
                <a:srgbClr val="7030A0"/>
              </a:solidFill>
              <a:ea typeface="Calibri"/>
              <a:cs typeface="Times New Roman"/>
            </a:endParaRPr>
          </a:p>
          <a:p>
            <a:pPr marL="0" lvl="0" algn="just">
              <a:lnSpc>
                <a:spcPct val="115000"/>
              </a:lnSpc>
              <a:spcBef>
                <a:spcPts val="0"/>
              </a:spcBef>
              <a:spcAft>
                <a:spcPts val="1000"/>
              </a:spcAft>
            </a:pPr>
            <a:r>
              <a:rPr lang="en-US" sz="2800" dirty="0">
                <a:solidFill>
                  <a:prstClr val="black"/>
                </a:solidFill>
                <a:latin typeface="Times New Roman"/>
                <a:ea typeface="Calibri"/>
                <a:cs typeface="Times New Roman"/>
              </a:rPr>
              <a:t>The cells that are alive at maturity are known as </a:t>
            </a:r>
            <a:r>
              <a:rPr lang="en-US" sz="2800" b="1" dirty="0">
                <a:solidFill>
                  <a:srgbClr val="7030A0"/>
                </a:solidFill>
                <a:latin typeface="Times New Roman"/>
                <a:ea typeface="Calibri"/>
                <a:cs typeface="Times New Roman"/>
              </a:rPr>
              <a:t>parenchyma cells</a:t>
            </a:r>
            <a:r>
              <a:rPr lang="en-US" sz="2800" dirty="0">
                <a:solidFill>
                  <a:srgbClr val="7030A0"/>
                </a:solidFill>
                <a:latin typeface="Times New Roman"/>
                <a:ea typeface="Calibri"/>
                <a:cs typeface="Times New Roman"/>
              </a:rPr>
              <a:t> </a:t>
            </a:r>
            <a:r>
              <a:rPr lang="en-US" sz="2800" dirty="0">
                <a:solidFill>
                  <a:prstClr val="black"/>
                </a:solidFill>
                <a:latin typeface="Times New Roman"/>
                <a:ea typeface="Calibri"/>
                <a:cs typeface="Times New Roman"/>
              </a:rPr>
              <a:t>and can be found in both softwoods and hardwoods. </a:t>
            </a:r>
            <a:endParaRPr lang="en-US" sz="2800" dirty="0">
              <a:solidFill>
                <a:prstClr val="black"/>
              </a:solidFill>
              <a:ea typeface="Calibri"/>
              <a:cs typeface="Times New Roman"/>
            </a:endParaRPr>
          </a:p>
          <a:p>
            <a:pPr marL="0" indent="0">
              <a:buNone/>
            </a:pPr>
            <a:endParaRPr lang="en-US" dirty="0"/>
          </a:p>
        </p:txBody>
      </p:sp>
    </p:spTree>
    <p:extLst>
      <p:ext uri="{BB962C8B-B14F-4D97-AF65-F5344CB8AC3E}">
        <p14:creationId xmlns:p14="http://schemas.microsoft.com/office/powerpoint/2010/main" val="699279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763000" cy="6858000"/>
          </a:xfrm>
        </p:spPr>
        <p:txBody>
          <a:bodyPr>
            <a:normAutofit fontScale="92500" lnSpcReduction="10000"/>
          </a:bodyPr>
          <a:lstStyle/>
          <a:p>
            <a:pPr>
              <a:buNone/>
            </a:pPr>
            <a:r>
              <a:rPr lang="en-US" sz="3000" b="1" dirty="0" smtClean="0">
                <a:solidFill>
                  <a:srgbClr val="FF0000"/>
                </a:solidFill>
                <a:latin typeface="Times New Roman"/>
                <a:ea typeface="Calibri"/>
                <a:cs typeface="+mj-cs"/>
              </a:rPr>
              <a:t>Basic </a:t>
            </a:r>
            <a:r>
              <a:rPr lang="en-US" sz="3000" b="1" dirty="0">
                <a:solidFill>
                  <a:srgbClr val="FF0000"/>
                </a:solidFill>
                <a:latin typeface="Times New Roman"/>
                <a:ea typeface="Calibri"/>
                <a:cs typeface="+mj-cs"/>
              </a:rPr>
              <a:t>Processes In Tree Growth (Composition Of The Vascular Cambium, Development  And Growth Of Phloem And </a:t>
            </a:r>
            <a:r>
              <a:rPr lang="en-US" sz="3000" b="1" dirty="0" smtClean="0">
                <a:solidFill>
                  <a:srgbClr val="FF0000"/>
                </a:solidFill>
                <a:latin typeface="Times New Roman"/>
                <a:ea typeface="Calibri"/>
                <a:cs typeface="+mj-cs"/>
              </a:rPr>
              <a:t>Xylem</a:t>
            </a:r>
          </a:p>
          <a:p>
            <a:pPr>
              <a:buNone/>
            </a:pPr>
            <a:r>
              <a:rPr lang="en-US" sz="3800" b="1" u="sng" dirty="0" smtClean="0">
                <a:solidFill>
                  <a:srgbClr val="FF0000"/>
                </a:solidFill>
                <a:latin typeface="Times New Roman" pitchFamily="18" charset="0"/>
                <a:cs typeface="Times New Roman" pitchFamily="18" charset="0"/>
              </a:rPr>
              <a:t>Growth of Bark</a:t>
            </a:r>
            <a:endParaRPr lang="en-US" sz="3800" u="sng" dirty="0" smtClean="0">
              <a:solidFill>
                <a:srgbClr val="FF0000"/>
              </a:solidFill>
              <a:latin typeface="Times New Roman" pitchFamily="18" charset="0"/>
              <a:cs typeface="Times New Roman" pitchFamily="18" charset="0"/>
            </a:endParaRPr>
          </a:p>
          <a:p>
            <a:r>
              <a:rPr lang="en-US" sz="2600" dirty="0" smtClean="0">
                <a:latin typeface="Times New Roman" pitchFamily="18" charset="0"/>
                <a:cs typeface="Times New Roman" pitchFamily="18" charset="0"/>
              </a:rPr>
              <a:t>Bark is an important element in tree growth </a:t>
            </a:r>
          </a:p>
          <a:p>
            <a:pPr marL="0" indent="0">
              <a:buNone/>
            </a:pPr>
            <a:r>
              <a:rPr lang="en-US" sz="2600" b="1" u="sng" dirty="0" smtClean="0">
                <a:solidFill>
                  <a:srgbClr val="FF0000"/>
                </a:solidFill>
                <a:latin typeface="Times New Roman" pitchFamily="18" charset="0"/>
                <a:cs typeface="Times New Roman" pitchFamily="18" charset="0"/>
              </a:rPr>
              <a:t>The outer bark ;</a:t>
            </a:r>
          </a:p>
          <a:p>
            <a:r>
              <a:rPr lang="en-US" sz="2600" dirty="0" smtClean="0">
                <a:latin typeface="Times New Roman" pitchFamily="18" charset="0"/>
                <a:cs typeface="Times New Roman" pitchFamily="18" charset="0"/>
              </a:rPr>
              <a:t>protects the tree from the outside world and against extreme weather elements.</a:t>
            </a:r>
          </a:p>
          <a:p>
            <a:r>
              <a:rPr lang="en-US" sz="2600" dirty="0" smtClean="0">
                <a:latin typeface="Times New Roman" pitchFamily="18" charset="0"/>
                <a:cs typeface="Times New Roman" pitchFamily="18" charset="0"/>
              </a:rPr>
              <a:t>It helps keep moisture in the tree during dry periods.</a:t>
            </a:r>
          </a:p>
          <a:p>
            <a:r>
              <a:rPr lang="en-US" sz="2600" dirty="0" smtClean="0">
                <a:latin typeface="Times New Roman" pitchFamily="18" charset="0"/>
                <a:cs typeface="Times New Roman" pitchFamily="18" charset="0"/>
              </a:rPr>
              <a:t> It further protects the tree against diseases and insects.</a:t>
            </a:r>
          </a:p>
          <a:p>
            <a:pPr marL="0" indent="0">
              <a:buNone/>
            </a:pPr>
            <a:r>
              <a:rPr lang="en-US" sz="2600" b="1" u="sng" dirty="0" smtClean="0">
                <a:solidFill>
                  <a:srgbClr val="FF0000"/>
                </a:solidFill>
                <a:latin typeface="Times New Roman" pitchFamily="18" charset="0"/>
                <a:cs typeface="Times New Roman" pitchFamily="18" charset="0"/>
              </a:rPr>
              <a:t>The inner bark or phloem </a:t>
            </a:r>
            <a:endParaRPr lang="en-US" sz="2600" b="1" u="sng" dirty="0">
              <a:solidFill>
                <a:srgbClr val="FF0000"/>
              </a:solidFill>
              <a:latin typeface="Times New Roman" pitchFamily="18" charset="0"/>
              <a:cs typeface="Times New Roman" pitchFamily="18" charset="0"/>
            </a:endParaRPr>
          </a:p>
          <a:p>
            <a:r>
              <a:rPr lang="en-US" sz="2600" dirty="0" smtClean="0">
                <a:latin typeface="Times New Roman" pitchFamily="18" charset="0"/>
                <a:cs typeface="Times New Roman" pitchFamily="18" charset="0"/>
              </a:rPr>
              <a:t>acts as the pipeline through which the food produced in the leaves passes to the rest of the living tree.</a:t>
            </a:r>
          </a:p>
          <a:p>
            <a:r>
              <a:rPr lang="en-US" sz="2600" dirty="0" smtClean="0">
                <a:latin typeface="Times New Roman" pitchFamily="18" charset="0"/>
                <a:cs typeface="Times New Roman" pitchFamily="18" charset="0"/>
              </a:rPr>
              <a:t>This section of cells lives for only a short time before it becomes part of the outer bark.</a:t>
            </a:r>
          </a:p>
          <a:p>
            <a:r>
              <a:rPr lang="en-US" sz="2600" dirty="0" smtClean="0">
                <a:latin typeface="Times New Roman" pitchFamily="18" charset="0"/>
                <a:cs typeface="Times New Roman" pitchFamily="18" charset="0"/>
              </a:rPr>
              <a:t>Between the bark and the wood is a thin layer of living cells (those that contain protoplasm) known as the </a:t>
            </a:r>
            <a:r>
              <a:rPr lang="en-US" sz="2600" b="1" i="1" dirty="0" smtClean="0">
                <a:solidFill>
                  <a:srgbClr val="FF0000"/>
                </a:solidFill>
                <a:latin typeface="Times New Roman" pitchFamily="18" charset="0"/>
                <a:cs typeface="Times New Roman" pitchFamily="18" charset="0"/>
              </a:rPr>
              <a:t>cambial layer or cambium</a:t>
            </a:r>
            <a:r>
              <a:rPr lang="en-US" sz="2600" dirty="0" smtClean="0">
                <a:latin typeface="Times New Roman" pitchFamily="18" charset="0"/>
                <a:cs typeface="Times New Roman" pitchFamily="18" charset="0"/>
              </a:rPr>
              <a:t>. </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609563708"/>
      </p:ext>
    </p:extLst>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37</a:t>
            </a:fld>
            <a:endParaRPr lang="en-US">
              <a:solidFill>
                <a:prstClr val="black">
                  <a:tint val="75000"/>
                </a:prstClr>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228600" y="1066800"/>
            <a:ext cx="8077200" cy="4571999"/>
          </a:xfrm>
          <a:prstGeom prst="rect">
            <a:avLst/>
          </a:prstGeom>
          <a:noFill/>
          <a:ln w="9525">
            <a:noFill/>
            <a:miter lim="800000"/>
            <a:headEnd/>
            <a:tailEnd/>
          </a:ln>
          <a:effectLst/>
        </p:spPr>
      </p:pic>
    </p:spTree>
    <p:extLst>
      <p:ext uri="{BB962C8B-B14F-4D97-AF65-F5344CB8AC3E}">
        <p14:creationId xmlns:p14="http://schemas.microsoft.com/office/powerpoint/2010/main" val="4042266627"/>
      </p:ext>
    </p:extLst>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stretch>
            <a:fillRect/>
          </a:stretch>
        </p:blipFill>
        <p:spPr bwMode="auto">
          <a:xfrm>
            <a:off x="1614487" y="762000"/>
            <a:ext cx="5915025" cy="5130006"/>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2885252010"/>
      </p:ext>
    </p:extLst>
  </p:cSld>
  <p:clrMapOvr>
    <a:masterClrMapping/>
  </p:clrMapOvr>
  <p:transition>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Autofit/>
          </a:bodyPr>
          <a:lstStyle/>
          <a:p>
            <a:pPr>
              <a:buNone/>
            </a:pPr>
            <a:r>
              <a:rPr lang="en-US" sz="2400" b="1" i="1" dirty="0" smtClean="0">
                <a:solidFill>
                  <a:srgbClr val="FF0000"/>
                </a:solidFill>
                <a:latin typeface="Times New Roman" pitchFamily="18" charset="0"/>
                <a:cs typeface="Times New Roman" pitchFamily="18" charset="0"/>
              </a:rPr>
              <a:t>2.1.2 </a:t>
            </a:r>
            <a:r>
              <a:rPr lang="en-US" sz="2400" b="1" i="1" u="sng" dirty="0" smtClean="0">
                <a:solidFill>
                  <a:srgbClr val="FF0000"/>
                </a:solidFill>
                <a:latin typeface="Times New Roman" pitchFamily="18" charset="0"/>
                <a:cs typeface="Times New Roman" pitchFamily="18" charset="0"/>
              </a:rPr>
              <a:t>Sapwood formation</a:t>
            </a:r>
            <a:endParaRPr lang="en-US" sz="2400" b="1" u="sng" dirty="0" smtClean="0">
              <a:solidFill>
                <a:srgbClr val="FF0000"/>
              </a:solidFill>
              <a:latin typeface="Times New Roman" pitchFamily="18" charset="0"/>
              <a:cs typeface="Times New Roman" pitchFamily="18" charset="0"/>
            </a:endParaRPr>
          </a:p>
          <a:p>
            <a:r>
              <a:rPr lang="en-US" sz="2400" b="1" dirty="0" smtClean="0">
                <a:solidFill>
                  <a:srgbClr val="FF0000"/>
                </a:solidFill>
                <a:latin typeface="Times New Roman" pitchFamily="18" charset="0"/>
                <a:cs typeface="Times New Roman" pitchFamily="18" charset="0"/>
              </a:rPr>
              <a:t>Sapwood, or new wood</a:t>
            </a:r>
            <a:r>
              <a:rPr lang="en-US" sz="2400" dirty="0" smtClean="0">
                <a:latin typeface="Times New Roman" pitchFamily="18" charset="0"/>
                <a:cs typeface="Times New Roman" pitchFamily="18" charset="0"/>
              </a:rPr>
              <a:t>, provides a pipeline for the </a:t>
            </a:r>
            <a:r>
              <a:rPr lang="en-US" sz="2400" b="1" dirty="0" smtClean="0">
                <a:latin typeface="Times New Roman" pitchFamily="18" charset="0"/>
                <a:cs typeface="Times New Roman" pitchFamily="18" charset="0"/>
              </a:rPr>
              <a:t>movement of water and nutrients through the trunk and into the leaves</a:t>
            </a:r>
            <a:r>
              <a:rPr lang="en-US" sz="2400" dirty="0" smtClean="0">
                <a:latin typeface="Times New Roman" pitchFamily="18" charset="0"/>
                <a:cs typeface="Times New Roman" pitchFamily="18" charset="0"/>
              </a:rPr>
              <a:t>, where the process of photosynthesis occurs. </a:t>
            </a:r>
          </a:p>
          <a:p>
            <a:r>
              <a:rPr lang="en-US" sz="2400" dirty="0" smtClean="0">
                <a:latin typeface="Times New Roman" pitchFamily="18" charset="0"/>
                <a:cs typeface="Times New Roman" pitchFamily="18" charset="0"/>
              </a:rPr>
              <a:t>In this process, oxygen is released into the air and carbon dioxide is taken up. </a:t>
            </a:r>
          </a:p>
          <a:p>
            <a:r>
              <a:rPr lang="en-US" sz="2400" b="1" dirty="0" smtClean="0">
                <a:solidFill>
                  <a:srgbClr val="FF0000"/>
                </a:solidFill>
                <a:latin typeface="Times New Roman" pitchFamily="18" charset="0"/>
                <a:cs typeface="Times New Roman" pitchFamily="18" charset="0"/>
              </a:rPr>
              <a:t>Sunlight and chlorophyll</a:t>
            </a:r>
            <a:r>
              <a:rPr lang="en-US" sz="2400" dirty="0" smtClean="0">
                <a:latin typeface="Times New Roman" pitchFamily="18" charset="0"/>
                <a:cs typeface="Times New Roman" pitchFamily="18" charset="0"/>
              </a:rPr>
              <a:t>, the chemical that causes leaves to have a green color, are two other important components for photosynthesis.</a:t>
            </a:r>
          </a:p>
          <a:p>
            <a:r>
              <a:rPr lang="en-US" sz="2400" dirty="0" smtClean="0">
                <a:latin typeface="Times New Roman" pitchFamily="18" charset="0"/>
                <a:cs typeface="Times New Roman" pitchFamily="18" charset="0"/>
              </a:rPr>
              <a:t>During this process, sugars are made that the tree uses for food.</a:t>
            </a:r>
          </a:p>
          <a:p>
            <a:r>
              <a:rPr lang="en-US" sz="2400" b="1" dirty="0" smtClean="0">
                <a:solidFill>
                  <a:srgbClr val="7030A0"/>
                </a:solidFill>
                <a:latin typeface="Times New Roman" pitchFamily="18" charset="0"/>
                <a:cs typeface="Times New Roman" pitchFamily="18" charset="0"/>
              </a:rPr>
              <a:t> The sap, made up of water and dissolved nutrients</a:t>
            </a:r>
            <a:r>
              <a:rPr lang="en-US" sz="2400" dirty="0" smtClean="0">
                <a:solidFill>
                  <a:srgbClr val="7030A0"/>
                </a:solidFill>
                <a:latin typeface="Times New Roman" pitchFamily="18" charset="0"/>
                <a:cs typeface="Times New Roman" pitchFamily="18" charset="0"/>
              </a:rPr>
              <a:t>, carries the sugars from the leaves through the phloem to the cambium layer where the energy is used to produce new bark and wood. </a:t>
            </a:r>
          </a:p>
          <a:p>
            <a:r>
              <a:rPr lang="en-US" sz="2400" dirty="0" smtClean="0">
                <a:solidFill>
                  <a:srgbClr val="00B0F0"/>
                </a:solidFill>
                <a:latin typeface="Times New Roman" pitchFamily="18" charset="0"/>
                <a:cs typeface="Times New Roman" pitchFamily="18" charset="0"/>
              </a:rPr>
              <a:t>As new rings of</a:t>
            </a:r>
            <a:r>
              <a:rPr lang="en-US" sz="2400" b="1" dirty="0" smtClean="0">
                <a:solidFill>
                  <a:srgbClr val="00B0F0"/>
                </a:solidFill>
                <a:latin typeface="Times New Roman" pitchFamily="18" charset="0"/>
                <a:cs typeface="Times New Roman" pitchFamily="18" charset="0"/>
              </a:rPr>
              <a:t> sapwood </a:t>
            </a:r>
            <a:r>
              <a:rPr lang="en-US" sz="2400" dirty="0" smtClean="0">
                <a:solidFill>
                  <a:srgbClr val="00B0F0"/>
                </a:solidFill>
                <a:latin typeface="Times New Roman" pitchFamily="18" charset="0"/>
                <a:cs typeface="Times New Roman" pitchFamily="18" charset="0"/>
              </a:rPr>
              <a:t>are laid on top, the </a:t>
            </a:r>
            <a:r>
              <a:rPr lang="en-US" sz="2400" b="1" dirty="0" smtClean="0">
                <a:solidFill>
                  <a:srgbClr val="00B0F0"/>
                </a:solidFill>
                <a:latin typeface="Times New Roman" pitchFamily="18" charset="0"/>
                <a:cs typeface="Times New Roman" pitchFamily="18" charset="0"/>
              </a:rPr>
              <a:t>older</a:t>
            </a:r>
            <a:r>
              <a:rPr lang="en-US" sz="2400" dirty="0" smtClean="0">
                <a:solidFill>
                  <a:srgbClr val="00B0F0"/>
                </a:solidFill>
                <a:latin typeface="Times New Roman" pitchFamily="18" charset="0"/>
                <a:cs typeface="Times New Roman" pitchFamily="18" charset="0"/>
              </a:rPr>
              <a:t> </a:t>
            </a:r>
            <a:r>
              <a:rPr lang="en-US" sz="2400" b="1" dirty="0" smtClean="0">
                <a:solidFill>
                  <a:srgbClr val="00B0F0"/>
                </a:solidFill>
                <a:latin typeface="Times New Roman" pitchFamily="18" charset="0"/>
                <a:cs typeface="Times New Roman" pitchFamily="18" charset="0"/>
              </a:rPr>
              <a:t>sapwood</a:t>
            </a:r>
            <a:r>
              <a:rPr lang="en-US" sz="2400" dirty="0" smtClean="0">
                <a:solidFill>
                  <a:srgbClr val="00B0F0"/>
                </a:solidFill>
                <a:latin typeface="Times New Roman" pitchFamily="18" charset="0"/>
                <a:cs typeface="Times New Roman" pitchFamily="18" charset="0"/>
              </a:rPr>
              <a:t> loses its vitality and turns into </a:t>
            </a:r>
            <a:r>
              <a:rPr lang="en-US" sz="2400" b="1" dirty="0" smtClean="0">
                <a:solidFill>
                  <a:srgbClr val="00B0F0"/>
                </a:solidFill>
                <a:latin typeface="Times New Roman" pitchFamily="18" charset="0"/>
                <a:cs typeface="Times New Roman" pitchFamily="18" charset="0"/>
              </a:rPr>
              <a:t>heartwood.</a:t>
            </a:r>
          </a:p>
          <a:p>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707858837"/>
      </p:ext>
    </p:extLst>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HISTORY OF  WOOD USE </a:t>
            </a:r>
            <a:endParaRPr lang="en-US" dirty="0"/>
          </a:p>
        </p:txBody>
      </p:sp>
      <p:sp>
        <p:nvSpPr>
          <p:cNvPr id="3" name="Content Placeholder 2"/>
          <p:cNvSpPr>
            <a:spLocks noGrp="1"/>
          </p:cNvSpPr>
          <p:nvPr>
            <p:ph idx="1"/>
          </p:nvPr>
        </p:nvSpPr>
        <p:spPr>
          <a:xfrm>
            <a:off x="228600" y="685800"/>
            <a:ext cx="8763000" cy="5791200"/>
          </a:xfrm>
        </p:spPr>
        <p:txBody>
          <a:bodyPr>
            <a:normAutofit fontScale="92500" lnSpcReduction="20000"/>
          </a:bodyPr>
          <a:lstStyle/>
          <a:p>
            <a:pPr marL="0" marR="0" algn="just">
              <a:lnSpc>
                <a:spcPct val="110000"/>
              </a:lnSpc>
              <a:spcBef>
                <a:spcPts val="0"/>
              </a:spcBef>
              <a:spcAft>
                <a:spcPts val="1000"/>
              </a:spcAft>
            </a:pPr>
            <a:r>
              <a:rPr lang="en-US" sz="3300" dirty="0" smtClean="0">
                <a:effectLst/>
                <a:latin typeface="Times New Roman"/>
                <a:ea typeface="Calibri"/>
                <a:cs typeface="Times New Roman"/>
              </a:rPr>
              <a:t>The development of </a:t>
            </a:r>
            <a:r>
              <a:rPr lang="en-US" sz="3300" dirty="0" smtClean="0">
                <a:solidFill>
                  <a:srgbClr val="7030A0"/>
                </a:solidFill>
                <a:effectLst/>
                <a:latin typeface="Times New Roman"/>
                <a:ea typeface="Calibri"/>
                <a:cs typeface="Times New Roman"/>
              </a:rPr>
              <a:t>copper tools </a:t>
            </a:r>
            <a:r>
              <a:rPr lang="en-US" sz="3300" dirty="0" smtClean="0">
                <a:effectLst/>
                <a:latin typeface="Times New Roman"/>
                <a:ea typeface="Calibri"/>
                <a:cs typeface="Times New Roman"/>
              </a:rPr>
              <a:t>by about 5000 BC opened new opportunities for craftsmanship </a:t>
            </a:r>
          </a:p>
          <a:p>
            <a:pPr marL="0" marR="0" algn="just">
              <a:lnSpc>
                <a:spcPct val="110000"/>
              </a:lnSpc>
              <a:spcBef>
                <a:spcPts val="0"/>
              </a:spcBef>
              <a:spcAft>
                <a:spcPts val="1000"/>
              </a:spcAft>
            </a:pPr>
            <a:r>
              <a:rPr lang="en-US" sz="3300" dirty="0" smtClean="0">
                <a:effectLst/>
                <a:latin typeface="Times New Roman"/>
                <a:ea typeface="Calibri"/>
                <a:cs typeface="Times New Roman"/>
              </a:rPr>
              <a:t>From the </a:t>
            </a:r>
            <a:r>
              <a:rPr lang="en-US" sz="3300" dirty="0" smtClean="0">
                <a:solidFill>
                  <a:srgbClr val="7030A0"/>
                </a:solidFill>
                <a:effectLst/>
                <a:latin typeface="Times New Roman"/>
                <a:ea typeface="Calibri"/>
                <a:cs typeface="Times New Roman"/>
              </a:rPr>
              <a:t>tenth to the eighteenth </a:t>
            </a:r>
            <a:r>
              <a:rPr lang="en-US" sz="3300" dirty="0" smtClean="0">
                <a:effectLst/>
                <a:latin typeface="Times New Roman"/>
                <a:ea typeface="Calibri"/>
                <a:cs typeface="Times New Roman"/>
              </a:rPr>
              <a:t>centuries in Europe, wood was the material primarily used for buildings, tools, machines, mills, carts, buckets, shoes, furniture and barrels Etc.</a:t>
            </a:r>
            <a:endParaRPr lang="en-US" sz="3300" dirty="0">
              <a:ea typeface="Calibri"/>
              <a:cs typeface="Times New Roman"/>
            </a:endParaRPr>
          </a:p>
          <a:p>
            <a:pPr marL="0" marR="0" algn="just">
              <a:lnSpc>
                <a:spcPct val="110000"/>
              </a:lnSpc>
              <a:spcBef>
                <a:spcPts val="0"/>
              </a:spcBef>
              <a:spcAft>
                <a:spcPts val="1000"/>
              </a:spcAft>
            </a:pPr>
            <a:r>
              <a:rPr lang="en-US" sz="3300" dirty="0" smtClean="0">
                <a:effectLst/>
                <a:latin typeface="Times New Roman"/>
                <a:ea typeface="Calibri"/>
                <a:cs typeface="Times New Roman"/>
              </a:rPr>
              <a:t> </a:t>
            </a:r>
            <a:r>
              <a:rPr lang="en-US" sz="3300" b="1" dirty="0" smtClean="0">
                <a:solidFill>
                  <a:srgbClr val="FF0000"/>
                </a:solidFill>
                <a:effectLst/>
                <a:latin typeface="Times New Roman"/>
                <a:ea typeface="Calibri"/>
                <a:cs typeface="Times New Roman"/>
              </a:rPr>
              <a:t>The first printing press was made of wood and such presses continued to be made of wood for a hundred years.</a:t>
            </a:r>
          </a:p>
          <a:p>
            <a:pPr marL="0" marR="0" algn="just">
              <a:lnSpc>
                <a:spcPct val="110000"/>
              </a:lnSpc>
              <a:spcBef>
                <a:spcPts val="0"/>
              </a:spcBef>
              <a:spcAft>
                <a:spcPts val="1000"/>
              </a:spcAft>
            </a:pPr>
            <a:r>
              <a:rPr lang="en-US" sz="3300" dirty="0" smtClean="0">
                <a:effectLst/>
                <a:latin typeface="Times New Roman"/>
                <a:ea typeface="Calibri"/>
                <a:cs typeface="Times New Roman"/>
              </a:rPr>
              <a:t> Most of the </a:t>
            </a:r>
            <a:r>
              <a:rPr lang="en-US" sz="3300" dirty="0" smtClean="0">
                <a:solidFill>
                  <a:srgbClr val="FF0000"/>
                </a:solidFill>
                <a:effectLst/>
                <a:latin typeface="Times New Roman"/>
                <a:ea typeface="Calibri"/>
                <a:cs typeface="Times New Roman"/>
              </a:rPr>
              <a:t>machines and inventions to make possible the </a:t>
            </a:r>
            <a:r>
              <a:rPr lang="en-US" sz="3300" b="1" dirty="0" smtClean="0">
                <a:solidFill>
                  <a:srgbClr val="FF0000"/>
                </a:solidFill>
                <a:effectLst/>
                <a:latin typeface="Times New Roman"/>
                <a:ea typeface="Calibri"/>
                <a:cs typeface="Times New Roman"/>
              </a:rPr>
              <a:t>machine age</a:t>
            </a:r>
            <a:r>
              <a:rPr lang="en-US" sz="3300" dirty="0" smtClean="0">
                <a:solidFill>
                  <a:srgbClr val="FF0000"/>
                </a:solidFill>
                <a:effectLst/>
                <a:latin typeface="Times New Roman"/>
                <a:ea typeface="Calibri"/>
                <a:cs typeface="Times New Roman"/>
              </a:rPr>
              <a:t> </a:t>
            </a:r>
            <a:r>
              <a:rPr lang="en-US" sz="3300" dirty="0" smtClean="0">
                <a:effectLst/>
                <a:latin typeface="Times New Roman"/>
                <a:ea typeface="Calibri"/>
                <a:cs typeface="Times New Roman"/>
              </a:rPr>
              <a:t>were formed of wood during that period. </a:t>
            </a:r>
            <a:endParaRPr lang="en-US" sz="3300" dirty="0">
              <a:ea typeface="Calibri"/>
              <a:cs typeface="Times New Roman"/>
            </a:endParaRPr>
          </a:p>
          <a:p>
            <a:pPr marL="0" indent="0">
              <a:lnSpc>
                <a:spcPct val="110000"/>
              </a:lnSpc>
              <a:buNone/>
            </a:pPr>
            <a:endParaRPr lang="en-US" dirty="0"/>
          </a:p>
        </p:txBody>
      </p:sp>
    </p:spTree>
    <p:extLst>
      <p:ext uri="{BB962C8B-B14F-4D97-AF65-F5344CB8AC3E}">
        <p14:creationId xmlns:p14="http://schemas.microsoft.com/office/powerpoint/2010/main" val="3108940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839200" cy="6248400"/>
          </a:xfrm>
        </p:spPr>
        <p:txBody>
          <a:bodyPr>
            <a:noAutofit/>
          </a:bodyPr>
          <a:lstStyle/>
          <a:p>
            <a:pPr lvl="0"/>
            <a:r>
              <a:rPr lang="en-US" dirty="0">
                <a:solidFill>
                  <a:prstClr val="black"/>
                </a:solidFill>
                <a:latin typeface="Times New Roman" pitchFamily="18" charset="0"/>
                <a:cs typeface="Times New Roman" pitchFamily="18" charset="0"/>
              </a:rPr>
              <a:t>The cambium represents the growing part of the trunk. </a:t>
            </a:r>
            <a:endParaRPr lang="en-US" dirty="0" smtClean="0">
              <a:solidFill>
                <a:prstClr val="black"/>
              </a:solidFill>
              <a:latin typeface="Times New Roman" pitchFamily="18" charset="0"/>
              <a:cs typeface="Times New Roman" pitchFamily="18" charset="0"/>
            </a:endParaRPr>
          </a:p>
          <a:p>
            <a:pPr lvl="0"/>
            <a:r>
              <a:rPr lang="en-US" dirty="0" smtClean="0">
                <a:solidFill>
                  <a:prstClr val="black"/>
                </a:solidFill>
                <a:latin typeface="Times New Roman" pitchFamily="18" charset="0"/>
                <a:cs typeface="Times New Roman" pitchFamily="18" charset="0"/>
              </a:rPr>
              <a:t>Technically </a:t>
            </a:r>
            <a:r>
              <a:rPr lang="en-US" dirty="0">
                <a:solidFill>
                  <a:prstClr val="black"/>
                </a:solidFill>
                <a:latin typeface="Times New Roman" pitchFamily="18" charset="0"/>
                <a:cs typeface="Times New Roman" pitchFamily="18" charset="0"/>
              </a:rPr>
              <a:t>speaking, the </a:t>
            </a:r>
            <a:r>
              <a:rPr lang="en-US" b="1" dirty="0">
                <a:solidFill>
                  <a:srgbClr val="FF0000"/>
                </a:solidFill>
                <a:latin typeface="Times New Roman" pitchFamily="18" charset="0"/>
                <a:cs typeface="Times New Roman" pitchFamily="18" charset="0"/>
              </a:rPr>
              <a:t>cambium is only one cell thick</a:t>
            </a:r>
            <a:r>
              <a:rPr lang="en-US" dirty="0">
                <a:solidFill>
                  <a:prstClr val="black"/>
                </a:solidFill>
                <a:latin typeface="Times New Roman" pitchFamily="18" charset="0"/>
                <a:cs typeface="Times New Roman" pitchFamily="18" charset="0"/>
              </a:rPr>
              <a:t>. </a:t>
            </a:r>
          </a:p>
          <a:p>
            <a:pPr lvl="0"/>
            <a:r>
              <a:rPr lang="en-US" b="1" i="1" dirty="0">
                <a:solidFill>
                  <a:srgbClr val="FF0000"/>
                </a:solidFill>
                <a:latin typeface="Times New Roman" pitchFamily="18" charset="0"/>
                <a:cs typeface="Times New Roman" pitchFamily="18" charset="0"/>
              </a:rPr>
              <a:t>cambium </a:t>
            </a:r>
            <a:r>
              <a:rPr lang="en-US" dirty="0">
                <a:solidFill>
                  <a:prstClr val="black"/>
                </a:solidFill>
                <a:latin typeface="Times New Roman" pitchFamily="18" charset="0"/>
                <a:cs typeface="Times New Roman" pitchFamily="18" charset="0"/>
              </a:rPr>
              <a:t>produces </a:t>
            </a:r>
            <a:r>
              <a:rPr lang="en-US" b="1" dirty="0">
                <a:solidFill>
                  <a:prstClr val="black"/>
                </a:solidFill>
                <a:latin typeface="Times New Roman" pitchFamily="18" charset="0"/>
                <a:cs typeface="Times New Roman" pitchFamily="18" charset="0"/>
              </a:rPr>
              <a:t>bark</a:t>
            </a:r>
            <a:r>
              <a:rPr lang="en-US" dirty="0">
                <a:solidFill>
                  <a:prstClr val="black"/>
                </a:solidFill>
                <a:latin typeface="Times New Roman" pitchFamily="18" charset="0"/>
                <a:cs typeface="Times New Roman" pitchFamily="18" charset="0"/>
              </a:rPr>
              <a:t> on one side and </a:t>
            </a:r>
            <a:r>
              <a:rPr lang="en-US" b="1" dirty="0">
                <a:solidFill>
                  <a:prstClr val="black"/>
                </a:solidFill>
                <a:latin typeface="Times New Roman" pitchFamily="18" charset="0"/>
                <a:cs typeface="Times New Roman" pitchFamily="18" charset="0"/>
              </a:rPr>
              <a:t>wood</a:t>
            </a:r>
            <a:r>
              <a:rPr lang="en-US" dirty="0">
                <a:solidFill>
                  <a:prstClr val="black"/>
                </a:solidFill>
                <a:latin typeface="Times New Roman" pitchFamily="18" charset="0"/>
                <a:cs typeface="Times New Roman" pitchFamily="18" charset="0"/>
              </a:rPr>
              <a:t> on the other. </a:t>
            </a:r>
            <a:r>
              <a:rPr lang="en-US" b="1" dirty="0">
                <a:solidFill>
                  <a:prstClr val="black"/>
                </a:solidFill>
                <a:latin typeface="Times New Roman" pitchFamily="18" charset="0"/>
                <a:cs typeface="Times New Roman" pitchFamily="18" charset="0"/>
              </a:rPr>
              <a:t>Hormones</a:t>
            </a:r>
            <a:r>
              <a:rPr lang="en-US" dirty="0">
                <a:solidFill>
                  <a:prstClr val="black"/>
                </a:solidFill>
                <a:latin typeface="Times New Roman" pitchFamily="18" charset="0"/>
                <a:cs typeface="Times New Roman" pitchFamily="18" charset="0"/>
              </a:rPr>
              <a:t>, known as </a:t>
            </a:r>
            <a:r>
              <a:rPr lang="en-US" b="1" dirty="0" err="1">
                <a:solidFill>
                  <a:srgbClr val="FF0000"/>
                </a:solidFill>
                <a:latin typeface="Times New Roman" pitchFamily="18" charset="0"/>
                <a:cs typeface="Times New Roman" pitchFamily="18" charset="0"/>
              </a:rPr>
              <a:t>auxins</a:t>
            </a:r>
            <a:r>
              <a:rPr lang="en-US" dirty="0">
                <a:solidFill>
                  <a:prstClr val="black"/>
                </a:solidFill>
                <a:latin typeface="Times New Roman" pitchFamily="18" charset="0"/>
                <a:cs typeface="Times New Roman" pitchFamily="18" charset="0"/>
              </a:rPr>
              <a:t>, are produced in leaf buds in the spring. </a:t>
            </a:r>
          </a:p>
          <a:p>
            <a:pPr lvl="0"/>
            <a:r>
              <a:rPr lang="en-US" dirty="0">
                <a:solidFill>
                  <a:prstClr val="black"/>
                </a:solidFill>
                <a:latin typeface="Times New Roman" pitchFamily="18" charset="0"/>
                <a:cs typeface="Times New Roman" pitchFamily="18" charset="0"/>
              </a:rPr>
              <a:t>These </a:t>
            </a:r>
            <a:r>
              <a:rPr lang="en-US" dirty="0" err="1">
                <a:solidFill>
                  <a:prstClr val="black"/>
                </a:solidFill>
                <a:latin typeface="Times New Roman" pitchFamily="18" charset="0"/>
                <a:cs typeface="Times New Roman" pitchFamily="18" charset="0"/>
              </a:rPr>
              <a:t>auxins</a:t>
            </a:r>
            <a:r>
              <a:rPr lang="en-US" dirty="0">
                <a:solidFill>
                  <a:prstClr val="black"/>
                </a:solidFill>
                <a:latin typeface="Times New Roman" pitchFamily="18" charset="0"/>
                <a:cs typeface="Times New Roman" pitchFamily="18" charset="0"/>
              </a:rPr>
              <a:t> are transported through the phloem to the cambium. </a:t>
            </a:r>
          </a:p>
          <a:p>
            <a:pPr lvl="0"/>
            <a:r>
              <a:rPr lang="en-US" dirty="0">
                <a:solidFill>
                  <a:srgbClr val="00B0F0"/>
                </a:solidFill>
                <a:latin typeface="Times New Roman" pitchFamily="18" charset="0"/>
                <a:cs typeface="Times New Roman" pitchFamily="18" charset="0"/>
              </a:rPr>
              <a:t>The </a:t>
            </a:r>
            <a:r>
              <a:rPr lang="en-US" dirty="0" err="1">
                <a:solidFill>
                  <a:srgbClr val="00B0F0"/>
                </a:solidFill>
                <a:latin typeface="Times New Roman" pitchFamily="18" charset="0"/>
                <a:cs typeface="Times New Roman" pitchFamily="18" charset="0"/>
              </a:rPr>
              <a:t>auxins</a:t>
            </a:r>
            <a:r>
              <a:rPr lang="en-US" dirty="0">
                <a:solidFill>
                  <a:srgbClr val="00B0F0"/>
                </a:solidFill>
                <a:latin typeface="Times New Roman" pitchFamily="18" charset="0"/>
                <a:cs typeface="Times New Roman" pitchFamily="18" charset="0"/>
              </a:rPr>
              <a:t> cause the cambium </a:t>
            </a:r>
            <a:r>
              <a:rPr lang="en-US" b="1" dirty="0">
                <a:solidFill>
                  <a:srgbClr val="00B0F0"/>
                </a:solidFill>
                <a:latin typeface="Times New Roman" pitchFamily="18" charset="0"/>
                <a:cs typeface="Times New Roman" pitchFamily="18" charset="0"/>
              </a:rPr>
              <a:t>cells annually to produce new bark on one side and new wood on the other. </a:t>
            </a:r>
            <a:endParaRPr lang="en-US" b="1" dirty="0" smtClean="0">
              <a:solidFill>
                <a:srgbClr val="00B0F0"/>
              </a:solidFill>
              <a:latin typeface="Times New Roman" pitchFamily="18" charset="0"/>
              <a:cs typeface="Times New Roman" pitchFamily="18" charset="0"/>
            </a:endParaRPr>
          </a:p>
          <a:p>
            <a:pPr lvl="0"/>
            <a:r>
              <a:rPr lang="en-US" b="1" dirty="0" smtClean="0">
                <a:solidFill>
                  <a:srgbClr val="FF0000"/>
                </a:solidFill>
                <a:latin typeface="Times New Roman" pitchFamily="18" charset="0"/>
                <a:cs typeface="Times New Roman" pitchFamily="18" charset="0"/>
              </a:rPr>
              <a:t>Eight </a:t>
            </a:r>
            <a:r>
              <a:rPr lang="en-US" b="1" dirty="0">
                <a:solidFill>
                  <a:srgbClr val="FF0000"/>
                </a:solidFill>
                <a:latin typeface="Times New Roman" pitchFamily="18" charset="0"/>
                <a:cs typeface="Times New Roman" pitchFamily="18" charset="0"/>
              </a:rPr>
              <a:t>to ten times more wood is produced than bark.</a:t>
            </a:r>
          </a:p>
          <a:p>
            <a:endParaRPr lang="en-US" dirty="0"/>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4277881827"/>
      </p:ext>
    </p:extLst>
  </p:cSld>
  <p:clrMapOvr>
    <a:masterClrMapping/>
  </p:clrMapOvr>
  <p:transition>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763000" cy="6629400"/>
          </a:xfrm>
        </p:spPr>
        <p:txBody>
          <a:bodyPr>
            <a:normAutofit/>
          </a:bodyPr>
          <a:lstStyle/>
          <a:p>
            <a:pPr>
              <a:buNone/>
            </a:pPr>
            <a:r>
              <a:rPr lang="en-US" sz="2400" b="1" i="1" dirty="0" smtClean="0">
                <a:solidFill>
                  <a:srgbClr val="FF0000"/>
                </a:solidFill>
                <a:latin typeface="Times New Roman" pitchFamily="18" charset="0"/>
                <a:cs typeface="Times New Roman" pitchFamily="18" charset="0"/>
              </a:rPr>
              <a:t>2.1.3 </a:t>
            </a:r>
            <a:r>
              <a:rPr lang="en-US" sz="2400" b="1" i="1" u="sng" dirty="0" smtClean="0">
                <a:solidFill>
                  <a:srgbClr val="FF0000"/>
                </a:solidFill>
                <a:latin typeface="Times New Roman" pitchFamily="18" charset="0"/>
                <a:cs typeface="Times New Roman" pitchFamily="18" charset="0"/>
              </a:rPr>
              <a:t>Heartwood formation</a:t>
            </a:r>
            <a:endParaRPr lang="en-US" sz="2400" u="sng" dirty="0" smtClean="0">
              <a:solidFill>
                <a:srgbClr val="FF0000"/>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Heartwood forms </a:t>
            </a:r>
            <a:r>
              <a:rPr lang="en-US" sz="2400" b="1" dirty="0" smtClean="0">
                <a:latin typeface="Times New Roman" pitchFamily="18" charset="0"/>
                <a:cs typeface="Times New Roman" pitchFamily="18" charset="0"/>
              </a:rPr>
              <a:t>the </a:t>
            </a:r>
            <a:r>
              <a:rPr lang="en-US" sz="2400" b="1" dirty="0" smtClean="0">
                <a:solidFill>
                  <a:srgbClr val="FF0000"/>
                </a:solidFill>
                <a:latin typeface="Times New Roman" pitchFamily="18" charset="0"/>
                <a:cs typeface="Times New Roman" pitchFamily="18" charset="0"/>
              </a:rPr>
              <a:t>central support </a:t>
            </a:r>
            <a:r>
              <a:rPr lang="en-US" sz="2400" b="1" dirty="0" smtClean="0">
                <a:latin typeface="Times New Roman" pitchFamily="18" charset="0"/>
                <a:cs typeface="Times New Roman" pitchFamily="18" charset="0"/>
              </a:rPr>
              <a:t>of the tree</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Although it is </a:t>
            </a:r>
            <a:r>
              <a:rPr lang="en-US" sz="2400" b="1" dirty="0" smtClean="0">
                <a:solidFill>
                  <a:srgbClr val="FF0000"/>
                </a:solidFill>
                <a:latin typeface="Times New Roman" pitchFamily="18" charset="0"/>
                <a:cs typeface="Times New Roman" pitchFamily="18" charset="0"/>
              </a:rPr>
              <a:t>made up of dead cells</a:t>
            </a:r>
            <a:r>
              <a:rPr lang="en-US" sz="2400" dirty="0" smtClean="0">
                <a:latin typeface="Times New Roman" pitchFamily="18" charset="0"/>
                <a:cs typeface="Times New Roman" pitchFamily="18" charset="0"/>
              </a:rPr>
              <a:t>, it will </a:t>
            </a:r>
            <a:r>
              <a:rPr lang="en-US" sz="2400" b="1" dirty="0" smtClean="0">
                <a:solidFill>
                  <a:srgbClr val="FF0000"/>
                </a:solidFill>
                <a:latin typeface="Times New Roman" pitchFamily="18" charset="0"/>
                <a:cs typeface="Times New Roman" pitchFamily="18" charset="0"/>
              </a:rPr>
              <a:t>never decay or lose strength </a:t>
            </a:r>
            <a:r>
              <a:rPr lang="en-US" sz="2400" dirty="0" smtClean="0">
                <a:solidFill>
                  <a:srgbClr val="FF0000"/>
                </a:solidFill>
                <a:latin typeface="Times New Roman" pitchFamily="18" charset="0"/>
                <a:cs typeface="Times New Roman" pitchFamily="18" charset="0"/>
              </a:rPr>
              <a:t>as long as the sapwood and bark remain intact</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Accumulation of</a:t>
            </a:r>
            <a:r>
              <a:rPr lang="en-US" sz="2400" b="1" dirty="0" smtClean="0">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extractives</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gives the </a:t>
            </a:r>
            <a:r>
              <a:rPr lang="en-US" sz="2400" dirty="0" smtClean="0">
                <a:solidFill>
                  <a:srgbClr val="00B050"/>
                </a:solidFill>
                <a:latin typeface="Times New Roman" pitchFamily="18" charset="0"/>
                <a:cs typeface="Times New Roman" pitchFamily="18" charset="0"/>
              </a:rPr>
              <a:t>heartwood</a:t>
            </a:r>
            <a:r>
              <a:rPr lang="en-US" sz="2400" dirty="0" smtClean="0">
                <a:latin typeface="Times New Roman" pitchFamily="18" charset="0"/>
                <a:cs typeface="Times New Roman" pitchFamily="18" charset="0"/>
              </a:rPr>
              <a:t> of many species </a:t>
            </a:r>
            <a:r>
              <a:rPr lang="en-US" sz="2400" b="1" dirty="0" smtClean="0">
                <a:solidFill>
                  <a:srgbClr val="FF0000"/>
                </a:solidFill>
                <a:latin typeface="Times New Roman" pitchFamily="18" charset="0"/>
                <a:cs typeface="Times New Roman" pitchFamily="18" charset="0"/>
              </a:rPr>
              <a:t>a darker color than that of the sapwood</a:t>
            </a:r>
            <a:r>
              <a:rPr lang="en-US" sz="2400" dirty="0" smtClean="0">
                <a:latin typeface="Times New Roman" pitchFamily="18" charset="0"/>
                <a:cs typeface="Times New Roman" pitchFamily="18" charset="0"/>
              </a:rPr>
              <a:t>.</a:t>
            </a:r>
          </a:p>
          <a:p>
            <a:endParaRPr lang="en-US" sz="2400" dirty="0" smtClean="0">
              <a:latin typeface="Times New Roman" pitchFamily="18" charset="0"/>
              <a:cs typeface="Times New Roman" pitchFamily="18" charset="0"/>
            </a:endParaRPr>
          </a:p>
          <a:p>
            <a:pPr marL="0" indent="0">
              <a:buNone/>
            </a:pPr>
            <a:r>
              <a:rPr lang="en-US" sz="2400" b="1" dirty="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  </a:t>
            </a:r>
            <a:r>
              <a:rPr lang="en-US" sz="2400" b="1" u="sng" dirty="0" smtClean="0">
                <a:solidFill>
                  <a:srgbClr val="FF0000"/>
                </a:solidFill>
                <a:latin typeface="Times New Roman" pitchFamily="18" charset="0"/>
                <a:cs typeface="Times New Roman" pitchFamily="18" charset="0"/>
              </a:rPr>
              <a:t> Heart wood formation</a:t>
            </a:r>
          </a:p>
          <a:p>
            <a:pPr marL="514350" indent="-514350">
              <a:buAutoNum type="arabicPeriod"/>
            </a:pPr>
            <a:r>
              <a:rPr lang="en-US" sz="2400" b="1" dirty="0" smtClean="0">
                <a:latin typeface="Times New Roman" pitchFamily="18" charset="0"/>
                <a:cs typeface="Times New Roman" pitchFamily="18" charset="0"/>
              </a:rPr>
              <a:t>cambium</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produces </a:t>
            </a:r>
            <a:r>
              <a:rPr lang="en-US" sz="2400" b="1" dirty="0" smtClean="0">
                <a:solidFill>
                  <a:srgbClr val="FF0000"/>
                </a:solidFill>
                <a:latin typeface="Times New Roman" pitchFamily="18" charset="0"/>
                <a:cs typeface="Times New Roman" pitchFamily="18" charset="0"/>
              </a:rPr>
              <a:t>new cells </a:t>
            </a:r>
            <a:r>
              <a:rPr lang="en-US" sz="2400" dirty="0" smtClean="0">
                <a:latin typeface="Times New Roman" pitchFamily="18" charset="0"/>
                <a:cs typeface="Times New Roman" pitchFamily="18" charset="0"/>
              </a:rPr>
              <a:t>which remain </a:t>
            </a:r>
            <a:r>
              <a:rPr lang="en-US" sz="2400" b="1" dirty="0" smtClean="0">
                <a:latin typeface="Times New Roman" pitchFamily="18" charset="0"/>
                <a:cs typeface="Times New Roman" pitchFamily="18" charset="0"/>
              </a:rPr>
              <a:t>alive for some time</a:t>
            </a:r>
            <a:r>
              <a:rPr lang="en-US" sz="2400" dirty="0" smtClean="0">
                <a:latin typeface="Times New Roman" pitchFamily="18" charset="0"/>
                <a:cs typeface="Times New Roman" pitchFamily="18" charset="0"/>
              </a:rPr>
              <a:t>.</a:t>
            </a:r>
          </a:p>
          <a:p>
            <a:pPr marL="514350" indent="-514350">
              <a:buAutoNum type="arabicPeriod"/>
            </a:pPr>
            <a:r>
              <a:rPr lang="en-US" sz="2400" b="1" dirty="0" smtClean="0">
                <a:latin typeface="Times New Roman" pitchFamily="18" charset="0"/>
                <a:cs typeface="Times New Roman" pitchFamily="18" charset="0"/>
              </a:rPr>
              <a:t> wall thickening and </a:t>
            </a:r>
            <a:r>
              <a:rPr lang="en-US" sz="2400" b="1" dirty="0" smtClean="0">
                <a:solidFill>
                  <a:srgbClr val="FF0000"/>
                </a:solidFill>
                <a:latin typeface="Times New Roman" pitchFamily="18" charset="0"/>
                <a:cs typeface="Times New Roman" pitchFamily="18" charset="0"/>
              </a:rPr>
              <a:t>lignifications</a:t>
            </a:r>
            <a:r>
              <a:rPr lang="en-US" sz="2400" b="1" dirty="0" smtClean="0">
                <a:latin typeface="Times New Roman" pitchFamily="18" charset="0"/>
                <a:cs typeface="Times New Roman" pitchFamily="18" charset="0"/>
              </a:rPr>
              <a:t> results in death of most cells</a:t>
            </a:r>
          </a:p>
          <a:p>
            <a:pPr marL="514350" indent="-514350">
              <a:buAutoNum type="arabicPeriod"/>
            </a:pP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Some cells remain </a:t>
            </a:r>
            <a:r>
              <a:rPr lang="en-US" sz="2400" b="1" dirty="0" smtClean="0">
                <a:solidFill>
                  <a:srgbClr val="FF0000"/>
                </a:solidFill>
                <a:latin typeface="Times New Roman" pitchFamily="18" charset="0"/>
                <a:cs typeface="Times New Roman" pitchFamily="18" charset="0"/>
              </a:rPr>
              <a:t>thin</a:t>
            </a:r>
            <a:r>
              <a:rPr lang="en-US" sz="2400" b="1" dirty="0" smtClean="0">
                <a:latin typeface="Times New Roman" pitchFamily="18" charset="0"/>
                <a:cs typeface="Times New Roman" pitchFamily="18" charset="0"/>
              </a:rPr>
              <a:t> walled and retain their living cytoplasm </a:t>
            </a:r>
            <a:r>
              <a:rPr lang="en-US" sz="2400" dirty="0" smtClean="0">
                <a:latin typeface="Times New Roman" pitchFamily="18" charset="0"/>
                <a:cs typeface="Times New Roman" pitchFamily="18" charset="0"/>
              </a:rPr>
              <a:t>(</a:t>
            </a:r>
            <a:r>
              <a:rPr lang="en-US" sz="2400" b="1" dirty="0" smtClean="0">
                <a:solidFill>
                  <a:srgbClr val="FF0000"/>
                </a:solidFill>
                <a:latin typeface="Times New Roman" pitchFamily="18" charset="0"/>
                <a:cs typeface="Times New Roman" pitchFamily="18" charset="0"/>
              </a:rPr>
              <a:t>parenchyma cells)</a:t>
            </a:r>
          </a:p>
          <a:p>
            <a:pPr marL="514350" indent="-514350">
              <a:buAutoNum type="arabicPeriod"/>
            </a:pPr>
            <a:r>
              <a:rPr lang="en-US" sz="2400" dirty="0" smtClean="0">
                <a:solidFill>
                  <a:srgbClr val="00B0F0"/>
                </a:solidFill>
                <a:latin typeface="Times New Roman" pitchFamily="18" charset="0"/>
                <a:cs typeface="Times New Roman" pitchFamily="18" charset="0"/>
              </a:rPr>
              <a:t> eventually the parenchyma cells  die and their cytoplasm changes their </a:t>
            </a:r>
            <a:r>
              <a:rPr lang="en-US" sz="2400" b="1" dirty="0" smtClean="0">
                <a:solidFill>
                  <a:srgbClr val="00B0F0"/>
                </a:solidFill>
                <a:latin typeface="Times New Roman" pitchFamily="18" charset="0"/>
                <a:cs typeface="Times New Roman" pitchFamily="18" charset="0"/>
              </a:rPr>
              <a:t>starch and sugar to </a:t>
            </a:r>
            <a:r>
              <a:rPr lang="en-US" sz="2400" b="1" u="sng" dirty="0" smtClean="0">
                <a:solidFill>
                  <a:srgbClr val="00B0F0"/>
                </a:solidFill>
                <a:latin typeface="Times New Roman" pitchFamily="18" charset="0"/>
                <a:cs typeface="Times New Roman" pitchFamily="18" charset="0"/>
              </a:rPr>
              <a:t>extractives</a:t>
            </a:r>
            <a:r>
              <a:rPr lang="en-US" sz="2400" u="sng" dirty="0" smtClean="0">
                <a:solidFill>
                  <a:srgbClr val="00B0F0"/>
                </a:solidFill>
                <a:latin typeface="Times New Roman" pitchFamily="18" charset="0"/>
                <a:cs typeface="Times New Roman" pitchFamily="18" charset="0"/>
              </a:rPr>
              <a:t>.</a:t>
            </a:r>
          </a:p>
          <a:p>
            <a:pPr algn="ctr">
              <a:buNone/>
            </a:pPr>
            <a:endParaRPr lang="en-US" sz="2400" b="1"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41</a:t>
            </a:fld>
            <a:endParaRPr lang="en-US" dirty="0">
              <a:solidFill>
                <a:prstClr val="black">
                  <a:tint val="75000"/>
                </a:prstClr>
              </a:solidFill>
            </a:endParaRPr>
          </a:p>
        </p:txBody>
      </p:sp>
    </p:spTree>
    <p:extLst>
      <p:ext uri="{BB962C8B-B14F-4D97-AF65-F5344CB8AC3E}">
        <p14:creationId xmlns:p14="http://schemas.microsoft.com/office/powerpoint/2010/main" val="3446210707"/>
      </p:ext>
    </p:extLst>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199"/>
          </a:xfrm>
        </p:spPr>
        <p:txBody>
          <a:bodyPr>
            <a:normAutofit/>
          </a:bodyPr>
          <a:lstStyle/>
          <a:p>
            <a:pPr algn="l"/>
            <a:r>
              <a:rPr lang="en-US" sz="2000" b="1" i="1" dirty="0" smtClean="0">
                <a:solidFill>
                  <a:srgbClr val="00B0F0"/>
                </a:solidFill>
                <a:latin typeface="Times New Roman" pitchFamily="18" charset="0"/>
                <a:cs typeface="Times New Roman" pitchFamily="18" charset="0"/>
              </a:rPr>
              <a:t>GENERAL D/CE B/N HEART WOOD AND SAP WOOD</a:t>
            </a:r>
            <a:endParaRPr lang="en-US" sz="2000" b="1" i="1" dirty="0">
              <a:solidFill>
                <a:srgbClr val="00B0F0"/>
              </a:solidFill>
              <a:latin typeface="Times New Roman" pitchFamily="18" charset="0"/>
              <a:cs typeface="Times New Roman" pitchFamily="18" charset="0"/>
            </a:endParaRPr>
          </a:p>
        </p:txBody>
      </p:sp>
      <p:sp>
        <p:nvSpPr>
          <p:cNvPr id="3" name="Text Placeholder 2"/>
          <p:cNvSpPr>
            <a:spLocks noGrp="1"/>
          </p:cNvSpPr>
          <p:nvPr>
            <p:ph type="body" idx="1"/>
          </p:nvPr>
        </p:nvSpPr>
        <p:spPr>
          <a:xfrm>
            <a:off x="762000" y="685799"/>
            <a:ext cx="3429000" cy="457202"/>
          </a:xfrm>
        </p:spPr>
        <p:txBody>
          <a:bodyPr>
            <a:normAutofit/>
          </a:bodyPr>
          <a:lstStyle/>
          <a:p>
            <a:r>
              <a:rPr lang="en-US" sz="2000" u="sng" dirty="0" smtClean="0">
                <a:latin typeface="Times" pitchFamily="18" charset="0"/>
                <a:cs typeface="Times" pitchFamily="18" charset="0"/>
              </a:rPr>
              <a:t>HEART WOOD </a:t>
            </a:r>
            <a:endParaRPr lang="en-US" sz="2000" u="sng" dirty="0">
              <a:latin typeface="Times" pitchFamily="18" charset="0"/>
              <a:cs typeface="Times" pitchFamily="18" charset="0"/>
            </a:endParaRPr>
          </a:p>
        </p:txBody>
      </p:sp>
      <p:sp>
        <p:nvSpPr>
          <p:cNvPr id="4" name="Content Placeholder 3"/>
          <p:cNvSpPr>
            <a:spLocks noGrp="1"/>
          </p:cNvSpPr>
          <p:nvPr>
            <p:ph sz="half" idx="2"/>
          </p:nvPr>
        </p:nvSpPr>
        <p:spPr>
          <a:xfrm>
            <a:off x="228600" y="1143000"/>
            <a:ext cx="4114800" cy="5410200"/>
          </a:xfrm>
        </p:spPr>
        <p:txBody>
          <a:bodyPr>
            <a:normAutofit/>
          </a:bodyPr>
          <a:lstStyle/>
          <a:p>
            <a:pPr marL="457200" indent="-457200">
              <a:buBlip>
                <a:blip r:embed="rId2"/>
              </a:buBlip>
            </a:pPr>
            <a:r>
              <a:rPr lang="en-US" dirty="0" smtClean="0">
                <a:latin typeface="Times New Roman" pitchFamily="18" charset="0"/>
                <a:cs typeface="Times New Roman" pitchFamily="18" charset="0"/>
              </a:rPr>
              <a:t>Contain </a:t>
            </a:r>
            <a:r>
              <a:rPr lang="en-US" b="1" dirty="0" smtClean="0">
                <a:latin typeface="Times New Roman" pitchFamily="18" charset="0"/>
                <a:cs typeface="Times New Roman" pitchFamily="18" charset="0"/>
              </a:rPr>
              <a:t>extractives</a:t>
            </a:r>
          </a:p>
          <a:p>
            <a:pPr marL="457200" indent="-457200">
              <a:buBlip>
                <a:blip r:embed="rId2"/>
              </a:buBlip>
            </a:pPr>
            <a:r>
              <a:rPr lang="en-US" dirty="0" smtClean="0">
                <a:latin typeface="Times New Roman" pitchFamily="18" charset="0"/>
                <a:cs typeface="Times New Roman" pitchFamily="18" charset="0"/>
              </a:rPr>
              <a:t>Often- </a:t>
            </a:r>
            <a:r>
              <a:rPr lang="en-US" b="1" dirty="0" smtClean="0">
                <a:latin typeface="Times New Roman" pitchFamily="18" charset="0"/>
                <a:cs typeface="Times New Roman" pitchFamily="18" charset="0"/>
              </a:rPr>
              <a:t>darker</a:t>
            </a:r>
            <a:r>
              <a:rPr lang="en-US" dirty="0" smtClean="0">
                <a:latin typeface="Times New Roman" pitchFamily="18" charset="0"/>
                <a:cs typeface="Times New Roman" pitchFamily="18" charset="0"/>
              </a:rPr>
              <a:t>/ not always</a:t>
            </a:r>
          </a:p>
          <a:p>
            <a:pPr marL="457200" indent="-457200">
              <a:buBlip>
                <a:blip r:embed="rId2"/>
              </a:buBlip>
            </a:pPr>
            <a:r>
              <a:rPr lang="en-US" dirty="0" smtClean="0">
                <a:latin typeface="Times New Roman" pitchFamily="18" charset="0"/>
                <a:cs typeface="Times New Roman" pitchFamily="18" charset="0"/>
              </a:rPr>
              <a:t>Often greater decay &amp; insect </a:t>
            </a:r>
            <a:r>
              <a:rPr lang="en-US" dirty="0" smtClean="0">
                <a:solidFill>
                  <a:srgbClr val="FF0000"/>
                </a:solidFill>
                <a:latin typeface="Times New Roman" pitchFamily="18" charset="0"/>
                <a:cs typeface="Times New Roman" pitchFamily="18" charset="0"/>
              </a:rPr>
              <a:t>attack </a:t>
            </a:r>
            <a:r>
              <a:rPr lang="en-US" b="1" dirty="0" smtClean="0">
                <a:solidFill>
                  <a:srgbClr val="FF0000"/>
                </a:solidFill>
                <a:latin typeface="Times New Roman" pitchFamily="18" charset="0"/>
                <a:cs typeface="Times New Roman" pitchFamily="18" charset="0"/>
              </a:rPr>
              <a:t>resistance</a:t>
            </a:r>
          </a:p>
          <a:p>
            <a:pPr marL="457200" indent="-457200">
              <a:buBlip>
                <a:blip r:embed="rId2"/>
              </a:buBlip>
            </a:pPr>
            <a:r>
              <a:rPr lang="en-US" b="1" dirty="0" smtClean="0">
                <a:latin typeface="Times New Roman" pitchFamily="18" charset="0"/>
                <a:cs typeface="Times New Roman" pitchFamily="18" charset="0"/>
              </a:rPr>
              <a:t>Impermeable</a:t>
            </a:r>
            <a:r>
              <a:rPr lang="en-US" dirty="0" smtClean="0">
                <a:latin typeface="Times New Roman" pitchFamily="18" charset="0"/>
                <a:cs typeface="Times New Roman" pitchFamily="18" charset="0"/>
              </a:rPr>
              <a:t> to liquids </a:t>
            </a:r>
          </a:p>
          <a:p>
            <a:pPr marL="457200" indent="-457200">
              <a:buBlip>
                <a:blip r:embed="rId2"/>
              </a:buBlip>
            </a:pPr>
            <a:r>
              <a:rPr lang="en-US" dirty="0" smtClean="0">
                <a:latin typeface="Times New Roman" pitchFamily="18" charset="0"/>
                <a:cs typeface="Times New Roman" pitchFamily="18" charset="0"/>
              </a:rPr>
              <a:t>May have </a:t>
            </a:r>
            <a:r>
              <a:rPr lang="en-US" b="1" dirty="0" smtClean="0">
                <a:latin typeface="Times New Roman" pitchFamily="18" charset="0"/>
                <a:cs typeface="Times New Roman" pitchFamily="18" charset="0"/>
              </a:rPr>
              <a:t>distinct odor </a:t>
            </a:r>
          </a:p>
          <a:p>
            <a:pPr marL="457200" indent="-457200">
              <a:buBlip>
                <a:blip r:embed="rId2"/>
              </a:buBlip>
            </a:pPr>
            <a:r>
              <a:rPr lang="en-US" dirty="0" smtClean="0">
                <a:latin typeface="Times New Roman" pitchFamily="18" charset="0"/>
                <a:cs typeface="Times New Roman" pitchFamily="18" charset="0"/>
              </a:rPr>
              <a:t>may have </a:t>
            </a:r>
            <a:r>
              <a:rPr lang="en-US" b="1" dirty="0" smtClean="0">
                <a:latin typeface="Times New Roman" pitchFamily="18" charset="0"/>
                <a:cs typeface="Times New Roman" pitchFamily="18" charset="0"/>
              </a:rPr>
              <a:t>denser wood </a:t>
            </a:r>
            <a:r>
              <a:rPr lang="en-US" dirty="0" smtClean="0">
                <a:latin typeface="Times New Roman" pitchFamily="18" charset="0"/>
                <a:cs typeface="Times New Roman" pitchFamily="18" charset="0"/>
              </a:rPr>
              <a:t>than sapwood b/c of higher  weight.</a:t>
            </a:r>
          </a:p>
          <a:p>
            <a:pPr marL="457200" indent="-457200">
              <a:buBlip>
                <a:blip r:embed="rId2"/>
              </a:buBlip>
            </a:pPr>
            <a:r>
              <a:rPr lang="en-US" dirty="0" smtClean="0">
                <a:latin typeface="Times New Roman" pitchFamily="18" charset="0"/>
                <a:cs typeface="Times New Roman" pitchFamily="18" charset="0"/>
              </a:rPr>
              <a:t>May have </a:t>
            </a:r>
            <a:r>
              <a:rPr lang="en-US" b="1" dirty="0" smtClean="0">
                <a:solidFill>
                  <a:srgbClr val="FF0000"/>
                </a:solidFill>
                <a:latin typeface="Times New Roman" pitchFamily="18" charset="0"/>
                <a:cs typeface="Times New Roman" pitchFamily="18" charset="0"/>
              </a:rPr>
              <a:t>lower moisture content.</a:t>
            </a:r>
          </a:p>
          <a:p>
            <a:pPr marL="457200" indent="-457200">
              <a:buBlip>
                <a:blip r:embed="rId2"/>
              </a:buBlip>
            </a:pPr>
            <a:r>
              <a:rPr lang="en-US" b="1" dirty="0" smtClean="0">
                <a:latin typeface="Times New Roman" pitchFamily="18" charset="0"/>
                <a:cs typeface="Times New Roman" pitchFamily="18" charset="0"/>
              </a:rPr>
              <a:t>Lower rate of moisture absorption</a:t>
            </a:r>
            <a:endParaRPr lang="en-US" b="1" dirty="0">
              <a:latin typeface="Times New Roman" pitchFamily="18" charset="0"/>
              <a:cs typeface="Times New Roman" pitchFamily="18" charset="0"/>
            </a:endParaRPr>
          </a:p>
        </p:txBody>
      </p:sp>
      <p:sp>
        <p:nvSpPr>
          <p:cNvPr id="5" name="Text Placeholder 4"/>
          <p:cNvSpPr>
            <a:spLocks noGrp="1"/>
          </p:cNvSpPr>
          <p:nvPr>
            <p:ph type="body" sz="quarter" idx="3"/>
          </p:nvPr>
        </p:nvSpPr>
        <p:spPr>
          <a:xfrm>
            <a:off x="5105400" y="762000"/>
            <a:ext cx="3124200" cy="380999"/>
          </a:xfrm>
        </p:spPr>
        <p:txBody>
          <a:bodyPr>
            <a:normAutofit fontScale="92500" lnSpcReduction="20000"/>
          </a:bodyPr>
          <a:lstStyle/>
          <a:p>
            <a:r>
              <a:rPr lang="en-US" u="sng" dirty="0" smtClean="0">
                <a:latin typeface="Times" pitchFamily="18" charset="0"/>
                <a:cs typeface="Times" pitchFamily="18" charset="0"/>
              </a:rPr>
              <a:t>SAP WOOD</a:t>
            </a:r>
            <a:endParaRPr lang="en-US" u="sng" dirty="0">
              <a:latin typeface="Times" pitchFamily="18" charset="0"/>
              <a:cs typeface="Times" pitchFamily="18" charset="0"/>
            </a:endParaRPr>
          </a:p>
        </p:txBody>
      </p:sp>
      <p:sp>
        <p:nvSpPr>
          <p:cNvPr id="6" name="Content Placeholder 5"/>
          <p:cNvSpPr>
            <a:spLocks noGrp="1"/>
          </p:cNvSpPr>
          <p:nvPr>
            <p:ph sz="quarter" idx="4"/>
          </p:nvPr>
        </p:nvSpPr>
        <p:spPr>
          <a:xfrm>
            <a:off x="4419601" y="1219200"/>
            <a:ext cx="4571999" cy="5334000"/>
          </a:xfrm>
        </p:spPr>
        <p:txBody>
          <a:bodyPr>
            <a:normAutofit/>
          </a:bodyPr>
          <a:lstStyle/>
          <a:p>
            <a:pPr>
              <a:buBlip>
                <a:blip r:embed="rId2"/>
              </a:buBlip>
            </a:pPr>
            <a:r>
              <a:rPr lang="en-US" dirty="0" smtClean="0">
                <a:latin typeface="Times New Roman" pitchFamily="18" charset="0"/>
                <a:cs typeface="Times New Roman" pitchFamily="18" charset="0"/>
              </a:rPr>
              <a:t>Contains </a:t>
            </a:r>
            <a:r>
              <a:rPr lang="en-US" b="1" dirty="0" smtClean="0">
                <a:latin typeface="Times New Roman" pitchFamily="18" charset="0"/>
                <a:cs typeface="Times New Roman" pitchFamily="18" charset="0"/>
              </a:rPr>
              <a:t>starch and sugar</a:t>
            </a:r>
          </a:p>
          <a:p>
            <a:pPr>
              <a:buBlip>
                <a:blip r:embed="rId2"/>
              </a:buBlip>
            </a:pPr>
            <a:r>
              <a:rPr lang="en-US" b="1" dirty="0" smtClean="0">
                <a:latin typeface="Times New Roman" pitchFamily="18" charset="0"/>
                <a:cs typeface="Times New Roman" pitchFamily="18" charset="0"/>
              </a:rPr>
              <a:t>Light</a:t>
            </a:r>
            <a:r>
              <a:rPr lang="en-US" dirty="0" smtClean="0">
                <a:latin typeface="Times New Roman" pitchFamily="18" charset="0"/>
                <a:cs typeface="Times New Roman" pitchFamily="18" charset="0"/>
              </a:rPr>
              <a:t> color</a:t>
            </a:r>
          </a:p>
          <a:p>
            <a:pPr>
              <a:buBlip>
                <a:blip r:embed="rId2"/>
              </a:buBlip>
            </a:pPr>
            <a:r>
              <a:rPr lang="en-US" b="1" dirty="0" smtClean="0">
                <a:latin typeface="Times New Roman" pitchFamily="18" charset="0"/>
                <a:cs typeface="Times New Roman" pitchFamily="18" charset="0"/>
              </a:rPr>
              <a:t>Susceptible to decay &amp; insect attack</a:t>
            </a:r>
          </a:p>
          <a:p>
            <a:pPr>
              <a:buBlip>
                <a:blip r:embed="rId2"/>
              </a:buBlip>
            </a:pPr>
            <a:r>
              <a:rPr lang="en-US" b="1" dirty="0" smtClean="0">
                <a:solidFill>
                  <a:srgbClr val="FF0000"/>
                </a:solidFill>
                <a:latin typeface="Times New Roman" pitchFamily="18" charset="0"/>
                <a:cs typeface="Times New Roman" pitchFamily="18" charset="0"/>
              </a:rPr>
              <a:t>Permeable</a:t>
            </a:r>
            <a:r>
              <a:rPr lang="en-US" dirty="0" smtClean="0">
                <a:latin typeface="Times New Roman" pitchFamily="18" charset="0"/>
                <a:cs typeface="Times New Roman" pitchFamily="18" charset="0"/>
              </a:rPr>
              <a:t>/ function for conduction</a:t>
            </a:r>
          </a:p>
          <a:p>
            <a:pPr>
              <a:buBlip>
                <a:blip r:embed="rId2"/>
              </a:buBlip>
            </a:pPr>
            <a:r>
              <a:rPr lang="en-US" b="1" dirty="0" smtClean="0">
                <a:latin typeface="Times New Roman" pitchFamily="18" charset="0"/>
                <a:cs typeface="Times New Roman" pitchFamily="18" charset="0"/>
              </a:rPr>
              <a:t>No distinct odor/smell</a:t>
            </a:r>
          </a:p>
          <a:p>
            <a:pPr>
              <a:buBlip>
                <a:blip r:embed="rId2"/>
              </a:buBlip>
            </a:pPr>
            <a:r>
              <a:rPr lang="en-US" dirty="0" smtClean="0">
                <a:latin typeface="Times New Roman" pitchFamily="18" charset="0"/>
                <a:cs typeface="Times New Roman" pitchFamily="18" charset="0"/>
              </a:rPr>
              <a:t>May be </a:t>
            </a:r>
            <a:r>
              <a:rPr lang="en-US" b="1" dirty="0" smtClean="0">
                <a:latin typeface="Times New Roman" pitchFamily="18" charset="0"/>
                <a:cs typeface="Times New Roman" pitchFamily="18" charset="0"/>
              </a:rPr>
              <a:t>less denser </a:t>
            </a:r>
            <a:r>
              <a:rPr lang="en-US" dirty="0" smtClean="0">
                <a:latin typeface="Times New Roman" pitchFamily="18" charset="0"/>
                <a:cs typeface="Times New Roman" pitchFamily="18" charset="0"/>
              </a:rPr>
              <a:t>than heart wood.</a:t>
            </a:r>
          </a:p>
          <a:p>
            <a:pPr>
              <a:buBlip>
                <a:blip r:embed="rId2"/>
              </a:buBlip>
            </a:pPr>
            <a:r>
              <a:rPr lang="en-US" dirty="0" smtClean="0">
                <a:latin typeface="Times New Roman" pitchFamily="18" charset="0"/>
                <a:cs typeface="Times New Roman" pitchFamily="18" charset="0"/>
              </a:rPr>
              <a:t>Often </a:t>
            </a:r>
            <a:r>
              <a:rPr lang="en-US" b="1" dirty="0" smtClean="0">
                <a:latin typeface="Times New Roman" pitchFamily="18" charset="0"/>
                <a:cs typeface="Times New Roman" pitchFamily="18" charset="0"/>
              </a:rPr>
              <a:t>higher moisture </a:t>
            </a:r>
            <a:r>
              <a:rPr lang="en-US" dirty="0" smtClean="0">
                <a:latin typeface="Times New Roman" pitchFamily="18" charset="0"/>
                <a:cs typeface="Times New Roman" pitchFamily="18" charset="0"/>
              </a:rPr>
              <a:t>content</a:t>
            </a:r>
          </a:p>
          <a:p>
            <a:pPr>
              <a:buBlip>
                <a:blip r:embed="rId2"/>
              </a:buBlip>
            </a:pPr>
            <a:r>
              <a:rPr lang="en-US" b="1" dirty="0" smtClean="0">
                <a:latin typeface="Times New Roman" pitchFamily="18" charset="0"/>
                <a:cs typeface="Times New Roman" pitchFamily="18" charset="0"/>
              </a:rPr>
              <a:t>Absorbs water readily</a:t>
            </a:r>
            <a:r>
              <a:rPr lang="en-US" b="1" dirty="0" smtClean="0"/>
              <a:t>.</a:t>
            </a:r>
            <a:endParaRPr lang="en-US" b="1" dirty="0"/>
          </a:p>
        </p:txBody>
      </p:sp>
      <p:sp>
        <p:nvSpPr>
          <p:cNvPr id="7" name="Slide Number Placeholder 6"/>
          <p:cNvSpPr>
            <a:spLocks noGrp="1"/>
          </p:cNvSpPr>
          <p:nvPr>
            <p:ph type="sldNum" sz="quarter" idx="12"/>
          </p:nvPr>
        </p:nvSpPr>
        <p:spPr/>
        <p:txBody>
          <a:bodyPr/>
          <a:lstStyle/>
          <a:p>
            <a:fld id="{A322383E-C0F6-4ADA-9456-E3A62067300D}" type="slidenum">
              <a:rPr lang="en-US" smtClean="0">
                <a:solidFill>
                  <a:prstClr val="black">
                    <a:tint val="75000"/>
                  </a:prstClr>
                </a:solidFill>
              </a:rPr>
              <a:pPr/>
              <a:t>42</a:t>
            </a:fld>
            <a:endParaRPr lang="en-US">
              <a:solidFill>
                <a:prstClr val="black">
                  <a:tint val="75000"/>
                </a:prstClr>
              </a:solidFill>
            </a:endParaRPr>
          </a:p>
        </p:txBody>
      </p:sp>
    </p:spTree>
    <p:extLst>
      <p:ext uri="{BB962C8B-B14F-4D97-AF65-F5344CB8AC3E}">
        <p14:creationId xmlns:p14="http://schemas.microsoft.com/office/powerpoint/2010/main" val="1044931456"/>
      </p:ext>
    </p:extLst>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a:buNone/>
            </a:pPr>
            <a:r>
              <a:rPr lang="en-US" sz="2800" b="1" dirty="0" smtClean="0">
                <a:solidFill>
                  <a:srgbClr val="FF0000"/>
                </a:solidFill>
                <a:latin typeface="Times New Roman" pitchFamily="18" charset="0"/>
                <a:cs typeface="Times New Roman" pitchFamily="18" charset="0"/>
              </a:rPr>
              <a:t>2.1.4 GROWTH RINGS :-</a:t>
            </a:r>
            <a:endParaRPr lang="en-US" sz="2800" dirty="0" smtClean="0">
              <a:solidFill>
                <a:srgbClr val="FF0000"/>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Wood is produced by the </a:t>
            </a:r>
            <a:r>
              <a:rPr lang="en-US" sz="2400" b="1" dirty="0" smtClean="0">
                <a:solidFill>
                  <a:srgbClr val="FF0000"/>
                </a:solidFill>
                <a:latin typeface="Times New Roman" pitchFamily="18" charset="0"/>
                <a:cs typeface="Times New Roman" pitchFamily="18" charset="0"/>
              </a:rPr>
              <a:t>vascular cambium </a:t>
            </a:r>
            <a:r>
              <a:rPr lang="en-US" sz="2400" dirty="0" smtClean="0">
                <a:latin typeface="Times New Roman" pitchFamily="18" charset="0"/>
                <a:cs typeface="Times New Roman" pitchFamily="18" charset="0"/>
              </a:rPr>
              <a:t>one layer of cell divisions at a time, but we know from general experience that in many woods there are </a:t>
            </a:r>
            <a:r>
              <a:rPr lang="en-US" sz="2400" b="1" dirty="0" smtClean="0">
                <a:latin typeface="Times New Roman" pitchFamily="18" charset="0"/>
                <a:cs typeface="Times New Roman" pitchFamily="18" charset="0"/>
              </a:rPr>
              <a:t>large cohorts </a:t>
            </a:r>
            <a:r>
              <a:rPr lang="en-US" sz="2400" dirty="0" smtClean="0">
                <a:latin typeface="Times New Roman" pitchFamily="18" charset="0"/>
                <a:cs typeface="Times New Roman" pitchFamily="18" charset="0"/>
              </a:rPr>
              <a:t>of cells produced more or less together in time, and these cohorts act together to serve the tree.</a:t>
            </a:r>
          </a:p>
          <a:p>
            <a:r>
              <a:rPr lang="en-US" sz="2400" dirty="0" smtClean="0">
                <a:latin typeface="Times New Roman" pitchFamily="18" charset="0"/>
                <a:cs typeface="Times New Roman" pitchFamily="18" charset="0"/>
              </a:rPr>
              <a:t> </a:t>
            </a:r>
            <a:r>
              <a:rPr lang="en-US" sz="2400" dirty="0" smtClean="0">
                <a:solidFill>
                  <a:srgbClr val="00B0F0"/>
                </a:solidFill>
                <a:latin typeface="Times New Roman" pitchFamily="18" charset="0"/>
                <a:cs typeface="Times New Roman" pitchFamily="18" charset="0"/>
              </a:rPr>
              <a:t>These collections of cells produced together over a </a:t>
            </a:r>
            <a:r>
              <a:rPr lang="en-US" sz="2400" b="1" dirty="0" smtClean="0">
                <a:solidFill>
                  <a:srgbClr val="00B0F0"/>
                </a:solidFill>
                <a:latin typeface="Times New Roman" pitchFamily="18" charset="0"/>
                <a:cs typeface="Times New Roman" pitchFamily="18" charset="0"/>
              </a:rPr>
              <a:t>discrete time interval </a:t>
            </a:r>
            <a:r>
              <a:rPr lang="en-US" sz="2400" dirty="0" smtClean="0">
                <a:solidFill>
                  <a:srgbClr val="00B0F0"/>
                </a:solidFill>
                <a:latin typeface="Times New Roman" pitchFamily="18" charset="0"/>
                <a:cs typeface="Times New Roman" pitchFamily="18" charset="0"/>
              </a:rPr>
              <a:t>are known as </a:t>
            </a:r>
            <a:r>
              <a:rPr lang="en-US" sz="2400" b="1" dirty="0" smtClean="0">
                <a:solidFill>
                  <a:srgbClr val="00B0F0"/>
                </a:solidFill>
                <a:latin typeface="Times New Roman" pitchFamily="18" charset="0"/>
                <a:cs typeface="Times New Roman" pitchFamily="18" charset="0"/>
              </a:rPr>
              <a:t>growth increments or growth rings.</a:t>
            </a:r>
          </a:p>
          <a:p>
            <a:pPr>
              <a:buFontTx/>
              <a:buChar char="-"/>
            </a:pPr>
            <a:r>
              <a:rPr lang="en-US" sz="2400" dirty="0" smtClean="0">
                <a:latin typeface="Times New Roman" pitchFamily="18" charset="0"/>
                <a:cs typeface="Times New Roman" pitchFamily="18" charset="0"/>
              </a:rPr>
              <a:t>The cells formed at the beginning of the growth increment are called </a:t>
            </a:r>
            <a:r>
              <a:rPr lang="en-US" sz="2400" b="1" dirty="0" err="1" smtClean="0">
                <a:solidFill>
                  <a:srgbClr val="FF0000"/>
                </a:solidFill>
                <a:latin typeface="Times New Roman" pitchFamily="18" charset="0"/>
                <a:cs typeface="Times New Roman" pitchFamily="18" charset="0"/>
              </a:rPr>
              <a:t>earlywood</a:t>
            </a:r>
            <a:r>
              <a:rPr lang="en-US" sz="2400" dirty="0" smtClean="0">
                <a:latin typeface="Times New Roman" pitchFamily="18" charset="0"/>
                <a:cs typeface="Times New Roman" pitchFamily="18" charset="0"/>
              </a:rPr>
              <a:t> cells and </a:t>
            </a:r>
          </a:p>
          <a:p>
            <a:pPr>
              <a:buFontTx/>
              <a:buChar char="-"/>
            </a:pPr>
            <a:r>
              <a:rPr lang="en-US" sz="2400" dirty="0" smtClean="0">
                <a:latin typeface="Times New Roman" pitchFamily="18" charset="0"/>
                <a:cs typeface="Times New Roman" pitchFamily="18" charset="0"/>
              </a:rPr>
              <a:t>the cells formed in the latter portion of the growth increment are called </a:t>
            </a:r>
            <a:r>
              <a:rPr lang="en-US" sz="2400" b="1" dirty="0" smtClean="0">
                <a:solidFill>
                  <a:srgbClr val="FF0000"/>
                </a:solidFill>
                <a:latin typeface="Times New Roman" pitchFamily="18" charset="0"/>
                <a:cs typeface="Times New Roman" pitchFamily="18" charset="0"/>
              </a:rPr>
              <a:t>latewoo</a:t>
            </a:r>
            <a:r>
              <a:rPr lang="en-US" sz="2400" dirty="0" smtClean="0">
                <a:solidFill>
                  <a:srgbClr val="FF0000"/>
                </a:solidFill>
                <a:latin typeface="Times New Roman" pitchFamily="18" charset="0"/>
                <a:cs typeface="Times New Roman" pitchFamily="18" charset="0"/>
              </a:rPr>
              <a:t>d</a:t>
            </a:r>
            <a:r>
              <a:rPr lang="en-US" sz="2400" dirty="0" smtClean="0">
                <a:latin typeface="Times New Roman" pitchFamily="18" charset="0"/>
                <a:cs typeface="Times New Roman" pitchFamily="18" charset="0"/>
              </a:rPr>
              <a:t> cells.</a:t>
            </a:r>
          </a:p>
          <a:p>
            <a:r>
              <a:rPr lang="en-US" sz="2400" dirty="0" smtClean="0">
                <a:latin typeface="Times New Roman" pitchFamily="18" charset="0"/>
                <a:cs typeface="Times New Roman" pitchFamily="18" charset="0"/>
              </a:rPr>
              <a:t> </a:t>
            </a:r>
            <a:r>
              <a:rPr lang="en-US" sz="2400" b="1" dirty="0" smtClean="0">
                <a:solidFill>
                  <a:srgbClr val="00B0F0"/>
                </a:solidFill>
                <a:latin typeface="Times New Roman" pitchFamily="18" charset="0"/>
                <a:cs typeface="Times New Roman" pitchFamily="18" charset="0"/>
              </a:rPr>
              <a:t>Springwood and summerwood </a:t>
            </a:r>
            <a:r>
              <a:rPr lang="en-US" sz="2400" dirty="0" smtClean="0">
                <a:solidFill>
                  <a:srgbClr val="00B0F0"/>
                </a:solidFill>
                <a:latin typeface="Times New Roman" pitchFamily="18" charset="0"/>
                <a:cs typeface="Times New Roman" pitchFamily="18" charset="0"/>
              </a:rPr>
              <a:t>were terms formerly used to refer to </a:t>
            </a:r>
            <a:r>
              <a:rPr lang="en-US" sz="2400" b="1" dirty="0" err="1" smtClean="0">
                <a:solidFill>
                  <a:srgbClr val="00B0F0"/>
                </a:solidFill>
                <a:latin typeface="Times New Roman" pitchFamily="18" charset="0"/>
                <a:cs typeface="Times New Roman" pitchFamily="18" charset="0"/>
              </a:rPr>
              <a:t>earlywood</a:t>
            </a:r>
            <a:r>
              <a:rPr lang="en-US" sz="2400" b="1" dirty="0" smtClean="0">
                <a:solidFill>
                  <a:srgbClr val="00B0F0"/>
                </a:solidFill>
                <a:latin typeface="Times New Roman" pitchFamily="18" charset="0"/>
                <a:cs typeface="Times New Roman" pitchFamily="18" charset="0"/>
              </a:rPr>
              <a:t> and latewood, respectively</a:t>
            </a:r>
            <a:r>
              <a:rPr lang="en-US" sz="2400" dirty="0" smtClean="0">
                <a:solidFill>
                  <a:srgbClr val="00B0F0"/>
                </a:solidFill>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43</a:t>
            </a:fld>
            <a:endParaRPr lang="en-US">
              <a:solidFill>
                <a:prstClr val="black">
                  <a:tint val="75000"/>
                </a:prstClr>
              </a:solidFill>
            </a:endParaRPr>
          </a:p>
        </p:txBody>
      </p:sp>
    </p:spTree>
    <p:extLst>
      <p:ext uri="{BB962C8B-B14F-4D97-AF65-F5344CB8AC3E}">
        <p14:creationId xmlns:p14="http://schemas.microsoft.com/office/powerpoint/2010/main" val="1792784245"/>
      </p:ext>
    </p:extLst>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800"/>
          </a:xfrm>
        </p:spPr>
        <p:txBody>
          <a:bodyPr>
            <a:noAutofit/>
          </a:bodyPr>
          <a:lstStyle/>
          <a:p>
            <a:pPr>
              <a:buBlip>
                <a:blip r:embed="rId2"/>
              </a:buBlip>
            </a:pPr>
            <a:r>
              <a:rPr lang="en-US" sz="2400" dirty="0" smtClean="0">
                <a:latin typeface="Times New Roman" pitchFamily="18" charset="0"/>
                <a:cs typeface="Times New Roman" pitchFamily="18" charset="0"/>
              </a:rPr>
              <a:t>In the temperate portions of the world and anywhere else where there is a </a:t>
            </a:r>
            <a:r>
              <a:rPr lang="en-US" sz="2400" b="1" dirty="0" smtClean="0">
                <a:latin typeface="Times New Roman" pitchFamily="18" charset="0"/>
                <a:cs typeface="Times New Roman" pitchFamily="18" charset="0"/>
              </a:rPr>
              <a:t>distinct, regular seasonality</a:t>
            </a:r>
            <a:r>
              <a:rPr lang="en-US" sz="2400" dirty="0" smtClean="0">
                <a:latin typeface="Times New Roman" pitchFamily="18" charset="0"/>
                <a:cs typeface="Times New Roman" pitchFamily="18" charset="0"/>
              </a:rPr>
              <a:t>, trees form their wood in </a:t>
            </a:r>
            <a:r>
              <a:rPr lang="en-US" sz="2400" b="1" dirty="0" smtClean="0">
                <a:latin typeface="Times New Roman" pitchFamily="18" charset="0"/>
                <a:cs typeface="Times New Roman" pitchFamily="18" charset="0"/>
              </a:rPr>
              <a:t>annual growth increments</a:t>
            </a:r>
            <a:r>
              <a:rPr lang="en-US" sz="2400" dirty="0" smtClean="0">
                <a:latin typeface="Times New Roman" pitchFamily="18" charset="0"/>
                <a:cs typeface="Times New Roman" pitchFamily="18" charset="0"/>
              </a:rPr>
              <a:t>; that is, all the wood produced in one growing season is organized together into a recognizable, functional entity that many sources refer to as </a:t>
            </a:r>
            <a:r>
              <a:rPr lang="en-US" sz="2400" b="1" dirty="0" smtClean="0">
                <a:solidFill>
                  <a:srgbClr val="FF0000"/>
                </a:solidFill>
                <a:latin typeface="Times New Roman" pitchFamily="18" charset="0"/>
                <a:cs typeface="Times New Roman" pitchFamily="18" charset="0"/>
              </a:rPr>
              <a:t>annual rings. </a:t>
            </a:r>
          </a:p>
          <a:p>
            <a:pPr>
              <a:buBlip>
                <a:blip r:embed="rId2"/>
              </a:buBlip>
            </a:pPr>
            <a:r>
              <a:rPr lang="en-US" sz="2400" dirty="0" smtClean="0">
                <a:latin typeface="Times New Roman" pitchFamily="18" charset="0"/>
                <a:cs typeface="Times New Roman" pitchFamily="18" charset="0"/>
              </a:rPr>
              <a:t>Such terminology reflects this temperate bias, so a preferred term is </a:t>
            </a:r>
            <a:r>
              <a:rPr lang="en-US" sz="2400" b="1" dirty="0" smtClean="0">
                <a:latin typeface="Times New Roman" pitchFamily="18" charset="0"/>
                <a:cs typeface="Times New Roman" pitchFamily="18" charset="0"/>
              </a:rPr>
              <a:t>growth increment</a:t>
            </a:r>
            <a:r>
              <a:rPr lang="en-US" sz="2400" dirty="0" smtClean="0">
                <a:latin typeface="Times New Roman" pitchFamily="18" charset="0"/>
                <a:cs typeface="Times New Roman" pitchFamily="18" charset="0"/>
              </a:rPr>
              <a:t>, or </a:t>
            </a:r>
            <a:r>
              <a:rPr lang="en-US" sz="2400" b="1" dirty="0" smtClean="0">
                <a:latin typeface="Times New Roman" pitchFamily="18" charset="0"/>
                <a:cs typeface="Times New Roman" pitchFamily="18" charset="0"/>
              </a:rPr>
              <a:t>growth ring </a:t>
            </a:r>
          </a:p>
          <a:p>
            <a:pPr>
              <a:buBlip>
                <a:blip r:embed="rId2"/>
              </a:buBlip>
            </a:pPr>
            <a:r>
              <a:rPr lang="en-US" sz="2400" dirty="0" smtClean="0">
                <a:latin typeface="Times New Roman" pitchFamily="18" charset="0"/>
                <a:cs typeface="Times New Roman" pitchFamily="18" charset="0"/>
              </a:rPr>
              <a:t>In many woods in </a:t>
            </a:r>
            <a:r>
              <a:rPr lang="en-US" sz="2400" b="1" dirty="0" smtClean="0">
                <a:latin typeface="Times New Roman" pitchFamily="18" charset="0"/>
                <a:cs typeface="Times New Roman" pitchFamily="18" charset="0"/>
              </a:rPr>
              <a:t>the tropics growth </a:t>
            </a:r>
            <a:r>
              <a:rPr lang="en-US" sz="2400" dirty="0" smtClean="0">
                <a:latin typeface="Times New Roman" pitchFamily="18" charset="0"/>
                <a:cs typeface="Times New Roman" pitchFamily="18" charset="0"/>
              </a:rPr>
              <a:t>rings </a:t>
            </a:r>
            <a:r>
              <a:rPr lang="en-US" sz="2400" b="1" dirty="0" smtClean="0">
                <a:latin typeface="Times New Roman" pitchFamily="18" charset="0"/>
                <a:cs typeface="Times New Roman" pitchFamily="18" charset="0"/>
              </a:rPr>
              <a:t>are not evident/clear. </a:t>
            </a:r>
          </a:p>
          <a:p>
            <a:pPr>
              <a:buBlip>
                <a:blip r:embed="rId2"/>
              </a:buBlip>
            </a:pPr>
            <a:r>
              <a:rPr lang="en-US" sz="2400" dirty="0" smtClean="0">
                <a:latin typeface="Times New Roman" pitchFamily="18" charset="0"/>
                <a:cs typeface="Times New Roman" pitchFamily="18" charset="0"/>
              </a:rPr>
              <a:t>However, continuing research in this area has uncovered several characteristics where by </a:t>
            </a:r>
            <a:r>
              <a:rPr lang="en-US" sz="2400" b="1" dirty="0" smtClean="0">
                <a:solidFill>
                  <a:srgbClr val="FF0000"/>
                </a:solidFill>
                <a:latin typeface="Times New Roman" pitchFamily="18" charset="0"/>
                <a:cs typeface="Times New Roman" pitchFamily="18" charset="0"/>
              </a:rPr>
              <a:t>growth rings can be correlated with seasonality changes</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44</a:t>
            </a:fld>
            <a:endParaRPr lang="en-US">
              <a:solidFill>
                <a:prstClr val="black">
                  <a:tint val="75000"/>
                </a:prstClr>
              </a:solidFill>
            </a:endParaRPr>
          </a:p>
        </p:txBody>
      </p:sp>
    </p:spTree>
    <p:extLst>
      <p:ext uri="{BB962C8B-B14F-4D97-AF65-F5344CB8AC3E}">
        <p14:creationId xmlns:p14="http://schemas.microsoft.com/office/powerpoint/2010/main" val="3996732785"/>
      </p:ext>
    </p:extLst>
  </p:cSld>
  <p:clrMapOvr>
    <a:masterClrMapping/>
  </p:clrMapOvr>
  <p:transition>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
            </a:r>
            <a:endParaRPr lang="en-US" dirty="0"/>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45</a:t>
            </a:fld>
            <a:endParaRPr lang="en-US">
              <a:solidFill>
                <a:prstClr val="black">
                  <a:tint val="75000"/>
                </a:prstClr>
              </a:solidFill>
            </a:endParaRPr>
          </a:p>
        </p:txBody>
      </p:sp>
      <p:pic>
        <p:nvPicPr>
          <p:cNvPr id="2050" name="Picture 2"/>
          <p:cNvPicPr>
            <a:picLocks noGrp="1" noChangeAspect="1" noChangeArrowheads="1"/>
          </p:cNvPicPr>
          <p:nvPr>
            <p:ph idx="1"/>
          </p:nvPr>
        </p:nvPicPr>
        <p:blipFill>
          <a:blip r:embed="rId2"/>
          <a:srcRect/>
          <a:stretch>
            <a:fillRect/>
          </a:stretch>
        </p:blipFill>
        <p:spPr bwMode="auto">
          <a:xfrm>
            <a:off x="533400" y="609600"/>
            <a:ext cx="8229600" cy="57912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3538538" y="2671763"/>
            <a:ext cx="2066925" cy="1514475"/>
          </a:xfrm>
          <a:prstGeom prst="rect">
            <a:avLst/>
          </a:prstGeom>
          <a:noFill/>
          <a:ln w="9525">
            <a:noFill/>
            <a:miter lim="800000"/>
            <a:headEnd/>
            <a:tailEnd/>
          </a:ln>
          <a:effectLst/>
        </p:spPr>
      </p:pic>
    </p:spTree>
    <p:extLst>
      <p:ext uri="{BB962C8B-B14F-4D97-AF65-F5344CB8AC3E}">
        <p14:creationId xmlns:p14="http://schemas.microsoft.com/office/powerpoint/2010/main" val="805774190"/>
      </p:ext>
    </p:extLst>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00800"/>
          </a:xfrm>
        </p:spPr>
        <p:txBody>
          <a:bodyPr>
            <a:normAutofit/>
          </a:bodyPr>
          <a:lstStyle/>
          <a:p>
            <a:r>
              <a:rPr lang="en-US" sz="2400" dirty="0" smtClean="0">
                <a:latin typeface="Times New Roman" pitchFamily="18" charset="0"/>
                <a:cs typeface="Times New Roman" pitchFamily="18" charset="0"/>
              </a:rPr>
              <a:t>When one looks at woods that form distinct growth rings, and this includes most woods that are likely to be used for wood composites,</a:t>
            </a:r>
          </a:p>
          <a:p>
            <a:pPr marL="0" indent="0">
              <a:buNone/>
            </a:pPr>
            <a:r>
              <a:rPr lang="en-US" sz="2400" b="1" dirty="0" smtClean="0">
                <a:solidFill>
                  <a:srgbClr val="00B0F0"/>
                </a:solidFill>
                <a:latin typeface="Times New Roman" pitchFamily="18" charset="0"/>
                <a:cs typeface="Times New Roman" pitchFamily="18" charset="0"/>
              </a:rPr>
              <a:t>There are </a:t>
            </a:r>
            <a:r>
              <a:rPr lang="en-US" sz="2400" b="1" dirty="0" smtClean="0">
                <a:solidFill>
                  <a:srgbClr val="FF0000"/>
                </a:solidFill>
                <a:latin typeface="Times New Roman" pitchFamily="18" charset="0"/>
                <a:cs typeface="Times New Roman" pitchFamily="18" charset="0"/>
              </a:rPr>
              <a:t>three fundamental patterns </a:t>
            </a:r>
            <a:r>
              <a:rPr lang="en-US" sz="2400" b="1" dirty="0" smtClean="0">
                <a:solidFill>
                  <a:srgbClr val="00B0F0"/>
                </a:solidFill>
                <a:latin typeface="Times New Roman" pitchFamily="18" charset="0"/>
                <a:cs typeface="Times New Roman" pitchFamily="18" charset="0"/>
              </a:rPr>
              <a:t>within </a:t>
            </a:r>
            <a:r>
              <a:rPr lang="en-US" sz="2400" dirty="0" smtClean="0">
                <a:solidFill>
                  <a:srgbClr val="00B0F0"/>
                </a:solidFill>
                <a:latin typeface="Times New Roman" pitchFamily="18" charset="0"/>
                <a:cs typeface="Times New Roman" pitchFamily="18" charset="0"/>
              </a:rPr>
              <a:t>a growth ring</a:t>
            </a: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1-no change in cell pattern across the ring, </a:t>
            </a:r>
          </a:p>
          <a:p>
            <a:pPr>
              <a:buNone/>
            </a:pPr>
            <a:r>
              <a:rPr lang="en-US" sz="2400" dirty="0" smtClean="0">
                <a:latin typeface="Times New Roman" pitchFamily="18" charset="0"/>
                <a:cs typeface="Times New Roman" pitchFamily="18" charset="0"/>
              </a:rPr>
              <a:t>2-a gradual reduction of the inner diameter of conducting elements from the </a:t>
            </a:r>
            <a:r>
              <a:rPr lang="en-US" sz="2400" b="1" dirty="0" smtClean="0">
                <a:latin typeface="Times New Roman" pitchFamily="18" charset="0"/>
                <a:cs typeface="Times New Roman" pitchFamily="18" charset="0"/>
              </a:rPr>
              <a:t>early wood to the latewood</a:t>
            </a:r>
            <a:r>
              <a:rPr lang="en-US" sz="2400" dirty="0" smtClean="0">
                <a:latin typeface="Times New Roman" pitchFamily="18" charset="0"/>
                <a:cs typeface="Times New Roman" pitchFamily="18" charset="0"/>
              </a:rPr>
              <a:t>, and </a:t>
            </a:r>
          </a:p>
          <a:p>
            <a:pPr>
              <a:buNone/>
            </a:pPr>
            <a:r>
              <a:rPr lang="en-US" sz="2400" b="1" dirty="0" smtClean="0">
                <a:latin typeface="Times New Roman" pitchFamily="18" charset="0"/>
                <a:cs typeface="Times New Roman" pitchFamily="18" charset="0"/>
              </a:rPr>
              <a:t>3-a sudden and distinct change in the inner diameter of the conducting elements across the ring.</a:t>
            </a: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These patterns appear in both </a:t>
            </a:r>
            <a:r>
              <a:rPr lang="en-US" sz="2400" b="1" dirty="0" smtClean="0">
                <a:solidFill>
                  <a:srgbClr val="FF0000"/>
                </a:solidFill>
                <a:latin typeface="Times New Roman" pitchFamily="18" charset="0"/>
                <a:cs typeface="Times New Roman" pitchFamily="18" charset="0"/>
              </a:rPr>
              <a:t>softwoods and hardwoods, </a:t>
            </a:r>
            <a:r>
              <a:rPr lang="en-US" sz="2400" dirty="0" smtClean="0">
                <a:latin typeface="Times New Roman" pitchFamily="18" charset="0"/>
                <a:cs typeface="Times New Roman" pitchFamily="18" charset="0"/>
              </a:rPr>
              <a:t>but differ in each due to the distinct anatomical structural differences between the two. </a:t>
            </a:r>
          </a:p>
          <a:p>
            <a:r>
              <a:rPr lang="en-US" sz="2400" dirty="0" smtClean="0">
                <a:latin typeface="Times New Roman" pitchFamily="18" charset="0"/>
                <a:cs typeface="Times New Roman" pitchFamily="18" charset="0"/>
              </a:rPr>
              <a:t>Many authors use the general term </a:t>
            </a:r>
            <a:r>
              <a:rPr lang="en-US" sz="2400" b="1" dirty="0" smtClean="0">
                <a:solidFill>
                  <a:srgbClr val="FF0000"/>
                </a:solidFill>
                <a:latin typeface="Times New Roman" pitchFamily="18" charset="0"/>
                <a:cs typeface="Times New Roman" pitchFamily="18" charset="0"/>
              </a:rPr>
              <a:t>porosity</a:t>
            </a:r>
            <a:r>
              <a:rPr lang="en-US" sz="2400" dirty="0" smtClean="0">
                <a:latin typeface="Times New Roman" pitchFamily="18" charset="0"/>
                <a:cs typeface="Times New Roman" pitchFamily="18" charset="0"/>
              </a:rPr>
              <a:t> to describe </a:t>
            </a:r>
            <a:r>
              <a:rPr lang="en-US" sz="2400" b="1" dirty="0" smtClean="0">
                <a:solidFill>
                  <a:srgbClr val="FF0000"/>
                </a:solidFill>
                <a:latin typeface="Times New Roman" pitchFamily="18" charset="0"/>
                <a:cs typeface="Times New Roman" pitchFamily="18" charset="0"/>
              </a:rPr>
              <a:t>growth rings</a:t>
            </a:r>
            <a:r>
              <a:rPr lang="en-US" sz="2400" b="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(recall that vessels and pores are synonymous</a:t>
            </a:r>
            <a:r>
              <a:rPr lang="en-US" sz="2800" dirty="0" smtClean="0">
                <a:latin typeface="Times New Roman" pitchFamily="18" charset="0"/>
                <a:cs typeface="Times New Roman" pitchFamily="18" charset="0"/>
              </a:rPr>
              <a:t>.)</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46</a:t>
            </a:fld>
            <a:endParaRPr lang="en-US">
              <a:solidFill>
                <a:prstClr val="black">
                  <a:tint val="75000"/>
                </a:prstClr>
              </a:solidFill>
            </a:endParaRPr>
          </a:p>
        </p:txBody>
      </p:sp>
    </p:spTree>
    <p:extLst>
      <p:ext uri="{BB962C8B-B14F-4D97-AF65-F5344CB8AC3E}">
        <p14:creationId xmlns:p14="http://schemas.microsoft.com/office/powerpoint/2010/main" val="823110967"/>
      </p:ext>
    </p:extLst>
  </p:cSld>
  <p:clrMapOvr>
    <a:masterClrMapping/>
  </p:clrMapOvr>
  <p:transition>
    <p:wedg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Autofit/>
          </a:bodyPr>
          <a:lstStyle/>
          <a:p>
            <a:pPr algn="l"/>
            <a:r>
              <a:rPr lang="en-US" sz="2800" b="1" u="sng" dirty="0" smtClean="0">
                <a:solidFill>
                  <a:srgbClr val="7030A0"/>
                </a:solidFill>
              </a:rPr>
              <a:t>Wood macroscopic structure</a:t>
            </a:r>
            <a:endParaRPr lang="en-US" sz="2800" b="1" u="sng" dirty="0">
              <a:solidFill>
                <a:srgbClr val="7030A0"/>
              </a:solidFill>
            </a:endParaRPr>
          </a:p>
        </p:txBody>
      </p:sp>
      <p:pic>
        <p:nvPicPr>
          <p:cNvPr id="3074" name="Picture 2"/>
          <p:cNvPicPr>
            <a:picLocks noGrp="1" noChangeAspect="1" noChangeArrowheads="1"/>
          </p:cNvPicPr>
          <p:nvPr>
            <p:ph idx="1"/>
          </p:nvPr>
        </p:nvPicPr>
        <p:blipFill>
          <a:blip r:embed="rId2"/>
          <a:stretch>
            <a:fillRect/>
          </a:stretch>
        </p:blipFill>
        <p:spPr bwMode="auto">
          <a:xfrm>
            <a:off x="685801" y="1600200"/>
            <a:ext cx="7848600" cy="4525963"/>
          </a:xfrm>
          <a:prstGeom prst="rect">
            <a:avLst/>
          </a:prstGeom>
          <a:noFill/>
          <a:ln w="9525">
            <a:noFill/>
            <a:miter lim="800000"/>
            <a:headEnd/>
            <a:tailEnd/>
          </a:ln>
          <a:effectLst/>
        </p:spPr>
      </p:pic>
      <p:sp>
        <p:nvSpPr>
          <p:cNvPr id="6" name="Slide Number Placeholder 5"/>
          <p:cNvSpPr>
            <a:spLocks noGrp="1"/>
          </p:cNvSpPr>
          <p:nvPr>
            <p:ph type="sldNum" sz="quarter" idx="12"/>
          </p:nvPr>
        </p:nvSpPr>
        <p:spPr/>
        <p:txBody>
          <a:bodyPr/>
          <a:lstStyle/>
          <a:p>
            <a:fld id="{A322383E-C0F6-4ADA-9456-E3A62067300D}" type="slidenum">
              <a:rPr lang="en-US" smtClean="0">
                <a:solidFill>
                  <a:prstClr val="black">
                    <a:tint val="75000"/>
                  </a:prstClr>
                </a:solidFill>
              </a:rPr>
              <a:pPr/>
              <a:t>47</a:t>
            </a:fld>
            <a:endParaRPr lang="en-US">
              <a:solidFill>
                <a:prstClr val="black">
                  <a:tint val="75000"/>
                </a:prstClr>
              </a:solidFill>
            </a:endParaRPr>
          </a:p>
        </p:txBody>
      </p:sp>
      <p:sp>
        <p:nvSpPr>
          <p:cNvPr id="4" name="Right Arrow 3"/>
          <p:cNvSpPr/>
          <p:nvPr/>
        </p:nvSpPr>
        <p:spPr>
          <a:xfrm rot="3487686">
            <a:off x="1451709" y="2097704"/>
            <a:ext cx="2019796" cy="234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057400" y="990600"/>
            <a:ext cx="1948034"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ANNUAL RINGS</a:t>
            </a:r>
            <a:endParaRPr lang="en-US"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9733635"/>
      </p:ext>
    </p:extLst>
  </p:cSld>
  <p:clrMapOvr>
    <a:masterClrMapping/>
  </p:clrMapOvr>
  <p:transition>
    <p:wedg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553200"/>
          </a:xfrm>
        </p:spPr>
        <p:txBody>
          <a:bodyPr>
            <a:normAutofit fontScale="77500" lnSpcReduction="20000"/>
          </a:bodyPr>
          <a:lstStyle/>
          <a:p>
            <a:pPr>
              <a:buNone/>
            </a:pPr>
            <a:r>
              <a:rPr lang="en-GB" sz="3100" b="1" dirty="0" smtClean="0">
                <a:solidFill>
                  <a:srgbClr val="FF0000"/>
                </a:solidFill>
                <a:latin typeface="Times New Roman" pitchFamily="18" charset="0"/>
                <a:cs typeface="Times New Roman" pitchFamily="18" charset="0"/>
              </a:rPr>
              <a:t> GROWTH OF XYLEM AND PHLOEM</a:t>
            </a:r>
            <a:endParaRPr lang="en-US" sz="3100" b="1" dirty="0" smtClean="0">
              <a:solidFill>
                <a:srgbClr val="FF0000"/>
              </a:solidFill>
              <a:latin typeface="Times New Roman" pitchFamily="18" charset="0"/>
              <a:cs typeface="Times New Roman" pitchFamily="18" charset="0"/>
            </a:endParaRPr>
          </a:p>
          <a:p>
            <a:r>
              <a:rPr lang="en-GB" sz="3100" b="1" dirty="0" smtClean="0">
                <a:latin typeface="Times New Roman" pitchFamily="18" charset="0"/>
                <a:cs typeface="Times New Roman" pitchFamily="18" charset="0"/>
              </a:rPr>
              <a:t>Xylem</a:t>
            </a:r>
            <a:r>
              <a:rPr lang="en-GB" sz="3100" dirty="0" smtClean="0">
                <a:latin typeface="Times New Roman" pitchFamily="18" charset="0"/>
                <a:cs typeface="Times New Roman" pitchFamily="18" charset="0"/>
              </a:rPr>
              <a:t>, </a:t>
            </a:r>
            <a:r>
              <a:rPr lang="en-GB" sz="3100" b="1" dirty="0" smtClean="0">
                <a:solidFill>
                  <a:srgbClr val="7030A0"/>
                </a:solidFill>
                <a:latin typeface="Times New Roman" pitchFamily="18" charset="0"/>
                <a:cs typeface="Times New Roman" pitchFamily="18" charset="0"/>
              </a:rPr>
              <a:t>the principal water-conducting tissues </a:t>
            </a:r>
            <a:r>
              <a:rPr lang="en-GB" sz="3100" dirty="0" smtClean="0">
                <a:latin typeface="Times New Roman" pitchFamily="18" charset="0"/>
                <a:cs typeface="Times New Roman" pitchFamily="18" charset="0"/>
              </a:rPr>
              <a:t>of plants, usually contains a combination of </a:t>
            </a:r>
            <a:r>
              <a:rPr lang="en-GB" sz="3100" b="1" dirty="0" smtClean="0">
                <a:latin typeface="Times New Roman" pitchFamily="18" charset="0"/>
                <a:cs typeface="Times New Roman" pitchFamily="18" charset="0"/>
              </a:rPr>
              <a:t>vessels</a:t>
            </a:r>
            <a:r>
              <a:rPr lang="en-GB" sz="3100" dirty="0" smtClean="0">
                <a:latin typeface="Times New Roman" pitchFamily="18" charset="0"/>
                <a:cs typeface="Times New Roman" pitchFamily="18" charset="0"/>
              </a:rPr>
              <a:t>, Which are continuous tubes formed from dead, </a:t>
            </a:r>
            <a:r>
              <a:rPr lang="en-GB" sz="3100" b="1" dirty="0" smtClean="0">
                <a:solidFill>
                  <a:srgbClr val="FF0000"/>
                </a:solidFill>
                <a:latin typeface="Times New Roman" pitchFamily="18" charset="0"/>
                <a:cs typeface="Times New Roman" pitchFamily="18" charset="0"/>
              </a:rPr>
              <a:t>hollow, cylindrical cells </a:t>
            </a:r>
            <a:r>
              <a:rPr lang="en-GB" sz="3100" dirty="0" smtClean="0">
                <a:latin typeface="Times New Roman" pitchFamily="18" charset="0"/>
                <a:cs typeface="Times New Roman" pitchFamily="18" charset="0"/>
              </a:rPr>
              <a:t>(vessel members) arranged end to end, and </a:t>
            </a:r>
            <a:r>
              <a:rPr lang="en-GB" sz="3100" b="1" dirty="0" smtClean="0">
                <a:latin typeface="Times New Roman" pitchFamily="18" charset="0"/>
                <a:cs typeface="Times New Roman" pitchFamily="18" charset="0"/>
              </a:rPr>
              <a:t>tracheid</a:t>
            </a:r>
            <a:r>
              <a:rPr lang="en-GB" sz="3100" dirty="0" smtClean="0">
                <a:latin typeface="Times New Roman" pitchFamily="18" charset="0"/>
                <a:cs typeface="Times New Roman" pitchFamily="18" charset="0"/>
              </a:rPr>
              <a:t>, which are dead cells that </a:t>
            </a:r>
            <a:r>
              <a:rPr lang="en-GB" sz="3100" b="1" dirty="0" smtClean="0">
                <a:latin typeface="Times New Roman" pitchFamily="18" charset="0"/>
                <a:cs typeface="Times New Roman" pitchFamily="18" charset="0"/>
              </a:rPr>
              <a:t>taper at the ends </a:t>
            </a:r>
            <a:r>
              <a:rPr lang="en-GB" sz="3100" dirty="0" smtClean="0">
                <a:latin typeface="Times New Roman" pitchFamily="18" charset="0"/>
                <a:cs typeface="Times New Roman" pitchFamily="18" charset="0"/>
              </a:rPr>
              <a:t>and </a:t>
            </a:r>
            <a:r>
              <a:rPr lang="en-GB" sz="3100" b="1" dirty="0" smtClean="0">
                <a:latin typeface="Times New Roman" pitchFamily="18" charset="0"/>
                <a:cs typeface="Times New Roman" pitchFamily="18" charset="0"/>
              </a:rPr>
              <a:t>overlap one another </a:t>
            </a:r>
          </a:p>
          <a:p>
            <a:r>
              <a:rPr lang="en-GB" sz="3100" b="1" dirty="0" smtClean="0">
                <a:solidFill>
                  <a:srgbClr val="FF0000"/>
                </a:solidFill>
                <a:latin typeface="Times New Roman" pitchFamily="18" charset="0"/>
                <a:cs typeface="Times New Roman" pitchFamily="18" charset="0"/>
              </a:rPr>
              <a:t>Primary xylem </a:t>
            </a:r>
            <a:r>
              <a:rPr lang="en-GB" sz="3100" dirty="0" smtClean="0">
                <a:latin typeface="Times New Roman" pitchFamily="18" charset="0"/>
                <a:cs typeface="Times New Roman" pitchFamily="18" charset="0"/>
              </a:rPr>
              <a:t>is derived from the </a:t>
            </a:r>
            <a:r>
              <a:rPr lang="en-GB" sz="3100" b="1" dirty="0" err="1" smtClean="0">
                <a:latin typeface="Times New Roman" pitchFamily="18" charset="0"/>
                <a:cs typeface="Times New Roman" pitchFamily="18" charset="0"/>
              </a:rPr>
              <a:t>procambium</a:t>
            </a:r>
            <a:r>
              <a:rPr lang="en-GB" sz="3100" b="1" dirty="0" smtClean="0">
                <a:latin typeface="Times New Roman" pitchFamily="18" charset="0"/>
                <a:cs typeface="Times New Roman" pitchFamily="18" charset="0"/>
              </a:rPr>
              <a:t>, </a:t>
            </a:r>
            <a:r>
              <a:rPr lang="en-GB" sz="3100" dirty="0" smtClean="0">
                <a:latin typeface="Times New Roman" pitchFamily="18" charset="0"/>
                <a:cs typeface="Times New Roman" pitchFamily="18" charset="0"/>
              </a:rPr>
              <a:t>which comes from the </a:t>
            </a:r>
            <a:r>
              <a:rPr lang="en-GB" sz="3100" b="1" dirty="0" smtClean="0">
                <a:latin typeface="Times New Roman" pitchFamily="18" charset="0"/>
                <a:cs typeface="Times New Roman" pitchFamily="18" charset="0"/>
              </a:rPr>
              <a:t>apical meristem</a:t>
            </a:r>
            <a:r>
              <a:rPr lang="en-GB" sz="3100" dirty="0" smtClean="0">
                <a:latin typeface="Times New Roman" pitchFamily="18" charset="0"/>
                <a:cs typeface="Times New Roman" pitchFamily="18" charset="0"/>
              </a:rPr>
              <a:t>. </a:t>
            </a:r>
          </a:p>
          <a:p>
            <a:r>
              <a:rPr lang="en-GB" sz="3100" b="1" dirty="0" smtClean="0">
                <a:solidFill>
                  <a:srgbClr val="FF0000"/>
                </a:solidFill>
                <a:latin typeface="Times New Roman" pitchFamily="18" charset="0"/>
                <a:cs typeface="Times New Roman" pitchFamily="18" charset="0"/>
              </a:rPr>
              <a:t>Secondary xylem </a:t>
            </a:r>
            <a:r>
              <a:rPr lang="en-GB" sz="3100" dirty="0" smtClean="0">
                <a:latin typeface="Times New Roman" pitchFamily="18" charset="0"/>
                <a:cs typeface="Times New Roman" pitchFamily="18" charset="0"/>
              </a:rPr>
              <a:t>is formed by </a:t>
            </a:r>
            <a:r>
              <a:rPr lang="en-GB" sz="3100" b="1" dirty="0" smtClean="0">
                <a:latin typeface="Times New Roman" pitchFamily="18" charset="0"/>
                <a:cs typeface="Times New Roman" pitchFamily="18" charset="0"/>
              </a:rPr>
              <a:t>the vascular cambium</a:t>
            </a:r>
            <a:r>
              <a:rPr lang="en-GB" sz="3100" dirty="0" smtClean="0">
                <a:latin typeface="Times New Roman" pitchFamily="18" charset="0"/>
                <a:cs typeface="Times New Roman" pitchFamily="18" charset="0"/>
              </a:rPr>
              <a:t>, a </a:t>
            </a:r>
            <a:r>
              <a:rPr lang="en-GB" sz="3100" b="1" dirty="0" smtClean="0">
                <a:latin typeface="Times New Roman" pitchFamily="18" charset="0"/>
                <a:cs typeface="Times New Roman" pitchFamily="18" charset="0"/>
              </a:rPr>
              <a:t>lateral </a:t>
            </a:r>
            <a:r>
              <a:rPr lang="en-GB" sz="3100" dirty="0" err="1" smtClean="0">
                <a:latin typeface="Times New Roman" pitchFamily="18" charset="0"/>
                <a:cs typeface="Times New Roman" pitchFamily="18" charset="0"/>
              </a:rPr>
              <a:t>meristem</a:t>
            </a:r>
            <a:r>
              <a:rPr lang="en-GB" sz="3100" dirty="0" smtClean="0">
                <a:latin typeface="Times New Roman" pitchFamily="18" charset="0"/>
                <a:cs typeface="Times New Roman" pitchFamily="18" charset="0"/>
              </a:rPr>
              <a:t> that </a:t>
            </a:r>
            <a:r>
              <a:rPr lang="en-GB" sz="3100" b="1" dirty="0" smtClean="0">
                <a:latin typeface="Times New Roman" pitchFamily="18" charset="0"/>
                <a:cs typeface="Times New Roman" pitchFamily="18" charset="0"/>
              </a:rPr>
              <a:t>develops Later. </a:t>
            </a:r>
            <a:endParaRPr lang="en-US" sz="3100" b="1" dirty="0" smtClean="0">
              <a:latin typeface="Times New Roman" pitchFamily="18" charset="0"/>
              <a:cs typeface="Times New Roman" pitchFamily="18" charset="0"/>
            </a:endParaRPr>
          </a:p>
          <a:p>
            <a:r>
              <a:rPr lang="en-GB" sz="3100" b="1" dirty="0" smtClean="0">
                <a:solidFill>
                  <a:srgbClr val="FF0000"/>
                </a:solidFill>
                <a:latin typeface="Times New Roman" pitchFamily="18" charset="0"/>
                <a:cs typeface="Times New Roman" pitchFamily="18" charset="0"/>
              </a:rPr>
              <a:t>Wood consists of accumulated secondary xylem</a:t>
            </a:r>
            <a:r>
              <a:rPr lang="en-GB" sz="3100" dirty="0" smtClean="0">
                <a:latin typeface="Times New Roman" pitchFamily="18" charset="0"/>
                <a:cs typeface="Times New Roman" pitchFamily="18" charset="0"/>
              </a:rPr>
              <a:t>. </a:t>
            </a:r>
          </a:p>
          <a:p>
            <a:r>
              <a:rPr lang="en-GB" sz="3100" b="1" dirty="0" smtClean="0">
                <a:solidFill>
                  <a:srgbClr val="FF0000"/>
                </a:solidFill>
                <a:latin typeface="Times New Roman" pitchFamily="18" charset="0"/>
                <a:cs typeface="Times New Roman" pitchFamily="18" charset="0"/>
              </a:rPr>
              <a:t>Vessel members </a:t>
            </a:r>
            <a:r>
              <a:rPr lang="en-GB" sz="3100" dirty="0" smtClean="0">
                <a:latin typeface="Times New Roman" pitchFamily="18" charset="0"/>
                <a:cs typeface="Times New Roman" pitchFamily="18" charset="0"/>
              </a:rPr>
              <a:t>are found almost  </a:t>
            </a:r>
            <a:r>
              <a:rPr lang="en-GB" sz="3100" b="1" dirty="0" smtClean="0">
                <a:solidFill>
                  <a:srgbClr val="FF0000"/>
                </a:solidFill>
                <a:latin typeface="Times New Roman" pitchFamily="18" charset="0"/>
                <a:cs typeface="Times New Roman" pitchFamily="18" charset="0"/>
              </a:rPr>
              <a:t>exclusively in angiosper</a:t>
            </a:r>
            <a:r>
              <a:rPr lang="en-GB" sz="3100" dirty="0" smtClean="0">
                <a:latin typeface="Times New Roman" pitchFamily="18" charset="0"/>
                <a:cs typeface="Times New Roman" pitchFamily="18" charset="0"/>
              </a:rPr>
              <a:t>ms. </a:t>
            </a:r>
          </a:p>
          <a:p>
            <a:r>
              <a:rPr lang="en-GB" sz="3100" dirty="0" smtClean="0">
                <a:latin typeface="Times New Roman" pitchFamily="18" charset="0"/>
                <a:cs typeface="Times New Roman" pitchFamily="18" charset="0"/>
              </a:rPr>
              <a:t>In primitive angiosperms, vessel member Phloem, which is located toward the outer part of roots and stems, is the principal food-conducting tissue in vascular plants.</a:t>
            </a:r>
          </a:p>
          <a:p>
            <a:r>
              <a:rPr lang="en-GB" sz="3100" b="1" dirty="0" smtClean="0">
                <a:solidFill>
                  <a:srgbClr val="00B0F0"/>
                </a:solidFill>
                <a:latin typeface="Times New Roman" pitchFamily="18" charset="0"/>
                <a:cs typeface="Times New Roman" pitchFamily="18" charset="0"/>
              </a:rPr>
              <a:t>Xylem </a:t>
            </a:r>
            <a:r>
              <a:rPr lang="en-GB" sz="3100" dirty="0" smtClean="0">
                <a:solidFill>
                  <a:srgbClr val="00B0F0"/>
                </a:solidFill>
                <a:latin typeface="Times New Roman" pitchFamily="18" charset="0"/>
                <a:cs typeface="Times New Roman" pitchFamily="18" charset="0"/>
              </a:rPr>
              <a:t>conducts</a:t>
            </a:r>
            <a:r>
              <a:rPr lang="en-GB" sz="3100" b="1" dirty="0" smtClean="0">
                <a:solidFill>
                  <a:srgbClr val="00B0F0"/>
                </a:solidFill>
                <a:latin typeface="Times New Roman" pitchFamily="18" charset="0"/>
                <a:cs typeface="Times New Roman" pitchFamily="18" charset="0"/>
              </a:rPr>
              <a:t> water </a:t>
            </a:r>
            <a:r>
              <a:rPr lang="en-GB" sz="3100" dirty="0" smtClean="0">
                <a:solidFill>
                  <a:srgbClr val="00B0F0"/>
                </a:solidFill>
                <a:latin typeface="Times New Roman" pitchFamily="18" charset="0"/>
                <a:cs typeface="Times New Roman" pitchFamily="18" charset="0"/>
              </a:rPr>
              <a:t>and </a:t>
            </a:r>
            <a:r>
              <a:rPr lang="en-GB" sz="3100" b="1" dirty="0" smtClean="0">
                <a:solidFill>
                  <a:srgbClr val="FF0000"/>
                </a:solidFill>
                <a:latin typeface="Times New Roman" pitchFamily="18" charset="0"/>
                <a:cs typeface="Times New Roman" pitchFamily="18" charset="0"/>
              </a:rPr>
              <a:t>dissolved minerals </a:t>
            </a:r>
            <a:r>
              <a:rPr lang="en-GB" sz="3100" dirty="0" smtClean="0">
                <a:solidFill>
                  <a:srgbClr val="00B0F0"/>
                </a:solidFill>
                <a:latin typeface="Times New Roman" pitchFamily="18" charset="0"/>
                <a:cs typeface="Times New Roman" pitchFamily="18" charset="0"/>
              </a:rPr>
              <a:t>from the roots to the shoots and the leaves.</a:t>
            </a:r>
            <a:endParaRPr lang="en-US" sz="3100" dirty="0" smtClean="0">
              <a:solidFill>
                <a:srgbClr val="00B0F0"/>
              </a:solidFill>
              <a:latin typeface="Times New Roman" pitchFamily="18" charset="0"/>
              <a:cs typeface="Times New Roman" pitchFamily="18" charset="0"/>
            </a:endParaRPr>
          </a:p>
          <a:p>
            <a:r>
              <a:rPr lang="en-GB" sz="3100" dirty="0" smtClean="0">
                <a:latin typeface="Times New Roman" pitchFamily="18" charset="0"/>
                <a:cs typeface="Times New Roman" pitchFamily="18" charset="0"/>
              </a:rPr>
              <a:t> </a:t>
            </a:r>
            <a:r>
              <a:rPr lang="en-GB" sz="3100" b="1" dirty="0" smtClean="0">
                <a:solidFill>
                  <a:srgbClr val="FF0000"/>
                </a:solidFill>
                <a:latin typeface="Times New Roman" pitchFamily="18" charset="0"/>
                <a:cs typeface="Times New Roman" pitchFamily="18" charset="0"/>
              </a:rPr>
              <a:t>Phloem</a:t>
            </a:r>
            <a:r>
              <a:rPr lang="en-GB" sz="3100" dirty="0" smtClean="0">
                <a:latin typeface="Times New Roman" pitchFamily="18" charset="0"/>
                <a:cs typeface="Times New Roman" pitchFamily="18" charset="0"/>
              </a:rPr>
              <a:t> carries organic materials from one part of the plant to another.</a:t>
            </a:r>
            <a:endParaRPr lang="en-US" sz="31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48</a:t>
            </a:fld>
            <a:endParaRPr lang="en-US">
              <a:solidFill>
                <a:prstClr val="black">
                  <a:tint val="75000"/>
                </a:prstClr>
              </a:solidFill>
            </a:endParaRPr>
          </a:p>
        </p:txBody>
      </p:sp>
    </p:spTree>
    <p:extLst>
      <p:ext uri="{BB962C8B-B14F-4D97-AF65-F5344CB8AC3E}">
        <p14:creationId xmlns:p14="http://schemas.microsoft.com/office/powerpoint/2010/main" val="1534156755"/>
      </p:ext>
    </p:extLst>
  </p:cSld>
  <p:clrMapOvr>
    <a:masterClrMapping/>
  </p:clrMapOvr>
  <p:transition>
    <p:wedg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t>Cont..</a:t>
            </a:r>
            <a:endParaRPr lang="en-US" dirty="0"/>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49</a:t>
            </a:fld>
            <a:endParaRPr lang="en-US">
              <a:solidFill>
                <a:prstClr val="black">
                  <a:tint val="75000"/>
                </a:prstClr>
              </a:solidFill>
            </a:endParaRPr>
          </a:p>
        </p:txBody>
      </p:sp>
      <p:pic>
        <p:nvPicPr>
          <p:cNvPr id="5" name="Picture 3"/>
          <p:cNvPicPr>
            <a:picLocks noGrp="1" noChangeAspect="1" noChangeArrowheads="1"/>
          </p:cNvPicPr>
          <p:nvPr>
            <p:ph idx="1"/>
          </p:nvPr>
        </p:nvPicPr>
        <p:blipFill>
          <a:blip r:embed="rId2"/>
          <a:srcRect/>
          <a:stretch>
            <a:fillRect/>
          </a:stretch>
        </p:blipFill>
        <p:spPr bwMode="auto">
          <a:xfrm>
            <a:off x="1295400" y="838200"/>
            <a:ext cx="6781800" cy="4876800"/>
          </a:xfrm>
          <a:prstGeom prst="rect">
            <a:avLst/>
          </a:prstGeom>
          <a:noFill/>
          <a:ln w="9525">
            <a:noFill/>
            <a:miter lim="800000"/>
            <a:headEnd/>
            <a:tailEnd/>
          </a:ln>
          <a:effectLst/>
        </p:spPr>
      </p:pic>
    </p:spTree>
    <p:extLst>
      <p:ext uri="{BB962C8B-B14F-4D97-AF65-F5344CB8AC3E}">
        <p14:creationId xmlns:p14="http://schemas.microsoft.com/office/powerpoint/2010/main" val="3627950694"/>
      </p:ext>
    </p:extLst>
  </p:cSld>
  <p:clrMapOvr>
    <a:masterClrMapping/>
  </p:clrMapOvr>
  <p:transition>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a:solidFill>
                  <a:prstClr val="black"/>
                </a:solidFill>
              </a:rPr>
              <a:t>HISTORY OF  WOOD USE </a:t>
            </a:r>
            <a:endParaRPr lang="en-US" sz="2800" dirty="0"/>
          </a:p>
        </p:txBody>
      </p:sp>
      <p:sp>
        <p:nvSpPr>
          <p:cNvPr id="3" name="Content Placeholder 2"/>
          <p:cNvSpPr>
            <a:spLocks noGrp="1"/>
          </p:cNvSpPr>
          <p:nvPr>
            <p:ph idx="1"/>
          </p:nvPr>
        </p:nvSpPr>
        <p:spPr>
          <a:xfrm>
            <a:off x="228600" y="838200"/>
            <a:ext cx="8686800" cy="5638800"/>
          </a:xfrm>
        </p:spPr>
        <p:txBody>
          <a:bodyPr>
            <a:normAutofit lnSpcReduction="10000"/>
          </a:bodyPr>
          <a:lstStyle/>
          <a:p>
            <a:pPr marL="0" marR="0" algn="just">
              <a:lnSpc>
                <a:spcPct val="115000"/>
              </a:lnSpc>
              <a:spcBef>
                <a:spcPts val="0"/>
              </a:spcBef>
              <a:spcAft>
                <a:spcPts val="1000"/>
              </a:spcAft>
            </a:pPr>
            <a:r>
              <a:rPr lang="en-US" dirty="0" smtClean="0">
                <a:effectLst/>
                <a:latin typeface="Times New Roman"/>
                <a:ea typeface="Calibri"/>
                <a:cs typeface="Times New Roman"/>
              </a:rPr>
              <a:t>In Europe, </a:t>
            </a:r>
            <a:r>
              <a:rPr lang="en-US" dirty="0" smtClean="0">
                <a:solidFill>
                  <a:srgbClr val="7030A0"/>
                </a:solidFill>
                <a:effectLst/>
                <a:latin typeface="Times New Roman"/>
                <a:ea typeface="Calibri"/>
                <a:cs typeface="Times New Roman"/>
              </a:rPr>
              <a:t>wood use reached a peak </a:t>
            </a:r>
            <a:r>
              <a:rPr lang="en-US" dirty="0" smtClean="0">
                <a:effectLst/>
                <a:latin typeface="Times New Roman"/>
                <a:ea typeface="Calibri"/>
                <a:cs typeface="Times New Roman"/>
              </a:rPr>
              <a:t>during the sixteenth century, </a:t>
            </a:r>
            <a:r>
              <a:rPr lang="en-US" dirty="0" smtClean="0">
                <a:solidFill>
                  <a:srgbClr val="7030A0"/>
                </a:solidFill>
                <a:effectLst/>
                <a:latin typeface="Times New Roman"/>
                <a:ea typeface="Calibri"/>
                <a:cs typeface="Times New Roman"/>
              </a:rPr>
              <a:t>then began to diminish</a:t>
            </a:r>
            <a:r>
              <a:rPr lang="en-US" dirty="0" smtClean="0">
                <a:effectLst/>
                <a:latin typeface="Times New Roman"/>
                <a:ea typeface="Calibri"/>
                <a:cs typeface="Times New Roman"/>
              </a:rPr>
              <a:t>, </a:t>
            </a:r>
            <a:r>
              <a:rPr lang="en-US" b="1" dirty="0" smtClean="0">
                <a:solidFill>
                  <a:srgbClr val="FF0000"/>
                </a:solidFill>
                <a:effectLst/>
                <a:latin typeface="Times New Roman"/>
                <a:ea typeface="Calibri"/>
                <a:cs typeface="Times New Roman"/>
              </a:rPr>
              <a:t>not due to the limitations of wood,</a:t>
            </a:r>
            <a:r>
              <a:rPr lang="en-US" dirty="0" smtClean="0">
                <a:effectLst/>
                <a:latin typeface="Times New Roman"/>
                <a:ea typeface="Calibri"/>
                <a:cs typeface="Times New Roman"/>
              </a:rPr>
              <a:t> but due to </a:t>
            </a:r>
            <a:r>
              <a:rPr lang="en-US" b="1" dirty="0" smtClean="0">
                <a:solidFill>
                  <a:srgbClr val="FF0000"/>
                </a:solidFill>
                <a:effectLst/>
                <a:latin typeface="Times New Roman"/>
                <a:ea typeface="Calibri"/>
                <a:cs typeface="Times New Roman"/>
              </a:rPr>
              <a:t>increasing demands for fuel</a:t>
            </a:r>
            <a:r>
              <a:rPr lang="en-US" dirty="0" smtClean="0">
                <a:solidFill>
                  <a:srgbClr val="FF0000"/>
                </a:solidFill>
                <a:effectLst/>
                <a:latin typeface="Times New Roman"/>
                <a:ea typeface="Calibri"/>
                <a:cs typeface="Times New Roman"/>
              </a:rPr>
              <a:t> and materials and the </a:t>
            </a:r>
            <a:r>
              <a:rPr lang="en-US" b="1" dirty="0" smtClean="0">
                <a:solidFill>
                  <a:srgbClr val="FF0000"/>
                </a:solidFill>
                <a:effectLst/>
                <a:latin typeface="Times New Roman"/>
                <a:ea typeface="Calibri"/>
                <a:cs typeface="Times New Roman"/>
              </a:rPr>
              <a:t>expansion of agriculture into formerly forested lands</a:t>
            </a:r>
            <a:r>
              <a:rPr lang="en-US" dirty="0" smtClean="0">
                <a:solidFill>
                  <a:srgbClr val="FF0000"/>
                </a:solidFill>
                <a:effectLst/>
                <a:latin typeface="Times New Roman"/>
                <a:ea typeface="Calibri"/>
                <a:cs typeface="Times New Roman"/>
              </a:rPr>
              <a:t>. </a:t>
            </a:r>
            <a:endParaRPr lang="en-US" sz="2800" dirty="0">
              <a:solidFill>
                <a:srgbClr val="FF0000"/>
              </a:solidFill>
              <a:ea typeface="Calibri"/>
              <a:cs typeface="Times New Roman"/>
            </a:endParaRPr>
          </a:p>
          <a:p>
            <a:pPr marL="0" marR="0" algn="just">
              <a:lnSpc>
                <a:spcPct val="115000"/>
              </a:lnSpc>
              <a:spcBef>
                <a:spcPts val="0"/>
              </a:spcBef>
              <a:spcAft>
                <a:spcPts val="1000"/>
              </a:spcAft>
            </a:pPr>
            <a:r>
              <a:rPr lang="en-US" dirty="0" smtClean="0">
                <a:effectLst/>
                <a:latin typeface="Times New Roman"/>
                <a:ea typeface="Calibri"/>
                <a:cs typeface="Times New Roman"/>
              </a:rPr>
              <a:t>Wood use in North America continued to expand long after the decline of use in Europe .</a:t>
            </a:r>
          </a:p>
          <a:p>
            <a:pPr marL="0" marR="0" algn="just">
              <a:lnSpc>
                <a:spcPct val="115000"/>
              </a:lnSpc>
              <a:spcBef>
                <a:spcPts val="0"/>
              </a:spcBef>
              <a:spcAft>
                <a:spcPts val="1000"/>
              </a:spcAft>
            </a:pPr>
            <a:r>
              <a:rPr lang="en-US" dirty="0" smtClean="0">
                <a:effectLst/>
                <a:latin typeface="Times New Roman"/>
                <a:ea typeface="Calibri"/>
                <a:cs typeface="Times New Roman"/>
              </a:rPr>
              <a:t>Many of the uses now take different forms, reflecting </a:t>
            </a:r>
            <a:r>
              <a:rPr lang="en-US" b="1" dirty="0" smtClean="0">
                <a:solidFill>
                  <a:srgbClr val="FF0000"/>
                </a:solidFill>
                <a:effectLst/>
                <a:latin typeface="Times New Roman"/>
                <a:ea typeface="Calibri"/>
                <a:cs typeface="Times New Roman"/>
              </a:rPr>
              <a:t>new product demands and new technology. </a:t>
            </a:r>
            <a:endParaRPr lang="en-US" sz="2800" b="1" dirty="0">
              <a:solidFill>
                <a:srgbClr val="FF0000"/>
              </a:solidFill>
              <a:ea typeface="Calibri"/>
              <a:cs typeface="Times New Roman"/>
            </a:endParaRPr>
          </a:p>
          <a:p>
            <a:endParaRPr lang="en-US" dirty="0"/>
          </a:p>
        </p:txBody>
      </p:sp>
    </p:spTree>
    <p:extLst>
      <p:ext uri="{BB962C8B-B14F-4D97-AF65-F5344CB8AC3E}">
        <p14:creationId xmlns:p14="http://schemas.microsoft.com/office/powerpoint/2010/main" val="3390967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8991600" cy="6629400"/>
          </a:xfrm>
        </p:spPr>
        <p:txBody>
          <a:bodyPr>
            <a:normAutofit fontScale="92500"/>
          </a:bodyPr>
          <a:lstStyle/>
          <a:p>
            <a:pPr>
              <a:buNone/>
            </a:pPr>
            <a:r>
              <a:rPr lang="en-GB" sz="3600" b="1" dirty="0" smtClean="0">
                <a:solidFill>
                  <a:srgbClr val="FF0000"/>
                </a:solidFill>
                <a:latin typeface="Times New Roman" pitchFamily="18" charset="0"/>
                <a:cs typeface="Times New Roman" pitchFamily="18" charset="0"/>
              </a:rPr>
              <a:t> Composition of vascular cambium</a:t>
            </a:r>
            <a:endParaRPr lang="en-US" sz="3600" dirty="0" smtClean="0">
              <a:solidFill>
                <a:srgbClr val="FF0000"/>
              </a:solidFill>
              <a:latin typeface="Times New Roman" pitchFamily="18" charset="0"/>
              <a:cs typeface="Times New Roman" pitchFamily="18" charset="0"/>
            </a:endParaRPr>
          </a:p>
          <a:p>
            <a:r>
              <a:rPr lang="en-US" sz="2600" dirty="0" smtClean="0">
                <a:latin typeface="Times New Roman" pitchFamily="18" charset="0"/>
                <a:cs typeface="Times New Roman" pitchFamily="18" charset="0"/>
              </a:rPr>
              <a:t>The </a:t>
            </a:r>
            <a:r>
              <a:rPr lang="en-US" sz="2600" b="1" dirty="0" smtClean="0">
                <a:solidFill>
                  <a:srgbClr val="FF0000"/>
                </a:solidFill>
                <a:latin typeface="Times New Roman" pitchFamily="18" charset="0"/>
                <a:cs typeface="Times New Roman" pitchFamily="18" charset="0"/>
              </a:rPr>
              <a:t>axial and radial </a:t>
            </a:r>
            <a:r>
              <a:rPr lang="en-US" sz="2600" dirty="0" smtClean="0">
                <a:latin typeface="Times New Roman" pitchFamily="18" charset="0"/>
                <a:cs typeface="Times New Roman" pitchFamily="18" charset="0"/>
              </a:rPr>
              <a:t>systems and their component cells are derived from a special part of the tree called the </a:t>
            </a:r>
            <a:r>
              <a:rPr lang="en-US" sz="2600" b="1" dirty="0" smtClean="0">
                <a:latin typeface="Times New Roman" pitchFamily="18" charset="0"/>
                <a:cs typeface="Times New Roman" pitchFamily="18" charset="0"/>
              </a:rPr>
              <a:t>vascular cambium. </a:t>
            </a:r>
          </a:p>
          <a:p>
            <a:r>
              <a:rPr lang="en-US" sz="2600" dirty="0" smtClean="0">
                <a:latin typeface="Times New Roman" pitchFamily="18" charset="0"/>
                <a:cs typeface="Times New Roman" pitchFamily="18" charset="0"/>
              </a:rPr>
              <a:t>The </a:t>
            </a:r>
            <a:r>
              <a:rPr lang="en-US" sz="2600" b="1" dirty="0" smtClean="0">
                <a:solidFill>
                  <a:srgbClr val="FF0000"/>
                </a:solidFill>
                <a:latin typeface="Times New Roman" pitchFamily="18" charset="0"/>
                <a:cs typeface="Times New Roman" pitchFamily="18" charset="0"/>
              </a:rPr>
              <a:t>vascular cambium </a:t>
            </a:r>
            <a:r>
              <a:rPr lang="en-US" sz="2600" dirty="0" smtClean="0">
                <a:latin typeface="Times New Roman" pitchFamily="18" charset="0"/>
                <a:cs typeface="Times New Roman" pitchFamily="18" charset="0"/>
              </a:rPr>
              <a:t>is a thin layer of cells that exists between the </a:t>
            </a:r>
            <a:r>
              <a:rPr lang="en-US" sz="2600" b="1" dirty="0" smtClean="0">
                <a:latin typeface="Times New Roman" pitchFamily="18" charset="0"/>
                <a:cs typeface="Times New Roman" pitchFamily="18" charset="0"/>
              </a:rPr>
              <a:t>inner bark </a:t>
            </a:r>
            <a:r>
              <a:rPr lang="en-US" sz="2600" dirty="0" smtClean="0">
                <a:latin typeface="Times New Roman" pitchFamily="18" charset="0"/>
                <a:cs typeface="Times New Roman" pitchFamily="18" charset="0"/>
              </a:rPr>
              <a:t>and the </a:t>
            </a:r>
            <a:r>
              <a:rPr lang="en-US" sz="2600" b="1" dirty="0" smtClean="0">
                <a:latin typeface="Times New Roman" pitchFamily="18" charset="0"/>
                <a:cs typeface="Times New Roman" pitchFamily="18" charset="0"/>
              </a:rPr>
              <a:t>wood, </a:t>
            </a:r>
            <a:r>
              <a:rPr lang="en-US" sz="2600" dirty="0" smtClean="0">
                <a:latin typeface="Times New Roman" pitchFamily="18" charset="0"/>
                <a:cs typeface="Times New Roman" pitchFamily="18" charset="0"/>
              </a:rPr>
              <a:t>and is responsible for </a:t>
            </a:r>
            <a:r>
              <a:rPr lang="en-US" sz="2600" b="1" dirty="0" smtClean="0">
                <a:latin typeface="Times New Roman" pitchFamily="18" charset="0"/>
                <a:cs typeface="Times New Roman" pitchFamily="18" charset="0"/>
              </a:rPr>
              <a:t>forming, by means of many cell divisions,</a:t>
            </a:r>
          </a:p>
          <a:p>
            <a:pPr marL="0" indent="0">
              <a:buNone/>
            </a:pPr>
            <a:r>
              <a:rPr lang="en-US" sz="2600" b="1" dirty="0">
                <a:latin typeface="Times New Roman" pitchFamily="18" charset="0"/>
                <a:cs typeface="Times New Roman" pitchFamily="18" charset="0"/>
              </a:rPr>
              <a:t>-</a:t>
            </a:r>
            <a:r>
              <a:rPr lang="en-US" sz="2600" b="1" dirty="0" smtClean="0">
                <a:latin typeface="Times New Roman" pitchFamily="18" charset="0"/>
                <a:cs typeface="Times New Roman" pitchFamily="18" charset="0"/>
              </a:rPr>
              <a:t> </a:t>
            </a:r>
            <a:r>
              <a:rPr lang="en-US" sz="2600" b="1" u="sng" dirty="0" smtClean="0">
                <a:solidFill>
                  <a:srgbClr val="00B0F0"/>
                </a:solidFill>
                <a:latin typeface="Times New Roman" pitchFamily="18" charset="0"/>
                <a:cs typeface="Times New Roman" pitchFamily="18" charset="0"/>
              </a:rPr>
              <a:t>wood</a:t>
            </a:r>
            <a:r>
              <a:rPr lang="en-US" sz="2600" b="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(or secondary xylem) to the inside, and </a:t>
            </a:r>
          </a:p>
          <a:p>
            <a:pPr marL="0" indent="0">
              <a:buNone/>
            </a:pPr>
            <a:r>
              <a:rPr lang="en-US" sz="2600" b="1" u="sng" dirty="0">
                <a:solidFill>
                  <a:srgbClr val="00B0F0"/>
                </a:solidFill>
                <a:latin typeface="Times New Roman" pitchFamily="18" charset="0"/>
                <a:cs typeface="Times New Roman" pitchFamily="18" charset="0"/>
              </a:rPr>
              <a:t>-</a:t>
            </a:r>
            <a:r>
              <a:rPr lang="en-US" sz="2600" b="1" u="sng" dirty="0" smtClean="0">
                <a:solidFill>
                  <a:srgbClr val="00B0F0"/>
                </a:solidFill>
                <a:latin typeface="Times New Roman" pitchFamily="18" charset="0"/>
                <a:cs typeface="Times New Roman" pitchFamily="18" charset="0"/>
              </a:rPr>
              <a:t>bark</a:t>
            </a:r>
            <a:r>
              <a:rPr lang="en-US" sz="2600" dirty="0" smtClean="0">
                <a:latin typeface="Times New Roman" pitchFamily="18" charset="0"/>
                <a:cs typeface="Times New Roman" pitchFamily="18" charset="0"/>
              </a:rPr>
              <a:t> (or secondary phloem) to the outside, </a:t>
            </a:r>
            <a:r>
              <a:rPr lang="en-US" sz="2600" dirty="0" smtClean="0">
                <a:solidFill>
                  <a:srgbClr val="FF0000"/>
                </a:solidFill>
                <a:latin typeface="Times New Roman" pitchFamily="18" charset="0"/>
                <a:cs typeface="Times New Roman" pitchFamily="18" charset="0"/>
              </a:rPr>
              <a:t>b</a:t>
            </a:r>
            <a:r>
              <a:rPr lang="en-US" sz="2600" b="1" dirty="0" smtClean="0">
                <a:solidFill>
                  <a:srgbClr val="FF0000"/>
                </a:solidFill>
                <a:latin typeface="Times New Roman" pitchFamily="18" charset="0"/>
                <a:cs typeface="Times New Roman" pitchFamily="18" charset="0"/>
              </a:rPr>
              <a:t>oth of which are vascular conducting tissues </a:t>
            </a:r>
            <a:r>
              <a:rPr lang="en-US" sz="2600" dirty="0">
                <a:latin typeface="Times New Roman" pitchFamily="18" charset="0"/>
                <a:cs typeface="Times New Roman" pitchFamily="18" charset="0"/>
              </a:rPr>
              <a:t>.</a:t>
            </a:r>
            <a:r>
              <a:rPr lang="en-US" sz="2600" dirty="0" smtClean="0">
                <a:latin typeface="Times New Roman" pitchFamily="18" charset="0"/>
                <a:cs typeface="Times New Roman" pitchFamily="18" charset="0"/>
              </a:rPr>
              <a:t> </a:t>
            </a:r>
          </a:p>
          <a:p>
            <a:r>
              <a:rPr lang="en-US" sz="2600" dirty="0" smtClean="0">
                <a:latin typeface="Times New Roman" pitchFamily="18" charset="0"/>
                <a:cs typeface="Times New Roman" pitchFamily="18" charset="0"/>
              </a:rPr>
              <a:t>As the </a:t>
            </a:r>
            <a:r>
              <a:rPr lang="en-US" sz="2600" b="1" dirty="0" smtClean="0">
                <a:solidFill>
                  <a:srgbClr val="FF0000"/>
                </a:solidFill>
                <a:latin typeface="Times New Roman" pitchFamily="18" charset="0"/>
                <a:cs typeface="Times New Roman" pitchFamily="18" charset="0"/>
              </a:rPr>
              <a:t>vascular cambium adds cells to the layers of wood and bark around a tree, the girth of the tree increases,</a:t>
            </a:r>
            <a:r>
              <a:rPr lang="en-US" sz="2600" dirty="0" smtClean="0">
                <a:latin typeface="Times New Roman" pitchFamily="18" charset="0"/>
                <a:cs typeface="Times New Roman" pitchFamily="18" charset="0"/>
              </a:rPr>
              <a:t> and thus</a:t>
            </a:r>
          </a:p>
          <a:p>
            <a:pPr>
              <a:buNone/>
            </a:pPr>
            <a:r>
              <a:rPr lang="en-US" sz="2600" dirty="0" smtClean="0">
                <a:latin typeface="Times New Roman" pitchFamily="18" charset="0"/>
                <a:cs typeface="Times New Roman" pitchFamily="18" charset="0"/>
              </a:rPr>
              <a:t>-</a:t>
            </a:r>
            <a:r>
              <a:rPr lang="en-US" sz="2600" b="1" dirty="0" smtClean="0">
                <a:latin typeface="Times New Roman" pitchFamily="18" charset="0"/>
                <a:cs typeface="Times New Roman" pitchFamily="18" charset="0"/>
              </a:rPr>
              <a:t>the </a:t>
            </a:r>
            <a:r>
              <a:rPr lang="en-US" sz="2600" b="1" dirty="0" smtClean="0">
                <a:solidFill>
                  <a:srgbClr val="FF0000"/>
                </a:solidFill>
                <a:latin typeface="Times New Roman" pitchFamily="18" charset="0"/>
                <a:cs typeface="Times New Roman" pitchFamily="18" charset="0"/>
              </a:rPr>
              <a:t>diameter</a:t>
            </a:r>
            <a:r>
              <a:rPr lang="en-US" sz="2600" b="1" dirty="0" smtClean="0">
                <a:latin typeface="Times New Roman" pitchFamily="18" charset="0"/>
                <a:cs typeface="Times New Roman" pitchFamily="18" charset="0"/>
              </a:rPr>
              <a:t> </a:t>
            </a:r>
            <a:r>
              <a:rPr lang="en-US" sz="2600" dirty="0" smtClean="0">
                <a:latin typeface="Times New Roman" pitchFamily="18" charset="0"/>
                <a:cs typeface="Times New Roman" pitchFamily="18" charset="0"/>
              </a:rPr>
              <a:t>and </a:t>
            </a:r>
            <a:r>
              <a:rPr lang="en-US" sz="2600" b="1" dirty="0" smtClean="0">
                <a:solidFill>
                  <a:srgbClr val="FF0000"/>
                </a:solidFill>
                <a:latin typeface="Times New Roman" pitchFamily="18" charset="0"/>
                <a:cs typeface="Times New Roman" pitchFamily="18" charset="0"/>
              </a:rPr>
              <a:t>total surface area </a:t>
            </a:r>
            <a:r>
              <a:rPr lang="en-US" sz="2600" dirty="0" smtClean="0">
                <a:latin typeface="Times New Roman" pitchFamily="18" charset="0"/>
                <a:cs typeface="Times New Roman" pitchFamily="18" charset="0"/>
              </a:rPr>
              <a:t>of the vascular cambium itself must increase, and this is accomplished by </a:t>
            </a:r>
            <a:r>
              <a:rPr lang="en-US" sz="2600" b="1" dirty="0" smtClean="0">
                <a:solidFill>
                  <a:srgbClr val="FF0000"/>
                </a:solidFill>
                <a:latin typeface="Times New Roman" pitchFamily="18" charset="0"/>
                <a:cs typeface="Times New Roman" pitchFamily="18" charset="0"/>
              </a:rPr>
              <a:t>cell division </a:t>
            </a:r>
            <a:r>
              <a:rPr lang="en-US" sz="2600" dirty="0" smtClean="0">
                <a:latin typeface="Times New Roman" pitchFamily="18" charset="0"/>
                <a:cs typeface="Times New Roman" pitchFamily="18" charset="0"/>
              </a:rPr>
              <a:t>as well.</a:t>
            </a:r>
          </a:p>
          <a:p>
            <a:r>
              <a:rPr lang="en-US" sz="2600" dirty="0" smtClean="0">
                <a:latin typeface="Times New Roman" pitchFamily="18" charset="0"/>
                <a:cs typeface="Times New Roman" pitchFamily="18" charset="0"/>
              </a:rPr>
              <a:t>The axial and radial systems are generated in the vascular cambium by two component cells: the fusiform initials and the ray initials (Figure 2.4B). </a:t>
            </a:r>
          </a:p>
          <a:p>
            <a:pPr>
              <a:buNone/>
            </a:pPr>
            <a:endParaRPr lang="en-US" sz="26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50</a:t>
            </a:fld>
            <a:endParaRPr lang="en-US">
              <a:solidFill>
                <a:prstClr val="black">
                  <a:tint val="75000"/>
                </a:prstClr>
              </a:solidFill>
            </a:endParaRPr>
          </a:p>
        </p:txBody>
      </p:sp>
    </p:spTree>
    <p:extLst>
      <p:ext uri="{BB962C8B-B14F-4D97-AF65-F5344CB8AC3E}">
        <p14:creationId xmlns:p14="http://schemas.microsoft.com/office/powerpoint/2010/main" val="338804125"/>
      </p:ext>
    </p:extLst>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fontScale="92500"/>
          </a:bodyPr>
          <a:lstStyle/>
          <a:p>
            <a:pPr>
              <a:buNone/>
            </a:pPr>
            <a:r>
              <a:rPr lang="en-GB" sz="3000" b="1" dirty="0" smtClean="0">
                <a:solidFill>
                  <a:srgbClr val="FF0000"/>
                </a:solidFill>
                <a:latin typeface="Times New Roman" pitchFamily="18" charset="0"/>
                <a:cs typeface="Times New Roman" pitchFamily="18" charset="0"/>
              </a:rPr>
              <a:t>Tissues in wood;</a:t>
            </a:r>
          </a:p>
          <a:p>
            <a:pPr>
              <a:buNone/>
            </a:pPr>
            <a:r>
              <a:rPr lang="en-GB" sz="2600" b="1" dirty="0" smtClean="0">
                <a:latin typeface="Times New Roman" pitchFamily="18" charset="0"/>
                <a:cs typeface="Times New Roman" pitchFamily="18" charset="0"/>
              </a:rPr>
              <a:t>Plants have </a:t>
            </a:r>
            <a:r>
              <a:rPr lang="en-GB" sz="2600" b="1" dirty="0" smtClean="0">
                <a:solidFill>
                  <a:srgbClr val="FF0000"/>
                </a:solidFill>
                <a:latin typeface="Times New Roman" pitchFamily="18" charset="0"/>
                <a:cs typeface="Times New Roman" pitchFamily="18" charset="0"/>
              </a:rPr>
              <a:t>three basic tissues</a:t>
            </a:r>
            <a:r>
              <a:rPr lang="en-GB" sz="2600" b="1" dirty="0" smtClean="0">
                <a:latin typeface="Times New Roman" pitchFamily="18" charset="0"/>
                <a:cs typeface="Times New Roman" pitchFamily="18" charset="0"/>
              </a:rPr>
              <a:t>, each composed of </a:t>
            </a:r>
            <a:r>
              <a:rPr lang="en-GB" sz="2600" b="1" dirty="0" smtClean="0">
                <a:solidFill>
                  <a:srgbClr val="FF0000"/>
                </a:solidFill>
                <a:latin typeface="Times New Roman" pitchFamily="18" charset="0"/>
                <a:cs typeface="Times New Roman" pitchFamily="18" charset="0"/>
              </a:rPr>
              <a:t>several cell types</a:t>
            </a:r>
            <a:r>
              <a:rPr lang="en-GB" sz="2600" b="1" dirty="0" smtClean="0">
                <a:latin typeface="Times New Roman" pitchFamily="18" charset="0"/>
                <a:cs typeface="Times New Roman" pitchFamily="18" charset="0"/>
              </a:rPr>
              <a:t>.</a:t>
            </a:r>
            <a:endParaRPr lang="en-US" sz="2600" b="1" dirty="0" smtClean="0">
              <a:latin typeface="Times New Roman" pitchFamily="18" charset="0"/>
              <a:cs typeface="Times New Roman" pitchFamily="18" charset="0"/>
            </a:endParaRPr>
          </a:p>
          <a:p>
            <a:pPr lvl="0"/>
            <a:r>
              <a:rPr lang="en-GB" sz="2600" b="1" u="sng" dirty="0" smtClean="0">
                <a:solidFill>
                  <a:srgbClr val="FF0000"/>
                </a:solidFill>
                <a:latin typeface="Times New Roman" pitchFamily="18" charset="0"/>
                <a:cs typeface="Times New Roman" pitchFamily="18" charset="0"/>
              </a:rPr>
              <a:t>Dermal Tissue;</a:t>
            </a:r>
            <a:r>
              <a:rPr lang="en-GB" sz="2600" dirty="0" smtClean="0">
                <a:latin typeface="Times New Roman" pitchFamily="18" charset="0"/>
                <a:cs typeface="Times New Roman" pitchFamily="18" charset="0"/>
              </a:rPr>
              <a:t> This tissue forms the “</a:t>
            </a:r>
            <a:r>
              <a:rPr lang="en-GB" sz="2600" b="1" u="sng" dirty="0" smtClean="0">
                <a:latin typeface="Times New Roman" pitchFamily="18" charset="0"/>
                <a:cs typeface="Times New Roman" pitchFamily="18" charset="0"/>
              </a:rPr>
              <a:t>skin</a:t>
            </a:r>
            <a:r>
              <a:rPr lang="en-GB" sz="2600" dirty="0" smtClean="0">
                <a:latin typeface="Times New Roman" pitchFamily="18" charset="0"/>
                <a:cs typeface="Times New Roman" pitchFamily="18" charset="0"/>
              </a:rPr>
              <a:t>” of the plant body, protecting it and preventing water loss.</a:t>
            </a:r>
            <a:endParaRPr lang="en-US" sz="2600" dirty="0" smtClean="0">
              <a:latin typeface="Times New Roman" pitchFamily="18" charset="0"/>
              <a:cs typeface="Times New Roman" pitchFamily="18" charset="0"/>
            </a:endParaRPr>
          </a:p>
          <a:p>
            <a:pPr lvl="0"/>
            <a:r>
              <a:rPr lang="en-GB" sz="2600" b="1" u="sng" dirty="0" smtClean="0">
                <a:solidFill>
                  <a:srgbClr val="FF0000"/>
                </a:solidFill>
                <a:latin typeface="Times New Roman" pitchFamily="18" charset="0"/>
                <a:cs typeface="Times New Roman" pitchFamily="18" charset="0"/>
              </a:rPr>
              <a:t>Ground Tissue</a:t>
            </a:r>
            <a:r>
              <a:rPr lang="en-GB" sz="2600" b="1" dirty="0" smtClean="0">
                <a:solidFill>
                  <a:srgbClr val="FF0000"/>
                </a:solidFill>
                <a:latin typeface="Times New Roman" pitchFamily="18" charset="0"/>
                <a:cs typeface="Times New Roman" pitchFamily="18" charset="0"/>
              </a:rPr>
              <a:t>; </a:t>
            </a:r>
            <a:r>
              <a:rPr lang="en-GB" sz="2600" dirty="0" smtClean="0">
                <a:latin typeface="Times New Roman" pitchFamily="18" charset="0"/>
                <a:cs typeface="Times New Roman" pitchFamily="18" charset="0"/>
              </a:rPr>
              <a:t>Much of a young plant is ground tissue, which </a:t>
            </a:r>
            <a:r>
              <a:rPr lang="en-GB" sz="2600" b="1" dirty="0" smtClean="0">
                <a:latin typeface="Times New Roman" pitchFamily="18" charset="0"/>
                <a:cs typeface="Times New Roman" pitchFamily="18" charset="0"/>
              </a:rPr>
              <a:t>supports</a:t>
            </a:r>
            <a:r>
              <a:rPr lang="en-GB" sz="2600" dirty="0" smtClean="0">
                <a:latin typeface="Times New Roman" pitchFamily="18" charset="0"/>
                <a:cs typeface="Times New Roman" pitchFamily="18" charset="0"/>
              </a:rPr>
              <a:t> the plant body and </a:t>
            </a:r>
            <a:r>
              <a:rPr lang="en-GB" sz="2600" b="1" dirty="0" smtClean="0">
                <a:solidFill>
                  <a:srgbClr val="FF0000"/>
                </a:solidFill>
                <a:latin typeface="Times New Roman" pitchFamily="18" charset="0"/>
                <a:cs typeface="Times New Roman" pitchFamily="18" charset="0"/>
              </a:rPr>
              <a:t>stores food and water</a:t>
            </a:r>
            <a:endParaRPr lang="en-US" sz="2600" b="1" dirty="0" smtClean="0">
              <a:solidFill>
                <a:srgbClr val="FF0000"/>
              </a:solidFill>
              <a:latin typeface="Times New Roman" pitchFamily="18" charset="0"/>
              <a:cs typeface="Times New Roman" pitchFamily="18" charset="0"/>
            </a:endParaRPr>
          </a:p>
          <a:p>
            <a:pPr lvl="0"/>
            <a:r>
              <a:rPr lang="en-GB" sz="2600" b="1" u="sng" dirty="0" smtClean="0">
                <a:solidFill>
                  <a:srgbClr val="FF0000"/>
                </a:solidFill>
                <a:latin typeface="Times New Roman" pitchFamily="18" charset="0"/>
                <a:cs typeface="Times New Roman" pitchFamily="18" charset="0"/>
              </a:rPr>
              <a:t>Vascular Tissue</a:t>
            </a:r>
            <a:r>
              <a:rPr lang="en-GB" sz="2600" b="1" dirty="0" smtClean="0">
                <a:solidFill>
                  <a:srgbClr val="FF0000"/>
                </a:solidFill>
                <a:latin typeface="Times New Roman" pitchFamily="18" charset="0"/>
                <a:cs typeface="Times New Roman" pitchFamily="18" charset="0"/>
              </a:rPr>
              <a:t>;</a:t>
            </a:r>
            <a:r>
              <a:rPr lang="en-GB" sz="2600" dirty="0" smtClean="0">
                <a:solidFill>
                  <a:srgbClr val="FF0000"/>
                </a:solidFill>
                <a:latin typeface="Times New Roman" pitchFamily="18" charset="0"/>
                <a:cs typeface="Times New Roman" pitchFamily="18" charset="0"/>
              </a:rPr>
              <a:t> </a:t>
            </a:r>
            <a:r>
              <a:rPr lang="en-GB" sz="2600" dirty="0" smtClean="0">
                <a:latin typeface="Times New Roman" pitchFamily="18" charset="0"/>
                <a:cs typeface="Times New Roman" pitchFamily="18" charset="0"/>
              </a:rPr>
              <a:t>Special </a:t>
            </a:r>
            <a:r>
              <a:rPr lang="en-GB" sz="2600" b="1" dirty="0" smtClean="0">
                <a:latin typeface="Times New Roman" pitchFamily="18" charset="0"/>
                <a:cs typeface="Times New Roman" pitchFamily="18" charset="0"/>
              </a:rPr>
              <a:t>piping</a:t>
            </a:r>
            <a:r>
              <a:rPr lang="en-GB" sz="2600" dirty="0" smtClean="0">
                <a:latin typeface="Times New Roman" pitchFamily="18" charset="0"/>
                <a:cs typeface="Times New Roman" pitchFamily="18" charset="0"/>
              </a:rPr>
              <a:t> tissues </a:t>
            </a:r>
            <a:r>
              <a:rPr lang="en-GB" sz="2600" b="1" dirty="0" smtClean="0">
                <a:solidFill>
                  <a:srgbClr val="FF0000"/>
                </a:solidFill>
                <a:latin typeface="Times New Roman" pitchFamily="18" charset="0"/>
                <a:cs typeface="Times New Roman" pitchFamily="18" charset="0"/>
              </a:rPr>
              <a:t>conduct water and sugars through the plant body. </a:t>
            </a:r>
            <a:endParaRPr lang="en-US" sz="2600" b="1" dirty="0" smtClean="0">
              <a:solidFill>
                <a:srgbClr val="FF0000"/>
              </a:solidFill>
              <a:latin typeface="Times New Roman" pitchFamily="18" charset="0"/>
              <a:cs typeface="Times New Roman" pitchFamily="18" charset="0"/>
            </a:endParaRPr>
          </a:p>
          <a:p>
            <a:pPr>
              <a:buNone/>
            </a:pPr>
            <a:r>
              <a:rPr lang="en-GB" sz="2600" dirty="0" smtClean="0">
                <a:latin typeface="Times New Roman" pitchFamily="18" charset="0"/>
                <a:cs typeface="Times New Roman" pitchFamily="18" charset="0"/>
              </a:rPr>
              <a:t>-</a:t>
            </a:r>
            <a:r>
              <a:rPr lang="en-GB" sz="2600" b="1" dirty="0" smtClean="0">
                <a:solidFill>
                  <a:srgbClr val="FF0000"/>
                </a:solidFill>
                <a:latin typeface="Times New Roman" pitchFamily="18" charset="0"/>
                <a:cs typeface="Times New Roman" pitchFamily="18" charset="0"/>
              </a:rPr>
              <a:t>Primary and secondary growths play important roles in establishing the basic body plan of the organism.</a:t>
            </a:r>
          </a:p>
          <a:p>
            <a:r>
              <a:rPr lang="en-GB" sz="2600" b="1" dirty="0" smtClean="0">
                <a:solidFill>
                  <a:srgbClr val="FF0000"/>
                </a:solidFill>
                <a:latin typeface="Times New Roman" pitchFamily="18" charset="0"/>
                <a:cs typeface="Times New Roman" pitchFamily="18" charset="0"/>
              </a:rPr>
              <a:t>The vascular tissues </a:t>
            </a:r>
            <a:r>
              <a:rPr lang="en-GB" sz="2600" dirty="0" smtClean="0">
                <a:latin typeface="Times New Roman" pitchFamily="18" charset="0"/>
                <a:cs typeface="Times New Roman" pitchFamily="18" charset="0"/>
              </a:rPr>
              <a:t>produced by </a:t>
            </a:r>
            <a:r>
              <a:rPr lang="en-GB" sz="2600" b="1" dirty="0" smtClean="0">
                <a:solidFill>
                  <a:srgbClr val="FF0000"/>
                </a:solidFill>
                <a:latin typeface="Times New Roman" pitchFamily="18" charset="0"/>
                <a:cs typeface="Times New Roman" pitchFamily="18" charset="0"/>
              </a:rPr>
              <a:t>primary meristems </a:t>
            </a:r>
            <a:r>
              <a:rPr lang="en-GB" sz="2600" dirty="0" smtClean="0">
                <a:latin typeface="Times New Roman" pitchFamily="18" charset="0"/>
                <a:cs typeface="Times New Roman" pitchFamily="18" charset="0"/>
              </a:rPr>
              <a:t>played the same Conducting roles as they do in contemporary vascular plants.. </a:t>
            </a:r>
          </a:p>
          <a:p>
            <a:r>
              <a:rPr lang="en-GB" sz="2600" dirty="0" smtClean="0">
                <a:latin typeface="Times New Roman" pitchFamily="18" charset="0"/>
                <a:cs typeface="Times New Roman" pitchFamily="18" charset="0"/>
              </a:rPr>
              <a:t>The presence of  three kinds of organs(</a:t>
            </a:r>
            <a:r>
              <a:rPr lang="en-GB" sz="2600" b="1" dirty="0" smtClean="0">
                <a:latin typeface="Times New Roman" pitchFamily="18" charset="0"/>
                <a:cs typeface="Times New Roman" pitchFamily="18" charset="0"/>
              </a:rPr>
              <a:t>stems, leaves, and roots</a:t>
            </a:r>
            <a:r>
              <a:rPr lang="en-GB" sz="2600" dirty="0" smtClean="0">
                <a:latin typeface="Times New Roman" pitchFamily="18" charset="0"/>
                <a:cs typeface="Times New Roman" pitchFamily="18" charset="0"/>
              </a:rPr>
              <a:t>) is a Property of most modern plants.</a:t>
            </a:r>
          </a:p>
          <a:p>
            <a:r>
              <a:rPr lang="en-GB" sz="2600" dirty="0" smtClean="0">
                <a:latin typeface="Times New Roman" pitchFamily="18" charset="0"/>
                <a:cs typeface="Times New Roman" pitchFamily="18" charset="0"/>
              </a:rPr>
              <a:t>With the evolution of </a:t>
            </a:r>
            <a:r>
              <a:rPr lang="en-GB" sz="2600" b="1" u="sng" dirty="0" smtClean="0">
                <a:latin typeface="Times New Roman" pitchFamily="18" charset="0"/>
                <a:cs typeface="Times New Roman" pitchFamily="18" charset="0"/>
              </a:rPr>
              <a:t>secondary growth</a:t>
            </a:r>
            <a:r>
              <a:rPr lang="en-GB" sz="2600" dirty="0" smtClean="0">
                <a:latin typeface="Times New Roman" pitchFamily="18" charset="0"/>
                <a:cs typeface="Times New Roman" pitchFamily="18" charset="0"/>
              </a:rPr>
              <a:t>, vascular plants Could develop thick trunks and become tree.</a:t>
            </a:r>
            <a:endParaRPr lang="en-US" sz="26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352358227"/>
      </p:ext>
    </p:extLst>
  </p:cSld>
  <p:clrMapOvr>
    <a:masterClrMapping/>
  </p:clrMapOvr>
  <p:transition>
    <p:wedg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457200"/>
            <a:ext cx="8763000" cy="6400800"/>
          </a:xfrm>
        </p:spPr>
        <p:txBody>
          <a:bodyPr>
            <a:normAutofit/>
          </a:bodyPr>
          <a:lstStyle/>
          <a:p>
            <a:pPr>
              <a:buNone/>
            </a:pPr>
            <a:r>
              <a:rPr lang="en-GB" b="1" dirty="0" smtClean="0">
                <a:latin typeface="Times New Roman" pitchFamily="18" charset="0"/>
                <a:cs typeface="Times New Roman" pitchFamily="18" charset="0"/>
              </a:rPr>
              <a:t> </a:t>
            </a:r>
            <a:r>
              <a:rPr lang="en-GB" sz="2800" b="1" u="sng" dirty="0" smtClean="0">
                <a:solidFill>
                  <a:srgbClr val="FF0000"/>
                </a:solidFill>
                <a:latin typeface="Times New Roman" pitchFamily="18" charset="0"/>
                <a:cs typeface="Times New Roman" pitchFamily="18" charset="0"/>
              </a:rPr>
              <a:t>Tree growth;</a:t>
            </a:r>
            <a:r>
              <a:rPr lang="en-GB" sz="2400" dirty="0" smtClean="0">
                <a:latin typeface="Times New Roman" pitchFamily="18" charset="0"/>
                <a:cs typeface="Times New Roman" pitchFamily="18" charset="0"/>
              </a:rPr>
              <a:t> Including bark, root, and bud growth.</a:t>
            </a:r>
          </a:p>
          <a:p>
            <a:pPr>
              <a:buFont typeface="Wingdings" pitchFamily="2" charset="2"/>
              <a:buChar char="ü"/>
            </a:pPr>
            <a:r>
              <a:rPr lang="en-GB" sz="2400" dirty="0" smtClean="0">
                <a:latin typeface="Times New Roman" pitchFamily="18" charset="0"/>
                <a:cs typeface="Times New Roman" pitchFamily="18" charset="0"/>
              </a:rPr>
              <a:t>Trees undergo </a:t>
            </a:r>
            <a:r>
              <a:rPr lang="en-GB" sz="2400" b="1" dirty="0" smtClean="0">
                <a:latin typeface="Times New Roman" pitchFamily="18" charset="0"/>
                <a:cs typeface="Times New Roman" pitchFamily="18" charset="0"/>
              </a:rPr>
              <a:t>primary growth </a:t>
            </a:r>
            <a:r>
              <a:rPr lang="en-GB" sz="2400" dirty="0" smtClean="0">
                <a:latin typeface="Times New Roman" pitchFamily="18" charset="0"/>
                <a:cs typeface="Times New Roman" pitchFamily="18" charset="0"/>
              </a:rPr>
              <a:t>to increase length and </a:t>
            </a:r>
            <a:r>
              <a:rPr lang="en-GB" sz="2400" b="1" dirty="0" smtClean="0">
                <a:latin typeface="Times New Roman" pitchFamily="18" charset="0"/>
                <a:cs typeface="Times New Roman" pitchFamily="18" charset="0"/>
              </a:rPr>
              <a:t>secondary</a:t>
            </a:r>
            <a:r>
              <a:rPr lang="en-GB" sz="2400" dirty="0" smtClean="0">
                <a:latin typeface="Times New Roman" pitchFamily="18" charset="0"/>
                <a:cs typeface="Times New Roman" pitchFamily="18" charset="0"/>
              </a:rPr>
              <a:t> increase core cell/bark.</a:t>
            </a:r>
            <a:endParaRPr lang="en-US" sz="2400" dirty="0" smtClean="0">
              <a:latin typeface="Times New Roman" pitchFamily="18" charset="0"/>
              <a:cs typeface="Times New Roman" pitchFamily="18" charset="0"/>
            </a:endParaRPr>
          </a:p>
          <a:p>
            <a:pPr>
              <a:buFont typeface="Wingdings" pitchFamily="2" charset="2"/>
              <a:buChar char="ü"/>
            </a:pPr>
            <a:r>
              <a:rPr lang="en-GB" sz="2400" b="1" u="sng" dirty="0" smtClean="0">
                <a:latin typeface="Times New Roman" pitchFamily="18" charset="0"/>
                <a:cs typeface="Times New Roman" pitchFamily="18" charset="0"/>
              </a:rPr>
              <a:t>Plants grow </a:t>
            </a:r>
            <a:r>
              <a:rPr lang="en-GB" sz="2400" dirty="0" smtClean="0">
                <a:latin typeface="Times New Roman" pitchFamily="18" charset="0"/>
                <a:cs typeface="Times New Roman" pitchFamily="18" charset="0"/>
              </a:rPr>
              <a:t>from the division/separation of </a:t>
            </a:r>
            <a:r>
              <a:rPr lang="en-GB" sz="2400" dirty="0" err="1" smtClean="0">
                <a:latin typeface="Times New Roman" pitchFamily="18" charset="0"/>
                <a:cs typeface="Times New Roman" pitchFamily="18" charset="0"/>
              </a:rPr>
              <a:t>meristematic</a:t>
            </a:r>
            <a:r>
              <a:rPr lang="en-GB" sz="2400" dirty="0" smtClean="0">
                <a:latin typeface="Times New Roman" pitchFamily="18" charset="0"/>
                <a:cs typeface="Times New Roman" pitchFamily="18" charset="0"/>
              </a:rPr>
              <a:t> tissue. </a:t>
            </a:r>
            <a:endParaRPr lang="en-US" sz="2400" dirty="0" smtClean="0">
              <a:latin typeface="Times New Roman" pitchFamily="18" charset="0"/>
              <a:cs typeface="Times New Roman" pitchFamily="18" charset="0"/>
            </a:endParaRPr>
          </a:p>
          <a:p>
            <a:r>
              <a:rPr lang="en-GB" sz="2400" b="1" u="sng" dirty="0" smtClean="0">
                <a:latin typeface="Times New Roman" pitchFamily="18" charset="0"/>
                <a:cs typeface="Times New Roman" pitchFamily="18" charset="0"/>
              </a:rPr>
              <a:t>Primary growth </a:t>
            </a:r>
            <a:r>
              <a:rPr lang="en-GB" sz="2400" dirty="0" smtClean="0">
                <a:latin typeface="Times New Roman" pitchFamily="18" charset="0"/>
                <a:cs typeface="Times New Roman" pitchFamily="18" charset="0"/>
              </a:rPr>
              <a:t>results from cell division at the </a:t>
            </a:r>
            <a:r>
              <a:rPr lang="en-GB" sz="2400" b="1" dirty="0" smtClean="0">
                <a:solidFill>
                  <a:srgbClr val="FF0000"/>
                </a:solidFill>
                <a:latin typeface="Times New Roman" pitchFamily="18" charset="0"/>
                <a:cs typeface="Times New Roman" pitchFamily="18" charset="0"/>
              </a:rPr>
              <a:t>apical meristem </a:t>
            </a:r>
            <a:r>
              <a:rPr lang="en-GB" sz="2400" dirty="0" smtClean="0">
                <a:latin typeface="Times New Roman" pitchFamily="18" charset="0"/>
                <a:cs typeface="Times New Roman" pitchFamily="18" charset="0"/>
              </a:rPr>
              <a:t>at the tip of the plant, making the shoot longer.</a:t>
            </a:r>
          </a:p>
          <a:p>
            <a:r>
              <a:rPr lang="en-GB" sz="2400" dirty="0" smtClean="0">
                <a:latin typeface="Times New Roman" pitchFamily="18" charset="0"/>
                <a:cs typeface="Times New Roman" pitchFamily="18" charset="0"/>
              </a:rPr>
              <a:t> </a:t>
            </a:r>
            <a:r>
              <a:rPr lang="en-GB" sz="2400" b="1" u="sng" dirty="0" smtClean="0">
                <a:latin typeface="Times New Roman" pitchFamily="18" charset="0"/>
                <a:cs typeface="Times New Roman" pitchFamily="18" charset="0"/>
              </a:rPr>
              <a:t>Secondary growth </a:t>
            </a:r>
            <a:r>
              <a:rPr lang="en-GB" sz="2400" dirty="0" smtClean="0">
                <a:latin typeface="Times New Roman" pitchFamily="18" charset="0"/>
                <a:cs typeface="Times New Roman" pitchFamily="18" charset="0"/>
              </a:rPr>
              <a:t>results from cell division at the </a:t>
            </a:r>
            <a:r>
              <a:rPr lang="en-GB" sz="2400" b="1" dirty="0" smtClean="0">
                <a:solidFill>
                  <a:srgbClr val="FF0000"/>
                </a:solidFill>
                <a:latin typeface="Times New Roman" pitchFamily="18" charset="0"/>
                <a:cs typeface="Times New Roman" pitchFamily="18" charset="0"/>
              </a:rPr>
              <a:t>lateral meristem </a:t>
            </a:r>
            <a:r>
              <a:rPr lang="en-GB" sz="2400" dirty="0" smtClean="0">
                <a:latin typeface="Times New Roman" pitchFamily="18" charset="0"/>
                <a:cs typeface="Times New Roman" pitchFamily="18" charset="0"/>
              </a:rPr>
              <a:t>in a cylinder encasing the shoot, and increases the shoot’s girth</a:t>
            </a:r>
            <a:endParaRPr lang="en-US" sz="24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A322383E-C0F6-4ADA-9456-E3A62067300D}" type="slidenum">
              <a:rPr lang="en-US" smtClean="0">
                <a:solidFill>
                  <a:prstClr val="black">
                    <a:tint val="75000"/>
                  </a:prstClr>
                </a:solidFill>
              </a:rPr>
              <a:pPr/>
              <a:t>52</a:t>
            </a:fld>
            <a:endParaRPr lang="en-US">
              <a:solidFill>
                <a:prstClr val="black">
                  <a:tint val="75000"/>
                </a:prstClr>
              </a:solidFill>
            </a:endParaRPr>
          </a:p>
        </p:txBody>
      </p:sp>
    </p:spTree>
    <p:extLst>
      <p:ext uri="{BB962C8B-B14F-4D97-AF65-F5344CB8AC3E}">
        <p14:creationId xmlns:p14="http://schemas.microsoft.com/office/powerpoint/2010/main" val="819643599"/>
      </p:ext>
    </p:extLst>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85800"/>
            <a:ext cx="8458200" cy="2667000"/>
          </a:xfrm>
        </p:spPr>
        <p:txBody>
          <a:bodyPr>
            <a:normAutofit/>
          </a:bodyPr>
          <a:lstStyle/>
          <a:p>
            <a:r>
              <a:rPr lang="en-GB" sz="2800" b="1" u="sng" dirty="0" smtClean="0">
                <a:solidFill>
                  <a:srgbClr val="FF0000"/>
                </a:solidFill>
                <a:latin typeface="Century" pitchFamily="18" charset="0"/>
              </a:rPr>
              <a:t>CHAPTER THREE</a:t>
            </a:r>
            <a:r>
              <a:rPr lang="en-US" sz="2800" dirty="0" smtClean="0">
                <a:latin typeface="Century" pitchFamily="18" charset="0"/>
              </a:rPr>
              <a:t/>
            </a:r>
            <a:br>
              <a:rPr lang="en-US" sz="2800" dirty="0" smtClean="0">
                <a:latin typeface="Century" pitchFamily="18" charset="0"/>
              </a:rPr>
            </a:br>
            <a:r>
              <a:rPr lang="en-GB" sz="2800" b="1" dirty="0" smtClean="0">
                <a:latin typeface="Century" pitchFamily="18" charset="0"/>
              </a:rPr>
              <a:t>3.1CHEMICAL COMPOSITION AND STRUCTURE OF CELLS</a:t>
            </a:r>
            <a:r>
              <a:rPr lang="en-US" sz="2800" b="1" dirty="0" smtClean="0">
                <a:latin typeface="Century" pitchFamily="18" charset="0"/>
              </a:rPr>
              <a:t> IN WOOD</a:t>
            </a:r>
            <a:endParaRPr lang="en-US" sz="2800" dirty="0"/>
          </a:p>
        </p:txBody>
      </p:sp>
    </p:spTree>
    <p:extLst>
      <p:ext uri="{BB962C8B-B14F-4D97-AF65-F5344CB8AC3E}">
        <p14:creationId xmlns:p14="http://schemas.microsoft.com/office/powerpoint/2010/main" val="2982554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705600"/>
          </a:xfrm>
        </p:spPr>
        <p:txBody>
          <a:bodyPr>
            <a:normAutofit fontScale="92500"/>
          </a:bodyPr>
          <a:lstStyle/>
          <a:p>
            <a:pPr>
              <a:buNone/>
            </a:pPr>
            <a:r>
              <a:rPr lang="en-GB" sz="2600" b="1" dirty="0" smtClean="0">
                <a:latin typeface="Times New Roman" pitchFamily="18" charset="0"/>
                <a:cs typeface="Times New Roman" pitchFamily="18" charset="0"/>
              </a:rPr>
              <a:t>3.1   CHEMICAL  COMPOSITION  OF WOOD</a:t>
            </a:r>
            <a:endParaRPr lang="en-US" sz="2600" dirty="0" smtClean="0">
              <a:latin typeface="Times New Roman" pitchFamily="18" charset="0"/>
              <a:cs typeface="Times New Roman" pitchFamily="18" charset="0"/>
            </a:endParaRPr>
          </a:p>
          <a:p>
            <a:pPr marL="0" indent="0">
              <a:buNone/>
            </a:pPr>
            <a:r>
              <a:rPr lang="en-GB" sz="2600" u="sng" dirty="0" smtClean="0">
                <a:latin typeface="Times New Roman" pitchFamily="18" charset="0"/>
                <a:cs typeface="Times New Roman" pitchFamily="18" charset="0"/>
              </a:rPr>
              <a:t>Wood consists of 4 main chemical groups, </a:t>
            </a:r>
          </a:p>
          <a:p>
            <a:pPr>
              <a:buFont typeface="Wingdings" pitchFamily="2" charset="2"/>
              <a:buChar char="Ø"/>
            </a:pPr>
            <a:r>
              <a:rPr lang="en-GB" sz="2600" dirty="0" smtClean="0">
                <a:latin typeface="Times New Roman" pitchFamily="18" charset="0"/>
                <a:cs typeface="Times New Roman" pitchFamily="18" charset="0"/>
              </a:rPr>
              <a:t>The </a:t>
            </a:r>
            <a:r>
              <a:rPr lang="en-GB" sz="2600" b="1" dirty="0" smtClean="0">
                <a:solidFill>
                  <a:srgbClr val="FF0000"/>
                </a:solidFill>
                <a:latin typeface="Times New Roman" pitchFamily="18" charset="0"/>
                <a:cs typeface="Times New Roman" pitchFamily="18" charset="0"/>
              </a:rPr>
              <a:t>cellulose and hemicellulose groups </a:t>
            </a:r>
            <a:r>
              <a:rPr lang="en-GB" sz="2600" dirty="0" smtClean="0">
                <a:latin typeface="Times New Roman" pitchFamily="18" charset="0"/>
                <a:cs typeface="Times New Roman" pitchFamily="18" charset="0"/>
              </a:rPr>
              <a:t>are the carbohydrates (sugar molecules) which make up the </a:t>
            </a:r>
            <a:r>
              <a:rPr lang="en-GB" sz="2600" b="1" dirty="0" smtClean="0">
                <a:latin typeface="Times New Roman" pitchFamily="18" charset="0"/>
                <a:cs typeface="Times New Roman" pitchFamily="18" charset="0"/>
              </a:rPr>
              <a:t>majority</a:t>
            </a:r>
            <a:r>
              <a:rPr lang="en-GB" sz="2600" dirty="0" smtClean="0">
                <a:latin typeface="Times New Roman" pitchFamily="18" charset="0"/>
                <a:cs typeface="Times New Roman" pitchFamily="18" charset="0"/>
              </a:rPr>
              <a:t> of the cell wall. </a:t>
            </a:r>
          </a:p>
          <a:p>
            <a:pPr>
              <a:buFont typeface="Wingdings" pitchFamily="2" charset="2"/>
              <a:buChar char="Ø"/>
            </a:pPr>
            <a:r>
              <a:rPr lang="en-GB" sz="2600" b="1" dirty="0" smtClean="0">
                <a:solidFill>
                  <a:srgbClr val="FF0000"/>
                </a:solidFill>
                <a:latin typeface="Times New Roman" pitchFamily="18" charset="0"/>
                <a:cs typeface="Times New Roman" pitchFamily="18" charset="0"/>
              </a:rPr>
              <a:t>Lignin</a:t>
            </a:r>
            <a:r>
              <a:rPr lang="en-GB" sz="2600" dirty="0" smtClean="0">
                <a:latin typeface="Times New Roman" pitchFamily="18" charset="0"/>
                <a:cs typeface="Times New Roman" pitchFamily="18" charset="0"/>
              </a:rPr>
              <a:t> acts as a "glue" to bond the cells together into a stiff/strong material. </a:t>
            </a:r>
          </a:p>
          <a:p>
            <a:pPr>
              <a:buFont typeface="Wingdings" pitchFamily="2" charset="2"/>
              <a:buChar char="Ø"/>
            </a:pPr>
            <a:r>
              <a:rPr lang="en-GB" sz="2600" dirty="0" smtClean="0">
                <a:solidFill>
                  <a:srgbClr val="00B050"/>
                </a:solidFill>
                <a:latin typeface="Times New Roman" pitchFamily="18" charset="0"/>
                <a:cs typeface="Times New Roman" pitchFamily="18" charset="0"/>
              </a:rPr>
              <a:t>The </a:t>
            </a:r>
            <a:r>
              <a:rPr lang="en-GB" sz="2600" b="1" dirty="0" smtClean="0">
                <a:solidFill>
                  <a:srgbClr val="00B050"/>
                </a:solidFill>
                <a:latin typeface="Times New Roman" pitchFamily="18" charset="0"/>
                <a:cs typeface="Times New Roman" pitchFamily="18" charset="0"/>
              </a:rPr>
              <a:t>extractives</a:t>
            </a:r>
            <a:r>
              <a:rPr lang="en-GB" sz="2600" dirty="0" smtClean="0">
                <a:solidFill>
                  <a:srgbClr val="00B050"/>
                </a:solidFill>
                <a:latin typeface="Times New Roman" pitchFamily="18" charset="0"/>
                <a:cs typeface="Times New Roman" pitchFamily="18" charset="0"/>
              </a:rPr>
              <a:t> are chemicals that are deposited in the cells and provide unique properties to wood, </a:t>
            </a:r>
            <a:r>
              <a:rPr lang="en-GB" sz="2600" dirty="0" smtClean="0">
                <a:latin typeface="Times New Roman" pitchFamily="18" charset="0"/>
                <a:cs typeface="Times New Roman" pitchFamily="18" charset="0"/>
              </a:rPr>
              <a:t>such as </a:t>
            </a:r>
            <a:r>
              <a:rPr lang="en-GB" sz="2600" b="1" dirty="0" smtClean="0">
                <a:solidFill>
                  <a:srgbClr val="7030A0"/>
                </a:solidFill>
                <a:latin typeface="Times New Roman" pitchFamily="18" charset="0"/>
                <a:cs typeface="Times New Roman" pitchFamily="18" charset="0"/>
              </a:rPr>
              <a:t>the natural resistance to biological deterioration</a:t>
            </a:r>
            <a:r>
              <a:rPr lang="en-GB" sz="2600" dirty="0" smtClean="0">
                <a:latin typeface="Times New Roman" pitchFamily="18" charset="0"/>
                <a:cs typeface="Times New Roman" pitchFamily="18" charset="0"/>
              </a:rPr>
              <a:t>.</a:t>
            </a:r>
            <a:endParaRPr lang="en-US" sz="2600" dirty="0" smtClean="0">
              <a:latin typeface="Times New Roman" pitchFamily="18" charset="0"/>
              <a:cs typeface="Times New Roman" pitchFamily="18" charset="0"/>
            </a:endParaRPr>
          </a:p>
          <a:p>
            <a:pPr>
              <a:buFont typeface="Wingdings" pitchFamily="2" charset="2"/>
              <a:buChar char="Ø"/>
            </a:pPr>
            <a:r>
              <a:rPr lang="en-GB" sz="2600" dirty="0" smtClean="0">
                <a:latin typeface="Times New Roman" pitchFamily="18" charset="0"/>
                <a:cs typeface="Times New Roman" pitchFamily="18" charset="0"/>
              </a:rPr>
              <a:t>Woods with a high degree of natural resistance </a:t>
            </a:r>
            <a:r>
              <a:rPr lang="en-GB" sz="2600" b="1" dirty="0" smtClean="0">
                <a:latin typeface="Times New Roman" pitchFamily="18" charset="0"/>
                <a:cs typeface="Times New Roman" pitchFamily="18" charset="0"/>
              </a:rPr>
              <a:t>have a relatively high percentage of </a:t>
            </a:r>
            <a:r>
              <a:rPr lang="en-GB" sz="2600" b="1" dirty="0" err="1" smtClean="0">
                <a:latin typeface="Times New Roman" pitchFamily="18" charset="0"/>
                <a:cs typeface="Times New Roman" pitchFamily="18" charset="0"/>
              </a:rPr>
              <a:t>biocidal</a:t>
            </a:r>
            <a:r>
              <a:rPr lang="en-GB" sz="2600" b="1" dirty="0" smtClean="0">
                <a:latin typeface="Times New Roman" pitchFamily="18" charset="0"/>
                <a:cs typeface="Times New Roman" pitchFamily="18" charset="0"/>
              </a:rPr>
              <a:t> extractives</a:t>
            </a:r>
            <a:r>
              <a:rPr lang="en-GB" sz="2600" dirty="0" smtClean="0">
                <a:latin typeface="Times New Roman" pitchFamily="18" charset="0"/>
                <a:cs typeface="Times New Roman" pitchFamily="18" charset="0"/>
              </a:rPr>
              <a:t>.</a:t>
            </a:r>
          </a:p>
          <a:p>
            <a:r>
              <a:rPr lang="en-GB" sz="2600" dirty="0" smtClean="0">
                <a:latin typeface="Times New Roman" pitchFamily="18" charset="0"/>
                <a:cs typeface="Times New Roman" pitchFamily="18" charset="0"/>
              </a:rPr>
              <a:t> The total extractive content of some species can be as high </a:t>
            </a:r>
            <a:r>
              <a:rPr lang="en-GB" sz="2600" b="1" dirty="0" smtClean="0">
                <a:solidFill>
                  <a:srgbClr val="7030A0"/>
                </a:solidFill>
                <a:latin typeface="Times New Roman" pitchFamily="18" charset="0"/>
                <a:cs typeface="Times New Roman" pitchFamily="18" charset="0"/>
              </a:rPr>
              <a:t>as 20 to 30%; </a:t>
            </a:r>
            <a:r>
              <a:rPr lang="en-GB" sz="2600" dirty="0" smtClean="0">
                <a:latin typeface="Times New Roman" pitchFamily="18" charset="0"/>
                <a:cs typeface="Times New Roman" pitchFamily="18" charset="0"/>
              </a:rPr>
              <a:t>these species generally have a high proportion of </a:t>
            </a:r>
            <a:r>
              <a:rPr lang="en-GB" sz="2600" dirty="0" err="1" smtClean="0">
                <a:latin typeface="Times New Roman" pitchFamily="18" charset="0"/>
                <a:cs typeface="Times New Roman" pitchFamily="18" charset="0"/>
              </a:rPr>
              <a:t>biocidal</a:t>
            </a:r>
            <a:r>
              <a:rPr lang="en-GB" sz="2600" dirty="0" smtClean="0">
                <a:latin typeface="Times New Roman" pitchFamily="18" charset="0"/>
                <a:cs typeface="Times New Roman" pitchFamily="18" charset="0"/>
              </a:rPr>
              <a:t> extractives.</a:t>
            </a:r>
            <a:endParaRPr lang="en-US" sz="2600" dirty="0" smtClean="0">
              <a:latin typeface="Times New Roman" pitchFamily="18" charset="0"/>
              <a:cs typeface="Times New Roman" pitchFamily="18" charset="0"/>
            </a:endParaRPr>
          </a:p>
          <a:p>
            <a:r>
              <a:rPr lang="en-GB" sz="2600" dirty="0" smtClean="0">
                <a:latin typeface="Times New Roman" pitchFamily="18" charset="0"/>
                <a:cs typeface="Times New Roman" pitchFamily="18" charset="0"/>
              </a:rPr>
              <a:t>Examples of naturally resistant wood with high extractive contents are </a:t>
            </a:r>
            <a:r>
              <a:rPr lang="en-GB" sz="2600" b="1" u="sng" dirty="0" smtClean="0">
                <a:solidFill>
                  <a:srgbClr val="FF0000"/>
                </a:solidFill>
                <a:latin typeface="Times New Roman" pitchFamily="18" charset="0"/>
                <a:cs typeface="Times New Roman" pitchFamily="18" charset="0"/>
              </a:rPr>
              <a:t>cedars and Redw</a:t>
            </a:r>
            <a:r>
              <a:rPr lang="en-GB" sz="2600" b="1" u="sng" dirty="0" smtClean="0">
                <a:solidFill>
                  <a:srgbClr val="FF0000"/>
                </a:solidFill>
              </a:rPr>
              <a:t>ood</a:t>
            </a:r>
            <a:endParaRPr lang="en-US" sz="2600" b="1" u="sng" dirty="0" smtClean="0">
              <a:solidFill>
                <a:srgbClr val="FF0000"/>
              </a:solidFill>
            </a:endParaRPr>
          </a:p>
          <a:p>
            <a:endParaRPr lang="en-US" dirty="0"/>
          </a:p>
        </p:txBody>
      </p:sp>
    </p:spTree>
    <p:extLst>
      <p:ext uri="{BB962C8B-B14F-4D97-AF65-F5344CB8AC3E}">
        <p14:creationId xmlns:p14="http://schemas.microsoft.com/office/powerpoint/2010/main" val="3260124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15400" cy="6629400"/>
          </a:xfrm>
        </p:spPr>
        <p:txBody>
          <a:bodyPr>
            <a:normAutofit/>
          </a:bodyPr>
          <a:lstStyle/>
          <a:p>
            <a:pPr lvl="2">
              <a:buNone/>
            </a:pPr>
            <a:r>
              <a:rPr lang="en-GB" b="1" dirty="0" smtClean="0">
                <a:latin typeface="Times New Roman" panose="02020603050405020304" pitchFamily="18" charset="0"/>
                <a:cs typeface="Times New Roman" panose="02020603050405020304" pitchFamily="18" charset="0"/>
              </a:rPr>
              <a:t>Distribution of chemical constitutes in the cell wall</a:t>
            </a:r>
            <a:r>
              <a:rPr lang="en-US" u="sng" dirty="0" smtClean="0">
                <a:latin typeface="Times New Roman" pitchFamily="18" charset="0"/>
                <a:cs typeface="Times New Roman" pitchFamily="18" charset="0"/>
              </a:rPr>
              <a:t> </a:t>
            </a:r>
            <a:endParaRPr lang="en-US" sz="2800" u="sng"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All wood is composed of </a:t>
            </a:r>
            <a:r>
              <a:rPr lang="en-US" sz="2400" b="1" dirty="0" smtClean="0">
                <a:solidFill>
                  <a:srgbClr val="FF0000"/>
                </a:solidFill>
                <a:latin typeface="Times New Roman" pitchFamily="18" charset="0"/>
                <a:cs typeface="Times New Roman" pitchFamily="18" charset="0"/>
              </a:rPr>
              <a:t>cellulose, lignin, ash-forming minerals, and extractives </a:t>
            </a:r>
            <a:r>
              <a:rPr lang="en-US" sz="2400" dirty="0" smtClean="0">
                <a:latin typeface="Times New Roman" pitchFamily="18" charset="0"/>
                <a:cs typeface="Times New Roman" pitchFamily="18" charset="0"/>
              </a:rPr>
              <a:t>formed into a cellular structure.</a:t>
            </a:r>
          </a:p>
          <a:p>
            <a:r>
              <a:rPr lang="en-US" sz="2400" dirty="0" smtClean="0">
                <a:latin typeface="Times New Roman" pitchFamily="18" charset="0"/>
                <a:cs typeface="Times New Roman" pitchFamily="18" charset="0"/>
              </a:rPr>
              <a:t> The characteristics and amounts of these components and differences in cellular structures </a:t>
            </a:r>
            <a:r>
              <a:rPr lang="en-US" sz="2400" b="1" dirty="0" smtClean="0">
                <a:solidFill>
                  <a:srgbClr val="FF0000"/>
                </a:solidFill>
                <a:latin typeface="Times New Roman" pitchFamily="18" charset="0"/>
                <a:cs typeface="Times New Roman" pitchFamily="18" charset="0"/>
              </a:rPr>
              <a:t>result in significant variations.</a:t>
            </a:r>
          </a:p>
          <a:p>
            <a:r>
              <a:rPr lang="en-US" sz="2400" dirty="0" smtClean="0">
                <a:latin typeface="Times New Roman" pitchFamily="18" charset="0"/>
                <a:cs typeface="Times New Roman" pitchFamily="18" charset="0"/>
              </a:rPr>
              <a:t> Some woods are </a:t>
            </a:r>
            <a:r>
              <a:rPr lang="en-US" sz="2400" b="1" dirty="0" smtClean="0">
                <a:latin typeface="Times New Roman" pitchFamily="18" charset="0"/>
                <a:cs typeface="Times New Roman" pitchFamily="18" charset="0"/>
              </a:rPr>
              <a:t>heavier</a:t>
            </a:r>
            <a:r>
              <a:rPr lang="en-US" sz="2400" dirty="0" smtClean="0">
                <a:latin typeface="Times New Roman" pitchFamily="18" charset="0"/>
                <a:cs typeface="Times New Roman" pitchFamily="18" charset="0"/>
              </a:rPr>
              <a:t>, </a:t>
            </a:r>
            <a:r>
              <a:rPr lang="en-US" sz="2400" b="1" dirty="0" smtClean="0">
                <a:latin typeface="Times New Roman" pitchFamily="18" charset="0"/>
                <a:cs typeface="Times New Roman" pitchFamily="18" charset="0"/>
              </a:rPr>
              <a:t>some lighter, some stiffer, some more flexible, some harder, some softer, and some easier to work</a:t>
            </a:r>
            <a:r>
              <a:rPr lang="en-US" sz="2400" dirty="0" smtClean="0">
                <a:latin typeface="Times New Roman" pitchFamily="18" charset="0"/>
                <a:cs typeface="Times New Roman" pitchFamily="18" charset="0"/>
              </a:rPr>
              <a:t> with than others. </a:t>
            </a:r>
          </a:p>
          <a:p>
            <a:r>
              <a:rPr lang="en-US" sz="2400" dirty="0" smtClean="0">
                <a:latin typeface="Times New Roman" pitchFamily="18" charset="0"/>
                <a:cs typeface="Times New Roman" pitchFamily="18" charset="0"/>
              </a:rPr>
              <a:t>It is these differences that make wood such a </a:t>
            </a:r>
            <a:r>
              <a:rPr lang="en-US" sz="2400" b="1" dirty="0" smtClean="0">
                <a:solidFill>
                  <a:srgbClr val="FF0000"/>
                </a:solidFill>
                <a:latin typeface="Times New Roman" pitchFamily="18" charset="0"/>
                <a:cs typeface="Times New Roman" pitchFamily="18" charset="0"/>
              </a:rPr>
              <a:t>unique material.</a:t>
            </a:r>
            <a:r>
              <a:rPr lang="en-US" sz="3600" b="1" dirty="0" smtClean="0">
                <a:solidFill>
                  <a:srgbClr val="FF0000"/>
                </a:solidFill>
                <a:latin typeface="Times New Roman" pitchFamily="18" charset="0"/>
                <a:cs typeface="Times New Roman" pitchFamily="18" charset="0"/>
              </a:rPr>
              <a:t> </a:t>
            </a:r>
            <a:endParaRPr lang="en-US" b="1" dirty="0" smtClean="0">
              <a:solidFill>
                <a:srgbClr val="FF000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7823494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6248400"/>
          </a:xfrm>
        </p:spPr>
        <p:txBody>
          <a:bodyPr>
            <a:normAutofit/>
          </a:bodyPr>
          <a:lstStyle/>
          <a:p>
            <a:pPr>
              <a:buNone/>
            </a:pPr>
            <a:r>
              <a:rPr lang="en-US" sz="3000" b="1" i="1" dirty="0" smtClean="0">
                <a:latin typeface="Times New Roman" panose="02020603050405020304" pitchFamily="18" charset="0"/>
                <a:cs typeface="Times New Roman" panose="02020603050405020304" pitchFamily="18" charset="0"/>
              </a:rPr>
              <a:t>1. </a:t>
            </a:r>
            <a:r>
              <a:rPr lang="en-US" sz="3000" b="1" i="1" u="sng" dirty="0" smtClean="0">
                <a:latin typeface="Times New Roman" panose="02020603050405020304" pitchFamily="18" charset="0"/>
                <a:cs typeface="Times New Roman" panose="02020603050405020304" pitchFamily="18" charset="0"/>
              </a:rPr>
              <a:t>Cellulose</a:t>
            </a:r>
            <a:endParaRPr lang="en-US" sz="3000" u="sng" dirty="0" smtClean="0">
              <a:latin typeface="Times New Roman" panose="02020603050405020304" pitchFamily="18" charset="0"/>
              <a:cs typeface="Times New Roman" panose="02020603050405020304" pitchFamily="18" charset="0"/>
            </a:endParaRPr>
          </a:p>
          <a:p>
            <a:r>
              <a:rPr lang="en-US" sz="2600" dirty="0" smtClean="0">
                <a:latin typeface="Times New Roman" panose="02020603050405020304" pitchFamily="18" charset="0"/>
                <a:cs typeface="Times New Roman" panose="02020603050405020304" pitchFamily="18" charset="0"/>
              </a:rPr>
              <a:t>Cellulose is the principal/main component of the </a:t>
            </a:r>
            <a:r>
              <a:rPr lang="en-US" sz="2600" b="1" dirty="0" smtClean="0">
                <a:solidFill>
                  <a:srgbClr val="FF0000"/>
                </a:solidFill>
                <a:latin typeface="Times New Roman" panose="02020603050405020304" pitchFamily="18" charset="0"/>
                <a:cs typeface="Times New Roman" panose="02020603050405020304" pitchFamily="18" charset="0"/>
              </a:rPr>
              <a:t>cell walls of trees</a:t>
            </a:r>
            <a:r>
              <a:rPr lang="en-US" sz="2600" dirty="0" smtClean="0">
                <a:latin typeface="Times New Roman" panose="02020603050405020304" pitchFamily="18" charset="0"/>
                <a:cs typeface="Times New Roman" panose="02020603050405020304" pitchFamily="18" charset="0"/>
              </a:rPr>
              <a:t>.</a:t>
            </a:r>
          </a:p>
          <a:p>
            <a:r>
              <a:rPr lang="en-US" sz="2600" dirty="0" smtClean="0">
                <a:latin typeface="Times New Roman" panose="02020603050405020304" pitchFamily="18" charset="0"/>
                <a:cs typeface="Times New Roman" panose="02020603050405020304" pitchFamily="18" charset="0"/>
              </a:rPr>
              <a:t> It also makes up the cell walls of other plants, including all the </a:t>
            </a:r>
            <a:r>
              <a:rPr lang="en-US" sz="2600" b="1" dirty="0" smtClean="0">
                <a:latin typeface="Times New Roman" panose="02020603050405020304" pitchFamily="18" charset="0"/>
                <a:cs typeface="Times New Roman" panose="02020603050405020304" pitchFamily="18" charset="0"/>
              </a:rPr>
              <a:t>higher plants, most algae, and some fungi.</a:t>
            </a:r>
          </a:p>
          <a:p>
            <a:r>
              <a:rPr lang="en-US" sz="2600" dirty="0" smtClean="0">
                <a:latin typeface="Times New Roman" panose="02020603050405020304" pitchFamily="18" charset="0"/>
                <a:cs typeface="Times New Roman" panose="02020603050405020304" pitchFamily="18" charset="0"/>
              </a:rPr>
              <a:t> It is the most important component for </a:t>
            </a:r>
            <a:r>
              <a:rPr lang="en-US" sz="2600" b="1" dirty="0" smtClean="0">
                <a:solidFill>
                  <a:srgbClr val="FF0000"/>
                </a:solidFill>
                <a:latin typeface="Times New Roman" panose="02020603050405020304" pitchFamily="18" charset="0"/>
                <a:cs typeface="Times New Roman" panose="02020603050405020304" pitchFamily="18" charset="0"/>
              </a:rPr>
              <a:t>its effect on the properties of wood. </a:t>
            </a:r>
          </a:p>
          <a:p>
            <a:r>
              <a:rPr lang="en-US" sz="2600" dirty="0" smtClean="0">
                <a:latin typeface="Times New Roman" panose="02020603050405020304" pitchFamily="18" charset="0"/>
                <a:cs typeface="Times New Roman" panose="02020603050405020304" pitchFamily="18" charset="0"/>
              </a:rPr>
              <a:t>Cellulose, the major chemical component of fiber wall and </a:t>
            </a:r>
            <a:r>
              <a:rPr lang="en-US" sz="2600" b="1" dirty="0" smtClean="0">
                <a:latin typeface="Times New Roman" panose="02020603050405020304" pitchFamily="18" charset="0"/>
                <a:cs typeface="Times New Roman" panose="02020603050405020304" pitchFamily="18" charset="0"/>
              </a:rPr>
              <a:t>contributing 40-50% of the wood’s dry weight.</a:t>
            </a:r>
          </a:p>
          <a:p>
            <a:pPr>
              <a:buNone/>
            </a:pPr>
            <a:r>
              <a:rPr lang="en-US" sz="2600" b="1" dirty="0" smtClean="0">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991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91600" cy="6248400"/>
          </a:xfrm>
        </p:spPr>
        <p:txBody>
          <a:bodyPr>
            <a:normAutofit/>
          </a:bodyPr>
          <a:lstStyle/>
          <a:p>
            <a:r>
              <a:rPr lang="en-US" sz="2400" dirty="0" smtClean="0">
                <a:latin typeface="Times New Roman" panose="02020603050405020304" pitchFamily="18" charset="0"/>
                <a:cs typeface="Times New Roman" panose="02020603050405020304" pitchFamily="18" charset="0"/>
              </a:rPr>
              <a:t>Apart from extractives, wood cells consist primarily of three </a:t>
            </a:r>
            <a:r>
              <a:rPr lang="en-US" sz="2400" b="1" dirty="0" smtClean="0">
                <a:latin typeface="Times New Roman" panose="02020603050405020304" pitchFamily="18" charset="0"/>
                <a:cs typeface="Times New Roman" panose="02020603050405020304" pitchFamily="18" charset="0"/>
              </a:rPr>
              <a:t>substances, cellulose, lignin and hemicelluloses</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Carbon dioxide </a:t>
            </a:r>
            <a:r>
              <a:rPr lang="en-US" sz="2400" dirty="0" smtClean="0">
                <a:latin typeface="Times New Roman" panose="02020603050405020304" pitchFamily="18" charset="0"/>
                <a:cs typeface="Times New Roman" panose="02020603050405020304" pitchFamily="18" charset="0"/>
              </a:rPr>
              <a:t>from the atmosphere is combined with water obtained from the roots to photosynthesize simple sugars.</a:t>
            </a:r>
          </a:p>
          <a:p>
            <a:r>
              <a:rPr lang="en-US" sz="2400" dirty="0" smtClean="0">
                <a:latin typeface="Times New Roman" panose="02020603050405020304" pitchFamily="18" charset="0"/>
                <a:cs typeface="Times New Roman" panose="02020603050405020304" pitchFamily="18" charset="0"/>
              </a:rPr>
              <a:t> When these </a:t>
            </a:r>
            <a:r>
              <a:rPr lang="en-US" sz="2400" dirty="0" smtClean="0">
                <a:solidFill>
                  <a:srgbClr val="FF0000"/>
                </a:solidFill>
                <a:latin typeface="Times New Roman" panose="02020603050405020304" pitchFamily="18" charset="0"/>
                <a:cs typeface="Times New Roman" panose="02020603050405020304" pitchFamily="18" charset="0"/>
              </a:rPr>
              <a:t>sugars</a:t>
            </a:r>
            <a:r>
              <a:rPr lang="en-US" sz="2400" dirty="0" smtClean="0">
                <a:latin typeface="Times New Roman" panose="02020603050405020304" pitchFamily="18" charset="0"/>
                <a:cs typeface="Times New Roman" panose="02020603050405020304" pitchFamily="18" charset="0"/>
              </a:rPr>
              <a:t> are conveyed/</a:t>
            </a:r>
            <a:r>
              <a:rPr lang="en-US" sz="2400" dirty="0" smtClean="0">
                <a:solidFill>
                  <a:srgbClr val="FF0000"/>
                </a:solidFill>
                <a:latin typeface="Times New Roman" panose="02020603050405020304" pitchFamily="18" charset="0"/>
                <a:cs typeface="Times New Roman" panose="02020603050405020304" pitchFamily="18" charset="0"/>
              </a:rPr>
              <a:t>transported</a:t>
            </a:r>
            <a:r>
              <a:rPr lang="en-US" sz="2400" dirty="0" smtClean="0">
                <a:latin typeface="Times New Roman" panose="02020603050405020304" pitchFamily="18" charset="0"/>
                <a:cs typeface="Times New Roman" panose="02020603050405020304" pitchFamily="18" charset="0"/>
              </a:rPr>
              <a:t> from the leaves to the wood cells, they are changed into more </a:t>
            </a:r>
            <a:r>
              <a:rPr lang="en-US" sz="2400" b="1" dirty="0" smtClean="0">
                <a:solidFill>
                  <a:srgbClr val="FF0000"/>
                </a:solidFill>
                <a:latin typeface="Times New Roman" panose="02020603050405020304" pitchFamily="18" charset="0"/>
                <a:cs typeface="Times New Roman" panose="02020603050405020304" pitchFamily="18" charset="0"/>
              </a:rPr>
              <a:t>complex cellulose, </a:t>
            </a:r>
            <a:r>
              <a:rPr lang="en-US" sz="2400" b="1" dirty="0" err="1" smtClean="0">
                <a:solidFill>
                  <a:srgbClr val="FF0000"/>
                </a:solidFill>
                <a:latin typeface="Times New Roman" panose="02020603050405020304" pitchFamily="18" charset="0"/>
                <a:cs typeface="Times New Roman" panose="02020603050405020304" pitchFamily="18" charset="0"/>
              </a:rPr>
              <a:t>hemicellulose</a:t>
            </a:r>
            <a:r>
              <a:rPr lang="en-US" sz="2400" b="1" dirty="0" smtClean="0">
                <a:solidFill>
                  <a:srgbClr val="FF0000"/>
                </a:solidFill>
                <a:latin typeface="Times New Roman" panose="02020603050405020304" pitchFamily="18" charset="0"/>
                <a:cs typeface="Times New Roman" panose="02020603050405020304" pitchFamily="18" charset="0"/>
              </a:rPr>
              <a:t> and lignin.</a:t>
            </a:r>
          </a:p>
          <a:p>
            <a:r>
              <a:rPr lang="en-US" sz="2400" dirty="0" smtClean="0">
                <a:latin typeface="Times New Roman" panose="02020603050405020304" pitchFamily="18" charset="0"/>
                <a:cs typeface="Times New Roman" panose="02020603050405020304" pitchFamily="18" charset="0"/>
              </a:rPr>
              <a:t>Cellulose consists of thousands of </a:t>
            </a:r>
            <a:r>
              <a:rPr lang="en-US" sz="2400" b="1" dirty="0" smtClean="0">
                <a:latin typeface="Times New Roman" panose="02020603050405020304" pitchFamily="18" charset="0"/>
                <a:cs typeface="Times New Roman" panose="02020603050405020304" pitchFamily="18" charset="0"/>
              </a:rPr>
              <a:t>glucose molecular units chained together end to end to form polymers of simple sugars called </a:t>
            </a:r>
            <a:r>
              <a:rPr lang="en-US" sz="2400" b="1" dirty="0" smtClean="0">
                <a:solidFill>
                  <a:srgbClr val="FF0000"/>
                </a:solidFill>
                <a:latin typeface="Times New Roman" panose="02020603050405020304" pitchFamily="18" charset="0"/>
                <a:cs typeface="Times New Roman" panose="02020603050405020304" pitchFamily="18" charset="0"/>
              </a:rPr>
              <a:t>polysaccharides</a:t>
            </a:r>
            <a:r>
              <a:rPr lang="en-US" sz="2400" b="1"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Cellulose exists in both </a:t>
            </a:r>
            <a:r>
              <a:rPr lang="en-US" sz="2400" b="1" dirty="0" smtClean="0">
                <a:solidFill>
                  <a:srgbClr val="FF0000"/>
                </a:solidFill>
                <a:latin typeface="Times New Roman" panose="02020603050405020304" pitchFamily="18" charset="0"/>
                <a:cs typeface="Times New Roman" panose="02020603050405020304" pitchFamily="18" charset="0"/>
              </a:rPr>
              <a:t>crystalline and </a:t>
            </a:r>
            <a:r>
              <a:rPr lang="en-US" sz="2400" b="1" dirty="0" err="1" smtClean="0">
                <a:solidFill>
                  <a:srgbClr val="FF0000"/>
                </a:solidFill>
                <a:latin typeface="Times New Roman" panose="02020603050405020304" pitchFamily="18" charset="0"/>
                <a:cs typeface="Times New Roman" panose="02020603050405020304" pitchFamily="18" charset="0"/>
              </a:rPr>
              <a:t>noncrystalline</a:t>
            </a:r>
            <a:r>
              <a:rPr lang="en-US" sz="2400" b="1" dirty="0" smtClean="0">
                <a:solidFill>
                  <a:srgbClr val="FF0000"/>
                </a:solidFill>
                <a:latin typeface="Times New Roman" panose="02020603050405020304" pitchFamily="18" charset="0"/>
                <a:cs typeface="Times New Roman" panose="02020603050405020304" pitchFamily="18" charset="0"/>
              </a:rPr>
              <a:t> (amorphous) states. </a:t>
            </a:r>
          </a:p>
          <a:p>
            <a:endParaRPr lang="en-US" dirty="0"/>
          </a:p>
        </p:txBody>
      </p:sp>
    </p:spTree>
    <p:extLst>
      <p:ext uri="{BB962C8B-B14F-4D97-AF65-F5344CB8AC3E}">
        <p14:creationId xmlns:p14="http://schemas.microsoft.com/office/powerpoint/2010/main" val="7677580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91600" cy="6400800"/>
          </a:xfrm>
        </p:spPr>
        <p:txBody>
          <a:bodyPr>
            <a:normAutofit/>
          </a:bodyPr>
          <a:lstStyle/>
          <a:p>
            <a:pPr>
              <a:buNone/>
            </a:pPr>
            <a:r>
              <a:rPr lang="en-US" b="1" dirty="0" smtClean="0"/>
              <a:t>2. </a:t>
            </a:r>
            <a:r>
              <a:rPr lang="en-US" sz="2400" b="1" u="sng" dirty="0" err="1" smtClean="0">
                <a:latin typeface="Times New Roman" panose="02020603050405020304" pitchFamily="18" charset="0"/>
                <a:cs typeface="Times New Roman" panose="02020603050405020304" pitchFamily="18" charset="0"/>
              </a:rPr>
              <a:t>Hemicellulose</a:t>
            </a:r>
            <a:endParaRPr lang="en-US" sz="2400" b="1" u="sng" dirty="0" smtClean="0">
              <a:latin typeface="Times New Roman" panose="02020603050405020304" pitchFamily="18" charset="0"/>
              <a:cs typeface="Times New Roman" panose="02020603050405020304" pitchFamily="18" charset="0"/>
            </a:endParaRPr>
          </a:p>
          <a:p>
            <a:pPr>
              <a:buFont typeface="Wingdings" pitchFamily="2" charset="2"/>
              <a:buChar char="§"/>
            </a:pPr>
            <a:r>
              <a:rPr lang="en-US" sz="2400" b="1" dirty="0" smtClean="0">
                <a:solidFill>
                  <a:srgbClr val="FF0000"/>
                </a:solidFill>
                <a:latin typeface="Times New Roman" panose="02020603050405020304" pitchFamily="18" charset="0"/>
                <a:cs typeface="Times New Roman" panose="02020603050405020304" pitchFamily="18" charset="0"/>
              </a:rPr>
              <a:t>Hemicelluloses</a:t>
            </a:r>
            <a:r>
              <a:rPr lang="en-US" sz="2400" dirty="0" smtClean="0">
                <a:latin typeface="Times New Roman" panose="02020603050405020304" pitchFamily="18" charset="0"/>
                <a:cs typeface="Times New Roman" panose="02020603050405020304" pitchFamily="18" charset="0"/>
              </a:rPr>
              <a:t> like celluloses are polysaccharides. </a:t>
            </a:r>
          </a:p>
          <a:p>
            <a:pPr>
              <a:buFont typeface="Wingdings" pitchFamily="2" charset="2"/>
              <a:buChar char="§"/>
            </a:pPr>
            <a:r>
              <a:rPr lang="en-US" sz="2400" dirty="0" smtClean="0">
                <a:latin typeface="Times New Roman" panose="02020603050405020304" pitchFamily="18" charset="0"/>
                <a:cs typeface="Times New Roman" panose="02020603050405020304" pitchFamily="18" charset="0"/>
              </a:rPr>
              <a:t>They are associated with </a:t>
            </a:r>
            <a:r>
              <a:rPr lang="en-US" sz="2400" b="1" dirty="0" smtClean="0">
                <a:latin typeface="Times New Roman" panose="02020603050405020304" pitchFamily="18" charset="0"/>
                <a:cs typeface="Times New Roman" panose="02020603050405020304" pitchFamily="18" charset="0"/>
              </a:rPr>
              <a:t>cellulose and lignin </a:t>
            </a:r>
            <a:r>
              <a:rPr lang="en-US" sz="2400" dirty="0" smtClean="0">
                <a:latin typeface="Times New Roman" panose="02020603050405020304" pitchFamily="18" charset="0"/>
                <a:cs typeface="Times New Roman" panose="02020603050405020304" pitchFamily="18" charset="0"/>
              </a:rPr>
              <a:t>in the cell wall and are gelatinous(</a:t>
            </a:r>
            <a:r>
              <a:rPr lang="en-US" sz="2400" u="sng" dirty="0" smtClean="0">
                <a:latin typeface="Times New Roman" panose="02020603050405020304" pitchFamily="18" charset="0"/>
                <a:cs typeface="Times New Roman" panose="02020603050405020304" pitchFamily="18" charset="0"/>
              </a:rPr>
              <a:t>semi-solid</a:t>
            </a:r>
            <a:r>
              <a:rPr lang="en-US" sz="2400" dirty="0" smtClean="0">
                <a:latin typeface="Times New Roman" panose="02020603050405020304" pitchFamily="18" charset="0"/>
                <a:cs typeface="Times New Roman" panose="02020603050405020304" pitchFamily="18" charset="0"/>
              </a:rPr>
              <a:t>) by nature. </a:t>
            </a:r>
          </a:p>
          <a:p>
            <a:pPr>
              <a:buFont typeface="Wingdings" pitchFamily="2" charset="2"/>
              <a:buChar char="§"/>
            </a:pPr>
            <a:r>
              <a:rPr lang="en-US" sz="2400" dirty="0" smtClean="0">
                <a:latin typeface="Times New Roman" panose="02020603050405020304" pitchFamily="18" charset="0"/>
                <a:cs typeface="Times New Roman" panose="02020603050405020304" pitchFamily="18" charset="0"/>
              </a:rPr>
              <a:t>The major </a:t>
            </a:r>
            <a:r>
              <a:rPr lang="en-US" sz="2400" dirty="0" err="1" smtClean="0">
                <a:latin typeface="Times New Roman" panose="02020603050405020304" pitchFamily="18" charset="0"/>
                <a:cs typeface="Times New Roman" panose="02020603050405020304" pitchFamily="18" charset="0"/>
              </a:rPr>
              <a:t>hemicellulose</a:t>
            </a:r>
            <a:r>
              <a:rPr lang="en-US" sz="2400" dirty="0" smtClean="0">
                <a:latin typeface="Times New Roman" panose="02020603050405020304" pitchFamily="18" charset="0"/>
                <a:cs typeface="Times New Roman" panose="02020603050405020304" pitchFamily="18" charset="0"/>
              </a:rPr>
              <a:t> in hardwoods is an acidic </a:t>
            </a:r>
            <a:r>
              <a:rPr lang="en-US" sz="2400" dirty="0" err="1" smtClean="0">
                <a:latin typeface="Times New Roman" panose="02020603050405020304" pitchFamily="18" charset="0"/>
                <a:cs typeface="Times New Roman" panose="02020603050405020304" pitchFamily="18" charset="0"/>
              </a:rPr>
              <a:t>xylan</a:t>
            </a:r>
            <a:r>
              <a:rPr lang="en-US" sz="2400" dirty="0" smtClean="0">
                <a:latin typeface="Times New Roman" panose="02020603050405020304" pitchFamily="18" charset="0"/>
                <a:cs typeface="Times New Roman" panose="02020603050405020304" pitchFamily="18" charset="0"/>
              </a:rPr>
              <a:t> and accounts for </a:t>
            </a:r>
            <a:r>
              <a:rPr lang="en-US" sz="2400" b="1" dirty="0" smtClean="0">
                <a:solidFill>
                  <a:srgbClr val="FF0000"/>
                </a:solidFill>
                <a:latin typeface="Times New Roman" panose="02020603050405020304" pitchFamily="18" charset="0"/>
                <a:cs typeface="Times New Roman" panose="02020603050405020304" pitchFamily="18" charset="0"/>
              </a:rPr>
              <a:t>25% ± 5% </a:t>
            </a:r>
            <a:r>
              <a:rPr lang="en-US" sz="2400" dirty="0" smtClean="0">
                <a:latin typeface="Times New Roman" panose="02020603050405020304" pitchFamily="18" charset="0"/>
                <a:cs typeface="Times New Roman" panose="02020603050405020304" pitchFamily="18" charset="0"/>
              </a:rPr>
              <a:t>of the </a:t>
            </a:r>
            <a:r>
              <a:rPr lang="en-US" sz="2400" dirty="0" smtClean="0">
                <a:solidFill>
                  <a:srgbClr val="FF0000"/>
                </a:solidFill>
                <a:latin typeface="Times New Roman" panose="02020603050405020304" pitchFamily="18" charset="0"/>
                <a:cs typeface="Times New Roman" panose="02020603050405020304" pitchFamily="18" charset="0"/>
              </a:rPr>
              <a:t>extractive free </a:t>
            </a:r>
            <a:r>
              <a:rPr lang="en-US" sz="2400" dirty="0" smtClean="0">
                <a:latin typeface="Times New Roman" panose="02020603050405020304" pitchFamily="18" charset="0"/>
                <a:cs typeface="Times New Roman" panose="02020603050405020304" pitchFamily="18" charset="0"/>
              </a:rPr>
              <a:t>wood .</a:t>
            </a:r>
            <a:endParaRPr lang="en-US" sz="2400" u="sng" dirty="0" smtClean="0">
              <a:latin typeface="Times New Roman" panose="02020603050405020304" pitchFamily="18" charset="0"/>
              <a:cs typeface="Times New Roman" panose="02020603050405020304" pitchFamily="18" charset="0"/>
            </a:endParaRPr>
          </a:p>
          <a:p>
            <a:pPr>
              <a:buFont typeface="Wingdings" pitchFamily="2" charset="2"/>
              <a:buChar char="§"/>
            </a:pPr>
            <a:r>
              <a:rPr lang="en-US" sz="2400" dirty="0" smtClean="0">
                <a:latin typeface="Times New Roman" panose="02020603050405020304" pitchFamily="18" charset="0"/>
                <a:cs typeface="Times New Roman" panose="02020603050405020304" pitchFamily="18" charset="0"/>
              </a:rPr>
              <a:t>The main hemicelluloses of softwood are </a:t>
            </a:r>
            <a:r>
              <a:rPr lang="en-US" sz="2400" b="1" dirty="0" err="1" smtClean="0">
                <a:latin typeface="Times New Roman" panose="02020603050405020304" pitchFamily="18" charset="0"/>
                <a:cs typeface="Times New Roman" panose="02020603050405020304" pitchFamily="18" charset="0"/>
              </a:rPr>
              <a:t>galacto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gluco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mannans</a:t>
            </a:r>
            <a:r>
              <a:rPr lang="en-US" sz="2400" b="1" dirty="0" smtClean="0">
                <a:latin typeface="Times New Roman" panose="02020603050405020304" pitchFamily="18" charset="0"/>
                <a:cs typeface="Times New Roman" panose="02020603050405020304" pitchFamily="18" charset="0"/>
              </a:rPr>
              <a:t>) and </a:t>
            </a:r>
            <a:r>
              <a:rPr lang="en-US" sz="2400" b="1" dirty="0" err="1" smtClean="0">
                <a:latin typeface="Times New Roman" panose="02020603050405020304" pitchFamily="18" charset="0"/>
                <a:cs typeface="Times New Roman" panose="02020603050405020304" pitchFamily="18" charset="0"/>
              </a:rPr>
              <a:t>arabino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glucuronoxylan</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while in hardwood is </a:t>
            </a:r>
            <a:r>
              <a:rPr lang="en-US" sz="2400" b="1" dirty="0" err="1" smtClean="0">
                <a:latin typeface="Times New Roman" panose="02020603050405020304" pitchFamily="18" charset="0"/>
                <a:cs typeface="Times New Roman" panose="02020603050405020304" pitchFamily="18" charset="0"/>
              </a:rPr>
              <a:t>glucuronoxylan</a:t>
            </a:r>
            <a:endParaRPr lang="en-US" sz="2400" b="1"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Hemi cellulose, composed of </a:t>
            </a:r>
            <a:r>
              <a:rPr lang="en-US" sz="2400" b="1" dirty="0" smtClean="0">
                <a:solidFill>
                  <a:srgbClr val="FF0000"/>
                </a:solidFill>
                <a:latin typeface="Times New Roman" panose="02020603050405020304" pitchFamily="18" charset="0"/>
                <a:cs typeface="Times New Roman" panose="02020603050405020304" pitchFamily="18" charset="0"/>
              </a:rPr>
              <a:t>shorter</a:t>
            </a:r>
            <a:r>
              <a:rPr lang="en-US" sz="2400" b="1" dirty="0" smtClean="0">
                <a:latin typeface="Times New Roman" panose="02020603050405020304" pitchFamily="18" charset="0"/>
                <a:cs typeface="Times New Roman" panose="02020603050405020304" pitchFamily="18" charset="0"/>
              </a:rPr>
              <a:t> molecules than cellulose</a:t>
            </a:r>
            <a:r>
              <a:rPr lang="en-US" sz="2400" dirty="0" smtClean="0">
                <a:latin typeface="Times New Roman" panose="02020603050405020304" pitchFamily="18" charset="0"/>
                <a:cs typeface="Times New Roman" panose="02020603050405020304" pitchFamily="18" charset="0"/>
              </a:rPr>
              <a:t>, makes up a large part of wood.</a:t>
            </a:r>
          </a:p>
          <a:p>
            <a:endParaRPr lang="en-US" dirty="0" smtClean="0"/>
          </a:p>
          <a:p>
            <a:endParaRPr lang="en-US" dirty="0"/>
          </a:p>
        </p:txBody>
      </p:sp>
    </p:spTree>
    <p:extLst>
      <p:ext uri="{BB962C8B-B14F-4D97-AF65-F5344CB8AC3E}">
        <p14:creationId xmlns:p14="http://schemas.microsoft.com/office/powerpoint/2010/main" val="25421211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a:bodyPr>
          <a:lstStyle/>
          <a:p>
            <a:pPr>
              <a:buNone/>
            </a:pPr>
            <a:r>
              <a:rPr lang="en-US" sz="4400" b="1" i="1" dirty="0" smtClean="0">
                <a:solidFill>
                  <a:srgbClr val="FF0000"/>
                </a:solidFill>
              </a:rPr>
              <a:t>3. </a:t>
            </a:r>
            <a:r>
              <a:rPr lang="en-US" sz="3900" b="1" i="1" u="sng" dirty="0" smtClean="0">
                <a:solidFill>
                  <a:srgbClr val="FF0000"/>
                </a:solidFill>
                <a:latin typeface="Times New Roman" panose="02020603050405020304" pitchFamily="18" charset="0"/>
                <a:cs typeface="Times New Roman" panose="02020603050405020304" pitchFamily="18" charset="0"/>
              </a:rPr>
              <a:t>Lignin</a:t>
            </a:r>
            <a:endParaRPr lang="en-US" sz="3900" b="1" u="sng" dirty="0" smtClean="0">
              <a:solidFill>
                <a:srgbClr val="FF0000"/>
              </a:solidFill>
              <a:latin typeface="Times New Roman" panose="02020603050405020304" pitchFamily="18" charset="0"/>
              <a:cs typeface="Times New Roman" panose="02020603050405020304" pitchFamily="18" charset="0"/>
            </a:endParaRP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Lignin can be thought of as the </a:t>
            </a:r>
            <a:r>
              <a:rPr lang="en-US" sz="2400" b="1" u="sng" dirty="0" smtClean="0">
                <a:latin typeface="Times New Roman" panose="02020603050405020304" pitchFamily="18" charset="0"/>
                <a:cs typeface="Times New Roman" panose="02020603050405020304" pitchFamily="18" charset="0"/>
              </a:rPr>
              <a:t>glue</a:t>
            </a:r>
            <a:r>
              <a:rPr lang="en-US" sz="2400" dirty="0" smtClean="0">
                <a:latin typeface="Times New Roman" panose="02020603050405020304" pitchFamily="18" charset="0"/>
                <a:cs typeface="Times New Roman" panose="02020603050405020304" pitchFamily="18" charset="0"/>
              </a:rPr>
              <a:t> that holds the wood (cellulose and </a:t>
            </a:r>
            <a:r>
              <a:rPr lang="en-US" sz="2400" dirty="0" err="1" smtClean="0">
                <a:latin typeface="Times New Roman" panose="02020603050405020304" pitchFamily="18" charset="0"/>
                <a:cs typeface="Times New Roman" panose="02020603050405020304" pitchFamily="18" charset="0"/>
              </a:rPr>
              <a:t>hemicellulose</a:t>
            </a:r>
            <a:r>
              <a:rPr lang="en-US" sz="2400" dirty="0" smtClean="0">
                <a:latin typeface="Times New Roman" panose="02020603050405020304" pitchFamily="18" charset="0"/>
                <a:cs typeface="Times New Roman" panose="02020603050405020304" pitchFamily="18" charset="0"/>
              </a:rPr>
              <a:t>) together. </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Lignin is important because it </a:t>
            </a:r>
            <a:r>
              <a:rPr lang="en-US" sz="2400" b="1" dirty="0" smtClean="0">
                <a:latin typeface="Times New Roman" panose="02020603050405020304" pitchFamily="18" charset="0"/>
                <a:cs typeface="Times New Roman" panose="02020603050405020304" pitchFamily="18" charset="0"/>
              </a:rPr>
              <a:t>gives rigidity to the cells so that a tree can grow large and tall.</a:t>
            </a:r>
          </a:p>
          <a:p>
            <a:pPr>
              <a:buFont typeface="Wingdings" pitchFamily="2" charset="2"/>
              <a:buChar char="Ø"/>
            </a:pPr>
            <a:r>
              <a:rPr lang="en-US" sz="2400" dirty="0" err="1" smtClean="0">
                <a:latin typeface="Times New Roman" panose="02020603050405020304" pitchFamily="18" charset="0"/>
                <a:cs typeface="Times New Roman" panose="02020603050405020304" pitchFamily="18" charset="0"/>
              </a:rPr>
              <a:t>Lignins</a:t>
            </a:r>
            <a:r>
              <a:rPr lang="en-US" sz="2400" dirty="0" smtClean="0">
                <a:latin typeface="Times New Roman" panose="02020603050405020304" pitchFamily="18" charset="0"/>
                <a:cs typeface="Times New Roman" panose="02020603050405020304" pitchFamily="18" charset="0"/>
              </a:rPr>
              <a:t> are three dimensional polymers composed primarily of phenyl propane units </a:t>
            </a:r>
            <a:r>
              <a:rPr lang="en-US" sz="2400" b="1" dirty="0" smtClean="0">
                <a:solidFill>
                  <a:srgbClr val="FF0000"/>
                </a:solidFill>
                <a:latin typeface="Times New Roman" panose="02020603050405020304" pitchFamily="18" charset="0"/>
                <a:cs typeface="Times New Roman" panose="02020603050405020304" pitchFamily="18" charset="0"/>
              </a:rPr>
              <a:t>and have a relatively high molecular weight compared with cellulose and </a:t>
            </a:r>
            <a:r>
              <a:rPr lang="en-US" sz="2400" b="1" dirty="0" err="1" smtClean="0">
                <a:solidFill>
                  <a:srgbClr val="FF0000"/>
                </a:solidFill>
                <a:latin typeface="Times New Roman" panose="02020603050405020304" pitchFamily="18" charset="0"/>
                <a:cs typeface="Times New Roman" panose="02020603050405020304" pitchFamily="18" charset="0"/>
              </a:rPr>
              <a:t>hemicellulose</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of temperate hardwoods is comprised of 25% ± 3% lignin.</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 Lignin offers </a:t>
            </a:r>
            <a:r>
              <a:rPr lang="en-US" sz="2400" b="1" dirty="0" smtClean="0">
                <a:latin typeface="Times New Roman" panose="02020603050405020304" pitchFamily="18" charset="0"/>
                <a:cs typeface="Times New Roman" panose="02020603050405020304" pitchFamily="18" charset="0"/>
              </a:rPr>
              <a:t>protection to the wood against microbial degradation </a:t>
            </a:r>
            <a:r>
              <a:rPr lang="en-US" sz="2400" dirty="0" smtClean="0">
                <a:latin typeface="Times New Roman" panose="02020603050405020304" pitchFamily="18" charset="0"/>
                <a:cs typeface="Times New Roman" panose="02020603050405020304" pitchFamily="18" charset="0"/>
              </a:rPr>
              <a:t>and it also serves to reduce its </a:t>
            </a:r>
            <a:r>
              <a:rPr lang="en-US" sz="2400" b="1" u="sng" dirty="0" err="1" smtClean="0">
                <a:latin typeface="Times New Roman" panose="02020603050405020304" pitchFamily="18" charset="0"/>
                <a:cs typeface="Times New Roman" panose="02020603050405020304" pitchFamily="18" charset="0"/>
              </a:rPr>
              <a:t>Hygroscopicity</a:t>
            </a:r>
            <a:r>
              <a:rPr lang="en-US" sz="2400" b="1" dirty="0" smtClean="0">
                <a:latin typeface="Times New Roman" panose="02020603050405020304" pitchFamily="18" charset="0"/>
                <a:cs typeface="Times New Roman" panose="02020603050405020304" pitchFamily="18" charset="0"/>
              </a:rPr>
              <a:t> (absorb moisture from the air</a:t>
            </a:r>
            <a:r>
              <a:rPr lang="en-US" sz="2400" dirty="0" smtClean="0">
                <a:latin typeface="Times New Roman" panose="02020603050405020304" pitchFamily="18" charset="0"/>
                <a:cs typeface="Times New Roman" panose="02020603050405020304" pitchFamily="18" charset="0"/>
              </a:rPr>
              <a:t>)</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 </a:t>
            </a:r>
            <a:r>
              <a:rPr lang="en-US" sz="2400" dirty="0" smtClean="0">
                <a:solidFill>
                  <a:srgbClr val="00B050"/>
                </a:solidFill>
                <a:latin typeface="Times New Roman" panose="02020603050405020304" pitchFamily="18" charset="0"/>
                <a:cs typeface="Times New Roman" panose="02020603050405020304" pitchFamily="18" charset="0"/>
              </a:rPr>
              <a:t>Cellulose and especially </a:t>
            </a:r>
            <a:r>
              <a:rPr lang="en-US" sz="2400" dirty="0" err="1" smtClean="0">
                <a:solidFill>
                  <a:srgbClr val="00B050"/>
                </a:solidFill>
                <a:latin typeface="Times New Roman" panose="02020603050405020304" pitchFamily="18" charset="0"/>
                <a:cs typeface="Times New Roman" panose="02020603050405020304" pitchFamily="18" charset="0"/>
              </a:rPr>
              <a:t>hemicellulose</a:t>
            </a:r>
            <a:r>
              <a:rPr lang="en-US" sz="2400" dirty="0" smtClean="0">
                <a:solidFill>
                  <a:srgbClr val="00B050"/>
                </a:solidFill>
                <a:latin typeface="Times New Roman" panose="02020603050405020304" pitchFamily="18" charset="0"/>
                <a:cs typeface="Times New Roman" panose="02020603050405020304" pitchFamily="18" charset="0"/>
              </a:rPr>
              <a:t> are far more hygroscopic </a:t>
            </a:r>
            <a:r>
              <a:rPr lang="en-US" sz="2400" b="1" dirty="0" smtClean="0">
                <a:solidFill>
                  <a:srgbClr val="00B050"/>
                </a:solidFill>
                <a:latin typeface="Times New Roman" panose="02020603050405020304" pitchFamily="18" charset="0"/>
                <a:cs typeface="Times New Roman" panose="02020603050405020304" pitchFamily="18" charset="0"/>
              </a:rPr>
              <a:t>than</a:t>
            </a:r>
            <a:r>
              <a:rPr lang="en-US" sz="2400" dirty="0" smtClean="0">
                <a:solidFill>
                  <a:srgbClr val="00B050"/>
                </a:solidFill>
                <a:latin typeface="Times New Roman" panose="02020603050405020304" pitchFamily="18" charset="0"/>
                <a:cs typeface="Times New Roman" panose="02020603050405020304" pitchFamily="18" charset="0"/>
              </a:rPr>
              <a:t> lignin.</a:t>
            </a:r>
          </a:p>
          <a:p>
            <a:pPr>
              <a:buFont typeface="Wingdings" pitchFamily="2" charset="2"/>
              <a:buChar char="Ø"/>
            </a:pPr>
            <a:endParaRPr lang="en-US" sz="2600" dirty="0" smtClean="0">
              <a:latin typeface="Times New Roman" panose="02020603050405020304" pitchFamily="18" charset="0"/>
              <a:cs typeface="Times New Roman" panose="02020603050405020304" pitchFamily="18" charset="0"/>
            </a:endParaRPr>
          </a:p>
          <a:p>
            <a:pPr>
              <a:buNone/>
            </a:pPr>
            <a:endParaRPr lang="en-US" dirty="0" smtClean="0"/>
          </a:p>
        </p:txBody>
      </p:sp>
    </p:spTree>
    <p:extLst>
      <p:ext uri="{BB962C8B-B14F-4D97-AF65-F5344CB8AC3E}">
        <p14:creationId xmlns:p14="http://schemas.microsoft.com/office/powerpoint/2010/main" val="3626712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57200"/>
          </a:xfrm>
        </p:spPr>
        <p:txBody>
          <a:bodyPr>
            <a:normAutofit fontScale="90000"/>
          </a:bodyPr>
          <a:lstStyle/>
          <a:p>
            <a:r>
              <a:rPr lang="en-US" dirty="0" smtClean="0"/>
              <a:t>HISTORY OF  WOOD USE </a:t>
            </a:r>
            <a:endParaRPr lang="en-US" dirty="0"/>
          </a:p>
        </p:txBody>
      </p:sp>
      <p:sp>
        <p:nvSpPr>
          <p:cNvPr id="3" name="Content Placeholder 2"/>
          <p:cNvSpPr>
            <a:spLocks noGrp="1"/>
          </p:cNvSpPr>
          <p:nvPr>
            <p:ph idx="1"/>
          </p:nvPr>
        </p:nvSpPr>
        <p:spPr>
          <a:xfrm>
            <a:off x="152400" y="990600"/>
            <a:ext cx="8763000" cy="5486400"/>
          </a:xfrm>
        </p:spPr>
        <p:txBody>
          <a:bodyPr>
            <a:normAutofit/>
          </a:bodyPr>
          <a:lstStyle/>
          <a:p>
            <a:pPr marL="0" marR="0" algn="just">
              <a:lnSpc>
                <a:spcPct val="115000"/>
              </a:lnSpc>
              <a:spcBef>
                <a:spcPts val="0"/>
              </a:spcBef>
              <a:spcAft>
                <a:spcPts val="1000"/>
              </a:spcAft>
            </a:pPr>
            <a:r>
              <a:rPr lang="en-US" dirty="0" smtClean="0">
                <a:effectLst/>
                <a:latin typeface="Times New Roman"/>
                <a:ea typeface="Calibri"/>
                <a:cs typeface="Times New Roman"/>
              </a:rPr>
              <a:t>In forested zones, where timber was plentiful, solid walls were built of tree trunks or heavy timbers. </a:t>
            </a:r>
          </a:p>
          <a:p>
            <a:pPr marL="0" marR="0" algn="just">
              <a:lnSpc>
                <a:spcPct val="115000"/>
              </a:lnSpc>
              <a:spcBef>
                <a:spcPts val="0"/>
              </a:spcBef>
              <a:spcAft>
                <a:spcPts val="1000"/>
              </a:spcAft>
            </a:pPr>
            <a:r>
              <a:rPr lang="en-US" dirty="0" smtClean="0">
                <a:solidFill>
                  <a:prstClr val="black"/>
                </a:solidFill>
                <a:latin typeface="Times New Roman"/>
                <a:ea typeface="Calibri"/>
                <a:cs typeface="Times New Roman"/>
              </a:rPr>
              <a:t>As </a:t>
            </a:r>
            <a:r>
              <a:rPr lang="en-US" dirty="0">
                <a:solidFill>
                  <a:prstClr val="black"/>
                </a:solidFill>
                <a:latin typeface="Times New Roman"/>
                <a:ea typeface="Calibri"/>
                <a:cs typeface="Times New Roman"/>
              </a:rPr>
              <a:t>construction with stone and concrete became common, </a:t>
            </a:r>
            <a:r>
              <a:rPr lang="en-US" dirty="0">
                <a:solidFill>
                  <a:srgbClr val="FF0000"/>
                </a:solidFill>
                <a:latin typeface="Times New Roman"/>
                <a:ea typeface="Calibri"/>
                <a:cs typeface="Times New Roman"/>
              </a:rPr>
              <a:t>wood was </a:t>
            </a:r>
            <a:r>
              <a:rPr lang="en-US" dirty="0">
                <a:solidFill>
                  <a:prstClr val="black"/>
                </a:solidFill>
                <a:latin typeface="Times New Roman"/>
                <a:ea typeface="Calibri"/>
                <a:cs typeface="Times New Roman"/>
              </a:rPr>
              <a:t>used for </a:t>
            </a:r>
            <a:r>
              <a:rPr lang="en-US" dirty="0">
                <a:solidFill>
                  <a:srgbClr val="FF0000"/>
                </a:solidFill>
                <a:latin typeface="Times New Roman"/>
                <a:ea typeface="Calibri"/>
                <a:cs typeface="Times New Roman"/>
              </a:rPr>
              <a:t>concrete forms and supplementary structural components such as trusses and roof </a:t>
            </a:r>
            <a:r>
              <a:rPr lang="en-US" b="1" dirty="0">
                <a:solidFill>
                  <a:srgbClr val="FF0000"/>
                </a:solidFill>
                <a:latin typeface="Times New Roman"/>
                <a:ea typeface="Calibri"/>
                <a:cs typeface="Times New Roman"/>
              </a:rPr>
              <a:t>supports</a:t>
            </a:r>
            <a:endParaRPr lang="en-US" b="1" dirty="0" smtClean="0">
              <a:solidFill>
                <a:srgbClr val="FF0000"/>
              </a:solidFill>
              <a:effectLst/>
              <a:latin typeface="Times New Roman"/>
              <a:ea typeface="Calibri"/>
              <a:cs typeface="Times New Roman"/>
            </a:endParaRPr>
          </a:p>
        </p:txBody>
      </p:sp>
    </p:spTree>
    <p:extLst>
      <p:ext uri="{BB962C8B-B14F-4D97-AF65-F5344CB8AC3E}">
        <p14:creationId xmlns:p14="http://schemas.microsoft.com/office/powerpoint/2010/main" val="10917574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800"/>
          </a:xfrm>
        </p:spPr>
        <p:txBody>
          <a:bodyPr>
            <a:normAutofit/>
          </a:bodyPr>
          <a:lstStyle/>
          <a:p>
            <a:pPr lvl="0">
              <a:buFont typeface="Wingdings"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Lignin is categorized into </a:t>
            </a:r>
            <a:r>
              <a:rPr lang="en-US" sz="2400" b="1" dirty="0">
                <a:solidFill>
                  <a:srgbClr val="FF0000"/>
                </a:solidFill>
                <a:latin typeface="Times New Roman" panose="02020603050405020304" pitchFamily="18" charset="0"/>
                <a:cs typeface="Times New Roman" panose="02020603050405020304" pitchFamily="18" charset="0"/>
              </a:rPr>
              <a:t>three types</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guaiacyl</a:t>
            </a:r>
            <a:r>
              <a:rPr lang="en-US" sz="2400" dirty="0">
                <a:solidFill>
                  <a:prstClr val="black"/>
                </a:solidFill>
                <a:latin typeface="Times New Roman" panose="02020603050405020304" pitchFamily="18" charset="0"/>
                <a:cs typeface="Times New Roman" panose="02020603050405020304" pitchFamily="18" charset="0"/>
              </a:rPr>
              <a:t> (G), </a:t>
            </a:r>
            <a:r>
              <a:rPr lang="en-US" sz="2400" dirty="0" err="1">
                <a:solidFill>
                  <a:prstClr val="black"/>
                </a:solidFill>
                <a:latin typeface="Times New Roman" panose="02020603050405020304" pitchFamily="18" charset="0"/>
                <a:cs typeface="Times New Roman" panose="02020603050405020304" pitchFamily="18" charset="0"/>
              </a:rPr>
              <a:t>syringyl</a:t>
            </a:r>
            <a:r>
              <a:rPr lang="en-US" sz="2400" dirty="0">
                <a:solidFill>
                  <a:prstClr val="black"/>
                </a:solidFill>
                <a:latin typeface="Times New Roman" panose="02020603050405020304" pitchFamily="18" charset="0"/>
                <a:cs typeface="Times New Roman" panose="02020603050405020304" pitchFamily="18" charset="0"/>
              </a:rPr>
              <a:t> (S) and para-</a:t>
            </a:r>
            <a:r>
              <a:rPr lang="en-US" sz="2400" dirty="0" err="1">
                <a:solidFill>
                  <a:prstClr val="black"/>
                </a:solidFill>
                <a:latin typeface="Times New Roman" panose="02020603050405020304" pitchFamily="18" charset="0"/>
                <a:cs typeface="Times New Roman" panose="02020603050405020304" pitchFamily="18" charset="0"/>
              </a:rPr>
              <a:t>hydroxyphenyl</a:t>
            </a:r>
            <a:r>
              <a:rPr lang="en-US" sz="2400" dirty="0">
                <a:solidFill>
                  <a:prstClr val="black"/>
                </a:solidFill>
                <a:latin typeface="Times New Roman" panose="02020603050405020304" pitchFamily="18" charset="0"/>
                <a:cs typeface="Times New Roman" panose="02020603050405020304" pitchFamily="18" charset="0"/>
              </a:rPr>
              <a:t> (H). </a:t>
            </a:r>
          </a:p>
          <a:p>
            <a:pPr lvl="0">
              <a:buFont typeface="Wingdings"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It is well known that the G, S and H </a:t>
            </a:r>
            <a:r>
              <a:rPr lang="en-US" sz="2400" b="1" dirty="0">
                <a:solidFill>
                  <a:prstClr val="black"/>
                </a:solidFill>
                <a:latin typeface="Times New Roman" panose="02020603050405020304" pitchFamily="18" charset="0"/>
                <a:cs typeface="Times New Roman" panose="02020603050405020304" pitchFamily="18" charset="0"/>
              </a:rPr>
              <a:t>ratio of lignin </a:t>
            </a:r>
            <a:r>
              <a:rPr lang="en-US" sz="2400" dirty="0">
                <a:solidFill>
                  <a:prstClr val="black"/>
                </a:solidFill>
                <a:latin typeface="Times New Roman" panose="02020603050405020304" pitchFamily="18" charset="0"/>
                <a:cs typeface="Times New Roman" panose="02020603050405020304" pitchFamily="18" charset="0"/>
              </a:rPr>
              <a:t>in softwoods (gymnosperms) and hardwoods (angiosperms) are different. </a:t>
            </a:r>
            <a:endParaRPr lang="en-US" sz="2400" b="1" i="1" dirty="0">
              <a:solidFill>
                <a:srgbClr val="FF0000"/>
              </a:solidFill>
              <a:latin typeface="Times New Roman" panose="02020603050405020304" pitchFamily="18" charset="0"/>
              <a:cs typeface="Times New Roman" panose="02020603050405020304" pitchFamily="18" charset="0"/>
            </a:endParaRPr>
          </a:p>
          <a:p>
            <a:pPr lvl="0">
              <a:buNone/>
            </a:pPr>
            <a:r>
              <a:rPr lang="en-US" sz="2400" b="1" i="1" dirty="0">
                <a:solidFill>
                  <a:srgbClr val="FF0000"/>
                </a:solidFill>
                <a:latin typeface="Times New Roman" panose="02020603050405020304" pitchFamily="18" charset="0"/>
                <a:cs typeface="Times New Roman" panose="02020603050405020304" pitchFamily="18" charset="0"/>
              </a:rPr>
              <a:t>4. Ash</a:t>
            </a:r>
            <a:endParaRPr lang="en-US" sz="2400" dirty="0">
              <a:solidFill>
                <a:srgbClr val="FF0000"/>
              </a:solidFill>
              <a:latin typeface="Times New Roman" panose="02020603050405020304" pitchFamily="18" charset="0"/>
              <a:cs typeface="Times New Roman" panose="02020603050405020304" pitchFamily="18" charset="0"/>
            </a:endParaRPr>
          </a:p>
          <a:p>
            <a:pPr lvl="0"/>
            <a:r>
              <a:rPr lang="en-US" sz="2400" dirty="0">
                <a:solidFill>
                  <a:prstClr val="black"/>
                </a:solidFill>
                <a:latin typeface="Times New Roman" panose="02020603050405020304" pitchFamily="18" charset="0"/>
                <a:cs typeface="Times New Roman" panose="02020603050405020304" pitchFamily="18" charset="0"/>
              </a:rPr>
              <a:t>The ash content of wood is made up of </a:t>
            </a:r>
            <a:r>
              <a:rPr lang="en-US" sz="2400" b="1" dirty="0">
                <a:solidFill>
                  <a:srgbClr val="FF0000"/>
                </a:solidFill>
                <a:latin typeface="Times New Roman" panose="02020603050405020304" pitchFamily="18" charset="0"/>
                <a:cs typeface="Times New Roman" panose="02020603050405020304" pitchFamily="18" charset="0"/>
              </a:rPr>
              <a:t>inorganic minerals</a:t>
            </a:r>
            <a:r>
              <a:rPr lang="en-US" sz="2400" dirty="0">
                <a:solidFill>
                  <a:prstClr val="black"/>
                </a:solidFill>
                <a:latin typeface="Times New Roman" panose="02020603050405020304" pitchFamily="18" charset="0"/>
                <a:cs typeface="Times New Roman" panose="02020603050405020304" pitchFamily="18" charset="0"/>
              </a:rPr>
              <a:t>, primarily </a:t>
            </a:r>
            <a:r>
              <a:rPr lang="en-US" sz="2400" b="1" dirty="0">
                <a:solidFill>
                  <a:srgbClr val="7030A0"/>
                </a:solidFill>
                <a:latin typeface="Times New Roman" panose="02020603050405020304" pitchFamily="18" charset="0"/>
                <a:cs typeface="Times New Roman" panose="02020603050405020304" pitchFamily="18" charset="0"/>
              </a:rPr>
              <a:t>calcium, potassium, and magnesium. </a:t>
            </a:r>
          </a:p>
          <a:p>
            <a:pPr lvl="0"/>
            <a:r>
              <a:rPr lang="en-US" sz="2400" b="1" dirty="0">
                <a:solidFill>
                  <a:srgbClr val="7030A0"/>
                </a:solidFill>
                <a:latin typeface="Times New Roman" panose="02020603050405020304" pitchFamily="18" charset="0"/>
                <a:cs typeface="Times New Roman" panose="02020603050405020304" pitchFamily="18" charset="0"/>
              </a:rPr>
              <a:t>Manganese and silica </a:t>
            </a:r>
            <a:r>
              <a:rPr lang="en-US" sz="2400" dirty="0">
                <a:solidFill>
                  <a:prstClr val="black"/>
                </a:solidFill>
                <a:latin typeface="Times New Roman" panose="02020603050405020304" pitchFamily="18" charset="0"/>
                <a:cs typeface="Times New Roman" panose="02020603050405020304" pitchFamily="18" charset="0"/>
              </a:rPr>
              <a:t>are two other common minerals. If silica is found in sufficient amounts (0.5% oven-dry1 weight), it can dull machining </a:t>
            </a:r>
            <a:endParaRPr lang="en-US" sz="2400" dirty="0" smtClean="0">
              <a:solidFill>
                <a:prstClr val="black"/>
              </a:solidFill>
              <a:latin typeface="Times New Roman" panose="02020603050405020304" pitchFamily="18" charset="0"/>
              <a:cs typeface="Times New Roman" panose="02020603050405020304" pitchFamily="18" charset="0"/>
            </a:endParaRPr>
          </a:p>
          <a:p>
            <a:pPr lvl="0">
              <a:buNone/>
            </a:pPr>
            <a:r>
              <a:rPr lang="en-US" sz="2700" b="1" i="1" dirty="0">
                <a:solidFill>
                  <a:prstClr val="black"/>
                </a:solidFill>
              </a:rPr>
              <a:t>5.  </a:t>
            </a:r>
            <a:r>
              <a:rPr lang="en-US" sz="2400" b="1" i="1" dirty="0">
                <a:solidFill>
                  <a:srgbClr val="FF0000"/>
                </a:solidFill>
                <a:latin typeface="Times New Roman" panose="02020603050405020304" pitchFamily="18" charset="0"/>
                <a:cs typeface="Times New Roman" panose="02020603050405020304" pitchFamily="18" charset="0"/>
              </a:rPr>
              <a:t>Extractives</a:t>
            </a:r>
            <a:endParaRPr lang="en-US" sz="2400" dirty="0">
              <a:solidFill>
                <a:srgbClr val="FF0000"/>
              </a:solidFill>
              <a:latin typeface="Times New Roman" panose="02020603050405020304" pitchFamily="18" charset="0"/>
              <a:cs typeface="Times New Roman" panose="02020603050405020304" pitchFamily="18" charset="0"/>
            </a:endParaRPr>
          </a:p>
          <a:p>
            <a:pPr lvl="0">
              <a:buFont typeface="Wingdings"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Common characteristics that we use to identify different woods with the </a:t>
            </a:r>
            <a:r>
              <a:rPr lang="en-US" sz="2400" b="1" dirty="0">
                <a:solidFill>
                  <a:srgbClr val="FF0000"/>
                </a:solidFill>
                <a:latin typeface="Times New Roman" panose="02020603050405020304" pitchFamily="18" charset="0"/>
                <a:cs typeface="Times New Roman" panose="02020603050405020304" pitchFamily="18" charset="0"/>
              </a:rPr>
              <a:t>naked eye </a:t>
            </a:r>
            <a:r>
              <a:rPr lang="en-US" sz="2400" dirty="0">
                <a:solidFill>
                  <a:prstClr val="black"/>
                </a:solidFill>
                <a:latin typeface="Times New Roman" panose="02020603050405020304" pitchFamily="18" charset="0"/>
                <a:cs typeface="Times New Roman" panose="02020603050405020304" pitchFamily="18" charset="0"/>
              </a:rPr>
              <a:t>come from extractives in the wood. </a:t>
            </a:r>
          </a:p>
          <a:p>
            <a:pPr lvl="0">
              <a:buFont typeface="Wingdings" pitchFamily="2" charset="2"/>
              <a:buChar char="Ø"/>
            </a:pPr>
            <a:r>
              <a:rPr lang="en-US" sz="2400" dirty="0">
                <a:solidFill>
                  <a:prstClr val="black"/>
                </a:solidFill>
                <a:latin typeface="Times New Roman" panose="02020603050405020304" pitchFamily="18" charset="0"/>
                <a:cs typeface="Times New Roman" panose="02020603050405020304" pitchFamily="18" charset="0"/>
              </a:rPr>
              <a:t>Without extractives, wood would have to be identified solely by its </a:t>
            </a:r>
            <a:r>
              <a:rPr lang="en-US" sz="2400" b="1" dirty="0">
                <a:solidFill>
                  <a:prstClr val="black"/>
                </a:solidFill>
                <a:latin typeface="Times New Roman" panose="02020603050405020304" pitchFamily="18" charset="0"/>
                <a:cs typeface="Times New Roman" panose="02020603050405020304" pitchFamily="18" charset="0"/>
              </a:rPr>
              <a:t>anatomical structure.</a:t>
            </a:r>
          </a:p>
          <a:p>
            <a:pPr lvl="0"/>
            <a:endParaRPr lang="en-US" sz="1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243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533400"/>
            <a:ext cx="8763000" cy="6019800"/>
          </a:xfrm>
        </p:spPr>
        <p:txBody>
          <a:bodyPr>
            <a:normAutofit/>
          </a:bodyPr>
          <a:lstStyle/>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Extractives are made up of an extremely wide </a:t>
            </a:r>
            <a:r>
              <a:rPr lang="en-US" sz="2400" b="1" dirty="0" smtClean="0">
                <a:latin typeface="Times New Roman" panose="02020603050405020304" pitchFamily="18" charset="0"/>
                <a:cs typeface="Times New Roman" panose="02020603050405020304" pitchFamily="18" charset="0"/>
              </a:rPr>
              <a:t>range of organic compounds. </a:t>
            </a:r>
          </a:p>
          <a:p>
            <a:pPr>
              <a:buFont typeface="Wingdings" pitchFamily="2" charset="2"/>
              <a:buChar char="Ø"/>
            </a:pPr>
            <a:r>
              <a:rPr lang="en-US" sz="2400" dirty="0" smtClean="0">
                <a:solidFill>
                  <a:srgbClr val="00B050"/>
                </a:solidFill>
                <a:latin typeface="Times New Roman" panose="02020603050405020304" pitchFamily="18" charset="0"/>
                <a:cs typeface="Times New Roman" panose="02020603050405020304" pitchFamily="18" charset="0"/>
              </a:rPr>
              <a:t>The amounts and types of extractives </a:t>
            </a:r>
            <a:r>
              <a:rPr lang="en-US" sz="2400" b="1" dirty="0" smtClean="0">
                <a:solidFill>
                  <a:srgbClr val="00B050"/>
                </a:solidFill>
                <a:latin typeface="Times New Roman" panose="02020603050405020304" pitchFamily="18" charset="0"/>
                <a:cs typeface="Times New Roman" panose="02020603050405020304" pitchFamily="18" charset="0"/>
              </a:rPr>
              <a:t>help to determine the wood’s permeability to liquids and influence other wood properties </a:t>
            </a:r>
            <a:r>
              <a:rPr lang="en-US" sz="2400" dirty="0" smtClean="0">
                <a:solidFill>
                  <a:srgbClr val="00B050"/>
                </a:solidFill>
                <a:latin typeface="Times New Roman" panose="02020603050405020304" pitchFamily="18" charset="0"/>
                <a:cs typeface="Times New Roman" panose="02020603050405020304" pitchFamily="18" charset="0"/>
              </a:rPr>
              <a:t>such as </a:t>
            </a:r>
            <a:r>
              <a:rPr lang="en-US" sz="2400" b="1" dirty="0" smtClean="0">
                <a:solidFill>
                  <a:srgbClr val="00B050"/>
                </a:solidFill>
                <a:latin typeface="Times New Roman" panose="02020603050405020304" pitchFamily="18" charset="0"/>
                <a:cs typeface="Times New Roman" panose="02020603050405020304" pitchFamily="18" charset="0"/>
              </a:rPr>
              <a:t>density, hardness, and compressive strength. ???</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Extractives give certain woods their resistance to insect or fungi attack. </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Many useful </a:t>
            </a:r>
            <a:r>
              <a:rPr lang="en-US" sz="2400" b="1" dirty="0" smtClean="0">
                <a:solidFill>
                  <a:srgbClr val="7030A0"/>
                </a:solidFill>
                <a:latin typeface="Times New Roman" panose="02020603050405020304" pitchFamily="18" charset="0"/>
                <a:cs typeface="Times New Roman" panose="02020603050405020304" pitchFamily="18" charset="0"/>
              </a:rPr>
              <a:t>chemicals</a:t>
            </a:r>
            <a:r>
              <a:rPr lang="en-US" sz="2400" dirty="0" smtClean="0">
                <a:latin typeface="Times New Roman" panose="02020603050405020304" pitchFamily="18" charset="0"/>
                <a:cs typeface="Times New Roman" panose="02020603050405020304" pitchFamily="18" charset="0"/>
              </a:rPr>
              <a:t> are made from the extractives found in trees. </a:t>
            </a:r>
          </a:p>
          <a:p>
            <a:pPr>
              <a:buFont typeface="Wingdings" pitchFamily="2" charset="2"/>
              <a:buChar char="Ø"/>
            </a:pPr>
            <a:r>
              <a:rPr lang="en-US" sz="2400" dirty="0" smtClean="0">
                <a:latin typeface="Times New Roman" panose="02020603050405020304" pitchFamily="18" charset="0"/>
                <a:cs typeface="Times New Roman" panose="02020603050405020304" pitchFamily="18" charset="0"/>
              </a:rPr>
              <a:t>They also </a:t>
            </a:r>
            <a:r>
              <a:rPr lang="en-US" sz="2400" b="1" dirty="0" smtClean="0">
                <a:solidFill>
                  <a:srgbClr val="FF0000"/>
                </a:solidFill>
                <a:latin typeface="Times New Roman" panose="02020603050405020304" pitchFamily="18" charset="0"/>
                <a:cs typeface="Times New Roman" panose="02020603050405020304" pitchFamily="18" charset="0"/>
              </a:rPr>
              <a:t>cause the odors and colors attribute</a:t>
            </a:r>
            <a:r>
              <a:rPr lang="en-US" sz="2400" dirty="0" smtClean="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97498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a:normAutofit fontScale="90000"/>
          </a:bodyPr>
          <a:lstStyle/>
          <a:p>
            <a:r>
              <a:rPr lang="en-US" dirty="0" err="1" smtClean="0"/>
              <a:t>Celulose,hemi</a:t>
            </a:r>
            <a:r>
              <a:rPr lang="en-US" dirty="0" smtClean="0"/>
              <a:t> </a:t>
            </a:r>
            <a:r>
              <a:rPr lang="en-US" dirty="0" err="1" smtClean="0"/>
              <a:t>celulose</a:t>
            </a:r>
            <a:r>
              <a:rPr lang="en-US" dirty="0" smtClean="0"/>
              <a:t> &amp;lignin</a:t>
            </a:r>
            <a:endParaRPr lang="en-US" dirty="0"/>
          </a:p>
        </p:txBody>
      </p:sp>
      <p:pic>
        <p:nvPicPr>
          <p:cNvPr id="3074" name="Picture 2"/>
          <p:cNvPicPr>
            <a:picLocks noGrp="1" noChangeAspect="1" noChangeArrowheads="1"/>
          </p:cNvPicPr>
          <p:nvPr>
            <p:ph idx="1"/>
          </p:nvPr>
        </p:nvPicPr>
        <p:blipFill>
          <a:blip r:embed="rId2"/>
          <a:srcRect/>
          <a:stretch>
            <a:fillRect/>
          </a:stretch>
        </p:blipFill>
        <p:spPr bwMode="auto">
          <a:xfrm>
            <a:off x="762000" y="838200"/>
            <a:ext cx="7543800" cy="5410200"/>
          </a:xfrm>
          <a:prstGeom prst="rect">
            <a:avLst/>
          </a:prstGeom>
          <a:noFill/>
          <a:ln w="9525">
            <a:noFill/>
            <a:miter lim="800000"/>
            <a:headEnd/>
            <a:tailEnd/>
          </a:ln>
          <a:effectLst/>
        </p:spPr>
      </p:pic>
    </p:spTree>
    <p:extLst>
      <p:ext uri="{BB962C8B-B14F-4D97-AF65-F5344CB8AC3E}">
        <p14:creationId xmlns:p14="http://schemas.microsoft.com/office/powerpoint/2010/main" val="10118401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pPr>
              <a:buFont typeface="Wingdings" pitchFamily="2" charset="2"/>
              <a:buChar char="Ø"/>
            </a:pPr>
            <a:r>
              <a:rPr lang="en-US" sz="2400" dirty="0" smtClean="0">
                <a:latin typeface="Times New Roman" pitchFamily="18" charset="0"/>
                <a:cs typeface="Times New Roman" pitchFamily="18" charset="0"/>
              </a:rPr>
              <a:t>In general terms, the chemical composition of wood, on an </a:t>
            </a:r>
            <a:r>
              <a:rPr lang="en-US" sz="2400" b="1" dirty="0" smtClean="0">
                <a:solidFill>
                  <a:srgbClr val="FF0000"/>
                </a:solidFill>
                <a:latin typeface="Times New Roman" pitchFamily="18" charset="0"/>
                <a:cs typeface="Times New Roman" pitchFamily="18" charset="0"/>
              </a:rPr>
              <a:t>oven-dry basis</a:t>
            </a:r>
            <a:r>
              <a:rPr lang="en-US" sz="2400" dirty="0" smtClean="0">
                <a:latin typeface="Times New Roman" pitchFamily="18" charset="0"/>
                <a:cs typeface="Times New Roman" pitchFamily="18" charset="0"/>
              </a:rPr>
              <a:t>, can be summarized as follows:</a:t>
            </a:r>
            <a:endParaRPr lang="en-US" sz="24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0" y="762000"/>
            <a:ext cx="8915400" cy="5867400"/>
          </a:xfrm>
          <a:prstGeom prst="rect">
            <a:avLst/>
          </a:prstGeom>
          <a:noFill/>
          <a:ln w="9525">
            <a:noFill/>
            <a:miter lim="800000"/>
            <a:headEnd/>
            <a:tailEnd/>
          </a:ln>
          <a:effectLst/>
        </p:spPr>
      </p:pic>
    </p:spTree>
    <p:extLst>
      <p:ext uri="{BB962C8B-B14F-4D97-AF65-F5344CB8AC3E}">
        <p14:creationId xmlns:p14="http://schemas.microsoft.com/office/powerpoint/2010/main" val="19455120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248400"/>
          </a:xfrm>
        </p:spPr>
        <p:txBody>
          <a:bodyPr>
            <a:normAutofit fontScale="55000" lnSpcReduction="20000"/>
          </a:bodyPr>
          <a:lstStyle/>
          <a:p>
            <a:pPr>
              <a:buNone/>
            </a:pPr>
            <a:r>
              <a:rPr lang="en-GB" sz="3800" b="1" dirty="0" smtClean="0">
                <a:solidFill>
                  <a:srgbClr val="7030A0"/>
                </a:solidFill>
                <a:latin typeface="Times New Roman" pitchFamily="18" charset="0"/>
                <a:cs typeface="Times New Roman" pitchFamily="18" charset="0"/>
              </a:rPr>
              <a:t>3.2.   </a:t>
            </a:r>
            <a:r>
              <a:rPr lang="en-GB" sz="3800" b="1" u="sng" dirty="0" smtClean="0">
                <a:solidFill>
                  <a:srgbClr val="7030A0"/>
                </a:solidFill>
                <a:latin typeface="Times New Roman" pitchFamily="18" charset="0"/>
                <a:cs typeface="Times New Roman" pitchFamily="18" charset="0"/>
              </a:rPr>
              <a:t>WOOD CELL TYPES</a:t>
            </a:r>
            <a:endParaRPr lang="en-US" sz="3800" b="1" dirty="0" smtClean="0">
              <a:solidFill>
                <a:srgbClr val="7030A0"/>
              </a:solidFill>
              <a:latin typeface="Times New Roman" pitchFamily="18" charset="0"/>
              <a:cs typeface="Times New Roman" pitchFamily="18" charset="0"/>
            </a:endParaRPr>
          </a:p>
          <a:p>
            <a:pPr>
              <a:buNone/>
            </a:pPr>
            <a:r>
              <a:rPr lang="en-GB" sz="3800" b="1" dirty="0" smtClean="0">
                <a:solidFill>
                  <a:srgbClr val="FF0000"/>
                </a:solidFill>
                <a:latin typeface="Times New Roman" panose="02020603050405020304" pitchFamily="18" charset="0"/>
                <a:cs typeface="Times New Roman" panose="02020603050405020304" pitchFamily="18" charset="0"/>
              </a:rPr>
              <a:t>1</a:t>
            </a:r>
            <a:r>
              <a:rPr lang="en-GB" sz="3800" b="1" u="sng" dirty="0" smtClean="0">
                <a:solidFill>
                  <a:srgbClr val="FF0000"/>
                </a:solidFill>
                <a:latin typeface="Times New Roman" panose="02020603050405020304" pitchFamily="18" charset="0"/>
                <a:cs typeface="Times New Roman" panose="02020603050405020304" pitchFamily="18" charset="0"/>
              </a:rPr>
              <a:t>. Softwood</a:t>
            </a:r>
            <a:r>
              <a:rPr lang="en-GB" sz="3800" u="sng" dirty="0" smtClean="0">
                <a:solidFill>
                  <a:srgbClr val="FF0000"/>
                </a:solidFill>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a:t>
            </a:r>
            <a:r>
              <a:rPr lang="en-GB" sz="3800" b="1" dirty="0" smtClean="0">
                <a:latin typeface="Times New Roman" panose="02020603050405020304" pitchFamily="18" charset="0"/>
                <a:cs typeface="Times New Roman" panose="02020603050405020304" pitchFamily="18" charset="0"/>
              </a:rPr>
              <a:t>One cell </a:t>
            </a:r>
            <a:r>
              <a:rPr lang="en-GB" sz="3800" dirty="0" smtClean="0">
                <a:latin typeface="Times New Roman" panose="02020603050405020304" pitchFamily="18" charset="0"/>
                <a:cs typeface="Times New Roman" panose="02020603050405020304" pitchFamily="18" charset="0"/>
              </a:rPr>
              <a:t>type provides support and water conduction, </a:t>
            </a:r>
            <a:r>
              <a:rPr lang="en-GB" sz="3800" dirty="0" err="1" smtClean="0">
                <a:latin typeface="Times New Roman" panose="02020603050405020304" pitchFamily="18" charset="0"/>
                <a:cs typeface="Times New Roman" panose="02020603050405020304" pitchFamily="18" charset="0"/>
              </a:rPr>
              <a:t>tracheids</a:t>
            </a:r>
            <a:r>
              <a:rPr lang="en-GB" sz="3800" dirty="0" smtClean="0">
                <a:latin typeface="Times New Roman" panose="02020603050405020304" pitchFamily="18" charset="0"/>
                <a:cs typeface="Times New Roman" panose="02020603050405020304" pitchFamily="18" charset="0"/>
              </a:rPr>
              <a:t>.</a:t>
            </a:r>
            <a:endParaRPr lang="en-US" sz="3800" dirty="0" smtClean="0">
              <a:latin typeface="Times New Roman" panose="02020603050405020304" pitchFamily="18" charset="0"/>
              <a:cs typeface="Times New Roman" panose="02020603050405020304" pitchFamily="18" charset="0"/>
            </a:endParaRPr>
          </a:p>
          <a:p>
            <a:pPr>
              <a:buFont typeface="Wingdings" pitchFamily="2" charset="2"/>
              <a:buChar char="ü"/>
            </a:pPr>
            <a:r>
              <a:rPr lang="en-GB" sz="3800" b="1" u="sng" dirty="0" smtClean="0">
                <a:latin typeface="Times New Roman" panose="02020603050405020304" pitchFamily="18" charset="0"/>
                <a:cs typeface="Times New Roman" panose="02020603050405020304" pitchFamily="18" charset="0"/>
              </a:rPr>
              <a:t>Longitudinal cells</a:t>
            </a:r>
            <a:r>
              <a:rPr lang="en-GB" sz="3800" b="1" dirty="0" smtClean="0">
                <a:latin typeface="Times New Roman" panose="02020603050405020304" pitchFamily="18" charset="0"/>
                <a:cs typeface="Times New Roman" panose="02020603050405020304" pitchFamily="18" charset="0"/>
              </a:rPr>
              <a:t>	</a:t>
            </a:r>
            <a:endParaRPr lang="en-US" sz="3800"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b="1" dirty="0" smtClean="0">
                <a:latin typeface="Times New Roman" panose="02020603050405020304" pitchFamily="18" charset="0"/>
                <a:cs typeface="Times New Roman" panose="02020603050405020304" pitchFamily="18" charset="0"/>
              </a:rPr>
              <a:t>-</a:t>
            </a:r>
            <a:r>
              <a:rPr lang="en-GB" sz="3800" b="1" dirty="0" err="1" smtClean="0">
                <a:solidFill>
                  <a:srgbClr val="7030A0"/>
                </a:solidFill>
                <a:latin typeface="Times New Roman" panose="02020603050405020304" pitchFamily="18" charset="0"/>
                <a:cs typeface="Times New Roman" panose="02020603050405020304" pitchFamily="18" charset="0"/>
              </a:rPr>
              <a:t>Tracheids</a:t>
            </a:r>
            <a:r>
              <a:rPr lang="en-GB" sz="3800" b="1" dirty="0" smtClean="0">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Long (1/4"), thin cells that function in both water transport and support in the tree.</a:t>
            </a:r>
            <a:endParaRPr lang="en-US" sz="3800"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b="1" dirty="0" smtClean="0">
                <a:solidFill>
                  <a:srgbClr val="7030A0"/>
                </a:solidFill>
                <a:latin typeface="Times New Roman" panose="02020603050405020304" pitchFamily="18" charset="0"/>
                <a:cs typeface="Times New Roman" panose="02020603050405020304" pitchFamily="18" charset="0"/>
              </a:rPr>
              <a:t>Epithelial cells </a:t>
            </a:r>
            <a:r>
              <a:rPr lang="en-GB" sz="3800" dirty="0" smtClean="0">
                <a:latin typeface="Times New Roman" panose="02020603050405020304" pitchFamily="18" charset="0"/>
                <a:cs typeface="Times New Roman" panose="02020603050405020304" pitchFamily="18" charset="0"/>
              </a:rPr>
              <a:t>- These </a:t>
            </a:r>
            <a:r>
              <a:rPr lang="en-GB" sz="3800" dirty="0" smtClean="0">
                <a:solidFill>
                  <a:srgbClr val="00B050"/>
                </a:solidFill>
                <a:latin typeface="Times New Roman" panose="02020603050405020304" pitchFamily="18" charset="0"/>
                <a:cs typeface="Times New Roman" panose="02020603050405020304" pitchFamily="18" charset="0"/>
              </a:rPr>
              <a:t>cells exude resin into longitudinal canals </a:t>
            </a:r>
            <a:r>
              <a:rPr lang="en-GB" sz="3800" dirty="0" smtClean="0">
                <a:latin typeface="Times New Roman" panose="02020603050405020304" pitchFamily="18" charset="0"/>
                <a:cs typeface="Times New Roman" panose="02020603050405020304" pitchFamily="18" charset="0"/>
              </a:rPr>
              <a:t>(resin canals); </a:t>
            </a:r>
          </a:p>
          <a:p>
            <a:pPr>
              <a:buNone/>
            </a:pPr>
            <a:r>
              <a:rPr lang="en-GB" sz="3800" dirty="0" smtClean="0">
                <a:latin typeface="Times New Roman" panose="02020603050405020304" pitchFamily="18" charset="0"/>
                <a:cs typeface="Times New Roman" panose="02020603050405020304" pitchFamily="18" charset="0"/>
              </a:rPr>
              <a:t>  -</a:t>
            </a:r>
            <a:r>
              <a:rPr lang="en-GB" sz="3800" b="1" dirty="0" smtClean="0">
                <a:solidFill>
                  <a:srgbClr val="7030A0"/>
                </a:solidFill>
                <a:latin typeface="Times New Roman" panose="02020603050405020304" pitchFamily="18" charset="0"/>
                <a:cs typeface="Times New Roman" panose="02020603050405020304" pitchFamily="18" charset="0"/>
              </a:rPr>
              <a:t>resin canals- </a:t>
            </a:r>
            <a:r>
              <a:rPr lang="en-GB" sz="3800" dirty="0" smtClean="0">
                <a:latin typeface="Times New Roman" panose="02020603050405020304" pitchFamily="18" charset="0"/>
                <a:cs typeface="Times New Roman" panose="02020603050405020304" pitchFamily="18" charset="0"/>
              </a:rPr>
              <a:t>helps wounded tissue to heal and provides protection against insect and decay attacks.</a:t>
            </a:r>
            <a:endParaRPr lang="en-US" sz="3800" dirty="0" smtClean="0">
              <a:latin typeface="Times New Roman" panose="02020603050405020304" pitchFamily="18" charset="0"/>
              <a:cs typeface="Times New Roman" panose="02020603050405020304" pitchFamily="18" charset="0"/>
            </a:endParaRPr>
          </a:p>
          <a:p>
            <a:pPr>
              <a:buFont typeface="Wingdings" pitchFamily="2" charset="2"/>
              <a:buChar char="ü"/>
            </a:pPr>
            <a:r>
              <a:rPr lang="en-GB" sz="3800" b="1" u="sng" dirty="0" smtClean="0">
                <a:latin typeface="Times New Roman" panose="02020603050405020304" pitchFamily="18" charset="0"/>
                <a:cs typeface="Times New Roman" panose="02020603050405020304" pitchFamily="18" charset="0"/>
              </a:rPr>
              <a:t>Radial cells (rays</a:t>
            </a:r>
            <a:r>
              <a:rPr lang="en-GB" sz="3800" u="sng" dirty="0" smtClean="0">
                <a:latin typeface="Times New Roman" panose="02020603050405020304" pitchFamily="18" charset="0"/>
                <a:cs typeface="Times New Roman" panose="02020603050405020304" pitchFamily="18" charset="0"/>
              </a:rPr>
              <a:t>)</a:t>
            </a:r>
            <a:endParaRPr lang="en-US" sz="3800" u="sng"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dirty="0" smtClean="0">
                <a:solidFill>
                  <a:srgbClr val="7030A0"/>
                </a:solidFill>
                <a:latin typeface="Times New Roman" panose="02020603050405020304" pitchFamily="18" charset="0"/>
                <a:cs typeface="Times New Roman" panose="02020603050405020304" pitchFamily="18" charset="0"/>
              </a:rPr>
              <a:t>-</a:t>
            </a:r>
            <a:r>
              <a:rPr lang="en-GB" sz="3800" b="1" dirty="0" smtClean="0">
                <a:solidFill>
                  <a:srgbClr val="7030A0"/>
                </a:solidFill>
                <a:latin typeface="Times New Roman" panose="02020603050405020304" pitchFamily="18" charset="0"/>
                <a:cs typeface="Times New Roman" panose="02020603050405020304" pitchFamily="18" charset="0"/>
              </a:rPr>
              <a:t>Ray parenchyma </a:t>
            </a:r>
            <a:r>
              <a:rPr lang="en-GB" sz="3800" dirty="0" smtClean="0">
                <a:latin typeface="Times New Roman" panose="02020603050405020304" pitchFamily="18" charset="0"/>
                <a:cs typeface="Times New Roman" panose="02020603050405020304" pitchFamily="18" charset="0"/>
              </a:rPr>
              <a:t>- Their function is to store food.</a:t>
            </a:r>
            <a:endParaRPr lang="en-US" sz="3800"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dirty="0" smtClean="0">
                <a:solidFill>
                  <a:srgbClr val="7030A0"/>
                </a:solidFill>
                <a:latin typeface="Times New Roman" panose="02020603050405020304" pitchFamily="18" charset="0"/>
                <a:cs typeface="Times New Roman" panose="02020603050405020304" pitchFamily="18" charset="0"/>
              </a:rPr>
              <a:t>-</a:t>
            </a:r>
            <a:r>
              <a:rPr lang="en-GB" sz="3800" b="1" dirty="0" smtClean="0">
                <a:solidFill>
                  <a:srgbClr val="7030A0"/>
                </a:solidFill>
                <a:latin typeface="Times New Roman" panose="02020603050405020304" pitchFamily="18" charset="0"/>
                <a:cs typeface="Times New Roman" panose="02020603050405020304" pitchFamily="18" charset="0"/>
              </a:rPr>
              <a:t>Ray </a:t>
            </a:r>
            <a:r>
              <a:rPr lang="en-GB" sz="3800" b="1" dirty="0" err="1" smtClean="0">
                <a:solidFill>
                  <a:srgbClr val="7030A0"/>
                </a:solidFill>
                <a:latin typeface="Times New Roman" panose="02020603050405020304" pitchFamily="18" charset="0"/>
                <a:cs typeface="Times New Roman" panose="02020603050405020304" pitchFamily="18" charset="0"/>
              </a:rPr>
              <a:t>tracheids</a:t>
            </a:r>
            <a:r>
              <a:rPr lang="en-GB" sz="3800" b="1" dirty="0" smtClean="0">
                <a:solidFill>
                  <a:srgbClr val="7030A0"/>
                </a:solidFill>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Their function is to transport water in the radial direction</a:t>
            </a:r>
            <a:endParaRPr lang="en-US" sz="3800"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b="1" u="sng" dirty="0" smtClean="0">
                <a:solidFill>
                  <a:srgbClr val="FF0000"/>
                </a:solidFill>
                <a:latin typeface="Times New Roman" panose="02020603050405020304" pitchFamily="18" charset="0"/>
                <a:cs typeface="Times New Roman" panose="02020603050405020304" pitchFamily="18" charset="0"/>
              </a:rPr>
              <a:t>2.  Hardwood</a:t>
            </a:r>
            <a:r>
              <a:rPr lang="en-GB" sz="3800" u="sng" dirty="0" smtClean="0">
                <a:solidFill>
                  <a:srgbClr val="FF0000"/>
                </a:solidFill>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a:t>
            </a:r>
            <a:r>
              <a:rPr lang="en-GB" sz="3800" b="1" dirty="0" smtClean="0">
                <a:latin typeface="Times New Roman" panose="02020603050405020304" pitchFamily="18" charset="0"/>
                <a:cs typeface="Times New Roman" panose="02020603050405020304" pitchFamily="18" charset="0"/>
              </a:rPr>
              <a:t>Different cell </a:t>
            </a:r>
            <a:r>
              <a:rPr lang="en-GB" sz="3800" dirty="0" smtClean="0">
                <a:latin typeface="Times New Roman" panose="02020603050405020304" pitchFamily="18" charset="0"/>
                <a:cs typeface="Times New Roman" panose="02020603050405020304" pitchFamily="18" charset="0"/>
              </a:rPr>
              <a:t>types for conduction and support.</a:t>
            </a:r>
            <a:endParaRPr lang="en-US" sz="3800" dirty="0" smtClean="0">
              <a:latin typeface="Times New Roman" panose="02020603050405020304" pitchFamily="18" charset="0"/>
              <a:cs typeface="Times New Roman" panose="02020603050405020304" pitchFamily="18" charset="0"/>
            </a:endParaRPr>
          </a:p>
          <a:p>
            <a:pPr>
              <a:buFont typeface="Wingdings" pitchFamily="2" charset="2"/>
              <a:buChar char="ü"/>
            </a:pPr>
            <a:r>
              <a:rPr lang="en-GB" sz="3800" dirty="0" smtClean="0">
                <a:latin typeface="Times New Roman" panose="02020603050405020304" pitchFamily="18" charset="0"/>
                <a:cs typeface="Times New Roman" panose="02020603050405020304" pitchFamily="18" charset="0"/>
              </a:rPr>
              <a:t>  </a:t>
            </a:r>
            <a:r>
              <a:rPr lang="en-GB" sz="3800" b="1" dirty="0" smtClean="0">
                <a:latin typeface="Times New Roman" panose="02020603050405020304" pitchFamily="18" charset="0"/>
                <a:cs typeface="Times New Roman" panose="02020603050405020304" pitchFamily="18" charset="0"/>
              </a:rPr>
              <a:t>Longitudinal cells</a:t>
            </a:r>
            <a:endParaRPr lang="en-US" sz="3800" b="1" dirty="0" smtClean="0">
              <a:latin typeface="Times New Roman" panose="02020603050405020304" pitchFamily="18" charset="0"/>
              <a:cs typeface="Times New Roman" panose="02020603050405020304" pitchFamily="18" charset="0"/>
            </a:endParaRPr>
          </a:p>
          <a:p>
            <a:pPr>
              <a:buNone/>
            </a:pPr>
            <a:r>
              <a:rPr lang="en-GB" sz="3800" dirty="0" smtClean="0">
                <a:solidFill>
                  <a:srgbClr val="7030A0"/>
                </a:solidFill>
                <a:latin typeface="Times New Roman" panose="02020603050405020304" pitchFamily="18" charset="0"/>
                <a:cs typeface="Times New Roman" panose="02020603050405020304" pitchFamily="18" charset="0"/>
              </a:rPr>
              <a:t> - </a:t>
            </a:r>
            <a:r>
              <a:rPr lang="en-GB" sz="3800" b="1" dirty="0" smtClean="0">
                <a:solidFill>
                  <a:srgbClr val="7030A0"/>
                </a:solidFill>
                <a:latin typeface="Times New Roman" panose="02020603050405020304" pitchFamily="18" charset="0"/>
                <a:cs typeface="Times New Roman" panose="02020603050405020304" pitchFamily="18" charset="0"/>
              </a:rPr>
              <a:t>Vessels</a:t>
            </a:r>
            <a:r>
              <a:rPr lang="en-GB" sz="3800" dirty="0" smtClean="0">
                <a:solidFill>
                  <a:srgbClr val="7030A0"/>
                </a:solidFill>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Thin-walled, large lumens (</a:t>
            </a:r>
            <a:r>
              <a:rPr lang="en-GB" sz="3800" b="1" dirty="0" smtClean="0">
                <a:solidFill>
                  <a:srgbClr val="FF0000"/>
                </a:solidFill>
                <a:latin typeface="Times New Roman" panose="02020603050405020304" pitchFamily="18" charset="0"/>
                <a:cs typeface="Times New Roman" panose="02020603050405020304" pitchFamily="18" charset="0"/>
              </a:rPr>
              <a:t>pores</a:t>
            </a:r>
            <a:r>
              <a:rPr lang="en-GB" sz="3800" dirty="0" smtClean="0">
                <a:latin typeface="Times New Roman" panose="02020603050405020304" pitchFamily="18" charset="0"/>
                <a:cs typeface="Times New Roman" panose="02020603050405020304" pitchFamily="18" charset="0"/>
              </a:rPr>
              <a:t>). Function mainly in </a:t>
            </a:r>
            <a:r>
              <a:rPr lang="en-GB" sz="3800" b="1" dirty="0" smtClean="0">
                <a:latin typeface="Times New Roman" panose="02020603050405020304" pitchFamily="18" charset="0"/>
                <a:cs typeface="Times New Roman" panose="02020603050405020304" pitchFamily="18" charset="0"/>
              </a:rPr>
              <a:t>water transport</a:t>
            </a:r>
            <a:r>
              <a:rPr lang="en-GB" sz="3800" dirty="0" smtClean="0">
                <a:latin typeface="Times New Roman" panose="02020603050405020304" pitchFamily="18" charset="0"/>
                <a:cs typeface="Times New Roman" panose="02020603050405020304" pitchFamily="18" charset="0"/>
              </a:rPr>
              <a:t>                           </a:t>
            </a:r>
          </a:p>
          <a:p>
            <a:pPr>
              <a:buNone/>
            </a:pPr>
            <a:r>
              <a:rPr lang="en-GB" sz="3800" dirty="0" smtClean="0">
                <a:latin typeface="Times New Roman" panose="02020603050405020304" pitchFamily="18" charset="0"/>
                <a:cs typeface="Times New Roman" panose="02020603050405020304" pitchFamily="18" charset="0"/>
              </a:rPr>
              <a:t>   - </a:t>
            </a:r>
            <a:r>
              <a:rPr lang="en-GB" sz="3800" b="1" dirty="0" err="1" smtClean="0">
                <a:solidFill>
                  <a:srgbClr val="7030A0"/>
                </a:solidFill>
                <a:latin typeface="Times New Roman" panose="02020603050405020304" pitchFamily="18" charset="0"/>
                <a:cs typeface="Times New Roman" panose="02020603050405020304" pitchFamily="18" charset="0"/>
              </a:rPr>
              <a:t>Fibers</a:t>
            </a:r>
            <a:r>
              <a:rPr lang="en-GB" sz="3800" b="1" dirty="0" smtClean="0">
                <a:solidFill>
                  <a:srgbClr val="7030A0"/>
                </a:solidFill>
                <a:latin typeface="Times New Roman" panose="02020603050405020304" pitchFamily="18" charset="0"/>
                <a:cs typeface="Times New Roman" panose="02020603050405020304" pitchFamily="18" charset="0"/>
              </a:rPr>
              <a:t> </a:t>
            </a:r>
            <a:r>
              <a:rPr lang="en-GB" sz="3800" dirty="0" smtClean="0">
                <a:latin typeface="Times New Roman" panose="02020603050405020304" pitchFamily="18" charset="0"/>
                <a:cs typeface="Times New Roman" panose="02020603050405020304" pitchFamily="18" charset="0"/>
              </a:rPr>
              <a:t>- Thick-walled, small lumens. Function in </a:t>
            </a:r>
            <a:r>
              <a:rPr lang="en-GB" sz="3800" b="1" dirty="0" smtClean="0">
                <a:latin typeface="Times New Roman" panose="02020603050405020304" pitchFamily="18" charset="0"/>
                <a:cs typeface="Times New Roman" panose="02020603050405020304" pitchFamily="18" charset="0"/>
              </a:rPr>
              <a:t>support..</a:t>
            </a:r>
          </a:p>
          <a:p>
            <a:pPr>
              <a:buNone/>
            </a:pPr>
            <a:r>
              <a:rPr lang="en-GB" sz="3800" dirty="0" smtClean="0">
                <a:latin typeface="Times New Roman" panose="02020603050405020304" pitchFamily="18" charset="0"/>
                <a:cs typeface="Times New Roman" panose="02020603050405020304" pitchFamily="18" charset="0"/>
              </a:rPr>
              <a:t>   -</a:t>
            </a:r>
            <a:r>
              <a:rPr lang="en-US" sz="3800" dirty="0" smtClean="0">
                <a:latin typeface="Times New Roman" panose="02020603050405020304" pitchFamily="18" charset="0"/>
                <a:cs typeface="Times New Roman" panose="02020603050405020304" pitchFamily="18" charset="0"/>
              </a:rPr>
              <a:t> </a:t>
            </a:r>
            <a:r>
              <a:rPr lang="en-GB" sz="3800" b="1" dirty="0" smtClean="0">
                <a:solidFill>
                  <a:srgbClr val="7030A0"/>
                </a:solidFill>
                <a:latin typeface="Times New Roman" panose="02020603050405020304" pitchFamily="18" charset="0"/>
                <a:cs typeface="Times New Roman" panose="02020603050405020304" pitchFamily="18" charset="0"/>
              </a:rPr>
              <a:t>Parenchyma</a:t>
            </a:r>
            <a:r>
              <a:rPr lang="en-GB" sz="3800" dirty="0" smtClean="0">
                <a:latin typeface="Times New Roman" panose="02020603050405020304" pitchFamily="18" charset="0"/>
                <a:cs typeface="Times New Roman" panose="02020603050405020304" pitchFamily="18" charset="0"/>
              </a:rPr>
              <a:t> - Function in </a:t>
            </a:r>
            <a:r>
              <a:rPr lang="en-GB" sz="3800" b="1" dirty="0" smtClean="0">
                <a:latin typeface="Times New Roman" panose="02020603050405020304" pitchFamily="18" charset="0"/>
                <a:cs typeface="Times New Roman" panose="02020603050405020304" pitchFamily="18" charset="0"/>
              </a:rPr>
              <a:t>food storage</a:t>
            </a:r>
          </a:p>
          <a:p>
            <a:pPr>
              <a:buFont typeface="Wingdings" pitchFamily="2" charset="2"/>
              <a:buChar char="ü"/>
            </a:pPr>
            <a:r>
              <a:rPr lang="en-GB" sz="3800" dirty="0" smtClean="0">
                <a:latin typeface="Times New Roman" panose="02020603050405020304" pitchFamily="18" charset="0"/>
                <a:cs typeface="Times New Roman" panose="02020603050405020304" pitchFamily="18" charset="0"/>
              </a:rPr>
              <a:t>  </a:t>
            </a:r>
            <a:r>
              <a:rPr lang="en-GB" sz="3800" b="1" dirty="0" smtClean="0">
                <a:latin typeface="Times New Roman" panose="02020603050405020304" pitchFamily="18" charset="0"/>
                <a:cs typeface="Times New Roman" panose="02020603050405020304" pitchFamily="18" charset="0"/>
              </a:rPr>
              <a:t>Radial cells</a:t>
            </a:r>
            <a:endParaRPr lang="en-US" sz="3800" b="1" dirty="0" smtClean="0">
              <a:latin typeface="Times New Roman" panose="02020603050405020304" pitchFamily="18" charset="0"/>
              <a:cs typeface="Times New Roman" panose="02020603050405020304" pitchFamily="18" charset="0"/>
            </a:endParaRPr>
          </a:p>
          <a:p>
            <a:pPr>
              <a:buNone/>
            </a:pPr>
            <a:r>
              <a:rPr lang="en-GB" sz="3800" dirty="0" smtClean="0">
                <a:latin typeface="Times New Roman" panose="02020603050405020304" pitchFamily="18" charset="0"/>
                <a:cs typeface="Times New Roman" panose="02020603050405020304" pitchFamily="18" charset="0"/>
              </a:rPr>
              <a:t>       -</a:t>
            </a:r>
            <a:r>
              <a:rPr lang="en-GB" sz="3800" b="1" dirty="0" smtClean="0">
                <a:solidFill>
                  <a:srgbClr val="7030A0"/>
                </a:solidFill>
                <a:latin typeface="Times New Roman" panose="02020603050405020304" pitchFamily="18" charset="0"/>
                <a:cs typeface="Times New Roman" panose="02020603050405020304" pitchFamily="18" charset="0"/>
              </a:rPr>
              <a:t>Ray parenchyma </a:t>
            </a:r>
            <a:r>
              <a:rPr lang="en-GB" sz="3800" dirty="0" smtClean="0">
                <a:latin typeface="Times New Roman" panose="02020603050405020304" pitchFamily="18" charset="0"/>
                <a:cs typeface="Times New Roman" panose="02020603050405020304" pitchFamily="18" charset="0"/>
              </a:rPr>
              <a:t>- Food storage</a:t>
            </a:r>
            <a:endParaRPr lang="en-US" sz="3800"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6019254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Autofit/>
          </a:bodyPr>
          <a:lstStyle/>
          <a:p>
            <a:r>
              <a:rPr lang="en-US" sz="2400" dirty="0" smtClean="0">
                <a:solidFill>
                  <a:srgbClr val="FF0000"/>
                </a:solidFill>
              </a:rPr>
              <a:t>Structure of wood cells</a:t>
            </a:r>
            <a:endParaRPr lang="en-US" sz="2400" dirty="0">
              <a:solidFill>
                <a:srgbClr val="FF0000"/>
              </a:solidFill>
            </a:endParaRPr>
          </a:p>
        </p:txBody>
      </p:sp>
      <p:pic>
        <p:nvPicPr>
          <p:cNvPr id="7170" name="Picture 2"/>
          <p:cNvPicPr>
            <a:picLocks noGrp="1" noChangeAspect="1" noChangeArrowheads="1"/>
          </p:cNvPicPr>
          <p:nvPr>
            <p:ph idx="1"/>
          </p:nvPr>
        </p:nvPicPr>
        <p:blipFill>
          <a:blip r:embed="rId2"/>
          <a:srcRect/>
          <a:stretch>
            <a:fillRect/>
          </a:stretch>
        </p:blipFill>
        <p:spPr bwMode="auto">
          <a:xfrm>
            <a:off x="4953000" y="914400"/>
            <a:ext cx="3971925" cy="518160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762000" y="914400"/>
            <a:ext cx="3810001" cy="5257800"/>
          </a:xfrm>
          <a:prstGeom prst="rect">
            <a:avLst/>
          </a:prstGeom>
          <a:noFill/>
          <a:ln w="9525">
            <a:noFill/>
            <a:miter lim="800000"/>
            <a:headEnd/>
            <a:tailEnd/>
          </a:ln>
          <a:effectLst/>
        </p:spPr>
      </p:pic>
    </p:spTree>
    <p:extLst>
      <p:ext uri="{BB962C8B-B14F-4D97-AF65-F5344CB8AC3E}">
        <p14:creationId xmlns:p14="http://schemas.microsoft.com/office/powerpoint/2010/main" val="13993118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8763000" cy="6019800"/>
          </a:xfrm>
        </p:spPr>
        <p:txBody>
          <a:bodyPr>
            <a:normAutofit/>
          </a:bodyPr>
          <a:lstStyle/>
          <a:p>
            <a:r>
              <a:rPr lang="en-GB" sz="2800" dirty="0" smtClean="0">
                <a:latin typeface="Times New Roman" panose="02020603050405020304" pitchFamily="18" charset="0"/>
                <a:cs typeface="Times New Roman" pitchFamily="18" charset="0"/>
              </a:rPr>
              <a:t>In most cells in wood: there are two </a:t>
            </a:r>
            <a:r>
              <a:rPr lang="en-GB" sz="2800" b="1" dirty="0" smtClean="0">
                <a:latin typeface="Times New Roman" panose="02020603050405020304" pitchFamily="18" charset="0"/>
                <a:cs typeface="Times New Roman" pitchFamily="18" charset="0"/>
              </a:rPr>
              <a:t>domains</a:t>
            </a:r>
            <a:r>
              <a:rPr lang="en-GB" sz="2800" dirty="0" smtClean="0">
                <a:latin typeface="Times New Roman" panose="02020603050405020304" pitchFamily="18" charset="0"/>
                <a:cs typeface="Times New Roman" pitchFamily="18" charset="0"/>
              </a:rPr>
              <a:t>: the </a:t>
            </a:r>
            <a:r>
              <a:rPr lang="en-GB" sz="2800" b="1" dirty="0" smtClean="0">
                <a:latin typeface="Times New Roman" pitchFamily="18" charset="0"/>
                <a:cs typeface="Times New Roman" pitchFamily="18" charset="0"/>
              </a:rPr>
              <a:t>cell wall and the cell lumen.</a:t>
            </a:r>
          </a:p>
          <a:p>
            <a:r>
              <a:rPr lang="en-GB" sz="2800" dirty="0" smtClean="0">
                <a:latin typeface="Times New Roman" pitchFamily="18" charset="0"/>
                <a:cs typeface="Times New Roman" pitchFamily="18" charset="0"/>
              </a:rPr>
              <a:t>The </a:t>
            </a:r>
            <a:r>
              <a:rPr lang="en-GB" sz="2800" b="1" dirty="0" smtClean="0">
                <a:solidFill>
                  <a:srgbClr val="FF0000"/>
                </a:solidFill>
                <a:latin typeface="Times New Roman" pitchFamily="18" charset="0"/>
                <a:cs typeface="Times New Roman" pitchFamily="18" charset="0"/>
              </a:rPr>
              <a:t>lumen</a:t>
            </a:r>
            <a:r>
              <a:rPr lang="en-GB" sz="2800" dirty="0" smtClean="0">
                <a:latin typeface="Times New Roman" pitchFamily="18" charset="0"/>
                <a:cs typeface="Times New Roman" pitchFamily="18" charset="0"/>
              </a:rPr>
              <a:t> is a critical component of many cells, whether in the context </a:t>
            </a:r>
            <a:r>
              <a:rPr lang="en-GB" sz="2800" b="1" dirty="0" smtClean="0">
                <a:latin typeface="Times New Roman" pitchFamily="18" charset="0"/>
                <a:cs typeface="Times New Roman" pitchFamily="18" charset="0"/>
              </a:rPr>
              <a:t>of the amount of space available for water conduction </a:t>
            </a:r>
            <a:r>
              <a:rPr lang="en-GB" sz="2800" dirty="0" smtClean="0">
                <a:latin typeface="Times New Roman" pitchFamily="18" charset="0"/>
                <a:cs typeface="Times New Roman" pitchFamily="18" charset="0"/>
              </a:rPr>
              <a:t>or in the context of a ratio between the width of the lumen and the thickness of the cell wall. </a:t>
            </a:r>
          </a:p>
          <a:p>
            <a:r>
              <a:rPr lang="en-GB" sz="2800" dirty="0" smtClean="0">
                <a:latin typeface="Times New Roman" pitchFamily="18" charset="0"/>
                <a:cs typeface="Times New Roman" pitchFamily="18" charset="0"/>
              </a:rPr>
              <a:t>The </a:t>
            </a:r>
            <a:r>
              <a:rPr lang="en-GB" sz="2800" b="1" dirty="0" smtClean="0">
                <a:solidFill>
                  <a:srgbClr val="FF0000"/>
                </a:solidFill>
                <a:latin typeface="Times New Roman" pitchFamily="18" charset="0"/>
                <a:cs typeface="Times New Roman" pitchFamily="18" charset="0"/>
              </a:rPr>
              <a:t>lumen</a:t>
            </a:r>
            <a:r>
              <a:rPr lang="en-GB" sz="2800" dirty="0" smtClean="0">
                <a:latin typeface="Times New Roman" pitchFamily="18" charset="0"/>
                <a:cs typeface="Times New Roman" pitchFamily="18" charset="0"/>
              </a:rPr>
              <a:t> is really </a:t>
            </a:r>
            <a:r>
              <a:rPr lang="en-GB" sz="2800" b="1" dirty="0" smtClean="0">
                <a:latin typeface="Times New Roman" pitchFamily="18" charset="0"/>
                <a:cs typeface="Times New Roman" pitchFamily="18" charset="0"/>
              </a:rPr>
              <a:t>the void space </a:t>
            </a:r>
            <a:r>
              <a:rPr lang="en-GB" sz="2800" dirty="0" smtClean="0">
                <a:latin typeface="Times New Roman" pitchFamily="18" charset="0"/>
                <a:cs typeface="Times New Roman" pitchFamily="18" charset="0"/>
              </a:rPr>
              <a:t>in the interior of the cell. </a:t>
            </a:r>
          </a:p>
        </p:txBody>
      </p:sp>
    </p:spTree>
    <p:extLst>
      <p:ext uri="{BB962C8B-B14F-4D97-AF65-F5344CB8AC3E}">
        <p14:creationId xmlns:p14="http://schemas.microsoft.com/office/powerpoint/2010/main" val="34078939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r>
              <a:rPr lang="en-US" dirty="0" smtClean="0"/>
              <a:t>Fig 2.3 lumen</a:t>
            </a:r>
            <a:endParaRPr lang="en-US" dirty="0"/>
          </a:p>
        </p:txBody>
      </p:sp>
      <p:pic>
        <p:nvPicPr>
          <p:cNvPr id="6146" name="Picture 2"/>
          <p:cNvPicPr>
            <a:picLocks noGrp="1" noChangeAspect="1" noChangeArrowheads="1"/>
          </p:cNvPicPr>
          <p:nvPr>
            <p:ph idx="1"/>
          </p:nvPr>
        </p:nvPicPr>
        <p:blipFill>
          <a:blip r:embed="rId2"/>
          <a:srcRect/>
          <a:stretch>
            <a:fillRect/>
          </a:stretch>
        </p:blipFill>
        <p:spPr bwMode="auto">
          <a:xfrm>
            <a:off x="1219200" y="685800"/>
            <a:ext cx="6858000" cy="5257800"/>
          </a:xfrm>
          <a:prstGeom prst="rect">
            <a:avLst/>
          </a:prstGeom>
          <a:noFill/>
          <a:ln w="9525">
            <a:noFill/>
            <a:miter lim="800000"/>
            <a:headEnd/>
            <a:tailEnd/>
          </a:ln>
          <a:effectLst/>
        </p:spPr>
      </p:pic>
      <p:sp>
        <p:nvSpPr>
          <p:cNvPr id="4" name="TextBox 3"/>
          <p:cNvSpPr txBox="1"/>
          <p:nvPr/>
        </p:nvSpPr>
        <p:spPr>
          <a:xfrm>
            <a:off x="6324600" y="3276600"/>
            <a:ext cx="457200" cy="400110"/>
          </a:xfrm>
          <a:prstGeom prst="rect">
            <a:avLst/>
          </a:prstGeom>
          <a:noFill/>
        </p:spPr>
        <p:txBody>
          <a:bodyPr wrap="square" rtlCol="0">
            <a:spAutoFit/>
          </a:bodyPr>
          <a:lstStyle/>
          <a:p>
            <a:r>
              <a:rPr lang="en-US" sz="2000" b="1" dirty="0" smtClean="0">
                <a:solidFill>
                  <a:prstClr val="black"/>
                </a:solidFill>
              </a:rPr>
              <a:t>S1</a:t>
            </a:r>
            <a:endParaRPr lang="en-US" b="1" dirty="0">
              <a:solidFill>
                <a:prstClr val="black"/>
              </a:solidFill>
            </a:endParaRPr>
          </a:p>
        </p:txBody>
      </p:sp>
      <p:sp>
        <p:nvSpPr>
          <p:cNvPr id="5" name="TextBox 4"/>
          <p:cNvSpPr txBox="1"/>
          <p:nvPr/>
        </p:nvSpPr>
        <p:spPr>
          <a:xfrm>
            <a:off x="6172200" y="2286000"/>
            <a:ext cx="533400" cy="461665"/>
          </a:xfrm>
          <a:prstGeom prst="rect">
            <a:avLst/>
          </a:prstGeom>
          <a:noFill/>
        </p:spPr>
        <p:txBody>
          <a:bodyPr wrap="square" rtlCol="0">
            <a:spAutoFit/>
          </a:bodyPr>
          <a:lstStyle/>
          <a:p>
            <a:r>
              <a:rPr lang="en-US" sz="2400" b="1" dirty="0" smtClean="0">
                <a:solidFill>
                  <a:prstClr val="black"/>
                </a:solidFill>
              </a:rPr>
              <a:t>S2</a:t>
            </a:r>
            <a:endParaRPr lang="en-US" b="1" dirty="0">
              <a:solidFill>
                <a:prstClr val="black"/>
              </a:solidFill>
            </a:endParaRPr>
          </a:p>
        </p:txBody>
      </p:sp>
    </p:spTree>
    <p:extLst>
      <p:ext uri="{BB962C8B-B14F-4D97-AF65-F5344CB8AC3E}">
        <p14:creationId xmlns:p14="http://schemas.microsoft.com/office/powerpoint/2010/main" val="27220486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9067800" cy="6705600"/>
          </a:xfrm>
        </p:spPr>
        <p:txBody>
          <a:bodyPr>
            <a:normAutofit/>
          </a:bodyPr>
          <a:lstStyle/>
          <a:p>
            <a:pPr>
              <a:buNone/>
            </a:pPr>
            <a:r>
              <a:rPr lang="en-GB" sz="3400" b="1" dirty="0" smtClean="0">
                <a:solidFill>
                  <a:srgbClr val="FF0000"/>
                </a:solidFill>
                <a:latin typeface="Times New Roman" panose="02020603050405020304" pitchFamily="18" charset="0"/>
                <a:cs typeface="Times New Roman" panose="02020603050405020304" pitchFamily="18" charset="0"/>
              </a:rPr>
              <a:t>3.2.1   </a:t>
            </a:r>
            <a:r>
              <a:rPr lang="en-GB" sz="3400" b="1" u="sng" dirty="0" smtClean="0">
                <a:solidFill>
                  <a:srgbClr val="FF0000"/>
                </a:solidFill>
                <a:latin typeface="Times New Roman" panose="02020603050405020304" pitchFamily="18" charset="0"/>
                <a:cs typeface="Times New Roman" panose="02020603050405020304" pitchFamily="18" charset="0"/>
              </a:rPr>
              <a:t>CELL WALL ORGANIZATION</a:t>
            </a:r>
            <a:endParaRPr lang="en-US" sz="3400" u="sng" dirty="0" smtClean="0">
              <a:solidFill>
                <a:srgbClr val="FF0000"/>
              </a:solidFill>
              <a:latin typeface="Times New Roman" panose="02020603050405020304" pitchFamily="18" charset="0"/>
              <a:cs typeface="Times New Roman" panose="02020603050405020304" pitchFamily="18" charset="0"/>
            </a:endParaRPr>
          </a:p>
          <a:p>
            <a:r>
              <a:rPr lang="en-GB" sz="2400" dirty="0" smtClean="0">
                <a:latin typeface="Times New Roman" panose="02020603050405020304" pitchFamily="18" charset="0"/>
                <a:cs typeface="Times New Roman" panose="02020603050405020304" pitchFamily="18" charset="0"/>
              </a:rPr>
              <a:t>The </a:t>
            </a:r>
            <a:r>
              <a:rPr lang="en-GB" sz="2400" b="1" dirty="0" smtClean="0">
                <a:solidFill>
                  <a:srgbClr val="FF0000"/>
                </a:solidFill>
                <a:latin typeface="Times New Roman" panose="02020603050405020304" pitchFamily="18" charset="0"/>
                <a:cs typeface="Times New Roman" panose="02020603050405020304" pitchFamily="18" charset="0"/>
              </a:rPr>
              <a:t>cell walls </a:t>
            </a:r>
            <a:r>
              <a:rPr lang="en-GB" sz="2400" dirty="0" smtClean="0">
                <a:latin typeface="Times New Roman" panose="02020603050405020304" pitchFamily="18" charset="0"/>
                <a:cs typeface="Times New Roman" panose="02020603050405020304" pitchFamily="18" charset="0"/>
              </a:rPr>
              <a:t>in wood are important structures. </a:t>
            </a:r>
          </a:p>
          <a:p>
            <a:r>
              <a:rPr lang="en-GB" sz="2400" dirty="0" smtClean="0">
                <a:latin typeface="Times New Roman" panose="02020603050405020304" pitchFamily="18" charset="0"/>
                <a:cs typeface="Times New Roman" panose="02020603050405020304" pitchFamily="18" charset="0"/>
              </a:rPr>
              <a:t>Unlike the lumen, which is a void space, the cell wall itself is a </a:t>
            </a:r>
            <a:r>
              <a:rPr lang="en-GB" sz="2400" b="1" dirty="0" smtClean="0">
                <a:latin typeface="Times New Roman" panose="02020603050405020304" pitchFamily="18" charset="0"/>
                <a:cs typeface="Times New Roman" panose="02020603050405020304" pitchFamily="18" charset="0"/>
              </a:rPr>
              <a:t>highly regular structure</a:t>
            </a:r>
            <a:r>
              <a:rPr lang="en-GB" sz="2400" dirty="0" smtClean="0">
                <a:latin typeface="Times New Roman" panose="02020603050405020304" pitchFamily="18" charset="0"/>
                <a:cs typeface="Times New Roman" panose="02020603050405020304" pitchFamily="18" charset="0"/>
              </a:rPr>
              <a:t>, from one cell type to another, between species, and even when comparing softwoods and hardwoods. </a:t>
            </a:r>
          </a:p>
          <a:p>
            <a:r>
              <a:rPr lang="en-US" sz="2400" b="1" dirty="0" smtClean="0">
                <a:solidFill>
                  <a:srgbClr val="FF0000"/>
                </a:solidFill>
                <a:latin typeface="Times New Roman" panose="02020603050405020304" pitchFamily="18" charset="0"/>
                <a:cs typeface="Times New Roman" panose="02020603050405020304" pitchFamily="18" charset="0"/>
              </a:rPr>
              <a:t>Wood cell walls consist of the three major components </a:t>
            </a:r>
            <a:r>
              <a:rPr lang="en-US" sz="2400" dirty="0" smtClean="0">
                <a:latin typeface="Times New Roman" panose="02020603050405020304" pitchFamily="18" charset="0"/>
                <a:cs typeface="Times New Roman" panose="02020603050405020304" pitchFamily="18" charset="0"/>
              </a:rPr>
              <a:t>mentioned above where cellulose is the </a:t>
            </a:r>
            <a:r>
              <a:rPr lang="en-US" sz="2400" dirty="0" smtClean="0">
                <a:solidFill>
                  <a:srgbClr val="FF0000"/>
                </a:solidFill>
                <a:latin typeface="Times New Roman" panose="02020603050405020304" pitchFamily="18" charset="0"/>
                <a:cs typeface="Times New Roman" panose="02020603050405020304" pitchFamily="18" charset="0"/>
              </a:rPr>
              <a:t>skeleton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hemicellulose</a:t>
            </a:r>
            <a:r>
              <a:rPr lang="en-US" sz="2400" dirty="0" smtClean="0">
                <a:latin typeface="Times New Roman" panose="02020603050405020304" pitchFamily="18" charset="0"/>
                <a:cs typeface="Times New Roman" panose="02020603050405020304" pitchFamily="18" charset="0"/>
              </a:rPr>
              <a:t> is the </a:t>
            </a:r>
            <a:r>
              <a:rPr lang="en-US" sz="2400" dirty="0" smtClean="0">
                <a:solidFill>
                  <a:srgbClr val="FF0000"/>
                </a:solidFill>
                <a:latin typeface="Times New Roman" panose="02020603050405020304" pitchFamily="18" charset="0"/>
                <a:cs typeface="Times New Roman" panose="02020603050405020304" pitchFamily="18" charset="0"/>
              </a:rPr>
              <a:t>matrix</a:t>
            </a:r>
            <a:r>
              <a:rPr lang="en-US" sz="2400" dirty="0" smtClean="0">
                <a:latin typeface="Times New Roman" panose="02020603050405020304" pitchFamily="18" charset="0"/>
                <a:cs typeface="Times New Roman" panose="02020603050405020304" pitchFamily="18" charset="0"/>
              </a:rPr>
              <a:t> and lignin is the </a:t>
            </a:r>
            <a:r>
              <a:rPr lang="en-US" sz="2400" dirty="0" smtClean="0">
                <a:solidFill>
                  <a:srgbClr val="FF0000"/>
                </a:solidFill>
                <a:latin typeface="Times New Roman" panose="02020603050405020304" pitchFamily="18" charset="0"/>
                <a:cs typeface="Times New Roman" panose="02020603050405020304" pitchFamily="18" charset="0"/>
              </a:rPr>
              <a:t>adhesive</a:t>
            </a:r>
            <a:r>
              <a:rPr lang="en-US" sz="2400" dirty="0" smtClean="0">
                <a:latin typeface="Times New Roman" panose="02020603050405020304" pitchFamily="18" charset="0"/>
                <a:cs typeface="Times New Roman" panose="02020603050405020304" pitchFamily="18" charset="0"/>
              </a:rPr>
              <a:t> substance binding the cells together and giving rigidity to the cell wall.</a:t>
            </a:r>
          </a:p>
          <a:p>
            <a:r>
              <a:rPr lang="en-US" sz="2400" dirty="0" smtClean="0">
                <a:latin typeface="Times New Roman" panose="02020603050405020304" pitchFamily="18" charset="0"/>
                <a:cs typeface="Times New Roman" panose="02020603050405020304" pitchFamily="18" charset="0"/>
              </a:rPr>
              <a:t>Wood cell walls consist of </a:t>
            </a:r>
            <a:r>
              <a:rPr lang="en-US" sz="2400" b="1" dirty="0" smtClean="0">
                <a:solidFill>
                  <a:srgbClr val="FF0000"/>
                </a:solidFill>
                <a:latin typeface="Times New Roman" panose="02020603050405020304" pitchFamily="18" charset="0"/>
                <a:cs typeface="Times New Roman" panose="02020603050405020304" pitchFamily="18" charset="0"/>
              </a:rPr>
              <a:t>a primary wall and secondary wall</a:t>
            </a:r>
            <a:r>
              <a:rPr lang="en-US" sz="2400" dirty="0" smtClean="0">
                <a:latin typeface="Times New Roman" panose="02020603050405020304" pitchFamily="18" charset="0"/>
                <a:cs typeface="Times New Roman" panose="02020603050405020304" pitchFamily="18" charset="0"/>
              </a:rPr>
              <a:t>. </a:t>
            </a:r>
          </a:p>
          <a:p>
            <a:r>
              <a:rPr lang="en-US" sz="2400" b="1" dirty="0" smtClean="0">
                <a:solidFill>
                  <a:srgbClr val="FF0000"/>
                </a:solidFill>
                <a:latin typeface="Times New Roman" panose="02020603050405020304" pitchFamily="18" charset="0"/>
                <a:cs typeface="Times New Roman" panose="02020603050405020304" pitchFamily="18" charset="0"/>
              </a:rPr>
              <a:t>The primary wall </a:t>
            </a:r>
            <a:r>
              <a:rPr lang="en-US" sz="2400" dirty="0" smtClean="0">
                <a:latin typeface="Times New Roman" panose="02020603050405020304" pitchFamily="18" charset="0"/>
                <a:cs typeface="Times New Roman" panose="02020603050405020304" pitchFamily="18" charset="0"/>
              </a:rPr>
              <a:t>is the first to develop and is stretched and elongated during initial growth of the cell. </a:t>
            </a:r>
          </a:p>
        </p:txBody>
      </p:sp>
    </p:spTree>
    <p:extLst>
      <p:ext uri="{BB962C8B-B14F-4D97-AF65-F5344CB8AC3E}">
        <p14:creationId xmlns:p14="http://schemas.microsoft.com/office/powerpoint/2010/main" val="9676605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686800" cy="6096000"/>
          </a:xfrm>
        </p:spPr>
        <p:txBody>
          <a:bodyPr/>
          <a:lstStyle/>
          <a:p>
            <a:pPr lvl="0"/>
            <a:r>
              <a:rPr lang="en-US" sz="2400" dirty="0">
                <a:solidFill>
                  <a:prstClr val="black"/>
                </a:solidFill>
                <a:latin typeface="Times New Roman" panose="02020603050405020304" pitchFamily="18" charset="0"/>
                <a:cs typeface="Times New Roman" panose="02020603050405020304" pitchFamily="18" charset="0"/>
              </a:rPr>
              <a:t>It consists of a thin network of randomly arranged </a:t>
            </a:r>
            <a:r>
              <a:rPr lang="en-US" sz="2400" b="1" dirty="0" err="1">
                <a:solidFill>
                  <a:srgbClr val="0070C0"/>
                </a:solidFill>
                <a:latin typeface="Times New Roman" panose="02020603050405020304" pitchFamily="18" charset="0"/>
                <a:cs typeface="Times New Roman" panose="02020603050405020304" pitchFamily="18" charset="0"/>
              </a:rPr>
              <a:t>microfibrils</a:t>
            </a:r>
            <a:r>
              <a:rPr lang="en-US" sz="2400" dirty="0">
                <a:solidFill>
                  <a:prstClr val="black"/>
                </a:solidFill>
                <a:latin typeface="Times New Roman" panose="02020603050405020304" pitchFamily="18" charset="0"/>
                <a:cs typeface="Times New Roman" panose="02020603050405020304" pitchFamily="18" charset="0"/>
              </a:rPr>
              <a:t> and is only 0.1 to 0.2μm thick (</a:t>
            </a:r>
            <a:r>
              <a:rPr lang="en-US" sz="2400" dirty="0" err="1">
                <a:solidFill>
                  <a:prstClr val="black"/>
                </a:solidFill>
                <a:latin typeface="Times New Roman" panose="02020603050405020304" pitchFamily="18" charset="0"/>
                <a:cs typeface="Times New Roman" panose="02020603050405020304" pitchFamily="18" charset="0"/>
              </a:rPr>
              <a:t>Siau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anose="02020603050405020304" pitchFamily="18" charset="0"/>
                <a:cs typeface="Times New Roman" panose="02020603050405020304" pitchFamily="18" charset="0"/>
              </a:rPr>
              <a:t>1984)</a:t>
            </a:r>
            <a:endParaRPr lang="en-GB" sz="2400" dirty="0">
              <a:solidFill>
                <a:prstClr val="black"/>
              </a:solidFill>
              <a:latin typeface="Times New Roman" panose="02020603050405020304" pitchFamily="18" charset="0"/>
              <a:cs typeface="Times New Roman" panose="02020603050405020304" pitchFamily="18" charset="0"/>
            </a:endParaRPr>
          </a:p>
          <a:p>
            <a:pPr lvl="0"/>
            <a:r>
              <a:rPr lang="en-GB" sz="2400" dirty="0">
                <a:solidFill>
                  <a:srgbClr val="00B050"/>
                </a:solidFill>
                <a:latin typeface="Times New Roman" panose="02020603050405020304" pitchFamily="18" charset="0"/>
                <a:cs typeface="Times New Roman" panose="02020603050405020304" pitchFamily="18" charset="0"/>
              </a:rPr>
              <a:t>The cell wall consists of three main regions</a:t>
            </a:r>
            <a:r>
              <a:rPr lang="en-GB" sz="2400" dirty="0">
                <a:solidFill>
                  <a:prstClr val="black"/>
                </a:solidFill>
                <a:latin typeface="Times New Roman" panose="02020603050405020304" pitchFamily="18" charset="0"/>
                <a:cs typeface="Times New Roman" panose="02020603050405020304" pitchFamily="18" charset="0"/>
              </a:rPr>
              <a:t>: </a:t>
            </a:r>
            <a:r>
              <a:rPr lang="en-GB" sz="2400" b="1" i="1" dirty="0">
                <a:solidFill>
                  <a:prstClr val="black"/>
                </a:solidFill>
                <a:latin typeface="Times New Roman" panose="02020603050405020304" pitchFamily="18" charset="0"/>
                <a:cs typeface="Times New Roman" panose="02020603050405020304" pitchFamily="18" charset="0"/>
              </a:rPr>
              <a:t>the middle lamella, the primary wall, and the secondary wall</a:t>
            </a:r>
            <a:r>
              <a:rPr lang="en-GB" sz="2400" dirty="0">
                <a:solidFill>
                  <a:prstClr val="black"/>
                </a:solidFill>
                <a:latin typeface="Times New Roman" panose="02020603050405020304" pitchFamily="18" charset="0"/>
                <a:cs typeface="Times New Roman" panose="02020603050405020304" pitchFamily="18" charset="0"/>
              </a:rPr>
              <a:t> (Figure 3.4).</a:t>
            </a:r>
          </a:p>
          <a:p>
            <a:pPr lvl="0"/>
            <a:r>
              <a:rPr lang="en-GB" sz="2400" dirty="0">
                <a:solidFill>
                  <a:prstClr val="black"/>
                </a:solidFill>
                <a:latin typeface="Times New Roman" panose="02020603050405020304" pitchFamily="18" charset="0"/>
                <a:cs typeface="Times New Roman" panose="02020603050405020304" pitchFamily="18" charset="0"/>
              </a:rPr>
              <a:t> In each region, the cell wall has three major components: </a:t>
            </a:r>
            <a:r>
              <a:rPr lang="en-GB" sz="2400" b="1" dirty="0">
                <a:solidFill>
                  <a:srgbClr val="7030A0"/>
                </a:solidFill>
                <a:latin typeface="Times New Roman" panose="02020603050405020304" pitchFamily="18" charset="0"/>
                <a:cs typeface="Times New Roman" panose="02020603050405020304" pitchFamily="18" charset="0"/>
              </a:rPr>
              <a:t>cellulose </a:t>
            </a:r>
            <a:r>
              <a:rPr lang="en-GB" sz="2400" b="1" dirty="0" err="1">
                <a:solidFill>
                  <a:srgbClr val="7030A0"/>
                </a:solidFill>
                <a:latin typeface="Times New Roman" panose="02020603050405020304" pitchFamily="18" charset="0"/>
                <a:cs typeface="Times New Roman" panose="02020603050405020304" pitchFamily="18" charset="0"/>
              </a:rPr>
              <a:t>microﬁbrils</a:t>
            </a:r>
            <a:r>
              <a:rPr lang="en-GB" sz="2400" dirty="0">
                <a:solidFill>
                  <a:prstClr val="black"/>
                </a:solidFill>
                <a:latin typeface="Times New Roman" panose="02020603050405020304" pitchFamily="18" charset="0"/>
                <a:cs typeface="Times New Roman" panose="02020603050405020304" pitchFamily="18" charset="0"/>
              </a:rPr>
              <a:t> (with characteristic distributions and organization), hemicelluloses, and a matrix or encrusting material, typically </a:t>
            </a:r>
            <a:r>
              <a:rPr lang="en-GB" sz="2400" b="1" dirty="0">
                <a:solidFill>
                  <a:srgbClr val="7030A0"/>
                </a:solidFill>
                <a:latin typeface="Times New Roman" panose="02020603050405020304" pitchFamily="18" charset="0"/>
                <a:cs typeface="Times New Roman" panose="02020603050405020304" pitchFamily="18" charset="0"/>
              </a:rPr>
              <a:t>pectin</a:t>
            </a:r>
            <a:r>
              <a:rPr lang="en-GB" sz="2400" dirty="0">
                <a:solidFill>
                  <a:prstClr val="black"/>
                </a:solidFill>
                <a:latin typeface="Times New Roman" panose="02020603050405020304" pitchFamily="18" charset="0"/>
                <a:cs typeface="Times New Roman" panose="02020603050405020304" pitchFamily="18" charset="0"/>
              </a:rPr>
              <a:t> in primary walls and </a:t>
            </a:r>
            <a:r>
              <a:rPr lang="en-GB" sz="2400" b="1" dirty="0">
                <a:solidFill>
                  <a:srgbClr val="7030A0"/>
                </a:solidFill>
                <a:latin typeface="Times New Roman" panose="02020603050405020304" pitchFamily="18" charset="0"/>
                <a:cs typeface="Times New Roman" panose="02020603050405020304" pitchFamily="18" charset="0"/>
              </a:rPr>
              <a:t>lignin</a:t>
            </a:r>
            <a:r>
              <a:rPr lang="en-GB" sz="2400" dirty="0">
                <a:solidFill>
                  <a:prstClr val="black"/>
                </a:solidFill>
                <a:latin typeface="Times New Roman" panose="02020603050405020304" pitchFamily="18" charset="0"/>
                <a:cs typeface="Times New Roman" panose="02020603050405020304" pitchFamily="18" charset="0"/>
              </a:rPr>
              <a:t> in secondary walls (</a:t>
            </a:r>
            <a:r>
              <a:rPr lang="en-GB" sz="2400" dirty="0" err="1">
                <a:solidFill>
                  <a:prstClr val="black"/>
                </a:solidFill>
                <a:latin typeface="Times New Roman" panose="02020603050405020304" pitchFamily="18" charset="0"/>
                <a:cs typeface="Times New Roman" panose="02020603050405020304" pitchFamily="18" charset="0"/>
              </a:rPr>
              <a:t>Panshin</a:t>
            </a:r>
            <a:r>
              <a:rPr lang="en-GB" sz="2400" dirty="0">
                <a:solidFill>
                  <a:prstClr val="black"/>
                </a:solidFill>
                <a:latin typeface="Times New Roman" panose="02020603050405020304" pitchFamily="18" charset="0"/>
                <a:cs typeface="Times New Roman" panose="02020603050405020304" pitchFamily="18" charset="0"/>
              </a:rPr>
              <a:t> and </a:t>
            </a:r>
            <a:r>
              <a:rPr lang="en-GB" sz="2400" dirty="0" err="1">
                <a:solidFill>
                  <a:prstClr val="black"/>
                </a:solidFill>
                <a:latin typeface="Times New Roman" panose="02020603050405020304" pitchFamily="18" charset="0"/>
                <a:cs typeface="Times New Roman" panose="02020603050405020304" pitchFamily="18" charset="0"/>
              </a:rPr>
              <a:t>dezeeuw</a:t>
            </a:r>
            <a:r>
              <a:rPr lang="en-GB" sz="2400" dirty="0">
                <a:solidFill>
                  <a:prstClr val="black"/>
                </a:solidFill>
                <a:latin typeface="Times New Roman" panose="02020603050405020304" pitchFamily="18" charset="0"/>
                <a:cs typeface="Times New Roman" panose="02020603050405020304" pitchFamily="18" charset="0"/>
              </a:rPr>
              <a:t> 1980).</a:t>
            </a:r>
            <a:endParaRPr lang="en-US" sz="2400" dirty="0">
              <a:solidFill>
                <a:prstClr val="black"/>
              </a:solidFill>
              <a:latin typeface="Times New Roman" panose="02020603050405020304" pitchFamily="18" charset="0"/>
              <a:cs typeface="Times New Roman" panose="02020603050405020304" pitchFamily="18" charset="0"/>
            </a:endParaRPr>
          </a:p>
          <a:p>
            <a:pPr lvl="0">
              <a:buNone/>
            </a:pPr>
            <a:endParaRPr lang="en-US" sz="2200" dirty="0">
              <a:solidFill>
                <a:prstClr val="black"/>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23825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sz="4000" dirty="0">
                <a:solidFill>
                  <a:srgbClr val="FF0000"/>
                </a:solidFill>
                <a:latin typeface="Times New Roman" pitchFamily="18" charset="0"/>
                <a:cs typeface="Times New Roman" pitchFamily="18" charset="0"/>
              </a:rPr>
              <a:t>HISTORY OF  WOOD USE </a:t>
            </a:r>
            <a:endParaRPr lang="en-US" dirty="0">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28600" y="762000"/>
            <a:ext cx="8763000" cy="5638800"/>
          </a:xfrm>
        </p:spPr>
        <p:txBody>
          <a:bodyPr>
            <a:normAutofit/>
          </a:bodyPr>
          <a:lstStyle/>
          <a:p>
            <a:pPr marL="0" lvl="0" algn="just">
              <a:lnSpc>
                <a:spcPct val="115000"/>
              </a:lnSpc>
              <a:spcBef>
                <a:spcPts val="0"/>
              </a:spcBef>
              <a:spcAft>
                <a:spcPts val="1000"/>
              </a:spcAft>
            </a:pPr>
            <a:r>
              <a:rPr lang="en-US" dirty="0" smtClean="0">
                <a:effectLst/>
                <a:latin typeface="Times New Roman"/>
                <a:ea typeface="Calibri"/>
              </a:rPr>
              <a:t>The architecture of the early colonists from Europe used wood intensively, adapting the concepts used in their homelands to the cultural conditions of the times and the availability of materials. </a:t>
            </a:r>
          </a:p>
          <a:p>
            <a:pPr marL="0" lvl="0" algn="just">
              <a:lnSpc>
                <a:spcPct val="115000"/>
              </a:lnSpc>
              <a:spcBef>
                <a:spcPts val="0"/>
              </a:spcBef>
              <a:spcAft>
                <a:spcPts val="1000"/>
              </a:spcAft>
            </a:pPr>
            <a:r>
              <a:rPr lang="en-US" dirty="0" smtClean="0">
                <a:solidFill>
                  <a:srgbClr val="FF0000"/>
                </a:solidFill>
                <a:latin typeface="Times New Roman"/>
                <a:ea typeface="Calibri"/>
                <a:cs typeface="Times New Roman"/>
              </a:rPr>
              <a:t>Decoration</a:t>
            </a:r>
            <a:r>
              <a:rPr lang="en-US" dirty="0" smtClean="0">
                <a:solidFill>
                  <a:prstClr val="black"/>
                </a:solidFill>
                <a:latin typeface="Times New Roman"/>
                <a:ea typeface="Calibri"/>
                <a:cs typeface="Times New Roman"/>
              </a:rPr>
              <a:t> </a:t>
            </a:r>
            <a:r>
              <a:rPr lang="en-US" dirty="0">
                <a:solidFill>
                  <a:srgbClr val="FF0000"/>
                </a:solidFill>
                <a:latin typeface="Times New Roman"/>
                <a:ea typeface="Calibri"/>
                <a:cs typeface="Times New Roman"/>
              </a:rPr>
              <a:t>and style of furniture </a:t>
            </a:r>
            <a:r>
              <a:rPr lang="en-US" dirty="0">
                <a:solidFill>
                  <a:prstClr val="black"/>
                </a:solidFill>
                <a:latin typeface="Times New Roman"/>
                <a:ea typeface="Calibri"/>
                <a:cs typeface="Times New Roman"/>
              </a:rPr>
              <a:t>have </a:t>
            </a:r>
            <a:r>
              <a:rPr lang="en-US" dirty="0">
                <a:solidFill>
                  <a:srgbClr val="FF0000"/>
                </a:solidFill>
                <a:latin typeface="Times New Roman"/>
                <a:ea typeface="Calibri"/>
                <a:cs typeface="Times New Roman"/>
              </a:rPr>
              <a:t>evolved </a:t>
            </a:r>
            <a:r>
              <a:rPr lang="en-US" dirty="0">
                <a:solidFill>
                  <a:prstClr val="black"/>
                </a:solidFill>
                <a:latin typeface="Times New Roman"/>
                <a:ea typeface="Calibri"/>
                <a:cs typeface="Times New Roman"/>
              </a:rPr>
              <a:t>as part of the </a:t>
            </a:r>
            <a:r>
              <a:rPr lang="en-US" b="1" dirty="0">
                <a:solidFill>
                  <a:prstClr val="black"/>
                </a:solidFill>
                <a:latin typeface="Times New Roman"/>
                <a:ea typeface="Calibri"/>
                <a:cs typeface="Times New Roman"/>
              </a:rPr>
              <a:t>artistic</a:t>
            </a:r>
            <a:r>
              <a:rPr lang="en-US" dirty="0">
                <a:solidFill>
                  <a:prstClr val="black"/>
                </a:solidFill>
                <a:latin typeface="Times New Roman"/>
                <a:ea typeface="Calibri"/>
                <a:cs typeface="Times New Roman"/>
              </a:rPr>
              <a:t>, </a:t>
            </a:r>
            <a:r>
              <a:rPr lang="en-US" b="1" dirty="0">
                <a:solidFill>
                  <a:prstClr val="black"/>
                </a:solidFill>
                <a:latin typeface="Times New Roman"/>
                <a:ea typeface="Calibri"/>
                <a:cs typeface="Times New Roman"/>
              </a:rPr>
              <a:t>cultural </a:t>
            </a:r>
            <a:r>
              <a:rPr lang="en-US" dirty="0">
                <a:solidFill>
                  <a:prstClr val="black"/>
                </a:solidFill>
                <a:latin typeface="Times New Roman"/>
                <a:ea typeface="Calibri"/>
                <a:cs typeface="Times New Roman"/>
              </a:rPr>
              <a:t>and technical development of society.</a:t>
            </a:r>
          </a:p>
          <a:p>
            <a:pPr marL="0" marR="0" indent="0" algn="just">
              <a:lnSpc>
                <a:spcPct val="115000"/>
              </a:lnSpc>
              <a:spcBef>
                <a:spcPts val="0"/>
              </a:spcBef>
              <a:spcAft>
                <a:spcPts val="1000"/>
              </a:spcAft>
              <a:buNone/>
            </a:pPr>
            <a:endParaRPr lang="en-US" dirty="0" smtClean="0">
              <a:effectLst/>
              <a:latin typeface="Times New Roman"/>
              <a:ea typeface="Calibri"/>
            </a:endParaRPr>
          </a:p>
          <a:p>
            <a:pPr marL="0" marR="0" algn="just">
              <a:lnSpc>
                <a:spcPct val="115000"/>
              </a:lnSpc>
              <a:spcBef>
                <a:spcPts val="0"/>
              </a:spcBef>
              <a:spcAft>
                <a:spcPts val="1000"/>
              </a:spcAft>
            </a:pPr>
            <a:endParaRPr lang="en-US" dirty="0" smtClean="0">
              <a:effectLst/>
              <a:latin typeface="Times New Roman"/>
              <a:ea typeface="Calibri"/>
            </a:endParaRPr>
          </a:p>
          <a:p>
            <a:pPr marL="0" marR="0" indent="0" algn="just">
              <a:lnSpc>
                <a:spcPct val="115000"/>
              </a:lnSpc>
              <a:spcBef>
                <a:spcPts val="0"/>
              </a:spcBef>
              <a:spcAft>
                <a:spcPts val="1000"/>
              </a:spcAft>
              <a:buNone/>
            </a:pPr>
            <a:endParaRPr lang="en-US" dirty="0"/>
          </a:p>
        </p:txBody>
      </p:sp>
    </p:spTree>
    <p:extLst>
      <p:ext uri="{BB962C8B-B14F-4D97-AF65-F5344CB8AC3E}">
        <p14:creationId xmlns:p14="http://schemas.microsoft.com/office/powerpoint/2010/main" val="24740080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915400" cy="6324600"/>
          </a:xfrm>
        </p:spPr>
        <p:txBody>
          <a:bodyPr>
            <a:noAutofit/>
          </a:bodyPr>
          <a:lstStyle/>
          <a:p>
            <a:r>
              <a:rPr lang="en-GB" sz="2400" b="1" dirty="0" smtClean="0">
                <a:solidFill>
                  <a:srgbClr val="FF0000"/>
                </a:solidFill>
                <a:latin typeface="Times New Roman" panose="02020603050405020304" pitchFamily="18" charset="0"/>
                <a:cs typeface="Times New Roman" panose="02020603050405020304" pitchFamily="18" charset="0"/>
              </a:rPr>
              <a:t>plant cells generally do not exist singly in nature</a:t>
            </a:r>
            <a:r>
              <a:rPr lang="en-GB" sz="2400" dirty="0" smtClean="0">
                <a:latin typeface="Times New Roman" panose="02020603050405020304" pitchFamily="18" charset="0"/>
                <a:cs typeface="Times New Roman" panose="02020603050405020304" pitchFamily="18" charset="0"/>
              </a:rPr>
              <a:t>; instead they are adjacent to many other cells, and this association of thousands of cells, taken together</a:t>
            </a:r>
            <a:r>
              <a:rPr lang="en-GB" sz="2400" b="1" dirty="0" smtClean="0">
                <a:latin typeface="Times New Roman" panose="02020603050405020304" pitchFamily="18" charset="0"/>
                <a:cs typeface="Times New Roman" panose="02020603050405020304" pitchFamily="18" charset="0"/>
              </a:rPr>
              <a:t>, forms an organ such as a leaf</a:t>
            </a:r>
            <a:r>
              <a:rPr lang="en-GB" sz="2400" dirty="0" smtClean="0">
                <a:latin typeface="Times New Roman" panose="02020603050405020304" pitchFamily="18" charset="0"/>
                <a:cs typeface="Times New Roman" panose="02020603050405020304" pitchFamily="18" charset="0"/>
              </a:rPr>
              <a:t>.</a:t>
            </a:r>
          </a:p>
          <a:p>
            <a:r>
              <a:rPr lang="en-GB" sz="2400" dirty="0" smtClean="0">
                <a:latin typeface="Times New Roman" panose="02020603050405020304" pitchFamily="18" charset="0"/>
                <a:cs typeface="Times New Roman" panose="02020603050405020304" pitchFamily="18" charset="0"/>
              </a:rPr>
              <a:t> </a:t>
            </a:r>
            <a:r>
              <a:rPr lang="en-GB" sz="2400" b="1" dirty="0" smtClean="0">
                <a:latin typeface="Times New Roman" panose="02020603050405020304" pitchFamily="18" charset="0"/>
                <a:cs typeface="Times New Roman" panose="02020603050405020304" pitchFamily="18" charset="0"/>
              </a:rPr>
              <a:t>Each of the individual cells must be interconnected with one another to permit the movement Of bio chemicals </a:t>
            </a:r>
            <a:r>
              <a:rPr lang="en-GB" sz="2400" dirty="0" smtClean="0">
                <a:latin typeface="Times New Roman" panose="02020603050405020304" pitchFamily="18" charset="0"/>
                <a:cs typeface="Times New Roman" panose="02020603050405020304" pitchFamily="18" charset="0"/>
              </a:rPr>
              <a:t>(e.g., photosynthetic, hormones, cell signalling agents, etc.) and water. </a:t>
            </a:r>
          </a:p>
          <a:p>
            <a:r>
              <a:rPr lang="en-GB" sz="2400" dirty="0" smtClean="0">
                <a:latin typeface="Times New Roman" panose="02020603050405020304" pitchFamily="18" charset="0"/>
                <a:cs typeface="Times New Roman" panose="02020603050405020304" pitchFamily="18" charset="0"/>
              </a:rPr>
              <a:t>This adhesion is provided by the </a:t>
            </a:r>
            <a:r>
              <a:rPr lang="en-GB" sz="2400" b="1" dirty="0" smtClean="0">
                <a:solidFill>
                  <a:srgbClr val="FF0000"/>
                </a:solidFill>
                <a:latin typeface="Times New Roman" panose="02020603050405020304" pitchFamily="18" charset="0"/>
                <a:cs typeface="Times New Roman" panose="02020603050405020304" pitchFamily="18" charset="0"/>
              </a:rPr>
              <a:t>middle lamella</a:t>
            </a:r>
            <a:r>
              <a:rPr lang="en-GB" sz="2400" dirty="0" smtClean="0">
                <a:latin typeface="Times New Roman" panose="02020603050405020304" pitchFamily="18" charset="0"/>
                <a:cs typeface="Times New Roman" panose="02020603050405020304" pitchFamily="18" charset="0"/>
              </a:rPr>
              <a:t>, the layer of cell wall material between two or more cells, a part of which is contributed by each of the individual cells.</a:t>
            </a:r>
          </a:p>
          <a:p>
            <a:r>
              <a:rPr lang="en-GB" sz="2400" dirty="0" smtClean="0">
                <a:latin typeface="Times New Roman" panose="02020603050405020304" pitchFamily="18" charset="0"/>
                <a:cs typeface="Times New Roman" panose="02020603050405020304" pitchFamily="18" charset="0"/>
              </a:rPr>
              <a:t> This layer is the </a:t>
            </a:r>
            <a:r>
              <a:rPr lang="en-GB" sz="2400" b="1" dirty="0" smtClean="0">
                <a:solidFill>
                  <a:srgbClr val="FF0000"/>
                </a:solidFill>
                <a:latin typeface="Times New Roman" panose="02020603050405020304" pitchFamily="18" charset="0"/>
                <a:cs typeface="Times New Roman" panose="02020603050405020304" pitchFamily="18" charset="0"/>
              </a:rPr>
              <a:t>outermost layer </a:t>
            </a:r>
            <a:r>
              <a:rPr lang="en-GB" sz="2400" dirty="0" smtClean="0">
                <a:latin typeface="Times New Roman" panose="02020603050405020304" pitchFamily="18" charset="0"/>
                <a:cs typeface="Times New Roman" panose="02020603050405020304" pitchFamily="18" charset="0"/>
              </a:rPr>
              <a:t>of the cell wall continuum, and in a non-woody organ is </a:t>
            </a:r>
            <a:r>
              <a:rPr lang="en-GB" sz="2400" b="1" dirty="0" smtClean="0">
                <a:solidFill>
                  <a:srgbClr val="FF0000"/>
                </a:solidFill>
                <a:latin typeface="Times New Roman" panose="02020603050405020304" pitchFamily="18" charset="0"/>
                <a:cs typeface="Times New Roman" panose="02020603050405020304" pitchFamily="18" charset="0"/>
              </a:rPr>
              <a:t>pectin rich</a:t>
            </a:r>
            <a:r>
              <a:rPr lang="en-GB" sz="2400" dirty="0" smtClean="0">
                <a:latin typeface="Times New Roman" panose="02020603050405020304" pitchFamily="18" charset="0"/>
                <a:cs typeface="Times New Roman" panose="02020603050405020304" pitchFamily="18" charset="0"/>
              </a:rPr>
              <a:t>. </a:t>
            </a:r>
          </a:p>
          <a:p>
            <a:r>
              <a:rPr lang="en-GB" sz="2400" dirty="0" smtClean="0">
                <a:latin typeface="Times New Roman" panose="02020603050405020304" pitchFamily="18" charset="0"/>
                <a:cs typeface="Times New Roman" panose="02020603050405020304" pitchFamily="18" charset="0"/>
              </a:rPr>
              <a:t>The next layer, formed by the protoplast just interior to the middle lamella, is the </a:t>
            </a:r>
            <a:r>
              <a:rPr lang="en-GB" sz="2400" b="1" dirty="0" smtClean="0">
                <a:solidFill>
                  <a:srgbClr val="FF0000"/>
                </a:solidFill>
                <a:latin typeface="Times New Roman" panose="02020603050405020304" pitchFamily="18" charset="0"/>
                <a:cs typeface="Times New Roman" panose="02020603050405020304" pitchFamily="18" charset="0"/>
              </a:rPr>
              <a:t>primary wall</a:t>
            </a:r>
            <a:endParaRPr lang="en-US" sz="2400" b="1" dirty="0" smtClean="0">
              <a:solidFill>
                <a:srgbClr val="FF0000"/>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1619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srcRect/>
          <a:stretch>
            <a:fillRect/>
          </a:stretch>
        </p:blipFill>
        <p:spPr bwMode="auto">
          <a:xfrm>
            <a:off x="609600" y="533400"/>
            <a:ext cx="8153400" cy="5791200"/>
          </a:xfrm>
          <a:prstGeom prst="rect">
            <a:avLst/>
          </a:prstGeom>
          <a:noFill/>
          <a:ln w="9525">
            <a:noFill/>
            <a:miter lim="800000"/>
            <a:headEnd/>
            <a:tailEnd/>
          </a:ln>
          <a:effectLst/>
        </p:spPr>
      </p:pic>
    </p:spTree>
    <p:extLst>
      <p:ext uri="{BB962C8B-B14F-4D97-AF65-F5344CB8AC3E}">
        <p14:creationId xmlns:p14="http://schemas.microsoft.com/office/powerpoint/2010/main" val="35456046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915400" cy="6629400"/>
          </a:xfrm>
        </p:spPr>
        <p:txBody>
          <a:bodyPr>
            <a:normAutofit/>
          </a:bodyPr>
          <a:lstStyle/>
          <a:p>
            <a:pPr>
              <a:buNone/>
            </a:pPr>
            <a:r>
              <a:rPr lang="en-GB" sz="2400" b="1" dirty="0" smtClean="0"/>
              <a:t>3.1.3   </a:t>
            </a:r>
            <a:r>
              <a:rPr lang="en-GB" sz="2500" b="1" u="sng" dirty="0" smtClean="0">
                <a:solidFill>
                  <a:srgbClr val="FF0000"/>
                </a:solidFill>
                <a:latin typeface="Times New Roman" pitchFamily="18" charset="0"/>
                <a:cs typeface="Times New Roman" pitchFamily="18" charset="0"/>
              </a:rPr>
              <a:t>STRUCTURE OF CELLULOSE MICRO FIBRILS</a:t>
            </a:r>
            <a:r>
              <a:rPr lang="en-GB" sz="2400" dirty="0" smtClean="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r>
              <a:rPr lang="en-US" sz="2400" b="1" dirty="0" smtClean="0">
                <a:latin typeface="Times New Roman" panose="02020603050405020304" pitchFamily="18" charset="0"/>
                <a:cs typeface="Times New Roman" panose="02020603050405020304" pitchFamily="18" charset="0"/>
              </a:rPr>
              <a:t>Cellulose polysaccharides </a:t>
            </a:r>
            <a:r>
              <a:rPr lang="en-US" sz="2400" dirty="0" smtClean="0">
                <a:latin typeface="Times New Roman" panose="02020603050405020304" pitchFamily="18" charset="0"/>
                <a:cs typeface="Times New Roman" panose="02020603050405020304" pitchFamily="18" charset="0"/>
              </a:rPr>
              <a:t>in woody plant cells are chained together to form extremely long crystalline </a:t>
            </a:r>
            <a:r>
              <a:rPr lang="en-US" sz="2400" b="1" dirty="0" err="1" smtClean="0">
                <a:latin typeface="Times New Roman" panose="02020603050405020304" pitchFamily="18" charset="0"/>
                <a:cs typeface="Times New Roman" panose="02020603050405020304" pitchFamily="18" charset="0"/>
              </a:rPr>
              <a:t>microfibrils</a:t>
            </a:r>
            <a:r>
              <a:rPr lang="en-US" sz="2400" b="1" dirty="0" smtClean="0">
                <a:latin typeface="Times New Roman" panose="02020603050405020304" pitchFamily="18" charset="0"/>
                <a:cs typeface="Times New Roman" panose="02020603050405020304" pitchFamily="18" charset="0"/>
              </a:rPr>
              <a:t> of great tensile strength</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These </a:t>
            </a:r>
            <a:r>
              <a:rPr lang="en-US" sz="2400" dirty="0" err="1" smtClean="0">
                <a:latin typeface="Times New Roman" panose="02020603050405020304" pitchFamily="18" charset="0"/>
                <a:cs typeface="Times New Roman" panose="02020603050405020304" pitchFamily="18" charset="0"/>
              </a:rPr>
              <a:t>microfibrils</a:t>
            </a:r>
            <a:r>
              <a:rPr lang="en-US" sz="2400" dirty="0" smtClean="0">
                <a:latin typeface="Times New Roman" panose="02020603050405020304" pitchFamily="18" charset="0"/>
                <a:cs typeface="Times New Roman" panose="02020603050405020304" pitchFamily="18" charset="0"/>
              </a:rPr>
              <a:t> are embedded in and coated by the lignin and </a:t>
            </a:r>
            <a:r>
              <a:rPr lang="en-US" sz="2400" dirty="0" err="1" smtClean="0">
                <a:latin typeface="Times New Roman" panose="02020603050405020304" pitchFamily="18" charset="0"/>
                <a:cs typeface="Times New Roman" panose="02020603050405020304" pitchFamily="18" charset="0"/>
              </a:rPr>
              <a:t>hemicellulose</a:t>
            </a:r>
            <a:r>
              <a:rPr lang="en-US" sz="2400" dirty="0" smtClean="0">
                <a:latin typeface="Times New Roman" panose="02020603050405020304" pitchFamily="18" charset="0"/>
                <a:cs typeface="Times New Roman" panose="02020603050405020304" pitchFamily="18" charset="0"/>
              </a:rPr>
              <a:t> to form a matrix</a:t>
            </a:r>
            <a:r>
              <a:rPr lang="en-US" sz="28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Wood cell walls consist of a </a:t>
            </a:r>
            <a:r>
              <a:rPr lang="en-US" sz="2400" b="1" dirty="0" smtClean="0">
                <a:solidFill>
                  <a:srgbClr val="FF0000"/>
                </a:solidFill>
                <a:latin typeface="Times New Roman" panose="02020603050405020304" pitchFamily="18" charset="0"/>
                <a:cs typeface="Times New Roman" panose="02020603050405020304" pitchFamily="18" charset="0"/>
              </a:rPr>
              <a:t>primary wall and secondary wall. </a:t>
            </a:r>
          </a:p>
          <a:p>
            <a:r>
              <a:rPr lang="en-US" sz="2400" b="1" dirty="0" smtClean="0">
                <a:solidFill>
                  <a:srgbClr val="00B050"/>
                </a:solidFill>
                <a:latin typeface="Times New Roman" panose="02020603050405020304" pitchFamily="18" charset="0"/>
                <a:cs typeface="Times New Roman" panose="02020603050405020304" pitchFamily="18" charset="0"/>
              </a:rPr>
              <a:t>The primary wall </a:t>
            </a:r>
            <a:r>
              <a:rPr lang="en-US" sz="2400" dirty="0" smtClean="0">
                <a:solidFill>
                  <a:srgbClr val="00B050"/>
                </a:solidFill>
                <a:latin typeface="Times New Roman" panose="02020603050405020304" pitchFamily="18" charset="0"/>
                <a:cs typeface="Times New Roman" panose="02020603050405020304" pitchFamily="18" charset="0"/>
              </a:rPr>
              <a:t>is the only wall present in parenchyma cells </a:t>
            </a:r>
            <a:r>
              <a:rPr lang="en-US" sz="2800" dirty="0" smtClean="0">
                <a:solidFill>
                  <a:srgbClr val="00B050"/>
                </a:solidFill>
                <a:latin typeface="Times New Roman" panose="02020603050405020304" pitchFamily="18" charset="0"/>
                <a:cs typeface="Times New Roman" panose="02020603050405020304" pitchFamily="18" charset="0"/>
              </a:rPr>
              <a:t>.</a:t>
            </a:r>
          </a:p>
          <a:p>
            <a:r>
              <a:rPr lang="en-US" sz="2400" b="1" dirty="0" smtClean="0">
                <a:solidFill>
                  <a:srgbClr val="FF0000"/>
                </a:solidFill>
                <a:latin typeface="Times New Roman" panose="02020603050405020304" pitchFamily="18" charset="0"/>
                <a:cs typeface="Times New Roman" panose="02020603050405020304" pitchFamily="18" charset="0"/>
              </a:rPr>
              <a:t>The secondary wall </a:t>
            </a:r>
            <a:r>
              <a:rPr lang="en-US" sz="2400" dirty="0" smtClean="0">
                <a:latin typeface="Times New Roman" panose="02020603050405020304" pitchFamily="18" charset="0"/>
                <a:cs typeface="Times New Roman" panose="02020603050405020304" pitchFamily="18" charset="0"/>
              </a:rPr>
              <a:t>is then laid down on the inside of the primary wall, usually after elongation of the cell has ceased.</a:t>
            </a:r>
          </a:p>
          <a:p>
            <a:r>
              <a:rPr lang="en-US" sz="2400" dirty="0" smtClean="0">
                <a:latin typeface="Times New Roman" panose="02020603050405020304" pitchFamily="18" charset="0"/>
                <a:cs typeface="Times New Roman" panose="02020603050405020304" pitchFamily="18" charset="0"/>
              </a:rPr>
              <a:t>The secondary wall is further subdivided into three layers designated </a:t>
            </a:r>
            <a:r>
              <a:rPr lang="en-US" sz="2400" b="1" dirty="0" smtClean="0">
                <a:solidFill>
                  <a:srgbClr val="FF0000"/>
                </a:solidFill>
                <a:latin typeface="Times New Roman" panose="02020603050405020304" pitchFamily="18" charset="0"/>
                <a:cs typeface="Times New Roman" panose="02020603050405020304" pitchFamily="18" charset="0"/>
              </a:rPr>
              <a:t>S1, S2 and S3</a:t>
            </a:r>
            <a:r>
              <a:rPr lang="en-US" sz="2400" dirty="0" smtClean="0">
                <a:latin typeface="Times New Roman" panose="02020603050405020304" pitchFamily="18" charset="0"/>
                <a:cs typeface="Times New Roman" panose="02020603050405020304" pitchFamily="18" charset="0"/>
              </a:rPr>
              <a:t>, each having different helical arrangement of its </a:t>
            </a:r>
            <a:r>
              <a:rPr lang="en-US" sz="2400" dirty="0" err="1" smtClean="0">
                <a:latin typeface="Times New Roman" panose="02020603050405020304" pitchFamily="18" charset="0"/>
                <a:cs typeface="Times New Roman" panose="02020603050405020304" pitchFamily="18" charset="0"/>
              </a:rPr>
              <a:t>microfibri</a:t>
            </a:r>
            <a:r>
              <a:rPr lang="en-US" sz="2800" dirty="0" err="1" smtClean="0">
                <a:latin typeface="Times New Roman" panose="02020603050405020304" pitchFamily="18" charset="0"/>
                <a:cs typeface="Times New Roman" panose="02020603050405020304" pitchFamily="18" charset="0"/>
              </a:rPr>
              <a:t>ls</a:t>
            </a:r>
            <a:r>
              <a:rPr lang="en-US" sz="2800" dirty="0" smtClean="0">
                <a:latin typeface="Times New Roman" panose="02020603050405020304" pitchFamily="18" charset="0"/>
                <a:cs typeface="Times New Roman" panose="02020603050405020304" pitchFamily="18" charset="0"/>
              </a:rPr>
              <a:t>. </a:t>
            </a:r>
          </a:p>
          <a:p>
            <a:endParaRPr lang="en-US" dirty="0" smtClean="0"/>
          </a:p>
          <a:p>
            <a:endParaRPr lang="en-US" dirty="0"/>
          </a:p>
        </p:txBody>
      </p:sp>
    </p:spTree>
    <p:extLst>
      <p:ext uri="{BB962C8B-B14F-4D97-AF65-F5344CB8AC3E}">
        <p14:creationId xmlns:p14="http://schemas.microsoft.com/office/powerpoint/2010/main" val="7127409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15400" cy="6477000"/>
          </a:xfrm>
        </p:spPr>
        <p:txBody>
          <a:bodyPr>
            <a:normAutofit fontScale="92500" lnSpcReduction="20000"/>
          </a:bodyPr>
          <a:lstStyle/>
          <a:p>
            <a:pPr>
              <a:buFont typeface="Wingdings" pitchFamily="2" charset="2"/>
              <a:buChar char="q"/>
            </a:pPr>
            <a:r>
              <a:rPr lang="en-US" sz="2600" b="1" dirty="0" smtClean="0">
                <a:latin typeface="Times New Roman" panose="02020603050405020304" pitchFamily="18" charset="0"/>
                <a:cs typeface="Times New Roman" panose="02020603050405020304" pitchFamily="18" charset="0"/>
              </a:rPr>
              <a:t>The layer nearest the primary wall is called the S1 layer.</a:t>
            </a:r>
          </a:p>
          <a:p>
            <a:pPr>
              <a:buBlip>
                <a:blip r:embed="rId2"/>
              </a:buBlip>
            </a:pPr>
            <a:r>
              <a:rPr lang="en-US" sz="2600" b="1" dirty="0" smtClean="0">
                <a:solidFill>
                  <a:srgbClr val="FF0000"/>
                </a:solidFill>
                <a:latin typeface="Times New Roman" panose="02020603050405020304" pitchFamily="18" charset="0"/>
                <a:cs typeface="Times New Roman" panose="02020603050405020304" pitchFamily="18" charset="0"/>
              </a:rPr>
              <a:t>The S1 layer </a:t>
            </a:r>
            <a:r>
              <a:rPr lang="en-US" sz="2600" dirty="0" smtClean="0">
                <a:latin typeface="Times New Roman" panose="02020603050405020304" pitchFamily="18" charset="0"/>
                <a:cs typeface="Times New Roman" panose="02020603050405020304" pitchFamily="18" charset="0"/>
              </a:rPr>
              <a:t>is 0.2 to 0.5 </a:t>
            </a:r>
            <a:r>
              <a:rPr lang="en-US" sz="2600" dirty="0" err="1" smtClean="0">
                <a:latin typeface="Times New Roman" panose="02020603050405020304" pitchFamily="18" charset="0"/>
                <a:cs typeface="Times New Roman" panose="02020603050405020304" pitchFamily="18" charset="0"/>
              </a:rPr>
              <a:t>μm</a:t>
            </a:r>
            <a:r>
              <a:rPr lang="en-US" sz="2600" dirty="0" smtClean="0">
                <a:latin typeface="Times New Roman" panose="02020603050405020304" pitchFamily="18" charset="0"/>
                <a:cs typeface="Times New Roman" panose="02020603050405020304" pitchFamily="18" charset="0"/>
              </a:rPr>
              <a:t> thick in </a:t>
            </a:r>
            <a:r>
              <a:rPr lang="en-US" sz="2600" dirty="0" err="1" smtClean="0">
                <a:latin typeface="Times New Roman" panose="02020603050405020304" pitchFamily="18" charset="0"/>
                <a:cs typeface="Times New Roman" panose="02020603050405020304" pitchFamily="18" charset="0"/>
              </a:rPr>
              <a:t>earlywood</a:t>
            </a:r>
            <a:r>
              <a:rPr lang="en-US" sz="2600" dirty="0" smtClean="0">
                <a:latin typeface="Times New Roman" panose="02020603050405020304" pitchFamily="18" charset="0"/>
                <a:cs typeface="Times New Roman" panose="02020603050405020304" pitchFamily="18" charset="0"/>
              </a:rPr>
              <a:t> and can reach a thickness of 1 </a:t>
            </a:r>
            <a:r>
              <a:rPr lang="en-US" sz="2600" dirty="0" err="1" smtClean="0">
                <a:latin typeface="Times New Roman" panose="02020603050405020304" pitchFamily="18" charset="0"/>
                <a:cs typeface="Times New Roman" panose="02020603050405020304" pitchFamily="18" charset="0"/>
              </a:rPr>
              <a:t>μm</a:t>
            </a:r>
            <a:r>
              <a:rPr lang="en-US" sz="2600" dirty="0" smtClean="0">
                <a:latin typeface="Times New Roman" panose="02020603050405020304" pitchFamily="18" charset="0"/>
                <a:cs typeface="Times New Roman" panose="02020603050405020304" pitchFamily="18" charset="0"/>
              </a:rPr>
              <a:t> in latewood.</a:t>
            </a:r>
          </a:p>
          <a:p>
            <a:pPr>
              <a:buBlip>
                <a:blip r:embed="rId2"/>
              </a:buBlip>
            </a:pPr>
            <a:r>
              <a:rPr lang="en-US" sz="2600" dirty="0" smtClean="0">
                <a:latin typeface="Times New Roman" panose="02020603050405020304" pitchFamily="18" charset="0"/>
                <a:cs typeface="Times New Roman" panose="02020603050405020304" pitchFamily="18" charset="0"/>
              </a:rPr>
              <a:t>The </a:t>
            </a:r>
            <a:r>
              <a:rPr lang="en-US" sz="2600" dirty="0" err="1" smtClean="0">
                <a:latin typeface="Times New Roman" panose="02020603050405020304" pitchFamily="18" charset="0"/>
                <a:cs typeface="Times New Roman" panose="02020603050405020304" pitchFamily="18" charset="0"/>
              </a:rPr>
              <a:t>microfibrils</a:t>
            </a:r>
            <a:r>
              <a:rPr lang="en-US" sz="2600" dirty="0" smtClean="0">
                <a:latin typeface="Times New Roman" panose="02020603050405020304" pitchFamily="18" charset="0"/>
                <a:cs typeface="Times New Roman" panose="02020603050405020304" pitchFamily="18" charset="0"/>
              </a:rPr>
              <a:t> of the </a:t>
            </a:r>
            <a:r>
              <a:rPr lang="en-US" sz="2600" b="1" dirty="0" smtClean="0">
                <a:latin typeface="Times New Roman" panose="02020603050405020304" pitchFamily="18" charset="0"/>
                <a:cs typeface="Times New Roman" panose="02020603050405020304" pitchFamily="18" charset="0"/>
              </a:rPr>
              <a:t>S1 layer </a:t>
            </a:r>
            <a:r>
              <a:rPr lang="en-US" sz="2600" dirty="0" smtClean="0">
                <a:latin typeface="Times New Roman" panose="02020603050405020304" pitchFamily="18" charset="0"/>
                <a:cs typeface="Times New Roman" panose="02020603050405020304" pitchFamily="18" charset="0"/>
              </a:rPr>
              <a:t>are orientated at an average angle of 60° to 80° to the </a:t>
            </a:r>
            <a:r>
              <a:rPr lang="en-US" sz="2600" dirty="0" err="1" smtClean="0">
                <a:latin typeface="Times New Roman" panose="02020603050405020304" pitchFamily="18" charset="0"/>
                <a:cs typeface="Times New Roman" panose="02020603050405020304" pitchFamily="18" charset="0"/>
              </a:rPr>
              <a:t>fibre</a:t>
            </a:r>
            <a:r>
              <a:rPr lang="en-US" sz="2600" dirty="0" smtClean="0">
                <a:latin typeface="Times New Roman" panose="02020603050405020304" pitchFamily="18" charset="0"/>
                <a:cs typeface="Times New Roman" panose="02020603050405020304" pitchFamily="18" charset="0"/>
              </a:rPr>
              <a:t> axis.</a:t>
            </a:r>
          </a:p>
          <a:p>
            <a:pPr>
              <a:buBlip>
                <a:blip r:embed="rId2"/>
              </a:buBlip>
            </a:pPr>
            <a:r>
              <a:rPr lang="en-US" sz="2600" dirty="0" smtClean="0">
                <a:solidFill>
                  <a:srgbClr val="00B050"/>
                </a:solidFill>
                <a:latin typeface="Times New Roman" panose="02020603050405020304" pitchFamily="18" charset="0"/>
                <a:cs typeface="Times New Roman" panose="02020603050405020304" pitchFamily="18" charset="0"/>
              </a:rPr>
              <a:t>The middle or </a:t>
            </a:r>
            <a:r>
              <a:rPr lang="en-US" sz="2600" b="1" dirty="0" smtClean="0">
                <a:solidFill>
                  <a:srgbClr val="00B050"/>
                </a:solidFill>
                <a:latin typeface="Times New Roman" panose="02020603050405020304" pitchFamily="18" charset="0"/>
                <a:cs typeface="Times New Roman" panose="02020603050405020304" pitchFamily="18" charset="0"/>
              </a:rPr>
              <a:t>S2 layer </a:t>
            </a:r>
            <a:r>
              <a:rPr lang="en-US" sz="2600" dirty="0" smtClean="0">
                <a:solidFill>
                  <a:srgbClr val="00B050"/>
                </a:solidFill>
                <a:latin typeface="Times New Roman" panose="02020603050405020304" pitchFamily="18" charset="0"/>
                <a:cs typeface="Times New Roman" panose="02020603050405020304" pitchFamily="18" charset="0"/>
              </a:rPr>
              <a:t>is the thickest of the three secondary wall layers </a:t>
            </a:r>
            <a:r>
              <a:rPr lang="en-US" sz="2600" dirty="0" smtClean="0">
                <a:latin typeface="Times New Roman" panose="02020603050405020304" pitchFamily="18" charset="0"/>
                <a:cs typeface="Times New Roman" panose="02020603050405020304" pitchFamily="18" charset="0"/>
              </a:rPr>
              <a:t>with thickness from 1.0 to 2.0 </a:t>
            </a:r>
            <a:r>
              <a:rPr lang="en-US" sz="2600" dirty="0" err="1" smtClean="0">
                <a:latin typeface="Times New Roman" panose="02020603050405020304" pitchFamily="18" charset="0"/>
                <a:cs typeface="Times New Roman" panose="02020603050405020304" pitchFamily="18" charset="0"/>
              </a:rPr>
              <a:t>μm</a:t>
            </a:r>
            <a:r>
              <a:rPr lang="en-US" sz="2600" dirty="0" smtClean="0">
                <a:latin typeface="Times New Roman" panose="02020603050405020304" pitchFamily="18" charset="0"/>
                <a:cs typeface="Times New Roman" panose="02020603050405020304" pitchFamily="18" charset="0"/>
              </a:rPr>
              <a:t> in </a:t>
            </a:r>
            <a:r>
              <a:rPr lang="en-US" sz="2600" dirty="0" err="1" smtClean="0">
                <a:latin typeface="Times New Roman" panose="02020603050405020304" pitchFamily="18" charset="0"/>
                <a:cs typeface="Times New Roman" panose="02020603050405020304" pitchFamily="18" charset="0"/>
              </a:rPr>
              <a:t>earlywood</a:t>
            </a:r>
            <a:r>
              <a:rPr lang="en-US" sz="2600" dirty="0" smtClean="0">
                <a:latin typeface="Times New Roman" panose="02020603050405020304" pitchFamily="18" charset="0"/>
                <a:cs typeface="Times New Roman" panose="02020603050405020304" pitchFamily="18" charset="0"/>
              </a:rPr>
              <a:t> and from 3 to 8 </a:t>
            </a:r>
            <a:r>
              <a:rPr lang="en-US" sz="2600" dirty="0" err="1" smtClean="0">
                <a:latin typeface="Times New Roman" panose="02020603050405020304" pitchFamily="18" charset="0"/>
                <a:cs typeface="Times New Roman" panose="02020603050405020304" pitchFamily="18" charset="0"/>
              </a:rPr>
              <a:t>μm</a:t>
            </a:r>
            <a:r>
              <a:rPr lang="en-US" sz="2600" dirty="0" smtClean="0">
                <a:latin typeface="Times New Roman" panose="02020603050405020304" pitchFamily="18" charset="0"/>
                <a:cs typeface="Times New Roman" panose="02020603050405020304" pitchFamily="18" charset="0"/>
              </a:rPr>
              <a:t> in latewood.</a:t>
            </a:r>
          </a:p>
          <a:p>
            <a:pPr>
              <a:buBlip>
                <a:blip r:embed="rId2"/>
              </a:buBlip>
            </a:pPr>
            <a:r>
              <a:rPr lang="en-US" sz="2600" dirty="0" smtClean="0">
                <a:latin typeface="Times New Roman" panose="02020603050405020304" pitchFamily="18" charset="0"/>
                <a:cs typeface="Times New Roman" panose="02020603050405020304" pitchFamily="18" charset="0"/>
              </a:rPr>
              <a:t> The </a:t>
            </a:r>
            <a:r>
              <a:rPr lang="en-US" sz="2600" dirty="0" err="1" smtClean="0">
                <a:latin typeface="Times New Roman" panose="02020603050405020304" pitchFamily="18" charset="0"/>
                <a:cs typeface="Times New Roman" panose="02020603050405020304" pitchFamily="18" charset="0"/>
              </a:rPr>
              <a:t>microfibril</a:t>
            </a:r>
            <a:r>
              <a:rPr lang="en-US" sz="2600" dirty="0" smtClean="0">
                <a:latin typeface="Times New Roman" panose="02020603050405020304" pitchFamily="18" charset="0"/>
                <a:cs typeface="Times New Roman" panose="02020603050405020304" pitchFamily="18" charset="0"/>
              </a:rPr>
              <a:t> angle of this layer also varies between the </a:t>
            </a:r>
            <a:r>
              <a:rPr lang="en-US" sz="2600" dirty="0" err="1" smtClean="0">
                <a:latin typeface="Times New Roman" panose="02020603050405020304" pitchFamily="18" charset="0"/>
                <a:cs typeface="Times New Roman" panose="02020603050405020304" pitchFamily="18" charset="0"/>
              </a:rPr>
              <a:t>earlywood</a:t>
            </a:r>
            <a:r>
              <a:rPr lang="en-US" sz="2600" dirty="0" smtClean="0">
                <a:latin typeface="Times New Roman" panose="02020603050405020304" pitchFamily="18" charset="0"/>
                <a:cs typeface="Times New Roman" panose="02020603050405020304" pitchFamily="18" charset="0"/>
              </a:rPr>
              <a:t> and latewood from </a:t>
            </a:r>
            <a:r>
              <a:rPr lang="en-US" sz="2600" b="1" dirty="0" smtClean="0">
                <a:latin typeface="Times New Roman" panose="02020603050405020304" pitchFamily="18" charset="0"/>
                <a:cs typeface="Times New Roman" panose="02020603050405020304" pitchFamily="18" charset="0"/>
              </a:rPr>
              <a:t>10° to 30° </a:t>
            </a:r>
            <a:r>
              <a:rPr lang="en-US" sz="2600" dirty="0" smtClean="0">
                <a:latin typeface="Times New Roman" panose="02020603050405020304" pitchFamily="18" charset="0"/>
                <a:cs typeface="Times New Roman" panose="02020603050405020304" pitchFamily="18" charset="0"/>
              </a:rPr>
              <a:t>to the </a:t>
            </a:r>
            <a:r>
              <a:rPr lang="en-US" sz="2600" dirty="0" err="1" smtClean="0">
                <a:latin typeface="Times New Roman" panose="02020603050405020304" pitchFamily="18" charset="0"/>
                <a:cs typeface="Times New Roman" panose="02020603050405020304" pitchFamily="18" charset="0"/>
              </a:rPr>
              <a:t>fibre</a:t>
            </a:r>
            <a:r>
              <a:rPr lang="en-US" sz="2600" dirty="0" smtClean="0">
                <a:latin typeface="Times New Roman" panose="02020603050405020304" pitchFamily="18" charset="0"/>
                <a:cs typeface="Times New Roman" panose="02020603050405020304" pitchFamily="18" charset="0"/>
              </a:rPr>
              <a:t> axis respectively.</a:t>
            </a:r>
          </a:p>
          <a:p>
            <a:pPr>
              <a:buBlip>
                <a:blip r:embed="rId2"/>
              </a:buBlip>
            </a:pPr>
            <a:r>
              <a:rPr lang="en-US" sz="2600" b="1" dirty="0" smtClean="0">
                <a:solidFill>
                  <a:srgbClr val="FF0000"/>
                </a:solidFill>
                <a:latin typeface="Times New Roman" panose="02020603050405020304" pitchFamily="18" charset="0"/>
                <a:cs typeface="Times New Roman" panose="02020603050405020304" pitchFamily="18" charset="0"/>
              </a:rPr>
              <a:t>The S3 layer</a:t>
            </a:r>
            <a:r>
              <a:rPr lang="en-US" sz="2600" dirty="0" smtClean="0">
                <a:latin typeface="Times New Roman" panose="02020603050405020304" pitchFamily="18" charset="0"/>
                <a:cs typeface="Times New Roman" panose="02020603050405020304" pitchFamily="18" charset="0"/>
              </a:rPr>
              <a:t>, lying nearest to the cell cavity or </a:t>
            </a:r>
            <a:r>
              <a:rPr lang="en-US" sz="2600" b="1" dirty="0" smtClean="0">
                <a:solidFill>
                  <a:srgbClr val="FF0000"/>
                </a:solidFill>
                <a:latin typeface="Times New Roman" panose="02020603050405020304" pitchFamily="18" charset="0"/>
                <a:cs typeface="Times New Roman" panose="02020603050405020304" pitchFamily="18" charset="0"/>
              </a:rPr>
              <a:t>lumen</a:t>
            </a:r>
            <a:r>
              <a:rPr lang="en-US" sz="2600" dirty="0" smtClean="0">
                <a:latin typeface="Times New Roman" panose="02020603050405020304" pitchFamily="18" charset="0"/>
                <a:cs typeface="Times New Roman" panose="02020603050405020304" pitchFamily="18" charset="0"/>
              </a:rPr>
              <a:t>, is only 0.1 to 0.2 </a:t>
            </a:r>
            <a:r>
              <a:rPr lang="en-US" sz="2600" dirty="0" err="1" smtClean="0">
                <a:latin typeface="Times New Roman" panose="02020603050405020304" pitchFamily="18" charset="0"/>
                <a:cs typeface="Times New Roman" panose="02020603050405020304" pitchFamily="18" charset="0"/>
              </a:rPr>
              <a:t>μm</a:t>
            </a:r>
            <a:r>
              <a:rPr lang="en-US" sz="2600" dirty="0" smtClean="0">
                <a:latin typeface="Times New Roman" panose="02020603050405020304" pitchFamily="18" charset="0"/>
                <a:cs typeface="Times New Roman" panose="02020603050405020304" pitchFamily="18" charset="0"/>
              </a:rPr>
              <a:t> thick in both </a:t>
            </a:r>
            <a:r>
              <a:rPr lang="en-US" sz="2600" dirty="0" err="1" smtClean="0">
                <a:latin typeface="Times New Roman" panose="02020603050405020304" pitchFamily="18" charset="0"/>
                <a:cs typeface="Times New Roman" panose="02020603050405020304" pitchFamily="18" charset="0"/>
              </a:rPr>
              <a:t>earlywood</a:t>
            </a:r>
            <a:r>
              <a:rPr lang="en-US" sz="2600" dirty="0" smtClean="0">
                <a:latin typeface="Times New Roman" panose="02020603050405020304" pitchFamily="18" charset="0"/>
                <a:cs typeface="Times New Roman" panose="02020603050405020304" pitchFamily="18" charset="0"/>
              </a:rPr>
              <a:t> and latewood.</a:t>
            </a:r>
          </a:p>
          <a:p>
            <a:pPr>
              <a:buBlip>
                <a:blip r:embed="rId2"/>
              </a:buBlip>
            </a:pPr>
            <a:r>
              <a:rPr lang="en-US" sz="2600" dirty="0" smtClean="0">
                <a:latin typeface="Times New Roman" panose="02020603050405020304" pitchFamily="18" charset="0"/>
                <a:cs typeface="Times New Roman" panose="02020603050405020304" pitchFamily="18" charset="0"/>
              </a:rPr>
              <a:t> Its </a:t>
            </a:r>
            <a:r>
              <a:rPr lang="en-US" sz="2600" dirty="0" err="1" smtClean="0">
                <a:latin typeface="Times New Roman" panose="02020603050405020304" pitchFamily="18" charset="0"/>
                <a:cs typeface="Times New Roman" panose="02020603050405020304" pitchFamily="18" charset="0"/>
              </a:rPr>
              <a:t>microfibrils</a:t>
            </a:r>
            <a:r>
              <a:rPr lang="en-US" sz="2600" dirty="0" smtClean="0">
                <a:latin typeface="Times New Roman" panose="02020603050405020304" pitchFamily="18" charset="0"/>
                <a:cs typeface="Times New Roman" panose="02020603050405020304" pitchFamily="18" charset="0"/>
              </a:rPr>
              <a:t> are almost transverse to the </a:t>
            </a:r>
            <a:r>
              <a:rPr lang="en-US" sz="2600" dirty="0" err="1" smtClean="0">
                <a:latin typeface="Times New Roman" panose="02020603050405020304" pitchFamily="18" charset="0"/>
                <a:cs typeface="Times New Roman" panose="02020603050405020304" pitchFamily="18" charset="0"/>
              </a:rPr>
              <a:t>fibre</a:t>
            </a:r>
            <a:r>
              <a:rPr lang="en-US" sz="2600" dirty="0" smtClean="0">
                <a:latin typeface="Times New Roman" panose="02020603050405020304" pitchFamily="18" charset="0"/>
                <a:cs typeface="Times New Roman" panose="02020603050405020304" pitchFamily="18" charset="0"/>
              </a:rPr>
              <a:t> axis.</a:t>
            </a:r>
          </a:p>
          <a:p>
            <a:pPr>
              <a:buBlip>
                <a:blip r:embed="rId2"/>
              </a:buBlip>
            </a:pPr>
            <a:r>
              <a:rPr lang="en-US" sz="2600" dirty="0" smtClean="0">
                <a:latin typeface="Times New Roman" panose="02020603050405020304" pitchFamily="18" charset="0"/>
                <a:cs typeface="Times New Roman" panose="02020603050405020304" pitchFamily="18" charset="0"/>
              </a:rPr>
              <a:t>Individual cells are </a:t>
            </a:r>
            <a:r>
              <a:rPr lang="en-US" sz="2600" b="1" dirty="0" smtClean="0">
                <a:latin typeface="Times New Roman" panose="02020603050405020304" pitchFamily="18" charset="0"/>
                <a:cs typeface="Times New Roman" panose="02020603050405020304" pitchFamily="18" charset="0"/>
              </a:rPr>
              <a:t>joined together </a:t>
            </a:r>
            <a:r>
              <a:rPr lang="en-US" sz="2600" dirty="0" smtClean="0">
                <a:latin typeface="Times New Roman" panose="02020603050405020304" pitchFamily="18" charset="0"/>
                <a:cs typeface="Times New Roman" panose="02020603050405020304" pitchFamily="18" charset="0"/>
              </a:rPr>
              <a:t>by intercellular material between their primary walls called the </a:t>
            </a:r>
            <a:r>
              <a:rPr lang="en-US" sz="2600" b="1" dirty="0" smtClean="0">
                <a:latin typeface="Times New Roman" panose="02020603050405020304" pitchFamily="18" charset="0"/>
                <a:cs typeface="Times New Roman" panose="02020603050405020304" pitchFamily="18" charset="0"/>
              </a:rPr>
              <a:t>middle lamella</a:t>
            </a:r>
            <a:r>
              <a:rPr lang="en-US" sz="2600" dirty="0" smtClean="0">
                <a:latin typeface="Times New Roman" panose="02020603050405020304" pitchFamily="18" charset="0"/>
                <a:cs typeface="Times New Roman" panose="02020603050405020304" pitchFamily="18" charset="0"/>
              </a:rPr>
              <a:t>. </a:t>
            </a:r>
          </a:p>
          <a:p>
            <a:pPr>
              <a:buBlip>
                <a:blip r:embed="rId2"/>
              </a:buBlip>
            </a:pPr>
            <a:r>
              <a:rPr lang="en-US" sz="2600" dirty="0" smtClean="0">
                <a:solidFill>
                  <a:srgbClr val="00B050"/>
                </a:solidFill>
                <a:latin typeface="Times New Roman" panose="02020603050405020304" pitchFamily="18" charset="0"/>
                <a:cs typeface="Times New Roman" panose="02020603050405020304" pitchFamily="18" charset="0"/>
              </a:rPr>
              <a:t>The middle lamella is an amorphous mass, </a:t>
            </a:r>
            <a:r>
              <a:rPr lang="en-US" sz="2600" b="1" dirty="0" smtClean="0">
                <a:solidFill>
                  <a:srgbClr val="00B050"/>
                </a:solidFill>
                <a:latin typeface="Times New Roman" panose="02020603050405020304" pitchFamily="18" charset="0"/>
                <a:cs typeface="Times New Roman" panose="02020603050405020304" pitchFamily="18" charset="0"/>
              </a:rPr>
              <a:t>rich in lignin </a:t>
            </a:r>
            <a:r>
              <a:rPr lang="en-US" sz="2600" dirty="0" smtClean="0">
                <a:solidFill>
                  <a:srgbClr val="00B050"/>
                </a:solidFill>
                <a:latin typeface="Times New Roman" panose="02020603050405020304" pitchFamily="18" charset="0"/>
                <a:cs typeface="Times New Roman" panose="02020603050405020304" pitchFamily="18" charset="0"/>
              </a:rPr>
              <a:t>and low in cellulose. </a:t>
            </a:r>
          </a:p>
          <a:p>
            <a:endParaRPr lang="en-US" dirty="0"/>
          </a:p>
        </p:txBody>
      </p:sp>
    </p:spTree>
    <p:extLst>
      <p:ext uri="{BB962C8B-B14F-4D97-AF65-F5344CB8AC3E}">
        <p14:creationId xmlns:p14="http://schemas.microsoft.com/office/powerpoint/2010/main" val="910867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GB" b="1" u="sng" dirty="0" err="1" smtClean="0">
                <a:latin typeface="Times New Roman" pitchFamily="18" charset="0"/>
                <a:cs typeface="Times New Roman" pitchFamily="18" charset="0"/>
              </a:rPr>
              <a:t>Celulose</a:t>
            </a:r>
            <a:r>
              <a:rPr lang="en-GB" b="1" u="sng" dirty="0" smtClean="0">
                <a:latin typeface="Times New Roman" pitchFamily="18" charset="0"/>
                <a:cs typeface="Times New Roman" pitchFamily="18" charset="0"/>
              </a:rPr>
              <a:t> micro fibrils</a:t>
            </a:r>
            <a:endParaRPr lang="en-US" dirty="0"/>
          </a:p>
        </p:txBody>
      </p:sp>
      <p:pic>
        <p:nvPicPr>
          <p:cNvPr id="2051" name="Picture 3"/>
          <p:cNvPicPr>
            <a:picLocks noGrp="1" noChangeAspect="1" noChangeArrowheads="1"/>
          </p:cNvPicPr>
          <p:nvPr>
            <p:ph idx="1"/>
          </p:nvPr>
        </p:nvPicPr>
        <p:blipFill>
          <a:blip r:embed="rId2"/>
          <a:srcRect/>
          <a:stretch>
            <a:fillRect/>
          </a:stretch>
        </p:blipFill>
        <p:spPr bwMode="auto">
          <a:xfrm>
            <a:off x="228600" y="457200"/>
            <a:ext cx="8686800" cy="5943600"/>
          </a:xfrm>
          <a:prstGeom prst="rect">
            <a:avLst/>
          </a:prstGeom>
          <a:noFill/>
          <a:ln w="9525">
            <a:noFill/>
            <a:miter lim="800000"/>
            <a:headEnd/>
            <a:tailEnd/>
          </a:ln>
          <a:effectLst/>
        </p:spPr>
      </p:pic>
    </p:spTree>
    <p:extLst>
      <p:ext uri="{BB962C8B-B14F-4D97-AF65-F5344CB8AC3E}">
        <p14:creationId xmlns:p14="http://schemas.microsoft.com/office/powerpoint/2010/main" val="27395430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3000" cy="3048000"/>
          </a:xfrm>
        </p:spPr>
        <p:txBody>
          <a:bodyPr>
            <a:noAutofit/>
          </a:bodyPr>
          <a:lstStyle/>
          <a:p>
            <a:pPr algn="l"/>
            <a:r>
              <a:rPr lang="en-US" sz="1800" b="1" dirty="0" smtClean="0">
                <a:latin typeface="Times New Roman" pitchFamily="18" charset="0"/>
                <a:cs typeface="Times New Roman" pitchFamily="18" charset="0"/>
              </a:rPr>
              <a:t>A diagram illustrating the general </a:t>
            </a:r>
            <a:r>
              <a:rPr lang="en-US" sz="1800" b="1" dirty="0" smtClean="0">
                <a:solidFill>
                  <a:srgbClr val="FF0000"/>
                </a:solidFill>
                <a:latin typeface="Times New Roman" pitchFamily="18" charset="0"/>
                <a:cs typeface="Times New Roman" pitchFamily="18" charset="0"/>
              </a:rPr>
              <a:t>structure of the cell wall </a:t>
            </a:r>
            <a:r>
              <a:rPr lang="en-US" sz="1800" b="1" dirty="0" smtClean="0">
                <a:latin typeface="Times New Roman" pitchFamily="18" charset="0"/>
                <a:cs typeface="Times New Roman" pitchFamily="18" charset="0"/>
              </a:rPr>
              <a:t>and the </a:t>
            </a:r>
            <a:r>
              <a:rPr lang="en-US" sz="1800" dirty="0" smtClean="0">
                <a:latin typeface="Times New Roman" pitchFamily="18" charset="0"/>
                <a:cs typeface="Times New Roman" pitchFamily="18" charset="0"/>
              </a:rPr>
              <a:t>helical orientation of the cellulose micro fibrils within each wall layer.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M, middle lamella;</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P, primary wall;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S1, outer layer of the secondary wall;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S2, middle layer of the secondary wall;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S3, innermost layer of the secondary wall; </a:t>
            </a:r>
            <a:br>
              <a:rPr lang="en-US" sz="1800" dirty="0" smtClean="0">
                <a:latin typeface="Times New Roman" pitchFamily="18" charset="0"/>
                <a:cs typeface="Times New Roman" pitchFamily="18" charset="0"/>
              </a:rPr>
            </a:b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P’,primary</a:t>
            </a:r>
            <a:r>
              <a:rPr lang="en-US" sz="1800" dirty="0" smtClean="0">
                <a:latin typeface="Times New Roman" pitchFamily="18" charset="0"/>
                <a:cs typeface="Times New Roman" pitchFamily="18" charset="0"/>
              </a:rPr>
              <a:t> walls of adjoining cells. </a:t>
            </a:r>
            <a:endParaRPr lang="en-US" sz="1800" dirty="0">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a:srcRect/>
          <a:stretch>
            <a:fillRect/>
          </a:stretch>
        </p:blipFill>
        <p:spPr bwMode="auto">
          <a:xfrm>
            <a:off x="2057400" y="2743200"/>
            <a:ext cx="5105400" cy="4114800"/>
          </a:xfrm>
          <a:prstGeom prst="rect">
            <a:avLst/>
          </a:prstGeom>
          <a:noFill/>
          <a:ln w="9525">
            <a:noFill/>
            <a:miter lim="800000"/>
            <a:headEnd/>
            <a:tailEnd/>
          </a:ln>
          <a:effectLst/>
        </p:spPr>
      </p:pic>
    </p:spTree>
    <p:extLst>
      <p:ext uri="{BB962C8B-B14F-4D97-AF65-F5344CB8AC3E}">
        <p14:creationId xmlns:p14="http://schemas.microsoft.com/office/powerpoint/2010/main" val="18409546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Autofit/>
          </a:bodyPr>
          <a:lstStyle/>
          <a:p>
            <a:pPr>
              <a:buNone/>
            </a:pPr>
            <a:r>
              <a:rPr lang="en-GB" sz="2400" b="1" dirty="0" smtClean="0">
                <a:latin typeface="Times New Roman" panose="02020603050405020304" pitchFamily="18" charset="0"/>
                <a:cs typeface="Times New Roman" panose="02020603050405020304" pitchFamily="18" charset="0"/>
              </a:rPr>
              <a:t>3.1.4  </a:t>
            </a:r>
            <a:r>
              <a:rPr lang="en-GB" sz="2400" b="1" u="sng" dirty="0" smtClean="0">
                <a:latin typeface="Times New Roman" panose="02020603050405020304" pitchFamily="18" charset="0"/>
                <a:cs typeface="Times New Roman" panose="02020603050405020304" pitchFamily="18" charset="0"/>
              </a:rPr>
              <a:t> Inorganic constitutes of wood</a:t>
            </a:r>
            <a:endParaRPr lang="en-US" sz="2400" u="sng"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en-GB" sz="2400" dirty="0" smtClean="0">
                <a:latin typeface="Times New Roman" panose="02020603050405020304" pitchFamily="18" charset="0"/>
                <a:cs typeface="Times New Roman" panose="02020603050405020304" pitchFamily="18" charset="0"/>
              </a:rPr>
              <a:t>The inorganic constitutes in wood are </a:t>
            </a:r>
            <a:r>
              <a:rPr lang="en-GB" sz="2400" b="1" dirty="0" smtClean="0">
                <a:solidFill>
                  <a:srgbClr val="FF0000"/>
                </a:solidFill>
                <a:latin typeface="Times New Roman" panose="02020603050405020304" pitchFamily="18" charset="0"/>
                <a:cs typeface="Times New Roman" panose="02020603050405020304" pitchFamily="18" charset="0"/>
              </a:rPr>
              <a:t>various salts</a:t>
            </a:r>
            <a:r>
              <a:rPr lang="en-GB" sz="2400" dirty="0" smtClean="0">
                <a:latin typeface="Times New Roman" panose="02020603050405020304" pitchFamily="18" charset="0"/>
                <a:cs typeface="Times New Roman" panose="02020603050405020304" pitchFamily="18" charset="0"/>
              </a:rPr>
              <a:t>, of </a:t>
            </a:r>
            <a:r>
              <a:rPr lang="en-GB" sz="2400" b="1" dirty="0" smtClean="0">
                <a:solidFill>
                  <a:srgbClr val="FF0000"/>
                </a:solidFill>
                <a:latin typeface="Times New Roman" panose="02020603050405020304" pitchFamily="18" charset="0"/>
                <a:cs typeface="Times New Roman" panose="02020603050405020304" pitchFamily="18" charset="0"/>
              </a:rPr>
              <a:t>carbonates</a:t>
            </a:r>
            <a:r>
              <a:rPr lang="en-GB" sz="2400" dirty="0" smtClean="0">
                <a:latin typeface="Times New Roman" panose="02020603050405020304" pitchFamily="18" charset="0"/>
                <a:cs typeface="Times New Roman" panose="02020603050405020304" pitchFamily="18" charset="0"/>
              </a:rPr>
              <a:t>, </a:t>
            </a:r>
            <a:r>
              <a:rPr lang="en-GB" sz="2400" b="1" dirty="0" smtClean="0">
                <a:solidFill>
                  <a:srgbClr val="FF0000"/>
                </a:solidFill>
                <a:latin typeface="Times New Roman" panose="02020603050405020304" pitchFamily="18" charset="0"/>
                <a:cs typeface="Times New Roman" panose="02020603050405020304" pitchFamily="18" charset="0"/>
              </a:rPr>
              <a:t>silicates</a:t>
            </a:r>
            <a:r>
              <a:rPr lang="en-GB" sz="2400" dirty="0" smtClean="0">
                <a:latin typeface="Times New Roman" panose="02020603050405020304" pitchFamily="18" charset="0"/>
                <a:cs typeface="Times New Roman" panose="02020603050405020304" pitchFamily="18" charset="0"/>
              </a:rPr>
              <a:t>, </a:t>
            </a:r>
            <a:r>
              <a:rPr lang="en-GB" sz="2400" b="1" dirty="0" smtClean="0">
                <a:solidFill>
                  <a:srgbClr val="FF0000"/>
                </a:solidFill>
                <a:latin typeface="Times New Roman" panose="02020603050405020304" pitchFamily="18" charset="0"/>
                <a:cs typeface="Times New Roman" panose="02020603050405020304" pitchFamily="18" charset="0"/>
              </a:rPr>
              <a:t>phosphates</a:t>
            </a:r>
            <a:r>
              <a:rPr lang="en-GB" sz="2400" dirty="0" smtClean="0">
                <a:latin typeface="Times New Roman" panose="02020603050405020304" pitchFamily="18" charset="0"/>
                <a:cs typeface="Times New Roman" panose="02020603050405020304" pitchFamily="18" charset="0"/>
              </a:rPr>
              <a:t>, and oxalates (pre dominantly in bark).</a:t>
            </a:r>
          </a:p>
          <a:p>
            <a:pPr>
              <a:buFont typeface="Wingdings" pitchFamily="2" charset="2"/>
              <a:buChar char="Ø"/>
            </a:pPr>
            <a:r>
              <a:rPr lang="en-GB" sz="2400" dirty="0" smtClean="0">
                <a:solidFill>
                  <a:srgbClr val="00B050"/>
                </a:solidFill>
                <a:latin typeface="Times New Roman" panose="02020603050405020304" pitchFamily="18" charset="0"/>
                <a:cs typeface="Times New Roman" panose="02020603050405020304" pitchFamily="18" charset="0"/>
              </a:rPr>
              <a:t>They are </a:t>
            </a:r>
            <a:r>
              <a:rPr lang="en-GB" sz="2400" b="1" dirty="0" smtClean="0">
                <a:solidFill>
                  <a:srgbClr val="00B050"/>
                </a:solidFill>
                <a:latin typeface="Times New Roman" panose="02020603050405020304" pitchFamily="18" charset="0"/>
                <a:cs typeface="Times New Roman" panose="02020603050405020304" pitchFamily="18" charset="0"/>
              </a:rPr>
              <a:t>minor</a:t>
            </a:r>
            <a:r>
              <a:rPr lang="en-GB" sz="2400" dirty="0" smtClean="0">
                <a:solidFill>
                  <a:srgbClr val="00B050"/>
                </a:solidFill>
                <a:latin typeface="Times New Roman" panose="02020603050405020304" pitchFamily="18" charset="0"/>
                <a:cs typeface="Times New Roman" panose="02020603050405020304" pitchFamily="18" charset="0"/>
              </a:rPr>
              <a:t> constituently wood material and their total concentration measured as </a:t>
            </a:r>
            <a:r>
              <a:rPr lang="en-GB" sz="2400" b="1" dirty="0" smtClean="0">
                <a:solidFill>
                  <a:srgbClr val="00B050"/>
                </a:solidFill>
                <a:latin typeface="Times New Roman" panose="02020603050405020304" pitchFamily="18" charset="0"/>
                <a:cs typeface="Times New Roman" panose="02020603050405020304" pitchFamily="18" charset="0"/>
              </a:rPr>
              <a:t>ash</a:t>
            </a:r>
            <a:r>
              <a:rPr lang="en-GB" sz="2400" dirty="0" smtClean="0">
                <a:latin typeface="Times New Roman" panose="02020603050405020304" pitchFamily="18" charset="0"/>
                <a:cs typeface="Times New Roman" panose="02020603050405020304" pitchFamily="18" charset="0"/>
              </a:rPr>
              <a:t>. Rarely exceed the 1% level.</a:t>
            </a:r>
          </a:p>
          <a:p>
            <a:pPr>
              <a:buFont typeface="Wingdings" pitchFamily="2" charset="2"/>
              <a:buChar char="Ø"/>
            </a:pPr>
            <a:r>
              <a:rPr lang="en-GB" sz="2400" dirty="0" smtClean="0">
                <a:solidFill>
                  <a:srgbClr val="00B050"/>
                </a:solidFill>
                <a:latin typeface="Times New Roman" panose="02020603050405020304" pitchFamily="18" charset="0"/>
                <a:cs typeface="Times New Roman" panose="02020603050405020304" pitchFamily="18" charset="0"/>
              </a:rPr>
              <a:t>The inorganic ions are normally taken up by </a:t>
            </a:r>
            <a:r>
              <a:rPr lang="en-GB" sz="2400" b="1" dirty="0" smtClean="0">
                <a:solidFill>
                  <a:srgbClr val="00B050"/>
                </a:solidFill>
                <a:latin typeface="Times New Roman" panose="02020603050405020304" pitchFamily="18" charset="0"/>
                <a:cs typeface="Times New Roman" panose="02020603050405020304" pitchFamily="18" charset="0"/>
              </a:rPr>
              <a:t>living tree through the roots from the soil</a:t>
            </a:r>
            <a:r>
              <a:rPr lang="en-GB" sz="2400" dirty="0" smtClean="0">
                <a:latin typeface="Times New Roman" panose="02020603050405020304" pitchFamily="18" charset="0"/>
                <a:cs typeface="Times New Roman" panose="02020603050405020304" pitchFamily="18" charset="0"/>
              </a:rPr>
              <a:t>. </a:t>
            </a:r>
          </a:p>
          <a:p>
            <a:pPr>
              <a:buFont typeface="Wingdings" pitchFamily="2" charset="2"/>
              <a:buChar char="Ø"/>
            </a:pPr>
            <a:r>
              <a:rPr lang="en-GB" sz="2400" dirty="0" smtClean="0">
                <a:solidFill>
                  <a:srgbClr val="00B050"/>
                </a:solidFill>
                <a:latin typeface="Times New Roman" panose="02020603050405020304" pitchFamily="18" charset="0"/>
                <a:cs typeface="Times New Roman" panose="02020603050405020304" pitchFamily="18" charset="0"/>
              </a:rPr>
              <a:t>The mineral elements play an important role in </a:t>
            </a:r>
            <a:r>
              <a:rPr lang="en-GB" sz="2400" b="1" dirty="0" smtClean="0">
                <a:solidFill>
                  <a:srgbClr val="00B050"/>
                </a:solidFill>
                <a:latin typeface="Times New Roman" panose="02020603050405020304" pitchFamily="18" charset="0"/>
                <a:cs typeface="Times New Roman" panose="02020603050405020304" pitchFamily="18" charset="0"/>
              </a:rPr>
              <a:t>growing process of tree</a:t>
            </a:r>
            <a:r>
              <a:rPr lang="en-GB" sz="2400" dirty="0" smtClean="0">
                <a:latin typeface="Times New Roman" panose="02020603050405020304" pitchFamily="18" charset="0"/>
                <a:cs typeface="Times New Roman" panose="02020603050405020304" pitchFamily="18" charset="0"/>
              </a:rPr>
              <a:t>. </a:t>
            </a:r>
          </a:p>
          <a:p>
            <a:pPr>
              <a:buFont typeface="Wingdings" pitchFamily="2" charset="2"/>
              <a:buChar char="Ø"/>
            </a:pPr>
            <a:r>
              <a:rPr lang="en-GB" sz="2400" dirty="0" smtClean="0">
                <a:latin typeface="Times New Roman" panose="02020603050405020304" pitchFamily="18" charset="0"/>
                <a:cs typeface="Times New Roman" panose="02020603050405020304" pitchFamily="18" charset="0"/>
              </a:rPr>
              <a:t>The mode of uptake and distribution of the different elements in the living tree are largely unknown.</a:t>
            </a:r>
          </a:p>
          <a:p>
            <a:pPr>
              <a:buFont typeface="Wingdings" pitchFamily="2" charset="2"/>
              <a:buChar char="Ø"/>
            </a:pPr>
            <a:r>
              <a:rPr lang="en-GB" sz="2400" dirty="0" smtClean="0">
                <a:latin typeface="Times New Roman" panose="02020603050405020304" pitchFamily="18" charset="0"/>
                <a:cs typeface="Times New Roman" panose="02020603050405020304" pitchFamily="18" charset="0"/>
              </a:rPr>
              <a:t> The inorganic compounds in the wood </a:t>
            </a:r>
            <a:r>
              <a:rPr lang="en-GB" sz="2400" b="1" dirty="0" smtClean="0">
                <a:latin typeface="Times New Roman" panose="02020603050405020304" pitchFamily="18" charset="0"/>
                <a:cs typeface="Times New Roman" panose="02020603050405020304" pitchFamily="18" charset="0"/>
              </a:rPr>
              <a:t>exist as mineral salts</a:t>
            </a:r>
            <a:r>
              <a:rPr lang="en-GB" sz="2400" dirty="0" smtClean="0">
                <a:latin typeface="Times New Roman" panose="02020603050405020304" pitchFamily="18" charset="0"/>
                <a:cs typeface="Times New Roman" panose="02020603050405020304" pitchFamily="18" charset="0"/>
              </a:rPr>
              <a:t> and as </a:t>
            </a:r>
            <a:r>
              <a:rPr lang="en-GB" sz="2400" dirty="0" err="1" smtClean="0">
                <a:latin typeface="Times New Roman" panose="02020603050405020304" pitchFamily="18" charset="0"/>
                <a:cs typeface="Times New Roman" panose="02020603050405020304" pitchFamily="18" charset="0"/>
              </a:rPr>
              <a:t>cations</a:t>
            </a:r>
            <a:r>
              <a:rPr lang="en-GB" sz="2400" dirty="0" smtClean="0">
                <a:latin typeface="Times New Roman" panose="02020603050405020304" pitchFamily="18" charset="0"/>
                <a:cs typeface="Times New Roman" panose="02020603050405020304" pitchFamily="18" charset="0"/>
              </a:rPr>
              <a:t> bound to acidic groups.</a:t>
            </a:r>
            <a:endParaRPr lang="en-US" sz="2400" dirty="0" smtClean="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78757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r>
              <a:rPr lang="en-US" sz="3600" dirty="0" smtClean="0">
                <a:latin typeface="Times New Roman" panose="02020603050405020304" pitchFamily="18" charset="0"/>
                <a:cs typeface="Times New Roman" panose="02020603050405020304" pitchFamily="18" charset="0"/>
              </a:rPr>
              <a:t>CHAPTER 4</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 y="685800"/>
            <a:ext cx="8763000" cy="6172200"/>
          </a:xfrm>
        </p:spPr>
        <p:txBody>
          <a:bodyPr>
            <a:normAutofit/>
          </a:bodyPr>
          <a:lstStyle/>
          <a:p>
            <a:pPr>
              <a:buNone/>
            </a:pPr>
            <a:r>
              <a:rPr lang="en-GB" b="1" dirty="0" smtClean="0"/>
              <a:t>4.1    </a:t>
            </a:r>
            <a:r>
              <a:rPr lang="en-GB" sz="2800" b="1" dirty="0" smtClean="0">
                <a:latin typeface="Times New Roman" panose="02020603050405020304" pitchFamily="18" charset="0"/>
                <a:cs typeface="Times New Roman" panose="02020603050405020304" pitchFamily="18" charset="0"/>
              </a:rPr>
              <a:t>MACROSCOPIC CHARACTER OF WOOD</a:t>
            </a:r>
            <a:endParaRPr lang="en-US" sz="2800" dirty="0" smtClean="0">
              <a:latin typeface="Times New Roman" panose="02020603050405020304" pitchFamily="18" charset="0"/>
              <a:cs typeface="Times New Roman" panose="02020603050405020304" pitchFamily="18" charset="0"/>
            </a:endParaRPr>
          </a:p>
          <a:p>
            <a:pPr>
              <a:buFont typeface="Wingdings" pitchFamily="2" charset="2"/>
              <a:buChar char="Ø"/>
            </a:pPr>
            <a:r>
              <a:rPr lang="en-GB" b="1" dirty="0" smtClean="0">
                <a:latin typeface="Times New Roman" panose="02020603050405020304" pitchFamily="18" charset="0"/>
                <a:cs typeface="Times New Roman" panose="02020603050405020304" pitchFamily="18" charset="0"/>
              </a:rPr>
              <a:t>Macro structures of wood are</a:t>
            </a:r>
            <a:endParaRPr lang="en-US" dirty="0" smtClean="0">
              <a:latin typeface="Times New Roman" panose="02020603050405020304" pitchFamily="18" charset="0"/>
              <a:cs typeface="Times New Roman" panose="02020603050405020304" pitchFamily="18" charset="0"/>
            </a:endParaRPr>
          </a:p>
          <a:p>
            <a:pPr lvl="0"/>
            <a:r>
              <a:rPr lang="en-GB" sz="2400" dirty="0" smtClean="0">
                <a:latin typeface="Times New Roman" pitchFamily="18" charset="0"/>
                <a:cs typeface="Times New Roman" pitchFamily="18" charset="0"/>
              </a:rPr>
              <a:t>Growth rings; false rings, ring boundaries</a:t>
            </a:r>
            <a:endParaRPr lang="en-US" sz="2400" dirty="0" smtClean="0">
              <a:latin typeface="Times New Roman" pitchFamily="18" charset="0"/>
              <a:cs typeface="Times New Roman" pitchFamily="18" charset="0"/>
            </a:endParaRPr>
          </a:p>
          <a:p>
            <a:pPr lvl="0"/>
            <a:r>
              <a:rPr lang="en-GB" sz="2400" dirty="0" smtClean="0">
                <a:latin typeface="Times New Roman" pitchFamily="18" charset="0"/>
                <a:cs typeface="Times New Roman" pitchFamily="18" charset="0"/>
              </a:rPr>
              <a:t>Late wood and early wood</a:t>
            </a:r>
            <a:endParaRPr lang="en-US" sz="2400" dirty="0" smtClean="0">
              <a:latin typeface="Times New Roman" pitchFamily="18" charset="0"/>
              <a:cs typeface="Times New Roman" pitchFamily="18" charset="0"/>
            </a:endParaRPr>
          </a:p>
          <a:p>
            <a:pPr lvl="0"/>
            <a:r>
              <a:rPr lang="en-GB" sz="2400" dirty="0" smtClean="0">
                <a:latin typeface="Times New Roman" pitchFamily="18" charset="0"/>
                <a:cs typeface="Times New Roman" pitchFamily="18" charset="0"/>
              </a:rPr>
              <a:t>Heart wood and sap wood</a:t>
            </a:r>
            <a:endParaRPr lang="en-US" sz="2400" dirty="0" smtClean="0">
              <a:latin typeface="Times New Roman" pitchFamily="18" charset="0"/>
              <a:cs typeface="Times New Roman" pitchFamily="18" charset="0"/>
            </a:endParaRPr>
          </a:p>
          <a:p>
            <a:pPr lvl="0"/>
            <a:r>
              <a:rPr lang="en-GB" sz="2400" dirty="0" smtClean="0">
                <a:latin typeface="Times New Roman" pitchFamily="18" charset="0"/>
                <a:cs typeface="Times New Roman" pitchFamily="18" charset="0"/>
              </a:rPr>
              <a:t>Tension wood and compression wood</a:t>
            </a:r>
            <a:endParaRPr lang="en-US" sz="2400" dirty="0" smtClean="0">
              <a:latin typeface="Times New Roman" pitchFamily="18" charset="0"/>
              <a:cs typeface="Times New Roman" pitchFamily="18" charset="0"/>
            </a:endParaRPr>
          </a:p>
          <a:p>
            <a:pPr lvl="0"/>
            <a:r>
              <a:rPr lang="en-GB" sz="2400" dirty="0" smtClean="0">
                <a:latin typeface="Times New Roman" pitchFamily="18" charset="0"/>
                <a:cs typeface="Times New Roman" pitchFamily="18" charset="0"/>
              </a:rPr>
              <a:t>Resin canals </a:t>
            </a:r>
            <a:endParaRPr lang="en-US" sz="24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1572072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2057400"/>
          </a:xfrm>
        </p:spPr>
        <p:txBody>
          <a:bodyPr>
            <a:normAutofit fontScale="90000"/>
          </a:bodyPr>
          <a:lstStyle/>
          <a:p>
            <a:pPr algn="l"/>
            <a:r>
              <a:rPr lang="en-GB" sz="2400" b="1" dirty="0" smtClean="0">
                <a:latin typeface="Times New Roman" pitchFamily="18" charset="0"/>
                <a:cs typeface="Times New Roman" pitchFamily="18" charset="0"/>
              </a:rPr>
              <a:t>4.1.1   Three distinct surface of wood</a:t>
            </a:r>
            <a:r>
              <a:rPr lang="en-US" sz="2400" b="1" dirty="0" smtClean="0">
                <a:latin typeface="Times New Roman" pitchFamily="18" charset="0"/>
                <a:cs typeface="Times New Roman" pitchFamily="18" charset="0"/>
              </a:rPr>
              <a:t/>
            </a:r>
            <a:br>
              <a:rPr lang="en-US" sz="2400" b="1" dirty="0" smtClean="0">
                <a:latin typeface="Times New Roman" pitchFamily="18" charset="0"/>
                <a:cs typeface="Times New Roman" pitchFamily="18" charset="0"/>
              </a:rPr>
            </a:br>
            <a:r>
              <a:rPr lang="en-GB" sz="2400" b="1" dirty="0" smtClean="0">
                <a:latin typeface="Times New Roman" pitchFamily="18" charset="0"/>
                <a:cs typeface="Times New Roman" pitchFamily="18" charset="0"/>
              </a:rPr>
              <a:t>Transverse</a:t>
            </a:r>
            <a:r>
              <a:rPr lang="en-GB" sz="2400" dirty="0" smtClean="0">
                <a:latin typeface="Times New Roman" pitchFamily="18" charset="0"/>
                <a:cs typeface="Times New Roman" pitchFamily="18" charset="0"/>
              </a:rPr>
              <a:t> - Surface exposed by cutting across the stem (cross Section)</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GB" sz="2400" b="1" dirty="0" smtClean="0">
                <a:latin typeface="Times New Roman" pitchFamily="18" charset="0"/>
                <a:cs typeface="Times New Roman" pitchFamily="18" charset="0"/>
              </a:rPr>
              <a:t>Tangential</a:t>
            </a:r>
            <a:r>
              <a:rPr lang="en-GB" sz="2400" dirty="0" smtClean="0">
                <a:latin typeface="Times New Roman" pitchFamily="18" charset="0"/>
                <a:cs typeface="Times New Roman" pitchFamily="18" charset="0"/>
              </a:rPr>
              <a:t> - Surface exposed by cutting tangent to the growth rings (flat-sawn).</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GB" sz="2400" b="1" dirty="0" smtClean="0">
                <a:latin typeface="Times New Roman" pitchFamily="18" charset="0"/>
                <a:cs typeface="Times New Roman" pitchFamily="18" charset="0"/>
              </a:rPr>
              <a:t>Radial</a:t>
            </a:r>
            <a:r>
              <a:rPr lang="en-GB" sz="2400" dirty="0" smtClean="0">
                <a:latin typeface="Times New Roman" pitchFamily="18" charset="0"/>
                <a:cs typeface="Times New Roman" pitchFamily="18" charset="0"/>
              </a:rPr>
              <a:t> - Surface exposed by cutting across the growth rings from the pith to the bark (quarter-saw</a:t>
            </a:r>
            <a:r>
              <a:rPr lang="en-GB"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a:r>
            <a:br>
              <a:rPr lang="en-US" sz="1800" dirty="0" smtClean="0">
                <a:latin typeface="Times New Roman" pitchFamily="18" charset="0"/>
                <a:cs typeface="Times New Roman" pitchFamily="18" charset="0"/>
              </a:rPr>
            </a:br>
            <a:r>
              <a:rPr lang="en-US" sz="1200" dirty="0" smtClean="0"/>
              <a:t/>
            </a:r>
            <a:br>
              <a:rPr lang="en-US" sz="1200" dirty="0" smtClean="0"/>
            </a:br>
            <a:endParaRPr lang="en-US" sz="1200" dirty="0"/>
          </a:p>
        </p:txBody>
      </p:sp>
      <p:pic>
        <p:nvPicPr>
          <p:cNvPr id="1026" name="Picture 2"/>
          <p:cNvPicPr>
            <a:picLocks noGrp="1" noChangeAspect="1" noChangeArrowheads="1"/>
          </p:cNvPicPr>
          <p:nvPr>
            <p:ph idx="1"/>
          </p:nvPr>
        </p:nvPicPr>
        <p:blipFill>
          <a:blip r:embed="rId2"/>
          <a:srcRect/>
          <a:stretch>
            <a:fillRect/>
          </a:stretch>
        </p:blipFill>
        <p:spPr bwMode="auto">
          <a:xfrm>
            <a:off x="5486400" y="2057400"/>
            <a:ext cx="3505200" cy="4267200"/>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a:off x="304800" y="2133600"/>
            <a:ext cx="5029200" cy="4495800"/>
          </a:xfrm>
          <a:prstGeom prst="rect">
            <a:avLst/>
          </a:prstGeom>
          <a:noFill/>
          <a:ln w="9525">
            <a:noFill/>
            <a:miter lim="800000"/>
            <a:headEnd/>
            <a:tailEnd/>
          </a:ln>
          <a:effectLst/>
        </p:spPr>
      </p:pic>
    </p:spTree>
    <p:extLst>
      <p:ext uri="{BB962C8B-B14F-4D97-AF65-F5344CB8AC3E}">
        <p14:creationId xmlns:p14="http://schemas.microsoft.com/office/powerpoint/2010/main" val="25816214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77000"/>
          </a:xfrm>
        </p:spPr>
        <p:txBody>
          <a:bodyPr>
            <a:normAutofit fontScale="92500"/>
          </a:bodyPr>
          <a:lstStyle/>
          <a:p>
            <a:pPr>
              <a:buNone/>
            </a:pPr>
            <a:r>
              <a:rPr lang="en-GB" sz="2600" b="1" dirty="0" smtClean="0">
                <a:latin typeface="Times New Roman" pitchFamily="18" charset="0"/>
                <a:cs typeface="Times New Roman" pitchFamily="18" charset="0"/>
              </a:rPr>
              <a:t>4.1.2</a:t>
            </a:r>
            <a:r>
              <a:rPr lang="en-GB" sz="2600" b="1" u="sng" dirty="0" smtClean="0">
                <a:latin typeface="Times New Roman" pitchFamily="18" charset="0"/>
                <a:cs typeface="Times New Roman" pitchFamily="18" charset="0"/>
              </a:rPr>
              <a:t> </a:t>
            </a:r>
            <a:r>
              <a:rPr lang="en-GB" sz="2600" b="1" dirty="0" smtClean="0">
                <a:latin typeface="Times New Roman" pitchFamily="18" charset="0"/>
                <a:cs typeface="Times New Roman" pitchFamily="18" charset="0"/>
              </a:rPr>
              <a:t>AXIAL AND RADIAL SYSTEMS</a:t>
            </a:r>
            <a:endParaRPr lang="en-US" sz="2600" dirty="0" smtClean="0">
              <a:latin typeface="Times New Roman" pitchFamily="18" charset="0"/>
              <a:cs typeface="Times New Roman" pitchFamily="18" charset="0"/>
            </a:endParaRPr>
          </a:p>
          <a:p>
            <a:pPr>
              <a:buFont typeface="Wingdings" pitchFamily="2" charset="2"/>
              <a:buChar char="ü"/>
            </a:pPr>
            <a:r>
              <a:rPr lang="en-GB" sz="2600" dirty="0" smtClean="0">
                <a:latin typeface="Times New Roman" pitchFamily="18" charset="0"/>
                <a:cs typeface="Times New Roman" pitchFamily="18" charset="0"/>
              </a:rPr>
              <a:t>The distinction between sapwood and heartwood, though important, is a gross feature that is often fairly easily observed. </a:t>
            </a:r>
          </a:p>
          <a:p>
            <a:pPr>
              <a:buFont typeface="Wingdings" pitchFamily="2" charset="2"/>
              <a:buChar char="ü"/>
            </a:pPr>
            <a:r>
              <a:rPr lang="en-GB" sz="2600" dirty="0" smtClean="0">
                <a:latin typeface="Times New Roman" pitchFamily="18" charset="0"/>
                <a:cs typeface="Times New Roman" pitchFamily="18" charset="0"/>
              </a:rPr>
              <a:t>More detailed inquiry into the structure of wood shows that </a:t>
            </a:r>
            <a:r>
              <a:rPr lang="en-GB" sz="2600" dirty="0" smtClean="0">
                <a:solidFill>
                  <a:srgbClr val="00B0F0"/>
                </a:solidFill>
                <a:latin typeface="Times New Roman" pitchFamily="18" charset="0"/>
                <a:cs typeface="Times New Roman" pitchFamily="18" charset="0"/>
              </a:rPr>
              <a:t>wood is composed of discrete cells that are connected and interconnected in an intricate and predictable fashion to form an integrated system that is continuous from root to twig. </a:t>
            </a:r>
          </a:p>
          <a:p>
            <a:pPr>
              <a:buFont typeface="Wingdings" pitchFamily="2" charset="2"/>
              <a:buChar char="ü"/>
            </a:pPr>
            <a:r>
              <a:rPr lang="en-GB" sz="2600" dirty="0" smtClean="0">
                <a:latin typeface="Times New Roman" pitchFamily="18" charset="0"/>
                <a:cs typeface="Times New Roman" pitchFamily="18" charset="0"/>
              </a:rPr>
              <a:t>The cells of wood are typically many times </a:t>
            </a:r>
            <a:r>
              <a:rPr lang="en-GB" sz="2600" dirty="0" smtClean="0">
                <a:solidFill>
                  <a:srgbClr val="00B0F0"/>
                </a:solidFill>
                <a:latin typeface="Times New Roman" pitchFamily="18" charset="0"/>
                <a:cs typeface="Times New Roman" pitchFamily="18" charset="0"/>
              </a:rPr>
              <a:t>longer than wide</a:t>
            </a:r>
            <a:r>
              <a:rPr lang="en-GB" sz="2600" dirty="0" smtClean="0">
                <a:latin typeface="Times New Roman" pitchFamily="18" charset="0"/>
                <a:cs typeface="Times New Roman" pitchFamily="18" charset="0"/>
              </a:rPr>
              <a:t>, and are speciﬁcally oriented in two separate systems of cells: </a:t>
            </a:r>
            <a:r>
              <a:rPr lang="en-GB" sz="2600" dirty="0" smtClean="0">
                <a:solidFill>
                  <a:srgbClr val="00B0F0"/>
                </a:solidFill>
                <a:latin typeface="Times New Roman" pitchFamily="18" charset="0"/>
                <a:cs typeface="Times New Roman" pitchFamily="18" charset="0"/>
              </a:rPr>
              <a:t>the axial system and the radial system. </a:t>
            </a:r>
          </a:p>
          <a:p>
            <a:pPr>
              <a:buFont typeface="Wingdings" pitchFamily="2" charset="2"/>
              <a:buChar char="ü"/>
            </a:pPr>
            <a:r>
              <a:rPr lang="en-GB" sz="2600" dirty="0" smtClean="0">
                <a:latin typeface="Times New Roman" pitchFamily="18" charset="0"/>
                <a:cs typeface="Times New Roman" pitchFamily="18" charset="0"/>
              </a:rPr>
              <a:t>The cells of the axial system have their long axes running </a:t>
            </a:r>
            <a:r>
              <a:rPr lang="en-GB" sz="2600" dirty="0" smtClean="0">
                <a:solidFill>
                  <a:srgbClr val="00B0F0"/>
                </a:solidFill>
                <a:latin typeface="Times New Roman" pitchFamily="18" charset="0"/>
                <a:cs typeface="Times New Roman" pitchFamily="18" charset="0"/>
              </a:rPr>
              <a:t>parallel to the long axis of the organ</a:t>
            </a:r>
            <a:r>
              <a:rPr lang="en-GB" sz="2600" dirty="0" smtClean="0">
                <a:latin typeface="Times New Roman" pitchFamily="18" charset="0"/>
                <a:cs typeface="Times New Roman" pitchFamily="18" charset="0"/>
              </a:rPr>
              <a:t> (e.g., up and down the trunk). </a:t>
            </a:r>
          </a:p>
          <a:p>
            <a:pPr>
              <a:buFont typeface="Wingdings" pitchFamily="2" charset="2"/>
              <a:buChar char="ü"/>
            </a:pPr>
            <a:r>
              <a:rPr lang="en-GB" sz="2600" dirty="0" smtClean="0">
                <a:latin typeface="Times New Roman" pitchFamily="18" charset="0"/>
                <a:cs typeface="Times New Roman" pitchFamily="18" charset="0"/>
              </a:rPr>
              <a:t>The cells of the radial system are elongated </a:t>
            </a:r>
            <a:r>
              <a:rPr lang="en-GB" sz="2600" dirty="0" smtClean="0">
                <a:solidFill>
                  <a:srgbClr val="00B0F0"/>
                </a:solidFill>
                <a:latin typeface="Times New Roman" pitchFamily="18" charset="0"/>
                <a:cs typeface="Times New Roman" pitchFamily="18" charset="0"/>
              </a:rPr>
              <a:t>perpendicularly to the long axis of the organ</a:t>
            </a:r>
            <a:r>
              <a:rPr lang="en-GB" sz="2600" dirty="0" smtClean="0">
                <a:latin typeface="Times New Roman" pitchFamily="18" charset="0"/>
                <a:cs typeface="Times New Roman" pitchFamily="18" charset="0"/>
              </a:rPr>
              <a:t>, and are oriented like radii in a circle or spokes in a bicycle wheel, from the </a:t>
            </a:r>
            <a:r>
              <a:rPr lang="en-GB" sz="2600" dirty="0" smtClean="0">
                <a:solidFill>
                  <a:srgbClr val="00B0F0"/>
                </a:solidFill>
                <a:latin typeface="Times New Roman" pitchFamily="18" charset="0"/>
                <a:cs typeface="Times New Roman" pitchFamily="18" charset="0"/>
              </a:rPr>
              <a:t>pith to the bark</a:t>
            </a:r>
            <a:endParaRPr lang="en-GB" sz="26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8864859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8762"/>
          </a:xfrm>
        </p:spPr>
        <p:txBody>
          <a:bodyPr>
            <a:normAutofit fontScale="90000"/>
          </a:bodyPr>
          <a:lstStyle/>
          <a:p>
            <a:r>
              <a:rPr lang="en-US" sz="3600" dirty="0">
                <a:solidFill>
                  <a:srgbClr val="FF0000"/>
                </a:solidFill>
                <a:latin typeface="Times New Roman" pitchFamily="18" charset="0"/>
                <a:cs typeface="Times New Roman" pitchFamily="18" charset="0"/>
              </a:rPr>
              <a:t>HISTORY OF  WOOD USE </a:t>
            </a:r>
            <a:endParaRPr lang="en-US" dirty="0">
              <a:solidFill>
                <a:srgbClr val="FF0000"/>
              </a:solidFill>
            </a:endParaRPr>
          </a:p>
        </p:txBody>
      </p:sp>
      <p:sp>
        <p:nvSpPr>
          <p:cNvPr id="3" name="Content Placeholder 2"/>
          <p:cNvSpPr>
            <a:spLocks noGrp="1"/>
          </p:cNvSpPr>
          <p:nvPr>
            <p:ph idx="1"/>
          </p:nvPr>
        </p:nvSpPr>
        <p:spPr>
          <a:xfrm>
            <a:off x="57150" y="838200"/>
            <a:ext cx="8858250" cy="6019800"/>
          </a:xfrm>
        </p:spPr>
        <p:txBody>
          <a:bodyPr>
            <a:normAutofit/>
          </a:bodyPr>
          <a:lstStyle/>
          <a:p>
            <a:pPr algn="just">
              <a:lnSpc>
                <a:spcPct val="115000"/>
              </a:lnSpc>
              <a:spcBef>
                <a:spcPts val="0"/>
              </a:spcBef>
              <a:spcAft>
                <a:spcPts val="1000"/>
              </a:spcAft>
            </a:pPr>
            <a:r>
              <a:rPr lang="en-US" b="1" dirty="0" smtClean="0">
                <a:solidFill>
                  <a:srgbClr val="FF0000"/>
                </a:solidFill>
                <a:effectLst/>
                <a:latin typeface="Times New Roman"/>
                <a:ea typeface="Calibri"/>
                <a:cs typeface="Times New Roman"/>
              </a:rPr>
              <a:t>Design and complexity </a:t>
            </a:r>
            <a:r>
              <a:rPr lang="en-US" dirty="0" smtClean="0">
                <a:effectLst/>
                <a:latin typeface="Times New Roman"/>
                <a:ea typeface="Calibri"/>
                <a:cs typeface="Times New Roman"/>
              </a:rPr>
              <a:t>were greatly </a:t>
            </a:r>
            <a:r>
              <a:rPr lang="en-US" b="1" dirty="0" smtClean="0">
                <a:solidFill>
                  <a:srgbClr val="FF0000"/>
                </a:solidFill>
                <a:effectLst/>
                <a:latin typeface="Times New Roman"/>
                <a:ea typeface="Calibri"/>
                <a:cs typeface="Times New Roman"/>
              </a:rPr>
              <a:t>enhanced by the development of copper tools. </a:t>
            </a:r>
          </a:p>
          <a:p>
            <a:pPr algn="just">
              <a:lnSpc>
                <a:spcPct val="115000"/>
              </a:lnSpc>
              <a:spcBef>
                <a:spcPts val="0"/>
              </a:spcBef>
              <a:spcAft>
                <a:spcPts val="1000"/>
              </a:spcAft>
            </a:pPr>
            <a:r>
              <a:rPr lang="en-US" b="1" dirty="0" smtClean="0">
                <a:solidFill>
                  <a:srgbClr val="FF0000"/>
                </a:solidFill>
                <a:effectLst/>
                <a:latin typeface="Times New Roman"/>
                <a:ea typeface="Calibri"/>
                <a:cs typeface="Times New Roman"/>
              </a:rPr>
              <a:t>Efficiency and economy of wood use </a:t>
            </a:r>
            <a:r>
              <a:rPr lang="en-US" dirty="0" smtClean="0">
                <a:effectLst/>
                <a:latin typeface="Times New Roman"/>
                <a:ea typeface="Calibri"/>
                <a:cs typeface="Times New Roman"/>
              </a:rPr>
              <a:t>were </a:t>
            </a:r>
            <a:r>
              <a:rPr lang="en-US" b="1" dirty="0" smtClean="0">
                <a:solidFill>
                  <a:srgbClr val="FF0000"/>
                </a:solidFill>
                <a:effectLst/>
                <a:latin typeface="Times New Roman"/>
                <a:ea typeface="Calibri"/>
                <a:cs typeface="Times New Roman"/>
              </a:rPr>
              <a:t>stimulated</a:t>
            </a:r>
            <a:r>
              <a:rPr lang="en-US" dirty="0" smtClean="0">
                <a:effectLst/>
                <a:latin typeface="Times New Roman"/>
                <a:ea typeface="Calibri"/>
                <a:cs typeface="Times New Roman"/>
              </a:rPr>
              <a:t>  by the </a:t>
            </a:r>
            <a:r>
              <a:rPr lang="en-US" b="1" dirty="0" smtClean="0">
                <a:solidFill>
                  <a:srgbClr val="FF0000"/>
                </a:solidFill>
                <a:effectLst/>
                <a:latin typeface="Times New Roman"/>
                <a:ea typeface="Calibri"/>
                <a:cs typeface="Times New Roman"/>
              </a:rPr>
              <a:t>gradual depletion </a:t>
            </a:r>
            <a:r>
              <a:rPr lang="en-US" dirty="0" smtClean="0">
                <a:effectLst/>
                <a:latin typeface="Times New Roman"/>
                <a:ea typeface="Calibri"/>
                <a:cs typeface="Times New Roman"/>
              </a:rPr>
              <a:t>of fine </a:t>
            </a:r>
            <a:r>
              <a:rPr lang="en-US" b="1" dirty="0" smtClean="0">
                <a:solidFill>
                  <a:srgbClr val="FF0000"/>
                </a:solidFill>
                <a:effectLst/>
                <a:latin typeface="Times New Roman"/>
                <a:ea typeface="Calibri"/>
                <a:cs typeface="Times New Roman"/>
              </a:rPr>
              <a:t>furniture woods </a:t>
            </a:r>
            <a:r>
              <a:rPr lang="en-US" dirty="0" smtClean="0">
                <a:effectLst/>
                <a:latin typeface="Times New Roman"/>
                <a:ea typeface="Calibri"/>
                <a:cs typeface="Times New Roman"/>
              </a:rPr>
              <a:t>and </a:t>
            </a:r>
            <a:r>
              <a:rPr lang="en-US" b="1" dirty="0" smtClean="0">
                <a:solidFill>
                  <a:srgbClr val="FF0000"/>
                </a:solidFill>
                <a:effectLst/>
                <a:latin typeface="Times New Roman"/>
                <a:ea typeface="Calibri"/>
                <a:cs typeface="Times New Roman"/>
              </a:rPr>
              <a:t>increasing international trade </a:t>
            </a:r>
            <a:r>
              <a:rPr lang="en-US" dirty="0" smtClean="0">
                <a:effectLst/>
                <a:latin typeface="Times New Roman"/>
                <a:ea typeface="Calibri"/>
                <a:cs typeface="Times New Roman"/>
              </a:rPr>
              <a:t>in both furniture and the woods from which it was made. </a:t>
            </a:r>
            <a:endParaRPr lang="en-US" sz="2800" dirty="0">
              <a:ea typeface="Calibri"/>
              <a:cs typeface="Times New Roman"/>
            </a:endParaRPr>
          </a:p>
          <a:p>
            <a:pPr marL="0" indent="0">
              <a:buNone/>
            </a:pPr>
            <a:endParaRPr lang="en-US" dirty="0"/>
          </a:p>
        </p:txBody>
      </p:sp>
    </p:spTree>
    <p:extLst>
      <p:ext uri="{BB962C8B-B14F-4D97-AF65-F5344CB8AC3E}">
        <p14:creationId xmlns:p14="http://schemas.microsoft.com/office/powerpoint/2010/main" val="3472868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04800"/>
            <a:ext cx="8915400" cy="6096000"/>
          </a:xfrm>
        </p:spPr>
        <p:txBody>
          <a:bodyPr>
            <a:normAutofit/>
          </a:bodyPr>
          <a:lstStyle/>
          <a:p>
            <a:pPr lvl="0">
              <a:buFont typeface="Wingdings" pitchFamily="2" charset="2"/>
              <a:buChar char="ü"/>
            </a:pPr>
            <a:r>
              <a:rPr lang="en-GB" sz="2400" dirty="0">
                <a:solidFill>
                  <a:prstClr val="black"/>
                </a:solidFill>
                <a:latin typeface="Times New Roman" pitchFamily="18" charset="0"/>
                <a:cs typeface="Times New Roman" pitchFamily="18" charset="0"/>
              </a:rPr>
              <a:t>In the trunk of a tree, </a:t>
            </a:r>
            <a:r>
              <a:rPr lang="en-GB" sz="2400" dirty="0">
                <a:solidFill>
                  <a:srgbClr val="00B050"/>
                </a:solidFill>
                <a:latin typeface="Times New Roman" pitchFamily="18" charset="0"/>
                <a:cs typeface="Times New Roman" pitchFamily="18" charset="0"/>
              </a:rPr>
              <a:t>the axial system runs up and down</a:t>
            </a:r>
            <a:r>
              <a:rPr lang="en-GB" sz="2400" dirty="0">
                <a:solidFill>
                  <a:prstClr val="black"/>
                </a:solidFill>
                <a:latin typeface="Times New Roman" pitchFamily="18" charset="0"/>
                <a:cs typeface="Times New Roman" pitchFamily="18" charset="0"/>
              </a:rPr>
              <a:t>, functions in </a:t>
            </a:r>
            <a:r>
              <a:rPr lang="en-GB" sz="2400" dirty="0">
                <a:solidFill>
                  <a:srgbClr val="00B050"/>
                </a:solidFill>
                <a:latin typeface="Times New Roman" pitchFamily="18" charset="0"/>
                <a:cs typeface="Times New Roman" pitchFamily="18" charset="0"/>
              </a:rPr>
              <a:t>long-distance water movement</a:t>
            </a:r>
            <a:r>
              <a:rPr lang="en-GB" sz="2400" dirty="0">
                <a:solidFill>
                  <a:prstClr val="black"/>
                </a:solidFill>
                <a:latin typeface="Times New Roman" pitchFamily="18" charset="0"/>
                <a:cs typeface="Times New Roman" pitchFamily="18" charset="0"/>
              </a:rPr>
              <a:t>, and provides the </a:t>
            </a:r>
            <a:r>
              <a:rPr lang="en-GB" sz="2400" dirty="0">
                <a:solidFill>
                  <a:srgbClr val="00B050"/>
                </a:solidFill>
                <a:latin typeface="Times New Roman" pitchFamily="18" charset="0"/>
                <a:cs typeface="Times New Roman" pitchFamily="18" charset="0"/>
              </a:rPr>
              <a:t>bulk of the mechanical strength </a:t>
            </a:r>
            <a:r>
              <a:rPr lang="en-GB" sz="2400" dirty="0">
                <a:solidFill>
                  <a:prstClr val="black"/>
                </a:solidFill>
                <a:latin typeface="Times New Roman" pitchFamily="18" charset="0"/>
                <a:cs typeface="Times New Roman" pitchFamily="18" charset="0"/>
              </a:rPr>
              <a:t>of the tree.</a:t>
            </a:r>
          </a:p>
          <a:p>
            <a:pPr lvl="0">
              <a:buFont typeface="Wingdings" pitchFamily="2" charset="2"/>
              <a:buChar char="ü"/>
            </a:pPr>
            <a:r>
              <a:rPr lang="en-GB" sz="2400" dirty="0">
                <a:solidFill>
                  <a:prstClr val="black"/>
                </a:solidFill>
                <a:latin typeface="Times New Roman" pitchFamily="18" charset="0"/>
                <a:cs typeface="Times New Roman" pitchFamily="18" charset="0"/>
              </a:rPr>
              <a:t> The </a:t>
            </a:r>
            <a:r>
              <a:rPr lang="en-GB" sz="2400" dirty="0">
                <a:solidFill>
                  <a:srgbClr val="00B050"/>
                </a:solidFill>
                <a:latin typeface="Times New Roman" pitchFamily="18" charset="0"/>
                <a:cs typeface="Times New Roman" pitchFamily="18" charset="0"/>
              </a:rPr>
              <a:t>radial system </a:t>
            </a:r>
            <a:r>
              <a:rPr lang="en-GB" sz="2400" dirty="0">
                <a:solidFill>
                  <a:prstClr val="black"/>
                </a:solidFill>
                <a:latin typeface="Times New Roman" pitchFamily="18" charset="0"/>
                <a:cs typeface="Times New Roman" pitchFamily="18" charset="0"/>
              </a:rPr>
              <a:t>runs in a </a:t>
            </a:r>
            <a:r>
              <a:rPr lang="en-GB" sz="2400" dirty="0">
                <a:solidFill>
                  <a:srgbClr val="00B050"/>
                </a:solidFill>
                <a:latin typeface="Times New Roman" pitchFamily="18" charset="0"/>
                <a:cs typeface="Times New Roman" pitchFamily="18" charset="0"/>
              </a:rPr>
              <a:t>pith-to-bark direction</a:t>
            </a:r>
            <a:r>
              <a:rPr lang="en-GB" sz="2400" dirty="0">
                <a:solidFill>
                  <a:prstClr val="black"/>
                </a:solidFill>
                <a:latin typeface="Times New Roman" pitchFamily="18" charset="0"/>
                <a:cs typeface="Times New Roman" pitchFamily="18" charset="0"/>
              </a:rPr>
              <a:t>, provides </a:t>
            </a:r>
            <a:r>
              <a:rPr lang="en-GB" sz="2400" dirty="0">
                <a:solidFill>
                  <a:srgbClr val="00B050"/>
                </a:solidFill>
                <a:latin typeface="Times New Roman" pitchFamily="18" charset="0"/>
                <a:cs typeface="Times New Roman" pitchFamily="18" charset="0"/>
              </a:rPr>
              <a:t>lateral transport for biochemical</a:t>
            </a:r>
            <a:r>
              <a:rPr lang="en-GB" sz="2400" dirty="0">
                <a:solidFill>
                  <a:prstClr val="black"/>
                </a:solidFill>
                <a:latin typeface="Times New Roman" pitchFamily="18" charset="0"/>
                <a:cs typeface="Times New Roman" pitchFamily="18" charset="0"/>
              </a:rPr>
              <a:t>, and in many cases performs a large fraction of the </a:t>
            </a:r>
            <a:r>
              <a:rPr lang="en-GB" sz="2400" dirty="0">
                <a:solidFill>
                  <a:srgbClr val="00B050"/>
                </a:solidFill>
                <a:latin typeface="Times New Roman" pitchFamily="18" charset="0"/>
                <a:cs typeface="Times New Roman" pitchFamily="18" charset="0"/>
              </a:rPr>
              <a:t>storage function </a:t>
            </a:r>
            <a:r>
              <a:rPr lang="en-GB" sz="2400" dirty="0">
                <a:solidFill>
                  <a:prstClr val="black"/>
                </a:solidFill>
                <a:latin typeface="Times New Roman" pitchFamily="18" charset="0"/>
                <a:cs typeface="Times New Roman" pitchFamily="18" charset="0"/>
              </a:rPr>
              <a:t>in wood. </a:t>
            </a:r>
          </a:p>
          <a:p>
            <a:pPr lvl="0">
              <a:buFont typeface="Wingdings" pitchFamily="2" charset="2"/>
              <a:buChar char="ü"/>
            </a:pPr>
            <a:r>
              <a:rPr lang="en-GB" sz="2400" dirty="0">
                <a:solidFill>
                  <a:prstClr val="black"/>
                </a:solidFill>
                <a:latin typeface="Times New Roman" pitchFamily="18" charset="0"/>
                <a:cs typeface="Times New Roman" pitchFamily="18" charset="0"/>
              </a:rPr>
              <a:t>These two systems are interpenetrating and interconnected, and their presence is a deﬁning characteristic of wood as a tissue</a:t>
            </a:r>
            <a:r>
              <a:rPr lang="en-GB" sz="2800" dirty="0" smtClean="0">
                <a:solidFill>
                  <a:prstClr val="black"/>
                </a:solidFill>
                <a:latin typeface="Times New Roman" pitchFamily="18" charset="0"/>
                <a:cs typeface="Times New Roman" pitchFamily="18" charset="0"/>
              </a:rPr>
              <a:t>.</a:t>
            </a:r>
          </a:p>
          <a:p>
            <a:pPr lvl="0">
              <a:buNone/>
            </a:pPr>
            <a:r>
              <a:rPr lang="en-GB" sz="2400" b="1" dirty="0">
                <a:solidFill>
                  <a:srgbClr val="FF0000"/>
                </a:solidFill>
                <a:latin typeface="Times New Roman" pitchFamily="18" charset="0"/>
                <a:cs typeface="Times New Roman" pitchFamily="18" charset="0"/>
              </a:rPr>
              <a:t>4.1.3  PLANES OF SECTION:-</a:t>
            </a:r>
            <a:endParaRPr lang="en-US" sz="2400" dirty="0">
              <a:solidFill>
                <a:srgbClr val="FF0000"/>
              </a:solidFill>
              <a:latin typeface="Times New Roman" pitchFamily="18" charset="0"/>
              <a:cs typeface="Times New Roman" pitchFamily="18" charset="0"/>
            </a:endParaRPr>
          </a:p>
          <a:p>
            <a:pPr lvl="0"/>
            <a:r>
              <a:rPr lang="en-GB" sz="2400" dirty="0">
                <a:solidFill>
                  <a:prstClr val="black"/>
                </a:solidFill>
                <a:latin typeface="Times New Roman" pitchFamily="18" charset="0"/>
                <a:cs typeface="Times New Roman" pitchFamily="18" charset="0"/>
              </a:rPr>
              <a:t>The organization and interrelationship </a:t>
            </a:r>
            <a:r>
              <a:rPr lang="en-GB" sz="2400" b="1" dirty="0">
                <a:solidFill>
                  <a:srgbClr val="FF0000"/>
                </a:solidFill>
                <a:latin typeface="Times New Roman" pitchFamily="18" charset="0"/>
                <a:cs typeface="Times New Roman" pitchFamily="18" charset="0"/>
              </a:rPr>
              <a:t>between the axial and radial </a:t>
            </a:r>
            <a:r>
              <a:rPr lang="en-GB" sz="2400" dirty="0">
                <a:solidFill>
                  <a:prstClr val="black"/>
                </a:solidFill>
                <a:latin typeface="Times New Roman" pitchFamily="18" charset="0"/>
                <a:cs typeface="Times New Roman" pitchFamily="18" charset="0"/>
              </a:rPr>
              <a:t>systems give rise to three main perspectives from which they can be </a:t>
            </a:r>
            <a:r>
              <a:rPr lang="en-GB" sz="2400" dirty="0" smtClean="0">
                <a:solidFill>
                  <a:prstClr val="black"/>
                </a:solidFill>
                <a:latin typeface="Times New Roman" pitchFamily="18" charset="0"/>
                <a:cs typeface="Times New Roman" pitchFamily="18" charset="0"/>
              </a:rPr>
              <a:t>viewed</a:t>
            </a:r>
            <a:endParaRPr lang="en-GB" sz="2400" dirty="0">
              <a:solidFill>
                <a:prstClr val="black"/>
              </a:solidFill>
              <a:latin typeface="Times New Roman" pitchFamily="18" charset="0"/>
              <a:cs typeface="Times New Roman" pitchFamily="18" charset="0"/>
            </a:endParaRPr>
          </a:p>
          <a:p>
            <a:pPr lvl="0"/>
            <a:r>
              <a:rPr lang="en-GB" sz="2400" dirty="0">
                <a:solidFill>
                  <a:prstClr val="black"/>
                </a:solidFill>
                <a:latin typeface="Times New Roman" pitchFamily="18" charset="0"/>
                <a:cs typeface="Times New Roman" pitchFamily="18" charset="0"/>
              </a:rPr>
              <a:t>These three perspectives are </a:t>
            </a:r>
            <a:r>
              <a:rPr lang="en-GB" sz="2400" b="1" dirty="0">
                <a:solidFill>
                  <a:srgbClr val="7030A0"/>
                </a:solidFill>
                <a:latin typeface="Times New Roman" pitchFamily="18" charset="0"/>
                <a:cs typeface="Times New Roman" pitchFamily="18" charset="0"/>
              </a:rPr>
              <a:t>the transverse plane of section (the cross-section), the radial plane of section, and the tangential plane of section</a:t>
            </a:r>
            <a:r>
              <a:rPr lang="en-GB" sz="2200" dirty="0">
                <a:solidFill>
                  <a:prstClr val="black"/>
                </a:solidFill>
              </a:rPr>
              <a:t>.</a:t>
            </a:r>
          </a:p>
          <a:p>
            <a:pPr lvl="0">
              <a:buFont typeface="Wingdings" pitchFamily="2" charset="2"/>
              <a:buChar char="ü"/>
            </a:pPr>
            <a:endParaRPr lang="en-US" sz="2800" dirty="0">
              <a:solidFill>
                <a:prstClr val="black"/>
              </a:solidFill>
              <a:latin typeface="Times New Roman" pitchFamily="18" charset="0"/>
              <a:cs typeface="Times New Roman" pitchFamily="18" charset="0"/>
            </a:endParaRPr>
          </a:p>
          <a:p>
            <a:endParaRPr lang="en-US" sz="4000" dirty="0"/>
          </a:p>
        </p:txBody>
      </p:sp>
    </p:spTree>
    <p:extLst>
      <p:ext uri="{BB962C8B-B14F-4D97-AF65-F5344CB8AC3E}">
        <p14:creationId xmlns:p14="http://schemas.microsoft.com/office/powerpoint/2010/main" val="123679928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52400"/>
            <a:ext cx="8991600" cy="6477000"/>
          </a:xfrm>
        </p:spPr>
        <p:txBody>
          <a:bodyPr>
            <a:noAutofit/>
          </a:bodyPr>
          <a:lstStyle/>
          <a:p>
            <a:pPr marL="514350" indent="-514350">
              <a:buAutoNum type="alphaUcPeriod"/>
            </a:pPr>
            <a:r>
              <a:rPr lang="en-GB" sz="2400" b="1" dirty="0">
                <a:solidFill>
                  <a:srgbClr val="FF0000"/>
                </a:solidFill>
                <a:latin typeface="Times New Roman" pitchFamily="18" charset="0"/>
                <a:cs typeface="Times New Roman" pitchFamily="18" charset="0"/>
              </a:rPr>
              <a:t>T</a:t>
            </a:r>
            <a:r>
              <a:rPr lang="en-GB" sz="2400" b="1" dirty="0" smtClean="0">
                <a:solidFill>
                  <a:srgbClr val="FF0000"/>
                </a:solidFill>
                <a:latin typeface="Times New Roman" pitchFamily="18" charset="0"/>
                <a:cs typeface="Times New Roman" pitchFamily="18" charset="0"/>
              </a:rPr>
              <a:t>ransverse plane of section </a:t>
            </a:r>
            <a:r>
              <a:rPr lang="en-GB" sz="2400" dirty="0" smtClean="0">
                <a:latin typeface="Times New Roman" pitchFamily="18" charset="0"/>
                <a:cs typeface="Times New Roman" pitchFamily="18" charset="0"/>
              </a:rPr>
              <a:t>are referred to </a:t>
            </a:r>
            <a:r>
              <a:rPr lang="en-GB" sz="2400" b="1" dirty="0" smtClean="0">
                <a:latin typeface="Times New Roman" pitchFamily="18" charset="0"/>
                <a:cs typeface="Times New Roman" pitchFamily="18" charset="0"/>
              </a:rPr>
              <a:t>as longitudinal sections</a:t>
            </a:r>
            <a:r>
              <a:rPr lang="en-GB" sz="2400" dirty="0" smtClean="0">
                <a:latin typeface="Times New Roman" pitchFamily="18" charset="0"/>
                <a:cs typeface="Times New Roman" pitchFamily="18" charset="0"/>
              </a:rPr>
              <a:t>, because they extend </a:t>
            </a:r>
            <a:r>
              <a:rPr lang="en-GB" sz="2400" dirty="0" smtClean="0">
                <a:solidFill>
                  <a:srgbClr val="00B050"/>
                </a:solidFill>
                <a:latin typeface="Times New Roman" pitchFamily="18" charset="0"/>
                <a:cs typeface="Times New Roman" pitchFamily="18" charset="0"/>
              </a:rPr>
              <a:t>parallel to the axial system </a:t>
            </a:r>
            <a:r>
              <a:rPr lang="en-GB" sz="2400" dirty="0" smtClean="0">
                <a:latin typeface="Times New Roman" pitchFamily="18" charset="0"/>
                <a:cs typeface="Times New Roman" pitchFamily="18" charset="0"/>
              </a:rPr>
              <a:t>(along the grain). </a:t>
            </a:r>
          </a:p>
          <a:p>
            <a:pPr>
              <a:buFont typeface="Wingdings" pitchFamily="2" charset="2"/>
              <a:buChar char="§"/>
            </a:pPr>
            <a:r>
              <a:rPr lang="en-GB" sz="2400" dirty="0" smtClean="0">
                <a:latin typeface="Times New Roman" pitchFamily="18" charset="0"/>
                <a:cs typeface="Times New Roman" pitchFamily="18" charset="0"/>
              </a:rPr>
              <a:t>The transverse plane of section is the face that is exposed when a tree is cut down; looking down at the stump one sees the transverse section.</a:t>
            </a:r>
          </a:p>
          <a:p>
            <a:r>
              <a:rPr lang="en-GB" sz="2400" dirty="0" smtClean="0">
                <a:latin typeface="Times New Roman" pitchFamily="18" charset="0"/>
                <a:cs typeface="Times New Roman" pitchFamily="18" charset="0"/>
              </a:rPr>
              <a:t> Cutting a board across the grain exposes </a:t>
            </a:r>
            <a:r>
              <a:rPr lang="en-GB" sz="2400" b="1" dirty="0" smtClean="0">
                <a:solidFill>
                  <a:srgbClr val="7030A0"/>
                </a:solidFill>
                <a:latin typeface="Times New Roman" pitchFamily="18" charset="0"/>
                <a:cs typeface="Times New Roman" pitchFamily="18" charset="0"/>
              </a:rPr>
              <a:t>the transverse section</a:t>
            </a:r>
            <a:r>
              <a:rPr lang="en-GB" sz="2400" dirty="0" smtClean="0">
                <a:latin typeface="Times New Roman" pitchFamily="18" charset="0"/>
                <a:cs typeface="Times New Roman" pitchFamily="18" charset="0"/>
              </a:rPr>
              <a:t>. </a:t>
            </a:r>
          </a:p>
          <a:p>
            <a:r>
              <a:rPr lang="en-GB" sz="2400" dirty="0" smtClean="0">
                <a:latin typeface="Times New Roman" pitchFamily="18" charset="0"/>
                <a:cs typeface="Times New Roman" pitchFamily="18" charset="0"/>
              </a:rPr>
              <a:t>The transverse plane of section provides information about features that vary both in the </a:t>
            </a:r>
            <a:r>
              <a:rPr lang="en-GB" sz="2400" dirty="0" smtClean="0">
                <a:solidFill>
                  <a:srgbClr val="00B0F0"/>
                </a:solidFill>
                <a:latin typeface="Times New Roman" pitchFamily="18" charset="0"/>
                <a:cs typeface="Times New Roman" pitchFamily="18" charset="0"/>
              </a:rPr>
              <a:t>pith-to-bark direction </a:t>
            </a:r>
            <a:r>
              <a:rPr lang="en-GB" sz="2400" dirty="0" smtClean="0">
                <a:latin typeface="Times New Roman" pitchFamily="18" charset="0"/>
                <a:cs typeface="Times New Roman" pitchFamily="18" charset="0"/>
              </a:rPr>
              <a:t>(called the radial direction) and also those that vary in the </a:t>
            </a:r>
            <a:r>
              <a:rPr lang="en-GB" sz="2400" dirty="0" smtClean="0">
                <a:solidFill>
                  <a:srgbClr val="00B0F0"/>
                </a:solidFill>
                <a:latin typeface="Times New Roman" pitchFamily="18" charset="0"/>
                <a:cs typeface="Times New Roman" pitchFamily="18" charset="0"/>
              </a:rPr>
              <a:t>circumferential direction </a:t>
            </a:r>
            <a:r>
              <a:rPr lang="en-GB" sz="2400" dirty="0" smtClean="0">
                <a:latin typeface="Times New Roman" pitchFamily="18" charset="0"/>
                <a:cs typeface="Times New Roman" pitchFamily="18" charset="0"/>
              </a:rPr>
              <a:t>(call the </a:t>
            </a:r>
            <a:r>
              <a:rPr lang="en-GB" sz="2400" dirty="0" smtClean="0">
                <a:solidFill>
                  <a:srgbClr val="00B050"/>
                </a:solidFill>
                <a:latin typeface="Times New Roman" pitchFamily="18" charset="0"/>
                <a:cs typeface="Times New Roman" pitchFamily="18" charset="0"/>
              </a:rPr>
              <a:t>tangential direction</a:t>
            </a:r>
            <a:r>
              <a:rPr lang="en-GB" sz="2400" dirty="0" smtClean="0">
                <a:latin typeface="Times New Roman" pitchFamily="18" charset="0"/>
                <a:cs typeface="Times New Roman" pitchFamily="18" charset="0"/>
              </a:rPr>
              <a:t>).</a:t>
            </a:r>
          </a:p>
          <a:p>
            <a:r>
              <a:rPr lang="en-GB" sz="2400" dirty="0" smtClean="0">
                <a:latin typeface="Times New Roman" pitchFamily="18" charset="0"/>
                <a:cs typeface="Times New Roman" pitchFamily="18" charset="0"/>
              </a:rPr>
              <a:t> It does not provide information about variations up and down the trunk. </a:t>
            </a:r>
          </a:p>
        </p:txBody>
      </p:sp>
    </p:spTree>
    <p:extLst>
      <p:ext uri="{BB962C8B-B14F-4D97-AF65-F5344CB8AC3E}">
        <p14:creationId xmlns:p14="http://schemas.microsoft.com/office/powerpoint/2010/main" val="3315259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610600" cy="5943600"/>
          </a:xfrm>
        </p:spPr>
        <p:txBody>
          <a:bodyPr/>
          <a:lstStyle/>
          <a:p>
            <a:pPr lvl="0">
              <a:buNone/>
            </a:pPr>
            <a:r>
              <a:rPr lang="en-GB" sz="2000" b="1" dirty="0">
                <a:solidFill>
                  <a:srgbClr val="FF0000"/>
                </a:solidFill>
                <a:latin typeface="Times New Roman" pitchFamily="18" charset="0"/>
                <a:cs typeface="Times New Roman" pitchFamily="18" charset="0"/>
              </a:rPr>
              <a:t>B</a:t>
            </a:r>
            <a:r>
              <a:rPr lang="en-GB" sz="2800" b="1" dirty="0">
                <a:solidFill>
                  <a:srgbClr val="FF0000"/>
                </a:solidFill>
                <a:latin typeface="Times New Roman" pitchFamily="18" charset="0"/>
                <a:cs typeface="Times New Roman" pitchFamily="18" charset="0"/>
              </a:rPr>
              <a:t>. </a:t>
            </a:r>
            <a:r>
              <a:rPr lang="en-GB" sz="2400" b="1" dirty="0">
                <a:solidFill>
                  <a:srgbClr val="FF0000"/>
                </a:solidFill>
                <a:latin typeface="Times New Roman" pitchFamily="18" charset="0"/>
                <a:cs typeface="Times New Roman" pitchFamily="18" charset="0"/>
              </a:rPr>
              <a:t>The radial plane of section </a:t>
            </a:r>
            <a:r>
              <a:rPr lang="en-GB" sz="2400" dirty="0">
                <a:solidFill>
                  <a:prstClr val="black"/>
                </a:solidFill>
                <a:latin typeface="Times New Roman" pitchFamily="18" charset="0"/>
                <a:cs typeface="Times New Roman" pitchFamily="18" charset="0"/>
              </a:rPr>
              <a:t>runs in a </a:t>
            </a:r>
            <a:r>
              <a:rPr lang="en-GB" sz="2400" dirty="0">
                <a:solidFill>
                  <a:srgbClr val="00B050"/>
                </a:solidFill>
                <a:latin typeface="Times New Roman" pitchFamily="18" charset="0"/>
                <a:cs typeface="Times New Roman" pitchFamily="18" charset="0"/>
              </a:rPr>
              <a:t>pith-to-bark direction</a:t>
            </a:r>
            <a:r>
              <a:rPr lang="en-GB" sz="2400" dirty="0">
                <a:solidFill>
                  <a:prstClr val="black"/>
                </a:solidFill>
                <a:latin typeface="Times New Roman" pitchFamily="18" charset="0"/>
                <a:cs typeface="Times New Roman" pitchFamily="18" charset="0"/>
              </a:rPr>
              <a:t>, and it is </a:t>
            </a:r>
            <a:r>
              <a:rPr lang="en-GB" sz="2400" b="1" dirty="0">
                <a:solidFill>
                  <a:srgbClr val="7030A0"/>
                </a:solidFill>
                <a:latin typeface="Times New Roman" pitchFamily="18" charset="0"/>
                <a:cs typeface="Times New Roman" pitchFamily="18" charset="0"/>
              </a:rPr>
              <a:t>parallel to the axial system</a:t>
            </a:r>
            <a:r>
              <a:rPr lang="en-GB" sz="2400" dirty="0">
                <a:solidFill>
                  <a:prstClr val="black"/>
                </a:solidFill>
                <a:latin typeface="Times New Roman" pitchFamily="18" charset="0"/>
                <a:cs typeface="Times New Roman" pitchFamily="18" charset="0"/>
              </a:rPr>
              <a:t>, so it provides information about </a:t>
            </a:r>
            <a:r>
              <a:rPr lang="en-GB" sz="2400" dirty="0">
                <a:solidFill>
                  <a:srgbClr val="00B050"/>
                </a:solidFill>
                <a:latin typeface="Times New Roman" pitchFamily="18" charset="0"/>
                <a:cs typeface="Times New Roman" pitchFamily="18" charset="0"/>
              </a:rPr>
              <a:t>longitudinal changes </a:t>
            </a:r>
            <a:r>
              <a:rPr lang="en-GB" sz="2400" dirty="0">
                <a:solidFill>
                  <a:prstClr val="black"/>
                </a:solidFill>
                <a:latin typeface="Times New Roman" pitchFamily="18" charset="0"/>
                <a:cs typeface="Times New Roman" pitchFamily="18" charset="0"/>
              </a:rPr>
              <a:t>in the stem and from the </a:t>
            </a:r>
            <a:r>
              <a:rPr lang="en-GB" sz="2400" dirty="0">
                <a:solidFill>
                  <a:srgbClr val="00B050"/>
                </a:solidFill>
                <a:latin typeface="Times New Roman" pitchFamily="18" charset="0"/>
                <a:cs typeface="Times New Roman" pitchFamily="18" charset="0"/>
              </a:rPr>
              <a:t>pith to bark</a:t>
            </a:r>
            <a:r>
              <a:rPr lang="en-GB" sz="2400" dirty="0">
                <a:solidFill>
                  <a:prstClr val="black"/>
                </a:solidFill>
                <a:latin typeface="Times New Roman" pitchFamily="18" charset="0"/>
                <a:cs typeface="Times New Roman" pitchFamily="18" charset="0"/>
              </a:rPr>
              <a:t> along the radial system.</a:t>
            </a:r>
          </a:p>
          <a:p>
            <a:pPr lvl="0"/>
            <a:r>
              <a:rPr lang="en-GB" sz="2400" dirty="0">
                <a:solidFill>
                  <a:prstClr val="black"/>
                </a:solidFill>
                <a:latin typeface="Times New Roman" pitchFamily="18" charset="0"/>
                <a:cs typeface="Times New Roman" pitchFamily="18" charset="0"/>
              </a:rPr>
              <a:t> To describe it geometrically, it is parallel to the radius of a cylinder, and extending up and down the length of the cylinder. </a:t>
            </a:r>
            <a:endParaRPr lang="en-GB" sz="2400" dirty="0" smtClean="0">
              <a:solidFill>
                <a:prstClr val="black"/>
              </a:solidFill>
              <a:latin typeface="Times New Roman" pitchFamily="18" charset="0"/>
              <a:cs typeface="Times New Roman" pitchFamily="18" charset="0"/>
            </a:endParaRPr>
          </a:p>
          <a:p>
            <a:pPr lvl="0"/>
            <a:r>
              <a:rPr lang="en-GB" sz="2400" dirty="0" smtClean="0">
                <a:solidFill>
                  <a:prstClr val="black"/>
                </a:solidFill>
                <a:latin typeface="Times New Roman" pitchFamily="18" charset="0"/>
                <a:cs typeface="Times New Roman" pitchFamily="18" charset="0"/>
              </a:rPr>
              <a:t>In </a:t>
            </a:r>
            <a:r>
              <a:rPr lang="en-GB" sz="2400" dirty="0">
                <a:solidFill>
                  <a:prstClr val="black"/>
                </a:solidFill>
                <a:latin typeface="Times New Roman" pitchFamily="18" charset="0"/>
                <a:cs typeface="Times New Roman" pitchFamily="18" charset="0"/>
              </a:rPr>
              <a:t>a practical sense, it is the face or plane that is exposed when a log is split exactly from pith to bark. </a:t>
            </a:r>
            <a:endParaRPr lang="en-GB" sz="2400" dirty="0" smtClean="0">
              <a:solidFill>
                <a:prstClr val="black"/>
              </a:solidFill>
              <a:latin typeface="Times New Roman" pitchFamily="18" charset="0"/>
              <a:cs typeface="Times New Roman" pitchFamily="18" charset="0"/>
            </a:endParaRPr>
          </a:p>
          <a:p>
            <a:pPr lvl="0"/>
            <a:r>
              <a:rPr lang="en-GB" sz="2400" dirty="0" smtClean="0">
                <a:solidFill>
                  <a:prstClr val="black"/>
                </a:solidFill>
                <a:latin typeface="Times New Roman" pitchFamily="18" charset="0"/>
                <a:cs typeface="Times New Roman" pitchFamily="18" charset="0"/>
              </a:rPr>
              <a:t>It </a:t>
            </a:r>
            <a:r>
              <a:rPr lang="en-GB" sz="2400" dirty="0">
                <a:solidFill>
                  <a:prstClr val="black"/>
                </a:solidFill>
                <a:latin typeface="Times New Roman" pitchFamily="18" charset="0"/>
                <a:cs typeface="Times New Roman" pitchFamily="18" charset="0"/>
              </a:rPr>
              <a:t>does not provide any information about features that vary in a tangential direction.</a:t>
            </a:r>
            <a:endParaRPr lang="en-US" sz="2400" dirty="0">
              <a:solidFill>
                <a:prstClr val="black"/>
              </a:solidFill>
              <a:latin typeface="Times New Roman" pitchFamily="18" charset="0"/>
              <a:cs typeface="Times New Roman" pitchFamily="18" charset="0"/>
            </a:endParaRPr>
          </a:p>
          <a:p>
            <a:endParaRPr lang="en-US" sz="3600" dirty="0"/>
          </a:p>
        </p:txBody>
      </p:sp>
    </p:spTree>
    <p:extLst>
      <p:ext uri="{BB962C8B-B14F-4D97-AF65-F5344CB8AC3E}">
        <p14:creationId xmlns:p14="http://schemas.microsoft.com/office/powerpoint/2010/main" val="249760930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839200" cy="6400800"/>
          </a:xfrm>
        </p:spPr>
        <p:txBody>
          <a:bodyPr>
            <a:normAutofit fontScale="77500" lnSpcReduction="20000"/>
          </a:bodyPr>
          <a:lstStyle/>
          <a:p>
            <a:pPr>
              <a:buNone/>
            </a:pPr>
            <a:r>
              <a:rPr lang="en-GB" b="1" dirty="0" smtClean="0">
                <a:solidFill>
                  <a:srgbClr val="FF0000"/>
                </a:solidFill>
              </a:rPr>
              <a:t>C. </a:t>
            </a:r>
            <a:r>
              <a:rPr lang="en-GB" sz="3100" b="1" dirty="0" smtClean="0">
                <a:solidFill>
                  <a:srgbClr val="FF0000"/>
                </a:solidFill>
                <a:latin typeface="Times New Roman" pitchFamily="18" charset="0"/>
                <a:cs typeface="Times New Roman" pitchFamily="18" charset="0"/>
              </a:rPr>
              <a:t>The tangential plane </a:t>
            </a:r>
            <a:r>
              <a:rPr lang="en-GB" sz="3100" dirty="0" smtClean="0">
                <a:latin typeface="Times New Roman" pitchFamily="18" charset="0"/>
                <a:cs typeface="Times New Roman" pitchFamily="18" charset="0"/>
              </a:rPr>
              <a:t>is at a right angle to the radial plane. </a:t>
            </a:r>
          </a:p>
          <a:p>
            <a:pPr>
              <a:buFont typeface="Wingdings" pitchFamily="2" charset="2"/>
              <a:buChar char="ü"/>
            </a:pPr>
            <a:r>
              <a:rPr lang="en-GB" sz="3100" dirty="0" smtClean="0">
                <a:latin typeface="Times New Roman" pitchFamily="18" charset="0"/>
                <a:cs typeface="Times New Roman" pitchFamily="18" charset="0"/>
              </a:rPr>
              <a:t>Geometrically, it is </a:t>
            </a:r>
            <a:r>
              <a:rPr lang="en-GB" sz="3100" dirty="0" smtClean="0">
                <a:solidFill>
                  <a:srgbClr val="00B050"/>
                </a:solidFill>
                <a:latin typeface="Times New Roman" pitchFamily="18" charset="0"/>
                <a:cs typeface="Times New Roman" pitchFamily="18" charset="0"/>
              </a:rPr>
              <a:t>parallel to any tangent line </a:t>
            </a:r>
            <a:r>
              <a:rPr lang="en-GB" sz="3100" dirty="0" smtClean="0">
                <a:latin typeface="Times New Roman" pitchFamily="18" charset="0"/>
                <a:cs typeface="Times New Roman" pitchFamily="18" charset="0"/>
              </a:rPr>
              <a:t>that would touch the cylinder, and it extends along the length of the cylinder. </a:t>
            </a:r>
          </a:p>
          <a:p>
            <a:pPr>
              <a:buFont typeface="Wingdings" pitchFamily="2" charset="2"/>
              <a:buChar char="ü"/>
            </a:pPr>
            <a:r>
              <a:rPr lang="en-GB" sz="3100" dirty="0" smtClean="0">
                <a:latin typeface="Times New Roman" pitchFamily="18" charset="0"/>
                <a:cs typeface="Times New Roman" pitchFamily="18" charset="0"/>
              </a:rPr>
              <a:t>One way in which the tangential plane would be exposed is if the bark were </a:t>
            </a:r>
            <a:r>
              <a:rPr lang="en-GB" sz="3100" dirty="0" smtClean="0">
                <a:solidFill>
                  <a:srgbClr val="00B050"/>
                </a:solidFill>
                <a:latin typeface="Times New Roman" pitchFamily="18" charset="0"/>
                <a:cs typeface="Times New Roman" pitchFamily="18" charset="0"/>
              </a:rPr>
              <a:t>peeled from a log; </a:t>
            </a:r>
            <a:r>
              <a:rPr lang="en-GB" sz="3100" dirty="0" smtClean="0">
                <a:latin typeface="Times New Roman" pitchFamily="18" charset="0"/>
                <a:cs typeface="Times New Roman" pitchFamily="18" charset="0"/>
              </a:rPr>
              <a:t>the exposed face is the tangential plane. </a:t>
            </a:r>
          </a:p>
          <a:p>
            <a:pPr>
              <a:buFont typeface="Wingdings" pitchFamily="2" charset="2"/>
              <a:buChar char="ü"/>
            </a:pPr>
            <a:r>
              <a:rPr lang="en-GB" sz="3100" dirty="0" smtClean="0">
                <a:latin typeface="Times New Roman" pitchFamily="18" charset="0"/>
                <a:cs typeface="Times New Roman" pitchFamily="18" charset="0"/>
              </a:rPr>
              <a:t>The tangential plane of section does not provide any information about features that vary in the radial direction, but it does provide information about the </a:t>
            </a:r>
            <a:r>
              <a:rPr lang="en-GB" sz="3100" dirty="0" smtClean="0">
                <a:solidFill>
                  <a:srgbClr val="00B050"/>
                </a:solidFill>
                <a:latin typeface="Times New Roman" pitchFamily="18" charset="0"/>
                <a:cs typeface="Times New Roman" pitchFamily="18" charset="0"/>
              </a:rPr>
              <a:t>tangential dimensions </a:t>
            </a:r>
            <a:r>
              <a:rPr lang="en-GB" sz="3100" dirty="0" smtClean="0">
                <a:latin typeface="Times New Roman" pitchFamily="18" charset="0"/>
                <a:cs typeface="Times New Roman" pitchFamily="18" charset="0"/>
              </a:rPr>
              <a:t>of features.</a:t>
            </a:r>
            <a:endParaRPr lang="en-US" sz="3100" dirty="0" smtClean="0">
              <a:latin typeface="Times New Roman" pitchFamily="18" charset="0"/>
              <a:cs typeface="Times New Roman" pitchFamily="18" charset="0"/>
            </a:endParaRPr>
          </a:p>
          <a:p>
            <a:pPr>
              <a:buFont typeface="Wingdings" pitchFamily="2" charset="2"/>
              <a:buChar char="Ø"/>
            </a:pPr>
            <a:r>
              <a:rPr lang="en-GB" sz="3100" dirty="0" smtClean="0">
                <a:latin typeface="Times New Roman" pitchFamily="18" charset="0"/>
                <a:cs typeface="Times New Roman" pitchFamily="18" charset="0"/>
              </a:rPr>
              <a:t>All three planes of section are important to the proper observation of wood, and only by looking at each in turn can a holistic and accurate understanding of the three-dimensional structure of wood be gained. </a:t>
            </a:r>
          </a:p>
          <a:p>
            <a:pPr>
              <a:buFont typeface="Wingdings" pitchFamily="2" charset="2"/>
              <a:buChar char="Ø"/>
            </a:pPr>
            <a:r>
              <a:rPr lang="en-GB" sz="3100" dirty="0" smtClean="0">
                <a:latin typeface="Times New Roman" pitchFamily="18" charset="0"/>
                <a:cs typeface="Times New Roman" pitchFamily="18" charset="0"/>
              </a:rPr>
              <a:t>The three planes of section are determined by </a:t>
            </a:r>
            <a:r>
              <a:rPr lang="en-GB" sz="3100" dirty="0" smtClean="0">
                <a:solidFill>
                  <a:srgbClr val="00B050"/>
                </a:solidFill>
                <a:latin typeface="Times New Roman" pitchFamily="18" charset="0"/>
                <a:cs typeface="Times New Roman" pitchFamily="18" charset="0"/>
              </a:rPr>
              <a:t>the structure of wood</a:t>
            </a:r>
            <a:r>
              <a:rPr lang="en-GB" sz="3100" dirty="0" smtClean="0">
                <a:latin typeface="Times New Roman" pitchFamily="18" charset="0"/>
                <a:cs typeface="Times New Roman" pitchFamily="18" charset="0"/>
              </a:rPr>
              <a:t>, and the way in which the </a:t>
            </a:r>
            <a:r>
              <a:rPr lang="en-GB" sz="3100" dirty="0" smtClean="0">
                <a:solidFill>
                  <a:srgbClr val="00B050"/>
                </a:solidFill>
                <a:latin typeface="Times New Roman" pitchFamily="18" charset="0"/>
                <a:cs typeface="Times New Roman" pitchFamily="18" charset="0"/>
              </a:rPr>
              <a:t>cells in wood are arrayed</a:t>
            </a:r>
            <a:r>
              <a:rPr lang="en-GB" sz="3100" dirty="0" smtClean="0">
                <a:latin typeface="Times New Roman" pitchFamily="18" charset="0"/>
                <a:cs typeface="Times New Roman" pitchFamily="18" charset="0"/>
              </a:rPr>
              <a:t>. </a:t>
            </a:r>
          </a:p>
          <a:p>
            <a:pPr>
              <a:buFont typeface="Wingdings" pitchFamily="2" charset="2"/>
              <a:buChar char="Ø"/>
            </a:pPr>
            <a:r>
              <a:rPr lang="en-GB" sz="3100" dirty="0" smtClean="0">
                <a:latin typeface="Times New Roman" pitchFamily="18" charset="0"/>
                <a:cs typeface="Times New Roman" pitchFamily="18" charset="0"/>
              </a:rPr>
              <a:t>The cells are laid down in these special arrangements by a special part of the trunk.</a:t>
            </a:r>
            <a:endParaRPr lang="en-US" sz="31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1213274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6705600"/>
          </a:xfrm>
        </p:spPr>
        <p:txBody>
          <a:bodyPr>
            <a:normAutofit fontScale="55000" lnSpcReduction="20000"/>
          </a:bodyPr>
          <a:lstStyle/>
          <a:p>
            <a:pPr>
              <a:buNone/>
            </a:pPr>
            <a:r>
              <a:rPr lang="en-GB" sz="3800" b="1" dirty="0" smtClean="0">
                <a:latin typeface="Times New Roman" pitchFamily="18" charset="0"/>
                <a:cs typeface="Times New Roman" pitchFamily="18" charset="0"/>
              </a:rPr>
              <a:t>4.2   </a:t>
            </a:r>
            <a:r>
              <a:rPr lang="en-GB" sz="3800" b="1" u="sng" dirty="0" smtClean="0">
                <a:latin typeface="Times New Roman" pitchFamily="18" charset="0"/>
                <a:cs typeface="Times New Roman" pitchFamily="18" charset="0"/>
              </a:rPr>
              <a:t>Heart wood and sap wood</a:t>
            </a:r>
            <a:endParaRPr lang="en-US" sz="3800" u="sng" dirty="0" smtClean="0">
              <a:latin typeface="Times New Roman" pitchFamily="18" charset="0"/>
              <a:cs typeface="Times New Roman" pitchFamily="18" charset="0"/>
            </a:endParaRPr>
          </a:p>
          <a:p>
            <a:r>
              <a:rPr lang="en-GB" sz="3800" dirty="0" smtClean="0">
                <a:latin typeface="Times New Roman" pitchFamily="18" charset="0"/>
                <a:cs typeface="Times New Roman" pitchFamily="18" charset="0"/>
              </a:rPr>
              <a:t>In both softwoods and hardwoods, the wood in the trunk of the tree is typically divided into two zones, each of which serves an important function distinct from the other.</a:t>
            </a:r>
          </a:p>
          <a:p>
            <a:r>
              <a:rPr lang="en-GB" sz="3800" dirty="0" smtClean="0">
                <a:latin typeface="Times New Roman" pitchFamily="18" charset="0"/>
                <a:cs typeface="Times New Roman" pitchFamily="18" charset="0"/>
              </a:rPr>
              <a:t> The actively conducting portion of the stem, in which the parenchyma cells are still </a:t>
            </a:r>
            <a:r>
              <a:rPr lang="en-GB" sz="3800" dirty="0" smtClean="0">
                <a:solidFill>
                  <a:srgbClr val="00B050"/>
                </a:solidFill>
                <a:latin typeface="Times New Roman" pitchFamily="18" charset="0"/>
                <a:cs typeface="Times New Roman" pitchFamily="18" charset="0"/>
              </a:rPr>
              <a:t>alive and metabolically active</a:t>
            </a:r>
            <a:r>
              <a:rPr lang="en-GB" sz="3800" dirty="0" smtClean="0">
                <a:latin typeface="Times New Roman" pitchFamily="18" charset="0"/>
                <a:cs typeface="Times New Roman" pitchFamily="18" charset="0"/>
              </a:rPr>
              <a:t>, is referred to as </a:t>
            </a:r>
            <a:r>
              <a:rPr lang="en-GB" sz="3800" b="1" dirty="0" smtClean="0">
                <a:solidFill>
                  <a:srgbClr val="FF0000"/>
                </a:solidFill>
                <a:latin typeface="Times New Roman" pitchFamily="18" charset="0"/>
                <a:cs typeface="Times New Roman" pitchFamily="18" charset="0"/>
              </a:rPr>
              <a:t>the sapwood</a:t>
            </a:r>
            <a:r>
              <a:rPr lang="en-GB" sz="3800" dirty="0" smtClean="0">
                <a:latin typeface="Times New Roman" pitchFamily="18" charset="0"/>
                <a:cs typeface="Times New Roman" pitchFamily="18" charset="0"/>
              </a:rPr>
              <a:t>. </a:t>
            </a:r>
          </a:p>
          <a:p>
            <a:r>
              <a:rPr lang="en-GB" sz="3800" dirty="0" smtClean="0">
                <a:latin typeface="Times New Roman" pitchFamily="18" charset="0"/>
                <a:cs typeface="Times New Roman" pitchFamily="18" charset="0"/>
              </a:rPr>
              <a:t>A looser deﬁnition that is more broadly applied is that the sapwood is the </a:t>
            </a:r>
            <a:r>
              <a:rPr lang="en-GB" sz="3800" b="1" dirty="0" smtClean="0">
                <a:latin typeface="Times New Roman" pitchFamily="18" charset="0"/>
                <a:cs typeface="Times New Roman" pitchFamily="18" charset="0"/>
              </a:rPr>
              <a:t>band of lighter-</a:t>
            </a:r>
            <a:r>
              <a:rPr lang="en-GB" sz="3800" b="1" dirty="0" err="1" smtClean="0">
                <a:latin typeface="Times New Roman" pitchFamily="18" charset="0"/>
                <a:cs typeface="Times New Roman" pitchFamily="18" charset="0"/>
              </a:rPr>
              <a:t>colored</a:t>
            </a:r>
            <a:r>
              <a:rPr lang="en-GB" sz="3800" b="1" dirty="0" smtClean="0">
                <a:latin typeface="Times New Roman" pitchFamily="18" charset="0"/>
                <a:cs typeface="Times New Roman" pitchFamily="18" charset="0"/>
              </a:rPr>
              <a:t> wood adjacent to the bark</a:t>
            </a:r>
            <a:r>
              <a:rPr lang="en-GB" sz="3800" dirty="0" smtClean="0">
                <a:latin typeface="Times New Roman" pitchFamily="18" charset="0"/>
                <a:cs typeface="Times New Roman" pitchFamily="18" charset="0"/>
              </a:rPr>
              <a:t>. </a:t>
            </a:r>
            <a:endParaRPr lang="en-US" sz="3800" dirty="0" smtClean="0">
              <a:latin typeface="Times New Roman" pitchFamily="18" charset="0"/>
              <a:cs typeface="Times New Roman" pitchFamily="18" charset="0"/>
            </a:endParaRPr>
          </a:p>
          <a:p>
            <a:r>
              <a:rPr lang="en-GB" sz="3800" b="1" u="sng" dirty="0" smtClean="0">
                <a:solidFill>
                  <a:srgbClr val="FF0000"/>
                </a:solidFill>
                <a:latin typeface="Times New Roman" pitchFamily="18" charset="0"/>
                <a:cs typeface="Times New Roman" pitchFamily="18" charset="0"/>
              </a:rPr>
              <a:t>The heartwood </a:t>
            </a:r>
            <a:r>
              <a:rPr lang="en-GB" sz="3800" dirty="0" smtClean="0">
                <a:latin typeface="Times New Roman" pitchFamily="18" charset="0"/>
                <a:cs typeface="Times New Roman" pitchFamily="18" charset="0"/>
              </a:rPr>
              <a:t>is the darker-</a:t>
            </a:r>
            <a:r>
              <a:rPr lang="en-GB" sz="3800" dirty="0" err="1" smtClean="0">
                <a:latin typeface="Times New Roman" pitchFamily="18" charset="0"/>
                <a:cs typeface="Times New Roman" pitchFamily="18" charset="0"/>
              </a:rPr>
              <a:t>colored</a:t>
            </a:r>
            <a:r>
              <a:rPr lang="en-GB" sz="3800" dirty="0" smtClean="0">
                <a:latin typeface="Times New Roman" pitchFamily="18" charset="0"/>
                <a:cs typeface="Times New Roman" pitchFamily="18" charset="0"/>
              </a:rPr>
              <a:t> wood found to the interior of the sapwood.</a:t>
            </a:r>
          </a:p>
          <a:p>
            <a:r>
              <a:rPr lang="en-GB" sz="3800" dirty="0" smtClean="0">
                <a:latin typeface="Times New Roman" pitchFamily="18" charset="0"/>
                <a:cs typeface="Times New Roman" pitchFamily="18" charset="0"/>
              </a:rPr>
              <a:t>In the living tree, the </a:t>
            </a:r>
            <a:r>
              <a:rPr lang="en-GB" sz="3800" dirty="0" smtClean="0">
                <a:solidFill>
                  <a:srgbClr val="00B050"/>
                </a:solidFill>
                <a:latin typeface="Times New Roman" pitchFamily="18" charset="0"/>
                <a:cs typeface="Times New Roman" pitchFamily="18" charset="0"/>
              </a:rPr>
              <a:t>sapwood </a:t>
            </a:r>
            <a:r>
              <a:rPr lang="en-GB" sz="3800" dirty="0" smtClean="0">
                <a:latin typeface="Times New Roman" pitchFamily="18" charset="0"/>
                <a:cs typeface="Times New Roman" pitchFamily="18" charset="0"/>
              </a:rPr>
              <a:t>is responsible not only for the conduction of sap, but also for the storage and synthesis of </a:t>
            </a:r>
            <a:r>
              <a:rPr lang="en-GB" sz="3800" dirty="0" err="1" smtClean="0">
                <a:solidFill>
                  <a:srgbClr val="00B050"/>
                </a:solidFill>
                <a:latin typeface="Times New Roman" pitchFamily="18" charset="0"/>
                <a:cs typeface="Times New Roman" pitchFamily="18" charset="0"/>
              </a:rPr>
              <a:t>biochemical</a:t>
            </a:r>
            <a:r>
              <a:rPr lang="en-GB" sz="3800" dirty="0" err="1" smtClean="0">
                <a:latin typeface="Times New Roman" pitchFamily="18" charset="0"/>
                <a:cs typeface="Times New Roman" pitchFamily="18" charset="0"/>
              </a:rPr>
              <a:t>s</a:t>
            </a:r>
            <a:r>
              <a:rPr lang="en-GB" sz="3800" dirty="0" smtClean="0">
                <a:latin typeface="Times New Roman" pitchFamily="18" charset="0"/>
                <a:cs typeface="Times New Roman" pitchFamily="18" charset="0"/>
              </a:rPr>
              <a:t>. </a:t>
            </a:r>
          </a:p>
          <a:p>
            <a:r>
              <a:rPr lang="en-GB" sz="3800" dirty="0" smtClean="0">
                <a:latin typeface="Times New Roman" pitchFamily="18" charset="0"/>
                <a:cs typeface="Times New Roman" pitchFamily="18" charset="0"/>
              </a:rPr>
              <a:t>An important storage function is the long-term storage of </a:t>
            </a:r>
            <a:r>
              <a:rPr lang="en-GB" sz="3800" dirty="0" err="1" smtClean="0">
                <a:solidFill>
                  <a:srgbClr val="00B050"/>
                </a:solidFill>
                <a:latin typeface="Times New Roman" pitchFamily="18" charset="0"/>
                <a:cs typeface="Times New Roman" pitchFamily="18" charset="0"/>
              </a:rPr>
              <a:t>photosynthat</a:t>
            </a:r>
            <a:r>
              <a:rPr lang="en-GB" sz="3800" dirty="0" err="1" smtClean="0">
                <a:latin typeface="Times New Roman" pitchFamily="18" charset="0"/>
                <a:cs typeface="Times New Roman" pitchFamily="18" charset="0"/>
              </a:rPr>
              <a:t>e</a:t>
            </a:r>
            <a:r>
              <a:rPr lang="en-GB" sz="3800" dirty="0" smtClean="0">
                <a:latin typeface="Times New Roman" pitchFamily="18" charset="0"/>
                <a:cs typeface="Times New Roman" pitchFamily="18" charset="0"/>
              </a:rPr>
              <a:t>. </a:t>
            </a:r>
          </a:p>
          <a:p>
            <a:r>
              <a:rPr lang="en-GB" sz="3800" dirty="0" smtClean="0">
                <a:latin typeface="Times New Roman" pitchFamily="18" charset="0"/>
                <a:cs typeface="Times New Roman" pitchFamily="18" charset="0"/>
              </a:rPr>
              <a:t>The carbon that must be expended to form a new ﬂush of leaves or needles must be stored somewhere in the tree, and it is often in the p</a:t>
            </a:r>
            <a:r>
              <a:rPr lang="en-GB" sz="3800" dirty="0" smtClean="0">
                <a:solidFill>
                  <a:srgbClr val="00B050"/>
                </a:solidFill>
                <a:latin typeface="Times New Roman" pitchFamily="18" charset="0"/>
                <a:cs typeface="Times New Roman" pitchFamily="18" charset="0"/>
              </a:rPr>
              <a:t>arenchyma cells of the sapwood</a:t>
            </a:r>
            <a:r>
              <a:rPr lang="en-GB" sz="3800" dirty="0" smtClean="0">
                <a:latin typeface="Times New Roman" pitchFamily="18" charset="0"/>
                <a:cs typeface="Times New Roman" pitchFamily="18" charset="0"/>
              </a:rPr>
              <a:t> that this material is stored. </a:t>
            </a:r>
          </a:p>
          <a:p>
            <a:r>
              <a:rPr lang="en-GB" sz="3800" dirty="0" smtClean="0">
                <a:latin typeface="Times New Roman" pitchFamily="18" charset="0"/>
                <a:cs typeface="Times New Roman" pitchFamily="18" charset="0"/>
              </a:rPr>
              <a:t>The living cells of the sapwood are also the agents of </a:t>
            </a:r>
            <a:r>
              <a:rPr lang="en-GB" sz="3800" b="1" dirty="0" smtClean="0">
                <a:solidFill>
                  <a:srgbClr val="FF0000"/>
                </a:solidFill>
                <a:latin typeface="Times New Roman" pitchFamily="18" charset="0"/>
                <a:cs typeface="Times New Roman" pitchFamily="18" charset="0"/>
              </a:rPr>
              <a:t>heartwood formation</a:t>
            </a:r>
            <a:r>
              <a:rPr lang="en-GB" sz="3400" dirty="0" smtClean="0">
                <a:latin typeface="Times New Roman" pitchFamily="18" charset="0"/>
                <a:cs typeface="Times New Roman" pitchFamily="18" charset="0"/>
              </a:rPr>
              <a:t>. </a:t>
            </a:r>
            <a:endParaRPr lang="en-US" sz="34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9138323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839200" cy="6172200"/>
          </a:xfrm>
        </p:spPr>
        <p:txBody>
          <a:bodyPr>
            <a:normAutofit/>
          </a:bodyPr>
          <a:lstStyle/>
          <a:p>
            <a:r>
              <a:rPr lang="en-GB" sz="2400" dirty="0">
                <a:solidFill>
                  <a:prstClr val="black"/>
                </a:solidFill>
                <a:latin typeface="Times New Roman" pitchFamily="18" charset="0"/>
                <a:cs typeface="Times New Roman" pitchFamily="18" charset="0"/>
              </a:rPr>
              <a:t>In order for the tree to accumulate </a:t>
            </a:r>
            <a:r>
              <a:rPr lang="en-GB" sz="2400" dirty="0" err="1">
                <a:solidFill>
                  <a:prstClr val="black"/>
                </a:solidFill>
                <a:latin typeface="Times New Roman" pitchFamily="18" charset="0"/>
                <a:cs typeface="Times New Roman" pitchFamily="18" charset="0"/>
              </a:rPr>
              <a:t>biochemicals</a:t>
            </a:r>
            <a:r>
              <a:rPr lang="en-GB" sz="2400" dirty="0">
                <a:solidFill>
                  <a:prstClr val="black"/>
                </a:solidFill>
                <a:latin typeface="Times New Roman" pitchFamily="18" charset="0"/>
                <a:cs typeface="Times New Roman" pitchFamily="18" charset="0"/>
              </a:rPr>
              <a:t>, they must be actively synthesized and </a:t>
            </a:r>
            <a:r>
              <a:rPr lang="en-GB" sz="2400" dirty="0" err="1">
                <a:solidFill>
                  <a:prstClr val="black"/>
                </a:solidFill>
                <a:latin typeface="Times New Roman" pitchFamily="18" charset="0"/>
                <a:cs typeface="Times New Roman" pitchFamily="18" charset="0"/>
              </a:rPr>
              <a:t>translocated</a:t>
            </a:r>
            <a:r>
              <a:rPr lang="en-GB" sz="2400" dirty="0">
                <a:solidFill>
                  <a:prstClr val="black"/>
                </a:solidFill>
                <a:latin typeface="Times New Roman" pitchFamily="18" charset="0"/>
                <a:cs typeface="Times New Roman" pitchFamily="18" charset="0"/>
              </a:rPr>
              <a:t> by living cells</a:t>
            </a:r>
            <a:r>
              <a:rPr lang="en-GB" sz="2400" dirty="0" smtClean="0">
                <a:solidFill>
                  <a:prstClr val="black"/>
                </a:solidFill>
                <a:latin typeface="Times New Roman" pitchFamily="18" charset="0"/>
                <a:cs typeface="Times New Roman" pitchFamily="18" charset="0"/>
              </a:rPr>
              <a:t>.</a:t>
            </a:r>
          </a:p>
          <a:p>
            <a:r>
              <a:rPr lang="en-GB" sz="2400" dirty="0" smtClean="0">
                <a:solidFill>
                  <a:prstClr val="black"/>
                </a:solidFill>
                <a:latin typeface="Times New Roman" pitchFamily="18" charset="0"/>
                <a:cs typeface="Times New Roman" pitchFamily="18" charset="0"/>
              </a:rPr>
              <a:t> </a:t>
            </a:r>
            <a:r>
              <a:rPr lang="en-GB" sz="2400" dirty="0">
                <a:solidFill>
                  <a:prstClr val="black"/>
                </a:solidFill>
                <a:latin typeface="Times New Roman" pitchFamily="18" charset="0"/>
                <a:cs typeface="Times New Roman" pitchFamily="18" charset="0"/>
              </a:rPr>
              <a:t>For this reason, living cells at the border between the heartwood and sapwood are </a:t>
            </a:r>
            <a:r>
              <a:rPr lang="en-GB" sz="2400" b="1" dirty="0">
                <a:solidFill>
                  <a:srgbClr val="FF0000"/>
                </a:solidFill>
                <a:latin typeface="Times New Roman" pitchFamily="18" charset="0"/>
                <a:cs typeface="Times New Roman" pitchFamily="18" charset="0"/>
              </a:rPr>
              <a:t>responsible for the formation and deposition of heartwood chemicals</a:t>
            </a:r>
            <a:r>
              <a:rPr lang="en-GB" sz="2400" dirty="0">
                <a:solidFill>
                  <a:prstClr val="black"/>
                </a:solidFill>
                <a:latin typeface="Times New Roman" pitchFamily="18" charset="0"/>
                <a:cs typeface="Times New Roman" pitchFamily="18" charset="0"/>
              </a:rPr>
              <a:t>, one of the important </a:t>
            </a:r>
            <a:r>
              <a:rPr lang="en-GB" sz="2400" dirty="0">
                <a:solidFill>
                  <a:srgbClr val="00B050"/>
                </a:solidFill>
                <a:latin typeface="Times New Roman" pitchFamily="18" charset="0"/>
                <a:cs typeface="Times New Roman" pitchFamily="18" charset="0"/>
              </a:rPr>
              <a:t>steps leading to heartwood formation</a:t>
            </a:r>
            <a:endParaRPr lang="en-GB" sz="2800" dirty="0" smtClean="0">
              <a:solidFill>
                <a:srgbClr val="00B050"/>
              </a:solidFill>
              <a:latin typeface="Times New Roman" pitchFamily="18" charset="0"/>
              <a:cs typeface="Times New Roman" pitchFamily="18" charset="0"/>
            </a:endParaRPr>
          </a:p>
          <a:p>
            <a:r>
              <a:rPr lang="en-GB" sz="2400" dirty="0" smtClean="0">
                <a:latin typeface="Times New Roman" pitchFamily="18" charset="0"/>
                <a:cs typeface="Times New Roman" pitchFamily="18" charset="0"/>
              </a:rPr>
              <a:t>Heartwood functions in the </a:t>
            </a:r>
            <a:r>
              <a:rPr lang="en-GB" sz="2400" b="1" dirty="0" smtClean="0">
                <a:solidFill>
                  <a:srgbClr val="FF0000"/>
                </a:solidFill>
                <a:latin typeface="Times New Roman" pitchFamily="18" charset="0"/>
                <a:cs typeface="Times New Roman" pitchFamily="18" charset="0"/>
              </a:rPr>
              <a:t>long-term storage of biochemical </a:t>
            </a:r>
            <a:r>
              <a:rPr lang="en-GB" sz="2400" dirty="0" smtClean="0">
                <a:latin typeface="Times New Roman" pitchFamily="18" charset="0"/>
                <a:cs typeface="Times New Roman" pitchFamily="18" charset="0"/>
              </a:rPr>
              <a:t>of many varieties depending on the species in question. </a:t>
            </a:r>
          </a:p>
          <a:p>
            <a:r>
              <a:rPr lang="en-GB" sz="2400" dirty="0" smtClean="0">
                <a:latin typeface="Times New Roman" pitchFamily="18" charset="0"/>
                <a:cs typeface="Times New Roman" pitchFamily="18" charset="0"/>
              </a:rPr>
              <a:t>These chemicals are known collectively as extractives. </a:t>
            </a:r>
          </a:p>
          <a:p>
            <a:r>
              <a:rPr lang="en-GB" sz="2400" dirty="0" smtClean="0">
                <a:latin typeface="Times New Roman" pitchFamily="18" charset="0"/>
                <a:cs typeface="Times New Roman" pitchFamily="18" charset="0"/>
              </a:rPr>
              <a:t>A more modern understanding of extractives indicates that they are a normal and intentional part of the plant’s efforts to protect its wood. </a:t>
            </a:r>
          </a:p>
        </p:txBody>
      </p:sp>
    </p:spTree>
    <p:extLst>
      <p:ext uri="{BB962C8B-B14F-4D97-AF65-F5344CB8AC3E}">
        <p14:creationId xmlns:p14="http://schemas.microsoft.com/office/powerpoint/2010/main" val="15848111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839200" cy="5867400"/>
          </a:xfrm>
        </p:spPr>
        <p:txBody>
          <a:bodyPr/>
          <a:lstStyle/>
          <a:p>
            <a:pPr lvl="0"/>
            <a:r>
              <a:rPr lang="en-GB" sz="2400" b="1" dirty="0">
                <a:solidFill>
                  <a:srgbClr val="FF0000"/>
                </a:solidFill>
                <a:latin typeface="Times New Roman" pitchFamily="18" charset="0"/>
                <a:cs typeface="Times New Roman" pitchFamily="18" charset="0"/>
              </a:rPr>
              <a:t>Extractives</a:t>
            </a:r>
            <a:r>
              <a:rPr lang="en-GB" sz="2400" dirty="0">
                <a:solidFill>
                  <a:prstClr val="black"/>
                </a:solidFill>
                <a:latin typeface="Times New Roman" pitchFamily="18" charset="0"/>
                <a:cs typeface="Times New Roman" pitchFamily="18" charset="0"/>
              </a:rPr>
              <a:t> are formed by parenchyma cells at the heartwood-sapwood boundary and are then exuded through pits into adjacent cells  </a:t>
            </a:r>
          </a:p>
          <a:p>
            <a:pPr lvl="0"/>
            <a:r>
              <a:rPr lang="en-GB" sz="2400" dirty="0">
                <a:solidFill>
                  <a:prstClr val="black"/>
                </a:solidFill>
                <a:latin typeface="Times New Roman" pitchFamily="18" charset="0"/>
                <a:cs typeface="Times New Roman" pitchFamily="18" charset="0"/>
              </a:rPr>
              <a:t>In this way it is possible for dead cells to become occluded or inﬁltrated with extractives despite the fact that these cells </a:t>
            </a:r>
            <a:r>
              <a:rPr lang="en-GB" sz="2400" dirty="0">
                <a:solidFill>
                  <a:srgbClr val="00B050"/>
                </a:solidFill>
                <a:latin typeface="Times New Roman" pitchFamily="18" charset="0"/>
                <a:cs typeface="Times New Roman" pitchFamily="18" charset="0"/>
              </a:rPr>
              <a:t>lack the ability to synthesize or accumulate these compounds on their own</a:t>
            </a:r>
            <a:r>
              <a:rPr lang="en-GB" dirty="0" smtClean="0">
                <a:solidFill>
                  <a:srgbClr val="00B050"/>
                </a:solidFill>
                <a:latin typeface="Times New Roman" pitchFamily="18" charset="0"/>
                <a:cs typeface="Times New Roman" pitchFamily="18" charset="0"/>
              </a:rPr>
              <a:t>.</a:t>
            </a:r>
          </a:p>
          <a:p>
            <a:pPr lvl="0"/>
            <a:r>
              <a:rPr lang="en-GB" sz="2800" b="1" dirty="0">
                <a:solidFill>
                  <a:srgbClr val="FF0000"/>
                </a:solidFill>
                <a:latin typeface="Times New Roman" pitchFamily="18" charset="0"/>
                <a:cs typeface="Times New Roman" pitchFamily="18" charset="0"/>
              </a:rPr>
              <a:t>Extractives</a:t>
            </a:r>
            <a:r>
              <a:rPr lang="en-GB" sz="2800" dirty="0">
                <a:solidFill>
                  <a:prstClr val="black"/>
                </a:solidFill>
                <a:latin typeface="Times New Roman" pitchFamily="18" charset="0"/>
                <a:cs typeface="Times New Roman" pitchFamily="18" charset="0"/>
              </a:rPr>
              <a:t> are responsible for imparting several larger-scale characteristics to wood</a:t>
            </a:r>
            <a:r>
              <a:rPr lang="en-GB" sz="2400" dirty="0">
                <a:solidFill>
                  <a:prstClr val="black"/>
                </a:solidFill>
                <a:latin typeface="Times New Roman" pitchFamily="18" charset="0"/>
                <a:cs typeface="Times New Roman" pitchFamily="18" charset="0"/>
              </a:rPr>
              <a:t>. </a:t>
            </a:r>
          </a:p>
          <a:p>
            <a:pPr lvl="0"/>
            <a:r>
              <a:rPr lang="en-GB" sz="2400" dirty="0">
                <a:solidFill>
                  <a:prstClr val="black"/>
                </a:solidFill>
                <a:latin typeface="Times New Roman" pitchFamily="18" charset="0"/>
                <a:cs typeface="Times New Roman" pitchFamily="18" charset="0"/>
              </a:rPr>
              <a:t>For example, extractives provide natural durability to timbers that have a </a:t>
            </a:r>
            <a:r>
              <a:rPr lang="en-GB" sz="2400" b="1" dirty="0">
                <a:solidFill>
                  <a:srgbClr val="FF0000"/>
                </a:solidFill>
                <a:latin typeface="Times New Roman" pitchFamily="18" charset="0"/>
                <a:cs typeface="Times New Roman" pitchFamily="18" charset="0"/>
              </a:rPr>
              <a:t>resistance to decay fungi</a:t>
            </a:r>
            <a:r>
              <a:rPr lang="en-GB" sz="2400" dirty="0">
                <a:solidFill>
                  <a:prstClr val="black"/>
                </a:solidFill>
                <a:latin typeface="Times New Roman" pitchFamily="18" charset="0"/>
                <a:cs typeface="Times New Roman" pitchFamily="18" charset="0"/>
              </a:rPr>
              <a:t>. </a:t>
            </a:r>
          </a:p>
          <a:p>
            <a:pPr lvl="0"/>
            <a:endParaRPr lang="en-US" sz="3000" dirty="0">
              <a:solidFill>
                <a:prstClr val="black"/>
              </a:solidFill>
            </a:endParaRPr>
          </a:p>
          <a:p>
            <a:pPr lvl="0"/>
            <a:endParaRPr lang="en-US" sz="3000" dirty="0">
              <a:solidFill>
                <a:prstClr val="black"/>
              </a:solidFill>
            </a:endParaRPr>
          </a:p>
          <a:p>
            <a:endParaRPr lang="en-US" dirty="0"/>
          </a:p>
        </p:txBody>
      </p:sp>
    </p:spTree>
    <p:extLst>
      <p:ext uri="{BB962C8B-B14F-4D97-AF65-F5344CB8AC3E}">
        <p14:creationId xmlns:p14="http://schemas.microsoft.com/office/powerpoint/2010/main" val="40879038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r>
              <a:rPr lang="en-GB" sz="2400" dirty="0" smtClean="0">
                <a:latin typeface="Times New Roman" pitchFamily="18" charset="0"/>
                <a:cs typeface="Times New Roman" pitchFamily="18" charset="0"/>
              </a:rPr>
              <a:t>In the case of a wood such as teak (</a:t>
            </a:r>
            <a:r>
              <a:rPr lang="en-GB" sz="2400" i="1" dirty="0" err="1" smtClean="0">
                <a:latin typeface="Times New Roman" pitchFamily="18" charset="0"/>
                <a:cs typeface="Times New Roman" pitchFamily="18" charset="0"/>
              </a:rPr>
              <a:t>Tectonagrandis</a:t>
            </a:r>
            <a:r>
              <a:rPr lang="en-GB" sz="2400" dirty="0" smtClean="0">
                <a:latin typeface="Times New Roman" pitchFamily="18" charset="0"/>
                <a:cs typeface="Times New Roman" pitchFamily="18" charset="0"/>
              </a:rPr>
              <a:t>), famed for its stability and water resistance, these properties are conferred by the </a:t>
            </a:r>
            <a:r>
              <a:rPr lang="en-GB" sz="2400" dirty="0" smtClean="0">
                <a:solidFill>
                  <a:srgbClr val="00B050"/>
                </a:solidFill>
                <a:latin typeface="Times New Roman" pitchFamily="18" charset="0"/>
                <a:cs typeface="Times New Roman" pitchFamily="18" charset="0"/>
              </a:rPr>
              <a:t>waxes and oils </a:t>
            </a:r>
            <a:r>
              <a:rPr lang="en-GB" sz="2400" dirty="0" smtClean="0">
                <a:latin typeface="Times New Roman" pitchFamily="18" charset="0"/>
                <a:cs typeface="Times New Roman" pitchFamily="18" charset="0"/>
              </a:rPr>
              <a:t>formed and deposited in the heartwood. </a:t>
            </a:r>
          </a:p>
          <a:p>
            <a:r>
              <a:rPr lang="en-GB" sz="2400" dirty="0" smtClean="0">
                <a:latin typeface="Times New Roman" pitchFamily="18" charset="0"/>
                <a:cs typeface="Times New Roman" pitchFamily="18" charset="0"/>
              </a:rPr>
              <a:t>Many woods valued for their </a:t>
            </a:r>
            <a:r>
              <a:rPr lang="en-GB" sz="2400" dirty="0" err="1" smtClean="0">
                <a:latin typeface="Times New Roman" pitchFamily="18" charset="0"/>
                <a:cs typeface="Times New Roman" pitchFamily="18" charset="0"/>
              </a:rPr>
              <a:t>colored</a:t>
            </a:r>
            <a:r>
              <a:rPr lang="en-GB" sz="2400" dirty="0" smtClean="0">
                <a:latin typeface="Times New Roman" pitchFamily="18" charset="0"/>
                <a:cs typeface="Times New Roman" pitchFamily="18" charset="0"/>
              </a:rPr>
              <a:t> such as mahogany (</a:t>
            </a:r>
            <a:r>
              <a:rPr lang="en-GB" sz="2400" i="1" dirty="0" err="1" smtClean="0">
                <a:latin typeface="Times New Roman" pitchFamily="18" charset="0"/>
                <a:cs typeface="Times New Roman" pitchFamily="18" charset="0"/>
              </a:rPr>
              <a:t>Swieteniamahagoni</a:t>
            </a:r>
            <a:r>
              <a:rPr lang="en-GB" sz="2400" dirty="0" smtClean="0">
                <a:latin typeface="Times New Roman" pitchFamily="18" charset="0"/>
                <a:cs typeface="Times New Roman" pitchFamily="18" charset="0"/>
              </a:rPr>
              <a:t>), African blackwood (</a:t>
            </a:r>
            <a:r>
              <a:rPr lang="en-GB" sz="2400" i="1" dirty="0" err="1" smtClean="0">
                <a:latin typeface="Times New Roman" pitchFamily="18" charset="0"/>
                <a:cs typeface="Times New Roman" pitchFamily="18" charset="0"/>
              </a:rPr>
              <a:t>Diospyros</a:t>
            </a:r>
            <a:r>
              <a:rPr lang="en-GB" sz="2400" dirty="0" smtClean="0">
                <a:latin typeface="Times New Roman" pitchFamily="18" charset="0"/>
                <a:cs typeface="Times New Roman" pitchFamily="18" charset="0"/>
              </a:rPr>
              <a:t> </a:t>
            </a:r>
            <a:r>
              <a:rPr lang="en-GB" sz="2400" i="1" dirty="0" err="1" smtClean="0">
                <a:latin typeface="Times New Roman" pitchFamily="18" charset="0"/>
                <a:cs typeface="Times New Roman" pitchFamily="18" charset="0"/>
              </a:rPr>
              <a:t>melanoxylon</a:t>
            </a:r>
            <a:r>
              <a:rPr lang="en-GB" sz="2400" dirty="0" smtClean="0">
                <a:latin typeface="Times New Roman" pitchFamily="18" charset="0"/>
                <a:cs typeface="Times New Roman" pitchFamily="18" charset="0"/>
              </a:rPr>
              <a:t>), Brazilian rosewood (</a:t>
            </a:r>
            <a:r>
              <a:rPr lang="en-GB" sz="2400" i="1" dirty="0" err="1" smtClean="0">
                <a:latin typeface="Times New Roman" pitchFamily="18" charset="0"/>
                <a:cs typeface="Times New Roman" pitchFamily="18" charset="0"/>
              </a:rPr>
              <a:t>Dalbergianigra</a:t>
            </a:r>
            <a:r>
              <a:rPr lang="en-GB" sz="2400" dirty="0" smtClean="0">
                <a:latin typeface="Times New Roman" pitchFamily="18" charset="0"/>
                <a:cs typeface="Times New Roman" pitchFamily="18" charset="0"/>
              </a:rPr>
              <a:t>), and other </a:t>
            </a:r>
            <a:r>
              <a:rPr lang="en-GB" sz="2400" dirty="0" err="1" smtClean="0">
                <a:latin typeface="Times New Roman" pitchFamily="18" charset="0"/>
                <a:cs typeface="Times New Roman" pitchFamily="18" charset="0"/>
              </a:rPr>
              <a:t>adiowe</a:t>
            </a:r>
            <a:r>
              <a:rPr lang="en-GB" sz="2400" dirty="0" smtClean="0">
                <a:latin typeface="Times New Roman" pitchFamily="18" charset="0"/>
                <a:cs typeface="Times New Roman" pitchFamily="18" charset="0"/>
              </a:rPr>
              <a:t> their value to the type and quantity of extractives in the heartwood. </a:t>
            </a:r>
          </a:p>
          <a:p>
            <a:r>
              <a:rPr lang="en-GB" sz="2400" dirty="0" smtClean="0">
                <a:latin typeface="Times New Roman" pitchFamily="18" charset="0"/>
                <a:cs typeface="Times New Roman" pitchFamily="18" charset="0"/>
              </a:rPr>
              <a:t>For these species, the sapwood has little or no value, (</a:t>
            </a:r>
            <a:r>
              <a:rPr lang="en-GB" sz="2400" i="1" dirty="0" err="1" smtClean="0">
                <a:latin typeface="Times New Roman" pitchFamily="18" charset="0"/>
                <a:cs typeface="Times New Roman" pitchFamily="18" charset="0"/>
              </a:rPr>
              <a:t>Aquilariamalaccensis</a:t>
            </a:r>
            <a:r>
              <a:rPr lang="en-GB" sz="2400" dirty="0" smtClean="0">
                <a:latin typeface="Times New Roman" pitchFamily="18" charset="0"/>
                <a:cs typeface="Times New Roman" pitchFamily="18" charset="0"/>
              </a:rPr>
              <a:t>) has been driven to </a:t>
            </a:r>
            <a:r>
              <a:rPr lang="en-GB" sz="2400" b="1" dirty="0" smtClean="0">
                <a:solidFill>
                  <a:srgbClr val="FF0000"/>
                </a:solidFill>
                <a:latin typeface="Times New Roman" pitchFamily="18" charset="0"/>
                <a:cs typeface="Times New Roman" pitchFamily="18" charset="0"/>
              </a:rPr>
              <a:t>endangered status </a:t>
            </a:r>
            <a:r>
              <a:rPr lang="en-GB" sz="2400" dirty="0" smtClean="0">
                <a:latin typeface="Times New Roman" pitchFamily="18" charset="0"/>
                <a:cs typeface="Times New Roman" pitchFamily="18" charset="0"/>
              </a:rPr>
              <a:t>due to human harvest of the extract valuable resins used in perfume making (</a:t>
            </a:r>
            <a:r>
              <a:rPr lang="en-GB" sz="2400" dirty="0" err="1" smtClean="0">
                <a:latin typeface="Times New Roman" pitchFamily="18" charset="0"/>
                <a:cs typeface="Times New Roman" pitchFamily="18" charset="0"/>
              </a:rPr>
              <a:t>Lagenheim</a:t>
            </a:r>
            <a:r>
              <a:rPr lang="en-GB" sz="2400" dirty="0" smtClean="0">
                <a:latin typeface="Times New Roman" pitchFamily="18" charset="0"/>
                <a:cs typeface="Times New Roman" pitchFamily="18" charset="0"/>
              </a:rPr>
              <a:t> 2003</a:t>
            </a:r>
          </a:p>
          <a:p>
            <a:endParaRPr lang="en-US" dirty="0"/>
          </a:p>
        </p:txBody>
      </p:sp>
    </p:spTree>
    <p:extLst>
      <p:ext uri="{BB962C8B-B14F-4D97-AF65-F5344CB8AC3E}">
        <p14:creationId xmlns:p14="http://schemas.microsoft.com/office/powerpoint/2010/main" val="141574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6096000"/>
          </a:xfrm>
        </p:spPr>
        <p:txBody>
          <a:bodyPr>
            <a:normAutofit/>
          </a:bodyPr>
          <a:lstStyle/>
          <a:p>
            <a:pPr lvl="0"/>
            <a:r>
              <a:rPr lang="en-GB" sz="2400" dirty="0">
                <a:solidFill>
                  <a:prstClr val="black"/>
                </a:solidFill>
                <a:latin typeface="Times New Roman" pitchFamily="18" charset="0"/>
                <a:cs typeface="Times New Roman" pitchFamily="18" charset="0"/>
              </a:rPr>
              <a:t>The utility of a wood for a technological application </a:t>
            </a:r>
            <a:r>
              <a:rPr lang="en-GB" sz="2400" b="1" dirty="0">
                <a:solidFill>
                  <a:srgbClr val="FF0000"/>
                </a:solidFill>
                <a:latin typeface="Times New Roman" pitchFamily="18" charset="0"/>
                <a:cs typeface="Times New Roman" pitchFamily="18" charset="0"/>
              </a:rPr>
              <a:t>can be directly affected by extractives.</a:t>
            </a:r>
            <a:r>
              <a:rPr lang="en-GB" sz="2400" dirty="0">
                <a:solidFill>
                  <a:prstClr val="black"/>
                </a:solidFill>
                <a:latin typeface="Times New Roman" pitchFamily="18" charset="0"/>
                <a:cs typeface="Times New Roman" pitchFamily="18" charset="0"/>
              </a:rPr>
              <a:t> </a:t>
            </a:r>
            <a:endParaRPr lang="en-GB" sz="2400" dirty="0" smtClean="0">
              <a:solidFill>
                <a:prstClr val="black"/>
              </a:solidFill>
              <a:latin typeface="Times New Roman" pitchFamily="18" charset="0"/>
              <a:cs typeface="Times New Roman" pitchFamily="18" charset="0"/>
            </a:endParaRPr>
          </a:p>
          <a:p>
            <a:pPr lvl="0"/>
            <a:r>
              <a:rPr lang="en-GB" sz="2400" dirty="0" smtClean="0">
                <a:solidFill>
                  <a:prstClr val="black"/>
                </a:solidFill>
                <a:latin typeface="Times New Roman" pitchFamily="18" charset="0"/>
                <a:cs typeface="Times New Roman" pitchFamily="18" charset="0"/>
              </a:rPr>
              <a:t>For </a:t>
            </a:r>
            <a:r>
              <a:rPr lang="en-GB" sz="2400" dirty="0">
                <a:solidFill>
                  <a:prstClr val="black"/>
                </a:solidFill>
                <a:latin typeface="Times New Roman" pitchFamily="18" charset="0"/>
                <a:cs typeface="Times New Roman" pitchFamily="18" charset="0"/>
              </a:rPr>
              <a:t>example, if a wood high in hydrophobic extractives is used in a composite bonded with a water-based adhesive, weak or incomplete bonding can result</a:t>
            </a:r>
            <a:r>
              <a:rPr lang="en-GB" sz="2400" dirty="0" smtClean="0">
                <a:solidFill>
                  <a:prstClr val="black"/>
                </a:solidFill>
                <a:latin typeface="Times New Roman" pitchFamily="18" charset="0"/>
                <a:cs typeface="Times New Roman" pitchFamily="18" charset="0"/>
              </a:rPr>
              <a:t>.</a:t>
            </a:r>
            <a:endParaRPr lang="en-GB" sz="2400" b="1" dirty="0" smtClean="0">
              <a:solidFill>
                <a:srgbClr val="FF0000"/>
              </a:solidFill>
              <a:latin typeface="Times New Roman" pitchFamily="18" charset="0"/>
              <a:cs typeface="Times New Roman" pitchFamily="18" charset="0"/>
            </a:endParaRPr>
          </a:p>
          <a:p>
            <a:pPr>
              <a:buNone/>
            </a:pPr>
            <a:r>
              <a:rPr lang="en-GB" sz="2400" b="1" dirty="0" smtClean="0">
                <a:solidFill>
                  <a:srgbClr val="FF0000"/>
                </a:solidFill>
                <a:latin typeface="Times New Roman" pitchFamily="18" charset="0"/>
                <a:cs typeface="Times New Roman" pitchFamily="18" charset="0"/>
              </a:rPr>
              <a:t>4.4   </a:t>
            </a:r>
            <a:r>
              <a:rPr lang="en-GB" sz="2400" b="1" u="sng" dirty="0" smtClean="0">
                <a:solidFill>
                  <a:srgbClr val="FF0000"/>
                </a:solidFill>
                <a:latin typeface="Times New Roman" pitchFamily="18" charset="0"/>
                <a:cs typeface="Times New Roman" pitchFamily="18" charset="0"/>
              </a:rPr>
              <a:t>Rays</a:t>
            </a:r>
            <a:endParaRPr lang="en-US" sz="2400" u="sng" dirty="0" smtClean="0">
              <a:solidFill>
                <a:srgbClr val="FF0000"/>
              </a:solidFill>
              <a:latin typeface="Times New Roman" pitchFamily="18" charset="0"/>
              <a:cs typeface="Times New Roman" pitchFamily="18" charset="0"/>
            </a:endParaRPr>
          </a:p>
          <a:p>
            <a:r>
              <a:rPr lang="en-GB" sz="2400" b="1" dirty="0" smtClean="0">
                <a:latin typeface="Times New Roman" pitchFamily="18" charset="0"/>
                <a:cs typeface="Times New Roman" pitchFamily="18" charset="0"/>
              </a:rPr>
              <a:t>The parenchyma cells</a:t>
            </a:r>
            <a:r>
              <a:rPr lang="en-GB" sz="2400" dirty="0" smtClean="0">
                <a:latin typeface="Times New Roman" pitchFamily="18" charset="0"/>
                <a:cs typeface="Times New Roman" pitchFamily="18" charset="0"/>
              </a:rPr>
              <a:t>, which are usually produced in horizontal rows called</a:t>
            </a:r>
            <a:r>
              <a:rPr lang="en-GB" sz="2400" b="1" dirty="0" smtClean="0">
                <a:latin typeface="Times New Roman" pitchFamily="18" charset="0"/>
                <a:cs typeface="Times New Roman" pitchFamily="18" charset="0"/>
              </a:rPr>
              <a:t> rays </a:t>
            </a:r>
            <a:r>
              <a:rPr lang="en-GB" sz="2400" dirty="0" smtClean="0">
                <a:latin typeface="Times New Roman" pitchFamily="18" charset="0"/>
                <a:cs typeface="Times New Roman" pitchFamily="18" charset="0"/>
              </a:rPr>
              <a:t>By special</a:t>
            </a:r>
            <a:r>
              <a:rPr lang="en-GB" sz="2400" i="1" dirty="0" smtClean="0">
                <a:latin typeface="Times New Roman" pitchFamily="18" charset="0"/>
                <a:cs typeface="Times New Roman" pitchFamily="18" charset="0"/>
              </a:rPr>
              <a:t> ray initials</a:t>
            </a:r>
            <a:r>
              <a:rPr lang="en-GB" sz="2400" dirty="0" smtClean="0">
                <a:latin typeface="Times New Roman" pitchFamily="18" charset="0"/>
                <a:cs typeface="Times New Roman" pitchFamily="18" charset="0"/>
              </a:rPr>
              <a:t> of the vascular cambium, </a:t>
            </a:r>
            <a:r>
              <a:rPr lang="en-GB" sz="2400" b="1" dirty="0" smtClean="0">
                <a:solidFill>
                  <a:srgbClr val="FF0000"/>
                </a:solidFill>
                <a:latin typeface="Times New Roman" pitchFamily="18" charset="0"/>
                <a:cs typeface="Times New Roman" pitchFamily="18" charset="0"/>
              </a:rPr>
              <a:t>function in lateral conduction and food storage</a:t>
            </a:r>
            <a:r>
              <a:rPr lang="en-GB" sz="2400"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 </a:t>
            </a:r>
          </a:p>
          <a:p>
            <a:r>
              <a:rPr lang="en-GB" sz="2400" dirty="0" smtClean="0">
                <a:latin typeface="Times New Roman" pitchFamily="18" charset="0"/>
                <a:cs typeface="Times New Roman" pitchFamily="18" charset="0"/>
              </a:rPr>
              <a:t>An initial is another term for a </a:t>
            </a:r>
            <a:r>
              <a:rPr lang="en-GB" sz="2400" dirty="0" err="1" smtClean="0">
                <a:latin typeface="Times New Roman" pitchFamily="18" charset="0"/>
                <a:cs typeface="Times New Roman" pitchFamily="18" charset="0"/>
              </a:rPr>
              <a:t>meristematic</a:t>
            </a:r>
            <a:r>
              <a:rPr lang="en-GB" sz="2400" dirty="0" smtClean="0">
                <a:latin typeface="Times New Roman" pitchFamily="18" charset="0"/>
                <a:cs typeface="Times New Roman" pitchFamily="18" charset="0"/>
              </a:rPr>
              <a:t> cell. </a:t>
            </a:r>
          </a:p>
          <a:p>
            <a:r>
              <a:rPr lang="en-GB" sz="2400" dirty="0" smtClean="0">
                <a:latin typeface="Times New Roman" pitchFamily="18" charset="0"/>
                <a:cs typeface="Times New Roman" pitchFamily="18" charset="0"/>
              </a:rPr>
              <a:t>It divides to produce another initial and</a:t>
            </a:r>
            <a:r>
              <a:rPr lang="en-GB" sz="2400" b="1" dirty="0" smtClean="0">
                <a:latin typeface="Times New Roman" pitchFamily="18" charset="0"/>
                <a:cs typeface="Times New Roman" pitchFamily="18" charset="0"/>
              </a:rPr>
              <a:t> </a:t>
            </a:r>
            <a:r>
              <a:rPr lang="en-GB" sz="2400" dirty="0" smtClean="0">
                <a:latin typeface="Times New Roman" pitchFamily="18" charset="0"/>
                <a:cs typeface="Times New Roman" pitchFamily="18" charset="0"/>
              </a:rPr>
              <a:t>a cell that differentiates into a ray cell. </a:t>
            </a:r>
          </a:p>
          <a:p>
            <a:r>
              <a:rPr lang="en-GB" sz="2400" dirty="0" smtClean="0">
                <a:latin typeface="Times New Roman" pitchFamily="18" charset="0"/>
                <a:cs typeface="Times New Roman" pitchFamily="18" charset="0"/>
              </a:rPr>
              <a:t>In cross-sections of woody stems and roots, the</a:t>
            </a:r>
            <a:r>
              <a:rPr lang="en-GB" sz="2400" b="1" dirty="0" smtClean="0">
                <a:latin typeface="Times New Roman" pitchFamily="18" charset="0"/>
                <a:cs typeface="Times New Roman" pitchFamily="18" charset="0"/>
              </a:rPr>
              <a:t> Rays</a:t>
            </a:r>
            <a:r>
              <a:rPr lang="en-GB" sz="2400" dirty="0" smtClean="0">
                <a:latin typeface="Times New Roman" pitchFamily="18" charset="0"/>
                <a:cs typeface="Times New Roman" pitchFamily="18" charset="0"/>
              </a:rPr>
              <a:t> can be seen radiating out from the centre of the xylem like the spokes of a wheel.</a:t>
            </a:r>
            <a:endParaRPr lang="en-US" sz="2400" dirty="0" smtClean="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3431433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763000" cy="6248400"/>
          </a:xfrm>
        </p:spPr>
        <p:txBody>
          <a:bodyPr>
            <a:normAutofit/>
          </a:bodyPr>
          <a:lstStyle/>
          <a:p>
            <a:pPr>
              <a:buNone/>
            </a:pPr>
            <a:r>
              <a:rPr lang="en-GB" sz="2400" b="1" dirty="0" smtClean="0">
                <a:solidFill>
                  <a:srgbClr val="FF0000"/>
                </a:solidFill>
                <a:latin typeface="Times New Roman" pitchFamily="18" charset="0"/>
                <a:cs typeface="Times New Roman" pitchFamily="18" charset="0"/>
              </a:rPr>
              <a:t>4.5 Slope of Grain</a:t>
            </a:r>
            <a:endParaRPr lang="en-US" sz="2400" dirty="0" smtClean="0">
              <a:solidFill>
                <a:srgbClr val="FF0000"/>
              </a:solidFill>
              <a:latin typeface="Times New Roman" pitchFamily="18" charset="0"/>
              <a:cs typeface="Times New Roman" pitchFamily="18" charset="0"/>
            </a:endParaRPr>
          </a:p>
          <a:p>
            <a:r>
              <a:rPr lang="en-GB" sz="2400" dirty="0" smtClean="0">
                <a:latin typeface="Times New Roman" pitchFamily="18" charset="0"/>
                <a:cs typeface="Times New Roman" pitchFamily="18" charset="0"/>
              </a:rPr>
              <a:t> Slope of grain or cross grain are terms used to describe the deviation in wood </a:t>
            </a:r>
            <a:r>
              <a:rPr lang="en-GB" sz="2400" dirty="0" err="1" smtClean="0">
                <a:latin typeface="Times New Roman" pitchFamily="18" charset="0"/>
                <a:cs typeface="Times New Roman" pitchFamily="18" charset="0"/>
              </a:rPr>
              <a:t>fiber</a:t>
            </a:r>
            <a:r>
              <a:rPr lang="en-GB" sz="2400" dirty="0" smtClean="0">
                <a:latin typeface="Times New Roman" pitchFamily="18" charset="0"/>
                <a:cs typeface="Times New Roman" pitchFamily="18" charset="0"/>
              </a:rPr>
              <a:t> orientation from a line parallel to the edge of the specimen.</a:t>
            </a:r>
          </a:p>
          <a:p>
            <a:r>
              <a:rPr lang="en-GB" sz="2400" dirty="0" smtClean="0">
                <a:latin typeface="Times New Roman" pitchFamily="18" charset="0"/>
                <a:cs typeface="Times New Roman" pitchFamily="18" charset="0"/>
              </a:rPr>
              <a:t>It is expressed as a ratio such as 1 in 6 or 1 in 14 and is measured over sufficient distance along the piece to be representative of the general slope of the wood fibres. </a:t>
            </a:r>
          </a:p>
          <a:p>
            <a:r>
              <a:rPr lang="en-GB" sz="2400" dirty="0" smtClean="0">
                <a:latin typeface="Times New Roman" pitchFamily="18" charset="0"/>
                <a:cs typeface="Times New Roman" pitchFamily="18" charset="0"/>
              </a:rPr>
              <a:t>Slope of grain has a significant effect on </a:t>
            </a:r>
            <a:r>
              <a:rPr lang="en-GB" sz="2400" dirty="0" smtClean="0">
                <a:solidFill>
                  <a:srgbClr val="00B050"/>
                </a:solidFill>
                <a:latin typeface="Times New Roman" pitchFamily="18" charset="0"/>
                <a:cs typeface="Times New Roman" pitchFamily="18" charset="0"/>
              </a:rPr>
              <a:t>wood mechanical </a:t>
            </a:r>
            <a:r>
              <a:rPr lang="en-GB" sz="2400" dirty="0" smtClean="0">
                <a:latin typeface="Times New Roman" pitchFamily="18" charset="0"/>
                <a:cs typeface="Times New Roman" pitchFamily="18" charset="0"/>
              </a:rPr>
              <a:t>properties, </a:t>
            </a:r>
            <a:r>
              <a:rPr lang="en-GB" sz="2400" b="1" dirty="0" smtClean="0">
                <a:latin typeface="Times New Roman" pitchFamily="18" charset="0"/>
                <a:cs typeface="Times New Roman" pitchFamily="18" charset="0"/>
              </a:rPr>
              <a:t>and strength decreases as the grain deviation increases</a:t>
            </a:r>
            <a:r>
              <a:rPr lang="en-GB" sz="2400" dirty="0" smtClean="0">
                <a:latin typeface="Times New Roman" pitchFamily="18" charset="0"/>
                <a:cs typeface="Times New Roman" pitchFamily="18" charset="0"/>
              </a:rPr>
              <a:t>. </a:t>
            </a:r>
          </a:p>
          <a:p>
            <a:r>
              <a:rPr lang="en-GB" sz="2400" dirty="0" smtClean="0">
                <a:latin typeface="Times New Roman" pitchFamily="18" charset="0"/>
                <a:cs typeface="Times New Roman" pitchFamily="18" charset="0"/>
              </a:rPr>
              <a:t>Specimens with severe cross grain are also more susceptible to </a:t>
            </a:r>
            <a:r>
              <a:rPr lang="en-GB" sz="2400" dirty="0" smtClean="0">
                <a:solidFill>
                  <a:srgbClr val="00B050"/>
                </a:solidFill>
                <a:latin typeface="Times New Roman" pitchFamily="18" charset="0"/>
                <a:cs typeface="Times New Roman" pitchFamily="18" charset="0"/>
              </a:rPr>
              <a:t>warp</a:t>
            </a:r>
            <a:r>
              <a:rPr lang="en-GB" sz="2400" dirty="0" smtClean="0">
                <a:latin typeface="Times New Roman" pitchFamily="18" charset="0"/>
                <a:cs typeface="Times New Roman" pitchFamily="18" charset="0"/>
              </a:rPr>
              <a:t> and other </a:t>
            </a:r>
            <a:r>
              <a:rPr lang="en-GB" sz="2400" dirty="0" smtClean="0">
                <a:solidFill>
                  <a:srgbClr val="00B050"/>
                </a:solidFill>
                <a:latin typeface="Times New Roman" pitchFamily="18" charset="0"/>
                <a:cs typeface="Times New Roman" pitchFamily="18" charset="0"/>
              </a:rPr>
              <a:t>dimensional deformations </a:t>
            </a:r>
            <a:r>
              <a:rPr lang="en-GB" sz="2400" dirty="0" smtClean="0">
                <a:latin typeface="Times New Roman" pitchFamily="18" charset="0"/>
                <a:cs typeface="Times New Roman" pitchFamily="18" charset="0"/>
              </a:rPr>
              <a:t>because of changes in moisture content. </a:t>
            </a:r>
          </a:p>
          <a:p>
            <a:r>
              <a:rPr lang="en-GB" sz="2400" dirty="0" smtClean="0">
                <a:latin typeface="Times New Roman" pitchFamily="18" charset="0"/>
                <a:cs typeface="Times New Roman" pitchFamily="18" charset="0"/>
              </a:rPr>
              <a:t>Two common types of cross grain are </a:t>
            </a:r>
            <a:r>
              <a:rPr lang="en-GB" sz="2400" dirty="0" smtClean="0">
                <a:solidFill>
                  <a:srgbClr val="00B050"/>
                </a:solidFill>
                <a:latin typeface="Times New Roman" pitchFamily="18" charset="0"/>
                <a:cs typeface="Times New Roman" pitchFamily="18" charset="0"/>
              </a:rPr>
              <a:t>spiral grain </a:t>
            </a:r>
            <a:r>
              <a:rPr lang="en-GB" sz="2400" dirty="0" smtClean="0">
                <a:latin typeface="Times New Roman" pitchFamily="18" charset="0"/>
                <a:cs typeface="Times New Roman" pitchFamily="18" charset="0"/>
              </a:rPr>
              <a:t>and</a:t>
            </a:r>
            <a:r>
              <a:rPr lang="en-GB" sz="2400" dirty="0" smtClean="0">
                <a:solidFill>
                  <a:srgbClr val="00B050"/>
                </a:solidFill>
                <a:latin typeface="Times New Roman" pitchFamily="18" charset="0"/>
                <a:cs typeface="Times New Roman" pitchFamily="18" charset="0"/>
              </a:rPr>
              <a:t> diagonal </a:t>
            </a:r>
            <a:r>
              <a:rPr lang="en-GB" sz="2400" dirty="0" smtClean="0">
                <a:latin typeface="Times New Roman" pitchFamily="18" charset="0"/>
                <a:cs typeface="Times New Roman" pitchFamily="18" charset="0"/>
              </a:rPr>
              <a:t>grain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7005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a:solidFill>
                  <a:prstClr val="black"/>
                </a:solidFill>
                <a:latin typeface="Times New Roman" pitchFamily="18" charset="0"/>
                <a:cs typeface="Times New Roman" pitchFamily="18" charset="0"/>
              </a:rPr>
              <a:t>HISTORY OF  WOOD USE </a:t>
            </a:r>
            <a:endParaRPr lang="en-US" dirty="0"/>
          </a:p>
        </p:txBody>
      </p:sp>
      <p:sp>
        <p:nvSpPr>
          <p:cNvPr id="3" name="Content Placeholder 2"/>
          <p:cNvSpPr>
            <a:spLocks noGrp="1"/>
          </p:cNvSpPr>
          <p:nvPr>
            <p:ph idx="1"/>
          </p:nvPr>
        </p:nvSpPr>
        <p:spPr>
          <a:xfrm>
            <a:off x="76200" y="838200"/>
            <a:ext cx="8915400" cy="5638800"/>
          </a:xfrm>
        </p:spPr>
        <p:txBody>
          <a:bodyPr/>
          <a:lstStyle/>
          <a:p>
            <a:pPr marL="0" marR="0" algn="just">
              <a:lnSpc>
                <a:spcPct val="115000"/>
              </a:lnSpc>
              <a:spcBef>
                <a:spcPts val="0"/>
              </a:spcBef>
              <a:spcAft>
                <a:spcPts val="1000"/>
              </a:spcAft>
            </a:pPr>
            <a:r>
              <a:rPr lang="en-US" b="1" dirty="0" smtClean="0">
                <a:solidFill>
                  <a:srgbClr val="FF0000"/>
                </a:solidFill>
                <a:effectLst/>
                <a:latin typeface="Times New Roman"/>
                <a:ea typeface="Calibri"/>
                <a:cs typeface="Times New Roman"/>
              </a:rPr>
              <a:t>Ply wood and veneer</a:t>
            </a:r>
            <a:r>
              <a:rPr lang="en-US" dirty="0" smtClean="0">
                <a:effectLst/>
                <a:latin typeface="Times New Roman"/>
                <a:ea typeface="Calibri"/>
                <a:cs typeface="Times New Roman"/>
              </a:rPr>
              <a:t>, like most other basic forms of wood product, can be traced back to at least 3000 BC. </a:t>
            </a:r>
          </a:p>
          <a:p>
            <a:pPr marL="0" marR="0" algn="just">
              <a:lnSpc>
                <a:spcPct val="115000"/>
              </a:lnSpc>
              <a:spcBef>
                <a:spcPts val="0"/>
              </a:spcBef>
              <a:spcAft>
                <a:spcPts val="1000"/>
              </a:spcAft>
            </a:pPr>
            <a:r>
              <a:rPr lang="en-US" dirty="0" smtClean="0">
                <a:effectLst/>
                <a:latin typeface="Times New Roman"/>
                <a:ea typeface="Calibri"/>
                <a:cs typeface="Times New Roman"/>
              </a:rPr>
              <a:t>The purpose until relatively recent times was to extend as far as possible the </a:t>
            </a:r>
            <a:r>
              <a:rPr lang="en-US" dirty="0" smtClean="0">
                <a:solidFill>
                  <a:srgbClr val="FF0000"/>
                </a:solidFill>
                <a:effectLst/>
                <a:latin typeface="Times New Roman"/>
                <a:ea typeface="Calibri"/>
                <a:cs typeface="Times New Roman"/>
              </a:rPr>
              <a:t>use of valuable decorative woods. </a:t>
            </a:r>
          </a:p>
          <a:p>
            <a:pPr marL="0" marR="0" algn="just">
              <a:lnSpc>
                <a:spcPct val="115000"/>
              </a:lnSpc>
              <a:spcBef>
                <a:spcPts val="0"/>
              </a:spcBef>
              <a:spcAft>
                <a:spcPts val="1000"/>
              </a:spcAft>
            </a:pPr>
            <a:r>
              <a:rPr lang="en-US" dirty="0" smtClean="0">
                <a:effectLst/>
                <a:latin typeface="Times New Roman"/>
                <a:ea typeface="Calibri"/>
                <a:cs typeface="Times New Roman"/>
              </a:rPr>
              <a:t>Such woods were high value items of international trade and </a:t>
            </a:r>
            <a:r>
              <a:rPr lang="en-US" b="1" dirty="0" smtClean="0">
                <a:solidFill>
                  <a:srgbClr val="FF0000"/>
                </a:solidFill>
                <a:effectLst/>
                <a:latin typeface="Times New Roman"/>
                <a:ea typeface="Calibri"/>
                <a:cs typeface="Times New Roman"/>
              </a:rPr>
              <a:t>supplies were expensive and uncertain. </a:t>
            </a:r>
            <a:endParaRPr lang="en-US" sz="2800" b="1" dirty="0">
              <a:solidFill>
                <a:srgbClr val="FF0000"/>
              </a:solidFill>
              <a:ea typeface="Calibri"/>
              <a:cs typeface="Times New Roman"/>
            </a:endParaRPr>
          </a:p>
          <a:p>
            <a:endParaRPr lang="en-US" b="1" dirty="0">
              <a:solidFill>
                <a:srgbClr val="FF0000"/>
              </a:solidFill>
            </a:endParaRPr>
          </a:p>
        </p:txBody>
      </p:sp>
    </p:spTree>
    <p:extLst>
      <p:ext uri="{BB962C8B-B14F-4D97-AF65-F5344CB8AC3E}">
        <p14:creationId xmlns:p14="http://schemas.microsoft.com/office/powerpoint/2010/main" val="16193839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096000"/>
          </a:xfrm>
        </p:spPr>
        <p:txBody>
          <a:bodyPr>
            <a:normAutofit/>
          </a:bodyPr>
          <a:lstStyle/>
          <a:p>
            <a:pPr>
              <a:buNone/>
            </a:pPr>
            <a:r>
              <a:rPr lang="en-GB" b="1" dirty="0" smtClean="0"/>
              <a:t> </a:t>
            </a:r>
            <a:r>
              <a:rPr lang="en-GB" sz="3600" b="1" dirty="0" smtClean="0">
                <a:solidFill>
                  <a:srgbClr val="FF0000"/>
                </a:solidFill>
                <a:latin typeface="Times New Roman" pitchFamily="18" charset="0"/>
                <a:cs typeface="Times New Roman" pitchFamily="18" charset="0"/>
              </a:rPr>
              <a:t>4.6  knots</a:t>
            </a:r>
            <a:endParaRPr lang="en-US" b="1" dirty="0" smtClean="0">
              <a:solidFill>
                <a:srgbClr val="FF0000"/>
              </a:solidFill>
              <a:latin typeface="Times New Roman" pitchFamily="18" charset="0"/>
              <a:cs typeface="Times New Roman" pitchFamily="18" charset="0"/>
            </a:endParaRPr>
          </a:p>
          <a:p>
            <a:r>
              <a:rPr lang="en-GB" sz="2400" dirty="0" smtClean="0">
                <a:latin typeface="Times New Roman" pitchFamily="18" charset="0"/>
                <a:cs typeface="Times New Roman" pitchFamily="18" charset="0"/>
              </a:rPr>
              <a:t>As a tree grows, buds develop and branches grow laterally from the trunk. </a:t>
            </a:r>
          </a:p>
          <a:p>
            <a:r>
              <a:rPr lang="en-GB" sz="2400" dirty="0" smtClean="0">
                <a:latin typeface="Times New Roman" pitchFamily="18" charset="0"/>
                <a:cs typeface="Times New Roman" pitchFamily="18" charset="0"/>
              </a:rPr>
              <a:t>The branches produce deviations in the normal wood growth patterns that result in </a:t>
            </a:r>
            <a:r>
              <a:rPr lang="en-GB" sz="2400" b="1" dirty="0" smtClean="0">
                <a:solidFill>
                  <a:srgbClr val="FF0000"/>
                </a:solidFill>
                <a:latin typeface="Times New Roman" pitchFamily="18" charset="0"/>
                <a:cs typeface="Times New Roman" pitchFamily="18" charset="0"/>
              </a:rPr>
              <a:t>two types of knots </a:t>
            </a:r>
            <a:r>
              <a:rPr lang="en-GB" sz="2400" dirty="0" smtClean="0">
                <a:latin typeface="Times New Roman" pitchFamily="18" charset="0"/>
                <a:cs typeface="Times New Roman" pitchFamily="18" charset="0"/>
              </a:rPr>
              <a:t>when the wood is cut, </a:t>
            </a:r>
            <a:r>
              <a:rPr lang="en-GB" sz="2400" dirty="0" err="1" smtClean="0">
                <a:latin typeface="Times New Roman" pitchFamily="18" charset="0"/>
                <a:cs typeface="Times New Roman" pitchFamily="18" charset="0"/>
              </a:rPr>
              <a:t>intergrown</a:t>
            </a:r>
            <a:r>
              <a:rPr lang="en-GB" sz="2400" dirty="0" smtClean="0">
                <a:latin typeface="Times New Roman" pitchFamily="18" charset="0"/>
                <a:cs typeface="Times New Roman" pitchFamily="18" charset="0"/>
              </a:rPr>
              <a:t> knots and encased knots </a:t>
            </a:r>
          </a:p>
          <a:p>
            <a:r>
              <a:rPr lang="en-GB" sz="2400" b="1" dirty="0" smtClean="0">
                <a:latin typeface="Times New Roman" pitchFamily="18" charset="0"/>
                <a:cs typeface="Times New Roman" pitchFamily="18" charset="0"/>
              </a:rPr>
              <a:t>Inter grown knots </a:t>
            </a:r>
            <a:r>
              <a:rPr lang="en-GB" sz="2400" dirty="0" smtClean="0">
                <a:latin typeface="Times New Roman" pitchFamily="18" charset="0"/>
                <a:cs typeface="Times New Roman" pitchFamily="18" charset="0"/>
              </a:rPr>
              <a:t>are formed by </a:t>
            </a:r>
            <a:r>
              <a:rPr lang="en-GB" sz="2400" dirty="0" smtClean="0">
                <a:solidFill>
                  <a:srgbClr val="00B050"/>
                </a:solidFill>
                <a:latin typeface="Times New Roman" pitchFamily="18" charset="0"/>
                <a:cs typeface="Times New Roman" pitchFamily="18" charset="0"/>
              </a:rPr>
              <a:t>living branches</a:t>
            </a:r>
            <a:r>
              <a:rPr lang="en-GB" sz="2400" dirty="0" smtClean="0">
                <a:latin typeface="Times New Roman" pitchFamily="18" charset="0"/>
                <a:cs typeface="Times New Roman" pitchFamily="18" charset="0"/>
              </a:rPr>
              <a:t>, while </a:t>
            </a:r>
            <a:r>
              <a:rPr lang="en-GB" sz="2400" b="1" dirty="0" smtClean="0">
                <a:latin typeface="Times New Roman" pitchFamily="18" charset="0"/>
                <a:cs typeface="Times New Roman" pitchFamily="18" charset="0"/>
              </a:rPr>
              <a:t>encased knots </a:t>
            </a:r>
            <a:r>
              <a:rPr lang="en-GB" sz="2400" dirty="0" smtClean="0">
                <a:latin typeface="Times New Roman" pitchFamily="18" charset="0"/>
                <a:cs typeface="Times New Roman" pitchFamily="18" charset="0"/>
              </a:rPr>
              <a:t>result from branches that have </a:t>
            </a:r>
            <a:r>
              <a:rPr lang="en-GB" sz="2400" dirty="0" smtClean="0">
                <a:solidFill>
                  <a:srgbClr val="00B050"/>
                </a:solidFill>
                <a:latin typeface="Times New Roman" pitchFamily="18" charset="0"/>
                <a:cs typeface="Times New Roman" pitchFamily="18" charset="0"/>
              </a:rPr>
              <a:t>died </a:t>
            </a:r>
            <a:r>
              <a:rPr lang="en-GB" sz="2400" dirty="0" smtClean="0">
                <a:latin typeface="Times New Roman" pitchFamily="18" charset="0"/>
                <a:cs typeface="Times New Roman" pitchFamily="18" charset="0"/>
              </a:rPr>
              <a:t>and subsequently have been surrounded by the </a:t>
            </a:r>
            <a:r>
              <a:rPr lang="en-GB" sz="2400" dirty="0" smtClean="0">
                <a:solidFill>
                  <a:srgbClr val="00B050"/>
                </a:solidFill>
                <a:latin typeface="Times New Roman" pitchFamily="18" charset="0"/>
                <a:cs typeface="Times New Roman" pitchFamily="18" charset="0"/>
              </a:rPr>
              <a:t>wood of the growing trunk.</a:t>
            </a:r>
            <a:r>
              <a:rPr lang="en-GB"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a:buFont typeface="Wingdings" pitchFamily="2" charset="2"/>
              <a:buChar char="Ø"/>
            </a:pPr>
            <a:r>
              <a:rPr lang="en-GB" sz="2400" dirty="0" smtClean="0">
                <a:latin typeface="Times New Roman" pitchFamily="18" charset="0"/>
                <a:cs typeface="Times New Roman" pitchFamily="18" charset="0"/>
              </a:rPr>
              <a:t> </a:t>
            </a:r>
            <a:r>
              <a:rPr lang="en-GB" sz="2400" b="1" u="sng" dirty="0" smtClean="0">
                <a:solidFill>
                  <a:srgbClr val="FF0000"/>
                </a:solidFill>
                <a:latin typeface="Times New Roman" pitchFamily="18" charset="0"/>
                <a:cs typeface="Times New Roman" pitchFamily="18" charset="0"/>
              </a:rPr>
              <a:t>Knots</a:t>
            </a:r>
            <a:r>
              <a:rPr lang="en-GB" sz="2400" dirty="0" smtClean="0">
                <a:latin typeface="Times New Roman" pitchFamily="18" charset="0"/>
                <a:cs typeface="Times New Roman" pitchFamily="18" charset="0"/>
              </a:rPr>
              <a:t> reduce the strength of wood because </a:t>
            </a:r>
            <a:r>
              <a:rPr lang="en-GB" sz="2400" b="1" dirty="0" smtClean="0">
                <a:solidFill>
                  <a:srgbClr val="FF0000"/>
                </a:solidFill>
                <a:latin typeface="Times New Roman" pitchFamily="18" charset="0"/>
                <a:cs typeface="Times New Roman" pitchFamily="18" charset="0"/>
              </a:rPr>
              <a:t>they interrupt the continuity and direction of wood </a:t>
            </a:r>
            <a:r>
              <a:rPr lang="en-GB" sz="2400" b="1" dirty="0" err="1" smtClean="0">
                <a:solidFill>
                  <a:srgbClr val="FF0000"/>
                </a:solidFill>
                <a:latin typeface="Times New Roman" pitchFamily="18" charset="0"/>
                <a:cs typeface="Times New Roman" pitchFamily="18" charset="0"/>
              </a:rPr>
              <a:t>fibers</a:t>
            </a:r>
            <a:r>
              <a:rPr lang="en-GB" sz="2400" b="1" dirty="0" smtClean="0">
                <a:solidFill>
                  <a:srgbClr val="FF0000"/>
                </a:solidFill>
                <a:latin typeface="Times New Roman" pitchFamily="18" charset="0"/>
                <a:cs typeface="Times New Roman" pitchFamily="18" charset="0"/>
              </a:rPr>
              <a:t>.</a:t>
            </a:r>
            <a:r>
              <a:rPr lang="en-GB" sz="2400" dirty="0" smtClean="0">
                <a:latin typeface="Times New Roman" pitchFamily="18" charset="0"/>
                <a:cs typeface="Times New Roman" pitchFamily="18" charset="0"/>
              </a:rPr>
              <a:t> </a:t>
            </a:r>
          </a:p>
          <a:p>
            <a:r>
              <a:rPr lang="en-GB" sz="2400" dirty="0" smtClean="0">
                <a:latin typeface="Times New Roman" pitchFamily="18" charset="0"/>
                <a:cs typeface="Times New Roman" pitchFamily="18" charset="0"/>
              </a:rPr>
              <a:t>They can also cause localized stress concentrations where grain patterns are abruptly altered</a:t>
            </a:r>
            <a:r>
              <a:rPr lang="en-GB" sz="3800" dirty="0" smtClean="0">
                <a:latin typeface="Times New Roman" pitchFamily="18" charset="0"/>
                <a:cs typeface="Times New Roman" pitchFamily="18" charset="0"/>
              </a:rPr>
              <a:t>. </a:t>
            </a:r>
          </a:p>
        </p:txBody>
      </p:sp>
    </p:spTree>
    <p:extLst>
      <p:ext uri="{BB962C8B-B14F-4D97-AF65-F5344CB8AC3E}">
        <p14:creationId xmlns:p14="http://schemas.microsoft.com/office/powerpoint/2010/main" val="17254902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10600" cy="5592763"/>
          </a:xfrm>
        </p:spPr>
        <p:txBody>
          <a:bodyPr/>
          <a:lstStyle/>
          <a:p>
            <a:pPr lvl="0">
              <a:buFont typeface="Wingdings" pitchFamily="2" charset="2"/>
              <a:buChar char="Ø"/>
            </a:pPr>
            <a:r>
              <a:rPr lang="en-GB" sz="2400" dirty="0">
                <a:solidFill>
                  <a:prstClr val="black"/>
                </a:solidFill>
                <a:latin typeface="Times New Roman" pitchFamily="18" charset="0"/>
                <a:cs typeface="Times New Roman" pitchFamily="18" charset="0"/>
              </a:rPr>
              <a:t>The influence of a knot depends on </a:t>
            </a:r>
            <a:r>
              <a:rPr lang="en-GB" sz="2400" dirty="0">
                <a:solidFill>
                  <a:srgbClr val="00B050"/>
                </a:solidFill>
                <a:latin typeface="Times New Roman" pitchFamily="18" charset="0"/>
                <a:cs typeface="Times New Roman" pitchFamily="18" charset="0"/>
              </a:rPr>
              <a:t>its size, location, shape, soundness, </a:t>
            </a:r>
            <a:r>
              <a:rPr lang="en-GB" sz="2400" dirty="0">
                <a:latin typeface="Times New Roman" pitchFamily="18" charset="0"/>
                <a:cs typeface="Times New Roman" pitchFamily="18" charset="0"/>
              </a:rPr>
              <a:t>and</a:t>
            </a:r>
            <a:r>
              <a:rPr lang="en-GB" sz="2400" dirty="0">
                <a:solidFill>
                  <a:srgbClr val="00B050"/>
                </a:solidFill>
                <a:latin typeface="Times New Roman" pitchFamily="18" charset="0"/>
                <a:cs typeface="Times New Roman" pitchFamily="18" charset="0"/>
              </a:rPr>
              <a:t> the type of stress </a:t>
            </a:r>
            <a:r>
              <a:rPr lang="en-GB" sz="2400" dirty="0">
                <a:solidFill>
                  <a:prstClr val="black"/>
                </a:solidFill>
                <a:latin typeface="Times New Roman" pitchFamily="18" charset="0"/>
                <a:cs typeface="Times New Roman" pitchFamily="18" charset="0"/>
              </a:rPr>
              <a:t>considered.</a:t>
            </a:r>
          </a:p>
          <a:p>
            <a:pPr lvl="0">
              <a:buFont typeface="Wingdings" pitchFamily="2" charset="2"/>
              <a:buChar char="Ø"/>
            </a:pPr>
            <a:r>
              <a:rPr lang="en-GB" sz="2400" dirty="0">
                <a:solidFill>
                  <a:prstClr val="black"/>
                </a:solidFill>
                <a:latin typeface="Times New Roman" pitchFamily="18" charset="0"/>
                <a:cs typeface="Times New Roman" pitchFamily="18" charset="0"/>
              </a:rPr>
              <a:t> In general, knots </a:t>
            </a:r>
            <a:r>
              <a:rPr lang="en-GB" sz="2400" b="1" dirty="0">
                <a:solidFill>
                  <a:prstClr val="black"/>
                </a:solidFill>
                <a:latin typeface="Times New Roman" pitchFamily="18" charset="0"/>
                <a:cs typeface="Times New Roman" pitchFamily="18" charset="0"/>
              </a:rPr>
              <a:t>have a greater effect in tension than in compression, </a:t>
            </a:r>
            <a:r>
              <a:rPr lang="en-GB" sz="2400" dirty="0">
                <a:solidFill>
                  <a:prstClr val="black"/>
                </a:solidFill>
                <a:latin typeface="Times New Roman" pitchFamily="18" charset="0"/>
                <a:cs typeface="Times New Roman" pitchFamily="18" charset="0"/>
              </a:rPr>
              <a:t>whether stresses are applied axially or as a result of bending. </a:t>
            </a:r>
          </a:p>
          <a:p>
            <a:pPr lvl="0">
              <a:buFont typeface="Wingdings" pitchFamily="2" charset="2"/>
              <a:buChar char="Ø"/>
            </a:pPr>
            <a:r>
              <a:rPr lang="en-GB" sz="2400" dirty="0" err="1">
                <a:solidFill>
                  <a:prstClr val="black"/>
                </a:solidFill>
                <a:latin typeface="Times New Roman" pitchFamily="18" charset="0"/>
                <a:cs typeface="Times New Roman" pitchFamily="18" charset="0"/>
              </a:rPr>
              <a:t>Intergrown</a:t>
            </a:r>
            <a:r>
              <a:rPr lang="en-GB" sz="2400" dirty="0">
                <a:solidFill>
                  <a:prstClr val="black"/>
                </a:solidFill>
                <a:latin typeface="Times New Roman" pitchFamily="18" charset="0"/>
                <a:cs typeface="Times New Roman" pitchFamily="18" charset="0"/>
              </a:rPr>
              <a:t> knots </a:t>
            </a:r>
            <a:r>
              <a:rPr lang="en-GB" sz="2400" b="1" dirty="0">
                <a:solidFill>
                  <a:srgbClr val="FF0000"/>
                </a:solidFill>
                <a:latin typeface="Times New Roman" pitchFamily="18" charset="0"/>
                <a:cs typeface="Times New Roman" pitchFamily="18" charset="0"/>
              </a:rPr>
              <a:t>resist some kinds of stress </a:t>
            </a:r>
            <a:r>
              <a:rPr lang="en-GB" sz="2400" dirty="0">
                <a:solidFill>
                  <a:prstClr val="black"/>
                </a:solidFill>
                <a:latin typeface="Times New Roman" pitchFamily="18" charset="0"/>
                <a:cs typeface="Times New Roman" pitchFamily="18" charset="0"/>
              </a:rPr>
              <a:t>but encased knots or knot holes </a:t>
            </a:r>
            <a:r>
              <a:rPr lang="en-GB" sz="2400" b="1" dirty="0">
                <a:solidFill>
                  <a:srgbClr val="FF0000"/>
                </a:solidFill>
                <a:latin typeface="Times New Roman" pitchFamily="18" charset="0"/>
                <a:cs typeface="Times New Roman" pitchFamily="18" charset="0"/>
              </a:rPr>
              <a:t>resist little or no stress</a:t>
            </a:r>
            <a:r>
              <a:rPr lang="en-GB" sz="2400" dirty="0">
                <a:solidFill>
                  <a:prstClr val="black"/>
                </a:solidFill>
                <a:latin typeface="Times New Roman" pitchFamily="18" charset="0"/>
                <a:cs typeface="Times New Roman" pitchFamily="18" charset="0"/>
              </a:rPr>
              <a:t>. </a:t>
            </a:r>
          </a:p>
          <a:p>
            <a:pPr lvl="0">
              <a:buFont typeface="Wingdings" pitchFamily="2" charset="2"/>
              <a:buChar char="Ø"/>
            </a:pPr>
            <a:r>
              <a:rPr lang="en-GB" sz="2400" dirty="0">
                <a:solidFill>
                  <a:prstClr val="black"/>
                </a:solidFill>
                <a:latin typeface="Times New Roman" pitchFamily="18" charset="0"/>
                <a:cs typeface="Times New Roman" pitchFamily="18" charset="0"/>
              </a:rPr>
              <a:t>At the same time, </a:t>
            </a:r>
            <a:r>
              <a:rPr lang="en-GB" sz="2400" dirty="0">
                <a:solidFill>
                  <a:srgbClr val="FF0000"/>
                </a:solidFill>
                <a:latin typeface="Times New Roman" pitchFamily="18" charset="0"/>
                <a:cs typeface="Times New Roman" pitchFamily="18" charset="0"/>
              </a:rPr>
              <a:t>grain distortion is greater around an inter grown knot than around an encased knot of equivalent size</a:t>
            </a:r>
            <a:r>
              <a:rPr lang="en-GB" sz="2400" dirty="0">
                <a:solidFill>
                  <a:prstClr val="black"/>
                </a:solidFill>
                <a:latin typeface="Times New Roman" pitchFamily="18" charset="0"/>
                <a:cs typeface="Times New Roman" pitchFamily="18" charset="0"/>
              </a:rPr>
              <a:t>. </a:t>
            </a:r>
            <a:endParaRPr lang="en-GB" sz="2400" dirty="0" smtClean="0">
              <a:solidFill>
                <a:prstClr val="black"/>
              </a:solidFill>
              <a:latin typeface="Times New Roman" pitchFamily="18" charset="0"/>
              <a:cs typeface="Times New Roman" pitchFamily="18" charset="0"/>
            </a:endParaRPr>
          </a:p>
          <a:p>
            <a:pPr lvl="0">
              <a:buFont typeface="Wingdings" pitchFamily="2" charset="2"/>
              <a:buChar char="Ø"/>
            </a:pPr>
            <a:r>
              <a:rPr lang="en-GB" sz="2400" dirty="0" smtClean="0">
                <a:solidFill>
                  <a:prstClr val="black"/>
                </a:solidFill>
                <a:latin typeface="Times New Roman" pitchFamily="18" charset="0"/>
                <a:cs typeface="Times New Roman" pitchFamily="18" charset="0"/>
              </a:rPr>
              <a:t>As </a:t>
            </a:r>
            <a:r>
              <a:rPr lang="en-GB" sz="2400" dirty="0">
                <a:solidFill>
                  <a:prstClr val="black"/>
                </a:solidFill>
                <a:latin typeface="Times New Roman" pitchFamily="18" charset="0"/>
                <a:cs typeface="Times New Roman" pitchFamily="18" charset="0"/>
              </a:rPr>
              <a:t>a result, the overall effects of each are approximately the same.</a:t>
            </a:r>
            <a:endParaRPr lang="en-US" sz="2400" dirty="0">
              <a:solidFill>
                <a:prstClr val="black"/>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9914152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019800"/>
          </a:xfrm>
        </p:spPr>
        <p:txBody>
          <a:bodyPr>
            <a:normAutofit/>
          </a:bodyPr>
          <a:lstStyle/>
          <a:p>
            <a:pPr marL="0" indent="0">
              <a:buNone/>
            </a:pPr>
            <a:r>
              <a:rPr lang="en-US" sz="2600" dirty="0">
                <a:latin typeface="Times New Roman" pitchFamily="18" charset="0"/>
                <a:cs typeface="Times New Roman" pitchFamily="18" charset="0"/>
              </a:rPr>
              <a:t>Irregularities in Annual Ring Formation </a:t>
            </a:r>
          </a:p>
          <a:p>
            <a:pPr marL="0" indent="0">
              <a:buNone/>
            </a:pPr>
            <a:r>
              <a:rPr lang="en-US" sz="2600" b="1" dirty="0">
                <a:latin typeface="Times New Roman" pitchFamily="18" charset="0"/>
                <a:cs typeface="Times New Roman" pitchFamily="18" charset="0"/>
              </a:rPr>
              <a:t>False rings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Growth interrupted by environment (e.g. defoliation)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  Slow growth may cause formation of latewood type cells </a:t>
            </a:r>
          </a:p>
          <a:p>
            <a:r>
              <a:rPr lang="en-US" sz="2600" b="1" dirty="0">
                <a:latin typeface="Times New Roman" pitchFamily="18" charset="0"/>
                <a:cs typeface="Times New Roman" pitchFamily="18" charset="0"/>
              </a:rPr>
              <a:t>Discontinuous rings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  Cambium was dormant in one region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  One-sided crowns, suppressed, or </a:t>
            </a:r>
            <a:r>
              <a:rPr lang="en-US" sz="2600" dirty="0" err="1">
                <a:latin typeface="Times New Roman" pitchFamily="18" charset="0"/>
                <a:cs typeface="Times New Roman" pitchFamily="18" charset="0"/>
              </a:rPr>
              <a:t>overmature</a:t>
            </a:r>
            <a:r>
              <a:rPr lang="en-US" sz="2600" dirty="0">
                <a:latin typeface="Times New Roman" pitchFamily="18" charset="0"/>
                <a:cs typeface="Times New Roman" pitchFamily="18" charset="0"/>
              </a:rPr>
              <a:t> trees </a:t>
            </a:r>
          </a:p>
          <a:p>
            <a:r>
              <a:rPr lang="en-US" sz="2600" b="1" dirty="0">
                <a:latin typeface="Times New Roman" pitchFamily="18" charset="0"/>
                <a:cs typeface="Times New Roman" pitchFamily="18" charset="0"/>
              </a:rPr>
              <a:t>Trees grown in tropical environments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  Almost continual growth can limit occurrence of rings </a:t>
            </a:r>
          </a:p>
          <a:p>
            <a:pPr marL="0" indent="0">
              <a:buNone/>
            </a:pPr>
            <a:r>
              <a:rPr lang="en-US" sz="2600" dirty="0" smtClean="0">
                <a:latin typeface="Times New Roman" pitchFamily="18" charset="0"/>
                <a:cs typeface="Times New Roman" pitchFamily="18" charset="0"/>
              </a:rPr>
              <a:t>-  </a:t>
            </a:r>
            <a:r>
              <a:rPr lang="en-US" sz="2600" dirty="0">
                <a:latin typeface="Times New Roman" pitchFamily="18" charset="0"/>
                <a:cs typeface="Times New Roman" pitchFamily="18" charset="0"/>
              </a:rPr>
              <a:t>In some climates, stopping and restarting of gro</a:t>
            </a:r>
            <a:r>
              <a:rPr lang="en-US" dirty="0">
                <a:latin typeface="Times New Roman" pitchFamily="18" charset="0"/>
                <a:cs typeface="Times New Roman" pitchFamily="18" charset="0"/>
              </a:rPr>
              <a:t>wth can </a:t>
            </a:r>
            <a:r>
              <a:rPr lang="en-US" dirty="0" smtClean="0">
                <a:latin typeface="Times New Roman" pitchFamily="18" charset="0"/>
                <a:cs typeface="Times New Roman" pitchFamily="18" charset="0"/>
              </a:rPr>
              <a:t>give </a:t>
            </a:r>
            <a:r>
              <a:rPr lang="en-US" dirty="0">
                <a:latin typeface="Times New Roman" pitchFamily="18" charset="0"/>
                <a:cs typeface="Times New Roman" pitchFamily="18" charset="0"/>
              </a:rPr>
              <a:t>more than one growth increment in a year </a:t>
            </a: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18280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
            </a:r>
            <a:br>
              <a:rPr lang="en-GB" b="1" dirty="0" smtClean="0"/>
            </a:br>
            <a:r>
              <a:rPr lang="en-GB" sz="3600" b="1" dirty="0" smtClean="0">
                <a:latin typeface="Times New Roman" pitchFamily="18" charset="0"/>
                <a:cs typeface="Times New Roman" pitchFamily="18" charset="0"/>
              </a:rPr>
              <a:t>CHAPTER FIVE </a:t>
            </a:r>
            <a:r>
              <a:rPr lang="en-US" sz="3600" dirty="0" smtClean="0">
                <a:latin typeface="Times New Roman" pitchFamily="18" charset="0"/>
                <a:cs typeface="Times New Roman" pitchFamily="18" charset="0"/>
              </a:rPr>
              <a:t/>
            </a:r>
            <a:br>
              <a:rPr lang="en-US" sz="3600" dirty="0" smtClean="0">
                <a:latin typeface="Times New Roman" pitchFamily="18" charset="0"/>
                <a:cs typeface="Times New Roman" pitchFamily="18" charset="0"/>
              </a:rPr>
            </a:br>
            <a:r>
              <a:rPr lang="en-GB" sz="3600" b="1" dirty="0" smtClean="0">
                <a:latin typeface="Times New Roman" pitchFamily="18" charset="0"/>
                <a:cs typeface="Times New Roman" pitchFamily="18" charset="0"/>
              </a:rPr>
              <a:t>5.1    Soft wood anatomy</a:t>
            </a:r>
            <a:r>
              <a:rPr lang="en-US" dirty="0" smtClean="0"/>
              <a:t/>
            </a:r>
            <a:br>
              <a:rPr lang="en-US" dirty="0" smtClean="0"/>
            </a:br>
            <a:endParaRPr lang="en-US" dirty="0"/>
          </a:p>
        </p:txBody>
      </p:sp>
      <p:sp>
        <p:nvSpPr>
          <p:cNvPr id="3" name="Content Placeholder 2"/>
          <p:cNvSpPr>
            <a:spLocks noGrp="1"/>
          </p:cNvSpPr>
          <p:nvPr>
            <p:ph idx="1"/>
          </p:nvPr>
        </p:nvSpPr>
        <p:spPr>
          <a:xfrm>
            <a:off x="152400" y="990600"/>
            <a:ext cx="8686800" cy="5562600"/>
          </a:xfrm>
        </p:spPr>
        <p:txBody>
          <a:bodyPr>
            <a:normAutofit/>
          </a:bodyPr>
          <a:lstStyle/>
          <a:p>
            <a:pPr lvl="0">
              <a:buNone/>
            </a:pPr>
            <a:endParaRPr lang="en-GB" b="1" u="sng" dirty="0" smtClean="0">
              <a:solidFill>
                <a:srgbClr val="FF0000"/>
              </a:solidFill>
            </a:endParaRPr>
          </a:p>
          <a:p>
            <a:pPr lvl="0">
              <a:buBlip>
                <a:blip r:embed="rId2"/>
              </a:buBlip>
            </a:pPr>
            <a:r>
              <a:rPr lang="en-GB" b="1" dirty="0" smtClean="0">
                <a:solidFill>
                  <a:srgbClr val="FF0000"/>
                </a:solidFill>
                <a:latin typeface="Times New Roman" pitchFamily="18" charset="0"/>
                <a:cs typeface="Times New Roman" pitchFamily="18" charset="0"/>
              </a:rPr>
              <a:t>     Longitudinal </a:t>
            </a:r>
            <a:r>
              <a:rPr lang="en-GB" b="1" dirty="0" err="1" smtClean="0">
                <a:solidFill>
                  <a:srgbClr val="FF0000"/>
                </a:solidFill>
                <a:latin typeface="Times New Roman" pitchFamily="18" charset="0"/>
                <a:cs typeface="Times New Roman" pitchFamily="18" charset="0"/>
              </a:rPr>
              <a:t>tracheids</a:t>
            </a:r>
            <a:endParaRPr lang="en-GB" b="1" dirty="0" smtClean="0">
              <a:solidFill>
                <a:srgbClr val="FF0000"/>
              </a:solidFill>
              <a:latin typeface="Times New Roman" pitchFamily="18" charset="0"/>
              <a:cs typeface="Times New Roman" pitchFamily="18" charset="0"/>
            </a:endParaRPr>
          </a:p>
          <a:p>
            <a:pPr lvl="0">
              <a:buBlip>
                <a:blip r:embed="rId2"/>
              </a:buBlip>
            </a:pPr>
            <a:r>
              <a:rPr lang="en-GB" b="1" dirty="0" smtClean="0">
                <a:solidFill>
                  <a:srgbClr val="FF0000"/>
                </a:solidFill>
                <a:latin typeface="Times New Roman" pitchFamily="18" charset="0"/>
                <a:cs typeface="Times New Roman" pitchFamily="18" charset="0"/>
              </a:rPr>
              <a:t>     Parenchyma cell </a:t>
            </a:r>
            <a:r>
              <a:rPr lang="en-GB" dirty="0" smtClean="0">
                <a:latin typeface="Times New Roman" pitchFamily="18" charset="0"/>
                <a:cs typeface="Times New Roman" pitchFamily="18" charset="0"/>
              </a:rPr>
              <a:t>arrangements</a:t>
            </a:r>
          </a:p>
          <a:p>
            <a:pPr lvl="0">
              <a:buBlip>
                <a:blip r:embed="rId2"/>
              </a:buBlip>
            </a:pPr>
            <a:r>
              <a:rPr lang="en-GB" dirty="0" smtClean="0">
                <a:latin typeface="Times New Roman" pitchFamily="18" charset="0"/>
                <a:cs typeface="Times New Roman" pitchFamily="18" charset="0"/>
              </a:rPr>
              <a:t>     </a:t>
            </a:r>
            <a:r>
              <a:rPr lang="en-GB" b="1" dirty="0" smtClean="0">
                <a:solidFill>
                  <a:srgbClr val="FF0000"/>
                </a:solidFill>
                <a:latin typeface="Times New Roman" pitchFamily="18" charset="0"/>
                <a:cs typeface="Times New Roman" pitchFamily="18" charset="0"/>
              </a:rPr>
              <a:t>Resin canal complexes</a:t>
            </a:r>
            <a:endParaRPr lang="en-US" dirty="0" smtClean="0">
              <a:latin typeface="Times New Roman" pitchFamily="18" charset="0"/>
              <a:cs typeface="Times New Roman" pitchFamily="18" charset="0"/>
            </a:endParaRPr>
          </a:p>
          <a:p>
            <a:pPr lvl="0">
              <a:buBlip>
                <a:blip r:embed="rId2"/>
              </a:buBlip>
            </a:pPr>
            <a:r>
              <a:rPr lang="en-GB" b="1" dirty="0" smtClean="0">
                <a:solidFill>
                  <a:srgbClr val="FF0000"/>
                </a:solidFill>
                <a:latin typeface="Times New Roman" pitchFamily="18" charset="0"/>
                <a:cs typeface="Times New Roman" pitchFamily="18" charset="0"/>
              </a:rPr>
              <a:t>     pits</a:t>
            </a:r>
            <a:endParaRPr lang="en-US" b="1" dirty="0" smtClean="0">
              <a:solidFill>
                <a:srgbClr val="FF0000"/>
              </a:solidFill>
              <a:latin typeface="Times New Roman" pitchFamily="18" charset="0"/>
              <a:cs typeface="Times New Roman" pitchFamily="18" charset="0"/>
            </a:endParaRPr>
          </a:p>
          <a:p>
            <a:pPr lvl="0">
              <a:buBlip>
                <a:blip r:embed="rId2"/>
              </a:buBlip>
            </a:pPr>
            <a:r>
              <a:rPr lang="en-GB" b="1" dirty="0" smtClean="0">
                <a:solidFill>
                  <a:srgbClr val="FF0000"/>
                </a:solidFill>
                <a:latin typeface="Times New Roman" pitchFamily="18" charset="0"/>
                <a:cs typeface="Times New Roman" pitchFamily="18" charset="0"/>
              </a:rPr>
              <a:t>     Ray</a:t>
            </a:r>
            <a:r>
              <a:rPr lang="en-GB" dirty="0" smtClean="0">
                <a:latin typeface="Times New Roman" pitchFamily="18" charset="0"/>
                <a:cs typeface="Times New Roman" pitchFamily="18" charset="0"/>
              </a:rPr>
              <a:t> arrangements</a:t>
            </a:r>
          </a:p>
          <a:p>
            <a:pPr lvl="0">
              <a:buBlip>
                <a:blip r:embed="rId2"/>
              </a:buBlip>
            </a:pPr>
            <a:r>
              <a:rPr lang="en-GB" dirty="0" smtClean="0">
                <a:latin typeface="Times New Roman" pitchFamily="18" charset="0"/>
                <a:cs typeface="Times New Roman" pitchFamily="18" charset="0"/>
              </a:rPr>
              <a:t>     Epithelial cells</a:t>
            </a:r>
            <a:endParaRPr lang="en-US" dirty="0" smtClean="0">
              <a:latin typeface="Times New Roman" pitchFamily="18" charset="0"/>
              <a:cs typeface="Times New Roman" pitchFamily="18" charset="0"/>
            </a:endParaRPr>
          </a:p>
          <a:p>
            <a:pPr lvl="0">
              <a:buNone/>
            </a:pPr>
            <a:r>
              <a:rPr lang="en-GB" b="1" dirty="0" smtClean="0">
                <a:solidFill>
                  <a:srgbClr val="FF0000"/>
                </a:solidFill>
              </a:rPr>
              <a:t>  </a:t>
            </a:r>
            <a:endParaRPr lang="en-US" b="1" dirty="0" smtClean="0">
              <a:solidFill>
                <a:srgbClr val="FF0000"/>
              </a:solidFill>
            </a:endParaRPr>
          </a:p>
          <a:p>
            <a:endParaRPr lang="en-US" dirty="0"/>
          </a:p>
        </p:txBody>
      </p:sp>
    </p:spTree>
    <p:extLst>
      <p:ext uri="{BB962C8B-B14F-4D97-AF65-F5344CB8AC3E}">
        <p14:creationId xmlns:p14="http://schemas.microsoft.com/office/powerpoint/2010/main" val="1696491641"/>
      </p:ext>
    </p:extLst>
  </p:cSld>
  <p:clrMapOvr>
    <a:masterClrMapping/>
  </p:clrMapOvr>
  <p:transition>
    <p:pull di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26715"/>
          </a:xfrm>
        </p:spPr>
        <p:txBody>
          <a:bodyPr>
            <a:normAutofit fontScale="90000"/>
          </a:bodyPr>
          <a:lstStyle/>
          <a:p>
            <a:r>
              <a:rPr lang="en-US" b="1" dirty="0" smtClean="0">
                <a:solidFill>
                  <a:srgbClr val="FF0000"/>
                </a:solidFill>
              </a:rPr>
              <a:t>CH-4</a:t>
            </a:r>
            <a:endParaRPr lang="en-US" b="1" dirty="0">
              <a:solidFill>
                <a:srgbClr val="FF0000"/>
              </a:solidFill>
            </a:endParaRPr>
          </a:p>
        </p:txBody>
      </p:sp>
      <p:pic>
        <p:nvPicPr>
          <p:cNvPr id="1026" name="Picture 2"/>
          <p:cNvPicPr>
            <a:picLocks noGrp="1" noChangeAspect="1" noChangeArrowheads="1"/>
          </p:cNvPicPr>
          <p:nvPr>
            <p:ph idx="1"/>
          </p:nvPr>
        </p:nvPicPr>
        <p:blipFill>
          <a:blip r:embed="rId2"/>
          <a:srcRect/>
          <a:stretch>
            <a:fillRect/>
          </a:stretch>
        </p:blipFill>
        <p:spPr bwMode="auto">
          <a:xfrm>
            <a:off x="228600" y="304800"/>
            <a:ext cx="8686800"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26493319"/>
      </p:ext>
    </p:extLst>
  </p:cSld>
  <p:clrMapOvr>
    <a:masterClrMapping/>
  </p:clrMapOvr>
  <p:transition>
    <p:pull di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b="1" dirty="0" smtClean="0"/>
              <a:t>5.1.1 Introduction </a:t>
            </a:r>
            <a:endParaRPr lang="en-US" b="1" dirty="0"/>
          </a:p>
        </p:txBody>
      </p:sp>
      <p:sp>
        <p:nvSpPr>
          <p:cNvPr id="3" name="Content Placeholder 2"/>
          <p:cNvSpPr>
            <a:spLocks noGrp="1"/>
          </p:cNvSpPr>
          <p:nvPr>
            <p:ph idx="1"/>
          </p:nvPr>
        </p:nvSpPr>
        <p:spPr>
          <a:xfrm>
            <a:off x="0" y="457200"/>
            <a:ext cx="9144000" cy="6248400"/>
          </a:xfrm>
        </p:spPr>
        <p:txBody>
          <a:bodyPr>
            <a:normAutofit/>
          </a:bodyPr>
          <a:lstStyle/>
          <a:p>
            <a:pPr>
              <a:buBlip>
                <a:blip r:embed="rId2"/>
              </a:buBlip>
            </a:pPr>
            <a:r>
              <a:rPr lang="en-GB" sz="2400" dirty="0" smtClean="0">
                <a:latin typeface="Times New Roman" pitchFamily="18" charset="0"/>
                <a:cs typeface="Times New Roman" pitchFamily="18" charset="0"/>
              </a:rPr>
              <a:t>The fundamental differences between different kinds of woods are founded on </a:t>
            </a:r>
            <a:r>
              <a:rPr lang="en-GB" sz="2400" b="1" u="sng" dirty="0" smtClean="0">
                <a:latin typeface="Times New Roman" pitchFamily="18" charset="0"/>
                <a:cs typeface="Times New Roman" pitchFamily="18" charset="0"/>
              </a:rPr>
              <a:t>the types, sizes, proportions, and arrangements of different cells that compose the wood.</a:t>
            </a:r>
          </a:p>
          <a:p>
            <a:pPr>
              <a:buBlip>
                <a:blip r:embed="rId2"/>
              </a:buBlip>
            </a:pPr>
            <a:r>
              <a:rPr lang="en-GB" sz="2400" dirty="0" smtClean="0">
                <a:latin typeface="Times New Roman" pitchFamily="18" charset="0"/>
                <a:cs typeface="Times New Roman" pitchFamily="18" charset="0"/>
              </a:rPr>
              <a:t> </a:t>
            </a:r>
            <a:r>
              <a:rPr lang="en-GB" sz="2400" b="1" dirty="0" smtClean="0">
                <a:latin typeface="Times New Roman" pitchFamily="18" charset="0"/>
                <a:cs typeface="Times New Roman" pitchFamily="18" charset="0"/>
              </a:rPr>
              <a:t>Softwoods </a:t>
            </a:r>
            <a:r>
              <a:rPr lang="en-GB" sz="2400" dirty="0" smtClean="0">
                <a:latin typeface="Times New Roman" pitchFamily="18" charset="0"/>
                <a:cs typeface="Times New Roman" pitchFamily="18" charset="0"/>
              </a:rPr>
              <a:t>have a simpler basic structure than do hardwoods</a:t>
            </a:r>
          </a:p>
          <a:p>
            <a:pPr>
              <a:buBlip>
                <a:blip r:embed="rId2"/>
              </a:buBlip>
            </a:pPr>
            <a:r>
              <a:rPr lang="en-GB" sz="2400" b="1" u="sng" dirty="0" smtClean="0">
                <a:latin typeface="Times New Roman" pitchFamily="18" charset="0"/>
                <a:cs typeface="Times New Roman" pitchFamily="18" charset="0"/>
              </a:rPr>
              <a:t>Softwoods</a:t>
            </a:r>
            <a:r>
              <a:rPr lang="en-GB" sz="2400" b="1" dirty="0" smtClean="0">
                <a:latin typeface="Times New Roman" pitchFamily="18" charset="0"/>
                <a:cs typeface="Times New Roman" pitchFamily="18" charset="0"/>
              </a:rPr>
              <a:t> </a:t>
            </a:r>
            <a:r>
              <a:rPr lang="en-GB" sz="2400" u="sng" dirty="0" smtClean="0">
                <a:latin typeface="Times New Roman" pitchFamily="18" charset="0"/>
                <a:cs typeface="Times New Roman" pitchFamily="18" charset="0"/>
              </a:rPr>
              <a:t>have</a:t>
            </a:r>
            <a:r>
              <a:rPr lang="en-GB" sz="2400" dirty="0" smtClean="0">
                <a:latin typeface="Times New Roman" pitchFamily="18" charset="0"/>
                <a:cs typeface="Times New Roman" pitchFamily="18" charset="0"/>
              </a:rPr>
              <a:t> </a:t>
            </a:r>
            <a:r>
              <a:rPr lang="en-GB" sz="2400" b="1" u="sng" dirty="0" smtClean="0">
                <a:latin typeface="Times New Roman" pitchFamily="18" charset="0"/>
                <a:cs typeface="Times New Roman" pitchFamily="18" charset="0"/>
              </a:rPr>
              <a:t>relatively little variation in structure within these cell types. </a:t>
            </a:r>
          </a:p>
          <a:p>
            <a:pPr>
              <a:buBlip>
                <a:blip r:embed="rId2"/>
              </a:buBlip>
            </a:pPr>
            <a:r>
              <a:rPr lang="en-GB" sz="2400" b="1" dirty="0" smtClean="0">
                <a:solidFill>
                  <a:srgbClr val="00B0F0"/>
                </a:solidFill>
                <a:latin typeface="Times New Roman" pitchFamily="18" charset="0"/>
                <a:cs typeface="Times New Roman" pitchFamily="18" charset="0"/>
              </a:rPr>
              <a:t>Hardwoods</a:t>
            </a:r>
            <a:r>
              <a:rPr lang="en-GB" sz="2400" dirty="0" smtClean="0">
                <a:solidFill>
                  <a:srgbClr val="00B0F0"/>
                </a:solidFill>
                <a:latin typeface="Times New Roman" pitchFamily="18" charset="0"/>
                <a:cs typeface="Times New Roman" pitchFamily="18" charset="0"/>
              </a:rPr>
              <a:t> have greater structural complexity because they have both a </a:t>
            </a:r>
            <a:r>
              <a:rPr lang="en-GB" sz="2400" b="1" u="sng" dirty="0" smtClean="0">
                <a:solidFill>
                  <a:srgbClr val="00B0F0"/>
                </a:solidFill>
                <a:latin typeface="Times New Roman" pitchFamily="18" charset="0"/>
                <a:cs typeface="Times New Roman" pitchFamily="18" charset="0"/>
              </a:rPr>
              <a:t>greater number of basic cell types </a:t>
            </a:r>
            <a:r>
              <a:rPr lang="en-GB" sz="2400" dirty="0" smtClean="0">
                <a:solidFill>
                  <a:srgbClr val="00B0F0"/>
                </a:solidFill>
                <a:latin typeface="Times New Roman" pitchFamily="18" charset="0"/>
                <a:cs typeface="Times New Roman" pitchFamily="18" charset="0"/>
              </a:rPr>
              <a:t>and a far </a:t>
            </a:r>
            <a:r>
              <a:rPr lang="en-GB" sz="2400" b="1" u="sng" dirty="0" smtClean="0">
                <a:solidFill>
                  <a:srgbClr val="00B0F0"/>
                </a:solidFill>
                <a:latin typeface="Times New Roman" pitchFamily="18" charset="0"/>
                <a:cs typeface="Times New Roman" pitchFamily="18" charset="0"/>
              </a:rPr>
              <a:t>greater degree of variability within the cell types</a:t>
            </a:r>
            <a:r>
              <a:rPr lang="en-GB" sz="2400" b="1" dirty="0" smtClean="0">
                <a:solidFill>
                  <a:srgbClr val="00B0F0"/>
                </a:solidFill>
                <a:latin typeface="Times New Roman" pitchFamily="18" charset="0"/>
                <a:cs typeface="Times New Roman" pitchFamily="18" charset="0"/>
              </a:rPr>
              <a:t>.</a:t>
            </a:r>
          </a:p>
          <a:p>
            <a:pPr>
              <a:buBlip>
                <a:blip r:embed="rId3"/>
              </a:buBlip>
            </a:pPr>
            <a:r>
              <a:rPr lang="en-GB" sz="2400" dirty="0" smtClean="0">
                <a:latin typeface="Times New Roman" pitchFamily="18" charset="0"/>
                <a:cs typeface="Times New Roman" pitchFamily="18" charset="0"/>
              </a:rPr>
              <a:t>The structure of a typical softwood is relatively </a:t>
            </a:r>
            <a:r>
              <a:rPr lang="en-GB" sz="2400" b="1" dirty="0" smtClean="0">
                <a:latin typeface="Times New Roman" pitchFamily="18" charset="0"/>
                <a:cs typeface="Times New Roman" pitchFamily="18" charset="0"/>
              </a:rPr>
              <a:t>simple</a:t>
            </a:r>
            <a:r>
              <a:rPr lang="en-GB" sz="2400" dirty="0" smtClean="0">
                <a:latin typeface="Times New Roman" pitchFamily="18" charset="0"/>
                <a:cs typeface="Times New Roman" pitchFamily="18" charset="0"/>
              </a:rPr>
              <a:t>. </a:t>
            </a:r>
          </a:p>
          <a:p>
            <a:pPr>
              <a:buBlip>
                <a:blip r:embed="rId3"/>
              </a:buBlip>
            </a:pPr>
            <a:r>
              <a:rPr lang="en-GB" sz="2400" dirty="0" smtClean="0">
                <a:latin typeface="Times New Roman" pitchFamily="18" charset="0"/>
                <a:cs typeface="Times New Roman" pitchFamily="18" charset="0"/>
              </a:rPr>
              <a:t>The axial or vertical system is composed mostly of </a:t>
            </a:r>
            <a:r>
              <a:rPr lang="en-GB" sz="2400" b="1" u="sng" dirty="0" smtClean="0">
                <a:latin typeface="Times New Roman" pitchFamily="18" charset="0"/>
                <a:cs typeface="Times New Roman" pitchFamily="18" charset="0"/>
              </a:rPr>
              <a:t>axial </a:t>
            </a:r>
            <a:r>
              <a:rPr lang="en-GB" sz="2400" b="1" u="sng" dirty="0" err="1" smtClean="0">
                <a:latin typeface="Times New Roman" pitchFamily="18" charset="0"/>
                <a:cs typeface="Times New Roman" pitchFamily="18" charset="0"/>
              </a:rPr>
              <a:t>tracheids</a:t>
            </a:r>
            <a:r>
              <a:rPr lang="en-GB" sz="2400" b="1" u="sng" dirty="0" smtClean="0">
                <a:latin typeface="Times New Roman" pitchFamily="18" charset="0"/>
                <a:cs typeface="Times New Roman" pitchFamily="18" charset="0"/>
              </a:rPr>
              <a:t> </a:t>
            </a:r>
            <a:r>
              <a:rPr lang="en-GB" sz="2400" dirty="0" smtClean="0">
                <a:latin typeface="Times New Roman" pitchFamily="18" charset="0"/>
                <a:cs typeface="Times New Roman" pitchFamily="18" charset="0"/>
              </a:rPr>
              <a:t>and </a:t>
            </a:r>
          </a:p>
          <a:p>
            <a:pPr>
              <a:buBlip>
                <a:blip r:embed="rId3"/>
              </a:buBlip>
            </a:pPr>
            <a:r>
              <a:rPr lang="en-GB" sz="2400" dirty="0" smtClean="0">
                <a:latin typeface="Times New Roman" pitchFamily="18" charset="0"/>
                <a:cs typeface="Times New Roman" pitchFamily="18" charset="0"/>
              </a:rPr>
              <a:t>The radial or horizontal system, the rays, are composed mostly of </a:t>
            </a:r>
            <a:r>
              <a:rPr lang="en-GB" sz="2400" b="1" u="sng" dirty="0" smtClean="0">
                <a:latin typeface="Times New Roman" pitchFamily="18" charset="0"/>
                <a:cs typeface="Times New Roman" pitchFamily="18" charset="0"/>
              </a:rPr>
              <a:t>ray parenchyma cells.</a:t>
            </a:r>
            <a:endParaRPr lang="en-US" sz="2400" b="1" u="sng" dirty="0" smtClean="0">
              <a:latin typeface="Times New Roman" pitchFamily="18" charset="0"/>
              <a:cs typeface="Times New Roman" pitchFamily="18" charset="0"/>
            </a:endParaRPr>
          </a:p>
          <a:p>
            <a:pPr>
              <a:buNone/>
            </a:pPr>
            <a:endParaRPr lang="en-US" dirty="0"/>
          </a:p>
        </p:txBody>
      </p:sp>
    </p:spTree>
    <p:extLst>
      <p:ext uri="{BB962C8B-B14F-4D97-AF65-F5344CB8AC3E}">
        <p14:creationId xmlns:p14="http://schemas.microsoft.com/office/powerpoint/2010/main" val="3621055025"/>
      </p:ext>
    </p:extLst>
  </p:cSld>
  <p:clrMapOvr>
    <a:masterClrMapping/>
  </p:clrMapOvr>
  <p:transition>
    <p:pull dir="d"/>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228600"/>
            <a:ext cx="8915400" cy="6400800"/>
          </a:xfrm>
        </p:spPr>
        <p:txBody>
          <a:bodyPr>
            <a:normAutofit fontScale="92500" lnSpcReduction="20000"/>
          </a:bodyPr>
          <a:lstStyle/>
          <a:p>
            <a:pPr>
              <a:buNone/>
            </a:pPr>
            <a:r>
              <a:rPr lang="en-GB" sz="2600" b="1" dirty="0" smtClean="0">
                <a:solidFill>
                  <a:srgbClr val="FF0000"/>
                </a:solidFill>
                <a:latin typeface="Times New Roman" pitchFamily="18" charset="0"/>
                <a:cs typeface="Times New Roman" pitchFamily="18" charset="0"/>
              </a:rPr>
              <a:t>5.1.2</a:t>
            </a:r>
            <a:r>
              <a:rPr lang="en-GB" sz="2600" b="1" dirty="0" smtClean="0">
                <a:latin typeface="Times New Roman" pitchFamily="18" charset="0"/>
                <a:cs typeface="Times New Roman" pitchFamily="18" charset="0"/>
              </a:rPr>
              <a:t>  </a:t>
            </a:r>
            <a:r>
              <a:rPr lang="en-GB" sz="3000" b="1" u="sng" dirty="0" smtClean="0">
                <a:solidFill>
                  <a:srgbClr val="FF0000"/>
                </a:solidFill>
                <a:latin typeface="Times New Roman" pitchFamily="18" charset="0"/>
                <a:cs typeface="Times New Roman" pitchFamily="18" charset="0"/>
              </a:rPr>
              <a:t>Longitudinal </a:t>
            </a:r>
            <a:r>
              <a:rPr lang="en-GB" sz="3000" b="1" u="sng" dirty="0" err="1" smtClean="0">
                <a:solidFill>
                  <a:srgbClr val="FF0000"/>
                </a:solidFill>
                <a:latin typeface="Times New Roman" pitchFamily="18" charset="0"/>
                <a:cs typeface="Times New Roman" pitchFamily="18" charset="0"/>
              </a:rPr>
              <a:t>tracheids</a:t>
            </a:r>
            <a:endParaRPr lang="en-US" sz="2600" u="sng" dirty="0" smtClean="0">
              <a:solidFill>
                <a:srgbClr val="FF0000"/>
              </a:solidFill>
              <a:latin typeface="Times New Roman" pitchFamily="18" charset="0"/>
              <a:cs typeface="Times New Roman" pitchFamily="18" charset="0"/>
            </a:endParaRPr>
          </a:p>
          <a:p>
            <a:r>
              <a:rPr lang="en-GB" sz="2600" b="1" u="sng"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are very </a:t>
            </a:r>
            <a:r>
              <a:rPr lang="en-GB" sz="2600" b="1" dirty="0" smtClean="0">
                <a:solidFill>
                  <a:srgbClr val="FF0000"/>
                </a:solidFill>
                <a:latin typeface="Times New Roman" pitchFamily="18" charset="0"/>
                <a:cs typeface="Times New Roman" pitchFamily="18" charset="0"/>
              </a:rPr>
              <a:t>long cells</a:t>
            </a:r>
            <a:r>
              <a:rPr lang="en-GB" sz="2600" dirty="0" smtClean="0">
                <a:latin typeface="Times New Roman" pitchFamily="18" charset="0"/>
                <a:cs typeface="Times New Roman" pitchFamily="18" charset="0"/>
              </a:rPr>
              <a:t>, often more than 100 times longer than wide, </a:t>
            </a:r>
          </a:p>
          <a:p>
            <a:r>
              <a:rPr lang="en-GB" sz="2600" b="1" u="sng"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are the </a:t>
            </a:r>
            <a:r>
              <a:rPr lang="en-GB" sz="2600" b="1" dirty="0" smtClean="0">
                <a:solidFill>
                  <a:srgbClr val="FF0000"/>
                </a:solidFill>
                <a:latin typeface="Times New Roman" pitchFamily="18" charset="0"/>
                <a:cs typeface="Times New Roman" pitchFamily="18" charset="0"/>
              </a:rPr>
              <a:t>major component of softwoods</a:t>
            </a:r>
            <a:r>
              <a:rPr lang="en-GB" sz="2600" dirty="0" smtClean="0">
                <a:latin typeface="Times New Roman" pitchFamily="18" charset="0"/>
                <a:cs typeface="Times New Roman" pitchFamily="18" charset="0"/>
              </a:rPr>
              <a:t>, making up over 90% of the volume of the wood. </a:t>
            </a:r>
          </a:p>
          <a:p>
            <a:r>
              <a:rPr lang="en-GB" sz="2600" dirty="0" smtClean="0">
                <a:latin typeface="Times New Roman" pitchFamily="18" charset="0"/>
                <a:cs typeface="Times New Roman" pitchFamily="18" charset="0"/>
              </a:rPr>
              <a:t>They provide both </a:t>
            </a:r>
            <a:r>
              <a:rPr lang="en-GB" sz="2600" b="1" dirty="0" smtClean="0">
                <a:latin typeface="Times New Roman" pitchFamily="18" charset="0"/>
                <a:cs typeface="Times New Roman" pitchFamily="18" charset="0"/>
              </a:rPr>
              <a:t>conductive</a:t>
            </a:r>
            <a:r>
              <a:rPr lang="en-GB" sz="2600" dirty="0" smtClean="0">
                <a:latin typeface="Times New Roman" pitchFamily="18" charset="0"/>
                <a:cs typeface="Times New Roman" pitchFamily="18" charset="0"/>
              </a:rPr>
              <a:t> and </a:t>
            </a:r>
            <a:r>
              <a:rPr lang="en-GB" sz="2600" b="1" dirty="0" smtClean="0">
                <a:latin typeface="Times New Roman" pitchFamily="18" charset="0"/>
                <a:cs typeface="Times New Roman" pitchFamily="18" charset="0"/>
              </a:rPr>
              <a:t>mechanical</a:t>
            </a:r>
            <a:r>
              <a:rPr lang="en-GB" sz="2600" dirty="0" smtClean="0">
                <a:latin typeface="Times New Roman" pitchFamily="18" charset="0"/>
                <a:cs typeface="Times New Roman" pitchFamily="18" charset="0"/>
              </a:rPr>
              <a:t> functions to softwoods. </a:t>
            </a:r>
          </a:p>
          <a:p>
            <a:r>
              <a:rPr lang="en-GB" sz="2600" dirty="0" smtClean="0">
                <a:latin typeface="Times New Roman" pitchFamily="18" charset="0"/>
                <a:cs typeface="Times New Roman" pitchFamily="18" charset="0"/>
              </a:rPr>
              <a:t>In the transverse view or section, </a:t>
            </a:r>
            <a:r>
              <a:rPr lang="en-GB" sz="2600"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appear as </a:t>
            </a:r>
            <a:r>
              <a:rPr lang="en-GB" sz="2600" b="1" dirty="0" smtClean="0">
                <a:solidFill>
                  <a:srgbClr val="FF0000"/>
                </a:solidFill>
                <a:latin typeface="Times New Roman" pitchFamily="18" charset="0"/>
                <a:cs typeface="Times New Roman" pitchFamily="18" charset="0"/>
              </a:rPr>
              <a:t>square </a:t>
            </a:r>
          </a:p>
          <a:p>
            <a:r>
              <a:rPr lang="en-GB" sz="2600" b="1" dirty="0" smtClean="0">
                <a:latin typeface="Times New Roman" pitchFamily="18" charset="0"/>
                <a:cs typeface="Times New Roman" pitchFamily="18" charset="0"/>
              </a:rPr>
              <a:t>They are slightly rectangular cells in radial rows. </a:t>
            </a:r>
          </a:p>
          <a:p>
            <a:r>
              <a:rPr lang="en-GB" sz="2600" dirty="0" smtClean="0">
                <a:solidFill>
                  <a:srgbClr val="00B0F0"/>
                </a:solidFill>
                <a:latin typeface="Times New Roman" pitchFamily="18" charset="0"/>
                <a:cs typeface="Times New Roman" pitchFamily="18" charset="0"/>
              </a:rPr>
              <a:t>Within one growth ring they can be </a:t>
            </a:r>
            <a:r>
              <a:rPr lang="en-GB" sz="2600" b="1" dirty="0" smtClean="0">
                <a:solidFill>
                  <a:srgbClr val="00B0F0"/>
                </a:solidFill>
                <a:latin typeface="Times New Roman" pitchFamily="18" charset="0"/>
                <a:cs typeface="Times New Roman" pitchFamily="18" charset="0"/>
              </a:rPr>
              <a:t>thin-walled</a:t>
            </a:r>
            <a:r>
              <a:rPr lang="en-GB" sz="2600" dirty="0" smtClean="0">
                <a:solidFill>
                  <a:srgbClr val="00B0F0"/>
                </a:solidFill>
                <a:latin typeface="Times New Roman" pitchFamily="18" charset="0"/>
                <a:cs typeface="Times New Roman" pitchFamily="18" charset="0"/>
              </a:rPr>
              <a:t> in the </a:t>
            </a:r>
            <a:r>
              <a:rPr lang="en-GB" sz="2600" dirty="0" smtClean="0">
                <a:solidFill>
                  <a:srgbClr val="00B050"/>
                </a:solidFill>
                <a:latin typeface="Times New Roman" pitchFamily="18" charset="0"/>
                <a:cs typeface="Times New Roman" pitchFamily="18" charset="0"/>
              </a:rPr>
              <a:t>early wood</a:t>
            </a:r>
            <a:r>
              <a:rPr lang="en-GB" sz="2600" dirty="0" smtClean="0">
                <a:solidFill>
                  <a:srgbClr val="00B0F0"/>
                </a:solidFill>
                <a:latin typeface="Times New Roman" pitchFamily="18" charset="0"/>
                <a:cs typeface="Times New Roman" pitchFamily="18" charset="0"/>
              </a:rPr>
              <a:t> and </a:t>
            </a:r>
            <a:r>
              <a:rPr lang="en-GB" sz="2600" b="1" dirty="0" smtClean="0">
                <a:solidFill>
                  <a:srgbClr val="00B0F0"/>
                </a:solidFill>
                <a:latin typeface="Times New Roman" pitchFamily="18" charset="0"/>
                <a:cs typeface="Times New Roman" pitchFamily="18" charset="0"/>
              </a:rPr>
              <a:t>thicker-walled</a:t>
            </a:r>
            <a:r>
              <a:rPr lang="en-GB" sz="2600" dirty="0" smtClean="0">
                <a:solidFill>
                  <a:srgbClr val="00B0F0"/>
                </a:solidFill>
                <a:latin typeface="Times New Roman" pitchFamily="18" charset="0"/>
                <a:cs typeface="Times New Roman" pitchFamily="18" charset="0"/>
              </a:rPr>
              <a:t> in the</a:t>
            </a:r>
            <a:r>
              <a:rPr lang="en-GB" sz="2600" dirty="0" smtClean="0">
                <a:solidFill>
                  <a:srgbClr val="00B050"/>
                </a:solidFill>
                <a:latin typeface="Times New Roman" pitchFamily="18" charset="0"/>
                <a:cs typeface="Times New Roman" pitchFamily="18" charset="0"/>
              </a:rPr>
              <a:t> latewood</a:t>
            </a:r>
            <a:r>
              <a:rPr lang="en-GB" sz="2600" dirty="0" smtClean="0">
                <a:solidFill>
                  <a:srgbClr val="00B0F0"/>
                </a:solidFill>
                <a:latin typeface="Times New Roman" pitchFamily="18" charset="0"/>
                <a:cs typeface="Times New Roman" pitchFamily="18" charset="0"/>
              </a:rPr>
              <a:t>. </a:t>
            </a:r>
          </a:p>
          <a:p>
            <a:r>
              <a:rPr lang="en-GB" sz="2600" dirty="0" smtClean="0">
                <a:latin typeface="Times New Roman" pitchFamily="18" charset="0"/>
                <a:cs typeface="Times New Roman" pitchFamily="18" charset="0"/>
              </a:rPr>
              <a:t>In order for water to ﬂow between </a:t>
            </a:r>
            <a:r>
              <a:rPr lang="en-GB" sz="2600" dirty="0" err="1" smtClean="0">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it must pass through </a:t>
            </a:r>
            <a:r>
              <a:rPr lang="en-GB" sz="2600" b="1" u="sng" dirty="0" smtClean="0">
                <a:latin typeface="Times New Roman" pitchFamily="18" charset="0"/>
                <a:cs typeface="Times New Roman" pitchFamily="18" charset="0"/>
              </a:rPr>
              <a:t>circular bordered pits </a:t>
            </a:r>
            <a:r>
              <a:rPr lang="en-GB" sz="2600" dirty="0" smtClean="0">
                <a:latin typeface="Times New Roman" pitchFamily="18" charset="0"/>
                <a:cs typeface="Times New Roman" pitchFamily="18" charset="0"/>
              </a:rPr>
              <a:t>that are concentrated in the long, tapered ends of the cells. </a:t>
            </a:r>
          </a:p>
          <a:p>
            <a:r>
              <a:rPr lang="en-GB" sz="2600" b="1" dirty="0" err="1" smtClean="0">
                <a:solidFill>
                  <a:srgbClr val="FF0000"/>
                </a:solidFill>
                <a:latin typeface="Times New Roman" pitchFamily="18" charset="0"/>
                <a:cs typeface="Times New Roman" pitchFamily="18" charset="0"/>
              </a:rPr>
              <a:t>Tracheids</a:t>
            </a:r>
            <a:r>
              <a:rPr lang="en-GB" sz="2600" dirty="0" smtClean="0">
                <a:latin typeface="Times New Roman" pitchFamily="18" charset="0"/>
                <a:cs typeface="Times New Roman" pitchFamily="18" charset="0"/>
              </a:rPr>
              <a:t> </a:t>
            </a:r>
            <a:r>
              <a:rPr lang="en-GB" sz="2600" b="1" dirty="0" smtClean="0">
                <a:solidFill>
                  <a:srgbClr val="FF0000"/>
                </a:solidFill>
                <a:latin typeface="Times New Roman" pitchFamily="18" charset="0"/>
                <a:cs typeface="Times New Roman" pitchFamily="18" charset="0"/>
              </a:rPr>
              <a:t>overlap</a:t>
            </a:r>
            <a:r>
              <a:rPr lang="en-GB" sz="2600" dirty="0" smtClean="0">
                <a:latin typeface="Times New Roman" pitchFamily="18" charset="0"/>
                <a:cs typeface="Times New Roman" pitchFamily="18" charset="0"/>
              </a:rPr>
              <a:t> with adjacent cells across both the top and bottom 20–30% of their length. </a:t>
            </a:r>
          </a:p>
          <a:p>
            <a:r>
              <a:rPr lang="en-GB" sz="2600" dirty="0" smtClean="0">
                <a:latin typeface="Times New Roman" pitchFamily="18" charset="0"/>
                <a:cs typeface="Times New Roman" pitchFamily="18" charset="0"/>
              </a:rPr>
              <a:t>Water </a:t>
            </a:r>
            <a:r>
              <a:rPr lang="en-GB" sz="2600" dirty="0" err="1" smtClean="0">
                <a:latin typeface="Times New Roman" pitchFamily="18" charset="0"/>
                <a:cs typeface="Times New Roman" pitchFamily="18" charset="0"/>
              </a:rPr>
              <a:t>ﬂow</a:t>
            </a:r>
            <a:r>
              <a:rPr lang="en-GB" sz="2600" dirty="0" smtClean="0">
                <a:latin typeface="Times New Roman" pitchFamily="18" charset="0"/>
                <a:cs typeface="Times New Roman" pitchFamily="18" charset="0"/>
              </a:rPr>
              <a:t> thus must take a slightly </a:t>
            </a:r>
            <a:r>
              <a:rPr lang="en-GB" sz="2600" b="1" u="sng" dirty="0" smtClean="0">
                <a:solidFill>
                  <a:srgbClr val="FF0000"/>
                </a:solidFill>
                <a:latin typeface="Times New Roman" pitchFamily="18" charset="0"/>
                <a:cs typeface="Times New Roman" pitchFamily="18" charset="0"/>
              </a:rPr>
              <a:t>zigzag path </a:t>
            </a:r>
            <a:r>
              <a:rPr lang="en-GB" sz="2600" dirty="0" smtClean="0">
                <a:latin typeface="Times New Roman" pitchFamily="18" charset="0"/>
                <a:cs typeface="Times New Roman" pitchFamily="18" charset="0"/>
              </a:rPr>
              <a:t>as it goes from one cell to the next </a:t>
            </a:r>
            <a:r>
              <a:rPr lang="en-GB" sz="2600" b="1" dirty="0" smtClean="0">
                <a:latin typeface="Times New Roman" pitchFamily="18" charset="0"/>
                <a:cs typeface="Times New Roman" pitchFamily="18" charset="0"/>
              </a:rPr>
              <a:t>through the pits. </a:t>
            </a:r>
          </a:p>
        </p:txBody>
      </p:sp>
    </p:spTree>
    <p:extLst>
      <p:ext uri="{BB962C8B-B14F-4D97-AF65-F5344CB8AC3E}">
        <p14:creationId xmlns:p14="http://schemas.microsoft.com/office/powerpoint/2010/main" val="579505515"/>
      </p:ext>
    </p:extLst>
  </p:cSld>
  <p:clrMapOvr>
    <a:masterClrMapping/>
  </p:clrMapOvr>
  <p:transition>
    <p:pull dir="d"/>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b="1" dirty="0" smtClean="0">
                <a:solidFill>
                  <a:srgbClr val="FF0000"/>
                </a:solidFill>
                <a:latin typeface="Times New Roman" pitchFamily="18" charset="0"/>
                <a:cs typeface="Times New Roman" pitchFamily="18" charset="0"/>
              </a:rPr>
              <a:t>LONGTUDINAL TRACHAIDS</a:t>
            </a:r>
            <a:endParaRPr lang="en-US" b="1" dirty="0">
              <a:solidFill>
                <a:srgbClr val="FF0000"/>
              </a:solidFill>
              <a:latin typeface="Times New Roman" pitchFamily="18" charset="0"/>
              <a:cs typeface="Times New Roman" pitchFamily="18" charset="0"/>
            </a:endParaRPr>
          </a:p>
        </p:txBody>
      </p:sp>
      <p:pic>
        <p:nvPicPr>
          <p:cNvPr id="2050" name="Picture 2"/>
          <p:cNvPicPr>
            <a:picLocks noGrp="1" noChangeAspect="1" noChangeArrowheads="1"/>
          </p:cNvPicPr>
          <p:nvPr>
            <p:ph idx="1"/>
          </p:nvPr>
        </p:nvPicPr>
        <p:blipFill>
          <a:blip r:embed="rId2"/>
          <a:srcRect/>
          <a:stretch>
            <a:fillRect/>
          </a:stretch>
        </p:blipFill>
        <p:spPr bwMode="auto">
          <a:xfrm>
            <a:off x="5067300" y="838200"/>
            <a:ext cx="4076700" cy="56388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0" y="838200"/>
            <a:ext cx="4724400" cy="5410200"/>
          </a:xfrm>
          <a:prstGeom prst="rect">
            <a:avLst/>
          </a:prstGeom>
          <a:noFill/>
          <a:ln w="9525">
            <a:noFill/>
            <a:miter lim="800000"/>
            <a:headEnd/>
            <a:tailEnd/>
          </a:ln>
          <a:effectLst/>
        </p:spPr>
      </p:pic>
      <p:sp>
        <p:nvSpPr>
          <p:cNvPr id="6" name="TextBox 5"/>
          <p:cNvSpPr txBox="1"/>
          <p:nvPr/>
        </p:nvSpPr>
        <p:spPr>
          <a:xfrm>
            <a:off x="6858000" y="762000"/>
            <a:ext cx="697627" cy="369332"/>
          </a:xfrm>
          <a:prstGeom prst="rect">
            <a:avLst/>
          </a:prstGeom>
          <a:noFill/>
        </p:spPr>
        <p:txBody>
          <a:bodyPr wrap="none" rtlCol="0">
            <a:spAutoFit/>
          </a:bodyPr>
          <a:lstStyle/>
          <a:p>
            <a:r>
              <a:rPr lang="en-US" b="1" dirty="0" smtClean="0">
                <a:solidFill>
                  <a:srgbClr val="FF0000"/>
                </a:solidFill>
                <a:latin typeface="Times New Roman" pitchFamily="18" charset="0"/>
                <a:cs typeface="Times New Roman" pitchFamily="18" charset="0"/>
              </a:rPr>
              <a:t>PITS</a:t>
            </a:r>
            <a:endParaRPr lang="en-US" b="1" dirty="0">
              <a:solidFill>
                <a:srgbClr val="FF0000"/>
              </a:solidFill>
              <a:latin typeface="Times New Roman" pitchFamily="18" charset="0"/>
              <a:cs typeface="Times New Roman" pitchFamily="18" charset="0"/>
            </a:endParaRPr>
          </a:p>
        </p:txBody>
      </p:sp>
      <p:sp>
        <p:nvSpPr>
          <p:cNvPr id="7" name="Right Arrow 6"/>
          <p:cNvSpPr/>
          <p:nvPr/>
        </p:nvSpPr>
        <p:spPr>
          <a:xfrm rot="18132022">
            <a:off x="6875496" y="1035109"/>
            <a:ext cx="422210" cy="2744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03736579"/>
      </p:ext>
    </p:extLst>
  </p:cSld>
  <p:clrMapOvr>
    <a:masterClrMapping/>
  </p:clrMapOvr>
  <p:transition>
    <p:pull dir="d"/>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067800" cy="6324600"/>
          </a:xfrm>
        </p:spPr>
        <p:txBody>
          <a:bodyPr>
            <a:normAutofit fontScale="77500" lnSpcReduction="20000"/>
          </a:bodyPr>
          <a:lstStyle/>
          <a:p>
            <a:pPr>
              <a:buNone/>
            </a:pPr>
            <a:r>
              <a:rPr lang="en-GB" sz="3800" b="1" dirty="0" smtClean="0">
                <a:solidFill>
                  <a:srgbClr val="FF0000"/>
                </a:solidFill>
                <a:latin typeface="Times New Roman" pitchFamily="18" charset="0"/>
                <a:cs typeface="Times New Roman" pitchFamily="18" charset="0"/>
              </a:rPr>
              <a:t>5.1.3   </a:t>
            </a:r>
            <a:r>
              <a:rPr lang="en-GB" sz="3800" b="1" u="sng" dirty="0" smtClean="0">
                <a:solidFill>
                  <a:srgbClr val="FF0000"/>
                </a:solidFill>
                <a:latin typeface="Times New Roman" pitchFamily="18" charset="0"/>
                <a:cs typeface="Times New Roman" pitchFamily="18" charset="0"/>
              </a:rPr>
              <a:t>Pits</a:t>
            </a:r>
            <a:endParaRPr lang="en-US" sz="3800" b="1" u="sng" dirty="0" smtClean="0">
              <a:solidFill>
                <a:srgbClr val="FF0000"/>
              </a:solidFill>
              <a:latin typeface="Times New Roman" pitchFamily="18" charset="0"/>
              <a:cs typeface="Times New Roman" pitchFamily="18" charset="0"/>
            </a:endParaRPr>
          </a:p>
          <a:p>
            <a:pPr>
              <a:buFont typeface="Wingdings" pitchFamily="2" charset="2"/>
              <a:buChar char="Ø"/>
            </a:pPr>
            <a:r>
              <a:rPr lang="en-GB" dirty="0" smtClean="0">
                <a:latin typeface="Times New Roman" pitchFamily="18" charset="0"/>
                <a:cs typeface="Times New Roman" pitchFamily="18" charset="0"/>
              </a:rPr>
              <a:t>Any discussion of cell walls in wood must be accompanied by a discussion of the ways in which cell walls are modiﬁed to </a:t>
            </a:r>
            <a:r>
              <a:rPr lang="en-GB" b="1" dirty="0" smtClean="0">
                <a:latin typeface="Times New Roman" pitchFamily="18" charset="0"/>
                <a:cs typeface="Times New Roman" pitchFamily="18" charset="0"/>
              </a:rPr>
              <a:t>allow communication between the cells in the living plant. </a:t>
            </a:r>
          </a:p>
          <a:p>
            <a:pPr>
              <a:buFont typeface="Wingdings" pitchFamily="2" charset="2"/>
              <a:buChar char="Ø"/>
            </a:pPr>
            <a:r>
              <a:rPr lang="en-GB" b="1" dirty="0" smtClean="0">
                <a:solidFill>
                  <a:srgbClr val="FF0000"/>
                </a:solidFill>
                <a:latin typeface="Times New Roman" pitchFamily="18" charset="0"/>
                <a:cs typeface="Times New Roman" pitchFamily="18" charset="0"/>
              </a:rPr>
              <a:t>Pits are thin areas in the cell walls between two cells</a:t>
            </a:r>
            <a:r>
              <a:rPr lang="en-GB" dirty="0" smtClean="0">
                <a:latin typeface="Times New Roman" pitchFamily="18" charset="0"/>
                <a:cs typeface="Times New Roman" pitchFamily="18" charset="0"/>
              </a:rPr>
              <a:t>, </a:t>
            </a:r>
          </a:p>
          <a:p>
            <a:pPr>
              <a:buFont typeface="Wingdings" pitchFamily="2" charset="2"/>
              <a:buChar char="Ø"/>
            </a:pPr>
            <a:r>
              <a:rPr lang="en-GB" dirty="0" smtClean="0">
                <a:latin typeface="Times New Roman" pitchFamily="18" charset="0"/>
                <a:cs typeface="Times New Roman" pitchFamily="18" charset="0"/>
              </a:rPr>
              <a:t>Pits have three domains: the </a:t>
            </a:r>
            <a:r>
              <a:rPr lang="en-GB" b="1" dirty="0" smtClean="0">
                <a:latin typeface="Times New Roman" pitchFamily="18" charset="0"/>
                <a:cs typeface="Times New Roman" pitchFamily="18" charset="0"/>
              </a:rPr>
              <a:t>pit membrane, the pit aperture, and the pit chamber</a:t>
            </a:r>
            <a:r>
              <a:rPr lang="en-GB" dirty="0" smtClean="0">
                <a:latin typeface="Times New Roman" pitchFamily="18" charset="0"/>
                <a:cs typeface="Times New Roman" pitchFamily="18" charset="0"/>
              </a:rPr>
              <a:t>. </a:t>
            </a:r>
          </a:p>
          <a:p>
            <a:pPr>
              <a:buFont typeface="Wingdings" pitchFamily="2" charset="2"/>
              <a:buChar char="Ø"/>
            </a:pPr>
            <a:r>
              <a:rPr lang="en-GB" b="1" dirty="0" smtClean="0">
                <a:solidFill>
                  <a:srgbClr val="FF0000"/>
                </a:solidFill>
                <a:latin typeface="Times New Roman" pitchFamily="18" charset="0"/>
                <a:cs typeface="Times New Roman" pitchFamily="18" charset="0"/>
              </a:rPr>
              <a:t>The pit membrane</a:t>
            </a:r>
            <a:r>
              <a:rPr lang="en-GB" dirty="0" smtClean="0">
                <a:latin typeface="Times New Roman" pitchFamily="18" charset="0"/>
                <a:cs typeface="Times New Roman" pitchFamily="18" charset="0"/>
              </a:rPr>
              <a:t> is the thin semi porous remnant of the primary wall.. </a:t>
            </a:r>
          </a:p>
          <a:p>
            <a:pPr>
              <a:buFont typeface="Wingdings" pitchFamily="2" charset="2"/>
              <a:buChar char="Ø"/>
            </a:pPr>
            <a:r>
              <a:rPr lang="en-GB" b="1" dirty="0" smtClean="0">
                <a:solidFill>
                  <a:srgbClr val="FF0000"/>
                </a:solidFill>
                <a:latin typeface="Times New Roman" pitchFamily="18" charset="0"/>
                <a:cs typeface="Times New Roman" pitchFamily="18" charset="0"/>
              </a:rPr>
              <a:t>The pit aperture </a:t>
            </a:r>
            <a:r>
              <a:rPr lang="en-GB" dirty="0" smtClean="0">
                <a:latin typeface="Times New Roman" pitchFamily="18" charset="0"/>
                <a:cs typeface="Times New Roman" pitchFamily="18" charset="0"/>
              </a:rPr>
              <a:t>is the opening or hole leading into the open area of the pit, which is called the pit chamber.</a:t>
            </a:r>
          </a:p>
          <a:p>
            <a:pPr>
              <a:buFont typeface="Wingdings" pitchFamily="2" charset="2"/>
              <a:buChar char="Ø"/>
            </a:pPr>
            <a:r>
              <a:rPr lang="en-GB" dirty="0" smtClean="0">
                <a:latin typeface="Times New Roman" pitchFamily="18" charset="0"/>
                <a:cs typeface="Times New Roman" pitchFamily="18" charset="0"/>
              </a:rPr>
              <a:t>The </a:t>
            </a:r>
            <a:r>
              <a:rPr lang="en-GB" b="1" dirty="0" smtClean="0">
                <a:solidFill>
                  <a:srgbClr val="FF0000"/>
                </a:solidFill>
                <a:latin typeface="Times New Roman" pitchFamily="18" charset="0"/>
                <a:cs typeface="Times New Roman" pitchFamily="18" charset="0"/>
              </a:rPr>
              <a:t>type, number, size, and relative proportion of pits </a:t>
            </a:r>
            <a:r>
              <a:rPr lang="en-GB" dirty="0" smtClean="0">
                <a:latin typeface="Times New Roman" pitchFamily="18" charset="0"/>
                <a:cs typeface="Times New Roman" pitchFamily="18" charset="0"/>
              </a:rPr>
              <a:t>can be characteristic of certain types of wood.</a:t>
            </a:r>
          </a:p>
          <a:p>
            <a:pPr>
              <a:buFont typeface="Wingdings" pitchFamily="2" charset="2"/>
              <a:buChar char="Ø"/>
            </a:pPr>
            <a:r>
              <a:rPr lang="en-GB" b="1" dirty="0" smtClean="0">
                <a:latin typeface="Times New Roman" pitchFamily="18" charset="0"/>
                <a:cs typeface="Times New Roman" pitchFamily="18" charset="0"/>
              </a:rPr>
              <a:t>Pits</a:t>
            </a:r>
            <a:r>
              <a:rPr lang="en-GB" dirty="0" smtClean="0">
                <a:latin typeface="Times New Roman" pitchFamily="18" charset="0"/>
                <a:cs typeface="Times New Roman" pitchFamily="18" charset="0"/>
              </a:rPr>
              <a:t> of predictable types occur between different types of cells. </a:t>
            </a:r>
          </a:p>
          <a:p>
            <a:pPr>
              <a:buFont typeface="Wingdings" pitchFamily="2" charset="2"/>
              <a:buChar char="Ø"/>
            </a:pPr>
            <a:r>
              <a:rPr lang="en-GB" b="1" dirty="0" smtClean="0">
                <a:latin typeface="Times New Roman" pitchFamily="18" charset="0"/>
                <a:cs typeface="Times New Roman" pitchFamily="18" charset="0"/>
              </a:rPr>
              <a:t>pits</a:t>
            </a:r>
            <a:r>
              <a:rPr lang="en-GB" dirty="0" smtClean="0">
                <a:latin typeface="Times New Roman" pitchFamily="18" charset="0"/>
                <a:cs typeface="Times New Roman" pitchFamily="18" charset="0"/>
              </a:rPr>
              <a:t> will form in the wall of each cell separately, but in a coordinated location so that the </a:t>
            </a:r>
            <a:r>
              <a:rPr lang="en-GB" b="1" dirty="0" smtClean="0">
                <a:solidFill>
                  <a:srgbClr val="FF0000"/>
                </a:solidFill>
                <a:latin typeface="Times New Roman" pitchFamily="18" charset="0"/>
                <a:cs typeface="Times New Roman" pitchFamily="18" charset="0"/>
              </a:rPr>
              <a:t>pitting of one cell will match up with the pitting of the adjacent cell</a:t>
            </a:r>
            <a:r>
              <a:rPr lang="en-GB" dirty="0" smtClean="0">
                <a:latin typeface="Times New Roman" pitchFamily="18" charset="0"/>
                <a:cs typeface="Times New Roman" pitchFamily="18" charset="0"/>
              </a:rPr>
              <a:t> (thus a pit-pair). </a:t>
            </a:r>
          </a:p>
          <a:p>
            <a:endParaRPr lang="en-US" dirty="0"/>
          </a:p>
        </p:txBody>
      </p:sp>
    </p:spTree>
    <p:extLst>
      <p:ext uri="{BB962C8B-B14F-4D97-AF65-F5344CB8AC3E}">
        <p14:creationId xmlns:p14="http://schemas.microsoft.com/office/powerpoint/2010/main" val="1774449151"/>
      </p:ext>
    </p:extLst>
  </p:cSld>
  <p:clrMapOvr>
    <a:masterClrMapping/>
  </p:clrMapOvr>
  <p:transition>
    <p:pull dir="d"/>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57200"/>
            <a:ext cx="9144000" cy="6248400"/>
          </a:xfrm>
        </p:spPr>
        <p:txBody>
          <a:bodyPr>
            <a:normAutofit/>
          </a:bodyPr>
          <a:lstStyle/>
          <a:p>
            <a:pPr lvl="0">
              <a:buFont typeface="Wingdings" pitchFamily="2" charset="2"/>
              <a:buChar char="Ø"/>
            </a:pPr>
            <a:r>
              <a:rPr lang="en-GB" sz="2400" dirty="0">
                <a:solidFill>
                  <a:prstClr val="black"/>
                </a:solidFill>
                <a:latin typeface="Times New Roman" pitchFamily="18" charset="0"/>
                <a:cs typeface="Times New Roman" pitchFamily="18" charset="0"/>
              </a:rPr>
              <a:t>When this coordination is lacking and a pit is formed only in one of the two cells, it is called a </a:t>
            </a:r>
            <a:r>
              <a:rPr lang="en-GB" sz="2400" b="1" dirty="0">
                <a:solidFill>
                  <a:srgbClr val="FF0000"/>
                </a:solidFill>
                <a:latin typeface="Times New Roman" pitchFamily="18" charset="0"/>
                <a:cs typeface="Times New Roman" pitchFamily="18" charset="0"/>
              </a:rPr>
              <a:t>blind </a:t>
            </a:r>
            <a:r>
              <a:rPr lang="en-GB" sz="2400" b="1" dirty="0">
                <a:solidFill>
                  <a:srgbClr val="FF0000"/>
                </a:solidFill>
              </a:rPr>
              <a:t>pit</a:t>
            </a:r>
            <a:r>
              <a:rPr lang="en-GB" sz="2400" dirty="0" smtClean="0">
                <a:solidFill>
                  <a:prstClr val="black"/>
                </a:solidFill>
              </a:rPr>
              <a:t>.</a:t>
            </a:r>
            <a:endParaRPr lang="en-GB" sz="2800" b="1" dirty="0" smtClean="0">
              <a:solidFill>
                <a:srgbClr val="FF0000"/>
              </a:solidFill>
              <a:latin typeface="Times New Roman" pitchFamily="18" charset="0"/>
              <a:cs typeface="Times New Roman" pitchFamily="18" charset="0"/>
            </a:endParaRPr>
          </a:p>
          <a:p>
            <a:pPr>
              <a:buBlip>
                <a:blip r:embed="rId2"/>
              </a:buBlip>
            </a:pPr>
            <a:r>
              <a:rPr lang="en-GB" sz="2400" b="1" dirty="0" smtClean="0">
                <a:solidFill>
                  <a:srgbClr val="FF0000"/>
                </a:solidFill>
                <a:latin typeface="Times New Roman" pitchFamily="18" charset="0"/>
                <a:cs typeface="Times New Roman" pitchFamily="18" charset="0"/>
              </a:rPr>
              <a:t>Blind pits </a:t>
            </a:r>
            <a:r>
              <a:rPr lang="en-GB" sz="2400" dirty="0" smtClean="0">
                <a:latin typeface="Times New Roman" pitchFamily="18" charset="0"/>
                <a:cs typeface="Times New Roman" pitchFamily="18" charset="0"/>
              </a:rPr>
              <a:t>are fairly rare in wood. </a:t>
            </a:r>
          </a:p>
          <a:p>
            <a:pPr>
              <a:buBlip>
                <a:blip r:embed="rId2"/>
              </a:buBlip>
            </a:pPr>
            <a:r>
              <a:rPr lang="en-GB" sz="2400" b="1" dirty="0" smtClean="0">
                <a:solidFill>
                  <a:srgbClr val="FF0000"/>
                </a:solidFill>
                <a:latin typeface="Times New Roman" pitchFamily="18" charset="0"/>
                <a:cs typeface="Times New Roman" pitchFamily="18" charset="0"/>
              </a:rPr>
              <a:t>Pits occur in three varieties</a:t>
            </a:r>
            <a:r>
              <a:rPr lang="en-GB" sz="2400" dirty="0" smtClean="0">
                <a:latin typeface="Times New Roman" pitchFamily="18" charset="0"/>
                <a:cs typeface="Times New Roman" pitchFamily="18" charset="0"/>
              </a:rPr>
              <a:t>:- bordered, simple, and half-bordered (Esau 1977, Raven et al. 1999). </a:t>
            </a:r>
          </a:p>
          <a:p>
            <a:pPr>
              <a:buBlip>
                <a:blip r:embed="rId2"/>
              </a:buBlip>
            </a:pPr>
            <a:r>
              <a:rPr lang="en-GB" sz="2400" dirty="0" smtClean="0">
                <a:latin typeface="Times New Roman" pitchFamily="18" charset="0"/>
                <a:cs typeface="Times New Roman" pitchFamily="18" charset="0"/>
              </a:rPr>
              <a:t>When seen in </a:t>
            </a:r>
            <a:r>
              <a:rPr lang="en-GB" sz="2400" b="1" dirty="0" smtClean="0">
                <a:solidFill>
                  <a:srgbClr val="FF0000"/>
                </a:solidFill>
                <a:latin typeface="Times New Roman" pitchFamily="18" charset="0"/>
                <a:cs typeface="Times New Roman" pitchFamily="18" charset="0"/>
              </a:rPr>
              <a:t>face view</a:t>
            </a:r>
            <a:r>
              <a:rPr lang="en-GB" sz="2400" dirty="0" smtClean="0">
                <a:latin typeface="Times New Roman" pitchFamily="18" charset="0"/>
                <a:cs typeface="Times New Roman" pitchFamily="18" charset="0"/>
              </a:rPr>
              <a:t>, bordered pits often are </a:t>
            </a:r>
            <a:r>
              <a:rPr lang="en-GB" sz="2400" b="1" dirty="0" smtClean="0">
                <a:latin typeface="Times New Roman" pitchFamily="18" charset="0"/>
                <a:cs typeface="Times New Roman" pitchFamily="18" charset="0"/>
              </a:rPr>
              <a:t>round</a:t>
            </a:r>
            <a:r>
              <a:rPr lang="en-GB" sz="2400" dirty="0" smtClean="0">
                <a:latin typeface="Times New Roman" pitchFamily="18" charset="0"/>
                <a:cs typeface="Times New Roman" pitchFamily="18" charset="0"/>
              </a:rPr>
              <a:t> in appearance and look somewhat like a </a:t>
            </a:r>
            <a:r>
              <a:rPr lang="en-GB" sz="2400" b="1" dirty="0" smtClean="0">
                <a:latin typeface="Times New Roman" pitchFamily="18" charset="0"/>
                <a:cs typeface="Times New Roman" pitchFamily="18" charset="0"/>
              </a:rPr>
              <a:t>doughnut</a:t>
            </a:r>
            <a:r>
              <a:rPr lang="en-GB" sz="2400" dirty="0" smtClean="0">
                <a:latin typeface="Times New Roman" pitchFamily="18" charset="0"/>
                <a:cs typeface="Times New Roman" pitchFamily="18" charset="0"/>
              </a:rPr>
              <a:t>, with a small round or almond-shaped hole, the pit aperture, in the middle of the pit.</a:t>
            </a:r>
          </a:p>
          <a:p>
            <a:pPr>
              <a:buBlip>
                <a:blip r:embed="rId2"/>
              </a:buBlip>
            </a:pPr>
            <a:r>
              <a:rPr lang="en-GB" sz="2400" dirty="0" smtClean="0">
                <a:latin typeface="Times New Roman" pitchFamily="18" charset="0"/>
                <a:cs typeface="Times New Roman" pitchFamily="18" charset="0"/>
              </a:rPr>
              <a:t>When seen in </a:t>
            </a:r>
            <a:r>
              <a:rPr lang="en-GB" sz="2400" b="1" dirty="0" smtClean="0">
                <a:solidFill>
                  <a:srgbClr val="FF0000"/>
                </a:solidFill>
                <a:latin typeface="Times New Roman" pitchFamily="18" charset="0"/>
                <a:cs typeface="Times New Roman" pitchFamily="18" charset="0"/>
              </a:rPr>
              <a:t>sectional view</a:t>
            </a:r>
            <a:r>
              <a:rPr lang="en-GB" sz="2400" dirty="0" smtClean="0">
                <a:latin typeface="Times New Roman" pitchFamily="18" charset="0"/>
                <a:cs typeface="Times New Roman" pitchFamily="18" charset="0"/>
              </a:rPr>
              <a:t>, the pit often looks like a pair of V’s with the open ends of the V’s </a:t>
            </a:r>
            <a:r>
              <a:rPr lang="en-GB" sz="2400" b="1" dirty="0" smtClean="0">
                <a:latin typeface="Times New Roman" pitchFamily="18" charset="0"/>
                <a:cs typeface="Times New Roman" pitchFamily="18" charset="0"/>
              </a:rPr>
              <a:t>facing each other.</a:t>
            </a:r>
            <a:endParaRPr lang="en-GB" sz="2400" dirty="0" smtClean="0">
              <a:latin typeface="Times New Roman" pitchFamily="18" charset="0"/>
              <a:cs typeface="Times New Roman" pitchFamily="18" charset="0"/>
            </a:endParaRPr>
          </a:p>
          <a:p>
            <a:r>
              <a:rPr lang="en-GB" sz="2400" b="1" dirty="0" smtClean="0">
                <a:solidFill>
                  <a:srgbClr val="00B0F0"/>
                </a:solidFill>
                <a:latin typeface="Times New Roman" pitchFamily="18" charset="0"/>
                <a:cs typeface="Times New Roman" pitchFamily="18" charset="0"/>
              </a:rPr>
              <a:t>Bordered pits </a:t>
            </a:r>
            <a:r>
              <a:rPr lang="en-GB" sz="2400" dirty="0" smtClean="0">
                <a:solidFill>
                  <a:srgbClr val="00B0F0"/>
                </a:solidFill>
                <a:latin typeface="Times New Roman" pitchFamily="18" charset="0"/>
                <a:cs typeface="Times New Roman" pitchFamily="18" charset="0"/>
              </a:rPr>
              <a:t>always occur between two conducting cells, and sometimes between other cells.	</a:t>
            </a:r>
            <a:endParaRPr lang="en-US" sz="2400" dirty="0" smtClean="0">
              <a:solidFill>
                <a:srgbClr val="00B0F0"/>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694175121"/>
      </p:ext>
    </p:extLst>
  </p:cSld>
  <p:clrMapOvr>
    <a:masterClrMapping/>
  </p:clrMapOvr>
  <p:transition>
    <p:pull dir="d"/>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0.xml><?xml version="1.0" encoding="utf-8"?>
<a:theme xmlns:a="http://schemas.openxmlformats.org/drawingml/2006/main" name="8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1.xml><?xml version="1.0" encoding="utf-8"?>
<a:theme xmlns:a="http://schemas.openxmlformats.org/drawingml/2006/main" name="8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2.xml><?xml version="1.0" encoding="utf-8"?>
<a:theme xmlns:a="http://schemas.openxmlformats.org/drawingml/2006/main" name="8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3.xml><?xml version="1.0" encoding="utf-8"?>
<a:theme xmlns:a="http://schemas.openxmlformats.org/drawingml/2006/main" name="8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4.xml><?xml version="1.0" encoding="utf-8"?>
<a:theme xmlns:a="http://schemas.openxmlformats.org/drawingml/2006/main" name="8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5.xml><?xml version="1.0" encoding="utf-8"?>
<a:theme xmlns:a="http://schemas.openxmlformats.org/drawingml/2006/main" name="8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6.xml><?xml version="1.0" encoding="utf-8"?>
<a:theme xmlns:a="http://schemas.openxmlformats.org/drawingml/2006/main" name="8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7.xml><?xml version="1.0" encoding="utf-8"?>
<a:theme xmlns:a="http://schemas.openxmlformats.org/drawingml/2006/main" name="8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1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2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3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4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6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5.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6.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3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5.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6.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8.xml><?xml version="1.0" encoding="utf-8"?>
<a:theme xmlns:a="http://schemas.openxmlformats.org/drawingml/2006/main" name="4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9.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1.xml><?xml version="1.0" encoding="utf-8"?>
<a:theme xmlns:a="http://schemas.openxmlformats.org/drawingml/2006/main" name="4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3.xml><?xml version="1.0" encoding="utf-8"?>
<a:theme xmlns:a="http://schemas.openxmlformats.org/drawingml/2006/main" name="4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4.xml><?xml version="1.0" encoding="utf-8"?>
<a:theme xmlns:a="http://schemas.openxmlformats.org/drawingml/2006/main" name="4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5.xml><?xml version="1.0" encoding="utf-8"?>
<a:theme xmlns:a="http://schemas.openxmlformats.org/drawingml/2006/main" name="4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4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7.xml><?xml version="1.0" encoding="utf-8"?>
<a:theme xmlns:a="http://schemas.openxmlformats.org/drawingml/2006/main" name="4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5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9.xml><?xml version="1.0" encoding="utf-8"?>
<a:theme xmlns:a="http://schemas.openxmlformats.org/drawingml/2006/main" name="5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0.xml><?xml version="1.0" encoding="utf-8"?>
<a:theme xmlns:a="http://schemas.openxmlformats.org/drawingml/2006/main" name="5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5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5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3.xml><?xml version="1.0" encoding="utf-8"?>
<a:theme xmlns:a="http://schemas.openxmlformats.org/drawingml/2006/main" name="5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4.xml><?xml version="1.0" encoding="utf-8"?>
<a:theme xmlns:a="http://schemas.openxmlformats.org/drawingml/2006/main" name="5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5.xml><?xml version="1.0" encoding="utf-8"?>
<a:theme xmlns:a="http://schemas.openxmlformats.org/drawingml/2006/main" name="5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5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7.xml><?xml version="1.0" encoding="utf-8"?>
<a:theme xmlns:a="http://schemas.openxmlformats.org/drawingml/2006/main" name="5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8.xml><?xml version="1.0" encoding="utf-8"?>
<a:theme xmlns:a="http://schemas.openxmlformats.org/drawingml/2006/main" name="6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9.xml><?xml version="1.0" encoding="utf-8"?>
<a:theme xmlns:a="http://schemas.openxmlformats.org/drawingml/2006/main" name="6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0.xml><?xml version="1.0" encoding="utf-8"?>
<a:theme xmlns:a="http://schemas.openxmlformats.org/drawingml/2006/main" name="6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1.xml><?xml version="1.0" encoding="utf-8"?>
<a:theme xmlns:a="http://schemas.openxmlformats.org/drawingml/2006/main" name="6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6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3.xml><?xml version="1.0" encoding="utf-8"?>
<a:theme xmlns:a="http://schemas.openxmlformats.org/drawingml/2006/main" name="6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4.xml><?xml version="1.0" encoding="utf-8"?>
<a:theme xmlns:a="http://schemas.openxmlformats.org/drawingml/2006/main" name="6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5.xml><?xml version="1.0" encoding="utf-8"?>
<a:theme xmlns:a="http://schemas.openxmlformats.org/drawingml/2006/main" name="6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6.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7.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8.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9.xml><?xml version="1.0" encoding="utf-8"?>
<a:theme xmlns:a="http://schemas.openxmlformats.org/drawingml/2006/main" name="7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CH 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0.xml><?xml version="1.0" encoding="utf-8"?>
<a:theme xmlns:a="http://schemas.openxmlformats.org/drawingml/2006/main" name="7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1.xml><?xml version="1.0" encoding="utf-8"?>
<a:theme xmlns:a="http://schemas.openxmlformats.org/drawingml/2006/main" name="7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2.xml><?xml version="1.0" encoding="utf-8"?>
<a:theme xmlns:a="http://schemas.openxmlformats.org/drawingml/2006/main" name="7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7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4.xml><?xml version="1.0" encoding="utf-8"?>
<a:theme xmlns:a="http://schemas.openxmlformats.org/drawingml/2006/main" name="7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5.xml><?xml version="1.0" encoding="utf-8"?>
<a:theme xmlns:a="http://schemas.openxmlformats.org/drawingml/2006/main" name="7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6.xml><?xml version="1.0" encoding="utf-8"?>
<a:theme xmlns:a="http://schemas.openxmlformats.org/drawingml/2006/main" name="7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7.xml><?xml version="1.0" encoding="utf-8"?>
<a:theme xmlns:a="http://schemas.openxmlformats.org/drawingml/2006/main" name="7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8.xml><?xml version="1.0" encoding="utf-8"?>
<a:theme xmlns:a="http://schemas.openxmlformats.org/drawingml/2006/main" name="8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9.xml><?xml version="1.0" encoding="utf-8"?>
<a:theme xmlns:a="http://schemas.openxmlformats.org/drawingml/2006/main" name="8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882</TotalTime>
  <Words>10964</Words>
  <Application>Microsoft Office PowerPoint</Application>
  <PresentationFormat>On-screen Show (4:3)</PresentationFormat>
  <Paragraphs>813</Paragraphs>
  <Slides>142</Slides>
  <Notes>2</Notes>
  <HiddenSlides>0</HiddenSlides>
  <MMClips>0</MMClips>
  <ScaleCrop>false</ScaleCrop>
  <HeadingPairs>
    <vt:vector size="4" baseType="variant">
      <vt:variant>
        <vt:lpstr>Theme</vt:lpstr>
      </vt:variant>
      <vt:variant>
        <vt:i4>107</vt:i4>
      </vt:variant>
      <vt:variant>
        <vt:lpstr>Slide Titles</vt:lpstr>
      </vt:variant>
      <vt:variant>
        <vt:i4>142</vt:i4>
      </vt:variant>
    </vt:vector>
  </HeadingPairs>
  <TitlesOfParts>
    <vt:vector size="249" baseType="lpstr">
      <vt:lpstr>Office Theme</vt:lpstr>
      <vt:lpstr>CH 1-3</vt:lpstr>
      <vt:lpstr>1_CH 1-3</vt:lpstr>
      <vt:lpstr>2_CH 1-3</vt:lpstr>
      <vt:lpstr>3_CH 1-3</vt:lpstr>
      <vt:lpstr>4_CH 1-3</vt:lpstr>
      <vt:lpstr>5_CH 1-3</vt:lpstr>
      <vt:lpstr>6_CH 1-3</vt:lpstr>
      <vt:lpstr>7_CH 1-3</vt:lpstr>
      <vt:lpstr>8_CH 1-3</vt:lpstr>
      <vt:lpstr>9_CH 1-3</vt:lpstr>
      <vt:lpstr>10_CH 1-3</vt:lpstr>
      <vt:lpstr>11_CH 1-3</vt:lpstr>
      <vt:lpstr>12_CH 1-3</vt:lpstr>
      <vt:lpstr>13_CH 1-3</vt:lpstr>
      <vt:lpstr>14_CH 1-3</vt:lpstr>
      <vt:lpstr>15_CH 1-3</vt:lpstr>
      <vt:lpstr>16_CH 1-3</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33_Office Theme</vt:lpstr>
      <vt:lpstr>34_Office Theme</vt:lpstr>
      <vt:lpstr>35_Office Theme</vt:lpstr>
      <vt:lpstr>36_Office Theme</vt:lpstr>
      <vt:lpstr>37_Office Theme</vt:lpstr>
      <vt:lpstr>38_Office Theme</vt:lpstr>
      <vt:lpstr>39_Office Theme</vt:lpstr>
      <vt:lpstr>40_Office Theme</vt:lpstr>
      <vt:lpstr>41_Office Theme</vt:lpstr>
      <vt:lpstr>42_Office Theme</vt:lpstr>
      <vt:lpstr>43_Office Theme</vt:lpstr>
      <vt:lpstr>44_Office Theme</vt:lpstr>
      <vt:lpstr>45_Office Theme</vt:lpstr>
      <vt:lpstr>46_Office Theme</vt:lpstr>
      <vt:lpstr>47_Office Theme</vt:lpstr>
      <vt:lpstr>48_Office Theme</vt:lpstr>
      <vt:lpstr>49_Office Theme</vt:lpstr>
      <vt:lpstr>50_Office Theme</vt:lpstr>
      <vt:lpstr>51_Office Theme</vt:lpstr>
      <vt:lpstr>52_Office Theme</vt:lpstr>
      <vt:lpstr>53_Office Theme</vt:lpstr>
      <vt:lpstr>54_Office Theme</vt:lpstr>
      <vt:lpstr>55_Office Theme</vt:lpstr>
      <vt:lpstr>56_Office Theme</vt:lpstr>
      <vt:lpstr>57_Office Theme</vt:lpstr>
      <vt:lpstr>58_Office Theme</vt:lpstr>
      <vt:lpstr>59_Office Theme</vt:lpstr>
      <vt:lpstr>60_Office Theme</vt:lpstr>
      <vt:lpstr>61_Office Theme</vt:lpstr>
      <vt:lpstr>62_Office Theme</vt:lpstr>
      <vt:lpstr>63_Office Theme</vt:lpstr>
      <vt:lpstr>64_Office Theme</vt:lpstr>
      <vt:lpstr>65_Office Theme</vt:lpstr>
      <vt:lpstr>66_Office Theme</vt:lpstr>
      <vt:lpstr>67_Office Theme</vt:lpstr>
      <vt:lpstr>68_Office Theme</vt:lpstr>
      <vt:lpstr>69_Office Theme</vt:lpstr>
      <vt:lpstr>70_Office Theme</vt:lpstr>
      <vt:lpstr>71_Office Theme</vt:lpstr>
      <vt:lpstr>72_Office Theme</vt:lpstr>
      <vt:lpstr>73_Office Theme</vt:lpstr>
      <vt:lpstr>74_Office Theme</vt:lpstr>
      <vt:lpstr>75_Office Theme</vt:lpstr>
      <vt:lpstr>76_Office Theme</vt:lpstr>
      <vt:lpstr>77_Office Theme</vt:lpstr>
      <vt:lpstr>78_Office Theme</vt:lpstr>
      <vt:lpstr>79_Office Theme</vt:lpstr>
      <vt:lpstr>80_Office Theme</vt:lpstr>
      <vt:lpstr>81_Office Theme</vt:lpstr>
      <vt:lpstr>82_Office Theme</vt:lpstr>
      <vt:lpstr>83_Office Theme</vt:lpstr>
      <vt:lpstr>84_Office Theme</vt:lpstr>
      <vt:lpstr>85_Office Theme</vt:lpstr>
      <vt:lpstr>86_Office Theme</vt:lpstr>
      <vt:lpstr>87_Office Theme</vt:lpstr>
      <vt:lpstr>88_Office Theme</vt:lpstr>
      <vt:lpstr>89_Office Theme</vt:lpstr>
      <vt:lpstr>STRUCTURE AND PROPERTY OF WOOD (FOR2103)3Chrs </vt:lpstr>
      <vt:lpstr>1. INTRODCTION</vt:lpstr>
      <vt:lpstr>History of Wood Use  </vt:lpstr>
      <vt:lpstr>HISTORY OF  WOOD USE </vt:lpstr>
      <vt:lpstr>HISTORY OF  WOOD USE </vt:lpstr>
      <vt:lpstr>HISTORY OF  WOOD USE </vt:lpstr>
      <vt:lpstr>HISTORY OF  WOOD USE </vt:lpstr>
      <vt:lpstr>HISTORY OF  WOOD USE </vt:lpstr>
      <vt:lpstr>HISTORY OF  WOOD USE </vt:lpstr>
      <vt:lpstr>HISTORY OF  WOOD USE </vt:lpstr>
      <vt:lpstr>HISTORY OF  WOOD USE </vt:lpstr>
      <vt:lpstr>HISTORY OF  WOOD USE </vt:lpstr>
      <vt:lpstr>HISTORY OF  WOOD USE </vt:lpstr>
      <vt:lpstr>Chapter 2</vt:lpstr>
      <vt:lpstr>3.1Botanic origin of wood </vt:lpstr>
      <vt:lpstr>The tree</vt:lpstr>
      <vt:lpstr>The tree</vt:lpstr>
      <vt:lpstr>The tree</vt:lpstr>
      <vt:lpstr>The tree</vt:lpstr>
      <vt:lpstr>The tree</vt:lpstr>
      <vt:lpstr>The tree </vt:lpstr>
      <vt:lpstr>The tree </vt:lpstr>
      <vt:lpstr>The tree...heart wood </vt:lpstr>
      <vt:lpstr>The tree….pith </vt:lpstr>
      <vt:lpstr>The tree …knot </vt:lpstr>
      <vt:lpstr>The tree…annual ring </vt:lpstr>
      <vt:lpstr>The tree …early wood and late wood </vt:lpstr>
      <vt:lpstr>The tree …early wood and late wood </vt:lpstr>
      <vt:lpstr>  CLASSIFICATION OF WOODY PLANTS  Botanic origin of wood (Softwoods and Hardwoods )   </vt:lpstr>
      <vt:lpstr>CLASSIFICATION OF WOODY PLANTS</vt:lpstr>
      <vt:lpstr>Classification of woody plants </vt:lpstr>
      <vt:lpstr>Hard wood examples </vt:lpstr>
      <vt:lpstr>Examples of soft wood trees </vt:lpstr>
      <vt:lpstr>Soft wood and hard wood </vt:lpstr>
      <vt:lpstr>Soft wood and hard wood </vt:lpstr>
      <vt:lpstr>PowerPoint Presentation</vt:lpstr>
      <vt:lpstr>PowerPoint Presentation</vt:lpstr>
      <vt:lpstr>PowerPoint Presentation</vt:lpstr>
      <vt:lpstr>PowerPoint Presentation</vt:lpstr>
      <vt:lpstr>PowerPoint Presentation</vt:lpstr>
      <vt:lpstr>PowerPoint Presentation</vt:lpstr>
      <vt:lpstr>GENERAL D/CE B/N HEART WOOD AND SAP WOOD</vt:lpstr>
      <vt:lpstr>PowerPoint Presentation</vt:lpstr>
      <vt:lpstr>PowerPoint Presentation</vt:lpstr>
      <vt:lpstr>d</vt:lpstr>
      <vt:lpstr>PowerPoint Presentation</vt:lpstr>
      <vt:lpstr>Wood macroscopic structure</vt:lpstr>
      <vt:lpstr>PowerPoint Presentation</vt:lpstr>
      <vt:lpstr>Cont..</vt:lpstr>
      <vt:lpstr>PowerPoint Presentation</vt:lpstr>
      <vt:lpstr>PowerPoint Presentation</vt:lpstr>
      <vt:lpstr>PowerPoint Presentation</vt:lpstr>
      <vt:lpstr>CHAPTER THREE 3.1CHEMICAL COMPOSITION AND STRUCTURE OF CELLS IN WOOD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Celulose,hemi celulose &amp;lignin</vt:lpstr>
      <vt:lpstr>In general terms, the chemical composition of wood, on an oven-dry basis, can be summarized as follows:</vt:lpstr>
      <vt:lpstr>PowerPoint Presentation</vt:lpstr>
      <vt:lpstr>Structure of wood cells</vt:lpstr>
      <vt:lpstr>PowerPoint Presentation</vt:lpstr>
      <vt:lpstr>Fig 2.3 lumen</vt:lpstr>
      <vt:lpstr>PowerPoint Presentation</vt:lpstr>
      <vt:lpstr>PowerPoint Presentation</vt:lpstr>
      <vt:lpstr>PowerPoint Presentation</vt:lpstr>
      <vt:lpstr>PowerPoint Presentation</vt:lpstr>
      <vt:lpstr>PowerPoint Presentation</vt:lpstr>
      <vt:lpstr>PowerPoint Presentation</vt:lpstr>
      <vt:lpstr>Celulose micro fibrils</vt:lpstr>
      <vt:lpstr>A diagram illustrating the general structure of the cell wall and the helical orientation of the cellulose micro fibrils within each wall layer.                                               M, middle lamella;                                               P, primary wall;                                               S1, outer layer of the secondary wall;                                               S2, middle layer of the secondary wall;                                               S3, innermost layer of the secondary wall;                                               P’,primary walls of adjoining cells. </vt:lpstr>
      <vt:lpstr>PowerPoint Presentation</vt:lpstr>
      <vt:lpstr>CHAPTER 4</vt:lpstr>
      <vt:lpstr>4.1.1   Three distinct surface of wood Transverse - Surface exposed by cutting across the stem (cross Section) Tangential - Surface exposed by cutting tangent to the growth rings (flat-sawn). Radial - Surface exposed by cutting across the growth rings from the pith to the bark (quarter-saw)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FIVE  5.1    Soft wood anatomy </vt:lpstr>
      <vt:lpstr>CH-4</vt:lpstr>
      <vt:lpstr>5.1.1 Introduction </vt:lpstr>
      <vt:lpstr>PowerPoint Presentation</vt:lpstr>
      <vt:lpstr>LONGTUDINAL TRACHAIDS</vt:lpstr>
      <vt:lpstr>PowerPoint Presentation</vt:lpstr>
      <vt:lpstr>PowerPoint Presentation</vt:lpstr>
      <vt:lpstr>PowerPoint Presentation</vt:lpstr>
      <vt:lpstr>Pith , primary &amp; secondary growth</vt:lpstr>
      <vt:lpstr>PowerPoint Presentation</vt:lpstr>
      <vt:lpstr>f.G 2.10</vt:lpstr>
      <vt:lpstr>PowerPoint Presentation</vt:lpstr>
      <vt:lpstr>PowerPoint Presentation</vt:lpstr>
      <vt:lpstr>PowerPoint Presentation</vt:lpstr>
      <vt:lpstr>PowerPoint Presentation</vt:lpstr>
      <vt:lpstr>PowerPoint Presentation</vt:lpstr>
      <vt:lpstr>PowerPoint Presentation</vt:lpstr>
      <vt:lpstr>F.G 5.6 Ray parencayma cells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vt:lpstr>
      <vt:lpstr>PowerPoint Presentation</vt:lpstr>
      <vt:lpstr>Procumbent &amp; upright ray cells</vt:lpstr>
      <vt:lpstr>PowerPoint Presentation</vt:lpstr>
      <vt:lpstr>CHAPTER SEVEN 7.1  Natural defects of wood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215</cp:revision>
  <dcterms:created xsi:type="dcterms:W3CDTF">2020-03-10T06:59:28Z</dcterms:created>
  <dcterms:modified xsi:type="dcterms:W3CDTF">2020-04-22T07:30:54Z</dcterms:modified>
</cp:coreProperties>
</file>