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83" r:id="rId3"/>
    <p:sldId id="282" r:id="rId4"/>
    <p:sldId id="277" r:id="rId5"/>
    <p:sldId id="285" r:id="rId6"/>
    <p:sldId id="275" r:id="rId7"/>
    <p:sldId id="279" r:id="rId8"/>
    <p:sldId id="276" r:id="rId9"/>
    <p:sldId id="257" r:id="rId10"/>
    <p:sldId id="297" r:id="rId11"/>
    <p:sldId id="286" r:id="rId12"/>
    <p:sldId id="302" r:id="rId13"/>
    <p:sldId id="303" r:id="rId14"/>
    <p:sldId id="304" r:id="rId15"/>
    <p:sldId id="298" r:id="rId16"/>
    <p:sldId id="305" r:id="rId17"/>
    <p:sldId id="306" r:id="rId18"/>
    <p:sldId id="299" r:id="rId19"/>
    <p:sldId id="311" r:id="rId20"/>
    <p:sldId id="307" r:id="rId21"/>
    <p:sldId id="308" r:id="rId22"/>
    <p:sldId id="313" r:id="rId23"/>
    <p:sldId id="287" r:id="rId24"/>
    <p:sldId id="309" r:id="rId25"/>
    <p:sldId id="312" r:id="rId26"/>
    <p:sldId id="300" r:id="rId27"/>
    <p:sldId id="310" r:id="rId28"/>
    <p:sldId id="301" r:id="rId29"/>
    <p:sldId id="258" r:id="rId30"/>
    <p:sldId id="314" r:id="rId31"/>
    <p:sldId id="288" r:id="rId32"/>
    <p:sldId id="289" r:id="rId33"/>
    <p:sldId id="290" r:id="rId34"/>
    <p:sldId id="291" r:id="rId35"/>
  </p:sldIdLst>
  <p:sldSz cx="12192000" cy="6858000"/>
  <p:notesSz cx="9872663"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71" autoAdjust="0"/>
    <p:restoredTop sz="94533" autoAdjust="0"/>
  </p:normalViewPr>
  <p:slideViewPr>
    <p:cSldViewPr snapToGrid="0">
      <p:cViewPr varScale="1">
        <p:scale>
          <a:sx n="70" d="100"/>
          <a:sy n="70" d="100"/>
        </p:scale>
        <p:origin x="780"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7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7135" cy="34026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593177" y="0"/>
            <a:ext cx="4277135" cy="340265"/>
          </a:xfrm>
          <a:prstGeom prst="rect">
            <a:avLst/>
          </a:prstGeom>
        </p:spPr>
        <p:txBody>
          <a:bodyPr vert="horz" lIns="91440" tIns="45720" rIns="91440" bIns="45720" rtlCol="0"/>
          <a:lstStyle>
            <a:lvl1pPr algn="r">
              <a:defRPr sz="1200"/>
            </a:lvl1pPr>
          </a:lstStyle>
          <a:p>
            <a:fld id="{39246B47-E9EE-4702-B40B-F35597E45E4C}" type="datetimeFigureOut">
              <a:rPr lang="en-US" smtClean="0"/>
              <a:t>3/18/2020</a:t>
            </a:fld>
            <a:endParaRPr lang="en-US"/>
          </a:p>
        </p:txBody>
      </p:sp>
      <p:sp>
        <p:nvSpPr>
          <p:cNvPr id="4" name="Footer Placeholder 3"/>
          <p:cNvSpPr>
            <a:spLocks noGrp="1"/>
          </p:cNvSpPr>
          <p:nvPr>
            <p:ph type="ftr" sz="quarter" idx="2"/>
          </p:nvPr>
        </p:nvSpPr>
        <p:spPr>
          <a:xfrm>
            <a:off x="1" y="6457410"/>
            <a:ext cx="4277135" cy="34026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593177" y="6457410"/>
            <a:ext cx="4277135" cy="340265"/>
          </a:xfrm>
          <a:prstGeom prst="rect">
            <a:avLst/>
          </a:prstGeom>
        </p:spPr>
        <p:txBody>
          <a:bodyPr vert="horz" lIns="91440" tIns="45720" rIns="91440" bIns="45720" rtlCol="0" anchor="b"/>
          <a:lstStyle>
            <a:lvl1pPr algn="r">
              <a:defRPr sz="1200"/>
            </a:lvl1pPr>
          </a:lstStyle>
          <a:p>
            <a:fld id="{1559DA64-D5D6-46C3-9F34-07E91732A70B}" type="slidenum">
              <a:rPr lang="en-US" smtClean="0"/>
              <a:t>‹#›</a:t>
            </a:fld>
            <a:endParaRPr lang="en-US"/>
          </a:p>
        </p:txBody>
      </p:sp>
    </p:spTree>
    <p:extLst>
      <p:ext uri="{BB962C8B-B14F-4D97-AF65-F5344CB8AC3E}">
        <p14:creationId xmlns:p14="http://schemas.microsoft.com/office/powerpoint/2010/main" val="1371388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154" cy="34106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592225" y="0"/>
            <a:ext cx="4278154" cy="341065"/>
          </a:xfrm>
          <a:prstGeom prst="rect">
            <a:avLst/>
          </a:prstGeom>
        </p:spPr>
        <p:txBody>
          <a:bodyPr vert="horz" lIns="91440" tIns="45720" rIns="91440" bIns="45720" rtlCol="0"/>
          <a:lstStyle>
            <a:lvl1pPr algn="r">
              <a:defRPr sz="1200"/>
            </a:lvl1pPr>
          </a:lstStyle>
          <a:p>
            <a:fld id="{F4103E57-9D01-4793-8F6E-713C42515879}" type="datetimeFigureOut">
              <a:rPr lang="en-US" smtClean="0"/>
              <a:t>3/18/2020</a:t>
            </a:fld>
            <a:endParaRPr lang="en-US"/>
          </a:p>
        </p:txBody>
      </p:sp>
      <p:sp>
        <p:nvSpPr>
          <p:cNvPr id="4" name="Slide Image Placeholder 3"/>
          <p:cNvSpPr>
            <a:spLocks noGrp="1" noRot="1" noChangeAspect="1"/>
          </p:cNvSpPr>
          <p:nvPr>
            <p:ph type="sldImg" idx="2"/>
          </p:nvPr>
        </p:nvSpPr>
        <p:spPr>
          <a:xfrm>
            <a:off x="2898775" y="849313"/>
            <a:ext cx="4075113" cy="22939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87267" y="3271381"/>
            <a:ext cx="7898130" cy="26765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456612"/>
            <a:ext cx="4278154" cy="34106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592225" y="6456612"/>
            <a:ext cx="4278154" cy="341064"/>
          </a:xfrm>
          <a:prstGeom prst="rect">
            <a:avLst/>
          </a:prstGeom>
        </p:spPr>
        <p:txBody>
          <a:bodyPr vert="horz" lIns="91440" tIns="45720" rIns="91440" bIns="45720" rtlCol="0" anchor="b"/>
          <a:lstStyle>
            <a:lvl1pPr algn="r">
              <a:defRPr sz="1200"/>
            </a:lvl1pPr>
          </a:lstStyle>
          <a:p>
            <a:fld id="{3CC411EA-BB8F-4BBD-9EDC-BE1BDBEB8079}" type="slidenum">
              <a:rPr lang="en-US" smtClean="0"/>
              <a:t>‹#›</a:t>
            </a:fld>
            <a:endParaRPr lang="en-US"/>
          </a:p>
        </p:txBody>
      </p:sp>
    </p:spTree>
    <p:extLst>
      <p:ext uri="{BB962C8B-B14F-4D97-AF65-F5344CB8AC3E}">
        <p14:creationId xmlns:p14="http://schemas.microsoft.com/office/powerpoint/2010/main" val="2059945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C411EA-BB8F-4BBD-9EDC-BE1BDBEB8079}" type="slidenum">
              <a:rPr lang="en-US" smtClean="0"/>
              <a:t>1</a:t>
            </a:fld>
            <a:endParaRPr lang="en-US"/>
          </a:p>
        </p:txBody>
      </p:sp>
    </p:spTree>
    <p:extLst>
      <p:ext uri="{BB962C8B-B14F-4D97-AF65-F5344CB8AC3E}">
        <p14:creationId xmlns:p14="http://schemas.microsoft.com/office/powerpoint/2010/main" val="1911040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C411EA-BB8F-4BBD-9EDC-BE1BDBEB8079}" type="slidenum">
              <a:rPr lang="en-US" smtClean="0"/>
              <a:t>9</a:t>
            </a:fld>
            <a:endParaRPr lang="en-US"/>
          </a:p>
        </p:txBody>
      </p:sp>
    </p:spTree>
    <p:extLst>
      <p:ext uri="{BB962C8B-B14F-4D97-AF65-F5344CB8AC3E}">
        <p14:creationId xmlns:p14="http://schemas.microsoft.com/office/powerpoint/2010/main" val="3698531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Procurement means finding</a:t>
            </a:r>
            <a:r>
              <a:rPr lang="en-GB" baseline="0" dirty="0"/>
              <a:t> difficult things </a:t>
            </a:r>
            <a:endParaRPr lang="en-US" dirty="0"/>
          </a:p>
        </p:txBody>
      </p:sp>
      <p:sp>
        <p:nvSpPr>
          <p:cNvPr id="4" name="Slide Number Placeholder 3"/>
          <p:cNvSpPr>
            <a:spLocks noGrp="1"/>
          </p:cNvSpPr>
          <p:nvPr>
            <p:ph type="sldNum" sz="quarter" idx="10"/>
          </p:nvPr>
        </p:nvSpPr>
        <p:spPr/>
        <p:txBody>
          <a:bodyPr/>
          <a:lstStyle/>
          <a:p>
            <a:fld id="{3CC411EA-BB8F-4BBD-9EDC-BE1BDBEB8079}" type="slidenum">
              <a:rPr lang="en-US" smtClean="0"/>
              <a:t>16</a:t>
            </a:fld>
            <a:endParaRPr lang="en-US"/>
          </a:p>
        </p:txBody>
      </p:sp>
    </p:spTree>
    <p:extLst>
      <p:ext uri="{BB962C8B-B14F-4D97-AF65-F5344CB8AC3E}">
        <p14:creationId xmlns:p14="http://schemas.microsoft.com/office/powerpoint/2010/main" val="377882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C411EA-BB8F-4BBD-9EDC-BE1BDBEB8079}" type="slidenum">
              <a:rPr lang="en-US" smtClean="0"/>
              <a:t>30</a:t>
            </a:fld>
            <a:endParaRPr lang="en-US"/>
          </a:p>
        </p:txBody>
      </p:sp>
    </p:spTree>
    <p:extLst>
      <p:ext uri="{BB962C8B-B14F-4D97-AF65-F5344CB8AC3E}">
        <p14:creationId xmlns:p14="http://schemas.microsoft.com/office/powerpoint/2010/main" val="725213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807382A-792C-47E1-8DCC-B342820E42F5}" type="datetime1">
              <a:rPr lang="en-US" smtClean="0"/>
              <a:t>3/18/2020</a:t>
            </a:fld>
            <a:endParaRPr lang="en-US"/>
          </a:p>
        </p:txBody>
      </p:sp>
      <p:sp>
        <p:nvSpPr>
          <p:cNvPr id="5" name="Footer Placeholder 4"/>
          <p:cNvSpPr>
            <a:spLocks noGrp="1"/>
          </p:cNvSpPr>
          <p:nvPr>
            <p:ph type="ftr" sz="quarter" idx="11"/>
          </p:nvPr>
        </p:nvSpPr>
        <p:spPr/>
        <p:txBody>
          <a:bodyPr/>
          <a:lstStyle/>
          <a:p>
            <a:r>
              <a:rPr lang="en-US"/>
              <a:t>Prepared By: Kassahun K.</a:t>
            </a:r>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194606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9E5349-B92C-421F-A7AC-602EF0D807AE}" type="datetime1">
              <a:rPr lang="en-US" smtClean="0"/>
              <a:t>3/18/2020</a:t>
            </a:fld>
            <a:endParaRPr lang="en-US"/>
          </a:p>
        </p:txBody>
      </p:sp>
      <p:sp>
        <p:nvSpPr>
          <p:cNvPr id="5" name="Footer Placeholder 4"/>
          <p:cNvSpPr>
            <a:spLocks noGrp="1"/>
          </p:cNvSpPr>
          <p:nvPr>
            <p:ph type="ftr" sz="quarter" idx="11"/>
          </p:nvPr>
        </p:nvSpPr>
        <p:spPr/>
        <p:txBody>
          <a:bodyPr/>
          <a:lstStyle/>
          <a:p>
            <a:r>
              <a:rPr lang="en-US"/>
              <a:t>Prepared By: Kassahun K.</a:t>
            </a:r>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11718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6BCB03-0528-400A-89F7-EBE2D6B638F7}" type="datetime1">
              <a:rPr lang="en-US" smtClean="0"/>
              <a:t>3/18/2020</a:t>
            </a:fld>
            <a:endParaRPr lang="en-US"/>
          </a:p>
        </p:txBody>
      </p:sp>
      <p:sp>
        <p:nvSpPr>
          <p:cNvPr id="5" name="Footer Placeholder 4"/>
          <p:cNvSpPr>
            <a:spLocks noGrp="1"/>
          </p:cNvSpPr>
          <p:nvPr>
            <p:ph type="ftr" sz="quarter" idx="11"/>
          </p:nvPr>
        </p:nvSpPr>
        <p:spPr/>
        <p:txBody>
          <a:bodyPr/>
          <a:lstStyle/>
          <a:p>
            <a:r>
              <a:rPr lang="en-US"/>
              <a:t>Prepared By: Kassahun K.</a:t>
            </a:r>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3405904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32E64E-37DF-45A9-8135-958BDFFB2071}" type="datetime1">
              <a:rPr lang="en-US" smtClean="0"/>
              <a:t>3/18/2020</a:t>
            </a:fld>
            <a:endParaRPr lang="en-US"/>
          </a:p>
        </p:txBody>
      </p:sp>
      <p:sp>
        <p:nvSpPr>
          <p:cNvPr id="5" name="Footer Placeholder 4"/>
          <p:cNvSpPr>
            <a:spLocks noGrp="1"/>
          </p:cNvSpPr>
          <p:nvPr>
            <p:ph type="ftr" sz="quarter" idx="11"/>
          </p:nvPr>
        </p:nvSpPr>
        <p:spPr/>
        <p:txBody>
          <a:bodyPr/>
          <a:lstStyle/>
          <a:p>
            <a:r>
              <a:rPr lang="en-US"/>
              <a:t>Prepared By: Kassahun K.</a:t>
            </a:r>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57928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0621E0-8E14-4E88-81EE-1D35E6620271}" type="datetime1">
              <a:rPr lang="en-US" smtClean="0"/>
              <a:t>3/18/2020</a:t>
            </a:fld>
            <a:endParaRPr lang="en-US"/>
          </a:p>
        </p:txBody>
      </p:sp>
      <p:sp>
        <p:nvSpPr>
          <p:cNvPr id="5" name="Footer Placeholder 4"/>
          <p:cNvSpPr>
            <a:spLocks noGrp="1"/>
          </p:cNvSpPr>
          <p:nvPr>
            <p:ph type="ftr" sz="quarter" idx="11"/>
          </p:nvPr>
        </p:nvSpPr>
        <p:spPr/>
        <p:txBody>
          <a:bodyPr/>
          <a:lstStyle/>
          <a:p>
            <a:r>
              <a:rPr lang="en-US"/>
              <a:t>Prepared By: Kassahun K.</a:t>
            </a:r>
          </a:p>
        </p:txBody>
      </p:sp>
      <p:sp>
        <p:nvSpPr>
          <p:cNvPr id="6" name="Slide Number Placeholder 5"/>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532520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9360CB6-014A-408D-9515-2F696504C591}" type="datetime1">
              <a:rPr lang="en-US" smtClean="0"/>
              <a:t>3/18/2020</a:t>
            </a:fld>
            <a:endParaRPr lang="en-US"/>
          </a:p>
        </p:txBody>
      </p:sp>
      <p:sp>
        <p:nvSpPr>
          <p:cNvPr id="6" name="Footer Placeholder 5"/>
          <p:cNvSpPr>
            <a:spLocks noGrp="1"/>
          </p:cNvSpPr>
          <p:nvPr>
            <p:ph type="ftr" sz="quarter" idx="11"/>
          </p:nvPr>
        </p:nvSpPr>
        <p:spPr/>
        <p:txBody>
          <a:bodyPr/>
          <a:lstStyle/>
          <a:p>
            <a:r>
              <a:rPr lang="en-US"/>
              <a:t>Prepared By: Kassahun K.</a:t>
            </a:r>
          </a:p>
        </p:txBody>
      </p:sp>
      <p:sp>
        <p:nvSpPr>
          <p:cNvPr id="7" name="Slide Number Placeholder 6"/>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869313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5455BA1-CFC6-410D-9CE2-C464D7CC716C}" type="datetime1">
              <a:rPr lang="en-US" smtClean="0"/>
              <a:t>3/18/2020</a:t>
            </a:fld>
            <a:endParaRPr lang="en-US"/>
          </a:p>
        </p:txBody>
      </p:sp>
      <p:sp>
        <p:nvSpPr>
          <p:cNvPr id="8" name="Footer Placeholder 7"/>
          <p:cNvSpPr>
            <a:spLocks noGrp="1"/>
          </p:cNvSpPr>
          <p:nvPr>
            <p:ph type="ftr" sz="quarter" idx="11"/>
          </p:nvPr>
        </p:nvSpPr>
        <p:spPr/>
        <p:txBody>
          <a:bodyPr/>
          <a:lstStyle/>
          <a:p>
            <a:r>
              <a:rPr lang="en-US"/>
              <a:t>Prepared By: Kassahun K.</a:t>
            </a:r>
          </a:p>
        </p:txBody>
      </p:sp>
      <p:sp>
        <p:nvSpPr>
          <p:cNvPr id="9" name="Slide Number Placeholder 8"/>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4110130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B27FB2-AB46-4195-8D5E-557F246CF58E}" type="datetime1">
              <a:rPr lang="en-US" smtClean="0"/>
              <a:t>3/18/2020</a:t>
            </a:fld>
            <a:endParaRPr lang="en-US"/>
          </a:p>
        </p:txBody>
      </p:sp>
      <p:sp>
        <p:nvSpPr>
          <p:cNvPr id="4" name="Footer Placeholder 3"/>
          <p:cNvSpPr>
            <a:spLocks noGrp="1"/>
          </p:cNvSpPr>
          <p:nvPr>
            <p:ph type="ftr" sz="quarter" idx="11"/>
          </p:nvPr>
        </p:nvSpPr>
        <p:spPr/>
        <p:txBody>
          <a:bodyPr/>
          <a:lstStyle/>
          <a:p>
            <a:r>
              <a:rPr lang="en-US"/>
              <a:t>Prepared By: Kassahun K.</a:t>
            </a:r>
          </a:p>
        </p:txBody>
      </p:sp>
      <p:sp>
        <p:nvSpPr>
          <p:cNvPr id="5" name="Slide Number Placeholder 4"/>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34740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14EFA-BF25-4832-AA96-7D0CC98A88A5}" type="datetime1">
              <a:rPr lang="en-US" smtClean="0"/>
              <a:t>3/18/2020</a:t>
            </a:fld>
            <a:endParaRPr lang="en-US"/>
          </a:p>
        </p:txBody>
      </p:sp>
      <p:sp>
        <p:nvSpPr>
          <p:cNvPr id="3" name="Footer Placeholder 2"/>
          <p:cNvSpPr>
            <a:spLocks noGrp="1"/>
          </p:cNvSpPr>
          <p:nvPr>
            <p:ph type="ftr" sz="quarter" idx="11"/>
          </p:nvPr>
        </p:nvSpPr>
        <p:spPr/>
        <p:txBody>
          <a:bodyPr/>
          <a:lstStyle/>
          <a:p>
            <a:r>
              <a:rPr lang="en-US"/>
              <a:t>Prepared By: Kassahun K.</a:t>
            </a:r>
          </a:p>
        </p:txBody>
      </p:sp>
      <p:sp>
        <p:nvSpPr>
          <p:cNvPr id="4" name="Slide Number Placeholder 3"/>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173503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C5B6F5-25FE-498F-A78D-C28895D26E81}" type="datetime1">
              <a:rPr lang="en-US" smtClean="0"/>
              <a:t>3/18/2020</a:t>
            </a:fld>
            <a:endParaRPr lang="en-US"/>
          </a:p>
        </p:txBody>
      </p:sp>
      <p:sp>
        <p:nvSpPr>
          <p:cNvPr id="6" name="Footer Placeholder 5"/>
          <p:cNvSpPr>
            <a:spLocks noGrp="1"/>
          </p:cNvSpPr>
          <p:nvPr>
            <p:ph type="ftr" sz="quarter" idx="11"/>
          </p:nvPr>
        </p:nvSpPr>
        <p:spPr/>
        <p:txBody>
          <a:bodyPr/>
          <a:lstStyle/>
          <a:p>
            <a:r>
              <a:rPr lang="en-US"/>
              <a:t>Prepared By: Kassahun K.</a:t>
            </a:r>
          </a:p>
        </p:txBody>
      </p:sp>
      <p:sp>
        <p:nvSpPr>
          <p:cNvPr id="7" name="Slide Number Placeholder 6"/>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2693138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5B2688-BA80-4739-9DCD-052F8965C2C6}" type="datetime1">
              <a:rPr lang="en-US" smtClean="0"/>
              <a:t>3/18/2020</a:t>
            </a:fld>
            <a:endParaRPr lang="en-US"/>
          </a:p>
        </p:txBody>
      </p:sp>
      <p:sp>
        <p:nvSpPr>
          <p:cNvPr id="6" name="Footer Placeholder 5"/>
          <p:cNvSpPr>
            <a:spLocks noGrp="1"/>
          </p:cNvSpPr>
          <p:nvPr>
            <p:ph type="ftr" sz="quarter" idx="11"/>
          </p:nvPr>
        </p:nvSpPr>
        <p:spPr/>
        <p:txBody>
          <a:bodyPr/>
          <a:lstStyle/>
          <a:p>
            <a:r>
              <a:rPr lang="en-US"/>
              <a:t>Prepared By: Kassahun K.</a:t>
            </a:r>
          </a:p>
        </p:txBody>
      </p:sp>
      <p:sp>
        <p:nvSpPr>
          <p:cNvPr id="7" name="Slide Number Placeholder 6"/>
          <p:cNvSpPr>
            <a:spLocks noGrp="1"/>
          </p:cNvSpPr>
          <p:nvPr>
            <p:ph type="sldNum" sz="quarter" idx="12"/>
          </p:nvPr>
        </p:nvSpPr>
        <p:spPr/>
        <p:txBody>
          <a:bodyPr/>
          <a:lstStyle/>
          <a:p>
            <a:fld id="{BB26BA4E-3D48-41AB-9FEC-AA27FE4DAAA6}" type="slidenum">
              <a:rPr lang="en-US" smtClean="0"/>
              <a:t>‹#›</a:t>
            </a:fld>
            <a:endParaRPr lang="en-US"/>
          </a:p>
        </p:txBody>
      </p:sp>
    </p:spTree>
    <p:extLst>
      <p:ext uri="{BB962C8B-B14F-4D97-AF65-F5344CB8AC3E}">
        <p14:creationId xmlns:p14="http://schemas.microsoft.com/office/powerpoint/2010/main" val="425067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9B6DC7-95C7-4FD6-A55F-A1850E29231C}" type="datetime1">
              <a:rPr lang="en-US" smtClean="0"/>
              <a:t>3/18/2020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Prepared By: Kassahun K.</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26BA4E-3D48-41AB-9FEC-AA27FE4DAAA6}" type="slidenum">
              <a:rPr lang="en-US" smtClean="0"/>
              <a:t>‹#›</a:t>
            </a:fld>
            <a:endParaRPr lang="en-US"/>
          </a:p>
        </p:txBody>
      </p:sp>
    </p:spTree>
    <p:extLst>
      <p:ext uri="{BB962C8B-B14F-4D97-AF65-F5344CB8AC3E}">
        <p14:creationId xmlns:p14="http://schemas.microsoft.com/office/powerpoint/2010/main" val="882724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tuko.co.ke/283663-theories-entrepreneurship.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7950" y="139700"/>
            <a:ext cx="9144000" cy="477837"/>
          </a:xfrm>
        </p:spPr>
        <p:txBody>
          <a:bodyPr>
            <a:noAutofit/>
          </a:bodyPr>
          <a:lstStyle/>
          <a:p>
            <a:r>
              <a:rPr lang="en-US" sz="3200" b="1" dirty="0"/>
              <a:t>Chapter 1. Introduction</a:t>
            </a:r>
            <a:endParaRPr lang="en-US" sz="3200" dirty="0"/>
          </a:p>
        </p:txBody>
      </p:sp>
      <p:sp>
        <p:nvSpPr>
          <p:cNvPr id="3" name="Subtitle 2"/>
          <p:cNvSpPr>
            <a:spLocks noGrp="1"/>
          </p:cNvSpPr>
          <p:nvPr>
            <p:ph type="subTitle" idx="1"/>
          </p:nvPr>
        </p:nvSpPr>
        <p:spPr>
          <a:xfrm>
            <a:off x="393700" y="617537"/>
            <a:ext cx="11112500" cy="6126163"/>
          </a:xfrm>
        </p:spPr>
        <p:txBody>
          <a:bodyPr>
            <a:normAutofit/>
          </a:bodyPr>
          <a:lstStyle/>
          <a:p>
            <a:r>
              <a:rPr lang="en-US" sz="3500" b="1" dirty="0"/>
              <a:t>1.1 Entrepreneur and Entrepreneurship in the Agricultural sector</a:t>
            </a:r>
          </a:p>
          <a:p>
            <a:pPr marL="457200" indent="-457200" algn="just">
              <a:buFont typeface="Arial" panose="020B0604020202020204" pitchFamily="34" charset="0"/>
              <a:buChar char="•"/>
            </a:pPr>
            <a:r>
              <a:rPr lang="en-IN" sz="2800" dirty="0"/>
              <a:t>The word </a:t>
            </a:r>
            <a:r>
              <a:rPr lang="en-IN" sz="2800" b="1" i="1" dirty="0"/>
              <a:t>entrepreneur </a:t>
            </a:r>
            <a:r>
              <a:rPr lang="en-IN" sz="2800" dirty="0"/>
              <a:t>is derived from the French word, </a:t>
            </a:r>
            <a:r>
              <a:rPr lang="en-IN" sz="2800" i="1" dirty="0"/>
              <a:t>'</a:t>
            </a:r>
            <a:r>
              <a:rPr lang="en-IN" sz="2800" b="1" i="1" dirty="0" err="1">
                <a:solidFill>
                  <a:srgbClr val="FF0000"/>
                </a:solidFill>
              </a:rPr>
              <a:t>Entreprendre</a:t>
            </a:r>
            <a:r>
              <a:rPr lang="en-IN" sz="2800" i="1" dirty="0"/>
              <a:t>' </a:t>
            </a:r>
            <a:r>
              <a:rPr lang="en-IN" sz="2800" dirty="0"/>
              <a:t>in the beginning of the 16</a:t>
            </a:r>
            <a:r>
              <a:rPr lang="en-IN" sz="2800" baseline="30000" dirty="0"/>
              <a:t>th</a:t>
            </a:r>
            <a:r>
              <a:rPr lang="en-IN" sz="2800" dirty="0"/>
              <a:t> Century. </a:t>
            </a:r>
            <a:endParaRPr lang="en-IN" sz="2800" i="1" dirty="0"/>
          </a:p>
          <a:p>
            <a:pPr marL="1371600" lvl="2" indent="-457200" algn="just">
              <a:buFont typeface="Wingdings" panose="05000000000000000000" pitchFamily="2" charset="2"/>
              <a:buChar char="Ø"/>
            </a:pPr>
            <a:r>
              <a:rPr lang="en-IN" sz="3200" dirty="0"/>
              <a:t>which means to '</a:t>
            </a:r>
            <a:r>
              <a:rPr lang="en-IN" sz="3200" b="1" dirty="0">
                <a:solidFill>
                  <a:srgbClr val="FF0000"/>
                </a:solidFill>
              </a:rPr>
              <a:t>undertake</a:t>
            </a:r>
            <a:r>
              <a:rPr lang="en-IN" sz="3200" dirty="0"/>
              <a:t>', </a:t>
            </a:r>
            <a:r>
              <a:rPr lang="en-IN" sz="3200" i="1" dirty="0"/>
              <a:t>i.e</a:t>
            </a:r>
            <a:r>
              <a:rPr lang="en-IN" sz="3200" dirty="0"/>
              <a:t>., the person who undertakes the risk of new enterprise. </a:t>
            </a:r>
          </a:p>
          <a:p>
            <a:pPr marL="457200" indent="-457200" algn="just">
              <a:buFont typeface="Arial" panose="020B0604020202020204" pitchFamily="34" charset="0"/>
              <a:buChar char="•"/>
            </a:pPr>
            <a:r>
              <a:rPr lang="en-IN" sz="2800" b="1" dirty="0">
                <a:solidFill>
                  <a:srgbClr val="FF0000"/>
                </a:solidFill>
              </a:rPr>
              <a:t>Who is an entrepreneur? </a:t>
            </a:r>
            <a:r>
              <a:rPr lang="en-IN" sz="2800" dirty="0"/>
              <a:t>An entrepreneur can be defined as </a:t>
            </a:r>
          </a:p>
          <a:p>
            <a:pPr marL="1371600" lvl="2" indent="-457200" algn="just">
              <a:buFont typeface="Wingdings" panose="05000000000000000000" pitchFamily="2" charset="2"/>
              <a:buChar char="Ø"/>
            </a:pPr>
            <a:r>
              <a:rPr lang="en-IN" sz="3000" dirty="0"/>
              <a:t>one who initiates and establishes an economic activity. </a:t>
            </a:r>
          </a:p>
          <a:p>
            <a:pPr marL="1371600" lvl="2" indent="-457200" algn="just">
              <a:buFont typeface="Wingdings" panose="05000000000000000000" pitchFamily="2" charset="2"/>
              <a:buChar char="Ø"/>
            </a:pPr>
            <a:r>
              <a:rPr lang="en-US" sz="3000" dirty="0"/>
              <a:t>someone who is able to balance the economically desirable with the technologically/operationally feasible, </a:t>
            </a:r>
          </a:p>
          <a:p>
            <a:pPr marL="1371600" lvl="2" indent="-457200" algn="just">
              <a:buFont typeface="Wingdings" panose="05000000000000000000" pitchFamily="2" charset="2"/>
              <a:buChar char="Ø"/>
            </a:pPr>
            <a:r>
              <a:rPr lang="en-US" sz="3000" dirty="0"/>
              <a:t>someone who takes a calculated risk to seize (take)  an opportunity or meet an </a:t>
            </a:r>
            <a:r>
              <a:rPr lang="en-US" sz="3000" b="1" dirty="0">
                <a:solidFill>
                  <a:srgbClr val="FF0000"/>
                </a:solidFill>
              </a:rPr>
              <a:t>unsatisfied need </a:t>
            </a:r>
            <a:r>
              <a:rPr lang="en-US" sz="3000" dirty="0"/>
              <a:t>in hopes of establishing a sustainable business.</a:t>
            </a:r>
          </a:p>
        </p:txBody>
      </p:sp>
      <p:sp>
        <p:nvSpPr>
          <p:cNvPr id="7" name="Date Placeholder 6"/>
          <p:cNvSpPr>
            <a:spLocks noGrp="1"/>
          </p:cNvSpPr>
          <p:nvPr>
            <p:ph type="dt" sz="half" idx="10"/>
          </p:nvPr>
        </p:nvSpPr>
        <p:spPr/>
        <p:txBody>
          <a:bodyPr/>
          <a:lstStyle/>
          <a:p>
            <a:fld id="{50EFBE9F-353D-4371-BB73-7EF03FCB4986}" type="datetime1">
              <a:rPr lang="en-US" smtClean="0"/>
              <a:t>3/18/2020</a:t>
            </a:fld>
            <a:endParaRPr lang="en-US"/>
          </a:p>
        </p:txBody>
      </p:sp>
      <p:sp>
        <p:nvSpPr>
          <p:cNvPr id="8" name="Footer Placeholder 7"/>
          <p:cNvSpPr>
            <a:spLocks noGrp="1"/>
          </p:cNvSpPr>
          <p:nvPr>
            <p:ph type="ftr" sz="quarter" idx="11"/>
          </p:nvPr>
        </p:nvSpPr>
        <p:spPr/>
        <p:txBody>
          <a:bodyPr/>
          <a:lstStyle/>
          <a:p>
            <a:r>
              <a:rPr lang="en-US"/>
              <a:t>Prepared By: Kassahun K.</a:t>
            </a:r>
          </a:p>
        </p:txBody>
      </p:sp>
      <p:sp>
        <p:nvSpPr>
          <p:cNvPr id="9" name="Slide Number Placeholder 8"/>
          <p:cNvSpPr>
            <a:spLocks noGrp="1"/>
          </p:cNvSpPr>
          <p:nvPr>
            <p:ph type="sldNum" sz="quarter" idx="12"/>
          </p:nvPr>
        </p:nvSpPr>
        <p:spPr/>
        <p:txBody>
          <a:bodyPr/>
          <a:lstStyle/>
          <a:p>
            <a:fld id="{BB26BA4E-3D48-41AB-9FEC-AA27FE4DAAA6}" type="slidenum">
              <a:rPr lang="en-US" smtClean="0"/>
              <a:t>1</a:t>
            </a:fld>
            <a:endParaRPr lang="en-US"/>
          </a:p>
        </p:txBody>
      </p:sp>
    </p:spTree>
    <p:extLst>
      <p:ext uri="{BB962C8B-B14F-4D97-AF65-F5344CB8AC3E}">
        <p14:creationId xmlns:p14="http://schemas.microsoft.com/office/powerpoint/2010/main" val="173755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3">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 calcmode="lin" valueType="num">
                                      <p:cBhvr>
                                        <p:cTn id="1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p:cTn id="2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2300" y="812801"/>
            <a:ext cx="10731500" cy="5410200"/>
          </a:xfrm>
        </p:spPr>
        <p:txBody>
          <a:bodyPr>
            <a:normAutofit/>
          </a:bodyPr>
          <a:lstStyle/>
          <a:p>
            <a:pPr marL="0" indent="0" algn="just">
              <a:buNone/>
            </a:pPr>
            <a:r>
              <a:rPr lang="en-IN" b="1" dirty="0">
                <a:solidFill>
                  <a:srgbClr val="FF0000"/>
                </a:solidFill>
              </a:rPr>
              <a:t>b. semi-processing and processing of agricultural produces </a:t>
            </a:r>
          </a:p>
          <a:p>
            <a:pPr algn="just"/>
            <a:r>
              <a:rPr lang="en-IN" dirty="0"/>
              <a:t>engages in semi-processing and processing of agricultural products, and plans to earn a higher profit.  </a:t>
            </a:r>
          </a:p>
          <a:p>
            <a:pPr lvl="1" algn="just">
              <a:buFont typeface="Courier New" panose="02070309020205020404" pitchFamily="49" charset="0"/>
              <a:buChar char="o"/>
            </a:pPr>
            <a:r>
              <a:rPr lang="en-IN" sz="2800" dirty="0"/>
              <a:t>Like: concentrated milk and cream production, edible oil production (from </a:t>
            </a:r>
            <a:r>
              <a:rPr lang="en-US" sz="2800" dirty="0"/>
              <a:t>sesame seed, </a:t>
            </a:r>
            <a:r>
              <a:rPr lang="en-US" sz="2800" dirty="0" err="1"/>
              <a:t>niger</a:t>
            </a:r>
            <a:r>
              <a:rPr lang="en-US" sz="2800" dirty="0"/>
              <a:t> seed and linseed), </a:t>
            </a:r>
            <a:r>
              <a:rPr lang="en-IN" sz="2800" dirty="0"/>
              <a:t>Bio-manure production and supply, making vermin-compost, seeds production and distribution, Renting out Farm implements/tools, etc.</a:t>
            </a:r>
            <a:endParaRPr lang="en-US" sz="2800" dirty="0"/>
          </a:p>
        </p:txBody>
      </p:sp>
      <p:sp>
        <p:nvSpPr>
          <p:cNvPr id="6" name="Date Placeholder 5"/>
          <p:cNvSpPr>
            <a:spLocks noGrp="1"/>
          </p:cNvSpPr>
          <p:nvPr>
            <p:ph type="dt" sz="half" idx="10"/>
          </p:nvPr>
        </p:nvSpPr>
        <p:spPr/>
        <p:txBody>
          <a:bodyPr/>
          <a:lstStyle/>
          <a:p>
            <a:fld id="{5D980E22-5A1B-4FA5-8535-8EDB20B433B3}"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10</a:t>
            </a:fld>
            <a:endParaRPr lang="en-US"/>
          </a:p>
        </p:txBody>
      </p:sp>
    </p:spTree>
    <p:extLst>
      <p:ext uri="{BB962C8B-B14F-4D97-AF65-F5344CB8AC3E}">
        <p14:creationId xmlns:p14="http://schemas.microsoft.com/office/powerpoint/2010/main" val="3828465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68300"/>
            <a:ext cx="10629900" cy="5808663"/>
          </a:xfrm>
        </p:spPr>
        <p:txBody>
          <a:bodyPr>
            <a:normAutofit/>
          </a:bodyPr>
          <a:lstStyle/>
          <a:p>
            <a:pPr marL="0" indent="0" algn="ctr">
              <a:buNone/>
            </a:pPr>
            <a:r>
              <a:rPr lang="en-US" sz="3600" b="1" dirty="0"/>
              <a:t>2.2 Main functions of  Agricultural Entrepreneurs in agri-business firms</a:t>
            </a:r>
          </a:p>
          <a:p>
            <a:r>
              <a:rPr lang="en-US" dirty="0"/>
              <a:t>Entrepreneurs are opportunity seekers.</a:t>
            </a:r>
          </a:p>
          <a:p>
            <a:r>
              <a:rPr lang="en-US" dirty="0"/>
              <a:t>He/she is also the organizer and coordinator of the agents of production. </a:t>
            </a:r>
          </a:p>
          <a:p>
            <a:r>
              <a:rPr lang="en-US" dirty="0"/>
              <a:t>He/she has to execute many functions while establishing a small­ scale enterprise. </a:t>
            </a:r>
          </a:p>
          <a:p>
            <a:r>
              <a:rPr lang="en-US" dirty="0"/>
              <a:t>He/she not only perceives the business opportunities </a:t>
            </a:r>
          </a:p>
          <a:p>
            <a:pPr lvl="2">
              <a:buFont typeface="Courier New" panose="02070309020205020404" pitchFamily="49" charset="0"/>
              <a:buChar char="o"/>
            </a:pPr>
            <a:r>
              <a:rPr lang="en-US" sz="2800" dirty="0"/>
              <a:t>but also mobilizes the other resources like 5 </a:t>
            </a:r>
            <a:r>
              <a:rPr lang="en-US" sz="2800" dirty="0" err="1"/>
              <a:t>Ms</a:t>
            </a:r>
            <a:r>
              <a:rPr lang="en-US" sz="2800" dirty="0"/>
              <a:t>, Man, money, machine, materials and methods. </a:t>
            </a:r>
          </a:p>
          <a:p>
            <a:endParaRPr lang="en-US" dirty="0"/>
          </a:p>
        </p:txBody>
      </p:sp>
      <p:sp>
        <p:nvSpPr>
          <p:cNvPr id="6" name="Date Placeholder 5"/>
          <p:cNvSpPr>
            <a:spLocks noGrp="1"/>
          </p:cNvSpPr>
          <p:nvPr>
            <p:ph type="dt" sz="half" idx="10"/>
          </p:nvPr>
        </p:nvSpPr>
        <p:spPr/>
        <p:txBody>
          <a:bodyPr/>
          <a:lstStyle/>
          <a:p>
            <a:fld id="{C1CCE962-649D-4120-92EC-F1DA7A017B54}"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11</a:t>
            </a:fld>
            <a:endParaRPr lang="en-US"/>
          </a:p>
        </p:txBody>
      </p:sp>
    </p:spTree>
    <p:extLst>
      <p:ext uri="{BB962C8B-B14F-4D97-AF65-F5344CB8AC3E}">
        <p14:creationId xmlns:p14="http://schemas.microsoft.com/office/powerpoint/2010/main" val="1532453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5300"/>
            <a:ext cx="10515600" cy="5994400"/>
          </a:xfrm>
        </p:spPr>
        <p:txBody>
          <a:bodyPr>
            <a:normAutofit lnSpcReduction="10000"/>
          </a:bodyPr>
          <a:lstStyle/>
          <a:p>
            <a:pPr marL="0" indent="0">
              <a:buNone/>
            </a:pPr>
            <a:r>
              <a:rPr lang="en-US" dirty="0"/>
              <a:t>However, the </a:t>
            </a:r>
            <a:r>
              <a:rPr lang="en-US" b="1" dirty="0">
                <a:solidFill>
                  <a:srgbClr val="FF0000"/>
                </a:solidFill>
              </a:rPr>
              <a:t>main functions of the entrepreneurs </a:t>
            </a:r>
            <a:r>
              <a:rPr lang="en-US" dirty="0"/>
              <a:t>are:</a:t>
            </a:r>
          </a:p>
          <a:p>
            <a:pPr>
              <a:buFont typeface="Wingdings" panose="05000000000000000000" pitchFamily="2" charset="2"/>
              <a:buChar char="v"/>
            </a:pPr>
            <a:r>
              <a:rPr lang="en-US" dirty="0"/>
              <a:t> </a:t>
            </a:r>
            <a:r>
              <a:rPr lang="en-US" i="1" dirty="0"/>
              <a:t>Idea generation</a:t>
            </a:r>
          </a:p>
          <a:p>
            <a:pPr>
              <a:buFont typeface="Wingdings" panose="05000000000000000000" pitchFamily="2" charset="2"/>
              <a:buChar char="v"/>
            </a:pPr>
            <a:r>
              <a:rPr lang="en-IN" i="1" dirty="0"/>
              <a:t>Determination of objectives</a:t>
            </a:r>
            <a:endParaRPr lang="en-US" i="1" dirty="0"/>
          </a:p>
          <a:p>
            <a:pPr>
              <a:buFont typeface="Wingdings" panose="05000000000000000000" pitchFamily="2" charset="2"/>
              <a:buChar char="v"/>
            </a:pPr>
            <a:r>
              <a:rPr lang="en-US" i="1" dirty="0"/>
              <a:t>Rising of funds</a:t>
            </a:r>
          </a:p>
          <a:p>
            <a:pPr>
              <a:buFont typeface="Wingdings" panose="05000000000000000000" pitchFamily="2" charset="2"/>
              <a:buChar char="v"/>
            </a:pPr>
            <a:r>
              <a:rPr lang="en-US" i="1" dirty="0"/>
              <a:t>Procurement of raw materials</a:t>
            </a:r>
          </a:p>
          <a:p>
            <a:pPr>
              <a:buFont typeface="Wingdings" panose="05000000000000000000" pitchFamily="2" charset="2"/>
              <a:buChar char="v"/>
            </a:pPr>
            <a:r>
              <a:rPr lang="en-US" i="1" dirty="0"/>
              <a:t>Procurement of machinery</a:t>
            </a:r>
          </a:p>
          <a:p>
            <a:pPr>
              <a:buFont typeface="Wingdings" panose="05000000000000000000" pitchFamily="2" charset="2"/>
              <a:buChar char="v"/>
            </a:pPr>
            <a:r>
              <a:rPr lang="en-IN" i="1" dirty="0"/>
              <a:t>Market research</a:t>
            </a:r>
          </a:p>
          <a:p>
            <a:pPr>
              <a:buFont typeface="Wingdings" panose="05000000000000000000" pitchFamily="2" charset="2"/>
              <a:buChar char="v"/>
            </a:pPr>
            <a:r>
              <a:rPr lang="en-US" i="1" dirty="0"/>
              <a:t>Determination of form of enterprise</a:t>
            </a:r>
          </a:p>
          <a:p>
            <a:pPr>
              <a:buFont typeface="Wingdings" panose="05000000000000000000" pitchFamily="2" charset="2"/>
              <a:buChar char="v"/>
            </a:pPr>
            <a:r>
              <a:rPr lang="en-US" i="1" dirty="0"/>
              <a:t>Recruitment of manpower</a:t>
            </a:r>
          </a:p>
          <a:p>
            <a:pPr>
              <a:buFont typeface="Wingdings" panose="05000000000000000000" pitchFamily="2" charset="2"/>
              <a:buChar char="v"/>
            </a:pPr>
            <a:r>
              <a:rPr lang="en-US" i="1" dirty="0"/>
              <a:t>Implementation of the project: </a:t>
            </a:r>
          </a:p>
          <a:p>
            <a:pPr>
              <a:buFont typeface="Wingdings" panose="05000000000000000000" pitchFamily="2" charset="2"/>
              <a:buChar char="v"/>
            </a:pPr>
            <a:r>
              <a:rPr lang="en-US" i="1" dirty="0"/>
              <a:t>Managing the enterprise</a:t>
            </a:r>
          </a:p>
          <a:p>
            <a:pPr>
              <a:buFont typeface="Wingdings" panose="05000000000000000000" pitchFamily="2" charset="2"/>
              <a:buChar char="v"/>
            </a:pPr>
            <a:r>
              <a:rPr lang="en-US" i="1" dirty="0"/>
              <a:t>Growth and Development</a:t>
            </a:r>
            <a:endParaRPr lang="en-US" dirty="0"/>
          </a:p>
        </p:txBody>
      </p:sp>
      <p:sp>
        <p:nvSpPr>
          <p:cNvPr id="6" name="Date Placeholder 5"/>
          <p:cNvSpPr>
            <a:spLocks noGrp="1"/>
          </p:cNvSpPr>
          <p:nvPr>
            <p:ph type="dt" sz="half" idx="10"/>
          </p:nvPr>
        </p:nvSpPr>
        <p:spPr/>
        <p:txBody>
          <a:bodyPr/>
          <a:lstStyle/>
          <a:p>
            <a:fld id="{881659F2-641D-4EB9-B51F-71C6997688CD}"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12</a:t>
            </a:fld>
            <a:endParaRPr lang="en-US"/>
          </a:p>
        </p:txBody>
      </p:sp>
    </p:spTree>
    <p:extLst>
      <p:ext uri="{BB962C8B-B14F-4D97-AF65-F5344CB8AC3E}">
        <p14:creationId xmlns:p14="http://schemas.microsoft.com/office/powerpoint/2010/main" val="3489674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800" y="520700"/>
            <a:ext cx="10795000" cy="5867400"/>
          </a:xfrm>
        </p:spPr>
        <p:txBody>
          <a:bodyPr>
            <a:normAutofit/>
          </a:bodyPr>
          <a:lstStyle/>
          <a:p>
            <a:pPr lvl="0">
              <a:buFont typeface="Wingdings" panose="05000000000000000000" pitchFamily="2" charset="2"/>
              <a:buChar char="q"/>
            </a:pPr>
            <a:r>
              <a:rPr lang="en-US" b="1" i="1" dirty="0">
                <a:solidFill>
                  <a:srgbClr val="FF0000"/>
                </a:solidFill>
              </a:rPr>
              <a:t>Idea generation</a:t>
            </a:r>
            <a:r>
              <a:rPr lang="en-US" i="1" dirty="0">
                <a:solidFill>
                  <a:srgbClr val="FF0000"/>
                </a:solidFill>
              </a:rPr>
              <a:t>: </a:t>
            </a:r>
          </a:p>
          <a:p>
            <a:pPr lvl="0"/>
            <a:r>
              <a:rPr lang="en-US" dirty="0"/>
              <a:t>This is the most important function of the entrepreneur. </a:t>
            </a:r>
          </a:p>
          <a:p>
            <a:pPr lvl="0"/>
            <a:r>
              <a:rPr lang="en-US" dirty="0"/>
              <a:t>can be possible through the vision, insight, observation, experience, education, training and exposure of the entrepreneur. </a:t>
            </a:r>
          </a:p>
          <a:p>
            <a:pPr lvl="0"/>
            <a:r>
              <a:rPr lang="en-US" dirty="0"/>
              <a:t>precisely implies </a:t>
            </a:r>
            <a:r>
              <a:rPr lang="en-US" dirty="0">
                <a:solidFill>
                  <a:srgbClr val="FF0000"/>
                </a:solidFill>
              </a:rPr>
              <a:t>product selection </a:t>
            </a:r>
            <a:r>
              <a:rPr lang="en-US" dirty="0"/>
              <a:t>and </a:t>
            </a:r>
            <a:r>
              <a:rPr lang="en-US" dirty="0">
                <a:solidFill>
                  <a:srgbClr val="FF0000"/>
                </a:solidFill>
              </a:rPr>
              <a:t>project identification</a:t>
            </a:r>
            <a:r>
              <a:rPr lang="en-US" dirty="0"/>
              <a:t>. </a:t>
            </a:r>
          </a:p>
          <a:p>
            <a:pPr lvl="0"/>
            <a:r>
              <a:rPr lang="en-US" dirty="0"/>
              <a:t>Ideas can be generated through </a:t>
            </a:r>
            <a:r>
              <a:rPr lang="en-US" dirty="0">
                <a:solidFill>
                  <a:srgbClr val="FF0000"/>
                </a:solidFill>
              </a:rPr>
              <a:t>environmental scanning </a:t>
            </a:r>
            <a:r>
              <a:rPr lang="en-US" dirty="0"/>
              <a:t>and </a:t>
            </a:r>
            <a:r>
              <a:rPr lang="en-US" dirty="0">
                <a:solidFill>
                  <a:srgbClr val="FF0000"/>
                </a:solidFill>
              </a:rPr>
              <a:t>market survey.</a:t>
            </a:r>
          </a:p>
          <a:p>
            <a:pPr lvl="0"/>
            <a:r>
              <a:rPr lang="en-US" dirty="0"/>
              <a:t>It is the function of the entrepreneurs to generate as many ideas as he can </a:t>
            </a:r>
          </a:p>
          <a:p>
            <a:pPr lvl="2" algn="just">
              <a:buFont typeface="Courier New" panose="02070309020205020404" pitchFamily="49" charset="0"/>
              <a:buChar char="o"/>
            </a:pPr>
            <a:r>
              <a:rPr lang="en-US" sz="2800" dirty="0"/>
              <a:t>for the purpose of selecting the best business opportunities which can subsequently be taken up by him as a commercially-viable business venture. </a:t>
            </a:r>
          </a:p>
          <a:p>
            <a:endParaRPr lang="en-US" dirty="0"/>
          </a:p>
        </p:txBody>
      </p:sp>
      <p:sp>
        <p:nvSpPr>
          <p:cNvPr id="6" name="Date Placeholder 5"/>
          <p:cNvSpPr>
            <a:spLocks noGrp="1"/>
          </p:cNvSpPr>
          <p:nvPr>
            <p:ph type="dt" sz="half" idx="10"/>
          </p:nvPr>
        </p:nvSpPr>
        <p:spPr/>
        <p:txBody>
          <a:bodyPr/>
          <a:lstStyle/>
          <a:p>
            <a:fld id="{17654BE1-ACCF-4803-A3DA-8EFF5AA3EF31}"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13</a:t>
            </a:fld>
            <a:endParaRPr lang="en-US"/>
          </a:p>
        </p:txBody>
      </p:sp>
    </p:spTree>
    <p:extLst>
      <p:ext uri="{BB962C8B-B14F-4D97-AF65-F5344CB8AC3E}">
        <p14:creationId xmlns:p14="http://schemas.microsoft.com/office/powerpoint/2010/main" val="2525293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0900" y="622300"/>
            <a:ext cx="10502900" cy="5554663"/>
          </a:xfrm>
        </p:spPr>
        <p:txBody>
          <a:bodyPr/>
          <a:lstStyle/>
          <a:p>
            <a:pPr>
              <a:buFont typeface="Wingdings" panose="05000000000000000000" pitchFamily="2" charset="2"/>
              <a:buChar char="q"/>
            </a:pPr>
            <a:r>
              <a:rPr lang="en-IN" b="1" i="1" dirty="0">
                <a:solidFill>
                  <a:srgbClr val="FF0000"/>
                </a:solidFill>
              </a:rPr>
              <a:t>Determination of objectives</a:t>
            </a:r>
            <a:r>
              <a:rPr lang="en-IN" i="1" dirty="0">
                <a:solidFill>
                  <a:srgbClr val="FF0000"/>
                </a:solidFill>
              </a:rPr>
              <a:t>: </a:t>
            </a:r>
          </a:p>
          <a:p>
            <a:r>
              <a:rPr lang="en-IN" dirty="0"/>
              <a:t>The entrepreneur is to determine and lay down the objectives of the business, which should be </a:t>
            </a:r>
            <a:r>
              <a:rPr lang="en-IN" b="1" dirty="0">
                <a:solidFill>
                  <a:srgbClr val="FF0000"/>
                </a:solidFill>
              </a:rPr>
              <a:t>spelt out on clear terms</a:t>
            </a:r>
            <a:r>
              <a:rPr lang="en-IN" dirty="0"/>
              <a:t>. </a:t>
            </a:r>
          </a:p>
          <a:p>
            <a:pPr algn="just"/>
            <a:r>
              <a:rPr lang="en-IN" dirty="0"/>
              <a:t>Entrepreneur should be very much clear about </a:t>
            </a:r>
            <a:r>
              <a:rPr lang="en-IN" b="1" dirty="0"/>
              <a:t>the nature of business </a:t>
            </a:r>
            <a:r>
              <a:rPr lang="en-IN" dirty="0"/>
              <a:t>and </a:t>
            </a:r>
            <a:r>
              <a:rPr lang="en-IN" b="1" dirty="0"/>
              <a:t>the type of business</a:t>
            </a:r>
            <a:r>
              <a:rPr lang="en-IN" dirty="0"/>
              <a:t>. </a:t>
            </a:r>
          </a:p>
          <a:p>
            <a:pPr algn="just"/>
            <a:r>
              <a:rPr lang="en-IN" dirty="0"/>
              <a:t>Whether the enterprise belongs to the category of a manufacturing concern or a service-oriented unit or a trading business,</a:t>
            </a:r>
          </a:p>
          <a:p>
            <a:pPr lvl="2" algn="just"/>
            <a:r>
              <a:rPr lang="en-IN" sz="2800" dirty="0"/>
              <a:t>so that the entrepreneurs can very well carryon the venture in accordance with the </a:t>
            </a:r>
            <a:r>
              <a:rPr lang="en-IN" sz="2800" b="1" dirty="0">
                <a:solidFill>
                  <a:srgbClr val="FF0000"/>
                </a:solidFill>
              </a:rPr>
              <a:t>objectives determined by him. </a:t>
            </a:r>
            <a:endParaRPr lang="en-US" sz="2800" b="1" dirty="0">
              <a:solidFill>
                <a:srgbClr val="FF0000"/>
              </a:solidFill>
            </a:endParaRPr>
          </a:p>
          <a:p>
            <a:endParaRPr lang="en-US" dirty="0"/>
          </a:p>
        </p:txBody>
      </p:sp>
      <p:sp>
        <p:nvSpPr>
          <p:cNvPr id="6" name="Date Placeholder 5"/>
          <p:cNvSpPr>
            <a:spLocks noGrp="1"/>
          </p:cNvSpPr>
          <p:nvPr>
            <p:ph type="dt" sz="half" idx="10"/>
          </p:nvPr>
        </p:nvSpPr>
        <p:spPr/>
        <p:txBody>
          <a:bodyPr/>
          <a:lstStyle/>
          <a:p>
            <a:fld id="{D452CED9-1FD3-4480-BA24-D124A46378BD}"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14</a:t>
            </a:fld>
            <a:endParaRPr lang="en-US"/>
          </a:p>
        </p:txBody>
      </p:sp>
    </p:spTree>
    <p:extLst>
      <p:ext uri="{BB962C8B-B14F-4D97-AF65-F5344CB8AC3E}">
        <p14:creationId xmlns:p14="http://schemas.microsoft.com/office/powerpoint/2010/main" val="1159951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2609" y="596900"/>
            <a:ext cx="11052313" cy="5750891"/>
          </a:xfrm>
        </p:spPr>
        <p:txBody>
          <a:bodyPr>
            <a:normAutofit/>
          </a:bodyPr>
          <a:lstStyle/>
          <a:p>
            <a:pPr lvl="0">
              <a:buFont typeface="Wingdings" panose="05000000000000000000" pitchFamily="2" charset="2"/>
              <a:buChar char="q"/>
            </a:pPr>
            <a:r>
              <a:rPr lang="en-US" b="1" i="1" dirty="0">
                <a:solidFill>
                  <a:srgbClr val="FF0000"/>
                </a:solidFill>
              </a:rPr>
              <a:t>Rising of funds</a:t>
            </a:r>
            <a:r>
              <a:rPr lang="en-US" i="1" dirty="0">
                <a:solidFill>
                  <a:srgbClr val="FF0000"/>
                </a:solidFill>
              </a:rPr>
              <a:t>: </a:t>
            </a:r>
          </a:p>
          <a:p>
            <a:pPr lvl="0"/>
            <a:r>
              <a:rPr lang="en-US" b="1" dirty="0"/>
              <a:t>Fund raising </a:t>
            </a:r>
            <a:r>
              <a:rPr lang="en-US" dirty="0"/>
              <a:t>is the most important function of an entrepreneur.  </a:t>
            </a:r>
          </a:p>
          <a:p>
            <a:pPr lvl="0"/>
            <a:r>
              <a:rPr lang="en-US" dirty="0"/>
              <a:t>All the activities of a business depend upon the </a:t>
            </a:r>
            <a:r>
              <a:rPr lang="en-US" b="1" dirty="0">
                <a:solidFill>
                  <a:srgbClr val="FF0000"/>
                </a:solidFill>
              </a:rPr>
              <a:t>finance</a:t>
            </a:r>
            <a:r>
              <a:rPr lang="en-US" dirty="0"/>
              <a:t> and </a:t>
            </a:r>
            <a:r>
              <a:rPr lang="en-US" b="1" dirty="0"/>
              <a:t>its </a:t>
            </a:r>
            <a:r>
              <a:rPr lang="en-US" b="1" dirty="0">
                <a:solidFill>
                  <a:srgbClr val="FF0000"/>
                </a:solidFill>
              </a:rPr>
              <a:t>proper management. </a:t>
            </a:r>
          </a:p>
          <a:p>
            <a:pPr lvl="0"/>
            <a:r>
              <a:rPr lang="en-US" dirty="0"/>
              <a:t>It is the responsibility of the entrepreneur to raise funds internally as well as externally. </a:t>
            </a:r>
          </a:p>
          <a:p>
            <a:pPr lvl="0"/>
            <a:r>
              <a:rPr lang="en-US" dirty="0"/>
              <a:t>In this matter, he should be aware of the </a:t>
            </a:r>
            <a:r>
              <a:rPr lang="en-US" b="1" dirty="0">
                <a:solidFill>
                  <a:srgbClr val="FF0000"/>
                </a:solidFill>
              </a:rPr>
              <a:t>different sources of funds </a:t>
            </a:r>
            <a:r>
              <a:rPr lang="en-US" dirty="0"/>
              <a:t>and </a:t>
            </a:r>
            <a:r>
              <a:rPr lang="en-US" b="1" dirty="0">
                <a:solidFill>
                  <a:srgbClr val="FF0000"/>
                </a:solidFill>
              </a:rPr>
              <a:t>the formalities to raise funds</a:t>
            </a:r>
            <a:r>
              <a:rPr lang="en-US" dirty="0"/>
              <a:t>. </a:t>
            </a:r>
          </a:p>
          <a:p>
            <a:pPr lvl="0"/>
            <a:r>
              <a:rPr lang="en-US" dirty="0"/>
              <a:t>He should have the full knowledge of different government sponsored schemes.</a:t>
            </a:r>
          </a:p>
          <a:p>
            <a:pPr lvl="1">
              <a:buFont typeface="Courier New" panose="02070309020205020404" pitchFamily="49" charset="0"/>
              <a:buChar char="o"/>
            </a:pPr>
            <a:r>
              <a:rPr lang="en-US" dirty="0"/>
              <a:t>by which he/she can get Government assistance in the form of seed capital, fixed and working capital for his/her business. </a:t>
            </a:r>
          </a:p>
        </p:txBody>
      </p:sp>
      <p:sp>
        <p:nvSpPr>
          <p:cNvPr id="6" name="Date Placeholder 5"/>
          <p:cNvSpPr>
            <a:spLocks noGrp="1"/>
          </p:cNvSpPr>
          <p:nvPr>
            <p:ph type="dt" sz="half" idx="10"/>
          </p:nvPr>
        </p:nvSpPr>
        <p:spPr/>
        <p:txBody>
          <a:bodyPr/>
          <a:lstStyle/>
          <a:p>
            <a:fld id="{A47849DA-63F1-47E1-BEF5-1F664E4184AD}"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15</a:t>
            </a:fld>
            <a:endParaRPr lang="en-US"/>
          </a:p>
        </p:txBody>
      </p:sp>
    </p:spTree>
    <p:extLst>
      <p:ext uri="{BB962C8B-B14F-4D97-AF65-F5344CB8AC3E}">
        <p14:creationId xmlns:p14="http://schemas.microsoft.com/office/powerpoint/2010/main" val="1766492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8800"/>
            <a:ext cx="10515600" cy="5618163"/>
          </a:xfrm>
        </p:spPr>
        <p:txBody>
          <a:bodyPr>
            <a:normAutofit/>
          </a:bodyPr>
          <a:lstStyle/>
          <a:p>
            <a:pPr lvl="0">
              <a:buFont typeface="Wingdings" panose="05000000000000000000" pitchFamily="2" charset="2"/>
              <a:buChar char="q"/>
            </a:pPr>
            <a:r>
              <a:rPr lang="en-US" b="1" i="1" dirty="0">
                <a:solidFill>
                  <a:srgbClr val="FF0000"/>
                </a:solidFill>
              </a:rPr>
              <a:t>Procurement of raw materials: </a:t>
            </a:r>
          </a:p>
          <a:p>
            <a:pPr lvl="0"/>
            <a:r>
              <a:rPr lang="en-US" dirty="0"/>
              <a:t>Another important function of the entrepreneur is to procure raw materials. </a:t>
            </a:r>
          </a:p>
          <a:p>
            <a:pPr lvl="0"/>
            <a:r>
              <a:rPr lang="en-US" dirty="0"/>
              <a:t>Entrepreneur has to identify the </a:t>
            </a:r>
            <a:r>
              <a:rPr lang="en-US" b="1" dirty="0"/>
              <a:t>cheap</a:t>
            </a:r>
            <a:r>
              <a:rPr lang="en-US" dirty="0"/>
              <a:t> and </a:t>
            </a:r>
            <a:r>
              <a:rPr lang="en-US" b="1" dirty="0"/>
              <a:t>regular sources </a:t>
            </a:r>
            <a:r>
              <a:rPr lang="en-US" dirty="0"/>
              <a:t>of supply of raw materials, </a:t>
            </a:r>
          </a:p>
          <a:p>
            <a:pPr lvl="2">
              <a:buFont typeface="Courier New" panose="02070309020205020404" pitchFamily="49" charset="0"/>
              <a:buChar char="o"/>
            </a:pPr>
            <a:r>
              <a:rPr lang="en-US" sz="2800" dirty="0"/>
              <a:t>which will help him </a:t>
            </a:r>
            <a:r>
              <a:rPr lang="en-US" sz="2800" b="1" dirty="0">
                <a:solidFill>
                  <a:srgbClr val="FF0000"/>
                </a:solidFill>
              </a:rPr>
              <a:t>to reduce the cost of production</a:t>
            </a:r>
            <a:r>
              <a:rPr lang="en-US" sz="2800" dirty="0"/>
              <a:t> and </a:t>
            </a:r>
            <a:r>
              <a:rPr lang="en-US" sz="2800" b="1" dirty="0">
                <a:solidFill>
                  <a:srgbClr val="FF0000"/>
                </a:solidFill>
              </a:rPr>
              <a:t>face the competition boldly.</a:t>
            </a:r>
            <a:r>
              <a:rPr lang="en-US" sz="2800" dirty="0"/>
              <a:t> </a:t>
            </a:r>
          </a:p>
          <a:p>
            <a:pPr lvl="0">
              <a:buFont typeface="Wingdings" panose="05000000000000000000" pitchFamily="2" charset="2"/>
              <a:buChar char="q"/>
            </a:pPr>
            <a:r>
              <a:rPr lang="en-US" b="1" i="1" dirty="0">
                <a:solidFill>
                  <a:srgbClr val="FF0000"/>
                </a:solidFill>
              </a:rPr>
              <a:t>Procurement of machinery: </a:t>
            </a:r>
          </a:p>
          <a:p>
            <a:pPr lvl="0" algn="just"/>
            <a:r>
              <a:rPr lang="en-US" dirty="0"/>
              <a:t>The another function of the entrepreneurs is to procure the machineries and equipment for establishment of the venture. </a:t>
            </a:r>
          </a:p>
        </p:txBody>
      </p:sp>
      <p:sp>
        <p:nvSpPr>
          <p:cNvPr id="6" name="Date Placeholder 5"/>
          <p:cNvSpPr>
            <a:spLocks noGrp="1"/>
          </p:cNvSpPr>
          <p:nvPr>
            <p:ph type="dt" sz="half" idx="10"/>
          </p:nvPr>
        </p:nvSpPr>
        <p:spPr/>
        <p:txBody>
          <a:bodyPr/>
          <a:lstStyle/>
          <a:p>
            <a:fld id="{9E389915-50A6-42B6-B396-568AE5562479}"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16</a:t>
            </a:fld>
            <a:endParaRPr lang="en-US"/>
          </a:p>
        </p:txBody>
      </p:sp>
    </p:spTree>
    <p:extLst>
      <p:ext uri="{BB962C8B-B14F-4D97-AF65-F5344CB8AC3E}">
        <p14:creationId xmlns:p14="http://schemas.microsoft.com/office/powerpoint/2010/main" val="4241495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down)">
                                      <p:cBhvr>
                                        <p:cTn id="24" dur="580">
                                          <p:stCondLst>
                                            <p:cond delay="0"/>
                                          </p:stCondLst>
                                        </p:cTn>
                                        <p:tgtEl>
                                          <p:spTgt spid="3">
                                            <p:txEl>
                                              <p:pRg st="4" end="4"/>
                                            </p:txEl>
                                          </p:spTgt>
                                        </p:tgtEl>
                                      </p:cBhvr>
                                    </p:animEffect>
                                    <p:anim calcmode="lin" valueType="num">
                                      <p:cBhvr>
                                        <p:cTn id="25"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3">
                                            <p:txEl>
                                              <p:pRg st="4" end="4"/>
                                            </p:txEl>
                                          </p:spTgt>
                                        </p:tgtEl>
                                      </p:cBhvr>
                                      <p:to x="100000" y="60000"/>
                                    </p:animScale>
                                    <p:animScale>
                                      <p:cBhvr>
                                        <p:cTn id="31" dur="166" decel="50000">
                                          <p:stCondLst>
                                            <p:cond delay="676"/>
                                          </p:stCondLst>
                                        </p:cTn>
                                        <p:tgtEl>
                                          <p:spTgt spid="3">
                                            <p:txEl>
                                              <p:pRg st="4" end="4"/>
                                            </p:txEl>
                                          </p:spTgt>
                                        </p:tgtEl>
                                      </p:cBhvr>
                                      <p:to x="100000" y="100000"/>
                                    </p:animScale>
                                    <p:animScale>
                                      <p:cBhvr>
                                        <p:cTn id="32" dur="26">
                                          <p:stCondLst>
                                            <p:cond delay="1312"/>
                                          </p:stCondLst>
                                        </p:cTn>
                                        <p:tgtEl>
                                          <p:spTgt spid="3">
                                            <p:txEl>
                                              <p:pRg st="4" end="4"/>
                                            </p:txEl>
                                          </p:spTgt>
                                        </p:tgtEl>
                                      </p:cBhvr>
                                      <p:to x="100000" y="80000"/>
                                    </p:animScale>
                                    <p:animScale>
                                      <p:cBhvr>
                                        <p:cTn id="33" dur="166" decel="50000">
                                          <p:stCondLst>
                                            <p:cond delay="1338"/>
                                          </p:stCondLst>
                                        </p:cTn>
                                        <p:tgtEl>
                                          <p:spTgt spid="3">
                                            <p:txEl>
                                              <p:pRg st="4" end="4"/>
                                            </p:txEl>
                                          </p:spTgt>
                                        </p:tgtEl>
                                      </p:cBhvr>
                                      <p:to x="100000" y="100000"/>
                                    </p:animScale>
                                    <p:animScale>
                                      <p:cBhvr>
                                        <p:cTn id="34" dur="26">
                                          <p:stCondLst>
                                            <p:cond delay="1642"/>
                                          </p:stCondLst>
                                        </p:cTn>
                                        <p:tgtEl>
                                          <p:spTgt spid="3">
                                            <p:txEl>
                                              <p:pRg st="4" end="4"/>
                                            </p:txEl>
                                          </p:spTgt>
                                        </p:tgtEl>
                                      </p:cBhvr>
                                      <p:to x="100000" y="90000"/>
                                    </p:animScale>
                                    <p:animScale>
                                      <p:cBhvr>
                                        <p:cTn id="35" dur="166" decel="50000">
                                          <p:stCondLst>
                                            <p:cond delay="1668"/>
                                          </p:stCondLst>
                                        </p:cTn>
                                        <p:tgtEl>
                                          <p:spTgt spid="3">
                                            <p:txEl>
                                              <p:pRg st="4" end="4"/>
                                            </p:txEl>
                                          </p:spTgt>
                                        </p:tgtEl>
                                      </p:cBhvr>
                                      <p:to x="100000" y="100000"/>
                                    </p:animScale>
                                    <p:animScale>
                                      <p:cBhvr>
                                        <p:cTn id="36" dur="26">
                                          <p:stCondLst>
                                            <p:cond delay="1808"/>
                                          </p:stCondLst>
                                        </p:cTn>
                                        <p:tgtEl>
                                          <p:spTgt spid="3">
                                            <p:txEl>
                                              <p:pRg st="4" end="4"/>
                                            </p:txEl>
                                          </p:spTgt>
                                        </p:tgtEl>
                                      </p:cBhvr>
                                      <p:to x="100000" y="95000"/>
                                    </p:animScale>
                                    <p:animScale>
                                      <p:cBhvr>
                                        <p:cTn id="37" dur="166" decel="50000">
                                          <p:stCondLst>
                                            <p:cond delay="1834"/>
                                          </p:stCondLst>
                                        </p:cTn>
                                        <p:tgtEl>
                                          <p:spTgt spid="3">
                                            <p:txEl>
                                              <p:pRg st="4" end="4"/>
                                            </p:txEl>
                                          </p:spTgt>
                                        </p:tgtEl>
                                      </p:cBhvr>
                                      <p:to x="100000" y="100000"/>
                                    </p:animScale>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9300" y="711200"/>
            <a:ext cx="10604500" cy="5716104"/>
          </a:xfrm>
        </p:spPr>
        <p:txBody>
          <a:bodyPr/>
          <a:lstStyle/>
          <a:p>
            <a:pPr>
              <a:buFont typeface="Wingdings" panose="05000000000000000000" pitchFamily="2" charset="2"/>
              <a:buChar char="q"/>
            </a:pPr>
            <a:r>
              <a:rPr lang="en-IN" b="1" i="1" dirty="0">
                <a:solidFill>
                  <a:srgbClr val="FF0000"/>
                </a:solidFill>
              </a:rPr>
              <a:t>Market research</a:t>
            </a:r>
            <a:endParaRPr lang="en-IN" i="1" dirty="0">
              <a:solidFill>
                <a:srgbClr val="FF0000"/>
              </a:solidFill>
            </a:endParaRPr>
          </a:p>
          <a:p>
            <a:r>
              <a:rPr lang="en-IN" dirty="0"/>
              <a:t>The important function of the entrepreneur is </a:t>
            </a:r>
            <a:r>
              <a:rPr lang="en-IN" b="1" dirty="0">
                <a:solidFill>
                  <a:srgbClr val="FF0000"/>
                </a:solidFill>
              </a:rPr>
              <a:t>market research </a:t>
            </a:r>
            <a:r>
              <a:rPr lang="en-IN" dirty="0"/>
              <a:t>and </a:t>
            </a:r>
            <a:r>
              <a:rPr lang="en-IN" b="1" dirty="0">
                <a:solidFill>
                  <a:srgbClr val="FF0000"/>
                </a:solidFill>
              </a:rPr>
              <a:t>product analysis. </a:t>
            </a:r>
          </a:p>
          <a:p>
            <a:r>
              <a:rPr lang="en-IN" dirty="0"/>
              <a:t>is the systematic collection of data regarding the product which the entrepreneur wants to manufacture. </a:t>
            </a:r>
          </a:p>
          <a:p>
            <a:r>
              <a:rPr lang="en-IN" dirty="0"/>
              <a:t>Entrepreneur has to undertake market research persistently in order to know the details of the intending product, </a:t>
            </a:r>
          </a:p>
          <a:p>
            <a:pPr lvl="1"/>
            <a:r>
              <a:rPr lang="en-IN" dirty="0"/>
              <a:t>For example: </a:t>
            </a:r>
          </a:p>
          <a:p>
            <a:pPr lvl="3" algn="just">
              <a:buFont typeface="Wingdings" panose="05000000000000000000" pitchFamily="2" charset="2"/>
              <a:buChar char="ü"/>
            </a:pPr>
            <a:r>
              <a:rPr lang="en-IN" sz="2600" dirty="0"/>
              <a:t>the demand for the product, </a:t>
            </a:r>
          </a:p>
          <a:p>
            <a:pPr lvl="3" algn="just">
              <a:buFont typeface="Wingdings" panose="05000000000000000000" pitchFamily="2" charset="2"/>
              <a:buChar char="ü"/>
            </a:pPr>
            <a:r>
              <a:rPr lang="en-IN" sz="2600" dirty="0"/>
              <a:t>the supply of the product, </a:t>
            </a:r>
          </a:p>
          <a:p>
            <a:pPr lvl="3" algn="just">
              <a:buFont typeface="Wingdings" panose="05000000000000000000" pitchFamily="2" charset="2"/>
              <a:buChar char="ü"/>
            </a:pPr>
            <a:r>
              <a:rPr lang="en-IN" sz="2600" dirty="0"/>
              <a:t>the price of the product, </a:t>
            </a:r>
          </a:p>
          <a:p>
            <a:pPr lvl="3" algn="just">
              <a:buFont typeface="Wingdings" panose="05000000000000000000" pitchFamily="2" charset="2"/>
              <a:buChar char="ü"/>
            </a:pPr>
            <a:r>
              <a:rPr lang="en-IN" sz="2600" dirty="0"/>
              <a:t>the size of the customers, etc. while starting an enterprise.</a:t>
            </a:r>
            <a:endParaRPr lang="en-US" sz="2600" dirty="0"/>
          </a:p>
        </p:txBody>
      </p:sp>
      <p:sp>
        <p:nvSpPr>
          <p:cNvPr id="6" name="Date Placeholder 5"/>
          <p:cNvSpPr>
            <a:spLocks noGrp="1"/>
          </p:cNvSpPr>
          <p:nvPr>
            <p:ph type="dt" sz="half" idx="10"/>
          </p:nvPr>
        </p:nvSpPr>
        <p:spPr/>
        <p:txBody>
          <a:bodyPr/>
          <a:lstStyle/>
          <a:p>
            <a:fld id="{FDB1281F-391F-4379-990B-16C9B271A6B7}"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17</a:t>
            </a:fld>
            <a:endParaRPr lang="en-US"/>
          </a:p>
        </p:txBody>
      </p:sp>
    </p:spTree>
    <p:extLst>
      <p:ext uri="{BB962C8B-B14F-4D97-AF65-F5344CB8AC3E}">
        <p14:creationId xmlns:p14="http://schemas.microsoft.com/office/powerpoint/2010/main" val="1183830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p:cTn id="38"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0" dur="5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p:cTn id="45"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p:cTn id="52"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3"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7500" y="145774"/>
            <a:ext cx="10907091" cy="6509026"/>
          </a:xfrm>
        </p:spPr>
        <p:txBody>
          <a:bodyPr>
            <a:normAutofit/>
          </a:bodyPr>
          <a:lstStyle/>
          <a:p>
            <a:pPr lvl="0">
              <a:buFont typeface="Wingdings" panose="05000000000000000000" pitchFamily="2" charset="2"/>
              <a:buChar char="q"/>
            </a:pPr>
            <a:r>
              <a:rPr lang="en-US" b="1" i="1" dirty="0">
                <a:solidFill>
                  <a:srgbClr val="FF0000"/>
                </a:solidFill>
              </a:rPr>
              <a:t>Determination of form of enterprise</a:t>
            </a:r>
            <a:r>
              <a:rPr lang="en-US" i="1" dirty="0">
                <a:solidFill>
                  <a:srgbClr val="FF0000"/>
                </a:solidFill>
              </a:rPr>
              <a:t>: </a:t>
            </a:r>
          </a:p>
          <a:p>
            <a:pPr lvl="0"/>
            <a:r>
              <a:rPr lang="en-US" dirty="0"/>
              <a:t>The function of an entrepreneur in determining the form of enterprise is also important. </a:t>
            </a:r>
          </a:p>
          <a:p>
            <a:pPr lvl="0"/>
            <a:r>
              <a:rPr lang="en-US" dirty="0"/>
              <a:t>Entrepreneur has to decide the form of enterprise based upon the </a:t>
            </a:r>
          </a:p>
          <a:p>
            <a:pPr lvl="2">
              <a:buFont typeface="Wingdings" panose="05000000000000000000" pitchFamily="2" charset="2"/>
              <a:buChar char="v"/>
            </a:pPr>
            <a:r>
              <a:rPr lang="en-US" sz="2400" dirty="0"/>
              <a:t>nature of the product, </a:t>
            </a:r>
          </a:p>
          <a:p>
            <a:pPr lvl="2">
              <a:buFont typeface="Wingdings" panose="05000000000000000000" pitchFamily="2" charset="2"/>
              <a:buChar char="v"/>
            </a:pPr>
            <a:r>
              <a:rPr lang="en-US" sz="2400" dirty="0"/>
              <a:t>volume of investment, </a:t>
            </a:r>
          </a:p>
          <a:p>
            <a:pPr lvl="2">
              <a:buFont typeface="Wingdings" panose="05000000000000000000" pitchFamily="2" charset="2"/>
              <a:buChar char="v"/>
            </a:pPr>
            <a:r>
              <a:rPr lang="en-US" sz="2400" dirty="0"/>
              <a:t>nature of activities, </a:t>
            </a:r>
          </a:p>
          <a:p>
            <a:pPr lvl="2">
              <a:buFont typeface="Wingdings" panose="05000000000000000000" pitchFamily="2" charset="2"/>
              <a:buChar char="v"/>
            </a:pPr>
            <a:r>
              <a:rPr lang="en-US" sz="2400" dirty="0"/>
              <a:t>types of product, </a:t>
            </a:r>
          </a:p>
          <a:p>
            <a:pPr lvl="2">
              <a:buFont typeface="Wingdings" panose="05000000000000000000" pitchFamily="2" charset="2"/>
              <a:buChar char="v"/>
            </a:pPr>
            <a:r>
              <a:rPr lang="en-US" sz="2400" dirty="0"/>
              <a:t>quality of product, </a:t>
            </a:r>
          </a:p>
          <a:p>
            <a:pPr lvl="2">
              <a:buFont typeface="Wingdings" panose="05000000000000000000" pitchFamily="2" charset="2"/>
              <a:buChar char="v"/>
            </a:pPr>
            <a:r>
              <a:rPr lang="en-US" sz="2400" dirty="0"/>
              <a:t>quality of human resources, etc. </a:t>
            </a:r>
          </a:p>
          <a:p>
            <a:pPr lvl="0"/>
            <a:r>
              <a:rPr lang="en-US" dirty="0"/>
              <a:t>The chief forms of ownership organizations are sole proprietorship, partnership, joint stock company and cooperative society. </a:t>
            </a:r>
          </a:p>
          <a:p>
            <a:pPr lvl="0"/>
            <a:r>
              <a:rPr lang="en-US" dirty="0"/>
              <a:t>Determination of ownership right is essential on the part of the entrepreneur to acquire legal title to assets. </a:t>
            </a:r>
          </a:p>
        </p:txBody>
      </p:sp>
      <p:sp>
        <p:nvSpPr>
          <p:cNvPr id="6" name="Date Placeholder 5"/>
          <p:cNvSpPr>
            <a:spLocks noGrp="1"/>
          </p:cNvSpPr>
          <p:nvPr>
            <p:ph type="dt" sz="half" idx="10"/>
          </p:nvPr>
        </p:nvSpPr>
        <p:spPr/>
        <p:txBody>
          <a:bodyPr/>
          <a:lstStyle/>
          <a:p>
            <a:fld id="{769D1C78-D97C-4416-B8DB-C48122AAE494}"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18</a:t>
            </a:fld>
            <a:endParaRPr lang="en-US"/>
          </a:p>
        </p:txBody>
      </p:sp>
    </p:spTree>
    <p:extLst>
      <p:ext uri="{BB962C8B-B14F-4D97-AF65-F5344CB8AC3E}">
        <p14:creationId xmlns:p14="http://schemas.microsoft.com/office/powerpoint/2010/main" val="4042252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85461"/>
            <a:ext cx="10515600" cy="4891502"/>
          </a:xfrm>
        </p:spPr>
        <p:txBody>
          <a:bodyPr/>
          <a:lstStyle/>
          <a:p>
            <a:pPr lvl="0">
              <a:buFont typeface="Wingdings" panose="05000000000000000000" pitchFamily="2" charset="2"/>
              <a:buChar char="q"/>
            </a:pPr>
            <a:r>
              <a:rPr lang="en-US" b="1" i="1" dirty="0">
                <a:solidFill>
                  <a:srgbClr val="FF0000"/>
                </a:solidFill>
              </a:rPr>
              <a:t>Recruitment of manpower: </a:t>
            </a:r>
          </a:p>
          <a:p>
            <a:pPr lvl="0"/>
            <a:r>
              <a:rPr lang="en-US" dirty="0"/>
              <a:t>Entrepreneur has to perform the following activities while undertaking this function: </a:t>
            </a:r>
          </a:p>
          <a:p>
            <a:pPr lvl="3">
              <a:buFont typeface="Wingdings" panose="05000000000000000000" pitchFamily="2" charset="2"/>
              <a:buChar char="ü"/>
            </a:pPr>
            <a:r>
              <a:rPr lang="en-US" sz="2800" dirty="0"/>
              <a:t>estimating manpower need of the organization, </a:t>
            </a:r>
          </a:p>
          <a:p>
            <a:pPr lvl="3">
              <a:buFont typeface="Wingdings" panose="05000000000000000000" pitchFamily="2" charset="2"/>
              <a:buChar char="ü"/>
            </a:pPr>
            <a:r>
              <a:rPr lang="en-US" sz="2800" dirty="0"/>
              <a:t>laying down of selection procedure, </a:t>
            </a:r>
          </a:p>
          <a:p>
            <a:pPr lvl="3">
              <a:buFont typeface="Wingdings" panose="05000000000000000000" pitchFamily="2" charset="2"/>
              <a:buChar char="ü"/>
            </a:pPr>
            <a:r>
              <a:rPr lang="en-US" sz="2800" dirty="0"/>
              <a:t>devising scheme of compensation, </a:t>
            </a:r>
          </a:p>
          <a:p>
            <a:pPr lvl="3">
              <a:buFont typeface="Wingdings" panose="05000000000000000000" pitchFamily="2" charset="2"/>
              <a:buChar char="ü"/>
            </a:pPr>
            <a:r>
              <a:rPr lang="en-US" sz="2800" dirty="0"/>
              <a:t>laying down the rules of training and development. </a:t>
            </a:r>
          </a:p>
          <a:p>
            <a:endParaRPr lang="en-US" dirty="0"/>
          </a:p>
        </p:txBody>
      </p:sp>
      <p:sp>
        <p:nvSpPr>
          <p:cNvPr id="4" name="Date Placeholder 3"/>
          <p:cNvSpPr>
            <a:spLocks noGrp="1"/>
          </p:cNvSpPr>
          <p:nvPr>
            <p:ph type="dt" sz="half" idx="10"/>
          </p:nvPr>
        </p:nvSpPr>
        <p:spPr/>
        <p:txBody>
          <a:bodyPr/>
          <a:lstStyle/>
          <a:p>
            <a:fld id="{AB32E64E-37DF-45A9-8135-958BDFFB2071}" type="datetime1">
              <a:rPr lang="en-US" smtClean="0"/>
              <a:t>3/18/2020</a:t>
            </a:fld>
            <a:endParaRPr lang="en-US"/>
          </a:p>
        </p:txBody>
      </p:sp>
      <p:sp>
        <p:nvSpPr>
          <p:cNvPr id="5" name="Footer Placeholder 4"/>
          <p:cNvSpPr>
            <a:spLocks noGrp="1"/>
          </p:cNvSpPr>
          <p:nvPr>
            <p:ph type="ftr" sz="quarter" idx="11"/>
          </p:nvPr>
        </p:nvSpPr>
        <p:spPr/>
        <p:txBody>
          <a:bodyPr/>
          <a:lstStyle/>
          <a:p>
            <a:r>
              <a:rPr lang="en-US"/>
              <a:t>Prepared By: Kassahun K.</a:t>
            </a:r>
          </a:p>
        </p:txBody>
      </p:sp>
      <p:sp>
        <p:nvSpPr>
          <p:cNvPr id="6" name="Slide Number Placeholder 5"/>
          <p:cNvSpPr>
            <a:spLocks noGrp="1"/>
          </p:cNvSpPr>
          <p:nvPr>
            <p:ph type="sldNum" sz="quarter" idx="12"/>
          </p:nvPr>
        </p:nvSpPr>
        <p:spPr/>
        <p:txBody>
          <a:bodyPr/>
          <a:lstStyle/>
          <a:p>
            <a:fld id="{BB26BA4E-3D48-41AB-9FEC-AA27FE4DAAA6}" type="slidenum">
              <a:rPr lang="en-US" smtClean="0"/>
              <a:t>19</a:t>
            </a:fld>
            <a:endParaRPr lang="en-US"/>
          </a:p>
        </p:txBody>
      </p:sp>
    </p:spTree>
    <p:extLst>
      <p:ext uri="{BB962C8B-B14F-4D97-AF65-F5344CB8AC3E}">
        <p14:creationId xmlns:p14="http://schemas.microsoft.com/office/powerpoint/2010/main" val="3923891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1000"/>
                                        <p:tgtEl>
                                          <p:spTgt spid="3">
                                            <p:txEl>
                                              <p:pRg st="3" end="3"/>
                                            </p:txEl>
                                          </p:spTgt>
                                        </p:tgtEl>
                                      </p:cBhvr>
                                    </p:animEffect>
                                    <p:anim calcmode="lin" valueType="num">
                                      <p:cBhvr>
                                        <p:cTn id="1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 calcmode="lin" valueType="num">
                                      <p:cBhvr additive="base">
                                        <p:cTn id="2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additive="base">
                                        <p:cTn id="2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4700" y="571500"/>
            <a:ext cx="10515600" cy="5765800"/>
          </a:xfrm>
        </p:spPr>
        <p:txBody>
          <a:bodyPr>
            <a:normAutofit/>
          </a:bodyPr>
          <a:lstStyle/>
          <a:p>
            <a:r>
              <a:rPr lang="en-IN" dirty="0"/>
              <a:t>An</a:t>
            </a:r>
            <a:r>
              <a:rPr lang="en-IN" b="1" dirty="0"/>
              <a:t> entrepreneur</a:t>
            </a:r>
            <a:r>
              <a:rPr lang="en-IN" dirty="0"/>
              <a:t> is an individual who </a:t>
            </a:r>
            <a:r>
              <a:rPr lang="en-IN" b="1" dirty="0">
                <a:solidFill>
                  <a:srgbClr val="FF0000"/>
                </a:solidFill>
              </a:rPr>
              <a:t>creates, develops, </a:t>
            </a:r>
            <a:r>
              <a:rPr lang="en-IN" dirty="0"/>
              <a:t>and </a:t>
            </a:r>
            <a:r>
              <a:rPr lang="en-IN" b="1" dirty="0">
                <a:solidFill>
                  <a:srgbClr val="FF0000"/>
                </a:solidFill>
              </a:rPr>
              <a:t>manages</a:t>
            </a:r>
            <a:r>
              <a:rPr lang="en-IN" dirty="0"/>
              <a:t> a business venture, assuming the accompanying financial, psychological and social risks for a potential profit, satisfaction and independence.</a:t>
            </a:r>
          </a:p>
          <a:p>
            <a:r>
              <a:rPr lang="en-IN" dirty="0"/>
              <a:t>It can be relating to </a:t>
            </a:r>
          </a:p>
          <a:p>
            <a:pPr lvl="3">
              <a:buFont typeface="Wingdings" panose="05000000000000000000" pitchFamily="2" charset="2"/>
              <a:buChar char="ü"/>
            </a:pPr>
            <a:r>
              <a:rPr lang="en-IN" sz="2800" dirty="0"/>
              <a:t>pursuits in agriculture such as procurement and distribution of seeds;</a:t>
            </a:r>
          </a:p>
          <a:p>
            <a:pPr lvl="3">
              <a:buFont typeface="Wingdings" panose="05000000000000000000" pitchFamily="2" charset="2"/>
              <a:buChar char="ü"/>
            </a:pPr>
            <a:r>
              <a:rPr lang="en-IN" sz="2800" dirty="0"/>
              <a:t>fisheries such as processing and packaging of fishes;</a:t>
            </a:r>
          </a:p>
          <a:p>
            <a:pPr lvl="3">
              <a:buFont typeface="Wingdings" panose="05000000000000000000" pitchFamily="2" charset="2"/>
              <a:buChar char="ü"/>
            </a:pPr>
            <a:r>
              <a:rPr lang="en-IN" sz="2800" dirty="0"/>
              <a:t>information technology; </a:t>
            </a:r>
          </a:p>
          <a:p>
            <a:pPr lvl="3">
              <a:buFont typeface="Wingdings" panose="05000000000000000000" pitchFamily="2" charset="2"/>
              <a:buChar char="ü"/>
            </a:pPr>
            <a:r>
              <a:rPr lang="en-IN" sz="2800" dirty="0"/>
              <a:t>manufacturing of building materials such as hollow blocks for example, it can be buying and selling of construction materials and so on. </a:t>
            </a:r>
          </a:p>
        </p:txBody>
      </p:sp>
      <p:sp>
        <p:nvSpPr>
          <p:cNvPr id="6" name="Date Placeholder 5"/>
          <p:cNvSpPr>
            <a:spLocks noGrp="1"/>
          </p:cNvSpPr>
          <p:nvPr>
            <p:ph type="dt" sz="half" idx="10"/>
          </p:nvPr>
        </p:nvSpPr>
        <p:spPr/>
        <p:txBody>
          <a:bodyPr/>
          <a:lstStyle/>
          <a:p>
            <a:fld id="{BD56BCD8-907B-4036-8037-E25F2B6AE173}"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2</a:t>
            </a:fld>
            <a:endParaRPr lang="en-US"/>
          </a:p>
        </p:txBody>
      </p:sp>
    </p:spTree>
    <p:extLst>
      <p:ext uri="{BB962C8B-B14F-4D97-AF65-F5344CB8AC3E}">
        <p14:creationId xmlns:p14="http://schemas.microsoft.com/office/powerpoint/2010/main" val="4160972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8000"/>
            <a:ext cx="10515600" cy="5668963"/>
          </a:xfrm>
        </p:spPr>
        <p:txBody>
          <a:bodyPr>
            <a:normAutofit/>
          </a:bodyPr>
          <a:lstStyle/>
          <a:p>
            <a:pPr lvl="0">
              <a:buFont typeface="Wingdings" panose="05000000000000000000" pitchFamily="2" charset="2"/>
              <a:buChar char="q"/>
            </a:pPr>
            <a:r>
              <a:rPr lang="en-US" b="1" i="1" dirty="0">
                <a:solidFill>
                  <a:srgbClr val="FF0000"/>
                </a:solidFill>
              </a:rPr>
              <a:t>Implementation of the project: </a:t>
            </a:r>
          </a:p>
          <a:p>
            <a:pPr lvl="0"/>
            <a:r>
              <a:rPr lang="en-US" dirty="0"/>
              <a:t>Entrepreneur has to work on the </a:t>
            </a:r>
            <a:r>
              <a:rPr lang="en-US" dirty="0">
                <a:solidFill>
                  <a:srgbClr val="FF0000"/>
                </a:solidFill>
              </a:rPr>
              <a:t>implementation schedule </a:t>
            </a:r>
            <a:r>
              <a:rPr lang="en-US" dirty="0"/>
              <a:t>or </a:t>
            </a:r>
            <a:r>
              <a:rPr lang="en-US" dirty="0">
                <a:solidFill>
                  <a:srgbClr val="FF0000"/>
                </a:solidFill>
              </a:rPr>
              <a:t>the action plan of the project. </a:t>
            </a:r>
          </a:p>
          <a:p>
            <a:pPr lvl="0"/>
            <a:r>
              <a:rPr lang="en-US" dirty="0"/>
              <a:t>The identified project is to be implemented </a:t>
            </a:r>
            <a:r>
              <a:rPr lang="en-US" dirty="0">
                <a:solidFill>
                  <a:srgbClr val="FF0000"/>
                </a:solidFill>
              </a:rPr>
              <a:t>in a time-bound manner</a:t>
            </a:r>
            <a:r>
              <a:rPr lang="en-US" dirty="0"/>
              <a:t>. </a:t>
            </a:r>
          </a:p>
          <a:p>
            <a:pPr lvl="0"/>
            <a:r>
              <a:rPr lang="en-US" dirty="0"/>
              <a:t>All the activities from the </a:t>
            </a:r>
            <a:r>
              <a:rPr lang="en-US" b="1" dirty="0"/>
              <a:t>conception stage </a:t>
            </a:r>
            <a:r>
              <a:rPr lang="en-US" dirty="0"/>
              <a:t>to the </a:t>
            </a:r>
            <a:r>
              <a:rPr lang="en-US" b="1" dirty="0"/>
              <a:t>commissioning stage</a:t>
            </a:r>
            <a:r>
              <a:rPr lang="en-US" dirty="0"/>
              <a:t> are to be accomplished by him in accordance with the implementation schedule </a:t>
            </a:r>
          </a:p>
          <a:p>
            <a:pPr lvl="1">
              <a:buFont typeface="Wingdings" panose="05000000000000000000" pitchFamily="2" charset="2"/>
              <a:buChar char="Ø"/>
            </a:pPr>
            <a:r>
              <a:rPr lang="en-US" sz="2800" dirty="0"/>
              <a:t>to avoid cost, </a:t>
            </a:r>
          </a:p>
          <a:p>
            <a:pPr lvl="1">
              <a:buFont typeface="Wingdings" panose="05000000000000000000" pitchFamily="2" charset="2"/>
              <a:buChar char="Ø"/>
            </a:pPr>
            <a:r>
              <a:rPr lang="en-US" sz="2800" dirty="0"/>
              <a:t> time overrun, </a:t>
            </a:r>
          </a:p>
          <a:p>
            <a:pPr lvl="1">
              <a:buFont typeface="Wingdings" panose="05000000000000000000" pitchFamily="2" charset="2"/>
              <a:buChar char="Ø"/>
            </a:pPr>
            <a:r>
              <a:rPr lang="en-US" sz="2800" dirty="0"/>
              <a:t>as well as competition. </a:t>
            </a:r>
          </a:p>
          <a:p>
            <a:pPr lvl="0"/>
            <a:r>
              <a:rPr lang="en-US" dirty="0"/>
              <a:t>Thus, implementation of the project is an important function of the entrepreneur. </a:t>
            </a:r>
          </a:p>
        </p:txBody>
      </p:sp>
      <p:sp>
        <p:nvSpPr>
          <p:cNvPr id="6" name="Date Placeholder 5"/>
          <p:cNvSpPr>
            <a:spLocks noGrp="1"/>
          </p:cNvSpPr>
          <p:nvPr>
            <p:ph type="dt" sz="half" idx="10"/>
          </p:nvPr>
        </p:nvSpPr>
        <p:spPr/>
        <p:txBody>
          <a:bodyPr/>
          <a:lstStyle/>
          <a:p>
            <a:fld id="{CFB4B044-D0A7-441D-B262-75ADEEDB4F41}"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20</a:t>
            </a:fld>
            <a:endParaRPr lang="en-US"/>
          </a:p>
        </p:txBody>
      </p:sp>
    </p:spTree>
    <p:extLst>
      <p:ext uri="{BB962C8B-B14F-4D97-AF65-F5344CB8AC3E}">
        <p14:creationId xmlns:p14="http://schemas.microsoft.com/office/powerpoint/2010/main" val="1479197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1" dur="5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arn(inVertical)">
                                      <p:cBhvr>
                                        <p:cTn id="4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7400" y="330200"/>
            <a:ext cx="10566400" cy="6121400"/>
          </a:xfrm>
        </p:spPr>
        <p:txBody>
          <a:bodyPr>
            <a:normAutofit lnSpcReduction="10000"/>
          </a:bodyPr>
          <a:lstStyle/>
          <a:p>
            <a:pPr lvl="0">
              <a:buFont typeface="Wingdings" panose="05000000000000000000" pitchFamily="2" charset="2"/>
              <a:buChar char="q"/>
            </a:pPr>
            <a:r>
              <a:rPr lang="en-US" b="1" i="1" dirty="0">
                <a:solidFill>
                  <a:srgbClr val="FF0000"/>
                </a:solidFill>
              </a:rPr>
              <a:t>Managing the enterprise</a:t>
            </a:r>
            <a:r>
              <a:rPr lang="en-US" b="1" dirty="0">
                <a:solidFill>
                  <a:srgbClr val="FF0000"/>
                </a:solidFill>
              </a:rPr>
              <a:t>: </a:t>
            </a:r>
          </a:p>
          <a:p>
            <a:pPr lvl="0"/>
            <a:r>
              <a:rPr lang="en-US" dirty="0"/>
              <a:t>One of the important functions of an entrepreneur is to run the enterprise. </a:t>
            </a:r>
          </a:p>
          <a:p>
            <a:pPr lvl="0"/>
            <a:r>
              <a:rPr lang="en-US" dirty="0"/>
              <a:t>He has to manage men, material, and finance; and organize production of goods and services. </a:t>
            </a:r>
          </a:p>
          <a:p>
            <a:pPr lvl="0"/>
            <a:r>
              <a:rPr lang="en-US" dirty="0"/>
              <a:t>He has to market each product and service, after ensuring appropriate returns (profits) of the investment. </a:t>
            </a:r>
          </a:p>
          <a:p>
            <a:pPr lvl="0"/>
            <a:r>
              <a:rPr lang="en-US" dirty="0"/>
              <a:t>Only a properly managed organization yields desired results.</a:t>
            </a:r>
          </a:p>
          <a:p>
            <a:pPr>
              <a:buFont typeface="Wingdings" panose="05000000000000000000" pitchFamily="2" charset="2"/>
              <a:buChar char="q"/>
            </a:pPr>
            <a:r>
              <a:rPr lang="en-US" b="1" i="1" dirty="0">
                <a:solidFill>
                  <a:srgbClr val="FF0000"/>
                </a:solidFill>
              </a:rPr>
              <a:t>Growth and Development</a:t>
            </a:r>
            <a:r>
              <a:rPr lang="en-US" b="1" dirty="0">
                <a:solidFill>
                  <a:srgbClr val="FF0000"/>
                </a:solidFill>
              </a:rPr>
              <a:t>: </a:t>
            </a:r>
          </a:p>
          <a:p>
            <a:r>
              <a:rPr lang="en-US" dirty="0"/>
              <a:t>Once the enterprise achieves its desired results, </a:t>
            </a:r>
          </a:p>
          <a:p>
            <a:pPr lvl="2">
              <a:buFont typeface="Wingdings" panose="05000000000000000000" pitchFamily="2" charset="2"/>
              <a:buChar char="§"/>
            </a:pPr>
            <a:r>
              <a:rPr lang="en-US" sz="2800" dirty="0"/>
              <a:t>the entrepreneur has to explore another higher goal for its proper growth and development. </a:t>
            </a:r>
          </a:p>
          <a:p>
            <a:r>
              <a:rPr lang="en-US" dirty="0"/>
              <a:t>The entrepreneur is </a:t>
            </a:r>
            <a:r>
              <a:rPr lang="en-US" b="1" dirty="0">
                <a:solidFill>
                  <a:srgbClr val="FF0000"/>
                </a:solidFill>
              </a:rPr>
              <a:t>not satisfied </a:t>
            </a:r>
            <a:r>
              <a:rPr lang="en-US" dirty="0"/>
              <a:t>only with achieving a set goal </a:t>
            </a:r>
            <a:r>
              <a:rPr lang="en-US" dirty="0">
                <a:solidFill>
                  <a:srgbClr val="FF0000"/>
                </a:solidFill>
              </a:rPr>
              <a:t>but constantly strives for achieving excellence.</a:t>
            </a:r>
          </a:p>
          <a:p>
            <a:endParaRPr lang="en-US" dirty="0"/>
          </a:p>
        </p:txBody>
      </p:sp>
      <p:sp>
        <p:nvSpPr>
          <p:cNvPr id="6" name="Date Placeholder 5"/>
          <p:cNvSpPr>
            <a:spLocks noGrp="1"/>
          </p:cNvSpPr>
          <p:nvPr>
            <p:ph type="dt" sz="half" idx="10"/>
          </p:nvPr>
        </p:nvSpPr>
        <p:spPr/>
        <p:txBody>
          <a:bodyPr/>
          <a:lstStyle/>
          <a:p>
            <a:fld id="{9BB214BC-81E3-4D33-8F36-8D55FD940511}"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21</a:t>
            </a:fld>
            <a:endParaRPr lang="en-US"/>
          </a:p>
        </p:txBody>
      </p:sp>
    </p:spTree>
    <p:extLst>
      <p:ext uri="{BB962C8B-B14F-4D97-AF65-F5344CB8AC3E}">
        <p14:creationId xmlns:p14="http://schemas.microsoft.com/office/powerpoint/2010/main" val="2601590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Quiz 1 (5%)</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GB" dirty="0"/>
              <a:t>Write at least six function of agricultural entrepreneurs in agribusiness firms (3%)</a:t>
            </a:r>
          </a:p>
          <a:p>
            <a:pPr marL="514350" indent="-514350">
              <a:buFont typeface="+mj-lt"/>
              <a:buAutoNum type="arabicPeriod"/>
            </a:pPr>
            <a:r>
              <a:rPr lang="en-GB" dirty="0"/>
              <a:t>What are the categories of agricultural entrepreneurs? Give example? (2%)</a:t>
            </a:r>
          </a:p>
          <a:p>
            <a:pPr marL="0" indent="0">
              <a:buNone/>
            </a:pPr>
            <a:endParaRPr lang="en-GB" dirty="0"/>
          </a:p>
          <a:p>
            <a:endParaRPr lang="en-US" dirty="0"/>
          </a:p>
        </p:txBody>
      </p:sp>
      <p:sp>
        <p:nvSpPr>
          <p:cNvPr id="4" name="Date Placeholder 3"/>
          <p:cNvSpPr>
            <a:spLocks noGrp="1"/>
          </p:cNvSpPr>
          <p:nvPr>
            <p:ph type="dt" sz="half" idx="10"/>
          </p:nvPr>
        </p:nvSpPr>
        <p:spPr/>
        <p:txBody>
          <a:bodyPr/>
          <a:lstStyle/>
          <a:p>
            <a:fld id="{AB32E64E-37DF-45A9-8135-958BDFFB2071}" type="datetime1">
              <a:rPr lang="en-US" smtClean="0"/>
              <a:t>3/18/2020</a:t>
            </a:fld>
            <a:endParaRPr lang="en-US"/>
          </a:p>
        </p:txBody>
      </p:sp>
      <p:sp>
        <p:nvSpPr>
          <p:cNvPr id="5" name="Footer Placeholder 4"/>
          <p:cNvSpPr>
            <a:spLocks noGrp="1"/>
          </p:cNvSpPr>
          <p:nvPr>
            <p:ph type="ftr" sz="quarter" idx="11"/>
          </p:nvPr>
        </p:nvSpPr>
        <p:spPr/>
        <p:txBody>
          <a:bodyPr/>
          <a:lstStyle/>
          <a:p>
            <a:r>
              <a:rPr lang="en-US"/>
              <a:t>Prepared By: Kassahun K.</a:t>
            </a:r>
          </a:p>
        </p:txBody>
      </p:sp>
      <p:sp>
        <p:nvSpPr>
          <p:cNvPr id="6" name="Slide Number Placeholder 5"/>
          <p:cNvSpPr>
            <a:spLocks noGrp="1"/>
          </p:cNvSpPr>
          <p:nvPr>
            <p:ph type="sldNum" sz="quarter" idx="12"/>
          </p:nvPr>
        </p:nvSpPr>
        <p:spPr/>
        <p:txBody>
          <a:bodyPr/>
          <a:lstStyle/>
          <a:p>
            <a:fld id="{BB26BA4E-3D48-41AB-9FEC-AA27FE4DAAA6}" type="slidenum">
              <a:rPr lang="en-US" smtClean="0"/>
              <a:t>22</a:t>
            </a:fld>
            <a:endParaRPr lang="en-US"/>
          </a:p>
        </p:txBody>
      </p:sp>
    </p:spTree>
    <p:extLst>
      <p:ext uri="{BB962C8B-B14F-4D97-AF65-F5344CB8AC3E}">
        <p14:creationId xmlns:p14="http://schemas.microsoft.com/office/powerpoint/2010/main" val="423570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9357" y="808383"/>
            <a:ext cx="10734260" cy="5408337"/>
          </a:xfrm>
        </p:spPr>
        <p:txBody>
          <a:bodyPr>
            <a:normAutofit/>
          </a:bodyPr>
          <a:lstStyle/>
          <a:p>
            <a:pPr marL="0" indent="0" algn="ctr">
              <a:buNone/>
            </a:pPr>
            <a:r>
              <a:rPr lang="en-US" b="1" dirty="0">
                <a:solidFill>
                  <a:srgbClr val="FF0000"/>
                </a:solidFill>
              </a:rPr>
              <a:t>2.3 Roles of Agricultural Entrepreneur/Entrepreneurship in economic development</a:t>
            </a:r>
          </a:p>
          <a:p>
            <a:pPr algn="just"/>
            <a:r>
              <a:rPr lang="en-US" dirty="0"/>
              <a:t>The industrial health of a society depends on the </a:t>
            </a:r>
            <a:r>
              <a:rPr lang="en-US" b="1" dirty="0">
                <a:solidFill>
                  <a:srgbClr val="FF0000"/>
                </a:solidFill>
              </a:rPr>
              <a:t>level of entrepreneurship existing in it</a:t>
            </a:r>
            <a:r>
              <a:rPr lang="en-US" dirty="0"/>
              <a:t>. </a:t>
            </a:r>
          </a:p>
          <a:p>
            <a:r>
              <a:rPr lang="en-US" dirty="0"/>
              <a:t>A country might remain backward </a:t>
            </a:r>
            <a:r>
              <a:rPr lang="en-US" b="1" dirty="0">
                <a:solidFill>
                  <a:srgbClr val="FF0000"/>
                </a:solidFill>
              </a:rPr>
              <a:t>not because of lack of natural resources </a:t>
            </a:r>
            <a:r>
              <a:rPr lang="en-US" dirty="0"/>
              <a:t>or </a:t>
            </a:r>
            <a:r>
              <a:rPr lang="en-US" b="1" dirty="0">
                <a:solidFill>
                  <a:srgbClr val="FF0000"/>
                </a:solidFill>
              </a:rPr>
              <a:t>dearth of capital </a:t>
            </a:r>
          </a:p>
          <a:p>
            <a:pPr lvl="1">
              <a:buFont typeface="Wingdings" panose="05000000000000000000" pitchFamily="2" charset="2"/>
              <a:buChar char="ü"/>
            </a:pPr>
            <a:r>
              <a:rPr lang="en-US" sz="2800" dirty="0"/>
              <a:t>but because of </a:t>
            </a:r>
            <a:r>
              <a:rPr lang="en-US" sz="2800" b="1" dirty="0">
                <a:solidFill>
                  <a:srgbClr val="FF0000"/>
                </a:solidFill>
              </a:rPr>
              <a:t>lack of entrepreneurial talents </a:t>
            </a:r>
            <a:r>
              <a:rPr lang="en-US" sz="2800" dirty="0"/>
              <a:t>or the </a:t>
            </a:r>
            <a:r>
              <a:rPr lang="en-US" sz="2800" b="1" dirty="0">
                <a:solidFill>
                  <a:srgbClr val="FF0000"/>
                </a:solidFill>
              </a:rPr>
              <a:t>inability to tap the latent entrepreneurial talents</a:t>
            </a:r>
            <a:r>
              <a:rPr lang="en-US" sz="2800" dirty="0"/>
              <a:t> existing in that society. </a:t>
            </a:r>
          </a:p>
          <a:p>
            <a:r>
              <a:rPr lang="en-US" b="1" dirty="0"/>
              <a:t>Entrepreneurs</a:t>
            </a:r>
            <a:r>
              <a:rPr lang="en-US" dirty="0"/>
              <a:t> historically have altered the direction of national economies, industry or markets- like Japan, Singapore, Korea, Taiwan to name a few.</a:t>
            </a:r>
          </a:p>
        </p:txBody>
      </p:sp>
      <p:sp>
        <p:nvSpPr>
          <p:cNvPr id="6" name="Date Placeholder 5"/>
          <p:cNvSpPr>
            <a:spLocks noGrp="1"/>
          </p:cNvSpPr>
          <p:nvPr>
            <p:ph type="dt" sz="half" idx="10"/>
          </p:nvPr>
        </p:nvSpPr>
        <p:spPr/>
        <p:txBody>
          <a:bodyPr/>
          <a:lstStyle/>
          <a:p>
            <a:fld id="{D682DFC2-A56D-41A6-AF26-82EDFC819806}"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23</a:t>
            </a:fld>
            <a:endParaRPr lang="en-US"/>
          </a:p>
        </p:txBody>
      </p:sp>
    </p:spTree>
    <p:extLst>
      <p:ext uri="{BB962C8B-B14F-4D97-AF65-F5344CB8AC3E}">
        <p14:creationId xmlns:p14="http://schemas.microsoft.com/office/powerpoint/2010/main" val="3254348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4313" y="660400"/>
            <a:ext cx="10969487" cy="5516563"/>
          </a:xfrm>
        </p:spPr>
        <p:txBody>
          <a:bodyPr>
            <a:normAutofit/>
          </a:bodyPr>
          <a:lstStyle/>
          <a:p>
            <a:r>
              <a:rPr lang="en-US" b="1" dirty="0">
                <a:solidFill>
                  <a:srgbClr val="FF0000"/>
                </a:solidFill>
              </a:rPr>
              <a:t>Entrepreneurship</a:t>
            </a:r>
            <a:r>
              <a:rPr lang="en-US" dirty="0"/>
              <a:t> is basically concerned with </a:t>
            </a:r>
            <a:r>
              <a:rPr lang="en-US" dirty="0">
                <a:solidFill>
                  <a:srgbClr val="FF0000"/>
                </a:solidFill>
              </a:rPr>
              <a:t>creating wealth </a:t>
            </a:r>
            <a:r>
              <a:rPr lang="en-US" dirty="0"/>
              <a:t>through production of goods and services. </a:t>
            </a:r>
          </a:p>
          <a:p>
            <a:r>
              <a:rPr lang="en-US" dirty="0"/>
              <a:t>This results </a:t>
            </a:r>
            <a:r>
              <a:rPr lang="en-US" b="1" dirty="0">
                <a:solidFill>
                  <a:srgbClr val="FF0000"/>
                </a:solidFill>
              </a:rPr>
              <a:t>in a process of upward change </a:t>
            </a:r>
            <a:r>
              <a:rPr lang="en-US" dirty="0"/>
              <a:t>whereby the real per capita income of a country rises overtime or in other words economic development takes place. </a:t>
            </a:r>
          </a:p>
          <a:p>
            <a:r>
              <a:rPr lang="en-US" dirty="0"/>
              <a:t>Thus, entrepreneurial development is the key to economic development.</a:t>
            </a:r>
          </a:p>
          <a:p>
            <a:r>
              <a:rPr lang="en-US" dirty="0"/>
              <a:t>In fact it is one of the </a:t>
            </a:r>
            <a:r>
              <a:rPr lang="en-US" b="1" dirty="0"/>
              <a:t>most critical inputs</a:t>
            </a:r>
            <a:r>
              <a:rPr lang="en-US" dirty="0"/>
              <a:t> in the economic development of a region. </a:t>
            </a:r>
          </a:p>
          <a:p>
            <a:r>
              <a:rPr lang="en-US" dirty="0"/>
              <a:t>It speeds up the process of activating factors of production leading to a higher rate of economic growth, dispersal of economic activities and development of backward regions. </a:t>
            </a:r>
          </a:p>
        </p:txBody>
      </p:sp>
      <p:sp>
        <p:nvSpPr>
          <p:cNvPr id="6" name="Date Placeholder 5"/>
          <p:cNvSpPr>
            <a:spLocks noGrp="1"/>
          </p:cNvSpPr>
          <p:nvPr>
            <p:ph type="dt" sz="half" idx="10"/>
          </p:nvPr>
        </p:nvSpPr>
        <p:spPr/>
        <p:txBody>
          <a:bodyPr/>
          <a:lstStyle/>
          <a:p>
            <a:fld id="{0F79EB71-C793-490B-AD0A-E286E2FA2B5E}"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24</a:t>
            </a:fld>
            <a:endParaRPr lang="en-US"/>
          </a:p>
        </p:txBody>
      </p:sp>
    </p:spTree>
    <p:extLst>
      <p:ext uri="{BB962C8B-B14F-4D97-AF65-F5344CB8AC3E}">
        <p14:creationId xmlns:p14="http://schemas.microsoft.com/office/powerpoint/2010/main" val="1311072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7896"/>
            <a:ext cx="10515600" cy="5289067"/>
          </a:xfrm>
        </p:spPr>
        <p:txBody>
          <a:bodyPr/>
          <a:lstStyle/>
          <a:p>
            <a:r>
              <a:rPr lang="en-US" dirty="0"/>
              <a:t>If a region is unable to throw up a sufficient number of entrepreneurs then alien entrepreneurs usually step in to provide goods and services needed by the people. </a:t>
            </a:r>
          </a:p>
          <a:p>
            <a:r>
              <a:rPr lang="en-US" dirty="0"/>
              <a:t>However the profits earned by these entrepreneurs are usually not ploughed back but repatriated to their place of origin.</a:t>
            </a:r>
          </a:p>
          <a:p>
            <a:r>
              <a:rPr lang="en-US" dirty="0"/>
              <a:t>As a result development in that region cannot take place. </a:t>
            </a:r>
          </a:p>
          <a:p>
            <a:endParaRPr lang="en-US" dirty="0"/>
          </a:p>
        </p:txBody>
      </p:sp>
      <p:sp>
        <p:nvSpPr>
          <p:cNvPr id="4" name="Date Placeholder 3"/>
          <p:cNvSpPr>
            <a:spLocks noGrp="1"/>
          </p:cNvSpPr>
          <p:nvPr>
            <p:ph type="dt" sz="half" idx="10"/>
          </p:nvPr>
        </p:nvSpPr>
        <p:spPr/>
        <p:txBody>
          <a:bodyPr/>
          <a:lstStyle/>
          <a:p>
            <a:fld id="{AB32E64E-37DF-45A9-8135-958BDFFB2071}" type="datetime1">
              <a:rPr lang="en-US" smtClean="0"/>
              <a:t>3/18/2020</a:t>
            </a:fld>
            <a:endParaRPr lang="en-US"/>
          </a:p>
        </p:txBody>
      </p:sp>
      <p:sp>
        <p:nvSpPr>
          <p:cNvPr id="5" name="Footer Placeholder 4"/>
          <p:cNvSpPr>
            <a:spLocks noGrp="1"/>
          </p:cNvSpPr>
          <p:nvPr>
            <p:ph type="ftr" sz="quarter" idx="11"/>
          </p:nvPr>
        </p:nvSpPr>
        <p:spPr/>
        <p:txBody>
          <a:bodyPr/>
          <a:lstStyle/>
          <a:p>
            <a:r>
              <a:rPr lang="en-US"/>
              <a:t>Prepared By: Kassahun K.</a:t>
            </a:r>
          </a:p>
        </p:txBody>
      </p:sp>
      <p:sp>
        <p:nvSpPr>
          <p:cNvPr id="6" name="Slide Number Placeholder 5"/>
          <p:cNvSpPr>
            <a:spLocks noGrp="1"/>
          </p:cNvSpPr>
          <p:nvPr>
            <p:ph type="sldNum" sz="quarter" idx="12"/>
          </p:nvPr>
        </p:nvSpPr>
        <p:spPr/>
        <p:txBody>
          <a:bodyPr/>
          <a:lstStyle/>
          <a:p>
            <a:fld id="{BB26BA4E-3D48-41AB-9FEC-AA27FE4DAAA6}" type="slidenum">
              <a:rPr lang="en-US" smtClean="0"/>
              <a:t>25</a:t>
            </a:fld>
            <a:endParaRPr lang="en-US"/>
          </a:p>
        </p:txBody>
      </p:sp>
    </p:spTree>
    <p:extLst>
      <p:ext uri="{BB962C8B-B14F-4D97-AF65-F5344CB8AC3E}">
        <p14:creationId xmlns:p14="http://schemas.microsoft.com/office/powerpoint/2010/main" val="24311692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774" y="0"/>
            <a:ext cx="11208026" cy="5898667"/>
          </a:xfrm>
        </p:spPr>
        <p:txBody>
          <a:bodyPr>
            <a:noAutofit/>
          </a:bodyPr>
          <a:lstStyle/>
          <a:p>
            <a:r>
              <a:rPr lang="en-US" dirty="0"/>
              <a:t>Entrepreneurship begets and also injects entrepreneurship by starting a chain reaction when the entrepreneur continuously tries to improve the quality of existing goods and services and add new ones. </a:t>
            </a:r>
          </a:p>
          <a:p>
            <a:r>
              <a:rPr lang="en-US" dirty="0"/>
              <a:t>E.g. when computers came into the market there was continuous improvement in the models, their functions etc. like first generation computers, personal computers, laptops, palmtops etc. </a:t>
            </a:r>
          </a:p>
          <a:p>
            <a:r>
              <a:rPr lang="en-US" dirty="0"/>
              <a:t>Not only had this fostered the development of the software industry, computer education institutes, computer maintenance and stationery units etc. </a:t>
            </a:r>
          </a:p>
          <a:p>
            <a:r>
              <a:rPr lang="en-US" dirty="0"/>
              <a:t>but also other industries like banking, railways, education, travel, films, medical and legal transcriptions, business process outsourcing [BPOs] etc. </a:t>
            </a:r>
          </a:p>
          <a:p>
            <a:r>
              <a:rPr lang="en-US" dirty="0"/>
              <a:t>In this manner by harnessing the entrepreneurial talent a society comes out of traditional lethargy to modern industrial culture. </a:t>
            </a:r>
          </a:p>
          <a:p>
            <a:r>
              <a:rPr lang="en-US" dirty="0"/>
              <a:t>Ethiopia needs entrepreneurs to capitalize on new opportunities and to create wealth and new jobs.</a:t>
            </a:r>
          </a:p>
        </p:txBody>
      </p:sp>
      <p:sp>
        <p:nvSpPr>
          <p:cNvPr id="6" name="Date Placeholder 5"/>
          <p:cNvSpPr>
            <a:spLocks noGrp="1"/>
          </p:cNvSpPr>
          <p:nvPr>
            <p:ph type="dt" sz="half" idx="10"/>
          </p:nvPr>
        </p:nvSpPr>
        <p:spPr/>
        <p:txBody>
          <a:bodyPr/>
          <a:lstStyle/>
          <a:p>
            <a:fld id="{F4DC7B72-27AF-41B2-ABC6-CC812AB697E1}"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26</a:t>
            </a:fld>
            <a:endParaRPr lang="en-US"/>
          </a:p>
        </p:txBody>
      </p:sp>
    </p:spTree>
    <p:extLst>
      <p:ext uri="{BB962C8B-B14F-4D97-AF65-F5344CB8AC3E}">
        <p14:creationId xmlns:p14="http://schemas.microsoft.com/office/powerpoint/2010/main" val="38012520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22300"/>
            <a:ext cx="10515600" cy="5554663"/>
          </a:xfrm>
        </p:spPr>
        <p:txBody>
          <a:bodyPr/>
          <a:lstStyle/>
          <a:p>
            <a:r>
              <a:rPr lang="en-IN" dirty="0"/>
              <a:t>Therefore, growth of entrepreneurship and development of entrepreneurial culture in underdeveloped and developing countries are imperatively needed not only for employment generation but also for infusing entrepreneurial culture in the society which is not so far exposed to it. </a:t>
            </a:r>
          </a:p>
          <a:p>
            <a:r>
              <a:rPr lang="en-IN" dirty="0"/>
              <a:t>Entrepreneurship may also help in skill formation and technological up gradation in developing countries. </a:t>
            </a:r>
          </a:p>
          <a:p>
            <a:r>
              <a:rPr lang="en-IN" dirty="0"/>
              <a:t>Efforts made by a group of entrepreneurs in motivating the youths to change their attitude for self-employment, thus, may lead to further creation of wealth through enterprise creation.</a:t>
            </a:r>
            <a:endParaRPr lang="en-US" dirty="0"/>
          </a:p>
          <a:p>
            <a:endParaRPr lang="en-US" dirty="0"/>
          </a:p>
        </p:txBody>
      </p:sp>
      <p:sp>
        <p:nvSpPr>
          <p:cNvPr id="6" name="Date Placeholder 5"/>
          <p:cNvSpPr>
            <a:spLocks noGrp="1"/>
          </p:cNvSpPr>
          <p:nvPr>
            <p:ph type="dt" sz="half" idx="10"/>
          </p:nvPr>
        </p:nvSpPr>
        <p:spPr/>
        <p:txBody>
          <a:bodyPr/>
          <a:lstStyle/>
          <a:p>
            <a:fld id="{1777519A-B256-45B9-AF3B-27AD09C1D450}"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27</a:t>
            </a:fld>
            <a:endParaRPr lang="en-US"/>
          </a:p>
        </p:txBody>
      </p:sp>
    </p:spTree>
    <p:extLst>
      <p:ext uri="{BB962C8B-B14F-4D97-AF65-F5344CB8AC3E}">
        <p14:creationId xmlns:p14="http://schemas.microsoft.com/office/powerpoint/2010/main" val="19160898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8296" y="800100"/>
            <a:ext cx="11075504" cy="5376863"/>
          </a:xfrm>
        </p:spPr>
        <p:txBody>
          <a:bodyPr>
            <a:normAutofit/>
          </a:bodyPr>
          <a:lstStyle/>
          <a:p>
            <a:pPr marL="0" indent="0">
              <a:buNone/>
            </a:pPr>
            <a:r>
              <a:rPr lang="en-US" dirty="0"/>
              <a:t>The </a:t>
            </a:r>
            <a:r>
              <a:rPr lang="en-US" b="1" i="1" dirty="0">
                <a:solidFill>
                  <a:srgbClr val="FF0000"/>
                </a:solidFill>
              </a:rPr>
              <a:t>important roles </a:t>
            </a:r>
            <a:r>
              <a:rPr lang="en-US" dirty="0"/>
              <a:t>that an entrepreneur plays are:</a:t>
            </a:r>
          </a:p>
          <a:p>
            <a:pPr lvl="1">
              <a:buFont typeface="Wingdings" panose="05000000000000000000" pitchFamily="2" charset="2"/>
              <a:buChar char="ü"/>
            </a:pPr>
            <a:r>
              <a:rPr lang="en-IN" sz="2800" dirty="0"/>
              <a:t>Entrepreneur as an Innovator in Economic Growth (Role of innovation)</a:t>
            </a:r>
            <a:endParaRPr lang="en-US" sz="2800" dirty="0"/>
          </a:p>
          <a:p>
            <a:pPr lvl="1">
              <a:buFont typeface="Wingdings" panose="05000000000000000000" pitchFamily="2" charset="2"/>
              <a:buChar char="ü"/>
            </a:pPr>
            <a:r>
              <a:rPr lang="en-IN" sz="2800" dirty="0"/>
              <a:t>Entrepreneur in Generation of Employment Opportunities </a:t>
            </a:r>
            <a:endParaRPr lang="en-US" sz="2800" dirty="0"/>
          </a:p>
          <a:p>
            <a:pPr lvl="1">
              <a:buFont typeface="Wingdings" panose="05000000000000000000" pitchFamily="2" charset="2"/>
              <a:buChar char="ü"/>
            </a:pPr>
            <a:r>
              <a:rPr lang="en-US" sz="2800" dirty="0"/>
              <a:t>Capital Formation through the mobilization of idle savings</a:t>
            </a:r>
          </a:p>
          <a:p>
            <a:pPr lvl="1">
              <a:buFont typeface="Wingdings" panose="05000000000000000000" pitchFamily="2" charset="2"/>
              <a:buChar char="ü"/>
            </a:pPr>
            <a:r>
              <a:rPr lang="en-US" sz="2800" dirty="0"/>
              <a:t>Improvement in per capital income</a:t>
            </a:r>
          </a:p>
          <a:p>
            <a:pPr lvl="1">
              <a:buFont typeface="Wingdings" panose="05000000000000000000" pitchFamily="2" charset="2"/>
              <a:buChar char="ü"/>
            </a:pPr>
            <a:r>
              <a:rPr lang="en-US" sz="2800" dirty="0"/>
              <a:t>Balanced regional development</a:t>
            </a:r>
          </a:p>
          <a:p>
            <a:pPr lvl="1">
              <a:buFont typeface="Wingdings" panose="05000000000000000000" pitchFamily="2" charset="2"/>
              <a:buChar char="ü"/>
            </a:pPr>
            <a:r>
              <a:rPr lang="en-US" sz="2800" dirty="0"/>
              <a:t>Improvement in living standards</a:t>
            </a:r>
          </a:p>
          <a:p>
            <a:pPr lvl="1">
              <a:buFont typeface="Wingdings" panose="05000000000000000000" pitchFamily="2" charset="2"/>
              <a:buChar char="ü"/>
            </a:pPr>
            <a:r>
              <a:rPr lang="en-US" sz="2800" dirty="0"/>
              <a:t>Economic independence (National self-reliance)</a:t>
            </a:r>
          </a:p>
          <a:p>
            <a:pPr lvl="1">
              <a:buFont typeface="Wingdings" panose="05000000000000000000" pitchFamily="2" charset="2"/>
              <a:buChar char="ü"/>
            </a:pPr>
            <a:r>
              <a:rPr lang="en-US" sz="2800" dirty="0"/>
              <a:t>Backward and forward linkage</a:t>
            </a:r>
          </a:p>
          <a:p>
            <a:endParaRPr lang="en-US" dirty="0"/>
          </a:p>
        </p:txBody>
      </p:sp>
      <p:sp>
        <p:nvSpPr>
          <p:cNvPr id="6" name="Date Placeholder 5"/>
          <p:cNvSpPr>
            <a:spLocks noGrp="1"/>
          </p:cNvSpPr>
          <p:nvPr>
            <p:ph type="dt" sz="half" idx="10"/>
          </p:nvPr>
        </p:nvSpPr>
        <p:spPr/>
        <p:txBody>
          <a:bodyPr/>
          <a:lstStyle/>
          <a:p>
            <a:fld id="{3034A351-5885-4300-9BE3-F95456416309}"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28</a:t>
            </a:fld>
            <a:endParaRPr lang="en-US"/>
          </a:p>
        </p:txBody>
      </p:sp>
    </p:spTree>
    <p:extLst>
      <p:ext uri="{BB962C8B-B14F-4D97-AF65-F5344CB8AC3E}">
        <p14:creationId xmlns:p14="http://schemas.microsoft.com/office/powerpoint/2010/main" val="23757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75860"/>
          </a:xfrm>
        </p:spPr>
        <p:txBody>
          <a:bodyPr>
            <a:normAutofit/>
          </a:bodyPr>
          <a:lstStyle/>
          <a:p>
            <a:r>
              <a:rPr lang="en-US" sz="3200" b="1" dirty="0"/>
              <a:t>Chapter 3. Theories and Models of Entrepreneurship</a:t>
            </a:r>
            <a:endParaRPr lang="en-US" sz="3200" dirty="0"/>
          </a:p>
        </p:txBody>
      </p:sp>
      <p:sp>
        <p:nvSpPr>
          <p:cNvPr id="3" name="Content Placeholder 2"/>
          <p:cNvSpPr>
            <a:spLocks noGrp="1"/>
          </p:cNvSpPr>
          <p:nvPr>
            <p:ph idx="1"/>
          </p:nvPr>
        </p:nvSpPr>
        <p:spPr>
          <a:xfrm>
            <a:off x="437322" y="887896"/>
            <a:ext cx="10916478" cy="5289067"/>
          </a:xfrm>
        </p:spPr>
        <p:txBody>
          <a:bodyPr/>
          <a:lstStyle/>
          <a:p>
            <a:pPr marL="0" indent="0">
              <a:buNone/>
            </a:pPr>
            <a:r>
              <a:rPr lang="en-US" dirty="0"/>
              <a:t>3.1 Introduction</a:t>
            </a:r>
          </a:p>
          <a:p>
            <a:r>
              <a:rPr lang="en-GB" dirty="0"/>
              <a:t>An entrepreneur is someone who runs a business as a sole owner with the aim of making profit even though they encounter a lot of challenges. </a:t>
            </a:r>
          </a:p>
          <a:p>
            <a:r>
              <a:rPr lang="en-GB" dirty="0"/>
              <a:t>Theories of entrepreneurship are very essential as they help to explain what entrepreneurship entails. </a:t>
            </a:r>
          </a:p>
          <a:p>
            <a:r>
              <a:rPr lang="en-GB" dirty="0"/>
              <a:t>In this article, you will find valuable information about several theories of entrepreneurship. </a:t>
            </a:r>
          </a:p>
          <a:p>
            <a:r>
              <a:rPr lang="en-GB" dirty="0"/>
              <a:t>It also defines theories of entrepreneurship. </a:t>
            </a:r>
            <a:r>
              <a:rPr lang="en-US" u="sng" dirty="0">
                <a:hlinkClick r:id="rId2"/>
              </a:rPr>
              <a:t>https://www.tuko.co.ke/283663-theories-entrepreneurship.html</a:t>
            </a:r>
            <a:endParaRPr lang="en-US" dirty="0"/>
          </a:p>
        </p:txBody>
      </p:sp>
      <p:sp>
        <p:nvSpPr>
          <p:cNvPr id="7" name="Date Placeholder 6"/>
          <p:cNvSpPr>
            <a:spLocks noGrp="1"/>
          </p:cNvSpPr>
          <p:nvPr>
            <p:ph type="dt" sz="half" idx="10"/>
          </p:nvPr>
        </p:nvSpPr>
        <p:spPr/>
        <p:txBody>
          <a:bodyPr/>
          <a:lstStyle/>
          <a:p>
            <a:fld id="{522E562B-0E73-4856-AC52-498A50F9EADC}" type="datetime1">
              <a:rPr lang="en-US" smtClean="0"/>
              <a:t>3/18/2020</a:t>
            </a:fld>
            <a:endParaRPr lang="en-US"/>
          </a:p>
        </p:txBody>
      </p:sp>
      <p:sp>
        <p:nvSpPr>
          <p:cNvPr id="8" name="Footer Placeholder 7"/>
          <p:cNvSpPr>
            <a:spLocks noGrp="1"/>
          </p:cNvSpPr>
          <p:nvPr>
            <p:ph type="ftr" sz="quarter" idx="11"/>
          </p:nvPr>
        </p:nvSpPr>
        <p:spPr/>
        <p:txBody>
          <a:bodyPr/>
          <a:lstStyle/>
          <a:p>
            <a:r>
              <a:rPr lang="en-US"/>
              <a:t>Prepared By: Kassahun K.</a:t>
            </a:r>
          </a:p>
        </p:txBody>
      </p:sp>
      <p:sp>
        <p:nvSpPr>
          <p:cNvPr id="9" name="Slide Number Placeholder 8"/>
          <p:cNvSpPr>
            <a:spLocks noGrp="1"/>
          </p:cNvSpPr>
          <p:nvPr>
            <p:ph type="sldNum" sz="quarter" idx="12"/>
          </p:nvPr>
        </p:nvSpPr>
        <p:spPr/>
        <p:txBody>
          <a:bodyPr/>
          <a:lstStyle/>
          <a:p>
            <a:fld id="{BB26BA4E-3D48-41AB-9FEC-AA27FE4DAAA6}" type="slidenum">
              <a:rPr lang="en-US" smtClean="0"/>
              <a:t>29</a:t>
            </a:fld>
            <a:endParaRPr lang="en-US"/>
          </a:p>
        </p:txBody>
      </p:sp>
    </p:spTree>
    <p:extLst>
      <p:ext uri="{BB962C8B-B14F-4D97-AF65-F5344CB8AC3E}">
        <p14:creationId xmlns:p14="http://schemas.microsoft.com/office/powerpoint/2010/main" val="3492257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0400" y="965200"/>
            <a:ext cx="10693400" cy="5524500"/>
          </a:xfrm>
        </p:spPr>
        <p:txBody>
          <a:bodyPr/>
          <a:lstStyle/>
          <a:p>
            <a:r>
              <a:rPr lang="en-IN" dirty="0"/>
              <a:t>An entrepreneur with a science and technology background can introduce new technologies, develop substitutes for imported components. </a:t>
            </a:r>
          </a:p>
          <a:p>
            <a:r>
              <a:rPr lang="en-IN" dirty="0"/>
              <a:t>As an entrepreneur you establish your enterprise, work for yourself, set high targets or goals and achieve them. </a:t>
            </a:r>
          </a:p>
          <a:p>
            <a:r>
              <a:rPr lang="en-IN" dirty="0"/>
              <a:t>Thus the expressions: agricultural entrepreneur, rural entrepreneur, </a:t>
            </a:r>
            <a:r>
              <a:rPr lang="en-IN" i="1" dirty="0"/>
              <a:t>etc</a:t>
            </a:r>
            <a:r>
              <a:rPr lang="en-IN" dirty="0"/>
              <a:t>. </a:t>
            </a:r>
          </a:p>
          <a:p>
            <a:r>
              <a:rPr lang="en-IN" dirty="0"/>
              <a:t>The term rural entrepreneur is used especially to designate/indicate that its base is village or rural area.  </a:t>
            </a:r>
            <a:endParaRPr lang="en-US" dirty="0"/>
          </a:p>
          <a:p>
            <a:pPr marL="0" indent="0">
              <a:buNone/>
            </a:pPr>
            <a:endParaRPr lang="en-US" dirty="0"/>
          </a:p>
        </p:txBody>
      </p:sp>
      <p:sp>
        <p:nvSpPr>
          <p:cNvPr id="6" name="Date Placeholder 5"/>
          <p:cNvSpPr>
            <a:spLocks noGrp="1"/>
          </p:cNvSpPr>
          <p:nvPr>
            <p:ph type="dt" sz="half" idx="10"/>
          </p:nvPr>
        </p:nvSpPr>
        <p:spPr/>
        <p:txBody>
          <a:bodyPr/>
          <a:lstStyle/>
          <a:p>
            <a:fld id="{EC47D49F-C9A0-4049-A209-58A8CE327B8A}"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3</a:t>
            </a:fld>
            <a:endParaRPr lang="en-US"/>
          </a:p>
        </p:txBody>
      </p:sp>
    </p:spTree>
    <p:extLst>
      <p:ext uri="{BB962C8B-B14F-4D97-AF65-F5344CB8AC3E}">
        <p14:creationId xmlns:p14="http://schemas.microsoft.com/office/powerpoint/2010/main" val="37389261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6099"/>
            <a:ext cx="10515600" cy="642040"/>
          </a:xfrm>
        </p:spPr>
        <p:txBody>
          <a:bodyPr>
            <a:normAutofit fontScale="90000"/>
          </a:bodyPr>
          <a:lstStyle/>
          <a:p>
            <a:r>
              <a:rPr lang="en-GB" b="1" dirty="0"/>
              <a:t>Different theories of entrepreneurship </a:t>
            </a:r>
            <a:endParaRPr lang="en-US" b="1" dirty="0"/>
          </a:p>
        </p:txBody>
      </p:sp>
      <p:sp>
        <p:nvSpPr>
          <p:cNvPr id="3" name="Content Placeholder 2"/>
          <p:cNvSpPr>
            <a:spLocks noGrp="1"/>
          </p:cNvSpPr>
          <p:nvPr>
            <p:ph idx="1"/>
          </p:nvPr>
        </p:nvSpPr>
        <p:spPr>
          <a:xfrm>
            <a:off x="838200" y="1152939"/>
            <a:ext cx="10515600" cy="5024024"/>
          </a:xfrm>
        </p:spPr>
        <p:txBody>
          <a:bodyPr>
            <a:normAutofit/>
          </a:bodyPr>
          <a:lstStyle/>
          <a:p>
            <a:r>
              <a:rPr lang="en-GB" dirty="0"/>
              <a:t>Economic theories of entrepreneurship</a:t>
            </a:r>
          </a:p>
          <a:p>
            <a:r>
              <a:rPr lang="en-GB" dirty="0"/>
              <a:t>Sociological theories of entrepreneurship</a:t>
            </a:r>
          </a:p>
          <a:p>
            <a:r>
              <a:rPr lang="en-GB" dirty="0"/>
              <a:t>Entrepreneurship Innovation theory </a:t>
            </a:r>
          </a:p>
          <a:p>
            <a:r>
              <a:rPr lang="en-US" dirty="0"/>
              <a:t>Cultural Theories of Entrepreneurship</a:t>
            </a:r>
            <a:endParaRPr lang="en-GB" dirty="0"/>
          </a:p>
          <a:p>
            <a:r>
              <a:rPr lang="en-GB" dirty="0"/>
              <a:t>Psychological theory</a:t>
            </a:r>
          </a:p>
          <a:p>
            <a:r>
              <a:rPr lang="en-GB" dirty="0"/>
              <a:t>Theory of high achievement/Theory of achievement motivation</a:t>
            </a:r>
          </a:p>
          <a:p>
            <a:r>
              <a:rPr lang="en-GB" dirty="0"/>
              <a:t>Resource based theories</a:t>
            </a:r>
          </a:p>
          <a:p>
            <a:r>
              <a:rPr lang="en-GB" dirty="0"/>
              <a:t>Opportunity based theory</a:t>
            </a:r>
          </a:p>
          <a:p>
            <a:r>
              <a:rPr lang="en-GB" dirty="0"/>
              <a:t>Status withdrawal theory</a:t>
            </a:r>
          </a:p>
          <a:p>
            <a:endParaRPr lang="en-US" dirty="0"/>
          </a:p>
        </p:txBody>
      </p:sp>
      <p:sp>
        <p:nvSpPr>
          <p:cNvPr id="4" name="Date Placeholder 3"/>
          <p:cNvSpPr>
            <a:spLocks noGrp="1"/>
          </p:cNvSpPr>
          <p:nvPr>
            <p:ph type="dt" sz="half" idx="10"/>
          </p:nvPr>
        </p:nvSpPr>
        <p:spPr/>
        <p:txBody>
          <a:bodyPr/>
          <a:lstStyle/>
          <a:p>
            <a:fld id="{AB32E64E-37DF-45A9-8135-958BDFFB2071}" type="datetime1">
              <a:rPr lang="en-US" smtClean="0"/>
              <a:t>3/18/2020</a:t>
            </a:fld>
            <a:endParaRPr lang="en-US"/>
          </a:p>
        </p:txBody>
      </p:sp>
      <p:sp>
        <p:nvSpPr>
          <p:cNvPr id="5" name="Footer Placeholder 4"/>
          <p:cNvSpPr>
            <a:spLocks noGrp="1"/>
          </p:cNvSpPr>
          <p:nvPr>
            <p:ph type="ftr" sz="quarter" idx="11"/>
          </p:nvPr>
        </p:nvSpPr>
        <p:spPr/>
        <p:txBody>
          <a:bodyPr/>
          <a:lstStyle/>
          <a:p>
            <a:r>
              <a:rPr lang="en-US"/>
              <a:t>Prepared By: Kassahun K.</a:t>
            </a:r>
          </a:p>
        </p:txBody>
      </p:sp>
      <p:sp>
        <p:nvSpPr>
          <p:cNvPr id="6" name="Slide Number Placeholder 5"/>
          <p:cNvSpPr>
            <a:spLocks noGrp="1"/>
          </p:cNvSpPr>
          <p:nvPr>
            <p:ph type="sldNum" sz="quarter" idx="12"/>
          </p:nvPr>
        </p:nvSpPr>
        <p:spPr/>
        <p:txBody>
          <a:bodyPr/>
          <a:lstStyle/>
          <a:p>
            <a:fld id="{BB26BA4E-3D48-41AB-9FEC-AA27FE4DAAA6}" type="slidenum">
              <a:rPr lang="en-US" smtClean="0"/>
              <a:t>30</a:t>
            </a:fld>
            <a:endParaRPr lang="en-US"/>
          </a:p>
        </p:txBody>
      </p:sp>
    </p:spTree>
    <p:extLst>
      <p:ext uri="{BB962C8B-B14F-4D97-AF65-F5344CB8AC3E}">
        <p14:creationId xmlns:p14="http://schemas.microsoft.com/office/powerpoint/2010/main" val="42659563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1148"/>
            <a:ext cx="10515600" cy="5275815"/>
          </a:xfrm>
        </p:spPr>
        <p:txBody>
          <a:bodyPr/>
          <a:lstStyle/>
          <a:p>
            <a:r>
              <a:rPr lang="en-US" dirty="0"/>
              <a:t>3.2 Sociological Theories of Entrepreneurship </a:t>
            </a:r>
          </a:p>
          <a:p>
            <a:r>
              <a:rPr lang="en-GB" dirty="0"/>
              <a:t>This is also among the contemporary theories of entrepreneurship. </a:t>
            </a:r>
          </a:p>
          <a:p>
            <a:r>
              <a:rPr lang="en-GB" dirty="0"/>
              <a:t>It argues that the success of an entrepreneur is affected by their social culture. </a:t>
            </a:r>
          </a:p>
          <a:p>
            <a:r>
              <a:rPr lang="en-GB" dirty="0"/>
              <a:t>They are more likely to achieve growth in particular social settings. </a:t>
            </a:r>
          </a:p>
          <a:p>
            <a:r>
              <a:rPr lang="en-GB" dirty="0"/>
              <a:t>Among the social aspects that affect an entrepreneur include the social values, customs, taboos, religious beliefs and other cultural activities. </a:t>
            </a:r>
          </a:p>
          <a:p>
            <a:r>
              <a:rPr lang="en-GB" dirty="0"/>
              <a:t>He or she has to conform to the social expectations when carrying out their business.</a:t>
            </a:r>
            <a:endParaRPr lang="en-US" dirty="0"/>
          </a:p>
        </p:txBody>
      </p:sp>
      <p:sp>
        <p:nvSpPr>
          <p:cNvPr id="7" name="Date Placeholder 6"/>
          <p:cNvSpPr>
            <a:spLocks noGrp="1"/>
          </p:cNvSpPr>
          <p:nvPr>
            <p:ph type="dt" sz="half" idx="10"/>
          </p:nvPr>
        </p:nvSpPr>
        <p:spPr/>
        <p:txBody>
          <a:bodyPr/>
          <a:lstStyle/>
          <a:p>
            <a:fld id="{76DF6685-7B78-470A-BFE3-AEF03BCA1BEE}" type="datetime1">
              <a:rPr lang="en-US" smtClean="0"/>
              <a:t>3/18/2020</a:t>
            </a:fld>
            <a:endParaRPr lang="en-US"/>
          </a:p>
        </p:txBody>
      </p:sp>
      <p:sp>
        <p:nvSpPr>
          <p:cNvPr id="8" name="Footer Placeholder 7"/>
          <p:cNvSpPr>
            <a:spLocks noGrp="1"/>
          </p:cNvSpPr>
          <p:nvPr>
            <p:ph type="ftr" sz="quarter" idx="11"/>
          </p:nvPr>
        </p:nvSpPr>
        <p:spPr/>
        <p:txBody>
          <a:bodyPr/>
          <a:lstStyle/>
          <a:p>
            <a:r>
              <a:rPr lang="en-US"/>
              <a:t>Prepared By: Kassahun K.</a:t>
            </a:r>
          </a:p>
        </p:txBody>
      </p:sp>
      <p:sp>
        <p:nvSpPr>
          <p:cNvPr id="9" name="Slide Number Placeholder 8"/>
          <p:cNvSpPr>
            <a:spLocks noGrp="1"/>
          </p:cNvSpPr>
          <p:nvPr>
            <p:ph type="sldNum" sz="quarter" idx="12"/>
          </p:nvPr>
        </p:nvSpPr>
        <p:spPr/>
        <p:txBody>
          <a:bodyPr/>
          <a:lstStyle/>
          <a:p>
            <a:fld id="{BB26BA4E-3D48-41AB-9FEC-AA27FE4DAAA6}" type="slidenum">
              <a:rPr lang="en-US" smtClean="0"/>
              <a:t>31</a:t>
            </a:fld>
            <a:endParaRPr lang="en-US"/>
          </a:p>
        </p:txBody>
      </p:sp>
    </p:spTree>
    <p:extLst>
      <p:ext uri="{BB962C8B-B14F-4D97-AF65-F5344CB8AC3E}">
        <p14:creationId xmlns:p14="http://schemas.microsoft.com/office/powerpoint/2010/main" val="3412178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6266"/>
          </a:xfrm>
        </p:spPr>
        <p:txBody>
          <a:bodyPr>
            <a:normAutofit fontScale="90000"/>
          </a:bodyPr>
          <a:lstStyle/>
          <a:p>
            <a:r>
              <a:rPr lang="en-US" sz="3200" b="1" dirty="0"/>
              <a:t>3.3 Economic Theories of Entrepreneurship </a:t>
            </a:r>
          </a:p>
        </p:txBody>
      </p:sp>
      <p:sp>
        <p:nvSpPr>
          <p:cNvPr id="3" name="Content Placeholder 2"/>
          <p:cNvSpPr>
            <a:spLocks noGrp="1"/>
          </p:cNvSpPr>
          <p:nvPr>
            <p:ph idx="1"/>
          </p:nvPr>
        </p:nvSpPr>
        <p:spPr>
          <a:xfrm>
            <a:off x="596348" y="927652"/>
            <a:ext cx="10757452" cy="5473148"/>
          </a:xfrm>
        </p:spPr>
        <p:txBody>
          <a:bodyPr>
            <a:normAutofit fontScale="92500" lnSpcReduction="20000"/>
          </a:bodyPr>
          <a:lstStyle/>
          <a:p>
            <a:r>
              <a:rPr lang="en-GB" dirty="0"/>
              <a:t>The economic theory is among the main economic theories of entrepreneurship. </a:t>
            </a:r>
          </a:p>
          <a:p>
            <a:r>
              <a:rPr lang="en-GB" dirty="0"/>
              <a:t>This theory asserts that the economy and entrepreneurship are closely linked together. </a:t>
            </a:r>
          </a:p>
          <a:p>
            <a:r>
              <a:rPr lang="en-GB" dirty="0"/>
              <a:t>Entrepreneurship and economic growth can only work when the economic conditions are </a:t>
            </a:r>
            <a:r>
              <a:rPr lang="en-GB" dirty="0" err="1"/>
              <a:t>favorable</a:t>
            </a:r>
            <a:r>
              <a:rPr lang="en-GB" dirty="0"/>
              <a:t>. </a:t>
            </a:r>
          </a:p>
          <a:p>
            <a:r>
              <a:rPr lang="en-GB" dirty="0"/>
              <a:t>As such, it is usually hard for entrepreneurs to realize growth when the economy is doing poorly. </a:t>
            </a:r>
          </a:p>
          <a:p>
            <a:r>
              <a:rPr lang="en-GB" dirty="0"/>
              <a:t>This theory further states that entrepreneurs find motivation in the presence of economic incentives which include industrial policy, policies of taxation, financial and resource sources, availability of infrastructure, investment opportunities, marketing opportunities, availability of information regarding the conditions of the market and technology among others . </a:t>
            </a:r>
          </a:p>
          <a:p>
            <a:r>
              <a:rPr lang="en-GB" dirty="0"/>
              <a:t>An entrepreneur is therefore a risk taker because he can never fully predict about the </a:t>
            </a:r>
            <a:r>
              <a:rPr lang="en-GB" dirty="0" err="1"/>
              <a:t>favorability</a:t>
            </a:r>
            <a:r>
              <a:rPr lang="en-GB" dirty="0"/>
              <a:t> of the economic conditions in future.</a:t>
            </a:r>
            <a:endParaRPr lang="en-US" dirty="0"/>
          </a:p>
        </p:txBody>
      </p:sp>
      <p:sp>
        <p:nvSpPr>
          <p:cNvPr id="7" name="Date Placeholder 6"/>
          <p:cNvSpPr>
            <a:spLocks noGrp="1"/>
          </p:cNvSpPr>
          <p:nvPr>
            <p:ph type="dt" sz="half" idx="10"/>
          </p:nvPr>
        </p:nvSpPr>
        <p:spPr/>
        <p:txBody>
          <a:bodyPr/>
          <a:lstStyle/>
          <a:p>
            <a:fld id="{D6723A63-AB51-41DB-BEBB-E0028888C3E5}" type="datetime1">
              <a:rPr lang="en-US" smtClean="0"/>
              <a:t>3/18/2020</a:t>
            </a:fld>
            <a:endParaRPr lang="en-US"/>
          </a:p>
        </p:txBody>
      </p:sp>
      <p:sp>
        <p:nvSpPr>
          <p:cNvPr id="8" name="Footer Placeholder 7"/>
          <p:cNvSpPr>
            <a:spLocks noGrp="1"/>
          </p:cNvSpPr>
          <p:nvPr>
            <p:ph type="ftr" sz="quarter" idx="11"/>
          </p:nvPr>
        </p:nvSpPr>
        <p:spPr/>
        <p:txBody>
          <a:bodyPr/>
          <a:lstStyle/>
          <a:p>
            <a:r>
              <a:rPr lang="en-US"/>
              <a:t>Prepared By: Kassahun K.</a:t>
            </a:r>
          </a:p>
        </p:txBody>
      </p:sp>
      <p:sp>
        <p:nvSpPr>
          <p:cNvPr id="9" name="Slide Number Placeholder 8"/>
          <p:cNvSpPr>
            <a:spLocks noGrp="1"/>
          </p:cNvSpPr>
          <p:nvPr>
            <p:ph type="sldNum" sz="quarter" idx="12"/>
          </p:nvPr>
        </p:nvSpPr>
        <p:spPr/>
        <p:txBody>
          <a:bodyPr/>
          <a:lstStyle/>
          <a:p>
            <a:fld id="{BB26BA4E-3D48-41AB-9FEC-AA27FE4DAAA6}" type="slidenum">
              <a:rPr lang="en-US" smtClean="0"/>
              <a:t>32</a:t>
            </a:fld>
            <a:endParaRPr lang="en-US"/>
          </a:p>
        </p:txBody>
      </p:sp>
    </p:spTree>
    <p:extLst>
      <p:ext uri="{BB962C8B-B14F-4D97-AF65-F5344CB8AC3E}">
        <p14:creationId xmlns:p14="http://schemas.microsoft.com/office/powerpoint/2010/main" val="26859816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400"/>
            <a:ext cx="10515600" cy="5262563"/>
          </a:xfrm>
        </p:spPr>
        <p:txBody>
          <a:bodyPr/>
          <a:lstStyle/>
          <a:p>
            <a:r>
              <a:rPr lang="en-US" dirty="0"/>
              <a:t>3.4 Cultural Theories of Entrepreneurship </a:t>
            </a:r>
          </a:p>
          <a:p>
            <a:r>
              <a:rPr lang="en-GB" dirty="0"/>
              <a:t>Cultural theories pointed out that entrepreneurship is the product of the culture. </a:t>
            </a:r>
          </a:p>
          <a:p>
            <a:r>
              <a:rPr lang="en-GB" dirty="0"/>
              <a:t>Entrepreneurial talents come from cultural values and cultural systems embedded into the cultural environment.</a:t>
            </a:r>
            <a:endParaRPr lang="en-US" dirty="0"/>
          </a:p>
        </p:txBody>
      </p:sp>
      <p:sp>
        <p:nvSpPr>
          <p:cNvPr id="7" name="Date Placeholder 6"/>
          <p:cNvSpPr>
            <a:spLocks noGrp="1"/>
          </p:cNvSpPr>
          <p:nvPr>
            <p:ph type="dt" sz="half" idx="10"/>
          </p:nvPr>
        </p:nvSpPr>
        <p:spPr/>
        <p:txBody>
          <a:bodyPr/>
          <a:lstStyle/>
          <a:p>
            <a:fld id="{76FFD0B6-D07E-4299-B088-18261AE1EA1D}" type="datetime1">
              <a:rPr lang="en-US" smtClean="0"/>
              <a:t>3/18/2020</a:t>
            </a:fld>
            <a:endParaRPr lang="en-US"/>
          </a:p>
        </p:txBody>
      </p:sp>
      <p:sp>
        <p:nvSpPr>
          <p:cNvPr id="8" name="Footer Placeholder 7"/>
          <p:cNvSpPr>
            <a:spLocks noGrp="1"/>
          </p:cNvSpPr>
          <p:nvPr>
            <p:ph type="ftr" sz="quarter" idx="11"/>
          </p:nvPr>
        </p:nvSpPr>
        <p:spPr/>
        <p:txBody>
          <a:bodyPr/>
          <a:lstStyle/>
          <a:p>
            <a:r>
              <a:rPr lang="en-US"/>
              <a:t>Prepared By: Kassahun K.</a:t>
            </a:r>
          </a:p>
        </p:txBody>
      </p:sp>
      <p:sp>
        <p:nvSpPr>
          <p:cNvPr id="9" name="Slide Number Placeholder 8"/>
          <p:cNvSpPr>
            <a:spLocks noGrp="1"/>
          </p:cNvSpPr>
          <p:nvPr>
            <p:ph type="sldNum" sz="quarter" idx="12"/>
          </p:nvPr>
        </p:nvSpPr>
        <p:spPr/>
        <p:txBody>
          <a:bodyPr/>
          <a:lstStyle/>
          <a:p>
            <a:fld id="{BB26BA4E-3D48-41AB-9FEC-AA27FE4DAAA6}" type="slidenum">
              <a:rPr lang="en-US" smtClean="0"/>
              <a:t>33</a:t>
            </a:fld>
            <a:endParaRPr lang="en-US"/>
          </a:p>
        </p:txBody>
      </p:sp>
    </p:spTree>
    <p:extLst>
      <p:ext uri="{BB962C8B-B14F-4D97-AF65-F5344CB8AC3E}">
        <p14:creationId xmlns:p14="http://schemas.microsoft.com/office/powerpoint/2010/main" val="20815083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21635"/>
            <a:ext cx="10515600" cy="5355328"/>
          </a:xfrm>
        </p:spPr>
        <p:txBody>
          <a:bodyPr/>
          <a:lstStyle/>
          <a:p>
            <a:r>
              <a:rPr lang="en-US" dirty="0"/>
              <a:t>3.5 Psychological Theories Entrepreneurship </a:t>
            </a:r>
          </a:p>
          <a:p>
            <a:r>
              <a:rPr lang="en-GB" dirty="0"/>
              <a:t>According to this theory, an entrepreneur experiences growth when the society has several individuals with the necessary psychological characteristics. </a:t>
            </a:r>
          </a:p>
          <a:p>
            <a:r>
              <a:rPr lang="en-GB" dirty="0"/>
              <a:t>These characteristics include having a vision, being able to face opposition and having the need to achieve highly. </a:t>
            </a:r>
          </a:p>
          <a:p>
            <a:r>
              <a:rPr lang="en-GB" dirty="0"/>
              <a:t>A person can only possess these traits during their upbringing, when they excel, when they are self-reliant and when there is low father dominance</a:t>
            </a:r>
            <a:endParaRPr lang="en-US" dirty="0"/>
          </a:p>
        </p:txBody>
      </p:sp>
      <p:sp>
        <p:nvSpPr>
          <p:cNvPr id="7" name="Date Placeholder 6"/>
          <p:cNvSpPr>
            <a:spLocks noGrp="1"/>
          </p:cNvSpPr>
          <p:nvPr>
            <p:ph type="dt" sz="half" idx="10"/>
          </p:nvPr>
        </p:nvSpPr>
        <p:spPr/>
        <p:txBody>
          <a:bodyPr/>
          <a:lstStyle/>
          <a:p>
            <a:fld id="{1D163384-46E8-4B27-B86F-2A2FC5E61D4A}" type="datetime1">
              <a:rPr lang="en-US" smtClean="0"/>
              <a:t>3/18/2020</a:t>
            </a:fld>
            <a:endParaRPr lang="en-US"/>
          </a:p>
        </p:txBody>
      </p:sp>
      <p:sp>
        <p:nvSpPr>
          <p:cNvPr id="8" name="Footer Placeholder 7"/>
          <p:cNvSpPr>
            <a:spLocks noGrp="1"/>
          </p:cNvSpPr>
          <p:nvPr>
            <p:ph type="ftr" sz="quarter" idx="11"/>
          </p:nvPr>
        </p:nvSpPr>
        <p:spPr/>
        <p:txBody>
          <a:bodyPr/>
          <a:lstStyle/>
          <a:p>
            <a:r>
              <a:rPr lang="en-US"/>
              <a:t>Prepared By: Kassahun K.</a:t>
            </a:r>
          </a:p>
        </p:txBody>
      </p:sp>
      <p:sp>
        <p:nvSpPr>
          <p:cNvPr id="9" name="Slide Number Placeholder 8"/>
          <p:cNvSpPr>
            <a:spLocks noGrp="1"/>
          </p:cNvSpPr>
          <p:nvPr>
            <p:ph type="sldNum" sz="quarter" idx="12"/>
          </p:nvPr>
        </p:nvSpPr>
        <p:spPr/>
        <p:txBody>
          <a:bodyPr/>
          <a:lstStyle/>
          <a:p>
            <a:fld id="{BB26BA4E-3D48-41AB-9FEC-AA27FE4DAAA6}" type="slidenum">
              <a:rPr lang="en-US" smtClean="0"/>
              <a:t>34</a:t>
            </a:fld>
            <a:endParaRPr lang="en-US"/>
          </a:p>
        </p:txBody>
      </p:sp>
    </p:spTree>
    <p:extLst>
      <p:ext uri="{BB962C8B-B14F-4D97-AF65-F5344CB8AC3E}">
        <p14:creationId xmlns:p14="http://schemas.microsoft.com/office/powerpoint/2010/main" val="65870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6100" y="1409701"/>
            <a:ext cx="10807700" cy="4241800"/>
          </a:xfrm>
        </p:spPr>
        <p:txBody>
          <a:bodyPr>
            <a:normAutofit/>
          </a:bodyPr>
          <a:lstStyle/>
          <a:p>
            <a:r>
              <a:rPr lang="en-US" b="1" dirty="0">
                <a:solidFill>
                  <a:srgbClr val="FF0000"/>
                </a:solidFill>
              </a:rPr>
              <a:t>Entrepreneurship: </a:t>
            </a:r>
            <a:r>
              <a:rPr lang="en-US" dirty="0"/>
              <a:t>The concept of entrepreneurship is a complex phenomenon. </a:t>
            </a:r>
          </a:p>
          <a:p>
            <a:r>
              <a:rPr lang="en-US" dirty="0"/>
              <a:t>Broadly, it relates to entrepreneur, his vision and its implementation. </a:t>
            </a:r>
          </a:p>
          <a:p>
            <a:r>
              <a:rPr lang="en-US" dirty="0"/>
              <a:t>Entrepreneurship is the propensity (tendency, ability) of mind </a:t>
            </a:r>
            <a:r>
              <a:rPr lang="en-US" b="1" dirty="0">
                <a:solidFill>
                  <a:srgbClr val="FF0000"/>
                </a:solidFill>
              </a:rPr>
              <a:t>to take calculated risks with confidence</a:t>
            </a:r>
            <a:r>
              <a:rPr lang="en-US" dirty="0"/>
              <a:t> to achieve a pre-determined business objective. </a:t>
            </a:r>
          </a:p>
          <a:p>
            <a:r>
              <a:rPr lang="en-US" dirty="0"/>
              <a:t>In substance, it is the risk-taking ability of the individual, broadly coupled with </a:t>
            </a:r>
            <a:r>
              <a:rPr lang="en-US" b="1" dirty="0">
                <a:solidFill>
                  <a:srgbClr val="FF0000"/>
                </a:solidFill>
              </a:rPr>
              <a:t>correct decision making</a:t>
            </a:r>
            <a:r>
              <a:rPr lang="en-US" dirty="0"/>
              <a:t>. </a:t>
            </a:r>
          </a:p>
        </p:txBody>
      </p:sp>
      <p:sp>
        <p:nvSpPr>
          <p:cNvPr id="6" name="Date Placeholder 5"/>
          <p:cNvSpPr>
            <a:spLocks noGrp="1"/>
          </p:cNvSpPr>
          <p:nvPr>
            <p:ph type="dt" sz="half" idx="10"/>
          </p:nvPr>
        </p:nvSpPr>
        <p:spPr/>
        <p:txBody>
          <a:bodyPr/>
          <a:lstStyle/>
          <a:p>
            <a:fld id="{78BE4D62-2A9E-4EDD-85EC-29A34FD9F5C2}"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4</a:t>
            </a:fld>
            <a:endParaRPr lang="en-US"/>
          </a:p>
        </p:txBody>
      </p:sp>
    </p:spTree>
    <p:extLst>
      <p:ext uri="{BB962C8B-B14F-4D97-AF65-F5344CB8AC3E}">
        <p14:creationId xmlns:p14="http://schemas.microsoft.com/office/powerpoint/2010/main" val="1285285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800" y="584200"/>
            <a:ext cx="10515600" cy="5961063"/>
          </a:xfrm>
        </p:spPr>
        <p:txBody>
          <a:bodyPr/>
          <a:lstStyle/>
          <a:p>
            <a:r>
              <a:rPr lang="en-US" dirty="0"/>
              <a:t>Entrepreneurship is </a:t>
            </a:r>
            <a:r>
              <a:rPr lang="en-US" b="1" dirty="0">
                <a:solidFill>
                  <a:srgbClr val="FF0000"/>
                </a:solidFill>
              </a:rPr>
              <a:t>not just about making money</a:t>
            </a:r>
            <a:r>
              <a:rPr lang="en-US" dirty="0"/>
              <a:t>. </a:t>
            </a:r>
          </a:p>
          <a:p>
            <a:r>
              <a:rPr lang="en-US" dirty="0"/>
              <a:t>It is about imagination, flexibility, creativity, willingness to think conceptually, readiness to take risks, ability to mobilize agents of production and the capacity to see change as an opportunity. </a:t>
            </a:r>
          </a:p>
          <a:p>
            <a:pPr marL="0" indent="0">
              <a:buNone/>
            </a:pPr>
            <a:endParaRPr lang="en-US" dirty="0"/>
          </a:p>
        </p:txBody>
      </p:sp>
      <p:pic>
        <p:nvPicPr>
          <p:cNvPr id="4" name="Content Placeholder 3"/>
          <p:cNvPicPr>
            <a:picLocks/>
          </p:cNvPicPr>
          <p:nvPr/>
        </p:nvPicPr>
        <p:blipFill>
          <a:blip r:embed="rId2" cstate="print"/>
          <a:srcRect/>
          <a:stretch>
            <a:fillRect/>
          </a:stretch>
        </p:blipFill>
        <p:spPr bwMode="auto">
          <a:xfrm>
            <a:off x="2565400" y="2730500"/>
            <a:ext cx="5600700" cy="2286000"/>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B75CEDAB-67A6-4A3F-BE79-67AEF78C5583}" type="datetime1">
              <a:rPr lang="en-US" smtClean="0"/>
              <a:t>3/18/2020</a:t>
            </a:fld>
            <a:endParaRPr lang="en-US"/>
          </a:p>
        </p:txBody>
      </p:sp>
      <p:sp>
        <p:nvSpPr>
          <p:cNvPr id="8" name="Footer Placeholder 7"/>
          <p:cNvSpPr>
            <a:spLocks noGrp="1"/>
          </p:cNvSpPr>
          <p:nvPr>
            <p:ph type="ftr" sz="quarter" idx="11"/>
          </p:nvPr>
        </p:nvSpPr>
        <p:spPr/>
        <p:txBody>
          <a:bodyPr/>
          <a:lstStyle/>
          <a:p>
            <a:r>
              <a:rPr lang="en-US"/>
              <a:t>Prepared By: Kassahun K.</a:t>
            </a:r>
          </a:p>
        </p:txBody>
      </p:sp>
      <p:sp>
        <p:nvSpPr>
          <p:cNvPr id="9" name="Slide Number Placeholder 8"/>
          <p:cNvSpPr>
            <a:spLocks noGrp="1"/>
          </p:cNvSpPr>
          <p:nvPr>
            <p:ph type="sldNum" sz="quarter" idx="12"/>
          </p:nvPr>
        </p:nvSpPr>
        <p:spPr/>
        <p:txBody>
          <a:bodyPr/>
          <a:lstStyle/>
          <a:p>
            <a:fld id="{BB26BA4E-3D48-41AB-9FEC-AA27FE4DAAA6}" type="slidenum">
              <a:rPr lang="en-US" smtClean="0"/>
              <a:t>5</a:t>
            </a:fld>
            <a:endParaRPr lang="en-US"/>
          </a:p>
        </p:txBody>
      </p:sp>
    </p:spTree>
    <p:extLst>
      <p:ext uri="{BB962C8B-B14F-4D97-AF65-F5344CB8AC3E}">
        <p14:creationId xmlns:p14="http://schemas.microsoft.com/office/powerpoint/2010/main" val="2217533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600" y="393700"/>
            <a:ext cx="10871200" cy="6286500"/>
          </a:xfrm>
        </p:spPr>
        <p:txBody>
          <a:bodyPr>
            <a:normAutofit/>
          </a:bodyPr>
          <a:lstStyle/>
          <a:p>
            <a:pPr marL="0" indent="0" algn="ctr">
              <a:buNone/>
            </a:pPr>
            <a:r>
              <a:rPr lang="en-US" sz="3000" b="1" dirty="0"/>
              <a:t>1.2 Agricultural Entrepreneurship: Definition , concepts and characteristics </a:t>
            </a:r>
          </a:p>
          <a:p>
            <a:r>
              <a:rPr lang="en-IN" b="1" dirty="0">
                <a:solidFill>
                  <a:srgbClr val="FF0000"/>
                </a:solidFill>
              </a:rPr>
              <a:t>Entrepreneurship</a:t>
            </a:r>
            <a:r>
              <a:rPr lang="en-IN" dirty="0"/>
              <a:t> is a process of producing goods and services using certain specific inputs, technologies and manufacturing procedures. </a:t>
            </a:r>
          </a:p>
          <a:p>
            <a:r>
              <a:rPr lang="en-IN" b="1" dirty="0">
                <a:solidFill>
                  <a:srgbClr val="FF0000"/>
                </a:solidFill>
              </a:rPr>
              <a:t>Agricultural entrepreneurship</a:t>
            </a:r>
            <a:r>
              <a:rPr lang="en-IN" dirty="0"/>
              <a:t>, in the traditional sense, is construed as the economic activity characterised with features like </a:t>
            </a:r>
          </a:p>
          <a:p>
            <a:pPr lvl="2"/>
            <a:r>
              <a:rPr lang="en-IN" sz="3000" dirty="0"/>
              <a:t>ease of entry, </a:t>
            </a:r>
          </a:p>
          <a:p>
            <a:pPr lvl="2"/>
            <a:r>
              <a:rPr lang="en-IN" sz="3000" dirty="0"/>
              <a:t>reliance on indigenous sources, </a:t>
            </a:r>
          </a:p>
          <a:p>
            <a:pPr lvl="2"/>
            <a:r>
              <a:rPr lang="en-IN" sz="3000" dirty="0"/>
              <a:t>small scale operation, </a:t>
            </a:r>
          </a:p>
          <a:p>
            <a:pPr lvl="2"/>
            <a:r>
              <a:rPr lang="en-IN" sz="3000" dirty="0"/>
              <a:t>adopted technology and</a:t>
            </a:r>
          </a:p>
          <a:p>
            <a:pPr lvl="2"/>
            <a:r>
              <a:rPr lang="en-IN" sz="3000" dirty="0"/>
              <a:t>skills acquired outside the formal schooling system. </a:t>
            </a:r>
          </a:p>
        </p:txBody>
      </p:sp>
      <p:sp>
        <p:nvSpPr>
          <p:cNvPr id="6" name="Date Placeholder 5"/>
          <p:cNvSpPr>
            <a:spLocks noGrp="1"/>
          </p:cNvSpPr>
          <p:nvPr>
            <p:ph type="dt" sz="half" idx="10"/>
          </p:nvPr>
        </p:nvSpPr>
        <p:spPr/>
        <p:txBody>
          <a:bodyPr/>
          <a:lstStyle/>
          <a:p>
            <a:fld id="{E415704B-CA90-460E-B0CD-5991960DF3D6}"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6</a:t>
            </a:fld>
            <a:endParaRPr lang="en-US"/>
          </a:p>
        </p:txBody>
      </p:sp>
    </p:spTree>
    <p:extLst>
      <p:ext uri="{BB962C8B-B14F-4D97-AF65-F5344CB8AC3E}">
        <p14:creationId xmlns:p14="http://schemas.microsoft.com/office/powerpoint/2010/main" val="909355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0100" y="660400"/>
            <a:ext cx="10769600" cy="5783263"/>
          </a:xfrm>
        </p:spPr>
        <p:txBody>
          <a:bodyPr>
            <a:normAutofit/>
          </a:bodyPr>
          <a:lstStyle/>
          <a:p>
            <a:r>
              <a:rPr lang="en-IN" dirty="0"/>
              <a:t>The concept of </a:t>
            </a:r>
            <a:r>
              <a:rPr lang="en-IN" dirty="0">
                <a:solidFill>
                  <a:srgbClr val="FF0000"/>
                </a:solidFill>
              </a:rPr>
              <a:t>‘</a:t>
            </a:r>
            <a:r>
              <a:rPr lang="en-IN" b="1" dirty="0">
                <a:solidFill>
                  <a:srgbClr val="FF0000"/>
                </a:solidFill>
              </a:rPr>
              <a:t>Agricultural Entrepreneurship</a:t>
            </a:r>
            <a:r>
              <a:rPr lang="en-IN" dirty="0"/>
              <a:t>’ encompasses facilitating avenues of employment in </a:t>
            </a:r>
            <a:r>
              <a:rPr lang="en-IN" b="1" dirty="0"/>
              <a:t>farm</a:t>
            </a:r>
            <a:r>
              <a:rPr lang="en-IN" dirty="0"/>
              <a:t> and </a:t>
            </a:r>
            <a:r>
              <a:rPr lang="en-IN" b="1" dirty="0"/>
              <a:t>non-farm </a:t>
            </a:r>
            <a:r>
              <a:rPr lang="en-IN" dirty="0"/>
              <a:t>related activities on a widely dispersed basis nearer to the place of living of the poor. </a:t>
            </a:r>
          </a:p>
          <a:p>
            <a:r>
              <a:rPr lang="en-IN" dirty="0"/>
              <a:t>In brief we must understand that Agricultural entrepreneurship in a </a:t>
            </a:r>
            <a:r>
              <a:rPr lang="en-IN" b="1" dirty="0">
                <a:solidFill>
                  <a:srgbClr val="FF0000"/>
                </a:solidFill>
              </a:rPr>
              <a:t>narrow sense </a:t>
            </a:r>
            <a:r>
              <a:rPr lang="en-IN" dirty="0"/>
              <a:t>includes those activities that have direct bearing on agriculture </a:t>
            </a:r>
          </a:p>
          <a:p>
            <a:pPr lvl="2">
              <a:buFont typeface="Courier New" panose="02070309020205020404" pitchFamily="49" charset="0"/>
              <a:buChar char="o"/>
            </a:pPr>
            <a:r>
              <a:rPr lang="en-IN" sz="2800" dirty="0"/>
              <a:t>such as seed production, seeds distribution, provision of agricultural implements, production and sale of bio-manure, etc. </a:t>
            </a:r>
          </a:p>
          <a:p>
            <a:r>
              <a:rPr lang="en-IN" dirty="0"/>
              <a:t>But, in a broader sense, it can extend to include </a:t>
            </a:r>
            <a:r>
              <a:rPr lang="en-IN" b="1" dirty="0">
                <a:solidFill>
                  <a:srgbClr val="FF0000"/>
                </a:solidFill>
              </a:rPr>
              <a:t>non-farm</a:t>
            </a:r>
            <a:r>
              <a:rPr lang="en-IN" dirty="0"/>
              <a:t> related rural and cottage industries that depend on local agricultural produces as the main raw materials. </a:t>
            </a:r>
            <a:endParaRPr lang="en-US" dirty="0"/>
          </a:p>
          <a:p>
            <a:pPr marL="0" indent="0">
              <a:buNone/>
            </a:pPr>
            <a:endParaRPr lang="en-US" dirty="0"/>
          </a:p>
        </p:txBody>
      </p:sp>
      <p:sp>
        <p:nvSpPr>
          <p:cNvPr id="6" name="Date Placeholder 5"/>
          <p:cNvSpPr>
            <a:spLocks noGrp="1"/>
          </p:cNvSpPr>
          <p:nvPr>
            <p:ph type="dt" sz="half" idx="10"/>
          </p:nvPr>
        </p:nvSpPr>
        <p:spPr/>
        <p:txBody>
          <a:bodyPr/>
          <a:lstStyle/>
          <a:p>
            <a:fld id="{1C050CE5-0535-4FC7-93A3-2360F62C083C}"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7</a:t>
            </a:fld>
            <a:endParaRPr lang="en-US"/>
          </a:p>
        </p:txBody>
      </p:sp>
    </p:spTree>
    <p:extLst>
      <p:ext uri="{BB962C8B-B14F-4D97-AF65-F5344CB8AC3E}">
        <p14:creationId xmlns:p14="http://schemas.microsoft.com/office/powerpoint/2010/main" val="1984696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100" y="508000"/>
            <a:ext cx="10934700" cy="5668963"/>
          </a:xfrm>
        </p:spPr>
        <p:txBody>
          <a:bodyPr/>
          <a:lstStyle/>
          <a:p>
            <a:pPr marL="0" indent="0">
              <a:buNone/>
            </a:pPr>
            <a:r>
              <a:rPr lang="en-US" dirty="0"/>
              <a:t>1.3 Differences between general entrepreneurship and agricultural entrepreneurship</a:t>
            </a:r>
          </a:p>
          <a:p>
            <a:pPr marL="0" indent="0">
              <a:buNone/>
            </a:pPr>
            <a:r>
              <a:rPr lang="en-US" dirty="0"/>
              <a:t> </a:t>
            </a:r>
          </a:p>
        </p:txBody>
      </p:sp>
      <p:sp>
        <p:nvSpPr>
          <p:cNvPr id="6" name="Date Placeholder 5"/>
          <p:cNvSpPr>
            <a:spLocks noGrp="1"/>
          </p:cNvSpPr>
          <p:nvPr>
            <p:ph type="dt" sz="half" idx="10"/>
          </p:nvPr>
        </p:nvSpPr>
        <p:spPr/>
        <p:txBody>
          <a:bodyPr/>
          <a:lstStyle/>
          <a:p>
            <a:fld id="{2F5CB601-B9BA-429E-8BBD-6F24641ED5F6}" type="datetime1">
              <a:rPr lang="en-US" smtClean="0"/>
              <a:t>3/18/2020</a:t>
            </a:fld>
            <a:endParaRPr lang="en-US"/>
          </a:p>
        </p:txBody>
      </p:sp>
      <p:sp>
        <p:nvSpPr>
          <p:cNvPr id="7" name="Footer Placeholder 6"/>
          <p:cNvSpPr>
            <a:spLocks noGrp="1"/>
          </p:cNvSpPr>
          <p:nvPr>
            <p:ph type="ftr" sz="quarter" idx="11"/>
          </p:nvPr>
        </p:nvSpPr>
        <p:spPr/>
        <p:txBody>
          <a:bodyPr/>
          <a:lstStyle/>
          <a:p>
            <a:r>
              <a:rPr lang="en-US"/>
              <a:t>Prepared By: Kassahun K.</a:t>
            </a:r>
          </a:p>
        </p:txBody>
      </p:sp>
      <p:sp>
        <p:nvSpPr>
          <p:cNvPr id="8" name="Slide Number Placeholder 7"/>
          <p:cNvSpPr>
            <a:spLocks noGrp="1"/>
          </p:cNvSpPr>
          <p:nvPr>
            <p:ph type="sldNum" sz="quarter" idx="12"/>
          </p:nvPr>
        </p:nvSpPr>
        <p:spPr/>
        <p:txBody>
          <a:bodyPr/>
          <a:lstStyle/>
          <a:p>
            <a:fld id="{BB26BA4E-3D48-41AB-9FEC-AA27FE4DAAA6}" type="slidenum">
              <a:rPr lang="en-US" smtClean="0"/>
              <a:t>8</a:t>
            </a:fld>
            <a:endParaRPr lang="en-US"/>
          </a:p>
        </p:txBody>
      </p:sp>
    </p:spTree>
    <p:extLst>
      <p:ext uri="{BB962C8B-B14F-4D97-AF65-F5344CB8AC3E}">
        <p14:creationId xmlns:p14="http://schemas.microsoft.com/office/powerpoint/2010/main" val="692375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0"/>
            <a:ext cx="10515600" cy="828675"/>
          </a:xfrm>
        </p:spPr>
        <p:txBody>
          <a:bodyPr>
            <a:noAutofit/>
          </a:bodyPr>
          <a:lstStyle/>
          <a:p>
            <a:r>
              <a:rPr lang="en-US" sz="3200" b="1" dirty="0"/>
              <a:t>Chapter </a:t>
            </a:r>
            <a:r>
              <a:rPr lang="x-none" sz="3200" b="1" dirty="0"/>
              <a:t>2. Types and Functions of </a:t>
            </a:r>
            <a:r>
              <a:rPr lang="en-US" sz="3200" b="1" dirty="0"/>
              <a:t>agricultural </a:t>
            </a:r>
            <a:r>
              <a:rPr lang="x-none" sz="3200" b="1" dirty="0"/>
              <a:t>Entrepreneur</a:t>
            </a:r>
            <a:endParaRPr lang="en-US" sz="3200" dirty="0"/>
          </a:p>
        </p:txBody>
      </p:sp>
      <p:sp>
        <p:nvSpPr>
          <p:cNvPr id="3" name="Content Placeholder 2"/>
          <p:cNvSpPr>
            <a:spLocks noGrp="1"/>
          </p:cNvSpPr>
          <p:nvPr>
            <p:ph idx="1"/>
          </p:nvPr>
        </p:nvSpPr>
        <p:spPr>
          <a:xfrm>
            <a:off x="927100" y="762000"/>
            <a:ext cx="10287000" cy="5702300"/>
          </a:xfrm>
        </p:spPr>
        <p:txBody>
          <a:bodyPr>
            <a:noAutofit/>
          </a:bodyPr>
          <a:lstStyle/>
          <a:p>
            <a:pPr marL="0" indent="0">
              <a:buNone/>
            </a:pPr>
            <a:r>
              <a:rPr lang="en-US" b="1" dirty="0"/>
              <a:t>2.1 Types of  Agricultural Entrepreneurs</a:t>
            </a:r>
          </a:p>
          <a:p>
            <a:pPr algn="just"/>
            <a:r>
              <a:rPr lang="en-IN" dirty="0"/>
              <a:t>These can be given in two sets:</a:t>
            </a:r>
          </a:p>
          <a:p>
            <a:pPr marL="971550" lvl="1" indent="-514350" algn="just">
              <a:buFont typeface="+mj-lt"/>
              <a:buAutoNum type="alphaLcParenR"/>
            </a:pPr>
            <a:r>
              <a:rPr lang="en-IN" sz="2800" dirty="0"/>
              <a:t>modern methods of agriculture, and </a:t>
            </a:r>
          </a:p>
          <a:p>
            <a:pPr marL="971550" lvl="1" indent="-514350" algn="just">
              <a:buFont typeface="+mj-lt"/>
              <a:buAutoNum type="alphaLcParenR"/>
            </a:pPr>
            <a:r>
              <a:rPr lang="en-IN" sz="2800" dirty="0"/>
              <a:t>semi-processing and processing of agricultural produces. </a:t>
            </a:r>
          </a:p>
          <a:p>
            <a:pPr marL="514350" indent="-514350" algn="just">
              <a:buFont typeface="+mj-lt"/>
              <a:buAutoNum type="alphaLcParenR"/>
            </a:pPr>
            <a:r>
              <a:rPr lang="en-IN" b="1" dirty="0">
                <a:solidFill>
                  <a:srgbClr val="FF0000"/>
                </a:solidFill>
              </a:rPr>
              <a:t>Modern methods of agriculture entrepreneurs </a:t>
            </a:r>
          </a:p>
          <a:p>
            <a:pPr algn="just"/>
            <a:r>
              <a:rPr lang="en-IN" dirty="0"/>
              <a:t>Engage themselves in agricultural activities </a:t>
            </a:r>
          </a:p>
          <a:p>
            <a:pPr lvl="1" algn="just">
              <a:buFont typeface="Courier New" panose="02070309020205020404" pitchFamily="49" charset="0"/>
              <a:buChar char="o"/>
            </a:pPr>
            <a:r>
              <a:rPr lang="en-IN" sz="2800" dirty="0"/>
              <a:t>like plantation crops, exotic flower production, cash crops, horticulture, floriculture, animal husbandry, dairy, poultry, etc. </a:t>
            </a:r>
          </a:p>
          <a:p>
            <a:pPr algn="just"/>
            <a:r>
              <a:rPr lang="en-IN" dirty="0"/>
              <a:t>come forward to use modern methods of production, modern irrigation facilities, pesticides, High Yielding Varieties (HYV seeds), etc. aiming at a higher profit and with a specific market in mind. </a:t>
            </a:r>
          </a:p>
          <a:p>
            <a:pPr algn="just"/>
            <a:r>
              <a:rPr lang="en-IN" dirty="0"/>
              <a:t>They venture to move away from traditional agricultural practices.</a:t>
            </a:r>
            <a:endParaRPr lang="en-US" dirty="0"/>
          </a:p>
        </p:txBody>
      </p:sp>
      <p:sp>
        <p:nvSpPr>
          <p:cNvPr id="7" name="Date Placeholder 6"/>
          <p:cNvSpPr>
            <a:spLocks noGrp="1"/>
          </p:cNvSpPr>
          <p:nvPr>
            <p:ph type="dt" sz="half" idx="10"/>
          </p:nvPr>
        </p:nvSpPr>
        <p:spPr/>
        <p:txBody>
          <a:bodyPr/>
          <a:lstStyle/>
          <a:p>
            <a:fld id="{D5727866-F90A-41D5-9877-80EFA0617612}" type="datetime1">
              <a:rPr lang="en-US" smtClean="0"/>
              <a:t>3/18/2020</a:t>
            </a:fld>
            <a:endParaRPr lang="en-US"/>
          </a:p>
        </p:txBody>
      </p:sp>
      <p:sp>
        <p:nvSpPr>
          <p:cNvPr id="8" name="Footer Placeholder 7"/>
          <p:cNvSpPr>
            <a:spLocks noGrp="1"/>
          </p:cNvSpPr>
          <p:nvPr>
            <p:ph type="ftr" sz="quarter" idx="11"/>
          </p:nvPr>
        </p:nvSpPr>
        <p:spPr/>
        <p:txBody>
          <a:bodyPr/>
          <a:lstStyle/>
          <a:p>
            <a:r>
              <a:rPr lang="en-US"/>
              <a:t>Prepared By: Kassahun K.</a:t>
            </a:r>
          </a:p>
        </p:txBody>
      </p:sp>
      <p:sp>
        <p:nvSpPr>
          <p:cNvPr id="9" name="Slide Number Placeholder 8"/>
          <p:cNvSpPr>
            <a:spLocks noGrp="1"/>
          </p:cNvSpPr>
          <p:nvPr>
            <p:ph type="sldNum" sz="quarter" idx="12"/>
          </p:nvPr>
        </p:nvSpPr>
        <p:spPr/>
        <p:txBody>
          <a:bodyPr/>
          <a:lstStyle/>
          <a:p>
            <a:fld id="{BB26BA4E-3D48-41AB-9FEC-AA27FE4DAAA6}" type="slidenum">
              <a:rPr lang="en-US" smtClean="0"/>
              <a:t>9</a:t>
            </a:fld>
            <a:endParaRPr lang="en-US"/>
          </a:p>
        </p:txBody>
      </p:sp>
    </p:spTree>
    <p:extLst>
      <p:ext uri="{BB962C8B-B14F-4D97-AF65-F5344CB8AC3E}">
        <p14:creationId xmlns:p14="http://schemas.microsoft.com/office/powerpoint/2010/main" val="3736491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2606</TotalTime>
  <Words>2948</Words>
  <Application>Microsoft Office PowerPoint</Application>
  <PresentationFormat>Widescreen</PresentationFormat>
  <Paragraphs>314</Paragraphs>
  <Slides>34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Light</vt:lpstr>
      <vt:lpstr>Courier New</vt:lpstr>
      <vt:lpstr>Wingdings</vt:lpstr>
      <vt:lpstr>Office Theme</vt:lpstr>
      <vt:lpstr>Chapter 1.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Chapter 2. Types and Functions of agricultural Entrepreneur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Quiz 1 (5%)</vt:lpstr>
      <vt:lpstr>PowerPoint Presentation</vt:lpstr>
      <vt:lpstr>PowerPoint Presentation</vt:lpstr>
      <vt:lpstr>PowerPoint Presentation</vt:lpstr>
      <vt:lpstr>PowerPoint Presentation</vt:lpstr>
      <vt:lpstr>PowerPoint Presentation</vt:lpstr>
      <vt:lpstr>PowerPoint Presentation</vt:lpstr>
      <vt:lpstr>Chapter 3. Theories and Models of Entrepreneurship</vt:lpstr>
      <vt:lpstr>Different theories of entrepreneurship </vt:lpstr>
      <vt:lpstr>PowerPoint Presentation</vt:lpstr>
      <vt:lpstr>3.3 Economic Theories of Entrepreneurship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Introduction</dc:title>
  <dc:creator>Windows User</dc:creator>
  <cp:lastModifiedBy>user</cp:lastModifiedBy>
  <cp:revision>52</cp:revision>
  <cp:lastPrinted>2020-03-10T08:13:47Z</cp:lastPrinted>
  <dcterms:created xsi:type="dcterms:W3CDTF">2020-02-13T18:52:22Z</dcterms:created>
  <dcterms:modified xsi:type="dcterms:W3CDTF">2020-03-18T09:01:08Z</dcterms:modified>
</cp:coreProperties>
</file>