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doc" ContentType="application/msword"/>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5" r:id="rId10"/>
    <p:sldId id="264"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21.wmf"/><Relationship Id="rId1" Type="http://schemas.openxmlformats.org/officeDocument/2006/relationships/image" Target="../media/image23.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1.wmf"/><Relationship Id="rId6" Type="http://schemas.openxmlformats.org/officeDocument/2006/relationships/image" Target="../media/image28.wmf"/><Relationship Id="rId5" Type="http://schemas.openxmlformats.org/officeDocument/2006/relationships/image" Target="../media/image27.wmf"/><Relationship Id="rId4" Type="http://schemas.openxmlformats.org/officeDocument/2006/relationships/image" Target="../media/image26.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9.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30.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3/18/2019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oleObject" Target="../embeddings/oleObject3.bin"/></Relationships>
</file>

<file path=ppt/slides/_rels/slide43.xml.rels><?xml version="1.0" encoding="UTF-8" standalone="yes"?>
<Relationships xmlns="http://schemas.openxmlformats.org/package/2006/relationships"><Relationship Id="rId8" Type="http://schemas.openxmlformats.org/officeDocument/2006/relationships/oleObject" Target="../embeddings/oleObject9.bin"/><Relationship Id="rId3" Type="http://schemas.openxmlformats.org/officeDocument/2006/relationships/oleObject" Target="../embeddings/oleObject4.bin"/><Relationship Id="rId7"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7.bin"/><Relationship Id="rId5" Type="http://schemas.openxmlformats.org/officeDocument/2006/relationships/oleObject" Target="../embeddings/oleObject6.bin"/><Relationship Id="rId4" Type="http://schemas.openxmlformats.org/officeDocument/2006/relationships/oleObject" Target="../embeddings/oleObject5.bin"/></Relationships>
</file>

<file path=ppt/slides/_rels/slide44.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4.vml"/></Relationships>
</file>

<file path=ppt/slides/_rels/slide45.xml.rels><?xml version="1.0" encoding="UTF-8" standalone="yes"?>
<Relationships xmlns="http://schemas.openxmlformats.org/package/2006/relationships"><Relationship Id="rId3" Type="http://schemas.openxmlformats.org/officeDocument/2006/relationships/oleObject" Target="../embeddings/Microsoft_Office_Word_97_-_2003_Document1.doc"/><Relationship Id="rId2" Type="http://schemas.openxmlformats.org/officeDocument/2006/relationships/slideLayout" Target="../slideLayouts/slideLayout2.xml"/><Relationship Id="rId1" Type="http://schemas.openxmlformats.org/officeDocument/2006/relationships/vmlDrawing" Target="../drawings/vmlDrawing5.vml"/></Relationships>
</file>

<file path=ppt/slides/_rels/slide46.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CHAPTER ONE</a:t>
            </a:r>
            <a:endParaRPr lang="en-US" dirty="0"/>
          </a:p>
        </p:txBody>
      </p:sp>
      <p:sp>
        <p:nvSpPr>
          <p:cNvPr id="3" name="Subtitle 2"/>
          <p:cNvSpPr>
            <a:spLocks noGrp="1"/>
          </p:cNvSpPr>
          <p:nvPr>
            <p:ph type="subTitle" idx="1"/>
          </p:nvPr>
        </p:nvSpPr>
        <p:spPr/>
        <p:txBody>
          <a:bodyPr/>
          <a:lstStyle/>
          <a:p>
            <a:r>
              <a:rPr lang="en-US" b="1" dirty="0" smtClean="0"/>
              <a:t>Regression Analysis</a:t>
            </a:r>
          </a:p>
          <a:p>
            <a:r>
              <a:rPr lang="en-US" b="1" dirty="0" smtClean="0"/>
              <a:t>with Qualitative Information:</a:t>
            </a:r>
          </a:p>
          <a:p>
            <a:r>
              <a:rPr lang="en-US" b="1" dirty="0" smtClean="0"/>
              <a:t>Binary (or Dummy) Variables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5" name="Content Placeholder 4"/>
          <p:cNvSpPr>
            <a:spLocks noGrp="1"/>
          </p:cNvSpPr>
          <p:nvPr>
            <p:ph idx="1"/>
          </p:nvPr>
        </p:nvSpPr>
        <p:spPr/>
        <p:txBody>
          <a:bodyPr>
            <a:normAutofit fontScale="85000" lnSpcReduction="10000"/>
          </a:bodyPr>
          <a:lstStyle/>
          <a:p>
            <a:r>
              <a:rPr lang="en-US" dirty="0" smtClean="0"/>
              <a:t>As a matter of fact, a regression model may contain </a:t>
            </a:r>
            <a:r>
              <a:rPr lang="en-US" dirty="0" err="1" smtClean="0"/>
              <a:t>regressors</a:t>
            </a:r>
            <a:r>
              <a:rPr lang="en-US" dirty="0" smtClean="0"/>
              <a:t> that are all exclusively dummy, or qualitative, in nature. Such models are called </a:t>
            </a:r>
            <a:r>
              <a:rPr lang="en-US" b="1" dirty="0" smtClean="0"/>
              <a:t>Analysis of Variance (ANOVA) models. </a:t>
            </a:r>
            <a:r>
              <a:rPr lang="en-US" dirty="0" smtClean="0"/>
              <a:t>ANOVA models are used to assess the statistical significance of the relationship between a quantitative </a:t>
            </a:r>
            <a:r>
              <a:rPr lang="en-US" dirty="0" err="1" smtClean="0"/>
              <a:t>regressand</a:t>
            </a:r>
            <a:r>
              <a:rPr lang="en-US" dirty="0" smtClean="0"/>
              <a:t> and qualitative or dummy </a:t>
            </a:r>
            <a:r>
              <a:rPr lang="en-US" dirty="0" err="1" smtClean="0"/>
              <a:t>regressors</a:t>
            </a:r>
            <a:r>
              <a:rPr lang="en-US" dirty="0" smtClean="0"/>
              <a:t>. They are often used to compare the differences in the mean values of two or more groups or categories, and are therefore more general than the </a:t>
            </a:r>
            <a:r>
              <a:rPr lang="en-US" i="1" dirty="0" smtClean="0"/>
              <a:t>t </a:t>
            </a:r>
            <a:r>
              <a:rPr lang="en-US" dirty="0" smtClean="0"/>
              <a:t>test which can be used to compare the means of two groups or categories only.</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a:xfrm>
            <a:off x="457200" y="1600200"/>
            <a:ext cx="8229600" cy="6019800"/>
          </a:xfrm>
        </p:spPr>
        <p:txBody>
          <a:bodyPr>
            <a:normAutofit/>
          </a:bodyPr>
          <a:lstStyle/>
          <a:p>
            <a:r>
              <a:rPr lang="en-US" sz="2400" b="1" dirty="0" smtClean="0"/>
              <a:t>Example:</a:t>
            </a:r>
            <a:r>
              <a:rPr lang="en-US" sz="2400" dirty="0" smtClean="0"/>
              <a:t> Suppose the following model is specified by the researcher to find out if the average annual salary (AAS) of public school teachers differs among the three geographical regions of the country namely Northeast and North Central, South, and West(you can refer Gujariti,2004;299):</a:t>
            </a:r>
          </a:p>
          <a:p>
            <a:r>
              <a:rPr lang="en-US" i="1" dirty="0" smtClean="0"/>
              <a:t>                                     …………………………………1.1</a:t>
            </a:r>
            <a:endParaRPr lang="en-US" dirty="0" smtClean="0"/>
          </a:p>
          <a:p>
            <a:endParaRPr lang="en-US" dirty="0" smtClean="0"/>
          </a:p>
          <a:p>
            <a:endParaRPr lang="en-US" dirty="0"/>
          </a:p>
        </p:txBody>
      </p:sp>
      <p:pic>
        <p:nvPicPr>
          <p:cNvPr id="5123" name="Picture 3"/>
          <p:cNvPicPr>
            <a:picLocks noChangeAspect="1" noChangeArrowheads="1"/>
          </p:cNvPicPr>
          <p:nvPr/>
        </p:nvPicPr>
        <p:blipFill>
          <a:blip r:embed="rId2"/>
          <a:srcRect/>
          <a:stretch>
            <a:fillRect/>
          </a:stretch>
        </p:blipFill>
        <p:spPr bwMode="auto">
          <a:xfrm>
            <a:off x="838200" y="3733800"/>
            <a:ext cx="3143250" cy="381000"/>
          </a:xfrm>
          <a:prstGeom prst="rect">
            <a:avLst/>
          </a:prstGeom>
          <a:noFill/>
          <a:ln w="9525">
            <a:noFill/>
            <a:miter lim="800000"/>
            <a:headEnd/>
            <a:tailEnd/>
          </a:ln>
          <a:effectLst/>
        </p:spPr>
      </p:pic>
      <p:pic>
        <p:nvPicPr>
          <p:cNvPr id="5124" name="Picture 4"/>
          <p:cNvPicPr>
            <a:picLocks noChangeAspect="1" noChangeArrowheads="1"/>
          </p:cNvPicPr>
          <p:nvPr/>
        </p:nvPicPr>
        <p:blipFill>
          <a:blip r:embed="rId3"/>
          <a:srcRect/>
          <a:stretch>
            <a:fillRect/>
          </a:stretch>
        </p:blipFill>
        <p:spPr bwMode="auto">
          <a:xfrm>
            <a:off x="685800" y="4267200"/>
            <a:ext cx="7543800" cy="228599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Note that (1.1) is multiple regression models with only qualitative, or dummy, </a:t>
            </a:r>
            <a:r>
              <a:rPr lang="en-US" dirty="0" err="1" smtClean="0"/>
              <a:t>regressors</a:t>
            </a:r>
            <a:r>
              <a:rPr lang="en-US" dirty="0" smtClean="0"/>
              <a:t>, taking the value of 1 if the observation belongs to a particular category and 0 if it does not belong to that category or group. </a:t>
            </a:r>
            <a:r>
              <a:rPr lang="en-US" i="1" dirty="0" smtClean="0"/>
              <a:t>Hereafter, we shall designate all dummy variables by the letter D.</a:t>
            </a:r>
            <a:endParaRPr lang="en-US" dirty="0" smtClean="0"/>
          </a:p>
          <a:p>
            <a:r>
              <a:rPr lang="en-US" dirty="0" smtClean="0"/>
              <a:t>What does the model (1.1) tell us? Assuming that the error term satisfies the usual OLS assumptions, on taking expectation of (1.1) on both sides, we obtain:</a:t>
            </a:r>
          </a:p>
          <a:p>
            <a:pPr lvl="0"/>
            <a:r>
              <a:rPr lang="en-US" dirty="0" smtClean="0"/>
              <a:t>Mean salary of public school teachers in the Northeast and North Central:</a:t>
            </a:r>
          </a:p>
          <a:p>
            <a:pPr lvl="0"/>
            <a:r>
              <a:rPr lang="en-US" dirty="0" smtClean="0"/>
              <a:t> 1. Mean salary of public school teachers in the Northeast and North Central:</a:t>
            </a:r>
          </a:p>
          <a:p>
            <a:pPr>
              <a:buNone/>
            </a:pPr>
            <a:endParaRPr lang="en-US" dirty="0" smtClean="0"/>
          </a:p>
          <a:p>
            <a:endParaRPr lang="en-US" dirty="0"/>
          </a:p>
        </p:txBody>
      </p:sp>
      <p:sp>
        <p:nvSpPr>
          <p:cNvPr id="614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6145"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143000" y="5638800"/>
            <a:ext cx="2181225" cy="533400"/>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pPr>
              <a:buNone/>
            </a:pPr>
            <a:r>
              <a:rPr lang="en-US" dirty="0" smtClean="0"/>
              <a:t>2. Mean salary of public school teachers in the South:</a:t>
            </a:r>
          </a:p>
          <a:p>
            <a:pPr>
              <a:buNone/>
            </a:pPr>
            <a:endParaRPr lang="en-US" dirty="0" smtClean="0"/>
          </a:p>
          <a:p>
            <a:pPr>
              <a:buNone/>
            </a:pPr>
            <a:r>
              <a:rPr lang="en-US" dirty="0" smtClean="0"/>
              <a:t>3. Mean salary of public school teachers in the West:</a:t>
            </a:r>
          </a:p>
          <a:p>
            <a:pPr>
              <a:buNone/>
            </a:pPr>
            <a:endParaRPr lang="en-US" dirty="0" smtClean="0"/>
          </a:p>
          <a:p>
            <a:pPr>
              <a:buNone/>
            </a:pPr>
            <a:r>
              <a:rPr lang="en-US" dirty="0" smtClean="0"/>
              <a:t>In other words, the mean salary of public school teachers in the West is given by the intercept, </a:t>
            </a:r>
            <a:endParaRPr lang="en-US" dirty="0"/>
          </a:p>
        </p:txBody>
      </p:sp>
      <p:sp>
        <p:nvSpPr>
          <p:cNvPr id="2560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25601"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362200" y="2362200"/>
            <a:ext cx="2181225" cy="609600"/>
          </a:xfrm>
          <a:prstGeom prst="rect">
            <a:avLst/>
          </a:prstGeom>
          <a:noFill/>
        </p:spPr>
      </p:pic>
      <p:sp>
        <p:nvSpPr>
          <p:cNvPr id="2560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25603"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2209800" y="4419600"/>
            <a:ext cx="2971800" cy="381000"/>
          </a:xfrm>
          <a:prstGeom prst="rect">
            <a:avLst/>
          </a:prstGeom>
          <a:noFill/>
        </p:spPr>
      </p:pic>
      <p:sp>
        <p:nvSpPr>
          <p:cNvPr id="205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2049" name="Picture 1"/>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8380268" y="5638800"/>
            <a:ext cx="249382" cy="304800"/>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 </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in the multiple regression (1.1), and the “slope” coefficients     </a:t>
            </a:r>
          </a:p>
          <a:p>
            <a:r>
              <a:rPr lang="en-US" dirty="0" smtClean="0"/>
              <a:t>        and     tell by how much the mean salaries of teachers in the Northeast and North Central and in the South differ from the mean salary of teachers in the West. But how do we know if these differences are statistically significant? Let us present the results based on the regression (1.1). After collecting the data and doing regression the researcher obtained the following result: </a:t>
            </a:r>
          </a:p>
          <a:p>
            <a:r>
              <a:rPr lang="en-US" i="1" dirty="0" smtClean="0"/>
              <a:t>                                                              ………………………………1.2</a:t>
            </a:r>
            <a:endParaRPr lang="en-US" dirty="0" smtClean="0"/>
          </a:p>
          <a:p>
            <a:r>
              <a:rPr lang="en-US" dirty="0" smtClean="0"/>
              <a:t> se = (1128.523)   (1435.953) (1499.615)</a:t>
            </a:r>
          </a:p>
          <a:p>
            <a:r>
              <a:rPr lang="en-US" i="1" dirty="0" smtClean="0"/>
              <a:t> t </a:t>
            </a:r>
            <a:r>
              <a:rPr lang="en-US" dirty="0" smtClean="0"/>
              <a:t>= (23.1759)    (−1.2078) (−2.1776)</a:t>
            </a:r>
          </a:p>
          <a:p>
            <a:r>
              <a:rPr lang="en-US" dirty="0" smtClean="0"/>
              <a:t>p-v=(0.0000)  (0.2330)(0.0349)            = 0.0901</a:t>
            </a:r>
          </a:p>
          <a:p>
            <a:endParaRPr lang="en-US" dirty="0" smtClean="0"/>
          </a:p>
          <a:p>
            <a:endParaRPr lang="en-US" dirty="0"/>
          </a:p>
        </p:txBody>
      </p:sp>
      <p:sp>
        <p:nvSpPr>
          <p:cNvPr id="2765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27649"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838200" y="1981200"/>
            <a:ext cx="311727" cy="381000"/>
          </a:xfrm>
          <a:prstGeom prst="rect">
            <a:avLst/>
          </a:prstGeom>
          <a:noFill/>
        </p:spPr>
      </p:pic>
      <p:sp>
        <p:nvSpPr>
          <p:cNvPr id="27651" name="Rectangle 3"/>
          <p:cNvSpPr>
            <a:spLocks noChangeArrowheads="1"/>
          </p:cNvSpPr>
          <p:nvPr/>
        </p:nvSpPr>
        <p:spPr bwMode="auto">
          <a:xfrm>
            <a:off x="0" y="2095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 </a:t>
            </a:r>
            <a:r>
              <a:rPr kumimoji="0" lang="en-US" sz="800" b="0" i="0" u="none" strike="noStrike" cap="none" normalizeH="0" baseline="0" smtClean="0">
                <a:ln>
                  <a:noFill/>
                </a:ln>
                <a:solidFill>
                  <a:schemeClr val="tx1"/>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7653" name="Rectangle 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27652" name="Picture 4"/>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2057400" y="1905000"/>
            <a:ext cx="193963" cy="423332"/>
          </a:xfrm>
          <a:prstGeom prst="rect">
            <a:avLst/>
          </a:prstGeom>
          <a:noFill/>
        </p:spPr>
      </p:pic>
      <p:sp>
        <p:nvSpPr>
          <p:cNvPr id="27655" name="Rectangle 7"/>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27654" name="Picture 6"/>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990600" y="4191000"/>
            <a:ext cx="3581400" cy="381000"/>
          </a:xfrm>
          <a:prstGeom prst="rect">
            <a:avLst/>
          </a:prstGeom>
          <a:noFill/>
        </p:spPr>
      </p:pic>
      <p:sp>
        <p:nvSpPr>
          <p:cNvPr id="27657" name="Rectangle 9"/>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27656" name="Picture 8"/>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4953000" y="5410200"/>
            <a:ext cx="651167" cy="304800"/>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As these regression results show, the mean salary of teachers in the West is about $26,158, that of teachers in the Northeast and North Central is lower by about $1,734, and that of teachers in the South is lower by about $3,265.</a:t>
            </a:r>
          </a:p>
          <a:p>
            <a:r>
              <a:rPr lang="en-US" dirty="0" smtClean="0"/>
              <a:t>The actual mean salaries in the last two regions can be easily obtained by adding these differential salaries to the mean salary of teachers in the West, as shown in equations second and third. Doing this, we will find that the mean salaries in the latter two regions are about $24,424 and $22,894.</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Therefore, the overall conclusion is that statistically the mean salaries of public school teachers in the West and the Northeast and North Central are about the same but the mean salary of teachers in the South is statistically significantly lower by about $3,265. </a:t>
            </a:r>
          </a:p>
          <a:p>
            <a:r>
              <a:rPr lang="en-US" dirty="0" smtClean="0"/>
              <a:t>A caution is in order in interpreting these differences. The dummy variables will simply point out the differences, if they exist, but they do not suggest the reasons for the differences. Differences in educational levels, in cost of living indexes, in gender and race may all have some effect on the observed differences. Therefore, unless we take into account all the other variables that may affect a teacher’s salary, we will not be able to pin down the cause(s) of the differences.</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Caution in the Use of Dummy Variables</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62500" lnSpcReduction="20000"/>
          </a:bodyPr>
          <a:lstStyle/>
          <a:p>
            <a:pPr>
              <a:buNone/>
            </a:pPr>
            <a:r>
              <a:rPr lang="en-US" dirty="0" smtClean="0"/>
              <a:t>Although they are easy to incorporate in the regression models, one must use the dummy variables carefully. In particular, consider the following aspects:</a:t>
            </a:r>
          </a:p>
          <a:p>
            <a:pPr>
              <a:buNone/>
            </a:pPr>
            <a:r>
              <a:rPr lang="en-US" dirty="0" smtClean="0"/>
              <a:t>1.In Example above, to distinguish the three regions, we used only two dummy variables, </a:t>
            </a:r>
            <a:r>
              <a:rPr lang="en-US" i="1" dirty="0" smtClean="0"/>
              <a:t>D2 and D3.Why did we not use three dummies to distinguish </a:t>
            </a:r>
            <a:r>
              <a:rPr lang="en-US" dirty="0" smtClean="0"/>
              <a:t>the three regions? Suppose we do that and write the model  as:</a:t>
            </a:r>
          </a:p>
          <a:p>
            <a:endParaRPr lang="en-US" dirty="0" smtClean="0"/>
          </a:p>
          <a:p>
            <a:r>
              <a:rPr lang="en-US" dirty="0" smtClean="0"/>
              <a:t>Where D1i  takes a value of 1 for states in the West and 0 otherwise. Thus, we now have a dummy variable for each of the three geographical regions. If you were to run the regression using the data collected, the computer will “refuse” to run the regression, why? The reason is that in the setup of where you have a dummy variable for each category or group and also an intercept, you have a case of </a:t>
            </a:r>
            <a:r>
              <a:rPr lang="en-US" b="1" dirty="0" smtClean="0"/>
              <a:t>perfect </a:t>
            </a:r>
            <a:r>
              <a:rPr lang="en-US" b="1" dirty="0" err="1" smtClean="0"/>
              <a:t>collinearity</a:t>
            </a:r>
            <a:r>
              <a:rPr lang="en-US" b="1" dirty="0" smtClean="0"/>
              <a:t>, </a:t>
            </a:r>
            <a:r>
              <a:rPr lang="en-US" dirty="0" smtClean="0"/>
              <a:t>that is, exact linear relationships among the variables. </a:t>
            </a:r>
          </a:p>
          <a:p>
            <a:endParaRPr lang="en-US" dirty="0"/>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25"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362200" y="3200400"/>
            <a:ext cx="3124200" cy="514350"/>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fontScale="85000" lnSpcReduction="20000"/>
          </a:bodyPr>
          <a:lstStyle/>
          <a:p>
            <a:r>
              <a:rPr lang="en-US" b="1" dirty="0" smtClean="0"/>
              <a:t>If a qualitative variable has m categories, introduce only (</a:t>
            </a:r>
            <a:r>
              <a:rPr lang="en-US" b="1" i="1" dirty="0" smtClean="0"/>
              <a:t>m − 1) dummy variables. In our example, since the qualitative </a:t>
            </a:r>
            <a:r>
              <a:rPr lang="en-US" dirty="0" smtClean="0"/>
              <a:t>variable “region” has three categories, we introduced only two dummies. If you do not follow this rule, you will fall into what is called the </a:t>
            </a:r>
            <a:r>
              <a:rPr lang="en-US" b="1" dirty="0" smtClean="0"/>
              <a:t>dummy variable trap, that is, the situation of perfect </a:t>
            </a:r>
            <a:r>
              <a:rPr lang="en-US" b="1" dirty="0" err="1" smtClean="0"/>
              <a:t>collinearity</a:t>
            </a:r>
            <a:r>
              <a:rPr lang="en-US" b="1" dirty="0" smtClean="0"/>
              <a:t> or perfect </a:t>
            </a:r>
            <a:r>
              <a:rPr lang="en-US" b="1" dirty="0" err="1" smtClean="0"/>
              <a:t>multicollinearity</a:t>
            </a:r>
            <a:r>
              <a:rPr lang="en-US" b="1" dirty="0" smtClean="0"/>
              <a:t>, </a:t>
            </a:r>
            <a:r>
              <a:rPr lang="en-US" dirty="0" smtClean="0"/>
              <a:t>if there is more than one exact relationship among the variables.</a:t>
            </a:r>
          </a:p>
          <a:p>
            <a:r>
              <a:rPr lang="en-US" dirty="0" smtClean="0"/>
              <a:t>This rule also applies if we have more than one qualitative variable in the model. Thus we should restate the preceding rule as: </a:t>
            </a:r>
            <a:r>
              <a:rPr lang="en-US" b="1" dirty="0" smtClean="0"/>
              <a:t>For each qualitative </a:t>
            </a:r>
            <a:r>
              <a:rPr lang="en-US" b="1" dirty="0" err="1" smtClean="0"/>
              <a:t>regressor</a:t>
            </a:r>
            <a:r>
              <a:rPr lang="en-US" b="1" dirty="0" smtClean="0"/>
              <a:t> the number of dummy variables introduced must be one less than the categories of that variable.</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 </a:t>
            </a:r>
            <a:endParaRPr lang="en-US" dirty="0"/>
          </a:p>
        </p:txBody>
      </p:sp>
      <p:sp>
        <p:nvSpPr>
          <p:cNvPr id="3" name="Content Placeholder 2"/>
          <p:cNvSpPr>
            <a:spLocks noGrp="1"/>
          </p:cNvSpPr>
          <p:nvPr>
            <p:ph idx="1"/>
          </p:nvPr>
        </p:nvSpPr>
        <p:spPr/>
        <p:txBody>
          <a:bodyPr>
            <a:normAutofit fontScale="62500" lnSpcReduction="20000"/>
          </a:bodyPr>
          <a:lstStyle/>
          <a:p>
            <a:r>
              <a:rPr lang="en-US" b="1" dirty="0" smtClean="0"/>
              <a:t>2. The category for which no dummy variable is assigned is known as </a:t>
            </a:r>
            <a:r>
              <a:rPr lang="en-US" dirty="0" smtClean="0"/>
              <a:t>the </a:t>
            </a:r>
            <a:r>
              <a:rPr lang="en-US" b="1" dirty="0" smtClean="0"/>
              <a:t>base, benchmark, control, comparison, reference, or omitted category. </a:t>
            </a:r>
            <a:r>
              <a:rPr lang="en-US" dirty="0" smtClean="0"/>
              <a:t>And all comparisons are made in relation to the benchmark category.</a:t>
            </a:r>
          </a:p>
          <a:p>
            <a:pPr lvl="0"/>
            <a:r>
              <a:rPr lang="en-US" b="1" dirty="0" smtClean="0"/>
              <a:t>3. The intercept value (</a:t>
            </a:r>
            <a:r>
              <a:rPr lang="en-US" b="1" i="1" dirty="0" smtClean="0"/>
              <a:t>β1) represents the mean value of the benchmark </a:t>
            </a:r>
            <a:r>
              <a:rPr lang="en-US" dirty="0" smtClean="0"/>
              <a:t>category. Example 1.1, the benchmark category is the Western region. Hence, in the regression (1.5) the intercept value of about 26,159 represents the mean salary of teachers in the Western states.</a:t>
            </a:r>
          </a:p>
          <a:p>
            <a:r>
              <a:rPr lang="en-US" dirty="0" smtClean="0"/>
              <a:t>4. The coefficients attached to the dummy variables in (1.1) are known as the </a:t>
            </a:r>
            <a:r>
              <a:rPr lang="en-US" b="1" dirty="0" smtClean="0"/>
              <a:t>differential intercept coefficients </a:t>
            </a:r>
            <a:r>
              <a:rPr lang="en-US" dirty="0" smtClean="0"/>
              <a:t>because they tell by how much the value of the intercept that receives the value of 1 differs from the intercept coefficient of the benchmark category. For example, in above </a:t>
            </a:r>
            <a:r>
              <a:rPr lang="en-US" dirty="0" err="1" smtClean="0"/>
              <a:t>example,the</a:t>
            </a:r>
            <a:r>
              <a:rPr lang="en-US" dirty="0" smtClean="0"/>
              <a:t> value of about −1,734 tells us that the mean salary of teachers in the Northeast or North Central is smaller by about $1,734 than the mean salary of about$26,159 for the benchmark category, the West.</a:t>
            </a:r>
          </a:p>
          <a:p>
            <a:pPr lvl="0"/>
            <a:endParaRPr lang="en-US" dirty="0" smtClean="0"/>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Describing Qualitative Information</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Qualitative factors often come in the form of binary information:</a:t>
            </a:r>
          </a:p>
          <a:p>
            <a:r>
              <a:rPr lang="en-US" dirty="0" smtClean="0"/>
              <a:t> a person is female or male; a person does or does not own a personal computer; a firm offers a certain kind of employee pension plan or it does not; a state administers capital punishment or it does not.</a:t>
            </a:r>
          </a:p>
          <a:p>
            <a:r>
              <a:rPr lang="en-US" dirty="0" smtClean="0"/>
              <a:t>In all of these examples, the relevant information can be captured by defining a </a:t>
            </a:r>
            <a:r>
              <a:rPr lang="en-US" b="1" dirty="0" smtClean="0"/>
              <a:t>binary variable or a zero-one variable.</a:t>
            </a:r>
          </a:p>
          <a:p>
            <a:r>
              <a:rPr lang="en-US" dirty="0" smtClean="0"/>
              <a:t> In </a:t>
            </a:r>
            <a:r>
              <a:rPr lang="en-US" dirty="0" err="1" smtClean="0"/>
              <a:t>econometrics,binary</a:t>
            </a:r>
            <a:r>
              <a:rPr lang="en-US" dirty="0" smtClean="0"/>
              <a:t> variables are most commonly called </a:t>
            </a:r>
            <a:r>
              <a:rPr lang="en-US" b="1" dirty="0" smtClean="0"/>
              <a:t>dummy variables</a:t>
            </a:r>
            <a:r>
              <a:rPr lang="en-US" dirty="0" smtClean="0"/>
              <a:t>, although this name is not especially descriptive.</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 </a:t>
            </a:r>
            <a:endParaRPr lang="en-US" dirty="0"/>
          </a:p>
        </p:txBody>
      </p:sp>
      <p:sp>
        <p:nvSpPr>
          <p:cNvPr id="3" name="Content Placeholder 2"/>
          <p:cNvSpPr>
            <a:spLocks noGrp="1"/>
          </p:cNvSpPr>
          <p:nvPr>
            <p:ph idx="1"/>
          </p:nvPr>
        </p:nvSpPr>
        <p:spPr/>
        <p:txBody>
          <a:bodyPr>
            <a:normAutofit fontScale="55000" lnSpcReduction="20000"/>
          </a:bodyPr>
          <a:lstStyle/>
          <a:p>
            <a:r>
              <a:rPr lang="en-US" b="1" dirty="0" smtClean="0"/>
              <a:t>5. If a qualitative variable has more than one category, as in our illustrative </a:t>
            </a:r>
            <a:r>
              <a:rPr lang="en-US" dirty="0" smtClean="0"/>
              <a:t>example, the choice of the benchmark category is strictly up to the researcher.</a:t>
            </a:r>
          </a:p>
          <a:p>
            <a:r>
              <a:rPr lang="en-US" b="1" dirty="0" smtClean="0"/>
              <a:t>6. We warned above about the dummy variable trap. There is a way to</a:t>
            </a:r>
          </a:p>
          <a:p>
            <a:r>
              <a:rPr lang="en-US" dirty="0" smtClean="0"/>
              <a:t>circumvent this trap by introducing as many dummy variables as the number of categories of that variable, </a:t>
            </a:r>
            <a:r>
              <a:rPr lang="en-US" i="1" dirty="0" smtClean="0"/>
              <a:t>provided we do not introduce the intercept in such a model. Thus, if we drop the intercept term from  the above equation and consider </a:t>
            </a:r>
            <a:r>
              <a:rPr lang="en-US" dirty="0" smtClean="0"/>
              <a:t>the following model,</a:t>
            </a:r>
          </a:p>
          <a:p>
            <a:r>
              <a:rPr lang="nn-NO" i="1" dirty="0" smtClean="0"/>
              <a:t>Yi = β1D1i + β2D2i + β3D3i + ui</a:t>
            </a:r>
            <a:endParaRPr lang="nn-NO" b="1" i="1" dirty="0" smtClean="0"/>
          </a:p>
          <a:p>
            <a:r>
              <a:rPr lang="en-US" dirty="0" smtClean="0"/>
              <a:t>we do not fall into the dummy variable trap, as there is no longer perfect </a:t>
            </a:r>
            <a:r>
              <a:rPr lang="en-US" dirty="0" err="1" smtClean="0"/>
              <a:t>collinearity</a:t>
            </a:r>
            <a:r>
              <a:rPr lang="en-US" dirty="0" smtClean="0"/>
              <a:t>.</a:t>
            </a:r>
          </a:p>
          <a:p>
            <a:r>
              <a:rPr lang="en-US" dirty="0" smtClean="0"/>
              <a:t>How do we interpret regression??????</a:t>
            </a:r>
          </a:p>
          <a:p>
            <a:r>
              <a:rPr lang="en-US" dirty="0" smtClean="0"/>
              <a:t>If you take the expectation of you will find that:</a:t>
            </a:r>
          </a:p>
          <a:p>
            <a:r>
              <a:rPr lang="en-US" i="1" dirty="0" smtClean="0"/>
              <a:t>β1 = mean salary of teachers in the West</a:t>
            </a:r>
          </a:p>
          <a:p>
            <a:r>
              <a:rPr lang="en-US" i="1" dirty="0" smtClean="0"/>
              <a:t>β2 = mean salary of teachers in the Northeast and North Central.</a:t>
            </a:r>
          </a:p>
          <a:p>
            <a:r>
              <a:rPr lang="en-US" i="1" dirty="0" smtClean="0"/>
              <a:t>β3 = mean salary of teachers in the South.</a:t>
            </a:r>
          </a:p>
          <a:p>
            <a:r>
              <a:rPr lang="en-US" dirty="0" smtClean="0"/>
              <a:t>In other words, </a:t>
            </a:r>
            <a:r>
              <a:rPr lang="en-US" i="1" dirty="0" smtClean="0"/>
              <a:t>with the intercept suppressed, and allowing a dummy variable</a:t>
            </a:r>
          </a:p>
          <a:p>
            <a:r>
              <a:rPr lang="en-US" i="1" dirty="0" smtClean="0"/>
              <a:t>for each category, we obtain directly the mean values of the various categories.</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The results of (9.2.7) for our illustrative example are as </a:t>
            </a:r>
            <a:r>
              <a:rPr lang="en-US" dirty="0" smtClean="0"/>
              <a:t>follows(</a:t>
            </a:r>
            <a:r>
              <a:rPr lang="en-US" dirty="0" err="1" smtClean="0"/>
              <a:t>G</a:t>
            </a:r>
            <a:r>
              <a:rPr lang="en-US" dirty="0" err="1" smtClean="0"/>
              <a:t>ujirati</a:t>
            </a:r>
            <a:r>
              <a:rPr lang="en-US" dirty="0" smtClean="0"/>
              <a:t>, </a:t>
            </a:r>
            <a:r>
              <a:rPr lang="en-US" dirty="0" smtClean="0"/>
              <a:t>page 303):</a:t>
            </a:r>
          </a:p>
          <a:p>
            <a:r>
              <a:rPr lang="en-US" dirty="0" smtClean="0"/>
              <a:t>ˆ</a:t>
            </a:r>
            <a:r>
              <a:rPr lang="en-US" i="1" dirty="0" smtClean="0"/>
              <a:t>Yi = 26,158.62D1i + 24,424.14D2i + 22,894D3i</a:t>
            </a:r>
          </a:p>
          <a:p>
            <a:r>
              <a:rPr lang="en-US" dirty="0" smtClean="0"/>
              <a:t>se = (1128.523)        (887.9170)        (986.8645)</a:t>
            </a:r>
            <a:endParaRPr lang="en-US" b="1" dirty="0" smtClean="0"/>
          </a:p>
          <a:p>
            <a:r>
              <a:rPr lang="en-US" i="1" dirty="0" smtClean="0"/>
              <a:t>t = (23.1795)*            (27.5072)*      (23.1987)*</a:t>
            </a:r>
          </a:p>
          <a:p>
            <a:pPr>
              <a:buNone/>
            </a:pPr>
            <a:r>
              <a:rPr lang="en-US" i="1" dirty="0" smtClean="0"/>
              <a:t>                                                         R2 = 0.0901</a:t>
            </a:r>
          </a:p>
          <a:p>
            <a:r>
              <a:rPr lang="en-US" sz="2300" dirty="0" smtClean="0"/>
              <a:t>where * indicates that the </a:t>
            </a:r>
            <a:r>
              <a:rPr lang="en-US" sz="2300" i="1" dirty="0" smtClean="0"/>
              <a:t>p values of these t ratios are very small. </a:t>
            </a:r>
          </a:p>
          <a:p>
            <a:r>
              <a:rPr lang="en-US" dirty="0" smtClean="0"/>
              <a:t>As you can see, the dummy coefficients give directly the mean (salary) values in the three regions, West, Northeast and North Central, and South.</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fontScale="70000" lnSpcReduction="20000"/>
          </a:bodyPr>
          <a:lstStyle/>
          <a:p>
            <a:r>
              <a:rPr lang="en-US" b="1" dirty="0" smtClean="0"/>
              <a:t>7. Which is a better method of introducing a dummy variable: (1) introduce</a:t>
            </a:r>
          </a:p>
          <a:p>
            <a:r>
              <a:rPr lang="en-US" dirty="0" smtClean="0"/>
              <a:t>a dummy for each category and omit the intercept term or (2) include the intercept term and introduce only (</a:t>
            </a:r>
            <a:r>
              <a:rPr lang="en-US" i="1" dirty="0" smtClean="0"/>
              <a:t>m − 1) dummies, where m is the </a:t>
            </a:r>
            <a:r>
              <a:rPr lang="en-US" dirty="0" smtClean="0"/>
              <a:t>number of categories of the dummy variable?</a:t>
            </a:r>
          </a:p>
          <a:p>
            <a:r>
              <a:rPr lang="en-US" b="1" dirty="0" smtClean="0"/>
              <a:t>As Kennedy notes: </a:t>
            </a:r>
            <a:r>
              <a:rPr lang="en-US" b="1" i="1" dirty="0" smtClean="0"/>
              <a:t>Most researchers find the equation with an intercept more convenient because it allows them to address more easily the questions in which they usually have the most interest, namely, whether or not the categorization makes a difference, and if so, by how much. If the categorization does make a difference, by how much is measured directly by the dummy variable coefficient estimates. Testing </a:t>
            </a:r>
            <a:r>
              <a:rPr lang="en-US" b="1" i="1" dirty="0" err="1" smtClean="0"/>
              <a:t>wheather</a:t>
            </a:r>
            <a:r>
              <a:rPr lang="en-US" b="1" i="1" dirty="0" smtClean="0"/>
              <a:t> or not the categorization is relevant can be done by running a t test of a dummy variable coefficient against zero (or, to be more general, an F test on the appropriate set of dummy variable coefficient estimates).</a:t>
            </a:r>
            <a:endParaRPr lang="en-US" dirty="0" smtClean="0"/>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ANOVA MODELS WITH TWO QUALITATIVE VARIABLES</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In the previous section we considered an ANOVA model with one qualitative variable with three categories. In this section we consider another ANOVA model, but with two qualitative variables, and bring out some additional points about dummy variables.</a:t>
            </a:r>
          </a:p>
          <a:p>
            <a:r>
              <a:rPr lang="en-US" b="1" dirty="0" smtClean="0">
                <a:solidFill>
                  <a:srgbClr val="FF0000"/>
                </a:solidFill>
              </a:rPr>
              <a:t>EXAMPLE 2</a:t>
            </a:r>
            <a:endParaRPr lang="en-US" dirty="0" smtClean="0">
              <a:solidFill>
                <a:srgbClr val="FF0000"/>
              </a:solidFill>
            </a:endParaRPr>
          </a:p>
          <a:p>
            <a:r>
              <a:rPr lang="en-US" dirty="0" smtClean="0"/>
              <a:t>HOURLY WAGES IN RELATION TO MARITAL STATUS AND REGION OF RESIDENCE From a sample of 528 persons in May 1985, the following regression results were obtained:</a:t>
            </a:r>
          </a:p>
          <a:p>
            <a:endParaRPr lang="en-US" dirty="0" smtClean="0"/>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Cont…</a:t>
            </a:r>
            <a:endParaRPr lang="en-US" dirty="0">
              <a:solidFill>
                <a:srgbClr val="FF0000"/>
              </a:solidFill>
            </a:endParaRPr>
          </a:p>
        </p:txBody>
      </p:sp>
      <p:sp>
        <p:nvSpPr>
          <p:cNvPr id="3" name="Content Placeholder 2"/>
          <p:cNvSpPr>
            <a:spLocks noGrp="1"/>
          </p:cNvSpPr>
          <p:nvPr>
            <p:ph idx="1"/>
          </p:nvPr>
        </p:nvSpPr>
        <p:spPr/>
        <p:txBody>
          <a:bodyPr>
            <a:normAutofit fontScale="77500" lnSpcReduction="20000"/>
          </a:bodyPr>
          <a:lstStyle/>
          <a:p>
            <a:pPr algn="ctr"/>
            <a:r>
              <a:rPr lang="en-US" i="1" dirty="0" smtClean="0"/>
              <a:t>Yi = 8.8148 + 1.0997D2i − 1.6729D3i</a:t>
            </a:r>
          </a:p>
          <a:p>
            <a:pPr algn="ctr"/>
            <a:r>
              <a:rPr lang="en-US" dirty="0" smtClean="0"/>
              <a:t>se = (0.4015) (0.4642) (0.4854)</a:t>
            </a:r>
          </a:p>
          <a:p>
            <a:pPr algn="ctr"/>
            <a:r>
              <a:rPr lang="en-US" i="1" dirty="0" smtClean="0"/>
              <a:t>t = (21.9528) (2.3688) (−3.4462)</a:t>
            </a:r>
            <a:endParaRPr lang="en-US" b="1" i="1" dirty="0" smtClean="0"/>
          </a:p>
          <a:p>
            <a:pPr algn="ctr"/>
            <a:r>
              <a:rPr lang="en-US" dirty="0" smtClean="0"/>
              <a:t>(0.0000)* (0.0182)* (0.0006)*</a:t>
            </a:r>
          </a:p>
          <a:p>
            <a:pPr algn="ctr"/>
            <a:r>
              <a:rPr lang="en-US" i="1" dirty="0" smtClean="0"/>
              <a:t>                                                               R2 = 0.0322</a:t>
            </a:r>
          </a:p>
          <a:p>
            <a:r>
              <a:rPr lang="en-US" dirty="0" smtClean="0"/>
              <a:t>where </a:t>
            </a:r>
            <a:r>
              <a:rPr lang="en-US" i="1" dirty="0" smtClean="0"/>
              <a:t>Y = hourly wage ($)</a:t>
            </a:r>
          </a:p>
          <a:p>
            <a:pPr>
              <a:buNone/>
            </a:pPr>
            <a:r>
              <a:rPr lang="en-US" i="1" dirty="0" smtClean="0"/>
              <a:t>                      D2 = married status, 1 = married, 0 = otherwise</a:t>
            </a:r>
          </a:p>
          <a:p>
            <a:pPr>
              <a:buNone/>
            </a:pPr>
            <a:r>
              <a:rPr lang="en-US" i="1" dirty="0" smtClean="0"/>
              <a:t>                     D3 = region of residence; 1 = South, 0 = otherwise  </a:t>
            </a:r>
            <a:r>
              <a:rPr lang="en-US" dirty="0" smtClean="0"/>
              <a:t>and * denotes the </a:t>
            </a:r>
            <a:r>
              <a:rPr lang="en-US" i="1" dirty="0" smtClean="0"/>
              <a:t>p values.</a:t>
            </a:r>
          </a:p>
          <a:p>
            <a:r>
              <a:rPr lang="en-US" dirty="0" smtClean="0"/>
              <a:t>In this example we have two qualitative </a:t>
            </a:r>
            <a:r>
              <a:rPr lang="en-US" dirty="0" err="1" smtClean="0"/>
              <a:t>regressors</a:t>
            </a:r>
            <a:r>
              <a:rPr lang="en-US" dirty="0" smtClean="0"/>
              <a:t>, each with two categories. Hence we have assigned a single dummy variable for each category.</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Which is the benchmark category here? Obviously, it is unmarried, non-South residence. In other words, unmarried persons who do not live in the South are the omitted category. Therefore, all comparisons are made in relation to this group. The mean hourly wage in this benchmark is about $8.81. Compared with this, the average hourly wage of those who are married is higher by about $1.10, for an actual average wage of $9.91 (= 8.81 + 1.10). By contrast, for those who live in the South, the average hourly wage is lower by about $1.67,for an actual average hourly wage of $7.14.</a:t>
            </a:r>
          </a:p>
          <a:p>
            <a:pPr algn="just"/>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smtClean="0"/>
              <a:t>Are the preceding average hourly wages statistically different compared to the base category? They are, for all the differential intercepts are statistically significant, as their </a:t>
            </a:r>
            <a:r>
              <a:rPr lang="en-US" i="1" dirty="0" smtClean="0"/>
              <a:t>p values are quite low.</a:t>
            </a:r>
          </a:p>
          <a:p>
            <a:r>
              <a:rPr lang="en-US" dirty="0" smtClean="0"/>
              <a:t>The point to note about this example is this: </a:t>
            </a:r>
            <a:r>
              <a:rPr lang="en-US" i="1" dirty="0" smtClean="0"/>
              <a:t>Once you go beyond one qualitative variable, you have to pay close attention to the category that is treated as the base category, since all comparisons are made in relation to that category. This is especially important when you have several qualitative </a:t>
            </a:r>
            <a:r>
              <a:rPr lang="en-US" i="1" dirty="0" err="1" smtClean="0"/>
              <a:t>regressors</a:t>
            </a:r>
            <a:r>
              <a:rPr lang="en-US" i="1" dirty="0" smtClean="0"/>
              <a:t>, each with several categories. But the mechanics of introducing several </a:t>
            </a:r>
            <a:r>
              <a:rPr lang="en-US" dirty="0" smtClean="0"/>
              <a:t>qualitative variables should be clear by now.</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a:bodyPr>
          <a:lstStyle/>
          <a:p>
            <a:r>
              <a:rPr lang="en-US" sz="2400" b="1" dirty="0" smtClean="0"/>
              <a:t>REGRESSION WITH A MIXTURE OF QUANTITATIVE AND QUALITATIVE REGRESSORS: THE ANCOVA MODELS</a:t>
            </a:r>
            <a:endParaRPr lang="en-US" sz="2400" dirty="0"/>
          </a:p>
        </p:txBody>
      </p:sp>
      <p:sp>
        <p:nvSpPr>
          <p:cNvPr id="3" name="Content Placeholder 2"/>
          <p:cNvSpPr>
            <a:spLocks noGrp="1"/>
          </p:cNvSpPr>
          <p:nvPr>
            <p:ph idx="1"/>
          </p:nvPr>
        </p:nvSpPr>
        <p:spPr/>
        <p:txBody>
          <a:bodyPr>
            <a:normAutofit fontScale="70000" lnSpcReduction="20000"/>
          </a:bodyPr>
          <a:lstStyle/>
          <a:p>
            <a:r>
              <a:rPr lang="en-US" dirty="0" smtClean="0"/>
              <a:t>ANOVA models of the type discussed in the preceding two sections, although common in fields of sociology, psychology, education, and market research, are not that common in economics. Typically, in most economic research a regression model contains some explanatory variables that are quantitative and some that are qualitative. Regression models containing an admixture of quantitative and qualitative variables are called </a:t>
            </a:r>
            <a:r>
              <a:rPr lang="en-US" b="1" dirty="0" smtClean="0"/>
              <a:t>analysis of covariance (ANCOVA) models. </a:t>
            </a:r>
          </a:p>
          <a:p>
            <a:r>
              <a:rPr lang="en-US" dirty="0" smtClean="0"/>
              <a:t>ANCOVA models are an extension of the ANOVA models in that they provide a method of statistically controlling the effects of quantitative </a:t>
            </a:r>
            <a:r>
              <a:rPr lang="en-US" dirty="0" err="1" smtClean="0"/>
              <a:t>regressors</a:t>
            </a:r>
            <a:r>
              <a:rPr lang="en-US" dirty="0" smtClean="0"/>
              <a:t>, called </a:t>
            </a:r>
            <a:r>
              <a:rPr lang="en-US" b="1" dirty="0" smtClean="0"/>
              <a:t>covariates </a:t>
            </a:r>
            <a:r>
              <a:rPr lang="en-US" dirty="0" smtClean="0"/>
              <a:t>or </a:t>
            </a:r>
            <a:r>
              <a:rPr lang="en-US" b="1" dirty="0" smtClean="0"/>
              <a:t>control variables, in a model that includes both quantitative and qualitative, or dummy, </a:t>
            </a:r>
            <a:r>
              <a:rPr lang="en-US" b="1" dirty="0" err="1" smtClean="0"/>
              <a:t>regressors</a:t>
            </a:r>
            <a:r>
              <a:rPr lang="en-US" b="1" dirty="0" smtClean="0"/>
              <a:t>. We now illustrate the ANCOVA models.</a:t>
            </a:r>
            <a:endParaRPr lang="en-US" dirty="0" smtClean="0"/>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Cont…</a:t>
            </a:r>
            <a:endParaRPr lang="en-US" dirty="0"/>
          </a:p>
        </p:txBody>
      </p:sp>
      <p:sp>
        <p:nvSpPr>
          <p:cNvPr id="3" name="Content Placeholder 2"/>
          <p:cNvSpPr>
            <a:spLocks noGrp="1"/>
          </p:cNvSpPr>
          <p:nvPr>
            <p:ph idx="1"/>
          </p:nvPr>
        </p:nvSpPr>
        <p:spPr>
          <a:xfrm>
            <a:off x="457200" y="1143000"/>
            <a:ext cx="8229600" cy="4983163"/>
          </a:xfrm>
        </p:spPr>
        <p:txBody>
          <a:bodyPr>
            <a:normAutofit fontScale="62500" lnSpcReduction="20000"/>
          </a:bodyPr>
          <a:lstStyle/>
          <a:p>
            <a:r>
              <a:rPr lang="en-US" dirty="0" smtClean="0"/>
              <a:t>To motivate the analysis, let us reconsider Example 1.1 by maintaining that the average salary of public school teachers may not be different in the three regions if we take into account any variables that cannot be standardized across the regions. Consider, for example, the variable </a:t>
            </a:r>
            <a:r>
              <a:rPr lang="en-US" i="1" dirty="0" smtClean="0"/>
              <a:t>expenditure on public schools by local authorities, </a:t>
            </a:r>
            <a:r>
              <a:rPr lang="en-US" dirty="0" smtClean="0"/>
              <a:t>as public education is primarily a local and state question. To see if this is the case, we develop the following model</a:t>
            </a:r>
            <a:r>
              <a:rPr lang="en-US" dirty="0" smtClean="0"/>
              <a:t>:</a:t>
            </a:r>
          </a:p>
          <a:p>
            <a:endParaRPr lang="en-US" dirty="0" smtClean="0"/>
          </a:p>
          <a:p>
            <a:pPr>
              <a:buNone/>
            </a:pPr>
            <a:endParaRPr lang="en-US" dirty="0" smtClean="0"/>
          </a:p>
          <a:p>
            <a:pPr>
              <a:buNone/>
            </a:pPr>
            <a:r>
              <a:rPr lang="en-US" i="1" dirty="0" smtClean="0"/>
              <a:t>Where</a:t>
            </a:r>
            <a:r>
              <a:rPr lang="en-US" i="1" dirty="0" smtClean="0"/>
              <a:t>, </a:t>
            </a:r>
            <a:r>
              <a:rPr lang="en-US" i="1" dirty="0" err="1" smtClean="0"/>
              <a:t>yi</a:t>
            </a:r>
            <a:r>
              <a:rPr lang="en-US" i="1" dirty="0" smtClean="0"/>
              <a:t> </a:t>
            </a:r>
            <a:r>
              <a:rPr lang="en-US" i="1" dirty="0" smtClean="0"/>
              <a:t>= average annual salary of public school teachers in state ($)</a:t>
            </a:r>
            <a:endParaRPr lang="en-US" dirty="0" smtClean="0"/>
          </a:p>
          <a:p>
            <a:r>
              <a:rPr lang="en-US" i="1" dirty="0" smtClean="0"/>
              <a:t>Xi </a:t>
            </a:r>
            <a:r>
              <a:rPr lang="en-US" i="1" dirty="0" smtClean="0"/>
              <a:t>= spending on public school per pupil ($)</a:t>
            </a:r>
            <a:endParaRPr lang="en-US" dirty="0" smtClean="0"/>
          </a:p>
          <a:p>
            <a:r>
              <a:rPr lang="en-US" i="1" dirty="0" smtClean="0"/>
              <a:t>D2i </a:t>
            </a:r>
            <a:r>
              <a:rPr lang="en-US" i="1" dirty="0" smtClean="0"/>
              <a:t>= 1, if the state is in the Northeast or North </a:t>
            </a:r>
            <a:r>
              <a:rPr lang="en-US" i="1" dirty="0" smtClean="0"/>
              <a:t>Central = </a:t>
            </a:r>
            <a:r>
              <a:rPr lang="en-US" i="1" dirty="0" smtClean="0"/>
              <a:t>0, otherwise</a:t>
            </a:r>
            <a:endParaRPr lang="en-US" dirty="0" smtClean="0"/>
          </a:p>
          <a:p>
            <a:r>
              <a:rPr lang="en-US" i="1" dirty="0" smtClean="0"/>
              <a:t>D3i </a:t>
            </a:r>
            <a:r>
              <a:rPr lang="en-US" i="1" dirty="0" smtClean="0"/>
              <a:t>= 1, if the state is in the </a:t>
            </a:r>
            <a:r>
              <a:rPr lang="en-US" i="1" dirty="0" smtClean="0"/>
              <a:t>South = </a:t>
            </a:r>
            <a:r>
              <a:rPr lang="en-US" i="1" dirty="0" smtClean="0"/>
              <a:t>0, otherwise</a:t>
            </a:r>
            <a:endParaRPr lang="en-US" dirty="0" smtClean="0"/>
          </a:p>
          <a:p>
            <a:r>
              <a:rPr lang="en-US" dirty="0" smtClean="0"/>
              <a:t>Keep in mind that we are treating the West as the benchmark category. Also, note that besides the two qualitative </a:t>
            </a:r>
            <a:r>
              <a:rPr lang="en-US" dirty="0" err="1" smtClean="0"/>
              <a:t>regressors</a:t>
            </a:r>
            <a:r>
              <a:rPr lang="en-US" dirty="0" smtClean="0"/>
              <a:t>, we have a quantitative variable, X, which in the context of the ANCOVA models is known as a </a:t>
            </a:r>
            <a:r>
              <a:rPr lang="en-US" b="1" dirty="0" smtClean="0"/>
              <a:t>covariate, </a:t>
            </a:r>
            <a:r>
              <a:rPr lang="en-US" dirty="0" smtClean="0"/>
              <a:t>as noted earlier.</a:t>
            </a:r>
          </a:p>
          <a:p>
            <a:endParaRPr lang="en-US" dirty="0"/>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25"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905000" y="3124200"/>
            <a:ext cx="2343150" cy="381000"/>
          </a:xfrm>
          <a:prstGeom prst="rect">
            <a:avLst/>
          </a:prstGeom>
          <a:noFill/>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p:txBody>
          <a:bodyPr>
            <a:normAutofit fontScale="92500"/>
          </a:bodyPr>
          <a:lstStyle/>
          <a:p>
            <a:r>
              <a:rPr lang="en-US" dirty="0" smtClean="0"/>
              <a:t>TEACHER’S SALARY IN RELATION TO REGION AND SPENDING ON PUBLIC SCHOOL PER PUPIL</a:t>
            </a:r>
          </a:p>
          <a:p>
            <a:r>
              <a:rPr lang="en-US" i="1" dirty="0" smtClean="0"/>
              <a:t>Suppose the regression result is found as follows</a:t>
            </a:r>
            <a:r>
              <a:rPr lang="en-US" i="1" dirty="0" smtClean="0"/>
              <a:t>:</a:t>
            </a:r>
          </a:p>
          <a:p>
            <a:endParaRPr lang="en-US" i="1" dirty="0" smtClean="0"/>
          </a:p>
          <a:p>
            <a:endParaRPr lang="en-US" i="1" dirty="0" smtClean="0"/>
          </a:p>
          <a:p>
            <a:pPr>
              <a:buNone/>
            </a:pPr>
            <a:endParaRPr lang="en-US" dirty="0" smtClean="0"/>
          </a:p>
          <a:p>
            <a:pPr>
              <a:buNone/>
            </a:pPr>
            <a:r>
              <a:rPr lang="en-US" dirty="0" smtClean="0"/>
              <a:t>Where </a:t>
            </a:r>
            <a:r>
              <a:rPr lang="en-US" dirty="0" smtClean="0"/>
              <a:t>* indicates </a:t>
            </a:r>
            <a:r>
              <a:rPr lang="en-US" i="1" dirty="0" smtClean="0"/>
              <a:t>p </a:t>
            </a:r>
            <a:r>
              <a:rPr lang="en-US" dirty="0" smtClean="0"/>
              <a:t>values less than 5 percent, and ** indicates </a:t>
            </a:r>
            <a:r>
              <a:rPr lang="en-US" i="1" dirty="0" smtClean="0"/>
              <a:t>p </a:t>
            </a:r>
            <a:r>
              <a:rPr lang="en-US" dirty="0" smtClean="0"/>
              <a:t>values greater than 5 percent.</a:t>
            </a:r>
          </a:p>
          <a:p>
            <a:pPr>
              <a:buNone/>
            </a:pPr>
            <a:endParaRPr lang="en-US" dirty="0" smtClean="0"/>
          </a:p>
          <a:p>
            <a:endParaRPr lang="en-US" dirty="0"/>
          </a:p>
        </p:txBody>
      </p:sp>
      <p:pic>
        <p:nvPicPr>
          <p:cNvPr id="41988" name="Picture 4"/>
          <p:cNvPicPr>
            <a:picLocks noChangeAspect="1" noChangeArrowheads="1"/>
          </p:cNvPicPr>
          <p:nvPr/>
        </p:nvPicPr>
        <p:blipFill>
          <a:blip r:embed="rId2"/>
          <a:srcRect/>
          <a:stretch>
            <a:fillRect/>
          </a:stretch>
        </p:blipFill>
        <p:spPr bwMode="auto">
          <a:xfrm>
            <a:off x="2057400" y="3200400"/>
            <a:ext cx="5029200" cy="1524000"/>
          </a:xfrm>
          <a:prstGeom prst="rect">
            <a:avLst/>
          </a:prstGeom>
          <a:noFill/>
          <a:ln w="9525">
            <a:noFill/>
            <a:miter lim="800000"/>
            <a:headEnd/>
            <a:tailEnd/>
          </a:ln>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To quantify the qualitative information we can us binary distribution i.e. success or failure.</a:t>
            </a:r>
          </a:p>
          <a:p>
            <a:r>
              <a:rPr lang="en-US" dirty="0" smtClean="0"/>
              <a:t>In defining a dummy variable, we must decide which event is assigned the value one and which is assigned the value zero.</a:t>
            </a:r>
          </a:p>
          <a:p>
            <a:r>
              <a:rPr lang="en-US" dirty="0" smtClean="0"/>
              <a:t>For instance, if we went to study the income distribution of the student by sex(male and female). First we have to decide one event zero and one for other. Suppose with the outcome which we will donate Y, being assigned a value of 1 if the event occur and zero other wise </a:t>
            </a:r>
            <a:r>
              <a:rPr lang="en-US" dirty="0" err="1" smtClean="0"/>
              <a:t>i.e</a:t>
            </a:r>
            <a:r>
              <a:rPr lang="en-US" dirty="0" smtClean="0"/>
              <a:t> 1=male and 0 =female. But if the event occur there is no way to be the other way(mutual).</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fontScale="85000" lnSpcReduction="20000"/>
          </a:bodyPr>
          <a:lstStyle/>
          <a:p>
            <a:pPr>
              <a:buNone/>
            </a:pPr>
            <a:endParaRPr lang="en-US" dirty="0" smtClean="0"/>
          </a:p>
          <a:p>
            <a:r>
              <a:rPr lang="en-US" dirty="0" smtClean="0"/>
              <a:t>As these results suggest, </a:t>
            </a:r>
            <a:r>
              <a:rPr lang="en-US" i="1" dirty="0" smtClean="0"/>
              <a:t>ceteris paribus, </a:t>
            </a:r>
            <a:r>
              <a:rPr lang="en-US" dirty="0" smtClean="0"/>
              <a:t>as public expenditure goes up by a dollar, on average, a public school teacher’s salary goes up by about $3.29. Controlling for spending on education, we now see that the differential intercept coefficient is significant for the Northeast and North-Central region, but not for the South. These results are different from </a:t>
            </a:r>
            <a:r>
              <a:rPr lang="en-US" dirty="0" smtClean="0"/>
              <a:t>the </a:t>
            </a:r>
            <a:r>
              <a:rPr lang="en-US" dirty="0" err="1" smtClean="0"/>
              <a:t>the</a:t>
            </a:r>
            <a:r>
              <a:rPr lang="en-US" dirty="0" smtClean="0"/>
              <a:t> previous example. </a:t>
            </a:r>
            <a:r>
              <a:rPr lang="en-US" dirty="0" smtClean="0"/>
              <a:t>But this should not be surprising, for in </a:t>
            </a:r>
            <a:r>
              <a:rPr lang="en-US" dirty="0" smtClean="0"/>
              <a:t>previous, we </a:t>
            </a:r>
            <a:r>
              <a:rPr lang="en-US" dirty="0" smtClean="0"/>
              <a:t>did not account for the covariate, differences in per pupil public spending on education. Diagrammatically, we have the situation shown in Fig.1 below. </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r>
              <a:rPr lang="en-US" b="1" dirty="0" smtClean="0"/>
              <a:t>Fig.1: Public school teacher’s salary (</a:t>
            </a:r>
            <a:r>
              <a:rPr lang="en-US" b="1" i="1" dirty="0" smtClean="0"/>
              <a:t>Y</a:t>
            </a:r>
            <a:r>
              <a:rPr lang="en-US" b="1" dirty="0" smtClean="0"/>
              <a:t>) </a:t>
            </a:r>
            <a:r>
              <a:rPr lang="en-US" dirty="0" smtClean="0"/>
              <a:t>in relation to</a:t>
            </a:r>
            <a:r>
              <a:rPr lang="en-US" b="1" dirty="0" smtClean="0"/>
              <a:t> per </a:t>
            </a:r>
            <a:r>
              <a:rPr lang="en-US" dirty="0" smtClean="0"/>
              <a:t>pupil expenditure on education</a:t>
            </a:r>
            <a:r>
              <a:rPr lang="en-US" b="1" dirty="0" smtClean="0"/>
              <a:t> (</a:t>
            </a:r>
            <a:r>
              <a:rPr lang="en-US" b="1" i="1" dirty="0" smtClean="0"/>
              <a:t>X</a:t>
            </a:r>
            <a:r>
              <a:rPr lang="en-US" b="1" dirty="0" smtClean="0"/>
              <a:t>)</a:t>
            </a:r>
            <a:endParaRPr lang="en-US" dirty="0" smtClean="0"/>
          </a:p>
          <a:p>
            <a:endParaRPr lang="en-US" dirty="0"/>
          </a:p>
        </p:txBody>
      </p:sp>
      <p:pic>
        <p:nvPicPr>
          <p:cNvPr id="43010" name="Picture 2"/>
          <p:cNvPicPr>
            <a:picLocks noChangeAspect="1" noChangeArrowheads="1"/>
          </p:cNvPicPr>
          <p:nvPr/>
        </p:nvPicPr>
        <p:blipFill>
          <a:blip r:embed="rId2"/>
          <a:srcRect/>
          <a:stretch>
            <a:fillRect/>
          </a:stretch>
        </p:blipFill>
        <p:spPr bwMode="auto">
          <a:xfrm>
            <a:off x="1552575" y="2819400"/>
            <a:ext cx="6038850" cy="3810000"/>
          </a:xfrm>
          <a:prstGeom prst="rect">
            <a:avLst/>
          </a:prstGeom>
          <a:noFill/>
          <a:ln w="9525">
            <a:noFill/>
            <a:miter lim="800000"/>
            <a:headEnd/>
            <a:tailEnd/>
          </a:ln>
          <a:effec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700" b="1" dirty="0" smtClean="0">
                <a:solidFill>
                  <a:srgbClr val="FF0000"/>
                </a:solidFill>
              </a:rPr>
              <a:t>INTERACTION EFFECTS USING DUMMY VARIABLES</a:t>
            </a:r>
            <a:r>
              <a:rPr lang="en-US" sz="2700" dirty="0" smtClean="0">
                <a:solidFill>
                  <a:srgbClr val="FF0000"/>
                </a:solidFill>
              </a:rPr>
              <a:t/>
            </a:r>
            <a:br>
              <a:rPr lang="en-US" sz="2700" dirty="0" smtClean="0">
                <a:solidFill>
                  <a:srgbClr val="FF0000"/>
                </a:solidFill>
              </a:rPr>
            </a:br>
            <a:r>
              <a:rPr lang="en-US" sz="2700" b="1" dirty="0" smtClean="0">
                <a:solidFill>
                  <a:srgbClr val="FF0000"/>
                </a:solidFill>
              </a:rPr>
              <a:t>Interactions among Dummy Variables</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Dummy variables are a flexible tool that can handle a variety of interesting problems. Just as variables with quantitative meaning can be interacted in regression models, so can dummy variables. We have four categories based on </a:t>
            </a:r>
            <a:r>
              <a:rPr lang="en-US" dirty="0" smtClean="0"/>
              <a:t>skin color(white/non white) and </a:t>
            </a:r>
            <a:r>
              <a:rPr lang="en-US" dirty="0" smtClean="0"/>
              <a:t>gender. In fact, we can recast that model by adding an interaction term between female and married to the model where female and </a:t>
            </a:r>
            <a:r>
              <a:rPr lang="en-US" dirty="0" smtClean="0"/>
              <a:t>rice </a:t>
            </a:r>
            <a:r>
              <a:rPr lang="en-US" dirty="0" smtClean="0"/>
              <a:t>appear separately. This allows the </a:t>
            </a:r>
            <a:r>
              <a:rPr lang="en-US" dirty="0" smtClean="0"/>
              <a:t>rice </a:t>
            </a:r>
            <a:r>
              <a:rPr lang="en-US" dirty="0" smtClean="0"/>
              <a:t>premium to depend on gender. For purposes of comparison, the estimated model with the </a:t>
            </a:r>
            <a:r>
              <a:rPr lang="en-US" dirty="0" smtClean="0"/>
              <a:t>female-non white </a:t>
            </a:r>
            <a:r>
              <a:rPr lang="en-US" dirty="0" smtClean="0"/>
              <a:t>interaction term from </a:t>
            </a:r>
            <a:r>
              <a:rPr lang="en-US" dirty="0" err="1" smtClean="0"/>
              <a:t>Gujariti</a:t>
            </a:r>
            <a:r>
              <a:rPr lang="en-US" dirty="0" smtClean="0"/>
              <a:t> page 311:</a:t>
            </a:r>
          </a:p>
          <a:p>
            <a:endParaRPr lang="en-US" dirty="0" smtClean="0"/>
          </a:p>
          <a:p>
            <a:r>
              <a:rPr lang="en-US" dirty="0" smtClean="0"/>
              <a:t>D2= 1 =Female                    D3= 1=non-white</a:t>
            </a:r>
            <a:endParaRPr lang="en-US" dirty="0"/>
          </a:p>
        </p:txBody>
      </p:sp>
      <p:pic>
        <p:nvPicPr>
          <p:cNvPr id="45058" name="Picture 2"/>
          <p:cNvPicPr>
            <a:picLocks noChangeAspect="1" noChangeArrowheads="1"/>
          </p:cNvPicPr>
          <p:nvPr/>
        </p:nvPicPr>
        <p:blipFill>
          <a:blip r:embed="rId2"/>
          <a:srcRect/>
          <a:stretch>
            <a:fillRect/>
          </a:stretch>
        </p:blipFill>
        <p:spPr bwMode="auto">
          <a:xfrm>
            <a:off x="2286000" y="5867400"/>
            <a:ext cx="3676650" cy="581025"/>
          </a:xfrm>
          <a:prstGeom prst="rect">
            <a:avLst/>
          </a:prstGeom>
          <a:noFill/>
          <a:ln w="9525">
            <a:noFill/>
            <a:miter lim="800000"/>
            <a:headEnd/>
            <a:tailEnd/>
          </a:ln>
          <a:effectLst/>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 </a:t>
            </a:r>
            <a:endParaRPr lang="en-US" dirty="0"/>
          </a:p>
        </p:txBody>
      </p:sp>
      <p:sp>
        <p:nvSpPr>
          <p:cNvPr id="3" name="Content Placeholder 2"/>
          <p:cNvSpPr>
            <a:spLocks noGrp="1"/>
          </p:cNvSpPr>
          <p:nvPr>
            <p:ph idx="1"/>
          </p:nvPr>
        </p:nvSpPr>
        <p:spPr/>
        <p:txBody>
          <a:bodyPr/>
          <a:lstStyle/>
          <a:p>
            <a:endParaRPr lang="en-US" dirty="0"/>
          </a:p>
        </p:txBody>
      </p:sp>
      <p:pic>
        <p:nvPicPr>
          <p:cNvPr id="44034" name="Picture 2"/>
          <p:cNvPicPr>
            <a:picLocks noChangeAspect="1" noChangeArrowheads="1"/>
          </p:cNvPicPr>
          <p:nvPr/>
        </p:nvPicPr>
        <p:blipFill>
          <a:blip r:embed="rId2"/>
          <a:srcRect/>
          <a:stretch>
            <a:fillRect/>
          </a:stretch>
        </p:blipFill>
        <p:spPr bwMode="auto">
          <a:xfrm>
            <a:off x="381000" y="1676400"/>
            <a:ext cx="8305800" cy="4495800"/>
          </a:xfrm>
          <a:prstGeom prst="rect">
            <a:avLst/>
          </a:prstGeom>
          <a:noFill/>
          <a:ln w="9525">
            <a:noFill/>
            <a:miter lim="800000"/>
            <a:headEnd/>
            <a:tailEnd/>
          </a:ln>
          <a:effectLst/>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100" b="1" dirty="0" smtClean="0">
                <a:solidFill>
                  <a:srgbClr val="FF0000"/>
                </a:solidFill>
              </a:rPr>
              <a:t>1.3 Dummy as Dependent Variable (QUALITATIVE RESPONSE MODELS) </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In model we have seen until now, the dependent variable </a:t>
            </a:r>
            <a:r>
              <a:rPr lang="en-US" i="1" dirty="0" smtClean="0"/>
              <a:t>y </a:t>
            </a:r>
            <a:r>
              <a:rPr lang="en-US" dirty="0" smtClean="0"/>
              <a:t>has had </a:t>
            </a:r>
            <a:r>
              <a:rPr lang="en-US" i="1" dirty="0" smtClean="0"/>
              <a:t>quantitative </a:t>
            </a:r>
            <a:r>
              <a:rPr lang="en-US" dirty="0" smtClean="0"/>
              <a:t>meaning (for example, </a:t>
            </a:r>
            <a:r>
              <a:rPr lang="en-US" i="1" dirty="0" smtClean="0"/>
              <a:t>y </a:t>
            </a:r>
            <a:r>
              <a:rPr lang="en-US" dirty="0" smtClean="0"/>
              <a:t>is a dollar amount). What happens if we want to use multiple regression to </a:t>
            </a:r>
            <a:r>
              <a:rPr lang="en-US" i="1" dirty="0" smtClean="0"/>
              <a:t>explain </a:t>
            </a:r>
            <a:r>
              <a:rPr lang="en-US" dirty="0" smtClean="0"/>
              <a:t>a qualitative event? </a:t>
            </a:r>
          </a:p>
          <a:p>
            <a:r>
              <a:rPr lang="en-US" dirty="0" smtClean="0"/>
              <a:t>In the simplest case, and one that often arises in practice, the event we would like to explain is a </a:t>
            </a:r>
            <a:r>
              <a:rPr lang="en-US" b="1" dirty="0" smtClean="0"/>
              <a:t>binary outcome</a:t>
            </a:r>
            <a:r>
              <a:rPr lang="en-US" dirty="0" smtClean="0"/>
              <a:t>. In other words, our dependent variable, </a:t>
            </a:r>
            <a:r>
              <a:rPr lang="en-US" i="1" dirty="0" smtClean="0"/>
              <a:t>y</a:t>
            </a:r>
            <a:r>
              <a:rPr lang="en-US" dirty="0" smtClean="0"/>
              <a:t>, takes on only two values: </a:t>
            </a:r>
            <a:r>
              <a:rPr lang="en-US" b="1" dirty="0" smtClean="0"/>
              <a:t>zero and one</a:t>
            </a:r>
            <a:r>
              <a:rPr lang="en-US" dirty="0" smtClean="0"/>
              <a:t>. For example, </a:t>
            </a:r>
            <a:r>
              <a:rPr lang="en-US" i="1" dirty="0" smtClean="0"/>
              <a:t>y </a:t>
            </a:r>
            <a:r>
              <a:rPr lang="en-US" dirty="0" smtClean="0"/>
              <a:t>can be defined to indicate whether an adult has  </a:t>
            </a:r>
            <a:r>
              <a:rPr lang="en-US" dirty="0" smtClean="0"/>
              <a:t>a high </a:t>
            </a:r>
            <a:r>
              <a:rPr lang="en-US" dirty="0" smtClean="0"/>
              <a:t>school education; </a:t>
            </a:r>
            <a:r>
              <a:rPr lang="en-US" i="1" dirty="0" smtClean="0"/>
              <a:t>y </a:t>
            </a:r>
            <a:r>
              <a:rPr lang="en-US" dirty="0" smtClean="0"/>
              <a:t>can indicate whether a college student used illegal drugs during a given school year; or </a:t>
            </a:r>
            <a:r>
              <a:rPr lang="en-US" i="1" dirty="0" smtClean="0"/>
              <a:t>y </a:t>
            </a:r>
            <a:r>
              <a:rPr lang="en-US" dirty="0" smtClean="0"/>
              <a:t>can indicate whether a firm was taken over by another firm </a:t>
            </a:r>
            <a:r>
              <a:rPr lang="en-US" dirty="0" smtClean="0"/>
              <a:t>during a </a:t>
            </a:r>
            <a:r>
              <a:rPr lang="en-US" dirty="0" smtClean="0"/>
              <a:t>given year. In each of these examples, we can let </a:t>
            </a:r>
            <a:r>
              <a:rPr lang="en-US" i="1" dirty="0" smtClean="0"/>
              <a:t>y=</a:t>
            </a:r>
            <a:r>
              <a:rPr lang="en-US" dirty="0" smtClean="0"/>
              <a:t>1 denote one of the </a:t>
            </a:r>
            <a:r>
              <a:rPr lang="en-US" dirty="0" smtClean="0"/>
              <a:t>outcomes and </a:t>
            </a:r>
            <a:r>
              <a:rPr lang="en-US" i="1" dirty="0" smtClean="0"/>
              <a:t>y=</a:t>
            </a:r>
            <a:r>
              <a:rPr lang="en-US" dirty="0" smtClean="0"/>
              <a:t>0 the other outcome</a:t>
            </a:r>
            <a:r>
              <a:rPr lang="en-US" dirty="0" smtClean="0"/>
              <a:t>.</a:t>
            </a:r>
          </a:p>
          <a:p>
            <a:endParaRPr lang="en-US" dirty="0" smtClean="0"/>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The response variable, or </a:t>
            </a:r>
            <a:r>
              <a:rPr lang="en-US" dirty="0" err="1" smtClean="0"/>
              <a:t>regressand</a:t>
            </a:r>
            <a:r>
              <a:rPr lang="en-US" dirty="0" smtClean="0"/>
              <a:t>, can take only two values, say, 1 if the person is in the labor force and 0 if he or she is not. In other words, the </a:t>
            </a:r>
            <a:r>
              <a:rPr lang="en-US" dirty="0" err="1" smtClean="0"/>
              <a:t>regressand</a:t>
            </a:r>
            <a:r>
              <a:rPr lang="en-US" dirty="0" smtClean="0"/>
              <a:t> is a </a:t>
            </a:r>
            <a:r>
              <a:rPr lang="en-US" b="1" dirty="0" smtClean="0"/>
              <a:t>binary, or dichotomous, variable</a:t>
            </a:r>
            <a:r>
              <a:rPr lang="en-US" b="1" dirty="0" smtClean="0"/>
              <a:t>.</a:t>
            </a:r>
          </a:p>
          <a:p>
            <a:r>
              <a:rPr lang="en-US" dirty="0" smtClean="0"/>
              <a:t>One can think of several other examples where the </a:t>
            </a:r>
            <a:r>
              <a:rPr lang="en-US" dirty="0" err="1" smtClean="0"/>
              <a:t>regressand</a:t>
            </a:r>
            <a:r>
              <a:rPr lang="en-US" dirty="0" smtClean="0"/>
              <a:t> is qualitative in nature. Thus, a family either owns a house or it does not, it has disability insurance or it does not, both husband and wife are in the labor force or only one spouse is. Similarly, a certain drug is effective in curing an illness or it is not. </a:t>
            </a:r>
          </a:p>
          <a:p>
            <a:r>
              <a:rPr lang="en-US" dirty="0" smtClean="0"/>
              <a:t>We do not have to restrict our response variable to yes/no or dichotomous categories only. In general, we can have a </a:t>
            </a:r>
            <a:r>
              <a:rPr lang="en-US" b="1" dirty="0" err="1" smtClean="0"/>
              <a:t>polychotomous</a:t>
            </a:r>
            <a:r>
              <a:rPr lang="en-US" b="1" dirty="0" smtClean="0"/>
              <a:t> </a:t>
            </a:r>
            <a:r>
              <a:rPr lang="en-US" dirty="0" smtClean="0"/>
              <a:t>(or </a:t>
            </a:r>
            <a:r>
              <a:rPr lang="en-US" b="1" dirty="0" smtClean="0"/>
              <a:t>multiple-category</a:t>
            </a:r>
            <a:r>
              <a:rPr lang="en-US" dirty="0" smtClean="0"/>
              <a:t>) response variable.</a:t>
            </a:r>
          </a:p>
          <a:p>
            <a:r>
              <a:rPr lang="en-US" dirty="0" smtClean="0"/>
              <a:t>In a model where </a:t>
            </a:r>
            <a:r>
              <a:rPr lang="en-US" i="1" dirty="0" smtClean="0"/>
              <a:t>Y </a:t>
            </a:r>
            <a:r>
              <a:rPr lang="en-US" dirty="0" smtClean="0"/>
              <a:t>is quantitative, our objective is to estimate its expected, or mean, value given the values of the </a:t>
            </a:r>
            <a:r>
              <a:rPr lang="en-US" dirty="0" err="1" smtClean="0"/>
              <a:t>regressors</a:t>
            </a:r>
            <a:r>
              <a:rPr lang="en-US" dirty="0" smtClean="0"/>
              <a:t>. In models where </a:t>
            </a:r>
            <a:r>
              <a:rPr lang="en-US" i="1" dirty="0" smtClean="0"/>
              <a:t>Y </a:t>
            </a:r>
            <a:r>
              <a:rPr lang="en-US" dirty="0" smtClean="0"/>
              <a:t>is qualitative, our objective is to find the probability of something happening, such as voting for a Democratic candidate, or owning a house, or belonging to a union, or participating in a sport etc. Hence, qualitative response regression models are often known as </a:t>
            </a:r>
            <a:r>
              <a:rPr lang="en-US" i="1" dirty="0" smtClean="0"/>
              <a:t>probability models.</a:t>
            </a:r>
            <a:endParaRPr lang="en-US" dirty="0" smtClean="0"/>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We start our study of qualitative response models by considering the </a:t>
            </a:r>
            <a:r>
              <a:rPr lang="en-US" b="1" dirty="0" smtClean="0"/>
              <a:t>binary response </a:t>
            </a:r>
            <a:r>
              <a:rPr lang="en-US" dirty="0" smtClean="0"/>
              <a:t>regression model. There are three approaches to develop a probability model for a binary response variable:</a:t>
            </a:r>
          </a:p>
          <a:p>
            <a:pPr lvl="0"/>
            <a:r>
              <a:rPr lang="en-US" dirty="0" smtClean="0"/>
              <a:t>The </a:t>
            </a:r>
            <a:r>
              <a:rPr lang="en-US" b="1" dirty="0" smtClean="0"/>
              <a:t>linear probability model (LPM)</a:t>
            </a:r>
            <a:endParaRPr lang="en-US" dirty="0" smtClean="0"/>
          </a:p>
          <a:p>
            <a:pPr lvl="0"/>
            <a:r>
              <a:rPr lang="en-US" dirty="0" smtClean="0"/>
              <a:t>The </a:t>
            </a:r>
            <a:r>
              <a:rPr lang="en-US" b="1" dirty="0" err="1" smtClean="0"/>
              <a:t>logit</a:t>
            </a:r>
            <a:r>
              <a:rPr lang="en-US" b="1" dirty="0" smtClean="0"/>
              <a:t> model</a:t>
            </a:r>
            <a:endParaRPr lang="en-US" dirty="0" smtClean="0"/>
          </a:p>
          <a:p>
            <a:pPr lvl="0"/>
            <a:r>
              <a:rPr lang="en-US" dirty="0" smtClean="0"/>
              <a:t>The </a:t>
            </a:r>
            <a:r>
              <a:rPr lang="en-US" b="1" dirty="0" err="1" smtClean="0"/>
              <a:t>probit</a:t>
            </a:r>
            <a:r>
              <a:rPr lang="en-US" b="1" dirty="0" smtClean="0"/>
              <a:t> model</a:t>
            </a:r>
            <a:endParaRPr lang="en-US" dirty="0" smtClean="0"/>
          </a:p>
          <a:p>
            <a:r>
              <a:rPr lang="en-US" dirty="0" smtClean="0"/>
              <a:t>Because of its comparative simplicity, and because it can be estimated by OLS, we will first consider the LPM, leaving the other two models for subsequent sections.</a:t>
            </a:r>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THE LINEAR PROBABILITY MODEL</a:t>
            </a:r>
            <a:br>
              <a:rPr lang="en-GB" b="1" dirty="0" smtClean="0"/>
            </a:br>
            <a:endParaRPr lang="en-US" dirty="0"/>
          </a:p>
        </p:txBody>
      </p:sp>
      <p:sp>
        <p:nvSpPr>
          <p:cNvPr id="3" name="Content Placeholder 2"/>
          <p:cNvSpPr>
            <a:spLocks noGrp="1"/>
          </p:cNvSpPr>
          <p:nvPr>
            <p:ph idx="1"/>
          </p:nvPr>
        </p:nvSpPr>
        <p:spPr/>
        <p:txBody>
          <a:bodyPr>
            <a:normAutofit lnSpcReduction="10000"/>
          </a:bodyPr>
          <a:lstStyle/>
          <a:p>
            <a:pPr>
              <a:lnSpc>
                <a:spcPct val="90000"/>
              </a:lnSpc>
            </a:pPr>
            <a:r>
              <a:rPr lang="en-US" dirty="0" smtClean="0"/>
              <a:t> </a:t>
            </a:r>
            <a:r>
              <a:rPr lang="en-US" dirty="0" smtClean="0">
                <a:latin typeface="Arial" pitchFamily="34" charset="0"/>
              </a:rPr>
              <a:t>P(</a:t>
            </a:r>
            <a:r>
              <a:rPr lang="en-US" i="1" dirty="0" smtClean="0">
                <a:latin typeface="Arial" pitchFamily="34" charset="0"/>
              </a:rPr>
              <a:t>y</a:t>
            </a:r>
            <a:r>
              <a:rPr lang="en-US" dirty="0" smtClean="0">
                <a:latin typeface="Arial" pitchFamily="34" charset="0"/>
              </a:rPr>
              <a:t> = 1) = E(</a:t>
            </a:r>
            <a:r>
              <a:rPr lang="en-US" i="1" dirty="0" smtClean="0">
                <a:latin typeface="Arial" pitchFamily="34" charset="0"/>
              </a:rPr>
              <a:t>y</a:t>
            </a:r>
            <a:r>
              <a:rPr lang="en-US" dirty="0" smtClean="0">
                <a:latin typeface="Arial" pitchFamily="34" charset="0"/>
              </a:rPr>
              <a:t>), when y is a binary variable, so we can write our model as</a:t>
            </a:r>
          </a:p>
          <a:p>
            <a:pPr>
              <a:lnSpc>
                <a:spcPct val="90000"/>
              </a:lnSpc>
              <a:buNone/>
            </a:pPr>
            <a:endParaRPr lang="en-US" dirty="0" smtClean="0">
              <a:latin typeface="Arial" pitchFamily="34" charset="0"/>
            </a:endParaRPr>
          </a:p>
          <a:p>
            <a:pPr>
              <a:lnSpc>
                <a:spcPct val="90000"/>
              </a:lnSpc>
              <a:buNone/>
            </a:pPr>
            <a:r>
              <a:rPr lang="en-US" dirty="0" smtClean="0">
                <a:latin typeface="Arial" pitchFamily="34" charset="0"/>
              </a:rPr>
              <a:t>	P(</a:t>
            </a:r>
            <a:r>
              <a:rPr lang="en-US" i="1" dirty="0" smtClean="0">
                <a:latin typeface="Arial" pitchFamily="34" charset="0"/>
              </a:rPr>
              <a:t>y</a:t>
            </a:r>
            <a:r>
              <a:rPr lang="en-US" dirty="0" smtClean="0">
                <a:latin typeface="Arial" pitchFamily="34" charset="0"/>
              </a:rPr>
              <a:t> = 1) = </a:t>
            </a:r>
            <a:r>
              <a:rPr lang="en-US" i="1" dirty="0" smtClean="0">
                <a:latin typeface="Arial" pitchFamily="34" charset="0"/>
                <a:sym typeface="Symbol" pitchFamily="18" charset="2"/>
              </a:rPr>
              <a:t></a:t>
            </a:r>
            <a:r>
              <a:rPr lang="en-US" i="1" baseline="-25000" dirty="0" smtClean="0">
                <a:latin typeface="Arial" pitchFamily="34" charset="0"/>
              </a:rPr>
              <a:t>1</a:t>
            </a:r>
            <a:r>
              <a:rPr lang="en-US" i="1" dirty="0" smtClean="0">
                <a:latin typeface="Arial" pitchFamily="34" charset="0"/>
              </a:rPr>
              <a:t> + </a:t>
            </a:r>
            <a:r>
              <a:rPr lang="en-US" i="1" dirty="0" smtClean="0">
                <a:latin typeface="Arial" pitchFamily="34" charset="0"/>
                <a:sym typeface="Symbol" pitchFamily="18" charset="2"/>
              </a:rPr>
              <a:t></a:t>
            </a:r>
            <a:r>
              <a:rPr lang="en-US" i="1" baseline="-25000" dirty="0" smtClean="0">
                <a:latin typeface="Arial" pitchFamily="34" charset="0"/>
              </a:rPr>
              <a:t>2</a:t>
            </a:r>
            <a:r>
              <a:rPr lang="en-US" i="1" dirty="0" smtClean="0">
                <a:latin typeface="Arial" pitchFamily="34" charset="0"/>
              </a:rPr>
              <a:t>x</a:t>
            </a:r>
            <a:r>
              <a:rPr lang="en-US" i="1" baseline="-25000" dirty="0" smtClean="0">
                <a:latin typeface="Arial" pitchFamily="34" charset="0"/>
              </a:rPr>
              <a:t>2</a:t>
            </a:r>
            <a:r>
              <a:rPr lang="en-US" i="1" dirty="0" smtClean="0">
                <a:latin typeface="Arial" pitchFamily="34" charset="0"/>
              </a:rPr>
              <a:t> + … + </a:t>
            </a:r>
            <a:r>
              <a:rPr lang="en-US" i="1" dirty="0" smtClean="0">
                <a:latin typeface="Arial" pitchFamily="34" charset="0"/>
                <a:sym typeface="Symbol" pitchFamily="18" charset="2"/>
              </a:rPr>
              <a:t></a:t>
            </a:r>
            <a:r>
              <a:rPr lang="en-US" i="1" baseline="-25000" dirty="0" err="1" smtClean="0">
                <a:latin typeface="Arial" pitchFamily="34" charset="0"/>
              </a:rPr>
              <a:t>k</a:t>
            </a:r>
            <a:r>
              <a:rPr lang="en-US" i="1" dirty="0" err="1" smtClean="0">
                <a:latin typeface="Arial" pitchFamily="34" charset="0"/>
              </a:rPr>
              <a:t>x</a:t>
            </a:r>
            <a:r>
              <a:rPr lang="en-US" i="1" baseline="-25000" dirty="0" err="1" smtClean="0">
                <a:latin typeface="Arial" pitchFamily="34" charset="0"/>
              </a:rPr>
              <a:t>k</a:t>
            </a:r>
            <a:endParaRPr lang="en-US" dirty="0" smtClean="0">
              <a:latin typeface="Arial" pitchFamily="34" charset="0"/>
            </a:endParaRPr>
          </a:p>
          <a:p>
            <a:pPr>
              <a:lnSpc>
                <a:spcPct val="90000"/>
              </a:lnSpc>
            </a:pPr>
            <a:r>
              <a:rPr lang="en-US" dirty="0" smtClean="0">
                <a:latin typeface="Arial" pitchFamily="34" charset="0"/>
              </a:rPr>
              <a:t> So, the interpretation of </a:t>
            </a:r>
            <a:r>
              <a:rPr lang="en-US" i="1" dirty="0" smtClean="0">
                <a:latin typeface="Arial" pitchFamily="34" charset="0"/>
                <a:sym typeface="Symbol" pitchFamily="18" charset="2"/>
              </a:rPr>
              <a:t></a:t>
            </a:r>
            <a:r>
              <a:rPr lang="en-US" baseline="-25000" dirty="0" smtClean="0">
                <a:latin typeface="Arial" pitchFamily="34" charset="0"/>
              </a:rPr>
              <a:t>j </a:t>
            </a:r>
            <a:r>
              <a:rPr lang="en-US" dirty="0" smtClean="0">
                <a:latin typeface="Arial" pitchFamily="34" charset="0"/>
              </a:rPr>
              <a:t>is the change in the probability of success when </a:t>
            </a:r>
            <a:r>
              <a:rPr lang="en-US" i="1" dirty="0" err="1" smtClean="0">
                <a:latin typeface="Arial" pitchFamily="34" charset="0"/>
              </a:rPr>
              <a:t>x</a:t>
            </a:r>
            <a:r>
              <a:rPr lang="en-US" baseline="-25000" dirty="0" err="1" smtClean="0">
                <a:latin typeface="Arial" pitchFamily="34" charset="0"/>
              </a:rPr>
              <a:t>j</a:t>
            </a:r>
            <a:r>
              <a:rPr lang="en-US" baseline="-25000" dirty="0" smtClean="0">
                <a:latin typeface="Arial" pitchFamily="34" charset="0"/>
              </a:rPr>
              <a:t> </a:t>
            </a:r>
            <a:r>
              <a:rPr lang="en-US" dirty="0" smtClean="0">
                <a:latin typeface="Arial" pitchFamily="34" charset="0"/>
              </a:rPr>
              <a:t>changes</a:t>
            </a:r>
            <a:endParaRPr lang="en-US" dirty="0" smtClean="0">
              <a:latin typeface="Arial" pitchFamily="34" charset="0"/>
            </a:endParaRPr>
          </a:p>
          <a:p>
            <a:pPr>
              <a:lnSpc>
                <a:spcPct val="90000"/>
              </a:lnSpc>
            </a:pPr>
            <a:r>
              <a:rPr lang="en-US" dirty="0" smtClean="0">
                <a:latin typeface="Arial" pitchFamily="34" charset="0"/>
              </a:rPr>
              <a:t> The predicted </a:t>
            </a:r>
            <a:r>
              <a:rPr lang="en-US" i="1" dirty="0" smtClean="0">
                <a:latin typeface="Arial" pitchFamily="34" charset="0"/>
              </a:rPr>
              <a:t>y</a:t>
            </a:r>
            <a:r>
              <a:rPr lang="en-US" dirty="0" smtClean="0">
                <a:latin typeface="Arial" pitchFamily="34" charset="0"/>
              </a:rPr>
              <a:t> is the predicted probability of </a:t>
            </a:r>
            <a:r>
              <a:rPr lang="en-US" dirty="0" smtClean="0">
                <a:latin typeface="Arial" pitchFamily="34" charset="0"/>
              </a:rPr>
              <a:t>success</a:t>
            </a:r>
          </a:p>
          <a:p>
            <a:pPr>
              <a:lnSpc>
                <a:spcPct val="90000"/>
              </a:lnSpc>
            </a:pPr>
            <a:r>
              <a:rPr lang="en-US" dirty="0" smtClean="0"/>
              <a:t>Assuming </a:t>
            </a:r>
            <a:r>
              <a:rPr lang="en-US" i="1" dirty="0" smtClean="0"/>
              <a:t>E</a:t>
            </a:r>
            <a:r>
              <a:rPr lang="en-US" dirty="0" smtClean="0"/>
              <a:t>() = 0, as usual (to obtain unbiased estimators), </a:t>
            </a:r>
            <a:r>
              <a:rPr lang="en-US" dirty="0" smtClean="0"/>
              <a:t>we obtain:</a:t>
            </a:r>
          </a:p>
          <a:p>
            <a:pPr>
              <a:lnSpc>
                <a:spcPct val="90000"/>
              </a:lnSpc>
            </a:pPr>
            <a:endParaRPr lang="en-US" dirty="0" smtClean="0"/>
          </a:p>
          <a:p>
            <a:pPr>
              <a:lnSpc>
                <a:spcPct val="90000"/>
              </a:lnSpc>
            </a:pPr>
            <a:endParaRPr lang="en-US" dirty="0" smtClean="0">
              <a:latin typeface="Arial" pitchFamily="34" charset="0"/>
            </a:endParaRPr>
          </a:p>
          <a:p>
            <a:endParaRPr lang="en-US" dirty="0"/>
          </a:p>
        </p:txBody>
      </p:sp>
      <p:pic>
        <p:nvPicPr>
          <p:cNvPr id="46088" name="Picture 8"/>
          <p:cNvPicPr>
            <a:picLocks noChangeAspect="1" noChangeArrowheads="1"/>
          </p:cNvPicPr>
          <p:nvPr/>
        </p:nvPicPr>
        <p:blipFill>
          <a:blip r:embed="rId2"/>
          <a:srcRect/>
          <a:stretch>
            <a:fillRect/>
          </a:stretch>
        </p:blipFill>
        <p:spPr bwMode="auto">
          <a:xfrm>
            <a:off x="3048000" y="6172200"/>
            <a:ext cx="3276600" cy="381000"/>
          </a:xfrm>
          <a:prstGeom prst="rect">
            <a:avLst/>
          </a:prstGeom>
          <a:noFill/>
          <a:ln w="9525">
            <a:noFill/>
            <a:miter lim="800000"/>
            <a:headEnd/>
            <a:tailEnd/>
          </a:ln>
          <a:effectLst/>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Now, if = probability that = 1 (that is, the event occurs), and (1 −) = probability that = 0 (that is, the event does not occur), the variable has </a:t>
            </a:r>
            <a:r>
              <a:rPr lang="en-US" dirty="0" smtClean="0"/>
              <a:t>the </a:t>
            </a:r>
            <a:r>
              <a:rPr lang="en-US" dirty="0" smtClean="0"/>
              <a:t>following (probability) </a:t>
            </a:r>
            <a:r>
              <a:rPr lang="en-US" dirty="0" smtClean="0"/>
              <a:t>distribution:</a:t>
            </a:r>
            <a:endParaRPr lang="en-US" dirty="0" smtClean="0"/>
          </a:p>
          <a:p>
            <a:endParaRPr lang="en-US" dirty="0" smtClean="0"/>
          </a:p>
          <a:p>
            <a:endParaRPr lang="en-US" dirty="0" smtClean="0"/>
          </a:p>
          <a:p>
            <a:endParaRPr lang="en-US" dirty="0" smtClean="0"/>
          </a:p>
          <a:p>
            <a:endParaRPr lang="en-US" dirty="0" smtClean="0"/>
          </a:p>
          <a:p>
            <a:r>
              <a:rPr lang="en-US" dirty="0" smtClean="0"/>
              <a:t>That </a:t>
            </a:r>
            <a:r>
              <a:rPr lang="en-US" dirty="0" smtClean="0"/>
              <a:t>is, </a:t>
            </a:r>
            <a:r>
              <a:rPr lang="en-US" dirty="0" smtClean="0"/>
              <a:t>Yi follows </a:t>
            </a:r>
            <a:r>
              <a:rPr lang="en-US" dirty="0" smtClean="0"/>
              <a:t>the </a:t>
            </a:r>
            <a:r>
              <a:rPr lang="en-US" b="1" dirty="0" smtClean="0"/>
              <a:t>Bernoulli probability distribution.</a:t>
            </a:r>
            <a:endParaRPr lang="en-US" dirty="0" smtClean="0"/>
          </a:p>
          <a:p>
            <a:r>
              <a:rPr lang="en-US" dirty="0" smtClean="0"/>
              <a:t>Now, by the definition of mathematical expectation, we obtain:</a:t>
            </a:r>
            <a:endParaRPr lang="en-US" dirty="0"/>
          </a:p>
        </p:txBody>
      </p:sp>
      <p:graphicFrame>
        <p:nvGraphicFramePr>
          <p:cNvPr id="4" name="Table 3"/>
          <p:cNvGraphicFramePr>
            <a:graphicFrameLocks noGrp="1"/>
          </p:cNvGraphicFramePr>
          <p:nvPr/>
        </p:nvGraphicFramePr>
        <p:xfrm>
          <a:off x="1676400" y="3276600"/>
          <a:ext cx="6096000" cy="1112520"/>
        </p:xfrm>
        <a:graphic>
          <a:graphicData uri="http://schemas.openxmlformats.org/drawingml/2006/table">
            <a:tbl>
              <a:tblPr firstRow="1" bandRow="1">
                <a:tableStyleId>{5C22544A-7EE6-4342-B048-85BDC9FD1C3A}</a:tableStyleId>
              </a:tblPr>
              <a:tblGrid>
                <a:gridCol w="3048000"/>
                <a:gridCol w="3048000"/>
              </a:tblGrid>
              <a:tr h="370840">
                <a:tc>
                  <a:txBody>
                    <a:bodyPr/>
                    <a:lstStyle/>
                    <a:p>
                      <a:pPr marL="0" marR="0" algn="just">
                        <a:lnSpc>
                          <a:spcPct val="150000"/>
                        </a:lnSpc>
                        <a:spcBef>
                          <a:spcPts val="0"/>
                        </a:spcBef>
                        <a:spcAft>
                          <a:spcPts val="0"/>
                        </a:spcAft>
                      </a:pPr>
                      <a:r>
                        <a:rPr lang="en-US" sz="1200" dirty="0" smtClean="0">
                          <a:latin typeface="Times New Roman"/>
                          <a:ea typeface="Calibri"/>
                          <a:cs typeface="Times New Roman"/>
                        </a:rPr>
                        <a:t>Yi</a:t>
                      </a:r>
                      <a:endParaRPr lang="en-US" sz="1200" dirty="0">
                        <a:latin typeface="Times New Roman"/>
                        <a:ea typeface="Calibri"/>
                        <a:cs typeface="Times New Roman"/>
                      </a:endParaRPr>
                    </a:p>
                  </a:txBody>
                  <a:tcPr marL="68580" marR="68580" marT="0" marB="0"/>
                </a:tc>
                <a:tc>
                  <a:txBody>
                    <a:bodyPr/>
                    <a:lstStyle/>
                    <a:p>
                      <a:pPr marL="10795" marR="0" algn="just">
                        <a:lnSpc>
                          <a:spcPct val="150000"/>
                        </a:lnSpc>
                        <a:spcBef>
                          <a:spcPts val="0"/>
                        </a:spcBef>
                        <a:spcAft>
                          <a:spcPts val="0"/>
                        </a:spcAft>
                      </a:pPr>
                      <a:r>
                        <a:rPr lang="en-US" sz="1200" dirty="0">
                          <a:latin typeface="Times New Roman"/>
                          <a:ea typeface="Calibri"/>
                          <a:cs typeface="Times New Roman"/>
                        </a:rPr>
                        <a:t>Probability</a:t>
                      </a:r>
                      <a:endParaRPr lang="en-US" sz="1100" dirty="0">
                        <a:latin typeface="Calibri"/>
                        <a:ea typeface="Calibri"/>
                        <a:cs typeface="Times New Roman"/>
                      </a:endParaRPr>
                    </a:p>
                  </a:txBody>
                  <a:tcPr marL="68580" marR="68580" marT="0" marB="0"/>
                </a:tc>
              </a:tr>
              <a:tr h="370840">
                <a:tc>
                  <a:txBody>
                    <a:bodyPr/>
                    <a:lstStyle/>
                    <a:p>
                      <a:r>
                        <a:rPr lang="en-US" dirty="0" smtClean="0"/>
                        <a:t>0</a:t>
                      </a:r>
                      <a:endParaRPr lang="en-US" dirty="0"/>
                    </a:p>
                  </a:txBody>
                  <a:tcPr/>
                </a:tc>
                <a:tc>
                  <a:txBody>
                    <a:bodyPr/>
                    <a:lstStyle/>
                    <a:p>
                      <a:r>
                        <a:rPr lang="en-US" sz="1800" kern="1200" dirty="0" smtClean="0">
                          <a:solidFill>
                            <a:schemeClr val="dk1"/>
                          </a:solidFill>
                          <a:latin typeface="+mn-lt"/>
                          <a:ea typeface="+mn-ea"/>
                          <a:cs typeface="+mn-cs"/>
                        </a:rPr>
                        <a:t>1 −Pi</a:t>
                      </a:r>
                      <a:endParaRPr lang="en-US" dirty="0"/>
                    </a:p>
                  </a:txBody>
                  <a:tcPr/>
                </a:tc>
              </a:tr>
              <a:tr h="370840">
                <a:tc>
                  <a:txBody>
                    <a:bodyPr/>
                    <a:lstStyle/>
                    <a:p>
                      <a:r>
                        <a:rPr lang="en-US" dirty="0" smtClean="0"/>
                        <a:t>1</a:t>
                      </a:r>
                      <a:endParaRPr lang="en-US" dirty="0"/>
                    </a:p>
                  </a:txBody>
                  <a:tcPr/>
                </a:tc>
                <a:tc>
                  <a:txBody>
                    <a:bodyPr/>
                    <a:lstStyle/>
                    <a:p>
                      <a:r>
                        <a:rPr lang="en-US" dirty="0" smtClean="0"/>
                        <a:t>Pi</a:t>
                      </a:r>
                      <a:endParaRPr lang="en-US" dirty="0"/>
                    </a:p>
                  </a:txBody>
                  <a:tcPr/>
                </a:tc>
              </a:tr>
            </a:tbl>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Cont… </a:t>
            </a:r>
            <a:endParaRPr lang="en-US" dirty="0"/>
          </a:p>
        </p:txBody>
      </p:sp>
      <p:sp>
        <p:nvSpPr>
          <p:cNvPr id="3" name="Content Placeholder 2"/>
          <p:cNvSpPr>
            <a:spLocks noGrp="1"/>
          </p:cNvSpPr>
          <p:nvPr>
            <p:ph idx="1"/>
          </p:nvPr>
        </p:nvSpPr>
        <p:spPr/>
        <p:txBody>
          <a:bodyPr/>
          <a:lstStyle/>
          <a:p>
            <a:endParaRPr lang="en-US" dirty="0" smtClean="0"/>
          </a:p>
          <a:p>
            <a:endParaRPr lang="en-US" dirty="0"/>
          </a:p>
          <a:p>
            <a:endParaRPr lang="en-US" dirty="0" smtClean="0"/>
          </a:p>
          <a:p>
            <a:endParaRPr lang="en-US" dirty="0"/>
          </a:p>
          <a:p>
            <a:endParaRPr lang="en-US" dirty="0" smtClean="0"/>
          </a:p>
          <a:p>
            <a:endParaRPr lang="en-US" dirty="0"/>
          </a:p>
          <a:p>
            <a:r>
              <a:rPr lang="en-US" dirty="0" smtClean="0"/>
              <a:t>Fig:1.2</a:t>
            </a:r>
            <a:endParaRPr lang="en-US" dirty="0"/>
          </a:p>
        </p:txBody>
      </p:sp>
      <p:sp>
        <p:nvSpPr>
          <p:cNvPr id="4" name="Text Box 2"/>
          <p:cNvSpPr txBox="1">
            <a:spLocks noChangeArrowheads="1"/>
          </p:cNvSpPr>
          <p:nvPr/>
        </p:nvSpPr>
        <p:spPr bwMode="auto">
          <a:xfrm>
            <a:off x="301625" y="455613"/>
            <a:ext cx="8532813" cy="5038725"/>
          </a:xfrm>
          <a:prstGeom prst="rect">
            <a:avLst/>
          </a:prstGeom>
          <a:noFill/>
          <a:ln w="31750">
            <a:noFill/>
            <a:miter lim="800000"/>
            <a:headEnd/>
            <a:tailEnd/>
          </a:ln>
        </p:spPr>
        <p:txBody>
          <a:bodyPr/>
          <a:lstStyle/>
          <a:p>
            <a:pPr eaLnBrk="0" hangingPunct="0">
              <a:tabLst>
                <a:tab pos="946150" algn="l"/>
              </a:tabLst>
            </a:pPr>
            <a:endParaRPr lang="en-US" sz="1800"/>
          </a:p>
          <a:p>
            <a:pPr eaLnBrk="0" hangingPunct="0">
              <a:tabLst>
                <a:tab pos="946150" algn="l"/>
              </a:tabLst>
            </a:pPr>
            <a:endParaRPr lang="en-US" b="1"/>
          </a:p>
          <a:p>
            <a:pPr eaLnBrk="0" hangingPunct="0">
              <a:tabLst>
                <a:tab pos="946150" algn="l"/>
              </a:tabLst>
            </a:pPr>
            <a:r>
              <a:rPr lang="en-US" b="1"/>
              <a:t>	</a:t>
            </a:r>
            <a:endParaRPr lang="en-US" sz="1800">
              <a:solidFill>
                <a:schemeClr val="bg1"/>
              </a:solidFill>
            </a:endParaRPr>
          </a:p>
        </p:txBody>
      </p:sp>
      <p:sp>
        <p:nvSpPr>
          <p:cNvPr id="5" name="Line 3"/>
          <p:cNvSpPr>
            <a:spLocks noChangeAspect="1" noChangeShapeType="1"/>
          </p:cNvSpPr>
          <p:nvPr/>
        </p:nvSpPr>
        <p:spPr bwMode="auto">
          <a:xfrm flipV="1">
            <a:off x="1928813" y="1246188"/>
            <a:ext cx="0" cy="3652837"/>
          </a:xfrm>
          <a:prstGeom prst="line">
            <a:avLst/>
          </a:prstGeom>
          <a:noFill/>
          <a:ln w="19050">
            <a:solidFill>
              <a:srgbClr val="000000"/>
            </a:solidFill>
            <a:round/>
            <a:headEnd/>
            <a:tailEnd/>
          </a:ln>
        </p:spPr>
        <p:txBody>
          <a:bodyPr wrap="none" anchor="ctr"/>
          <a:lstStyle/>
          <a:p>
            <a:endParaRPr lang="en-US"/>
          </a:p>
        </p:txBody>
      </p:sp>
      <p:sp>
        <p:nvSpPr>
          <p:cNvPr id="6" name="Line 4"/>
          <p:cNvSpPr>
            <a:spLocks noChangeAspect="1" noChangeShapeType="1"/>
          </p:cNvSpPr>
          <p:nvPr/>
        </p:nvSpPr>
        <p:spPr bwMode="auto">
          <a:xfrm>
            <a:off x="1938338" y="4902200"/>
            <a:ext cx="5632450" cy="0"/>
          </a:xfrm>
          <a:prstGeom prst="line">
            <a:avLst/>
          </a:prstGeom>
          <a:noFill/>
          <a:ln w="19050">
            <a:solidFill>
              <a:srgbClr val="000000"/>
            </a:solidFill>
            <a:round/>
            <a:headEnd/>
            <a:tailEnd/>
          </a:ln>
        </p:spPr>
        <p:txBody>
          <a:bodyPr wrap="none" anchor="ctr"/>
          <a:lstStyle/>
          <a:p>
            <a:endParaRPr lang="en-US"/>
          </a:p>
        </p:txBody>
      </p:sp>
      <p:sp>
        <p:nvSpPr>
          <p:cNvPr id="7" name="Line 5"/>
          <p:cNvSpPr>
            <a:spLocks noChangeAspect="1" noChangeShapeType="1"/>
          </p:cNvSpPr>
          <p:nvPr/>
        </p:nvSpPr>
        <p:spPr bwMode="auto">
          <a:xfrm flipV="1">
            <a:off x="4830763" y="2809875"/>
            <a:ext cx="0" cy="2063750"/>
          </a:xfrm>
          <a:prstGeom prst="line">
            <a:avLst/>
          </a:prstGeom>
          <a:noFill/>
          <a:ln w="9525" cap="rnd">
            <a:solidFill>
              <a:srgbClr val="000000"/>
            </a:solidFill>
            <a:prstDash val="sysDot"/>
            <a:round/>
            <a:headEnd/>
            <a:tailEnd/>
          </a:ln>
        </p:spPr>
        <p:txBody>
          <a:bodyPr wrap="none" anchor="ctr"/>
          <a:lstStyle/>
          <a:p>
            <a:endParaRPr lang="en-US"/>
          </a:p>
        </p:txBody>
      </p:sp>
      <p:sp>
        <p:nvSpPr>
          <p:cNvPr id="8" name="Line 6"/>
          <p:cNvSpPr>
            <a:spLocks noChangeAspect="1" noChangeShapeType="1"/>
          </p:cNvSpPr>
          <p:nvPr/>
        </p:nvSpPr>
        <p:spPr bwMode="auto">
          <a:xfrm>
            <a:off x="1928813" y="1655763"/>
            <a:ext cx="5480050" cy="0"/>
          </a:xfrm>
          <a:prstGeom prst="line">
            <a:avLst/>
          </a:prstGeom>
          <a:noFill/>
          <a:ln w="9525">
            <a:solidFill>
              <a:schemeClr val="tx1"/>
            </a:solidFill>
            <a:round/>
            <a:headEnd/>
            <a:tailEnd/>
          </a:ln>
        </p:spPr>
        <p:txBody>
          <a:bodyPr wrap="none" anchor="ctr"/>
          <a:lstStyle/>
          <a:p>
            <a:endParaRPr lang="en-US"/>
          </a:p>
        </p:txBody>
      </p:sp>
      <p:sp>
        <p:nvSpPr>
          <p:cNvPr id="9" name="Line 7"/>
          <p:cNvSpPr>
            <a:spLocks noChangeAspect="1" noChangeShapeType="1"/>
          </p:cNvSpPr>
          <p:nvPr/>
        </p:nvSpPr>
        <p:spPr bwMode="auto">
          <a:xfrm flipV="1">
            <a:off x="1938338" y="1987550"/>
            <a:ext cx="5327650" cy="1789113"/>
          </a:xfrm>
          <a:prstGeom prst="line">
            <a:avLst/>
          </a:prstGeom>
          <a:noFill/>
          <a:ln w="19050">
            <a:solidFill>
              <a:schemeClr val="tx1"/>
            </a:solidFill>
            <a:round/>
            <a:headEnd/>
            <a:tailEnd/>
          </a:ln>
        </p:spPr>
        <p:txBody>
          <a:bodyPr wrap="none" anchor="ctr"/>
          <a:lstStyle/>
          <a:p>
            <a:endParaRPr lang="en-US"/>
          </a:p>
        </p:txBody>
      </p:sp>
      <p:sp>
        <p:nvSpPr>
          <p:cNvPr id="10" name="Line 8"/>
          <p:cNvSpPr>
            <a:spLocks noChangeAspect="1" noChangeShapeType="1"/>
          </p:cNvSpPr>
          <p:nvPr/>
        </p:nvSpPr>
        <p:spPr bwMode="auto">
          <a:xfrm flipV="1">
            <a:off x="4830763" y="1658938"/>
            <a:ext cx="0" cy="1131887"/>
          </a:xfrm>
          <a:prstGeom prst="line">
            <a:avLst/>
          </a:prstGeom>
          <a:noFill/>
          <a:ln w="9525" cap="rnd">
            <a:solidFill>
              <a:srgbClr val="000000"/>
            </a:solidFill>
            <a:prstDash val="sysDot"/>
            <a:round/>
            <a:headEnd/>
            <a:tailEnd/>
          </a:ln>
        </p:spPr>
        <p:txBody>
          <a:bodyPr wrap="none" anchor="ctr"/>
          <a:lstStyle/>
          <a:p>
            <a:endParaRPr lang="en-US"/>
          </a:p>
        </p:txBody>
      </p:sp>
      <p:sp>
        <p:nvSpPr>
          <p:cNvPr id="11" name="Text Box 9"/>
          <p:cNvSpPr txBox="1">
            <a:spLocks noChangeAspect="1" noChangeArrowheads="1"/>
          </p:cNvSpPr>
          <p:nvPr/>
        </p:nvSpPr>
        <p:spPr bwMode="auto">
          <a:xfrm>
            <a:off x="7315200" y="5003800"/>
            <a:ext cx="430213" cy="430213"/>
          </a:xfrm>
          <a:prstGeom prst="rect">
            <a:avLst/>
          </a:prstGeom>
          <a:noFill/>
          <a:ln w="9525">
            <a:noFill/>
            <a:miter lim="800000"/>
            <a:headEnd/>
            <a:tailEnd/>
          </a:ln>
        </p:spPr>
        <p:txBody>
          <a:bodyPr lIns="0" tIns="0" rIns="0" bIns="0"/>
          <a:lstStyle/>
          <a:p>
            <a:pPr eaLnBrk="0" hangingPunct="0"/>
            <a:r>
              <a:rPr lang="en-GB" b="1" i="1">
                <a:solidFill>
                  <a:srgbClr val="000000"/>
                </a:solidFill>
                <a:latin typeface="Times New Roman" pitchFamily="18" charset="0"/>
              </a:rPr>
              <a:t>X</a:t>
            </a:r>
            <a:endParaRPr lang="en-GB">
              <a:solidFill>
                <a:srgbClr val="000000"/>
              </a:solidFill>
              <a:latin typeface="Times New Roman" pitchFamily="18" charset="0"/>
            </a:endParaRPr>
          </a:p>
        </p:txBody>
      </p:sp>
      <p:sp>
        <p:nvSpPr>
          <p:cNvPr id="12" name="Text Box 10"/>
          <p:cNvSpPr txBox="1">
            <a:spLocks noChangeAspect="1" noChangeArrowheads="1"/>
          </p:cNvSpPr>
          <p:nvPr/>
        </p:nvSpPr>
        <p:spPr bwMode="auto">
          <a:xfrm>
            <a:off x="4729163" y="5003800"/>
            <a:ext cx="452437" cy="452438"/>
          </a:xfrm>
          <a:prstGeom prst="rect">
            <a:avLst/>
          </a:prstGeom>
          <a:noFill/>
          <a:ln w="9525">
            <a:noFill/>
            <a:miter lim="800000"/>
            <a:headEnd/>
            <a:tailEnd/>
          </a:ln>
        </p:spPr>
        <p:txBody>
          <a:bodyPr lIns="0" tIns="0" rIns="0" bIns="0"/>
          <a:lstStyle/>
          <a:p>
            <a:pPr eaLnBrk="0" hangingPunct="0"/>
            <a:r>
              <a:rPr lang="en-GB" b="1" i="1">
                <a:solidFill>
                  <a:srgbClr val="000000"/>
                </a:solidFill>
                <a:latin typeface="Times New Roman" pitchFamily="18" charset="0"/>
              </a:rPr>
              <a:t>X</a:t>
            </a:r>
            <a:r>
              <a:rPr lang="en-GB" b="1" i="1" baseline="-25000">
                <a:solidFill>
                  <a:srgbClr val="000000"/>
                </a:solidFill>
                <a:latin typeface="Times New Roman" pitchFamily="18" charset="0"/>
              </a:rPr>
              <a:t>i</a:t>
            </a:r>
            <a:endParaRPr lang="en-GB">
              <a:solidFill>
                <a:srgbClr val="000000"/>
              </a:solidFill>
              <a:latin typeface="Times New Roman" pitchFamily="18" charset="0"/>
            </a:endParaRPr>
          </a:p>
        </p:txBody>
      </p:sp>
      <p:sp>
        <p:nvSpPr>
          <p:cNvPr id="13" name="Text Box 11"/>
          <p:cNvSpPr txBox="1">
            <a:spLocks noChangeAspect="1" noChangeArrowheads="1"/>
          </p:cNvSpPr>
          <p:nvPr/>
        </p:nvSpPr>
        <p:spPr bwMode="auto">
          <a:xfrm>
            <a:off x="1685925" y="1493838"/>
            <a:ext cx="252413" cy="254000"/>
          </a:xfrm>
          <a:prstGeom prst="rect">
            <a:avLst/>
          </a:prstGeom>
          <a:noFill/>
          <a:ln w="9525">
            <a:noFill/>
            <a:miter lim="800000"/>
            <a:headEnd/>
            <a:tailEnd/>
          </a:ln>
        </p:spPr>
        <p:txBody>
          <a:bodyPr lIns="0" tIns="0" rIns="0" bIns="0"/>
          <a:lstStyle/>
          <a:p>
            <a:pPr eaLnBrk="0" hangingPunct="0"/>
            <a:r>
              <a:rPr lang="en-GB" b="1">
                <a:solidFill>
                  <a:srgbClr val="000000"/>
                </a:solidFill>
                <a:latin typeface="Times New Roman" pitchFamily="18" charset="0"/>
              </a:rPr>
              <a:t>1</a:t>
            </a:r>
            <a:endParaRPr lang="en-GB">
              <a:solidFill>
                <a:srgbClr val="000000"/>
              </a:solidFill>
              <a:latin typeface="Times New Roman" pitchFamily="18" charset="0"/>
            </a:endParaRPr>
          </a:p>
        </p:txBody>
      </p:sp>
      <p:sp>
        <p:nvSpPr>
          <p:cNvPr id="14" name="Text Box 12"/>
          <p:cNvSpPr txBox="1">
            <a:spLocks noChangeAspect="1" noChangeArrowheads="1"/>
          </p:cNvSpPr>
          <p:nvPr/>
        </p:nvSpPr>
        <p:spPr bwMode="auto">
          <a:xfrm>
            <a:off x="1685925" y="4878388"/>
            <a:ext cx="252413" cy="254000"/>
          </a:xfrm>
          <a:prstGeom prst="rect">
            <a:avLst/>
          </a:prstGeom>
          <a:noFill/>
          <a:ln w="9525">
            <a:noFill/>
            <a:miter lim="800000"/>
            <a:headEnd/>
            <a:tailEnd/>
          </a:ln>
        </p:spPr>
        <p:txBody>
          <a:bodyPr lIns="0" tIns="0" rIns="0" bIns="0"/>
          <a:lstStyle/>
          <a:p>
            <a:pPr eaLnBrk="0" hangingPunct="0"/>
            <a:r>
              <a:rPr lang="en-GB" b="1">
                <a:solidFill>
                  <a:srgbClr val="000000"/>
                </a:solidFill>
                <a:latin typeface="Times New Roman" pitchFamily="18" charset="0"/>
              </a:rPr>
              <a:t>0</a:t>
            </a:r>
            <a:endParaRPr lang="en-GB">
              <a:solidFill>
                <a:srgbClr val="000000"/>
              </a:solidFill>
              <a:latin typeface="Times New Roman" pitchFamily="18" charset="0"/>
            </a:endParaRPr>
          </a:p>
        </p:txBody>
      </p:sp>
      <p:sp>
        <p:nvSpPr>
          <p:cNvPr id="15" name="Line 13"/>
          <p:cNvSpPr>
            <a:spLocks noChangeAspect="1" noChangeShapeType="1"/>
          </p:cNvSpPr>
          <p:nvPr/>
        </p:nvSpPr>
        <p:spPr bwMode="auto">
          <a:xfrm>
            <a:off x="1928813" y="2809875"/>
            <a:ext cx="5480050" cy="0"/>
          </a:xfrm>
          <a:prstGeom prst="line">
            <a:avLst/>
          </a:prstGeom>
          <a:noFill/>
          <a:ln w="9525">
            <a:solidFill>
              <a:schemeClr val="tx1"/>
            </a:solidFill>
            <a:prstDash val="sysDot"/>
            <a:round/>
            <a:headEnd/>
            <a:tailEnd/>
          </a:ln>
        </p:spPr>
        <p:txBody>
          <a:bodyPr wrap="none" anchor="ctr"/>
          <a:lstStyle/>
          <a:p>
            <a:endParaRPr lang="en-US"/>
          </a:p>
        </p:txBody>
      </p:sp>
      <p:sp>
        <p:nvSpPr>
          <p:cNvPr id="16" name="Text Box 14"/>
          <p:cNvSpPr txBox="1">
            <a:spLocks noChangeAspect="1" noChangeArrowheads="1"/>
          </p:cNvSpPr>
          <p:nvPr/>
        </p:nvSpPr>
        <p:spPr bwMode="auto">
          <a:xfrm>
            <a:off x="762000" y="2541588"/>
            <a:ext cx="1143000" cy="458787"/>
          </a:xfrm>
          <a:prstGeom prst="rect">
            <a:avLst/>
          </a:prstGeom>
          <a:noFill/>
          <a:ln w="9525">
            <a:noFill/>
            <a:miter lim="800000"/>
            <a:headEnd/>
            <a:tailEnd/>
          </a:ln>
        </p:spPr>
        <p:txBody>
          <a:bodyPr lIns="0" tIns="0" rIns="0" bIns="0"/>
          <a:lstStyle/>
          <a:p>
            <a:pPr eaLnBrk="0" hangingPunct="0"/>
            <a:r>
              <a:rPr lang="en-GB" b="1" i="1">
                <a:solidFill>
                  <a:srgbClr val="000000"/>
                </a:solidFill>
                <a:latin typeface="Symbol" pitchFamily="18" charset="2"/>
              </a:rPr>
              <a:t>b</a:t>
            </a:r>
            <a:r>
              <a:rPr lang="en-GB" b="1" baseline="-25000">
                <a:solidFill>
                  <a:srgbClr val="000000"/>
                </a:solidFill>
                <a:latin typeface="Times New Roman" pitchFamily="18" charset="0"/>
              </a:rPr>
              <a:t>1</a:t>
            </a:r>
            <a:r>
              <a:rPr lang="en-GB" b="1">
                <a:solidFill>
                  <a:srgbClr val="000000"/>
                </a:solidFill>
                <a:latin typeface="Times New Roman" pitchFamily="18" charset="0"/>
              </a:rPr>
              <a:t> +</a:t>
            </a:r>
            <a:r>
              <a:rPr lang="en-GB" b="1" i="1">
                <a:solidFill>
                  <a:srgbClr val="000000"/>
                </a:solidFill>
                <a:latin typeface="Symbol" pitchFamily="18" charset="2"/>
              </a:rPr>
              <a:t>b</a:t>
            </a:r>
            <a:r>
              <a:rPr lang="en-GB" b="1" baseline="-25000">
                <a:solidFill>
                  <a:srgbClr val="000000"/>
                </a:solidFill>
                <a:latin typeface="Times New Roman" pitchFamily="18" charset="0"/>
              </a:rPr>
              <a:t>2</a:t>
            </a:r>
            <a:r>
              <a:rPr lang="en-GB" b="1" i="1">
                <a:solidFill>
                  <a:srgbClr val="000000"/>
                </a:solidFill>
                <a:latin typeface="Times New Roman" pitchFamily="18" charset="0"/>
              </a:rPr>
              <a:t>X</a:t>
            </a:r>
            <a:r>
              <a:rPr lang="en-GB" b="1" i="1" baseline="-25000">
                <a:solidFill>
                  <a:srgbClr val="000000"/>
                </a:solidFill>
                <a:latin typeface="Times New Roman" pitchFamily="18" charset="0"/>
              </a:rPr>
              <a:t>i</a:t>
            </a:r>
          </a:p>
        </p:txBody>
      </p:sp>
      <p:sp>
        <p:nvSpPr>
          <p:cNvPr id="17" name="Oval 15"/>
          <p:cNvSpPr>
            <a:spLocks noChangeAspect="1" noChangeArrowheads="1"/>
          </p:cNvSpPr>
          <p:nvPr/>
        </p:nvSpPr>
        <p:spPr bwMode="auto">
          <a:xfrm>
            <a:off x="4776788" y="2755900"/>
            <a:ext cx="92075" cy="92075"/>
          </a:xfrm>
          <a:prstGeom prst="ellipse">
            <a:avLst/>
          </a:prstGeom>
          <a:solidFill>
            <a:srgbClr val="00CCFF"/>
          </a:solidFill>
          <a:ln w="12700">
            <a:solidFill>
              <a:schemeClr val="tx1"/>
            </a:solidFill>
            <a:round/>
            <a:headEnd/>
            <a:tailEnd/>
          </a:ln>
        </p:spPr>
        <p:txBody>
          <a:bodyPr wrap="none" anchor="ctr"/>
          <a:lstStyle/>
          <a:p>
            <a:pPr eaLnBrk="0" hangingPunct="0"/>
            <a:endParaRPr lang="en-US"/>
          </a:p>
        </p:txBody>
      </p:sp>
      <p:sp>
        <p:nvSpPr>
          <p:cNvPr id="18" name="Text Box 16"/>
          <p:cNvSpPr txBox="1">
            <a:spLocks noChangeAspect="1" noChangeArrowheads="1"/>
          </p:cNvSpPr>
          <p:nvPr/>
        </p:nvSpPr>
        <p:spPr bwMode="auto">
          <a:xfrm>
            <a:off x="1371600" y="1017588"/>
            <a:ext cx="914400" cy="381000"/>
          </a:xfrm>
          <a:prstGeom prst="rect">
            <a:avLst/>
          </a:prstGeom>
          <a:noFill/>
          <a:ln w="9525">
            <a:noFill/>
            <a:miter lim="800000"/>
            <a:headEnd/>
            <a:tailEnd/>
          </a:ln>
        </p:spPr>
        <p:txBody>
          <a:bodyPr lIns="0" tIns="0" rIns="0" bIns="0"/>
          <a:lstStyle/>
          <a:p>
            <a:pPr eaLnBrk="0" hangingPunct="0"/>
            <a:r>
              <a:rPr lang="en-GB" b="1" i="1">
                <a:solidFill>
                  <a:srgbClr val="000000"/>
                </a:solidFill>
                <a:latin typeface="Times New Roman" pitchFamily="18" charset="0"/>
              </a:rPr>
              <a:t>y, p</a:t>
            </a:r>
            <a:endParaRPr lang="en-GB">
              <a:solidFill>
                <a:srgbClr val="000000"/>
              </a:solidFill>
              <a:latin typeface="Times New Roman" pitchFamily="18" charset="0"/>
            </a:endParaRPr>
          </a:p>
        </p:txBody>
      </p:sp>
      <p:sp>
        <p:nvSpPr>
          <p:cNvPr id="19" name="Rectangle 17"/>
          <p:cNvSpPr>
            <a:spLocks noChangeArrowheads="1"/>
          </p:cNvSpPr>
          <p:nvPr/>
        </p:nvSpPr>
        <p:spPr bwMode="auto">
          <a:xfrm>
            <a:off x="1196975" y="1017588"/>
            <a:ext cx="381000" cy="457200"/>
          </a:xfrm>
          <a:prstGeom prst="rect">
            <a:avLst/>
          </a:prstGeom>
          <a:solidFill>
            <a:srgbClr val="FFFFFF"/>
          </a:solidFill>
          <a:ln w="9525">
            <a:noFill/>
            <a:miter lim="800000"/>
            <a:headEnd/>
            <a:tailEnd/>
          </a:ln>
        </p:spPr>
        <p:txBody>
          <a:bodyPr wrap="none" anchor="ctr"/>
          <a:lstStyle/>
          <a:p>
            <a:pPr eaLnBrk="0" hangingPunct="0"/>
            <a:endParaRPr lang="en-US"/>
          </a:p>
        </p:txBody>
      </p:sp>
      <p:graphicFrame>
        <p:nvGraphicFramePr>
          <p:cNvPr id="20" name="Object 2"/>
          <p:cNvGraphicFramePr>
            <a:graphicFrameLocks noChangeAspect="1"/>
          </p:cNvGraphicFramePr>
          <p:nvPr/>
        </p:nvGraphicFramePr>
        <p:xfrm>
          <a:off x="2933700" y="914400"/>
          <a:ext cx="3276600" cy="381000"/>
        </p:xfrm>
        <a:graphic>
          <a:graphicData uri="http://schemas.openxmlformats.org/presentationml/2006/ole">
            <p:oleObj spid="_x0000_s51202" name="Equation" r:id="rId3" imgW="3276600" imgH="381000" progId="Equation.3">
              <p:embed/>
            </p:oleObj>
          </a:graphicData>
        </a:graphic>
      </p:graphicFrame>
      <p:sp>
        <p:nvSpPr>
          <p:cNvPr id="21" name="Text Box 19"/>
          <p:cNvSpPr txBox="1">
            <a:spLocks noChangeAspect="1" noChangeArrowheads="1"/>
          </p:cNvSpPr>
          <p:nvPr/>
        </p:nvSpPr>
        <p:spPr bwMode="auto">
          <a:xfrm>
            <a:off x="1585913" y="3565525"/>
            <a:ext cx="381000" cy="458788"/>
          </a:xfrm>
          <a:prstGeom prst="rect">
            <a:avLst/>
          </a:prstGeom>
          <a:noFill/>
          <a:ln w="9525">
            <a:noFill/>
            <a:miter lim="800000"/>
            <a:headEnd/>
            <a:tailEnd/>
          </a:ln>
        </p:spPr>
        <p:txBody>
          <a:bodyPr lIns="0" tIns="0" rIns="0" bIns="0"/>
          <a:lstStyle/>
          <a:p>
            <a:pPr eaLnBrk="0" hangingPunct="0"/>
            <a:r>
              <a:rPr lang="en-GB" b="1" i="1">
                <a:solidFill>
                  <a:srgbClr val="000000"/>
                </a:solidFill>
                <a:latin typeface="Symbol" pitchFamily="18" charset="2"/>
              </a:rPr>
              <a:t>b</a:t>
            </a:r>
            <a:r>
              <a:rPr lang="en-GB" b="1" baseline="-25000">
                <a:solidFill>
                  <a:srgbClr val="000000"/>
                </a:solidFill>
                <a:latin typeface="Times New Roman" pitchFamily="18" charset="0"/>
              </a:rPr>
              <a:t>1</a:t>
            </a:r>
            <a:endParaRPr lang="en-GB" b="1" i="1" baseline="-25000">
              <a:solidFill>
                <a:srgbClr val="000000"/>
              </a:solidFill>
              <a:latin typeface="Times New Roman" pitchFamily="18" charset="0"/>
            </a:endParaRPr>
          </a:p>
        </p:txBody>
      </p:sp>
      <p:sp>
        <p:nvSpPr>
          <p:cNvPr id="23" name="Text Box 21"/>
          <p:cNvSpPr txBox="1">
            <a:spLocks noChangeArrowheads="1"/>
          </p:cNvSpPr>
          <p:nvPr/>
        </p:nvSpPr>
        <p:spPr bwMode="auto">
          <a:xfrm>
            <a:off x="304800" y="5562600"/>
            <a:ext cx="8532813" cy="841375"/>
          </a:xfrm>
          <a:prstGeom prst="rect">
            <a:avLst/>
          </a:prstGeom>
          <a:noFill/>
          <a:ln w="31750">
            <a:noFill/>
            <a:miter lim="800000"/>
            <a:headEnd/>
            <a:tailEnd/>
          </a:ln>
        </p:spPr>
        <p:txBody>
          <a:bodyPr/>
          <a:lstStyle/>
          <a:p>
            <a:pPr eaLnBrk="0" hangingPunct="0">
              <a:spcBef>
                <a:spcPct val="50000"/>
              </a:spcBef>
            </a:pPr>
            <a:r>
              <a:rPr lang="en-GB" sz="2000" dirty="0"/>
              <a:t>The simplest binary choice model is the linear probability model where, as the name implies, the </a:t>
            </a:r>
            <a:r>
              <a:rPr lang="en-GB" sz="2000" b="1" dirty="0"/>
              <a:t>probability of the event occurring</a:t>
            </a:r>
            <a:r>
              <a:rPr lang="en-GB" sz="2000" dirty="0"/>
              <a:t>, </a:t>
            </a:r>
            <a:r>
              <a:rPr lang="en-GB" sz="2000" b="1" i="1" dirty="0"/>
              <a:t>p</a:t>
            </a:r>
            <a:r>
              <a:rPr lang="en-GB" sz="2000" b="1" dirty="0"/>
              <a:t>, is assumed to be a linear function of a set of explanatory variables.</a:t>
            </a:r>
            <a:endParaRPr lang="en-GB" sz="2000" b="1" dirty="0">
              <a:latin typeface="Times New Roman" pitchFamily="18" charset="0"/>
            </a:endParaRPr>
          </a:p>
        </p:txBody>
      </p:sp>
      <p:sp>
        <p:nvSpPr>
          <p:cNvPr id="25" name="Slide Number Placeholder 24"/>
          <p:cNvSpPr>
            <a:spLocks noGrp="1"/>
          </p:cNvSpPr>
          <p:nvPr>
            <p:ph type="sldNum" sz="quarter" idx="12"/>
          </p:nvPr>
        </p:nvSpPr>
        <p:spPr bwMode="auto">
          <a:xfrm>
            <a:off x="0" y="6248400"/>
            <a:ext cx="533400" cy="381000"/>
          </a:xfrm>
          <a:noFill/>
          <a:ln>
            <a:miter lim="800000"/>
            <a:headEnd/>
            <a:tailEnd/>
          </a:ln>
        </p:spPr>
        <p:txBody>
          <a:bodyPr wrap="square" lIns="91440" tIns="45720" rIns="91440" bIns="45720" numCol="1" compatLnSpc="1">
            <a:prstTxWarp prst="textNoShape">
              <a:avLst/>
            </a:prstTxWarp>
          </a:bodyPr>
          <a:lstStyle/>
          <a:p>
            <a:r>
              <a:rPr lang="en-US" smtClean="0">
                <a:latin typeface="Arial" pitchFamily="34" charset="0"/>
                <a:cs typeface="Arial" pitchFamily="34" charset="0"/>
              </a:rPr>
              <a:t>7.</a:t>
            </a:r>
            <a:fld id="{9A20CEA0-E2FB-4E66-8E2D-B00C95BE2158}" type="slidenum">
              <a:rPr lang="en-US" smtClean="0">
                <a:latin typeface="Arial" pitchFamily="34" charset="0"/>
                <a:cs typeface="Arial" pitchFamily="34" charset="0"/>
              </a:rPr>
              <a:pPr/>
              <a:t>39</a:t>
            </a:fld>
            <a:endParaRPr lang="en-US" smtClean="0">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a:t>
            </a:r>
            <a:br>
              <a:rPr lang="en-US" dirty="0" smtClean="0"/>
            </a:br>
            <a:r>
              <a:rPr lang="en-US" sz="1600" dirty="0" smtClean="0"/>
              <a:t>Jeffrey M. Wooldridge-Introductory Econometrics_ A Modern   Approach-South-Western College Pub (2012),page 228</a:t>
            </a:r>
            <a:endParaRPr lang="en-US" sz="1600" dirty="0"/>
          </a:p>
        </p:txBody>
      </p:sp>
      <p:pic>
        <p:nvPicPr>
          <p:cNvPr id="1026" name="Picture 2"/>
          <p:cNvPicPr>
            <a:picLocks noGrp="1" noChangeAspect="1" noChangeArrowheads="1"/>
          </p:cNvPicPr>
          <p:nvPr>
            <p:ph idx="1"/>
          </p:nvPr>
        </p:nvPicPr>
        <p:blipFill>
          <a:blip r:embed="rId2"/>
          <a:stretch>
            <a:fillRect/>
          </a:stretch>
        </p:blipFill>
        <p:spPr bwMode="auto">
          <a:xfrm>
            <a:off x="500062" y="1877219"/>
            <a:ext cx="8143875" cy="39719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fontScale="62500" lnSpcReduction="20000"/>
          </a:bodyPr>
          <a:lstStyle/>
          <a:p>
            <a:r>
              <a:rPr lang="en-US" dirty="0"/>
              <a:t>Now, by the definition of mathematical expectation, we obtain:</a:t>
            </a:r>
          </a:p>
          <a:p>
            <a:r>
              <a:rPr lang="en-US" i="1" dirty="0" smtClean="0"/>
              <a:t>E</a:t>
            </a:r>
            <a:r>
              <a:rPr lang="en-US" dirty="0" smtClean="0"/>
              <a:t>(</a:t>
            </a:r>
            <a:r>
              <a:rPr lang="en-US" dirty="0"/>
              <a:t>Y</a:t>
            </a:r>
            <a:r>
              <a:rPr lang="en-US" dirty="0" smtClean="0"/>
              <a:t>i)=</a:t>
            </a:r>
            <a:r>
              <a:rPr lang="en-US" dirty="0"/>
              <a:t>0(1</a:t>
            </a:r>
            <a:r>
              <a:rPr lang="en-US" dirty="0" smtClean="0"/>
              <a:t>−pi)+1(pi)=</a:t>
            </a:r>
            <a:r>
              <a:rPr lang="en-US" i="1" dirty="0"/>
              <a:t> </a:t>
            </a:r>
            <a:r>
              <a:rPr lang="en-US" i="1" dirty="0" smtClean="0"/>
              <a:t>E(Yi/Xi)=</a:t>
            </a:r>
          </a:p>
          <a:p>
            <a:r>
              <a:rPr lang="en-US" i="1" dirty="0" smtClean="0"/>
              <a:t>Which means,</a:t>
            </a:r>
            <a:r>
              <a:rPr lang="en-US" dirty="0" smtClean="0"/>
              <a:t> </a:t>
            </a:r>
            <a:r>
              <a:rPr lang="en-US" dirty="0"/>
              <a:t>the expectation of a Bernoulli random variable is the probability that the random variable equals </a:t>
            </a:r>
            <a:r>
              <a:rPr lang="en-US" dirty="0" smtClean="0"/>
              <a:t>1.</a:t>
            </a:r>
            <a:r>
              <a:rPr lang="en-US" dirty="0"/>
              <a:t> In passing note that if there are </a:t>
            </a:r>
            <a:r>
              <a:rPr lang="en-US" i="1" dirty="0"/>
              <a:t>n </a:t>
            </a:r>
            <a:r>
              <a:rPr lang="en-US" dirty="0"/>
              <a:t>independent trials, each with a probability </a:t>
            </a:r>
            <a:r>
              <a:rPr lang="en-US" i="1" dirty="0"/>
              <a:t>p </a:t>
            </a:r>
            <a:r>
              <a:rPr lang="en-US" dirty="0"/>
              <a:t>of success and probability (1 − </a:t>
            </a:r>
            <a:r>
              <a:rPr lang="en-US" i="1" dirty="0"/>
              <a:t>p</a:t>
            </a:r>
            <a:r>
              <a:rPr lang="en-US" dirty="0"/>
              <a:t>) of failure, and </a:t>
            </a:r>
            <a:r>
              <a:rPr lang="en-US" i="1" dirty="0"/>
              <a:t>X </a:t>
            </a:r>
            <a:r>
              <a:rPr lang="en-US" dirty="0"/>
              <a:t>of these trials represent the number of successes, then </a:t>
            </a:r>
            <a:r>
              <a:rPr lang="en-US" i="1" dirty="0"/>
              <a:t>X </a:t>
            </a:r>
            <a:r>
              <a:rPr lang="en-US" dirty="0"/>
              <a:t>is said to follow the </a:t>
            </a:r>
            <a:r>
              <a:rPr lang="en-US" b="1" dirty="0"/>
              <a:t>binomial distribution. </a:t>
            </a:r>
            <a:r>
              <a:rPr lang="en-US" dirty="0"/>
              <a:t>The mean of the binomial distribution is </a:t>
            </a:r>
            <a:r>
              <a:rPr lang="en-US" i="1" dirty="0" err="1"/>
              <a:t>np</a:t>
            </a:r>
            <a:r>
              <a:rPr lang="en-US" i="1" dirty="0"/>
              <a:t> </a:t>
            </a:r>
            <a:r>
              <a:rPr lang="en-US" dirty="0"/>
              <a:t>and its variance is </a:t>
            </a:r>
            <a:r>
              <a:rPr lang="en-US" i="1" dirty="0" err="1"/>
              <a:t>np</a:t>
            </a:r>
            <a:r>
              <a:rPr lang="en-US" dirty="0"/>
              <a:t>(1 − </a:t>
            </a:r>
            <a:r>
              <a:rPr lang="en-US" i="1" dirty="0"/>
              <a:t>p</a:t>
            </a:r>
            <a:r>
              <a:rPr lang="en-US" dirty="0"/>
              <a:t>)</a:t>
            </a:r>
            <a:r>
              <a:rPr lang="en-US" i="1" dirty="0"/>
              <a:t>. </a:t>
            </a:r>
            <a:r>
              <a:rPr lang="en-US" dirty="0"/>
              <a:t>The term </a:t>
            </a:r>
            <a:r>
              <a:rPr lang="en-US" i="1" dirty="0"/>
              <a:t>success </a:t>
            </a:r>
            <a:r>
              <a:rPr lang="en-US" dirty="0"/>
              <a:t>is defined in the context of the problem</a:t>
            </a:r>
            <a:r>
              <a:rPr lang="en-US" dirty="0" smtClean="0"/>
              <a:t>.</a:t>
            </a:r>
          </a:p>
          <a:p>
            <a:r>
              <a:rPr lang="en-US" dirty="0"/>
              <a:t>Since the probability must lie between 0 and 1, we have the restriction</a:t>
            </a:r>
          </a:p>
          <a:p>
            <a:r>
              <a:rPr lang="en-US" dirty="0"/>
              <a:t>0 ≤</a:t>
            </a:r>
            <a:r>
              <a:rPr lang="en-US" i="1" dirty="0"/>
              <a:t>E</a:t>
            </a:r>
            <a:r>
              <a:rPr lang="en-US" dirty="0"/>
              <a:t> </a:t>
            </a:r>
            <a:r>
              <a:rPr lang="en-US" dirty="0" smtClean="0"/>
              <a:t>(</a:t>
            </a:r>
            <a:r>
              <a:rPr lang="en-US" dirty="0" err="1" smtClean="0"/>
              <a:t>Yi|Xi</a:t>
            </a:r>
            <a:r>
              <a:rPr lang="en-US" dirty="0" smtClean="0"/>
              <a:t> </a:t>
            </a:r>
            <a:r>
              <a:rPr lang="en-US" dirty="0"/>
              <a:t>) ≤ </a:t>
            </a:r>
            <a:r>
              <a:rPr lang="en-US" dirty="0" smtClean="0"/>
              <a:t>1,</a:t>
            </a:r>
          </a:p>
          <a:p>
            <a:r>
              <a:rPr lang="en-US" dirty="0"/>
              <a:t>That is, the conditional expectation (or conditional probability) must lie between 0 and 1. From the preceding discussion it would seem that OLS can be easily extended to binary dependent variable regression models. So, perhaps there is nothing new here. Unfortunately, this is not the case, for the LPM poses several problems, which are as follows:</a:t>
            </a:r>
          </a:p>
          <a:p>
            <a:endParaRPr lang="en-US" dirty="0"/>
          </a:p>
        </p:txBody>
      </p:sp>
      <p:sp>
        <p:nvSpPr>
          <p:cNvPr id="52233" name="Rectangle 9"/>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52232" name="Picture 8"/>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4191000" y="1828800"/>
            <a:ext cx="973892" cy="442210"/>
          </a:xfrm>
          <a:prstGeom prst="rect">
            <a:avLst/>
          </a:prstGeom>
          <a:noFill/>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Shortcomings of the LPM</a:t>
            </a:r>
            <a:r>
              <a:rPr lang="en-US" dirty="0"/>
              <a:t/>
            </a:r>
            <a:br>
              <a:rPr lang="en-US" dirty="0"/>
            </a:br>
            <a:endParaRPr lang="en-US" dirty="0"/>
          </a:p>
        </p:txBody>
      </p:sp>
      <p:sp>
        <p:nvSpPr>
          <p:cNvPr id="3" name="Content Placeholder 2"/>
          <p:cNvSpPr>
            <a:spLocks noGrp="1"/>
          </p:cNvSpPr>
          <p:nvPr>
            <p:ph idx="1"/>
          </p:nvPr>
        </p:nvSpPr>
        <p:spPr/>
        <p:txBody>
          <a:bodyPr>
            <a:normAutofit lnSpcReduction="10000"/>
          </a:bodyPr>
          <a:lstStyle/>
          <a:p>
            <a:r>
              <a:rPr lang="en-GB" dirty="0" smtClean="0"/>
              <a:t>There are a number of problems with the LPM.  The main problem is the Non-fulfilment of 0 </a:t>
            </a:r>
            <a:r>
              <a:rPr lang="en-GB" dirty="0" smtClean="0">
                <a:sym typeface="Symbol" pitchFamily="18" charset="2"/>
              </a:rPr>
              <a:t> E(Y</a:t>
            </a:r>
            <a:r>
              <a:rPr lang="en-GB" baseline="-25000" dirty="0" smtClean="0">
                <a:sym typeface="Symbol" pitchFamily="18" charset="2"/>
              </a:rPr>
              <a:t>i</a:t>
            </a:r>
            <a:r>
              <a:rPr lang="en-GB" dirty="0" smtClean="0">
                <a:sym typeface="Symbol" pitchFamily="18" charset="2"/>
              </a:rPr>
              <a:t>)  1</a:t>
            </a:r>
            <a:r>
              <a:rPr lang="en-GB" dirty="0" smtClean="0"/>
              <a:t> </a:t>
            </a:r>
          </a:p>
          <a:p>
            <a:r>
              <a:rPr lang="en-GB" dirty="0" smtClean="0"/>
              <a:t>This means there is no guarantee that the predicted values of Y will all lie between 0 and 1.  </a:t>
            </a:r>
          </a:p>
          <a:p>
            <a:pPr eaLnBrk="0" hangingPunct="0"/>
            <a:r>
              <a:rPr lang="en-GB" dirty="0" smtClean="0"/>
              <a:t>Other issues:</a:t>
            </a:r>
          </a:p>
          <a:p>
            <a:pPr eaLnBrk="0" hangingPunct="0">
              <a:buNone/>
            </a:pPr>
            <a:r>
              <a:rPr lang="en-GB" dirty="0"/>
              <a:t> </a:t>
            </a:r>
            <a:r>
              <a:rPr lang="en-GB" dirty="0" smtClean="0"/>
              <a:t>                       </a:t>
            </a:r>
            <a:r>
              <a:rPr lang="en-GB" dirty="0" smtClean="0"/>
              <a:t>Limited usefulness of R</a:t>
            </a:r>
            <a:r>
              <a:rPr lang="en-GB" baseline="30000" dirty="0" smtClean="0"/>
              <a:t>2</a:t>
            </a:r>
            <a:endParaRPr lang="en-GB" dirty="0" smtClean="0"/>
          </a:p>
          <a:p>
            <a:pPr eaLnBrk="0" hangingPunct="0">
              <a:buNone/>
            </a:pPr>
            <a:r>
              <a:rPr lang="en-GB" dirty="0"/>
              <a:t> </a:t>
            </a:r>
            <a:r>
              <a:rPr lang="en-GB" dirty="0" smtClean="0"/>
              <a:t>                        </a:t>
            </a:r>
            <a:r>
              <a:rPr lang="en-GB" dirty="0" smtClean="0"/>
              <a:t>Marginal effects are constant</a:t>
            </a:r>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fontScale="92500"/>
          </a:bodyPr>
          <a:lstStyle/>
          <a:p>
            <a:r>
              <a:rPr lang="en-GB" dirty="0" smtClean="0"/>
              <a:t>Unfortunately, the linear probability model has some serious shortcomings.  First, there are problems with the disturbance term.</a:t>
            </a:r>
            <a:endParaRPr lang="en-GB" dirty="0" smtClean="0">
              <a:latin typeface="Times New Roman" pitchFamily="18" charset="0"/>
            </a:endParaRPr>
          </a:p>
          <a:p>
            <a:endParaRPr lang="en-US" dirty="0" smtClean="0"/>
          </a:p>
          <a:p>
            <a:r>
              <a:rPr lang="en-GB" dirty="0" smtClean="0"/>
              <a:t>As usual, the value of the dependent variable </a:t>
            </a:r>
            <a:r>
              <a:rPr lang="en-GB" i="1" dirty="0" smtClean="0"/>
              <a:t>Y</a:t>
            </a:r>
            <a:r>
              <a:rPr lang="en-GB" i="1" baseline="-25000" dirty="0" smtClean="0"/>
              <a:t>i</a:t>
            </a:r>
            <a:r>
              <a:rPr lang="en-GB" i="1" dirty="0" smtClean="0"/>
              <a:t> </a:t>
            </a:r>
            <a:r>
              <a:rPr lang="en-GB" dirty="0" smtClean="0"/>
              <a:t>in observation </a:t>
            </a:r>
            <a:r>
              <a:rPr lang="en-GB" i="1" dirty="0" err="1" smtClean="0"/>
              <a:t>i</a:t>
            </a:r>
            <a:r>
              <a:rPr lang="en-GB" dirty="0" smtClean="0"/>
              <a:t> has a </a:t>
            </a:r>
            <a:r>
              <a:rPr lang="en-GB" b="1" dirty="0" err="1" smtClean="0"/>
              <a:t>nonstochastic</a:t>
            </a:r>
            <a:r>
              <a:rPr lang="en-GB" b="1" dirty="0" smtClean="0"/>
              <a:t> component and a random component.</a:t>
            </a:r>
            <a:r>
              <a:rPr lang="en-GB" dirty="0" smtClean="0"/>
              <a:t>  The </a:t>
            </a:r>
            <a:r>
              <a:rPr lang="en-GB" dirty="0" err="1" smtClean="0"/>
              <a:t>nonstochastic</a:t>
            </a:r>
            <a:r>
              <a:rPr lang="en-GB" dirty="0" smtClean="0"/>
              <a:t> component depends on </a:t>
            </a:r>
            <a:r>
              <a:rPr lang="en-GB" b="1" i="1" dirty="0" smtClean="0"/>
              <a:t>X</a:t>
            </a:r>
            <a:r>
              <a:rPr lang="en-GB" b="1" i="1" baseline="-25000" dirty="0" smtClean="0"/>
              <a:t>i</a:t>
            </a:r>
            <a:r>
              <a:rPr lang="en-GB" b="1" dirty="0" smtClean="0"/>
              <a:t> and the parameters</a:t>
            </a:r>
            <a:r>
              <a:rPr lang="en-GB" dirty="0" smtClean="0"/>
              <a:t>.  The random component is the disturbance term.</a:t>
            </a:r>
          </a:p>
          <a:p>
            <a:endParaRPr lang="en-US" dirty="0"/>
          </a:p>
        </p:txBody>
      </p:sp>
      <p:graphicFrame>
        <p:nvGraphicFramePr>
          <p:cNvPr id="66563" name="Object 3"/>
          <p:cNvGraphicFramePr>
            <a:graphicFrameLocks noChangeAspect="1"/>
          </p:cNvGraphicFramePr>
          <p:nvPr/>
        </p:nvGraphicFramePr>
        <p:xfrm>
          <a:off x="3581400" y="3200400"/>
          <a:ext cx="2362200" cy="590550"/>
        </p:xfrm>
        <a:graphic>
          <a:graphicData uri="http://schemas.openxmlformats.org/presentationml/2006/ole">
            <p:oleObj spid="_x0000_s66563" name="Equation" r:id="rId3" imgW="914400" imgH="228600" progId="Equation.3">
              <p:embed/>
            </p:oleObj>
          </a:graphicData>
        </a:graphic>
      </p:graphicFrame>
      <p:graphicFrame>
        <p:nvGraphicFramePr>
          <p:cNvPr id="66564" name="Object 2"/>
          <p:cNvGraphicFramePr>
            <a:graphicFrameLocks noChangeAspect="1"/>
          </p:cNvGraphicFramePr>
          <p:nvPr/>
        </p:nvGraphicFramePr>
        <p:xfrm>
          <a:off x="2916238" y="1268413"/>
          <a:ext cx="3276600" cy="381000"/>
        </p:xfrm>
        <a:graphic>
          <a:graphicData uri="http://schemas.openxmlformats.org/presentationml/2006/ole">
            <p:oleObj spid="_x0000_s66564" name="Equation" r:id="rId4" imgW="3276600" imgH="381000" progId="Equation.3">
              <p:embed/>
            </p:oleObj>
          </a:graphicData>
        </a:graphic>
      </p:graphicFrame>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pPr>
              <a:buNone/>
            </a:pPr>
            <a:r>
              <a:rPr lang="en-US" dirty="0" smtClean="0"/>
              <a:t>Cont..</a:t>
            </a:r>
            <a:endParaRPr lang="en-US" dirty="0"/>
          </a:p>
        </p:txBody>
      </p:sp>
      <p:graphicFrame>
        <p:nvGraphicFramePr>
          <p:cNvPr id="4" name="Object 2"/>
          <p:cNvGraphicFramePr>
            <a:graphicFrameLocks noChangeAspect="1"/>
          </p:cNvGraphicFramePr>
          <p:nvPr/>
        </p:nvGraphicFramePr>
        <p:xfrm>
          <a:off x="2971800" y="1371600"/>
          <a:ext cx="3276600" cy="381000"/>
        </p:xfrm>
        <a:graphic>
          <a:graphicData uri="http://schemas.openxmlformats.org/presentationml/2006/ole">
            <p:oleObj spid="_x0000_s67586" name="Equation" r:id="rId3" imgW="3276600" imgH="381000" progId="Equation.3">
              <p:embed/>
            </p:oleObj>
          </a:graphicData>
        </a:graphic>
      </p:graphicFrame>
      <p:graphicFrame>
        <p:nvGraphicFramePr>
          <p:cNvPr id="5" name="Object 3"/>
          <p:cNvGraphicFramePr>
            <a:graphicFrameLocks noChangeAspect="1"/>
          </p:cNvGraphicFramePr>
          <p:nvPr/>
        </p:nvGraphicFramePr>
        <p:xfrm>
          <a:off x="3657600" y="2057400"/>
          <a:ext cx="1943100" cy="485775"/>
        </p:xfrm>
        <a:graphic>
          <a:graphicData uri="http://schemas.openxmlformats.org/presentationml/2006/ole">
            <p:oleObj spid="_x0000_s67587" name="Equation" r:id="rId4" imgW="914400" imgH="228600" progId="Equation.3">
              <p:embed/>
            </p:oleObj>
          </a:graphicData>
        </a:graphic>
      </p:graphicFrame>
      <p:graphicFrame>
        <p:nvGraphicFramePr>
          <p:cNvPr id="6" name="Object 4"/>
          <p:cNvGraphicFramePr>
            <a:graphicFrameLocks noChangeAspect="1"/>
          </p:cNvGraphicFramePr>
          <p:nvPr/>
        </p:nvGraphicFramePr>
        <p:xfrm>
          <a:off x="1905000" y="2895600"/>
          <a:ext cx="5410200" cy="381000"/>
        </p:xfrm>
        <a:graphic>
          <a:graphicData uri="http://schemas.openxmlformats.org/presentationml/2006/ole">
            <p:oleObj spid="_x0000_s67588" name="Equation" r:id="rId5" imgW="5410200" imgH="381000" progId="Equation.3">
              <p:embed/>
            </p:oleObj>
          </a:graphicData>
        </a:graphic>
      </p:graphicFrame>
      <p:graphicFrame>
        <p:nvGraphicFramePr>
          <p:cNvPr id="7" name="Object 5"/>
          <p:cNvGraphicFramePr>
            <a:graphicFrameLocks noChangeAspect="1"/>
          </p:cNvGraphicFramePr>
          <p:nvPr/>
        </p:nvGraphicFramePr>
        <p:xfrm>
          <a:off x="3352800" y="3581400"/>
          <a:ext cx="2374900" cy="465138"/>
        </p:xfrm>
        <a:graphic>
          <a:graphicData uri="http://schemas.openxmlformats.org/presentationml/2006/ole">
            <p:oleObj spid="_x0000_s67589" name="Equation" r:id="rId6" imgW="1168400" imgH="228600" progId="Equation.3">
              <p:embed/>
            </p:oleObj>
          </a:graphicData>
        </a:graphic>
      </p:graphicFrame>
      <p:graphicFrame>
        <p:nvGraphicFramePr>
          <p:cNvPr id="8" name="Object 6"/>
          <p:cNvGraphicFramePr>
            <a:graphicFrameLocks noChangeAspect="1"/>
          </p:cNvGraphicFramePr>
          <p:nvPr/>
        </p:nvGraphicFramePr>
        <p:xfrm>
          <a:off x="2514600" y="4191000"/>
          <a:ext cx="4495800" cy="554038"/>
        </p:xfrm>
        <a:graphic>
          <a:graphicData uri="http://schemas.openxmlformats.org/presentationml/2006/ole">
            <p:oleObj spid="_x0000_s67590" name="Equation" r:id="rId7" imgW="1854200" imgH="228600" progId="Equation.3">
              <p:embed/>
            </p:oleObj>
          </a:graphicData>
        </a:graphic>
      </p:graphicFrame>
      <p:graphicFrame>
        <p:nvGraphicFramePr>
          <p:cNvPr id="9" name="Object 7"/>
          <p:cNvGraphicFramePr>
            <a:graphicFrameLocks noChangeAspect="1"/>
          </p:cNvGraphicFramePr>
          <p:nvPr/>
        </p:nvGraphicFramePr>
        <p:xfrm>
          <a:off x="2514600" y="4876800"/>
          <a:ext cx="4267200" cy="547688"/>
        </p:xfrm>
        <a:graphic>
          <a:graphicData uri="http://schemas.openxmlformats.org/presentationml/2006/ole">
            <p:oleObj spid="_x0000_s67591" name="Equation" r:id="rId8" imgW="1778000" imgH="228600" progId="Equation.3">
              <p:embed/>
            </p:oleObj>
          </a:graphicData>
        </a:graphic>
      </p:graphicFrame>
      <p:sp>
        <p:nvSpPr>
          <p:cNvPr id="10" name="Text Box 21"/>
          <p:cNvSpPr txBox="1">
            <a:spLocks noChangeArrowheads="1"/>
          </p:cNvSpPr>
          <p:nvPr/>
        </p:nvSpPr>
        <p:spPr bwMode="auto">
          <a:xfrm>
            <a:off x="1143000" y="5867400"/>
            <a:ext cx="7483475" cy="461963"/>
          </a:xfrm>
          <a:prstGeom prst="rect">
            <a:avLst/>
          </a:prstGeom>
          <a:noFill/>
          <a:ln w="9525">
            <a:noFill/>
            <a:miter lim="800000"/>
            <a:headEnd/>
            <a:tailEnd/>
          </a:ln>
        </p:spPr>
        <p:txBody>
          <a:bodyPr wrap="none">
            <a:spAutoFit/>
          </a:bodyPr>
          <a:lstStyle/>
          <a:p>
            <a:pPr eaLnBrk="0" hangingPunct="0"/>
            <a:r>
              <a:rPr lang="en-GB" dirty="0"/>
              <a:t>Therefore the error term is </a:t>
            </a:r>
            <a:r>
              <a:rPr lang="en-GB" b="1" dirty="0"/>
              <a:t>non-normally distributed</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r>
              <a:rPr lang="en-US" dirty="0" smtClean="0"/>
              <a:t>In addition the error term is </a:t>
            </a:r>
            <a:r>
              <a:rPr lang="en-US" dirty="0" err="1" smtClean="0"/>
              <a:t>hetroskedastic</a:t>
            </a:r>
            <a:endParaRPr lang="en-US" dirty="0"/>
          </a:p>
        </p:txBody>
      </p:sp>
      <p:graphicFrame>
        <p:nvGraphicFramePr>
          <p:cNvPr id="4" name="Object 2"/>
          <p:cNvGraphicFramePr>
            <a:graphicFrameLocks noChangeAspect="1"/>
          </p:cNvGraphicFramePr>
          <p:nvPr/>
        </p:nvGraphicFramePr>
        <p:xfrm>
          <a:off x="2362200" y="2057400"/>
          <a:ext cx="4603750" cy="468313"/>
        </p:xfrm>
        <a:graphic>
          <a:graphicData uri="http://schemas.openxmlformats.org/presentationml/2006/ole">
            <p:oleObj spid="_x0000_s68610" name="Equation" r:id="rId3" imgW="2247900" imgH="228600" progId="Equation.3">
              <p:embed/>
            </p:oleObj>
          </a:graphicData>
        </a:graphic>
      </p:graphicFrame>
      <p:sp>
        <p:nvSpPr>
          <p:cNvPr id="6" name="Text Box 41"/>
          <p:cNvSpPr txBox="1">
            <a:spLocks noChangeArrowheads="1"/>
          </p:cNvSpPr>
          <p:nvPr/>
        </p:nvSpPr>
        <p:spPr bwMode="auto">
          <a:xfrm>
            <a:off x="1812925" y="2554288"/>
            <a:ext cx="5624513" cy="457200"/>
          </a:xfrm>
          <a:prstGeom prst="rect">
            <a:avLst/>
          </a:prstGeom>
          <a:noFill/>
          <a:ln w="9525">
            <a:noFill/>
            <a:miter lim="800000"/>
            <a:headEnd/>
            <a:tailEnd/>
          </a:ln>
        </p:spPr>
        <p:txBody>
          <a:bodyPr wrap="none">
            <a:spAutoFit/>
          </a:bodyPr>
          <a:lstStyle/>
          <a:p>
            <a:pPr eaLnBrk="0" hangingPunct="0"/>
            <a:r>
              <a:rPr lang="en-GB" dirty="0"/>
              <a:t>Which clearly varies with the values of X</a:t>
            </a:r>
          </a:p>
        </p:txBody>
      </p:sp>
      <p:sp>
        <p:nvSpPr>
          <p:cNvPr id="7" name="Text Box 43"/>
          <p:cNvSpPr txBox="1">
            <a:spLocks noChangeArrowheads="1"/>
          </p:cNvSpPr>
          <p:nvPr/>
        </p:nvSpPr>
        <p:spPr bwMode="auto">
          <a:xfrm>
            <a:off x="609600" y="3276600"/>
            <a:ext cx="7951788" cy="3046413"/>
          </a:xfrm>
          <a:prstGeom prst="rect">
            <a:avLst/>
          </a:prstGeom>
          <a:noFill/>
          <a:ln w="9525">
            <a:noFill/>
            <a:miter lim="800000"/>
            <a:headEnd/>
            <a:tailEnd/>
          </a:ln>
        </p:spPr>
        <p:txBody>
          <a:bodyPr>
            <a:spAutoFit/>
          </a:bodyPr>
          <a:lstStyle/>
          <a:p>
            <a:pPr eaLnBrk="0" hangingPunct="0"/>
            <a:r>
              <a:rPr lang="en-GB" dirty="0"/>
              <a:t>However neither of these problems are i</a:t>
            </a:r>
            <a:r>
              <a:rPr lang="en-GB" b="1" dirty="0"/>
              <a:t>nsurmountable</a:t>
            </a:r>
            <a:r>
              <a:rPr lang="en-GB" dirty="0"/>
              <a:t>:</a:t>
            </a:r>
          </a:p>
          <a:p>
            <a:pPr eaLnBrk="0" hangingPunct="0"/>
            <a:endParaRPr lang="en-GB" dirty="0"/>
          </a:p>
          <a:p>
            <a:pPr eaLnBrk="0" hangingPunct="0">
              <a:buFontTx/>
              <a:buChar char="•"/>
            </a:pPr>
            <a:r>
              <a:rPr lang="en-GB" dirty="0"/>
              <a:t> Problem of non-normality can be circumvented provided we have a large sample size (invoke the central limit theorem)</a:t>
            </a:r>
          </a:p>
          <a:p>
            <a:pPr eaLnBrk="0" hangingPunct="0">
              <a:buFontTx/>
              <a:buChar char="•"/>
            </a:pPr>
            <a:endParaRPr lang="en-GB" dirty="0"/>
          </a:p>
          <a:p>
            <a:pPr eaLnBrk="0" hangingPunct="0">
              <a:buFontTx/>
              <a:buChar char="•"/>
            </a:pPr>
            <a:r>
              <a:rPr lang="en-GB" dirty="0"/>
              <a:t> Problem of </a:t>
            </a:r>
            <a:r>
              <a:rPr lang="en-GB" dirty="0" err="1"/>
              <a:t>heteroskedasticity</a:t>
            </a:r>
            <a:r>
              <a:rPr lang="en-GB" dirty="0"/>
              <a:t> can be removed by either using </a:t>
            </a:r>
            <a:r>
              <a:rPr lang="en-GB" b="1" dirty="0"/>
              <a:t>WLS or White’s adjustment</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graphicFrame>
        <p:nvGraphicFramePr>
          <p:cNvPr id="69634" name="Object 2"/>
          <p:cNvGraphicFramePr>
            <a:graphicFrameLocks noChangeAspect="1"/>
          </p:cNvGraphicFramePr>
          <p:nvPr>
            <p:ph idx="1"/>
          </p:nvPr>
        </p:nvGraphicFramePr>
        <p:xfrm>
          <a:off x="1371600" y="1600200"/>
          <a:ext cx="6553200" cy="4525963"/>
        </p:xfrm>
        <a:graphic>
          <a:graphicData uri="http://schemas.openxmlformats.org/presentationml/2006/ole">
            <p:oleObj spid="_x0000_s69634" name="Document" r:id="rId3" imgW="5273690" imgH="4680168" progId="Word.Document.8">
              <p:embed/>
            </p:oleObj>
          </a:graphicData>
        </a:graphic>
      </p:graphicFrame>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A NUMERICAL EXAMPLE</a:t>
            </a:r>
            <a:br>
              <a:rPr lang="en-US" dirty="0" smtClean="0">
                <a:solidFill>
                  <a:srgbClr val="FF0000"/>
                </a:solidFill>
              </a:rPr>
            </a:br>
            <a:endParaRPr lang="en-US" dirty="0">
              <a:solidFill>
                <a:srgbClr val="FF0000"/>
              </a:solidFill>
            </a:endParaRPr>
          </a:p>
        </p:txBody>
      </p:sp>
      <p:sp>
        <p:nvSpPr>
          <p:cNvPr id="3" name="Content Placeholder 2"/>
          <p:cNvSpPr>
            <a:spLocks noGrp="1"/>
          </p:cNvSpPr>
          <p:nvPr>
            <p:ph idx="1"/>
          </p:nvPr>
        </p:nvSpPr>
        <p:spPr/>
        <p:txBody>
          <a:bodyPr>
            <a:normAutofit fontScale="62500" lnSpcReduction="20000"/>
          </a:bodyPr>
          <a:lstStyle/>
          <a:p>
            <a:r>
              <a:rPr lang="en-US" dirty="0" smtClean="0"/>
              <a:t>From </a:t>
            </a:r>
            <a:r>
              <a:rPr lang="en-US" dirty="0"/>
              <a:t>data the LPM estimated by OLS is </a:t>
            </a:r>
            <a:r>
              <a:rPr lang="en-US" dirty="0" err="1"/>
              <a:t>asfollows</a:t>
            </a:r>
            <a:r>
              <a:rPr lang="en-US" dirty="0"/>
              <a:t> (refer Gujarati, 2004, p587):</a:t>
            </a:r>
          </a:p>
          <a:p>
            <a:r>
              <a:rPr lang="en-US" dirty="0" smtClean="0"/>
              <a:t>= </a:t>
            </a:r>
            <a:r>
              <a:rPr lang="en-US" dirty="0"/>
              <a:t>−0.9457 + 0.1021</a:t>
            </a:r>
          </a:p>
          <a:p>
            <a:r>
              <a:rPr lang="en-US" dirty="0"/>
              <a:t>(0.1228) (0.0082) </a:t>
            </a:r>
          </a:p>
          <a:p>
            <a:r>
              <a:rPr lang="en-US" i="1" dirty="0"/>
              <a:t>t </a:t>
            </a:r>
            <a:r>
              <a:rPr lang="en-US" dirty="0"/>
              <a:t>= (−7.6984) (12.515) </a:t>
            </a:r>
            <a:r>
              <a:rPr lang="en-US" i="1" dirty="0"/>
              <a:t>R</a:t>
            </a:r>
            <a:r>
              <a:rPr lang="en-US" dirty="0"/>
              <a:t>2 = 0.8048</a:t>
            </a:r>
          </a:p>
          <a:p>
            <a:r>
              <a:rPr lang="en-US" dirty="0"/>
              <a:t>First, let us interpret this regression. The intercept of −0</a:t>
            </a:r>
            <a:r>
              <a:rPr lang="en-US" i="1" dirty="0"/>
              <a:t>.</a:t>
            </a:r>
            <a:r>
              <a:rPr lang="en-US" dirty="0"/>
              <a:t>9457 gives the “probability’’ that a family with zero income will own a house. Since this value is negative, and since probability cannot be negative, we treat this value as zero, which is sensible in the present instance. The slope value of 0.1021 means that for a unit change in income, on the average the probability of owning a house increases by 0.1021 or about 10 percent. Of course, given a particular level of income, we can estimate the actual probability of owning a house from. Thus, for </a:t>
            </a:r>
            <a:r>
              <a:rPr lang="en-US" i="1" dirty="0"/>
              <a:t>X </a:t>
            </a:r>
            <a:r>
              <a:rPr lang="en-US" dirty="0"/>
              <a:t>= 12 ($12,000), the estimated probability of owning a house </a:t>
            </a:r>
            <a:r>
              <a:rPr lang="en-US" dirty="0" smtClean="0"/>
              <a:t>is E(             ) </a:t>
            </a:r>
            <a:r>
              <a:rPr lang="en-US" dirty="0"/>
              <a:t>= </a:t>
            </a:r>
            <a:r>
              <a:rPr lang="en-US" dirty="0" smtClean="0"/>
              <a:t>       −</a:t>
            </a:r>
            <a:r>
              <a:rPr lang="en-US" dirty="0"/>
              <a:t>0.9457 + 12(0.1021) = 0.2795 That is, the probability that a family with an income of $12,000 will own a house is about 28 percent.</a:t>
            </a:r>
          </a:p>
          <a:p>
            <a:endParaRPr lang="en-US" dirty="0"/>
          </a:p>
        </p:txBody>
      </p:sp>
      <p:sp>
        <p:nvSpPr>
          <p:cNvPr id="7065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70657"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609600" y="2133600"/>
            <a:ext cx="268357" cy="514350"/>
          </a:xfrm>
          <a:prstGeom prst="rect">
            <a:avLst/>
          </a:prstGeom>
          <a:noFill/>
        </p:spPr>
      </p:pic>
      <p:sp>
        <p:nvSpPr>
          <p:cNvPr id="70662"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70661" name="Picture 5"/>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5562600" y="5029200"/>
            <a:ext cx="733425" cy="285750"/>
          </a:xfrm>
          <a:prstGeom prst="rect">
            <a:avLst/>
          </a:prstGeom>
          <a:noFill/>
        </p:spPr>
      </p:pic>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dirty="0">
                <a:solidFill>
                  <a:srgbClr val="FF0000"/>
                </a:solidFill>
              </a:rPr>
              <a:t>1.4. </a:t>
            </a:r>
            <a:r>
              <a:rPr lang="en-US" sz="3600" b="1" dirty="0" err="1">
                <a:solidFill>
                  <a:srgbClr val="FF0000"/>
                </a:solidFill>
              </a:rPr>
              <a:t>Logit</a:t>
            </a:r>
            <a:r>
              <a:rPr lang="en-US" sz="3600" b="1" dirty="0">
                <a:solidFill>
                  <a:srgbClr val="FF0000"/>
                </a:solidFill>
              </a:rPr>
              <a:t> and </a:t>
            </a:r>
            <a:r>
              <a:rPr lang="en-US" sz="3600" b="1" dirty="0" err="1">
                <a:solidFill>
                  <a:srgbClr val="FF0000"/>
                </a:solidFill>
              </a:rPr>
              <a:t>Probit</a:t>
            </a:r>
            <a:r>
              <a:rPr lang="en-US" sz="3600" b="1" dirty="0">
                <a:solidFill>
                  <a:srgbClr val="FF0000"/>
                </a:solidFill>
              </a:rPr>
              <a:t> Models for Binary Response</a:t>
            </a:r>
            <a:r>
              <a:rPr lang="en-US" dirty="0"/>
              <a:t/>
            </a:r>
            <a:br>
              <a:rPr lang="en-US" dirty="0"/>
            </a:br>
            <a:endParaRPr lang="en-US" dirty="0"/>
          </a:p>
        </p:txBody>
      </p:sp>
      <p:sp>
        <p:nvSpPr>
          <p:cNvPr id="3" name="Content Placeholder 2"/>
          <p:cNvSpPr>
            <a:spLocks noGrp="1"/>
          </p:cNvSpPr>
          <p:nvPr>
            <p:ph idx="1"/>
          </p:nvPr>
        </p:nvSpPr>
        <p:spPr/>
        <p:txBody>
          <a:bodyPr/>
          <a:lstStyle/>
          <a:p>
            <a:r>
              <a:rPr lang="en-US" dirty="0" err="1"/>
              <a:t>Logit</a:t>
            </a:r>
            <a:r>
              <a:rPr lang="en-US" dirty="0"/>
              <a:t> and </a:t>
            </a:r>
            <a:r>
              <a:rPr lang="en-US" dirty="0" err="1"/>
              <a:t>probit</a:t>
            </a:r>
            <a:r>
              <a:rPr lang="en-US" dirty="0"/>
              <a:t> models overcome the shortcomings of the LPM; the disadvantage is that they are more difficult to interpret. The linear probability model is simple to estimate and use, but it has some drawbacks as previously seen. These limitations of the LPM can be overcome by using more sophisticated </a:t>
            </a:r>
            <a:r>
              <a:rPr lang="en-US" b="1" dirty="0"/>
              <a:t>binary response models(</a:t>
            </a:r>
            <a:r>
              <a:rPr lang="en-US" dirty="0" err="1"/>
              <a:t>e.i</a:t>
            </a:r>
            <a:r>
              <a:rPr lang="en-US" dirty="0"/>
              <a:t>. </a:t>
            </a:r>
            <a:r>
              <a:rPr lang="en-US" b="1" dirty="0" err="1"/>
              <a:t>Logit</a:t>
            </a:r>
            <a:r>
              <a:rPr lang="en-US" b="1" dirty="0"/>
              <a:t> and </a:t>
            </a:r>
            <a:r>
              <a:rPr lang="en-US" b="1" dirty="0" err="1"/>
              <a:t>Probit</a:t>
            </a:r>
            <a:r>
              <a:rPr lang="en-US" b="1" dirty="0"/>
              <a:t> Models).</a:t>
            </a:r>
            <a:endParaRPr lang="en-US" dirty="0"/>
          </a:p>
          <a:p>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THE LOGIT MODEL</a:t>
            </a:r>
            <a:r>
              <a:rPr lang="en-US" dirty="0"/>
              <a:t/>
            </a:r>
            <a:br>
              <a:rPr lang="en-US" dirty="0"/>
            </a:br>
            <a:endParaRPr lang="en-US" dirty="0"/>
          </a:p>
        </p:txBody>
      </p:sp>
      <p:sp>
        <p:nvSpPr>
          <p:cNvPr id="3" name="Content Placeholder 2"/>
          <p:cNvSpPr>
            <a:spLocks noGrp="1"/>
          </p:cNvSpPr>
          <p:nvPr>
            <p:ph idx="1"/>
          </p:nvPr>
        </p:nvSpPr>
        <p:spPr/>
        <p:txBody>
          <a:bodyPr/>
          <a:lstStyle/>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For example, in a study of individual wage determination, we might define </a:t>
            </a:r>
            <a:r>
              <a:rPr lang="en-US" i="1" dirty="0" smtClean="0"/>
              <a:t>female to be a binary variable taking on the value one for females </a:t>
            </a:r>
            <a:r>
              <a:rPr lang="en-US" dirty="0" smtClean="0"/>
              <a:t>and the value zero for males. The name in this case indicates the event with the value one. The same information is captured by defining </a:t>
            </a:r>
            <a:r>
              <a:rPr lang="en-US" i="1" dirty="0" smtClean="0"/>
              <a:t>male to be one if the person is male </a:t>
            </a:r>
            <a:r>
              <a:rPr lang="en-US" dirty="0" smtClean="0"/>
              <a:t>and zero if the person is female.</a:t>
            </a:r>
          </a:p>
          <a:p>
            <a:r>
              <a:rPr lang="en-US" dirty="0" smtClean="0"/>
              <a:t>Either of these is better than using </a:t>
            </a:r>
            <a:r>
              <a:rPr lang="en-US" i="1" dirty="0" smtClean="0"/>
              <a:t>gender because </a:t>
            </a:r>
            <a:r>
              <a:rPr lang="en-US" dirty="0" smtClean="0"/>
              <a:t>this name does not make it clear when the dummy variable is one: does </a:t>
            </a:r>
            <a:r>
              <a:rPr lang="en-US" i="1" dirty="0" smtClean="0"/>
              <a:t>gender = 1 </a:t>
            </a:r>
            <a:r>
              <a:rPr lang="en-US" dirty="0" smtClean="0"/>
              <a:t>correspond to male or female?</a:t>
            </a:r>
          </a:p>
          <a:p>
            <a:r>
              <a:rPr lang="en-US" dirty="0" smtClean="0"/>
              <a:t>Further, we define a binary variable </a:t>
            </a:r>
            <a:r>
              <a:rPr lang="en-US" i="1" dirty="0" smtClean="0"/>
              <a:t>married to equal one if a person is married and </a:t>
            </a:r>
            <a:r>
              <a:rPr lang="en-US" dirty="0" smtClean="0"/>
              <a:t>zero if otherwise. Table 7.1 gives a partial listing of a wage data set that might result. We see that Person 1 is female and not married, Person 2 is female and married, Person 3 is male and not married, and so on.</a:t>
            </a:r>
          </a:p>
          <a:p>
            <a:r>
              <a:rPr lang="en-US" dirty="0" smtClean="0"/>
              <a:t>Why do we use the values zero and one to describe qualitative information? In a sense, these values are arbitrary: any two different values would do.</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2" algn="ctr" rtl="0">
              <a:spcBef>
                <a:spcPct val="0"/>
              </a:spcBef>
            </a:pPr>
            <a:r>
              <a:rPr lang="en-US" b="1" dirty="0"/>
              <a:t>THE NATURE OF DUMMY VARIABLES</a:t>
            </a:r>
            <a:r>
              <a:rPr lang="en-US" sz="1600" dirty="0"/>
              <a:t/>
            </a:r>
            <a:br>
              <a:rPr lang="en-US" sz="1600" dirty="0"/>
            </a:b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In regression analysis the dependent variable, or </a:t>
            </a:r>
            <a:r>
              <a:rPr lang="en-US" dirty="0" err="1" smtClean="0"/>
              <a:t>regressand</a:t>
            </a:r>
            <a:r>
              <a:rPr lang="en-US" dirty="0" smtClean="0"/>
              <a:t>, is frequently influenced not only by ratio scale variables (e.g., income, output, prices, costs, height, and temperature) but also by variables that are essentially qualitative or nominal scale, in nature, such as sex, race, color, religion, nationality, geographical region, political upheavals, and party affiliation. For example, holding all other factors constant, female workers are found to earn less than their male counterparts or nonwhite workers are found to earn less than whites. This pattern may result from sex or racial discrimination, but whatever the reason, qualitative variables such as sex and race seem to influence the </a:t>
            </a:r>
            <a:r>
              <a:rPr lang="en-US" dirty="0" err="1" smtClean="0"/>
              <a:t>regressand</a:t>
            </a:r>
            <a:r>
              <a:rPr lang="en-US" dirty="0" smtClean="0"/>
              <a:t> and clearly should be included among the explanatory variables, or the </a:t>
            </a:r>
            <a:r>
              <a:rPr lang="en-US" dirty="0" err="1" smtClean="0"/>
              <a:t>regressors</a:t>
            </a:r>
            <a:r>
              <a:rPr lang="en-US" dirty="0" smtClean="0"/>
              <a:t>.</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How do we incorporate binary information into regression models?</a:t>
            </a:r>
          </a:p>
          <a:p>
            <a:r>
              <a:rPr lang="en-US" dirty="0" smtClean="0"/>
              <a:t>Since such variables usually indicate the presence or absence of </a:t>
            </a:r>
            <a:r>
              <a:rPr lang="en-US" dirty="0" err="1" smtClean="0"/>
              <a:t>a“quality</a:t>
            </a:r>
            <a:r>
              <a:rPr lang="en-US" dirty="0" smtClean="0"/>
              <a:t>” or an attribute, such as male or female, black or white, Catholic or non-Catholic, Democrat or Republican, they are essentially </a:t>
            </a:r>
            <a:r>
              <a:rPr lang="en-US" i="1" dirty="0" smtClean="0"/>
              <a:t>nominal scale </a:t>
            </a:r>
            <a:r>
              <a:rPr lang="en-US" dirty="0" smtClean="0"/>
              <a:t>variables. One way we could “quantify” such attributes is by constructing artificial variables that take on values of 1 or 0, 1 indicating the presence (or possession) of that attribute and 0 indicating the absence of that </a:t>
            </a:r>
            <a:r>
              <a:rPr lang="en-US" dirty="0" err="1" smtClean="0"/>
              <a:t>attribute.For</a:t>
            </a:r>
            <a:r>
              <a:rPr lang="en-US" dirty="0" smtClean="0"/>
              <a:t> example 1 may indicate that a person is a female and 0 may designate </a:t>
            </a:r>
            <a:r>
              <a:rPr lang="en-US" dirty="0" err="1" smtClean="0"/>
              <a:t>amale</a:t>
            </a:r>
            <a:r>
              <a:rPr lang="en-US" dirty="0" smtClean="0"/>
              <a:t>; or 1 may indicate that a person is a college graduate, and 0 that </a:t>
            </a:r>
            <a:r>
              <a:rPr lang="en-US" dirty="0" err="1" smtClean="0"/>
              <a:t>theperson</a:t>
            </a:r>
            <a:r>
              <a:rPr lang="en-US" dirty="0" smtClean="0"/>
              <a:t> is not, and so on. Variables that assume such 0 and 1 values are called </a:t>
            </a:r>
            <a:r>
              <a:rPr lang="en-US" b="1" dirty="0" smtClean="0"/>
              <a:t>dummy variables. </a:t>
            </a:r>
            <a:r>
              <a:rPr lang="en-US" i="1" dirty="0" smtClean="0"/>
              <a:t>Such variables are thus essentially a device to classify data into mutually exclusive categories such as male or female.</a:t>
            </a:r>
            <a:endParaRPr lang="en-US" dirty="0" smtClean="0"/>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a:bodyPr>
          <a:lstStyle/>
          <a:p>
            <a:pPr algn="just"/>
            <a:r>
              <a:rPr lang="en-US" dirty="0" smtClean="0"/>
              <a:t>Dummy variables can be incorporated in regression models just as easily as quantitative variables. In the simplest case, with only a single dummy explanatory variable, we just add it as an independent variable in the equation.</a:t>
            </a:r>
          </a:p>
          <a:p>
            <a:pPr algn="just"/>
            <a:r>
              <a:rPr lang="en-US" dirty="0" smtClean="0"/>
              <a:t>For example, consider the following simple model of hourly wage determination:</a:t>
            </a:r>
          </a:p>
          <a:p>
            <a:pPr algn="just"/>
            <a:endParaRPr lang="en-US" dirty="0" smtClean="0"/>
          </a:p>
          <a:p>
            <a:pPr algn="just"/>
            <a:endParaRPr lang="en-US" dirty="0" smtClean="0"/>
          </a:p>
        </p:txBody>
      </p:sp>
      <p:pic>
        <p:nvPicPr>
          <p:cNvPr id="5" name="Picture 2"/>
          <p:cNvPicPr>
            <a:picLocks noChangeAspect="1" noChangeArrowheads="1"/>
          </p:cNvPicPr>
          <p:nvPr/>
        </p:nvPicPr>
        <p:blipFill>
          <a:blip r:embed="rId2"/>
          <a:srcRect/>
          <a:stretch>
            <a:fillRect/>
          </a:stretch>
        </p:blipFill>
        <p:spPr bwMode="auto">
          <a:xfrm>
            <a:off x="3810000" y="5791200"/>
            <a:ext cx="2828925" cy="4572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In model above, only two observed factors affect wage: gender and education. Because </a:t>
            </a:r>
            <a:r>
              <a:rPr lang="en-US" i="1" dirty="0" smtClean="0"/>
              <a:t>female = 1 when the person is female, and </a:t>
            </a:r>
            <a:r>
              <a:rPr lang="en-US" i="1" dirty="0" smtClean="0"/>
              <a:t>male </a:t>
            </a:r>
            <a:r>
              <a:rPr lang="en-US" i="1" dirty="0" smtClean="0"/>
              <a:t>= 0 when the person is male, the</a:t>
            </a:r>
          </a:p>
          <a:p>
            <a:r>
              <a:rPr lang="en-US" dirty="0" smtClean="0"/>
              <a:t>Parameter        </a:t>
            </a:r>
            <a:r>
              <a:rPr lang="en-US" i="1" dirty="0" smtClean="0"/>
              <a:t>has the following interpretation:          is the difference in hourly wage between </a:t>
            </a:r>
            <a:r>
              <a:rPr lang="en-US" dirty="0" smtClean="0"/>
              <a:t>females and males, </a:t>
            </a:r>
            <a:r>
              <a:rPr lang="en-US" i="1" dirty="0" smtClean="0"/>
              <a:t>given the same amount of education (and the same error term u).</a:t>
            </a:r>
          </a:p>
          <a:p>
            <a:r>
              <a:rPr lang="en-US" i="1" dirty="0" smtClean="0"/>
              <a:t> Thus, </a:t>
            </a:r>
            <a:r>
              <a:rPr lang="en-US" dirty="0" smtClean="0"/>
              <a:t>the coefficient       </a:t>
            </a:r>
            <a:r>
              <a:rPr lang="en-US" i="1" dirty="0" smtClean="0"/>
              <a:t> determines whether there is discrimination against women: if      &lt; 0, </a:t>
            </a:r>
            <a:r>
              <a:rPr lang="en-US" dirty="0" smtClean="0"/>
              <a:t>then, for the same level of other factors, women earn less than men on average.</a:t>
            </a:r>
            <a:endParaRPr lang="en-US" dirty="0"/>
          </a:p>
        </p:txBody>
      </p:sp>
      <p:pic>
        <p:nvPicPr>
          <p:cNvPr id="4101" name="Picture 5"/>
          <p:cNvPicPr>
            <a:picLocks noChangeAspect="1" noChangeArrowheads="1"/>
          </p:cNvPicPr>
          <p:nvPr/>
        </p:nvPicPr>
        <p:blipFill>
          <a:blip r:embed="rId2"/>
          <a:srcRect/>
          <a:stretch>
            <a:fillRect/>
          </a:stretch>
        </p:blipFill>
        <p:spPr bwMode="auto">
          <a:xfrm>
            <a:off x="2590800" y="2971800"/>
            <a:ext cx="381000" cy="381000"/>
          </a:xfrm>
          <a:prstGeom prst="rect">
            <a:avLst/>
          </a:prstGeom>
          <a:noFill/>
          <a:ln w="9525">
            <a:noFill/>
            <a:miter lim="800000"/>
            <a:headEnd/>
            <a:tailEnd/>
          </a:ln>
          <a:effectLst/>
        </p:spPr>
      </p:pic>
      <p:pic>
        <p:nvPicPr>
          <p:cNvPr id="8" name="Picture 5"/>
          <p:cNvPicPr>
            <a:picLocks noChangeAspect="1" noChangeArrowheads="1"/>
          </p:cNvPicPr>
          <p:nvPr/>
        </p:nvPicPr>
        <p:blipFill>
          <a:blip r:embed="rId2"/>
          <a:srcRect/>
          <a:stretch>
            <a:fillRect/>
          </a:stretch>
        </p:blipFill>
        <p:spPr bwMode="auto">
          <a:xfrm>
            <a:off x="7620000" y="2971800"/>
            <a:ext cx="381000" cy="381000"/>
          </a:xfrm>
          <a:prstGeom prst="rect">
            <a:avLst/>
          </a:prstGeom>
          <a:noFill/>
          <a:ln w="9525">
            <a:noFill/>
            <a:miter lim="800000"/>
            <a:headEnd/>
            <a:tailEnd/>
          </a:ln>
          <a:effectLst/>
        </p:spPr>
      </p:pic>
      <p:pic>
        <p:nvPicPr>
          <p:cNvPr id="9" name="Picture 5"/>
          <p:cNvPicPr>
            <a:picLocks noChangeAspect="1" noChangeArrowheads="1"/>
          </p:cNvPicPr>
          <p:nvPr/>
        </p:nvPicPr>
        <p:blipFill>
          <a:blip r:embed="rId2"/>
          <a:srcRect/>
          <a:stretch>
            <a:fillRect/>
          </a:stretch>
        </p:blipFill>
        <p:spPr bwMode="auto">
          <a:xfrm>
            <a:off x="3962400" y="4419600"/>
            <a:ext cx="381000" cy="457200"/>
          </a:xfrm>
          <a:prstGeom prst="rect">
            <a:avLst/>
          </a:prstGeom>
          <a:noFill/>
          <a:ln w="9525">
            <a:noFill/>
            <a:miter lim="800000"/>
            <a:headEnd/>
            <a:tailEnd/>
          </a:ln>
          <a:effectLst/>
        </p:spPr>
      </p:pic>
      <p:pic>
        <p:nvPicPr>
          <p:cNvPr id="10" name="Picture 5"/>
          <p:cNvPicPr>
            <a:picLocks noChangeAspect="1" noChangeArrowheads="1"/>
          </p:cNvPicPr>
          <p:nvPr/>
        </p:nvPicPr>
        <p:blipFill>
          <a:blip r:embed="rId2"/>
          <a:srcRect/>
          <a:stretch>
            <a:fillRect/>
          </a:stretch>
        </p:blipFill>
        <p:spPr bwMode="auto">
          <a:xfrm>
            <a:off x="5486400" y="4724400"/>
            <a:ext cx="381000" cy="4572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403</TotalTime>
  <Words>4957</Words>
  <Application>Microsoft Office PowerPoint</Application>
  <PresentationFormat>On-screen Show (4:3)</PresentationFormat>
  <Paragraphs>239</Paragraphs>
  <Slides>48</Slides>
  <Notes>0</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48</vt:i4>
      </vt:variant>
    </vt:vector>
  </HeadingPairs>
  <TitlesOfParts>
    <vt:vector size="51" baseType="lpstr">
      <vt:lpstr>Office Theme</vt:lpstr>
      <vt:lpstr>Equation</vt:lpstr>
      <vt:lpstr>Document</vt:lpstr>
      <vt:lpstr>CHAPTER ONE</vt:lpstr>
      <vt:lpstr>Describing Qualitative Information</vt:lpstr>
      <vt:lpstr>CONT…</vt:lpstr>
      <vt:lpstr>Example Jeffrey M. Wooldridge-Introductory Econometrics_ A Modern   Approach-South-Western College Pub (2012),page 228</vt:lpstr>
      <vt:lpstr>Cont…</vt:lpstr>
      <vt:lpstr>THE NATURE OF DUMMY VARIABLES </vt:lpstr>
      <vt:lpstr>Cont..</vt:lpstr>
      <vt:lpstr>Cont…</vt:lpstr>
      <vt:lpstr>Cont..</vt:lpstr>
      <vt:lpstr>Cont…</vt:lpstr>
      <vt:lpstr>Cont…</vt:lpstr>
      <vt:lpstr>Cont…</vt:lpstr>
      <vt:lpstr>Cont….</vt:lpstr>
      <vt:lpstr>Cont… </vt:lpstr>
      <vt:lpstr>Cont…</vt:lpstr>
      <vt:lpstr>Cont….</vt:lpstr>
      <vt:lpstr>Caution in the Use of Dummy Variables </vt:lpstr>
      <vt:lpstr>Cont…</vt:lpstr>
      <vt:lpstr>Cont… </vt:lpstr>
      <vt:lpstr>Cont… </vt:lpstr>
      <vt:lpstr>Example</vt:lpstr>
      <vt:lpstr>Cont…</vt:lpstr>
      <vt:lpstr>ANOVA MODELS WITH TWO QUALITATIVE VARIABLES </vt:lpstr>
      <vt:lpstr>Cont…</vt:lpstr>
      <vt:lpstr>Cont…</vt:lpstr>
      <vt:lpstr>Slide 26</vt:lpstr>
      <vt:lpstr>REGRESSION WITH A MIXTURE OF QUANTITATIVE AND QUALITATIVE REGRESSORS: THE ANCOVA MODELS</vt:lpstr>
      <vt:lpstr>Cont…</vt:lpstr>
      <vt:lpstr>Example</vt:lpstr>
      <vt:lpstr>Cont…</vt:lpstr>
      <vt:lpstr>Cont…</vt:lpstr>
      <vt:lpstr>INTERACTION EFFECTS USING DUMMY VARIABLES Interactions among Dummy Variables </vt:lpstr>
      <vt:lpstr>Cont… </vt:lpstr>
      <vt:lpstr>1.3 Dummy as Dependent Variable (QUALITATIVE RESPONSE MODELS)  </vt:lpstr>
      <vt:lpstr>Cont…</vt:lpstr>
      <vt:lpstr>Cont…</vt:lpstr>
      <vt:lpstr>THE LINEAR PROBABILITY MODEL </vt:lpstr>
      <vt:lpstr>Cont…</vt:lpstr>
      <vt:lpstr>Cont… </vt:lpstr>
      <vt:lpstr>Cont…</vt:lpstr>
      <vt:lpstr>Shortcomings of the LPM </vt:lpstr>
      <vt:lpstr>Cont..</vt:lpstr>
      <vt:lpstr>Cont…</vt:lpstr>
      <vt:lpstr>Cont..</vt:lpstr>
      <vt:lpstr>Cont…</vt:lpstr>
      <vt:lpstr>A NUMERICAL EXAMPLE </vt:lpstr>
      <vt:lpstr>1.4. Logit and Probit Models for Binary Response </vt:lpstr>
      <vt:lpstr>THE LOGIT MODEL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ONE</dc:title>
  <dc:creator>user</dc:creator>
  <cp:lastModifiedBy>user_2</cp:lastModifiedBy>
  <cp:revision>83</cp:revision>
  <dcterms:created xsi:type="dcterms:W3CDTF">2006-08-16T00:00:00Z</dcterms:created>
  <dcterms:modified xsi:type="dcterms:W3CDTF">2019-03-18T18:08:25Z</dcterms:modified>
</cp:coreProperties>
</file>