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5"/>
  </p:notesMasterIdLst>
  <p:sldIdLst>
    <p:sldId id="451" r:id="rId2"/>
    <p:sldId id="452" r:id="rId3"/>
    <p:sldId id="259" r:id="rId4"/>
    <p:sldId id="263" r:id="rId5"/>
    <p:sldId id="270" r:id="rId6"/>
    <p:sldId id="274" r:id="rId7"/>
    <p:sldId id="275" r:id="rId8"/>
    <p:sldId id="276" r:id="rId9"/>
    <p:sldId id="281" r:id="rId10"/>
    <p:sldId id="286" r:id="rId11"/>
    <p:sldId id="433" r:id="rId12"/>
    <p:sldId id="435" r:id="rId13"/>
    <p:sldId id="434" r:id="rId14"/>
    <p:sldId id="436" r:id="rId15"/>
    <p:sldId id="443" r:id="rId16"/>
    <p:sldId id="446" r:id="rId17"/>
    <p:sldId id="441" r:id="rId18"/>
    <p:sldId id="448" r:id="rId19"/>
    <p:sldId id="310" r:id="rId20"/>
    <p:sldId id="319" r:id="rId21"/>
    <p:sldId id="321" r:id="rId22"/>
    <p:sldId id="322" r:id="rId23"/>
    <p:sldId id="313" r:id="rId24"/>
    <p:sldId id="314" r:id="rId25"/>
    <p:sldId id="316" r:id="rId26"/>
    <p:sldId id="344" r:id="rId27"/>
    <p:sldId id="346" r:id="rId28"/>
    <p:sldId id="347" r:id="rId29"/>
    <p:sldId id="348" r:id="rId30"/>
    <p:sldId id="349" r:id="rId31"/>
    <p:sldId id="350" r:id="rId32"/>
    <p:sldId id="351" r:id="rId33"/>
    <p:sldId id="352" r:id="rId34"/>
    <p:sldId id="353" r:id="rId35"/>
    <p:sldId id="453" r:id="rId36"/>
    <p:sldId id="454" r:id="rId37"/>
    <p:sldId id="455" r:id="rId38"/>
    <p:sldId id="456" r:id="rId39"/>
    <p:sldId id="457" r:id="rId40"/>
    <p:sldId id="458" r:id="rId41"/>
    <p:sldId id="459" r:id="rId42"/>
    <p:sldId id="460" r:id="rId43"/>
    <p:sldId id="461" r:id="rId44"/>
    <p:sldId id="462" r:id="rId45"/>
    <p:sldId id="463" r:id="rId46"/>
    <p:sldId id="464" r:id="rId47"/>
    <p:sldId id="465" r:id="rId48"/>
    <p:sldId id="466" r:id="rId49"/>
    <p:sldId id="467" r:id="rId50"/>
    <p:sldId id="468" r:id="rId51"/>
    <p:sldId id="469" r:id="rId52"/>
    <p:sldId id="470" r:id="rId53"/>
    <p:sldId id="471" r:id="rId54"/>
    <p:sldId id="472" r:id="rId55"/>
    <p:sldId id="473" r:id="rId56"/>
    <p:sldId id="474" r:id="rId57"/>
    <p:sldId id="475" r:id="rId58"/>
    <p:sldId id="476" r:id="rId59"/>
    <p:sldId id="477" r:id="rId60"/>
    <p:sldId id="478" r:id="rId61"/>
    <p:sldId id="479" r:id="rId62"/>
    <p:sldId id="480" r:id="rId63"/>
    <p:sldId id="481" r:id="rId64"/>
    <p:sldId id="482" r:id="rId65"/>
    <p:sldId id="483" r:id="rId66"/>
    <p:sldId id="484" r:id="rId67"/>
    <p:sldId id="485" r:id="rId68"/>
    <p:sldId id="486" r:id="rId69"/>
    <p:sldId id="487" r:id="rId70"/>
    <p:sldId id="488" r:id="rId71"/>
    <p:sldId id="489" r:id="rId72"/>
    <p:sldId id="490" r:id="rId73"/>
    <p:sldId id="491" r:id="rId7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5237AE-E2E1-4A5C-8AED-91344B51AB9E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F1243A-DB51-42E0-AF18-D9BD75E41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663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9C3BD-DEE5-417A-B5F6-133AEB1B20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FA18EA-52B0-4075-8E3B-65EDEBD673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79847-CA86-4685-9E4B-A052BF53E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D236D-AE17-4AA6-8D77-39DB45918E1A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6225D-008C-41C8-BD94-BE1E9E3CB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Course title: Development planning and project analysis II             BY: Abebe M.         Academic Year, 2018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72A21-DCDE-4345-BF1B-1F0A9CECC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444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2601E-39EF-47F7-AD38-0C7DDDBBE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EBF279-60DE-414D-8F0E-1A711866ED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BCA792-B6EE-411E-A940-7771BF05A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1D223-CD49-497F-9095-6E50FD4ECCA1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EDAF95-021A-4687-80C3-3DA5B31EC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Course title: Development planning and project analysis II             BY: Abebe M.         Academic Year, 2018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39C19C-9E21-436C-882F-207080DF1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050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F041D5-BDE7-470F-A63E-3CC5C87F48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74DB92-AA98-48A9-A1A3-DDB0F0ED80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AA373F-E058-4A6B-B29A-AED5EE13E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95AEB-D7BB-4BA5-852E-46DAC85A0511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3D660-5D09-40B9-9629-83CE4E353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Course title: Development planning and project analysis II             BY: Abebe M.         Academic Year, 2018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99589A-5599-4F58-8B41-3A5AEF762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86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1CEF9-FE64-4529-9E07-086D49715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F459CE-14AA-4071-834F-C12E8C895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71073-F2DE-464B-B4BD-7641B438F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B306-E313-4496-9761-9F3A8F87C42E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86CB66-B0F4-4E04-B2D9-E810EB85B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Course title: Development planning and project analysis II             BY: Abebe M.         Academic Year, 2018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855CC-B5E9-42A4-85D1-ED5F6229C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0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1A0E7-E096-4BF4-AC04-21280F602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B36523-114D-43C3-8CE5-FA7664591F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28AF8D-00F2-4314-B844-E6CC111F8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E492-DEA0-42EF-8193-075137FD7CD5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46911-7CFE-4324-A7EB-56F05A656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Course title: Development planning and project analysis II             BY: Abebe M.         Academic Year, 2018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7D5202-BA9C-4A9B-BE74-88C94F2AF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096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76928-9A3C-4B8D-A465-9E9C735E5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378C9A-BF17-4C76-B9E3-1E5A59150C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05145E-8F22-4EB3-B91A-D040FC8B13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1A0249-927D-436E-B520-A5FB8948C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350BC-D2BB-4F2E-B516-49E419BDA1B5}" type="datetime1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F5A73B-77D6-400A-8EA4-4F5D4E630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Course title: Development planning and project analysis II             BY: Abebe M.         Academic Year, 2018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6B6414-33A5-4A24-9A9A-EF11F4E3A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941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2A832-1BD3-473E-B46A-B6F60E94A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D5AE1E-0792-403B-A548-63A9509B57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17AFB9-C7F6-4790-998C-5051BBD71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15423D-BDC8-416A-90BF-9B7D2E7567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4A8CD9-A50A-43DA-9A32-946F255C0F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DBAF00-E9F9-4E71-9EE8-301CF7CF4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84E21-06F5-4C09-84CC-ECB4817D2507}" type="datetime1">
              <a:rPr lang="en-US" smtClean="0"/>
              <a:t>3/9/2020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A951FA-AF85-4B3B-8287-972BB7ABE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Course title: Development planning and project analysis II             BY: Abebe M.         Academic Year, 2018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0DF2FF-9779-4FC2-B313-7B79A38D0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514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FA701-0116-4CFD-8C84-4CBE9600D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9E7D04-6C02-412E-95AC-620E54E71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C53F-19AF-4FA2-986B-B59DAF9C6C25}" type="datetime1">
              <a:rPr lang="en-US" smtClean="0"/>
              <a:t>3/9/2020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BD025E-DCB4-4366-BC28-E44374EE6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Course title: Development planning and project analysis II             BY: Abebe M.         Academic Year, 2018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5E566A-08FB-4257-B66B-06FF503E4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545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C461B8-166E-41C0-BCAC-7A03EED37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08D34-D423-42DE-8213-C0889AE65804}" type="datetime1">
              <a:rPr lang="en-US" smtClean="0"/>
              <a:t>3/9/2020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4E2386-E22B-424B-8061-FC378CD7A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Course title: Development planning and project analysis II             BY: Abebe M.         Academic Year, 2018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E11583-A3BB-4501-A869-BA36BD1CE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618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9544E-B250-4398-979D-20688C199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A64068-489C-4B83-BA62-7C1B0FD91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7A0BD2-0C2F-4F33-B230-87055954CB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90592C-4EB8-4F62-86D6-152E0B4B6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28130-9AF2-4099-8FD8-C20B0B50F5CB}" type="datetime1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A28D0C-BE28-442C-B9E1-B307FE9F0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Course title: Development planning and project analysis II             BY: Abebe M.         Academic Year, 2018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9A82AC-E8E6-46FE-AE54-FB815C63D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400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38341-FECB-465F-9850-F73617329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C2F6A5-2D4F-42FD-844E-CFFE9D3F60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C3EA16-B879-4A9F-B184-BE8F696F60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11054E-9BBC-4372-887A-2D19B2597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0350-E1DE-4C85-BA1E-5A57DD57AAAB}" type="datetime1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F51F67-CC28-4EEB-8D32-455053029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Course title: Development planning and project analysis II             BY: Abebe M.         Academic Year, 2018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C6D860-3424-481F-9038-071EF35A1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19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FEC7D3-67DC-4952-8C4A-C186C7B16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148BA9-8ECC-4FAE-9ECB-A98E8B68E6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7409E0-631D-413C-8235-0E6BD91BE5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C86FE-5F0A-4675-BB1B-3E86DC9D2D35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DDD1D2-B25F-476D-93EF-1DDF44E0FF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Course title: Development planning and project analysis II             BY: Abebe M.         Academic Year, 2018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DC5B5-4A97-4C38-AA89-A4A6A67E8A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67BD3-3233-4541-B915-0180E8843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03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19685-1A3B-4421-BC24-7655555D3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2527"/>
          </a:xfrm>
        </p:spPr>
        <p:txBody>
          <a:bodyPr>
            <a:norm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Chapter - 2: Financial Analysis and Appraisal of Projects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80391F-3CF9-4BCC-B20D-A8FB2FB5B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7652"/>
            <a:ext cx="10515600" cy="542869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main content of the chapter are:</a:t>
            </a:r>
          </a:p>
          <a:p>
            <a:pPr lvl="2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Scope and Rationale </a:t>
            </a:r>
          </a:p>
          <a:p>
            <a:pPr lvl="2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Identification of Costs and Benefits </a:t>
            </a:r>
          </a:p>
          <a:p>
            <a:pPr lvl="2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Classification of Costs and Benefits </a:t>
            </a:r>
          </a:p>
          <a:p>
            <a:pPr lvl="2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valuation of financial costs and benefits</a:t>
            </a:r>
          </a:p>
          <a:p>
            <a:pPr lvl="2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Investment Profitability Analysis </a:t>
            </a:r>
          </a:p>
          <a:p>
            <a:pPr lvl="2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Sensitivity analysis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7347F0-314B-4CA0-B9F3-519D5EF02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21565" y="6356350"/>
            <a:ext cx="7792278" cy="365125"/>
          </a:xfrm>
        </p:spPr>
        <p:txBody>
          <a:bodyPr/>
          <a:lstStyle/>
          <a:p>
            <a:r>
              <a:rPr lang="en-US" dirty="0"/>
              <a:t>Course title: </a:t>
            </a:r>
            <a:r>
              <a:rPr lang="en-US" dirty="0" err="1"/>
              <a:t>Devleopment</a:t>
            </a:r>
            <a:r>
              <a:rPr lang="en-US" dirty="0"/>
              <a:t> planning and project analysis II             BY: s k.         </a:t>
            </a:r>
            <a:r>
              <a:rPr lang="en-US" dirty="0" err="1"/>
              <a:t>Acadekic</a:t>
            </a:r>
            <a:r>
              <a:rPr lang="en-US" dirty="0"/>
              <a:t> Year, 2018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5E835F-4E7C-48A1-8E8B-10E5FCB04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2189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5A735-2A6E-4CCB-A302-34E4D29BE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2039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220000"/>
              </a:lnSpc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Classifications of Cost and Benefits</a:t>
            </a:r>
            <a:endParaRPr lang="en-US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79BA6-A16A-40FA-BFB9-15D82B621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007164"/>
            <a:ext cx="11569148" cy="5485711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2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There are alternative ways of classifying costs and benefits of a project. </a:t>
            </a:r>
          </a:p>
          <a:p>
            <a:pPr algn="just">
              <a:lnSpc>
                <a:spcPct val="220000"/>
              </a:lnSpc>
              <a:buFont typeface="Wingdings" panose="05000000000000000000" pitchFamily="2" charset="2"/>
              <a:buChar char="v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One is to categorize both costs and benefits into: </a:t>
            </a:r>
          </a:p>
          <a:p>
            <a:pPr algn="just">
              <a:lnSpc>
                <a:spcPct val="220000"/>
              </a:lnSpc>
              <a:buFont typeface="Wingdings" panose="05000000000000000000" pitchFamily="2" charset="2"/>
              <a:buChar char="q"/>
            </a:pPr>
            <a:r>
              <a:rPr lang="en-US" sz="9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Tangible and intangible</a:t>
            </a:r>
            <a:r>
              <a:rPr lang="en-US" sz="9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The prices that the project actually pays for inputs are the appropriate prices to use to estimate the project’s financial costs. </a:t>
            </a:r>
          </a:p>
          <a:p>
            <a:pPr algn="just">
              <a:lnSpc>
                <a:spcPct val="22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These prices may include taxes, tariffs, rents, or be net of subsidies. </a:t>
            </a:r>
          </a:p>
          <a:p>
            <a:pPr marL="0" indent="0" algn="just">
              <a:lnSpc>
                <a:spcPct val="220000"/>
              </a:lnSpc>
              <a:buNone/>
            </a:pPr>
            <a:endParaRPr lang="en-US" sz="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841E66-22C0-4B5D-B1B1-FCC5012DA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61661" y="6093584"/>
            <a:ext cx="9067800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96F384-ED71-4B73-B9F4-97C3588B9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797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D9BB1-E13E-403F-80C9-B1E7F233A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9762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918DA-C1D8-4C70-8B23-1BE33CFA8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4888"/>
            <a:ext cx="10515600" cy="5657986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Some of the project costs are tangible and quantifiable while many more are intangible and non quantifiable.</a:t>
            </a:r>
          </a:p>
          <a:p>
            <a:pPr algn="just">
              <a:lnSpc>
                <a:spcPct val="20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costs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a project depend on the exact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 formulation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location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resource availability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or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objective of the project. </a:t>
            </a:r>
          </a:p>
          <a:p>
            <a:pPr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Tangible benefits can arise either from increased production or from reduced costs.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5E99F8-9304-4786-8A17-8960A9055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17983" y="6356350"/>
            <a:ext cx="9144000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E9AF3-4498-4BF9-8A8A-89530AFFD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168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1A75B-BA84-48A7-8CAE-2953201F0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6023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220A9-1AE7-4286-A966-F339E80244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8870"/>
            <a:ext cx="10515600" cy="5448093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20000"/>
              </a:lnSpc>
            </a:pPr>
            <a:r>
              <a:rPr lang="en-US" sz="9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general the following benefits can be expected:</a:t>
            </a: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sz="96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Increased production</a:t>
            </a: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sz="9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Quality improvement</a:t>
            </a: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sz="9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Changes in time of sale </a:t>
            </a: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sz="9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changes in location of sale</a:t>
            </a: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sz="9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Changes in product form (grading)</a:t>
            </a: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sz="9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Cost reduction through technological advancement &amp; etc.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F335E6-4C3D-4571-A7F0-BC98BC331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9929" y="6356350"/>
            <a:ext cx="8733183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F0E9E5-D700-4F07-AB6C-99B86B2FE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9085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21EB0-A83B-417F-9C60-8972F9E2B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8545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Another classification:</a:t>
            </a:r>
            <a:endParaRPr lang="en-US" sz="2400" b="1" dirty="0">
              <a:solidFill>
                <a:srgbClr val="92D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8C424-111F-4F22-9B56-51211550C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0904"/>
            <a:ext cx="10515600" cy="5236059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200000"/>
              </a:lnSpc>
              <a:buNone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</a:t>
            </a:r>
            <a:r>
              <a:rPr lang="en-US" sz="9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Total investment costs; including:</a:t>
            </a:r>
          </a:p>
          <a:p>
            <a:pPr marL="514350" indent="-514350" algn="just">
              <a:lnSpc>
                <a:spcPct val="200000"/>
              </a:lnSpc>
              <a:buAutoNum type="alphaLcPeriod"/>
            </a:pPr>
            <a:r>
              <a:rPr lang="en-US" sz="9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Initial investment costs;</a:t>
            </a:r>
          </a:p>
          <a:p>
            <a:pPr lvl="1"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96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Fixed investment costs; </a:t>
            </a:r>
            <a:endParaRPr lang="en-US" sz="96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2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cost of land and site development </a:t>
            </a:r>
          </a:p>
          <a:p>
            <a:pPr lvl="2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cost of buildings and civil works</a:t>
            </a:r>
          </a:p>
          <a:p>
            <a:pPr lvl="2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Plant and machinery</a:t>
            </a:r>
          </a:p>
          <a:p>
            <a:pPr lvl="2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Miscellaneous fixed assets (furniture)</a:t>
            </a:r>
            <a:endParaRPr lang="en-US" sz="9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2">
              <a:lnSpc>
                <a:spcPct val="200000"/>
              </a:lnSpc>
              <a:buFont typeface="Wingdings" panose="05000000000000000000" pitchFamily="2" charset="2"/>
              <a:buChar char="ü"/>
            </a:pP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2">
              <a:buFont typeface="Wingdings" panose="05000000000000000000" pitchFamily="2" charset="2"/>
              <a:buChar char="ü"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D3CD9B-066F-4BD6-93A1-302BFB281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51721" y="6356350"/>
            <a:ext cx="9276521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7D653-69BC-41CB-AF3B-2F246C1C8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69602"/>
            <a:ext cx="2743200" cy="365125"/>
          </a:xfrm>
        </p:spPr>
        <p:txBody>
          <a:bodyPr/>
          <a:lstStyle/>
          <a:p>
            <a:fld id="{73867BD3-3233-4541-B915-0180E8843D7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0489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98994-FB84-4DCB-8620-DABCF093C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651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66076-D958-4B9E-908F-30FC8204A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61" y="821636"/>
            <a:ext cx="11304103" cy="5499651"/>
          </a:xfrm>
        </p:spPr>
        <p:txBody>
          <a:bodyPr>
            <a:normAutofit fontScale="25000" lnSpcReduction="20000"/>
          </a:bodyPr>
          <a:lstStyle/>
          <a:p>
            <a:pPr lvl="2" algn="just">
              <a:lnSpc>
                <a:spcPct val="220000"/>
              </a:lnSpc>
              <a:buFont typeface="Wingdings" panose="05000000000000000000" pitchFamily="2" charset="2"/>
              <a:buChar char="v"/>
            </a:pPr>
            <a:r>
              <a:rPr lang="en-US" sz="9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Pre-Production expenditures; </a:t>
            </a:r>
            <a:r>
              <a:rPr lang="en-US" sz="9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includes the following investment cost items.</a:t>
            </a:r>
          </a:p>
          <a:p>
            <a:pPr lvl="2" algn="just">
              <a:lnSpc>
                <a:spcPct val="220000"/>
              </a:lnSpc>
              <a:buFont typeface="Wingdings" panose="05000000000000000000" pitchFamily="2" charset="2"/>
              <a:buChar char="ü"/>
            </a:pP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Intangible assets; 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These include:</a:t>
            </a:r>
          </a:p>
          <a:p>
            <a:pPr lvl="3" algn="just">
              <a:lnSpc>
                <a:spcPct val="220000"/>
              </a:lnSpc>
              <a:buFont typeface="Courier New" panose="02070309020205020404" pitchFamily="49" charset="0"/>
              <a:buChar char="o"/>
            </a:pPr>
            <a:r>
              <a:rPr lang="en-US" sz="9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Patents,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9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licenses, </a:t>
            </a:r>
            <a:r>
              <a:rPr lang="en-US" sz="9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engineering fees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and </a:t>
            </a:r>
            <a:r>
              <a:rPr lang="en-US" sz="9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goodwill.</a:t>
            </a:r>
          </a:p>
          <a:p>
            <a:pPr lvl="3" algn="just">
              <a:lnSpc>
                <a:spcPct val="220000"/>
              </a:lnSpc>
              <a:buFont typeface="Courier New" panose="02070309020205020404" pitchFamily="49" charset="0"/>
              <a:buChar char="o"/>
            </a:pPr>
            <a:r>
              <a:rPr lang="en-US" sz="9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Preparatory studies, like feasibility studies, consultant 	fees </a:t>
            </a:r>
            <a:r>
              <a:rPr lang="en-US" sz="960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for</a:t>
            </a:r>
            <a:r>
              <a:rPr lang="en-US" sz="9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960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preparing </a:t>
            </a:r>
            <a:r>
              <a:rPr lang="en-US" sz="9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studies, supervision costs, &amp; etc.</a:t>
            </a:r>
          </a:p>
          <a:p>
            <a:pPr lvl="3" algn="just">
              <a:lnSpc>
                <a:spcPct val="220000"/>
              </a:lnSpc>
              <a:buFont typeface="Courier New" panose="02070309020205020404" pitchFamily="49" charset="0"/>
              <a:buChar char="o"/>
            </a:pP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v"/>
            </a:pPr>
            <a:endParaRPr lang="en-US" sz="10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lnSpc>
                <a:spcPct val="220000"/>
              </a:lnSpc>
              <a:buNone/>
            </a:pPr>
            <a:endParaRPr lang="en-US" sz="10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ACA95D-629A-4BB9-9BF3-ED6C284F5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63757" y="6356350"/>
            <a:ext cx="8547652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3667A4-260F-4719-832F-F5EA7A3D9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868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0AA1E-2A37-45E7-BF88-4D378156E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651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 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93369-1B08-4B9B-8760-7EBD73229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1636"/>
            <a:ext cx="11062252" cy="5355327"/>
          </a:xfrm>
        </p:spPr>
        <p:txBody>
          <a:bodyPr>
            <a:normAutofit fontScale="25000" lnSpcReduction="20000"/>
          </a:bodyPr>
          <a:lstStyle/>
          <a:p>
            <a:pPr lvl="1" algn="just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Other Pre-operation expenses. 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These include:</a:t>
            </a:r>
          </a:p>
          <a:p>
            <a:pPr lvl="2" algn="just"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en-US" sz="9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Rents, taxes, Salaries, and others</a:t>
            </a:r>
          </a:p>
          <a:p>
            <a:pPr lvl="2" algn="just">
              <a:lnSpc>
                <a:spcPct val="220000"/>
              </a:lnSpc>
              <a:buFont typeface="Courier New" panose="02070309020205020404" pitchFamily="49" charset="0"/>
              <a:buChar char="o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Pre-production marketing costs, promotional expenses, creation of sales network, etc.;</a:t>
            </a:r>
          </a:p>
          <a:p>
            <a:pPr lvl="2" algn="just">
              <a:lnSpc>
                <a:spcPct val="220000"/>
              </a:lnSpc>
              <a:buFont typeface="Courier New" panose="02070309020205020404" pitchFamily="49" charset="0"/>
              <a:buChar char="o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Training costs, including all fees, travel, living expenses etc.;</a:t>
            </a:r>
          </a:p>
          <a:p>
            <a:pPr lvl="2" algn="just">
              <a:lnSpc>
                <a:spcPct val="220000"/>
              </a:lnSpc>
              <a:buFont typeface="Courier New" panose="02070309020205020404" pitchFamily="49" charset="0"/>
              <a:buChar char="o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Insurance charges;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8A6F87-B77F-4879-85E5-CF825B1BC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30017" y="6356350"/>
            <a:ext cx="7659757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FC9E02-CB3D-4116-9656-E4EB85DC2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3245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A7363-5D0F-46EF-BC68-72EA161DB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16753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 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B149A-50BD-4035-B0E5-B56802D65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7896"/>
            <a:ext cx="10515600" cy="5289067"/>
          </a:xfrm>
        </p:spPr>
        <p:txBody>
          <a:bodyPr>
            <a:normAutofit/>
          </a:bodyPr>
          <a:lstStyle/>
          <a:p>
            <a:pPr lvl="2" algn="just">
              <a:lnSpc>
                <a:spcPct val="220000"/>
              </a:lnSpc>
              <a:buFont typeface="Courier New" panose="02070309020205020404" pitchFamily="49" charset="0"/>
              <a:buChar char="o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Interest on loan,</a:t>
            </a:r>
          </a:p>
          <a:p>
            <a:pPr lvl="2" algn="just">
              <a:lnSpc>
                <a:spcPct val="220000"/>
              </a:lnSpc>
              <a:buFont typeface="Courier New" panose="02070309020205020404" pitchFamily="49" charset="0"/>
              <a:buChar char="o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Miscellaneous expenses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E3ABC5-7C32-4EB8-86E1-FED6E34EC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32452" y="6356350"/>
            <a:ext cx="8825948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9589DE-B7DF-4655-B8DF-D25133D9E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1879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272D4-AF69-4CF6-8CC7-0357EE5B9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3014"/>
          </a:xfrm>
        </p:spPr>
        <p:txBody>
          <a:bodyPr>
            <a:norm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b. Plant and Equipment Replacement Costs</a:t>
            </a: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096141-FAA6-43CC-89B0-FB99BA5A9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835" y="848140"/>
            <a:ext cx="11078817" cy="5328823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2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Every machinery and equipment does not have equal economic life. </a:t>
            </a:r>
          </a:p>
          <a:p>
            <a:pPr algn="just">
              <a:lnSpc>
                <a:spcPct val="22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Even though there are machineries and equipment that productively be operated for many years, there are also equipment, machinery components and parts which need to be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regularly replaced for smooth operation of the same technology.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6185F4-0B66-4A60-A5B5-E0DCFB743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78225" y="6356350"/>
            <a:ext cx="8733183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72E514-91CA-4AAF-B51B-AE7EE96D3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3178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4EB39-8EDB-4716-BB2A-C9D6DD634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16753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 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812E53-5A32-4A4E-8EFE-6E90C026A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1878"/>
            <a:ext cx="10515600" cy="5395085"/>
          </a:xfrm>
        </p:spPr>
        <p:txBody>
          <a:bodyPr>
            <a:normAutofit/>
          </a:bodyPr>
          <a:lstStyle/>
          <a:p>
            <a:pPr algn="just">
              <a:lnSpc>
                <a:spcPct val="22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 sound project planning work should adequately provide for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replacement of components and parts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pPr algn="just">
              <a:lnSpc>
                <a:spcPct val="22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fact the first thing to do would be to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identify such items and then estimate the costs for replacement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B7D951-7726-4E68-A74F-59C834A89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63757" y="6356350"/>
            <a:ext cx="8163339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CCA504-7F34-4ED3-B3AA-0BCD2AB7A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19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30CBC-EE73-43E7-B26B-40B9C5718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279"/>
            <a:ext cx="10515600" cy="636106"/>
          </a:xfrm>
        </p:spPr>
        <p:txBody>
          <a:bodyPr>
            <a:noAutofit/>
          </a:bodyPr>
          <a:lstStyle/>
          <a:p>
            <a:pPr algn="just">
              <a:lnSpc>
                <a:spcPct val="220000"/>
              </a:lnSpc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Operating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4EA65-ABE6-4EFF-BB59-6980476B8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61" y="808384"/>
            <a:ext cx="11383617" cy="5368579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may includes</a:t>
            </a: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v"/>
            </a:pP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Material cost</a:t>
            </a: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v"/>
            </a:pP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Utilities: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consisting of power, water, and fuel are also important cost components.</a:t>
            </a: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v"/>
            </a:pP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Labor: 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is the cost of all manpower employed in the enterprise.</a:t>
            </a: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v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Factory Overhead: 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expense on repairs and maintenance, rent, taxes, insurance on factory assets, etc. </a:t>
            </a:r>
          </a:p>
          <a:p>
            <a:pPr lvl="1"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220000"/>
              </a:lnSpc>
              <a:buFont typeface="Wingdings" panose="05000000000000000000" pitchFamily="2" charset="2"/>
              <a:buChar char="v"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220000"/>
              </a:lnSpc>
              <a:buFont typeface="Wingdings" panose="05000000000000000000" pitchFamily="2" charset="2"/>
              <a:buChar char="v"/>
            </a:pP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577704-125E-4C6B-851E-958084D5D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3425" y="6356350"/>
            <a:ext cx="9197009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46F73A-232E-4612-A5C9-FB8143437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376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2ACDF-2D05-4BB7-90B4-53C717789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2771"/>
          </a:xfrm>
        </p:spPr>
        <p:txBody>
          <a:bodyPr>
            <a:norm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Scope and Rationale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01F00-92D0-4286-9E11-91D43DCB5D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7896"/>
            <a:ext cx="10515600" cy="5289067"/>
          </a:xfrm>
        </p:spPr>
        <p:txBody>
          <a:bodyPr>
            <a:normAutofit fontScale="92500"/>
          </a:bodyPr>
          <a:lstStyle/>
          <a:p>
            <a:pPr lvl="0"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is financial analysis?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20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Every project has to be first analyzed in terms of its </a:t>
            </a:r>
            <a:r>
              <a:rPr lang="en-US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timely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implementation </a:t>
            </a:r>
            <a:r>
              <a:rPr lang="en-US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financing</a:t>
            </a:r>
            <a:r>
              <a:rPr lang="en-US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algn="just">
              <a:lnSpc>
                <a:spcPct val="20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aims at </a:t>
            </a:r>
            <a:r>
              <a:rPr lang="en-US" sz="24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confirming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that under prevailing market conditions the project will become and remain viable. 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is concerned with assessing the feasibility of a </a:t>
            </a:r>
            <a:r>
              <a:rPr lang="en-US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project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from the point of view of its financial results.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56C976-7B4E-4B83-9A7F-89BB770F9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5547" y="6356350"/>
            <a:ext cx="8136835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F9D661-0A80-4C14-A5B1-7A3951885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7166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4B771-5DD6-4F8B-9934-1142F101E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3014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BA971E-59C1-4B8C-B30D-D1818282DC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8140"/>
            <a:ext cx="10515600" cy="5328823"/>
          </a:xfrm>
        </p:spPr>
        <p:txBody>
          <a:bodyPr>
            <a:normAutofit/>
          </a:bodyPr>
          <a:lstStyle/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v"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Contingency allowances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are usually included as a regular part of the project cost. </a:t>
            </a:r>
          </a:p>
          <a:p>
            <a:pPr algn="just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would be unrealistic to base project cost estimates only on these assumptions of perfect knowledge and complete price stability.</a:t>
            </a:r>
          </a:p>
          <a:p>
            <a:pPr marL="457200" lvl="1" indent="0" algn="just">
              <a:lnSpc>
                <a:spcPct val="210000"/>
              </a:lnSpc>
              <a:buNone/>
            </a:pP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C8E602-565A-4B98-A809-875F02BE8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8915400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9E2A18-77E0-44FD-911E-46DACCA93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8468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D77F9-AD6E-4218-BD90-77603A2AE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9762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02E930-BDCE-42D9-99F7-3A83828DA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4888"/>
            <a:ext cx="10515600" cy="5342075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2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Sound project planning requires that provision be made in advance for possible adverse changes in physical conditions or prices that would add to the baseline cost. </a:t>
            </a:r>
          </a:p>
          <a:p>
            <a:pPr algn="just">
              <a:lnSpc>
                <a:spcPct val="22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Contingency allowances may be divided into those that provide for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physical contingencies 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those for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price contingencies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pPr algn="just">
              <a:lnSpc>
                <a:spcPct val="22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turn price contingencies comprises two categories, those for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relative changes in price 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those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general inflation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A1DAE1-DC89-4695-87D3-7B95B14A6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67339" y="6356350"/>
            <a:ext cx="8216348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BC4CA9-7129-41F0-9A66-B20001A50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9643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48081-E3B7-4307-8C91-F3D46DB18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9518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8B063-1568-448E-974A-B7F2E4015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0904" y="874644"/>
            <a:ext cx="10412896" cy="5302319"/>
          </a:xfrm>
        </p:spPr>
        <p:txBody>
          <a:bodyPr>
            <a:normAutofit/>
          </a:bodyPr>
          <a:lstStyle/>
          <a:p>
            <a:pPr algn="just">
              <a:lnSpc>
                <a:spcPct val="22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avoid the problem of inflation on the other hand it is advisable to work with constant prices instead of current prices.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A973BC-6865-4805-B615-D954283FF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10747" y="6356350"/>
            <a:ext cx="8441635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8B847E-33BA-43C1-9E78-6829F0552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960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F00C3-5CCD-43F8-BEE4-B20174C50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9518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Valuation of Financial Cost and Benefits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0BFE0-A625-4575-8C34-5204336A3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339" y="768626"/>
            <a:ext cx="11317357" cy="5459896"/>
          </a:xfrm>
        </p:spPr>
        <p:txBody>
          <a:bodyPr>
            <a:noAutofit/>
          </a:bodyPr>
          <a:lstStyle/>
          <a:p>
            <a:pPr algn="just">
              <a:lnSpc>
                <a:spcPct val="20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is an issue of pricing/valuing/ of the project’s inputs and outputs. </a:t>
            </a:r>
          </a:p>
          <a:p>
            <a:pPr algn="just">
              <a:lnSpc>
                <a:spcPct val="20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inputs and outputs of a project appear in physical form and prices are used to express them in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value terms.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20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financial benefits of a project are just the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revenues received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the financial costs are the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expenditures that are actually incurred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by the implementing agency as a result of the project. </a:t>
            </a:r>
          </a:p>
          <a:p>
            <a:pPr algn="just">
              <a:lnSpc>
                <a:spcPct val="200000"/>
              </a:lnSpc>
            </a:pP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F06A19-2A76-4645-BECD-AB872227E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72209" y="6356350"/>
            <a:ext cx="9197008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3C3280-2DB1-4AAE-A823-6043BC221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363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14F34-F5A6-4B55-874F-1E726E561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07159-E2DE-4E24-BAED-E87082D8F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8382"/>
            <a:ext cx="10515600" cy="5579165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 the project is producing some goods and services for sale, the revenue that the project implementer expects to receive every year from these sales will be the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benefits of the project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pPr algn="just">
              <a:lnSpc>
                <a:spcPct val="20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costs incurred are the expenditures made to establish and operate the project. </a:t>
            </a:r>
          </a:p>
          <a:p>
            <a:pPr algn="just">
              <a:lnSpc>
                <a:spcPct val="20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financial analysis all receipts and expenditures are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valued as they appear in the financial balance sheet of the project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and are therefore, measured in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market prices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BFA585-5C97-47F9-A5B6-88590CA57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25217" y="6356350"/>
            <a:ext cx="9488557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F11836-A4B4-41FF-BC29-14B82D9A1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0219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78591-E628-48F3-9DA4-5B13C70EC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1675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393633-3AF2-4964-BFEC-B5EFE0F833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1878"/>
            <a:ext cx="10515600" cy="5395085"/>
          </a:xfrm>
        </p:spPr>
        <p:txBody>
          <a:bodyPr>
            <a:normAutofit/>
          </a:bodyPr>
          <a:lstStyle/>
          <a:p>
            <a:pPr algn="just">
              <a:lnSpc>
                <a:spcPct val="22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Since the project implementers will have to pay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market prices for the inputs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will receive market prices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the outputs they produce, the financial costs and benefits of the project are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measured in these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market prices. </a:t>
            </a:r>
          </a:p>
          <a:p>
            <a:pPr marL="0" indent="0" algn="just">
              <a:lnSpc>
                <a:spcPct val="220000"/>
              </a:lnSpc>
              <a:buNone/>
            </a:pP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7C3939-81A5-4B7F-B5B4-0E55C9C2A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78225" y="6356350"/>
            <a:ext cx="9342783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899467-49E9-4CB1-BD36-F5CAE8850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1217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BAD05-FA69-4C27-8951-0827F586C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43258"/>
          </a:xfrm>
        </p:spPr>
        <p:txBody>
          <a:bodyPr>
            <a:noAutofit/>
          </a:bodyPr>
          <a:lstStyle/>
          <a:p>
            <a:pPr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Investment Profitability Analysis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FB78E-3DC3-446D-AEEB-EA1A77F076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8384"/>
            <a:ext cx="10515600" cy="5684490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200000"/>
              </a:lnSpc>
              <a:buNone/>
            </a:pP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A. Non-discounting (traditional) measures of project worth 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914400" lvl="2" indent="0" algn="just">
              <a:lnSpc>
                <a:spcPct val="170000"/>
              </a:lnSpc>
              <a:buNone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Payback Period (PBP) </a:t>
            </a:r>
          </a:p>
          <a:p>
            <a:pPr marL="914400" lvl="2" indent="0" algn="just">
              <a:lnSpc>
                <a:spcPct val="170000"/>
              </a:lnSpc>
              <a:buNone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Accounting Rate of Return (ARR) </a:t>
            </a:r>
          </a:p>
          <a:p>
            <a:pPr marL="0" indent="0" algn="just">
              <a:lnSpc>
                <a:spcPct val="220000"/>
              </a:lnSpc>
              <a:buNone/>
            </a:pP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Payback Period (PBP) 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22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Payback period refers to </a:t>
            </a:r>
            <a:r>
              <a:rPr lang="en-US" sz="9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en-US" sz="9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length of time it takes to recover initial investment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the project. </a:t>
            </a:r>
          </a:p>
          <a:p>
            <a:pPr>
              <a:lnSpc>
                <a:spcPct val="20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Depending on the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nature of net cash flows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payback period may be computed in two ways.</a:t>
            </a:r>
          </a:p>
          <a:p>
            <a:pPr marL="0" indent="0" algn="just">
              <a:buNone/>
            </a:pP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108DFF-CF4A-49F0-8F0C-BBF872F6F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11965" y="6356350"/>
            <a:ext cx="8839200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F7D1F1-0965-486C-B403-7DC7CA911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3156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33A1B-0180-481E-89DA-C23F9170C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0005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B48C8C-0EBA-45D9-9DE7-5EECBE14A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5130"/>
            <a:ext cx="10515600" cy="5381833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200000"/>
              </a:lnSpc>
              <a:buAutoNum type="alphaLcParenR"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When cash flow is in annuity form (even cash flows)</a:t>
            </a:r>
          </a:p>
          <a:p>
            <a:pPr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Annuity refers to </a:t>
            </a:r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equal amount of cash flows that occur every period over the life of the project.  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B09A367-67B7-4193-BCFB-778B71D505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5061" y="3478039"/>
            <a:ext cx="12629321" cy="120663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F564EC-9552-4D0C-BDB6-E3424671B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7252" y="6356350"/>
            <a:ext cx="8984974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207F20-41AD-48CC-88E9-BBC148236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6901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21AB9-3E9F-4CAC-8E7D-0579A55F8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2771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115EC-45B8-4E8D-A143-285DC8A3D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23972"/>
            <a:ext cx="10515600" cy="5196302"/>
          </a:xfrm>
        </p:spPr>
        <p:txBody>
          <a:bodyPr/>
          <a:lstStyle/>
          <a:p>
            <a:pPr algn="just">
              <a:lnSpc>
                <a:spcPct val="20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illustrate the computation of payback period, assume that a project requires an initial investment of Br. 24,000 and annual after tax cash flows of Br. 6000 for five years. </a:t>
            </a:r>
          </a:p>
          <a:p>
            <a:pPr algn="just">
              <a:lnSpc>
                <a:spcPct val="20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How long it takes the company to recover its initial investment? </a:t>
            </a:r>
          </a:p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4C8F649-49BD-4631-BA86-831A292E71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296" y="4367419"/>
            <a:ext cx="10515600" cy="121174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E291E7-F9A3-4436-8D32-AF4048C87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56350"/>
            <a:ext cx="10094843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677FBE-34F1-40B8-BAE1-6CD8A64B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818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7DDB7-D0C6-42FA-AAB4-4D3515B9D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6266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28B0F-7A3D-4CFC-A53C-BB94436D2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" y="861392"/>
            <a:ext cx="11449878" cy="5315571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2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is expected to take the company four years to recover the project’s initial investment of Br. 24,000 </a:t>
            </a:r>
          </a:p>
          <a:p>
            <a:pPr marL="0" indent="0" algn="just">
              <a:lnSpc>
                <a:spcPct val="220000"/>
              </a:lnSpc>
              <a:buNone/>
            </a:pP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b) When cash flows are not in annuity form (Uneven cash flows)</a:t>
            </a:r>
          </a:p>
          <a:p>
            <a:pPr algn="just">
              <a:lnSpc>
                <a:spcPct val="22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When net cash flows are not annuity, payback period is obtained by adding net cash flows for successful years until the total is equal to initial investment.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D2054B-5239-4919-A141-0F80E272C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52939" y="6356350"/>
            <a:ext cx="9594574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 ear, 2012  </a:t>
            </a:r>
          </a:p>
        </p:txBody>
      </p:sp>
    </p:spTree>
    <p:extLst>
      <p:ext uri="{BB962C8B-B14F-4D97-AF65-F5344CB8AC3E}">
        <p14:creationId xmlns:p14="http://schemas.microsoft.com/office/powerpoint/2010/main" val="2435382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CAFEA-4C15-4ABA-9589-EB3C5929F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2771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7690D-E87A-48B5-AF5D-F6EB7B8FC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5130"/>
            <a:ext cx="10515600" cy="538183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project’s direct benefits and costs are, therefore, calculated in </a:t>
            </a:r>
            <a:r>
              <a:rPr lang="en-US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monetary terms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 the prevailing market prices. </a:t>
            </a:r>
          </a:p>
          <a:p>
            <a:pPr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analysis is applied to appraise the </a:t>
            </a:r>
            <a:r>
              <a:rPr lang="en-US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soundness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en-US" sz="24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acceptability of a single project.  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comprehensive financial analysis provides the basic data needed for the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economic evaluation of the project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is the </a:t>
            </a:r>
            <a:r>
              <a:rPr lang="en-US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starting point for such evaluation.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133C27-426B-4714-B3B9-E97267020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27583" y="6356350"/>
            <a:ext cx="7938052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C046AA-4230-4D7C-835D-2EE925403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5301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53657-9A3C-45CC-89F0-BAF2F3894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6510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093E2-7A82-4918-AE09-5CFB1F833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835" y="808384"/>
            <a:ext cx="11290851" cy="5565912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00000"/>
              </a:lnSpc>
              <a:buNone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PBP= Years before full recovery   +     </a:t>
            </a:r>
            <a:r>
              <a:rPr lang="en-US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 recovered cost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                                              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Cash flow during the next year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20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exemplify, assume that a project requires an initial investment of Br. 60,000. </a:t>
            </a:r>
          </a:p>
          <a:p>
            <a:pPr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after taxes cash flows (or net cash flows) are as follows: 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Year 1 = 8000 	  Year 3 = 22,000		Year 5 = 20,000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Year 2 = 15,000	   Year 4 = 20,000		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F2B624-D819-4124-B2E1-89A2ABFDF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5461" y="6356350"/>
            <a:ext cx="8892209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CCAD4D-3F02-471E-ADA9-2AF7BAEC8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252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62597-B6B9-40A3-9C17-1872606EE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2771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EC05A-D43E-41CB-A459-100E3B21B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1148"/>
            <a:ext cx="10515600" cy="5289067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2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payback period is computed as follows;</a:t>
            </a:r>
            <a:r>
              <a:rPr lang="en-US" sz="9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algn="just">
              <a:lnSpc>
                <a:spcPct val="220000"/>
              </a:lnSpc>
            </a:pPr>
            <a:endParaRPr lang="en-US" sz="9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22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the above example, if the 1</a:t>
            </a:r>
            <a:r>
              <a:rPr lang="en-US" sz="96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three years’ net cash flows are added, the sum is equal to Br. 45,000. </a:t>
            </a:r>
          </a:p>
          <a:p>
            <a:pPr algn="just">
              <a:lnSpc>
                <a:spcPct val="22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But the initial investment is Br. 60,000. 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A998B5-B6A8-4FE1-8D4D-8355FC7ABB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5268" y="1679341"/>
            <a:ext cx="10515599" cy="127589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4FEA1A-5D8C-4301-9753-554BEB653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3426" y="6356350"/>
            <a:ext cx="8852452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7BE89-831F-4831-8A0A-7999C050D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4924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FCA4C-C1C1-46C8-8AF6-5EFF03C31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2771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783FC-0B23-4CEF-BF4D-404B1339B6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887896"/>
            <a:ext cx="10797209" cy="5289067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2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 the fourth year net cash flows (Br. 20,000) is added to Br. 45,000, the sum is Br. 65,000 which is greater than the initial investment. </a:t>
            </a:r>
          </a:p>
          <a:p>
            <a:pPr algn="just">
              <a:lnSpc>
                <a:spcPct val="22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Thus, the payback period is between year 3 and year 4. </a:t>
            </a:r>
          </a:p>
          <a:p>
            <a:pPr algn="just">
              <a:lnSpc>
                <a:spcPct val="22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find the exact payback period, we take the three years and divide the remaining cash flows by the fourth year net cash flows.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48255B-3308-46FF-953A-547088AB5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3913" y="6334609"/>
            <a:ext cx="8342243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C8BEF1-A2FC-445D-8BFF-FAD2A2B2F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1745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33E8E-B086-4A33-BFDA-209C3EAD8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6266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C4EFD-E92F-46CC-9632-D9FB62132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1392"/>
            <a:ext cx="10515600" cy="5315571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 the exact payback period is needed in months the fraction can be computed as follows:</a:t>
            </a:r>
          </a:p>
          <a:p>
            <a:pPr algn="just">
              <a:lnSpc>
                <a:spcPct val="200000"/>
              </a:lnSpc>
            </a:pP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= </a:t>
            </a:r>
            <a:r>
              <a:rPr lang="en-US" sz="9600" u="db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 years and 9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months </a:t>
            </a:r>
          </a:p>
          <a:p>
            <a:pPr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shorter the payback period, the more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desirable the project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pPr marL="0" indent="0" algn="just">
              <a:lnSpc>
                <a:spcPct val="200000"/>
              </a:lnSpc>
              <a:buNone/>
            </a:pP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3210DFC-4CA5-406D-8BA9-8065F196BB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747" y="2385391"/>
            <a:ext cx="11396869" cy="86139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A106D8-ABA3-481F-9E5F-D00D6F5E0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161104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E7A6C9-F44F-4BCE-B853-1813DF931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5389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903C1-579D-4910-81D3-AE68BD59E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5536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F08722-AB88-41F2-9F5A-51DE311F7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044" y="795130"/>
            <a:ext cx="11741426" cy="5697744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20000"/>
              </a:lnSpc>
              <a:buFont typeface="Wingdings" panose="05000000000000000000" pitchFamily="2" charset="2"/>
              <a:buChar char="v"/>
            </a:pP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Advantages of Payback Period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2" algn="just">
              <a:lnSpc>
                <a:spcPct val="22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is simple both in concept and application</a:t>
            </a:r>
          </a:p>
          <a:p>
            <a:pPr lvl="2" algn="just">
              <a:lnSpc>
                <a:spcPct val="22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is a rough and ready made method for dealing with risk &amp; etc.</a:t>
            </a:r>
          </a:p>
          <a:p>
            <a:pPr algn="just">
              <a:lnSpc>
                <a:spcPct val="220000"/>
              </a:lnSpc>
              <a:buFont typeface="Wingdings" panose="05000000000000000000" pitchFamily="2" charset="2"/>
              <a:buChar char="v"/>
            </a:pP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Disadvantages of Payback Period 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fails to consider time value of money</a:t>
            </a: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ignores cash flows beyond the payback period </a:t>
            </a: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is a measure of the project’s capital recovery, not profitability &amp; etc. </a:t>
            </a:r>
          </a:p>
          <a:p>
            <a:pPr marL="457200" lvl="1" indent="0" algn="just">
              <a:lnSpc>
                <a:spcPct val="220000"/>
              </a:lnSpc>
              <a:buNone/>
            </a:pPr>
            <a:r>
              <a:rPr lang="en-US" sz="9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D3FF4C-30B6-452B-A5C0-D6436856A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10748" y="6356350"/>
            <a:ext cx="9011478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BY:s k         </a:t>
            </a:r>
            <a:r>
              <a:rPr lang="en-US" dirty="0" err="1"/>
              <a:t>Acdemic</a:t>
            </a:r>
            <a:r>
              <a:rPr lang="en-US" dirty="0"/>
              <a:t> Year, 2012    </a:t>
            </a:r>
          </a:p>
        </p:txBody>
      </p:sp>
    </p:spTree>
    <p:extLst>
      <p:ext uri="{BB962C8B-B14F-4D97-AF65-F5344CB8AC3E}">
        <p14:creationId xmlns:p14="http://schemas.microsoft.com/office/powerpoint/2010/main" val="42685919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B9497-1D84-4D2D-89C0-401F9F69C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6023"/>
          </a:xfrm>
        </p:spPr>
        <p:txBody>
          <a:bodyPr>
            <a:norm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Accounting/Average Rate of Return (ARR) 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65664-D045-447E-8CA2-F0F301A7E0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1148"/>
            <a:ext cx="10515600" cy="5275815"/>
          </a:xfrm>
        </p:spPr>
        <p:txBody>
          <a:bodyPr/>
          <a:lstStyle/>
          <a:p>
            <a:pPr algn="just">
              <a:lnSpc>
                <a:spcPct val="22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accounting rate of return is a measure of profitability which relates/compare net income to investment. Compare </a:t>
            </a:r>
          </a:p>
          <a:p>
            <a:pPr algn="just">
              <a:lnSpc>
                <a:spcPct val="22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most common method of computing ARR, is shown below;</a:t>
            </a:r>
          </a:p>
          <a:p>
            <a:pPr algn="just">
              <a:lnSpc>
                <a:spcPct val="220000"/>
              </a:lnSpc>
            </a:pP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220000"/>
              </a:lnSpc>
            </a:pP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220000"/>
              </a:lnSpc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9856F7-275A-4065-AA7D-0C9F2883F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29947" y="6356350"/>
            <a:ext cx="7407965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88AAAA-C371-4CC8-B378-C9F1E4342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35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F4193FC-184A-4C02-918B-07C8FF22BC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5541" y="3635944"/>
            <a:ext cx="9888569" cy="125588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7C2FE82-F10F-4364-B6A4-1371408EC2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1080" y="4891829"/>
            <a:ext cx="9589839" cy="823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8339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700FF-CB9E-42F5-9EB1-6FBDD7326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3014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3D88E-6BD9-4D01-8256-A5C8BC448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8140"/>
            <a:ext cx="10515600" cy="5328823"/>
          </a:xfrm>
        </p:spPr>
        <p:txBody>
          <a:bodyPr>
            <a:normAutofit/>
          </a:bodyPr>
          <a:lstStyle/>
          <a:p>
            <a:pPr algn="just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illustrate, assume that a project has original investment of Br. 70,000, life of 4 years, and salvage value of Br. 6000. </a:t>
            </a:r>
          </a:p>
          <a:p>
            <a:pPr algn="just">
              <a:lnSpc>
                <a:spcPct val="20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Income before depreciation and taxes for each of the four years are as follows: year1, Br. 40,000; year 2, Br. 42,000; year 3, Br. 36,000; and year 4, Br. 50,000. </a:t>
            </a:r>
          </a:p>
          <a:p>
            <a:pPr algn="just">
              <a:lnSpc>
                <a:spcPct val="20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Income tax rate is 40%.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5F0345-6097-4417-984F-97B050025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50503" y="6356350"/>
            <a:ext cx="8746435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C46537-638D-4D72-ABB1-EC91D721A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95763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860E7-2F7B-4D2B-BA24-8E936815C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9762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FF95A-DEF0-479D-A895-56C322D5E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4888"/>
            <a:ext cx="10515600" cy="5342075"/>
          </a:xfrm>
        </p:spPr>
        <p:txBody>
          <a:bodyPr/>
          <a:lstStyle/>
          <a:p>
            <a:pPr algn="just">
              <a:lnSpc>
                <a:spcPct val="12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Depreciation = </a:t>
            </a:r>
            <a:r>
              <a:rPr lang="en-US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70,000 – 6000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= 16,000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                 4</a:t>
            </a:r>
          </a:p>
          <a:p>
            <a:pPr algn="just">
              <a:lnSpc>
                <a:spcPct val="22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Before ARR is determined, it is necessary to compute net income for each of the four years as follows: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B49560-E9D1-4E5D-9F2A-F6037FA42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Course title: Development planning and project analysis II             BY: s k.         Academic Year, 2012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BBF663-FE7C-4BFA-BFC1-159A1956D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43399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4427F-8322-4A9D-836C-DC95DA4FF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2771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C546F3-82C0-4A75-9E68-C1D74D24AD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7896"/>
            <a:ext cx="10515600" cy="5289067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		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   </a:t>
            </a:r>
            <a:r>
              <a:rPr lang="en-US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1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	   </a:t>
            </a:r>
            <a:r>
              <a:rPr lang="en-US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2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</a:t>
            </a:r>
            <a:r>
              <a:rPr lang="en-US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3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</a:t>
            </a:r>
            <a:r>
              <a:rPr lang="en-US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4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Income before depreciation &amp; tax    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40,000        42,000        36,000           50,000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Less: Depreciation 	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    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16,000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16,000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 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16,000 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16,000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Income before taxes 		         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24,000       26,000         20,000          34,000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Less: Taxes (40%) 		        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9,600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10,400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8,000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</a:t>
            </a:r>
            <a:r>
              <a:rPr lang="en-US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13,600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Net income 			         </a:t>
            </a:r>
            <a:r>
              <a:rPr lang="en-US" sz="1800" b="1" u="db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14,400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       </a:t>
            </a:r>
            <a:r>
              <a:rPr lang="en-US" sz="1800" b="1" u="db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15,600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</a:t>
            </a:r>
            <a:r>
              <a:rPr lang="en-US" sz="1800" b="1" u="db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12,000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    </a:t>
            </a:r>
            <a:r>
              <a:rPr lang="en-US" sz="1800" b="1" u="db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20,400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38E38D-6895-46A0-A9C8-4655F0E43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6939" y="6356350"/>
            <a:ext cx="7142922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1FB668-6821-4DE7-A1A7-01D8CA0A9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47840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C1A3F-4998-4377-8E2C-67CEEFDCD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127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684D65-B55C-4A74-B93E-DC5BBEED8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6396"/>
            <a:ext cx="10515600" cy="5270567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569B93-48CA-46C5-9646-96A8604D4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6939" y="6356350"/>
            <a:ext cx="7580244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E747EC-C018-4250-9BAB-B6675B7FC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39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CCE57C0-D1C3-43F8-B74C-7D152D56D0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8089" y="1421780"/>
            <a:ext cx="10229975" cy="104860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8CC8C59-918D-4FE0-B804-B9CB9C61A9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5389" y="2820597"/>
            <a:ext cx="11346611" cy="2840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664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55681-65F2-4339-A715-429357C50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6023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8CC57-27C6-4992-B76D-36D5250AF1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901148"/>
            <a:ext cx="10515601" cy="4850295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has to be noted that the financial analyst should be able to communicate and know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to ask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from the d/t team members to collect relevant information on: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Revenue, both forecasted sales and selling price; (from </a:t>
            </a:r>
            <a:r>
              <a:rPr lang="en-US" sz="24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Demand 	and Market Study)</a:t>
            </a:r>
          </a:p>
          <a:p>
            <a:pPr algn="just">
              <a:lnSpc>
                <a:spcPct val="220000"/>
              </a:lnSpc>
              <a:buFont typeface="Wingdings" panose="05000000000000000000" pitchFamily="2" charset="2"/>
              <a:buChar char="§"/>
            </a:pP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220000"/>
              </a:lnSpc>
              <a:buFont typeface="Wingdings" panose="05000000000000000000" pitchFamily="2" charset="2"/>
              <a:buChar char="Ø"/>
            </a:pPr>
            <a:endParaRPr lang="en-US" sz="10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E0D187-3543-4AF6-9639-DE880F42B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7252" y="6356350"/>
            <a:ext cx="8401878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344FBB-313B-4A68-ABB5-FE69A9CD9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8198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FF332-2E30-4DB9-B6B7-EEDF0A972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9032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FF6B7-731A-4F56-A3DF-248DDDF520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4158"/>
            <a:ext cx="10515600" cy="5222805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7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ARR for a project proposal shall be compared with a required rate of return (normal saving interest rate).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Therefore, if we compare the ARR of the project proposals in our example, say with an interest rate of 36%, the proposal is good for implementation. 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Decision Rule for Accounting Rate of Return 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 algn="just"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Accept the project if ARR exceeds the required rate of return. </a:t>
            </a:r>
          </a:p>
          <a:p>
            <a:pPr lvl="1" algn="just">
              <a:lnSpc>
                <a:spcPct val="17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Reject the project if ARR is less than the required rate of return.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9B4FB6-CCBF-4A0B-82E7-3004162CE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55235" y="6356350"/>
            <a:ext cx="7275443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         Academic Year, 2012   </a:t>
            </a:r>
          </a:p>
        </p:txBody>
      </p:sp>
    </p:spTree>
    <p:extLst>
      <p:ext uri="{BB962C8B-B14F-4D97-AF65-F5344CB8AC3E}">
        <p14:creationId xmlns:p14="http://schemas.microsoft.com/office/powerpoint/2010/main" val="264722196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0E842-A672-4F2D-BD24-419EA1D6B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0005"/>
          </a:xfrm>
        </p:spPr>
        <p:txBody>
          <a:bodyPr>
            <a:no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Advantages of ARR 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2BA5D-C34B-4828-8EB7-184DC609F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5130"/>
            <a:ext cx="10515600" cy="5381833"/>
          </a:xfrm>
        </p:spPr>
        <p:txBody>
          <a:bodyPr>
            <a:noAutofit/>
          </a:bodyPr>
          <a:lstStyle/>
          <a:p>
            <a:pPr marL="514350" lvl="0" indent="-514350" algn="just">
              <a:lnSpc>
                <a:spcPct val="150000"/>
              </a:lnSpc>
              <a:buAutoNum type="arabicPeriod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is simple to calculate </a:t>
            </a:r>
          </a:p>
          <a:p>
            <a:pPr marL="514350" lvl="0" indent="-514350" algn="just">
              <a:lnSpc>
                <a:spcPct val="150000"/>
              </a:lnSpc>
              <a:buAutoNum type="arabicPeriod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is based on accounting information, which is readily available and familiar to businessmen. </a:t>
            </a:r>
          </a:p>
          <a:p>
            <a:pPr marL="514350" lvl="0" indent="-514350" algn="just">
              <a:lnSpc>
                <a:spcPct val="150000"/>
              </a:lnSpc>
              <a:buAutoNum type="arabicPeriod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considers benefits over the entire life of the project &amp; etc.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Limitations of ARR 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514350" lvl="0" indent="-514350" algn="just">
              <a:lnSpc>
                <a:spcPct val="150000"/>
              </a:lnSpc>
              <a:buAutoNum type="arabicPeriod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is based upon accounting profit.</a:t>
            </a:r>
          </a:p>
          <a:p>
            <a:pPr marL="514350" lvl="0" indent="-514350" algn="just">
              <a:lnSpc>
                <a:spcPct val="150000"/>
              </a:lnSpc>
              <a:buAutoNum type="arabicPeriod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does not take into account the time value of money &amp; etc.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3C210D-855D-4254-A488-62C08EB97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57669" y="6356350"/>
            <a:ext cx="7447721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        Academic Year, 2012   </a:t>
            </a:r>
          </a:p>
        </p:txBody>
      </p:sp>
    </p:spTree>
    <p:extLst>
      <p:ext uri="{BB962C8B-B14F-4D97-AF65-F5344CB8AC3E}">
        <p14:creationId xmlns:p14="http://schemas.microsoft.com/office/powerpoint/2010/main" val="50479132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81988-5B05-4E3A-82F2-181513A66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8788"/>
          </a:xfrm>
        </p:spPr>
        <p:txBody>
          <a:bodyPr>
            <a:norm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Discounted Cash Flows (DCF) measures of project worth 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864CD-A48E-4752-A976-A87F3BAEC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3914"/>
            <a:ext cx="10515600" cy="518304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200000"/>
              </a:lnSpc>
              <a:buNone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Net Present Value Method 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20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net present value of project is the d/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b/n the present value of net cash inflows and present value of initial investment. Or; </a:t>
            </a:r>
          </a:p>
          <a:p>
            <a:pPr marL="0" indent="0" algn="just">
              <a:lnSpc>
                <a:spcPct val="220000"/>
              </a:lnSpc>
              <a:buNone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NPV = PV of NCF – I</a:t>
            </a:r>
            <a:r>
              <a:rPr lang="en-US" sz="2400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Where: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PV = Present value and NCF = Net cash flows 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F522AA-23BE-4AAA-A871-250D28CDD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33600" y="6356350"/>
            <a:ext cx="7288696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30729-0B2F-4FD4-8B06-D09F5B805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78754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F506B-D0C8-471C-AF9C-61243340E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3014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7E4F7-AB65-4DDD-8ADD-9E4D9E615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8140"/>
            <a:ext cx="10515600" cy="5328823"/>
          </a:xfrm>
        </p:spPr>
        <p:txBody>
          <a:bodyPr>
            <a:normAutofit/>
          </a:bodyPr>
          <a:lstStyle/>
          <a:p>
            <a:pPr algn="just">
              <a:lnSpc>
                <a:spcPct val="22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illustrate, assume that a project is expected to have initial investment and life of Br. 40,000 and five years respectively. </a:t>
            </a:r>
          </a:p>
          <a:p>
            <a:pPr algn="just">
              <a:lnSpc>
                <a:spcPct val="22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annual after tax net cash flow is estimated at Br. 12,000 for each of the five years &amp; the required rate of return is 10%.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2106E7-09EF-4E97-B8FB-E08EB52F3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5391" y="6356350"/>
            <a:ext cx="7421218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 Academic Year, 2012    </a:t>
            </a:r>
          </a:p>
        </p:txBody>
      </p:sp>
    </p:spTree>
    <p:extLst>
      <p:ext uri="{BB962C8B-B14F-4D97-AF65-F5344CB8AC3E}">
        <p14:creationId xmlns:p14="http://schemas.microsoft.com/office/powerpoint/2010/main" val="307967146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13DEA-5308-4F44-AE17-9AE8B6087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43258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C58DB-0105-40CF-8120-9C36BF886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8384"/>
            <a:ext cx="10515600" cy="5368579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Net present value is determined as follows: 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NPV = PV of NCF – I</a:t>
            </a:r>
            <a:r>
              <a:rPr lang="en-US" sz="24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</a:t>
            </a:r>
          </a:p>
          <a:p>
            <a:pPr marL="0" indent="0" algn="just">
              <a:lnSpc>
                <a:spcPct val="200000"/>
              </a:lnSpc>
              <a:buNone/>
            </a:pP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lnSpc>
                <a:spcPct val="220000"/>
              </a:lnSpc>
              <a:buNone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 12,000 (3.791) – 40,000</a:t>
            </a:r>
          </a:p>
          <a:p>
            <a:pPr marL="0" indent="0" algn="just">
              <a:lnSpc>
                <a:spcPct val="220000"/>
              </a:lnSpc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= 45,492 – 40,000 = </a:t>
            </a:r>
            <a:r>
              <a:rPr lang="en-US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5492</a:t>
            </a:r>
            <a:endParaRPr lang="en-US" sz="2400" b="1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DC1591-B635-42FE-A93D-C14D587DD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5391" y="6356350"/>
            <a:ext cx="7673009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A755AA-C8A9-4AF4-8D07-5084EB340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44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E4AA07-5269-491E-B9EA-B1F85B63FB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4064" y="2359603"/>
            <a:ext cx="9754445" cy="184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08838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BEE4C-3142-4AD3-9696-EC34813E2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651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69DF7-A6AC-4ABF-99D8-EA79E2636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1636"/>
            <a:ext cx="10515600" cy="5355327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the above formula,                       represents the discount factor and its value is equal to 3.791. </a:t>
            </a:r>
          </a:p>
          <a:p>
            <a:pPr algn="just">
              <a:lnSpc>
                <a:spcPct val="22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discount factor can be taken from the present value of annuity table from the intersection of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= 10% and n = 5. </a:t>
            </a:r>
          </a:p>
          <a:p>
            <a:pPr algn="just">
              <a:lnSpc>
                <a:spcPct val="22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can also be determined using your calculator. </a:t>
            </a:r>
          </a:p>
          <a:p>
            <a:pPr>
              <a:lnSpc>
                <a:spcPct val="200000"/>
              </a:lnSpc>
            </a:pP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C7F2C1-A9AA-450F-9298-F6342140F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6695" y="6356350"/>
            <a:ext cx="7407965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A6A16E-BA98-4843-9AAE-1668D876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45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E8902EB-5DD9-46B0-AEC1-77099EB8B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2581" y="769086"/>
            <a:ext cx="2383743" cy="101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61622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592BB-6706-4CEE-993D-F9D74D2A1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A755B-2697-4DF6-A78E-7BF04D2E8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the above example, net cash flows are annuity. </a:t>
            </a:r>
          </a:p>
          <a:p>
            <a:pPr algn="just">
              <a:lnSpc>
                <a:spcPct val="17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same procedure can be followed if net cash flows are not in annuity form. </a:t>
            </a:r>
          </a:p>
          <a:p>
            <a:pPr algn="just">
              <a:lnSpc>
                <a:spcPct val="17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illustrate the computation of NPV when net cash flows are not annuity, suppose the project has initial investment and useful life of Br. 30,000 and four years respectively. </a:t>
            </a:r>
          </a:p>
          <a:p>
            <a:pPr algn="just">
              <a:lnSpc>
                <a:spcPct val="17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Its annual cash flows are as follows: Year 1, Br. 10000; Year 2, Br. 8000; year 3, Br. 15000; and year 4, Br. 12,000.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A498FB-874A-4C49-BA3C-1628D4F31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68557" y="6356350"/>
            <a:ext cx="8189843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366025-B389-46C7-A4E1-5EF077A86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32823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97012-FBBA-48B3-A62B-AE26EE51B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087" y="365126"/>
            <a:ext cx="11131826" cy="469762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DF0BD-F37B-4C86-98ED-0A27C2F65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7" y="834888"/>
            <a:ext cx="11158329" cy="5342075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 the required rate of return is 10%, NPV is determined as follows: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FFFBAE-6D8E-4B85-926E-EF402FF4D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8000" y="6356350"/>
            <a:ext cx="6891130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DA8403-9191-4F80-B7DA-F635F3C72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47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58E04FE-E6CC-4284-AF99-02EC290C36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771" y="1908313"/>
            <a:ext cx="10260457" cy="426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54528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BAC98-163F-4429-B1E5-AC076A702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3014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2428D2-F918-41AC-AE30-E48DF799E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8140"/>
            <a:ext cx="10515600" cy="5328823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NPV represents the amount by which the value of (wealth of) the firm will increase if the project is accepted. </a:t>
            </a:r>
          </a:p>
          <a:p>
            <a:pPr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Decision Rule for NPV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 algn="just">
              <a:lnSpc>
                <a:spcPct val="20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 NPV is greater than zero (NPV &gt; 0), the project is considered desirable. </a:t>
            </a:r>
          </a:p>
          <a:p>
            <a:pPr lvl="1" algn="just">
              <a:lnSpc>
                <a:spcPct val="20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 NPV is less than 0, the project is considered undesirable.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92D86A-7653-4525-8E68-B6FE7BA2C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48070" y="6356350"/>
            <a:ext cx="7620000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B53B98-D190-4A96-A7F9-42BD217D6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26147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03644-7FCF-4C46-9E6E-C2DA3B2F7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078" y="365125"/>
            <a:ext cx="11237844" cy="536023"/>
          </a:xfrm>
        </p:spPr>
        <p:txBody>
          <a:bodyPr>
            <a:norm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Internal Rate of Return (IRR) 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BD04E-0535-47AA-AAF4-B7470C8A4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" y="901148"/>
            <a:ext cx="11330609" cy="5275815"/>
          </a:xfrm>
        </p:spPr>
        <p:txBody>
          <a:bodyPr>
            <a:noAutofit/>
          </a:bodyPr>
          <a:lstStyle/>
          <a:p>
            <a:pPr algn="just">
              <a:lnSpc>
                <a:spcPct val="22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Internal Rate of Return is the discount rate which equates the project NPV equal to zero. </a:t>
            </a:r>
          </a:p>
          <a:p>
            <a:pPr algn="just">
              <a:lnSpc>
                <a:spcPct val="22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is the discount rate at which the present value of Net cash flows is equal to the present value of initial investment. </a:t>
            </a:r>
          </a:p>
          <a:p>
            <a:pPr algn="just">
              <a:lnSpc>
                <a:spcPct val="22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other words, IRR is the rate of return on investments in the project. </a:t>
            </a:r>
          </a:p>
          <a:p>
            <a:pPr algn="just">
              <a:lnSpc>
                <a:spcPct val="22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determination of IRR is purely based on project cash flows. 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71B639-3911-4532-8BA7-28BEC1559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00" y="6356350"/>
            <a:ext cx="7129670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         Academic Year, 2012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95022E-6E52-488E-ADBC-F8530E5D0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136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7D944-4688-4CB4-A29D-B2C3718E9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9274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0C9A84-029F-4CCD-866C-40926A97C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795130"/>
            <a:ext cx="10515601" cy="538183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200000"/>
              </a:lnSpc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</a:t>
            </a:r>
            <a:r>
              <a:rPr lang="en-US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Initial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investment costs distributed over the implementation of the project; (</a:t>
            </a:r>
            <a:r>
              <a:rPr lang="en-US" sz="2400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Engineering,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Site Development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 well as Materials and </a:t>
            </a:r>
            <a:r>
              <a:rPr lang="en-US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Inputs);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3. </a:t>
            </a:r>
            <a:r>
              <a:rPr lang="en-US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Operating costs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/ 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 its operating life. </a:t>
            </a:r>
          </a:p>
          <a:p>
            <a:pPr marL="457200" indent="-457200" algn="just">
              <a:lnSpc>
                <a:spcPct val="220000"/>
              </a:lnSpc>
              <a:buAutoNum type="arabicPeriod"/>
            </a:pPr>
            <a:endParaRPr lang="en-US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D3DBF6-F63E-4A40-8064-6BE5EB1B3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16765" y="6356350"/>
            <a:ext cx="8282609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8F223C-8976-4EBD-A3D3-F8BD7BA41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35905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6B3E9-BE7B-4CC9-B70A-3256AA259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3014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2BE03-C27E-4528-A304-317EFADE7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8140"/>
            <a:ext cx="10515600" cy="5328823"/>
          </a:xfrm>
        </p:spPr>
        <p:txBody>
          <a:bodyPr>
            <a:normAutofit/>
          </a:bodyPr>
          <a:lstStyle/>
          <a:p>
            <a:pPr algn="just">
              <a:lnSpc>
                <a:spcPct val="22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IRR is determined using trial and error: the complexity of determining IRR is greater if net cash flows are not in annuity form. </a:t>
            </a:r>
          </a:p>
          <a:p>
            <a:pPr algn="just">
              <a:lnSpc>
                <a:spcPct val="22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section illustrates the determination of net cash flows when cash flows are annuity as well as non-annuity.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E98A48-A701-483A-9523-161BA99E9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11896" y="6356350"/>
            <a:ext cx="6877878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         Academic Year, 2012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99E348-6000-4C1D-A783-E4ED0C936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42430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7838A-8B24-4744-BB0E-8026FCD8D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0005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5418B-7BFF-437F-942C-6F092927E2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5130"/>
            <a:ext cx="10515600" cy="538183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200000"/>
              </a:lnSpc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a) Determination IRR when NCFs are annuity.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200000"/>
              </a:lnSpc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Assume that the project has initial investment of Br. 40,000, and useful life of five years. </a:t>
            </a:r>
          </a:p>
          <a:p>
            <a:pPr algn="just">
              <a:lnSpc>
                <a:spcPct val="200000"/>
              </a:lnSpc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annual net cash flows is estimated at Br. 12000 for five years. </a:t>
            </a:r>
          </a:p>
          <a:p>
            <a:pPr algn="just">
              <a:lnSpc>
                <a:spcPct val="200000"/>
              </a:lnSpc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required rate of return is 10%. </a:t>
            </a:r>
          </a:p>
          <a:p>
            <a:pPr algn="just">
              <a:lnSpc>
                <a:spcPct val="200000"/>
              </a:lnSpc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following steps can be followed to determine IRR.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FCFA6C-E26D-401B-8E46-6EC2B0604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5547" y="6356350"/>
            <a:ext cx="7394713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E60489-04DD-49B2-8AE6-73595E44B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52665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ABC77-FF48-4826-9D46-5FAB5A7B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3014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D24EF-B58D-45DA-9629-7A5F3CD921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8140"/>
            <a:ext cx="10515600" cy="532882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220000"/>
              </a:lnSpc>
              <a:buNone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Step1: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Compute the leading discount factor (payback period) 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lnSpc>
                <a:spcPct val="220000"/>
              </a:lnSpc>
              <a:buNone/>
            </a:pPr>
            <a:endParaRPr lang="en-US" sz="2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lnSpc>
                <a:spcPct val="220000"/>
              </a:lnSpc>
              <a:buNone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Step 2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From the present value of annuity table, find two discount factors and their corresponding interest rates closest to the computed leading discount factor.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07751F-7CD0-4160-B7B2-4480C55A4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98643" y="6356350"/>
            <a:ext cx="6930887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422DBF-FAC7-43D8-B7DB-22E75571A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52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1ACD0F0-A2A6-4D0B-A9A0-9291CA4101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9134" y="1947364"/>
            <a:ext cx="9894666" cy="97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65329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21E03-4C45-4A3A-B379-737DD9B0E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9518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ADE2C-8AB9-42BE-AED2-CF4060563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4644"/>
            <a:ext cx="10515600" cy="5302319"/>
          </a:xfrm>
        </p:spPr>
        <p:txBody>
          <a:bodyPr/>
          <a:lstStyle/>
          <a:p>
            <a:pPr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 we look in the PV of annuity table on n = 5 years row (horizontally), (3.333) is found between 15% and 16%. 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Interest rate 		           15% 			16%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Discount factor 		           3.352 	                 3.274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B9793-AFEB-4164-9051-00F7343A4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68487" y="6356350"/>
            <a:ext cx="6970643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81F41E-4DAB-421C-A8F8-15AE5ADB4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76745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655AA-DB06-4F41-8562-1F71E503F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2527"/>
          </a:xfrm>
        </p:spPr>
        <p:txBody>
          <a:bodyPr>
            <a:noAutofit/>
          </a:bodyPr>
          <a:lstStyle/>
          <a:p>
            <a:pPr algn="ctr"/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C40B3-1EE7-462F-9DB2-E9205BCF6B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7652"/>
            <a:ext cx="10515600" cy="5249311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Step 3: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Compute the actual IRR using the following formula:</a:t>
            </a:r>
          </a:p>
          <a:p>
            <a:pPr marL="0" indent="0">
              <a:lnSpc>
                <a:spcPct val="200000"/>
              </a:lnSpc>
              <a:buNone/>
            </a:pP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Where: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r = either of the two interest rates (15% or 16%)    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</a:t>
            </a:r>
            <a:r>
              <a:rPr lang="en-US" sz="9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DFr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= Discount factor for the taken interest rate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</a:t>
            </a:r>
            <a:r>
              <a:rPr lang="en-US" sz="9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DFr</a:t>
            </a:r>
            <a:r>
              <a:rPr lang="en-US" sz="9600" baseline="-25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= Discount factor for the lower interest rate   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</a:t>
            </a:r>
            <a:r>
              <a:rPr lang="en-US" sz="9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DFr</a:t>
            </a:r>
            <a:r>
              <a:rPr lang="en-US" sz="9600" baseline="-25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= Discount factor for the higher interest rate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EBF736-8E19-46AA-9924-3437D1B93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8730" y="6356350"/>
            <a:ext cx="7421218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         Academic Year, 2012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D9B1DA-3174-4427-B41C-62FDA00A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54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830D4BB-64A5-4545-A125-BC1E8874FF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8567" y="1750783"/>
            <a:ext cx="9425233" cy="1201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21837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F0B0A-10E5-433C-A705-5594482F2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9518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33AB2-9903-4188-8EBA-103B9603A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4644"/>
            <a:ext cx="10515600" cy="5302319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Let's take r = 15%, IRR is determined as follows:</a:t>
            </a:r>
          </a:p>
          <a:p>
            <a:pPr marL="0" indent="0">
              <a:lnSpc>
                <a:spcPct val="200000"/>
              </a:lnSpc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      = 15% - (-0.24)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        = </a:t>
            </a:r>
            <a:r>
              <a:rPr lang="en-US" u="db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15.24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%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 we take r = 16%, the computation of IRR looks like the following: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        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      = </a:t>
            </a:r>
            <a:r>
              <a:rPr lang="en-US" u="db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15.24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%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70CB00-B664-44D2-840B-1DF0B8C61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73357" y="6356350"/>
            <a:ext cx="7447721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46F4-CE22-460C-83E6-731D2CCF5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55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7F66AC2-4EAA-4B3E-A6D1-9CD5E549BD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5714" y="1578964"/>
            <a:ext cx="9858086" cy="73158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9D8BDD9-8BE1-4303-B20A-C87C808606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7575" y="4547454"/>
            <a:ext cx="851685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45245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84031-B69B-4FD6-AA9B-EE998C099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6266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AE68D-FE08-4E28-AF76-FC7CA0505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1392"/>
            <a:ext cx="10515600" cy="5315571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200000"/>
              </a:lnSpc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b) Determination of IRR when net cash flows are non-	annuity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200000"/>
              </a:lnSpc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steps followed in the preceding section are equally applicable for non-annuity cash flows. </a:t>
            </a:r>
          </a:p>
          <a:p>
            <a:pPr algn="just">
              <a:lnSpc>
                <a:spcPct val="200000"/>
              </a:lnSpc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However, one step is added at the beginning to determine the weighted average net cash flow, which will be used to determine the leading discount factor.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21CB84-9D71-48C1-B158-BAC7FF6E8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29947" y="6356350"/>
            <a:ext cx="7248939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         Academic Year, 2012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11B69F-B4FF-4FE9-A15C-833954A00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8739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82BD6-FCCC-4683-A7F6-035F455A3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2771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371E9-30B1-4B0F-87FD-DBF24EA174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7896"/>
            <a:ext cx="10515600" cy="5289067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illustrate, assume that a project has initial investment of Br. 40,000 and the following net cash flows: year 1, Br. 15,000; year 2, Br. 10,000; year 3, Br. 10,000; year 4, Br. 15000; and year 5, Br. 15,000.</a:t>
            </a:r>
          </a:p>
          <a:p>
            <a:pPr algn="just">
              <a:lnSpc>
                <a:spcPct val="20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discount rate is 15%. </a:t>
            </a:r>
          </a:p>
          <a:p>
            <a:pPr algn="just">
              <a:lnSpc>
                <a:spcPct val="20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following steps can be used to compute IRR: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D85791-6523-4863-928F-FD071F2A2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11896" y="6356350"/>
            <a:ext cx="7673008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         Academic Year, 2012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A2421B-AB25-4613-B596-53ABB77FE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49882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2FD6A-1FFC-429E-B9A7-824F79AE6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3014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5C0E1-7098-4ACA-B882-1C4D4DD0D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8140"/>
            <a:ext cx="10515600" cy="5328823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Step 1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Compute the weighted average net cash flows.</a:t>
            </a:r>
          </a:p>
          <a:p>
            <a:pPr marL="0" indent="0">
              <a:lnSpc>
                <a:spcPct val="200000"/>
              </a:lnSpc>
              <a:buNone/>
            </a:pP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Note that the weight is assigned in the reverse order of the project's useful life.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EC0E7-5131-492A-9C85-4F95BE338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07096" y="6356350"/>
            <a:ext cx="7620000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4558CA-0803-4276-B2AE-72D2D8919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58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15C3986-66E5-44B1-AB19-187FC13024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6467" y="1574777"/>
            <a:ext cx="9383323" cy="273217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2AFF53C-5BDB-4071-8DC6-F707804D4A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6468" y="5378318"/>
            <a:ext cx="11065199" cy="798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52694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D2694-9E29-4B85-9ECB-6AA7F3AD9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9762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1EE6A6-669C-4D5D-85D6-8E1DC7A0A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4888"/>
            <a:ext cx="10515600" cy="534207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220000"/>
              </a:lnSpc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Step 2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Compute the leading discount factor (PBP)</a:t>
            </a:r>
          </a:p>
          <a:p>
            <a:pPr marL="0" indent="0" algn="just">
              <a:lnSpc>
                <a:spcPct val="220000"/>
              </a:lnSpc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lnSpc>
                <a:spcPct val="220000"/>
              </a:lnSpc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lnSpc>
                <a:spcPct val="220000"/>
              </a:lnSpc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Step 3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From the present value of annuity table, find the starting rate (a good 1</a:t>
            </a:r>
            <a:r>
              <a:rPr lang="en-US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guess) by looking for the closest interest rate and discount factor. </a:t>
            </a:r>
          </a:p>
          <a:p>
            <a:pPr algn="just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this case, the nearest rate is 18%.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29F096-941B-4ACC-94DF-223362261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50503" y="6356350"/>
            <a:ext cx="9210261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34092C-8ABE-4A29-B56D-8CF803DA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59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61F17C5-CF5B-4395-B654-5D0F810208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497" y="1588625"/>
            <a:ext cx="10742083" cy="103031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E8EDB89-7088-4C5A-9E55-BB87411CC7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420" y="2390261"/>
            <a:ext cx="9071634" cy="74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925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61DF5-A0AA-45ED-9461-F46BF9D73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115261" cy="973345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Identification of Costs &amp; Benefits</a:t>
            </a:r>
            <a:endParaRPr lang="en-US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5D45D3-8BB1-4465-AE40-D288D4B53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399" y="1113183"/>
            <a:ext cx="11115261" cy="5063780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2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project analysis, the identification of costs and benefits is the 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first step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This involves:</a:t>
            </a:r>
          </a:p>
          <a:p>
            <a:pPr algn="just">
              <a:lnSpc>
                <a:spcPct val="22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The specification of the costs and benefit of variables for which data should be </a:t>
            </a:r>
            <a:r>
              <a:rPr lang="en-US" sz="9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collected, </a:t>
            </a:r>
          </a:p>
          <a:p>
            <a:pPr algn="just">
              <a:lnSpc>
                <a:spcPct val="22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Identification of the </a:t>
            </a:r>
            <a:r>
              <a:rPr lang="en-US" sz="96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sources 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information, and</a:t>
            </a:r>
          </a:p>
          <a:p>
            <a:pPr algn="just">
              <a:lnSpc>
                <a:spcPct val="220000"/>
              </a:lnSpc>
              <a:buFont typeface="Wingdings" panose="05000000000000000000" pitchFamily="2" charset="2"/>
              <a:buChar char="ü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Assessment of the </a:t>
            </a:r>
            <a:r>
              <a:rPr lang="en-US" sz="9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quality 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</a:t>
            </a:r>
            <a:r>
              <a:rPr lang="en-US" sz="9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reliability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the collected </a:t>
            </a:r>
            <a:r>
              <a:rPr lang="en-US" sz="9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information.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FE858F-C959-4CEF-8A23-F63C2AA1F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52939" y="6356350"/>
            <a:ext cx="9090991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B6B78B-F83F-4DCC-BE4C-4A9605181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74192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E816A-A82C-446C-A22D-DD5041D2C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9518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7E7D0-BCB0-4747-A45C-633AC8F90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4644"/>
            <a:ext cx="10515600" cy="5302319"/>
          </a:xfrm>
        </p:spPr>
        <p:txBody>
          <a:bodyPr/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Step 4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Compute NPV at the 1</a:t>
            </a:r>
            <a:r>
              <a:rPr lang="en-US" sz="24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guess (18%) 	NPV (18%)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C27390-93DF-45C4-88DF-43937983B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19129" y="6356350"/>
            <a:ext cx="7977809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F271CB-1F60-4BD1-8635-C59077345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60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6127859-06BB-4E40-AF43-DE7BAC384D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364" y="1380566"/>
            <a:ext cx="10059272" cy="4602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44772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6A66C-B6DB-44B7-8341-087A67D27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9518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8ECFC-B784-43C7-9DCB-35D034CA5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4644"/>
            <a:ext cx="10515600" cy="5302319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200000"/>
              </a:lnSpc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Since, at IRR, NPV is equal to zero, 18% is not the exact IRR. Thus, another rate should be tried. </a:t>
            </a:r>
          </a:p>
          <a:p>
            <a:pPr algn="just">
              <a:lnSpc>
                <a:spcPct val="200000"/>
              </a:lnSpc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Which rate should be tried next? Generally as we go down (in rate decreasing direction), discount factor increases. </a:t>
            </a:r>
          </a:p>
          <a:p>
            <a:pPr algn="just">
              <a:lnSpc>
                <a:spcPct val="200000"/>
              </a:lnSpc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Now we need to find a rate at which NPV = 0. </a:t>
            </a:r>
          </a:p>
          <a:p>
            <a:pPr algn="just">
              <a:lnSpc>
                <a:spcPct val="200000"/>
              </a:lnSpc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Thus, we should try a higher rate. </a:t>
            </a:r>
          </a:p>
          <a:p>
            <a:pPr algn="just">
              <a:lnSpc>
                <a:spcPct val="200000"/>
              </a:lnSpc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next (2</a:t>
            </a:r>
            <a:r>
              <a:rPr lang="en-US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nd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guess could be 19%.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62222A-F11D-44E0-88A7-8960563BF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Course title: Development planning and project analysis II             BY: s k        Academic Year, 2012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7DEEE6-A922-413F-9516-F8D5781EF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46084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8AEFA-A4FF-43C3-B06D-D5A65212D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9762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707DD-F83F-4701-A05D-C7899CAC0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4888"/>
            <a:ext cx="10515600" cy="5342075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Then NPV should be computed at 19% using the above procedure.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379CAA-8E86-4977-AEA4-E07C07550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Course title: Development planning and project analysis II             BY: s k.         Academic Year, 2012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6D47BD-7BDB-4C56-84EB-4ACC1F3FC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62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AAD5888-2B4D-4DD2-B70C-CBF58E1415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402103"/>
            <a:ext cx="9955631" cy="4090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64267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63DD8-2C8F-4D6E-A548-886913BE1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035" y="365126"/>
            <a:ext cx="11595652" cy="45651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656F4-A78F-46F4-AE6F-7CD51BD71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017" y="821636"/>
            <a:ext cx="11873948" cy="5671238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2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 19% NPV is negative, this implies that IRR lies between 18% &amp; 19%. </a:t>
            </a:r>
          </a:p>
          <a:p>
            <a:pPr algn="just">
              <a:lnSpc>
                <a:spcPct val="22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Thus, such iteration process ends when two neighboring rates, at lower rate NPV is positive and at higher rate is negative. </a:t>
            </a:r>
          </a:p>
          <a:p>
            <a:pPr algn="just">
              <a:lnSpc>
                <a:spcPct val="22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find the exact IRR, steps 4 and 5 will be followed: </a:t>
            </a:r>
          </a:p>
          <a:p>
            <a:pPr marL="0" indent="0" algn="just">
              <a:lnSpc>
                <a:spcPct val="220000"/>
              </a:lnSpc>
              <a:buNone/>
            </a:pP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Step 4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Obtain the absolute sum of the two present values </a:t>
            </a:r>
          </a:p>
          <a:p>
            <a:pPr marL="0" indent="0">
              <a:lnSpc>
                <a:spcPct val="220000"/>
              </a:lnSpc>
              <a:buNone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Sum = |+270| + |-640|</a:t>
            </a:r>
          </a:p>
          <a:p>
            <a:pPr marL="0" indent="0">
              <a:lnSpc>
                <a:spcPct val="220000"/>
              </a:lnSpc>
              <a:buNone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        = 270 + 640 </a:t>
            </a:r>
          </a:p>
          <a:p>
            <a:pPr marL="0" indent="0">
              <a:lnSpc>
                <a:spcPct val="220000"/>
              </a:lnSpc>
              <a:buNone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        = 910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A5E4ED-7DEC-4242-8B74-852BBC479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52870" y="6356350"/>
            <a:ext cx="7182678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C3D6C2-72DA-4B1E-9FEC-A9C742102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68723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E7800-094A-403F-84BD-619FBABB6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6023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3D6D52-29EE-4D31-B2DD-BA0E8077E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1148"/>
            <a:ext cx="10515600" cy="527581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Step 5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Divided the NPV of the smaller rate by the absolute sum and add to the smaller rate </a:t>
            </a:r>
          </a:p>
          <a:p>
            <a:pPr>
              <a:lnSpc>
                <a:spcPct val="200000"/>
              </a:lnSpc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Decision Rule for IRR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Accept: If the IRR is greater than the discount rate </a:t>
            </a:r>
          </a:p>
          <a:p>
            <a:pPr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Reject: If the IRR is less than the discount rate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6ECF2D-BE27-4F69-97F3-AB3B897E7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23930" y="6356350"/>
            <a:ext cx="6957392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 s k.         Academic Year, 2012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CD1AD2-262B-452A-952B-F290BC721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64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83D779-0A59-4703-A62F-A22E4C78A2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5467" y="2181770"/>
            <a:ext cx="8144962" cy="1566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38616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19D8-B13E-4FA4-ADF6-F58395676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70770-5994-413F-A9F7-CEFFB9DD7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200000"/>
              </a:lnSpc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en-US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Profitability Index (PI) </a:t>
            </a:r>
            <a:endParaRPr lang="en-US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200000"/>
              </a:lnSpc>
            </a:pPr>
            <a:r>
              <a:rPr 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profitability index, also called benefit - cost ratio, is the ratio of the present value of net cash flows and initial investment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pPr marL="0" indent="0" algn="just">
              <a:lnSpc>
                <a:spcPct val="200000"/>
              </a:lnSpc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200000"/>
              </a:lnSpc>
            </a:pP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illustrate, assume that a project is expected to have initial investment and useful life of Br. 90,000 and four years respectively.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958D00-9396-4DC6-8857-BB82480D3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4903" y="6356350"/>
            <a:ext cx="7182679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CB118D-6A29-49F9-B286-8DD355B95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65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DABF13D-2A73-400E-AD04-BA489B2B56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966408"/>
            <a:ext cx="12192000" cy="1184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75451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BD0B-1CBE-4A43-99C6-72112D4A5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43258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E47C2-2B3B-40BA-BFB0-ECFF07695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8384"/>
            <a:ext cx="10515600" cy="5368579"/>
          </a:xfrm>
        </p:spPr>
        <p:txBody>
          <a:bodyPr/>
          <a:lstStyle/>
          <a:p>
            <a:pPr algn="just">
              <a:lnSpc>
                <a:spcPct val="200000"/>
              </a:lnSpc>
            </a:pPr>
            <a:r>
              <a:rPr lang="en-US" sz="24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Annual net cash flows amounted to Br. 40,000 and the discount rate is 10%. </a:t>
            </a:r>
          </a:p>
          <a:p>
            <a:pPr algn="just">
              <a:lnSpc>
                <a:spcPct val="200000"/>
              </a:lnSpc>
            </a:pP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Profitability index can be computed as follow: </a:t>
            </a:r>
          </a:p>
          <a:p>
            <a:pPr algn="just">
              <a:lnSpc>
                <a:spcPct val="200000"/>
              </a:lnSpc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200000"/>
              </a:lnSpc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B153D3-06D1-46BE-9CED-833AD3C2F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37183" y="6356350"/>
            <a:ext cx="7673008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79F8EF-8AD4-4049-9384-99574B89B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66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68B5736-6827-452B-A807-58565D152D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905" y="3385930"/>
            <a:ext cx="12192000" cy="110946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4CAAA91-01D3-4BC9-BCC8-ED4701976D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65247" y="4392635"/>
            <a:ext cx="11516342" cy="143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44763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1EE5-F6EC-4815-9607-54C9F5D98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6266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8BD91-C202-4985-8754-2032C2B21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1392"/>
            <a:ext cx="10515600" cy="5315571"/>
          </a:xfrm>
        </p:spPr>
        <p:txBody>
          <a:bodyPr/>
          <a:lstStyle/>
          <a:p>
            <a:pPr algn="just">
              <a:lnSpc>
                <a:spcPct val="220000"/>
              </a:lnSpc>
              <a:buFont typeface="Wingdings" panose="05000000000000000000" pitchFamily="2" charset="2"/>
              <a:buChar char="v"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Decision rule for profitability Index </a:t>
            </a:r>
            <a:endParaRPr lang="en-US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Accept if the project's profitability index is greater than 1</a:t>
            </a: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Reject if the project's profitability index is less than 1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49CEC9-89B0-4678-AF82-BE97164FA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92625" y="6356350"/>
            <a:ext cx="8136835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949F01-389D-4381-AAC6-2AC62181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08502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38FEE-EA11-4FB4-8CDC-79DE7899D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6509"/>
          </a:xfrm>
        </p:spPr>
        <p:txBody>
          <a:bodyPr>
            <a:norm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Sensitivity Analysis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3019E-026C-4234-9286-F9E93054E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1635"/>
            <a:ext cx="10515600" cy="5355328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en-US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Sensitivity analysis is a techniques applied to uncertainties. </a:t>
            </a:r>
          </a:p>
          <a:p>
            <a:pPr algn="just">
              <a:lnSpc>
                <a:spcPct val="200000"/>
              </a:lnSpc>
            </a:pP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These uncertainties are factors affecting project outcomes, which cannot be quantified. </a:t>
            </a:r>
          </a:p>
          <a:p>
            <a:pPr algn="just">
              <a:lnSpc>
                <a:spcPct val="200000"/>
              </a:lnSpc>
            </a:pPr>
            <a:r>
              <a:rPr 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purpose of sensitivity analysis is </a:t>
            </a:r>
            <a:r>
              <a:rPr lang="en-US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tell us the factors, which are liable to have the greatest influence over project success and failure.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479020-60B4-4727-9E15-AA9207C52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41983" y="6356350"/>
            <a:ext cx="6891130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4909DD-6462-4996-8BCB-C7DE12B67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64582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E9DE7-ACC4-4000-AA94-BD47FD594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2771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114C1-B73A-4C37-9F2F-9C2C21060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7896"/>
            <a:ext cx="10515600" cy="5289067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Once these factors have been identified it is then possible to deign appropriate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mitigation measures. </a:t>
            </a:r>
          </a:p>
          <a:p>
            <a:pPr algn="just">
              <a:lnSpc>
                <a:spcPct val="200000"/>
              </a:lnSpc>
            </a:pPr>
            <a:r>
              <a:rPr lang="en-US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Sensitivity analysis (sometimes called ‘what if’ analysis) shows how the NPV or other criterion of merit changes with variations in the value of any variable (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sales volume</a:t>
            </a:r>
            <a:r>
              <a:rPr lang="en-US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selling price per unit</a:t>
            </a:r>
            <a:r>
              <a:rPr lang="en-US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cost per unit etc</a:t>
            </a:r>
            <a:r>
              <a:rPr lang="en-US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.).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79756A-6E0E-4B4F-9777-F724D7B76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2383" y="6356350"/>
            <a:ext cx="6891130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        Academic Year, 2012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F0C9E3-5FC7-4A77-BFD4-EF7111A1D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755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F9EAD-2D59-4F60-97B6-830565BA5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5048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4EA95-A4DF-4964-B43F-47BBC77D2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7652"/>
            <a:ext cx="10515600" cy="5367131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22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costs and benefits of a project depend on the objectives the </a:t>
            </a:r>
            <a:r>
              <a:rPr lang="en-US" sz="9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 wants to achieve. </a:t>
            </a:r>
          </a:p>
          <a:p>
            <a:pPr algn="just">
              <a:lnSpc>
                <a:spcPct val="220000"/>
              </a:lnSpc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cost is anything that reduces an </a:t>
            </a:r>
            <a:r>
              <a:rPr lang="en-US" sz="96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objective,</a:t>
            </a: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a benefit is anything that </a:t>
            </a:r>
            <a:r>
              <a:rPr lang="en-US" sz="9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contributes to an objective. </a:t>
            </a:r>
          </a:p>
          <a:p>
            <a:pPr algn="just">
              <a:lnSpc>
                <a:spcPct val="220000"/>
              </a:lnSpc>
              <a:buFont typeface="Wingdings" panose="05000000000000000000" pitchFamily="2" charset="2"/>
              <a:buChar char="§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objective of the project may be:</a:t>
            </a: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 maximize family net income /profit.</a:t>
            </a: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national income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DA4A6C-E193-452E-A4DA-513D8ACE7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04729" y="6356350"/>
            <a:ext cx="7938053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B70502-0B65-4A11-8D76-A77F3356F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73124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13764-F9EC-4A70-8206-15EF59E92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651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4F41C-07CC-4FF8-AB25-8229B13E2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097" y="821636"/>
            <a:ext cx="11224590" cy="5355327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sz="9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consists of testing the sensitivity of the NPV or IRR to changes of basic variables and parameters that enter the project’s input and output streams. </a:t>
            </a:r>
          </a:p>
          <a:p>
            <a:pPr algn="just">
              <a:lnSpc>
                <a:spcPct val="170000"/>
              </a:lnSpc>
            </a:pPr>
            <a:r>
              <a:rPr lang="en-US" sz="9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generally involves considering the effect on the NPV of plausible variations in some of the inputs. </a:t>
            </a:r>
          </a:p>
          <a:p>
            <a:pPr algn="just">
              <a:lnSpc>
                <a:spcPct val="170000"/>
              </a:lnSpc>
            </a:pPr>
            <a:r>
              <a:rPr lang="en-US" sz="9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purpose of the sensitivity analysis is:</a:t>
            </a:r>
          </a:p>
          <a:p>
            <a:pPr lvl="0"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96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enhance our understanding of the structure and working of the project;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CACE69-8B5D-4A0A-AD0C-5DF10C498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92625" y="6356350"/>
            <a:ext cx="7858539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        Academic Year, 2012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BDBAF1-9DB0-44D0-A03D-C9343B43E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08462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01093-894E-4459-85A3-0E4166BB6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6266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587EC-63F6-4EAD-A4FB-22DF61E368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809" y="861392"/>
            <a:ext cx="11184833" cy="5315571"/>
          </a:xfrm>
        </p:spPr>
        <p:txBody>
          <a:bodyPr>
            <a:normAutofit fontScale="25000" lnSpcReduction="20000"/>
          </a:bodyPr>
          <a:lstStyle/>
          <a:p>
            <a:pPr lvl="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96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guide us in the design of the project so that high NPV or IRR are obtained;</a:t>
            </a:r>
          </a:p>
          <a:p>
            <a:pPr lvl="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9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suggest areas and means by which risk can be reduced.</a:t>
            </a:r>
          </a:p>
          <a:p>
            <a:pPr algn="just">
              <a:lnSpc>
                <a:spcPct val="200000"/>
              </a:lnSpc>
            </a:pPr>
            <a:r>
              <a:rPr lang="en-US" sz="9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key variables whose variations should be studied will be different from project to project.</a:t>
            </a:r>
          </a:p>
          <a:p>
            <a:pPr algn="just">
              <a:lnSpc>
                <a:spcPct val="220000"/>
              </a:lnSpc>
            </a:pPr>
            <a:r>
              <a:rPr lang="en-US" sz="96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variable that is most commonly varied in sensitivity analysis are: </a:t>
            </a: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sz="96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Discount rate/ interest rate;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483C9D-59D3-4FD9-A211-1BF2AFFC2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4903" y="6356350"/>
            <a:ext cx="7023653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24AF04-624D-47D9-B79F-A4702E5E0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82803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44E76-2F7C-4272-BCC6-00353598D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9518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D2A000-E0C2-4D09-A5BB-A42DD9AA0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4644"/>
            <a:ext cx="10515600" cy="5302319"/>
          </a:xfrm>
        </p:spPr>
        <p:txBody>
          <a:bodyPr/>
          <a:lstStyle/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Total </a:t>
            </a:r>
            <a:r>
              <a:rPr lang="en-US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investment costs;</a:t>
            </a:r>
            <a:endParaRPr lang="en-US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Implementation times;</a:t>
            </a: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Output levels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prices;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volume of demand;</a:t>
            </a:r>
            <a:r>
              <a:rPr lang="en-US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level of capacity;</a:t>
            </a:r>
            <a:r>
              <a:rPr lang="en-US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</a:p>
          <a:p>
            <a:pPr lvl="1" algn="just">
              <a:lnSpc>
                <a:spcPct val="220000"/>
              </a:lnSpc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Operating cost </a:t>
            </a:r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&amp; etc.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5E527B-FA6B-4C91-B9C3-9CE6348C2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6451" y="6356350"/>
            <a:ext cx="7209183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79E4A9-FBD5-42B2-80A5-3E36B2A8F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84138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27C88-1C9A-4792-ADBE-B7F7E6D18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651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3E801-600D-45FA-8D8A-043A44AC2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1636"/>
            <a:ext cx="10515600" cy="5355327"/>
          </a:xfrm>
        </p:spPr>
        <p:txBody>
          <a:bodyPr>
            <a:normAutofit/>
          </a:bodyPr>
          <a:lstStyle/>
          <a:p>
            <a:pPr algn="just">
              <a:lnSpc>
                <a:spcPct val="220000"/>
              </a:lnSpc>
            </a:pPr>
            <a:r>
              <a:rPr lang="en-US" sz="24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is done to determine the sensitivity of the estimated NPV to changes in these variables.</a:t>
            </a:r>
          </a:p>
          <a:p>
            <a:pPr algn="just">
              <a:lnSpc>
                <a:spcPct val="220000"/>
              </a:lnSpc>
            </a:pPr>
            <a:r>
              <a:rPr lang="en-US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This should provide those planning and managing projects with ideas about the areas that need to be studied in more depth or 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where actions may be required to protect the project.</a:t>
            </a:r>
            <a:endParaRPr lang="en-US" sz="24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A4229-1A5E-432D-AA27-2B5CDDC89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03443" y="6356350"/>
            <a:ext cx="6612835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6374DB-5ED5-49A1-A92E-AFD163694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232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E87A7-0522-4BC2-B2C5-CC9962CC3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6023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</a:t>
            </a:r>
            <a:r>
              <a:rPr lang="en-US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ont…,</a:t>
            </a:r>
            <a:endParaRPr lang="en-US" sz="2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24B39C-ADAF-44FB-9893-75E68646F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591727"/>
          </a:xfrm>
        </p:spPr>
        <p:txBody>
          <a:bodyPr>
            <a:normAutofit/>
          </a:bodyPr>
          <a:lstStyle/>
          <a:p>
            <a:pPr lvl="1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Income distribution. </a:t>
            </a:r>
          </a:p>
          <a:p>
            <a:pPr lvl="1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 job opportunities </a:t>
            </a:r>
          </a:p>
          <a:p>
            <a:pPr lvl="1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Raising the level of education, </a:t>
            </a:r>
          </a:p>
          <a:p>
            <a:pPr lvl="1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Improve rural health, &amp; etc. </a:t>
            </a:r>
          </a:p>
          <a:p>
            <a:pPr algn="just">
              <a:lnSpc>
                <a:spcPct val="20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dominant objective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the firm’s project 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maximization of income/profit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increased national income 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 the most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important objective of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national economic policy.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F8E9C1-2C0F-4742-82E0-47492C66A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45704" y="6356350"/>
            <a:ext cx="8945218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k.         Academic Year, 2012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C183A2-EBD2-479A-8AB7-43C7C2278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87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80440-EE46-4F86-8D5E-0C81146F8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3014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Cont…,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6067D-13FF-411D-984C-575663ECF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8140"/>
            <a:ext cx="10515600" cy="5328823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Thus, anything that directly reduces the total final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goods and services is obviously a cost, and anything that directly increases them is a benefit. </a:t>
            </a:r>
          </a:p>
          <a:p>
            <a:pPr algn="just">
              <a:lnSpc>
                <a:spcPct val="20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Again, anything that reduces national income is a cost and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anything that increases national income is a benefit. </a:t>
            </a:r>
          </a:p>
          <a:p>
            <a:pPr algn="just">
              <a:lnSpc>
                <a:spcPct val="200000"/>
              </a:lnSpc>
            </a:pP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8BB9D4-A25A-4F25-A0CB-587D55825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31235" y="6356350"/>
            <a:ext cx="8362122" cy="365125"/>
          </a:xfrm>
        </p:spPr>
        <p:txBody>
          <a:bodyPr/>
          <a:lstStyle/>
          <a:p>
            <a:r>
              <a:rPr lang="en-US" dirty="0"/>
              <a:t>Course title: Development planning and project analysis II             BY: s k         Academic Year, 2012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4DAA9F-9142-4B5C-A852-24BDB7A03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67BD3-3233-4541-B915-0180E8843D7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513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1304</TotalTime>
  <Words>5218</Words>
  <Application>Microsoft Office PowerPoint</Application>
  <PresentationFormat>Widescreen</PresentationFormat>
  <Paragraphs>500</Paragraphs>
  <Slides>73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80" baseType="lpstr">
      <vt:lpstr>Arial</vt:lpstr>
      <vt:lpstr>Calibri</vt:lpstr>
      <vt:lpstr>Calibri Light</vt:lpstr>
      <vt:lpstr>Courier New</vt:lpstr>
      <vt:lpstr>Verdana</vt:lpstr>
      <vt:lpstr>Wingdings</vt:lpstr>
      <vt:lpstr>Office Theme</vt:lpstr>
      <vt:lpstr>Chapter - 2: Financial Analysis and Appraisal of Projects</vt:lpstr>
      <vt:lpstr>Scope and Rationale </vt:lpstr>
      <vt:lpstr>Cont…, </vt:lpstr>
      <vt:lpstr>Cont…,</vt:lpstr>
      <vt:lpstr>Cont…,</vt:lpstr>
      <vt:lpstr>Identification of Costs &amp; Benefits</vt:lpstr>
      <vt:lpstr>Cont…,</vt:lpstr>
      <vt:lpstr>Cont…,</vt:lpstr>
      <vt:lpstr>Cont…,</vt:lpstr>
      <vt:lpstr>Classifications of Cost and Benefits</vt:lpstr>
      <vt:lpstr>Cont…,</vt:lpstr>
      <vt:lpstr>Cont…,</vt:lpstr>
      <vt:lpstr>Another classification:</vt:lpstr>
      <vt:lpstr>Cont…, </vt:lpstr>
      <vt:lpstr>Cont…, </vt:lpstr>
      <vt:lpstr>Cont…, </vt:lpstr>
      <vt:lpstr>b. Plant and Equipment Replacement Costs</vt:lpstr>
      <vt:lpstr>Cont…, </vt:lpstr>
      <vt:lpstr>2. Operating costs</vt:lpstr>
      <vt:lpstr>Cont…,</vt:lpstr>
      <vt:lpstr>Cont…,</vt:lpstr>
      <vt:lpstr>Cont…,</vt:lpstr>
      <vt:lpstr>The Valuation of Financial Cost and Benefits</vt:lpstr>
      <vt:lpstr>Cont…,</vt:lpstr>
      <vt:lpstr>Cont…,</vt:lpstr>
      <vt:lpstr>Investment Profitability Analysis</vt:lpstr>
      <vt:lpstr>Cont…,</vt:lpstr>
      <vt:lpstr>Cont…,</vt:lpstr>
      <vt:lpstr>Cont…,</vt:lpstr>
      <vt:lpstr>Cont…,</vt:lpstr>
      <vt:lpstr>Cont…,</vt:lpstr>
      <vt:lpstr>Cont…,</vt:lpstr>
      <vt:lpstr>Cont…,</vt:lpstr>
      <vt:lpstr>Cont…,</vt:lpstr>
      <vt:lpstr>2. Accounting/Average Rate of Return (ARR) </vt:lpstr>
      <vt:lpstr>Cont…,</vt:lpstr>
      <vt:lpstr>Cont…,</vt:lpstr>
      <vt:lpstr>Cont…,</vt:lpstr>
      <vt:lpstr>Cont…,</vt:lpstr>
      <vt:lpstr>Cont…,</vt:lpstr>
      <vt:lpstr>Advantages of ARR </vt:lpstr>
      <vt:lpstr>Discounted Cash Flows (DCF) measures of project worth </vt:lpstr>
      <vt:lpstr>Cont…,</vt:lpstr>
      <vt:lpstr>Cont…,</vt:lpstr>
      <vt:lpstr>Cont…,</vt:lpstr>
      <vt:lpstr>Cont…,</vt:lpstr>
      <vt:lpstr>Cont…,</vt:lpstr>
      <vt:lpstr>Cont…,</vt:lpstr>
      <vt:lpstr>2. Internal Rate of Return (IRR) </vt:lpstr>
      <vt:lpstr>Cont…,</vt:lpstr>
      <vt:lpstr>Cont…,</vt:lpstr>
      <vt:lpstr>Cont…,</vt:lpstr>
      <vt:lpstr>Cont…,</vt:lpstr>
      <vt:lpstr>Cont…,</vt:lpstr>
      <vt:lpstr>Cont…,</vt:lpstr>
      <vt:lpstr>Cont…,</vt:lpstr>
      <vt:lpstr>Cont…,</vt:lpstr>
      <vt:lpstr>Cont…,</vt:lpstr>
      <vt:lpstr>Cont…,</vt:lpstr>
      <vt:lpstr>Cont…,</vt:lpstr>
      <vt:lpstr>Cont…,</vt:lpstr>
      <vt:lpstr>Cont…,</vt:lpstr>
      <vt:lpstr>Cont…,</vt:lpstr>
      <vt:lpstr>Cont…,</vt:lpstr>
      <vt:lpstr>Cont…,</vt:lpstr>
      <vt:lpstr>Cont…,</vt:lpstr>
      <vt:lpstr>Cont…,</vt:lpstr>
      <vt:lpstr>Sensitivity Analysis</vt:lpstr>
      <vt:lpstr>Cont…,</vt:lpstr>
      <vt:lpstr>Cont…,</vt:lpstr>
      <vt:lpstr>Cont…,</vt:lpstr>
      <vt:lpstr>Cont…,</vt:lpstr>
      <vt:lpstr>Cont…,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II: Financial Analysis and Appraisal of Projects</dc:title>
  <dc:creator>DELL</dc:creator>
  <cp:lastModifiedBy>user</cp:lastModifiedBy>
  <cp:revision>277</cp:revision>
  <dcterms:created xsi:type="dcterms:W3CDTF">2018-03-10T22:16:39Z</dcterms:created>
  <dcterms:modified xsi:type="dcterms:W3CDTF">2020-03-09T15:30:19Z</dcterms:modified>
</cp:coreProperties>
</file>