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C00A3-6CF5-4757-B2C4-DF4B39B58A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296DF4C-8BA6-45BE-AEBE-C5FBC2386B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B9FBB16-3339-416D-9F06-34E054B40ED2}"/>
              </a:ext>
            </a:extLst>
          </p:cNvPr>
          <p:cNvSpPr>
            <a:spLocks noGrp="1"/>
          </p:cNvSpPr>
          <p:nvPr>
            <p:ph type="dt" sz="half" idx="10"/>
          </p:nvPr>
        </p:nvSpPr>
        <p:spPr/>
        <p:txBody>
          <a:bodyPr/>
          <a:lstStyle/>
          <a:p>
            <a:fld id="{2C15CF13-33BF-40D6-A90E-1A1CEAC63640}" type="datetimeFigureOut">
              <a:rPr lang="en-US" smtClean="0"/>
              <a:t>5/6/2018</a:t>
            </a:fld>
            <a:endParaRPr lang="en-US"/>
          </a:p>
        </p:txBody>
      </p:sp>
      <p:sp>
        <p:nvSpPr>
          <p:cNvPr id="5" name="Footer Placeholder 4">
            <a:extLst>
              <a:ext uri="{FF2B5EF4-FFF2-40B4-BE49-F238E27FC236}">
                <a16:creationId xmlns:a16="http://schemas.microsoft.com/office/drawing/2014/main" id="{81793B8A-C159-44AB-92CE-48867A9A97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A166C1-532D-4143-9058-958930921574}"/>
              </a:ext>
            </a:extLst>
          </p:cNvPr>
          <p:cNvSpPr>
            <a:spLocks noGrp="1"/>
          </p:cNvSpPr>
          <p:nvPr>
            <p:ph type="sldNum" sz="quarter" idx="12"/>
          </p:nvPr>
        </p:nvSpPr>
        <p:spPr/>
        <p:txBody>
          <a:bodyPr/>
          <a:lstStyle/>
          <a:p>
            <a:fld id="{B8215856-14D2-4CC3-BEFD-B3D0B3B4E0DC}" type="slidenum">
              <a:rPr lang="en-US" smtClean="0"/>
              <a:t>‹#›</a:t>
            </a:fld>
            <a:endParaRPr lang="en-US"/>
          </a:p>
        </p:txBody>
      </p:sp>
    </p:spTree>
    <p:extLst>
      <p:ext uri="{BB962C8B-B14F-4D97-AF65-F5344CB8AC3E}">
        <p14:creationId xmlns:p14="http://schemas.microsoft.com/office/powerpoint/2010/main" val="3700834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AA4B3-204E-41A7-A1E6-7D8020933CA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9736C0-89C8-44CC-9B03-819B455EC7D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AD186A-970B-4D62-8003-E17C883D920C}"/>
              </a:ext>
            </a:extLst>
          </p:cNvPr>
          <p:cNvSpPr>
            <a:spLocks noGrp="1"/>
          </p:cNvSpPr>
          <p:nvPr>
            <p:ph type="dt" sz="half" idx="10"/>
          </p:nvPr>
        </p:nvSpPr>
        <p:spPr/>
        <p:txBody>
          <a:bodyPr/>
          <a:lstStyle/>
          <a:p>
            <a:fld id="{2C15CF13-33BF-40D6-A90E-1A1CEAC63640}" type="datetimeFigureOut">
              <a:rPr lang="en-US" smtClean="0"/>
              <a:t>5/6/2018</a:t>
            </a:fld>
            <a:endParaRPr lang="en-US"/>
          </a:p>
        </p:txBody>
      </p:sp>
      <p:sp>
        <p:nvSpPr>
          <p:cNvPr id="5" name="Footer Placeholder 4">
            <a:extLst>
              <a:ext uri="{FF2B5EF4-FFF2-40B4-BE49-F238E27FC236}">
                <a16:creationId xmlns:a16="http://schemas.microsoft.com/office/drawing/2014/main" id="{0FBD9CF0-29ED-4685-84EB-E9C05F9900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D3D859-7704-41C3-A92C-1541AA6AE749}"/>
              </a:ext>
            </a:extLst>
          </p:cNvPr>
          <p:cNvSpPr>
            <a:spLocks noGrp="1"/>
          </p:cNvSpPr>
          <p:nvPr>
            <p:ph type="sldNum" sz="quarter" idx="12"/>
          </p:nvPr>
        </p:nvSpPr>
        <p:spPr/>
        <p:txBody>
          <a:bodyPr/>
          <a:lstStyle/>
          <a:p>
            <a:fld id="{B8215856-14D2-4CC3-BEFD-B3D0B3B4E0DC}" type="slidenum">
              <a:rPr lang="en-US" smtClean="0"/>
              <a:t>‹#›</a:t>
            </a:fld>
            <a:endParaRPr lang="en-US"/>
          </a:p>
        </p:txBody>
      </p:sp>
    </p:spTree>
    <p:extLst>
      <p:ext uri="{BB962C8B-B14F-4D97-AF65-F5344CB8AC3E}">
        <p14:creationId xmlns:p14="http://schemas.microsoft.com/office/powerpoint/2010/main" val="1123459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C1AB4C-8687-4166-A5CF-54DFF1CD7BA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4A6E22C-F254-4093-A360-DD31E662F96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84EE6A-B3B4-4410-8A47-B9ACE0186643}"/>
              </a:ext>
            </a:extLst>
          </p:cNvPr>
          <p:cNvSpPr>
            <a:spLocks noGrp="1"/>
          </p:cNvSpPr>
          <p:nvPr>
            <p:ph type="dt" sz="half" idx="10"/>
          </p:nvPr>
        </p:nvSpPr>
        <p:spPr/>
        <p:txBody>
          <a:bodyPr/>
          <a:lstStyle/>
          <a:p>
            <a:fld id="{2C15CF13-33BF-40D6-A90E-1A1CEAC63640}" type="datetimeFigureOut">
              <a:rPr lang="en-US" smtClean="0"/>
              <a:t>5/6/2018</a:t>
            </a:fld>
            <a:endParaRPr lang="en-US"/>
          </a:p>
        </p:txBody>
      </p:sp>
      <p:sp>
        <p:nvSpPr>
          <p:cNvPr id="5" name="Footer Placeholder 4">
            <a:extLst>
              <a:ext uri="{FF2B5EF4-FFF2-40B4-BE49-F238E27FC236}">
                <a16:creationId xmlns:a16="http://schemas.microsoft.com/office/drawing/2014/main" id="{3CB7E2E5-E963-4EEF-84CD-E72FED3827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847696-FC9F-416A-B1CE-22D7CD4084C8}"/>
              </a:ext>
            </a:extLst>
          </p:cNvPr>
          <p:cNvSpPr>
            <a:spLocks noGrp="1"/>
          </p:cNvSpPr>
          <p:nvPr>
            <p:ph type="sldNum" sz="quarter" idx="12"/>
          </p:nvPr>
        </p:nvSpPr>
        <p:spPr/>
        <p:txBody>
          <a:bodyPr/>
          <a:lstStyle/>
          <a:p>
            <a:fld id="{B8215856-14D2-4CC3-BEFD-B3D0B3B4E0DC}" type="slidenum">
              <a:rPr lang="en-US" smtClean="0"/>
              <a:t>‹#›</a:t>
            </a:fld>
            <a:endParaRPr lang="en-US"/>
          </a:p>
        </p:txBody>
      </p:sp>
    </p:spTree>
    <p:extLst>
      <p:ext uri="{BB962C8B-B14F-4D97-AF65-F5344CB8AC3E}">
        <p14:creationId xmlns:p14="http://schemas.microsoft.com/office/powerpoint/2010/main" val="2164167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DA9DA-AE16-43D0-8B4D-BFA8E9C3A4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1F5560-966A-4F7E-AAF6-18ACFB8156B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D6C4B9-9DF6-4D46-B0C7-938E2D09FC60}"/>
              </a:ext>
            </a:extLst>
          </p:cNvPr>
          <p:cNvSpPr>
            <a:spLocks noGrp="1"/>
          </p:cNvSpPr>
          <p:nvPr>
            <p:ph type="dt" sz="half" idx="10"/>
          </p:nvPr>
        </p:nvSpPr>
        <p:spPr/>
        <p:txBody>
          <a:bodyPr/>
          <a:lstStyle/>
          <a:p>
            <a:fld id="{2C15CF13-33BF-40D6-A90E-1A1CEAC63640}" type="datetimeFigureOut">
              <a:rPr lang="en-US" smtClean="0"/>
              <a:t>5/6/2018</a:t>
            </a:fld>
            <a:endParaRPr lang="en-US"/>
          </a:p>
        </p:txBody>
      </p:sp>
      <p:sp>
        <p:nvSpPr>
          <p:cNvPr id="5" name="Footer Placeholder 4">
            <a:extLst>
              <a:ext uri="{FF2B5EF4-FFF2-40B4-BE49-F238E27FC236}">
                <a16:creationId xmlns:a16="http://schemas.microsoft.com/office/drawing/2014/main" id="{82A58533-B2EC-475E-BF33-752A5EBD1C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6D139E-558F-41AA-8758-E07109CFAFD3}"/>
              </a:ext>
            </a:extLst>
          </p:cNvPr>
          <p:cNvSpPr>
            <a:spLocks noGrp="1"/>
          </p:cNvSpPr>
          <p:nvPr>
            <p:ph type="sldNum" sz="quarter" idx="12"/>
          </p:nvPr>
        </p:nvSpPr>
        <p:spPr/>
        <p:txBody>
          <a:bodyPr/>
          <a:lstStyle/>
          <a:p>
            <a:fld id="{B8215856-14D2-4CC3-BEFD-B3D0B3B4E0DC}" type="slidenum">
              <a:rPr lang="en-US" smtClean="0"/>
              <a:t>‹#›</a:t>
            </a:fld>
            <a:endParaRPr lang="en-US"/>
          </a:p>
        </p:txBody>
      </p:sp>
    </p:spTree>
    <p:extLst>
      <p:ext uri="{BB962C8B-B14F-4D97-AF65-F5344CB8AC3E}">
        <p14:creationId xmlns:p14="http://schemas.microsoft.com/office/powerpoint/2010/main" val="1884645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41B6F-B311-4F05-B5C5-671C436BDF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833EC50-32B3-4DC1-AD50-87BEED3986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0C1B062-3684-4366-A4FC-A2083995601D}"/>
              </a:ext>
            </a:extLst>
          </p:cNvPr>
          <p:cNvSpPr>
            <a:spLocks noGrp="1"/>
          </p:cNvSpPr>
          <p:nvPr>
            <p:ph type="dt" sz="half" idx="10"/>
          </p:nvPr>
        </p:nvSpPr>
        <p:spPr/>
        <p:txBody>
          <a:bodyPr/>
          <a:lstStyle/>
          <a:p>
            <a:fld id="{2C15CF13-33BF-40D6-A90E-1A1CEAC63640}" type="datetimeFigureOut">
              <a:rPr lang="en-US" smtClean="0"/>
              <a:t>5/6/2018</a:t>
            </a:fld>
            <a:endParaRPr lang="en-US"/>
          </a:p>
        </p:txBody>
      </p:sp>
      <p:sp>
        <p:nvSpPr>
          <p:cNvPr id="5" name="Footer Placeholder 4">
            <a:extLst>
              <a:ext uri="{FF2B5EF4-FFF2-40B4-BE49-F238E27FC236}">
                <a16:creationId xmlns:a16="http://schemas.microsoft.com/office/drawing/2014/main" id="{43B64E66-E9CE-48A7-A2F7-70A0C2BB21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ADFE1A-6E79-433C-A707-82300B23FAAD}"/>
              </a:ext>
            </a:extLst>
          </p:cNvPr>
          <p:cNvSpPr>
            <a:spLocks noGrp="1"/>
          </p:cNvSpPr>
          <p:nvPr>
            <p:ph type="sldNum" sz="quarter" idx="12"/>
          </p:nvPr>
        </p:nvSpPr>
        <p:spPr/>
        <p:txBody>
          <a:bodyPr/>
          <a:lstStyle/>
          <a:p>
            <a:fld id="{B8215856-14D2-4CC3-BEFD-B3D0B3B4E0DC}" type="slidenum">
              <a:rPr lang="en-US" smtClean="0"/>
              <a:t>‹#›</a:t>
            </a:fld>
            <a:endParaRPr lang="en-US"/>
          </a:p>
        </p:txBody>
      </p:sp>
    </p:spTree>
    <p:extLst>
      <p:ext uri="{BB962C8B-B14F-4D97-AF65-F5344CB8AC3E}">
        <p14:creationId xmlns:p14="http://schemas.microsoft.com/office/powerpoint/2010/main" val="3611260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6550A-33AF-4868-9F68-6FE605CD1D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42EF62-CA2D-4290-A4F8-C9E6462AFE8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EB8F9F-BF76-468C-A103-D58632C20AD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FE2B3D-E1B4-4B3C-82AB-6D1235A638D9}"/>
              </a:ext>
            </a:extLst>
          </p:cNvPr>
          <p:cNvSpPr>
            <a:spLocks noGrp="1"/>
          </p:cNvSpPr>
          <p:nvPr>
            <p:ph type="dt" sz="half" idx="10"/>
          </p:nvPr>
        </p:nvSpPr>
        <p:spPr/>
        <p:txBody>
          <a:bodyPr/>
          <a:lstStyle/>
          <a:p>
            <a:fld id="{2C15CF13-33BF-40D6-A90E-1A1CEAC63640}" type="datetimeFigureOut">
              <a:rPr lang="en-US" smtClean="0"/>
              <a:t>5/6/2018</a:t>
            </a:fld>
            <a:endParaRPr lang="en-US"/>
          </a:p>
        </p:txBody>
      </p:sp>
      <p:sp>
        <p:nvSpPr>
          <p:cNvPr id="6" name="Footer Placeholder 5">
            <a:extLst>
              <a:ext uri="{FF2B5EF4-FFF2-40B4-BE49-F238E27FC236}">
                <a16:creationId xmlns:a16="http://schemas.microsoft.com/office/drawing/2014/main" id="{016A1622-14C2-41CD-8325-1A8649037E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3CC603-E96A-4692-A047-42C961E36620}"/>
              </a:ext>
            </a:extLst>
          </p:cNvPr>
          <p:cNvSpPr>
            <a:spLocks noGrp="1"/>
          </p:cNvSpPr>
          <p:nvPr>
            <p:ph type="sldNum" sz="quarter" idx="12"/>
          </p:nvPr>
        </p:nvSpPr>
        <p:spPr/>
        <p:txBody>
          <a:bodyPr/>
          <a:lstStyle/>
          <a:p>
            <a:fld id="{B8215856-14D2-4CC3-BEFD-B3D0B3B4E0DC}" type="slidenum">
              <a:rPr lang="en-US" smtClean="0"/>
              <a:t>‹#›</a:t>
            </a:fld>
            <a:endParaRPr lang="en-US"/>
          </a:p>
        </p:txBody>
      </p:sp>
    </p:spTree>
    <p:extLst>
      <p:ext uri="{BB962C8B-B14F-4D97-AF65-F5344CB8AC3E}">
        <p14:creationId xmlns:p14="http://schemas.microsoft.com/office/powerpoint/2010/main" val="2727066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7BCB6-B23B-4643-BEF4-18AE27CED64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A16DBD0-1757-4690-A0CA-34E7C72049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3233730-C09E-40F4-8C4D-6055F491987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F8DDB49-F0A0-4D84-917B-47AAF00DF5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372A323-4328-49F8-9AAD-2D7E0A9ECC7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4DE2AED-F97A-47E4-A5E3-FC0EC938C936}"/>
              </a:ext>
            </a:extLst>
          </p:cNvPr>
          <p:cNvSpPr>
            <a:spLocks noGrp="1"/>
          </p:cNvSpPr>
          <p:nvPr>
            <p:ph type="dt" sz="half" idx="10"/>
          </p:nvPr>
        </p:nvSpPr>
        <p:spPr/>
        <p:txBody>
          <a:bodyPr/>
          <a:lstStyle/>
          <a:p>
            <a:fld id="{2C15CF13-33BF-40D6-A90E-1A1CEAC63640}" type="datetimeFigureOut">
              <a:rPr lang="en-US" smtClean="0"/>
              <a:t>5/6/2018</a:t>
            </a:fld>
            <a:endParaRPr lang="en-US"/>
          </a:p>
        </p:txBody>
      </p:sp>
      <p:sp>
        <p:nvSpPr>
          <p:cNvPr id="8" name="Footer Placeholder 7">
            <a:extLst>
              <a:ext uri="{FF2B5EF4-FFF2-40B4-BE49-F238E27FC236}">
                <a16:creationId xmlns:a16="http://schemas.microsoft.com/office/drawing/2014/main" id="{AABFC164-3BC5-45BB-8322-21326AEF0E1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0DA91C3-E2B6-4B1C-AF47-A30C8F47E3F7}"/>
              </a:ext>
            </a:extLst>
          </p:cNvPr>
          <p:cNvSpPr>
            <a:spLocks noGrp="1"/>
          </p:cNvSpPr>
          <p:nvPr>
            <p:ph type="sldNum" sz="quarter" idx="12"/>
          </p:nvPr>
        </p:nvSpPr>
        <p:spPr/>
        <p:txBody>
          <a:bodyPr/>
          <a:lstStyle/>
          <a:p>
            <a:fld id="{B8215856-14D2-4CC3-BEFD-B3D0B3B4E0DC}" type="slidenum">
              <a:rPr lang="en-US" smtClean="0"/>
              <a:t>‹#›</a:t>
            </a:fld>
            <a:endParaRPr lang="en-US"/>
          </a:p>
        </p:txBody>
      </p:sp>
    </p:spTree>
    <p:extLst>
      <p:ext uri="{BB962C8B-B14F-4D97-AF65-F5344CB8AC3E}">
        <p14:creationId xmlns:p14="http://schemas.microsoft.com/office/powerpoint/2010/main" val="963438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06D79-37FD-44E4-B0E4-01BBF35B1E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714881-8028-4254-BFF0-FC492423CD47}"/>
              </a:ext>
            </a:extLst>
          </p:cNvPr>
          <p:cNvSpPr>
            <a:spLocks noGrp="1"/>
          </p:cNvSpPr>
          <p:nvPr>
            <p:ph type="dt" sz="half" idx="10"/>
          </p:nvPr>
        </p:nvSpPr>
        <p:spPr/>
        <p:txBody>
          <a:bodyPr/>
          <a:lstStyle/>
          <a:p>
            <a:fld id="{2C15CF13-33BF-40D6-A90E-1A1CEAC63640}" type="datetimeFigureOut">
              <a:rPr lang="en-US" smtClean="0"/>
              <a:t>5/6/2018</a:t>
            </a:fld>
            <a:endParaRPr lang="en-US"/>
          </a:p>
        </p:txBody>
      </p:sp>
      <p:sp>
        <p:nvSpPr>
          <p:cNvPr id="4" name="Footer Placeholder 3">
            <a:extLst>
              <a:ext uri="{FF2B5EF4-FFF2-40B4-BE49-F238E27FC236}">
                <a16:creationId xmlns:a16="http://schemas.microsoft.com/office/drawing/2014/main" id="{FAE44120-9A82-423B-9E15-DAA47F3C9D0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C1ADE9A-54A3-4EC0-8A8D-6BADD94E62BA}"/>
              </a:ext>
            </a:extLst>
          </p:cNvPr>
          <p:cNvSpPr>
            <a:spLocks noGrp="1"/>
          </p:cNvSpPr>
          <p:nvPr>
            <p:ph type="sldNum" sz="quarter" idx="12"/>
          </p:nvPr>
        </p:nvSpPr>
        <p:spPr/>
        <p:txBody>
          <a:bodyPr/>
          <a:lstStyle/>
          <a:p>
            <a:fld id="{B8215856-14D2-4CC3-BEFD-B3D0B3B4E0DC}" type="slidenum">
              <a:rPr lang="en-US" smtClean="0"/>
              <a:t>‹#›</a:t>
            </a:fld>
            <a:endParaRPr lang="en-US"/>
          </a:p>
        </p:txBody>
      </p:sp>
    </p:spTree>
    <p:extLst>
      <p:ext uri="{BB962C8B-B14F-4D97-AF65-F5344CB8AC3E}">
        <p14:creationId xmlns:p14="http://schemas.microsoft.com/office/powerpoint/2010/main" val="159886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97F905-1E70-46EC-9BC4-BB24CAE5A0C6}"/>
              </a:ext>
            </a:extLst>
          </p:cNvPr>
          <p:cNvSpPr>
            <a:spLocks noGrp="1"/>
          </p:cNvSpPr>
          <p:nvPr>
            <p:ph type="dt" sz="half" idx="10"/>
          </p:nvPr>
        </p:nvSpPr>
        <p:spPr/>
        <p:txBody>
          <a:bodyPr/>
          <a:lstStyle/>
          <a:p>
            <a:fld id="{2C15CF13-33BF-40D6-A90E-1A1CEAC63640}" type="datetimeFigureOut">
              <a:rPr lang="en-US" smtClean="0"/>
              <a:t>5/6/2018</a:t>
            </a:fld>
            <a:endParaRPr lang="en-US"/>
          </a:p>
        </p:txBody>
      </p:sp>
      <p:sp>
        <p:nvSpPr>
          <p:cNvPr id="3" name="Footer Placeholder 2">
            <a:extLst>
              <a:ext uri="{FF2B5EF4-FFF2-40B4-BE49-F238E27FC236}">
                <a16:creationId xmlns:a16="http://schemas.microsoft.com/office/drawing/2014/main" id="{4F040417-5AE6-4A32-AEF2-E21B72AC14A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BDDC6D-471D-49F0-A512-54756C930628}"/>
              </a:ext>
            </a:extLst>
          </p:cNvPr>
          <p:cNvSpPr>
            <a:spLocks noGrp="1"/>
          </p:cNvSpPr>
          <p:nvPr>
            <p:ph type="sldNum" sz="quarter" idx="12"/>
          </p:nvPr>
        </p:nvSpPr>
        <p:spPr/>
        <p:txBody>
          <a:bodyPr/>
          <a:lstStyle/>
          <a:p>
            <a:fld id="{B8215856-14D2-4CC3-BEFD-B3D0B3B4E0DC}" type="slidenum">
              <a:rPr lang="en-US" smtClean="0"/>
              <a:t>‹#›</a:t>
            </a:fld>
            <a:endParaRPr lang="en-US"/>
          </a:p>
        </p:txBody>
      </p:sp>
    </p:spTree>
    <p:extLst>
      <p:ext uri="{BB962C8B-B14F-4D97-AF65-F5344CB8AC3E}">
        <p14:creationId xmlns:p14="http://schemas.microsoft.com/office/powerpoint/2010/main" val="280106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938C8-1DBC-4F41-8937-BAB198B917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038BD29-B3AC-4931-8F81-6544E0586A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5772D3F-B416-43CB-AC2C-E805CA1636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69D5F87-D534-4754-99DC-B03449937EB9}"/>
              </a:ext>
            </a:extLst>
          </p:cNvPr>
          <p:cNvSpPr>
            <a:spLocks noGrp="1"/>
          </p:cNvSpPr>
          <p:nvPr>
            <p:ph type="dt" sz="half" idx="10"/>
          </p:nvPr>
        </p:nvSpPr>
        <p:spPr/>
        <p:txBody>
          <a:bodyPr/>
          <a:lstStyle/>
          <a:p>
            <a:fld id="{2C15CF13-33BF-40D6-A90E-1A1CEAC63640}" type="datetimeFigureOut">
              <a:rPr lang="en-US" smtClean="0"/>
              <a:t>5/6/2018</a:t>
            </a:fld>
            <a:endParaRPr lang="en-US"/>
          </a:p>
        </p:txBody>
      </p:sp>
      <p:sp>
        <p:nvSpPr>
          <p:cNvPr id="6" name="Footer Placeholder 5">
            <a:extLst>
              <a:ext uri="{FF2B5EF4-FFF2-40B4-BE49-F238E27FC236}">
                <a16:creationId xmlns:a16="http://schemas.microsoft.com/office/drawing/2014/main" id="{EE28B5CF-9C6E-477F-8044-EC5E99F077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66BF1F-CFEE-455D-A821-C58DA8315B9B}"/>
              </a:ext>
            </a:extLst>
          </p:cNvPr>
          <p:cNvSpPr>
            <a:spLocks noGrp="1"/>
          </p:cNvSpPr>
          <p:nvPr>
            <p:ph type="sldNum" sz="quarter" idx="12"/>
          </p:nvPr>
        </p:nvSpPr>
        <p:spPr/>
        <p:txBody>
          <a:bodyPr/>
          <a:lstStyle/>
          <a:p>
            <a:fld id="{B8215856-14D2-4CC3-BEFD-B3D0B3B4E0DC}" type="slidenum">
              <a:rPr lang="en-US" smtClean="0"/>
              <a:t>‹#›</a:t>
            </a:fld>
            <a:endParaRPr lang="en-US"/>
          </a:p>
        </p:txBody>
      </p:sp>
    </p:spTree>
    <p:extLst>
      <p:ext uri="{BB962C8B-B14F-4D97-AF65-F5344CB8AC3E}">
        <p14:creationId xmlns:p14="http://schemas.microsoft.com/office/powerpoint/2010/main" val="540126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B967A-8536-4B0A-A964-9D28780B51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EC3E065-8AF1-41E8-9E2F-3134BA3759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523A3E-8E9E-484F-A433-6B25603F36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45C276-C3B1-402A-9175-72F15ACB0C99}"/>
              </a:ext>
            </a:extLst>
          </p:cNvPr>
          <p:cNvSpPr>
            <a:spLocks noGrp="1"/>
          </p:cNvSpPr>
          <p:nvPr>
            <p:ph type="dt" sz="half" idx="10"/>
          </p:nvPr>
        </p:nvSpPr>
        <p:spPr/>
        <p:txBody>
          <a:bodyPr/>
          <a:lstStyle/>
          <a:p>
            <a:fld id="{2C15CF13-33BF-40D6-A90E-1A1CEAC63640}" type="datetimeFigureOut">
              <a:rPr lang="en-US" smtClean="0"/>
              <a:t>5/6/2018</a:t>
            </a:fld>
            <a:endParaRPr lang="en-US"/>
          </a:p>
        </p:txBody>
      </p:sp>
      <p:sp>
        <p:nvSpPr>
          <p:cNvPr id="6" name="Footer Placeholder 5">
            <a:extLst>
              <a:ext uri="{FF2B5EF4-FFF2-40B4-BE49-F238E27FC236}">
                <a16:creationId xmlns:a16="http://schemas.microsoft.com/office/drawing/2014/main" id="{7C968DA1-1AC2-46A8-8B0E-AB8FDB1174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C9E185-A326-46CD-8DD2-DB9FAB4B7206}"/>
              </a:ext>
            </a:extLst>
          </p:cNvPr>
          <p:cNvSpPr>
            <a:spLocks noGrp="1"/>
          </p:cNvSpPr>
          <p:nvPr>
            <p:ph type="sldNum" sz="quarter" idx="12"/>
          </p:nvPr>
        </p:nvSpPr>
        <p:spPr/>
        <p:txBody>
          <a:bodyPr/>
          <a:lstStyle/>
          <a:p>
            <a:fld id="{B8215856-14D2-4CC3-BEFD-B3D0B3B4E0DC}" type="slidenum">
              <a:rPr lang="en-US" smtClean="0"/>
              <a:t>‹#›</a:t>
            </a:fld>
            <a:endParaRPr lang="en-US"/>
          </a:p>
        </p:txBody>
      </p:sp>
    </p:spTree>
    <p:extLst>
      <p:ext uri="{BB962C8B-B14F-4D97-AF65-F5344CB8AC3E}">
        <p14:creationId xmlns:p14="http://schemas.microsoft.com/office/powerpoint/2010/main" val="927563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CA7F85-A228-45C2-B34B-D5FAAD8A84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1646AF4-309A-484F-8865-7483DD8479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D4C660-8FC0-4063-B918-4699575D1C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15CF13-33BF-40D6-A90E-1A1CEAC63640}" type="datetimeFigureOut">
              <a:rPr lang="en-US" smtClean="0"/>
              <a:t>5/6/2018</a:t>
            </a:fld>
            <a:endParaRPr lang="en-US"/>
          </a:p>
        </p:txBody>
      </p:sp>
      <p:sp>
        <p:nvSpPr>
          <p:cNvPr id="5" name="Footer Placeholder 4">
            <a:extLst>
              <a:ext uri="{FF2B5EF4-FFF2-40B4-BE49-F238E27FC236}">
                <a16:creationId xmlns:a16="http://schemas.microsoft.com/office/drawing/2014/main" id="{47AD142E-FAB5-4AF8-9273-6C77F7B8E8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4B332A3-9E73-452A-84BE-48C8F4D7CE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15856-14D2-4CC3-BEFD-B3D0B3B4E0DC}" type="slidenum">
              <a:rPr lang="en-US" smtClean="0"/>
              <a:t>‹#›</a:t>
            </a:fld>
            <a:endParaRPr lang="en-US"/>
          </a:p>
        </p:txBody>
      </p:sp>
    </p:spTree>
    <p:extLst>
      <p:ext uri="{BB962C8B-B14F-4D97-AF65-F5344CB8AC3E}">
        <p14:creationId xmlns:p14="http://schemas.microsoft.com/office/powerpoint/2010/main" val="738122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607FF-2050-4CD1-B22F-CC5480DBF10E}"/>
              </a:ext>
            </a:extLst>
          </p:cNvPr>
          <p:cNvSpPr>
            <a:spLocks noGrp="1"/>
          </p:cNvSpPr>
          <p:nvPr>
            <p:ph type="title"/>
          </p:nvPr>
        </p:nvSpPr>
        <p:spPr>
          <a:xfrm>
            <a:off x="450574" y="365126"/>
            <a:ext cx="11105322" cy="589032"/>
          </a:xfrm>
        </p:spPr>
        <p:style>
          <a:lnRef idx="1">
            <a:schemeClr val="accent1"/>
          </a:lnRef>
          <a:fillRef idx="2">
            <a:schemeClr val="accent1"/>
          </a:fillRef>
          <a:effectRef idx="1">
            <a:schemeClr val="accent1"/>
          </a:effectRef>
          <a:fontRef idx="minor">
            <a:schemeClr val="dk1"/>
          </a:fontRef>
        </p:style>
        <p:txBody>
          <a:bodyPr>
            <a:normAutofit/>
          </a:bodyPr>
          <a:lstStyle/>
          <a:p>
            <a:pPr algn="just"/>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Chapter- 4:Project Implementation, Monitoring and Evaluation</a:t>
            </a:r>
            <a:endParaRPr lang="en-US" sz="2400" dirty="0"/>
          </a:p>
        </p:txBody>
      </p:sp>
      <p:sp>
        <p:nvSpPr>
          <p:cNvPr id="3" name="Content Placeholder 2">
            <a:extLst>
              <a:ext uri="{FF2B5EF4-FFF2-40B4-BE49-F238E27FC236}">
                <a16:creationId xmlns:a16="http://schemas.microsoft.com/office/drawing/2014/main" id="{0BDD1A69-4F28-43B5-BF0E-BDA5E641A61C}"/>
              </a:ext>
            </a:extLst>
          </p:cNvPr>
          <p:cNvSpPr>
            <a:spLocks noGrp="1"/>
          </p:cNvSpPr>
          <p:nvPr>
            <p:ph idx="1"/>
          </p:nvPr>
        </p:nvSpPr>
        <p:spPr>
          <a:xfrm>
            <a:off x="450574" y="954158"/>
            <a:ext cx="11105322" cy="5222805"/>
          </a:xfrm>
        </p:spPr>
        <p:style>
          <a:lnRef idx="0">
            <a:scrgbClr r="0" g="0" b="0"/>
          </a:lnRef>
          <a:fillRef idx="1001">
            <a:schemeClr val="lt2"/>
          </a:fillRef>
          <a:effectRef idx="0">
            <a:scrgbClr r="0" g="0" b="0"/>
          </a:effectRef>
          <a:fontRef idx="major"/>
        </p:style>
        <p:txBody>
          <a:bodyPr/>
          <a:lstStyle/>
          <a:p>
            <a:pPr algn="just">
              <a:lnSpc>
                <a:spcPct val="220000"/>
              </a:lnSpc>
              <a:buFont typeface="Wingdings" panose="05000000000000000000" pitchFamily="2" charset="2"/>
              <a:buChar char="Ø"/>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Monitoring and Evaluation</a:t>
            </a:r>
            <a:endPar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pPr algn="just">
              <a:lnSpc>
                <a:spcPct val="220000"/>
              </a:lnSpc>
            </a:pPr>
            <a:r>
              <a:rPr lang="en-US"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Monitoring and evaluation are essential management tools which help to ensure that project activities are implemented as planned and to assess whether desired results are being achieved.</a:t>
            </a:r>
          </a:p>
          <a:p>
            <a:endParaRPr lang="en-US" dirty="0"/>
          </a:p>
        </p:txBody>
      </p:sp>
    </p:spTree>
    <p:extLst>
      <p:ext uri="{BB962C8B-B14F-4D97-AF65-F5344CB8AC3E}">
        <p14:creationId xmlns:p14="http://schemas.microsoft.com/office/powerpoint/2010/main" val="2640464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630AA-2D78-424F-9500-59C98727C9D9}"/>
              </a:ext>
            </a:extLst>
          </p:cNvPr>
          <p:cNvSpPr>
            <a:spLocks noGrp="1"/>
          </p:cNvSpPr>
          <p:nvPr>
            <p:ph type="title"/>
          </p:nvPr>
        </p:nvSpPr>
        <p:spPr>
          <a:xfrm>
            <a:off x="516833" y="365125"/>
            <a:ext cx="11211339" cy="549275"/>
          </a:xfrm>
        </p:spPr>
        <p:style>
          <a:lnRef idx="1">
            <a:schemeClr val="accent1"/>
          </a:lnRef>
          <a:fillRef idx="2">
            <a:schemeClr val="accent1"/>
          </a:fillRef>
          <a:effectRef idx="1">
            <a:schemeClr val="accent1"/>
          </a:effectRef>
          <a:fontRef idx="minor">
            <a:schemeClr val="dk1"/>
          </a:fontRef>
        </p:style>
        <p:txBody>
          <a:bodyPr>
            <a:normAutofit/>
          </a:bodyPr>
          <a:lstStyle/>
          <a:p>
            <a:pPr marL="342900" indent="-342900">
              <a:buFont typeface="Wingdings" panose="05000000000000000000" pitchFamily="2" charset="2"/>
              <a:buChar char="v"/>
            </a:pPr>
            <a:r>
              <a:rPr lang="en-US" altLang="en-US" sz="2400" b="1" dirty="0">
                <a:effectLst>
                  <a:outerShdw blurRad="38100" dist="38100" dir="2700000" algn="tl">
                    <a:srgbClr val="000000">
                      <a:alpha val="43137"/>
                    </a:srgbClr>
                  </a:outerShdw>
                </a:effectLst>
                <a:latin typeface="Verdana" panose="020B0604030504040204" pitchFamily="34" charset="0"/>
              </a:rPr>
              <a:t>Reasons for carrying out an Evaluation</a:t>
            </a:r>
            <a:endParaRPr lang="en-US" sz="2400" dirty="0"/>
          </a:p>
        </p:txBody>
      </p:sp>
      <p:sp>
        <p:nvSpPr>
          <p:cNvPr id="3" name="Content Placeholder 2">
            <a:extLst>
              <a:ext uri="{FF2B5EF4-FFF2-40B4-BE49-F238E27FC236}">
                <a16:creationId xmlns:a16="http://schemas.microsoft.com/office/drawing/2014/main" id="{3752F3DF-752A-481F-BA03-B9A5DA8AB186}"/>
              </a:ext>
            </a:extLst>
          </p:cNvPr>
          <p:cNvSpPr>
            <a:spLocks noGrp="1"/>
          </p:cNvSpPr>
          <p:nvPr>
            <p:ph idx="1"/>
          </p:nvPr>
        </p:nvSpPr>
        <p:spPr>
          <a:xfrm>
            <a:off x="516834" y="914400"/>
            <a:ext cx="11211339" cy="5262563"/>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00000"/>
              </a:lnSpc>
            </a:pPr>
            <a:r>
              <a:rPr lang="en-US"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en-US" altLang="en-US" sz="9600" dirty="0">
                <a:effectLst>
                  <a:outerShdw blurRad="38100" dist="38100" dir="2700000" algn="tl">
                    <a:srgbClr val="000000">
                      <a:alpha val="43137"/>
                    </a:srgbClr>
                  </a:outerShdw>
                </a:effectLst>
                <a:latin typeface="Verdana" panose="020B0604030504040204" pitchFamily="34" charset="0"/>
              </a:rPr>
              <a:t>To review the implementation of and services provided by project so as to identify problems.</a:t>
            </a:r>
          </a:p>
          <a:p>
            <a:pPr algn="just">
              <a:lnSpc>
                <a:spcPct val="200000"/>
              </a:lnSpc>
            </a:pPr>
            <a:r>
              <a:rPr lang="en-US" altLang="en-US" sz="9600" dirty="0">
                <a:effectLst>
                  <a:outerShdw blurRad="38100" dist="38100" dir="2700000" algn="tl">
                    <a:srgbClr val="000000">
                      <a:alpha val="43137"/>
                    </a:srgbClr>
                  </a:outerShdw>
                </a:effectLst>
                <a:latin typeface="Verdana" panose="020B0604030504040204" pitchFamily="34" charset="0"/>
              </a:rPr>
              <a:t>To document results achieved by a project funded by donor agencies.</a:t>
            </a:r>
          </a:p>
          <a:p>
            <a:pPr algn="just">
              <a:lnSpc>
                <a:spcPct val="200000"/>
              </a:lnSpc>
            </a:pPr>
            <a:r>
              <a:rPr lang="en-US" altLang="en-US" sz="9600" dirty="0">
                <a:effectLst>
                  <a:outerShdw blurRad="38100" dist="38100" dir="2700000" algn="tl">
                    <a:srgbClr val="000000">
                      <a:alpha val="43137"/>
                    </a:srgbClr>
                  </a:outerShdw>
                </a:effectLst>
                <a:latin typeface="Verdana" panose="020B0604030504040204" pitchFamily="34" charset="0"/>
              </a:rPr>
              <a:t>To know whether desired outcomes are being achieved and identify remedial measures.</a:t>
            </a:r>
            <a:endParaRPr lang="en-US"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pPr algn="just">
              <a:lnSpc>
                <a:spcPct val="200000"/>
              </a:lnSpc>
            </a:pPr>
            <a:r>
              <a:rPr lang="en-US"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To assess whether the desired results of a project have been achieved</a:t>
            </a:r>
          </a:p>
          <a:p>
            <a:endParaRPr lang="en-US" dirty="0"/>
          </a:p>
        </p:txBody>
      </p:sp>
    </p:spTree>
    <p:extLst>
      <p:ext uri="{BB962C8B-B14F-4D97-AF65-F5344CB8AC3E}">
        <p14:creationId xmlns:p14="http://schemas.microsoft.com/office/powerpoint/2010/main" val="850888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878BE-4BD5-43CB-9D80-7178BDE11A2C}"/>
              </a:ext>
            </a:extLst>
          </p:cNvPr>
          <p:cNvSpPr>
            <a:spLocks noGrp="1"/>
          </p:cNvSpPr>
          <p:nvPr>
            <p:ph type="title"/>
          </p:nvPr>
        </p:nvSpPr>
        <p:spPr>
          <a:xfrm>
            <a:off x="838200" y="365126"/>
            <a:ext cx="10515600" cy="496266"/>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pic>
        <p:nvPicPr>
          <p:cNvPr id="4" name="Content Placeholder 3">
            <a:extLst>
              <a:ext uri="{FF2B5EF4-FFF2-40B4-BE49-F238E27FC236}">
                <a16:creationId xmlns:a16="http://schemas.microsoft.com/office/drawing/2014/main" id="{A79E337A-B3FF-4A07-8C04-BD12A98DF8EB}"/>
              </a:ext>
            </a:extLst>
          </p:cNvPr>
          <p:cNvPicPr>
            <a:picLocks noGrp="1" noChangeAspect="1"/>
          </p:cNvPicPr>
          <p:nvPr>
            <p:ph idx="1"/>
          </p:nvPr>
        </p:nvPicPr>
        <p:blipFill>
          <a:blip r:embed="rId2"/>
          <a:stretch>
            <a:fillRect/>
          </a:stretch>
        </p:blipFill>
        <p:spPr>
          <a:xfrm>
            <a:off x="838201" y="768626"/>
            <a:ext cx="10515600" cy="5408337"/>
          </a:xfrm>
          <a:prstGeom prst="rect">
            <a:avLst/>
          </a:prstGeom>
        </p:spPr>
      </p:pic>
    </p:spTree>
    <p:extLst>
      <p:ext uri="{BB962C8B-B14F-4D97-AF65-F5344CB8AC3E}">
        <p14:creationId xmlns:p14="http://schemas.microsoft.com/office/powerpoint/2010/main" val="97302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5D3D3-B7AA-40D0-9175-DBF36A8A932B}"/>
              </a:ext>
            </a:extLst>
          </p:cNvPr>
          <p:cNvSpPr>
            <a:spLocks noGrp="1"/>
          </p:cNvSpPr>
          <p:nvPr>
            <p:ph type="title"/>
          </p:nvPr>
        </p:nvSpPr>
        <p:spPr>
          <a:xfrm>
            <a:off x="838200" y="365126"/>
            <a:ext cx="10515600" cy="430004"/>
          </a:xfrm>
        </p:spPr>
        <p:style>
          <a:lnRef idx="1">
            <a:schemeClr val="accent1"/>
          </a:lnRef>
          <a:fillRef idx="2">
            <a:schemeClr val="accent1"/>
          </a:fillRef>
          <a:effectRef idx="1">
            <a:schemeClr val="accent1"/>
          </a:effectRef>
          <a:fontRef idx="minor">
            <a:schemeClr val="dk1"/>
          </a:fontRef>
        </p:style>
        <p:txBody>
          <a:bodyPr>
            <a:normAutofit/>
          </a:bodyPr>
          <a:lstStyle/>
          <a:p>
            <a:pPr marL="571500" indent="-571500">
              <a:buFont typeface="Wingdings" panose="05000000000000000000" pitchFamily="2" charset="2"/>
              <a:buChar char="v"/>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Types of Evaluation </a:t>
            </a:r>
            <a:endParaRPr lang="en-US" sz="2400" dirty="0"/>
          </a:p>
        </p:txBody>
      </p:sp>
      <p:sp>
        <p:nvSpPr>
          <p:cNvPr id="3" name="Content Placeholder 2">
            <a:extLst>
              <a:ext uri="{FF2B5EF4-FFF2-40B4-BE49-F238E27FC236}">
                <a16:creationId xmlns:a16="http://schemas.microsoft.com/office/drawing/2014/main" id="{3D3662A1-7B4A-4886-8B73-C0486EE0F8EA}"/>
              </a:ext>
            </a:extLst>
          </p:cNvPr>
          <p:cNvSpPr>
            <a:spLocks noGrp="1"/>
          </p:cNvSpPr>
          <p:nvPr>
            <p:ph sz="half" idx="1"/>
          </p:nvPr>
        </p:nvSpPr>
        <p:spPr>
          <a:xfrm>
            <a:off x="838200" y="795130"/>
            <a:ext cx="5257800" cy="5381833"/>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00000"/>
              </a:lnSpc>
            </a:pPr>
            <a:r>
              <a:rPr lang="en-US" alt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Formative</a:t>
            </a:r>
          </a:p>
          <a:p>
            <a:pPr lvl="1" algn="just">
              <a:lnSpc>
                <a:spcPct val="200000"/>
              </a:lnSpc>
            </a:pPr>
            <a:r>
              <a:rPr lang="en-US" altLang="en-US" sz="80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“Improve”</a:t>
            </a:r>
          </a:p>
          <a:p>
            <a:pPr lvl="1" algn="just">
              <a:lnSpc>
                <a:spcPct val="200000"/>
              </a:lnSpc>
            </a:pPr>
            <a:r>
              <a:rPr lang="en-US" altLang="en-US" sz="80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Periodic and timely</a:t>
            </a:r>
          </a:p>
          <a:p>
            <a:pPr lvl="1" algn="just">
              <a:lnSpc>
                <a:spcPct val="200000"/>
              </a:lnSpc>
            </a:pPr>
            <a:r>
              <a:rPr lang="en-US" altLang="en-US" sz="80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Focus on project activities and outputs</a:t>
            </a:r>
          </a:p>
          <a:p>
            <a:pPr lvl="1" algn="just">
              <a:lnSpc>
                <a:spcPct val="200000"/>
              </a:lnSpc>
            </a:pPr>
            <a:r>
              <a:rPr lang="en-US" altLang="en-US" sz="80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Leads to early recommendations for project improvement </a:t>
            </a:r>
          </a:p>
          <a:p>
            <a:endParaRPr lang="en-US" dirty="0"/>
          </a:p>
        </p:txBody>
      </p:sp>
      <p:sp>
        <p:nvSpPr>
          <p:cNvPr id="4" name="Content Placeholder 3">
            <a:extLst>
              <a:ext uri="{FF2B5EF4-FFF2-40B4-BE49-F238E27FC236}">
                <a16:creationId xmlns:a16="http://schemas.microsoft.com/office/drawing/2014/main" id="{5F93FF79-7550-414A-A4F7-259E4D94259C}"/>
              </a:ext>
            </a:extLst>
          </p:cNvPr>
          <p:cNvSpPr>
            <a:spLocks noGrp="1"/>
          </p:cNvSpPr>
          <p:nvPr>
            <p:ph sz="half" idx="2"/>
          </p:nvPr>
        </p:nvSpPr>
        <p:spPr>
          <a:xfrm>
            <a:off x="6096000" y="795130"/>
            <a:ext cx="5257800" cy="5381833"/>
          </a:xfrm>
        </p:spPr>
        <p:style>
          <a:lnRef idx="0">
            <a:scrgbClr r="0" g="0" b="0"/>
          </a:lnRef>
          <a:fillRef idx="1001">
            <a:schemeClr val="lt2"/>
          </a:fillRef>
          <a:effectRef idx="0">
            <a:scrgbClr r="0" g="0" b="0"/>
          </a:effectRef>
          <a:fontRef idx="major"/>
        </p:style>
        <p:txBody>
          <a:bodyPr>
            <a:normAutofit fontScale="25000" lnSpcReduction="20000"/>
          </a:bodyPr>
          <a:lstStyle/>
          <a:p>
            <a:pPr>
              <a:lnSpc>
                <a:spcPct val="220000"/>
              </a:lnSpc>
            </a:pPr>
            <a:r>
              <a:rPr lang="en-US" alt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Summative</a:t>
            </a:r>
          </a:p>
          <a:p>
            <a:pPr lvl="1" algn="just">
              <a:lnSpc>
                <a:spcPct val="220000"/>
              </a:lnSpc>
            </a:pPr>
            <a:r>
              <a:rPr lang="en-US" altLang="en-US" sz="80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“Prove”</a:t>
            </a:r>
          </a:p>
          <a:p>
            <a:pPr lvl="1" algn="just">
              <a:lnSpc>
                <a:spcPct val="220000"/>
              </a:lnSpc>
            </a:pPr>
            <a:r>
              <a:rPr lang="en-US" altLang="en-US" sz="80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Focus on outcomes and impact</a:t>
            </a:r>
          </a:p>
          <a:p>
            <a:endParaRPr lang="en-US" dirty="0"/>
          </a:p>
        </p:txBody>
      </p:sp>
    </p:spTree>
    <p:extLst>
      <p:ext uri="{BB962C8B-B14F-4D97-AF65-F5344CB8AC3E}">
        <p14:creationId xmlns:p14="http://schemas.microsoft.com/office/powerpoint/2010/main" val="25204971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0AD80-C686-4A19-B632-67BEA3929423}"/>
              </a:ext>
            </a:extLst>
          </p:cNvPr>
          <p:cNvSpPr>
            <a:spLocks noGrp="1"/>
          </p:cNvSpPr>
          <p:nvPr>
            <p:ph type="title"/>
          </p:nvPr>
        </p:nvSpPr>
        <p:spPr>
          <a:xfrm>
            <a:off x="838200" y="365125"/>
            <a:ext cx="10515600" cy="575779"/>
          </a:xfrm>
        </p:spPr>
        <p:style>
          <a:lnRef idx="1">
            <a:schemeClr val="accent1"/>
          </a:lnRef>
          <a:fillRef idx="2">
            <a:schemeClr val="accent1"/>
          </a:fillRef>
          <a:effectRef idx="1">
            <a:schemeClr val="accent1"/>
          </a:effectRef>
          <a:fontRef idx="minor">
            <a:schemeClr val="dk1"/>
          </a:fontRef>
        </p:style>
        <p:txBody>
          <a:bodyPr>
            <a:normAutofit/>
          </a:bodyPr>
          <a:lstStyle/>
          <a:p>
            <a:pPr marL="571500" indent="-571500">
              <a:buFont typeface="Wingdings" panose="05000000000000000000" pitchFamily="2" charset="2"/>
              <a:buChar char="v"/>
            </a:pPr>
            <a:r>
              <a:rPr lang="en-US" altLang="en-US" sz="2400" b="1" dirty="0">
                <a:effectLst>
                  <a:outerShdw blurRad="38100" dist="38100" dir="2700000" algn="tl">
                    <a:srgbClr val="000000">
                      <a:alpha val="43137"/>
                    </a:srgbClr>
                  </a:outerShdw>
                </a:effectLst>
                <a:latin typeface="Verdana" panose="020B0604030504040204" pitchFamily="34" charset="0"/>
              </a:rPr>
              <a:t>Process of Evaluation</a:t>
            </a:r>
            <a:endParaRPr lang="en-US" sz="2400"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CB08D5C9-B4F5-4DE3-A906-1FF8895AC6CD}"/>
              </a:ext>
            </a:extLst>
          </p:cNvPr>
          <p:cNvSpPr>
            <a:spLocks noGrp="1"/>
          </p:cNvSpPr>
          <p:nvPr>
            <p:ph idx="1"/>
          </p:nvPr>
        </p:nvSpPr>
        <p:spPr>
          <a:xfrm>
            <a:off x="838200" y="940904"/>
            <a:ext cx="10515600" cy="5236059"/>
          </a:xfrm>
        </p:spPr>
        <p:style>
          <a:lnRef idx="0">
            <a:scrgbClr r="0" g="0" b="0"/>
          </a:lnRef>
          <a:fillRef idx="1001">
            <a:schemeClr val="lt2"/>
          </a:fillRef>
          <a:effectRef idx="0">
            <a:scrgbClr r="0" g="0" b="0"/>
          </a:effectRef>
          <a:fontRef idx="major"/>
        </p:style>
        <p:txBody>
          <a:bodyPr>
            <a:normAutofit fontScale="85000" lnSpcReduction="10000"/>
          </a:bodyPr>
          <a:lstStyle/>
          <a:p>
            <a:pPr algn="just">
              <a:lnSpc>
                <a:spcPct val="150000"/>
              </a:lnSpc>
              <a:buFont typeface="Wingdings" panose="05000000000000000000" pitchFamily="2" charset="2"/>
              <a:buChar char="§"/>
            </a:pPr>
            <a:r>
              <a:rPr lang="en-US" altLang="en-US" dirty="0">
                <a:ln w="0"/>
                <a:effectLst>
                  <a:outerShdw blurRad="38100" dist="19050" dir="2700000" algn="tl" rotWithShape="0">
                    <a:schemeClr val="dk1">
                      <a:alpha val="40000"/>
                    </a:schemeClr>
                  </a:outerShdw>
                </a:effectLst>
                <a:latin typeface="Verdana" panose="020B0604030504040204" pitchFamily="34" charset="0"/>
              </a:rPr>
              <a:t>The process of evaluation consists of the following components:</a:t>
            </a:r>
          </a:p>
          <a:p>
            <a:pPr marL="609600" indent="-609600" algn="just">
              <a:lnSpc>
                <a:spcPct val="150000"/>
              </a:lnSpc>
              <a:buFontTx/>
              <a:buAutoNum type="arabicPeriod"/>
            </a:pPr>
            <a:r>
              <a:rPr lang="en-US" altLang="en-US" dirty="0">
                <a:ln w="0"/>
                <a:effectLst>
                  <a:outerShdw blurRad="38100" dist="19050" dir="2700000" algn="tl" rotWithShape="0">
                    <a:schemeClr val="dk1">
                      <a:alpha val="40000"/>
                    </a:schemeClr>
                  </a:outerShdw>
                </a:effectLst>
                <a:latin typeface="Verdana" panose="020B0604030504040204" pitchFamily="34" charset="0"/>
              </a:rPr>
              <a:t>Specify the particular subjects</a:t>
            </a:r>
          </a:p>
          <a:p>
            <a:pPr marL="609600" indent="-609600" algn="just">
              <a:lnSpc>
                <a:spcPct val="150000"/>
              </a:lnSpc>
              <a:buFontTx/>
              <a:buAutoNum type="arabicPeriod"/>
            </a:pPr>
            <a:r>
              <a:rPr lang="en-US" altLang="en-US" dirty="0">
                <a:ln w="0"/>
                <a:effectLst>
                  <a:outerShdw blurRad="38100" dist="19050" dir="2700000" algn="tl" rotWithShape="0">
                    <a:schemeClr val="dk1">
                      <a:alpha val="40000"/>
                    </a:schemeClr>
                  </a:outerShdw>
                </a:effectLst>
                <a:latin typeface="Verdana" panose="020B0604030504040204" pitchFamily="34" charset="0"/>
              </a:rPr>
              <a:t>Information support</a:t>
            </a:r>
          </a:p>
          <a:p>
            <a:pPr marL="609600" indent="-609600" algn="just">
              <a:lnSpc>
                <a:spcPct val="150000"/>
              </a:lnSpc>
              <a:buFontTx/>
              <a:buAutoNum type="arabicPeriod"/>
            </a:pPr>
            <a:r>
              <a:rPr lang="en-US" altLang="en-US" dirty="0">
                <a:ln w="0"/>
                <a:effectLst>
                  <a:outerShdw blurRad="38100" dist="19050" dir="2700000" algn="tl" rotWithShape="0">
                    <a:schemeClr val="dk1">
                      <a:alpha val="40000"/>
                    </a:schemeClr>
                  </a:outerShdw>
                </a:effectLst>
                <a:latin typeface="Verdana" panose="020B0604030504040204" pitchFamily="34" charset="0"/>
              </a:rPr>
              <a:t>Verify relevance</a:t>
            </a:r>
          </a:p>
          <a:p>
            <a:pPr marL="609600" indent="-609600" algn="just">
              <a:lnSpc>
                <a:spcPct val="150000"/>
              </a:lnSpc>
              <a:buFontTx/>
              <a:buAutoNum type="arabicPeriod"/>
            </a:pPr>
            <a:r>
              <a:rPr lang="en-US" altLang="en-US" dirty="0">
                <a:ln w="0"/>
                <a:effectLst>
                  <a:outerShdw blurRad="38100" dist="19050" dir="2700000" algn="tl" rotWithShape="0">
                    <a:schemeClr val="dk1">
                      <a:alpha val="40000"/>
                    </a:schemeClr>
                  </a:outerShdw>
                </a:effectLst>
                <a:latin typeface="Verdana" panose="020B0604030504040204" pitchFamily="34" charset="0"/>
              </a:rPr>
              <a:t>Assess adequacy</a:t>
            </a:r>
          </a:p>
          <a:p>
            <a:pPr marL="609600" indent="-609600" algn="just">
              <a:lnSpc>
                <a:spcPct val="150000"/>
              </a:lnSpc>
              <a:buFontTx/>
              <a:buAutoNum type="arabicPeriod"/>
            </a:pPr>
            <a:r>
              <a:rPr lang="en-US" altLang="en-US" dirty="0">
                <a:ln w="0"/>
                <a:effectLst>
                  <a:outerShdw blurRad="38100" dist="19050" dir="2700000" algn="tl" rotWithShape="0">
                    <a:schemeClr val="dk1">
                      <a:alpha val="40000"/>
                    </a:schemeClr>
                  </a:outerShdw>
                </a:effectLst>
                <a:latin typeface="Verdana" panose="020B0604030504040204" pitchFamily="34" charset="0"/>
              </a:rPr>
              <a:t>Review progress</a:t>
            </a:r>
          </a:p>
          <a:p>
            <a:pPr marL="609600" indent="-609600" algn="just">
              <a:lnSpc>
                <a:spcPct val="150000"/>
              </a:lnSpc>
              <a:buFontTx/>
              <a:buAutoNum type="arabicPeriod"/>
            </a:pPr>
            <a:r>
              <a:rPr lang="en-US" altLang="en-US" dirty="0">
                <a:ln w="0"/>
                <a:effectLst>
                  <a:outerShdw blurRad="38100" dist="19050" dir="2700000" algn="tl" rotWithShape="0">
                    <a:schemeClr val="dk1">
                      <a:alpha val="40000"/>
                    </a:schemeClr>
                  </a:outerShdw>
                </a:effectLst>
                <a:latin typeface="Verdana" panose="020B0604030504040204" pitchFamily="34" charset="0"/>
              </a:rPr>
              <a:t>Assess efficiency (cost - effectiveness)</a:t>
            </a:r>
          </a:p>
          <a:p>
            <a:pPr marL="609600" indent="-609600" algn="just">
              <a:lnSpc>
                <a:spcPct val="150000"/>
              </a:lnSpc>
              <a:buFontTx/>
              <a:buAutoNum type="arabicPeriod"/>
            </a:pPr>
            <a:r>
              <a:rPr lang="en-US" altLang="en-US" dirty="0">
                <a:ln w="0"/>
                <a:effectLst>
                  <a:outerShdw blurRad="38100" dist="19050" dir="2700000" algn="tl" rotWithShape="0">
                    <a:schemeClr val="dk1">
                      <a:alpha val="40000"/>
                    </a:schemeClr>
                  </a:outerShdw>
                </a:effectLst>
                <a:latin typeface="Verdana" panose="020B0604030504040204" pitchFamily="34" charset="0"/>
              </a:rPr>
              <a:t>Assess effectiveness</a:t>
            </a:r>
          </a:p>
          <a:p>
            <a:endParaRPr lang="en-US" dirty="0"/>
          </a:p>
        </p:txBody>
      </p:sp>
    </p:spTree>
    <p:extLst>
      <p:ext uri="{BB962C8B-B14F-4D97-AF65-F5344CB8AC3E}">
        <p14:creationId xmlns:p14="http://schemas.microsoft.com/office/powerpoint/2010/main" val="1194555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7507F-3703-45CA-8D33-57A45D17197E}"/>
              </a:ext>
            </a:extLst>
          </p:cNvPr>
          <p:cNvSpPr>
            <a:spLocks noGrp="1"/>
          </p:cNvSpPr>
          <p:nvPr>
            <p:ph type="title"/>
          </p:nvPr>
        </p:nvSpPr>
        <p:spPr>
          <a:xfrm>
            <a:off x="838200" y="365126"/>
            <a:ext cx="10515600" cy="456510"/>
          </a:xfrm>
        </p:spPr>
        <p:style>
          <a:lnRef idx="1">
            <a:schemeClr val="accent1"/>
          </a:lnRef>
          <a:fillRef idx="2">
            <a:schemeClr val="accent1"/>
          </a:fillRef>
          <a:effectRef idx="1">
            <a:schemeClr val="accent1"/>
          </a:effectRef>
          <a:fontRef idx="minor">
            <a:schemeClr val="dk1"/>
          </a:fontRef>
        </p:style>
        <p:txBody>
          <a:bodyPr>
            <a:noAutofit/>
          </a:bodyPr>
          <a:lstStyle/>
          <a:p>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Chapter 5: Evaluation; Basics of impact evaluation</a:t>
            </a:r>
            <a:endParaRPr lang="en-US" sz="2400" dirty="0"/>
          </a:p>
        </p:txBody>
      </p:sp>
      <p:sp>
        <p:nvSpPr>
          <p:cNvPr id="3" name="Content Placeholder 2">
            <a:extLst>
              <a:ext uri="{FF2B5EF4-FFF2-40B4-BE49-F238E27FC236}">
                <a16:creationId xmlns:a16="http://schemas.microsoft.com/office/drawing/2014/main" id="{195E21B2-512C-4BD4-BF4D-122CD58B6CED}"/>
              </a:ext>
            </a:extLst>
          </p:cNvPr>
          <p:cNvSpPr>
            <a:spLocks noGrp="1"/>
          </p:cNvSpPr>
          <p:nvPr>
            <p:ph idx="1"/>
          </p:nvPr>
        </p:nvSpPr>
        <p:spPr>
          <a:xfrm>
            <a:off x="838200" y="821636"/>
            <a:ext cx="10515600" cy="5355327"/>
          </a:xfrm>
        </p:spPr>
        <p:style>
          <a:lnRef idx="0">
            <a:scrgbClr r="0" g="0" b="0"/>
          </a:lnRef>
          <a:fillRef idx="1001">
            <a:schemeClr val="lt2"/>
          </a:fillRef>
          <a:effectRef idx="0">
            <a:scrgbClr r="0" g="0" b="0"/>
          </a:effectRef>
          <a:fontRef idx="major"/>
        </p:style>
        <p:txBody>
          <a:bodyPr>
            <a:normAutofit/>
          </a:bodyPr>
          <a:lstStyle/>
          <a:p>
            <a:pPr algn="just">
              <a:lnSpc>
                <a:spcPct val="200000"/>
              </a:lnSpc>
              <a:buFont typeface="Wingdings" panose="05000000000000000000" pitchFamily="2" charset="2"/>
              <a:buChar char="Ø"/>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What is impact evaluation?</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By ‘impact’ we mean the broad or longer-term effects of a project. </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This can include effects on people who are direct users of a project, effects on those who are not direct users, or effects on a wider field such as government policy.</a:t>
            </a:r>
          </a:p>
          <a:p>
            <a:endParaRPr lang="en-US" dirty="0"/>
          </a:p>
        </p:txBody>
      </p:sp>
      <p:pic>
        <p:nvPicPr>
          <p:cNvPr id="4" name="Picture 3">
            <a:extLst>
              <a:ext uri="{FF2B5EF4-FFF2-40B4-BE49-F238E27FC236}">
                <a16:creationId xmlns:a16="http://schemas.microsoft.com/office/drawing/2014/main" id="{35119815-80A8-47A4-A668-C53110D89B9A}"/>
              </a:ext>
            </a:extLst>
          </p:cNvPr>
          <p:cNvPicPr>
            <a:picLocks noChangeAspect="1"/>
          </p:cNvPicPr>
          <p:nvPr/>
        </p:nvPicPr>
        <p:blipFill>
          <a:blip r:embed="rId2"/>
          <a:stretch>
            <a:fillRect/>
          </a:stretch>
        </p:blipFill>
        <p:spPr>
          <a:xfrm>
            <a:off x="1881808" y="5453268"/>
            <a:ext cx="7858539" cy="583096"/>
          </a:xfrm>
          <a:prstGeom prst="rect">
            <a:avLst/>
          </a:prstGeom>
        </p:spPr>
      </p:pic>
    </p:spTree>
    <p:extLst>
      <p:ext uri="{BB962C8B-B14F-4D97-AF65-F5344CB8AC3E}">
        <p14:creationId xmlns:p14="http://schemas.microsoft.com/office/powerpoint/2010/main" val="3491182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098C2-EA5F-430A-8FD1-9EF1CAF8EFF4}"/>
              </a:ext>
            </a:extLst>
          </p:cNvPr>
          <p:cNvSpPr>
            <a:spLocks noGrp="1"/>
          </p:cNvSpPr>
          <p:nvPr>
            <p:ph type="title"/>
          </p:nvPr>
        </p:nvSpPr>
        <p:spPr>
          <a:xfrm>
            <a:off x="838200" y="365126"/>
            <a:ext cx="10515600" cy="443258"/>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1EB5183F-8453-42D7-BDCE-02840BC70F7B}"/>
              </a:ext>
            </a:extLst>
          </p:cNvPr>
          <p:cNvSpPr>
            <a:spLocks noGrp="1"/>
          </p:cNvSpPr>
          <p:nvPr>
            <p:ph idx="1"/>
          </p:nvPr>
        </p:nvSpPr>
        <p:spPr>
          <a:xfrm>
            <a:off x="838200" y="808384"/>
            <a:ext cx="10515600" cy="5368579"/>
          </a:xfrm>
        </p:spPr>
        <p:style>
          <a:lnRef idx="0">
            <a:scrgbClr r="0" g="0" b="0"/>
          </a:lnRef>
          <a:fillRef idx="1001">
            <a:schemeClr val="lt2"/>
          </a:fillRef>
          <a:effectRef idx="0">
            <a:scrgbClr r="0" g="0" b="0"/>
          </a:effectRef>
          <a:fontRef idx="major"/>
        </p:style>
        <p:txBody>
          <a:bodyPr>
            <a:normAutofit fontScale="92500" lnSpcReduction="20000"/>
          </a:bodyPr>
          <a:lstStyle/>
          <a:p>
            <a:pPr algn="just">
              <a:lnSpc>
                <a:spcPct val="170000"/>
              </a:lnSpc>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Impact evaluation is an effort to understand whether the changes in well-being are indeed due to project intervention.</a:t>
            </a:r>
          </a:p>
          <a:p>
            <a:pPr marL="0" indent="0" algn="just">
              <a:lnSpc>
                <a:spcPct val="170000"/>
              </a:lnSpc>
              <a:buNone/>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pPr algn="just">
              <a:lnSpc>
                <a:spcPct val="170000"/>
              </a:lnSpc>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Specifically, impact evaluation tries to determine whether it is possible to identify the project effect and to what extent the measured effect can be attributed to the project and not to some other causes. </a:t>
            </a:r>
          </a:p>
          <a:p>
            <a:endParaRPr lang="en-US" dirty="0"/>
          </a:p>
        </p:txBody>
      </p:sp>
    </p:spTree>
    <p:extLst>
      <p:ext uri="{BB962C8B-B14F-4D97-AF65-F5344CB8AC3E}">
        <p14:creationId xmlns:p14="http://schemas.microsoft.com/office/powerpoint/2010/main" val="8156116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C2D9E-34BA-4043-9883-39F762C5F8D4}"/>
              </a:ext>
            </a:extLst>
          </p:cNvPr>
          <p:cNvSpPr>
            <a:spLocks noGrp="1"/>
          </p:cNvSpPr>
          <p:nvPr>
            <p:ph type="title"/>
          </p:nvPr>
        </p:nvSpPr>
        <p:spPr>
          <a:xfrm>
            <a:off x="838200" y="365126"/>
            <a:ext cx="10515600" cy="469762"/>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59609ECB-4AB6-40D3-AE1C-E8663316EE98}"/>
              </a:ext>
            </a:extLst>
          </p:cNvPr>
          <p:cNvSpPr>
            <a:spLocks noGrp="1"/>
          </p:cNvSpPr>
          <p:nvPr>
            <p:ph idx="1"/>
          </p:nvPr>
        </p:nvSpPr>
        <p:spPr>
          <a:xfrm>
            <a:off x="838200" y="834888"/>
            <a:ext cx="10515600" cy="5342075"/>
          </a:xfrm>
        </p:spPr>
        <p:style>
          <a:lnRef idx="0">
            <a:scrgbClr r="0" g="0" b="0"/>
          </a:lnRef>
          <a:fillRef idx="1001">
            <a:schemeClr val="lt2"/>
          </a:fillRef>
          <a:effectRef idx="0">
            <a:scrgbClr r="0" g="0" b="0"/>
          </a:effectRef>
          <a:fontRef idx="major"/>
        </p:style>
        <p:txBody>
          <a:bodyPr>
            <a:normAutofit fontScale="92500" lnSpcReduction="20000"/>
          </a:bodyPr>
          <a:lstStyle/>
          <a:p>
            <a:pPr algn="just">
              <a:lnSpc>
                <a:spcPct val="200000"/>
              </a:lnSpc>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basic  organizing  principle  for  any  good  evaluation  of  an  intervention  is  to  ask  the question:  what would have happened in the absence of the intervention? or </a:t>
            </a:r>
          </a:p>
          <a:p>
            <a:pPr marL="0" indent="0" algn="just">
              <a:lnSpc>
                <a:spcPct val="200000"/>
              </a:lnSpc>
              <a:buNone/>
            </a:pPr>
            <a:endPar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pPr algn="just">
              <a:lnSpc>
                <a:spcPct val="200000"/>
              </a:lnSpc>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What would have been the  welfare  levels  of  particular  communities,  groups,  households  and  individuals  without  the intervention?</a:t>
            </a:r>
          </a:p>
          <a:p>
            <a:endParaRPr lang="en-US" dirty="0"/>
          </a:p>
        </p:txBody>
      </p:sp>
    </p:spTree>
    <p:extLst>
      <p:ext uri="{BB962C8B-B14F-4D97-AF65-F5344CB8AC3E}">
        <p14:creationId xmlns:p14="http://schemas.microsoft.com/office/powerpoint/2010/main" val="3971066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12C61-EB68-4FE4-8D66-667DB40ED687}"/>
              </a:ext>
            </a:extLst>
          </p:cNvPr>
          <p:cNvSpPr>
            <a:spLocks noGrp="1"/>
          </p:cNvSpPr>
          <p:nvPr>
            <p:ph type="title"/>
          </p:nvPr>
        </p:nvSpPr>
        <p:spPr>
          <a:xfrm>
            <a:off x="838200" y="325370"/>
            <a:ext cx="10515600" cy="536022"/>
          </a:xfrm>
        </p:spPr>
        <p:style>
          <a:lnRef idx="1">
            <a:schemeClr val="accent1"/>
          </a:lnRef>
          <a:fillRef idx="2">
            <a:schemeClr val="accent1"/>
          </a:fillRef>
          <a:effectRef idx="1">
            <a:schemeClr val="accent1"/>
          </a:effectRef>
          <a:fontRef idx="minor">
            <a:schemeClr val="dk1"/>
          </a:fontRef>
        </p:style>
        <p:txBody>
          <a:bodyPr>
            <a:noAutofit/>
          </a:bodyPr>
          <a:lstStyle/>
          <a:p>
            <a:pPr marL="342900" indent="-342900" algn="just">
              <a:buFont typeface="Wingdings" panose="05000000000000000000" pitchFamily="2" charset="2"/>
              <a:buChar char="v"/>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Quantitative versus Qualitative Impact Assessments</a:t>
            </a:r>
            <a:endParaRPr lang="en-US" sz="2400" dirty="0"/>
          </a:p>
        </p:txBody>
      </p:sp>
      <p:sp>
        <p:nvSpPr>
          <p:cNvPr id="3" name="Content Placeholder 2">
            <a:extLst>
              <a:ext uri="{FF2B5EF4-FFF2-40B4-BE49-F238E27FC236}">
                <a16:creationId xmlns:a16="http://schemas.microsoft.com/office/drawing/2014/main" id="{4FBE8BFA-A4F9-49BD-AD2A-77E0C6BC97B9}"/>
              </a:ext>
            </a:extLst>
          </p:cNvPr>
          <p:cNvSpPr>
            <a:spLocks noGrp="1"/>
          </p:cNvSpPr>
          <p:nvPr>
            <p:ph idx="1"/>
          </p:nvPr>
        </p:nvSpPr>
        <p:spPr>
          <a:xfrm>
            <a:off x="838200" y="861392"/>
            <a:ext cx="10515600" cy="5315571"/>
          </a:xfrm>
        </p:spPr>
        <p:style>
          <a:lnRef idx="0">
            <a:scrgbClr r="0" g="0" b="0"/>
          </a:lnRef>
          <a:fillRef idx="1001">
            <a:schemeClr val="lt2"/>
          </a:fillRef>
          <a:effectRef idx="0">
            <a:scrgbClr r="0" g="0" b="0"/>
          </a:effectRef>
          <a:fontRef idx="major"/>
        </p:style>
        <p:txBody>
          <a:bodyPr>
            <a:normAutofit fontScale="92500" lnSpcReduction="10000"/>
          </a:bodyPr>
          <a:lstStyle/>
          <a:p>
            <a:pPr algn="just">
              <a:lnSpc>
                <a:spcPct val="200000"/>
              </a:lnSpc>
            </a:pP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Governments, donors, and other practitioners in the development community are intense to determine the effectiveness of project with far-reaching goals such as lowering poverty or increasing employment. </a:t>
            </a:r>
          </a:p>
          <a:p>
            <a:pPr algn="just">
              <a:lnSpc>
                <a:spcPct val="200000"/>
              </a:lnSpc>
            </a:pP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These policy missions are often possible only through impact evaluations based on </a:t>
            </a:r>
            <a:r>
              <a:rPr lang="en-US" sz="2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hard evidence from survey data or through related quantitative approaches. </a:t>
            </a:r>
          </a:p>
          <a:p>
            <a:endParaRPr lang="en-US" dirty="0"/>
          </a:p>
        </p:txBody>
      </p:sp>
    </p:spTree>
    <p:extLst>
      <p:ext uri="{BB962C8B-B14F-4D97-AF65-F5344CB8AC3E}">
        <p14:creationId xmlns:p14="http://schemas.microsoft.com/office/powerpoint/2010/main" val="3009593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57D15-E2F5-473B-8421-77E72D6FF236}"/>
              </a:ext>
            </a:extLst>
          </p:cNvPr>
          <p:cNvSpPr>
            <a:spLocks noGrp="1"/>
          </p:cNvSpPr>
          <p:nvPr>
            <p:ph type="title"/>
          </p:nvPr>
        </p:nvSpPr>
        <p:spPr>
          <a:xfrm>
            <a:off x="838200" y="365126"/>
            <a:ext cx="10515600" cy="509518"/>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9E99A364-C359-487A-84D9-91792891ABAA}"/>
              </a:ext>
            </a:extLst>
          </p:cNvPr>
          <p:cNvSpPr>
            <a:spLocks noGrp="1"/>
          </p:cNvSpPr>
          <p:nvPr>
            <p:ph idx="1"/>
          </p:nvPr>
        </p:nvSpPr>
        <p:spPr>
          <a:xfrm>
            <a:off x="838200" y="874644"/>
            <a:ext cx="10515600" cy="5302319"/>
          </a:xfrm>
        </p:spPr>
        <p:style>
          <a:lnRef idx="0">
            <a:scrgbClr r="0" g="0" b="0"/>
          </a:lnRef>
          <a:fillRef idx="1001">
            <a:schemeClr val="lt2"/>
          </a:fillRef>
          <a:effectRef idx="0">
            <a:scrgbClr r="0" g="0" b="0"/>
          </a:effectRef>
          <a:fontRef idx="major"/>
        </p:style>
        <p:txBody>
          <a:bodyPr>
            <a:normAutofit/>
          </a:bodyPr>
          <a:lstStyle/>
          <a:p>
            <a:pPr algn="just">
              <a:lnSpc>
                <a:spcPct val="200000"/>
              </a:lnSpc>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Qualitative</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Qualitative information such as understanding the local sociocultural context, and participant details.</a:t>
            </a:r>
          </a:p>
          <a:p>
            <a:pPr marL="0" indent="0" algn="just">
              <a:lnSpc>
                <a:spcPct val="200000"/>
              </a:lnSpc>
              <a:buNone/>
            </a:pPr>
            <a:endPar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Qualitative information can help to identify mechanisms through which project might be having an impact.</a:t>
            </a:r>
            <a:endParaRPr lang="en-US" sz="2400"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14586598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1888B-BBE5-42F9-8741-3CB97C8CD711}"/>
              </a:ext>
            </a:extLst>
          </p:cNvPr>
          <p:cNvSpPr>
            <a:spLocks noGrp="1"/>
          </p:cNvSpPr>
          <p:nvPr>
            <p:ph type="title"/>
          </p:nvPr>
        </p:nvSpPr>
        <p:spPr>
          <a:xfrm>
            <a:off x="838200" y="365126"/>
            <a:ext cx="10515600" cy="496266"/>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14DC18D9-4774-4724-8E0D-FFE7BE9C0B4D}"/>
              </a:ext>
            </a:extLst>
          </p:cNvPr>
          <p:cNvSpPr>
            <a:spLocks noGrp="1"/>
          </p:cNvSpPr>
          <p:nvPr>
            <p:ph idx="1"/>
          </p:nvPr>
        </p:nvSpPr>
        <p:spPr>
          <a:xfrm>
            <a:off x="838200" y="861392"/>
            <a:ext cx="10515600" cy="5315571"/>
          </a:xfrm>
        </p:spPr>
        <p:style>
          <a:lnRef idx="0">
            <a:scrgbClr r="0" g="0" b="0"/>
          </a:lnRef>
          <a:fillRef idx="1001">
            <a:schemeClr val="lt2"/>
          </a:fillRef>
          <a:effectRef idx="0">
            <a:scrgbClr r="0" g="0" b="0"/>
          </a:effectRef>
          <a:fontRef idx="major"/>
        </p:style>
        <p:txBody>
          <a:bodyPr>
            <a:normAutofit/>
          </a:bodyPr>
          <a:lstStyle/>
          <a:p>
            <a:pPr algn="just">
              <a:lnSpc>
                <a:spcPct val="200000"/>
              </a:lnSpc>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Quantitative</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quantitative information that is important in addressing potential statistical bias in project impacts.</a:t>
            </a:r>
          </a:p>
          <a:p>
            <a:pPr marL="0" indent="0" algn="just">
              <a:lnSpc>
                <a:spcPct val="200000"/>
              </a:lnSpc>
              <a:buNone/>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Therefore , a mixture of qualitative and quantitative methods (a mixed-methods approach) are useful in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gaining a comprehensive view of the project’s effectiveness.</a:t>
            </a:r>
            <a:endParaRPr lang="en-US" sz="2400" b="1"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2734743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3BF58-F8C4-4564-9387-AD3DEACE2893}"/>
              </a:ext>
            </a:extLst>
          </p:cNvPr>
          <p:cNvSpPr>
            <a:spLocks noGrp="1"/>
          </p:cNvSpPr>
          <p:nvPr>
            <p:ph type="title"/>
          </p:nvPr>
        </p:nvSpPr>
        <p:spPr>
          <a:xfrm>
            <a:off x="838200" y="365126"/>
            <a:ext cx="10515600" cy="456510"/>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p>
        </p:txBody>
      </p:sp>
      <p:sp>
        <p:nvSpPr>
          <p:cNvPr id="3" name="Content Placeholder 2">
            <a:extLst>
              <a:ext uri="{FF2B5EF4-FFF2-40B4-BE49-F238E27FC236}">
                <a16:creationId xmlns:a16="http://schemas.microsoft.com/office/drawing/2014/main" id="{DD3B6590-1DFF-481A-A85E-2A5CD7695839}"/>
              </a:ext>
            </a:extLst>
          </p:cNvPr>
          <p:cNvSpPr>
            <a:spLocks noGrp="1"/>
          </p:cNvSpPr>
          <p:nvPr>
            <p:ph idx="1"/>
          </p:nvPr>
        </p:nvSpPr>
        <p:spPr>
          <a:xfrm>
            <a:off x="838200" y="821636"/>
            <a:ext cx="10515600" cy="5355327"/>
          </a:xfrm>
        </p:spPr>
        <p:style>
          <a:lnRef idx="0">
            <a:scrgbClr r="0" g="0" b="0"/>
          </a:lnRef>
          <a:fillRef idx="1001">
            <a:schemeClr val="lt2"/>
          </a:fillRef>
          <a:effectRef idx="0">
            <a:scrgbClr r="0" g="0" b="0"/>
          </a:effectRef>
          <a:fontRef idx="major"/>
        </p:style>
        <p:txBody>
          <a:bodyPr>
            <a:normAutofit/>
          </a:bodyPr>
          <a:lstStyle/>
          <a:p>
            <a:pPr algn="just">
              <a:lnSpc>
                <a:spcPct val="200000"/>
              </a:lnSpc>
            </a:pPr>
            <a:r>
              <a:rPr lang="en-US"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Monitoring is a process of measuring, recording, collecting and analyzing data on actual implementation of the project and communicating it to the </a:t>
            </a:r>
            <a:r>
              <a:rPr lang="en-US" alt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project managers. </a:t>
            </a:r>
          </a:p>
          <a:p>
            <a:pPr algn="just">
              <a:lnSpc>
                <a:spcPct val="200000"/>
              </a:lnSpc>
            </a:pPr>
            <a:r>
              <a:rPr lang="en-US"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So that any deviation from the planned operations are detected, analysis for causes of deviation is carried out and suitable corrective actions are taken.</a:t>
            </a:r>
            <a:endPar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4191691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01976-256F-45C4-983F-238CF6866FAF}"/>
              </a:ext>
            </a:extLst>
          </p:cNvPr>
          <p:cNvSpPr>
            <a:spLocks noGrp="1"/>
          </p:cNvSpPr>
          <p:nvPr>
            <p:ph type="title"/>
          </p:nvPr>
        </p:nvSpPr>
        <p:spPr>
          <a:xfrm>
            <a:off x="838200" y="365126"/>
            <a:ext cx="10515600" cy="907084"/>
          </a:xfrm>
        </p:spPr>
        <p:style>
          <a:lnRef idx="1">
            <a:schemeClr val="accent1"/>
          </a:lnRef>
          <a:fillRef idx="2">
            <a:schemeClr val="accent1"/>
          </a:fillRef>
          <a:effectRef idx="1">
            <a:schemeClr val="accent1"/>
          </a:effectRef>
          <a:fontRef idx="minor">
            <a:schemeClr val="dk1"/>
          </a:fontRef>
        </p:style>
        <p:txBody>
          <a:bodyPr>
            <a:noAutofit/>
          </a:bodyPr>
          <a:lstStyle/>
          <a:p>
            <a:pPr marL="571500" indent="-571500">
              <a:buFont typeface="Courier New" panose="02070309020205020404" pitchFamily="49" charset="0"/>
              <a:buChar char="o"/>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Quantitative Impact Assessment: Ex post versus Ex- ante Impact Evaluation</a:t>
            </a:r>
            <a:endParaRPr lang="en-US" sz="2400" dirty="0"/>
          </a:p>
        </p:txBody>
      </p:sp>
      <p:sp>
        <p:nvSpPr>
          <p:cNvPr id="3" name="Content Placeholder 2">
            <a:extLst>
              <a:ext uri="{FF2B5EF4-FFF2-40B4-BE49-F238E27FC236}">
                <a16:creationId xmlns:a16="http://schemas.microsoft.com/office/drawing/2014/main" id="{BDBD868E-F6F8-4584-A4C4-F2C6D65BF793}"/>
              </a:ext>
            </a:extLst>
          </p:cNvPr>
          <p:cNvSpPr>
            <a:spLocks noGrp="1"/>
          </p:cNvSpPr>
          <p:nvPr>
            <p:ph idx="1"/>
          </p:nvPr>
        </p:nvSpPr>
        <p:spPr>
          <a:xfrm>
            <a:off x="838200" y="1272210"/>
            <a:ext cx="10515600" cy="4904753"/>
          </a:xfrm>
        </p:spPr>
        <p:style>
          <a:lnRef idx="0">
            <a:scrgbClr r="0" g="0" b="0"/>
          </a:lnRef>
          <a:fillRef idx="1001">
            <a:schemeClr val="lt2"/>
          </a:fillRef>
          <a:effectRef idx="0">
            <a:scrgbClr r="0" g="0" b="0"/>
          </a:effectRef>
          <a:fontRef idx="major"/>
        </p:style>
        <p:txBody>
          <a:bodyPr>
            <a:normAutofit fontScale="92500" lnSpcReduction="10000"/>
          </a:bodyPr>
          <a:lstStyle/>
          <a:p>
            <a:pPr algn="just">
              <a:lnSpc>
                <a:spcPct val="200000"/>
              </a:lnSpc>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There are two types of quantitative impact evaluations: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ex post and ex ante</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pPr marL="0" indent="0" algn="just">
              <a:lnSpc>
                <a:spcPct val="200000"/>
              </a:lnSpc>
              <a:buNone/>
            </a:pPr>
            <a:endPar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pPr algn="just">
              <a:lnSpc>
                <a:spcPct val="200000"/>
              </a:lnSpc>
            </a:pP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An ex ante impact evaluation</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attempts to measure the intended impacts of future project, given a potentially targeted area’s current situation.</a:t>
            </a:r>
          </a:p>
          <a:p>
            <a:endParaRPr lang="en-US" dirty="0"/>
          </a:p>
        </p:txBody>
      </p:sp>
    </p:spTree>
    <p:extLst>
      <p:ext uri="{BB962C8B-B14F-4D97-AF65-F5344CB8AC3E}">
        <p14:creationId xmlns:p14="http://schemas.microsoft.com/office/powerpoint/2010/main" val="37549503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4D290-B17B-48BA-AC9E-6B5F1E4260A0}"/>
              </a:ext>
            </a:extLst>
          </p:cNvPr>
          <p:cNvSpPr>
            <a:spLocks noGrp="1"/>
          </p:cNvSpPr>
          <p:nvPr>
            <p:ph type="title"/>
          </p:nvPr>
        </p:nvSpPr>
        <p:spPr>
          <a:xfrm>
            <a:off x="838200" y="365125"/>
            <a:ext cx="10515600" cy="536023"/>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7C53BAE4-68CE-4602-ADE8-5825C2505AB5}"/>
              </a:ext>
            </a:extLst>
          </p:cNvPr>
          <p:cNvSpPr>
            <a:spLocks noGrp="1"/>
          </p:cNvSpPr>
          <p:nvPr>
            <p:ph idx="1"/>
          </p:nvPr>
        </p:nvSpPr>
        <p:spPr>
          <a:xfrm>
            <a:off x="838200" y="901148"/>
            <a:ext cx="10515600" cy="5275815"/>
          </a:xfrm>
        </p:spPr>
        <p:style>
          <a:lnRef idx="0">
            <a:scrgbClr r="0" g="0" b="0"/>
          </a:lnRef>
          <a:fillRef idx="1001">
            <a:schemeClr val="lt2"/>
          </a:fillRef>
          <a:effectRef idx="0">
            <a:scrgbClr r="0" g="0" b="0"/>
          </a:effectRef>
          <a:fontRef idx="major"/>
        </p:style>
        <p:txBody>
          <a:bodyPr>
            <a:normAutofit fontScale="92500" lnSpcReduction="10000"/>
          </a:bodyPr>
          <a:lstStyle/>
          <a:p>
            <a:pPr algn="just">
              <a:lnSpc>
                <a:spcPct val="200000"/>
              </a:lnSpc>
            </a:pP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Many times, ex ante evaluations are based on </a:t>
            </a:r>
            <a:r>
              <a:rPr lang="en-US" sz="2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structural models</a:t>
            </a: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of the economic environment facing potential participants. </a:t>
            </a:r>
          </a:p>
          <a:p>
            <a:pPr algn="just">
              <a:lnSpc>
                <a:spcPct val="200000"/>
              </a:lnSpc>
            </a:pP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underlying assumptions of </a:t>
            </a:r>
            <a:r>
              <a:rPr lang="en-US" sz="2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structural models</a:t>
            </a: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for example, involve </a:t>
            </a:r>
            <a:r>
              <a:rPr lang="en-US" sz="2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identifying the main economic agents </a:t>
            </a: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in the development of the project (individuals, communities, local or national governments).</a:t>
            </a:r>
          </a:p>
          <a:p>
            <a:endParaRPr lang="en-US" dirty="0"/>
          </a:p>
        </p:txBody>
      </p:sp>
    </p:spTree>
    <p:extLst>
      <p:ext uri="{BB962C8B-B14F-4D97-AF65-F5344CB8AC3E}">
        <p14:creationId xmlns:p14="http://schemas.microsoft.com/office/powerpoint/2010/main" val="35559245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C1011-C01B-479C-A49F-6B41FF3969D3}"/>
              </a:ext>
            </a:extLst>
          </p:cNvPr>
          <p:cNvSpPr>
            <a:spLocks noGrp="1"/>
          </p:cNvSpPr>
          <p:nvPr>
            <p:ph type="title"/>
          </p:nvPr>
        </p:nvSpPr>
        <p:spPr>
          <a:xfrm>
            <a:off x="838200" y="365125"/>
            <a:ext cx="10515600" cy="536023"/>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C0DA69FF-FACC-4D44-A679-7CB419A694CD}"/>
              </a:ext>
            </a:extLst>
          </p:cNvPr>
          <p:cNvSpPr>
            <a:spLocks noGrp="1"/>
          </p:cNvSpPr>
          <p:nvPr>
            <p:ph idx="1"/>
          </p:nvPr>
        </p:nvSpPr>
        <p:spPr>
          <a:xfrm>
            <a:off x="838200" y="901148"/>
            <a:ext cx="10515600" cy="5275815"/>
          </a:xfrm>
        </p:spPr>
        <p:style>
          <a:lnRef idx="0">
            <a:scrgbClr r="0" g="0" b="0"/>
          </a:lnRef>
          <a:fillRef idx="1001">
            <a:schemeClr val="lt2"/>
          </a:fillRef>
          <a:effectRef idx="0">
            <a:scrgbClr r="0" g="0" b="0"/>
          </a:effectRef>
          <a:fontRef idx="major"/>
        </p:style>
        <p:txBody>
          <a:bodyPr/>
          <a:lstStyle/>
          <a:p>
            <a:pPr algn="just">
              <a:lnSpc>
                <a:spcPct val="22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These models predict project impacts. </a:t>
            </a:r>
          </a:p>
          <a:p>
            <a:pPr algn="just">
              <a:lnSpc>
                <a:spcPct val="220000"/>
              </a:lnSpc>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Ex post evaluations</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in contrast, measure actual impacts accrued by the beneficiaries that are attributable to project intervention. </a:t>
            </a:r>
          </a:p>
          <a:p>
            <a:endParaRPr lang="en-US" dirty="0"/>
          </a:p>
        </p:txBody>
      </p:sp>
    </p:spTree>
    <p:extLst>
      <p:ext uri="{BB962C8B-B14F-4D97-AF65-F5344CB8AC3E}">
        <p14:creationId xmlns:p14="http://schemas.microsoft.com/office/powerpoint/2010/main" val="24408440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F2BA8-BB65-46C6-88F3-5F15E6999047}"/>
              </a:ext>
            </a:extLst>
          </p:cNvPr>
          <p:cNvSpPr>
            <a:spLocks noGrp="1"/>
          </p:cNvSpPr>
          <p:nvPr>
            <p:ph type="title"/>
          </p:nvPr>
        </p:nvSpPr>
        <p:spPr>
          <a:xfrm>
            <a:off x="838200" y="365126"/>
            <a:ext cx="10515600" cy="615536"/>
          </a:xfrm>
        </p:spPr>
        <p:style>
          <a:lnRef idx="1">
            <a:schemeClr val="accent1"/>
          </a:lnRef>
          <a:fillRef idx="2">
            <a:schemeClr val="accent1"/>
          </a:fillRef>
          <a:effectRef idx="1">
            <a:schemeClr val="accent1"/>
          </a:effectRef>
          <a:fontRef idx="minor">
            <a:schemeClr val="dk1"/>
          </a:fontRef>
        </p:style>
        <p:txBody>
          <a:bodyPr>
            <a:normAutofit/>
          </a:bodyPr>
          <a:lstStyle/>
          <a:p>
            <a:pPr marL="342900" indent="-342900">
              <a:buFont typeface="Wingdings" panose="05000000000000000000" pitchFamily="2" charset="2"/>
              <a:buChar char="v"/>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Methodologies in impact evaluation</a:t>
            </a:r>
            <a:endParaRPr lang="en-US" sz="2400" dirty="0"/>
          </a:p>
        </p:txBody>
      </p:sp>
      <p:sp>
        <p:nvSpPr>
          <p:cNvPr id="3" name="Content Placeholder 2">
            <a:extLst>
              <a:ext uri="{FF2B5EF4-FFF2-40B4-BE49-F238E27FC236}">
                <a16:creationId xmlns:a16="http://schemas.microsoft.com/office/drawing/2014/main" id="{CF0E2880-6F28-45D8-B0AC-E95BA892D272}"/>
              </a:ext>
            </a:extLst>
          </p:cNvPr>
          <p:cNvSpPr>
            <a:spLocks noGrp="1"/>
          </p:cNvSpPr>
          <p:nvPr>
            <p:ph idx="1"/>
          </p:nvPr>
        </p:nvSpPr>
        <p:spPr>
          <a:xfrm>
            <a:off x="838200" y="980662"/>
            <a:ext cx="10515600" cy="5196301"/>
          </a:xfrm>
        </p:spPr>
        <p:style>
          <a:lnRef idx="0">
            <a:scrgbClr r="0" g="0" b="0"/>
          </a:lnRef>
          <a:fillRef idx="1001">
            <a:schemeClr val="lt2"/>
          </a:fillRef>
          <a:effectRef idx="0">
            <a:scrgbClr r="0" g="0" b="0"/>
          </a:effectRef>
          <a:fontRef idx="major"/>
        </p:style>
        <p:txBody>
          <a:bodyPr/>
          <a:lstStyle/>
          <a:p>
            <a:pPr marL="457200" indent="-457200" algn="just">
              <a:lnSpc>
                <a:spcPct val="170000"/>
              </a:lnSpc>
              <a:buAutoNum type="arabicPeriod"/>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Randomizations </a:t>
            </a:r>
          </a:p>
          <a:p>
            <a:pPr marL="0" indent="0" algn="just">
              <a:lnSpc>
                <a:spcPct val="170000"/>
              </a:lnSpc>
              <a:buNone/>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Reading assignment                </a:t>
            </a:r>
          </a:p>
          <a:p>
            <a:pPr marL="0" indent="0" algn="just">
              <a:lnSpc>
                <a:spcPct val="170000"/>
              </a:lnSpc>
              <a:buNone/>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2.  Matching methods               </a:t>
            </a:r>
            <a:endParaRPr lang="en-US" dirty="0"/>
          </a:p>
          <a:p>
            <a:endParaRPr lang="en-US" dirty="0"/>
          </a:p>
        </p:txBody>
      </p:sp>
      <p:sp>
        <p:nvSpPr>
          <p:cNvPr id="4" name="Right Brace 3">
            <a:extLst>
              <a:ext uri="{FF2B5EF4-FFF2-40B4-BE49-F238E27FC236}">
                <a16:creationId xmlns:a16="http://schemas.microsoft.com/office/drawing/2014/main" id="{6B736DE5-9E42-4BDF-867E-6AD33516EDED}"/>
              </a:ext>
            </a:extLst>
          </p:cNvPr>
          <p:cNvSpPr/>
          <p:nvPr/>
        </p:nvSpPr>
        <p:spPr>
          <a:xfrm>
            <a:off x="5062330" y="1311966"/>
            <a:ext cx="728870" cy="193481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4000" b="1" dirty="0">
              <a:solidFill>
                <a:srgbClr val="00B05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791842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29A5C-817E-4932-A6F3-76D7BC3920FD}"/>
              </a:ext>
            </a:extLst>
          </p:cNvPr>
          <p:cNvSpPr>
            <a:spLocks noGrp="1"/>
          </p:cNvSpPr>
          <p:nvPr>
            <p:ph type="title"/>
          </p:nvPr>
        </p:nvSpPr>
        <p:spPr>
          <a:xfrm>
            <a:off x="838200" y="365126"/>
            <a:ext cx="10515600" cy="483014"/>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12A02395-B174-42E5-9E1E-E56CD0678378}"/>
              </a:ext>
            </a:extLst>
          </p:cNvPr>
          <p:cNvSpPr>
            <a:spLocks noGrp="1"/>
          </p:cNvSpPr>
          <p:nvPr>
            <p:ph idx="1"/>
          </p:nvPr>
        </p:nvSpPr>
        <p:spPr>
          <a:xfrm>
            <a:off x="838200" y="848140"/>
            <a:ext cx="10515600" cy="5328823"/>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20000"/>
              </a:lnSpc>
              <a:buFont typeface="Wingdings" panose="05000000000000000000" pitchFamily="2" charset="2"/>
              <a:buChar char="§"/>
            </a:pPr>
            <a:r>
              <a:rPr lang="fr-FR"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Monitoring </a:t>
            </a:r>
            <a:r>
              <a:rPr lang="fr-FR" altLang="en-US" sz="96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is</a:t>
            </a:r>
            <a:r>
              <a:rPr lang="fr-FR"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 long-</a:t>
            </a:r>
            <a:r>
              <a:rPr lang="fr-FR" altLang="en-US" sz="96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term</a:t>
            </a:r>
            <a:r>
              <a:rPr lang="fr-FR"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 on </a:t>
            </a:r>
            <a:r>
              <a:rPr lang="fr-FR" altLang="en-US" sz="96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going</a:t>
            </a:r>
            <a:r>
              <a:rPr lang="fr-FR"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process in </a:t>
            </a:r>
            <a:r>
              <a:rPr lang="fr-FR" altLang="en-US" sz="96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order</a:t>
            </a:r>
            <a:r>
              <a:rPr lang="fr-FR"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to </a:t>
            </a:r>
            <a:r>
              <a:rPr lang="fr-FR" altLang="en-US" sz="96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ensure</a:t>
            </a:r>
            <a:r>
              <a:rPr lang="fr-FR"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fr-FR" altLang="en-US" sz="96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whether</a:t>
            </a:r>
            <a:r>
              <a:rPr lang="fr-FR"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fr-FR" altLang="en-US" sz="96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activities</a:t>
            </a:r>
            <a:r>
              <a:rPr lang="fr-FR"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are </a:t>
            </a:r>
            <a:r>
              <a:rPr lang="fr-FR" altLang="en-US" sz="96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taking</a:t>
            </a:r>
            <a:r>
              <a:rPr lang="fr-FR"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place </a:t>
            </a:r>
            <a:r>
              <a:rPr lang="fr-FR" altLang="en-US" sz="96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according</a:t>
            </a:r>
            <a:r>
              <a:rPr lang="fr-FR"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to standards and to </a:t>
            </a:r>
            <a:r>
              <a:rPr lang="fr-FR" altLang="en-US" sz="96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find</a:t>
            </a:r>
            <a:r>
              <a:rPr lang="fr-FR"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out </a:t>
            </a:r>
            <a:r>
              <a:rPr lang="fr-FR" altLang="en-US" sz="96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weaknesses</a:t>
            </a:r>
            <a:r>
              <a:rPr lang="fr-FR"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fr-FR" altLang="en-US" sz="96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within</a:t>
            </a:r>
            <a:r>
              <a:rPr lang="fr-FR"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the </a:t>
            </a:r>
            <a:r>
              <a:rPr lang="fr-FR" altLang="en-US" sz="96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project</a:t>
            </a:r>
            <a:r>
              <a:rPr lang="fr-FR"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t>
            </a:r>
          </a:p>
          <a:p>
            <a:pPr algn="just">
              <a:lnSpc>
                <a:spcPct val="220000"/>
              </a:lnSpc>
              <a:buFont typeface="Wingdings" panose="05000000000000000000" pitchFamily="2" charset="2"/>
              <a:buChar char="§"/>
            </a:pPr>
            <a:r>
              <a:rPr lang="fr-FR"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Monitoring </a:t>
            </a:r>
            <a:r>
              <a:rPr lang="fr-FR" altLang="en-US" sz="96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is</a:t>
            </a:r>
            <a:r>
              <a:rPr lang="fr-FR"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fr-FR" altLang="en-US" sz="9600" b="1"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activity</a:t>
            </a:r>
            <a:r>
              <a:rPr lang="fr-FR" alt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fr-FR" altLang="en-US" sz="9600" b="1"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based</a:t>
            </a:r>
            <a:r>
              <a:rPr lang="fr-FR" alt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t>
            </a:r>
          </a:p>
          <a:p>
            <a:pPr algn="just">
              <a:lnSpc>
                <a:spcPct val="220000"/>
              </a:lnSpc>
            </a:pPr>
            <a:r>
              <a:rPr lang="en-GB"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Monitoring is the continuous, systematic and critical review of operations in order to measure their </a:t>
            </a:r>
            <a:r>
              <a:rPr lang="en-GB" alt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evolution</a:t>
            </a:r>
            <a:r>
              <a:rPr lang="en-GB"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and adjust them according to </a:t>
            </a:r>
            <a:r>
              <a:rPr lang="en-GB" alt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circumstances and project’s objectives</a:t>
            </a:r>
            <a:r>
              <a:rPr lang="en-GB" alt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t>
            </a:r>
          </a:p>
          <a:p>
            <a:endParaRPr lang="en-US" dirty="0"/>
          </a:p>
        </p:txBody>
      </p:sp>
    </p:spTree>
    <p:extLst>
      <p:ext uri="{BB962C8B-B14F-4D97-AF65-F5344CB8AC3E}">
        <p14:creationId xmlns:p14="http://schemas.microsoft.com/office/powerpoint/2010/main" val="2139154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7F104-C4CE-42BB-BD7F-BD568FDF49B0}"/>
              </a:ext>
            </a:extLst>
          </p:cNvPr>
          <p:cNvSpPr>
            <a:spLocks noGrp="1"/>
          </p:cNvSpPr>
          <p:nvPr>
            <p:ph type="title"/>
          </p:nvPr>
        </p:nvSpPr>
        <p:spPr>
          <a:xfrm>
            <a:off x="838200" y="365126"/>
            <a:ext cx="10515600" cy="483014"/>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488D5721-20AE-44F6-A10E-C6A8216B6DEA}"/>
              </a:ext>
            </a:extLst>
          </p:cNvPr>
          <p:cNvSpPr>
            <a:spLocks noGrp="1"/>
          </p:cNvSpPr>
          <p:nvPr>
            <p:ph idx="1"/>
          </p:nvPr>
        </p:nvSpPr>
        <p:spPr>
          <a:xfrm>
            <a:off x="838200" y="848140"/>
            <a:ext cx="10515600" cy="5328823"/>
          </a:xfrm>
        </p:spPr>
        <p:style>
          <a:lnRef idx="0">
            <a:scrgbClr r="0" g="0" b="0"/>
          </a:lnRef>
          <a:fillRef idx="1001">
            <a:schemeClr val="lt2"/>
          </a:fillRef>
          <a:effectRef idx="0">
            <a:scrgbClr r="0" g="0" b="0"/>
          </a:effectRef>
          <a:fontRef idx="major"/>
        </p:style>
        <p:txBody>
          <a:bodyPr/>
          <a:lstStyle/>
          <a:p>
            <a:pPr algn="just">
              <a:lnSpc>
                <a:spcPct val="220000"/>
              </a:lnSpc>
              <a:buFont typeface="Wingdings" panose="05000000000000000000" pitchFamily="2" charset="2"/>
              <a:buChar char="§"/>
            </a:pPr>
            <a:r>
              <a:rPr lang="en-US" altLang="en-US" sz="2400" b="1" dirty="0">
                <a:effectLst>
                  <a:outerShdw blurRad="38100" dist="38100" dir="2700000" algn="tl">
                    <a:srgbClr val="000000">
                      <a:alpha val="43137"/>
                    </a:srgbClr>
                  </a:outerShdw>
                </a:effectLst>
                <a:latin typeface="Verdana" panose="020B0604030504040204" pitchFamily="34" charset="0"/>
              </a:rPr>
              <a:t>The purpose of monitoring are to</a:t>
            </a:r>
            <a:r>
              <a:rPr lang="en-US"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t>
            </a:r>
          </a:p>
          <a:p>
            <a:pPr lvl="1" algn="just">
              <a:lnSpc>
                <a:spcPct val="220000"/>
              </a:lnSpc>
              <a:buFont typeface="Wingdings" panose="05000000000000000000" pitchFamily="2" charset="2"/>
              <a:buChar char="Ø"/>
            </a:pPr>
            <a:r>
              <a:rPr lang="en-US" alt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provide concurrent feedback on the progress of activities </a:t>
            </a:r>
          </a:p>
          <a:p>
            <a:pPr lvl="1" algn="just">
              <a:lnSpc>
                <a:spcPct val="220000"/>
              </a:lnSpc>
              <a:buFont typeface="Wingdings" panose="05000000000000000000" pitchFamily="2" charset="2"/>
              <a:buChar char="Ø"/>
            </a:pPr>
            <a:r>
              <a:rPr lang="en-US" alt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Identify the problems in their implementation</a:t>
            </a:r>
          </a:p>
          <a:p>
            <a:pPr lvl="1" algn="just">
              <a:lnSpc>
                <a:spcPct val="220000"/>
              </a:lnSpc>
              <a:buFont typeface="Wingdings" panose="05000000000000000000" pitchFamily="2" charset="2"/>
              <a:buChar char="Ø"/>
            </a:pPr>
            <a:r>
              <a:rPr lang="en-GB" alt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To  promote</a:t>
            </a:r>
            <a:r>
              <a:rPr lang="en-US" alt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en-US" alt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accountability</a:t>
            </a:r>
            <a:r>
              <a:rPr lang="en-GB" alt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t>
            </a:r>
            <a:r>
              <a:rPr lang="en-US" alt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to </a:t>
            </a:r>
            <a:r>
              <a:rPr lang="en-US" altLang="en-US"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all </a:t>
            </a:r>
            <a:r>
              <a:rPr lang="en-US" alt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stakeholders of a project</a:t>
            </a:r>
            <a:r>
              <a:rPr lang="en-GB" alt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(project agents , donors, etc)</a:t>
            </a:r>
            <a:r>
              <a:rPr lang="en-US" alt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and to take corrective action</a:t>
            </a:r>
          </a:p>
          <a:p>
            <a:endParaRPr lang="en-US" dirty="0"/>
          </a:p>
        </p:txBody>
      </p:sp>
    </p:spTree>
    <p:extLst>
      <p:ext uri="{BB962C8B-B14F-4D97-AF65-F5344CB8AC3E}">
        <p14:creationId xmlns:p14="http://schemas.microsoft.com/office/powerpoint/2010/main" val="1237304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52042-BBC0-4A10-80A2-C3390D08C1BD}"/>
              </a:ext>
            </a:extLst>
          </p:cNvPr>
          <p:cNvSpPr>
            <a:spLocks noGrp="1"/>
          </p:cNvSpPr>
          <p:nvPr>
            <p:ph type="title"/>
          </p:nvPr>
        </p:nvSpPr>
        <p:spPr>
          <a:xfrm>
            <a:off x="838200" y="365125"/>
            <a:ext cx="10515600" cy="522771"/>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F421098F-4498-4797-A924-F06687D8A3DC}"/>
              </a:ext>
            </a:extLst>
          </p:cNvPr>
          <p:cNvSpPr>
            <a:spLocks noGrp="1"/>
          </p:cNvSpPr>
          <p:nvPr>
            <p:ph idx="1"/>
          </p:nvPr>
        </p:nvSpPr>
        <p:spPr>
          <a:xfrm>
            <a:off x="838200" y="887896"/>
            <a:ext cx="10515600" cy="5289067"/>
          </a:xfrm>
        </p:spPr>
        <p:style>
          <a:lnRef idx="0">
            <a:scrgbClr r="0" g="0" b="0"/>
          </a:lnRef>
          <a:fillRef idx="1001">
            <a:schemeClr val="lt2"/>
          </a:fillRef>
          <a:effectRef idx="0">
            <a:scrgbClr r="0" g="0" b="0"/>
          </a:effectRef>
          <a:fontRef idx="major"/>
        </p:style>
        <p:txBody>
          <a:bodyPr/>
          <a:lstStyle/>
          <a:p>
            <a:pPr>
              <a:lnSpc>
                <a:spcPct val="200000"/>
              </a:lnSpc>
              <a:buFont typeface="Wingdings" panose="05000000000000000000" pitchFamily="2" charset="2"/>
              <a:buChar char="Ø"/>
            </a:pPr>
            <a:r>
              <a:rPr lang="en-US" altLang="en-US" sz="2400" dirty="0">
                <a:effectLst>
                  <a:outerShdw blurRad="38100" dist="38100" dir="2700000" algn="tl">
                    <a:srgbClr val="000000">
                      <a:alpha val="43137"/>
                    </a:srgbClr>
                  </a:outerShdw>
                </a:effectLst>
                <a:latin typeface="Verdana" panose="020B0604030504040204" pitchFamily="34" charset="0"/>
              </a:rPr>
              <a:t>Thus in the process of Monitoring; </a:t>
            </a:r>
          </a:p>
          <a:p>
            <a:pPr lvl="1">
              <a:lnSpc>
                <a:spcPct val="200000"/>
              </a:lnSpc>
              <a:buFont typeface="Wingdings" panose="05000000000000000000" pitchFamily="2" charset="2"/>
              <a:buChar char="ü"/>
            </a:pPr>
            <a:r>
              <a:rPr lang="en-US" altLang="en-US" dirty="0">
                <a:effectLst>
                  <a:outerShdw blurRad="38100" dist="38100" dir="2700000" algn="tl">
                    <a:srgbClr val="000000">
                      <a:alpha val="43137"/>
                    </a:srgbClr>
                  </a:outerShdw>
                </a:effectLst>
                <a:latin typeface="Verdana" panose="020B0604030504040204" pitchFamily="34" charset="0"/>
              </a:rPr>
              <a:t>Any deviations from plans would be detected</a:t>
            </a:r>
          </a:p>
          <a:p>
            <a:pPr lvl="1">
              <a:lnSpc>
                <a:spcPct val="200000"/>
              </a:lnSpc>
              <a:buFont typeface="Wingdings" panose="05000000000000000000" pitchFamily="2" charset="2"/>
              <a:buChar char="ü"/>
            </a:pPr>
            <a:r>
              <a:rPr lang="en-US" altLang="en-US" dirty="0">
                <a:effectLst>
                  <a:outerShdw blurRad="38100" dist="38100" dir="2700000" algn="tl">
                    <a:srgbClr val="000000">
                      <a:alpha val="43137"/>
                    </a:srgbClr>
                  </a:outerShdw>
                </a:effectLst>
                <a:latin typeface="Verdana" panose="020B0604030504040204" pitchFamily="34" charset="0"/>
              </a:rPr>
              <a:t>The causes for deviations would be Identified</a:t>
            </a:r>
          </a:p>
          <a:p>
            <a:pPr lvl="1">
              <a:lnSpc>
                <a:spcPct val="200000"/>
              </a:lnSpc>
              <a:buFont typeface="Wingdings" panose="05000000000000000000" pitchFamily="2" charset="2"/>
              <a:buChar char="ü"/>
            </a:pPr>
            <a:r>
              <a:rPr lang="en-US" altLang="en-US" dirty="0">
                <a:effectLst>
                  <a:outerShdw blurRad="38100" dist="38100" dir="2700000" algn="tl">
                    <a:srgbClr val="000000">
                      <a:alpha val="43137"/>
                    </a:srgbClr>
                  </a:outerShdw>
                </a:effectLst>
                <a:latin typeface="Verdana" panose="020B0604030504040204" pitchFamily="34" charset="0"/>
              </a:rPr>
              <a:t>Corrective action would be taken</a:t>
            </a:r>
          </a:p>
          <a:p>
            <a:endParaRPr lang="en-US" dirty="0"/>
          </a:p>
        </p:txBody>
      </p:sp>
    </p:spTree>
    <p:extLst>
      <p:ext uri="{BB962C8B-B14F-4D97-AF65-F5344CB8AC3E}">
        <p14:creationId xmlns:p14="http://schemas.microsoft.com/office/powerpoint/2010/main" val="3937370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3D4F6-2D45-4C3B-B57B-700BF8C451F8}"/>
              </a:ext>
            </a:extLst>
          </p:cNvPr>
          <p:cNvSpPr>
            <a:spLocks noGrp="1"/>
          </p:cNvSpPr>
          <p:nvPr>
            <p:ph type="title"/>
          </p:nvPr>
        </p:nvSpPr>
        <p:spPr>
          <a:xfrm>
            <a:off x="838200" y="365125"/>
            <a:ext cx="10515600" cy="525427"/>
          </a:xfrm>
        </p:spPr>
        <p:style>
          <a:lnRef idx="1">
            <a:schemeClr val="accent1"/>
          </a:lnRef>
          <a:fillRef idx="2">
            <a:schemeClr val="accent1"/>
          </a:fillRef>
          <a:effectRef idx="1">
            <a:schemeClr val="accent1"/>
          </a:effectRef>
          <a:fontRef idx="minor">
            <a:schemeClr val="dk1"/>
          </a:fontRef>
        </p:style>
        <p:txBody>
          <a:bodyPr>
            <a:noAutofit/>
          </a:bodyPr>
          <a:lstStyle/>
          <a:p>
            <a:pPr marL="342900" indent="-342900">
              <a:buFont typeface="Courier New" panose="02070309020205020404" pitchFamily="49" charset="0"/>
              <a:buChar char="o"/>
            </a:pPr>
            <a:r>
              <a:rPr lang="fr-FR" altLang="en-US" sz="2400" b="1" dirty="0">
                <a:solidFill>
                  <a:schemeClr val="tx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Different steps of project’s monitoring</a:t>
            </a:r>
            <a:endParaRPr lang="en-US" sz="2400" dirty="0"/>
          </a:p>
        </p:txBody>
      </p:sp>
      <p:sp>
        <p:nvSpPr>
          <p:cNvPr id="3" name="Content Placeholder 2">
            <a:extLst>
              <a:ext uri="{FF2B5EF4-FFF2-40B4-BE49-F238E27FC236}">
                <a16:creationId xmlns:a16="http://schemas.microsoft.com/office/drawing/2014/main" id="{EAEFD4D6-2961-4E77-8C57-9AD0EB0D5814}"/>
              </a:ext>
            </a:extLst>
          </p:cNvPr>
          <p:cNvSpPr>
            <a:spLocks noGrp="1"/>
          </p:cNvSpPr>
          <p:nvPr>
            <p:ph idx="1"/>
          </p:nvPr>
        </p:nvSpPr>
        <p:spPr>
          <a:xfrm>
            <a:off x="838200" y="890552"/>
            <a:ext cx="10515600" cy="5286411"/>
          </a:xfrm>
        </p:spPr>
        <p:style>
          <a:lnRef idx="0">
            <a:scrgbClr r="0" g="0" b="0"/>
          </a:lnRef>
          <a:fillRef idx="1001">
            <a:schemeClr val="lt2"/>
          </a:fillRef>
          <a:effectRef idx="0">
            <a:scrgbClr r="0" g="0" b="0"/>
          </a:effectRef>
          <a:fontRef idx="major"/>
        </p:style>
        <p:txBody>
          <a:bodyPr/>
          <a:lstStyle/>
          <a:p>
            <a:r>
              <a:rPr lang="en-US" dirty="0"/>
              <a:t>..</a:t>
            </a:r>
          </a:p>
        </p:txBody>
      </p:sp>
      <p:grpSp>
        <p:nvGrpSpPr>
          <p:cNvPr id="4" name="Group 42">
            <a:extLst>
              <a:ext uri="{FF2B5EF4-FFF2-40B4-BE49-F238E27FC236}">
                <a16:creationId xmlns:a16="http://schemas.microsoft.com/office/drawing/2014/main" id="{8A9006A9-7EBD-477F-AA7D-7B7BD344CED5}"/>
              </a:ext>
            </a:extLst>
          </p:cNvPr>
          <p:cNvGrpSpPr>
            <a:grpSpLocks/>
          </p:cNvGrpSpPr>
          <p:nvPr/>
        </p:nvGrpSpPr>
        <p:grpSpPr bwMode="auto">
          <a:xfrm>
            <a:off x="1901685" y="1219201"/>
            <a:ext cx="8819324" cy="4448346"/>
            <a:chOff x="1059" y="2152"/>
            <a:chExt cx="9540" cy="2139"/>
          </a:xfrm>
        </p:grpSpPr>
        <p:sp>
          <p:nvSpPr>
            <p:cNvPr id="5" name="Line 43">
              <a:extLst>
                <a:ext uri="{FF2B5EF4-FFF2-40B4-BE49-F238E27FC236}">
                  <a16:creationId xmlns:a16="http://schemas.microsoft.com/office/drawing/2014/main" id="{29B59E19-F8EE-4574-87FA-10AAF56764D0}"/>
                </a:ext>
              </a:extLst>
            </p:cNvPr>
            <p:cNvSpPr>
              <a:spLocks noChangeShapeType="1"/>
            </p:cNvSpPr>
            <p:nvPr/>
          </p:nvSpPr>
          <p:spPr bwMode="auto">
            <a:xfrm>
              <a:off x="5919" y="2992"/>
              <a:ext cx="108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 name="Rectangle 44">
              <a:extLst>
                <a:ext uri="{FF2B5EF4-FFF2-40B4-BE49-F238E27FC236}">
                  <a16:creationId xmlns:a16="http://schemas.microsoft.com/office/drawing/2014/main" id="{2DB9F8B2-E552-435D-9938-6EE4899C080F}"/>
                </a:ext>
              </a:extLst>
            </p:cNvPr>
            <p:cNvSpPr>
              <a:spLocks noChangeArrowheads="1"/>
            </p:cNvSpPr>
            <p:nvPr/>
          </p:nvSpPr>
          <p:spPr bwMode="auto">
            <a:xfrm>
              <a:off x="6998" y="2632"/>
              <a:ext cx="1980" cy="899"/>
            </a:xfrm>
            <a:prstGeom prst="rect">
              <a:avLst/>
            </a:prstGeom>
            <a:solidFill>
              <a:srgbClr val="FFFFFF"/>
            </a:solidFill>
            <a:ln w="9525">
              <a:solidFill>
                <a:srgbClr val="000000"/>
              </a:solidFill>
              <a:miter lim="800000"/>
              <a:headEnd/>
              <a:tailEnd/>
            </a:ln>
            <a:effectLst>
              <a:outerShdw dist="35921" dir="2700000" algn="ctr" rotWithShape="0">
                <a:srgbClr val="808080">
                  <a:alpha val="50000"/>
                </a:srgbClr>
              </a:outerShdw>
            </a:effectLst>
          </p:spPr>
          <p:txBody>
            <a:bodyPr/>
            <a:lstStyle/>
            <a:p>
              <a:pPr>
                <a:defRPr/>
              </a:pPr>
              <a:endParaRPr lang="en-US" altLang="en-US">
                <a:latin typeface="Arial" charset="0"/>
              </a:endParaRPr>
            </a:p>
          </p:txBody>
        </p:sp>
        <p:sp>
          <p:nvSpPr>
            <p:cNvPr id="7" name="Line 45">
              <a:extLst>
                <a:ext uri="{FF2B5EF4-FFF2-40B4-BE49-F238E27FC236}">
                  <a16:creationId xmlns:a16="http://schemas.microsoft.com/office/drawing/2014/main" id="{0FEB176F-877D-4FA2-9617-07CEFB3DE3E0}"/>
                </a:ext>
              </a:extLst>
            </p:cNvPr>
            <p:cNvSpPr>
              <a:spLocks noChangeShapeType="1"/>
            </p:cNvSpPr>
            <p:nvPr/>
          </p:nvSpPr>
          <p:spPr bwMode="auto">
            <a:xfrm>
              <a:off x="8979" y="3004"/>
              <a:ext cx="36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 name="Rectangle 46">
              <a:extLst>
                <a:ext uri="{FF2B5EF4-FFF2-40B4-BE49-F238E27FC236}">
                  <a16:creationId xmlns:a16="http://schemas.microsoft.com/office/drawing/2014/main" id="{3FE2E1AC-950D-4BDF-AED2-38FAF28B8668}"/>
                </a:ext>
              </a:extLst>
            </p:cNvPr>
            <p:cNvSpPr>
              <a:spLocks noChangeArrowheads="1"/>
            </p:cNvSpPr>
            <p:nvPr/>
          </p:nvSpPr>
          <p:spPr bwMode="auto">
            <a:xfrm>
              <a:off x="6099" y="3643"/>
              <a:ext cx="2160" cy="648"/>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en-US" sz="1600" b="1"/>
                <a:t>Taking corrective action</a:t>
              </a:r>
            </a:p>
          </p:txBody>
        </p:sp>
        <p:sp>
          <p:nvSpPr>
            <p:cNvPr id="9" name="Freeform 47">
              <a:extLst>
                <a:ext uri="{FF2B5EF4-FFF2-40B4-BE49-F238E27FC236}">
                  <a16:creationId xmlns:a16="http://schemas.microsoft.com/office/drawing/2014/main" id="{9E3D029E-0DF5-472D-B5E9-8C6AE2F9CA79}"/>
                </a:ext>
              </a:extLst>
            </p:cNvPr>
            <p:cNvSpPr>
              <a:spLocks/>
            </p:cNvSpPr>
            <p:nvPr/>
          </p:nvSpPr>
          <p:spPr bwMode="auto">
            <a:xfrm>
              <a:off x="8259" y="2992"/>
              <a:ext cx="1800" cy="1188"/>
            </a:xfrm>
            <a:custGeom>
              <a:avLst/>
              <a:gdLst>
                <a:gd name="T0" fmla="*/ 20000 w 540"/>
                <a:gd name="T1" fmla="*/ 0 h 1260"/>
                <a:gd name="T2" fmla="*/ 20000 w 540"/>
                <a:gd name="T3" fmla="*/ 1056 h 1260"/>
                <a:gd name="T4" fmla="*/ 0 w 540"/>
                <a:gd name="T5" fmla="*/ 1056 h 1260"/>
                <a:gd name="T6" fmla="*/ 0 60000 65536"/>
                <a:gd name="T7" fmla="*/ 0 60000 65536"/>
                <a:gd name="T8" fmla="*/ 0 60000 65536"/>
                <a:gd name="T9" fmla="*/ 0 w 540"/>
                <a:gd name="T10" fmla="*/ 0 h 1260"/>
                <a:gd name="T11" fmla="*/ 540 w 540"/>
                <a:gd name="T12" fmla="*/ 1260 h 1260"/>
              </a:gdLst>
              <a:ahLst/>
              <a:cxnLst>
                <a:cxn ang="T6">
                  <a:pos x="T0" y="T1"/>
                </a:cxn>
                <a:cxn ang="T7">
                  <a:pos x="T2" y="T3"/>
                </a:cxn>
                <a:cxn ang="T8">
                  <a:pos x="T4" y="T5"/>
                </a:cxn>
              </a:cxnLst>
              <a:rect l="T9" t="T10" r="T11" b="T12"/>
              <a:pathLst>
                <a:path w="540" h="1260">
                  <a:moveTo>
                    <a:pt x="540" y="0"/>
                  </a:moveTo>
                  <a:lnTo>
                    <a:pt x="540" y="1260"/>
                  </a:lnTo>
                  <a:lnTo>
                    <a:pt x="0" y="1260"/>
                  </a:lnTo>
                </a:path>
              </a:pathLst>
            </a:custGeom>
            <a:noFill/>
            <a:ln w="9525">
              <a:solidFill>
                <a:srgbClr val="00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 name="Freeform 48">
              <a:extLst>
                <a:ext uri="{FF2B5EF4-FFF2-40B4-BE49-F238E27FC236}">
                  <a16:creationId xmlns:a16="http://schemas.microsoft.com/office/drawing/2014/main" id="{021EA63E-858B-4A5D-8E6B-182B33C28661}"/>
                </a:ext>
              </a:extLst>
            </p:cNvPr>
            <p:cNvSpPr>
              <a:spLocks/>
            </p:cNvSpPr>
            <p:nvPr/>
          </p:nvSpPr>
          <p:spPr bwMode="auto">
            <a:xfrm>
              <a:off x="1779" y="3341"/>
              <a:ext cx="4320" cy="816"/>
            </a:xfrm>
            <a:custGeom>
              <a:avLst/>
              <a:gdLst>
                <a:gd name="T0" fmla="*/ 276480 w 540"/>
                <a:gd name="T1" fmla="*/ 342 h 1260"/>
                <a:gd name="T2" fmla="*/ 0 w 540"/>
                <a:gd name="T3" fmla="*/ 342 h 1260"/>
                <a:gd name="T4" fmla="*/ 0 w 540"/>
                <a:gd name="T5" fmla="*/ 0 h 1260"/>
                <a:gd name="T6" fmla="*/ 0 60000 65536"/>
                <a:gd name="T7" fmla="*/ 0 60000 65536"/>
                <a:gd name="T8" fmla="*/ 0 60000 65536"/>
                <a:gd name="T9" fmla="*/ 0 w 540"/>
                <a:gd name="T10" fmla="*/ 0 h 1260"/>
                <a:gd name="T11" fmla="*/ 540 w 540"/>
                <a:gd name="T12" fmla="*/ 1260 h 1260"/>
              </a:gdLst>
              <a:ahLst/>
              <a:cxnLst>
                <a:cxn ang="T6">
                  <a:pos x="T0" y="T1"/>
                </a:cxn>
                <a:cxn ang="T7">
                  <a:pos x="T2" y="T3"/>
                </a:cxn>
                <a:cxn ang="T8">
                  <a:pos x="T4" y="T5"/>
                </a:cxn>
              </a:cxnLst>
              <a:rect l="T9" t="T10" r="T11" b="T12"/>
              <a:pathLst>
                <a:path w="540" h="1260">
                  <a:moveTo>
                    <a:pt x="540" y="1260"/>
                  </a:moveTo>
                  <a:lnTo>
                    <a:pt x="0" y="1260"/>
                  </a:lnTo>
                  <a:lnTo>
                    <a:pt x="0" y="0"/>
                  </a:lnTo>
                </a:path>
              </a:pathLst>
            </a:custGeom>
            <a:noFill/>
            <a:ln w="9525">
              <a:solidFill>
                <a:srgbClr val="00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1" name="Text Box 49">
              <a:extLst>
                <a:ext uri="{FF2B5EF4-FFF2-40B4-BE49-F238E27FC236}">
                  <a16:creationId xmlns:a16="http://schemas.microsoft.com/office/drawing/2014/main" id="{38DA10DA-9912-407D-8009-0E6B754C321C}"/>
                </a:ext>
              </a:extLst>
            </p:cNvPr>
            <p:cNvSpPr txBox="1">
              <a:spLocks noChangeArrowheads="1"/>
            </p:cNvSpPr>
            <p:nvPr/>
          </p:nvSpPr>
          <p:spPr bwMode="auto">
            <a:xfrm>
              <a:off x="3039" y="2655"/>
              <a:ext cx="1440" cy="72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ja-JP" sz="1600" b="1" dirty="0">
                  <a:latin typeface="Times New Roman" panose="02020603050405020304" pitchFamily="18" charset="0"/>
                  <a:ea typeface="MS Mincho" panose="02020609040205080304" pitchFamily="49" charset="-128"/>
                </a:rPr>
                <a:t>Collecting data</a:t>
              </a:r>
              <a:endParaRPr lang="fr-FR" altLang="en-US" sz="1600" b="1" dirty="0"/>
            </a:p>
          </p:txBody>
        </p:sp>
        <p:sp>
          <p:nvSpPr>
            <p:cNvPr id="12" name="Text Box 50">
              <a:extLst>
                <a:ext uri="{FF2B5EF4-FFF2-40B4-BE49-F238E27FC236}">
                  <a16:creationId xmlns:a16="http://schemas.microsoft.com/office/drawing/2014/main" id="{022CD433-2F7F-4DDC-AA6E-9374C924FF24}"/>
                </a:ext>
              </a:extLst>
            </p:cNvPr>
            <p:cNvSpPr txBox="1">
              <a:spLocks noChangeArrowheads="1"/>
            </p:cNvSpPr>
            <p:nvPr/>
          </p:nvSpPr>
          <p:spPr bwMode="auto">
            <a:xfrm>
              <a:off x="7359" y="2812"/>
              <a:ext cx="1440" cy="7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ja-JP" sz="1600" b="1">
                  <a:latin typeface="Times New Roman" panose="02020603050405020304" pitchFamily="18" charset="0"/>
                  <a:ea typeface="MS Mincho" panose="02020609040205080304" pitchFamily="49" charset="-128"/>
                </a:rPr>
                <a:t>Analysis</a:t>
              </a:r>
              <a:endParaRPr lang="fr-FR" altLang="en-US" sz="1600" b="1"/>
            </a:p>
          </p:txBody>
        </p:sp>
        <p:sp>
          <p:nvSpPr>
            <p:cNvPr id="13" name="Text Box 51">
              <a:extLst>
                <a:ext uri="{FF2B5EF4-FFF2-40B4-BE49-F238E27FC236}">
                  <a16:creationId xmlns:a16="http://schemas.microsoft.com/office/drawing/2014/main" id="{BC141F8D-E56B-4331-82C8-8A9F78B44C74}"/>
                </a:ext>
              </a:extLst>
            </p:cNvPr>
            <p:cNvSpPr txBox="1">
              <a:spLocks noChangeArrowheads="1"/>
            </p:cNvSpPr>
            <p:nvPr/>
          </p:nvSpPr>
          <p:spPr bwMode="auto">
            <a:xfrm>
              <a:off x="9339" y="2655"/>
              <a:ext cx="1260" cy="72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ja-JP" sz="1600" b="1">
                  <a:latin typeface="Times New Roman" panose="02020603050405020304" pitchFamily="18" charset="0"/>
                  <a:ea typeface="MS Mincho" panose="02020609040205080304" pitchFamily="49" charset="-128"/>
                </a:rPr>
                <a:t>Taking decisions</a:t>
              </a:r>
              <a:endParaRPr lang="fr-FR" altLang="en-US" sz="1600" b="1"/>
            </a:p>
          </p:txBody>
        </p:sp>
        <p:sp>
          <p:nvSpPr>
            <p:cNvPr id="14" name="Text Box 52">
              <a:extLst>
                <a:ext uri="{FF2B5EF4-FFF2-40B4-BE49-F238E27FC236}">
                  <a16:creationId xmlns:a16="http://schemas.microsoft.com/office/drawing/2014/main" id="{B28687F8-7DB7-47E9-8A14-25EDFF556642}"/>
                </a:ext>
              </a:extLst>
            </p:cNvPr>
            <p:cNvSpPr txBox="1">
              <a:spLocks noChangeArrowheads="1"/>
            </p:cNvSpPr>
            <p:nvPr/>
          </p:nvSpPr>
          <p:spPr bwMode="auto">
            <a:xfrm>
              <a:off x="5019" y="2701"/>
              <a:ext cx="1440" cy="72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ja-JP" sz="1600" b="1" dirty="0">
                  <a:latin typeface="Times New Roman" panose="02020603050405020304" pitchFamily="18" charset="0"/>
                  <a:ea typeface="MS Mincho" panose="02020609040205080304" pitchFamily="49" charset="-128"/>
                </a:rPr>
                <a:t>Processing/Arranging  data </a:t>
              </a:r>
              <a:endParaRPr lang="fr-FR" altLang="en-US" sz="1600" b="1" dirty="0"/>
            </a:p>
          </p:txBody>
        </p:sp>
        <p:sp>
          <p:nvSpPr>
            <p:cNvPr id="15" name="Line 53">
              <a:extLst>
                <a:ext uri="{FF2B5EF4-FFF2-40B4-BE49-F238E27FC236}">
                  <a16:creationId xmlns:a16="http://schemas.microsoft.com/office/drawing/2014/main" id="{FBBB09E2-7099-4851-94DB-BD0E9CA35E22}"/>
                </a:ext>
              </a:extLst>
            </p:cNvPr>
            <p:cNvSpPr>
              <a:spLocks noChangeShapeType="1"/>
            </p:cNvSpPr>
            <p:nvPr/>
          </p:nvSpPr>
          <p:spPr bwMode="auto">
            <a:xfrm>
              <a:off x="4479" y="2992"/>
              <a:ext cx="54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 name="Oval 54">
              <a:extLst>
                <a:ext uri="{FF2B5EF4-FFF2-40B4-BE49-F238E27FC236}">
                  <a16:creationId xmlns:a16="http://schemas.microsoft.com/office/drawing/2014/main" id="{F54406B3-5CBA-4905-A92A-D6DAC127D41D}"/>
                </a:ext>
              </a:extLst>
            </p:cNvPr>
            <p:cNvSpPr>
              <a:spLocks noChangeArrowheads="1"/>
            </p:cNvSpPr>
            <p:nvPr/>
          </p:nvSpPr>
          <p:spPr bwMode="auto">
            <a:xfrm>
              <a:off x="2859" y="2221"/>
              <a:ext cx="360" cy="360"/>
            </a:xfrm>
            <a:prstGeom prst="ellipse">
              <a:avLst/>
            </a:prstGeom>
            <a:solidFill>
              <a:srgbClr val="FFFFFF"/>
            </a:solidFill>
            <a:ln w="9525">
              <a:solidFill>
                <a:srgbClr val="000000"/>
              </a:solidFill>
              <a:round/>
              <a:headEnd/>
              <a:tailEnd/>
            </a:ln>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ja-JP" sz="1000" b="1">
                  <a:latin typeface="Times New Roman" panose="02020603050405020304" pitchFamily="18" charset="0"/>
                  <a:ea typeface="MS Mincho" panose="02020609040205080304" pitchFamily="49" charset="-128"/>
                </a:rPr>
                <a:t>1</a:t>
              </a:r>
              <a:endParaRPr lang="fr-FR" altLang="en-US" b="1"/>
            </a:p>
          </p:txBody>
        </p:sp>
        <p:sp>
          <p:nvSpPr>
            <p:cNvPr id="17" name="Oval 55">
              <a:extLst>
                <a:ext uri="{FF2B5EF4-FFF2-40B4-BE49-F238E27FC236}">
                  <a16:creationId xmlns:a16="http://schemas.microsoft.com/office/drawing/2014/main" id="{AE60375A-CB80-49C2-A134-576B57BF5EA4}"/>
                </a:ext>
              </a:extLst>
            </p:cNvPr>
            <p:cNvSpPr>
              <a:spLocks noChangeArrowheads="1"/>
            </p:cNvSpPr>
            <p:nvPr/>
          </p:nvSpPr>
          <p:spPr bwMode="auto">
            <a:xfrm>
              <a:off x="5199" y="2221"/>
              <a:ext cx="360" cy="360"/>
            </a:xfrm>
            <a:prstGeom prst="ellipse">
              <a:avLst/>
            </a:prstGeom>
            <a:solidFill>
              <a:srgbClr val="FFFFFF"/>
            </a:solidFill>
            <a:ln w="9525">
              <a:solidFill>
                <a:srgbClr val="000000"/>
              </a:solidFill>
              <a:round/>
              <a:headEnd/>
              <a:tailEnd/>
            </a:ln>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ja-JP" sz="1000" b="1">
                  <a:latin typeface="Times New Roman" panose="02020603050405020304" pitchFamily="18" charset="0"/>
                  <a:ea typeface="MS Mincho" panose="02020609040205080304" pitchFamily="49" charset="-128"/>
                </a:rPr>
                <a:t>2</a:t>
              </a:r>
              <a:endParaRPr lang="fr-FR" altLang="en-US" b="1"/>
            </a:p>
          </p:txBody>
        </p:sp>
        <p:sp>
          <p:nvSpPr>
            <p:cNvPr id="18" name="Oval 56">
              <a:extLst>
                <a:ext uri="{FF2B5EF4-FFF2-40B4-BE49-F238E27FC236}">
                  <a16:creationId xmlns:a16="http://schemas.microsoft.com/office/drawing/2014/main" id="{D0143ABF-C6B8-4798-A503-A2529FA5FB0B}"/>
                </a:ext>
              </a:extLst>
            </p:cNvPr>
            <p:cNvSpPr>
              <a:spLocks noChangeArrowheads="1"/>
            </p:cNvSpPr>
            <p:nvPr/>
          </p:nvSpPr>
          <p:spPr bwMode="auto">
            <a:xfrm>
              <a:off x="6999" y="2152"/>
              <a:ext cx="360" cy="360"/>
            </a:xfrm>
            <a:prstGeom prst="ellipse">
              <a:avLst/>
            </a:prstGeom>
            <a:solidFill>
              <a:srgbClr val="FFFFFF"/>
            </a:solidFill>
            <a:ln w="9525">
              <a:solidFill>
                <a:srgbClr val="000000"/>
              </a:solidFill>
              <a:round/>
              <a:headEnd/>
              <a:tailEnd/>
            </a:ln>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ja-JP" sz="1000" b="1">
                  <a:latin typeface="Times New Roman" panose="02020603050405020304" pitchFamily="18" charset="0"/>
                  <a:ea typeface="MS Mincho" panose="02020609040205080304" pitchFamily="49" charset="-128"/>
                </a:rPr>
                <a:t>3</a:t>
              </a:r>
              <a:endParaRPr lang="fr-FR" altLang="en-US" b="1"/>
            </a:p>
          </p:txBody>
        </p:sp>
        <p:sp>
          <p:nvSpPr>
            <p:cNvPr id="19" name="Oval 57">
              <a:extLst>
                <a:ext uri="{FF2B5EF4-FFF2-40B4-BE49-F238E27FC236}">
                  <a16:creationId xmlns:a16="http://schemas.microsoft.com/office/drawing/2014/main" id="{E3107EC7-E7E9-49BF-A61C-67C9CE5F4735}"/>
                </a:ext>
              </a:extLst>
            </p:cNvPr>
            <p:cNvSpPr>
              <a:spLocks noChangeArrowheads="1"/>
            </p:cNvSpPr>
            <p:nvPr/>
          </p:nvSpPr>
          <p:spPr bwMode="auto">
            <a:xfrm>
              <a:off x="9159" y="2221"/>
              <a:ext cx="360" cy="360"/>
            </a:xfrm>
            <a:prstGeom prst="ellipse">
              <a:avLst/>
            </a:prstGeom>
            <a:solidFill>
              <a:srgbClr val="FFFFFF"/>
            </a:solidFill>
            <a:ln w="9525">
              <a:solidFill>
                <a:srgbClr val="000000"/>
              </a:solidFill>
              <a:round/>
              <a:headEnd/>
              <a:tailEnd/>
            </a:ln>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ja-JP" sz="1000" b="1">
                  <a:latin typeface="Times New Roman" panose="02020603050405020304" pitchFamily="18" charset="0"/>
                  <a:ea typeface="MS Mincho" panose="02020609040205080304" pitchFamily="49" charset="-128"/>
                </a:rPr>
                <a:t>4</a:t>
              </a:r>
              <a:endParaRPr lang="fr-FR" altLang="en-US" b="1"/>
            </a:p>
          </p:txBody>
        </p:sp>
        <p:sp>
          <p:nvSpPr>
            <p:cNvPr id="20" name="Oval 58">
              <a:extLst>
                <a:ext uri="{FF2B5EF4-FFF2-40B4-BE49-F238E27FC236}">
                  <a16:creationId xmlns:a16="http://schemas.microsoft.com/office/drawing/2014/main" id="{56CFF8DE-15CC-469A-9443-E8F7808BA721}"/>
                </a:ext>
              </a:extLst>
            </p:cNvPr>
            <p:cNvSpPr>
              <a:spLocks noChangeArrowheads="1"/>
            </p:cNvSpPr>
            <p:nvPr/>
          </p:nvSpPr>
          <p:spPr bwMode="auto">
            <a:xfrm>
              <a:off x="8439" y="3594"/>
              <a:ext cx="360" cy="360"/>
            </a:xfrm>
            <a:prstGeom prst="ellipse">
              <a:avLst/>
            </a:prstGeom>
            <a:solidFill>
              <a:srgbClr val="FFFFFF"/>
            </a:solidFill>
            <a:ln w="9525">
              <a:solidFill>
                <a:srgbClr val="000000"/>
              </a:solidFill>
              <a:round/>
              <a:headEnd/>
              <a:tailEnd/>
            </a:ln>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ja-JP" sz="1000" b="1">
                  <a:latin typeface="Times New Roman" panose="02020603050405020304" pitchFamily="18" charset="0"/>
                  <a:ea typeface="MS Mincho" panose="02020609040205080304" pitchFamily="49" charset="-128"/>
                </a:rPr>
                <a:t>5</a:t>
              </a:r>
              <a:endParaRPr lang="fr-FR" altLang="en-US" b="1"/>
            </a:p>
          </p:txBody>
        </p:sp>
        <p:sp>
          <p:nvSpPr>
            <p:cNvPr id="21" name="Rectangle 59">
              <a:extLst>
                <a:ext uri="{FF2B5EF4-FFF2-40B4-BE49-F238E27FC236}">
                  <a16:creationId xmlns:a16="http://schemas.microsoft.com/office/drawing/2014/main" id="{7588B402-4344-43EA-9930-747F8571E1A9}"/>
                </a:ext>
              </a:extLst>
            </p:cNvPr>
            <p:cNvSpPr>
              <a:spLocks noChangeArrowheads="1"/>
            </p:cNvSpPr>
            <p:nvPr/>
          </p:nvSpPr>
          <p:spPr bwMode="auto">
            <a:xfrm>
              <a:off x="1059" y="2667"/>
              <a:ext cx="1440" cy="720"/>
            </a:xfrm>
            <a:prstGeom prst="rect">
              <a:avLst/>
            </a:prstGeom>
            <a:solidFill>
              <a:srgbClr val="FFFFFF"/>
            </a:solidFill>
            <a:ln w="9525">
              <a:solidFill>
                <a:srgbClr val="000000"/>
              </a:solidFill>
              <a:miter lim="800000"/>
              <a:headEnd/>
              <a:tailEnd/>
            </a:ln>
            <a:effectLst>
              <a:outerShdw dist="35921" dir="2700000" algn="ctr" rotWithShape="0">
                <a:srgbClr val="808080"/>
              </a:outerShdw>
            </a:effectLst>
          </p:spPr>
          <p:txBody>
            <a:bodyPr/>
            <a:lstStyle/>
            <a:p>
              <a:pPr>
                <a:defRPr/>
              </a:pPr>
              <a:r>
                <a:rPr lang="en-US" altLang="ja-JP" sz="1600" b="1">
                  <a:latin typeface="Times New Roman" pitchFamily="18" charset="0"/>
                  <a:ea typeface="MS Mincho" pitchFamily="49" charset="-128"/>
                </a:rPr>
                <a:t>The project</a:t>
              </a:r>
              <a:endParaRPr lang="fr-FR" altLang="en-US" sz="1600" b="1">
                <a:latin typeface="Arial" charset="0"/>
              </a:endParaRPr>
            </a:p>
          </p:txBody>
        </p:sp>
        <p:sp>
          <p:nvSpPr>
            <p:cNvPr id="22" name="Line 60">
              <a:extLst>
                <a:ext uri="{FF2B5EF4-FFF2-40B4-BE49-F238E27FC236}">
                  <a16:creationId xmlns:a16="http://schemas.microsoft.com/office/drawing/2014/main" id="{AE59E1CA-C69E-4203-B055-77894F2C58A4}"/>
                </a:ext>
              </a:extLst>
            </p:cNvPr>
            <p:cNvSpPr>
              <a:spLocks noChangeShapeType="1"/>
            </p:cNvSpPr>
            <p:nvPr/>
          </p:nvSpPr>
          <p:spPr bwMode="auto">
            <a:xfrm>
              <a:off x="2499" y="3004"/>
              <a:ext cx="54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3348113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AA558-6D40-4173-AEE4-E1E85ECC4340}"/>
              </a:ext>
            </a:extLst>
          </p:cNvPr>
          <p:cNvSpPr>
            <a:spLocks noGrp="1"/>
          </p:cNvSpPr>
          <p:nvPr>
            <p:ph type="title"/>
          </p:nvPr>
        </p:nvSpPr>
        <p:spPr>
          <a:xfrm>
            <a:off x="838200" y="365125"/>
            <a:ext cx="10515600" cy="549275"/>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09A83B55-C59C-4055-80D5-5F82C2308FD7}"/>
              </a:ext>
            </a:extLst>
          </p:cNvPr>
          <p:cNvSpPr>
            <a:spLocks noGrp="1"/>
          </p:cNvSpPr>
          <p:nvPr>
            <p:ph idx="1"/>
          </p:nvPr>
        </p:nvSpPr>
        <p:spPr>
          <a:xfrm>
            <a:off x="838200" y="914400"/>
            <a:ext cx="10515600" cy="5262563"/>
          </a:xfrm>
        </p:spPr>
        <p:style>
          <a:lnRef idx="0">
            <a:scrgbClr r="0" g="0" b="0"/>
          </a:lnRef>
          <a:fillRef idx="1001">
            <a:schemeClr val="lt2"/>
          </a:fillRef>
          <a:effectRef idx="0">
            <a:scrgbClr r="0" g="0" b="0"/>
          </a:effectRef>
          <a:fontRef idx="major"/>
        </p:style>
        <p:txBody>
          <a:bodyPr>
            <a:normAutofit/>
          </a:bodyPr>
          <a:lstStyle/>
          <a:p>
            <a:pPr algn="just">
              <a:lnSpc>
                <a:spcPct val="220000"/>
              </a:lnSpc>
              <a:buFont typeface="Wingdings" panose="05000000000000000000" pitchFamily="2" charset="2"/>
              <a:buChar char="§"/>
            </a:pPr>
            <a:r>
              <a:rPr lang="en-US" alt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Evaluation: </a:t>
            </a:r>
            <a:r>
              <a:rPr lang="en-US"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is after </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end or at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mid-term</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of the Project to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find</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out the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weakness</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and the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results</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of the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project</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t>
            </a:r>
            <a:endParaRPr lang="en-US"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pPr algn="just">
              <a:lnSpc>
                <a:spcPct val="220000"/>
              </a:lnSpc>
              <a:buFont typeface="Wingdings" panose="05000000000000000000" pitchFamily="2" charset="2"/>
              <a:buChar char="Ø"/>
            </a:pPr>
            <a:r>
              <a:rPr lang="en-US"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It is a systematic way of </a:t>
            </a:r>
            <a:r>
              <a:rPr lang="en-US" alt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learning from experience </a:t>
            </a:r>
            <a:r>
              <a:rPr lang="en-US"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and using the lessons learnt to improve </a:t>
            </a:r>
            <a:r>
              <a:rPr lang="en-US" alt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current activities </a:t>
            </a:r>
            <a:r>
              <a:rPr lang="en-US"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and promote better planning by careful selection of alternatives for future action.</a:t>
            </a:r>
          </a:p>
          <a:p>
            <a:endParaRPr lang="en-US" dirty="0"/>
          </a:p>
        </p:txBody>
      </p:sp>
    </p:spTree>
    <p:extLst>
      <p:ext uri="{BB962C8B-B14F-4D97-AF65-F5344CB8AC3E}">
        <p14:creationId xmlns:p14="http://schemas.microsoft.com/office/powerpoint/2010/main" val="2458330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37101-B050-4CE9-9065-3BCB9C2E9342}"/>
              </a:ext>
            </a:extLst>
          </p:cNvPr>
          <p:cNvSpPr>
            <a:spLocks noGrp="1"/>
          </p:cNvSpPr>
          <p:nvPr>
            <p:ph type="title"/>
          </p:nvPr>
        </p:nvSpPr>
        <p:spPr>
          <a:xfrm>
            <a:off x="715617" y="365126"/>
            <a:ext cx="10774018" cy="496266"/>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77EE94E4-FF75-4B3A-9509-6E5B2795EFAF}"/>
              </a:ext>
            </a:extLst>
          </p:cNvPr>
          <p:cNvSpPr>
            <a:spLocks noGrp="1"/>
          </p:cNvSpPr>
          <p:nvPr>
            <p:ph idx="1"/>
          </p:nvPr>
        </p:nvSpPr>
        <p:spPr>
          <a:xfrm>
            <a:off x="715617" y="861392"/>
            <a:ext cx="10774018" cy="5315571"/>
          </a:xfrm>
        </p:spPr>
        <p:style>
          <a:lnRef idx="0">
            <a:scrgbClr r="0" g="0" b="0"/>
          </a:lnRef>
          <a:fillRef idx="1001">
            <a:schemeClr val="lt2"/>
          </a:fillRef>
          <a:effectRef idx="0">
            <a:scrgbClr r="0" g="0" b="0"/>
          </a:effectRef>
          <a:fontRef idx="major"/>
        </p:style>
        <p:txBody>
          <a:bodyPr>
            <a:noAutofit/>
          </a:bodyPr>
          <a:lstStyle/>
          <a:p>
            <a:pPr algn="just">
              <a:lnSpc>
                <a:spcPct val="220000"/>
              </a:lnSpc>
              <a:buFont typeface="Wingdings" panose="05000000000000000000" pitchFamily="2" charset="2"/>
              <a:buChar char="§"/>
            </a:pP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Evaluation can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be</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used</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as a point of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reference</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for future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projects</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t>
            </a:r>
          </a:p>
          <a:p>
            <a:pPr algn="just">
              <a:lnSpc>
                <a:spcPct val="220000"/>
              </a:lnSpc>
              <a:buFont typeface="Wingdings" panose="05000000000000000000" pitchFamily="2" charset="2"/>
              <a:buChar char="§"/>
            </a:pP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Evaluation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involves</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external</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people. </a:t>
            </a:r>
          </a:p>
          <a:p>
            <a:pPr algn="just">
              <a:lnSpc>
                <a:spcPct val="220000"/>
              </a:lnSpc>
              <a:buFont typeface="Wingdings" panose="05000000000000000000" pitchFamily="2" charset="2"/>
              <a:buChar char="§"/>
            </a:pP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Evaluation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is</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 one or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two</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time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event</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always</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happens</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the end of the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project</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t>
            </a:r>
          </a:p>
          <a:p>
            <a:pPr algn="just">
              <a:lnSpc>
                <a:spcPct val="220000"/>
              </a:lnSpc>
              <a:buFont typeface="Wingdings" panose="05000000000000000000" pitchFamily="2" charset="2"/>
              <a:buChar char="§"/>
            </a:pP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Evaluation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is</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result</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based</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measures</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the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results</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through</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fr-FR" alt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indicators</a:t>
            </a:r>
            <a:r>
              <a:rPr lang="fr-FR"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t>
            </a:r>
            <a:endParaRPr lang="en-US"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05925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164F0-2F48-4797-96FA-ABF0F7FC8860}"/>
              </a:ext>
            </a:extLst>
          </p:cNvPr>
          <p:cNvSpPr>
            <a:spLocks noGrp="1"/>
          </p:cNvSpPr>
          <p:nvPr>
            <p:ph type="title"/>
          </p:nvPr>
        </p:nvSpPr>
        <p:spPr>
          <a:xfrm>
            <a:off x="838200" y="365125"/>
            <a:ext cx="10515600" cy="536023"/>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13730CF2-5248-4D4B-AFE0-E42191BC8CE1}"/>
              </a:ext>
            </a:extLst>
          </p:cNvPr>
          <p:cNvSpPr>
            <a:spLocks noGrp="1"/>
          </p:cNvSpPr>
          <p:nvPr>
            <p:ph idx="1"/>
          </p:nvPr>
        </p:nvSpPr>
        <p:spPr>
          <a:xfrm>
            <a:off x="838200" y="901148"/>
            <a:ext cx="10515600" cy="5275815"/>
          </a:xfrm>
        </p:spPr>
        <p:style>
          <a:lnRef idx="0">
            <a:scrgbClr r="0" g="0" b="0"/>
          </a:lnRef>
          <a:fillRef idx="1001">
            <a:schemeClr val="lt2"/>
          </a:fillRef>
          <a:effectRef idx="0">
            <a:scrgbClr r="0" g="0" b="0"/>
          </a:effectRef>
          <a:fontRef idx="major"/>
        </p:style>
        <p:txBody>
          <a:bodyPr>
            <a:normAutofit/>
          </a:bodyPr>
          <a:lstStyle/>
          <a:p>
            <a:pPr algn="just">
              <a:lnSpc>
                <a:spcPct val="200000"/>
              </a:lnSpc>
            </a:pPr>
            <a:r>
              <a:rPr lang="en-GB"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a:t>
            </a:r>
            <a:r>
              <a:rPr lang="en-US"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valuation involves the same skills as assessment and analysis.</a:t>
            </a:r>
          </a:p>
          <a:p>
            <a:pPr algn="just">
              <a:lnSpc>
                <a:spcPct val="200000"/>
              </a:lnSpc>
            </a:pPr>
            <a:r>
              <a:rPr lang="en-GB"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a:t>
            </a:r>
            <a:r>
              <a:rPr lang="en-US"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valuation should be done neutrally and </a:t>
            </a:r>
            <a:r>
              <a:rPr lang="en-GB"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preferably</a:t>
            </a:r>
            <a:r>
              <a:rPr lang="en-US"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by external</a:t>
            </a:r>
            <a:r>
              <a:rPr lang="en-GB"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en-US" alt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staff.</a:t>
            </a:r>
          </a:p>
          <a:p>
            <a:pPr algn="just">
              <a:lnSpc>
                <a:spcPct val="200000"/>
              </a:lnSpc>
            </a:pPr>
            <a:r>
              <a:rPr lang="en-GB" altLang="en-US" sz="2400"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One of the most important</a:t>
            </a:r>
            <a:r>
              <a:rPr lang="en-US" altLang="en-US" sz="2400"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sources of information for  evaluations may be data used for monitoring. </a:t>
            </a:r>
          </a:p>
          <a:p>
            <a:endParaRPr lang="en-US" dirty="0"/>
          </a:p>
        </p:txBody>
      </p:sp>
    </p:spTree>
    <p:extLst>
      <p:ext uri="{BB962C8B-B14F-4D97-AF65-F5344CB8AC3E}">
        <p14:creationId xmlns:p14="http://schemas.microsoft.com/office/powerpoint/2010/main" val="3618464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TotalTime>
  <Words>941</Words>
  <Application>Microsoft Office PowerPoint</Application>
  <PresentationFormat>Widescreen</PresentationFormat>
  <Paragraphs>106</Paragraphs>
  <Slides>23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MS Mincho</vt:lpstr>
      <vt:lpstr>Arial</vt:lpstr>
      <vt:lpstr>Calibri</vt:lpstr>
      <vt:lpstr>Calibri Light</vt:lpstr>
      <vt:lpstr>Courier New</vt:lpstr>
      <vt:lpstr>Times New Roman</vt:lpstr>
      <vt:lpstr>Verdana</vt:lpstr>
      <vt:lpstr>Wingdings</vt:lpstr>
      <vt:lpstr>Office Theme</vt:lpstr>
      <vt:lpstr>Chapter- 4:Project Implementation, Monitoring and Evaluation</vt:lpstr>
      <vt:lpstr>Cont…</vt:lpstr>
      <vt:lpstr>Cont…</vt:lpstr>
      <vt:lpstr>Cont…</vt:lpstr>
      <vt:lpstr>Cont…</vt:lpstr>
      <vt:lpstr>Different steps of project’s monitoring</vt:lpstr>
      <vt:lpstr>Cont…</vt:lpstr>
      <vt:lpstr>Cont….</vt:lpstr>
      <vt:lpstr>Cont…</vt:lpstr>
      <vt:lpstr>Reasons for carrying out an Evaluation</vt:lpstr>
      <vt:lpstr>Cont…</vt:lpstr>
      <vt:lpstr>Types of Evaluation </vt:lpstr>
      <vt:lpstr>Process of Evaluation</vt:lpstr>
      <vt:lpstr>Chapter 5: Evaluation; Basics of impact evaluation</vt:lpstr>
      <vt:lpstr>Cont…</vt:lpstr>
      <vt:lpstr>Cont…</vt:lpstr>
      <vt:lpstr>Quantitative versus Qualitative Impact Assessments</vt:lpstr>
      <vt:lpstr>Cont…</vt:lpstr>
      <vt:lpstr>Cont…</vt:lpstr>
      <vt:lpstr>Quantitative Impact Assessment: Ex post versus Ex- ante Impact Evaluation</vt:lpstr>
      <vt:lpstr>Cont…</vt:lpstr>
      <vt:lpstr>Cont…</vt:lpstr>
      <vt:lpstr>Methodologies in impact evaluation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Chapter- 4:Project Implementation, Monitoring and Evaluation</dc:title>
  <dc:creator>DELL</dc:creator>
  <cp:lastModifiedBy>DELL</cp:lastModifiedBy>
  <cp:revision>8</cp:revision>
  <dcterms:created xsi:type="dcterms:W3CDTF">2018-05-04T00:28:41Z</dcterms:created>
  <dcterms:modified xsi:type="dcterms:W3CDTF">2018-05-07T04:38:27Z</dcterms:modified>
</cp:coreProperties>
</file>