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1"/>
  </p:notesMasterIdLst>
  <p:sldIdLst>
    <p:sldId id="497" r:id="rId2"/>
    <p:sldId id="313" r:id="rId3"/>
    <p:sldId id="258" r:id="rId4"/>
    <p:sldId id="259" r:id="rId5"/>
    <p:sldId id="392" r:id="rId6"/>
    <p:sldId id="393" r:id="rId7"/>
    <p:sldId id="394" r:id="rId8"/>
    <p:sldId id="315" r:id="rId9"/>
    <p:sldId id="396" r:id="rId10"/>
    <p:sldId id="317" r:id="rId11"/>
    <p:sldId id="398" r:id="rId12"/>
    <p:sldId id="262" r:id="rId13"/>
    <p:sldId id="399" r:id="rId14"/>
    <p:sldId id="318" r:id="rId15"/>
    <p:sldId id="400" r:id="rId16"/>
    <p:sldId id="319" r:id="rId17"/>
    <p:sldId id="401" r:id="rId18"/>
    <p:sldId id="320" r:id="rId19"/>
    <p:sldId id="403" r:id="rId20"/>
    <p:sldId id="321" r:id="rId21"/>
    <p:sldId id="404" r:id="rId22"/>
    <p:sldId id="322" r:id="rId23"/>
    <p:sldId id="405" r:id="rId24"/>
    <p:sldId id="406" r:id="rId25"/>
    <p:sldId id="323" r:id="rId26"/>
    <p:sldId id="507" r:id="rId27"/>
    <p:sldId id="508" r:id="rId28"/>
    <p:sldId id="509" r:id="rId29"/>
    <p:sldId id="510" r:id="rId30"/>
    <p:sldId id="511" r:id="rId31"/>
    <p:sldId id="512" r:id="rId32"/>
    <p:sldId id="513" r:id="rId33"/>
    <p:sldId id="514" r:id="rId34"/>
    <p:sldId id="515" r:id="rId35"/>
    <p:sldId id="516" r:id="rId36"/>
    <p:sldId id="517" r:id="rId37"/>
    <p:sldId id="518" r:id="rId38"/>
    <p:sldId id="519" r:id="rId39"/>
    <p:sldId id="520" r:id="rId40"/>
    <p:sldId id="521" r:id="rId41"/>
    <p:sldId id="522" r:id="rId42"/>
    <p:sldId id="523" r:id="rId43"/>
    <p:sldId id="524" r:id="rId44"/>
    <p:sldId id="525" r:id="rId45"/>
    <p:sldId id="526" r:id="rId46"/>
    <p:sldId id="527" r:id="rId47"/>
    <p:sldId id="528" r:id="rId48"/>
    <p:sldId id="529" r:id="rId49"/>
    <p:sldId id="530" r:id="rId50"/>
    <p:sldId id="531" r:id="rId51"/>
    <p:sldId id="532" r:id="rId52"/>
    <p:sldId id="533" r:id="rId53"/>
    <p:sldId id="534" r:id="rId54"/>
    <p:sldId id="535" r:id="rId55"/>
    <p:sldId id="536" r:id="rId56"/>
    <p:sldId id="537" r:id="rId57"/>
    <p:sldId id="538" r:id="rId58"/>
    <p:sldId id="539" r:id="rId59"/>
    <p:sldId id="540" r:id="rId60"/>
    <p:sldId id="541" r:id="rId61"/>
    <p:sldId id="542" r:id="rId62"/>
    <p:sldId id="543" r:id="rId63"/>
    <p:sldId id="544" r:id="rId64"/>
    <p:sldId id="545" r:id="rId65"/>
    <p:sldId id="546" r:id="rId66"/>
    <p:sldId id="547" r:id="rId67"/>
    <p:sldId id="548" r:id="rId68"/>
    <p:sldId id="549" r:id="rId69"/>
    <p:sldId id="550" r:id="rId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D8519B-DFB6-47C7-AB09-DC70EEE5CDCD}" type="datetimeFigureOut">
              <a:rPr lang="en-US" smtClean="0"/>
              <a:t>3/16/2020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FDE356-F3FC-4F7D-A8EA-010A4185E8A5}" type="slidenum">
              <a:rPr lang="en-US" smtClean="0"/>
              <a:t>‹#›</a:t>
            </a:fld>
            <a:endParaRPr lang="en-US"/>
          </a:p>
        </p:txBody>
      </p:sp>
    </p:spTree>
    <p:extLst>
      <p:ext uri="{BB962C8B-B14F-4D97-AF65-F5344CB8AC3E}">
        <p14:creationId xmlns:p14="http://schemas.microsoft.com/office/powerpoint/2010/main" val="1631795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45593-558E-4BCA-9950-19E5AE370F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685797-03FE-4F3A-A87D-C96381B5F6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26A912-6649-49A7-9D30-028026F8619D}"/>
              </a:ext>
            </a:extLst>
          </p:cNvPr>
          <p:cNvSpPr>
            <a:spLocks noGrp="1"/>
          </p:cNvSpPr>
          <p:nvPr>
            <p:ph type="dt" sz="half" idx="10"/>
          </p:nvPr>
        </p:nvSpPr>
        <p:spPr/>
        <p:txBody>
          <a:bodyPr/>
          <a:lstStyle/>
          <a:p>
            <a:fld id="{D62268C1-5754-4C14-880B-2DE808C7E621}" type="datetime1">
              <a:rPr lang="en-US" smtClean="0"/>
              <a:t>3/16/2020</a:t>
            </a:fld>
            <a:endParaRPr lang="en-US"/>
          </a:p>
        </p:txBody>
      </p:sp>
      <p:sp>
        <p:nvSpPr>
          <p:cNvPr id="5" name="Footer Placeholder 4">
            <a:extLst>
              <a:ext uri="{FF2B5EF4-FFF2-40B4-BE49-F238E27FC236}">
                <a16:creationId xmlns:a16="http://schemas.microsoft.com/office/drawing/2014/main" id="{8A6DC7F7-8AFF-48EF-AB69-AE9055AB2251}"/>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6" name="Slide Number Placeholder 5">
            <a:extLst>
              <a:ext uri="{FF2B5EF4-FFF2-40B4-BE49-F238E27FC236}">
                <a16:creationId xmlns:a16="http://schemas.microsoft.com/office/drawing/2014/main" id="{7E136B21-A6CC-4B59-AF2F-94E3DE555AD5}"/>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88099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FF3D8-1AD2-4AD5-B003-C4D5E0E735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955BAE-666B-44EA-ABCE-13D0F77D6EC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EF6328-B81E-4BEB-ADB6-0F010CCCAA15}"/>
              </a:ext>
            </a:extLst>
          </p:cNvPr>
          <p:cNvSpPr>
            <a:spLocks noGrp="1"/>
          </p:cNvSpPr>
          <p:nvPr>
            <p:ph type="dt" sz="half" idx="10"/>
          </p:nvPr>
        </p:nvSpPr>
        <p:spPr/>
        <p:txBody>
          <a:bodyPr/>
          <a:lstStyle/>
          <a:p>
            <a:fld id="{74021E21-793D-40BB-91B4-20DDC8A60587}" type="datetime1">
              <a:rPr lang="en-US" smtClean="0"/>
              <a:t>3/16/2020</a:t>
            </a:fld>
            <a:endParaRPr lang="en-US"/>
          </a:p>
        </p:txBody>
      </p:sp>
      <p:sp>
        <p:nvSpPr>
          <p:cNvPr id="5" name="Footer Placeholder 4">
            <a:extLst>
              <a:ext uri="{FF2B5EF4-FFF2-40B4-BE49-F238E27FC236}">
                <a16:creationId xmlns:a16="http://schemas.microsoft.com/office/drawing/2014/main" id="{F93AF2F2-E04D-4325-B999-A8A2C08B22F7}"/>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6" name="Slide Number Placeholder 5">
            <a:extLst>
              <a:ext uri="{FF2B5EF4-FFF2-40B4-BE49-F238E27FC236}">
                <a16:creationId xmlns:a16="http://schemas.microsoft.com/office/drawing/2014/main" id="{58BE5440-E8DE-4631-B76D-094BD19431F8}"/>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3637301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AC2D51-9E8C-449B-A7F6-4453E7704D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EAB922-6674-46B8-B950-CC7E08F74F4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E67972-21DA-4454-BDBD-8BC942A0CD52}"/>
              </a:ext>
            </a:extLst>
          </p:cNvPr>
          <p:cNvSpPr>
            <a:spLocks noGrp="1"/>
          </p:cNvSpPr>
          <p:nvPr>
            <p:ph type="dt" sz="half" idx="10"/>
          </p:nvPr>
        </p:nvSpPr>
        <p:spPr/>
        <p:txBody>
          <a:bodyPr/>
          <a:lstStyle/>
          <a:p>
            <a:fld id="{D3CA1330-80B3-42D8-9B6A-538DC66B343E}" type="datetime1">
              <a:rPr lang="en-US" smtClean="0"/>
              <a:t>3/16/2020</a:t>
            </a:fld>
            <a:endParaRPr lang="en-US"/>
          </a:p>
        </p:txBody>
      </p:sp>
      <p:sp>
        <p:nvSpPr>
          <p:cNvPr id="5" name="Footer Placeholder 4">
            <a:extLst>
              <a:ext uri="{FF2B5EF4-FFF2-40B4-BE49-F238E27FC236}">
                <a16:creationId xmlns:a16="http://schemas.microsoft.com/office/drawing/2014/main" id="{77F6D574-F75A-4588-8AE8-BBE592716AD9}"/>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6" name="Slide Number Placeholder 5">
            <a:extLst>
              <a:ext uri="{FF2B5EF4-FFF2-40B4-BE49-F238E27FC236}">
                <a16:creationId xmlns:a16="http://schemas.microsoft.com/office/drawing/2014/main" id="{58F074A9-BBD7-4B6E-AAAB-215C93EE31FE}"/>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1914419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F0214-D4E7-4580-BE74-E3796F6D68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641E79-C86D-424E-BCAB-4D87BC0E206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0548DC-F6DA-445E-AAD1-F03744AF0FA1}"/>
              </a:ext>
            </a:extLst>
          </p:cNvPr>
          <p:cNvSpPr>
            <a:spLocks noGrp="1"/>
          </p:cNvSpPr>
          <p:nvPr>
            <p:ph type="dt" sz="half" idx="10"/>
          </p:nvPr>
        </p:nvSpPr>
        <p:spPr/>
        <p:txBody>
          <a:bodyPr/>
          <a:lstStyle/>
          <a:p>
            <a:fld id="{87CDE4DA-ABD4-45F9-9F36-D54A28D1D990}" type="datetime1">
              <a:rPr lang="en-US" smtClean="0"/>
              <a:t>3/16/2020</a:t>
            </a:fld>
            <a:endParaRPr lang="en-US"/>
          </a:p>
        </p:txBody>
      </p:sp>
      <p:sp>
        <p:nvSpPr>
          <p:cNvPr id="5" name="Footer Placeholder 4">
            <a:extLst>
              <a:ext uri="{FF2B5EF4-FFF2-40B4-BE49-F238E27FC236}">
                <a16:creationId xmlns:a16="http://schemas.microsoft.com/office/drawing/2014/main" id="{E138FD9C-26F0-4941-8B8F-6AFBC61D6709}"/>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6" name="Slide Number Placeholder 5">
            <a:extLst>
              <a:ext uri="{FF2B5EF4-FFF2-40B4-BE49-F238E27FC236}">
                <a16:creationId xmlns:a16="http://schemas.microsoft.com/office/drawing/2014/main" id="{37F34101-E193-41C3-B071-55B198053F1D}"/>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3933449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1DB06-A84B-46F8-B034-660F0C94ED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D7C793-9EB8-40CC-AA9B-95F8491B0A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800C96-91AB-46C1-B51E-2EDACBCA937A}"/>
              </a:ext>
            </a:extLst>
          </p:cNvPr>
          <p:cNvSpPr>
            <a:spLocks noGrp="1"/>
          </p:cNvSpPr>
          <p:nvPr>
            <p:ph type="dt" sz="half" idx="10"/>
          </p:nvPr>
        </p:nvSpPr>
        <p:spPr/>
        <p:txBody>
          <a:bodyPr/>
          <a:lstStyle/>
          <a:p>
            <a:fld id="{ABF401C0-CF85-4F12-9D99-14603E3C14AE}" type="datetime1">
              <a:rPr lang="en-US" smtClean="0"/>
              <a:t>3/16/2020</a:t>
            </a:fld>
            <a:endParaRPr lang="en-US"/>
          </a:p>
        </p:txBody>
      </p:sp>
      <p:sp>
        <p:nvSpPr>
          <p:cNvPr id="5" name="Footer Placeholder 4">
            <a:extLst>
              <a:ext uri="{FF2B5EF4-FFF2-40B4-BE49-F238E27FC236}">
                <a16:creationId xmlns:a16="http://schemas.microsoft.com/office/drawing/2014/main" id="{DDDC4E8D-8930-401F-B590-168F5F4B5CD1}"/>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6" name="Slide Number Placeholder 5">
            <a:extLst>
              <a:ext uri="{FF2B5EF4-FFF2-40B4-BE49-F238E27FC236}">
                <a16:creationId xmlns:a16="http://schemas.microsoft.com/office/drawing/2014/main" id="{134D2379-49AD-43D4-8526-9D75E3833D25}"/>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3515964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0BF51-B1D3-4D1C-B1FC-AE7C0C65C7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DD0AB8-B854-4B29-BEE5-4D8692F7981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3F893E-8DB0-495E-BCCB-845950B1FC0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F9A2BB-4C75-4F29-95E6-B398C17B9EDE}"/>
              </a:ext>
            </a:extLst>
          </p:cNvPr>
          <p:cNvSpPr>
            <a:spLocks noGrp="1"/>
          </p:cNvSpPr>
          <p:nvPr>
            <p:ph type="dt" sz="half" idx="10"/>
          </p:nvPr>
        </p:nvSpPr>
        <p:spPr/>
        <p:txBody>
          <a:bodyPr/>
          <a:lstStyle/>
          <a:p>
            <a:fld id="{79F35A39-34B6-4B36-A793-5DC2729BF7BD}" type="datetime1">
              <a:rPr lang="en-US" smtClean="0"/>
              <a:t>3/16/2020</a:t>
            </a:fld>
            <a:endParaRPr lang="en-US"/>
          </a:p>
        </p:txBody>
      </p:sp>
      <p:sp>
        <p:nvSpPr>
          <p:cNvPr id="6" name="Footer Placeholder 5">
            <a:extLst>
              <a:ext uri="{FF2B5EF4-FFF2-40B4-BE49-F238E27FC236}">
                <a16:creationId xmlns:a16="http://schemas.microsoft.com/office/drawing/2014/main" id="{F14012D4-9CB9-4C44-B75C-BCA53873A84E}"/>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7" name="Slide Number Placeholder 6">
            <a:extLst>
              <a:ext uri="{FF2B5EF4-FFF2-40B4-BE49-F238E27FC236}">
                <a16:creationId xmlns:a16="http://schemas.microsoft.com/office/drawing/2014/main" id="{F5AC4A48-C041-434F-8CC6-12BCEAEB87EC}"/>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107719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C4E00-CE3C-4DCC-9183-8C9C63685C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617E1C-477D-4B56-9E18-49A9D32DF7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F0C1EAF-3EA1-4A4B-A27E-4A01AB2A40C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B0A090-BC3F-40EF-B485-D397F67BB6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656E55C-2DA0-4DF6-9445-63D68005F32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C330EA-0FA9-4A84-87E6-77C03D0BAB01}"/>
              </a:ext>
            </a:extLst>
          </p:cNvPr>
          <p:cNvSpPr>
            <a:spLocks noGrp="1"/>
          </p:cNvSpPr>
          <p:nvPr>
            <p:ph type="dt" sz="half" idx="10"/>
          </p:nvPr>
        </p:nvSpPr>
        <p:spPr/>
        <p:txBody>
          <a:bodyPr/>
          <a:lstStyle/>
          <a:p>
            <a:fld id="{BDF96783-28E1-46F0-B5A4-5987416A9F9D}" type="datetime1">
              <a:rPr lang="en-US" smtClean="0"/>
              <a:t>3/16/2020</a:t>
            </a:fld>
            <a:endParaRPr lang="en-US"/>
          </a:p>
        </p:txBody>
      </p:sp>
      <p:sp>
        <p:nvSpPr>
          <p:cNvPr id="8" name="Footer Placeholder 7">
            <a:extLst>
              <a:ext uri="{FF2B5EF4-FFF2-40B4-BE49-F238E27FC236}">
                <a16:creationId xmlns:a16="http://schemas.microsoft.com/office/drawing/2014/main" id="{D14FDDEC-87EB-4730-A152-CAD9F77887DC}"/>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9" name="Slide Number Placeholder 8">
            <a:extLst>
              <a:ext uri="{FF2B5EF4-FFF2-40B4-BE49-F238E27FC236}">
                <a16:creationId xmlns:a16="http://schemas.microsoft.com/office/drawing/2014/main" id="{7A26DEB0-2792-4FAC-AE0F-07D47E483F9A}"/>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3504827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F9AE4-4DBD-4803-A2B5-36C8C7827A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AEBDB2D-8EFF-4420-BB5B-7D9836B0404A}"/>
              </a:ext>
            </a:extLst>
          </p:cNvPr>
          <p:cNvSpPr>
            <a:spLocks noGrp="1"/>
          </p:cNvSpPr>
          <p:nvPr>
            <p:ph type="dt" sz="half" idx="10"/>
          </p:nvPr>
        </p:nvSpPr>
        <p:spPr/>
        <p:txBody>
          <a:bodyPr/>
          <a:lstStyle/>
          <a:p>
            <a:fld id="{BAC95895-3D9F-4C0D-AD4D-9D286EDE6FD4}" type="datetime1">
              <a:rPr lang="en-US" smtClean="0"/>
              <a:t>3/16/2020</a:t>
            </a:fld>
            <a:endParaRPr lang="en-US"/>
          </a:p>
        </p:txBody>
      </p:sp>
      <p:sp>
        <p:nvSpPr>
          <p:cNvPr id="4" name="Footer Placeholder 3">
            <a:extLst>
              <a:ext uri="{FF2B5EF4-FFF2-40B4-BE49-F238E27FC236}">
                <a16:creationId xmlns:a16="http://schemas.microsoft.com/office/drawing/2014/main" id="{A98A4AF0-26A3-4B8A-9B78-6AFD6AEBCFF0}"/>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5" name="Slide Number Placeholder 4">
            <a:extLst>
              <a:ext uri="{FF2B5EF4-FFF2-40B4-BE49-F238E27FC236}">
                <a16:creationId xmlns:a16="http://schemas.microsoft.com/office/drawing/2014/main" id="{5C7D2F35-8407-4141-9D02-FCE765E58A88}"/>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715634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EAFDD3-5025-4EFE-B1CD-ACE66BC5ED0F}"/>
              </a:ext>
            </a:extLst>
          </p:cNvPr>
          <p:cNvSpPr>
            <a:spLocks noGrp="1"/>
          </p:cNvSpPr>
          <p:nvPr>
            <p:ph type="dt" sz="half" idx="10"/>
          </p:nvPr>
        </p:nvSpPr>
        <p:spPr/>
        <p:txBody>
          <a:bodyPr/>
          <a:lstStyle/>
          <a:p>
            <a:fld id="{851AFEEA-C29A-45FB-8056-B215E3045282}" type="datetime1">
              <a:rPr lang="en-US" smtClean="0"/>
              <a:t>3/16/2020</a:t>
            </a:fld>
            <a:endParaRPr lang="en-US"/>
          </a:p>
        </p:txBody>
      </p:sp>
      <p:sp>
        <p:nvSpPr>
          <p:cNvPr id="3" name="Footer Placeholder 2">
            <a:extLst>
              <a:ext uri="{FF2B5EF4-FFF2-40B4-BE49-F238E27FC236}">
                <a16:creationId xmlns:a16="http://schemas.microsoft.com/office/drawing/2014/main" id="{7200E689-A5AC-4585-B188-1EAFE161B9A9}"/>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4" name="Slide Number Placeholder 3">
            <a:extLst>
              <a:ext uri="{FF2B5EF4-FFF2-40B4-BE49-F238E27FC236}">
                <a16:creationId xmlns:a16="http://schemas.microsoft.com/office/drawing/2014/main" id="{9E96CEC3-C6C9-4C99-8559-0F2AC2BF871C}"/>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168724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1762C-2F5C-400B-9B3F-D709328999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AF614A-D0D0-4AF7-B767-D0CFFFF9EC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AE85BE-4531-4C3E-8C9C-354DBD268B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BA054F0-FA76-4C3D-A6C8-E3573F55262B}"/>
              </a:ext>
            </a:extLst>
          </p:cNvPr>
          <p:cNvSpPr>
            <a:spLocks noGrp="1"/>
          </p:cNvSpPr>
          <p:nvPr>
            <p:ph type="dt" sz="half" idx="10"/>
          </p:nvPr>
        </p:nvSpPr>
        <p:spPr/>
        <p:txBody>
          <a:bodyPr/>
          <a:lstStyle/>
          <a:p>
            <a:fld id="{7AF10856-07C1-407A-828E-8B7A2DC13AB2}" type="datetime1">
              <a:rPr lang="en-US" smtClean="0"/>
              <a:t>3/16/2020</a:t>
            </a:fld>
            <a:endParaRPr lang="en-US"/>
          </a:p>
        </p:txBody>
      </p:sp>
      <p:sp>
        <p:nvSpPr>
          <p:cNvPr id="6" name="Footer Placeholder 5">
            <a:extLst>
              <a:ext uri="{FF2B5EF4-FFF2-40B4-BE49-F238E27FC236}">
                <a16:creationId xmlns:a16="http://schemas.microsoft.com/office/drawing/2014/main" id="{F4EBD422-C133-4C50-8B41-D6FD2D3C220E}"/>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7" name="Slide Number Placeholder 6">
            <a:extLst>
              <a:ext uri="{FF2B5EF4-FFF2-40B4-BE49-F238E27FC236}">
                <a16:creationId xmlns:a16="http://schemas.microsoft.com/office/drawing/2014/main" id="{5A4B76C9-00DB-48D5-B53A-EAEE70B9030A}"/>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4240457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E9E80-A94B-46E1-8B06-44EE500B3B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5F852D-747D-48E4-82A3-B37C53D2D0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1B454CF-6E03-43B3-BAE9-41A2C04153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818BCA-D0F4-4EEF-9453-A7E189DA2CF5}"/>
              </a:ext>
            </a:extLst>
          </p:cNvPr>
          <p:cNvSpPr>
            <a:spLocks noGrp="1"/>
          </p:cNvSpPr>
          <p:nvPr>
            <p:ph type="dt" sz="half" idx="10"/>
          </p:nvPr>
        </p:nvSpPr>
        <p:spPr/>
        <p:txBody>
          <a:bodyPr/>
          <a:lstStyle/>
          <a:p>
            <a:fld id="{C6DE249A-CFD7-4FD1-B59B-8443F8246C8F}" type="datetime1">
              <a:rPr lang="en-US" smtClean="0"/>
              <a:t>3/16/2020</a:t>
            </a:fld>
            <a:endParaRPr lang="en-US"/>
          </a:p>
        </p:txBody>
      </p:sp>
      <p:sp>
        <p:nvSpPr>
          <p:cNvPr id="6" name="Footer Placeholder 5">
            <a:extLst>
              <a:ext uri="{FF2B5EF4-FFF2-40B4-BE49-F238E27FC236}">
                <a16:creationId xmlns:a16="http://schemas.microsoft.com/office/drawing/2014/main" id="{45407B7F-4446-43CB-9C75-92A39E0E1A47}"/>
              </a:ext>
            </a:extLst>
          </p:cNvPr>
          <p:cNvSpPr>
            <a:spLocks noGrp="1"/>
          </p:cNvSpPr>
          <p:nvPr>
            <p:ph type="ftr" sz="quarter" idx="11"/>
          </p:nvPr>
        </p:nvSpPr>
        <p:spPr/>
        <p:txBody>
          <a:bodyPr/>
          <a:lstStyle/>
          <a:p>
            <a:r>
              <a:rPr lang="en-US"/>
              <a:t>Course title: Development planning and project analysis II             BY: Abebe M.         Academic Year, 2018    </a:t>
            </a:r>
          </a:p>
        </p:txBody>
      </p:sp>
      <p:sp>
        <p:nvSpPr>
          <p:cNvPr id="7" name="Slide Number Placeholder 6">
            <a:extLst>
              <a:ext uri="{FF2B5EF4-FFF2-40B4-BE49-F238E27FC236}">
                <a16:creationId xmlns:a16="http://schemas.microsoft.com/office/drawing/2014/main" id="{463A66A4-059B-4019-9D99-D364175BD895}"/>
              </a:ext>
            </a:extLst>
          </p:cNvPr>
          <p:cNvSpPr>
            <a:spLocks noGrp="1"/>
          </p:cNvSpPr>
          <p:nvPr>
            <p:ph type="sldNum" sz="quarter" idx="12"/>
          </p:nvPr>
        </p:nvSpPr>
        <p:spPr/>
        <p:txBody>
          <a:bodyPr/>
          <a:lstStyle/>
          <a:p>
            <a:fld id="{FC97CE76-A905-43B3-8272-F2B201946278}" type="slidenum">
              <a:rPr lang="en-US" smtClean="0"/>
              <a:t>‹#›</a:t>
            </a:fld>
            <a:endParaRPr lang="en-US"/>
          </a:p>
        </p:txBody>
      </p:sp>
    </p:spTree>
    <p:extLst>
      <p:ext uri="{BB962C8B-B14F-4D97-AF65-F5344CB8AC3E}">
        <p14:creationId xmlns:p14="http://schemas.microsoft.com/office/powerpoint/2010/main" val="3231860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459BA8-C7AE-4A94-BE46-0F18F2B2B4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9518D8-4CC3-46E1-B34F-604B00147D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26447D-8BDE-495B-9FB1-66F5B1BBC9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8E6EAA-BDD1-47CE-AD3D-26ADBFF02AFD}" type="datetime1">
              <a:rPr lang="en-US" smtClean="0"/>
              <a:t>3/16/2020</a:t>
            </a:fld>
            <a:endParaRPr lang="en-US"/>
          </a:p>
        </p:txBody>
      </p:sp>
      <p:sp>
        <p:nvSpPr>
          <p:cNvPr id="5" name="Footer Placeholder 4">
            <a:extLst>
              <a:ext uri="{FF2B5EF4-FFF2-40B4-BE49-F238E27FC236}">
                <a16:creationId xmlns:a16="http://schemas.microsoft.com/office/drawing/2014/main" id="{3CA1334B-DCC3-4AA0-AFA6-E38CF755E6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Course title: Development planning and project analysis II             BY: Abebe M.         Academic Year, 2018    </a:t>
            </a:r>
          </a:p>
        </p:txBody>
      </p:sp>
      <p:sp>
        <p:nvSpPr>
          <p:cNvPr id="6" name="Slide Number Placeholder 5">
            <a:extLst>
              <a:ext uri="{FF2B5EF4-FFF2-40B4-BE49-F238E27FC236}">
                <a16:creationId xmlns:a16="http://schemas.microsoft.com/office/drawing/2014/main" id="{56D7BA84-01BE-4053-B77D-DB76983824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97CE76-A905-43B3-8272-F2B201946278}" type="slidenum">
              <a:rPr lang="en-US" smtClean="0"/>
              <a:t>‹#›</a:t>
            </a:fld>
            <a:endParaRPr lang="en-US"/>
          </a:p>
        </p:txBody>
      </p:sp>
    </p:spTree>
    <p:extLst>
      <p:ext uri="{BB962C8B-B14F-4D97-AF65-F5344CB8AC3E}">
        <p14:creationId xmlns:p14="http://schemas.microsoft.com/office/powerpoint/2010/main" val="3645951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7F2D-0115-4C29-A300-897FA9DC13E2}"/>
              </a:ext>
            </a:extLst>
          </p:cNvPr>
          <p:cNvSpPr>
            <a:spLocks noGrp="1"/>
          </p:cNvSpPr>
          <p:nvPr>
            <p:ph type="title"/>
          </p:nvPr>
        </p:nvSpPr>
        <p:spPr>
          <a:xfrm>
            <a:off x="838200" y="365126"/>
            <a:ext cx="10515600" cy="483014"/>
          </a:xfrm>
        </p:spPr>
        <p:style>
          <a:lnRef idx="1">
            <a:schemeClr val="accent1"/>
          </a:lnRef>
          <a:fillRef idx="2">
            <a:schemeClr val="accent1"/>
          </a:fillRef>
          <a:effectRef idx="1">
            <a:schemeClr val="accent1"/>
          </a:effectRef>
          <a:fontRef idx="minor">
            <a:schemeClr val="dk1"/>
          </a:fontRef>
        </p:style>
        <p:txBody>
          <a:bodyPr>
            <a:normAutofit/>
          </a:bodyPr>
          <a:lstStyle/>
          <a:p>
            <a:r>
              <a:rPr lang="en-US" sz="2400" b="1" dirty="0">
                <a:solidFill>
                  <a:srgbClr val="00B05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Chapter-3: Economic Analysis of the Projects </a:t>
            </a:r>
            <a:endParaRPr lang="en-US" sz="2400" dirty="0">
              <a:solidFill>
                <a:srgbClr val="00B05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49A88B25-9427-457D-8166-32FFC4DA1506}"/>
              </a:ext>
            </a:extLst>
          </p:cNvPr>
          <p:cNvSpPr>
            <a:spLocks noGrp="1"/>
          </p:cNvSpPr>
          <p:nvPr>
            <p:ph idx="1"/>
          </p:nvPr>
        </p:nvSpPr>
        <p:spPr>
          <a:xfrm>
            <a:off x="838200" y="848140"/>
            <a:ext cx="10515600" cy="5328823"/>
          </a:xfrm>
        </p:spPr>
        <p:style>
          <a:lnRef idx="0">
            <a:scrgbClr r="0" g="0" b="0"/>
          </a:lnRef>
          <a:fillRef idx="1001">
            <a:schemeClr val="lt2"/>
          </a:fillRef>
          <a:effectRef idx="0">
            <a:scrgbClr r="0" g="0" b="0"/>
          </a:effectRef>
          <a:fontRef idx="major"/>
        </p:style>
        <p:txBody>
          <a:bodyPr>
            <a:noAutofit/>
          </a:bodyPr>
          <a:lstStyle/>
          <a:p>
            <a:pPr algn="just">
              <a:lnSpc>
                <a:spcPct val="200000"/>
              </a:lnSpc>
              <a:buFont typeface="Wingdings" panose="05000000000000000000" pitchFamily="2" charset="2"/>
              <a:buChar char="q"/>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Overview of Economic Analysis</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Is social cost benefit analysis (SCBA). </a:t>
            </a:r>
          </a:p>
          <a:p>
            <a:pPr>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Is a methodology developed for evaluating investment projects from the point of view of the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society</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the economic analysis of projects, we are interested in the total return /profitability to the whole society.</a:t>
            </a:r>
          </a:p>
        </p:txBody>
      </p:sp>
      <p:sp>
        <p:nvSpPr>
          <p:cNvPr id="4" name="Footer Placeholder 3">
            <a:extLst>
              <a:ext uri="{FF2B5EF4-FFF2-40B4-BE49-F238E27FC236}">
                <a16:creationId xmlns:a16="http://schemas.microsoft.com/office/drawing/2014/main" id="{DC616A01-0B7B-4D5B-8970-139F0A1CC40B}"/>
              </a:ext>
            </a:extLst>
          </p:cNvPr>
          <p:cNvSpPr>
            <a:spLocks noGrp="1"/>
          </p:cNvSpPr>
          <p:nvPr>
            <p:ph type="ftr" sz="quarter" idx="11"/>
          </p:nvPr>
        </p:nvSpPr>
        <p:spPr>
          <a:xfrm>
            <a:off x="2928729" y="6356350"/>
            <a:ext cx="7063409" cy="365125"/>
          </a:xfrm>
        </p:spPr>
        <p:txBody>
          <a:bodyPr/>
          <a:lstStyle/>
          <a:p>
            <a:r>
              <a:rPr lang="en-US" dirty="0"/>
              <a:t>Course title: Development planning and project analysis II             BY s k.         Academic Year, 2012    </a:t>
            </a:r>
          </a:p>
        </p:txBody>
      </p:sp>
    </p:spTree>
    <p:extLst>
      <p:ext uri="{BB962C8B-B14F-4D97-AF65-F5344CB8AC3E}">
        <p14:creationId xmlns:p14="http://schemas.microsoft.com/office/powerpoint/2010/main" val="3596023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9630-5FE9-4E69-B872-5D646DFC1477}"/>
              </a:ext>
            </a:extLst>
          </p:cNvPr>
          <p:cNvSpPr>
            <a:spLocks noGrp="1"/>
          </p:cNvSpPr>
          <p:nvPr>
            <p:ph type="title"/>
          </p:nvPr>
        </p:nvSpPr>
        <p:spPr>
          <a:xfrm>
            <a:off x="838199" y="365126"/>
            <a:ext cx="10903225" cy="430004"/>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DDE9F16B-F65A-4CA5-9B6F-DC208EE6093D}"/>
              </a:ext>
            </a:extLst>
          </p:cNvPr>
          <p:cNvSpPr>
            <a:spLocks noGrp="1"/>
          </p:cNvSpPr>
          <p:nvPr>
            <p:ph idx="1"/>
          </p:nvPr>
        </p:nvSpPr>
        <p:spPr>
          <a:xfrm>
            <a:off x="838200" y="795130"/>
            <a:ext cx="10903226" cy="5381833"/>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above examples serve to emphasize the difficulties in measuring external effects. </a:t>
            </a:r>
          </a:p>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view of this, some economists have suggested that these effects be ignored. </a:t>
            </a:r>
          </a:p>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order to justify their suggestion, they argue that since a project is likely to have both beneficial and harmful external effects, one may not err much in assuming that the net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effect would be zero</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endParaRPr lang="en-US" dirty="0"/>
          </a:p>
        </p:txBody>
      </p:sp>
      <p:sp>
        <p:nvSpPr>
          <p:cNvPr id="4" name="Footer Placeholder 3">
            <a:extLst>
              <a:ext uri="{FF2B5EF4-FFF2-40B4-BE49-F238E27FC236}">
                <a16:creationId xmlns:a16="http://schemas.microsoft.com/office/drawing/2014/main" id="{825C4372-63D4-4A29-82EB-B299ADDEF9EE}"/>
              </a:ext>
            </a:extLst>
          </p:cNvPr>
          <p:cNvSpPr>
            <a:spLocks noGrp="1"/>
          </p:cNvSpPr>
          <p:nvPr>
            <p:ph type="ftr" sz="quarter" idx="11"/>
          </p:nvPr>
        </p:nvSpPr>
        <p:spPr>
          <a:xfrm>
            <a:off x="2279373" y="6356350"/>
            <a:ext cx="7699513"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39999F7E-2C42-4BAE-96B9-5104ED075B36}"/>
              </a:ext>
            </a:extLst>
          </p:cNvPr>
          <p:cNvSpPr>
            <a:spLocks noGrp="1"/>
          </p:cNvSpPr>
          <p:nvPr>
            <p:ph type="sldNum" sz="quarter" idx="12"/>
          </p:nvPr>
        </p:nvSpPr>
        <p:spPr/>
        <p:txBody>
          <a:bodyPr/>
          <a:lstStyle/>
          <a:p>
            <a:fld id="{FC97CE76-A905-43B3-8272-F2B201946278}" type="slidenum">
              <a:rPr lang="en-US" smtClean="0"/>
              <a:t>10</a:t>
            </a:fld>
            <a:endParaRPr lang="en-US"/>
          </a:p>
        </p:txBody>
      </p:sp>
    </p:spTree>
    <p:extLst>
      <p:ext uri="{BB962C8B-B14F-4D97-AF65-F5344CB8AC3E}">
        <p14:creationId xmlns:p14="http://schemas.microsoft.com/office/powerpoint/2010/main" val="2439299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A6312-763E-455E-B99B-77BE506562F5}"/>
              </a:ext>
            </a:extLst>
          </p:cNvPr>
          <p:cNvSpPr>
            <a:spLocks noGrp="1"/>
          </p:cNvSpPr>
          <p:nvPr>
            <p:ph type="title"/>
          </p:nvPr>
        </p:nvSpPr>
        <p:spPr>
          <a:xfrm>
            <a:off x="838200" y="365125"/>
            <a:ext cx="10515600" cy="416753"/>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0194FAE0-75CD-4F35-BAB6-0F0562C448E1}"/>
              </a:ext>
            </a:extLst>
          </p:cNvPr>
          <p:cNvSpPr>
            <a:spLocks noGrp="1"/>
          </p:cNvSpPr>
          <p:nvPr>
            <p:ph idx="1"/>
          </p:nvPr>
        </p:nvSpPr>
        <p:spPr>
          <a:xfrm>
            <a:off x="838200" y="781878"/>
            <a:ext cx="10515600" cy="5395085"/>
          </a:xfrm>
        </p:spPr>
        <p:style>
          <a:lnRef idx="0">
            <a:scrgbClr r="0" g="0" b="0"/>
          </a:lnRef>
          <a:fillRef idx="1001">
            <a:schemeClr val="lt2"/>
          </a:fillRef>
          <a:effectRef idx="0">
            <a:scrgbClr r="0" g="0" b="0"/>
          </a:effectRef>
          <a:fontRef idx="major"/>
        </p:style>
        <p:txBody>
          <a:bodyPr>
            <a:normAutofit/>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But, this argument, seemingly a rationalization for one's ignorance, lacks validity.] </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External effects must be taken into account wherever it is possible to do so. </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Even if these effects cannot be measured in monetary terms, some qualitative evaluation must be attempted. </a:t>
            </a:r>
          </a:p>
          <a:p>
            <a:endParaRPr lang="en-US" dirty="0"/>
          </a:p>
        </p:txBody>
      </p:sp>
      <p:sp>
        <p:nvSpPr>
          <p:cNvPr id="4" name="Footer Placeholder 3">
            <a:extLst>
              <a:ext uri="{FF2B5EF4-FFF2-40B4-BE49-F238E27FC236}">
                <a16:creationId xmlns:a16="http://schemas.microsoft.com/office/drawing/2014/main" id="{983B1FDA-A452-499E-A527-7D31C470A903}"/>
              </a:ext>
            </a:extLst>
          </p:cNvPr>
          <p:cNvSpPr>
            <a:spLocks noGrp="1"/>
          </p:cNvSpPr>
          <p:nvPr>
            <p:ph type="ftr" sz="quarter" idx="11"/>
          </p:nvPr>
        </p:nvSpPr>
        <p:spPr>
          <a:xfrm>
            <a:off x="2584173" y="6356350"/>
            <a:ext cx="6930887"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3786EDD7-CCFE-4ADE-8C78-9D928D32884D}"/>
              </a:ext>
            </a:extLst>
          </p:cNvPr>
          <p:cNvSpPr>
            <a:spLocks noGrp="1"/>
          </p:cNvSpPr>
          <p:nvPr>
            <p:ph type="sldNum" sz="quarter" idx="12"/>
          </p:nvPr>
        </p:nvSpPr>
        <p:spPr/>
        <p:txBody>
          <a:bodyPr/>
          <a:lstStyle/>
          <a:p>
            <a:fld id="{FC97CE76-A905-43B3-8272-F2B201946278}" type="slidenum">
              <a:rPr lang="en-US" smtClean="0"/>
              <a:t>11</a:t>
            </a:fld>
            <a:endParaRPr lang="en-US"/>
          </a:p>
        </p:txBody>
      </p:sp>
    </p:spTree>
    <p:extLst>
      <p:ext uri="{BB962C8B-B14F-4D97-AF65-F5344CB8AC3E}">
        <p14:creationId xmlns:p14="http://schemas.microsoft.com/office/powerpoint/2010/main" val="2826147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8EFD0-79AE-4EA2-B8DD-4E8D7FD97F99}"/>
              </a:ext>
            </a:extLst>
          </p:cNvPr>
          <p:cNvSpPr>
            <a:spLocks noGrp="1"/>
          </p:cNvSpPr>
          <p:nvPr>
            <p:ph type="title"/>
          </p:nvPr>
        </p:nvSpPr>
        <p:spPr>
          <a:xfrm>
            <a:off x="838200" y="365126"/>
            <a:ext cx="10515600" cy="416752"/>
          </a:xfrm>
          <a:ln/>
        </p:spPr>
        <p:style>
          <a:lnRef idx="1">
            <a:schemeClr val="accent1"/>
          </a:lnRef>
          <a:fillRef idx="2">
            <a:schemeClr val="accent1"/>
          </a:fillRef>
          <a:effectRef idx="1">
            <a:schemeClr val="accent1"/>
          </a:effectRef>
          <a:fontRef idx="minor">
            <a:schemeClr val="dk1"/>
          </a:fontRef>
        </p:style>
        <p:txBody>
          <a:bodyPr>
            <a:noAutofit/>
          </a:bodyPr>
          <a:lstStyle/>
          <a:p>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2. Prices used</a:t>
            </a:r>
          </a:p>
        </p:txBody>
      </p:sp>
      <p:sp>
        <p:nvSpPr>
          <p:cNvPr id="3" name="Content Placeholder 2">
            <a:extLst>
              <a:ext uri="{FF2B5EF4-FFF2-40B4-BE49-F238E27FC236}">
                <a16:creationId xmlns:a16="http://schemas.microsoft.com/office/drawing/2014/main" id="{5E19E405-5616-49E5-9688-0743CA73FAE9}"/>
              </a:ext>
            </a:extLst>
          </p:cNvPr>
          <p:cNvSpPr>
            <a:spLocks noGrp="1"/>
          </p:cNvSpPr>
          <p:nvPr>
            <p:ph idx="1"/>
          </p:nvPr>
        </p:nvSpPr>
        <p:spPr>
          <a:xfrm>
            <a:off x="838200" y="781878"/>
            <a:ext cx="10515600" cy="5395085"/>
          </a:xfrm>
          <a:ln>
            <a:noFill/>
          </a:ln>
        </p:spPr>
        <p:style>
          <a:lnRef idx="0">
            <a:scrgbClr r="0" g="0" b="0"/>
          </a:lnRef>
          <a:fillRef idx="1001">
            <a:schemeClr val="lt2"/>
          </a:fillRef>
          <a:effectRef idx="0">
            <a:scrgbClr r="0" g="0" b="0"/>
          </a:effectRef>
          <a:fontRef idx="minor">
            <a:schemeClr val="dk1"/>
          </a:fontRef>
        </p:style>
        <p:txBody>
          <a:bodyPr>
            <a:normAutofit fontScale="25000" lnSpcReduction="20000"/>
          </a:bodyPr>
          <a:lstStyle/>
          <a:p>
            <a:pPr algn="just">
              <a:lnSpc>
                <a:spcPct val="20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Another d/</a:t>
            </a:r>
            <a:r>
              <a:rPr 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ce</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b/n financial and economic analysis is that even inputs and outputs “internal” to both, the enterprise and the economy are valued differently.  </a:t>
            </a:r>
          </a:p>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financial analysis the rule is to value inputs and outputs at actual market prices, at the same time in economic analysis shadow or Efficiency prices are employed.  </a:t>
            </a:r>
          </a:p>
        </p:txBody>
      </p:sp>
      <p:sp>
        <p:nvSpPr>
          <p:cNvPr id="4" name="Footer Placeholder 3">
            <a:extLst>
              <a:ext uri="{FF2B5EF4-FFF2-40B4-BE49-F238E27FC236}">
                <a16:creationId xmlns:a16="http://schemas.microsoft.com/office/drawing/2014/main" id="{852B0679-BA6D-4834-8C08-9D08B777A7F8}"/>
              </a:ext>
            </a:extLst>
          </p:cNvPr>
          <p:cNvSpPr>
            <a:spLocks noGrp="1"/>
          </p:cNvSpPr>
          <p:nvPr>
            <p:ph type="ftr" sz="quarter" idx="11"/>
          </p:nvPr>
        </p:nvSpPr>
        <p:spPr>
          <a:xfrm>
            <a:off x="2650435" y="6356350"/>
            <a:ext cx="7235687"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3688ABBD-5CF6-4124-8801-1CC4C8B1AA4B}"/>
              </a:ext>
            </a:extLst>
          </p:cNvPr>
          <p:cNvSpPr>
            <a:spLocks noGrp="1"/>
          </p:cNvSpPr>
          <p:nvPr>
            <p:ph type="sldNum" sz="quarter" idx="12"/>
          </p:nvPr>
        </p:nvSpPr>
        <p:spPr/>
        <p:txBody>
          <a:bodyPr/>
          <a:lstStyle/>
          <a:p>
            <a:fld id="{FC97CE76-A905-43B3-8272-F2B201946278}" type="slidenum">
              <a:rPr lang="en-US" smtClean="0"/>
              <a:t>12</a:t>
            </a:fld>
            <a:endParaRPr lang="en-US"/>
          </a:p>
        </p:txBody>
      </p:sp>
    </p:spTree>
    <p:extLst>
      <p:ext uri="{BB962C8B-B14F-4D97-AF65-F5344CB8AC3E}">
        <p14:creationId xmlns:p14="http://schemas.microsoft.com/office/powerpoint/2010/main" val="4118728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7D35C-29F6-487D-A2B3-D4BC2D7166EF}"/>
              </a:ext>
            </a:extLst>
          </p:cNvPr>
          <p:cNvSpPr>
            <a:spLocks noGrp="1"/>
          </p:cNvSpPr>
          <p:nvPr>
            <p:ph type="title"/>
          </p:nvPr>
        </p:nvSpPr>
        <p:spPr>
          <a:xfrm>
            <a:off x="838200" y="365126"/>
            <a:ext cx="10515600" cy="45651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D15BFC07-D6F0-4AD9-AB7A-F8A6A7F597D0}"/>
              </a:ext>
            </a:extLst>
          </p:cNvPr>
          <p:cNvSpPr>
            <a:spLocks noGrp="1"/>
          </p:cNvSpPr>
          <p:nvPr>
            <p:ph idx="1"/>
          </p:nvPr>
        </p:nvSpPr>
        <p:spPr>
          <a:xfrm>
            <a:off x="838200" y="821636"/>
            <a:ext cx="10515600" cy="5355327"/>
          </a:xfrm>
        </p:spPr>
        <p:style>
          <a:lnRef idx="0">
            <a:scrgbClr r="0" g="0" b="0"/>
          </a:lnRef>
          <a:fillRef idx="1001">
            <a:schemeClr val="lt2"/>
          </a:fillRef>
          <a:effectRef idx="0">
            <a:scrgbClr r="0" g="0" b="0"/>
          </a:effectRef>
          <a:fontRef idx="major"/>
        </p:style>
        <p:txBody>
          <a:bodyPr>
            <a:noAutofit/>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Consequently, using d/t prices will give d/t economic and financial NPV AND IRR even if the inputs and outputs are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identical in physical terms.</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 example, the enterprise will have to pay workers the market wages in real Birrs (not in shadow ones), irrespective of what is believed to be their opportunity cost from the economy’s viewpoint.</a:t>
            </a:r>
          </a:p>
        </p:txBody>
      </p:sp>
      <p:sp>
        <p:nvSpPr>
          <p:cNvPr id="4" name="Footer Placeholder 3">
            <a:extLst>
              <a:ext uri="{FF2B5EF4-FFF2-40B4-BE49-F238E27FC236}">
                <a16:creationId xmlns:a16="http://schemas.microsoft.com/office/drawing/2014/main" id="{4C744D3A-7E8C-4055-A921-8143DE279C8A}"/>
              </a:ext>
            </a:extLst>
          </p:cNvPr>
          <p:cNvSpPr>
            <a:spLocks noGrp="1"/>
          </p:cNvSpPr>
          <p:nvPr>
            <p:ph type="ftr" sz="quarter" idx="11"/>
          </p:nvPr>
        </p:nvSpPr>
        <p:spPr>
          <a:xfrm>
            <a:off x="2292626" y="6356350"/>
            <a:ext cx="7434470"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1BDE2FEF-1E47-4195-9847-416BCC3E05B3}"/>
              </a:ext>
            </a:extLst>
          </p:cNvPr>
          <p:cNvSpPr>
            <a:spLocks noGrp="1"/>
          </p:cNvSpPr>
          <p:nvPr>
            <p:ph type="sldNum" sz="quarter" idx="12"/>
          </p:nvPr>
        </p:nvSpPr>
        <p:spPr/>
        <p:txBody>
          <a:bodyPr/>
          <a:lstStyle/>
          <a:p>
            <a:fld id="{FC97CE76-A905-43B3-8272-F2B201946278}" type="slidenum">
              <a:rPr lang="en-US" smtClean="0"/>
              <a:t>13</a:t>
            </a:fld>
            <a:endParaRPr lang="en-US"/>
          </a:p>
        </p:txBody>
      </p:sp>
    </p:spTree>
    <p:extLst>
      <p:ext uri="{BB962C8B-B14F-4D97-AF65-F5344CB8AC3E}">
        <p14:creationId xmlns:p14="http://schemas.microsoft.com/office/powerpoint/2010/main" val="1401621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F56D4-7C01-45E0-8160-9286D9C0B3C1}"/>
              </a:ext>
            </a:extLst>
          </p:cNvPr>
          <p:cNvSpPr>
            <a:spLocks noGrp="1"/>
          </p:cNvSpPr>
          <p:nvPr>
            <p:ph type="title"/>
          </p:nvPr>
        </p:nvSpPr>
        <p:spPr>
          <a:xfrm>
            <a:off x="838200" y="365126"/>
            <a:ext cx="10515600" cy="44325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89D973EE-7F1F-4906-99E9-18AE435FD682}"/>
              </a:ext>
            </a:extLst>
          </p:cNvPr>
          <p:cNvSpPr>
            <a:spLocks noGrp="1"/>
          </p:cNvSpPr>
          <p:nvPr>
            <p:ph idx="1"/>
          </p:nvPr>
        </p:nvSpPr>
        <p:spPr>
          <a:xfrm>
            <a:off x="838200" y="808384"/>
            <a:ext cx="10515600" cy="5368579"/>
          </a:xfrm>
        </p:spPr>
        <p:style>
          <a:lnRef idx="0">
            <a:scrgbClr r="0" g="0" b="0"/>
          </a:lnRef>
          <a:fillRef idx="1001">
            <a:schemeClr val="lt2"/>
          </a:fillRef>
          <a:effectRef idx="0">
            <a:scrgbClr r="0" g="0" b="0"/>
          </a:effectRef>
          <a:fontRef idx="major"/>
        </p:style>
        <p:txBody>
          <a:bodyPr>
            <a:noAutofit/>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Similarly, the enterprise will collect for its exports the equivalent of local currency calculated at the official exchange rate.</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Again, in financial analysis it is the actual expenditure and revenue, which matter, not shadow ones.</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Market prices, which form the basis for computing the monetary costs and benefits from the point of view of project sponsor reflect social values only under conditions of perfect competition.</a:t>
            </a:r>
            <a:endParaRPr lang="en-US" sz="2400" dirty="0"/>
          </a:p>
        </p:txBody>
      </p:sp>
      <p:sp>
        <p:nvSpPr>
          <p:cNvPr id="4" name="Footer Placeholder 3">
            <a:extLst>
              <a:ext uri="{FF2B5EF4-FFF2-40B4-BE49-F238E27FC236}">
                <a16:creationId xmlns:a16="http://schemas.microsoft.com/office/drawing/2014/main" id="{2BDFEA59-2366-4F17-AAE2-E36E1F39AA3C}"/>
              </a:ext>
            </a:extLst>
          </p:cNvPr>
          <p:cNvSpPr>
            <a:spLocks noGrp="1"/>
          </p:cNvSpPr>
          <p:nvPr>
            <p:ph type="ftr" sz="quarter" idx="11"/>
          </p:nvPr>
        </p:nvSpPr>
        <p:spPr>
          <a:xfrm>
            <a:off x="2637183" y="6356350"/>
            <a:ext cx="7116417" cy="365125"/>
          </a:xfrm>
        </p:spPr>
        <p:txBody>
          <a:bodyPr/>
          <a:lstStyle/>
          <a:p>
            <a:r>
              <a:rPr lang="en-US" dirty="0"/>
              <a:t>Course title: Development planning and project analysis II             BY: Solomon k.         Academic Year, 2012  </a:t>
            </a:r>
          </a:p>
        </p:txBody>
      </p:sp>
      <p:sp>
        <p:nvSpPr>
          <p:cNvPr id="5" name="Slide Number Placeholder 4">
            <a:extLst>
              <a:ext uri="{FF2B5EF4-FFF2-40B4-BE49-F238E27FC236}">
                <a16:creationId xmlns:a16="http://schemas.microsoft.com/office/drawing/2014/main" id="{1D2B64FC-B10C-4264-8496-CFFABC53B7C6}"/>
              </a:ext>
            </a:extLst>
          </p:cNvPr>
          <p:cNvSpPr>
            <a:spLocks noGrp="1"/>
          </p:cNvSpPr>
          <p:nvPr>
            <p:ph type="sldNum" sz="quarter" idx="12"/>
          </p:nvPr>
        </p:nvSpPr>
        <p:spPr/>
        <p:txBody>
          <a:bodyPr/>
          <a:lstStyle/>
          <a:p>
            <a:fld id="{FC97CE76-A905-43B3-8272-F2B201946278}" type="slidenum">
              <a:rPr lang="en-US" smtClean="0"/>
              <a:t>14</a:t>
            </a:fld>
            <a:endParaRPr lang="en-US"/>
          </a:p>
        </p:txBody>
      </p:sp>
    </p:spTree>
    <p:extLst>
      <p:ext uri="{BB962C8B-B14F-4D97-AF65-F5344CB8AC3E}">
        <p14:creationId xmlns:p14="http://schemas.microsoft.com/office/powerpoint/2010/main" val="183131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50FEE-051B-4C42-85F4-75C79C228BE2}"/>
              </a:ext>
            </a:extLst>
          </p:cNvPr>
          <p:cNvSpPr>
            <a:spLocks noGrp="1"/>
          </p:cNvSpPr>
          <p:nvPr>
            <p:ph type="title"/>
          </p:nvPr>
        </p:nvSpPr>
        <p:spPr>
          <a:xfrm>
            <a:off x="450574" y="365126"/>
            <a:ext cx="11251096" cy="45651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CB3FF0F0-DFC4-42AE-A7A6-C4447F0E39E8}"/>
              </a:ext>
            </a:extLst>
          </p:cNvPr>
          <p:cNvSpPr>
            <a:spLocks noGrp="1"/>
          </p:cNvSpPr>
          <p:nvPr>
            <p:ph idx="1"/>
          </p:nvPr>
        </p:nvSpPr>
        <p:spPr>
          <a:xfrm>
            <a:off x="450574" y="821636"/>
            <a:ext cx="11251096" cy="5534714"/>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When imperfections are obtained, market prices do not reflect social values. </a:t>
            </a:r>
          </a:p>
          <a:p>
            <a:pPr algn="just">
              <a:lnSpc>
                <a:spcPct val="20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common market imperfections </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found in developing countries are: </a:t>
            </a:r>
          </a:p>
          <a:p>
            <a:pPr marL="514350" indent="-514350" algn="just">
              <a:lnSpc>
                <a:spcPct val="200000"/>
              </a:lnSpc>
              <a:buAutoNum type="romanLcParenBoth"/>
            </a:pP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Rationing; </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Rationing of a commodity means control over its price and distribution. </a:t>
            </a:r>
          </a:p>
          <a:p>
            <a:pPr algn="just">
              <a:lnSpc>
                <a:spcPct val="20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price paid by a consumer under rationing is often significantly less than the price that would prevail in a competitive market. </a:t>
            </a:r>
          </a:p>
          <a:p>
            <a:pPr marL="514350" indent="-514350" algn="just">
              <a:lnSpc>
                <a:spcPct val="200000"/>
              </a:lnSpc>
              <a:buAutoNum type="romanLcParenBoth"/>
            </a:pPr>
            <a:endPar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pPr marL="0" indent="0" algn="just">
              <a:lnSpc>
                <a:spcPct val="200000"/>
              </a:lnSpc>
              <a:buNone/>
            </a:pPr>
            <a:endPar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4" name="Footer Placeholder 3">
            <a:extLst>
              <a:ext uri="{FF2B5EF4-FFF2-40B4-BE49-F238E27FC236}">
                <a16:creationId xmlns:a16="http://schemas.microsoft.com/office/drawing/2014/main" id="{4BE44465-281D-4CBC-B7FF-BA44CEC45F15}"/>
              </a:ext>
            </a:extLst>
          </p:cNvPr>
          <p:cNvSpPr>
            <a:spLocks noGrp="1"/>
          </p:cNvSpPr>
          <p:nvPr>
            <p:ph type="ftr" sz="quarter" idx="11"/>
          </p:nvPr>
        </p:nvSpPr>
        <p:spPr>
          <a:xfrm>
            <a:off x="1855303" y="6356350"/>
            <a:ext cx="8123583"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4DEF7074-92F4-4B26-8641-C083793D799B}"/>
              </a:ext>
            </a:extLst>
          </p:cNvPr>
          <p:cNvSpPr>
            <a:spLocks noGrp="1"/>
          </p:cNvSpPr>
          <p:nvPr>
            <p:ph type="sldNum" sz="quarter" idx="12"/>
          </p:nvPr>
        </p:nvSpPr>
        <p:spPr/>
        <p:txBody>
          <a:bodyPr/>
          <a:lstStyle/>
          <a:p>
            <a:fld id="{FC97CE76-A905-43B3-8272-F2B201946278}" type="slidenum">
              <a:rPr lang="en-US" smtClean="0"/>
              <a:t>15</a:t>
            </a:fld>
            <a:endParaRPr lang="en-US"/>
          </a:p>
        </p:txBody>
      </p:sp>
    </p:spTree>
    <p:extLst>
      <p:ext uri="{BB962C8B-B14F-4D97-AF65-F5344CB8AC3E}">
        <p14:creationId xmlns:p14="http://schemas.microsoft.com/office/powerpoint/2010/main" val="1762213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0232C-BB70-42BD-8CD6-561AF9E58463}"/>
              </a:ext>
            </a:extLst>
          </p:cNvPr>
          <p:cNvSpPr>
            <a:spLocks noGrp="1"/>
          </p:cNvSpPr>
          <p:nvPr>
            <p:ph type="title"/>
          </p:nvPr>
        </p:nvSpPr>
        <p:spPr>
          <a:xfrm>
            <a:off x="838200" y="365125"/>
            <a:ext cx="10515600" cy="430005"/>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3BCED99C-D942-4F6D-8C6A-D9DEF331F415}"/>
              </a:ext>
            </a:extLst>
          </p:cNvPr>
          <p:cNvSpPr>
            <a:spLocks noGrp="1"/>
          </p:cNvSpPr>
          <p:nvPr>
            <p:ph idx="1"/>
          </p:nvPr>
        </p:nvSpPr>
        <p:spPr>
          <a:xfrm>
            <a:off x="838200" y="795130"/>
            <a:ext cx="10515600" cy="5381833"/>
          </a:xfrm>
        </p:spPr>
        <p:style>
          <a:lnRef idx="0">
            <a:scrgbClr r="0" g="0" b="0"/>
          </a:lnRef>
          <a:fillRef idx="1001">
            <a:schemeClr val="lt2"/>
          </a:fillRef>
          <a:effectRef idx="0">
            <a:scrgbClr r="0" g="0" b="0"/>
          </a:effectRef>
          <a:fontRef idx="major"/>
        </p:style>
        <p:txBody>
          <a:bodyPr>
            <a:normAutofit/>
          </a:bodyPr>
          <a:lstStyle/>
          <a:p>
            <a:pPr marL="0" indent="0" algn="just">
              <a:lnSpc>
                <a:spcPct val="200000"/>
              </a:lnSpc>
              <a:buNone/>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(ii) Prescription of minimum wage rates</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When minimum wage rates are prescribed, the wages paid to </a:t>
            </a:r>
            <a:r>
              <a:rPr 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labour</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are usually less than what the wages would be in a competitive </a:t>
            </a:r>
            <a:r>
              <a:rPr 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labour</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market free from such wage legislations. </a:t>
            </a:r>
          </a:p>
          <a:p>
            <a:endParaRPr lang="en-US" dirty="0"/>
          </a:p>
        </p:txBody>
      </p:sp>
      <p:sp>
        <p:nvSpPr>
          <p:cNvPr id="4" name="Footer Placeholder 3">
            <a:extLst>
              <a:ext uri="{FF2B5EF4-FFF2-40B4-BE49-F238E27FC236}">
                <a16:creationId xmlns:a16="http://schemas.microsoft.com/office/drawing/2014/main" id="{4D458E2A-A21A-4A0C-90B8-CBBCCCD9696D}"/>
              </a:ext>
            </a:extLst>
          </p:cNvPr>
          <p:cNvSpPr>
            <a:spLocks noGrp="1"/>
          </p:cNvSpPr>
          <p:nvPr>
            <p:ph type="ftr" sz="quarter" idx="11"/>
          </p:nvPr>
        </p:nvSpPr>
        <p:spPr>
          <a:xfrm>
            <a:off x="2266121" y="6356350"/>
            <a:ext cx="7447721"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92EB8363-2C85-4118-B03B-9F5DFA1DF9FD}"/>
              </a:ext>
            </a:extLst>
          </p:cNvPr>
          <p:cNvSpPr>
            <a:spLocks noGrp="1"/>
          </p:cNvSpPr>
          <p:nvPr>
            <p:ph type="sldNum" sz="quarter" idx="12"/>
          </p:nvPr>
        </p:nvSpPr>
        <p:spPr/>
        <p:txBody>
          <a:bodyPr/>
          <a:lstStyle/>
          <a:p>
            <a:fld id="{FC97CE76-A905-43B3-8272-F2B201946278}" type="slidenum">
              <a:rPr lang="en-US" smtClean="0"/>
              <a:t>16</a:t>
            </a:fld>
            <a:endParaRPr lang="en-US"/>
          </a:p>
        </p:txBody>
      </p:sp>
    </p:spTree>
    <p:extLst>
      <p:ext uri="{BB962C8B-B14F-4D97-AF65-F5344CB8AC3E}">
        <p14:creationId xmlns:p14="http://schemas.microsoft.com/office/powerpoint/2010/main" val="2106280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16ABF-39B6-49DE-ABDB-A6D8845301DD}"/>
              </a:ext>
            </a:extLst>
          </p:cNvPr>
          <p:cNvSpPr>
            <a:spLocks noGrp="1"/>
          </p:cNvSpPr>
          <p:nvPr>
            <p:ph type="title"/>
          </p:nvPr>
        </p:nvSpPr>
        <p:spPr>
          <a:xfrm>
            <a:off x="838200" y="365126"/>
            <a:ext cx="10515600" cy="44325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13A35B99-11BA-47BE-B8A4-71DF947CB404}"/>
              </a:ext>
            </a:extLst>
          </p:cNvPr>
          <p:cNvSpPr>
            <a:spLocks noGrp="1"/>
          </p:cNvSpPr>
          <p:nvPr>
            <p:ph idx="1"/>
          </p:nvPr>
        </p:nvSpPr>
        <p:spPr>
          <a:xfrm>
            <a:off x="838200" y="808384"/>
            <a:ext cx="10515600" cy="5368579"/>
          </a:xfrm>
        </p:spPr>
        <p:style>
          <a:lnRef idx="0">
            <a:scrgbClr r="0" g="0" b="0"/>
          </a:lnRef>
          <a:fillRef idx="1001">
            <a:schemeClr val="lt2"/>
          </a:fillRef>
          <a:effectRef idx="0">
            <a:scrgbClr r="0" g="0" b="0"/>
          </a:effectRef>
          <a:fontRef idx="major"/>
        </p:style>
        <p:txBody>
          <a:bodyPr>
            <a:normAutofit lnSpcReduction="10000"/>
          </a:bodyPr>
          <a:lstStyle/>
          <a:p>
            <a:pPr marL="0" indent="0" algn="just">
              <a:lnSpc>
                <a:spcPct val="200000"/>
              </a:lnSpc>
              <a:buNone/>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(iii) Foreign exchange regulation.</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official rate of foreign exchange in most of the developing countries, which exercise close regulation over foreign exchange, is typically less than the rate that would prevail in the absence of foreign regulation. </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This is why foreign exchange usually commands premium in unofficial transactions. </a:t>
            </a:r>
          </a:p>
          <a:p>
            <a:endParaRPr lang="en-US" dirty="0"/>
          </a:p>
        </p:txBody>
      </p:sp>
      <p:sp>
        <p:nvSpPr>
          <p:cNvPr id="4" name="Footer Placeholder 3">
            <a:extLst>
              <a:ext uri="{FF2B5EF4-FFF2-40B4-BE49-F238E27FC236}">
                <a16:creationId xmlns:a16="http://schemas.microsoft.com/office/drawing/2014/main" id="{44B82F8B-0F67-414B-8B00-F03E8246D0F8}"/>
              </a:ext>
            </a:extLst>
          </p:cNvPr>
          <p:cNvSpPr>
            <a:spLocks noGrp="1"/>
          </p:cNvSpPr>
          <p:nvPr>
            <p:ph type="ftr" sz="quarter" idx="11"/>
          </p:nvPr>
        </p:nvSpPr>
        <p:spPr>
          <a:xfrm>
            <a:off x="1921565" y="6356350"/>
            <a:ext cx="7368209"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55514A59-7AE7-4563-81E9-CC7D8E87DA62}"/>
              </a:ext>
            </a:extLst>
          </p:cNvPr>
          <p:cNvSpPr>
            <a:spLocks noGrp="1"/>
          </p:cNvSpPr>
          <p:nvPr>
            <p:ph type="sldNum" sz="quarter" idx="12"/>
          </p:nvPr>
        </p:nvSpPr>
        <p:spPr/>
        <p:txBody>
          <a:bodyPr/>
          <a:lstStyle/>
          <a:p>
            <a:fld id="{FC97CE76-A905-43B3-8272-F2B201946278}" type="slidenum">
              <a:rPr lang="en-US" smtClean="0"/>
              <a:t>17</a:t>
            </a:fld>
            <a:endParaRPr lang="en-US"/>
          </a:p>
        </p:txBody>
      </p:sp>
    </p:spTree>
    <p:extLst>
      <p:ext uri="{BB962C8B-B14F-4D97-AF65-F5344CB8AC3E}">
        <p14:creationId xmlns:p14="http://schemas.microsoft.com/office/powerpoint/2010/main" val="3475672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289DC-F0D4-4BCE-8EE2-0734997DAC44}"/>
              </a:ext>
            </a:extLst>
          </p:cNvPr>
          <p:cNvSpPr>
            <a:spLocks noGrp="1"/>
          </p:cNvSpPr>
          <p:nvPr>
            <p:ph type="title"/>
          </p:nvPr>
        </p:nvSpPr>
        <p:spPr>
          <a:xfrm>
            <a:off x="583096" y="365125"/>
            <a:ext cx="10919792" cy="416753"/>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D5B3B5ED-A242-4A5D-823E-5E7305325C45}"/>
              </a:ext>
            </a:extLst>
          </p:cNvPr>
          <p:cNvSpPr>
            <a:spLocks noGrp="1"/>
          </p:cNvSpPr>
          <p:nvPr>
            <p:ph idx="1"/>
          </p:nvPr>
        </p:nvSpPr>
        <p:spPr>
          <a:xfrm>
            <a:off x="583096" y="768626"/>
            <a:ext cx="10919792" cy="5395085"/>
          </a:xfrm>
        </p:spPr>
        <p:style>
          <a:lnRef idx="0">
            <a:scrgbClr r="0" g="0" b="0"/>
          </a:lnRef>
          <a:fillRef idx="1001">
            <a:schemeClr val="lt2"/>
          </a:fillRef>
          <a:effectRef idx="0">
            <a:scrgbClr r="0" g="0" b="0"/>
          </a:effectRef>
          <a:fontRef idx="major"/>
        </p:style>
        <p:txBody>
          <a:bodyPr>
            <a:noAutofit/>
          </a:bodyPr>
          <a:lstStyle/>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addition to the factors discussed above, the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impact of the project on savings</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its effect on redistribution</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and the consideration for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merit goods </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are also seen as the other factors that entail d/</a:t>
            </a:r>
            <a:r>
              <a:rPr 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ces</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b/n financial and economic analysis of projects:</a:t>
            </a:r>
          </a:p>
          <a:p>
            <a:pPr marL="0" indent="0" algn="just">
              <a:lnSpc>
                <a:spcPct val="200000"/>
              </a:lnSpc>
              <a:buNone/>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 Concern for Savings: </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Unconcerned about how its benefits are   divided b/n consumption and savings, a private firm does not put differential valuation on savings and consumption. </a:t>
            </a:r>
          </a:p>
          <a:p>
            <a:pPr algn="just">
              <a:lnSpc>
                <a:spcPct val="200000"/>
              </a:lnSpc>
              <a:buFont typeface="Wingdings" panose="05000000000000000000" pitchFamily="2" charset="2"/>
              <a:buChar char="§"/>
            </a:pPr>
            <a:endPar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p:txBody>
      </p:sp>
      <p:sp>
        <p:nvSpPr>
          <p:cNvPr id="4" name="Footer Placeholder 3">
            <a:extLst>
              <a:ext uri="{FF2B5EF4-FFF2-40B4-BE49-F238E27FC236}">
                <a16:creationId xmlns:a16="http://schemas.microsoft.com/office/drawing/2014/main" id="{F10B082E-8C24-45D6-8866-5F53F5F83C48}"/>
              </a:ext>
            </a:extLst>
          </p:cNvPr>
          <p:cNvSpPr>
            <a:spLocks noGrp="1"/>
          </p:cNvSpPr>
          <p:nvPr>
            <p:ph type="ftr" sz="quarter" idx="11"/>
          </p:nvPr>
        </p:nvSpPr>
        <p:spPr>
          <a:xfrm>
            <a:off x="1948069" y="6356350"/>
            <a:ext cx="820309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7F98CBCC-6FAC-4597-9A13-1EE00A598936}"/>
              </a:ext>
            </a:extLst>
          </p:cNvPr>
          <p:cNvSpPr>
            <a:spLocks noGrp="1"/>
          </p:cNvSpPr>
          <p:nvPr>
            <p:ph type="sldNum" sz="quarter" idx="12"/>
          </p:nvPr>
        </p:nvSpPr>
        <p:spPr/>
        <p:txBody>
          <a:bodyPr/>
          <a:lstStyle/>
          <a:p>
            <a:fld id="{FC97CE76-A905-43B3-8272-F2B201946278}" type="slidenum">
              <a:rPr lang="en-US" smtClean="0"/>
              <a:t>18</a:t>
            </a:fld>
            <a:endParaRPr lang="en-US"/>
          </a:p>
        </p:txBody>
      </p:sp>
    </p:spTree>
    <p:extLst>
      <p:ext uri="{BB962C8B-B14F-4D97-AF65-F5344CB8AC3E}">
        <p14:creationId xmlns:p14="http://schemas.microsoft.com/office/powerpoint/2010/main" val="2011992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F8566-7B72-46F2-9C28-0CBA2FE0CFD0}"/>
              </a:ext>
            </a:extLst>
          </p:cNvPr>
          <p:cNvSpPr>
            <a:spLocks noGrp="1"/>
          </p:cNvSpPr>
          <p:nvPr>
            <p:ph type="title"/>
          </p:nvPr>
        </p:nvSpPr>
        <p:spPr>
          <a:xfrm>
            <a:off x="583095" y="351873"/>
            <a:ext cx="11158329" cy="416753"/>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23DF9AB5-D1EC-4AEA-AE42-5F2B675D82A1}"/>
              </a:ext>
            </a:extLst>
          </p:cNvPr>
          <p:cNvSpPr>
            <a:spLocks noGrp="1"/>
          </p:cNvSpPr>
          <p:nvPr>
            <p:ph idx="1"/>
          </p:nvPr>
        </p:nvSpPr>
        <p:spPr>
          <a:xfrm>
            <a:off x="583096" y="781878"/>
            <a:ext cx="11158330" cy="5395085"/>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1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From a social point of view, however, the division of benefits b/n consumption and savings (which leads to investment) is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relevant/appropriate</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algn="just">
              <a:lnSpc>
                <a:spcPct val="21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One Birr of benefits saved is deemed more valuable than a birr of benefits consumed. </a:t>
            </a:r>
          </a:p>
          <a:p>
            <a:pPr marL="0" indent="0" algn="just">
              <a:lnSpc>
                <a:spcPct val="210000"/>
              </a:lnSpc>
              <a:buNone/>
            </a:pP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ii. Concern for Redistribution: </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 private firm does not bother how its benefits are distributed across various groups in the society. </a:t>
            </a:r>
          </a:p>
          <a:p>
            <a:endParaRPr lang="en-US" dirty="0"/>
          </a:p>
        </p:txBody>
      </p:sp>
      <p:sp>
        <p:nvSpPr>
          <p:cNvPr id="4" name="Footer Placeholder 3">
            <a:extLst>
              <a:ext uri="{FF2B5EF4-FFF2-40B4-BE49-F238E27FC236}">
                <a16:creationId xmlns:a16="http://schemas.microsoft.com/office/drawing/2014/main" id="{9294FF85-ED18-4DC4-A121-0D2EB30ED4E3}"/>
              </a:ext>
            </a:extLst>
          </p:cNvPr>
          <p:cNvSpPr>
            <a:spLocks noGrp="1"/>
          </p:cNvSpPr>
          <p:nvPr>
            <p:ph type="ftr" sz="quarter" idx="11"/>
          </p:nvPr>
        </p:nvSpPr>
        <p:spPr>
          <a:xfrm>
            <a:off x="1961322" y="6356350"/>
            <a:ext cx="7977808"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760CD2B0-7D7D-4338-8AD0-06341BC5168F}"/>
              </a:ext>
            </a:extLst>
          </p:cNvPr>
          <p:cNvSpPr>
            <a:spLocks noGrp="1"/>
          </p:cNvSpPr>
          <p:nvPr>
            <p:ph type="sldNum" sz="quarter" idx="12"/>
          </p:nvPr>
        </p:nvSpPr>
        <p:spPr/>
        <p:txBody>
          <a:bodyPr/>
          <a:lstStyle/>
          <a:p>
            <a:fld id="{FC97CE76-A905-43B3-8272-F2B201946278}" type="slidenum">
              <a:rPr lang="en-US" smtClean="0"/>
              <a:t>19</a:t>
            </a:fld>
            <a:endParaRPr lang="en-US"/>
          </a:p>
        </p:txBody>
      </p:sp>
    </p:spTree>
    <p:extLst>
      <p:ext uri="{BB962C8B-B14F-4D97-AF65-F5344CB8AC3E}">
        <p14:creationId xmlns:p14="http://schemas.microsoft.com/office/powerpoint/2010/main" val="2476214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94021-B674-4419-A66C-38493579E498}"/>
              </a:ext>
            </a:extLst>
          </p:cNvPr>
          <p:cNvSpPr>
            <a:spLocks noGrp="1"/>
          </p:cNvSpPr>
          <p:nvPr>
            <p:ph type="title"/>
          </p:nvPr>
        </p:nvSpPr>
        <p:spPr>
          <a:xfrm>
            <a:off x="503583" y="365126"/>
            <a:ext cx="11237843" cy="456510"/>
          </a:xfrm>
          <a:ln/>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3DB11CA3-D0B1-443D-A646-924866BD8DBC}"/>
              </a:ext>
            </a:extLst>
          </p:cNvPr>
          <p:cNvSpPr>
            <a:spLocks noGrp="1"/>
          </p:cNvSpPr>
          <p:nvPr>
            <p:ph idx="1"/>
          </p:nvPr>
        </p:nvSpPr>
        <p:spPr>
          <a:xfrm>
            <a:off x="503583" y="821636"/>
            <a:ext cx="11237843" cy="5406886"/>
          </a:xfrm>
          <a:ln/>
        </p:spPr>
        <p:style>
          <a:lnRef idx="1">
            <a:schemeClr val="accent1"/>
          </a:lnRef>
          <a:fillRef idx="1001">
            <a:schemeClr val="lt2"/>
          </a:fillRef>
          <a:effectRef idx="1">
            <a:schemeClr val="accent1"/>
          </a:effectRef>
          <a:fontRef idx="minor">
            <a:schemeClr val="dk1"/>
          </a:fontRef>
        </p:style>
        <p:txBody>
          <a:bodyPr>
            <a:normAutofit/>
          </a:bodyPr>
          <a:lstStyle/>
          <a:p>
            <a:pPr algn="just">
              <a:lnSpc>
                <a:spcPct val="200000"/>
              </a:lnSpc>
            </a:pPr>
            <a:r>
              <a:rPr lang="en-US" sz="2400" dirty="0">
                <a:solidFill>
                  <a:srgbClr val="00B05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Economic analysis is </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used </a:t>
            </a:r>
            <a:r>
              <a:rPr lang="en-US" sz="2400" dirty="0">
                <a:solidFill>
                  <a:srgbClr val="FFC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primarily for evaluating </a:t>
            </a:r>
            <a:r>
              <a:rPr lang="en-US" sz="2400" b="1" dirty="0">
                <a:solidFill>
                  <a:srgbClr val="FFC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public </a:t>
            </a:r>
            <a:r>
              <a:rPr lang="en-US" sz="24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investments </a:t>
            </a:r>
            <a:r>
              <a:rPr lang="en-US" sz="2400"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and</a:t>
            </a:r>
            <a:r>
              <a:rPr lang="en-US" sz="24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sz="2400"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has received increasing emphasis in recent years in in many developing countries</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p>
          <a:p>
            <a:pPr algn="just">
              <a:lnSpc>
                <a:spcPct val="200000"/>
              </a:lnSpc>
            </a:pPr>
            <a:r>
              <a:rPr lang="en-US" sz="2400" dirty="0">
                <a:solidFill>
                  <a:srgbClr val="7030A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 is also applicable to private investments/projects. </a:t>
            </a:r>
          </a:p>
          <a:p>
            <a:endParaRPr lang="en-US" dirty="0"/>
          </a:p>
        </p:txBody>
      </p:sp>
      <p:sp>
        <p:nvSpPr>
          <p:cNvPr id="4" name="Footer Placeholder 3">
            <a:extLst>
              <a:ext uri="{FF2B5EF4-FFF2-40B4-BE49-F238E27FC236}">
                <a16:creationId xmlns:a16="http://schemas.microsoft.com/office/drawing/2014/main" id="{BD93A2F2-EFA9-4A27-AAEC-A64BCB8F55D8}"/>
              </a:ext>
            </a:extLst>
          </p:cNvPr>
          <p:cNvSpPr>
            <a:spLocks noGrp="1"/>
          </p:cNvSpPr>
          <p:nvPr>
            <p:ph type="ftr" sz="quarter" idx="11"/>
          </p:nvPr>
        </p:nvSpPr>
        <p:spPr>
          <a:xfrm>
            <a:off x="2054087" y="6356350"/>
            <a:ext cx="7885043" cy="365125"/>
          </a:xfrm>
        </p:spPr>
        <p:txBody>
          <a:bodyPr/>
          <a:lstStyle/>
          <a:p>
            <a:r>
              <a:rPr lang="en-US" dirty="0"/>
              <a:t>Course title: Development planning and project analysis II             BY: s k        Academic Year, 2012    </a:t>
            </a:r>
          </a:p>
        </p:txBody>
      </p:sp>
    </p:spTree>
    <p:extLst>
      <p:ext uri="{BB962C8B-B14F-4D97-AF65-F5344CB8AC3E}">
        <p14:creationId xmlns:p14="http://schemas.microsoft.com/office/powerpoint/2010/main" val="29925077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3E6D4-C998-4F13-9BEE-E1251A40B281}"/>
              </a:ext>
            </a:extLst>
          </p:cNvPr>
          <p:cNvSpPr>
            <a:spLocks noGrp="1"/>
          </p:cNvSpPr>
          <p:nvPr>
            <p:ph type="title"/>
          </p:nvPr>
        </p:nvSpPr>
        <p:spPr>
          <a:xfrm>
            <a:off x="838200" y="365126"/>
            <a:ext cx="10515600" cy="44325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F58074CD-9160-40D9-BDDB-A115396628DD}"/>
              </a:ext>
            </a:extLst>
          </p:cNvPr>
          <p:cNvSpPr>
            <a:spLocks noGrp="1"/>
          </p:cNvSpPr>
          <p:nvPr>
            <p:ph idx="1"/>
          </p:nvPr>
        </p:nvSpPr>
        <p:spPr>
          <a:xfrm>
            <a:off x="838200" y="808384"/>
            <a:ext cx="10515600" cy="5368579"/>
          </a:xfrm>
        </p:spPr>
        <p:style>
          <a:lnRef idx="0">
            <a:scrgbClr r="0" g="0" b="0"/>
          </a:lnRef>
          <a:fillRef idx="1001">
            <a:schemeClr val="lt2"/>
          </a:fillRef>
          <a:effectRef idx="0">
            <a:scrgbClr r="0" g="0" b="0"/>
          </a:effectRef>
          <a:fontRef idx="major"/>
        </p:style>
        <p:txBody>
          <a:bodyPr>
            <a:normAutofit/>
          </a:bodyPr>
          <a:lstStyle/>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society, however; is concerned about the distribution of benefits across different groups.</a:t>
            </a:r>
          </a:p>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One Birr of benefit going to a poor section is considered more valuable than a Birr of benefit going to an affluent section. </a:t>
            </a:r>
          </a:p>
          <a:p>
            <a:pPr marL="0" indent="0" algn="just">
              <a:lnSpc>
                <a:spcPct val="200000"/>
              </a:lnSpc>
              <a:buNone/>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iii. </a:t>
            </a:r>
            <a:r>
              <a:rPr lang="en-US" sz="2400" b="1" dirty="0">
                <a:solidFill>
                  <a:srgbClr val="7030A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Merit wants</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refer to goals and preferences that are not expressed in the market place. </a:t>
            </a:r>
          </a:p>
          <a:p>
            <a:pPr algn="just">
              <a:lnSpc>
                <a:spcPct val="200000"/>
              </a:lnSpc>
              <a:buFont typeface="Wingdings" panose="05000000000000000000" pitchFamily="2" charset="2"/>
              <a:buChar char="§"/>
            </a:pPr>
            <a:endPar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4" name="Footer Placeholder 3">
            <a:extLst>
              <a:ext uri="{FF2B5EF4-FFF2-40B4-BE49-F238E27FC236}">
                <a16:creationId xmlns:a16="http://schemas.microsoft.com/office/drawing/2014/main" id="{A0618E23-A99A-40B9-BC0D-1BA9C905A7BD}"/>
              </a:ext>
            </a:extLst>
          </p:cNvPr>
          <p:cNvSpPr>
            <a:spLocks noGrp="1"/>
          </p:cNvSpPr>
          <p:nvPr>
            <p:ph type="ftr" sz="quarter" idx="11"/>
          </p:nvPr>
        </p:nvSpPr>
        <p:spPr>
          <a:xfrm>
            <a:off x="1908313" y="6356350"/>
            <a:ext cx="8560904"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AF12EA05-457F-4051-9C13-CCEFF247EB20}"/>
              </a:ext>
            </a:extLst>
          </p:cNvPr>
          <p:cNvSpPr>
            <a:spLocks noGrp="1"/>
          </p:cNvSpPr>
          <p:nvPr>
            <p:ph type="sldNum" sz="quarter" idx="12"/>
          </p:nvPr>
        </p:nvSpPr>
        <p:spPr/>
        <p:txBody>
          <a:bodyPr/>
          <a:lstStyle/>
          <a:p>
            <a:fld id="{FC97CE76-A905-43B3-8272-F2B201946278}" type="slidenum">
              <a:rPr lang="en-US" smtClean="0"/>
              <a:t>20</a:t>
            </a:fld>
            <a:endParaRPr lang="en-US"/>
          </a:p>
        </p:txBody>
      </p:sp>
    </p:spTree>
    <p:extLst>
      <p:ext uri="{BB962C8B-B14F-4D97-AF65-F5344CB8AC3E}">
        <p14:creationId xmlns:p14="http://schemas.microsoft.com/office/powerpoint/2010/main" val="835666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57B57-1587-4DFF-8C50-54CC21DA8850}"/>
              </a:ext>
            </a:extLst>
          </p:cNvPr>
          <p:cNvSpPr>
            <a:spLocks noGrp="1"/>
          </p:cNvSpPr>
          <p:nvPr>
            <p:ph type="title"/>
          </p:nvPr>
        </p:nvSpPr>
        <p:spPr>
          <a:xfrm>
            <a:off x="556591" y="365126"/>
            <a:ext cx="11078817" cy="45651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C05C57E7-9F6E-4A21-8718-042C2109C02D}"/>
              </a:ext>
            </a:extLst>
          </p:cNvPr>
          <p:cNvSpPr>
            <a:spLocks noGrp="1"/>
          </p:cNvSpPr>
          <p:nvPr>
            <p:ph idx="1"/>
          </p:nvPr>
        </p:nvSpPr>
        <p:spPr>
          <a:xfrm>
            <a:off x="556591" y="821636"/>
            <a:ext cx="11092069" cy="5355327"/>
          </a:xfrm>
        </p:spPr>
        <p:style>
          <a:lnRef idx="0">
            <a:scrgbClr r="0" g="0" b="0"/>
          </a:lnRef>
          <a:fillRef idx="1001">
            <a:schemeClr val="lt2"/>
          </a:fillRef>
          <a:effectRef idx="0">
            <a:scrgbClr r="0" g="0" b="0"/>
          </a:effectRef>
          <a:fontRef idx="major"/>
        </p:style>
        <p:txBody>
          <a:bodyPr>
            <a:normAutofit/>
          </a:bodyPr>
          <a:lstStyle/>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These goals and preferences are believed by policymakers to be in the larger interest. </a:t>
            </a:r>
          </a:p>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 example, the government may prefer to promote girls education. </a:t>
            </a:r>
          </a:p>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This is not required by consumers in the market place. </a:t>
            </a:r>
          </a:p>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Merit wants are not relevant from the private point of view. </a:t>
            </a:r>
          </a:p>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But they are important from the social point of view.</a:t>
            </a:r>
          </a:p>
          <a:p>
            <a:endParaRPr lang="en-US" dirty="0"/>
          </a:p>
        </p:txBody>
      </p:sp>
      <p:sp>
        <p:nvSpPr>
          <p:cNvPr id="4" name="Footer Placeholder 3">
            <a:extLst>
              <a:ext uri="{FF2B5EF4-FFF2-40B4-BE49-F238E27FC236}">
                <a16:creationId xmlns:a16="http://schemas.microsoft.com/office/drawing/2014/main" id="{2C099140-7357-47A8-BB2A-BDBCB9C2B535}"/>
              </a:ext>
            </a:extLst>
          </p:cNvPr>
          <p:cNvSpPr>
            <a:spLocks noGrp="1"/>
          </p:cNvSpPr>
          <p:nvPr>
            <p:ph type="ftr" sz="quarter" idx="11"/>
          </p:nvPr>
        </p:nvSpPr>
        <p:spPr>
          <a:xfrm>
            <a:off x="2014330" y="6356350"/>
            <a:ext cx="8176592" cy="365125"/>
          </a:xfrm>
        </p:spPr>
        <p:txBody>
          <a:bodyPr/>
          <a:lstStyle/>
          <a:p>
            <a:r>
              <a:rPr lang="en-US" dirty="0"/>
              <a:t>Course title: Development planning and project analysis II             BY: s k         Academic Year, 2012    </a:t>
            </a:r>
          </a:p>
        </p:txBody>
      </p:sp>
    </p:spTree>
    <p:extLst>
      <p:ext uri="{BB962C8B-B14F-4D97-AF65-F5344CB8AC3E}">
        <p14:creationId xmlns:p14="http://schemas.microsoft.com/office/powerpoint/2010/main" val="1713013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31C2D-A859-42E3-BE9F-021A82B4A1D5}"/>
              </a:ext>
            </a:extLst>
          </p:cNvPr>
          <p:cNvSpPr>
            <a:spLocks noGrp="1"/>
          </p:cNvSpPr>
          <p:nvPr>
            <p:ph type="title"/>
          </p:nvPr>
        </p:nvSpPr>
        <p:spPr>
          <a:xfrm>
            <a:off x="838200" y="365125"/>
            <a:ext cx="10515600" cy="430005"/>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60ED54AA-1505-4C52-BCD8-FFF5672C8849}"/>
              </a:ext>
            </a:extLst>
          </p:cNvPr>
          <p:cNvSpPr>
            <a:spLocks noGrp="1"/>
          </p:cNvSpPr>
          <p:nvPr>
            <p:ph idx="1"/>
          </p:nvPr>
        </p:nvSpPr>
        <p:spPr>
          <a:xfrm>
            <a:off x="838200" y="795130"/>
            <a:ext cx="10515600" cy="5381833"/>
          </a:xfrm>
        </p:spPr>
        <p:style>
          <a:lnRef idx="0">
            <a:scrgbClr r="0" g="0" b="0"/>
          </a:lnRef>
          <a:fillRef idx="1001">
            <a:schemeClr val="lt2"/>
          </a:fillRef>
          <a:effectRef idx="0">
            <a:scrgbClr r="0" g="0" b="0"/>
          </a:effectRef>
          <a:fontRef idx="major"/>
        </p:style>
        <p:txBody>
          <a:bodyPr>
            <a:noAutofit/>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 the reasons discussed above the financial and economic analysis of a project will show a different picture, particularly as regards the NPV AND IRR.  </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analyzing public projects in particular both the financial analysis and the economic analysis should be conducted.  </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This is especially user-to view a project from various angles and to obtain different perspectives. </a:t>
            </a:r>
          </a:p>
          <a:p>
            <a:pPr algn="just">
              <a:lnSpc>
                <a:spcPct val="200000"/>
              </a:lnSpc>
            </a:pPr>
            <a:endPar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p:txBody>
      </p:sp>
      <p:sp>
        <p:nvSpPr>
          <p:cNvPr id="4" name="Footer Placeholder 3">
            <a:extLst>
              <a:ext uri="{FF2B5EF4-FFF2-40B4-BE49-F238E27FC236}">
                <a16:creationId xmlns:a16="http://schemas.microsoft.com/office/drawing/2014/main" id="{A5FB9D3F-DB3F-471B-A36C-851A1C785354}"/>
              </a:ext>
            </a:extLst>
          </p:cNvPr>
          <p:cNvSpPr>
            <a:spLocks noGrp="1"/>
          </p:cNvSpPr>
          <p:nvPr>
            <p:ph type="ftr" sz="quarter" idx="11"/>
          </p:nvPr>
        </p:nvSpPr>
        <p:spPr>
          <a:xfrm>
            <a:off x="2226365" y="6356350"/>
            <a:ext cx="7156174"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1CE31E85-9F78-4281-9AD1-E3FADF1C30B8}"/>
              </a:ext>
            </a:extLst>
          </p:cNvPr>
          <p:cNvSpPr>
            <a:spLocks noGrp="1"/>
          </p:cNvSpPr>
          <p:nvPr>
            <p:ph type="sldNum" sz="quarter" idx="12"/>
          </p:nvPr>
        </p:nvSpPr>
        <p:spPr/>
        <p:txBody>
          <a:bodyPr/>
          <a:lstStyle/>
          <a:p>
            <a:fld id="{FC97CE76-A905-43B3-8272-F2B201946278}" type="slidenum">
              <a:rPr lang="en-US" smtClean="0"/>
              <a:t>22</a:t>
            </a:fld>
            <a:endParaRPr lang="en-US"/>
          </a:p>
        </p:txBody>
      </p:sp>
    </p:spTree>
    <p:extLst>
      <p:ext uri="{BB962C8B-B14F-4D97-AF65-F5344CB8AC3E}">
        <p14:creationId xmlns:p14="http://schemas.microsoft.com/office/powerpoint/2010/main" val="7985732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9BC21-F15D-42B0-A6D6-B7F27112F92F}"/>
              </a:ext>
            </a:extLst>
          </p:cNvPr>
          <p:cNvSpPr>
            <a:spLocks noGrp="1"/>
          </p:cNvSpPr>
          <p:nvPr>
            <p:ph type="title"/>
          </p:nvPr>
        </p:nvSpPr>
        <p:spPr>
          <a:xfrm>
            <a:off x="838200" y="365126"/>
            <a:ext cx="10515600" cy="44325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9D24F32A-26EF-4A8B-A288-CE73BD0853B7}"/>
              </a:ext>
            </a:extLst>
          </p:cNvPr>
          <p:cNvSpPr>
            <a:spLocks noGrp="1"/>
          </p:cNvSpPr>
          <p:nvPr>
            <p:ph idx="1"/>
          </p:nvPr>
        </p:nvSpPr>
        <p:spPr>
          <a:xfrm>
            <a:off x="838200" y="808384"/>
            <a:ext cx="10515600" cy="5368579"/>
          </a:xfrm>
        </p:spPr>
        <p:style>
          <a:lnRef idx="0">
            <a:scrgbClr r="0" g="0" b="0"/>
          </a:lnRef>
          <a:fillRef idx="1001">
            <a:schemeClr val="lt2"/>
          </a:fillRef>
          <a:effectRef idx="0">
            <a:scrgbClr r="0" g="0" b="0"/>
          </a:effectRef>
          <a:fontRef idx="major"/>
        </p:style>
        <p:txBody>
          <a:bodyPr>
            <a:noAutofit/>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Decision makers need both profiles in order to evaluate a project and to design the necessary fiscal and monetary measures to meet its financial requirements.</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deciding on the acceptance or rejection of such projects, the economic criterion is superior to the financial one, and when a project passes the economic test it is an acceptable project for the country and;  </a:t>
            </a:r>
          </a:p>
          <a:p>
            <a:pPr algn="just">
              <a:lnSpc>
                <a:spcPct val="200000"/>
              </a:lnSpc>
            </a:pPr>
            <a:endPar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p:txBody>
      </p:sp>
      <p:sp>
        <p:nvSpPr>
          <p:cNvPr id="4" name="Footer Placeholder 3">
            <a:extLst>
              <a:ext uri="{FF2B5EF4-FFF2-40B4-BE49-F238E27FC236}">
                <a16:creationId xmlns:a16="http://schemas.microsoft.com/office/drawing/2014/main" id="{0D578A23-FBFA-4D11-AB97-847018712E3A}"/>
              </a:ext>
            </a:extLst>
          </p:cNvPr>
          <p:cNvSpPr>
            <a:spLocks noGrp="1"/>
          </p:cNvSpPr>
          <p:nvPr>
            <p:ph type="ftr" sz="quarter" idx="11"/>
          </p:nvPr>
        </p:nvSpPr>
        <p:spPr>
          <a:xfrm>
            <a:off x="1656521" y="6356350"/>
            <a:ext cx="832236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710EF46A-C563-42E2-96D1-807A540C9DA4}"/>
              </a:ext>
            </a:extLst>
          </p:cNvPr>
          <p:cNvSpPr>
            <a:spLocks noGrp="1"/>
          </p:cNvSpPr>
          <p:nvPr>
            <p:ph type="sldNum" sz="quarter" idx="12"/>
          </p:nvPr>
        </p:nvSpPr>
        <p:spPr/>
        <p:txBody>
          <a:bodyPr/>
          <a:lstStyle/>
          <a:p>
            <a:fld id="{FC97CE76-A905-43B3-8272-F2B201946278}" type="slidenum">
              <a:rPr lang="en-US" smtClean="0"/>
              <a:t>23</a:t>
            </a:fld>
            <a:endParaRPr lang="en-US"/>
          </a:p>
        </p:txBody>
      </p:sp>
    </p:spTree>
    <p:extLst>
      <p:ext uri="{BB962C8B-B14F-4D97-AF65-F5344CB8AC3E}">
        <p14:creationId xmlns:p14="http://schemas.microsoft.com/office/powerpoint/2010/main" val="11594235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98AE3-C64F-44D6-85B3-2E3A59E3848D}"/>
              </a:ext>
            </a:extLst>
          </p:cNvPr>
          <p:cNvSpPr>
            <a:spLocks noGrp="1"/>
          </p:cNvSpPr>
          <p:nvPr>
            <p:ph type="title"/>
          </p:nvPr>
        </p:nvSpPr>
        <p:spPr>
          <a:xfrm>
            <a:off x="490329" y="365126"/>
            <a:ext cx="11211341" cy="45651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873A7AB7-F890-4928-97DB-E0F4CA18F891}"/>
              </a:ext>
            </a:extLst>
          </p:cNvPr>
          <p:cNvSpPr>
            <a:spLocks noGrp="1"/>
          </p:cNvSpPr>
          <p:nvPr>
            <p:ph idx="1"/>
          </p:nvPr>
        </p:nvSpPr>
        <p:spPr>
          <a:xfrm>
            <a:off x="477079" y="808384"/>
            <a:ext cx="11224592" cy="5355327"/>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 should be implemented and the government will take the necessary financial and other measures to ensure its smooth operation.</a:t>
            </a:r>
          </a:p>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 project, for example, that shows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very low</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or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even negative financial returns</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as a result of the fact that the major benefits it generates are “external” to and cannot be captured by the enterprise, might show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acceptable economic returns </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when these benefits are considered as “internal” to the economy and are valued accordingly.</a:t>
            </a:r>
            <a:endParaRPr lang="en-US" sz="9600" dirty="0">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4" name="Footer Placeholder 3">
            <a:extLst>
              <a:ext uri="{FF2B5EF4-FFF2-40B4-BE49-F238E27FC236}">
                <a16:creationId xmlns:a16="http://schemas.microsoft.com/office/drawing/2014/main" id="{D7E675E1-2791-472C-A07E-1DD8E9EE96FC}"/>
              </a:ext>
            </a:extLst>
          </p:cNvPr>
          <p:cNvSpPr>
            <a:spLocks noGrp="1"/>
          </p:cNvSpPr>
          <p:nvPr>
            <p:ph type="ftr" sz="quarter" idx="11"/>
          </p:nvPr>
        </p:nvSpPr>
        <p:spPr>
          <a:xfrm>
            <a:off x="2345635" y="6356350"/>
            <a:ext cx="7487478"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98D46084-8B46-43F9-8442-7B563807B3B2}"/>
              </a:ext>
            </a:extLst>
          </p:cNvPr>
          <p:cNvSpPr>
            <a:spLocks noGrp="1"/>
          </p:cNvSpPr>
          <p:nvPr>
            <p:ph type="sldNum" sz="quarter" idx="12"/>
          </p:nvPr>
        </p:nvSpPr>
        <p:spPr/>
        <p:txBody>
          <a:bodyPr/>
          <a:lstStyle/>
          <a:p>
            <a:fld id="{FC97CE76-A905-43B3-8272-F2B201946278}" type="slidenum">
              <a:rPr lang="en-US" smtClean="0"/>
              <a:t>24</a:t>
            </a:fld>
            <a:endParaRPr lang="en-US"/>
          </a:p>
        </p:txBody>
      </p:sp>
    </p:spTree>
    <p:extLst>
      <p:ext uri="{BB962C8B-B14F-4D97-AF65-F5344CB8AC3E}">
        <p14:creationId xmlns:p14="http://schemas.microsoft.com/office/powerpoint/2010/main" val="39186236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C45C5-A97D-41B3-802F-A427DA65D296}"/>
              </a:ext>
            </a:extLst>
          </p:cNvPr>
          <p:cNvSpPr>
            <a:spLocks noGrp="1"/>
          </p:cNvSpPr>
          <p:nvPr>
            <p:ph type="title"/>
          </p:nvPr>
        </p:nvSpPr>
        <p:spPr>
          <a:xfrm>
            <a:off x="768626" y="365126"/>
            <a:ext cx="10747514" cy="456509"/>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7CD82F24-AB59-4231-9A09-BF70563E6B17}"/>
              </a:ext>
            </a:extLst>
          </p:cNvPr>
          <p:cNvSpPr>
            <a:spLocks noGrp="1"/>
          </p:cNvSpPr>
          <p:nvPr>
            <p:ph idx="1"/>
          </p:nvPr>
        </p:nvSpPr>
        <p:spPr>
          <a:xfrm>
            <a:off x="768626" y="821635"/>
            <a:ext cx="10747514" cy="5261114"/>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this case the solution is to subsidize the enterprise sufficiently so that it will stay in operation and generate these benefits. </a:t>
            </a:r>
          </a:p>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However, although this is the economically rational approach, one should be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careful</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with projects that pass the economic test but fail the financial test. </a:t>
            </a:r>
            <a:endParaRPr lang="en-US" sz="9600"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210000"/>
              </a:lnSpc>
              <a:buNone/>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endParaRPr lang="en-US" dirty="0"/>
          </a:p>
        </p:txBody>
      </p:sp>
      <p:sp>
        <p:nvSpPr>
          <p:cNvPr id="4" name="Footer Placeholder 3">
            <a:extLst>
              <a:ext uri="{FF2B5EF4-FFF2-40B4-BE49-F238E27FC236}">
                <a16:creationId xmlns:a16="http://schemas.microsoft.com/office/drawing/2014/main" id="{B81F2C1C-BAEF-48C4-8E58-7FA8D7C9234A}"/>
              </a:ext>
            </a:extLst>
          </p:cNvPr>
          <p:cNvSpPr>
            <a:spLocks noGrp="1"/>
          </p:cNvSpPr>
          <p:nvPr>
            <p:ph type="ftr" sz="quarter" idx="11"/>
          </p:nvPr>
        </p:nvSpPr>
        <p:spPr>
          <a:xfrm>
            <a:off x="2888973" y="6356350"/>
            <a:ext cx="6904383"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FF9130F6-B99E-42C3-A859-662B0D84D795}"/>
              </a:ext>
            </a:extLst>
          </p:cNvPr>
          <p:cNvSpPr>
            <a:spLocks noGrp="1"/>
          </p:cNvSpPr>
          <p:nvPr>
            <p:ph type="sldNum" sz="quarter" idx="12"/>
          </p:nvPr>
        </p:nvSpPr>
        <p:spPr/>
        <p:txBody>
          <a:bodyPr/>
          <a:lstStyle/>
          <a:p>
            <a:fld id="{FC97CE76-A905-43B3-8272-F2B201946278}" type="slidenum">
              <a:rPr lang="en-US" smtClean="0"/>
              <a:t>25</a:t>
            </a:fld>
            <a:endParaRPr lang="en-US"/>
          </a:p>
        </p:txBody>
      </p:sp>
    </p:spTree>
    <p:extLst>
      <p:ext uri="{BB962C8B-B14F-4D97-AF65-F5344CB8AC3E}">
        <p14:creationId xmlns:p14="http://schemas.microsoft.com/office/powerpoint/2010/main" val="35480998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39077-D999-4EB9-AC26-A7782FBBF062}"/>
              </a:ext>
            </a:extLst>
          </p:cNvPr>
          <p:cNvSpPr>
            <a:spLocks noGrp="1"/>
          </p:cNvSpPr>
          <p:nvPr>
            <p:ph type="title"/>
          </p:nvPr>
        </p:nvSpPr>
        <p:spPr>
          <a:xfrm>
            <a:off x="838200" y="365126"/>
            <a:ext cx="10515600" cy="443258"/>
          </a:xfrm>
        </p:spPr>
        <p:style>
          <a:lnRef idx="1">
            <a:schemeClr val="accent1"/>
          </a:lnRef>
          <a:fillRef idx="2">
            <a:schemeClr val="accent1"/>
          </a:fillRef>
          <a:effectRef idx="1">
            <a:schemeClr val="accent1"/>
          </a:effectRef>
          <a:fontRef idx="minor">
            <a:schemeClr val="dk1"/>
          </a:fontRef>
        </p:style>
        <p:txBody>
          <a:bodyPr>
            <a:normAutofit/>
          </a:bodyPr>
          <a:lstStyle/>
          <a:p>
            <a:pPr marL="571500" indent="-571500">
              <a:buFont typeface="Wingdings" panose="05000000000000000000" pitchFamily="2" charset="2"/>
              <a:buChar char="q"/>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Sunk cost</a:t>
            </a:r>
            <a:endParaRPr lang="en-US" sz="2400" dirty="0"/>
          </a:p>
        </p:txBody>
      </p:sp>
      <p:sp>
        <p:nvSpPr>
          <p:cNvPr id="3" name="Content Placeholder 2">
            <a:extLst>
              <a:ext uri="{FF2B5EF4-FFF2-40B4-BE49-F238E27FC236}">
                <a16:creationId xmlns:a16="http://schemas.microsoft.com/office/drawing/2014/main" id="{075E77D8-12D9-4FE4-8F84-E206AEF1FCFA}"/>
              </a:ext>
            </a:extLst>
          </p:cNvPr>
          <p:cNvSpPr>
            <a:spLocks noGrp="1"/>
          </p:cNvSpPr>
          <p:nvPr>
            <p:ph idx="1"/>
          </p:nvPr>
        </p:nvSpPr>
        <p:spPr>
          <a:xfrm>
            <a:off x="838200" y="808384"/>
            <a:ext cx="10515600" cy="5368579"/>
          </a:xfrm>
        </p:spPr>
        <p:style>
          <a:lnRef idx="0">
            <a:scrgbClr r="0" g="0" b="0"/>
          </a:lnRef>
          <a:fillRef idx="1001">
            <a:schemeClr val="lt2"/>
          </a:fillRef>
          <a:effectRef idx="0">
            <a:scrgbClr r="0" g="0" b="0"/>
          </a:effectRef>
          <a:fontRef idx="major"/>
        </p:style>
        <p:txBody>
          <a:bodyPr>
            <a:normAutofit fontScale="85000" lnSpcReduction="10000"/>
          </a:bodyPr>
          <a:lstStyle/>
          <a:p>
            <a:pPr algn="just">
              <a:lnSpc>
                <a:spcPct val="20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Sunk  costs  are  defined  as  those  costs  which  have  been  incurred  on the  project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before  appraisal  </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and  which  therefore  cannot  be  avoided even  if they  are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considered  utterly  wasteful.</a:t>
            </a:r>
          </a:p>
          <a:p>
            <a:pPr algn="just">
              <a:lnSpc>
                <a:spcPct val="20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  sunk  cost  </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refers  to  an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outlay  already  incurred</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in  the  past.</a:t>
            </a:r>
          </a:p>
          <a:p>
            <a:pPr algn="just">
              <a:lnSpc>
                <a:spcPct val="20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When analyzing a proposed project,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sunk costs </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are ignored. </a:t>
            </a:r>
          </a:p>
          <a:p>
            <a:endParaRPr lang="en-US" dirty="0"/>
          </a:p>
        </p:txBody>
      </p:sp>
      <p:sp>
        <p:nvSpPr>
          <p:cNvPr id="4" name="Footer Placeholder 3">
            <a:extLst>
              <a:ext uri="{FF2B5EF4-FFF2-40B4-BE49-F238E27FC236}">
                <a16:creationId xmlns:a16="http://schemas.microsoft.com/office/drawing/2014/main" id="{CCAEC1D8-E76F-475B-BF77-9E062FA99716}"/>
              </a:ext>
            </a:extLst>
          </p:cNvPr>
          <p:cNvSpPr>
            <a:spLocks noGrp="1"/>
          </p:cNvSpPr>
          <p:nvPr>
            <p:ph type="ftr" sz="quarter" idx="11"/>
          </p:nvPr>
        </p:nvSpPr>
        <p:spPr>
          <a:xfrm>
            <a:off x="2319130" y="6356350"/>
            <a:ext cx="7421218"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02A8A594-3740-4193-AE94-C00EC5C9543F}"/>
              </a:ext>
            </a:extLst>
          </p:cNvPr>
          <p:cNvSpPr>
            <a:spLocks noGrp="1"/>
          </p:cNvSpPr>
          <p:nvPr>
            <p:ph type="sldNum" sz="quarter" idx="12"/>
          </p:nvPr>
        </p:nvSpPr>
        <p:spPr/>
        <p:txBody>
          <a:bodyPr/>
          <a:lstStyle/>
          <a:p>
            <a:fld id="{FC97CE76-A905-43B3-8272-F2B201946278}" type="slidenum">
              <a:rPr lang="en-US" smtClean="0"/>
              <a:t>26</a:t>
            </a:fld>
            <a:endParaRPr lang="en-US"/>
          </a:p>
        </p:txBody>
      </p:sp>
    </p:spTree>
    <p:extLst>
      <p:ext uri="{BB962C8B-B14F-4D97-AF65-F5344CB8AC3E}">
        <p14:creationId xmlns:p14="http://schemas.microsoft.com/office/powerpoint/2010/main" val="29639467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F4403-1E7B-4DF2-A4C4-65BAEF095762}"/>
              </a:ext>
            </a:extLst>
          </p:cNvPr>
          <p:cNvSpPr>
            <a:spLocks noGrp="1"/>
          </p:cNvSpPr>
          <p:nvPr>
            <p:ph type="title"/>
          </p:nvPr>
        </p:nvSpPr>
        <p:spPr>
          <a:xfrm>
            <a:off x="838200" y="365125"/>
            <a:ext cx="10515600" cy="522771"/>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72361EDE-C5D8-47BE-8B98-8A34CDD3BA66}"/>
              </a:ext>
            </a:extLst>
          </p:cNvPr>
          <p:cNvSpPr>
            <a:spLocks noGrp="1"/>
          </p:cNvSpPr>
          <p:nvPr>
            <p:ph idx="1"/>
          </p:nvPr>
        </p:nvSpPr>
        <p:spPr>
          <a:xfrm>
            <a:off x="838200" y="887896"/>
            <a:ext cx="10515600" cy="5468454"/>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0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Economic and financial analyses consider only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future returns to future costs.</a:t>
            </a:r>
            <a:endParaRPr lang="en-US" sz="9600" b="1" dirty="0">
              <a:solidFill>
                <a:prstClr val="black"/>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pPr lvl="0" algn="just">
              <a:lnSpc>
                <a:spcPct val="200000"/>
              </a:lnSpc>
            </a:pPr>
            <a:r>
              <a:rPr lang="en-US" sz="9600" dirty="0">
                <a:solidFill>
                  <a:prstClr val="black"/>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To save resources, it is preferable to stop a project midway whenever the expected future costs exceed the expected future benefits. </a:t>
            </a:r>
          </a:p>
          <a:p>
            <a:pPr lvl="0" algn="just">
              <a:lnSpc>
                <a:spcPct val="200000"/>
              </a:lnSpc>
            </a:pPr>
            <a:r>
              <a:rPr lang="en-US" sz="9600" dirty="0">
                <a:solidFill>
                  <a:prstClr val="black"/>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On the other hand, although stopping a partially completed project may be more economical than finishing  it,  closing  a  project  is  often  costly.  </a:t>
            </a:r>
          </a:p>
          <a:p>
            <a:endParaRPr lang="en-US" dirty="0"/>
          </a:p>
        </p:txBody>
      </p:sp>
      <p:sp>
        <p:nvSpPr>
          <p:cNvPr id="4" name="Footer Placeholder 3">
            <a:extLst>
              <a:ext uri="{FF2B5EF4-FFF2-40B4-BE49-F238E27FC236}">
                <a16:creationId xmlns:a16="http://schemas.microsoft.com/office/drawing/2014/main" id="{EABB8BA9-4CD2-48C8-8610-2D5455B92A7C}"/>
              </a:ext>
            </a:extLst>
          </p:cNvPr>
          <p:cNvSpPr>
            <a:spLocks noGrp="1"/>
          </p:cNvSpPr>
          <p:nvPr>
            <p:ph type="ftr" sz="quarter" idx="11"/>
          </p:nvPr>
        </p:nvSpPr>
        <p:spPr>
          <a:xfrm>
            <a:off x="2809461" y="6356350"/>
            <a:ext cx="6732104"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2D2D0175-A2B1-41E4-B6AD-DCD3379091FC}"/>
              </a:ext>
            </a:extLst>
          </p:cNvPr>
          <p:cNvSpPr>
            <a:spLocks noGrp="1"/>
          </p:cNvSpPr>
          <p:nvPr>
            <p:ph type="sldNum" sz="quarter" idx="12"/>
          </p:nvPr>
        </p:nvSpPr>
        <p:spPr/>
        <p:txBody>
          <a:bodyPr/>
          <a:lstStyle/>
          <a:p>
            <a:fld id="{FC97CE76-A905-43B3-8272-F2B201946278}" type="slidenum">
              <a:rPr lang="en-US" smtClean="0"/>
              <a:t>27</a:t>
            </a:fld>
            <a:endParaRPr lang="en-US"/>
          </a:p>
        </p:txBody>
      </p:sp>
    </p:spTree>
    <p:extLst>
      <p:ext uri="{BB962C8B-B14F-4D97-AF65-F5344CB8AC3E}">
        <p14:creationId xmlns:p14="http://schemas.microsoft.com/office/powerpoint/2010/main" val="38558449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6DB09-9B29-486D-937D-5B5C406D628C}"/>
              </a:ext>
            </a:extLst>
          </p:cNvPr>
          <p:cNvSpPr>
            <a:spLocks noGrp="1"/>
          </p:cNvSpPr>
          <p:nvPr>
            <p:ph type="title"/>
          </p:nvPr>
        </p:nvSpPr>
        <p:spPr>
          <a:xfrm>
            <a:off x="838200" y="365126"/>
            <a:ext cx="10515600" cy="469762"/>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5D6E162F-6730-4C4E-858D-6E634968D5B4}"/>
              </a:ext>
            </a:extLst>
          </p:cNvPr>
          <p:cNvSpPr>
            <a:spLocks noGrp="1"/>
          </p:cNvSpPr>
          <p:nvPr>
            <p:ph idx="1"/>
          </p:nvPr>
        </p:nvSpPr>
        <p:spPr>
          <a:xfrm>
            <a:off x="838200" y="834888"/>
            <a:ext cx="10515600" cy="5521462"/>
          </a:xfrm>
        </p:spPr>
        <p:style>
          <a:lnRef idx="1">
            <a:schemeClr val="accent1"/>
          </a:lnRef>
          <a:fillRef idx="1001">
            <a:schemeClr val="lt2"/>
          </a:fillRef>
          <a:effectRef idx="1">
            <a:schemeClr val="accent1"/>
          </a:effectRef>
          <a:fontRef idx="minor">
            <a:schemeClr val="dk1"/>
          </a:fontRef>
        </p:style>
        <p:txBody>
          <a:bodyPr>
            <a:normAutofit fontScale="25000" lnSpcReduction="20000"/>
          </a:bodyPr>
          <a:lstStyle/>
          <a:p>
            <a:pPr algn="just">
              <a:lnSpc>
                <a:spcPct val="20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  example,  one  may  have  to  cancel  partially completed contracts, and lenders may levy a penalty. </a:t>
            </a:r>
          </a:p>
          <a:p>
            <a:pPr algn="just">
              <a:lnSpc>
                <a:spcPct val="20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Such costs have to be taken into account in deciding whether or not to close the project. </a:t>
            </a:r>
          </a:p>
          <a:p>
            <a:pPr algn="just">
              <a:lnSpc>
                <a:spcPct val="200000"/>
              </a:lnSpc>
              <a:buFont typeface="Wingdings" panose="05000000000000000000" pitchFamily="2" charset="2"/>
              <a:buChar char="q"/>
            </a:pP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Transfer Payments</a:t>
            </a:r>
          </a:p>
          <a:p>
            <a:pPr algn="just">
              <a:lnSpc>
                <a:spcPct val="20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Transfer payments are payments made among different persons/economic agents/ but they are not related to any particular resources cost. </a:t>
            </a:r>
          </a:p>
          <a:p>
            <a:endParaRPr lang="en-US" dirty="0"/>
          </a:p>
        </p:txBody>
      </p:sp>
      <p:sp>
        <p:nvSpPr>
          <p:cNvPr id="4" name="Footer Placeholder 3">
            <a:extLst>
              <a:ext uri="{FF2B5EF4-FFF2-40B4-BE49-F238E27FC236}">
                <a16:creationId xmlns:a16="http://schemas.microsoft.com/office/drawing/2014/main" id="{D919C394-7B27-4543-A43F-9B674FA00D8A}"/>
              </a:ext>
            </a:extLst>
          </p:cNvPr>
          <p:cNvSpPr>
            <a:spLocks noGrp="1"/>
          </p:cNvSpPr>
          <p:nvPr>
            <p:ph type="ftr" sz="quarter" idx="11"/>
          </p:nvPr>
        </p:nvSpPr>
        <p:spPr>
          <a:xfrm>
            <a:off x="3074504" y="6356350"/>
            <a:ext cx="6983896"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C4E581B9-4DF9-4B77-B263-0C3B18613EF1}"/>
              </a:ext>
            </a:extLst>
          </p:cNvPr>
          <p:cNvSpPr>
            <a:spLocks noGrp="1"/>
          </p:cNvSpPr>
          <p:nvPr>
            <p:ph type="sldNum" sz="quarter" idx="12"/>
          </p:nvPr>
        </p:nvSpPr>
        <p:spPr/>
        <p:txBody>
          <a:bodyPr/>
          <a:lstStyle/>
          <a:p>
            <a:fld id="{FC97CE76-A905-43B3-8272-F2B201946278}" type="slidenum">
              <a:rPr lang="en-US" smtClean="0"/>
              <a:t>28</a:t>
            </a:fld>
            <a:endParaRPr lang="en-US"/>
          </a:p>
        </p:txBody>
      </p:sp>
    </p:spTree>
    <p:extLst>
      <p:ext uri="{BB962C8B-B14F-4D97-AF65-F5344CB8AC3E}">
        <p14:creationId xmlns:p14="http://schemas.microsoft.com/office/powerpoint/2010/main" val="260953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81DA1-F1AC-4374-B24B-F246C2FA1536}"/>
              </a:ext>
            </a:extLst>
          </p:cNvPr>
          <p:cNvSpPr>
            <a:spLocks noGrp="1"/>
          </p:cNvSpPr>
          <p:nvPr>
            <p:ph type="title"/>
          </p:nvPr>
        </p:nvSpPr>
        <p:spPr>
          <a:xfrm>
            <a:off x="543339" y="365126"/>
            <a:ext cx="11105322" cy="45651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2692DC32-9E6A-4041-AC80-86B9FB0EB306}"/>
              </a:ext>
            </a:extLst>
          </p:cNvPr>
          <p:cNvSpPr>
            <a:spLocks noGrp="1"/>
          </p:cNvSpPr>
          <p:nvPr>
            <p:ph idx="1"/>
          </p:nvPr>
        </p:nvSpPr>
        <p:spPr>
          <a:xfrm>
            <a:off x="503583" y="821636"/>
            <a:ext cx="11145078" cy="5355327"/>
          </a:xfrm>
        </p:spPr>
        <p:style>
          <a:lnRef idx="0">
            <a:scrgbClr r="0" g="0" b="0"/>
          </a:lnRef>
          <a:fillRef idx="1001">
            <a:schemeClr val="lt2"/>
          </a:fillRef>
          <a:effectRef idx="0">
            <a:scrgbClr r="0" g="0" b="0"/>
          </a:effectRef>
          <a:fontRef idx="major"/>
        </p:style>
        <p:txBody>
          <a:bodyPr>
            <a:noAutofit/>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Direct transfer payments redistribute national income and generally affect the government treasury. </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When looking at the project from the project entity's point of view,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taxes</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and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subsidies</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affect the benefits and costs of the project.   </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When looking at the project from society's viewpoint, however, a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tax</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for the project entity is an income for the government, and a subsidy for the entity is a cost to the government; the flows net out.</a:t>
            </a:r>
          </a:p>
        </p:txBody>
      </p:sp>
      <p:sp>
        <p:nvSpPr>
          <p:cNvPr id="4" name="Footer Placeholder 3">
            <a:extLst>
              <a:ext uri="{FF2B5EF4-FFF2-40B4-BE49-F238E27FC236}">
                <a16:creationId xmlns:a16="http://schemas.microsoft.com/office/drawing/2014/main" id="{E093B5E8-2F54-48CF-90B1-3F7D24E8AD99}"/>
              </a:ext>
            </a:extLst>
          </p:cNvPr>
          <p:cNvSpPr>
            <a:spLocks noGrp="1"/>
          </p:cNvSpPr>
          <p:nvPr>
            <p:ph type="ftr" sz="quarter" idx="11"/>
          </p:nvPr>
        </p:nvSpPr>
        <p:spPr>
          <a:xfrm>
            <a:off x="2663687" y="6356350"/>
            <a:ext cx="7301948"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FD89C8E2-932D-4947-9718-8CC8D6D78C82}"/>
              </a:ext>
            </a:extLst>
          </p:cNvPr>
          <p:cNvSpPr>
            <a:spLocks noGrp="1"/>
          </p:cNvSpPr>
          <p:nvPr>
            <p:ph type="sldNum" sz="quarter" idx="12"/>
          </p:nvPr>
        </p:nvSpPr>
        <p:spPr/>
        <p:txBody>
          <a:bodyPr/>
          <a:lstStyle/>
          <a:p>
            <a:fld id="{FC97CE76-A905-43B3-8272-F2B201946278}" type="slidenum">
              <a:rPr lang="en-US" smtClean="0"/>
              <a:t>29</a:t>
            </a:fld>
            <a:endParaRPr lang="en-US"/>
          </a:p>
        </p:txBody>
      </p:sp>
    </p:spTree>
    <p:extLst>
      <p:ext uri="{BB962C8B-B14F-4D97-AF65-F5344CB8AC3E}">
        <p14:creationId xmlns:p14="http://schemas.microsoft.com/office/powerpoint/2010/main" val="127623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92086-B901-4544-9DF7-537F7B86726D}"/>
              </a:ext>
            </a:extLst>
          </p:cNvPr>
          <p:cNvSpPr>
            <a:spLocks noGrp="1"/>
          </p:cNvSpPr>
          <p:nvPr>
            <p:ph type="title"/>
          </p:nvPr>
        </p:nvSpPr>
        <p:spPr>
          <a:xfrm>
            <a:off x="675861" y="365125"/>
            <a:ext cx="10946295" cy="536023"/>
          </a:xfrm>
        </p:spPr>
        <p:style>
          <a:lnRef idx="1">
            <a:schemeClr val="accent1"/>
          </a:lnRef>
          <a:fillRef idx="2">
            <a:schemeClr val="accent1"/>
          </a:fillRef>
          <a:effectRef idx="1">
            <a:schemeClr val="accent1"/>
          </a:effectRef>
          <a:fontRef idx="minor">
            <a:schemeClr val="dk1"/>
          </a:fontRef>
        </p:style>
        <p:txBody>
          <a:bodyPr>
            <a:normAutofit/>
          </a:bodyPr>
          <a:lstStyle/>
          <a:p>
            <a:pPr marL="342900" indent="-342900">
              <a:buFont typeface="Wingdings" panose="05000000000000000000" pitchFamily="2" charset="2"/>
              <a:buChar char="q"/>
            </a:pPr>
            <a:r>
              <a:rPr lang="de-DE"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Identification of Cost and Benefits of Economic Analysis</a:t>
            </a:r>
            <a:endPar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a:extLst>
              <a:ext uri="{FF2B5EF4-FFF2-40B4-BE49-F238E27FC236}">
                <a16:creationId xmlns:a16="http://schemas.microsoft.com/office/drawing/2014/main" id="{72D3EE7C-B824-4D13-8928-C94EFCD3CCAA}"/>
              </a:ext>
            </a:extLst>
          </p:cNvPr>
          <p:cNvSpPr>
            <a:spLocks noGrp="1"/>
          </p:cNvSpPr>
          <p:nvPr>
            <p:ph idx="1"/>
          </p:nvPr>
        </p:nvSpPr>
        <p:spPr>
          <a:xfrm>
            <a:off x="675861" y="901148"/>
            <a:ext cx="10946296" cy="5275815"/>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00000"/>
              </a:lnSpc>
            </a:pPr>
            <a:r>
              <a:rPr lang="en-US" sz="9600" dirty="0">
                <a:solidFill>
                  <a:srgbClr val="00B0F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Even though the procedures followed and the criteria used are the same, the values, which the NPV AND IRR  assume, are different in economic analysis and financial analysis.  </a:t>
            </a:r>
          </a:p>
          <a:p>
            <a:pPr algn="just">
              <a:lnSpc>
                <a:spcPct val="200000"/>
              </a:lnSpc>
            </a:pPr>
            <a:r>
              <a:rPr lang="en-US" sz="9600" dirty="0">
                <a:solidFill>
                  <a:srgbClr val="FFFF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main factors, which explain this difference, are:</a:t>
            </a:r>
          </a:p>
          <a:p>
            <a:pPr marL="514350" lvl="0" indent="-514350" algn="just">
              <a:lnSpc>
                <a:spcPct val="200000"/>
              </a:lnSpc>
              <a:buAutoNum type="arabicPeriod"/>
            </a:pPr>
            <a:r>
              <a:rPr lang="en-US" sz="9600"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items considered as inputs and outputs of the project;</a:t>
            </a:r>
          </a:p>
          <a:p>
            <a:pPr marL="514350" lvl="0" indent="-514350" algn="just">
              <a:lnSpc>
                <a:spcPct val="200000"/>
              </a:lnSpc>
              <a:buAutoNum type="arabicPeriod"/>
            </a:pPr>
            <a:r>
              <a:rPr lang="en-US" sz="9600" dirty="0">
                <a:solidFill>
                  <a:srgbClr val="7030A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prices used in the valuation of inputs and output</a:t>
            </a:r>
          </a:p>
          <a:p>
            <a:endParaRPr lang="en-US" dirty="0"/>
          </a:p>
        </p:txBody>
      </p:sp>
      <p:sp>
        <p:nvSpPr>
          <p:cNvPr id="4" name="Footer Placeholder 3">
            <a:extLst>
              <a:ext uri="{FF2B5EF4-FFF2-40B4-BE49-F238E27FC236}">
                <a16:creationId xmlns:a16="http://schemas.microsoft.com/office/drawing/2014/main" id="{5E4CAEEC-5E62-4621-B816-C4F1A068091C}"/>
              </a:ext>
            </a:extLst>
          </p:cNvPr>
          <p:cNvSpPr>
            <a:spLocks noGrp="1"/>
          </p:cNvSpPr>
          <p:nvPr>
            <p:ph type="ftr" sz="quarter" idx="11"/>
          </p:nvPr>
        </p:nvSpPr>
        <p:spPr>
          <a:xfrm>
            <a:off x="2040835" y="6356350"/>
            <a:ext cx="8163339" cy="365125"/>
          </a:xfrm>
        </p:spPr>
        <p:txBody>
          <a:bodyPr/>
          <a:lstStyle/>
          <a:p>
            <a:r>
              <a:rPr lang="en-US" dirty="0"/>
              <a:t>Course title: Development planning and project analysis II             BY: s k         Academic Year, 2012   </a:t>
            </a:r>
          </a:p>
        </p:txBody>
      </p:sp>
    </p:spTree>
    <p:extLst>
      <p:ext uri="{BB962C8B-B14F-4D97-AF65-F5344CB8AC3E}">
        <p14:creationId xmlns:p14="http://schemas.microsoft.com/office/powerpoint/2010/main" val="32421578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CC8C1-1F7A-4D3B-9E81-55B67ED0ECF2}"/>
              </a:ext>
            </a:extLst>
          </p:cNvPr>
          <p:cNvSpPr>
            <a:spLocks noGrp="1"/>
          </p:cNvSpPr>
          <p:nvPr>
            <p:ph type="title"/>
          </p:nvPr>
        </p:nvSpPr>
        <p:spPr>
          <a:xfrm>
            <a:off x="838200" y="365126"/>
            <a:ext cx="10515600" cy="45651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D437F777-5695-433C-9565-D6CBB657953A}"/>
              </a:ext>
            </a:extLst>
          </p:cNvPr>
          <p:cNvSpPr>
            <a:spLocks noGrp="1"/>
          </p:cNvSpPr>
          <p:nvPr>
            <p:ph idx="1"/>
          </p:nvPr>
        </p:nvSpPr>
        <p:spPr>
          <a:xfrm>
            <a:off x="838200" y="821636"/>
            <a:ext cx="10515600" cy="5355327"/>
          </a:xfrm>
        </p:spPr>
        <p:style>
          <a:lnRef idx="0">
            <a:scrgbClr r="0" g="0" b="0"/>
          </a:lnRef>
          <a:fillRef idx="1001">
            <a:schemeClr val="lt2"/>
          </a:fillRef>
          <a:effectRef idx="0">
            <a:scrgbClr r="0" g="0" b="0"/>
          </a:effectRef>
          <a:fontRef idx="major"/>
        </p:style>
        <p:txBody>
          <a:bodyPr/>
          <a:lstStyle/>
          <a:p>
            <a:pPr algn="just">
              <a:lnSpc>
                <a:spcPct val="22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Hence transfer payments have to be excluded from all estimates of economic costs and benefits during the economic analysis of a project.          </a:t>
            </a:r>
          </a:p>
          <a:p>
            <a:pPr algn="just">
              <a:lnSpc>
                <a:spcPct val="22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 is to be noted that transfer payments affect the distribution of income. </a:t>
            </a:r>
          </a:p>
          <a:p>
            <a:endParaRPr lang="en-US" dirty="0"/>
          </a:p>
        </p:txBody>
      </p:sp>
      <p:sp>
        <p:nvSpPr>
          <p:cNvPr id="4" name="Footer Placeholder 3">
            <a:extLst>
              <a:ext uri="{FF2B5EF4-FFF2-40B4-BE49-F238E27FC236}">
                <a16:creationId xmlns:a16="http://schemas.microsoft.com/office/drawing/2014/main" id="{C227C5E2-D504-4420-91BF-421A9D75134E}"/>
              </a:ext>
            </a:extLst>
          </p:cNvPr>
          <p:cNvSpPr>
            <a:spLocks noGrp="1"/>
          </p:cNvSpPr>
          <p:nvPr>
            <p:ph type="ftr" sz="quarter" idx="11"/>
          </p:nvPr>
        </p:nvSpPr>
        <p:spPr>
          <a:xfrm>
            <a:off x="3047999" y="6356350"/>
            <a:ext cx="691763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1E5A45DA-0B6A-42A2-ABFE-18224D0BE1F0}"/>
              </a:ext>
            </a:extLst>
          </p:cNvPr>
          <p:cNvSpPr>
            <a:spLocks noGrp="1"/>
          </p:cNvSpPr>
          <p:nvPr>
            <p:ph type="sldNum" sz="quarter" idx="12"/>
          </p:nvPr>
        </p:nvSpPr>
        <p:spPr/>
        <p:txBody>
          <a:bodyPr/>
          <a:lstStyle/>
          <a:p>
            <a:fld id="{FC97CE76-A905-43B3-8272-F2B201946278}" type="slidenum">
              <a:rPr lang="en-US" smtClean="0"/>
              <a:t>30</a:t>
            </a:fld>
            <a:endParaRPr lang="en-US"/>
          </a:p>
        </p:txBody>
      </p:sp>
    </p:spTree>
    <p:extLst>
      <p:ext uri="{BB962C8B-B14F-4D97-AF65-F5344CB8AC3E}">
        <p14:creationId xmlns:p14="http://schemas.microsoft.com/office/powerpoint/2010/main" val="37477934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83E6D-7A39-43D1-9E7E-DE071D57AC34}"/>
              </a:ext>
            </a:extLst>
          </p:cNvPr>
          <p:cNvSpPr>
            <a:spLocks noGrp="1"/>
          </p:cNvSpPr>
          <p:nvPr>
            <p:ph type="title"/>
          </p:nvPr>
        </p:nvSpPr>
        <p:spPr>
          <a:xfrm>
            <a:off x="838200" y="365126"/>
            <a:ext cx="10515600" cy="483014"/>
          </a:xfrm>
        </p:spPr>
        <p:style>
          <a:lnRef idx="1">
            <a:schemeClr val="accent1"/>
          </a:lnRef>
          <a:fillRef idx="2">
            <a:schemeClr val="accent1"/>
          </a:fillRef>
          <a:effectRef idx="1">
            <a:schemeClr val="accent1"/>
          </a:effectRef>
          <a:fontRef idx="minor">
            <a:schemeClr val="dk1"/>
          </a:fontRef>
        </p:style>
        <p:txBody>
          <a:bodyPr>
            <a:normAutofit/>
          </a:bodyPr>
          <a:lstStyle/>
          <a:p>
            <a:pPr marL="571500" indent="-571500">
              <a:buFont typeface="Wingdings" panose="05000000000000000000" pitchFamily="2" charset="2"/>
              <a:buChar char="q"/>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Determining </a:t>
            </a:r>
            <a:r>
              <a:rPr lang="en-US" sz="2400" b="1" dirty="0">
                <a:ln w="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Economic</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Values</a:t>
            </a:r>
            <a:endParaRPr lang="en-US" sz="2400" dirty="0"/>
          </a:p>
        </p:txBody>
      </p:sp>
      <p:sp>
        <p:nvSpPr>
          <p:cNvPr id="3" name="Content Placeholder 2">
            <a:extLst>
              <a:ext uri="{FF2B5EF4-FFF2-40B4-BE49-F238E27FC236}">
                <a16:creationId xmlns:a16="http://schemas.microsoft.com/office/drawing/2014/main" id="{61FF9F78-3AF8-47BE-BEBB-511AF0D229A1}"/>
              </a:ext>
            </a:extLst>
          </p:cNvPr>
          <p:cNvSpPr>
            <a:spLocks noGrp="1"/>
          </p:cNvSpPr>
          <p:nvPr>
            <p:ph idx="1"/>
          </p:nvPr>
        </p:nvSpPr>
        <p:spPr>
          <a:xfrm>
            <a:off x="838200" y="848140"/>
            <a:ext cx="10515600" cy="5328823"/>
          </a:xfrm>
        </p:spPr>
        <p:style>
          <a:lnRef idx="0">
            <a:scrgbClr r="0" g="0" b="0"/>
          </a:lnRef>
          <a:fillRef idx="1001">
            <a:schemeClr val="lt2"/>
          </a:fillRef>
          <a:effectRef idx="0">
            <a:scrgbClr r="0" g="0" b="0"/>
          </a:effectRef>
          <a:fontRef idx="major"/>
        </p:style>
        <p:txBody>
          <a:bodyPr>
            <a:normAutofit fontScale="85000" lnSpcReduction="10000"/>
          </a:bodyPr>
          <a:lstStyle/>
          <a:p>
            <a:pPr algn="just">
              <a:lnSpc>
                <a:spcPct val="200000"/>
              </a:lnSpc>
              <a:buFont typeface="Wingdings" panose="05000000000000000000" pitchFamily="2" charset="2"/>
              <a:buChar char="v"/>
            </a:pP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Adjustment for Transfer payments: </a:t>
            </a:r>
          </a:p>
          <a:p>
            <a:pPr algn="just">
              <a:lnSpc>
                <a:spcPct val="20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first step in adjusting financial prices to economic values is to estimate direct transfer payment. </a:t>
            </a:r>
          </a:p>
          <a:p>
            <a:pPr algn="just">
              <a:lnSpc>
                <a:spcPct val="20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Direct transfer payments are payments that represent only the transfer of claims to real resources from one person in the society to another taxes  and as such  do  not  constitute  a  resource  cost.  </a:t>
            </a:r>
          </a:p>
          <a:p>
            <a:endParaRPr lang="en-US" dirty="0"/>
          </a:p>
        </p:txBody>
      </p:sp>
      <p:sp>
        <p:nvSpPr>
          <p:cNvPr id="4" name="Footer Placeholder 3">
            <a:extLst>
              <a:ext uri="{FF2B5EF4-FFF2-40B4-BE49-F238E27FC236}">
                <a16:creationId xmlns:a16="http://schemas.microsoft.com/office/drawing/2014/main" id="{8868EEEA-3CFE-4F05-B7C8-2F273AFB9F4E}"/>
              </a:ext>
            </a:extLst>
          </p:cNvPr>
          <p:cNvSpPr>
            <a:spLocks noGrp="1"/>
          </p:cNvSpPr>
          <p:nvPr>
            <p:ph type="ftr" sz="quarter" idx="11"/>
          </p:nvPr>
        </p:nvSpPr>
        <p:spPr>
          <a:xfrm>
            <a:off x="2199861" y="6356350"/>
            <a:ext cx="7116417"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5DE5A026-32EC-42BB-9840-74265B5AAD26}"/>
              </a:ext>
            </a:extLst>
          </p:cNvPr>
          <p:cNvSpPr>
            <a:spLocks noGrp="1"/>
          </p:cNvSpPr>
          <p:nvPr>
            <p:ph type="sldNum" sz="quarter" idx="12"/>
          </p:nvPr>
        </p:nvSpPr>
        <p:spPr/>
        <p:txBody>
          <a:bodyPr/>
          <a:lstStyle/>
          <a:p>
            <a:fld id="{FC97CE76-A905-43B3-8272-F2B201946278}" type="slidenum">
              <a:rPr lang="en-US" smtClean="0"/>
              <a:t>31</a:t>
            </a:fld>
            <a:endParaRPr lang="en-US"/>
          </a:p>
        </p:txBody>
      </p:sp>
    </p:spTree>
    <p:extLst>
      <p:ext uri="{BB962C8B-B14F-4D97-AF65-F5344CB8AC3E}">
        <p14:creationId xmlns:p14="http://schemas.microsoft.com/office/powerpoint/2010/main" val="1108957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CBBE2-412B-4F3B-87B7-9721220BDEE9}"/>
              </a:ext>
            </a:extLst>
          </p:cNvPr>
          <p:cNvSpPr>
            <a:spLocks noGrp="1"/>
          </p:cNvSpPr>
          <p:nvPr>
            <p:ph type="title"/>
          </p:nvPr>
        </p:nvSpPr>
        <p:spPr>
          <a:xfrm>
            <a:off x="838200" y="365126"/>
            <a:ext cx="10515600" cy="496266"/>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332F9102-1716-4C65-8172-8CA8BF5BB652}"/>
              </a:ext>
            </a:extLst>
          </p:cNvPr>
          <p:cNvSpPr>
            <a:spLocks noGrp="1"/>
          </p:cNvSpPr>
          <p:nvPr>
            <p:ph idx="1"/>
          </p:nvPr>
        </p:nvSpPr>
        <p:spPr>
          <a:xfrm>
            <a:off x="838200" y="861392"/>
            <a:ext cx="10515600" cy="5315571"/>
          </a:xfrm>
        </p:spPr>
        <p:style>
          <a:lnRef idx="0">
            <a:scrgbClr r="0" g="0" b="0"/>
          </a:lnRef>
          <a:fillRef idx="1001">
            <a:schemeClr val="lt2"/>
          </a:fillRef>
          <a:effectRef idx="0">
            <a:scrgbClr r="0" g="0" b="0"/>
          </a:effectRef>
          <a:fontRef idx="major"/>
        </p:style>
        <p:txBody>
          <a:bodyPr>
            <a:normAutofit/>
          </a:bodyPr>
          <a:lstStyle/>
          <a:p>
            <a:pPr algn="just">
              <a:lnSpc>
                <a:spcPct val="21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most  common  transfer  payments  are  taxes,  direct  subsidies,  and  credit  transactions  that  include (normally) loan receipts, repayments of principals, and etc.  </a:t>
            </a:r>
          </a:p>
          <a:p>
            <a:pPr algn="just">
              <a:lnSpc>
                <a:spcPct val="21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All these entries should be taken out before the financial accounts are adjusted to reflect economic values. </a:t>
            </a:r>
          </a:p>
          <a:p>
            <a:endParaRPr lang="en-US" dirty="0"/>
          </a:p>
        </p:txBody>
      </p:sp>
      <p:sp>
        <p:nvSpPr>
          <p:cNvPr id="4" name="Footer Placeholder 3">
            <a:extLst>
              <a:ext uri="{FF2B5EF4-FFF2-40B4-BE49-F238E27FC236}">
                <a16:creationId xmlns:a16="http://schemas.microsoft.com/office/drawing/2014/main" id="{5FD120EE-470D-4750-8396-2CE70ABADC5F}"/>
              </a:ext>
            </a:extLst>
          </p:cNvPr>
          <p:cNvSpPr>
            <a:spLocks noGrp="1"/>
          </p:cNvSpPr>
          <p:nvPr>
            <p:ph type="ftr" sz="quarter" idx="11"/>
          </p:nvPr>
        </p:nvSpPr>
        <p:spPr>
          <a:xfrm>
            <a:off x="2557670" y="6356350"/>
            <a:ext cx="7818782"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CA1AEB6B-F142-4781-AA53-14FF1FCA9CA6}"/>
              </a:ext>
            </a:extLst>
          </p:cNvPr>
          <p:cNvSpPr>
            <a:spLocks noGrp="1"/>
          </p:cNvSpPr>
          <p:nvPr>
            <p:ph type="sldNum" sz="quarter" idx="12"/>
          </p:nvPr>
        </p:nvSpPr>
        <p:spPr/>
        <p:txBody>
          <a:bodyPr/>
          <a:lstStyle/>
          <a:p>
            <a:fld id="{FC97CE76-A905-43B3-8272-F2B201946278}" type="slidenum">
              <a:rPr lang="en-US" smtClean="0"/>
              <a:t>32</a:t>
            </a:fld>
            <a:endParaRPr lang="en-US"/>
          </a:p>
        </p:txBody>
      </p:sp>
    </p:spTree>
    <p:extLst>
      <p:ext uri="{BB962C8B-B14F-4D97-AF65-F5344CB8AC3E}">
        <p14:creationId xmlns:p14="http://schemas.microsoft.com/office/powerpoint/2010/main" val="39285944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25FE6-DBC5-413F-9A63-1B1AFC1770D8}"/>
              </a:ext>
            </a:extLst>
          </p:cNvPr>
          <p:cNvSpPr>
            <a:spLocks noGrp="1"/>
          </p:cNvSpPr>
          <p:nvPr>
            <p:ph type="title"/>
          </p:nvPr>
        </p:nvSpPr>
        <p:spPr>
          <a:xfrm>
            <a:off x="838200" y="365126"/>
            <a:ext cx="10515600" cy="496266"/>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E2814B5A-F054-4DB6-B17B-E2C5D59EB036}"/>
              </a:ext>
            </a:extLst>
          </p:cNvPr>
          <p:cNvSpPr>
            <a:spLocks noGrp="1"/>
          </p:cNvSpPr>
          <p:nvPr>
            <p:ph idx="1"/>
          </p:nvPr>
        </p:nvSpPr>
        <p:spPr>
          <a:xfrm>
            <a:off x="838200" y="861392"/>
            <a:ext cx="10515600" cy="5315571"/>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2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Market prices represent shadow prices only under conditions of perfect competition.</a:t>
            </a:r>
            <a:endParaRPr lang="en-US" sz="9600"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pPr algn="just">
              <a:lnSpc>
                <a:spcPct val="22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Hence, there is a need for developing shadow prices and measuring net economic benefits of goods/services in terms of these prices to guide the allocation of resources. </a:t>
            </a:r>
          </a:p>
          <a:p>
            <a:pPr algn="just">
              <a:lnSpc>
                <a:spcPct val="22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 is also a set of prices that are believed to reflect better the opportunity cost.</a:t>
            </a:r>
          </a:p>
          <a:p>
            <a:endParaRPr lang="en-US" dirty="0"/>
          </a:p>
        </p:txBody>
      </p:sp>
      <p:sp>
        <p:nvSpPr>
          <p:cNvPr id="4" name="Footer Placeholder 3">
            <a:extLst>
              <a:ext uri="{FF2B5EF4-FFF2-40B4-BE49-F238E27FC236}">
                <a16:creationId xmlns:a16="http://schemas.microsoft.com/office/drawing/2014/main" id="{63E7BFA3-AF50-4DBE-835D-35D3F4F525E0}"/>
              </a:ext>
            </a:extLst>
          </p:cNvPr>
          <p:cNvSpPr>
            <a:spLocks noGrp="1"/>
          </p:cNvSpPr>
          <p:nvPr>
            <p:ph type="ftr" sz="quarter" idx="11"/>
          </p:nvPr>
        </p:nvSpPr>
        <p:spPr>
          <a:xfrm>
            <a:off x="2332383" y="6356350"/>
            <a:ext cx="728869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73EB1C19-240C-446C-80DB-F98E230DC88D}"/>
              </a:ext>
            </a:extLst>
          </p:cNvPr>
          <p:cNvSpPr>
            <a:spLocks noGrp="1"/>
          </p:cNvSpPr>
          <p:nvPr>
            <p:ph type="sldNum" sz="quarter" idx="12"/>
          </p:nvPr>
        </p:nvSpPr>
        <p:spPr/>
        <p:txBody>
          <a:bodyPr/>
          <a:lstStyle/>
          <a:p>
            <a:fld id="{FC97CE76-A905-43B3-8272-F2B201946278}" type="slidenum">
              <a:rPr lang="en-US" smtClean="0"/>
              <a:t>33</a:t>
            </a:fld>
            <a:endParaRPr lang="en-US"/>
          </a:p>
        </p:txBody>
      </p:sp>
    </p:spTree>
    <p:extLst>
      <p:ext uri="{BB962C8B-B14F-4D97-AF65-F5344CB8AC3E}">
        <p14:creationId xmlns:p14="http://schemas.microsoft.com/office/powerpoint/2010/main" val="20137133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AB847-A539-4613-A0D3-2A9A8D88F7A6}"/>
              </a:ext>
            </a:extLst>
          </p:cNvPr>
          <p:cNvSpPr>
            <a:spLocks noGrp="1"/>
          </p:cNvSpPr>
          <p:nvPr>
            <p:ph type="title"/>
          </p:nvPr>
        </p:nvSpPr>
        <p:spPr>
          <a:xfrm>
            <a:off x="838200" y="365126"/>
            <a:ext cx="10515600" cy="44325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276E2FCC-539B-4E53-A2E5-29065ACABEB1}"/>
              </a:ext>
            </a:extLst>
          </p:cNvPr>
          <p:cNvSpPr>
            <a:spLocks noGrp="1"/>
          </p:cNvSpPr>
          <p:nvPr>
            <p:ph idx="1"/>
          </p:nvPr>
        </p:nvSpPr>
        <p:spPr>
          <a:xfrm>
            <a:off x="838200" y="808384"/>
            <a:ext cx="10515600" cy="5368579"/>
          </a:xfrm>
        </p:spPr>
        <p:style>
          <a:lnRef idx="0">
            <a:scrgbClr r="0" g="0" b="0"/>
          </a:lnRef>
          <a:fillRef idx="1001">
            <a:schemeClr val="lt2"/>
          </a:fillRef>
          <a:effectRef idx="0">
            <a:scrgbClr r="0" g="0" b="0"/>
          </a:effectRef>
          <a:fontRef idx="major"/>
        </p:style>
        <p:txBody>
          <a:bodyPr>
            <a:normAutofit/>
          </a:bodyPr>
          <a:lstStyle/>
          <a:p>
            <a:pPr algn="just">
              <a:lnSpc>
                <a:spcPct val="220000"/>
              </a:lnSpc>
              <a:buFont typeface="Wingdings" panose="05000000000000000000" pitchFamily="2" charset="2"/>
              <a:buChar char="§"/>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Rationale:  </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Market  prices  in  developing  countries  are  generally  often  unreliable  of  the  real  worth  of  goods  and  services bought  and  sold  in  the  market. </a:t>
            </a:r>
          </a:p>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Markets  in  most  countries  and  particularly  those  of  developing  countries,  often  do  not function in such a way that the prices and opportunity costs are the same. </a:t>
            </a:r>
          </a:p>
          <a:p>
            <a:endParaRPr lang="en-US" dirty="0"/>
          </a:p>
        </p:txBody>
      </p:sp>
      <p:sp>
        <p:nvSpPr>
          <p:cNvPr id="4" name="Footer Placeholder 3">
            <a:extLst>
              <a:ext uri="{FF2B5EF4-FFF2-40B4-BE49-F238E27FC236}">
                <a16:creationId xmlns:a16="http://schemas.microsoft.com/office/drawing/2014/main" id="{495A5DD6-0A14-48CC-9CC3-692785F2E0EB}"/>
              </a:ext>
            </a:extLst>
          </p:cNvPr>
          <p:cNvSpPr>
            <a:spLocks noGrp="1"/>
          </p:cNvSpPr>
          <p:nvPr>
            <p:ph type="ftr" sz="quarter" idx="11"/>
          </p:nvPr>
        </p:nvSpPr>
        <p:spPr>
          <a:xfrm>
            <a:off x="2014329" y="6356350"/>
            <a:ext cx="691763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439FE301-992E-44ED-8D92-5A89E56FC7F6}"/>
              </a:ext>
            </a:extLst>
          </p:cNvPr>
          <p:cNvSpPr>
            <a:spLocks noGrp="1"/>
          </p:cNvSpPr>
          <p:nvPr>
            <p:ph type="sldNum" sz="quarter" idx="12"/>
          </p:nvPr>
        </p:nvSpPr>
        <p:spPr/>
        <p:txBody>
          <a:bodyPr/>
          <a:lstStyle/>
          <a:p>
            <a:fld id="{FC97CE76-A905-43B3-8272-F2B201946278}" type="slidenum">
              <a:rPr lang="en-US" smtClean="0"/>
              <a:t>34</a:t>
            </a:fld>
            <a:endParaRPr lang="en-US"/>
          </a:p>
        </p:txBody>
      </p:sp>
    </p:spTree>
    <p:extLst>
      <p:ext uri="{BB962C8B-B14F-4D97-AF65-F5344CB8AC3E}">
        <p14:creationId xmlns:p14="http://schemas.microsoft.com/office/powerpoint/2010/main" val="14603356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591C6-FBC0-4F2A-B84F-085A27E6762C}"/>
              </a:ext>
            </a:extLst>
          </p:cNvPr>
          <p:cNvSpPr>
            <a:spLocks noGrp="1"/>
          </p:cNvSpPr>
          <p:nvPr>
            <p:ph type="title"/>
          </p:nvPr>
        </p:nvSpPr>
        <p:spPr>
          <a:xfrm>
            <a:off x="838200" y="365126"/>
            <a:ext cx="10515600" cy="469762"/>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5DF6096B-8FDF-4ED0-9917-9C2A031C4FC5}"/>
              </a:ext>
            </a:extLst>
          </p:cNvPr>
          <p:cNvSpPr>
            <a:spLocks noGrp="1"/>
          </p:cNvSpPr>
          <p:nvPr>
            <p:ph idx="1"/>
          </p:nvPr>
        </p:nvSpPr>
        <p:spPr>
          <a:xfrm>
            <a:off x="838200" y="834888"/>
            <a:ext cx="10515600" cy="5342075"/>
          </a:xfrm>
        </p:spPr>
        <p:style>
          <a:lnRef idx="0">
            <a:scrgbClr r="0" g="0" b="0"/>
          </a:lnRef>
          <a:fillRef idx="1001">
            <a:schemeClr val="lt2"/>
          </a:fillRef>
          <a:effectRef idx="0">
            <a:scrgbClr r="0" g="0" b="0"/>
          </a:effectRef>
          <a:fontRef idx="major"/>
        </p:style>
        <p:txBody>
          <a:bodyPr/>
          <a:lstStyle/>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As a result, operation of the market mechanism does not lead to optimal allocation of scarce resources.  </a:t>
            </a:r>
          </a:p>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 d/</a:t>
            </a:r>
            <a:r>
              <a:rPr 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ce</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b/n  market prices and opportunity cost  occurs particularly  in  </a:t>
            </a:r>
            <a:r>
              <a:rPr 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labour</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mkts</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b/se  of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statutory  minimum wages and labor union pressure.</a:t>
            </a:r>
          </a:p>
          <a:p>
            <a:endParaRPr lang="en-US" dirty="0"/>
          </a:p>
        </p:txBody>
      </p:sp>
      <p:sp>
        <p:nvSpPr>
          <p:cNvPr id="4" name="Footer Placeholder 3">
            <a:extLst>
              <a:ext uri="{FF2B5EF4-FFF2-40B4-BE49-F238E27FC236}">
                <a16:creationId xmlns:a16="http://schemas.microsoft.com/office/drawing/2014/main" id="{ED228E7F-2DDB-444B-A0B7-36415B64649C}"/>
              </a:ext>
            </a:extLst>
          </p:cNvPr>
          <p:cNvSpPr>
            <a:spLocks noGrp="1"/>
          </p:cNvSpPr>
          <p:nvPr>
            <p:ph type="ftr" sz="quarter" idx="11"/>
          </p:nvPr>
        </p:nvSpPr>
        <p:spPr>
          <a:xfrm>
            <a:off x="2570922" y="6356350"/>
            <a:ext cx="7209182"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C1982E2D-60AF-4528-BEA7-E1D93A2182E9}"/>
              </a:ext>
            </a:extLst>
          </p:cNvPr>
          <p:cNvSpPr>
            <a:spLocks noGrp="1"/>
          </p:cNvSpPr>
          <p:nvPr>
            <p:ph type="sldNum" sz="quarter" idx="12"/>
          </p:nvPr>
        </p:nvSpPr>
        <p:spPr/>
        <p:txBody>
          <a:bodyPr/>
          <a:lstStyle/>
          <a:p>
            <a:fld id="{FC97CE76-A905-43B3-8272-F2B201946278}" type="slidenum">
              <a:rPr lang="en-US" smtClean="0"/>
              <a:t>35</a:t>
            </a:fld>
            <a:endParaRPr lang="en-US"/>
          </a:p>
        </p:txBody>
      </p:sp>
    </p:spTree>
    <p:extLst>
      <p:ext uri="{BB962C8B-B14F-4D97-AF65-F5344CB8AC3E}">
        <p14:creationId xmlns:p14="http://schemas.microsoft.com/office/powerpoint/2010/main" val="6563339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50E4C-A040-4B25-B481-1576B28E8D83}"/>
              </a:ext>
            </a:extLst>
          </p:cNvPr>
          <p:cNvSpPr>
            <a:spLocks noGrp="1"/>
          </p:cNvSpPr>
          <p:nvPr>
            <p:ph type="title"/>
          </p:nvPr>
        </p:nvSpPr>
        <p:spPr>
          <a:xfrm>
            <a:off x="838200" y="365126"/>
            <a:ext cx="10515600" cy="45651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B1D19913-C082-4762-8895-208F2E135608}"/>
              </a:ext>
            </a:extLst>
          </p:cNvPr>
          <p:cNvSpPr>
            <a:spLocks noGrp="1"/>
          </p:cNvSpPr>
          <p:nvPr>
            <p:ph idx="1"/>
          </p:nvPr>
        </p:nvSpPr>
        <p:spPr>
          <a:xfrm>
            <a:off x="838200" y="821636"/>
            <a:ext cx="10515600" cy="5355327"/>
          </a:xfrm>
        </p:spPr>
        <p:style>
          <a:lnRef idx="0">
            <a:scrgbClr r="0" g="0" b="0"/>
          </a:lnRef>
          <a:fillRef idx="1001">
            <a:schemeClr val="lt2"/>
          </a:fillRef>
          <a:effectRef idx="0">
            <a:scrgbClr r="0" g="0" b="0"/>
          </a:effectRef>
          <a:fontRef idx="major"/>
        </p:style>
        <p:txBody>
          <a:bodyPr>
            <a:normAutofit fontScale="85000" lnSpcReduction="10000"/>
          </a:bodyPr>
          <a:lstStyle/>
          <a:p>
            <a:pPr algn="just">
              <a:lnSpc>
                <a:spcPct val="220000"/>
              </a:lnSpc>
              <a:buFont typeface="Wingdings" panose="05000000000000000000" pitchFamily="2" charset="2"/>
              <a:buChar char="§"/>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Thus, in order to arrive at the economic values of these inputs it is necessary to adjust  the  prices  to  take  into  account  of  market imperfections.</a:t>
            </a:r>
          </a:p>
          <a:p>
            <a:pPr algn="just">
              <a:lnSpc>
                <a:spcPct val="220000"/>
              </a:lnSpc>
              <a:buFont typeface="Wingdings" panose="05000000000000000000" pitchFamily="2" charset="2"/>
              <a:buChar char="§"/>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This  suggests  the  need  to  developing  efficiency  shadow prices and measuring net economic benefits of goods/services in terms of these prices to guide the allocation of resources.</a:t>
            </a:r>
          </a:p>
          <a:p>
            <a:endParaRPr lang="en-US" dirty="0"/>
          </a:p>
        </p:txBody>
      </p:sp>
      <p:sp>
        <p:nvSpPr>
          <p:cNvPr id="4" name="Footer Placeholder 3">
            <a:extLst>
              <a:ext uri="{FF2B5EF4-FFF2-40B4-BE49-F238E27FC236}">
                <a16:creationId xmlns:a16="http://schemas.microsoft.com/office/drawing/2014/main" id="{80CAC1F9-535F-4A1F-84BF-2F66C5B28143}"/>
              </a:ext>
            </a:extLst>
          </p:cNvPr>
          <p:cNvSpPr>
            <a:spLocks noGrp="1"/>
          </p:cNvSpPr>
          <p:nvPr>
            <p:ph type="ftr" sz="quarter" idx="11"/>
          </p:nvPr>
        </p:nvSpPr>
        <p:spPr>
          <a:xfrm>
            <a:off x="1683025" y="6356350"/>
            <a:ext cx="7845287"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38E06896-70B4-4435-81C4-6DE41885672C}"/>
              </a:ext>
            </a:extLst>
          </p:cNvPr>
          <p:cNvSpPr>
            <a:spLocks noGrp="1"/>
          </p:cNvSpPr>
          <p:nvPr>
            <p:ph type="sldNum" sz="quarter" idx="12"/>
          </p:nvPr>
        </p:nvSpPr>
        <p:spPr/>
        <p:txBody>
          <a:bodyPr/>
          <a:lstStyle/>
          <a:p>
            <a:fld id="{FC97CE76-A905-43B3-8272-F2B201946278}" type="slidenum">
              <a:rPr lang="en-US" smtClean="0"/>
              <a:t>36</a:t>
            </a:fld>
            <a:endParaRPr lang="en-US"/>
          </a:p>
        </p:txBody>
      </p:sp>
    </p:spTree>
    <p:extLst>
      <p:ext uri="{BB962C8B-B14F-4D97-AF65-F5344CB8AC3E}">
        <p14:creationId xmlns:p14="http://schemas.microsoft.com/office/powerpoint/2010/main" val="25833130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C883D-AA8B-40D4-B757-679249742927}"/>
              </a:ext>
            </a:extLst>
          </p:cNvPr>
          <p:cNvSpPr>
            <a:spLocks noGrp="1"/>
          </p:cNvSpPr>
          <p:nvPr>
            <p:ph type="title"/>
          </p:nvPr>
        </p:nvSpPr>
        <p:spPr>
          <a:xfrm>
            <a:off x="838200" y="365126"/>
            <a:ext cx="10515600" cy="986596"/>
          </a:xfrm>
        </p:spPr>
        <p:style>
          <a:lnRef idx="1">
            <a:schemeClr val="accent1"/>
          </a:lnRef>
          <a:fillRef idx="2">
            <a:schemeClr val="accent1"/>
          </a:fillRef>
          <a:effectRef idx="1">
            <a:schemeClr val="accent1"/>
          </a:effectRef>
          <a:fontRef idx="minor">
            <a:schemeClr val="dk1"/>
          </a:fontRef>
        </p:style>
        <p:txBody>
          <a:bodyPr>
            <a:normAutofit/>
          </a:bodyPr>
          <a:lstStyle/>
          <a:p>
            <a:pPr marL="342900" indent="-342900">
              <a:buFont typeface="Wingdings" panose="05000000000000000000" pitchFamily="2" charset="2"/>
              <a:buChar char="v"/>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Traded/tradable and non-tradable goods/commodities (inputs   and outputs): </a:t>
            </a:r>
            <a:endParaRPr lang="en-US" sz="2400" dirty="0"/>
          </a:p>
        </p:txBody>
      </p:sp>
      <p:sp>
        <p:nvSpPr>
          <p:cNvPr id="3" name="Content Placeholder 2">
            <a:extLst>
              <a:ext uri="{FF2B5EF4-FFF2-40B4-BE49-F238E27FC236}">
                <a16:creationId xmlns:a16="http://schemas.microsoft.com/office/drawing/2014/main" id="{CEB4C0B8-CA74-4E09-A8FE-09D9469127F8}"/>
              </a:ext>
            </a:extLst>
          </p:cNvPr>
          <p:cNvSpPr>
            <a:spLocks noGrp="1"/>
          </p:cNvSpPr>
          <p:nvPr>
            <p:ph idx="1"/>
          </p:nvPr>
        </p:nvSpPr>
        <p:spPr>
          <a:xfrm>
            <a:off x="838200" y="1351722"/>
            <a:ext cx="10515600" cy="4825241"/>
          </a:xfrm>
        </p:spPr>
        <p:style>
          <a:lnRef idx="0">
            <a:scrgbClr r="0" g="0" b="0"/>
          </a:lnRef>
          <a:fillRef idx="1001">
            <a:schemeClr val="lt2"/>
          </a:fillRef>
          <a:effectRef idx="0">
            <a:scrgbClr r="0" g="0" b="0"/>
          </a:effectRef>
          <a:fontRef idx="major"/>
        </p:style>
        <p:txBody>
          <a:bodyPr>
            <a:normAutofit fontScale="85000" lnSpcReduction="10000"/>
          </a:bodyPr>
          <a:lstStyle/>
          <a:p>
            <a:pPr algn="just">
              <a:lnSpc>
                <a:spcPct val="210000"/>
              </a:lnSpc>
              <a:buFont typeface="Courier New" panose="02070309020205020404" pitchFamily="49" charset="0"/>
              <a:buChar char="o"/>
            </a:pP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Traded goods: </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Traded goods are goods that are imported or exported. </a:t>
            </a:r>
          </a:p>
          <a:p>
            <a:pPr algn="just">
              <a:lnSpc>
                <a:spcPct val="210000"/>
              </a:lnSpc>
              <a:buFont typeface="Wingdings" panose="05000000000000000000" pitchFamily="2" charset="2"/>
              <a:buChar char="§"/>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That is CIF for imports and FOB for exports. </a:t>
            </a:r>
          </a:p>
          <a:p>
            <a:pPr algn="just">
              <a:lnSpc>
                <a:spcPct val="210000"/>
              </a:lnSpc>
              <a:buFont typeface="Wingdings" panose="05000000000000000000" pitchFamily="2" charset="2"/>
              <a:buChar char="§"/>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Under CIF agreement, the responsibility of the seller include transporting the goods to nearest port, loading them on a vessel (pot) and paying for the insurance and freight.</a:t>
            </a:r>
          </a:p>
          <a:p>
            <a:endParaRPr lang="en-US" dirty="0"/>
          </a:p>
        </p:txBody>
      </p:sp>
      <p:sp>
        <p:nvSpPr>
          <p:cNvPr id="4" name="Footer Placeholder 3">
            <a:extLst>
              <a:ext uri="{FF2B5EF4-FFF2-40B4-BE49-F238E27FC236}">
                <a16:creationId xmlns:a16="http://schemas.microsoft.com/office/drawing/2014/main" id="{D29C628B-D18B-4EF2-A225-B1F6DCC19D91}"/>
              </a:ext>
            </a:extLst>
          </p:cNvPr>
          <p:cNvSpPr>
            <a:spLocks noGrp="1"/>
          </p:cNvSpPr>
          <p:nvPr>
            <p:ph type="ftr" sz="quarter" idx="11"/>
          </p:nvPr>
        </p:nvSpPr>
        <p:spPr>
          <a:xfrm>
            <a:off x="1722783" y="6356350"/>
            <a:ext cx="7991060"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B3FC9692-969F-4E49-9DC6-7F031B3D22D9}"/>
              </a:ext>
            </a:extLst>
          </p:cNvPr>
          <p:cNvSpPr>
            <a:spLocks noGrp="1"/>
          </p:cNvSpPr>
          <p:nvPr>
            <p:ph type="sldNum" sz="quarter" idx="12"/>
          </p:nvPr>
        </p:nvSpPr>
        <p:spPr/>
        <p:txBody>
          <a:bodyPr/>
          <a:lstStyle/>
          <a:p>
            <a:fld id="{FC97CE76-A905-43B3-8272-F2B201946278}" type="slidenum">
              <a:rPr lang="en-US" smtClean="0"/>
              <a:t>37</a:t>
            </a:fld>
            <a:endParaRPr lang="en-US"/>
          </a:p>
        </p:txBody>
      </p:sp>
    </p:spTree>
    <p:extLst>
      <p:ext uri="{BB962C8B-B14F-4D97-AF65-F5344CB8AC3E}">
        <p14:creationId xmlns:p14="http://schemas.microsoft.com/office/powerpoint/2010/main" val="10401068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C45DC-8A3B-493F-BC48-7BEFC8A17ACD}"/>
              </a:ext>
            </a:extLst>
          </p:cNvPr>
          <p:cNvSpPr>
            <a:spLocks noGrp="1"/>
          </p:cNvSpPr>
          <p:nvPr>
            <p:ph type="title"/>
          </p:nvPr>
        </p:nvSpPr>
        <p:spPr>
          <a:xfrm>
            <a:off x="838200" y="365126"/>
            <a:ext cx="10515600" cy="44325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0243C7C0-3977-4D7E-BCB2-F343E5615A0B}"/>
              </a:ext>
            </a:extLst>
          </p:cNvPr>
          <p:cNvSpPr>
            <a:spLocks noGrp="1"/>
          </p:cNvSpPr>
          <p:nvPr>
            <p:ph idx="1"/>
          </p:nvPr>
        </p:nvSpPr>
        <p:spPr>
          <a:xfrm>
            <a:off x="838200" y="808384"/>
            <a:ext cx="10515600" cy="5368579"/>
          </a:xfrm>
        </p:spPr>
        <p:style>
          <a:lnRef idx="0">
            <a:scrgbClr r="0" g="0" b="0"/>
          </a:lnRef>
          <a:fillRef idx="1001">
            <a:schemeClr val="lt2"/>
          </a:fillRef>
          <a:effectRef idx="0">
            <a:scrgbClr r="0" g="0" b="0"/>
          </a:effectRef>
          <a:fontRef idx="major"/>
        </p:style>
        <p:txBody>
          <a:bodyPr>
            <a:normAutofit/>
          </a:bodyPr>
          <a:lstStyle/>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FOB contracts relieve the responsibility of seller once the goods are shipped. </a:t>
            </a:r>
          </a:p>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Traded items are those for which FOB price is greater than domestic cost of production, or </a:t>
            </a:r>
          </a:p>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Imports, Marginal cost of production is greater than C.I.F price.  </a:t>
            </a:r>
          </a:p>
          <a:p>
            <a:endParaRPr lang="en-US" dirty="0"/>
          </a:p>
        </p:txBody>
      </p:sp>
      <p:sp>
        <p:nvSpPr>
          <p:cNvPr id="4" name="Footer Placeholder 3">
            <a:extLst>
              <a:ext uri="{FF2B5EF4-FFF2-40B4-BE49-F238E27FC236}">
                <a16:creationId xmlns:a16="http://schemas.microsoft.com/office/drawing/2014/main" id="{6E62838B-0C52-4C49-8F7B-A18380FFE2B9}"/>
              </a:ext>
            </a:extLst>
          </p:cNvPr>
          <p:cNvSpPr>
            <a:spLocks noGrp="1"/>
          </p:cNvSpPr>
          <p:nvPr>
            <p:ph type="ftr" sz="quarter" idx="11"/>
          </p:nvPr>
        </p:nvSpPr>
        <p:spPr>
          <a:xfrm>
            <a:off x="2650435" y="6356350"/>
            <a:ext cx="7262191"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AA9B6569-9FEB-4182-916F-184CF6FDD55C}"/>
              </a:ext>
            </a:extLst>
          </p:cNvPr>
          <p:cNvSpPr>
            <a:spLocks noGrp="1"/>
          </p:cNvSpPr>
          <p:nvPr>
            <p:ph type="sldNum" sz="quarter" idx="12"/>
          </p:nvPr>
        </p:nvSpPr>
        <p:spPr/>
        <p:txBody>
          <a:bodyPr/>
          <a:lstStyle/>
          <a:p>
            <a:fld id="{FC97CE76-A905-43B3-8272-F2B201946278}" type="slidenum">
              <a:rPr lang="en-US" smtClean="0"/>
              <a:t>38</a:t>
            </a:fld>
            <a:endParaRPr lang="en-US"/>
          </a:p>
        </p:txBody>
      </p:sp>
    </p:spTree>
    <p:extLst>
      <p:ext uri="{BB962C8B-B14F-4D97-AF65-F5344CB8AC3E}">
        <p14:creationId xmlns:p14="http://schemas.microsoft.com/office/powerpoint/2010/main" val="17664399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2E435-DD82-4F63-9FE0-4283F75C6C55}"/>
              </a:ext>
            </a:extLst>
          </p:cNvPr>
          <p:cNvSpPr>
            <a:spLocks noGrp="1"/>
          </p:cNvSpPr>
          <p:nvPr>
            <p:ph type="title"/>
          </p:nvPr>
        </p:nvSpPr>
        <p:spPr>
          <a:xfrm>
            <a:off x="838200" y="365126"/>
            <a:ext cx="10515600" cy="483014"/>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14D8CF78-118F-41E1-BA06-2A3E49CFEC59}"/>
              </a:ext>
            </a:extLst>
          </p:cNvPr>
          <p:cNvSpPr>
            <a:spLocks noGrp="1"/>
          </p:cNvSpPr>
          <p:nvPr>
            <p:ph idx="1"/>
          </p:nvPr>
        </p:nvSpPr>
        <p:spPr>
          <a:xfrm>
            <a:off x="838200" y="848140"/>
            <a:ext cx="10515600" cy="5328823"/>
          </a:xfrm>
        </p:spPr>
        <p:style>
          <a:lnRef idx="0">
            <a:scrgbClr r="0" g="0" b="0"/>
          </a:lnRef>
          <a:fillRef idx="1001">
            <a:schemeClr val="lt2"/>
          </a:fillRef>
          <a:effectRef idx="0">
            <a:scrgbClr r="0" g="0" b="0"/>
          </a:effectRef>
          <a:fontRef idx="major"/>
        </p:style>
        <p:txBody>
          <a:bodyPr>
            <a:normAutofit fontScale="85000" lnSpcReduction="10000"/>
          </a:bodyPr>
          <a:lstStyle/>
          <a:p>
            <a:pPr algn="just">
              <a:lnSpc>
                <a:spcPct val="220000"/>
              </a:lnSpc>
              <a:buFont typeface="Wingdings" panose="05000000000000000000" pitchFamily="2" charset="2"/>
              <a:buChar char="v"/>
            </a:pP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Non-tradable  inputs  and  outputs:  </a:t>
            </a:r>
            <a:r>
              <a:rPr lang="en-US" dirty="0">
                <a:latin typeface="Verdana" panose="020B0604030504040204" pitchFamily="34" charset="0"/>
                <a:ea typeface="Verdana" panose="020B0604030504040204" pitchFamily="34" charset="0"/>
                <a:cs typeface="Verdana" panose="020B0604030504040204" pitchFamily="34" charset="0"/>
              </a:rPr>
              <a:t>A  good  is  regarded  as  non-tradable  when  one  or  more  of  the  following  conditions  are satisfied. </a:t>
            </a:r>
          </a:p>
          <a:p>
            <a:pPr algn="just">
              <a:lnSpc>
                <a:spcPct val="220000"/>
              </a:lnSpc>
              <a:buFont typeface="Wingdings" panose="05000000000000000000" pitchFamily="2" charset="2"/>
              <a:buChar char="ü"/>
            </a:pPr>
            <a:r>
              <a:rPr lang="en-US" dirty="0">
                <a:latin typeface="Verdana" panose="020B0604030504040204" pitchFamily="34" charset="0"/>
                <a:ea typeface="Verdana" panose="020B0604030504040204" pitchFamily="34" charset="0"/>
                <a:cs typeface="Verdana" panose="020B0604030504040204" pitchFamily="34" charset="0"/>
              </a:rPr>
              <a:t> If its import price (CIF price) is greater than its domestic cost of production and domestic cost of production is greater than its export price (F.O.B price) or simply CIF &gt; DCP &gt; FOB.  </a:t>
            </a:r>
          </a:p>
          <a:p>
            <a:endParaRPr lang="en-US" dirty="0"/>
          </a:p>
        </p:txBody>
      </p:sp>
      <p:sp>
        <p:nvSpPr>
          <p:cNvPr id="4" name="Footer Placeholder 3">
            <a:extLst>
              <a:ext uri="{FF2B5EF4-FFF2-40B4-BE49-F238E27FC236}">
                <a16:creationId xmlns:a16="http://schemas.microsoft.com/office/drawing/2014/main" id="{E41E6F59-434E-405C-BF4F-8D4574796678}"/>
              </a:ext>
            </a:extLst>
          </p:cNvPr>
          <p:cNvSpPr>
            <a:spLocks noGrp="1"/>
          </p:cNvSpPr>
          <p:nvPr>
            <p:ph type="ftr" sz="quarter" idx="11"/>
          </p:nvPr>
        </p:nvSpPr>
        <p:spPr>
          <a:xfrm>
            <a:off x="2093843" y="6356350"/>
            <a:ext cx="7500731"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F931E3FA-E68C-4A41-9808-2FB9D6506DCD}"/>
              </a:ext>
            </a:extLst>
          </p:cNvPr>
          <p:cNvSpPr>
            <a:spLocks noGrp="1"/>
          </p:cNvSpPr>
          <p:nvPr>
            <p:ph type="sldNum" sz="quarter" idx="12"/>
          </p:nvPr>
        </p:nvSpPr>
        <p:spPr/>
        <p:txBody>
          <a:bodyPr/>
          <a:lstStyle/>
          <a:p>
            <a:fld id="{FC97CE76-A905-43B3-8272-F2B201946278}" type="slidenum">
              <a:rPr lang="en-US" smtClean="0"/>
              <a:t>39</a:t>
            </a:fld>
            <a:endParaRPr lang="en-US"/>
          </a:p>
        </p:txBody>
      </p:sp>
    </p:spTree>
    <p:extLst>
      <p:ext uri="{BB962C8B-B14F-4D97-AF65-F5344CB8AC3E}">
        <p14:creationId xmlns:p14="http://schemas.microsoft.com/office/powerpoint/2010/main" val="1384176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3E013-6F5C-41F2-BA8E-77CFD704B16D}"/>
              </a:ext>
            </a:extLst>
          </p:cNvPr>
          <p:cNvSpPr>
            <a:spLocks noGrp="1"/>
          </p:cNvSpPr>
          <p:nvPr>
            <p:ph type="title"/>
          </p:nvPr>
        </p:nvSpPr>
        <p:spPr>
          <a:xfrm>
            <a:off x="371061" y="365126"/>
            <a:ext cx="11449878" cy="430004"/>
          </a:xfrm>
        </p:spPr>
        <p:style>
          <a:lnRef idx="1">
            <a:schemeClr val="accent1"/>
          </a:lnRef>
          <a:fillRef idx="2">
            <a:schemeClr val="accent1"/>
          </a:fillRef>
          <a:effectRef idx="1">
            <a:schemeClr val="accent1"/>
          </a:effectRef>
          <a:fontRef idx="minor">
            <a:schemeClr val="dk1"/>
          </a:fontRef>
        </p:style>
        <p:txBody>
          <a:bodyPr>
            <a:noAutofit/>
          </a:bodyPr>
          <a:lstStyle/>
          <a:p>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1. Items considered as inputs and outputs</a:t>
            </a:r>
            <a:endParaRPr lang="en-US" sz="2400" dirty="0"/>
          </a:p>
        </p:txBody>
      </p:sp>
      <p:sp>
        <p:nvSpPr>
          <p:cNvPr id="3" name="Content Placeholder 2">
            <a:extLst>
              <a:ext uri="{FF2B5EF4-FFF2-40B4-BE49-F238E27FC236}">
                <a16:creationId xmlns:a16="http://schemas.microsoft.com/office/drawing/2014/main" id="{725E6022-C901-46EA-BCD2-15B5C4D89E19}"/>
              </a:ext>
            </a:extLst>
          </p:cNvPr>
          <p:cNvSpPr>
            <a:spLocks noGrp="1"/>
          </p:cNvSpPr>
          <p:nvPr>
            <p:ph idx="1"/>
          </p:nvPr>
        </p:nvSpPr>
        <p:spPr>
          <a:xfrm>
            <a:off x="371061" y="795130"/>
            <a:ext cx="11449878" cy="5561220"/>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20000"/>
              </a:lnSpc>
            </a:pPr>
            <a:r>
              <a:rPr lang="en-US" sz="9600" dirty="0">
                <a:solidFill>
                  <a:srgbClr val="C0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Often, when it is analyzed from the enterprises viewpoint some real costs and benefits attributed to projects do not appear among its inputs and outputs.</a:t>
            </a:r>
          </a:p>
          <a:p>
            <a:pPr algn="just">
              <a:lnSpc>
                <a:spcPct val="220000"/>
              </a:lnSpc>
            </a:pPr>
            <a:r>
              <a:rPr lang="en-US" sz="9600" dirty="0">
                <a:solidFill>
                  <a:srgbClr val="00B0F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main reason for excluding certain cost and benefits is that they are considered </a:t>
            </a:r>
            <a:r>
              <a:rPr lang="en-US" sz="9600" b="1" dirty="0">
                <a:solidFill>
                  <a:srgbClr val="00B0F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“external” </a:t>
            </a:r>
            <a:r>
              <a:rPr lang="en-US" sz="9600" dirty="0">
                <a:solidFill>
                  <a:srgbClr val="00B0F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to the enterprise.  </a:t>
            </a:r>
          </a:p>
          <a:p>
            <a:endParaRPr lang="en-US" dirty="0"/>
          </a:p>
        </p:txBody>
      </p:sp>
      <p:sp>
        <p:nvSpPr>
          <p:cNvPr id="4" name="Footer Placeholder 3">
            <a:extLst>
              <a:ext uri="{FF2B5EF4-FFF2-40B4-BE49-F238E27FC236}">
                <a16:creationId xmlns:a16="http://schemas.microsoft.com/office/drawing/2014/main" id="{C836C808-1695-4CC2-9402-E474958DFC8A}"/>
              </a:ext>
            </a:extLst>
          </p:cNvPr>
          <p:cNvSpPr>
            <a:spLocks noGrp="1"/>
          </p:cNvSpPr>
          <p:nvPr>
            <p:ph type="ftr" sz="quarter" idx="11"/>
          </p:nvPr>
        </p:nvSpPr>
        <p:spPr>
          <a:xfrm>
            <a:off x="1285461" y="6356350"/>
            <a:ext cx="8229600"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3071E472-1A90-4B0D-BE3A-3D8B5DAC7BB5}"/>
              </a:ext>
            </a:extLst>
          </p:cNvPr>
          <p:cNvSpPr>
            <a:spLocks noGrp="1"/>
          </p:cNvSpPr>
          <p:nvPr>
            <p:ph type="sldNum" sz="quarter" idx="12"/>
          </p:nvPr>
        </p:nvSpPr>
        <p:spPr/>
        <p:txBody>
          <a:bodyPr/>
          <a:lstStyle/>
          <a:p>
            <a:fld id="{FC97CE76-A905-43B3-8272-F2B201946278}" type="slidenum">
              <a:rPr lang="en-US" smtClean="0"/>
              <a:t>4</a:t>
            </a:fld>
            <a:endParaRPr lang="en-US"/>
          </a:p>
        </p:txBody>
      </p:sp>
    </p:spTree>
    <p:extLst>
      <p:ext uri="{BB962C8B-B14F-4D97-AF65-F5344CB8AC3E}">
        <p14:creationId xmlns:p14="http://schemas.microsoft.com/office/powerpoint/2010/main" val="26632831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448B2-132D-48BF-9F35-B02E53594152}"/>
              </a:ext>
            </a:extLst>
          </p:cNvPr>
          <p:cNvSpPr>
            <a:spLocks noGrp="1"/>
          </p:cNvSpPr>
          <p:nvPr>
            <p:ph type="title"/>
          </p:nvPr>
        </p:nvSpPr>
        <p:spPr>
          <a:xfrm>
            <a:off x="838200" y="365126"/>
            <a:ext cx="10515600" cy="44325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10BF2618-A8C9-42E9-91D1-4308187B621C}"/>
              </a:ext>
            </a:extLst>
          </p:cNvPr>
          <p:cNvSpPr>
            <a:spLocks noGrp="1"/>
          </p:cNvSpPr>
          <p:nvPr>
            <p:ph idx="1"/>
          </p:nvPr>
        </p:nvSpPr>
        <p:spPr>
          <a:xfrm>
            <a:off x="838200" y="808384"/>
            <a:ext cx="10515600" cy="5368579"/>
          </a:xfrm>
        </p:spPr>
        <p:style>
          <a:lnRef idx="0">
            <a:scrgbClr r="0" g="0" b="0"/>
          </a:lnRef>
          <a:fillRef idx="1001">
            <a:schemeClr val="lt2"/>
          </a:fillRef>
          <a:effectRef idx="0">
            <a:scrgbClr r="0" g="0" b="0"/>
          </a:effectRef>
          <a:fontRef idx="major"/>
        </p:style>
        <p:txBody>
          <a:bodyPr/>
          <a:lstStyle/>
          <a:p>
            <a:pPr algn="just">
              <a:lnSpc>
                <a:spcPct val="200000"/>
              </a:lnSpc>
              <a:buFont typeface="Wingdings" panose="05000000000000000000" pitchFamily="2" charset="2"/>
              <a:buChar char="ü"/>
            </a:pPr>
            <a:r>
              <a:rPr lang="en-US" sz="2400" dirty="0">
                <a:latin typeface="Verdana" panose="020B0604030504040204" pitchFamily="34" charset="0"/>
                <a:ea typeface="Verdana" panose="020B0604030504040204" pitchFamily="34" charset="0"/>
                <a:cs typeface="Verdana" panose="020B0604030504040204" pitchFamily="34" charset="0"/>
              </a:rPr>
              <a:t>If it is not traded because of government intervention by means of import bans or quotas. </a:t>
            </a:r>
          </a:p>
          <a:p>
            <a:pPr algn="just">
              <a:lnSpc>
                <a:spcPct val="200000"/>
              </a:lnSpc>
              <a:buFont typeface="Wingdings" panose="05000000000000000000" pitchFamily="2" charset="2"/>
              <a:buChar char="ü"/>
            </a:pPr>
            <a:r>
              <a:rPr lang="en-US" sz="2400" dirty="0">
                <a:latin typeface="Verdana" panose="020B0604030504040204" pitchFamily="34" charset="0"/>
                <a:ea typeface="Verdana" panose="020B0604030504040204" pitchFamily="34" charset="0"/>
                <a:cs typeface="Verdana" panose="020B0604030504040204" pitchFamily="34" charset="0"/>
              </a:rPr>
              <a:t>If it is not traded either because of its nature (bulkiness) or it is not economical to do so.  </a:t>
            </a:r>
          </a:p>
          <a:p>
            <a:endParaRPr lang="en-US" dirty="0"/>
          </a:p>
        </p:txBody>
      </p:sp>
      <p:sp>
        <p:nvSpPr>
          <p:cNvPr id="4" name="Footer Placeholder 3">
            <a:extLst>
              <a:ext uri="{FF2B5EF4-FFF2-40B4-BE49-F238E27FC236}">
                <a16:creationId xmlns:a16="http://schemas.microsoft.com/office/drawing/2014/main" id="{C17733E5-DBEF-4857-8B3D-9CA474A4F812}"/>
              </a:ext>
            </a:extLst>
          </p:cNvPr>
          <p:cNvSpPr>
            <a:spLocks noGrp="1"/>
          </p:cNvSpPr>
          <p:nvPr>
            <p:ph type="ftr" sz="quarter" idx="11"/>
          </p:nvPr>
        </p:nvSpPr>
        <p:spPr>
          <a:xfrm>
            <a:off x="1842052" y="6356350"/>
            <a:ext cx="7911548"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A99442E1-61D7-4222-B9FD-FAD142AEA438}"/>
              </a:ext>
            </a:extLst>
          </p:cNvPr>
          <p:cNvSpPr>
            <a:spLocks noGrp="1"/>
          </p:cNvSpPr>
          <p:nvPr>
            <p:ph type="sldNum" sz="quarter" idx="12"/>
          </p:nvPr>
        </p:nvSpPr>
        <p:spPr/>
        <p:txBody>
          <a:bodyPr/>
          <a:lstStyle/>
          <a:p>
            <a:fld id="{FC97CE76-A905-43B3-8272-F2B201946278}" type="slidenum">
              <a:rPr lang="en-US" smtClean="0"/>
              <a:t>40</a:t>
            </a:fld>
            <a:endParaRPr lang="en-US"/>
          </a:p>
        </p:txBody>
      </p:sp>
    </p:spTree>
    <p:extLst>
      <p:ext uri="{BB962C8B-B14F-4D97-AF65-F5344CB8AC3E}">
        <p14:creationId xmlns:p14="http://schemas.microsoft.com/office/powerpoint/2010/main" val="33430480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A96A9-6BD4-4B9B-B624-A3F298AFA64D}"/>
              </a:ext>
            </a:extLst>
          </p:cNvPr>
          <p:cNvSpPr>
            <a:spLocks noGrp="1"/>
          </p:cNvSpPr>
          <p:nvPr>
            <p:ph type="title"/>
          </p:nvPr>
        </p:nvSpPr>
        <p:spPr>
          <a:xfrm>
            <a:off x="838200" y="365126"/>
            <a:ext cx="10515600" cy="509518"/>
          </a:xfrm>
        </p:spPr>
        <p:style>
          <a:lnRef idx="1">
            <a:schemeClr val="accent1"/>
          </a:lnRef>
          <a:fillRef idx="2">
            <a:schemeClr val="accent1"/>
          </a:fillRef>
          <a:effectRef idx="1">
            <a:schemeClr val="accent1"/>
          </a:effectRef>
          <a:fontRef idx="minor">
            <a:schemeClr val="dk1"/>
          </a:fontRef>
        </p:style>
        <p:txBody>
          <a:bodyPr>
            <a:noAutofit/>
          </a:bodyPr>
          <a:lstStyle/>
          <a:p>
            <a:pPr marL="342900" indent="-342900">
              <a:buFont typeface="Courier New" panose="02070309020205020404" pitchFamily="49" charset="0"/>
              <a:buChar char="o"/>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economic value of tradable (Valuation of Tradable): </a:t>
            </a:r>
            <a:endParaRPr lang="en-US" sz="2400" dirty="0"/>
          </a:p>
        </p:txBody>
      </p:sp>
      <p:sp>
        <p:nvSpPr>
          <p:cNvPr id="3" name="Content Placeholder 2">
            <a:extLst>
              <a:ext uri="{FF2B5EF4-FFF2-40B4-BE49-F238E27FC236}">
                <a16:creationId xmlns:a16="http://schemas.microsoft.com/office/drawing/2014/main" id="{4B80B0A7-A73A-4FDA-9866-708562836AEF}"/>
              </a:ext>
            </a:extLst>
          </p:cNvPr>
          <p:cNvSpPr>
            <a:spLocks noGrp="1"/>
          </p:cNvSpPr>
          <p:nvPr>
            <p:ph idx="1"/>
          </p:nvPr>
        </p:nvSpPr>
        <p:spPr>
          <a:xfrm>
            <a:off x="838200" y="874644"/>
            <a:ext cx="10515600" cy="5481706"/>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0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 tradable goods, the international price is the measure of its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opportunity cost to the country</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algn="just">
              <a:lnSpc>
                <a:spcPct val="20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 tradable goods it is possible to substitute imports for domestic production and similarly it is possible to substitute exports  for  domestic  consumption.</a:t>
            </a:r>
          </a:p>
          <a:p>
            <a:pPr algn="just">
              <a:lnSpc>
                <a:spcPct val="20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Hence,  the  international  price,  also  referred  to  as  the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boarder  price</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represents the ‘real’ value of the good in terms of economic efficiency.   </a:t>
            </a:r>
          </a:p>
          <a:p>
            <a:endParaRPr lang="en-US" dirty="0"/>
          </a:p>
        </p:txBody>
      </p:sp>
      <p:sp>
        <p:nvSpPr>
          <p:cNvPr id="4" name="Footer Placeholder 3">
            <a:extLst>
              <a:ext uri="{FF2B5EF4-FFF2-40B4-BE49-F238E27FC236}">
                <a16:creationId xmlns:a16="http://schemas.microsoft.com/office/drawing/2014/main" id="{73B35579-CF02-43C3-AB14-429273D4B55E}"/>
              </a:ext>
            </a:extLst>
          </p:cNvPr>
          <p:cNvSpPr>
            <a:spLocks noGrp="1"/>
          </p:cNvSpPr>
          <p:nvPr>
            <p:ph type="ftr" sz="quarter" idx="11"/>
          </p:nvPr>
        </p:nvSpPr>
        <p:spPr>
          <a:xfrm>
            <a:off x="2133599" y="6356350"/>
            <a:ext cx="7553739"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9B33F5A0-8B92-4C80-A3A3-27E3027C4E3F}"/>
              </a:ext>
            </a:extLst>
          </p:cNvPr>
          <p:cNvSpPr>
            <a:spLocks noGrp="1"/>
          </p:cNvSpPr>
          <p:nvPr>
            <p:ph type="sldNum" sz="quarter" idx="12"/>
          </p:nvPr>
        </p:nvSpPr>
        <p:spPr/>
        <p:txBody>
          <a:bodyPr/>
          <a:lstStyle/>
          <a:p>
            <a:fld id="{FC97CE76-A905-43B3-8272-F2B201946278}" type="slidenum">
              <a:rPr lang="en-US" smtClean="0"/>
              <a:t>41</a:t>
            </a:fld>
            <a:endParaRPr lang="en-US"/>
          </a:p>
        </p:txBody>
      </p:sp>
    </p:spTree>
    <p:extLst>
      <p:ext uri="{BB962C8B-B14F-4D97-AF65-F5344CB8AC3E}">
        <p14:creationId xmlns:p14="http://schemas.microsoft.com/office/powerpoint/2010/main" val="8713020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5F8E3-2A61-472C-B48F-0BEB8814EC53}"/>
              </a:ext>
            </a:extLst>
          </p:cNvPr>
          <p:cNvSpPr>
            <a:spLocks noGrp="1"/>
          </p:cNvSpPr>
          <p:nvPr>
            <p:ph type="title"/>
          </p:nvPr>
        </p:nvSpPr>
        <p:spPr>
          <a:xfrm>
            <a:off x="838200" y="365126"/>
            <a:ext cx="10515600" cy="509518"/>
          </a:xfrm>
        </p:spPr>
        <p:style>
          <a:lnRef idx="1">
            <a:schemeClr val="accent1"/>
          </a:lnRef>
          <a:fillRef idx="2">
            <a:schemeClr val="accent1"/>
          </a:fillRef>
          <a:effectRef idx="1">
            <a:schemeClr val="accent1"/>
          </a:effectRef>
          <a:fontRef idx="minor">
            <a:schemeClr val="dk1"/>
          </a:fontRef>
        </p:style>
        <p:txBody>
          <a:bodyPr>
            <a:noAutofit/>
          </a:bodyPr>
          <a:lstStyle/>
          <a:p>
            <a:pPr marL="342900" indent="-342900">
              <a:buFont typeface="Courier New" panose="02070309020205020404" pitchFamily="49" charset="0"/>
              <a:buChar char="o"/>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Valuation of non-tradable commodities: </a:t>
            </a:r>
            <a:endParaRPr lang="en-US" sz="2400" dirty="0"/>
          </a:p>
        </p:txBody>
      </p:sp>
      <p:sp>
        <p:nvSpPr>
          <p:cNvPr id="3" name="Content Placeholder 2">
            <a:extLst>
              <a:ext uri="{FF2B5EF4-FFF2-40B4-BE49-F238E27FC236}">
                <a16:creationId xmlns:a16="http://schemas.microsoft.com/office/drawing/2014/main" id="{725E2A82-9B4B-4CAF-90B2-CCA53D6572BB}"/>
              </a:ext>
            </a:extLst>
          </p:cNvPr>
          <p:cNvSpPr>
            <a:spLocks noGrp="1"/>
          </p:cNvSpPr>
          <p:nvPr>
            <p:ph idx="1"/>
          </p:nvPr>
        </p:nvSpPr>
        <p:spPr>
          <a:xfrm>
            <a:off x="838200" y="874644"/>
            <a:ext cx="10515600" cy="5302319"/>
          </a:xfrm>
        </p:spPr>
        <p:style>
          <a:lnRef idx="0">
            <a:scrgbClr r="0" g="0" b="0"/>
          </a:lnRef>
          <a:fillRef idx="1001">
            <a:schemeClr val="lt2"/>
          </a:fillRef>
          <a:effectRef idx="0">
            <a:scrgbClr r="0" g="0" b="0"/>
          </a:effectRef>
          <a:fontRef idx="major"/>
        </p:style>
        <p:txBody>
          <a:bodyPr>
            <a:normAutofit/>
          </a:bodyPr>
          <a:lstStyle/>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Some goods and services such as land, building, and electricity are not amenable to foreign trade. </a:t>
            </a:r>
          </a:p>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Hence, there is no boarder price for them. </a:t>
            </a:r>
          </a:p>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Economic value for non-traded items are defined in terms of marginal social cost (MSC) and marginal social benefit (MSB). </a:t>
            </a:r>
          </a:p>
          <a:p>
            <a:endParaRPr lang="en-US" dirty="0"/>
          </a:p>
        </p:txBody>
      </p:sp>
      <p:sp>
        <p:nvSpPr>
          <p:cNvPr id="4" name="Footer Placeholder 3">
            <a:extLst>
              <a:ext uri="{FF2B5EF4-FFF2-40B4-BE49-F238E27FC236}">
                <a16:creationId xmlns:a16="http://schemas.microsoft.com/office/drawing/2014/main" id="{D7C3EEDD-0B26-4296-8ABA-45049F19C836}"/>
              </a:ext>
            </a:extLst>
          </p:cNvPr>
          <p:cNvSpPr>
            <a:spLocks noGrp="1"/>
          </p:cNvSpPr>
          <p:nvPr>
            <p:ph type="ftr" sz="quarter" idx="11"/>
          </p:nvPr>
        </p:nvSpPr>
        <p:spPr>
          <a:xfrm>
            <a:off x="2663687" y="6356350"/>
            <a:ext cx="722243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64F3315D-8F50-4B42-B964-780B19A4454F}"/>
              </a:ext>
            </a:extLst>
          </p:cNvPr>
          <p:cNvSpPr>
            <a:spLocks noGrp="1"/>
          </p:cNvSpPr>
          <p:nvPr>
            <p:ph type="sldNum" sz="quarter" idx="12"/>
          </p:nvPr>
        </p:nvSpPr>
        <p:spPr/>
        <p:txBody>
          <a:bodyPr/>
          <a:lstStyle/>
          <a:p>
            <a:fld id="{FC97CE76-A905-43B3-8272-F2B201946278}" type="slidenum">
              <a:rPr lang="en-US" smtClean="0"/>
              <a:t>42</a:t>
            </a:fld>
            <a:endParaRPr lang="en-US"/>
          </a:p>
        </p:txBody>
      </p:sp>
    </p:spTree>
    <p:extLst>
      <p:ext uri="{BB962C8B-B14F-4D97-AF65-F5344CB8AC3E}">
        <p14:creationId xmlns:p14="http://schemas.microsoft.com/office/powerpoint/2010/main" val="42745971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69DC2-84EE-491F-AFE3-25B8E6A7BB1A}"/>
              </a:ext>
            </a:extLst>
          </p:cNvPr>
          <p:cNvSpPr>
            <a:spLocks noGrp="1"/>
          </p:cNvSpPr>
          <p:nvPr>
            <p:ph type="title"/>
          </p:nvPr>
        </p:nvSpPr>
        <p:spPr>
          <a:xfrm>
            <a:off x="838200" y="365126"/>
            <a:ext cx="10515600" cy="50951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ECA2EA10-B533-4835-B16C-47367EDA25C7}"/>
              </a:ext>
            </a:extLst>
          </p:cNvPr>
          <p:cNvSpPr>
            <a:spLocks noGrp="1"/>
          </p:cNvSpPr>
          <p:nvPr>
            <p:ph idx="1"/>
          </p:nvPr>
        </p:nvSpPr>
        <p:spPr>
          <a:xfrm>
            <a:off x="838200" y="874644"/>
            <a:ext cx="10515600" cy="5302319"/>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2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marginal social cost of a good is the value in terms of accounting prices of the resources required to produce an extra unit of the good, or </a:t>
            </a:r>
          </a:p>
          <a:p>
            <a:pPr algn="just">
              <a:lnSpc>
                <a:spcPct val="22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Is the cost of producing one more unit of a good or services that falls on peoples other then the producer.</a:t>
            </a:r>
          </a:p>
          <a:p>
            <a:pPr algn="just">
              <a:lnSpc>
                <a:spcPct val="22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 is the total cost that the society pays for the production of an extra unit of goods in question.</a:t>
            </a:r>
          </a:p>
          <a:p>
            <a:endParaRPr lang="en-US" dirty="0"/>
          </a:p>
        </p:txBody>
      </p:sp>
      <p:sp>
        <p:nvSpPr>
          <p:cNvPr id="4" name="Footer Placeholder 3">
            <a:extLst>
              <a:ext uri="{FF2B5EF4-FFF2-40B4-BE49-F238E27FC236}">
                <a16:creationId xmlns:a16="http://schemas.microsoft.com/office/drawing/2014/main" id="{DA94EFC3-8C26-4AA8-BFA0-E5530C74030F}"/>
              </a:ext>
            </a:extLst>
          </p:cNvPr>
          <p:cNvSpPr>
            <a:spLocks noGrp="1"/>
          </p:cNvSpPr>
          <p:nvPr>
            <p:ph type="ftr" sz="quarter" idx="11"/>
          </p:nvPr>
        </p:nvSpPr>
        <p:spPr>
          <a:xfrm>
            <a:off x="2001078" y="6356350"/>
            <a:ext cx="8057322"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44AF4267-8138-481B-B9D3-3E43B39F2B0A}"/>
              </a:ext>
            </a:extLst>
          </p:cNvPr>
          <p:cNvSpPr>
            <a:spLocks noGrp="1"/>
          </p:cNvSpPr>
          <p:nvPr>
            <p:ph type="sldNum" sz="quarter" idx="12"/>
          </p:nvPr>
        </p:nvSpPr>
        <p:spPr/>
        <p:txBody>
          <a:bodyPr/>
          <a:lstStyle/>
          <a:p>
            <a:fld id="{FC97CE76-A905-43B3-8272-F2B201946278}" type="slidenum">
              <a:rPr lang="en-US" smtClean="0"/>
              <a:t>43</a:t>
            </a:fld>
            <a:endParaRPr lang="en-US"/>
          </a:p>
        </p:txBody>
      </p:sp>
    </p:spTree>
    <p:extLst>
      <p:ext uri="{BB962C8B-B14F-4D97-AF65-F5344CB8AC3E}">
        <p14:creationId xmlns:p14="http://schemas.microsoft.com/office/powerpoint/2010/main" val="23630713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9F737-29FD-47D7-B2DB-CF13AD161190}"/>
              </a:ext>
            </a:extLst>
          </p:cNvPr>
          <p:cNvSpPr>
            <a:spLocks noGrp="1"/>
          </p:cNvSpPr>
          <p:nvPr>
            <p:ph type="title"/>
          </p:nvPr>
        </p:nvSpPr>
        <p:spPr>
          <a:xfrm>
            <a:off x="838200" y="365125"/>
            <a:ext cx="10515600" cy="536023"/>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280233BA-7478-41E1-A26B-6DA76DF4065C}"/>
              </a:ext>
            </a:extLst>
          </p:cNvPr>
          <p:cNvSpPr>
            <a:spLocks noGrp="1"/>
          </p:cNvSpPr>
          <p:nvPr>
            <p:ph idx="1"/>
          </p:nvPr>
        </p:nvSpPr>
        <p:spPr>
          <a:xfrm>
            <a:off x="838200" y="901148"/>
            <a:ext cx="10515600" cy="5275815"/>
          </a:xfrm>
        </p:spPr>
        <p:style>
          <a:lnRef idx="0">
            <a:scrgbClr r="0" g="0" b="0"/>
          </a:lnRef>
          <a:fillRef idx="1001">
            <a:schemeClr val="lt2"/>
          </a:fillRef>
          <a:effectRef idx="0">
            <a:scrgbClr r="0" g="0" b="0"/>
          </a:effectRef>
          <a:fontRef idx="major"/>
        </p:style>
        <p:txBody>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marginal social benefit of a good is the benefit of an additional unit of a good or services that people other than the consumer of the goods or services enjoy. </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Therefore, the valuation of non-tradable is done as per the principles of shadow price discussed above.   </a:t>
            </a:r>
          </a:p>
          <a:p>
            <a:endParaRPr lang="en-US" dirty="0"/>
          </a:p>
        </p:txBody>
      </p:sp>
      <p:sp>
        <p:nvSpPr>
          <p:cNvPr id="4" name="Footer Placeholder 3">
            <a:extLst>
              <a:ext uri="{FF2B5EF4-FFF2-40B4-BE49-F238E27FC236}">
                <a16:creationId xmlns:a16="http://schemas.microsoft.com/office/drawing/2014/main" id="{8CFBEAF4-20F6-4092-89C2-AC2DCD9FEC7E}"/>
              </a:ext>
            </a:extLst>
          </p:cNvPr>
          <p:cNvSpPr>
            <a:spLocks noGrp="1"/>
          </p:cNvSpPr>
          <p:nvPr>
            <p:ph type="ftr" sz="quarter" idx="11"/>
          </p:nvPr>
        </p:nvSpPr>
        <p:spPr>
          <a:xfrm>
            <a:off x="2332383" y="6356350"/>
            <a:ext cx="7765773"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0E3A8BF1-56E3-41D6-803B-F15C75EA372A}"/>
              </a:ext>
            </a:extLst>
          </p:cNvPr>
          <p:cNvSpPr>
            <a:spLocks noGrp="1"/>
          </p:cNvSpPr>
          <p:nvPr>
            <p:ph type="sldNum" sz="quarter" idx="12"/>
          </p:nvPr>
        </p:nvSpPr>
        <p:spPr/>
        <p:txBody>
          <a:bodyPr/>
          <a:lstStyle/>
          <a:p>
            <a:fld id="{FC97CE76-A905-43B3-8272-F2B201946278}" type="slidenum">
              <a:rPr lang="en-US" smtClean="0"/>
              <a:t>44</a:t>
            </a:fld>
            <a:endParaRPr lang="en-US"/>
          </a:p>
        </p:txBody>
      </p:sp>
    </p:spTree>
    <p:extLst>
      <p:ext uri="{BB962C8B-B14F-4D97-AF65-F5344CB8AC3E}">
        <p14:creationId xmlns:p14="http://schemas.microsoft.com/office/powerpoint/2010/main" val="9438815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1E27B-F777-4849-94A6-FAAC6C19D066}"/>
              </a:ext>
            </a:extLst>
          </p:cNvPr>
          <p:cNvSpPr>
            <a:spLocks noGrp="1"/>
          </p:cNvSpPr>
          <p:nvPr>
            <p:ph type="title"/>
          </p:nvPr>
        </p:nvSpPr>
        <p:spPr>
          <a:xfrm>
            <a:off x="838200" y="365126"/>
            <a:ext cx="10515600" cy="50951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36A6A9D9-B51F-4C30-8D9A-2AA3515FE87C}"/>
              </a:ext>
            </a:extLst>
          </p:cNvPr>
          <p:cNvSpPr>
            <a:spLocks noGrp="1"/>
          </p:cNvSpPr>
          <p:nvPr>
            <p:ph idx="1"/>
          </p:nvPr>
        </p:nvSpPr>
        <p:spPr>
          <a:xfrm>
            <a:off x="838200" y="874644"/>
            <a:ext cx="10515600" cy="5302319"/>
          </a:xfrm>
        </p:spPr>
        <p:style>
          <a:lnRef idx="0">
            <a:scrgbClr r="0" g="0" b="0"/>
          </a:lnRef>
          <a:fillRef idx="1001">
            <a:schemeClr val="lt2"/>
          </a:fillRef>
          <a:effectRef idx="0">
            <a:scrgbClr r="0" g="0" b="0"/>
          </a:effectRef>
          <a:fontRef idx="major"/>
        </p:style>
        <p:txBody>
          <a:bodyPr>
            <a:normAutofit/>
          </a:bodyPr>
          <a:lstStyle/>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another way of determining economic value of non traded goods are;</a:t>
            </a:r>
          </a:p>
          <a:p>
            <a:pPr algn="just">
              <a:lnSpc>
                <a:spcPct val="1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On output side; </a:t>
            </a:r>
          </a:p>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If the impact of the project is increase the consumption  of the product in the economy, the  measure of value is the consumers’ willing to pay.</a:t>
            </a:r>
          </a:p>
          <a:p>
            <a:endParaRPr lang="en-US" dirty="0"/>
          </a:p>
        </p:txBody>
      </p:sp>
      <p:sp>
        <p:nvSpPr>
          <p:cNvPr id="4" name="Footer Placeholder 3">
            <a:extLst>
              <a:ext uri="{FF2B5EF4-FFF2-40B4-BE49-F238E27FC236}">
                <a16:creationId xmlns:a16="http://schemas.microsoft.com/office/drawing/2014/main" id="{2FE79D14-8227-4032-BC29-D455C23490AF}"/>
              </a:ext>
            </a:extLst>
          </p:cNvPr>
          <p:cNvSpPr>
            <a:spLocks noGrp="1"/>
          </p:cNvSpPr>
          <p:nvPr>
            <p:ph type="ftr" sz="quarter" idx="11"/>
          </p:nvPr>
        </p:nvSpPr>
        <p:spPr>
          <a:xfrm>
            <a:off x="1643269" y="6356350"/>
            <a:ext cx="8348869"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8E15CFA0-3A75-4606-A463-43EEBEC93FD1}"/>
              </a:ext>
            </a:extLst>
          </p:cNvPr>
          <p:cNvSpPr>
            <a:spLocks noGrp="1"/>
          </p:cNvSpPr>
          <p:nvPr>
            <p:ph type="sldNum" sz="quarter" idx="12"/>
          </p:nvPr>
        </p:nvSpPr>
        <p:spPr/>
        <p:txBody>
          <a:bodyPr/>
          <a:lstStyle/>
          <a:p>
            <a:fld id="{FC97CE76-A905-43B3-8272-F2B201946278}" type="slidenum">
              <a:rPr lang="en-US" smtClean="0"/>
              <a:t>45</a:t>
            </a:fld>
            <a:endParaRPr lang="en-US"/>
          </a:p>
        </p:txBody>
      </p:sp>
    </p:spTree>
    <p:extLst>
      <p:ext uri="{BB962C8B-B14F-4D97-AF65-F5344CB8AC3E}">
        <p14:creationId xmlns:p14="http://schemas.microsoft.com/office/powerpoint/2010/main" val="1188923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3E28D-7B76-4A6A-B4D3-F6D8D3E1584C}"/>
              </a:ext>
            </a:extLst>
          </p:cNvPr>
          <p:cNvSpPr>
            <a:spLocks noGrp="1"/>
          </p:cNvSpPr>
          <p:nvPr>
            <p:ph type="title"/>
          </p:nvPr>
        </p:nvSpPr>
        <p:spPr>
          <a:xfrm>
            <a:off x="838200" y="365126"/>
            <a:ext cx="10515600" cy="483014"/>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6CCD58EE-04C9-4754-9034-3B07A3E9B477}"/>
              </a:ext>
            </a:extLst>
          </p:cNvPr>
          <p:cNvSpPr>
            <a:spLocks noGrp="1"/>
          </p:cNvSpPr>
          <p:nvPr>
            <p:ph idx="1"/>
          </p:nvPr>
        </p:nvSpPr>
        <p:spPr>
          <a:xfrm>
            <a:off x="838200" y="848140"/>
            <a:ext cx="10515600" cy="5328823"/>
          </a:xfrm>
        </p:spPr>
        <p:style>
          <a:lnRef idx="0">
            <a:scrgbClr r="0" g="0" b="0"/>
          </a:lnRef>
          <a:fillRef idx="1001">
            <a:schemeClr val="lt2"/>
          </a:fillRef>
          <a:effectRef idx="0">
            <a:scrgbClr r="0" g="0" b="0"/>
          </a:effectRef>
          <a:fontRef idx="major"/>
        </p:style>
        <p:txBody>
          <a:bodyPr/>
          <a:lstStyle/>
          <a:p>
            <a:pPr algn="just">
              <a:lnSpc>
                <a:spcPct val="21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On the input side;</a:t>
            </a:r>
          </a:p>
          <a:p>
            <a:pPr algn="just">
              <a:lnSpc>
                <a:spcPct val="21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If  the  impact  of  the  project  is reduce  the  availability  of  inputs  to  other  users,  their  willingness  to  pay  for  the  input represents social value. </a:t>
            </a:r>
          </a:p>
          <a:p>
            <a:endParaRPr lang="en-US" dirty="0"/>
          </a:p>
        </p:txBody>
      </p:sp>
      <p:sp>
        <p:nvSpPr>
          <p:cNvPr id="4" name="Footer Placeholder 3">
            <a:extLst>
              <a:ext uri="{FF2B5EF4-FFF2-40B4-BE49-F238E27FC236}">
                <a16:creationId xmlns:a16="http://schemas.microsoft.com/office/drawing/2014/main" id="{117FD220-02D7-4487-A124-BB6B24C32769}"/>
              </a:ext>
            </a:extLst>
          </p:cNvPr>
          <p:cNvSpPr>
            <a:spLocks noGrp="1"/>
          </p:cNvSpPr>
          <p:nvPr>
            <p:ph type="ftr" sz="quarter" idx="11"/>
          </p:nvPr>
        </p:nvSpPr>
        <p:spPr>
          <a:xfrm>
            <a:off x="2637183" y="6356350"/>
            <a:ext cx="7288695" cy="365125"/>
          </a:xfrm>
        </p:spPr>
        <p:txBody>
          <a:bodyPr/>
          <a:lstStyle/>
          <a:p>
            <a:r>
              <a:rPr lang="en-US" dirty="0"/>
              <a:t>Course title: Development planning and project analysis II             BY:s k.         Academic Year, 2012    </a:t>
            </a:r>
          </a:p>
        </p:txBody>
      </p:sp>
    </p:spTree>
    <p:extLst>
      <p:ext uri="{BB962C8B-B14F-4D97-AF65-F5344CB8AC3E}">
        <p14:creationId xmlns:p14="http://schemas.microsoft.com/office/powerpoint/2010/main" val="19307313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43E39-41B0-4B3F-9D4B-F6C3D3858B71}"/>
              </a:ext>
            </a:extLst>
          </p:cNvPr>
          <p:cNvSpPr>
            <a:spLocks noGrp="1"/>
          </p:cNvSpPr>
          <p:nvPr>
            <p:ph type="title"/>
          </p:nvPr>
        </p:nvSpPr>
        <p:spPr>
          <a:xfrm>
            <a:off x="838200" y="365126"/>
            <a:ext cx="10515600" cy="456510"/>
          </a:xfrm>
        </p:spPr>
        <p:style>
          <a:lnRef idx="1">
            <a:schemeClr val="accent1"/>
          </a:lnRef>
          <a:fillRef idx="2">
            <a:schemeClr val="accent1"/>
          </a:fillRef>
          <a:effectRef idx="1">
            <a:schemeClr val="accent1"/>
          </a:effectRef>
          <a:fontRef idx="minor">
            <a:schemeClr val="dk1"/>
          </a:fontRef>
        </p:style>
        <p:txBody>
          <a:bodyPr>
            <a:noAutofit/>
          </a:bodyPr>
          <a:lstStyle/>
          <a:p>
            <a:pPr marL="571500" indent="-571500">
              <a:buFont typeface="Wingdings" panose="05000000000000000000" pitchFamily="2" charset="2"/>
              <a:buChar char="v"/>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Border Parity Pricing</a:t>
            </a:r>
            <a:endParaRPr lang="en-US" sz="2400" dirty="0"/>
          </a:p>
        </p:txBody>
      </p:sp>
      <p:sp>
        <p:nvSpPr>
          <p:cNvPr id="3" name="Content Placeholder 2">
            <a:extLst>
              <a:ext uri="{FF2B5EF4-FFF2-40B4-BE49-F238E27FC236}">
                <a16:creationId xmlns:a16="http://schemas.microsoft.com/office/drawing/2014/main" id="{D68636E2-0945-4335-93C0-EF5EC7B6BF7E}"/>
              </a:ext>
            </a:extLst>
          </p:cNvPr>
          <p:cNvSpPr>
            <a:spLocks noGrp="1"/>
          </p:cNvSpPr>
          <p:nvPr>
            <p:ph idx="1"/>
          </p:nvPr>
        </p:nvSpPr>
        <p:spPr>
          <a:xfrm>
            <a:off x="838200" y="821636"/>
            <a:ext cx="10515600" cy="5355327"/>
          </a:xfrm>
        </p:spPr>
        <p:style>
          <a:lnRef idx="0">
            <a:scrgbClr r="0" g="0" b="0"/>
          </a:lnRef>
          <a:fillRef idx="1001">
            <a:schemeClr val="lt2"/>
          </a:fillRef>
          <a:effectRef idx="0">
            <a:scrgbClr r="0" g="0" b="0"/>
          </a:effectRef>
          <a:fontRef idx="major"/>
        </p:style>
        <p:txBody>
          <a:bodyPr>
            <a:normAutofit/>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economic benefits of producing tradable outputs and costs of using tradable inputs are measured by the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border price of these inputs and outputs.</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opportunity cost of tradable goods is defined by their border prices or value of a traded good at the border or port of entry (airport or sea port) of a country. </a:t>
            </a:r>
          </a:p>
          <a:p>
            <a:endParaRPr lang="en-US" dirty="0"/>
          </a:p>
        </p:txBody>
      </p:sp>
      <p:sp>
        <p:nvSpPr>
          <p:cNvPr id="4" name="Footer Placeholder 3">
            <a:extLst>
              <a:ext uri="{FF2B5EF4-FFF2-40B4-BE49-F238E27FC236}">
                <a16:creationId xmlns:a16="http://schemas.microsoft.com/office/drawing/2014/main" id="{59514781-C0EB-4276-8621-1C3BFE9EB4B0}"/>
              </a:ext>
            </a:extLst>
          </p:cNvPr>
          <p:cNvSpPr>
            <a:spLocks noGrp="1"/>
          </p:cNvSpPr>
          <p:nvPr>
            <p:ph type="ftr" sz="quarter" idx="11"/>
          </p:nvPr>
        </p:nvSpPr>
        <p:spPr>
          <a:xfrm>
            <a:off x="1948070" y="6356350"/>
            <a:ext cx="7832034"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AD869664-32F5-43C5-972E-082C324FE501}"/>
              </a:ext>
            </a:extLst>
          </p:cNvPr>
          <p:cNvSpPr>
            <a:spLocks noGrp="1"/>
          </p:cNvSpPr>
          <p:nvPr>
            <p:ph type="sldNum" sz="quarter" idx="12"/>
          </p:nvPr>
        </p:nvSpPr>
        <p:spPr/>
        <p:txBody>
          <a:bodyPr/>
          <a:lstStyle/>
          <a:p>
            <a:fld id="{FC97CE76-A905-43B3-8272-F2B201946278}" type="slidenum">
              <a:rPr lang="en-US" smtClean="0"/>
              <a:t>47</a:t>
            </a:fld>
            <a:endParaRPr lang="en-US"/>
          </a:p>
        </p:txBody>
      </p:sp>
    </p:spTree>
    <p:extLst>
      <p:ext uri="{BB962C8B-B14F-4D97-AF65-F5344CB8AC3E}">
        <p14:creationId xmlns:p14="http://schemas.microsoft.com/office/powerpoint/2010/main" val="5876547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114AA-1364-4321-833D-4E327F3F3CC0}"/>
              </a:ext>
            </a:extLst>
          </p:cNvPr>
          <p:cNvSpPr>
            <a:spLocks noGrp="1"/>
          </p:cNvSpPr>
          <p:nvPr>
            <p:ph type="title"/>
          </p:nvPr>
        </p:nvSpPr>
        <p:spPr>
          <a:xfrm>
            <a:off x="838200" y="365126"/>
            <a:ext cx="10515600" cy="469762"/>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5267DC06-0C7A-442A-AD89-028189A36E02}"/>
              </a:ext>
            </a:extLst>
          </p:cNvPr>
          <p:cNvSpPr>
            <a:spLocks noGrp="1"/>
          </p:cNvSpPr>
          <p:nvPr>
            <p:ph idx="1"/>
          </p:nvPr>
        </p:nvSpPr>
        <p:spPr>
          <a:xfrm>
            <a:off x="838200" y="834888"/>
            <a:ext cx="10515600" cy="5342075"/>
          </a:xfrm>
        </p:spPr>
        <p:style>
          <a:lnRef idx="0">
            <a:scrgbClr r="0" g="0" b="0"/>
          </a:lnRef>
          <a:fillRef idx="1001">
            <a:schemeClr val="lt2"/>
          </a:fillRef>
          <a:effectRef idx="0">
            <a:scrgbClr r="0" g="0" b="0"/>
          </a:effectRef>
          <a:fontRef idx="major"/>
        </p:style>
        <p:txBody>
          <a:bodyPr>
            <a:normAutofit fontScale="92500" lnSpcReduction="10000"/>
          </a:bodyPr>
          <a:lstStyle/>
          <a:p>
            <a:pPr algn="just">
              <a:lnSpc>
                <a:spcPct val="20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efficiency/shadow prices are border prices determined by international trade.</a:t>
            </a:r>
          </a:p>
          <a:p>
            <a:pPr algn="just">
              <a:lnSpc>
                <a:spcPct val="20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Border price is the unit price of a traded good at a country’s border or point of entry and it is either CIF or FOB prices , but net of taxes and subsidies.</a:t>
            </a:r>
          </a:p>
          <a:p>
            <a:pPr algn="just">
              <a:lnSpc>
                <a:spcPct val="20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project inputs and outputs are thus valued on the basis of international trade. </a:t>
            </a:r>
          </a:p>
          <a:p>
            <a:endParaRPr lang="en-US" dirty="0"/>
          </a:p>
        </p:txBody>
      </p:sp>
      <p:sp>
        <p:nvSpPr>
          <p:cNvPr id="4" name="Footer Placeholder 3">
            <a:extLst>
              <a:ext uri="{FF2B5EF4-FFF2-40B4-BE49-F238E27FC236}">
                <a16:creationId xmlns:a16="http://schemas.microsoft.com/office/drawing/2014/main" id="{514E414A-423E-4BF3-A84B-05E046E51111}"/>
              </a:ext>
            </a:extLst>
          </p:cNvPr>
          <p:cNvSpPr>
            <a:spLocks noGrp="1"/>
          </p:cNvSpPr>
          <p:nvPr>
            <p:ph type="ftr" sz="quarter" idx="11"/>
          </p:nvPr>
        </p:nvSpPr>
        <p:spPr>
          <a:xfrm>
            <a:off x="2292626" y="6356350"/>
            <a:ext cx="7142922"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9A8EB042-CBF7-4495-AAA1-DB5F02F120F0}"/>
              </a:ext>
            </a:extLst>
          </p:cNvPr>
          <p:cNvSpPr>
            <a:spLocks noGrp="1"/>
          </p:cNvSpPr>
          <p:nvPr>
            <p:ph type="sldNum" sz="quarter" idx="12"/>
          </p:nvPr>
        </p:nvSpPr>
        <p:spPr/>
        <p:txBody>
          <a:bodyPr/>
          <a:lstStyle/>
          <a:p>
            <a:fld id="{FC97CE76-A905-43B3-8272-F2B201946278}" type="slidenum">
              <a:rPr lang="en-US" smtClean="0"/>
              <a:t>48</a:t>
            </a:fld>
            <a:endParaRPr lang="en-US"/>
          </a:p>
        </p:txBody>
      </p:sp>
    </p:spTree>
    <p:extLst>
      <p:ext uri="{BB962C8B-B14F-4D97-AF65-F5344CB8AC3E}">
        <p14:creationId xmlns:p14="http://schemas.microsoft.com/office/powerpoint/2010/main" val="8725971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9F0CC-AF8F-4C21-BD88-6C9A1B2D89F1}"/>
              </a:ext>
            </a:extLst>
          </p:cNvPr>
          <p:cNvSpPr>
            <a:spLocks noGrp="1"/>
          </p:cNvSpPr>
          <p:nvPr>
            <p:ph type="title"/>
          </p:nvPr>
        </p:nvSpPr>
        <p:spPr>
          <a:xfrm>
            <a:off x="838200" y="365126"/>
            <a:ext cx="10515600" cy="45651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8D7B4A1D-A555-4EDC-906F-0E3E23EF0F42}"/>
              </a:ext>
            </a:extLst>
          </p:cNvPr>
          <p:cNvSpPr>
            <a:spLocks noGrp="1"/>
          </p:cNvSpPr>
          <p:nvPr>
            <p:ph idx="1"/>
          </p:nvPr>
        </p:nvSpPr>
        <p:spPr>
          <a:xfrm>
            <a:off x="838200" y="834888"/>
            <a:ext cx="10515600" cy="5355327"/>
          </a:xfrm>
        </p:spPr>
        <p:style>
          <a:lnRef idx="0">
            <a:scrgbClr r="0" g="0" b="0"/>
          </a:lnRef>
          <a:fillRef idx="1001">
            <a:schemeClr val="lt2"/>
          </a:fillRef>
          <a:effectRef idx="0">
            <a:scrgbClr r="0" g="0" b="0"/>
          </a:effectRef>
          <a:fontRef idx="major"/>
        </p:style>
        <p:txBody>
          <a:bodyPr>
            <a:normAutofit fontScale="85000" lnSpcReduction="20000"/>
          </a:bodyPr>
          <a:lstStyle/>
          <a:p>
            <a:pPr algn="just">
              <a:lnSpc>
                <a:spcPct val="220000"/>
              </a:lnSpc>
            </a:pPr>
            <a:r>
              <a:rPr lang="en-US" dirty="0">
                <a:latin typeface="Verdana" panose="020B0604030504040204" pitchFamily="34" charset="0"/>
                <a:ea typeface="Verdana" panose="020B0604030504040204" pitchFamily="34" charset="0"/>
                <a:cs typeface="Verdana" panose="020B0604030504040204" pitchFamily="34" charset="0"/>
              </a:rPr>
              <a:t>The basic assumption here is that international market is less distorted than the domestic market and thus taking international price is more realistic to value the true cost of inputs and outputs.</a:t>
            </a:r>
          </a:p>
          <a:p>
            <a:pPr algn="just">
              <a:lnSpc>
                <a:spcPct val="22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To move from market to shadow price analysis therefore, shadow prices must be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expressed in terms of world prices to the</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project</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endParaRPr lang="en-US" dirty="0"/>
          </a:p>
        </p:txBody>
      </p:sp>
      <p:sp>
        <p:nvSpPr>
          <p:cNvPr id="4" name="Footer Placeholder 3">
            <a:extLst>
              <a:ext uri="{FF2B5EF4-FFF2-40B4-BE49-F238E27FC236}">
                <a16:creationId xmlns:a16="http://schemas.microsoft.com/office/drawing/2014/main" id="{307B3505-D728-45F3-89BC-D6D6D46C96F4}"/>
              </a:ext>
            </a:extLst>
          </p:cNvPr>
          <p:cNvSpPr>
            <a:spLocks noGrp="1"/>
          </p:cNvSpPr>
          <p:nvPr>
            <p:ph type="ftr" sz="quarter" idx="11"/>
          </p:nvPr>
        </p:nvSpPr>
        <p:spPr>
          <a:xfrm>
            <a:off x="1802295" y="6356350"/>
            <a:ext cx="8176591"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1F3F8862-4BEF-4C3F-BF7E-571A217ED083}"/>
              </a:ext>
            </a:extLst>
          </p:cNvPr>
          <p:cNvSpPr>
            <a:spLocks noGrp="1"/>
          </p:cNvSpPr>
          <p:nvPr>
            <p:ph type="sldNum" sz="quarter" idx="12"/>
          </p:nvPr>
        </p:nvSpPr>
        <p:spPr/>
        <p:txBody>
          <a:bodyPr/>
          <a:lstStyle/>
          <a:p>
            <a:fld id="{FC97CE76-A905-43B3-8272-F2B201946278}" type="slidenum">
              <a:rPr lang="en-US" smtClean="0"/>
              <a:t>49</a:t>
            </a:fld>
            <a:endParaRPr lang="en-US"/>
          </a:p>
        </p:txBody>
      </p:sp>
    </p:spTree>
    <p:extLst>
      <p:ext uri="{BB962C8B-B14F-4D97-AF65-F5344CB8AC3E}">
        <p14:creationId xmlns:p14="http://schemas.microsoft.com/office/powerpoint/2010/main" val="913057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0DCA8-5AAD-4C26-B372-F7D4BAF2EE8A}"/>
              </a:ext>
            </a:extLst>
          </p:cNvPr>
          <p:cNvSpPr>
            <a:spLocks noGrp="1"/>
          </p:cNvSpPr>
          <p:nvPr>
            <p:ph type="title"/>
          </p:nvPr>
        </p:nvSpPr>
        <p:spPr>
          <a:xfrm>
            <a:off x="609600" y="365125"/>
            <a:ext cx="10840278" cy="549275"/>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A4714C29-BF45-4A02-AC52-758AF73A399C}"/>
              </a:ext>
            </a:extLst>
          </p:cNvPr>
          <p:cNvSpPr>
            <a:spLocks noGrp="1"/>
          </p:cNvSpPr>
          <p:nvPr>
            <p:ph idx="1"/>
          </p:nvPr>
        </p:nvSpPr>
        <p:spPr>
          <a:xfrm>
            <a:off x="609600" y="914400"/>
            <a:ext cx="10840278" cy="5262563"/>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But costs or benefits viewed as “external” to the enterprise are “internal” when they are considered from the economy’s angle; somebody pays for these “external” costs and somebody receives these “external” benefits, even if it is not the enterprise.  </a:t>
            </a:r>
          </a:p>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Thus, to the extent that they can be measured and valued they are included in the calculations of the economic NPV AND IRR.</a:t>
            </a:r>
          </a:p>
          <a:p>
            <a:endParaRPr lang="en-US" dirty="0"/>
          </a:p>
        </p:txBody>
      </p:sp>
      <p:sp>
        <p:nvSpPr>
          <p:cNvPr id="4" name="Footer Placeholder 3">
            <a:extLst>
              <a:ext uri="{FF2B5EF4-FFF2-40B4-BE49-F238E27FC236}">
                <a16:creationId xmlns:a16="http://schemas.microsoft.com/office/drawing/2014/main" id="{6D194FE2-E50E-48EE-A28B-830D2DC9C802}"/>
              </a:ext>
            </a:extLst>
          </p:cNvPr>
          <p:cNvSpPr>
            <a:spLocks noGrp="1"/>
          </p:cNvSpPr>
          <p:nvPr>
            <p:ph type="ftr" sz="quarter" idx="11"/>
          </p:nvPr>
        </p:nvSpPr>
        <p:spPr>
          <a:xfrm>
            <a:off x="1537251" y="6356350"/>
            <a:ext cx="8468139" cy="365125"/>
          </a:xfrm>
        </p:spPr>
        <p:txBody>
          <a:bodyPr/>
          <a:lstStyle/>
          <a:p>
            <a:r>
              <a:rPr lang="en-US" dirty="0"/>
              <a:t>Course title: Development planning and project analysis II             BY:  </a:t>
            </a:r>
            <a:r>
              <a:rPr lang="en-US" dirty="0" err="1"/>
              <a:t>s,k</a:t>
            </a:r>
            <a:r>
              <a:rPr lang="en-US" dirty="0"/>
              <a:t>.         Academic Year, 2012    </a:t>
            </a:r>
          </a:p>
        </p:txBody>
      </p:sp>
      <p:sp>
        <p:nvSpPr>
          <p:cNvPr id="5" name="Slide Number Placeholder 4">
            <a:extLst>
              <a:ext uri="{FF2B5EF4-FFF2-40B4-BE49-F238E27FC236}">
                <a16:creationId xmlns:a16="http://schemas.microsoft.com/office/drawing/2014/main" id="{4BED7DF5-3C5D-473D-A90F-319E597421AB}"/>
              </a:ext>
            </a:extLst>
          </p:cNvPr>
          <p:cNvSpPr>
            <a:spLocks noGrp="1"/>
          </p:cNvSpPr>
          <p:nvPr>
            <p:ph type="sldNum" sz="quarter" idx="12"/>
          </p:nvPr>
        </p:nvSpPr>
        <p:spPr/>
        <p:txBody>
          <a:bodyPr/>
          <a:lstStyle/>
          <a:p>
            <a:fld id="{FC97CE76-A905-43B3-8272-F2B201946278}" type="slidenum">
              <a:rPr lang="en-US" smtClean="0"/>
              <a:t>5</a:t>
            </a:fld>
            <a:endParaRPr lang="en-US"/>
          </a:p>
        </p:txBody>
      </p:sp>
    </p:spTree>
    <p:extLst>
      <p:ext uri="{BB962C8B-B14F-4D97-AF65-F5344CB8AC3E}">
        <p14:creationId xmlns:p14="http://schemas.microsoft.com/office/powerpoint/2010/main" val="3463727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568BB-DD5F-4315-9B10-739CB2D2107D}"/>
              </a:ext>
            </a:extLst>
          </p:cNvPr>
          <p:cNvSpPr>
            <a:spLocks noGrp="1"/>
          </p:cNvSpPr>
          <p:nvPr>
            <p:ph type="title"/>
          </p:nvPr>
        </p:nvSpPr>
        <p:spPr>
          <a:xfrm>
            <a:off x="838200" y="365125"/>
            <a:ext cx="10515600" cy="522771"/>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B432781C-2046-4811-B04F-14262BE557E7}"/>
              </a:ext>
            </a:extLst>
          </p:cNvPr>
          <p:cNvSpPr>
            <a:spLocks noGrp="1"/>
          </p:cNvSpPr>
          <p:nvPr>
            <p:ph idx="1"/>
          </p:nvPr>
        </p:nvSpPr>
        <p:spPr>
          <a:xfrm>
            <a:off x="838200" y="887896"/>
            <a:ext cx="10515600" cy="5289067"/>
          </a:xfrm>
        </p:spPr>
        <p:style>
          <a:lnRef idx="0">
            <a:scrgbClr r="0" g="0" b="0"/>
          </a:lnRef>
          <a:fillRef idx="1001">
            <a:schemeClr val="lt2"/>
          </a:fillRef>
          <a:effectRef idx="0">
            <a:scrgbClr r="0" g="0" b="0"/>
          </a:effectRef>
          <a:fontRef idx="major"/>
        </p:style>
        <p:txBody>
          <a:bodyPr>
            <a:normAutofit fontScale="92500"/>
          </a:bodyPr>
          <a:lstStyle/>
          <a:p>
            <a:pPr algn="just">
              <a:lnSpc>
                <a:spcPct val="200000"/>
              </a:lnSpc>
            </a:pPr>
            <a:r>
              <a:rPr lang="en-US" sz="2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Export parity price; </a:t>
            </a: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is the price that a producer gets for its product if exported, or FOB export price minus the cost of getting the product from the farm or factory to the boarder.</a:t>
            </a:r>
          </a:p>
          <a:p>
            <a:pPr algn="just">
              <a:lnSpc>
                <a:spcPct val="200000"/>
              </a:lnSpc>
            </a:pPr>
            <a:r>
              <a:rPr lang="en-US" sz="2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Import parity price; </a:t>
            </a: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is the price that the purchaser pays for imported goods; or CIF import price plus transportation cost to the purchaser location.</a:t>
            </a:r>
          </a:p>
          <a:p>
            <a:endParaRPr lang="en-US" dirty="0"/>
          </a:p>
        </p:txBody>
      </p:sp>
      <p:sp>
        <p:nvSpPr>
          <p:cNvPr id="4" name="Footer Placeholder 3">
            <a:extLst>
              <a:ext uri="{FF2B5EF4-FFF2-40B4-BE49-F238E27FC236}">
                <a16:creationId xmlns:a16="http://schemas.microsoft.com/office/drawing/2014/main" id="{BDE00E3A-5D4C-4487-AF3C-B5874321EC6E}"/>
              </a:ext>
            </a:extLst>
          </p:cNvPr>
          <p:cNvSpPr>
            <a:spLocks noGrp="1"/>
          </p:cNvSpPr>
          <p:nvPr>
            <p:ph type="ftr" sz="quarter" idx="11"/>
          </p:nvPr>
        </p:nvSpPr>
        <p:spPr>
          <a:xfrm>
            <a:off x="2425147" y="6356350"/>
            <a:ext cx="740796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92C38B58-6729-4856-93CA-FEEFBFAE2608}"/>
              </a:ext>
            </a:extLst>
          </p:cNvPr>
          <p:cNvSpPr>
            <a:spLocks noGrp="1"/>
          </p:cNvSpPr>
          <p:nvPr>
            <p:ph type="sldNum" sz="quarter" idx="12"/>
          </p:nvPr>
        </p:nvSpPr>
        <p:spPr/>
        <p:txBody>
          <a:bodyPr/>
          <a:lstStyle/>
          <a:p>
            <a:fld id="{FC97CE76-A905-43B3-8272-F2B201946278}" type="slidenum">
              <a:rPr lang="en-US" smtClean="0"/>
              <a:t>50</a:t>
            </a:fld>
            <a:endParaRPr lang="en-US"/>
          </a:p>
        </p:txBody>
      </p:sp>
    </p:spTree>
    <p:extLst>
      <p:ext uri="{BB962C8B-B14F-4D97-AF65-F5344CB8AC3E}">
        <p14:creationId xmlns:p14="http://schemas.microsoft.com/office/powerpoint/2010/main" val="9865035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25C31-BD56-480D-A3E1-1E0F94038C0D}"/>
              </a:ext>
            </a:extLst>
          </p:cNvPr>
          <p:cNvSpPr>
            <a:spLocks noGrp="1"/>
          </p:cNvSpPr>
          <p:nvPr>
            <p:ph type="title"/>
          </p:nvPr>
        </p:nvSpPr>
        <p:spPr>
          <a:xfrm>
            <a:off x="838200" y="365126"/>
            <a:ext cx="10515600" cy="50951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C6BE49A3-A36B-40F4-9B68-6086B50E0CEC}"/>
              </a:ext>
            </a:extLst>
          </p:cNvPr>
          <p:cNvSpPr>
            <a:spLocks noGrp="1"/>
          </p:cNvSpPr>
          <p:nvPr>
            <p:ph idx="1"/>
          </p:nvPr>
        </p:nvSpPr>
        <p:spPr>
          <a:xfrm>
            <a:off x="838200" y="874644"/>
            <a:ext cx="10515600" cy="5302319"/>
          </a:xfrm>
        </p:spPr>
        <p:style>
          <a:lnRef idx="0">
            <a:scrgbClr r="0" g="0" b="0"/>
          </a:lnRef>
          <a:fillRef idx="1001">
            <a:schemeClr val="lt2"/>
          </a:fillRef>
          <a:effectRef idx="0">
            <a:scrgbClr r="0" g="0" b="0"/>
          </a:effectRef>
          <a:fontRef idx="major"/>
        </p:style>
        <p:txBody>
          <a:bodyPr/>
          <a:lstStyle/>
          <a:p>
            <a:pPr algn="just">
              <a:lnSpc>
                <a:spcPct val="22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Thus, for traded goods </a:t>
            </a:r>
            <a:r>
              <a:rPr lang="en-US" sz="2400" b="1"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domestic margins, relating to transport will have to be adjusted to prices at the border to obtain values at the</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sz="2400" b="1"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project level. </a:t>
            </a:r>
          </a:p>
          <a:p>
            <a:pPr algn="just">
              <a:lnSpc>
                <a:spcPct val="22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decomposition of these margins is referred to as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border parity pricing</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endParaRPr lang="en-US" dirty="0"/>
          </a:p>
        </p:txBody>
      </p:sp>
      <p:sp>
        <p:nvSpPr>
          <p:cNvPr id="4" name="Footer Placeholder 3">
            <a:extLst>
              <a:ext uri="{FF2B5EF4-FFF2-40B4-BE49-F238E27FC236}">
                <a16:creationId xmlns:a16="http://schemas.microsoft.com/office/drawing/2014/main" id="{124BD63A-A404-4825-AEC9-DFCFE5A5F91A}"/>
              </a:ext>
            </a:extLst>
          </p:cNvPr>
          <p:cNvSpPr>
            <a:spLocks noGrp="1"/>
          </p:cNvSpPr>
          <p:nvPr>
            <p:ph type="ftr" sz="quarter" idx="11"/>
          </p:nvPr>
        </p:nvSpPr>
        <p:spPr>
          <a:xfrm>
            <a:off x="2027583" y="6356350"/>
            <a:ext cx="7924800"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FEF40D34-364A-4360-86C7-0F90E7C7D74A}"/>
              </a:ext>
            </a:extLst>
          </p:cNvPr>
          <p:cNvSpPr>
            <a:spLocks noGrp="1"/>
          </p:cNvSpPr>
          <p:nvPr>
            <p:ph type="sldNum" sz="quarter" idx="12"/>
          </p:nvPr>
        </p:nvSpPr>
        <p:spPr/>
        <p:txBody>
          <a:bodyPr/>
          <a:lstStyle/>
          <a:p>
            <a:fld id="{FC97CE76-A905-43B3-8272-F2B201946278}" type="slidenum">
              <a:rPr lang="en-US" smtClean="0"/>
              <a:t>51</a:t>
            </a:fld>
            <a:endParaRPr lang="en-US"/>
          </a:p>
        </p:txBody>
      </p:sp>
    </p:spTree>
    <p:extLst>
      <p:ext uri="{BB962C8B-B14F-4D97-AF65-F5344CB8AC3E}">
        <p14:creationId xmlns:p14="http://schemas.microsoft.com/office/powerpoint/2010/main" val="21490180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14779-4230-4F84-81CE-BC55A8946F9E}"/>
              </a:ext>
            </a:extLst>
          </p:cNvPr>
          <p:cNvSpPr>
            <a:spLocks noGrp="1"/>
          </p:cNvSpPr>
          <p:nvPr>
            <p:ph type="title"/>
          </p:nvPr>
        </p:nvSpPr>
        <p:spPr>
          <a:xfrm>
            <a:off x="838200" y="365126"/>
            <a:ext cx="10515600" cy="496266"/>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C9F05F08-CE21-40A0-9B2D-983B84F24AF9}"/>
              </a:ext>
            </a:extLst>
          </p:cNvPr>
          <p:cNvSpPr>
            <a:spLocks noGrp="1"/>
          </p:cNvSpPr>
          <p:nvPr>
            <p:ph idx="1"/>
          </p:nvPr>
        </p:nvSpPr>
        <p:spPr>
          <a:xfrm>
            <a:off x="838200" y="861392"/>
            <a:ext cx="10515600" cy="5315571"/>
          </a:xfrm>
        </p:spPr>
        <p:style>
          <a:lnRef idx="0">
            <a:scrgbClr r="0" g="0" b="0"/>
          </a:lnRef>
          <a:fillRef idx="1001">
            <a:schemeClr val="lt2"/>
          </a:fillRef>
          <a:effectRef idx="0">
            <a:scrgbClr r="0" g="0" b="0"/>
          </a:effectRef>
          <a:fontRef idx="major"/>
        </p:style>
        <p:txBody>
          <a:bodyPr>
            <a:normAutofit fontScale="85000" lnSpcReduction="20000"/>
          </a:bodyPr>
          <a:lstStyle/>
          <a:p>
            <a:pPr algn="just">
              <a:lnSpc>
                <a:spcPct val="210000"/>
              </a:lnSpc>
            </a:pPr>
            <a:r>
              <a:rPr lang="en-US" b="1" i="1" dirty="0">
                <a:latin typeface="Verdana" panose="020B0604030504040204" pitchFamily="34" charset="0"/>
                <a:ea typeface="Verdana" panose="020B0604030504040204" pitchFamily="34" charset="0"/>
                <a:cs typeface="Verdana" panose="020B0604030504040204" pitchFamily="34" charset="0"/>
              </a:rPr>
              <a:t>A parity price or parity economic value</a:t>
            </a:r>
            <a:r>
              <a:rPr lang="en-US" b="1" dirty="0">
                <a:latin typeface="Verdana" panose="020B0604030504040204" pitchFamily="34" charset="0"/>
                <a:ea typeface="Verdana" panose="020B0604030504040204" pitchFamily="34" charset="0"/>
                <a:cs typeface="Verdana" panose="020B0604030504040204" pitchFamily="34" charset="0"/>
              </a:rPr>
              <a:t> </a:t>
            </a:r>
            <a:r>
              <a:rPr lang="en-US" dirty="0">
                <a:latin typeface="Verdana" panose="020B0604030504040204" pitchFamily="34" charset="0"/>
                <a:ea typeface="Verdana" panose="020B0604030504040204" pitchFamily="34" charset="0"/>
                <a:cs typeface="Verdana" panose="020B0604030504040204" pitchFamily="34" charset="0"/>
              </a:rPr>
              <a:t>is the price or value of a project input &amp; output that is based on a </a:t>
            </a:r>
            <a:r>
              <a:rPr lang="en-US" b="1" dirty="0">
                <a:latin typeface="Verdana" panose="020B0604030504040204" pitchFamily="34" charset="0"/>
                <a:ea typeface="Verdana" panose="020B0604030504040204" pitchFamily="34" charset="0"/>
                <a:cs typeface="Verdana" panose="020B0604030504040204" pitchFamily="34" charset="0"/>
              </a:rPr>
              <a:t>border price </a:t>
            </a:r>
            <a:r>
              <a:rPr lang="en-US" dirty="0">
                <a:latin typeface="Verdana" panose="020B0604030504040204" pitchFamily="34" charset="0"/>
                <a:ea typeface="Verdana" panose="020B0604030504040204" pitchFamily="34" charset="0"/>
                <a:cs typeface="Verdana" panose="020B0604030504040204" pitchFamily="34" charset="0"/>
              </a:rPr>
              <a:t>adjusted for expenses b/n border and the </a:t>
            </a:r>
            <a:r>
              <a:rPr lang="en-US" b="1" dirty="0">
                <a:latin typeface="Verdana" panose="020B0604030504040204" pitchFamily="34" charset="0"/>
                <a:ea typeface="Verdana" panose="020B0604030504040204" pitchFamily="34" charset="0"/>
                <a:cs typeface="Verdana" panose="020B0604030504040204" pitchFamily="34" charset="0"/>
              </a:rPr>
              <a:t>project boundary.</a:t>
            </a:r>
          </a:p>
          <a:p>
            <a:pPr algn="just">
              <a:lnSpc>
                <a:spcPct val="21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Thus, the assess of the full economic values of a traded good in a world price system requires both its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foreign exchange worth </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the border, plus the value at world price of the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non-traded activities of transportation</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required per unit of output.</a:t>
            </a:r>
          </a:p>
          <a:p>
            <a:endParaRPr lang="en-US" dirty="0"/>
          </a:p>
        </p:txBody>
      </p:sp>
      <p:sp>
        <p:nvSpPr>
          <p:cNvPr id="4" name="Footer Placeholder 3">
            <a:extLst>
              <a:ext uri="{FF2B5EF4-FFF2-40B4-BE49-F238E27FC236}">
                <a16:creationId xmlns:a16="http://schemas.microsoft.com/office/drawing/2014/main" id="{C9B9FF38-3288-46AE-84F7-4B36200DF865}"/>
              </a:ext>
            </a:extLst>
          </p:cNvPr>
          <p:cNvSpPr>
            <a:spLocks noGrp="1"/>
          </p:cNvSpPr>
          <p:nvPr>
            <p:ph type="ftr" sz="quarter" idx="11"/>
          </p:nvPr>
        </p:nvSpPr>
        <p:spPr>
          <a:xfrm>
            <a:off x="2875722" y="6356350"/>
            <a:ext cx="6864626"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6B055343-4640-4A77-98E2-AB1B5A58842D}"/>
              </a:ext>
            </a:extLst>
          </p:cNvPr>
          <p:cNvSpPr>
            <a:spLocks noGrp="1"/>
          </p:cNvSpPr>
          <p:nvPr>
            <p:ph type="sldNum" sz="quarter" idx="12"/>
          </p:nvPr>
        </p:nvSpPr>
        <p:spPr/>
        <p:txBody>
          <a:bodyPr/>
          <a:lstStyle/>
          <a:p>
            <a:fld id="{FC97CE76-A905-43B3-8272-F2B201946278}" type="slidenum">
              <a:rPr lang="en-US" smtClean="0"/>
              <a:t>52</a:t>
            </a:fld>
            <a:endParaRPr lang="en-US"/>
          </a:p>
        </p:txBody>
      </p:sp>
    </p:spTree>
    <p:extLst>
      <p:ext uri="{BB962C8B-B14F-4D97-AF65-F5344CB8AC3E}">
        <p14:creationId xmlns:p14="http://schemas.microsoft.com/office/powerpoint/2010/main" val="29015686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B7FFA-C5D8-4F7E-972D-02A11A244AF8}"/>
              </a:ext>
            </a:extLst>
          </p:cNvPr>
          <p:cNvSpPr>
            <a:spLocks noGrp="1"/>
          </p:cNvSpPr>
          <p:nvPr>
            <p:ph type="title"/>
          </p:nvPr>
        </p:nvSpPr>
        <p:spPr>
          <a:xfrm>
            <a:off x="838200" y="365126"/>
            <a:ext cx="10515600" cy="496266"/>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88853AC3-6752-41B8-BC91-7402128240DA}"/>
              </a:ext>
            </a:extLst>
          </p:cNvPr>
          <p:cNvSpPr>
            <a:spLocks noGrp="1"/>
          </p:cNvSpPr>
          <p:nvPr>
            <p:ph idx="1"/>
          </p:nvPr>
        </p:nvSpPr>
        <p:spPr>
          <a:xfrm>
            <a:off x="838200" y="861392"/>
            <a:ext cx="10515600" cy="5315571"/>
          </a:xfrm>
        </p:spPr>
        <p:style>
          <a:lnRef idx="0">
            <a:scrgbClr r="0" g="0" b="0"/>
          </a:lnRef>
          <a:fillRef idx="1001">
            <a:schemeClr val="lt2"/>
          </a:fillRef>
          <a:effectRef idx="0">
            <a:scrgbClr r="0" g="0" b="0"/>
          </a:effectRef>
          <a:fontRef idx="major"/>
        </p:style>
        <p:txBody>
          <a:bodyPr>
            <a:normAutofit fontScale="92500"/>
          </a:bodyPr>
          <a:lstStyle/>
          <a:p>
            <a:pPr algn="just">
              <a:lnSpc>
                <a:spcPct val="22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Recall that for tradable goods,</a:t>
            </a:r>
          </a:p>
          <a:p>
            <a:pPr marL="0" indent="0" algn="just">
              <a:lnSpc>
                <a:spcPct val="220000"/>
              </a:lnSpc>
              <a:buNone/>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1. CIF prices &lt; Domestic market prices;…… import.</a:t>
            </a:r>
          </a:p>
          <a:p>
            <a:pPr marL="0" indent="0" algn="just">
              <a:lnSpc>
                <a:spcPct val="220000"/>
              </a:lnSpc>
              <a:buNone/>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2. FOB prices &gt; Domestic market prices……...export.</a:t>
            </a:r>
          </a:p>
          <a:p>
            <a:pPr algn="just">
              <a:lnSpc>
                <a:spcPct val="22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Where a project imports an inputs, its border parity price is the </a:t>
            </a:r>
            <a:r>
              <a:rPr lang="en-US" sz="2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CIF price plus transportation costs up to the destination of farm</a:t>
            </a: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endParaRPr lang="en-US" dirty="0"/>
          </a:p>
        </p:txBody>
      </p:sp>
      <p:sp>
        <p:nvSpPr>
          <p:cNvPr id="4" name="Footer Placeholder 3">
            <a:extLst>
              <a:ext uri="{FF2B5EF4-FFF2-40B4-BE49-F238E27FC236}">
                <a16:creationId xmlns:a16="http://schemas.microsoft.com/office/drawing/2014/main" id="{638806B6-B276-4569-8D19-4912E88ADB58}"/>
              </a:ext>
            </a:extLst>
          </p:cNvPr>
          <p:cNvSpPr>
            <a:spLocks noGrp="1"/>
          </p:cNvSpPr>
          <p:nvPr>
            <p:ph type="ftr" sz="quarter" idx="11"/>
          </p:nvPr>
        </p:nvSpPr>
        <p:spPr>
          <a:xfrm>
            <a:off x="2173357" y="6356350"/>
            <a:ext cx="7368208"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4923B58E-6CDD-471E-818C-8055207D9082}"/>
              </a:ext>
            </a:extLst>
          </p:cNvPr>
          <p:cNvSpPr>
            <a:spLocks noGrp="1"/>
          </p:cNvSpPr>
          <p:nvPr>
            <p:ph type="sldNum" sz="quarter" idx="12"/>
          </p:nvPr>
        </p:nvSpPr>
        <p:spPr/>
        <p:txBody>
          <a:bodyPr/>
          <a:lstStyle/>
          <a:p>
            <a:fld id="{FC97CE76-A905-43B3-8272-F2B201946278}" type="slidenum">
              <a:rPr lang="en-US" smtClean="0"/>
              <a:t>53</a:t>
            </a:fld>
            <a:endParaRPr lang="en-US"/>
          </a:p>
        </p:txBody>
      </p:sp>
    </p:spTree>
    <p:extLst>
      <p:ext uri="{BB962C8B-B14F-4D97-AF65-F5344CB8AC3E}">
        <p14:creationId xmlns:p14="http://schemas.microsoft.com/office/powerpoint/2010/main" val="28444495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BF8D1-194D-46E4-B7E5-01AD809C7254}"/>
              </a:ext>
            </a:extLst>
          </p:cNvPr>
          <p:cNvSpPr>
            <a:spLocks noGrp="1"/>
          </p:cNvSpPr>
          <p:nvPr>
            <p:ph type="title"/>
          </p:nvPr>
        </p:nvSpPr>
        <p:spPr>
          <a:xfrm>
            <a:off x="371061" y="365126"/>
            <a:ext cx="11343861" cy="496266"/>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44020B27-1C94-4D5B-9FC9-A0AFAC7F49D5}"/>
              </a:ext>
            </a:extLst>
          </p:cNvPr>
          <p:cNvSpPr>
            <a:spLocks noGrp="1"/>
          </p:cNvSpPr>
          <p:nvPr>
            <p:ph idx="1"/>
          </p:nvPr>
        </p:nvSpPr>
        <p:spPr>
          <a:xfrm>
            <a:off x="278296" y="861392"/>
            <a:ext cx="11436626" cy="5315571"/>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1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CIF price represents the direct foreign exchange cost of the input up to the port of entry (air port, seaport, land port (</a:t>
            </a:r>
            <a:r>
              <a:rPr 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eg</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Moyale)).</a:t>
            </a:r>
          </a:p>
          <a:p>
            <a:pPr algn="just">
              <a:lnSpc>
                <a:spcPct val="21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Similarly an exportable good should be valued at a border price or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FOB export price</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algn="just">
              <a:lnSpc>
                <a:spcPct val="21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 goods that are traded directly by a project the border parity price for the project output is the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FOB price minus</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value of transport</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endParaRPr lang="en-US" dirty="0"/>
          </a:p>
        </p:txBody>
      </p:sp>
      <p:sp>
        <p:nvSpPr>
          <p:cNvPr id="4" name="Footer Placeholder 3">
            <a:extLst>
              <a:ext uri="{FF2B5EF4-FFF2-40B4-BE49-F238E27FC236}">
                <a16:creationId xmlns:a16="http://schemas.microsoft.com/office/drawing/2014/main" id="{5B266527-7459-4BF0-B95A-EEE0987C018A}"/>
              </a:ext>
            </a:extLst>
          </p:cNvPr>
          <p:cNvSpPr>
            <a:spLocks noGrp="1"/>
          </p:cNvSpPr>
          <p:nvPr>
            <p:ph type="ftr" sz="quarter" idx="11"/>
          </p:nvPr>
        </p:nvSpPr>
        <p:spPr>
          <a:xfrm>
            <a:off x="2928729" y="6356350"/>
            <a:ext cx="661283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EE69A357-0F2C-4D5C-A4F3-650BFDA11F68}"/>
              </a:ext>
            </a:extLst>
          </p:cNvPr>
          <p:cNvSpPr>
            <a:spLocks noGrp="1"/>
          </p:cNvSpPr>
          <p:nvPr>
            <p:ph type="sldNum" sz="quarter" idx="12"/>
          </p:nvPr>
        </p:nvSpPr>
        <p:spPr/>
        <p:txBody>
          <a:bodyPr/>
          <a:lstStyle/>
          <a:p>
            <a:fld id="{FC97CE76-A905-43B3-8272-F2B201946278}" type="slidenum">
              <a:rPr lang="en-US" smtClean="0"/>
              <a:t>54</a:t>
            </a:fld>
            <a:endParaRPr lang="en-US"/>
          </a:p>
        </p:txBody>
      </p:sp>
    </p:spTree>
    <p:extLst>
      <p:ext uri="{BB962C8B-B14F-4D97-AF65-F5344CB8AC3E}">
        <p14:creationId xmlns:p14="http://schemas.microsoft.com/office/powerpoint/2010/main" val="24738311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C5460-D0EB-437F-A2FF-FA66774A0F38}"/>
              </a:ext>
            </a:extLst>
          </p:cNvPr>
          <p:cNvSpPr>
            <a:spLocks noGrp="1"/>
          </p:cNvSpPr>
          <p:nvPr>
            <p:ph type="title"/>
          </p:nvPr>
        </p:nvSpPr>
        <p:spPr>
          <a:xfrm>
            <a:off x="838200" y="365125"/>
            <a:ext cx="10515600" cy="536023"/>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8D99D730-DE19-49BD-99DF-3ED6E39D2F30}"/>
              </a:ext>
            </a:extLst>
          </p:cNvPr>
          <p:cNvSpPr>
            <a:spLocks noGrp="1"/>
          </p:cNvSpPr>
          <p:nvPr>
            <p:ph idx="1"/>
          </p:nvPr>
        </p:nvSpPr>
        <p:spPr>
          <a:xfrm>
            <a:off x="838200" y="901148"/>
            <a:ext cx="10515600" cy="5275815"/>
          </a:xfrm>
        </p:spPr>
        <p:style>
          <a:lnRef idx="0">
            <a:scrgbClr r="0" g="0" b="0"/>
          </a:lnRef>
          <a:fillRef idx="1001">
            <a:schemeClr val="lt2"/>
          </a:fillRef>
          <a:effectRef idx="0">
            <a:scrgbClr r="0" g="0" b="0"/>
          </a:effectRef>
          <a:fontRef idx="major"/>
        </p:style>
        <p:txBody>
          <a:bodyPr>
            <a:normAutofit fontScale="85000" lnSpcReduction="10000"/>
          </a:bodyPr>
          <a:lstStyle/>
          <a:p>
            <a:pPr algn="just">
              <a:lnSpc>
                <a:spcPct val="20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FOB price is the price that would be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earned by the</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exporter after paying any costs to get the good to the border</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pPr algn="just">
              <a:lnSpc>
                <a:spcPct val="200000"/>
              </a:lnSpc>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reason for using border prices to measure the economic value of a project’s tradable inputs and output can be understood in terms of the assumption that the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international markets are comparatively</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competitive and free of distortions</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p>
          <a:p>
            <a:endParaRPr lang="en-US" dirty="0"/>
          </a:p>
        </p:txBody>
      </p:sp>
      <p:sp>
        <p:nvSpPr>
          <p:cNvPr id="4" name="Footer Placeholder 3">
            <a:extLst>
              <a:ext uri="{FF2B5EF4-FFF2-40B4-BE49-F238E27FC236}">
                <a16:creationId xmlns:a16="http://schemas.microsoft.com/office/drawing/2014/main" id="{406A6BA9-B4BD-4252-87F3-52A20D479F68}"/>
              </a:ext>
            </a:extLst>
          </p:cNvPr>
          <p:cNvSpPr>
            <a:spLocks noGrp="1"/>
          </p:cNvSpPr>
          <p:nvPr>
            <p:ph type="ftr" sz="quarter" idx="11"/>
          </p:nvPr>
        </p:nvSpPr>
        <p:spPr>
          <a:xfrm>
            <a:off x="2372139" y="6356350"/>
            <a:ext cx="7328452"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8C0860EA-0BB0-43D8-B808-971CD96EAD1A}"/>
              </a:ext>
            </a:extLst>
          </p:cNvPr>
          <p:cNvSpPr>
            <a:spLocks noGrp="1"/>
          </p:cNvSpPr>
          <p:nvPr>
            <p:ph type="sldNum" sz="quarter" idx="12"/>
          </p:nvPr>
        </p:nvSpPr>
        <p:spPr/>
        <p:txBody>
          <a:bodyPr/>
          <a:lstStyle/>
          <a:p>
            <a:fld id="{FC97CE76-A905-43B3-8272-F2B201946278}" type="slidenum">
              <a:rPr lang="en-US" smtClean="0"/>
              <a:t>55</a:t>
            </a:fld>
            <a:endParaRPr lang="en-US"/>
          </a:p>
        </p:txBody>
      </p:sp>
    </p:spTree>
    <p:extLst>
      <p:ext uri="{BB962C8B-B14F-4D97-AF65-F5344CB8AC3E}">
        <p14:creationId xmlns:p14="http://schemas.microsoft.com/office/powerpoint/2010/main" val="39790328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97A90-D1C8-4633-BECA-9C0AAC403FC3}"/>
              </a:ext>
            </a:extLst>
          </p:cNvPr>
          <p:cNvSpPr>
            <a:spLocks noGrp="1"/>
          </p:cNvSpPr>
          <p:nvPr>
            <p:ph type="title"/>
          </p:nvPr>
        </p:nvSpPr>
        <p:spPr>
          <a:xfrm>
            <a:off x="838200" y="365125"/>
            <a:ext cx="10515600" cy="522771"/>
          </a:xfrm>
        </p:spPr>
        <p:style>
          <a:lnRef idx="1">
            <a:schemeClr val="accent1"/>
          </a:lnRef>
          <a:fillRef idx="2">
            <a:schemeClr val="accent1"/>
          </a:fillRef>
          <a:effectRef idx="1">
            <a:schemeClr val="accent1"/>
          </a:effectRef>
          <a:fontRef idx="minor">
            <a:schemeClr val="dk1"/>
          </a:fontRef>
        </p:style>
        <p:txBody>
          <a:bodyPr>
            <a:noAutofit/>
          </a:bodyPr>
          <a:lstStyle/>
          <a:p>
            <a:pPr marL="571500" indent="-571500">
              <a:buFont typeface="Wingdings" panose="05000000000000000000" pitchFamily="2" charset="2"/>
              <a:buChar char="q"/>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Social cost benefit analysis</a:t>
            </a:r>
            <a:endParaRPr lang="en-US" sz="2400" dirty="0"/>
          </a:p>
        </p:txBody>
      </p:sp>
      <p:sp>
        <p:nvSpPr>
          <p:cNvPr id="3" name="Content Placeholder 2">
            <a:extLst>
              <a:ext uri="{FF2B5EF4-FFF2-40B4-BE49-F238E27FC236}">
                <a16:creationId xmlns:a16="http://schemas.microsoft.com/office/drawing/2014/main" id="{CCEC1869-4E1F-44BB-B88C-AF27C36EE45F}"/>
              </a:ext>
            </a:extLst>
          </p:cNvPr>
          <p:cNvSpPr>
            <a:spLocks noGrp="1"/>
          </p:cNvSpPr>
          <p:nvPr>
            <p:ph idx="1"/>
          </p:nvPr>
        </p:nvSpPr>
        <p:spPr>
          <a:xfrm>
            <a:off x="838200" y="887896"/>
            <a:ext cx="10515600" cy="5289067"/>
          </a:xfrm>
        </p:spPr>
        <p:style>
          <a:lnRef idx="0">
            <a:scrgbClr r="0" g="0" b="0"/>
          </a:lnRef>
          <a:fillRef idx="1001">
            <a:schemeClr val="lt2"/>
          </a:fillRef>
          <a:effectRef idx="0">
            <a:scrgbClr r="0" g="0" b="0"/>
          </a:effectRef>
          <a:fontRef idx="major"/>
        </p:style>
        <p:txBody>
          <a:bodyPr>
            <a:normAutofit/>
          </a:bodyPr>
          <a:lstStyle/>
          <a:p>
            <a:pPr algn="just">
              <a:lnSpc>
                <a:spcPct val="200000"/>
              </a:lnSpc>
              <a:buFont typeface="Wingdings" panose="05000000000000000000" pitchFamily="2" charset="2"/>
              <a:buChar char="§"/>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Purpose of Social Cost Benefit Analysis   </a:t>
            </a:r>
          </a:p>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 a private commercial entrepreneur project choice is a somewhat simple exercise and all he/she has to do is to ascertain which projects satisfy his/her objectives best.</a:t>
            </a:r>
          </a:p>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But in most countries governments are not only interested in increasing efficiency but also in promoting greater equity. </a:t>
            </a:r>
          </a:p>
          <a:p>
            <a:endParaRPr lang="en-US" dirty="0"/>
          </a:p>
        </p:txBody>
      </p:sp>
      <p:sp>
        <p:nvSpPr>
          <p:cNvPr id="4" name="Footer Placeholder 3">
            <a:extLst>
              <a:ext uri="{FF2B5EF4-FFF2-40B4-BE49-F238E27FC236}">
                <a16:creationId xmlns:a16="http://schemas.microsoft.com/office/drawing/2014/main" id="{3585E009-2B16-47B8-B2C2-B6860D6CB01B}"/>
              </a:ext>
            </a:extLst>
          </p:cNvPr>
          <p:cNvSpPr>
            <a:spLocks noGrp="1"/>
          </p:cNvSpPr>
          <p:nvPr>
            <p:ph type="ftr" sz="quarter" idx="11"/>
          </p:nvPr>
        </p:nvSpPr>
        <p:spPr>
          <a:xfrm>
            <a:off x="2252869" y="6356350"/>
            <a:ext cx="7739269"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16666666-2083-4088-BD9C-36ACC717DC30}"/>
              </a:ext>
            </a:extLst>
          </p:cNvPr>
          <p:cNvSpPr>
            <a:spLocks noGrp="1"/>
          </p:cNvSpPr>
          <p:nvPr>
            <p:ph type="sldNum" sz="quarter" idx="12"/>
          </p:nvPr>
        </p:nvSpPr>
        <p:spPr/>
        <p:txBody>
          <a:bodyPr/>
          <a:lstStyle/>
          <a:p>
            <a:fld id="{FC97CE76-A905-43B3-8272-F2B201946278}" type="slidenum">
              <a:rPr lang="en-US" smtClean="0"/>
              <a:t>56</a:t>
            </a:fld>
            <a:endParaRPr lang="en-US"/>
          </a:p>
        </p:txBody>
      </p:sp>
    </p:spTree>
    <p:extLst>
      <p:ext uri="{BB962C8B-B14F-4D97-AF65-F5344CB8AC3E}">
        <p14:creationId xmlns:p14="http://schemas.microsoft.com/office/powerpoint/2010/main" val="12278214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60D8C-41F8-41EC-A15A-9A9A977270EF}"/>
              </a:ext>
            </a:extLst>
          </p:cNvPr>
          <p:cNvSpPr>
            <a:spLocks noGrp="1"/>
          </p:cNvSpPr>
          <p:nvPr>
            <p:ph type="title"/>
          </p:nvPr>
        </p:nvSpPr>
        <p:spPr>
          <a:xfrm>
            <a:off x="838200" y="365126"/>
            <a:ext cx="10515600" cy="496266"/>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07873250-8B7B-4594-9369-095D50DD894B}"/>
              </a:ext>
            </a:extLst>
          </p:cNvPr>
          <p:cNvSpPr>
            <a:spLocks noGrp="1"/>
          </p:cNvSpPr>
          <p:nvPr>
            <p:ph idx="1"/>
          </p:nvPr>
        </p:nvSpPr>
        <p:spPr>
          <a:xfrm>
            <a:off x="838200" y="861392"/>
            <a:ext cx="10515600" cy="5315571"/>
          </a:xfrm>
        </p:spPr>
        <p:style>
          <a:lnRef idx="1">
            <a:schemeClr val="accent1"/>
          </a:lnRef>
          <a:fillRef idx="1001">
            <a:schemeClr val="lt2"/>
          </a:fillRef>
          <a:effectRef idx="1">
            <a:schemeClr val="accent1"/>
          </a:effectRef>
          <a:fontRef idx="minor">
            <a:schemeClr val="dk1"/>
          </a:fontRef>
        </p:style>
        <p:txBody>
          <a:bodyPr>
            <a:normAutofit/>
          </a:bodyPr>
          <a:lstStyle/>
          <a:p>
            <a:pPr algn="just">
              <a:lnSpc>
                <a:spcPct val="22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Again, in most counties the existing distribution of income is clearly not considered to be ideal/ultimate by governments or the population</a:t>
            </a:r>
          </a:p>
          <a:p>
            <a:pPr algn="just">
              <a:lnSpc>
                <a:spcPct val="22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 financial objective is narrow one for a public agency to pursue and for public decisions; a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broader social objective would be more appropriate.</a:t>
            </a:r>
          </a:p>
          <a:p>
            <a:endParaRPr lang="en-US" dirty="0"/>
          </a:p>
        </p:txBody>
      </p:sp>
      <p:sp>
        <p:nvSpPr>
          <p:cNvPr id="4" name="Footer Placeholder 3">
            <a:extLst>
              <a:ext uri="{FF2B5EF4-FFF2-40B4-BE49-F238E27FC236}">
                <a16:creationId xmlns:a16="http://schemas.microsoft.com/office/drawing/2014/main" id="{3057EF3B-9931-47FD-A951-585B91E3A296}"/>
              </a:ext>
            </a:extLst>
          </p:cNvPr>
          <p:cNvSpPr>
            <a:spLocks noGrp="1"/>
          </p:cNvSpPr>
          <p:nvPr>
            <p:ph type="ftr" sz="quarter" idx="11"/>
          </p:nvPr>
        </p:nvSpPr>
        <p:spPr>
          <a:xfrm>
            <a:off x="2902225" y="6356350"/>
            <a:ext cx="679836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B2EE3152-91DE-4D67-A0D6-8379383E22EC}"/>
              </a:ext>
            </a:extLst>
          </p:cNvPr>
          <p:cNvSpPr>
            <a:spLocks noGrp="1"/>
          </p:cNvSpPr>
          <p:nvPr>
            <p:ph type="sldNum" sz="quarter" idx="12"/>
          </p:nvPr>
        </p:nvSpPr>
        <p:spPr/>
        <p:txBody>
          <a:bodyPr/>
          <a:lstStyle/>
          <a:p>
            <a:fld id="{FC97CE76-A905-43B3-8272-F2B201946278}" type="slidenum">
              <a:rPr lang="en-US" smtClean="0"/>
              <a:t>57</a:t>
            </a:fld>
            <a:endParaRPr lang="en-US"/>
          </a:p>
        </p:txBody>
      </p:sp>
    </p:spTree>
    <p:extLst>
      <p:ext uri="{BB962C8B-B14F-4D97-AF65-F5344CB8AC3E}">
        <p14:creationId xmlns:p14="http://schemas.microsoft.com/office/powerpoint/2010/main" val="92486504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9A8F4-DEEB-44B2-A9C3-D496F169FC29}"/>
              </a:ext>
            </a:extLst>
          </p:cNvPr>
          <p:cNvSpPr>
            <a:spLocks noGrp="1"/>
          </p:cNvSpPr>
          <p:nvPr>
            <p:ph type="title"/>
          </p:nvPr>
        </p:nvSpPr>
        <p:spPr>
          <a:xfrm>
            <a:off x="838200" y="365126"/>
            <a:ext cx="10515600" cy="496266"/>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206F102F-1C3C-440A-8F31-EA677474CA7A}"/>
              </a:ext>
            </a:extLst>
          </p:cNvPr>
          <p:cNvSpPr>
            <a:spLocks noGrp="1"/>
          </p:cNvSpPr>
          <p:nvPr>
            <p:ph idx="1"/>
          </p:nvPr>
        </p:nvSpPr>
        <p:spPr>
          <a:xfrm>
            <a:off x="838200" y="861392"/>
            <a:ext cx="10515600" cy="5315571"/>
          </a:xfrm>
        </p:spPr>
        <p:style>
          <a:lnRef idx="2">
            <a:schemeClr val="accent2"/>
          </a:lnRef>
          <a:fillRef idx="1001">
            <a:schemeClr val="lt2"/>
          </a:fillRef>
          <a:effectRef idx="0">
            <a:schemeClr val="accent2"/>
          </a:effectRef>
          <a:fontRef idx="minor">
            <a:schemeClr val="dk1"/>
          </a:fontRef>
        </p:style>
        <p:txBody>
          <a:bodyPr>
            <a:normAutofit/>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purpose of SCBA is to see whether the consequences of the a chosen project are desirable in the light of the objectives of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national planning.</a:t>
            </a:r>
          </a:p>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project analysts will not be only concerned to determine the level of project’s benefits and costs but who receives the benefit and pays the costs. </a:t>
            </a:r>
          </a:p>
          <a:p>
            <a:endParaRPr lang="en-US" dirty="0"/>
          </a:p>
        </p:txBody>
      </p:sp>
      <p:sp>
        <p:nvSpPr>
          <p:cNvPr id="4" name="Footer Placeholder 3">
            <a:extLst>
              <a:ext uri="{FF2B5EF4-FFF2-40B4-BE49-F238E27FC236}">
                <a16:creationId xmlns:a16="http://schemas.microsoft.com/office/drawing/2014/main" id="{6C1AECB7-1C8A-488F-AA9C-A6AA1C5FBD0A}"/>
              </a:ext>
            </a:extLst>
          </p:cNvPr>
          <p:cNvSpPr>
            <a:spLocks noGrp="1"/>
          </p:cNvSpPr>
          <p:nvPr>
            <p:ph type="ftr" sz="quarter" idx="11"/>
          </p:nvPr>
        </p:nvSpPr>
        <p:spPr>
          <a:xfrm>
            <a:off x="2703443" y="6356350"/>
            <a:ext cx="7460974"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ACD7CCBA-2FE6-4D2D-9B1A-04597B22FB7D}"/>
              </a:ext>
            </a:extLst>
          </p:cNvPr>
          <p:cNvSpPr>
            <a:spLocks noGrp="1"/>
          </p:cNvSpPr>
          <p:nvPr>
            <p:ph type="sldNum" sz="quarter" idx="12"/>
          </p:nvPr>
        </p:nvSpPr>
        <p:spPr/>
        <p:txBody>
          <a:bodyPr/>
          <a:lstStyle/>
          <a:p>
            <a:fld id="{FC97CE76-A905-43B3-8272-F2B201946278}" type="slidenum">
              <a:rPr lang="en-US" smtClean="0"/>
              <a:t>58</a:t>
            </a:fld>
            <a:endParaRPr lang="en-US"/>
          </a:p>
        </p:txBody>
      </p:sp>
    </p:spTree>
    <p:extLst>
      <p:ext uri="{BB962C8B-B14F-4D97-AF65-F5344CB8AC3E}">
        <p14:creationId xmlns:p14="http://schemas.microsoft.com/office/powerpoint/2010/main" val="21151761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3B67B-2DFA-4F2E-BD5A-B3FC5760388C}"/>
              </a:ext>
            </a:extLst>
          </p:cNvPr>
          <p:cNvSpPr>
            <a:spLocks noGrp="1"/>
          </p:cNvSpPr>
          <p:nvPr>
            <p:ph type="title"/>
          </p:nvPr>
        </p:nvSpPr>
        <p:spPr>
          <a:xfrm>
            <a:off x="838200" y="365125"/>
            <a:ext cx="10515600" cy="522771"/>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BD22FC04-2DDA-474B-9853-F3237DC834DF}"/>
              </a:ext>
            </a:extLst>
          </p:cNvPr>
          <p:cNvSpPr>
            <a:spLocks noGrp="1"/>
          </p:cNvSpPr>
          <p:nvPr>
            <p:ph idx="1"/>
          </p:nvPr>
        </p:nvSpPr>
        <p:spPr>
          <a:xfrm>
            <a:off x="838200" y="887896"/>
            <a:ext cx="10515600" cy="5289067"/>
          </a:xfrm>
        </p:spPr>
        <p:style>
          <a:lnRef idx="1">
            <a:schemeClr val="accent1"/>
          </a:lnRef>
          <a:fillRef idx="1001">
            <a:schemeClr val="lt2"/>
          </a:fillRef>
          <a:effectRef idx="1">
            <a:schemeClr val="accent1"/>
          </a:effectRef>
          <a:fontRef idx="minor">
            <a:schemeClr val="dk1"/>
          </a:fontRef>
        </p:style>
        <p:txBody>
          <a:bodyPr/>
          <a:lstStyle/>
          <a:p>
            <a:pPr>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an economic analysis of a project it is implicitly assumed that an extra dollar given to a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very poor person </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will usually increase the person’s welfare by much more than would a dollar given to a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rich person.</a:t>
            </a:r>
            <a:endPar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4" name="Footer Placeholder 3">
            <a:extLst>
              <a:ext uri="{FF2B5EF4-FFF2-40B4-BE49-F238E27FC236}">
                <a16:creationId xmlns:a16="http://schemas.microsoft.com/office/drawing/2014/main" id="{60E48105-69A9-4A9D-BFD4-9D6FF89CCEDD}"/>
              </a:ext>
            </a:extLst>
          </p:cNvPr>
          <p:cNvSpPr>
            <a:spLocks noGrp="1"/>
          </p:cNvSpPr>
          <p:nvPr>
            <p:ph type="ftr" sz="quarter" idx="11"/>
          </p:nvPr>
        </p:nvSpPr>
        <p:spPr>
          <a:xfrm>
            <a:off x="2623929" y="6356350"/>
            <a:ext cx="722243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095D3725-BBAF-4334-B4F4-EBB63E064D28}"/>
              </a:ext>
            </a:extLst>
          </p:cNvPr>
          <p:cNvSpPr>
            <a:spLocks noGrp="1"/>
          </p:cNvSpPr>
          <p:nvPr>
            <p:ph type="sldNum" sz="quarter" idx="12"/>
          </p:nvPr>
        </p:nvSpPr>
        <p:spPr/>
        <p:txBody>
          <a:bodyPr/>
          <a:lstStyle/>
          <a:p>
            <a:fld id="{FC97CE76-A905-43B3-8272-F2B201946278}" type="slidenum">
              <a:rPr lang="en-US" smtClean="0"/>
              <a:t>59</a:t>
            </a:fld>
            <a:endParaRPr lang="en-US"/>
          </a:p>
        </p:txBody>
      </p:sp>
    </p:spTree>
    <p:extLst>
      <p:ext uri="{BB962C8B-B14F-4D97-AF65-F5344CB8AC3E}">
        <p14:creationId xmlns:p14="http://schemas.microsoft.com/office/powerpoint/2010/main" val="1091450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5996A-2FD3-4083-9CAA-842B7045BEDF}"/>
              </a:ext>
            </a:extLst>
          </p:cNvPr>
          <p:cNvSpPr>
            <a:spLocks noGrp="1"/>
          </p:cNvSpPr>
          <p:nvPr>
            <p:ph type="title"/>
          </p:nvPr>
        </p:nvSpPr>
        <p:spPr>
          <a:xfrm>
            <a:off x="384313" y="365126"/>
            <a:ext cx="11423374" cy="430004"/>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C2EFBF14-CB6C-4992-B1BD-6FDD1BA48548}"/>
              </a:ext>
            </a:extLst>
          </p:cNvPr>
          <p:cNvSpPr>
            <a:spLocks noGrp="1"/>
          </p:cNvSpPr>
          <p:nvPr>
            <p:ph idx="1"/>
          </p:nvPr>
        </p:nvSpPr>
        <p:spPr>
          <a:xfrm>
            <a:off x="384313" y="795129"/>
            <a:ext cx="11436626" cy="5926345"/>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Good example of externalities is the costs incurred in providing the project area with infrastructure inputs, e.g.; access roads, energy lines, sewerage services; although these inputs are required by the project, often they serve other purposes too. </a:t>
            </a:r>
          </a:p>
          <a:p>
            <a:pPr algn="just">
              <a:lnSpc>
                <a:spcPct val="220000"/>
              </a:lnSpc>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Similarly,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flood control benefits</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for example, resulting from a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hydroelectric power dam </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are real benefits to </a:t>
            </a:r>
            <a:r>
              <a:rPr lang="en-US" sz="96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down stream farmers and the economy</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but cannot be captured by the power authority for various reasons.</a:t>
            </a:r>
          </a:p>
          <a:p>
            <a:endParaRPr lang="en-US" dirty="0"/>
          </a:p>
        </p:txBody>
      </p:sp>
      <p:sp>
        <p:nvSpPr>
          <p:cNvPr id="4" name="Footer Placeholder 3">
            <a:extLst>
              <a:ext uri="{FF2B5EF4-FFF2-40B4-BE49-F238E27FC236}">
                <a16:creationId xmlns:a16="http://schemas.microsoft.com/office/drawing/2014/main" id="{C13B9E50-5488-41E3-92AC-E16C55466B56}"/>
              </a:ext>
            </a:extLst>
          </p:cNvPr>
          <p:cNvSpPr>
            <a:spLocks noGrp="1"/>
          </p:cNvSpPr>
          <p:nvPr>
            <p:ph type="ftr" sz="quarter" idx="11"/>
          </p:nvPr>
        </p:nvSpPr>
        <p:spPr>
          <a:xfrm>
            <a:off x="2703443" y="6356350"/>
            <a:ext cx="6838122"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759E87DB-6FFD-4AEF-96C4-B7186BE18328}"/>
              </a:ext>
            </a:extLst>
          </p:cNvPr>
          <p:cNvSpPr>
            <a:spLocks noGrp="1"/>
          </p:cNvSpPr>
          <p:nvPr>
            <p:ph type="sldNum" sz="quarter" idx="12"/>
          </p:nvPr>
        </p:nvSpPr>
        <p:spPr/>
        <p:txBody>
          <a:bodyPr/>
          <a:lstStyle/>
          <a:p>
            <a:fld id="{FC97CE76-A905-43B3-8272-F2B201946278}" type="slidenum">
              <a:rPr lang="en-US" smtClean="0"/>
              <a:t>6</a:t>
            </a:fld>
            <a:endParaRPr lang="en-US"/>
          </a:p>
        </p:txBody>
      </p:sp>
    </p:spTree>
    <p:extLst>
      <p:ext uri="{BB962C8B-B14F-4D97-AF65-F5344CB8AC3E}">
        <p14:creationId xmlns:p14="http://schemas.microsoft.com/office/powerpoint/2010/main" val="29521439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7CDE2-8AE4-4F64-9D45-4F13B2D7BFAA}"/>
              </a:ext>
            </a:extLst>
          </p:cNvPr>
          <p:cNvSpPr>
            <a:spLocks noGrp="1"/>
          </p:cNvSpPr>
          <p:nvPr>
            <p:ph type="title"/>
          </p:nvPr>
        </p:nvSpPr>
        <p:spPr>
          <a:xfrm>
            <a:off x="838200" y="365126"/>
            <a:ext cx="10515600" cy="469762"/>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BCB3613C-2E60-4128-BDB1-640611AE7B41}"/>
              </a:ext>
            </a:extLst>
          </p:cNvPr>
          <p:cNvSpPr>
            <a:spLocks noGrp="1"/>
          </p:cNvSpPr>
          <p:nvPr>
            <p:ph idx="1"/>
          </p:nvPr>
        </p:nvSpPr>
        <p:spPr>
          <a:xfrm>
            <a:off x="838200" y="834888"/>
            <a:ext cx="10515600" cy="5342075"/>
          </a:xfrm>
        </p:spPr>
        <p:style>
          <a:lnRef idx="0">
            <a:scrgbClr r="0" g="0" b="0"/>
          </a:lnRef>
          <a:fillRef idx="1001">
            <a:schemeClr val="lt2"/>
          </a:fillRef>
          <a:effectRef idx="0">
            <a:scrgbClr r="0" g="0" b="0"/>
          </a:effectRef>
          <a:fontRef idx="major"/>
        </p:style>
        <p:txBody>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 rationale in welfare economics for the social analysis of projects is therefore,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quite strong</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the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marginal utility of income</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of a person who receives a low income is expected to be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greater </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than the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marginal utility of income </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of the same person if he/she receives a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high income</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p>
          <a:p>
            <a:endParaRPr lang="en-US" dirty="0"/>
          </a:p>
        </p:txBody>
      </p:sp>
      <p:sp>
        <p:nvSpPr>
          <p:cNvPr id="4" name="Footer Placeholder 3">
            <a:extLst>
              <a:ext uri="{FF2B5EF4-FFF2-40B4-BE49-F238E27FC236}">
                <a16:creationId xmlns:a16="http://schemas.microsoft.com/office/drawing/2014/main" id="{F5929579-FA20-4D7D-99F9-BC4B2A1B5366}"/>
              </a:ext>
            </a:extLst>
          </p:cNvPr>
          <p:cNvSpPr>
            <a:spLocks noGrp="1"/>
          </p:cNvSpPr>
          <p:nvPr>
            <p:ph type="ftr" sz="quarter" idx="11"/>
          </p:nvPr>
        </p:nvSpPr>
        <p:spPr>
          <a:xfrm>
            <a:off x="2226365" y="6356350"/>
            <a:ext cx="7858539"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6725FBB3-B4FE-446B-958A-2A9B0F3E832E}"/>
              </a:ext>
            </a:extLst>
          </p:cNvPr>
          <p:cNvSpPr>
            <a:spLocks noGrp="1"/>
          </p:cNvSpPr>
          <p:nvPr>
            <p:ph type="sldNum" sz="quarter" idx="12"/>
          </p:nvPr>
        </p:nvSpPr>
        <p:spPr/>
        <p:txBody>
          <a:bodyPr/>
          <a:lstStyle/>
          <a:p>
            <a:fld id="{FC97CE76-A905-43B3-8272-F2B201946278}" type="slidenum">
              <a:rPr lang="en-US" smtClean="0"/>
              <a:t>60</a:t>
            </a:fld>
            <a:endParaRPr lang="en-US"/>
          </a:p>
        </p:txBody>
      </p:sp>
    </p:spTree>
    <p:extLst>
      <p:ext uri="{BB962C8B-B14F-4D97-AF65-F5344CB8AC3E}">
        <p14:creationId xmlns:p14="http://schemas.microsoft.com/office/powerpoint/2010/main" val="49418986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F1F3A-575C-4EC6-BC6A-D3C73DF945A9}"/>
              </a:ext>
            </a:extLst>
          </p:cNvPr>
          <p:cNvSpPr>
            <a:spLocks noGrp="1"/>
          </p:cNvSpPr>
          <p:nvPr>
            <p:ph type="title"/>
          </p:nvPr>
        </p:nvSpPr>
        <p:spPr>
          <a:xfrm>
            <a:off x="838200" y="365126"/>
            <a:ext cx="10515600" cy="509518"/>
          </a:xfrm>
        </p:spPr>
        <p:style>
          <a:lnRef idx="1">
            <a:schemeClr val="accent1"/>
          </a:lnRef>
          <a:fillRef idx="2">
            <a:schemeClr val="accent1"/>
          </a:fillRef>
          <a:effectRef idx="1">
            <a:schemeClr val="accent1"/>
          </a:effectRef>
          <a:fontRef idx="minor">
            <a:schemeClr val="dk1"/>
          </a:fontRef>
        </p:style>
        <p:txBody>
          <a:bodyPr>
            <a:noAutofit/>
          </a:bodyPr>
          <a:lstStyle/>
          <a:p>
            <a:pPr marL="342900" indent="-342900">
              <a:buFont typeface="Wingdings" panose="05000000000000000000" pitchFamily="2" charset="2"/>
              <a:buChar char="q"/>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Basic Arguments on Social Cost benefit Analysis </a:t>
            </a:r>
            <a:endParaRPr lang="en-US" sz="2400" dirty="0"/>
          </a:p>
        </p:txBody>
      </p:sp>
      <p:sp>
        <p:nvSpPr>
          <p:cNvPr id="3" name="Content Placeholder 2">
            <a:extLst>
              <a:ext uri="{FF2B5EF4-FFF2-40B4-BE49-F238E27FC236}">
                <a16:creationId xmlns:a16="http://schemas.microsoft.com/office/drawing/2014/main" id="{CC71A964-7A75-4D47-BB79-50AC9968C485}"/>
              </a:ext>
            </a:extLst>
          </p:cNvPr>
          <p:cNvSpPr>
            <a:spLocks noGrp="1"/>
          </p:cNvSpPr>
          <p:nvPr>
            <p:ph idx="1"/>
          </p:nvPr>
        </p:nvSpPr>
        <p:spPr>
          <a:xfrm>
            <a:off x="838200" y="887896"/>
            <a:ext cx="10515600" cy="5302319"/>
          </a:xfrm>
        </p:spPr>
        <p:style>
          <a:lnRef idx="0">
            <a:scrgbClr r="0" g="0" b="0"/>
          </a:lnRef>
          <a:fillRef idx="1001">
            <a:schemeClr val="lt2"/>
          </a:fillRef>
          <a:effectRef idx="0">
            <a:scrgbClr r="0" g="0" b="0"/>
          </a:effectRef>
          <a:fontRef idx="major"/>
        </p:style>
        <p:txBody>
          <a:bodyPr/>
          <a:lstStyle/>
          <a:p>
            <a:pPr algn="just">
              <a:lnSpc>
                <a:spcPct val="22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 has been indicated that commercial profitability is measured in terms of the d/</a:t>
            </a:r>
            <a:r>
              <a:rPr lang="en-US" sz="24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ce</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b/n the value of earnings and costs in a certain period. </a:t>
            </a:r>
          </a:p>
          <a:p>
            <a:pPr algn="just">
              <a:lnSpc>
                <a:spcPct val="22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Social cost benefit analysis must go deeper and ask what is the meaning of profits.   </a:t>
            </a:r>
          </a:p>
          <a:p>
            <a:endParaRPr lang="en-US" dirty="0"/>
          </a:p>
        </p:txBody>
      </p:sp>
      <p:sp>
        <p:nvSpPr>
          <p:cNvPr id="4" name="Footer Placeholder 3">
            <a:extLst>
              <a:ext uri="{FF2B5EF4-FFF2-40B4-BE49-F238E27FC236}">
                <a16:creationId xmlns:a16="http://schemas.microsoft.com/office/drawing/2014/main" id="{532544CE-6529-4F1F-B128-4B7DA55671FA}"/>
              </a:ext>
            </a:extLst>
          </p:cNvPr>
          <p:cNvSpPr>
            <a:spLocks noGrp="1"/>
          </p:cNvSpPr>
          <p:nvPr>
            <p:ph type="ftr" sz="quarter" idx="11"/>
          </p:nvPr>
        </p:nvSpPr>
        <p:spPr>
          <a:xfrm>
            <a:off x="2385391" y="6356350"/>
            <a:ext cx="7169426"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10C34315-C330-4A13-9D11-38F115C6E42D}"/>
              </a:ext>
            </a:extLst>
          </p:cNvPr>
          <p:cNvSpPr>
            <a:spLocks noGrp="1"/>
          </p:cNvSpPr>
          <p:nvPr>
            <p:ph type="sldNum" sz="quarter" idx="12"/>
          </p:nvPr>
        </p:nvSpPr>
        <p:spPr/>
        <p:txBody>
          <a:bodyPr/>
          <a:lstStyle/>
          <a:p>
            <a:fld id="{FC97CE76-A905-43B3-8272-F2B201946278}" type="slidenum">
              <a:rPr lang="en-US" smtClean="0"/>
              <a:t>61</a:t>
            </a:fld>
            <a:endParaRPr lang="en-US"/>
          </a:p>
        </p:txBody>
      </p:sp>
    </p:spTree>
    <p:extLst>
      <p:ext uri="{BB962C8B-B14F-4D97-AF65-F5344CB8AC3E}">
        <p14:creationId xmlns:p14="http://schemas.microsoft.com/office/powerpoint/2010/main" val="12356544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02143-B9D3-407C-8B9C-A33C1CBA65C3}"/>
              </a:ext>
            </a:extLst>
          </p:cNvPr>
          <p:cNvSpPr>
            <a:spLocks noGrp="1"/>
          </p:cNvSpPr>
          <p:nvPr>
            <p:ph type="title"/>
          </p:nvPr>
        </p:nvSpPr>
        <p:spPr>
          <a:xfrm>
            <a:off x="838200" y="365126"/>
            <a:ext cx="10515600" cy="483014"/>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9C85C157-CA24-49A3-9D2F-F6D239D6A4C0}"/>
              </a:ext>
            </a:extLst>
          </p:cNvPr>
          <p:cNvSpPr>
            <a:spLocks noGrp="1"/>
          </p:cNvSpPr>
          <p:nvPr>
            <p:ph idx="1"/>
          </p:nvPr>
        </p:nvSpPr>
        <p:spPr>
          <a:xfrm>
            <a:off x="838200" y="848140"/>
            <a:ext cx="10515600" cy="5328823"/>
          </a:xfrm>
        </p:spPr>
        <p:style>
          <a:lnRef idx="0">
            <a:scrgbClr r="0" g="0" b="0"/>
          </a:lnRef>
          <a:fillRef idx="1001">
            <a:schemeClr val="lt2"/>
          </a:fillRef>
          <a:effectRef idx="0">
            <a:scrgbClr r="0" g="0" b="0"/>
          </a:effectRef>
          <a:fontRef idx="major"/>
        </p:style>
        <p:txBody>
          <a:bodyPr>
            <a:normAutofit fontScale="85000" lnSpcReduction="20000"/>
          </a:bodyPr>
          <a:lstStyle/>
          <a:p>
            <a:pPr algn="just">
              <a:lnSpc>
                <a:spcPct val="200000"/>
              </a:lnSpc>
              <a:buFont typeface="Wingdings" panose="05000000000000000000" pitchFamily="2" charset="2"/>
              <a:buChar char="v"/>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price  offered  in  the  market  is  not  a  good  guide  to    social  welfare.</a:t>
            </a:r>
          </a:p>
          <a:p>
            <a:pPr algn="just">
              <a:lnSpc>
                <a:spcPct val="200000"/>
              </a:lnSpc>
              <a:buFont typeface="Wingdings" panose="05000000000000000000" pitchFamily="2" charset="2"/>
              <a:buChar char="§"/>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One  of  the  simpler  means  of  income redistribution may, in fact be project selection. </a:t>
            </a:r>
          </a:p>
          <a:p>
            <a:pPr algn="just">
              <a:lnSpc>
                <a:spcPct val="200000"/>
              </a:lnSpc>
              <a:buFont typeface="Wingdings" panose="05000000000000000000" pitchFamily="2" charset="2"/>
              <a:buChar char="§"/>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choice may be b/n project A to be located in a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poor region </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or project B to be located in a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rich area </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or,</a:t>
            </a:r>
          </a:p>
          <a:p>
            <a:pPr algn="just">
              <a:lnSpc>
                <a:spcPct val="200000"/>
              </a:lnSpc>
              <a:buFont typeface="Wingdings" panose="05000000000000000000" pitchFamily="2" charset="2"/>
              <a:buChar char="§"/>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B/n project X which uses a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large amount of poor</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unskilled</a:t>
            </a:r>
            <a:endPar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4" name="Footer Placeholder 3">
            <a:extLst>
              <a:ext uri="{FF2B5EF4-FFF2-40B4-BE49-F238E27FC236}">
                <a16:creationId xmlns:a16="http://schemas.microsoft.com/office/drawing/2014/main" id="{3FCE1BA6-BBB0-4503-A17D-80F646033A3B}"/>
              </a:ext>
            </a:extLst>
          </p:cNvPr>
          <p:cNvSpPr>
            <a:spLocks noGrp="1"/>
          </p:cNvSpPr>
          <p:nvPr>
            <p:ph type="ftr" sz="quarter" idx="11"/>
          </p:nvPr>
        </p:nvSpPr>
        <p:spPr>
          <a:xfrm>
            <a:off x="1722783" y="6356350"/>
            <a:ext cx="8097078"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644CC595-56D7-44A2-8654-401FF2077900}"/>
              </a:ext>
            </a:extLst>
          </p:cNvPr>
          <p:cNvSpPr>
            <a:spLocks noGrp="1"/>
          </p:cNvSpPr>
          <p:nvPr>
            <p:ph type="sldNum" sz="quarter" idx="12"/>
          </p:nvPr>
        </p:nvSpPr>
        <p:spPr/>
        <p:txBody>
          <a:bodyPr/>
          <a:lstStyle/>
          <a:p>
            <a:fld id="{FC97CE76-A905-43B3-8272-F2B201946278}" type="slidenum">
              <a:rPr lang="en-US" smtClean="0"/>
              <a:t>62</a:t>
            </a:fld>
            <a:endParaRPr lang="en-US"/>
          </a:p>
        </p:txBody>
      </p:sp>
    </p:spTree>
    <p:extLst>
      <p:ext uri="{BB962C8B-B14F-4D97-AF65-F5344CB8AC3E}">
        <p14:creationId xmlns:p14="http://schemas.microsoft.com/office/powerpoint/2010/main" val="28870966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05EC7-0AD0-4B32-A935-7DA5FA375754}"/>
              </a:ext>
            </a:extLst>
          </p:cNvPr>
          <p:cNvSpPr>
            <a:spLocks noGrp="1"/>
          </p:cNvSpPr>
          <p:nvPr>
            <p:ph type="title"/>
          </p:nvPr>
        </p:nvSpPr>
        <p:spPr>
          <a:xfrm>
            <a:off x="838200" y="365126"/>
            <a:ext cx="10515600" cy="483014"/>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6A94C11B-5BFB-47AD-8B25-0375C3705786}"/>
              </a:ext>
            </a:extLst>
          </p:cNvPr>
          <p:cNvSpPr>
            <a:spLocks noGrp="1"/>
          </p:cNvSpPr>
          <p:nvPr>
            <p:ph idx="1"/>
          </p:nvPr>
        </p:nvSpPr>
        <p:spPr>
          <a:xfrm>
            <a:off x="838200" y="848140"/>
            <a:ext cx="10515600" cy="5328823"/>
          </a:xfrm>
        </p:spPr>
        <p:style>
          <a:lnRef idx="0">
            <a:scrgbClr r="0" g="0" b="0"/>
          </a:lnRef>
          <a:fillRef idx="1001">
            <a:schemeClr val="lt2"/>
          </a:fillRef>
          <a:effectRef idx="0">
            <a:scrgbClr r="0" g="0" b="0"/>
          </a:effectRef>
          <a:fontRef idx="major"/>
        </p:style>
        <p:txBody>
          <a:bodyPr>
            <a:normAutofit lnSpcReduction="10000"/>
          </a:bodyPr>
          <a:lstStyle/>
          <a:p>
            <a:pPr marL="0" indent="0" algn="just">
              <a:lnSpc>
                <a:spcPct val="200000"/>
              </a:lnSpc>
              <a:buNone/>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labor which might otherwise be unemployed and project    	Y which uses factors of production supplied by </a:t>
            </a:r>
            <a:r>
              <a:rPr lang="en-US"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rich 	people</a:t>
            </a: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t>
            </a:r>
          </a:p>
          <a:p>
            <a:pPr algn="just">
              <a:lnSpc>
                <a:spcPct val="200000"/>
              </a:lnSpc>
              <a:buFont typeface="Wingdings" panose="05000000000000000000" pitchFamily="2" charset="2"/>
              <a:buChar char="v"/>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A project may have influences that work outside the market 	rather than through it. </a:t>
            </a:r>
          </a:p>
          <a:p>
            <a:pPr algn="just">
              <a:lnSpc>
                <a:spcPct val="200000"/>
              </a:lnSpc>
              <a:buFont typeface="Wingdings" panose="05000000000000000000" pitchFamily="2" charset="2"/>
              <a:buChar char="§"/>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These effects are called “externalities”. </a:t>
            </a:r>
          </a:p>
          <a:p>
            <a:endParaRPr lang="en-US" dirty="0"/>
          </a:p>
        </p:txBody>
      </p:sp>
      <p:sp>
        <p:nvSpPr>
          <p:cNvPr id="4" name="Footer Placeholder 3">
            <a:extLst>
              <a:ext uri="{FF2B5EF4-FFF2-40B4-BE49-F238E27FC236}">
                <a16:creationId xmlns:a16="http://schemas.microsoft.com/office/drawing/2014/main" id="{88E88DE0-4448-41FC-972C-833B45A619FF}"/>
              </a:ext>
            </a:extLst>
          </p:cNvPr>
          <p:cNvSpPr>
            <a:spLocks noGrp="1"/>
          </p:cNvSpPr>
          <p:nvPr>
            <p:ph type="ftr" sz="quarter" idx="11"/>
          </p:nvPr>
        </p:nvSpPr>
        <p:spPr>
          <a:xfrm>
            <a:off x="2676939" y="6356350"/>
            <a:ext cx="6758609"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CC0C52D3-07CA-4924-B864-EFE93CB8F389}"/>
              </a:ext>
            </a:extLst>
          </p:cNvPr>
          <p:cNvSpPr>
            <a:spLocks noGrp="1"/>
          </p:cNvSpPr>
          <p:nvPr>
            <p:ph type="sldNum" sz="quarter" idx="12"/>
          </p:nvPr>
        </p:nvSpPr>
        <p:spPr/>
        <p:txBody>
          <a:bodyPr/>
          <a:lstStyle/>
          <a:p>
            <a:fld id="{FC97CE76-A905-43B3-8272-F2B201946278}" type="slidenum">
              <a:rPr lang="en-US" smtClean="0"/>
              <a:t>63</a:t>
            </a:fld>
            <a:endParaRPr lang="en-US"/>
          </a:p>
        </p:txBody>
      </p:sp>
    </p:spTree>
    <p:extLst>
      <p:ext uri="{BB962C8B-B14F-4D97-AF65-F5344CB8AC3E}">
        <p14:creationId xmlns:p14="http://schemas.microsoft.com/office/powerpoint/2010/main" val="136138523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2AF91-84BC-401D-AFD0-85ACD39C7068}"/>
              </a:ext>
            </a:extLst>
          </p:cNvPr>
          <p:cNvSpPr>
            <a:spLocks noGrp="1"/>
          </p:cNvSpPr>
          <p:nvPr>
            <p:ph type="title"/>
          </p:nvPr>
        </p:nvSpPr>
        <p:spPr>
          <a:xfrm>
            <a:off x="838200" y="365126"/>
            <a:ext cx="10515600" cy="469762"/>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CEDF01BB-B6CC-4E46-948B-C62D8907BDA8}"/>
              </a:ext>
            </a:extLst>
          </p:cNvPr>
          <p:cNvSpPr>
            <a:spLocks noGrp="1"/>
          </p:cNvSpPr>
          <p:nvPr>
            <p:ph idx="1"/>
          </p:nvPr>
        </p:nvSpPr>
        <p:spPr>
          <a:xfrm>
            <a:off x="838200" y="834888"/>
            <a:ext cx="10515600" cy="5342075"/>
          </a:xfrm>
        </p:spPr>
        <p:style>
          <a:lnRef idx="1">
            <a:schemeClr val="accent1"/>
          </a:lnRef>
          <a:fillRef idx="1001">
            <a:schemeClr val="lt2"/>
          </a:fillRef>
          <a:effectRef idx="1">
            <a:schemeClr val="accent1"/>
          </a:effectRef>
          <a:fontRef idx="minor">
            <a:schemeClr val="dk1"/>
          </a:fontRef>
        </p:style>
        <p:txBody>
          <a:bodyPr/>
          <a:lstStyle/>
          <a:p>
            <a:pPr>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Externalities are relevant reason and provide a sufficient argument for rejecting commercial profitability as a guide to public policy. </a:t>
            </a:r>
          </a:p>
          <a:p>
            <a:endParaRPr lang="en-US" dirty="0"/>
          </a:p>
        </p:txBody>
      </p:sp>
      <p:sp>
        <p:nvSpPr>
          <p:cNvPr id="4" name="Footer Placeholder 3">
            <a:extLst>
              <a:ext uri="{FF2B5EF4-FFF2-40B4-BE49-F238E27FC236}">
                <a16:creationId xmlns:a16="http://schemas.microsoft.com/office/drawing/2014/main" id="{946E2F9F-E416-4790-9535-202D0A683DBB}"/>
              </a:ext>
            </a:extLst>
          </p:cNvPr>
          <p:cNvSpPr>
            <a:spLocks noGrp="1"/>
          </p:cNvSpPr>
          <p:nvPr>
            <p:ph type="ftr" sz="quarter" idx="11"/>
          </p:nvPr>
        </p:nvSpPr>
        <p:spPr>
          <a:xfrm>
            <a:off x="2981739" y="6356350"/>
            <a:ext cx="7169426"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A5E7E1F1-8B33-4F6D-94FE-F633818ACFE7}"/>
              </a:ext>
            </a:extLst>
          </p:cNvPr>
          <p:cNvSpPr>
            <a:spLocks noGrp="1"/>
          </p:cNvSpPr>
          <p:nvPr>
            <p:ph type="sldNum" sz="quarter" idx="12"/>
          </p:nvPr>
        </p:nvSpPr>
        <p:spPr/>
        <p:txBody>
          <a:bodyPr/>
          <a:lstStyle/>
          <a:p>
            <a:fld id="{FC97CE76-A905-43B3-8272-F2B201946278}" type="slidenum">
              <a:rPr lang="en-US" smtClean="0"/>
              <a:t>64</a:t>
            </a:fld>
            <a:endParaRPr lang="en-US"/>
          </a:p>
        </p:txBody>
      </p:sp>
    </p:spTree>
    <p:extLst>
      <p:ext uri="{BB962C8B-B14F-4D97-AF65-F5344CB8AC3E}">
        <p14:creationId xmlns:p14="http://schemas.microsoft.com/office/powerpoint/2010/main" val="27920864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6E5DD-33A3-4AD2-83A3-3C264E2AC7DB}"/>
              </a:ext>
            </a:extLst>
          </p:cNvPr>
          <p:cNvSpPr>
            <a:spLocks noGrp="1"/>
          </p:cNvSpPr>
          <p:nvPr>
            <p:ph type="title"/>
          </p:nvPr>
        </p:nvSpPr>
        <p:spPr>
          <a:xfrm>
            <a:off x="838200" y="365126"/>
            <a:ext cx="10515600" cy="45651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5A3E2A05-8C24-48E2-840F-D57DE4E43383}"/>
              </a:ext>
            </a:extLst>
          </p:cNvPr>
          <p:cNvSpPr>
            <a:spLocks noGrp="1"/>
          </p:cNvSpPr>
          <p:nvPr>
            <p:ph idx="1"/>
          </p:nvPr>
        </p:nvSpPr>
        <p:spPr>
          <a:xfrm>
            <a:off x="838200" y="821636"/>
            <a:ext cx="10515600" cy="5355327"/>
          </a:xfrm>
        </p:spPr>
        <p:style>
          <a:lnRef idx="0">
            <a:scrgbClr r="0" g="0" b="0"/>
          </a:lnRef>
          <a:fillRef idx="1001">
            <a:schemeClr val="lt2"/>
          </a:fillRef>
          <a:effectRef idx="0">
            <a:scrgbClr r="0" g="0" b="0"/>
          </a:effectRef>
          <a:fontRef idx="major"/>
        </p:style>
        <p:txBody>
          <a:bodyPr/>
          <a:lstStyle/>
          <a:p>
            <a:pPr algn="just">
              <a:lnSpc>
                <a:spcPct val="22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Externalities may arise;</a:t>
            </a:r>
          </a:p>
          <a:p>
            <a:pPr lvl="1" algn="just">
              <a:lnSpc>
                <a:spcPct val="220000"/>
              </a:lnSpc>
              <a:buFont typeface="Wingdings" panose="05000000000000000000" pitchFamily="2" charset="2"/>
              <a:buChar char="ü"/>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the process of production (industrial pollution), in the process of consumption (private cars causing overcrowding of roads), and </a:t>
            </a:r>
          </a:p>
          <a:p>
            <a:pPr lvl="1" algn="just">
              <a:lnSpc>
                <a:spcPct val="220000"/>
              </a:lnSpc>
              <a:buFont typeface="Wingdings" panose="05000000000000000000" pitchFamily="2" charset="2"/>
              <a:buChar char="ü"/>
            </a:pPr>
            <a:r>
              <a:rPr lang="en-US"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 the process of sales and distributions (sex shops).   </a:t>
            </a:r>
          </a:p>
          <a:p>
            <a:endParaRPr lang="en-US" dirty="0"/>
          </a:p>
        </p:txBody>
      </p:sp>
      <p:sp>
        <p:nvSpPr>
          <p:cNvPr id="4" name="Footer Placeholder 3">
            <a:extLst>
              <a:ext uri="{FF2B5EF4-FFF2-40B4-BE49-F238E27FC236}">
                <a16:creationId xmlns:a16="http://schemas.microsoft.com/office/drawing/2014/main" id="{7AD4D67D-BBA4-4D3A-97EA-02B7FEA1D207}"/>
              </a:ext>
            </a:extLst>
          </p:cNvPr>
          <p:cNvSpPr>
            <a:spLocks noGrp="1"/>
          </p:cNvSpPr>
          <p:nvPr>
            <p:ph type="ftr" sz="quarter" idx="11"/>
          </p:nvPr>
        </p:nvSpPr>
        <p:spPr>
          <a:xfrm>
            <a:off x="2266121" y="6356350"/>
            <a:ext cx="7421217"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249F07C7-DFF7-4FF2-B9B8-A343BC51FE2C}"/>
              </a:ext>
            </a:extLst>
          </p:cNvPr>
          <p:cNvSpPr>
            <a:spLocks noGrp="1"/>
          </p:cNvSpPr>
          <p:nvPr>
            <p:ph type="sldNum" sz="quarter" idx="12"/>
          </p:nvPr>
        </p:nvSpPr>
        <p:spPr/>
        <p:txBody>
          <a:bodyPr/>
          <a:lstStyle/>
          <a:p>
            <a:fld id="{FC97CE76-A905-43B3-8272-F2B201946278}" type="slidenum">
              <a:rPr lang="en-US" smtClean="0"/>
              <a:t>65</a:t>
            </a:fld>
            <a:endParaRPr lang="en-US"/>
          </a:p>
        </p:txBody>
      </p:sp>
    </p:spTree>
    <p:extLst>
      <p:ext uri="{BB962C8B-B14F-4D97-AF65-F5344CB8AC3E}">
        <p14:creationId xmlns:p14="http://schemas.microsoft.com/office/powerpoint/2010/main" val="145427462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0CAA6-E074-4F85-8FF0-C7A0079BE318}"/>
              </a:ext>
            </a:extLst>
          </p:cNvPr>
          <p:cNvSpPr>
            <a:spLocks noGrp="1"/>
          </p:cNvSpPr>
          <p:nvPr>
            <p:ph type="title"/>
          </p:nvPr>
        </p:nvSpPr>
        <p:spPr>
          <a:xfrm>
            <a:off x="838200" y="365126"/>
            <a:ext cx="10515600" cy="509518"/>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6224ED73-3EE8-432B-8940-B3216AA5D0E3}"/>
              </a:ext>
            </a:extLst>
          </p:cNvPr>
          <p:cNvSpPr>
            <a:spLocks noGrp="1"/>
          </p:cNvSpPr>
          <p:nvPr>
            <p:ph idx="1"/>
          </p:nvPr>
        </p:nvSpPr>
        <p:spPr>
          <a:xfrm>
            <a:off x="838200" y="874644"/>
            <a:ext cx="10515600" cy="5302319"/>
          </a:xfrm>
        </p:spPr>
        <p:style>
          <a:lnRef idx="0">
            <a:scrgbClr r="0" g="0" b="0"/>
          </a:lnRef>
          <a:fillRef idx="1001">
            <a:schemeClr val="lt2"/>
          </a:fillRef>
          <a:effectRef idx="0">
            <a:scrgbClr r="0" g="0" b="0"/>
          </a:effectRef>
          <a:fontRef idx="major"/>
        </p:style>
        <p:txBody>
          <a:bodyPr/>
          <a:lstStyle/>
          <a:p>
            <a:pPr algn="just">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Supporters  of  the  social  cost  benefit  analysis  argue  that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failure</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to  explicitly  compare  the  utility received by the different income groups within the framework of the project appraisal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implies</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that the analysts gives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equal weight to gains in consumption</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by all </a:t>
            </a: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income groups</a:t>
            </a: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from the poorest and most poor  to  the  wealthiest  groups  in  society.  </a:t>
            </a:r>
          </a:p>
          <a:p>
            <a:endParaRPr lang="en-US" dirty="0"/>
          </a:p>
        </p:txBody>
      </p:sp>
      <p:sp>
        <p:nvSpPr>
          <p:cNvPr id="4" name="Footer Placeholder 3">
            <a:extLst>
              <a:ext uri="{FF2B5EF4-FFF2-40B4-BE49-F238E27FC236}">
                <a16:creationId xmlns:a16="http://schemas.microsoft.com/office/drawing/2014/main" id="{09EA0DBB-BD7C-4951-9BE6-CDC34CFB33A8}"/>
              </a:ext>
            </a:extLst>
          </p:cNvPr>
          <p:cNvSpPr>
            <a:spLocks noGrp="1"/>
          </p:cNvSpPr>
          <p:nvPr>
            <p:ph type="ftr" sz="quarter" idx="11"/>
          </p:nvPr>
        </p:nvSpPr>
        <p:spPr>
          <a:xfrm>
            <a:off x="2054087" y="6356350"/>
            <a:ext cx="7036904"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A3F76273-CA73-4D98-9F4A-768EEA630F41}"/>
              </a:ext>
            </a:extLst>
          </p:cNvPr>
          <p:cNvSpPr>
            <a:spLocks noGrp="1"/>
          </p:cNvSpPr>
          <p:nvPr>
            <p:ph type="sldNum" sz="quarter" idx="12"/>
          </p:nvPr>
        </p:nvSpPr>
        <p:spPr/>
        <p:txBody>
          <a:bodyPr/>
          <a:lstStyle/>
          <a:p>
            <a:fld id="{FC97CE76-A905-43B3-8272-F2B201946278}" type="slidenum">
              <a:rPr lang="en-US" smtClean="0"/>
              <a:t>66</a:t>
            </a:fld>
            <a:endParaRPr lang="en-US"/>
          </a:p>
        </p:txBody>
      </p:sp>
    </p:spTree>
    <p:extLst>
      <p:ext uri="{BB962C8B-B14F-4D97-AF65-F5344CB8AC3E}">
        <p14:creationId xmlns:p14="http://schemas.microsoft.com/office/powerpoint/2010/main" val="173882113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612CE-75FB-4C6E-A4F0-6AAA4504A677}"/>
              </a:ext>
            </a:extLst>
          </p:cNvPr>
          <p:cNvSpPr>
            <a:spLocks noGrp="1"/>
          </p:cNvSpPr>
          <p:nvPr>
            <p:ph type="title"/>
          </p:nvPr>
        </p:nvSpPr>
        <p:spPr>
          <a:xfrm>
            <a:off x="838200" y="365125"/>
            <a:ext cx="10515600" cy="536023"/>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F191E28C-4785-4AF5-86A4-8A441775DD74}"/>
              </a:ext>
            </a:extLst>
          </p:cNvPr>
          <p:cNvSpPr>
            <a:spLocks noGrp="1"/>
          </p:cNvSpPr>
          <p:nvPr>
            <p:ph idx="1"/>
          </p:nvPr>
        </p:nvSpPr>
        <p:spPr>
          <a:xfrm>
            <a:off x="838200" y="901148"/>
            <a:ext cx="10515600" cy="5275815"/>
          </a:xfrm>
        </p:spPr>
        <p:style>
          <a:lnRef idx="0">
            <a:scrgbClr r="0" g="0" b="0"/>
          </a:lnRef>
          <a:fillRef idx="1001">
            <a:schemeClr val="lt2"/>
          </a:fillRef>
          <a:effectRef idx="0">
            <a:scrgbClr r="0" g="0" b="0"/>
          </a:effectRef>
          <a:fontRef idx="major"/>
        </p:style>
        <p:txBody>
          <a:bodyPr>
            <a:normAutofit fontScale="92500" lnSpcReduction="10000"/>
          </a:bodyPr>
          <a:lstStyle/>
          <a:p>
            <a:pPr algn="just">
              <a:lnSpc>
                <a:spcPct val="20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Another argument advanced by those who opposed to the introduction of distributional issues into the cost benefit analysis is that projects should be selected in order to maximize national income and that the taxation and welfare systems should then be used to redistribute this income. </a:t>
            </a:r>
          </a:p>
          <a:p>
            <a:pPr algn="just">
              <a:lnSpc>
                <a:spcPct val="200000"/>
              </a:lnSpc>
            </a:pPr>
            <a:r>
              <a:rPr lang="en-US" sz="2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So the problem of equity is more of political issue, an issue involving conflict of  interests  and  objectives.  </a:t>
            </a:r>
          </a:p>
          <a:p>
            <a:endParaRPr lang="en-US" dirty="0"/>
          </a:p>
        </p:txBody>
      </p:sp>
      <p:sp>
        <p:nvSpPr>
          <p:cNvPr id="4" name="Footer Placeholder 3">
            <a:extLst>
              <a:ext uri="{FF2B5EF4-FFF2-40B4-BE49-F238E27FC236}">
                <a16:creationId xmlns:a16="http://schemas.microsoft.com/office/drawing/2014/main" id="{E05E229C-331F-4735-A4BE-489FE8DC2C17}"/>
              </a:ext>
            </a:extLst>
          </p:cNvPr>
          <p:cNvSpPr>
            <a:spLocks noGrp="1"/>
          </p:cNvSpPr>
          <p:nvPr>
            <p:ph type="ftr" sz="quarter" idx="11"/>
          </p:nvPr>
        </p:nvSpPr>
        <p:spPr>
          <a:xfrm>
            <a:off x="1961321" y="6356350"/>
            <a:ext cx="8110331" cy="356636"/>
          </a:xfrm>
        </p:spPr>
        <p:txBody>
          <a:bodyPr/>
          <a:lstStyle/>
          <a:p>
            <a:r>
              <a:rPr lang="en-US" dirty="0"/>
              <a:t>Course title: Development planning and project analysis II             BY: Solomon k.         Academic Year, 2012    </a:t>
            </a:r>
          </a:p>
        </p:txBody>
      </p:sp>
      <p:sp>
        <p:nvSpPr>
          <p:cNvPr id="5" name="Slide Number Placeholder 4">
            <a:extLst>
              <a:ext uri="{FF2B5EF4-FFF2-40B4-BE49-F238E27FC236}">
                <a16:creationId xmlns:a16="http://schemas.microsoft.com/office/drawing/2014/main" id="{BF000F86-480A-4721-A951-AB59FED97C45}"/>
              </a:ext>
            </a:extLst>
          </p:cNvPr>
          <p:cNvSpPr>
            <a:spLocks noGrp="1"/>
          </p:cNvSpPr>
          <p:nvPr>
            <p:ph type="sldNum" sz="quarter" idx="12"/>
          </p:nvPr>
        </p:nvSpPr>
        <p:spPr/>
        <p:txBody>
          <a:bodyPr/>
          <a:lstStyle/>
          <a:p>
            <a:fld id="{FC97CE76-A905-43B3-8272-F2B201946278}" type="slidenum">
              <a:rPr lang="en-US" smtClean="0"/>
              <a:t>67</a:t>
            </a:fld>
            <a:endParaRPr lang="en-US"/>
          </a:p>
        </p:txBody>
      </p:sp>
    </p:spTree>
    <p:extLst>
      <p:ext uri="{BB962C8B-B14F-4D97-AF65-F5344CB8AC3E}">
        <p14:creationId xmlns:p14="http://schemas.microsoft.com/office/powerpoint/2010/main" val="114165810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C0569-6A2C-4A58-8C38-F82D1622E1A8}"/>
              </a:ext>
            </a:extLst>
          </p:cNvPr>
          <p:cNvSpPr>
            <a:spLocks noGrp="1"/>
          </p:cNvSpPr>
          <p:nvPr>
            <p:ph type="title"/>
          </p:nvPr>
        </p:nvSpPr>
        <p:spPr>
          <a:xfrm>
            <a:off x="838200" y="365125"/>
            <a:ext cx="10515600" cy="536023"/>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2FAFD4E6-C463-4178-8BCE-9B14D690CBE1}"/>
              </a:ext>
            </a:extLst>
          </p:cNvPr>
          <p:cNvSpPr>
            <a:spLocks noGrp="1"/>
          </p:cNvSpPr>
          <p:nvPr>
            <p:ph idx="1"/>
          </p:nvPr>
        </p:nvSpPr>
        <p:spPr>
          <a:xfrm>
            <a:off x="838200" y="901148"/>
            <a:ext cx="10515600" cy="5275815"/>
          </a:xfrm>
        </p:spPr>
        <p:style>
          <a:lnRef idx="0">
            <a:scrgbClr r="0" g="0" b="0"/>
          </a:lnRef>
          <a:fillRef idx="1001">
            <a:schemeClr val="lt2"/>
          </a:fillRef>
          <a:effectRef idx="0">
            <a:scrgbClr r="0" g="0" b="0"/>
          </a:effectRef>
          <a:fontRef idx="major"/>
        </p:style>
        <p:txBody>
          <a:bodyPr/>
          <a:lstStyle/>
          <a:p>
            <a:pPr>
              <a:lnSpc>
                <a:spcPct val="200000"/>
              </a:lnSpc>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This  process  is  largely  political  and  hence  addressing  equity  problem requires changing the political and institutional set up. </a:t>
            </a:r>
            <a:endParaRPr lang="en-US" sz="2400" dirty="0">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4" name="Footer Placeholder 3">
            <a:extLst>
              <a:ext uri="{FF2B5EF4-FFF2-40B4-BE49-F238E27FC236}">
                <a16:creationId xmlns:a16="http://schemas.microsoft.com/office/drawing/2014/main" id="{6F48ACCE-3062-49B1-9687-70DC2D8734D2}"/>
              </a:ext>
            </a:extLst>
          </p:cNvPr>
          <p:cNvSpPr>
            <a:spLocks noGrp="1"/>
          </p:cNvSpPr>
          <p:nvPr>
            <p:ph type="ftr" sz="quarter" idx="11"/>
          </p:nvPr>
        </p:nvSpPr>
        <p:spPr>
          <a:xfrm>
            <a:off x="1417983" y="6356350"/>
            <a:ext cx="8335617" cy="365125"/>
          </a:xfrm>
        </p:spPr>
        <p:txBody>
          <a:bodyPr/>
          <a:lstStyle/>
          <a:p>
            <a:r>
              <a:rPr lang="en-US" dirty="0"/>
              <a:t>Course title: Development planning and project analysis II             BY: Solomon k..         Academic Year, 2012    </a:t>
            </a:r>
          </a:p>
        </p:txBody>
      </p:sp>
      <p:sp>
        <p:nvSpPr>
          <p:cNvPr id="5" name="Slide Number Placeholder 4">
            <a:extLst>
              <a:ext uri="{FF2B5EF4-FFF2-40B4-BE49-F238E27FC236}">
                <a16:creationId xmlns:a16="http://schemas.microsoft.com/office/drawing/2014/main" id="{C012B42A-DDD9-43AF-9E01-3A4933F65AEA}"/>
              </a:ext>
            </a:extLst>
          </p:cNvPr>
          <p:cNvSpPr>
            <a:spLocks noGrp="1"/>
          </p:cNvSpPr>
          <p:nvPr>
            <p:ph type="sldNum" sz="quarter" idx="12"/>
          </p:nvPr>
        </p:nvSpPr>
        <p:spPr/>
        <p:txBody>
          <a:bodyPr/>
          <a:lstStyle/>
          <a:p>
            <a:fld id="{FC97CE76-A905-43B3-8272-F2B201946278}" type="slidenum">
              <a:rPr lang="en-US" smtClean="0"/>
              <a:t>68</a:t>
            </a:fld>
            <a:endParaRPr lang="en-US"/>
          </a:p>
        </p:txBody>
      </p:sp>
    </p:spTree>
    <p:extLst>
      <p:ext uri="{BB962C8B-B14F-4D97-AF65-F5344CB8AC3E}">
        <p14:creationId xmlns:p14="http://schemas.microsoft.com/office/powerpoint/2010/main" val="245101743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97194-9A68-4F13-BC11-28731DE7DF8C}"/>
              </a:ext>
            </a:extLst>
          </p:cNvPr>
          <p:cNvSpPr>
            <a:spLocks noGrp="1"/>
          </p:cNvSpPr>
          <p:nvPr>
            <p:ph type="title"/>
          </p:nvPr>
        </p:nvSpPr>
        <p:spPr>
          <a:xfrm>
            <a:off x="838200" y="365126"/>
            <a:ext cx="10515600" cy="1463674"/>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(Reading assignment)</a:t>
            </a:r>
            <a:endParaRPr lang="en-US" sz="2400" dirty="0"/>
          </a:p>
        </p:txBody>
      </p:sp>
      <p:sp>
        <p:nvSpPr>
          <p:cNvPr id="3" name="Content Placeholder 2">
            <a:extLst>
              <a:ext uri="{FF2B5EF4-FFF2-40B4-BE49-F238E27FC236}">
                <a16:creationId xmlns:a16="http://schemas.microsoft.com/office/drawing/2014/main" id="{F423B97F-83FF-4D95-9ED2-E1F97589D861}"/>
              </a:ext>
            </a:extLst>
          </p:cNvPr>
          <p:cNvSpPr>
            <a:spLocks noGrp="1"/>
          </p:cNvSpPr>
          <p:nvPr>
            <p:ph idx="1"/>
          </p:nvPr>
        </p:nvSpPr>
        <p:spPr>
          <a:xfrm>
            <a:off x="838200" y="1815921"/>
            <a:ext cx="10515600" cy="4348163"/>
          </a:xfrm>
        </p:spPr>
        <p:style>
          <a:lnRef idx="0">
            <a:scrgbClr r="0" g="0" b="0"/>
          </a:lnRef>
          <a:fillRef idx="1001">
            <a:schemeClr val="lt2"/>
          </a:fillRef>
          <a:effectRef idx="0">
            <a:scrgbClr r="0" g="0" b="0"/>
          </a:effectRef>
          <a:fontRef idx="major"/>
        </p:style>
        <p:txBody>
          <a:bodyPr/>
          <a:lstStyle/>
          <a:p>
            <a:pPr>
              <a:lnSpc>
                <a:spcPct val="200000"/>
              </a:lnSpc>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National Parameters and Standard Conversion Factors</a:t>
            </a:r>
          </a:p>
          <a:p>
            <a:pPr>
              <a:lnSpc>
                <a:spcPct val="200000"/>
              </a:lnSpc>
            </a:pP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Cost – effectives analysis</a:t>
            </a:r>
            <a:endParaRPr lang="en-US" sz="2400" dirty="0">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4" name="Footer Placeholder 3">
            <a:extLst>
              <a:ext uri="{FF2B5EF4-FFF2-40B4-BE49-F238E27FC236}">
                <a16:creationId xmlns:a16="http://schemas.microsoft.com/office/drawing/2014/main" id="{D29D4E3E-C154-4F9C-8224-FD99E85A0093}"/>
              </a:ext>
            </a:extLst>
          </p:cNvPr>
          <p:cNvSpPr>
            <a:spLocks noGrp="1"/>
          </p:cNvSpPr>
          <p:nvPr>
            <p:ph type="ftr" sz="quarter" idx="11"/>
          </p:nvPr>
        </p:nvSpPr>
        <p:spPr>
          <a:xfrm>
            <a:off x="2305877" y="6356350"/>
            <a:ext cx="7487479" cy="365125"/>
          </a:xfrm>
        </p:spPr>
        <p:txBody>
          <a:bodyPr/>
          <a:lstStyle/>
          <a:p>
            <a:r>
              <a:rPr lang="en-US" dirty="0"/>
              <a:t>Course title: Development planning and project analysis II             BY: Solomon k.         Academic Year, 2012    </a:t>
            </a:r>
          </a:p>
        </p:txBody>
      </p:sp>
      <p:sp>
        <p:nvSpPr>
          <p:cNvPr id="5" name="Slide Number Placeholder 4">
            <a:extLst>
              <a:ext uri="{FF2B5EF4-FFF2-40B4-BE49-F238E27FC236}">
                <a16:creationId xmlns:a16="http://schemas.microsoft.com/office/drawing/2014/main" id="{66DB76B1-B932-4D3D-988D-9989009E4A90}"/>
              </a:ext>
            </a:extLst>
          </p:cNvPr>
          <p:cNvSpPr>
            <a:spLocks noGrp="1"/>
          </p:cNvSpPr>
          <p:nvPr>
            <p:ph type="sldNum" sz="quarter" idx="12"/>
          </p:nvPr>
        </p:nvSpPr>
        <p:spPr/>
        <p:txBody>
          <a:bodyPr/>
          <a:lstStyle/>
          <a:p>
            <a:fld id="{FC97CE76-A905-43B3-8272-F2B201946278}" type="slidenum">
              <a:rPr lang="en-US" smtClean="0"/>
              <a:t>69</a:t>
            </a:fld>
            <a:endParaRPr lang="en-US"/>
          </a:p>
        </p:txBody>
      </p:sp>
    </p:spTree>
    <p:extLst>
      <p:ext uri="{BB962C8B-B14F-4D97-AF65-F5344CB8AC3E}">
        <p14:creationId xmlns:p14="http://schemas.microsoft.com/office/powerpoint/2010/main" val="624342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4ED0D-9FE5-44F4-ABD5-A79B5BCBE130}"/>
              </a:ext>
            </a:extLst>
          </p:cNvPr>
          <p:cNvSpPr>
            <a:spLocks noGrp="1"/>
          </p:cNvSpPr>
          <p:nvPr>
            <p:ph type="title"/>
          </p:nvPr>
        </p:nvSpPr>
        <p:spPr>
          <a:xfrm>
            <a:off x="838200" y="365126"/>
            <a:ext cx="10515600" cy="562526"/>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E20FC599-4527-4E59-9676-B38567B33209}"/>
              </a:ext>
            </a:extLst>
          </p:cNvPr>
          <p:cNvSpPr>
            <a:spLocks noGrp="1"/>
          </p:cNvSpPr>
          <p:nvPr>
            <p:ph idx="1"/>
          </p:nvPr>
        </p:nvSpPr>
        <p:spPr>
          <a:xfrm>
            <a:off x="838200" y="808384"/>
            <a:ext cx="10515600" cy="5547966"/>
          </a:xfrm>
        </p:spPr>
        <p:style>
          <a:lnRef idx="0">
            <a:scrgbClr r="0" g="0" b="0"/>
          </a:lnRef>
          <a:fillRef idx="1001">
            <a:schemeClr val="lt2"/>
          </a:fillRef>
          <a:effectRef idx="0">
            <a:scrgbClr r="0" g="0" b="0"/>
          </a:effectRef>
          <a:fontRef idx="major"/>
        </p:style>
        <p:txBody>
          <a:bodyPr>
            <a:normAutofit fontScale="25000" lnSpcReduction="20000"/>
          </a:bodyPr>
          <a:lstStyle/>
          <a:p>
            <a:pPr algn="just">
              <a:lnSpc>
                <a:spcPct val="22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An externality (external effect) is a special class of good, which has the following characteristics: </a:t>
            </a:r>
          </a:p>
          <a:p>
            <a:pPr lvl="2" algn="just">
              <a:lnSpc>
                <a:spcPct val="220000"/>
              </a:lnSpc>
              <a:buFont typeface="Wingdings" panose="05000000000000000000" pitchFamily="2" charset="2"/>
              <a:buChar char="v"/>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 is not purposely created by the project sponsor but is an incidental outcome of legitimate economic activity. </a:t>
            </a:r>
          </a:p>
          <a:p>
            <a:pPr lvl="2" algn="just">
              <a:lnSpc>
                <a:spcPct val="220000"/>
              </a:lnSpc>
              <a:buFont typeface="Wingdings" panose="05000000000000000000" pitchFamily="2" charset="2"/>
              <a:buChar char="v"/>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 is beyond the control of the persons who are affected by it, for better or for worse. </a:t>
            </a:r>
          </a:p>
          <a:p>
            <a:pPr lvl="2" algn="just">
              <a:lnSpc>
                <a:spcPct val="220000"/>
              </a:lnSpc>
              <a:buFont typeface="Wingdings" panose="05000000000000000000" pitchFamily="2" charset="2"/>
              <a:buChar char="v"/>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It is not traded in the market place. </a:t>
            </a:r>
          </a:p>
          <a:p>
            <a:endParaRPr lang="en-US" dirty="0"/>
          </a:p>
        </p:txBody>
      </p:sp>
      <p:sp>
        <p:nvSpPr>
          <p:cNvPr id="4" name="Footer Placeholder 3">
            <a:extLst>
              <a:ext uri="{FF2B5EF4-FFF2-40B4-BE49-F238E27FC236}">
                <a16:creationId xmlns:a16="http://schemas.microsoft.com/office/drawing/2014/main" id="{9B5A0FCD-2168-4A49-A24B-35B15627B48B}"/>
              </a:ext>
            </a:extLst>
          </p:cNvPr>
          <p:cNvSpPr>
            <a:spLocks noGrp="1"/>
          </p:cNvSpPr>
          <p:nvPr>
            <p:ph type="ftr" sz="quarter" idx="11"/>
          </p:nvPr>
        </p:nvSpPr>
        <p:spPr>
          <a:xfrm>
            <a:off x="1895061" y="6356350"/>
            <a:ext cx="8362122"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1743BFFF-17E6-452D-99E1-0676020F62BD}"/>
              </a:ext>
            </a:extLst>
          </p:cNvPr>
          <p:cNvSpPr>
            <a:spLocks noGrp="1"/>
          </p:cNvSpPr>
          <p:nvPr>
            <p:ph type="sldNum" sz="quarter" idx="12"/>
          </p:nvPr>
        </p:nvSpPr>
        <p:spPr/>
        <p:txBody>
          <a:bodyPr/>
          <a:lstStyle/>
          <a:p>
            <a:fld id="{FC97CE76-A905-43B3-8272-F2B201946278}" type="slidenum">
              <a:rPr lang="en-US" smtClean="0"/>
              <a:t>7</a:t>
            </a:fld>
            <a:endParaRPr lang="en-US"/>
          </a:p>
        </p:txBody>
      </p:sp>
    </p:spTree>
    <p:extLst>
      <p:ext uri="{BB962C8B-B14F-4D97-AF65-F5344CB8AC3E}">
        <p14:creationId xmlns:p14="http://schemas.microsoft.com/office/powerpoint/2010/main" val="940295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EBD4E-C81F-40F7-B2AB-A1A9B114F32D}"/>
              </a:ext>
            </a:extLst>
          </p:cNvPr>
          <p:cNvSpPr>
            <a:spLocks noGrp="1"/>
          </p:cNvSpPr>
          <p:nvPr>
            <p:ph type="title"/>
          </p:nvPr>
        </p:nvSpPr>
        <p:spPr>
          <a:xfrm>
            <a:off x="838200" y="365125"/>
            <a:ext cx="10515600" cy="469761"/>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en-US" sz="24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p>
        </p:txBody>
      </p:sp>
      <p:sp>
        <p:nvSpPr>
          <p:cNvPr id="3" name="Content Placeholder 2">
            <a:extLst>
              <a:ext uri="{FF2B5EF4-FFF2-40B4-BE49-F238E27FC236}">
                <a16:creationId xmlns:a16="http://schemas.microsoft.com/office/drawing/2014/main" id="{414248F0-DBE7-47B3-BB9C-B095F6240DBF}"/>
              </a:ext>
            </a:extLst>
          </p:cNvPr>
          <p:cNvSpPr>
            <a:spLocks noGrp="1"/>
          </p:cNvSpPr>
          <p:nvPr>
            <p:ph idx="1"/>
          </p:nvPr>
        </p:nvSpPr>
        <p:spPr>
          <a:xfrm>
            <a:off x="838200" y="834886"/>
            <a:ext cx="10515600" cy="5342077"/>
          </a:xfrm>
        </p:spPr>
        <p:style>
          <a:lnRef idx="0">
            <a:scrgbClr r="0" g="0" b="0"/>
          </a:lnRef>
          <a:fillRef idx="1001">
            <a:schemeClr val="lt2"/>
          </a:fillRef>
          <a:effectRef idx="0">
            <a:scrgbClr r="0" g="0" b="0"/>
          </a:effectRef>
          <a:fontRef idx="major"/>
        </p:style>
        <p:txBody>
          <a:bodyPr>
            <a:noAutofit/>
          </a:bodyPr>
          <a:lstStyle/>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Since SCBA seeks to consider all costs and benefits, external effects need to be taken into account.</a:t>
            </a:r>
          </a:p>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The valuation of external effects is somewhat difficult because they are often intangible in nature and there is no market price, which can be used as a starting point. </a:t>
            </a:r>
          </a:p>
          <a:p>
            <a:pPr algn="just">
              <a:lnSpc>
                <a:spcPct val="200000"/>
              </a:lnSpc>
              <a:buFont typeface="Wingdings" panose="05000000000000000000" pitchFamily="2" charset="2"/>
              <a:buChar char="§"/>
            </a:pPr>
            <a:r>
              <a:rPr lang="en-US" sz="24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Their value is estimated by indirect means.</a:t>
            </a:r>
          </a:p>
        </p:txBody>
      </p:sp>
      <p:sp>
        <p:nvSpPr>
          <p:cNvPr id="4" name="Footer Placeholder 3">
            <a:extLst>
              <a:ext uri="{FF2B5EF4-FFF2-40B4-BE49-F238E27FC236}">
                <a16:creationId xmlns:a16="http://schemas.microsoft.com/office/drawing/2014/main" id="{A386C98F-3A17-4909-9DED-6CE97F424E4A}"/>
              </a:ext>
            </a:extLst>
          </p:cNvPr>
          <p:cNvSpPr>
            <a:spLocks noGrp="1"/>
          </p:cNvSpPr>
          <p:nvPr>
            <p:ph type="ftr" sz="quarter" idx="11"/>
          </p:nvPr>
        </p:nvSpPr>
        <p:spPr>
          <a:xfrm>
            <a:off x="2040835" y="6356350"/>
            <a:ext cx="8203095"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BF4F0F2A-BCE2-41A8-8E0A-815629F35167}"/>
              </a:ext>
            </a:extLst>
          </p:cNvPr>
          <p:cNvSpPr>
            <a:spLocks noGrp="1"/>
          </p:cNvSpPr>
          <p:nvPr>
            <p:ph type="sldNum" sz="quarter" idx="12"/>
          </p:nvPr>
        </p:nvSpPr>
        <p:spPr/>
        <p:txBody>
          <a:bodyPr/>
          <a:lstStyle/>
          <a:p>
            <a:fld id="{FC97CE76-A905-43B3-8272-F2B201946278}" type="slidenum">
              <a:rPr lang="en-US" smtClean="0"/>
              <a:t>8</a:t>
            </a:fld>
            <a:endParaRPr lang="en-US"/>
          </a:p>
        </p:txBody>
      </p:sp>
    </p:spTree>
    <p:extLst>
      <p:ext uri="{BB962C8B-B14F-4D97-AF65-F5344CB8AC3E}">
        <p14:creationId xmlns:p14="http://schemas.microsoft.com/office/powerpoint/2010/main" val="2658739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CF8C-8399-4F47-B2DC-8F109A02D8A1}"/>
              </a:ext>
            </a:extLst>
          </p:cNvPr>
          <p:cNvSpPr>
            <a:spLocks noGrp="1"/>
          </p:cNvSpPr>
          <p:nvPr>
            <p:ph type="title"/>
          </p:nvPr>
        </p:nvSpPr>
        <p:spPr>
          <a:xfrm>
            <a:off x="838200" y="365126"/>
            <a:ext cx="10515600" cy="416752"/>
          </a:xfrm>
        </p:spPr>
        <p:style>
          <a:lnRef idx="3">
            <a:schemeClr val="lt1"/>
          </a:lnRef>
          <a:fillRef idx="1">
            <a:schemeClr val="accent1"/>
          </a:fillRef>
          <a:effectRef idx="1">
            <a:schemeClr val="accent1"/>
          </a:effectRef>
          <a:fontRef idx="minor">
            <a:schemeClr val="lt1"/>
          </a:fontRef>
        </p:style>
        <p:txBody>
          <a:bodyPr>
            <a:noAutofit/>
          </a:bodyPr>
          <a:lstStyle/>
          <a:p>
            <a:pPr algn="ctr"/>
            <a:r>
              <a:rPr lang="en-US" sz="2400" b="1" dirty="0">
                <a:solidFill>
                  <a:schemeClr val="tx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Cont…,</a:t>
            </a:r>
            <a:endParaRPr lang="en-US" sz="2400" dirty="0">
              <a:solidFill>
                <a:schemeClr val="tx1"/>
              </a:solidFill>
            </a:endParaRPr>
          </a:p>
        </p:txBody>
      </p:sp>
      <p:sp>
        <p:nvSpPr>
          <p:cNvPr id="3" name="Content Placeholder 2">
            <a:extLst>
              <a:ext uri="{FF2B5EF4-FFF2-40B4-BE49-F238E27FC236}">
                <a16:creationId xmlns:a16="http://schemas.microsoft.com/office/drawing/2014/main" id="{E65B5AAE-7829-4D41-9BBA-EAF06079CF16}"/>
              </a:ext>
            </a:extLst>
          </p:cNvPr>
          <p:cNvSpPr>
            <a:spLocks noGrp="1"/>
          </p:cNvSpPr>
          <p:nvPr>
            <p:ph idx="1"/>
          </p:nvPr>
        </p:nvSpPr>
        <p:spPr>
          <a:xfrm>
            <a:off x="838200" y="781878"/>
            <a:ext cx="10515600" cy="5395085"/>
          </a:xfrm>
        </p:spPr>
        <p:style>
          <a:lnRef idx="1">
            <a:schemeClr val="accent1"/>
          </a:lnRef>
          <a:fillRef idx="1001">
            <a:schemeClr val="lt2"/>
          </a:fillRef>
          <a:effectRef idx="1">
            <a:schemeClr val="accent1"/>
          </a:effectRef>
          <a:fontRef idx="minor">
            <a:schemeClr val="dk1"/>
          </a:fontRef>
        </p:style>
        <p:txBody>
          <a:bodyPr>
            <a:normAutofit fontScale="25000" lnSpcReduction="20000"/>
          </a:bodyPr>
          <a:lstStyle/>
          <a:p>
            <a:pPr algn="just">
              <a:lnSpc>
                <a:spcPct val="220000"/>
              </a:lnSpc>
              <a:buFont typeface="Wingdings" panose="05000000000000000000" pitchFamily="2" charset="2"/>
              <a:buChar char="§"/>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For example:</a:t>
            </a:r>
          </a:p>
          <a:p>
            <a:pPr lvl="1" algn="just">
              <a:lnSpc>
                <a:spcPct val="220000"/>
              </a:lnSpc>
              <a:buFont typeface="Wingdings" panose="05000000000000000000" pitchFamily="2" charset="2"/>
              <a:buChar char="Ø"/>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benefit from the training program may be estimated in terms of the increased earning power of workers. </a:t>
            </a:r>
          </a:p>
          <a:p>
            <a:pPr lvl="1" algn="just">
              <a:lnSpc>
                <a:spcPct val="220000"/>
              </a:lnSpc>
              <a:buFont typeface="Wingdings" panose="05000000000000000000" pitchFamily="2" charset="2"/>
              <a:buChar char="Ø"/>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cost of pollution may be estimated in terms of the loss of earnings.</a:t>
            </a:r>
          </a:p>
          <a:p>
            <a:pPr lvl="1" algn="just">
              <a:lnSpc>
                <a:spcPct val="220000"/>
              </a:lnSpc>
              <a:buFont typeface="Wingdings" panose="05000000000000000000" pitchFamily="2" charset="2"/>
              <a:buChar char="Ø"/>
            </a:pP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The cost of noise may be inferred from the d/</a:t>
            </a:r>
            <a:r>
              <a:rPr lang="en-US" sz="9600" dirty="0" err="1">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ces</a:t>
            </a:r>
            <a:r>
              <a:rPr lang="en-US" sz="96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 in rent b/n the noise-affected area and that of some other area &amp; etc.</a:t>
            </a:r>
          </a:p>
          <a:p>
            <a:endParaRPr lang="en-US" dirty="0"/>
          </a:p>
        </p:txBody>
      </p:sp>
      <p:sp>
        <p:nvSpPr>
          <p:cNvPr id="4" name="Footer Placeholder 3">
            <a:extLst>
              <a:ext uri="{FF2B5EF4-FFF2-40B4-BE49-F238E27FC236}">
                <a16:creationId xmlns:a16="http://schemas.microsoft.com/office/drawing/2014/main" id="{612A99BE-E8CB-4777-8B51-97507017999D}"/>
              </a:ext>
            </a:extLst>
          </p:cNvPr>
          <p:cNvSpPr>
            <a:spLocks noGrp="1"/>
          </p:cNvSpPr>
          <p:nvPr>
            <p:ph type="ftr" sz="quarter" idx="11"/>
          </p:nvPr>
        </p:nvSpPr>
        <p:spPr>
          <a:xfrm>
            <a:off x="2133599" y="6356350"/>
            <a:ext cx="8428383" cy="365125"/>
          </a:xfrm>
        </p:spPr>
        <p:txBody>
          <a:bodyPr/>
          <a:lstStyle/>
          <a:p>
            <a:r>
              <a:rPr lang="en-US" dirty="0"/>
              <a:t>Course title: Development planning and project analysis II             BY: s k.         Academic Year, 2012    </a:t>
            </a:r>
          </a:p>
        </p:txBody>
      </p:sp>
      <p:sp>
        <p:nvSpPr>
          <p:cNvPr id="5" name="Slide Number Placeholder 4">
            <a:extLst>
              <a:ext uri="{FF2B5EF4-FFF2-40B4-BE49-F238E27FC236}">
                <a16:creationId xmlns:a16="http://schemas.microsoft.com/office/drawing/2014/main" id="{D28D1A52-1788-4839-8E93-0E447ED4FF2E}"/>
              </a:ext>
            </a:extLst>
          </p:cNvPr>
          <p:cNvSpPr>
            <a:spLocks noGrp="1"/>
          </p:cNvSpPr>
          <p:nvPr>
            <p:ph type="sldNum" sz="quarter" idx="12"/>
          </p:nvPr>
        </p:nvSpPr>
        <p:spPr/>
        <p:txBody>
          <a:bodyPr/>
          <a:lstStyle/>
          <a:p>
            <a:fld id="{FC97CE76-A905-43B3-8272-F2B201946278}" type="slidenum">
              <a:rPr lang="en-US" smtClean="0"/>
              <a:t>9</a:t>
            </a:fld>
            <a:endParaRPr lang="en-US"/>
          </a:p>
        </p:txBody>
      </p:sp>
    </p:spTree>
    <p:extLst>
      <p:ext uri="{BB962C8B-B14F-4D97-AF65-F5344CB8AC3E}">
        <p14:creationId xmlns:p14="http://schemas.microsoft.com/office/powerpoint/2010/main" val="3524987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1619</TotalTime>
  <Words>5375</Words>
  <Application>Microsoft Office PowerPoint</Application>
  <PresentationFormat>Widescreen</PresentationFormat>
  <Paragraphs>380</Paragraphs>
  <Slides>69</Slides>
  <Notes>0</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69</vt:i4>
      </vt:variant>
    </vt:vector>
  </HeadingPairs>
  <TitlesOfParts>
    <vt:vector size="76" baseType="lpstr">
      <vt:lpstr>Arial</vt:lpstr>
      <vt:lpstr>Calibri</vt:lpstr>
      <vt:lpstr>Calibri Light</vt:lpstr>
      <vt:lpstr>Courier New</vt:lpstr>
      <vt:lpstr>Verdana</vt:lpstr>
      <vt:lpstr>Wingdings</vt:lpstr>
      <vt:lpstr>Office Theme</vt:lpstr>
      <vt:lpstr>Chapter-3: Economic Analysis of the Projects </vt:lpstr>
      <vt:lpstr>Cont…,</vt:lpstr>
      <vt:lpstr>Identification of Cost and Benefits of Economic Analysis</vt:lpstr>
      <vt:lpstr>1. Items considered as inputs and outputs</vt:lpstr>
      <vt:lpstr>Cont…,</vt:lpstr>
      <vt:lpstr>Cont…,</vt:lpstr>
      <vt:lpstr>Cont…,</vt:lpstr>
      <vt:lpstr>Cont…,</vt:lpstr>
      <vt:lpstr>Cont…,</vt:lpstr>
      <vt:lpstr>Cont…,</vt:lpstr>
      <vt:lpstr>Cont…,</vt:lpstr>
      <vt:lpstr>2. Prices used</vt:lpstr>
      <vt:lpstr>Cont…,</vt:lpstr>
      <vt:lpstr>Cont…,</vt:lpstr>
      <vt:lpstr>Cont…,</vt:lpstr>
      <vt:lpstr>Cont…,</vt:lpstr>
      <vt:lpstr>Cont…,</vt:lpstr>
      <vt:lpstr>Cont…,</vt:lpstr>
      <vt:lpstr>Cont…,</vt:lpstr>
      <vt:lpstr>Cont…,</vt:lpstr>
      <vt:lpstr>Cont…,</vt:lpstr>
      <vt:lpstr>Cont…,</vt:lpstr>
      <vt:lpstr>Cont…,</vt:lpstr>
      <vt:lpstr>Cont…,</vt:lpstr>
      <vt:lpstr>Cont…,</vt:lpstr>
      <vt:lpstr>Sunk cost</vt:lpstr>
      <vt:lpstr>Cont…,</vt:lpstr>
      <vt:lpstr>Cont…,</vt:lpstr>
      <vt:lpstr>Cont…,</vt:lpstr>
      <vt:lpstr>Cont…,</vt:lpstr>
      <vt:lpstr>Determining Economic Values</vt:lpstr>
      <vt:lpstr>Cont…,</vt:lpstr>
      <vt:lpstr>Cont…,</vt:lpstr>
      <vt:lpstr>Cont…,</vt:lpstr>
      <vt:lpstr>Cont…,</vt:lpstr>
      <vt:lpstr>Cont…,</vt:lpstr>
      <vt:lpstr>Traded/tradable and non-tradable goods/commodities (inputs   and outputs): </vt:lpstr>
      <vt:lpstr>Cont…,</vt:lpstr>
      <vt:lpstr>Cont…,</vt:lpstr>
      <vt:lpstr>Cont…,</vt:lpstr>
      <vt:lpstr>The economic value of tradable (Valuation of Tradable): </vt:lpstr>
      <vt:lpstr>Valuation of non-tradable commodities: </vt:lpstr>
      <vt:lpstr>Cont…,</vt:lpstr>
      <vt:lpstr>Cont…,</vt:lpstr>
      <vt:lpstr>Cont…</vt:lpstr>
      <vt:lpstr>Cont…,</vt:lpstr>
      <vt:lpstr>Border Parity Pricing</vt:lpstr>
      <vt:lpstr>Cont…,</vt:lpstr>
      <vt:lpstr>Cont…,</vt:lpstr>
      <vt:lpstr>Cont…,</vt:lpstr>
      <vt:lpstr>Cont…</vt:lpstr>
      <vt:lpstr>Cont…</vt:lpstr>
      <vt:lpstr>Cont…</vt:lpstr>
      <vt:lpstr>Cont…</vt:lpstr>
      <vt:lpstr>Cont…</vt:lpstr>
      <vt:lpstr>Social cost benefit analysis</vt:lpstr>
      <vt:lpstr>Cont…</vt:lpstr>
      <vt:lpstr>Cont…</vt:lpstr>
      <vt:lpstr>Cont…</vt:lpstr>
      <vt:lpstr>Cont…</vt:lpstr>
      <vt:lpstr>Basic Arguments on Social Cost benefit Analysis </vt:lpstr>
      <vt:lpstr>Cont…</vt:lpstr>
      <vt:lpstr>Cont…</vt:lpstr>
      <vt:lpstr>Cont…</vt:lpstr>
      <vt:lpstr>Cont…</vt:lpstr>
      <vt:lpstr>Cont…</vt:lpstr>
      <vt:lpstr>Cont…</vt:lpstr>
      <vt:lpstr>Cont…</vt:lpstr>
      <vt:lpstr>(Reading assignment)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CHAPTER:3</dc:title>
  <dc:creator>DELL</dc:creator>
  <cp:lastModifiedBy>user</cp:lastModifiedBy>
  <cp:revision>274</cp:revision>
  <dcterms:created xsi:type="dcterms:W3CDTF">2018-03-17T04:52:55Z</dcterms:created>
  <dcterms:modified xsi:type="dcterms:W3CDTF">2020-03-16T20:01:04Z</dcterms:modified>
</cp:coreProperties>
</file>