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 id="2147483780" r:id="rId2"/>
  </p:sldMasterIdLst>
  <p:notesMasterIdLst>
    <p:notesMasterId r:id="rId35"/>
  </p:notesMasterIdLst>
  <p:sldIdLst>
    <p:sldId id="256" r:id="rId3"/>
    <p:sldId id="337" r:id="rId4"/>
    <p:sldId id="426" r:id="rId5"/>
    <p:sldId id="452" r:id="rId6"/>
    <p:sldId id="454" r:id="rId7"/>
    <p:sldId id="427" r:id="rId8"/>
    <p:sldId id="428" r:id="rId9"/>
    <p:sldId id="429" r:id="rId10"/>
    <p:sldId id="455" r:id="rId11"/>
    <p:sldId id="456" r:id="rId12"/>
    <p:sldId id="430" r:id="rId13"/>
    <p:sldId id="462" r:id="rId14"/>
    <p:sldId id="431" r:id="rId15"/>
    <p:sldId id="433" r:id="rId16"/>
    <p:sldId id="457" r:id="rId17"/>
    <p:sldId id="458" r:id="rId18"/>
    <p:sldId id="459" r:id="rId19"/>
    <p:sldId id="460" r:id="rId20"/>
    <p:sldId id="445" r:id="rId21"/>
    <p:sldId id="451" r:id="rId22"/>
    <p:sldId id="463" r:id="rId23"/>
    <p:sldId id="464" r:id="rId24"/>
    <p:sldId id="465" r:id="rId25"/>
    <p:sldId id="466" r:id="rId26"/>
    <p:sldId id="467" r:id="rId27"/>
    <p:sldId id="468" r:id="rId28"/>
    <p:sldId id="436" r:id="rId29"/>
    <p:sldId id="437" r:id="rId30"/>
    <p:sldId id="469" r:id="rId31"/>
    <p:sldId id="439" r:id="rId32"/>
    <p:sldId id="448" r:id="rId33"/>
    <p:sldId id="44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D11B3"/>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25" autoAdjust="0"/>
    <p:restoredTop sz="94660"/>
  </p:normalViewPr>
  <p:slideViewPr>
    <p:cSldViewPr>
      <p:cViewPr varScale="1">
        <p:scale>
          <a:sx n="67" d="100"/>
          <a:sy n="67" d="100"/>
        </p:scale>
        <p:origin x="150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A86476-C75C-4A03-AD3E-B912681A97AF}" type="datetimeFigureOut">
              <a:rPr lang="en-GB" smtClean="0"/>
              <a:t>30/07/2019</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771832-1D09-4644-B6FB-2BDFE2721015}" type="slidenum">
              <a:rPr lang="en-GB" smtClean="0"/>
              <a:t>‹#›</a:t>
            </a:fld>
            <a:endParaRPr lang="en-GB"/>
          </a:p>
        </p:txBody>
      </p:sp>
    </p:spTree>
    <p:extLst>
      <p:ext uri="{BB962C8B-B14F-4D97-AF65-F5344CB8AC3E}">
        <p14:creationId xmlns:p14="http://schemas.microsoft.com/office/powerpoint/2010/main" val="35806064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8771832-1D09-4644-B6FB-2BDFE2721015}" type="slidenum">
              <a:rPr lang="en-GB" smtClean="0"/>
              <a:t>2</a:t>
            </a:fld>
            <a:endParaRPr lang="en-GB"/>
          </a:p>
        </p:txBody>
      </p:sp>
    </p:spTree>
    <p:extLst>
      <p:ext uri="{BB962C8B-B14F-4D97-AF65-F5344CB8AC3E}">
        <p14:creationId xmlns:p14="http://schemas.microsoft.com/office/powerpoint/2010/main" val="3004536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8771832-1D09-4644-B6FB-2BDFE2721015}" type="slidenum">
              <a:rPr lang="en-GB" smtClean="0"/>
              <a:t>4</a:t>
            </a:fld>
            <a:endParaRPr lang="en-GB"/>
          </a:p>
        </p:txBody>
      </p:sp>
    </p:spTree>
    <p:extLst>
      <p:ext uri="{BB962C8B-B14F-4D97-AF65-F5344CB8AC3E}">
        <p14:creationId xmlns:p14="http://schemas.microsoft.com/office/powerpoint/2010/main" val="1884586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8771832-1D09-4644-B6FB-2BDFE2721015}" type="slidenum">
              <a:rPr lang="en-GB" smtClean="0"/>
              <a:t>7</a:t>
            </a:fld>
            <a:endParaRPr lang="en-GB"/>
          </a:p>
        </p:txBody>
      </p:sp>
    </p:spTree>
    <p:extLst>
      <p:ext uri="{BB962C8B-B14F-4D97-AF65-F5344CB8AC3E}">
        <p14:creationId xmlns:p14="http://schemas.microsoft.com/office/powerpoint/2010/main" val="5182545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8771832-1D09-4644-B6FB-2BDFE2721015}" type="slidenum">
              <a:rPr lang="en-GB" smtClean="0"/>
              <a:t>13</a:t>
            </a:fld>
            <a:endParaRPr lang="en-GB"/>
          </a:p>
        </p:txBody>
      </p:sp>
    </p:spTree>
    <p:extLst>
      <p:ext uri="{BB962C8B-B14F-4D97-AF65-F5344CB8AC3E}">
        <p14:creationId xmlns:p14="http://schemas.microsoft.com/office/powerpoint/2010/main" val="12830078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8771832-1D09-4644-B6FB-2BDFE2721015}" type="slidenum">
              <a:rPr lang="en-GB" smtClean="0"/>
              <a:t>19</a:t>
            </a:fld>
            <a:endParaRPr lang="en-GB"/>
          </a:p>
        </p:txBody>
      </p:sp>
    </p:spTree>
    <p:extLst>
      <p:ext uri="{BB962C8B-B14F-4D97-AF65-F5344CB8AC3E}">
        <p14:creationId xmlns:p14="http://schemas.microsoft.com/office/powerpoint/2010/main" val="1721587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8771832-1D09-4644-B6FB-2BDFE2721015}" type="slidenum">
              <a:rPr lang="en-GB" smtClean="0"/>
              <a:t>29</a:t>
            </a:fld>
            <a:endParaRPr lang="en-GB"/>
          </a:p>
        </p:txBody>
      </p:sp>
    </p:spTree>
    <p:extLst>
      <p:ext uri="{BB962C8B-B14F-4D97-AF65-F5344CB8AC3E}">
        <p14:creationId xmlns:p14="http://schemas.microsoft.com/office/powerpoint/2010/main" val="3483342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endParaRPr lang="en-GB" altLang="en-US" smtClean="0"/>
          </a:p>
        </p:txBody>
      </p:sp>
      <p:sp>
        <p:nvSpPr>
          <p:cNvPr id="41988" name="Slide Number Placeholder 3"/>
          <p:cNvSpPr>
            <a:spLocks noGrp="1"/>
          </p:cNvSpPr>
          <p:nvPr>
            <p:ph type="sldNum" sz="quarter" idx="5"/>
          </p:nvPr>
        </p:nvSpPr>
        <p:spPr>
          <a:noFill/>
        </p:spPr>
        <p:txBody>
          <a:bodyPr/>
          <a:lstStyle>
            <a:lvl1pPr>
              <a:defRPr kumimoji="1">
                <a:solidFill>
                  <a:schemeClr val="tx1"/>
                </a:solidFill>
                <a:latin typeface="Verdana" panose="020B0604030504040204" pitchFamily="34" charset="0"/>
                <a:ea typeface="굴림" panose="020B0600000101010101" pitchFamily="34" charset="-127"/>
              </a:defRPr>
            </a:lvl1pPr>
            <a:lvl2pPr marL="742950" indent="-285750">
              <a:defRPr kumimoji="1">
                <a:solidFill>
                  <a:schemeClr val="tx1"/>
                </a:solidFill>
                <a:latin typeface="Verdana" panose="020B0604030504040204" pitchFamily="34" charset="0"/>
                <a:ea typeface="굴림" panose="020B0600000101010101" pitchFamily="34" charset="-127"/>
              </a:defRPr>
            </a:lvl2pPr>
            <a:lvl3pPr marL="1143000" indent="-228600">
              <a:defRPr kumimoji="1">
                <a:solidFill>
                  <a:schemeClr val="tx1"/>
                </a:solidFill>
                <a:latin typeface="Verdana" panose="020B0604030504040204" pitchFamily="34" charset="0"/>
                <a:ea typeface="굴림" panose="020B0600000101010101" pitchFamily="34" charset="-127"/>
              </a:defRPr>
            </a:lvl3pPr>
            <a:lvl4pPr marL="1600200" indent="-228600">
              <a:defRPr kumimoji="1">
                <a:solidFill>
                  <a:schemeClr val="tx1"/>
                </a:solidFill>
                <a:latin typeface="Verdana" panose="020B0604030504040204" pitchFamily="34" charset="0"/>
                <a:ea typeface="굴림" panose="020B0600000101010101" pitchFamily="34" charset="-127"/>
              </a:defRPr>
            </a:lvl4pPr>
            <a:lvl5pPr marL="2057400" indent="-228600">
              <a:defRPr kumimoji="1">
                <a:solidFill>
                  <a:schemeClr val="tx1"/>
                </a:solidFill>
                <a:latin typeface="Verdana" panose="020B0604030504040204" pitchFamily="34" charset="0"/>
                <a:ea typeface="굴림" panose="020B0600000101010101" pitchFamily="34" charset="-127"/>
              </a:defRPr>
            </a:lvl5pPr>
            <a:lvl6pPr marL="2514600" indent="-228600" eaLnBrk="0" fontAlgn="base" hangingPunct="0">
              <a:spcBef>
                <a:spcPct val="0"/>
              </a:spcBef>
              <a:spcAft>
                <a:spcPct val="0"/>
              </a:spcAft>
              <a:defRPr kumimoji="1">
                <a:solidFill>
                  <a:schemeClr val="tx1"/>
                </a:solidFill>
                <a:latin typeface="Verdana" panose="020B0604030504040204" pitchFamily="34" charset="0"/>
                <a:ea typeface="굴림" panose="020B0600000101010101" pitchFamily="34" charset="-127"/>
              </a:defRPr>
            </a:lvl6pPr>
            <a:lvl7pPr marL="2971800" indent="-228600" eaLnBrk="0" fontAlgn="base" hangingPunct="0">
              <a:spcBef>
                <a:spcPct val="0"/>
              </a:spcBef>
              <a:spcAft>
                <a:spcPct val="0"/>
              </a:spcAft>
              <a:defRPr kumimoji="1">
                <a:solidFill>
                  <a:schemeClr val="tx1"/>
                </a:solidFill>
                <a:latin typeface="Verdana" panose="020B0604030504040204" pitchFamily="34" charset="0"/>
                <a:ea typeface="굴림" panose="020B0600000101010101" pitchFamily="34" charset="-127"/>
              </a:defRPr>
            </a:lvl7pPr>
            <a:lvl8pPr marL="3429000" indent="-228600" eaLnBrk="0" fontAlgn="base" hangingPunct="0">
              <a:spcBef>
                <a:spcPct val="0"/>
              </a:spcBef>
              <a:spcAft>
                <a:spcPct val="0"/>
              </a:spcAft>
              <a:defRPr kumimoji="1">
                <a:solidFill>
                  <a:schemeClr val="tx1"/>
                </a:solidFill>
                <a:latin typeface="Verdana" panose="020B0604030504040204" pitchFamily="34" charset="0"/>
                <a:ea typeface="굴림" panose="020B0600000101010101" pitchFamily="34" charset="-127"/>
              </a:defRPr>
            </a:lvl8pPr>
            <a:lvl9pPr marL="3886200" indent="-228600" eaLnBrk="0" fontAlgn="base" hangingPunct="0">
              <a:spcBef>
                <a:spcPct val="0"/>
              </a:spcBef>
              <a:spcAft>
                <a:spcPct val="0"/>
              </a:spcAft>
              <a:defRPr kumimoji="1">
                <a:solidFill>
                  <a:schemeClr val="tx1"/>
                </a:solidFill>
                <a:latin typeface="Verdana" panose="020B0604030504040204" pitchFamily="34" charset="0"/>
                <a:ea typeface="굴림" panose="020B0600000101010101" pitchFamily="34" charset="-127"/>
              </a:defRPr>
            </a:lvl9pPr>
          </a:lstStyle>
          <a:p>
            <a:fld id="{0026203A-518A-4238-A8EA-27A2B713F525}" type="slidenum">
              <a:rPr kumimoji="0" lang="ko-KR" altLang="en-US" smtClean="0">
                <a:latin typeface="Times New Roman" panose="02020603050405020304" pitchFamily="18" charset="0"/>
              </a:rPr>
              <a:pPr/>
              <a:t>31</a:t>
            </a:fld>
            <a:endParaRPr kumimoji="0" lang="en-US" altLang="ko-KR" smtClean="0">
              <a:latin typeface="Times New Roman" panose="02020603050405020304" pitchFamily="18" charset="0"/>
            </a:endParaRPr>
          </a:p>
        </p:txBody>
      </p:sp>
    </p:spTree>
    <p:extLst>
      <p:ext uri="{BB962C8B-B14F-4D97-AF65-F5344CB8AC3E}">
        <p14:creationId xmlns:p14="http://schemas.microsoft.com/office/powerpoint/2010/main" val="15365301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11" name="Slide Number Placeholder 10"/>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3A52BF6-EA3E-44A8-801D-5C164E2DE22D}" type="datetime1">
              <a:rPr lang="en-US" smtClean="0"/>
              <a:pPr/>
              <a:t>7/30/2019</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980559428"/>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4361688" y="1026372"/>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527805350"/>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D4117A79-209A-41D7-BC94-59B1B7812AC4}" type="datetime1">
              <a:rPr lang="en-US" smtClean="0"/>
              <a:pPr/>
              <a:t>7/30/2019</a:t>
            </a:fld>
            <a:endParaRPr lang="en-IN"/>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88006949"/>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9AB4517D-52FB-4BC5-9513-8B8A9EA67493}" type="datetime1">
              <a:rPr lang="en-US" smtClean="0"/>
              <a:pPr/>
              <a:t>7/30/2019</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153569330"/>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2E4877E0-5B74-483C-A19F-B06A427781D7}" type="datetime1">
              <a:rPr lang="en-US" smtClean="0"/>
              <a:pPr/>
              <a:t>7/30/2019</a:t>
            </a:fld>
            <a:endParaRPr lang="en-IN"/>
          </a:p>
        </p:txBody>
      </p:sp>
      <p:sp>
        <p:nvSpPr>
          <p:cNvPr id="8" name="Footer Placeholder 7"/>
          <p:cNvSpPr>
            <a:spLocks noGrp="1"/>
          </p:cNvSpPr>
          <p:nvPr>
            <p:ph type="ftr" sz="quarter" idx="11"/>
          </p:nvPr>
        </p:nvSpPr>
        <p:spPr>
          <a:xfrm>
            <a:off x="304800" y="6409944"/>
            <a:ext cx="3581400" cy="365760"/>
          </a:xfrm>
        </p:spPr>
        <p:txBody>
          <a:bodyPr/>
          <a:lstStyle/>
          <a:p>
            <a:endParaRPr lang="en-IN"/>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extLst>
      <p:ext uri="{BB962C8B-B14F-4D97-AF65-F5344CB8AC3E}">
        <p14:creationId xmlns:p14="http://schemas.microsoft.com/office/powerpoint/2010/main" val="130966619"/>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141A8B9-0B39-4EAF-9CB4-5FC39A83FD8F}" type="datetime1">
              <a:rPr lang="en-US" smtClean="0"/>
              <a:pPr/>
              <a:t>7/30/2019</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4343400" y="1036020"/>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Tree>
    <p:extLst>
      <p:ext uri="{BB962C8B-B14F-4D97-AF65-F5344CB8AC3E}">
        <p14:creationId xmlns:p14="http://schemas.microsoft.com/office/powerpoint/2010/main" val="2760047081"/>
      </p:ext>
    </p:extLst>
  </p:cSld>
  <p:clrMapOvr>
    <a:masterClrMapping/>
  </p:clrMapOvr>
  <p:transition>
    <p:wip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 name="Date Placeholder 1"/>
          <p:cNvSpPr>
            <a:spLocks noGrp="1"/>
          </p:cNvSpPr>
          <p:nvPr>
            <p:ph type="dt" sz="half" idx="10"/>
          </p:nvPr>
        </p:nvSpPr>
        <p:spPr/>
        <p:txBody>
          <a:bodyPr/>
          <a:lstStyle/>
          <a:p>
            <a:fld id="{6FDFEB96-9DFF-4FBF-9180-009999B18BFF}" type="datetime1">
              <a:rPr lang="en-US" smtClean="0"/>
              <a:pPr/>
              <a:t>7/30/2019</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88A3F75D-E20E-43FE-BD9A-A096B6C95649}" type="slidenum">
              <a:rPr lang="en-IN" smtClean="0"/>
              <a:pPr/>
              <a:t>‹#›</a:t>
            </a:fld>
            <a:endParaRPr lang="en-IN"/>
          </a:p>
        </p:txBody>
      </p:sp>
    </p:spTree>
    <p:extLst>
      <p:ext uri="{BB962C8B-B14F-4D97-AF65-F5344CB8AC3E}">
        <p14:creationId xmlns:p14="http://schemas.microsoft.com/office/powerpoint/2010/main" val="1066514566"/>
      </p:ext>
    </p:extLst>
  </p:cSld>
  <p:clrMapOvr>
    <a:masterClrMapping/>
  </p:clrMapOvr>
  <p:transition>
    <p:wip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p:txBody>
          <a:bodyPr/>
          <a:lstStyle/>
          <a:p>
            <a:fld id="{8AA15F7F-07F0-4FA9-ACF5-221F09E3923E}" type="datetime1">
              <a:rPr lang="en-US" smtClean="0"/>
              <a:pPr/>
              <a:t>7/30/2019</a:t>
            </a:fld>
            <a:endParaRPr lang="en-IN"/>
          </a:p>
        </p:txBody>
      </p:sp>
      <p:sp>
        <p:nvSpPr>
          <p:cNvPr id="6" name="Footer Placeholder 5"/>
          <p:cNvSpPr>
            <a:spLocks noGrp="1"/>
          </p:cNvSpPr>
          <p:nvPr>
            <p:ph type="ftr" sz="quarter" idx="11"/>
          </p:nvPr>
        </p:nvSpPr>
        <p:spPr>
          <a:xfrm>
            <a:off x="301752" y="6410848"/>
            <a:ext cx="3383280" cy="365760"/>
          </a:xfrm>
        </p:spPr>
        <p:txBody>
          <a:bodyPr/>
          <a:lstStyle/>
          <a:p>
            <a:endParaRPr lang="en-IN"/>
          </a:p>
        </p:txBody>
      </p:sp>
    </p:spTree>
    <p:extLst>
      <p:ext uri="{BB962C8B-B14F-4D97-AF65-F5344CB8AC3E}">
        <p14:creationId xmlns:p14="http://schemas.microsoft.com/office/powerpoint/2010/main" val="101400756"/>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7" name="Slide Number Placeholder 6"/>
          <p:cNvSpPr>
            <a:spLocks noGrp="1"/>
          </p:cNvSpPr>
          <p:nvPr>
            <p:ph type="sldNum" sz="quarter" idx="12"/>
          </p:nvPr>
        </p:nvSpPr>
        <p:spPr>
          <a:xfrm>
            <a:off x="1371600" y="312738"/>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5" name="Date Placeholder 4"/>
          <p:cNvSpPr>
            <a:spLocks noGrp="1"/>
          </p:cNvSpPr>
          <p:nvPr>
            <p:ph type="dt" sz="half" idx="10"/>
          </p:nvPr>
        </p:nvSpPr>
        <p:spPr>
          <a:xfrm>
            <a:off x="5788152" y="6404984"/>
            <a:ext cx="3044952" cy="365760"/>
          </a:xfrm>
        </p:spPr>
        <p:txBody>
          <a:bodyPr/>
          <a:lstStyle/>
          <a:p>
            <a:fld id="{8C78569B-E067-4267-855F-1A02A127A2FE}" type="datetime1">
              <a:rPr lang="en-US" smtClean="0"/>
              <a:pPr/>
              <a:t>7/30/2019</a:t>
            </a:fld>
            <a:endParaRPr lang="en-IN"/>
          </a:p>
        </p:txBody>
      </p:sp>
      <p:sp>
        <p:nvSpPr>
          <p:cNvPr id="6" name="Footer Placeholder 5"/>
          <p:cNvSpPr>
            <a:spLocks noGrp="1"/>
          </p:cNvSpPr>
          <p:nvPr>
            <p:ph type="ftr" sz="quarter" idx="11"/>
          </p:nvPr>
        </p:nvSpPr>
        <p:spPr>
          <a:xfrm>
            <a:off x="301752" y="6410848"/>
            <a:ext cx="3584448" cy="365760"/>
          </a:xfrm>
        </p:spPr>
        <p:txBody>
          <a:bodyPr/>
          <a:lstStyle/>
          <a:p>
            <a:endParaRPr lang="en-IN"/>
          </a:p>
        </p:txBody>
      </p:sp>
    </p:spTree>
    <p:extLst>
      <p:ext uri="{BB962C8B-B14F-4D97-AF65-F5344CB8AC3E}">
        <p14:creationId xmlns:p14="http://schemas.microsoft.com/office/powerpoint/2010/main" val="219332162"/>
      </p:ext>
    </p:extLst>
  </p:cSld>
  <p:clrMapOvr>
    <a:masterClrMapping/>
  </p:clrMapOvr>
  <p:transition>
    <p:wip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D9CDF7-6892-4699-8FA6-6545081963A8}" type="datetime1">
              <a:rPr lang="en-US" smtClean="0"/>
              <a:pPr/>
              <a:t>7/30/2019</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Tree>
    <p:extLst>
      <p:ext uri="{BB962C8B-B14F-4D97-AF65-F5344CB8AC3E}">
        <p14:creationId xmlns:p14="http://schemas.microsoft.com/office/powerpoint/2010/main" val="2719262426"/>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6" name="Slide Number Placeholder 5"/>
          <p:cNvSpPr>
            <a:spLocks noGrp="1"/>
          </p:cNvSpPr>
          <p:nvPr>
            <p:ph type="sldNum" sz="quarter" idx="12"/>
          </p:nvPr>
        </p:nvSpPr>
        <p:spPr>
          <a:xfrm>
            <a:off x="6915912" y="3009901"/>
            <a:ext cx="457200" cy="441325"/>
          </a:xfrm>
        </p:spPr>
        <p:txBody>
          <a:body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D20CA2F-764A-40EE-9EB4-88D72A1C4F7E}" type="datetime1">
              <a:rPr lang="en-US" smtClean="0"/>
              <a:pPr/>
              <a:t>7/30/2019</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extLst>
      <p:ext uri="{BB962C8B-B14F-4D97-AF65-F5344CB8AC3E}">
        <p14:creationId xmlns:p14="http://schemas.microsoft.com/office/powerpoint/2010/main" val="4238206063"/>
      </p:ext>
    </p:extLst>
  </p:cSld>
  <p:clrMapOvr>
    <a:overrideClrMapping bg1="lt1" tx1="dk1" bg2="lt2" tx2="dk2" accent1="accent1" accent2="accent2" accent3="accent3" accent4="accent4" accent5="accent5" accent6="accent6" hlink="hlink" folHlink="folHlink"/>
  </p:clrMapOvr>
  <p:transition>
    <p:wip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6664325" cy="10668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566738" y="1600200"/>
            <a:ext cx="39243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Online Image Placeholder 3"/>
          <p:cNvSpPr>
            <a:spLocks noGrp="1"/>
          </p:cNvSpPr>
          <p:nvPr>
            <p:ph type="clipArt" sz="half" idx="2"/>
          </p:nvPr>
        </p:nvSpPr>
        <p:spPr>
          <a:xfrm>
            <a:off x="4643438" y="1600200"/>
            <a:ext cx="3924300" cy="4419600"/>
          </a:xfrm>
        </p:spPr>
        <p:txBody>
          <a:bodyPr/>
          <a:lstStyle/>
          <a:p>
            <a:pPr lvl="0"/>
            <a:endParaRPr lang="en-GB" noProof="0" smtClean="0"/>
          </a:p>
        </p:txBody>
      </p:sp>
      <p:sp>
        <p:nvSpPr>
          <p:cNvPr id="5" name="Rectangle 6"/>
          <p:cNvSpPr>
            <a:spLocks noGrp="1" noChangeArrowheads="1"/>
          </p:cNvSpPr>
          <p:nvPr>
            <p:ph type="dt" sz="half" idx="10"/>
          </p:nvPr>
        </p:nvSpPr>
        <p:spPr>
          <a:ln/>
        </p:spPr>
        <p:txBody>
          <a:bodyPr/>
          <a:lstStyle>
            <a:lvl1pPr>
              <a:defRPr/>
            </a:lvl1pPr>
          </a:lstStyle>
          <a:p>
            <a:pPr>
              <a:defRPr/>
            </a:pPr>
            <a:r>
              <a:rPr lang="en-US" altLang="ko-KR"/>
              <a:t>Chap. 14  </a:t>
            </a:r>
            <a:r>
              <a:rPr kumimoji="1" lang="en-US" altLang="ko-KR"/>
              <a:t>Entry Strategy and Strategic Alliances</a:t>
            </a:r>
            <a:endParaRPr lang="en-US" altLang="ko-KR"/>
          </a:p>
          <a:p>
            <a:pPr>
              <a:defRPr/>
            </a:pPr>
            <a:endParaRPr lang="en-US" altLang="ko-KR"/>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ko-KR"/>
          </a:p>
        </p:txBody>
      </p:sp>
      <p:sp>
        <p:nvSpPr>
          <p:cNvPr id="7" name="Rectangle 8" descr="International business"/>
          <p:cNvSpPr>
            <a:spLocks noGrp="1" noChangeArrowheads="1"/>
          </p:cNvSpPr>
          <p:nvPr>
            <p:ph type="sldNum" sz="quarter" idx="12"/>
          </p:nvPr>
        </p:nvSpPr>
        <p:spPr>
          <a:ln/>
        </p:spPr>
        <p:txBody>
          <a:bodyPr/>
          <a:lstStyle>
            <a:lvl1pPr>
              <a:defRPr/>
            </a:lvl1pPr>
          </a:lstStyle>
          <a:p>
            <a:pPr>
              <a:defRPr/>
            </a:pPr>
            <a:fld id="{881D8B56-A1F1-483C-A60C-9BD789497328}" type="slidenum">
              <a:rPr lang="en-US" altLang="ko-KR"/>
              <a:pPr>
                <a:defRPr/>
              </a:pPr>
              <a:t>‹#›</a:t>
            </a:fld>
            <a:r>
              <a:rPr lang="en-US" altLang="ko-KR"/>
              <a:t>  INTERNATIONAL BUSINESS</a:t>
            </a:r>
          </a:p>
        </p:txBody>
      </p:sp>
    </p:spTree>
    <p:extLst>
      <p:ext uri="{BB962C8B-B14F-4D97-AF65-F5344CB8AC3E}">
        <p14:creationId xmlns:p14="http://schemas.microsoft.com/office/powerpoint/2010/main" val="77133896"/>
      </p:ext>
    </p:extLst>
  </p:cSld>
  <p:clrMapOvr>
    <a:masterClrMapping/>
  </p:clrMapOvr>
  <p:transition spd="slow">
    <p:cover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E3B066D-782C-4972-8A33-DB1F367A1C17}" type="slidenum">
              <a:rPr lang="en-IN" smtClean="0"/>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ACDC255-2C20-4FFD-BC9A-231B4A02076A}" type="datetimeFigureOut">
              <a:rPr lang="en-IN" smtClean="0"/>
              <a:t>30-07-2019</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p:txBody>
          <a:bodyPr/>
          <a:lstStyle>
            <a:extLst/>
          </a:lstStyle>
          <a:p>
            <a:fld id="{6E3B066D-782C-4972-8A33-DB1F367A1C17}" type="slidenum">
              <a:rPr lang="en-IN" smtClean="0"/>
              <a:t>‹#›</a:t>
            </a:fld>
            <a:endParaRPr lang="en-IN"/>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ACDC255-2C20-4FFD-BC9A-231B4A02076A}" type="datetimeFigureOut">
              <a:rPr lang="en-IN" smtClean="0"/>
              <a:t>30-07-2019</a:t>
            </a:fld>
            <a:endParaRPr lang="en-IN"/>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IN"/>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E3B066D-782C-4972-8A33-DB1F367A1C17}" type="slidenum">
              <a:rPr lang="en-IN" smtClean="0"/>
              <a:t>‹#›</a:t>
            </a:fld>
            <a:endParaRPr lang="en-IN"/>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BE98F31-1D8F-4B41-9F7F-A655E3987DAD}" type="datetime1">
              <a:rPr lang="en-US" smtClean="0"/>
              <a:pPr/>
              <a:t>7/30/2019</a:t>
            </a:fld>
            <a:endParaRPr lang="en-IN"/>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lang="en-US" dirty="0">
              <a:solidFill>
                <a:prstClr val="black"/>
              </a:solidFill>
            </a:endParaRPr>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lang="en-US">
              <a:solidFill>
                <a:prstClr val="black"/>
              </a:solidFill>
            </a:endParaRPr>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88A3F75D-E20E-43FE-BD9A-A096B6C95649}" type="slidenum">
              <a:rPr lang="en-IN" smtClean="0">
                <a:solidFill>
                  <a:srgbClr val="8CADAE">
                    <a:shade val="75000"/>
                  </a:srgbClr>
                </a:solidFill>
              </a:rPr>
              <a:pPr/>
              <a:t>‹#›</a:t>
            </a:fld>
            <a:endParaRPr lang="en-IN">
              <a:solidFill>
                <a:srgbClr val="8CADAE">
                  <a:shade val="75000"/>
                </a:srgb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extLst>
      <p:ext uri="{BB962C8B-B14F-4D97-AF65-F5344CB8AC3E}">
        <p14:creationId xmlns:p14="http://schemas.microsoft.com/office/powerpoint/2010/main" val="1706002473"/>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Lst>
  <p:transition>
    <p:wipe/>
  </p:transition>
  <p:hf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hyperlink" Target="../Harvard_referencing.pdf"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hyperlink" Target="../APA_Examples.pdf"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9512" y="1844824"/>
            <a:ext cx="8856984" cy="4896544"/>
          </a:xfrm>
          <a:solidFill>
            <a:srgbClr val="FFC000"/>
          </a:solidFill>
        </p:spPr>
        <p:txBody>
          <a:bodyPr>
            <a:normAutofit/>
          </a:bodyPr>
          <a:lstStyle/>
          <a:p>
            <a:endParaRPr lang="en-IN" dirty="0" smtClean="0">
              <a:solidFill>
                <a:schemeClr val="tx1"/>
              </a:solidFill>
            </a:endParaRPr>
          </a:p>
          <a:p>
            <a:endParaRPr lang="en-IN" sz="3600" b="1" dirty="0" smtClean="0">
              <a:solidFill>
                <a:schemeClr val="tx1"/>
              </a:solidFill>
              <a:latin typeface="AR CENA" pitchFamily="2" charset="0"/>
              <a:cs typeface="Times New Roman" pitchFamily="18" charset="0"/>
            </a:endParaRPr>
          </a:p>
          <a:p>
            <a:r>
              <a:rPr lang="en-IN" sz="3600" b="1" dirty="0" smtClean="0">
                <a:solidFill>
                  <a:schemeClr val="tx1"/>
                </a:solidFill>
                <a:latin typeface="AR CENA" pitchFamily="2" charset="0"/>
                <a:cs typeface="Times New Roman" pitchFamily="18" charset="0"/>
              </a:rPr>
              <a:t>Chapter -</a:t>
            </a:r>
            <a:r>
              <a:rPr lang="en-IN" sz="3600" b="1" dirty="0" err="1" smtClean="0">
                <a:solidFill>
                  <a:schemeClr val="tx1"/>
                </a:solidFill>
                <a:latin typeface="AR CENA" pitchFamily="2" charset="0"/>
                <a:cs typeface="Times New Roman" pitchFamily="18" charset="0"/>
              </a:rPr>
              <a:t>THree</a:t>
            </a:r>
            <a:endParaRPr lang="en-IN" sz="3600" b="1" dirty="0" smtClean="0">
              <a:solidFill>
                <a:schemeClr val="tx1"/>
              </a:solidFill>
              <a:latin typeface="AR CENA" pitchFamily="2" charset="0"/>
              <a:cs typeface="Times New Roman" pitchFamily="18" charset="0"/>
            </a:endParaRPr>
          </a:p>
          <a:p>
            <a:r>
              <a:rPr lang="en-IN" dirty="0">
                <a:solidFill>
                  <a:schemeClr val="tx1"/>
                </a:solidFill>
              </a:rPr>
              <a:t> </a:t>
            </a:r>
            <a:endParaRPr lang="en-IN" sz="3100" dirty="0">
              <a:solidFill>
                <a:schemeClr val="tx1"/>
              </a:solidFill>
            </a:endParaRPr>
          </a:p>
          <a:p>
            <a:pPr>
              <a:lnSpc>
                <a:spcPct val="150000"/>
              </a:lnSpc>
            </a:pPr>
            <a:r>
              <a:rPr lang="en-IN" sz="3200" dirty="0" smtClean="0">
                <a:solidFill>
                  <a:srgbClr val="0D11B3"/>
                </a:solidFill>
                <a:latin typeface="Arial Narrow" pitchFamily="34" charset="0"/>
              </a:rPr>
              <a:t>The research proposal</a:t>
            </a:r>
            <a:endParaRPr lang="en-GB" sz="5400" dirty="0" smtClean="0">
              <a:solidFill>
                <a:srgbClr val="0D11B3"/>
              </a:solidFill>
              <a:latin typeface="Arial Narrow" pitchFamily="34" charset="0"/>
            </a:endParaRPr>
          </a:p>
          <a:p>
            <a:pPr algn="l"/>
            <a:r>
              <a:rPr lang="en-GB" sz="3200" b="1" dirty="0" smtClean="0">
                <a:solidFill>
                  <a:schemeClr val="tx1"/>
                </a:solidFill>
              </a:rPr>
              <a:t>   </a:t>
            </a:r>
          </a:p>
          <a:p>
            <a:endParaRPr lang="en-GB" sz="3200" dirty="0" smtClean="0">
              <a:solidFill>
                <a:schemeClr val="tx1"/>
              </a:solidFill>
            </a:endParaRPr>
          </a:p>
          <a:p>
            <a:endParaRPr lang="en-IN" dirty="0">
              <a:solidFill>
                <a:schemeClr val="tx1"/>
              </a:solidFill>
            </a:endParaRPr>
          </a:p>
        </p:txBody>
      </p:sp>
      <p:sp>
        <p:nvSpPr>
          <p:cNvPr id="4" name="Date Placeholder 3"/>
          <p:cNvSpPr>
            <a:spLocks noGrp="1"/>
          </p:cNvSpPr>
          <p:nvPr>
            <p:ph type="dt" sz="half" idx="10"/>
          </p:nvPr>
        </p:nvSpPr>
        <p:spPr/>
        <p:txBody>
          <a:bodyPr/>
          <a:lstStyle/>
          <a:p>
            <a:fld id="{82D3B8B2-3301-4D0C-A37A-2A26028387D2}" type="datetime1">
              <a:rPr lang="en-US" smtClean="0"/>
              <a:pPr/>
              <a:t>7/30/2019</a:t>
            </a:fld>
            <a:endParaRPr lang="en-IN"/>
          </a:p>
        </p:txBody>
      </p:sp>
      <p:sp>
        <p:nvSpPr>
          <p:cNvPr id="2" name="Title 1"/>
          <p:cNvSpPr>
            <a:spLocks noGrp="1"/>
          </p:cNvSpPr>
          <p:nvPr>
            <p:ph type="ctrTitle"/>
          </p:nvPr>
        </p:nvSpPr>
        <p:spPr>
          <a:xfrm>
            <a:off x="179512" y="116632"/>
            <a:ext cx="8712968" cy="1728191"/>
          </a:xfrm>
          <a:solidFill>
            <a:srgbClr val="00B0F0"/>
          </a:solidFill>
        </p:spPr>
        <p:txBody>
          <a:bodyPr>
            <a:normAutofit/>
          </a:bodyPr>
          <a:lstStyle/>
          <a:p>
            <a:r>
              <a:rPr lang="en-GB" sz="3600" b="1" dirty="0"/>
              <a:t>Business Research Methodology</a:t>
            </a:r>
            <a:r>
              <a:rPr lang="en-IN" sz="3600" dirty="0" smtClean="0"/>
              <a:t/>
            </a:r>
            <a:br>
              <a:rPr lang="en-IN" sz="3600" dirty="0" smtClean="0"/>
            </a:br>
            <a:r>
              <a:rPr lang="en-IN" sz="3600" dirty="0" smtClean="0">
                <a:latin typeface="Berlin Sans FB" pitchFamily="34" charset="0"/>
              </a:rPr>
              <a:t>(</a:t>
            </a:r>
            <a:r>
              <a:rPr lang="en-GB" sz="3600" dirty="0" smtClean="0">
                <a:latin typeface="Berlin Sans FB" pitchFamily="34" charset="0"/>
              </a:rPr>
              <a:t>MBA4101</a:t>
            </a:r>
            <a:r>
              <a:rPr lang="en-IN" sz="3600" dirty="0" smtClean="0">
                <a:latin typeface="Berlin Sans FB" pitchFamily="34" charset="0"/>
              </a:rPr>
              <a:t>)</a:t>
            </a:r>
            <a:endParaRPr lang="en-IN" sz="3600" dirty="0">
              <a:latin typeface="Berlin Sans FB" pitchFamily="34" charset="0"/>
            </a:endParaRPr>
          </a:p>
        </p:txBody>
      </p:sp>
    </p:spTree>
    <p:extLst>
      <p:ext uri="{BB962C8B-B14F-4D97-AF65-F5344CB8AC3E}">
        <p14:creationId xmlns:p14="http://schemas.microsoft.com/office/powerpoint/2010/main" val="2327526871"/>
      </p:ext>
    </p:extLst>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solidFill>
                  <a:schemeClr val="tx1"/>
                </a:solidFill>
              </a:rPr>
              <a:t>Statement </a:t>
            </a:r>
            <a:r>
              <a:rPr lang="en-US" b="1" i="1" dirty="0">
                <a:solidFill>
                  <a:schemeClr val="tx1"/>
                </a:solidFill>
              </a:rPr>
              <a:t>of the </a:t>
            </a:r>
            <a:r>
              <a:rPr lang="en-US" b="1" i="1" dirty="0" smtClean="0">
                <a:solidFill>
                  <a:schemeClr val="tx1"/>
                </a:solidFill>
              </a:rPr>
              <a:t>problem</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10</a:t>
            </a:fld>
            <a:endParaRPr lang="en-IN">
              <a:solidFill>
                <a:srgbClr val="8CADAE">
                  <a:shade val="75000"/>
                </a:srgbClr>
              </a:solidFill>
            </a:endParaRPr>
          </a:p>
        </p:txBody>
      </p:sp>
      <p:sp>
        <p:nvSpPr>
          <p:cNvPr id="5" name="Content Placeholder 4"/>
          <p:cNvSpPr>
            <a:spLocks noGrp="1"/>
          </p:cNvSpPr>
          <p:nvPr>
            <p:ph sz="quarter" idx="1"/>
          </p:nvPr>
        </p:nvSpPr>
        <p:spPr/>
        <p:txBody>
          <a:bodyPr/>
          <a:lstStyle/>
          <a:p>
            <a:pPr algn="just">
              <a:lnSpc>
                <a:spcPct val="150000"/>
              </a:lnSpc>
            </a:pPr>
            <a:r>
              <a:rPr lang="en-GB" dirty="0">
                <a:latin typeface="Times New Roman" panose="02020603050405020304" pitchFamily="18" charset="0"/>
                <a:cs typeface="Times New Roman" panose="02020603050405020304" pitchFamily="18" charset="0"/>
              </a:rPr>
              <a:t>Statement of the problem </a:t>
            </a:r>
            <a:r>
              <a:rPr lang="en-GB" dirty="0" smtClean="0">
                <a:latin typeface="Times New Roman" panose="02020603050405020304" pitchFamily="18" charset="0"/>
                <a:cs typeface="Times New Roman" panose="02020603050405020304" pitchFamily="18" charset="0"/>
              </a:rPr>
              <a:t>identify </a:t>
            </a:r>
            <a:r>
              <a:rPr lang="en-GB" dirty="0">
                <a:latin typeface="Times New Roman" panose="02020603050405020304" pitchFamily="18" charset="0"/>
                <a:cs typeface="Times New Roman" panose="02020603050405020304" pitchFamily="18" charset="0"/>
              </a:rPr>
              <a:t>some of the main unanswered questions, Elaborate about the problem, Effective problem statements answer the question “Why does this research need to be conducted.”</a:t>
            </a:r>
          </a:p>
          <a:p>
            <a:pPr algn="just">
              <a:lnSpc>
                <a:spcPct val="150000"/>
              </a:lnSpc>
            </a:pPr>
            <a:r>
              <a:rPr lang="en-US" dirty="0">
                <a:latin typeface="Times New Roman" panose="02020603050405020304" pitchFamily="18" charset="0"/>
                <a:cs typeface="Times New Roman" panose="02020603050405020304" pitchFamily="18" charset="0"/>
              </a:rPr>
              <a:t>The Rationale provides some of the reasons for doing the study and its importance. Citations from past research </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4702665"/>
      </p:ext>
    </p:extLst>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algn="l"/>
            <a:r>
              <a:rPr lang="en-US" sz="3600" b="1" dirty="0" smtClean="0">
                <a:solidFill>
                  <a:srgbClr val="0D11B3"/>
                </a:solidFill>
              </a:rPr>
              <a:t>Cont’d…</a:t>
            </a:r>
            <a:endParaRPr lang="en-IN" sz="3600" dirty="0">
              <a:solidFill>
                <a:srgbClr val="0D11B3"/>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lvl="0" algn="just">
              <a:lnSpc>
                <a:spcPct val="150000"/>
              </a:lnSpc>
            </a:pPr>
            <a:r>
              <a:rPr lang="en-US" sz="3200" dirty="0" smtClean="0"/>
              <a:t>Statement </a:t>
            </a:r>
            <a:r>
              <a:rPr lang="en-US" sz="3200" dirty="0"/>
              <a:t>of the problem encapsulates the question you are trying to answer.</a:t>
            </a:r>
            <a:endParaRPr lang="en-IN" sz="3200" dirty="0"/>
          </a:p>
          <a:p>
            <a:pPr lvl="0" algn="just">
              <a:lnSpc>
                <a:spcPct val="150000"/>
              </a:lnSpc>
            </a:pPr>
            <a:r>
              <a:rPr lang="en-US" sz="3200" dirty="0"/>
              <a:t>Effective problem statements answer the question </a:t>
            </a:r>
            <a:r>
              <a:rPr lang="en-US" sz="3200" i="1" dirty="0"/>
              <a:t>“</a:t>
            </a:r>
            <a:r>
              <a:rPr lang="en-US" sz="3200" b="1" i="1" dirty="0"/>
              <a:t>Why does this research need to be conducted</a:t>
            </a:r>
            <a:r>
              <a:rPr lang="en-US" sz="3200" i="1" dirty="0"/>
              <a:t>.”</a:t>
            </a:r>
            <a:endParaRPr lang="en-IN" sz="3200" dirty="0"/>
          </a:p>
          <a:p>
            <a:pPr algn="just">
              <a:lnSpc>
                <a:spcPct val="150000"/>
              </a:lnSpc>
            </a:pP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005403061"/>
      </p:ext>
    </p:extLst>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algn="l"/>
            <a:r>
              <a:rPr lang="en-US" sz="3600" b="1" dirty="0" smtClean="0">
                <a:solidFill>
                  <a:srgbClr val="0D11B3"/>
                </a:solidFill>
              </a:rPr>
              <a:t>Cont’d…</a:t>
            </a:r>
            <a:endParaRPr lang="en-IN" sz="3600" dirty="0">
              <a:solidFill>
                <a:srgbClr val="0D11B3"/>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marL="0" lvl="0" indent="0">
              <a:buNone/>
            </a:pPr>
            <a:r>
              <a:rPr lang="en-US" sz="2800" b="1" dirty="0"/>
              <a:t>Hypotheses /</a:t>
            </a:r>
            <a:r>
              <a:rPr lang="en-US" sz="2800" b="1" dirty="0" smtClean="0"/>
              <a:t>Questions</a:t>
            </a:r>
            <a:endParaRPr lang="en-IN" sz="2400" dirty="0"/>
          </a:p>
          <a:p>
            <a:pPr lvl="0" algn="just">
              <a:lnSpc>
                <a:spcPct val="150000"/>
              </a:lnSpc>
            </a:pPr>
            <a:r>
              <a:rPr lang="en-US" sz="3600" dirty="0" smtClean="0">
                <a:solidFill>
                  <a:schemeClr val="tx1"/>
                </a:solidFill>
                <a:latin typeface="Times New Roman" pitchFamily="18" charset="0"/>
                <a:cs typeface="Times New Roman" pitchFamily="18" charset="0"/>
              </a:rPr>
              <a:t>Hypotheses </a:t>
            </a:r>
            <a:r>
              <a:rPr lang="en-US" sz="3600" dirty="0">
                <a:solidFill>
                  <a:schemeClr val="tx1"/>
                </a:solidFill>
                <a:latin typeface="Times New Roman" pitchFamily="18" charset="0"/>
                <a:cs typeface="Times New Roman" pitchFamily="18" charset="0"/>
              </a:rPr>
              <a:t>and questions are linked to the speculative proposition of the problem statement</a:t>
            </a:r>
            <a:r>
              <a:rPr lang="en-US" sz="2800" dirty="0">
                <a:solidFill>
                  <a:schemeClr val="tx1"/>
                </a:solidFill>
                <a:latin typeface="Times New Roman" pitchFamily="18" charset="0"/>
                <a:cs typeface="Times New Roman" pitchFamily="18" charset="0"/>
              </a:rPr>
              <a:t>.</a:t>
            </a:r>
            <a:endParaRPr lang="en-IN" sz="2800" dirty="0">
              <a:solidFill>
                <a:schemeClr val="tx1"/>
              </a:solidFill>
              <a:latin typeface="Times New Roman" pitchFamily="18" charset="0"/>
              <a:cs typeface="Times New Roman" pitchFamily="18" charset="0"/>
            </a:endParaRPr>
          </a:p>
          <a:p>
            <a:pPr algn="just">
              <a:lnSpc>
                <a:spcPct val="160000"/>
              </a:lnSpc>
            </a:pP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2528089460"/>
      </p:ext>
    </p:extLst>
  </p:cSld>
  <p:clrMapOvr>
    <a:masterClrMapping/>
  </p:clrMapOvr>
  <p:transition>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algn="l"/>
            <a:r>
              <a:rPr lang="en-US" sz="3600" b="1" dirty="0" smtClean="0">
                <a:solidFill>
                  <a:schemeClr val="tx1"/>
                </a:solidFill>
              </a:rPr>
              <a:t>Objective of the Study</a:t>
            </a:r>
            <a:endParaRPr lang="en-IN" sz="3600" dirty="0">
              <a:solidFill>
                <a:schemeClr val="tx1"/>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0000" lnSpcReduction="20000"/>
          </a:bodyPr>
          <a:lstStyle/>
          <a:p>
            <a:pPr marL="0" indent="0" algn="just">
              <a:lnSpc>
                <a:spcPct val="170000"/>
              </a:lnSpc>
              <a:buNone/>
            </a:pPr>
            <a:r>
              <a:rPr lang="en-US" sz="3200" b="1" dirty="0" smtClean="0">
                <a:latin typeface="Times New Roman" panose="02020603050405020304" pitchFamily="18" charset="0"/>
                <a:cs typeface="Times New Roman" panose="02020603050405020304" pitchFamily="18" charset="0"/>
              </a:rPr>
              <a:t>It </a:t>
            </a:r>
            <a:r>
              <a:rPr lang="en-US" sz="3200" dirty="0" smtClean="0">
                <a:latin typeface="Times New Roman" panose="02020603050405020304" pitchFamily="18" charset="0"/>
                <a:cs typeface="Times New Roman" panose="02020603050405020304" pitchFamily="18" charset="0"/>
              </a:rPr>
              <a:t>indicate </a:t>
            </a:r>
            <a:r>
              <a:rPr lang="en-US" sz="3200" dirty="0">
                <a:latin typeface="Times New Roman" panose="02020603050405020304" pitchFamily="18" charset="0"/>
                <a:cs typeface="Times New Roman" panose="02020603050405020304" pitchFamily="18" charset="0"/>
              </a:rPr>
              <a:t>what is expected to occur and why, suggest the variables that determine a relationship, or provide an explanation for a phenomenon that has been observed, which strengthens the proposal and research agenda.    </a:t>
            </a:r>
            <a:endParaRPr lang="en-GB" sz="3200" dirty="0">
              <a:latin typeface="Times New Roman" panose="02020603050405020304" pitchFamily="18" charset="0"/>
              <a:cs typeface="Times New Roman" panose="02020603050405020304" pitchFamily="18" charset="0"/>
            </a:endParaRPr>
          </a:p>
          <a:p>
            <a:pPr lvl="0" algn="just">
              <a:lnSpc>
                <a:spcPct val="170000"/>
              </a:lnSpc>
            </a:pPr>
            <a:r>
              <a:rPr lang="en-US" sz="3200" dirty="0" smtClean="0">
                <a:latin typeface="Times New Roman" panose="02020603050405020304" pitchFamily="18" charset="0"/>
                <a:cs typeface="Times New Roman" panose="02020603050405020304" pitchFamily="18" charset="0"/>
              </a:rPr>
              <a:t>What </a:t>
            </a:r>
            <a:r>
              <a:rPr lang="en-US" sz="3200" dirty="0">
                <a:latin typeface="Times New Roman" panose="02020603050405020304" pitchFamily="18" charset="0"/>
                <a:cs typeface="Times New Roman" panose="02020603050405020304" pitchFamily="18" charset="0"/>
              </a:rPr>
              <a:t>is to be achieved by the proposed investigation has to be stated plainly and concisely </a:t>
            </a:r>
            <a:endParaRPr lang="en-GB" sz="3200" dirty="0">
              <a:latin typeface="Times New Roman" panose="02020603050405020304" pitchFamily="18" charset="0"/>
              <a:cs typeface="Times New Roman" panose="02020603050405020304" pitchFamily="18" charset="0"/>
            </a:endParaRPr>
          </a:p>
          <a:p>
            <a:pPr lvl="0" algn="just">
              <a:lnSpc>
                <a:spcPct val="170000"/>
              </a:lnSpc>
            </a:pPr>
            <a:r>
              <a:rPr lang="en-US" sz="3200" dirty="0">
                <a:latin typeface="Times New Roman" panose="02020603050405020304" pitchFamily="18" charset="0"/>
                <a:cs typeface="Times New Roman" panose="02020603050405020304" pitchFamily="18" charset="0"/>
              </a:rPr>
              <a:t>Should be to the point and logically arranged</a:t>
            </a:r>
            <a:endParaRPr lang="en-GB" sz="3200" dirty="0">
              <a:latin typeface="Times New Roman" panose="02020603050405020304" pitchFamily="18" charset="0"/>
              <a:cs typeface="Times New Roman" panose="02020603050405020304" pitchFamily="18" charset="0"/>
            </a:endParaRPr>
          </a:p>
          <a:p>
            <a:pPr lvl="0" algn="just">
              <a:lnSpc>
                <a:spcPct val="170000"/>
              </a:lnSpc>
            </a:pPr>
            <a:r>
              <a:rPr lang="en-US" sz="3200" dirty="0">
                <a:latin typeface="Times New Roman" panose="02020603050405020304" pitchFamily="18" charset="0"/>
                <a:cs typeface="Times New Roman" panose="02020603050405020304" pitchFamily="18" charset="0"/>
              </a:rPr>
              <a:t>Should be stated in a form which shows the relations between variables </a:t>
            </a:r>
            <a:endParaRPr lang="en-GB" sz="3200" dirty="0">
              <a:latin typeface="Times New Roman" panose="02020603050405020304" pitchFamily="18" charset="0"/>
              <a:cs typeface="Times New Roman" panose="02020603050405020304" pitchFamily="18" charset="0"/>
            </a:endParaRPr>
          </a:p>
          <a:p>
            <a:pPr lvl="0" algn="just">
              <a:lnSpc>
                <a:spcPct val="170000"/>
              </a:lnSpc>
            </a:pPr>
            <a:r>
              <a:rPr lang="en-US" sz="3200" dirty="0">
                <a:latin typeface="Times New Roman" panose="02020603050405020304" pitchFamily="18" charset="0"/>
                <a:cs typeface="Times New Roman" panose="02020603050405020304" pitchFamily="18" charset="0"/>
              </a:rPr>
              <a:t>Must clearly state the target of the research activity, i.e., what kind of results are expected or sought from conducting research</a:t>
            </a:r>
            <a:r>
              <a:rPr lang="en-US" sz="3200" dirty="0" smtClean="0">
                <a:latin typeface="Times New Roman" panose="02020603050405020304" pitchFamily="18" charset="0"/>
                <a:cs typeface="Times New Roman" panose="02020603050405020304" pitchFamily="18" charset="0"/>
              </a:rPr>
              <a:t>.</a:t>
            </a: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5403061"/>
      </p:ext>
    </p:extLst>
  </p:cSld>
  <p:clrMapOvr>
    <a:masterClrMapping/>
  </p:clrMapOvr>
  <p:transition>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algn="l"/>
            <a:r>
              <a:rPr lang="en-US" sz="3600" b="1" dirty="0" smtClean="0">
                <a:solidFill>
                  <a:srgbClr val="0D11B3"/>
                </a:solidFill>
              </a:rPr>
              <a:t>Cont’d…</a:t>
            </a:r>
            <a:endParaRPr lang="en-IN" sz="3600" dirty="0">
              <a:solidFill>
                <a:srgbClr val="0D11B3"/>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marL="274320" lvl="1" indent="0">
              <a:buNone/>
            </a:pPr>
            <a:r>
              <a:rPr lang="en-US" sz="3200" dirty="0" smtClean="0">
                <a:solidFill>
                  <a:schemeClr val="tx1"/>
                </a:solidFill>
                <a:latin typeface="Times New Roman" pitchFamily="18" charset="0"/>
                <a:cs typeface="Times New Roman" pitchFamily="18" charset="0"/>
              </a:rPr>
              <a:t>Objectives should be</a:t>
            </a:r>
          </a:p>
          <a:p>
            <a:pPr lvl="1"/>
            <a:r>
              <a:rPr lang="en-US" sz="3200" dirty="0" smtClean="0">
                <a:solidFill>
                  <a:schemeClr val="tx1"/>
                </a:solidFill>
                <a:latin typeface="Times New Roman" pitchFamily="18" charset="0"/>
                <a:cs typeface="Times New Roman" pitchFamily="18" charset="0"/>
              </a:rPr>
              <a:t>simple </a:t>
            </a:r>
            <a:r>
              <a:rPr lang="en-US" sz="3200" dirty="0">
                <a:solidFill>
                  <a:schemeClr val="tx1"/>
                </a:solidFill>
                <a:latin typeface="Times New Roman" pitchFamily="18" charset="0"/>
                <a:cs typeface="Times New Roman" pitchFamily="18" charset="0"/>
              </a:rPr>
              <a:t>(not complex),</a:t>
            </a:r>
            <a:endParaRPr lang="en-IN" sz="3200" dirty="0">
              <a:solidFill>
                <a:schemeClr val="tx1"/>
              </a:solidFill>
              <a:latin typeface="Times New Roman" pitchFamily="18" charset="0"/>
              <a:cs typeface="Times New Roman" pitchFamily="18" charset="0"/>
            </a:endParaRPr>
          </a:p>
          <a:p>
            <a:pPr lvl="1"/>
            <a:r>
              <a:rPr lang="en-US" sz="3200" dirty="0">
                <a:solidFill>
                  <a:schemeClr val="tx1"/>
                </a:solidFill>
                <a:latin typeface="Times New Roman" pitchFamily="18" charset="0"/>
                <a:cs typeface="Times New Roman" pitchFamily="18" charset="0"/>
              </a:rPr>
              <a:t>specific (not vague),</a:t>
            </a:r>
            <a:endParaRPr lang="en-IN" sz="3200" dirty="0">
              <a:solidFill>
                <a:schemeClr val="tx1"/>
              </a:solidFill>
              <a:latin typeface="Times New Roman" pitchFamily="18" charset="0"/>
              <a:cs typeface="Times New Roman" pitchFamily="18" charset="0"/>
            </a:endParaRPr>
          </a:p>
          <a:p>
            <a:pPr lvl="1"/>
            <a:r>
              <a:rPr lang="en-US" sz="3200" dirty="0">
                <a:solidFill>
                  <a:schemeClr val="tx1"/>
                </a:solidFill>
                <a:latin typeface="Times New Roman" pitchFamily="18" charset="0"/>
                <a:cs typeface="Times New Roman" pitchFamily="18" charset="0"/>
              </a:rPr>
              <a:t>stated in advance (not after the research is done), and</a:t>
            </a:r>
            <a:endParaRPr lang="en-IN" sz="3200" dirty="0">
              <a:solidFill>
                <a:schemeClr val="tx1"/>
              </a:solidFill>
              <a:latin typeface="Times New Roman" pitchFamily="18" charset="0"/>
              <a:cs typeface="Times New Roman" pitchFamily="18" charset="0"/>
            </a:endParaRPr>
          </a:p>
          <a:p>
            <a:pPr lvl="1"/>
            <a:r>
              <a:rPr lang="en-US" sz="3200" dirty="0">
                <a:solidFill>
                  <a:schemeClr val="tx1"/>
                </a:solidFill>
                <a:latin typeface="Times New Roman" pitchFamily="18" charset="0"/>
                <a:cs typeface="Times New Roman" pitchFamily="18" charset="0"/>
              </a:rPr>
              <a:t>stated using “action verbs” that are</a:t>
            </a:r>
            <a:endParaRPr lang="en-IN" sz="3200" dirty="0">
              <a:solidFill>
                <a:schemeClr val="tx1"/>
              </a:solidFill>
              <a:latin typeface="Times New Roman" pitchFamily="18" charset="0"/>
              <a:cs typeface="Times New Roman" pitchFamily="18" charset="0"/>
            </a:endParaRPr>
          </a:p>
          <a:p>
            <a:pPr lvl="1"/>
            <a:r>
              <a:rPr lang="en-US" sz="3200" dirty="0">
                <a:solidFill>
                  <a:schemeClr val="tx1"/>
                </a:solidFill>
                <a:latin typeface="Times New Roman" pitchFamily="18" charset="0"/>
                <a:cs typeface="Times New Roman" pitchFamily="18" charset="0"/>
              </a:rPr>
              <a:t>Specific enough to be measured.</a:t>
            </a:r>
            <a:endParaRPr lang="en-IN" sz="3200" dirty="0">
              <a:solidFill>
                <a:schemeClr val="tx1"/>
              </a:solidFill>
              <a:latin typeface="Times New Roman" pitchFamily="18" charset="0"/>
              <a:cs typeface="Times New Roman" pitchFamily="18" charset="0"/>
            </a:endParaRPr>
          </a:p>
          <a:p>
            <a:pPr lvl="1"/>
            <a:r>
              <a:rPr lang="en-US" sz="3200" dirty="0">
                <a:solidFill>
                  <a:schemeClr val="tx1"/>
                </a:solidFill>
                <a:latin typeface="Times New Roman" pitchFamily="18" charset="0"/>
                <a:cs typeface="Times New Roman" pitchFamily="18" charset="0"/>
              </a:rPr>
              <a:t>Commonly, research objectives are classified into </a:t>
            </a:r>
            <a:r>
              <a:rPr lang="en-US" sz="3200" b="1" dirty="0">
                <a:solidFill>
                  <a:schemeClr val="tx1"/>
                </a:solidFill>
                <a:latin typeface="Times New Roman" pitchFamily="18" charset="0"/>
                <a:cs typeface="Times New Roman" pitchFamily="18" charset="0"/>
              </a:rPr>
              <a:t>general objectives and specific objectives. </a:t>
            </a:r>
            <a:endParaRPr lang="en-IN" sz="3200" dirty="0">
              <a:solidFill>
                <a:schemeClr val="tx1"/>
              </a:solidFill>
              <a:latin typeface="Times New Roman" pitchFamily="18" charset="0"/>
              <a:cs typeface="Times New Roman" pitchFamily="18" charset="0"/>
            </a:endParaRPr>
          </a:p>
          <a:p>
            <a:pPr algn="just">
              <a:lnSpc>
                <a:spcPct val="160000"/>
              </a:lnSpc>
            </a:pP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005403061"/>
      </p:ext>
    </p:extLst>
  </p:cSld>
  <p:clrMapOvr>
    <a:masterClrMapping/>
  </p:clrMapOvr>
  <p:transition>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chemeClr val="tx1"/>
                </a:solidFill>
              </a:rPr>
              <a:t>Significance of the proposed </a:t>
            </a:r>
            <a:r>
              <a:rPr lang="en-GB" b="1" dirty="0" smtClean="0">
                <a:solidFill>
                  <a:schemeClr val="tx1"/>
                </a:solidFill>
              </a:rPr>
              <a:t>study</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15</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fontScale="85000" lnSpcReduction="20000"/>
          </a:bodyPr>
          <a:lstStyle/>
          <a:p>
            <a:pPr algn="just">
              <a:lnSpc>
                <a:spcPct val="160000"/>
              </a:lnSpc>
            </a:pPr>
            <a:r>
              <a:rPr lang="en-GB" dirty="0">
                <a:latin typeface="Times New Roman" panose="02020603050405020304" pitchFamily="18" charset="0"/>
                <a:cs typeface="Times New Roman" panose="02020603050405020304" pitchFamily="18" charset="0"/>
              </a:rPr>
              <a:t>T</a:t>
            </a:r>
            <a:r>
              <a:rPr lang="en-GB" dirty="0" smtClean="0">
                <a:latin typeface="Times New Roman" panose="02020603050405020304" pitchFamily="18" charset="0"/>
                <a:cs typeface="Times New Roman" panose="02020603050405020304" pitchFamily="18" charset="0"/>
              </a:rPr>
              <a:t>he </a:t>
            </a:r>
            <a:r>
              <a:rPr lang="en-GB" dirty="0">
                <a:latin typeface="Times New Roman" panose="02020603050405020304" pitchFamily="18" charset="0"/>
                <a:cs typeface="Times New Roman" panose="02020603050405020304" pitchFamily="18" charset="0"/>
              </a:rPr>
              <a:t>writer creates a rational for conducting the study and a statement why the results will be important.  A significance section elaborates on the importance and implications of a study for researchers, practitioners, and policy makers. In designing this section, one might include</a:t>
            </a:r>
          </a:p>
          <a:p>
            <a:pPr lvl="0" algn="just">
              <a:lnSpc>
                <a:spcPct val="160000"/>
              </a:lnSpc>
            </a:pPr>
            <a:r>
              <a:rPr lang="en-GB" dirty="0">
                <a:latin typeface="Times New Roman" panose="02020603050405020304" pitchFamily="18" charset="0"/>
                <a:cs typeface="Times New Roman" panose="02020603050405020304" pitchFamily="18" charset="0"/>
              </a:rPr>
              <a:t>Three or four ways in which the study adds to the scholarly research and literature in the field</a:t>
            </a:r>
          </a:p>
          <a:p>
            <a:pPr lvl="0" algn="just">
              <a:lnSpc>
                <a:spcPct val="160000"/>
              </a:lnSpc>
            </a:pPr>
            <a:r>
              <a:rPr lang="en-GB" dirty="0">
                <a:latin typeface="Times New Roman" panose="02020603050405020304" pitchFamily="18" charset="0"/>
                <a:cs typeface="Times New Roman" panose="02020603050405020304" pitchFamily="18" charset="0"/>
              </a:rPr>
              <a:t>Three or four ways in which the study helps improve practice.</a:t>
            </a:r>
          </a:p>
          <a:p>
            <a:pPr lvl="0" algn="just">
              <a:lnSpc>
                <a:spcPct val="160000"/>
              </a:lnSpc>
            </a:pPr>
            <a:r>
              <a:rPr lang="en-GB" dirty="0">
                <a:latin typeface="Times New Roman" panose="02020603050405020304" pitchFamily="18" charset="0"/>
                <a:cs typeface="Times New Roman" panose="02020603050405020304" pitchFamily="18" charset="0"/>
              </a:rPr>
              <a:t>Three or four reasons why the study will improve policy</a:t>
            </a:r>
            <a:r>
              <a:rPr lang="en-GB" dirty="0" smtClean="0">
                <a:latin typeface="Times New Roman" panose="02020603050405020304" pitchFamily="18" charset="0"/>
                <a:cs typeface="Times New Roman" panose="02020603050405020304" pitchFamily="18" charset="0"/>
              </a:rPr>
              <a:t>.</a:t>
            </a:r>
            <a:endParaRPr lang="en-GB"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6646727"/>
      </p:ext>
    </p:extLst>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a:solidFill>
                  <a:schemeClr val="tx1"/>
                </a:solidFill>
              </a:rPr>
              <a:t>Delimitations </a:t>
            </a:r>
            <a:r>
              <a:rPr lang="en-GB" b="1" i="1" dirty="0" smtClean="0">
                <a:solidFill>
                  <a:schemeClr val="tx1"/>
                </a:solidFill>
              </a:rPr>
              <a:t>of the study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16</a:t>
            </a:fld>
            <a:endParaRPr lang="en-IN">
              <a:solidFill>
                <a:srgbClr val="8CADAE">
                  <a:shade val="75000"/>
                </a:srgbClr>
              </a:solidFill>
            </a:endParaRPr>
          </a:p>
        </p:txBody>
      </p:sp>
      <p:sp>
        <p:nvSpPr>
          <p:cNvPr id="5" name="Content Placeholder 4"/>
          <p:cNvSpPr>
            <a:spLocks noGrp="1"/>
          </p:cNvSpPr>
          <p:nvPr>
            <p:ph sz="quarter" idx="1"/>
          </p:nvPr>
        </p:nvSpPr>
        <p:spPr/>
        <p:txBody>
          <a:bodyPr>
            <a:normAutofit/>
          </a:bodyPr>
          <a:lstStyle/>
          <a:p>
            <a:pPr algn="just">
              <a:lnSpc>
                <a:spcPct val="150000"/>
              </a:lnSpc>
            </a:pPr>
            <a:r>
              <a:rPr lang="en-GB" sz="3200" dirty="0">
                <a:latin typeface="Times New Roman" panose="02020603050405020304" pitchFamily="18" charset="0"/>
                <a:cs typeface="Times New Roman" panose="02020603050405020304" pitchFamily="18" charset="0"/>
              </a:rPr>
              <a:t>Use delimitations to narrow the scope of a study. For example, the scope may focus on specific variables or a central phenomenon, delimited to specific participants or sites, or narrowed to one type of research design (e.g., ethnography or experimental research).</a:t>
            </a:r>
          </a:p>
          <a:p>
            <a:pPr algn="just">
              <a:lnSpc>
                <a:spcPct val="150000"/>
              </a:lnSpc>
            </a:pPr>
            <a:endParaRPr lang="en-GB"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3038685"/>
      </p:ext>
    </p:extLst>
  </p:cSld>
  <p:clrMapOvr>
    <a:masterClrMapping/>
  </p:clrMapOvr>
  <p:transition>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smtClean="0">
                <a:solidFill>
                  <a:schemeClr val="tx1"/>
                </a:solidFill>
              </a:rPr>
              <a:t>Limitations </a:t>
            </a:r>
            <a:r>
              <a:rPr lang="en-GB" b="1" i="1" dirty="0">
                <a:solidFill>
                  <a:schemeClr val="tx1"/>
                </a:solidFill>
              </a:rPr>
              <a:t>of the study </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17</a:t>
            </a:fld>
            <a:endParaRPr lang="en-IN">
              <a:solidFill>
                <a:srgbClr val="8CADAE">
                  <a:shade val="75000"/>
                </a:srgbClr>
              </a:solidFill>
            </a:endParaRPr>
          </a:p>
        </p:txBody>
      </p:sp>
      <p:sp>
        <p:nvSpPr>
          <p:cNvPr id="5" name="Content Placeholder 4"/>
          <p:cNvSpPr>
            <a:spLocks noGrp="1"/>
          </p:cNvSpPr>
          <p:nvPr>
            <p:ph sz="quarter" idx="1"/>
          </p:nvPr>
        </p:nvSpPr>
        <p:spPr>
          <a:xfrm>
            <a:off x="282330" y="1247034"/>
            <a:ext cx="8503920" cy="4572000"/>
          </a:xfrm>
        </p:spPr>
        <p:txBody>
          <a:bodyPr>
            <a:noAutofit/>
          </a:bodyPr>
          <a:lstStyle/>
          <a:p>
            <a:pPr lvl="0" algn="just">
              <a:lnSpc>
                <a:spcPct val="160000"/>
              </a:lnSpc>
            </a:pPr>
            <a:r>
              <a:rPr lang="en-GB" sz="2400" dirty="0">
                <a:latin typeface="Times New Roman" panose="02020603050405020304" pitchFamily="18" charset="0"/>
                <a:cs typeface="Times New Roman" panose="02020603050405020304" pitchFamily="18" charset="0"/>
              </a:rPr>
              <a:t>Provide limitations to identify potential weaknesses of the study. </a:t>
            </a:r>
            <a:endParaRPr lang="en-GB" sz="2400" dirty="0" smtClean="0">
              <a:latin typeface="Times New Roman" panose="02020603050405020304" pitchFamily="18" charset="0"/>
              <a:cs typeface="Times New Roman" panose="02020603050405020304" pitchFamily="18" charset="0"/>
            </a:endParaRPr>
          </a:p>
          <a:p>
            <a:pPr lvl="0" algn="just">
              <a:lnSpc>
                <a:spcPct val="160000"/>
              </a:lnSpc>
            </a:pPr>
            <a:r>
              <a:rPr lang="en-GB" sz="2400" dirty="0" smtClean="0">
                <a:latin typeface="Times New Roman" panose="02020603050405020304" pitchFamily="18" charset="0"/>
                <a:cs typeface="Times New Roman" panose="02020603050405020304" pitchFamily="18" charset="0"/>
              </a:rPr>
              <a:t>At </a:t>
            </a:r>
            <a:r>
              <a:rPr lang="en-GB" sz="2400" dirty="0">
                <a:latin typeface="Times New Roman" panose="02020603050405020304" pitchFamily="18" charset="0"/>
                <a:cs typeface="Times New Roman" panose="02020603050405020304" pitchFamily="18" charset="0"/>
              </a:rPr>
              <a:t>the proposal stage, it is often difficult to identify weaknesses in the study before it has begun</a:t>
            </a:r>
            <a:r>
              <a:rPr lang="en-GB" sz="2400" dirty="0" smtClean="0">
                <a:latin typeface="Times New Roman" panose="02020603050405020304" pitchFamily="18" charset="0"/>
                <a:cs typeface="Times New Roman" panose="02020603050405020304" pitchFamily="18" charset="0"/>
              </a:rPr>
              <a:t>.</a:t>
            </a:r>
          </a:p>
          <a:p>
            <a:pPr lvl="0" algn="just">
              <a:lnSpc>
                <a:spcPct val="160000"/>
              </a:lnSpc>
            </a:pPr>
            <a:r>
              <a:rPr lang="en-GB" sz="2400" dirty="0" smtClean="0">
                <a:latin typeface="Times New Roman" panose="02020603050405020304" pitchFamily="18" charset="0"/>
                <a:cs typeface="Times New Roman" panose="02020603050405020304" pitchFamily="18" charset="0"/>
              </a:rPr>
              <a:t> </a:t>
            </a:r>
            <a:r>
              <a:rPr lang="en-GB" sz="2400" dirty="0">
                <a:latin typeface="Times New Roman" panose="02020603050405020304" pitchFamily="18" charset="0"/>
                <a:cs typeface="Times New Roman" panose="02020603050405020304" pitchFamily="18" charset="0"/>
              </a:rPr>
              <a:t>However, advisers like students to anticipate the potential weaknesses in their studies, an</a:t>
            </a:r>
          </a:p>
          <a:p>
            <a:pPr algn="just">
              <a:lnSpc>
                <a:spcPct val="160000"/>
              </a:lnSpc>
            </a:pPr>
            <a:r>
              <a:rPr lang="en-GB" sz="2400" dirty="0">
                <a:latin typeface="Times New Roman" panose="02020603050405020304" pitchFamily="18" charset="0"/>
                <a:cs typeface="Times New Roman" panose="02020603050405020304" pitchFamily="18" charset="0"/>
              </a:rPr>
              <a:t>Student can identify limitations related to the research methods of data collection and analysis. </a:t>
            </a:r>
            <a:endParaRPr lang="en-GB" sz="2400" dirty="0" smtClean="0">
              <a:latin typeface="Times New Roman" panose="02020603050405020304" pitchFamily="18" charset="0"/>
              <a:cs typeface="Times New Roman" panose="02020603050405020304" pitchFamily="18" charset="0"/>
            </a:endParaRPr>
          </a:p>
          <a:p>
            <a:pPr algn="just">
              <a:lnSpc>
                <a:spcPct val="160000"/>
              </a:lnSpc>
            </a:pPr>
            <a:r>
              <a:rPr lang="en-GB" sz="2400" dirty="0" smtClean="0">
                <a:latin typeface="Times New Roman" panose="02020603050405020304" pitchFamily="18" charset="0"/>
                <a:cs typeface="Times New Roman" panose="02020603050405020304" pitchFamily="18" charset="0"/>
              </a:rPr>
              <a:t>For </a:t>
            </a:r>
            <a:r>
              <a:rPr lang="en-GB" sz="2400" dirty="0">
                <a:latin typeface="Times New Roman" panose="02020603050405020304" pitchFamily="18" charset="0"/>
                <a:cs typeface="Times New Roman" panose="02020603050405020304" pitchFamily="18" charset="0"/>
              </a:rPr>
              <a:t>example, all statistical procedures have </a:t>
            </a:r>
            <a:r>
              <a:rPr lang="en-GB" sz="2400" dirty="0" smtClean="0">
                <a:latin typeface="Times New Roman" panose="02020603050405020304" pitchFamily="18" charset="0"/>
                <a:cs typeface="Times New Roman" panose="02020603050405020304" pitchFamily="18" charset="0"/>
              </a:rPr>
              <a:t>limitations.</a:t>
            </a:r>
            <a:endParaRPr lang="en-GB"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019571"/>
      </p:ext>
    </p:extLst>
  </p:cSld>
  <p:clrMapOvr>
    <a:masterClrMapping/>
  </p:clrMapOvr>
  <p:transition>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solidFill>
                  <a:schemeClr val="tx1"/>
                </a:solidFill>
              </a:rPr>
              <a:t>D</a:t>
            </a:r>
            <a:r>
              <a:rPr lang="en-GB" b="1" dirty="0" smtClean="0">
                <a:solidFill>
                  <a:schemeClr val="tx1"/>
                </a:solidFill>
              </a:rPr>
              <a:t>efinition </a:t>
            </a:r>
            <a:r>
              <a:rPr lang="en-GB" b="1" dirty="0">
                <a:solidFill>
                  <a:schemeClr val="tx1"/>
                </a:solidFill>
              </a:rPr>
              <a:t>of </a:t>
            </a:r>
            <a:r>
              <a:rPr lang="en-GB" b="1" dirty="0" smtClean="0">
                <a:solidFill>
                  <a:schemeClr val="tx1"/>
                </a:solidFill>
              </a:rPr>
              <a:t>terms</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18</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998296"/>
          </a:xfrm>
        </p:spPr>
        <p:txBody>
          <a:bodyPr>
            <a:normAutofit fontScale="62500" lnSpcReduction="20000"/>
          </a:bodyPr>
          <a:lstStyle/>
          <a:p>
            <a:pPr algn="just">
              <a:lnSpc>
                <a:spcPct val="160000"/>
              </a:lnSpc>
            </a:pPr>
            <a:r>
              <a:rPr lang="en-GB" sz="3400" dirty="0" smtClean="0">
                <a:latin typeface="Times New Roman" panose="02020603050405020304" pitchFamily="18" charset="0"/>
                <a:cs typeface="Times New Roman" panose="02020603050405020304" pitchFamily="18" charset="0"/>
              </a:rPr>
              <a:t>Researchers </a:t>
            </a:r>
            <a:r>
              <a:rPr lang="en-GB" sz="3400" dirty="0">
                <a:latin typeface="Times New Roman" panose="02020603050405020304" pitchFamily="18" charset="0"/>
                <a:cs typeface="Times New Roman" panose="02020603050405020304" pitchFamily="18" charset="0"/>
              </a:rPr>
              <a:t>define terms so that readers can understand their precise meaning. The definitions can be elaborated in a separate section of the research proposal</a:t>
            </a:r>
          </a:p>
          <a:p>
            <a:pPr algn="just">
              <a:lnSpc>
                <a:spcPct val="160000"/>
              </a:lnSpc>
            </a:pPr>
            <a:r>
              <a:rPr lang="en-GB" sz="3400" dirty="0">
                <a:latin typeface="Times New Roman" panose="02020603050405020304" pitchFamily="18" charset="0"/>
                <a:cs typeface="Times New Roman" panose="02020603050405020304" pitchFamily="18" charset="0"/>
              </a:rPr>
              <a:t>Define </a:t>
            </a:r>
            <a:r>
              <a:rPr lang="en-GB" sz="3400" dirty="0" smtClean="0">
                <a:latin typeface="Times New Roman" panose="02020603050405020304" pitchFamily="18" charset="0"/>
                <a:cs typeface="Times New Roman" panose="02020603050405020304" pitchFamily="18" charset="0"/>
              </a:rPr>
              <a:t>terms which could not be understood </a:t>
            </a:r>
            <a:r>
              <a:rPr lang="en-GB" sz="3400" dirty="0">
                <a:latin typeface="Times New Roman" panose="02020603050405020304" pitchFamily="18" charset="0"/>
                <a:cs typeface="Times New Roman" panose="02020603050405020304" pitchFamily="18" charset="0"/>
              </a:rPr>
              <a:t>by readers as found in these sections:</a:t>
            </a:r>
          </a:p>
          <a:p>
            <a:pPr lvl="0" algn="just">
              <a:lnSpc>
                <a:spcPct val="160000"/>
              </a:lnSpc>
            </a:pPr>
            <a:r>
              <a:rPr lang="en-GB" sz="3400" dirty="0">
                <a:latin typeface="Times New Roman" panose="02020603050405020304" pitchFamily="18" charset="0"/>
                <a:cs typeface="Times New Roman" panose="02020603050405020304" pitchFamily="18" charset="0"/>
              </a:rPr>
              <a:t>The title of the study</a:t>
            </a:r>
          </a:p>
          <a:p>
            <a:pPr lvl="0" algn="just">
              <a:lnSpc>
                <a:spcPct val="160000"/>
              </a:lnSpc>
            </a:pPr>
            <a:r>
              <a:rPr lang="en-GB" sz="3400" dirty="0">
                <a:latin typeface="Times New Roman" panose="02020603050405020304" pitchFamily="18" charset="0"/>
                <a:cs typeface="Times New Roman" panose="02020603050405020304" pitchFamily="18" charset="0"/>
              </a:rPr>
              <a:t>The statement of the problem</a:t>
            </a:r>
          </a:p>
          <a:p>
            <a:pPr lvl="0" algn="just">
              <a:lnSpc>
                <a:spcPct val="160000"/>
              </a:lnSpc>
            </a:pPr>
            <a:r>
              <a:rPr lang="en-GB" sz="3400" dirty="0">
                <a:latin typeface="Times New Roman" panose="02020603050405020304" pitchFamily="18" charset="0"/>
                <a:cs typeface="Times New Roman" panose="02020603050405020304" pitchFamily="18" charset="0"/>
              </a:rPr>
              <a:t> The research questions, hypotheses, or objectives</a:t>
            </a:r>
          </a:p>
          <a:p>
            <a:pPr lvl="0" algn="just">
              <a:lnSpc>
                <a:spcPct val="160000"/>
              </a:lnSpc>
            </a:pPr>
            <a:r>
              <a:rPr lang="en-GB" sz="3400" dirty="0">
                <a:latin typeface="Times New Roman" panose="02020603050405020304" pitchFamily="18" charset="0"/>
                <a:cs typeface="Times New Roman" panose="02020603050405020304" pitchFamily="18" charset="0"/>
              </a:rPr>
              <a:t>The literature review</a:t>
            </a:r>
          </a:p>
          <a:p>
            <a:pPr lvl="0" algn="just">
              <a:lnSpc>
                <a:spcPct val="160000"/>
              </a:lnSpc>
            </a:pPr>
            <a:r>
              <a:rPr lang="en-GB" sz="3400" dirty="0">
                <a:latin typeface="Times New Roman" panose="02020603050405020304" pitchFamily="18" charset="0"/>
                <a:cs typeface="Times New Roman" panose="02020603050405020304" pitchFamily="18" charset="0"/>
              </a:rPr>
              <a:t>The methods section</a:t>
            </a:r>
          </a:p>
          <a:p>
            <a:endParaRPr lang="en-GB" dirty="0"/>
          </a:p>
        </p:txBody>
      </p:sp>
    </p:spTree>
    <p:extLst>
      <p:ext uri="{BB962C8B-B14F-4D97-AF65-F5344CB8AC3E}">
        <p14:creationId xmlns:p14="http://schemas.microsoft.com/office/powerpoint/2010/main" val="3266090411"/>
      </p:ext>
    </p:extLst>
  </p:cSld>
  <p:clrMapOvr>
    <a:masterClrMapping/>
  </p:clrMapOvr>
  <p:transition>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600" b="1" dirty="0" smtClean="0">
                <a:solidFill>
                  <a:schemeClr val="tx1"/>
                </a:solidFill>
              </a:rPr>
              <a:t>Organization </a:t>
            </a:r>
            <a:r>
              <a:rPr lang="en-IN" sz="3600" b="1" dirty="0">
                <a:solidFill>
                  <a:schemeClr val="tx1"/>
                </a:solidFill>
              </a:rPr>
              <a:t>of the study </a:t>
            </a:r>
            <a:endParaRPr lang="en-IN" b="1"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19</a:t>
            </a:fld>
            <a:endParaRPr lang="en-IN">
              <a:solidFill>
                <a:srgbClr val="8CADAE">
                  <a:shade val="75000"/>
                </a:srgbClr>
              </a:solidFill>
            </a:endParaRPr>
          </a:p>
        </p:txBody>
      </p:sp>
      <p:sp>
        <p:nvSpPr>
          <p:cNvPr id="5" name="Content Placeholder 4"/>
          <p:cNvSpPr>
            <a:spLocks noGrp="1"/>
          </p:cNvSpPr>
          <p:nvPr>
            <p:ph sz="quarter" idx="1"/>
          </p:nvPr>
        </p:nvSpPr>
        <p:spPr/>
        <p:txBody>
          <a:bodyPr/>
          <a:lstStyle/>
          <a:p>
            <a:pPr>
              <a:lnSpc>
                <a:spcPct val="150000"/>
              </a:lnSpc>
            </a:pPr>
            <a:r>
              <a:rPr lang="en-IN" sz="2800" b="1" dirty="0" smtClean="0"/>
              <a:t>T</a:t>
            </a:r>
            <a:r>
              <a:rPr lang="en-IN" dirty="0" smtClean="0"/>
              <a:t>he </a:t>
            </a:r>
            <a:r>
              <a:rPr lang="en-IN" dirty="0" smtClean="0"/>
              <a:t>major chapters that will </a:t>
            </a:r>
            <a:r>
              <a:rPr lang="en-IN" dirty="0" smtClean="0"/>
              <a:t>be incorporated in the </a:t>
            </a:r>
            <a:r>
              <a:rPr lang="en-IN" dirty="0" smtClean="0"/>
              <a:t>final report will </a:t>
            </a:r>
            <a:r>
              <a:rPr lang="en-IN" dirty="0" smtClean="0"/>
              <a:t>be organized</a:t>
            </a:r>
            <a:r>
              <a:rPr lang="en-IN" dirty="0" smtClean="0"/>
              <a:t>.</a:t>
            </a:r>
          </a:p>
          <a:p>
            <a:pPr>
              <a:lnSpc>
                <a:spcPct val="150000"/>
              </a:lnSpc>
            </a:pPr>
            <a:r>
              <a:rPr lang="en-IN" dirty="0" smtClean="0"/>
              <a:t>It identifies what will be included from chapter one to chapter five.</a:t>
            </a:r>
            <a:endParaRPr lang="en-IN" dirty="0" smtClean="0"/>
          </a:p>
        </p:txBody>
      </p:sp>
    </p:spTree>
    <p:extLst>
      <p:ext uri="{BB962C8B-B14F-4D97-AF65-F5344CB8AC3E}">
        <p14:creationId xmlns:p14="http://schemas.microsoft.com/office/powerpoint/2010/main" val="2372785367"/>
      </p:ext>
    </p:extLst>
  </p:cSld>
  <p:clrMapOvr>
    <a:masterClrMapping/>
  </p:clrMapOvr>
  <p:transition>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algn="l"/>
            <a:r>
              <a:rPr lang="en-US" sz="3600" b="1" dirty="0" smtClean="0">
                <a:solidFill>
                  <a:srgbClr val="FF0000"/>
                </a:solidFill>
              </a:rPr>
              <a:t>3.1. </a:t>
            </a:r>
            <a:r>
              <a:rPr lang="en-US" sz="3600" b="1" i="1" dirty="0" smtClean="0">
                <a:solidFill>
                  <a:srgbClr val="FF0000"/>
                </a:solidFill>
              </a:rPr>
              <a:t>What </a:t>
            </a:r>
            <a:r>
              <a:rPr lang="en-US" sz="3600" b="1" i="1" dirty="0">
                <a:solidFill>
                  <a:srgbClr val="FF0000"/>
                </a:solidFill>
              </a:rPr>
              <a:t>is a research proposal</a:t>
            </a:r>
            <a:r>
              <a:rPr lang="en-US" sz="3600" b="1" i="1" dirty="0" smtClean="0">
                <a:solidFill>
                  <a:srgbClr val="FF0000"/>
                </a:solidFill>
              </a:rPr>
              <a:t>?</a:t>
            </a:r>
            <a:endParaRPr lang="en-IN" sz="3600" b="1" dirty="0">
              <a:solidFill>
                <a:srgbClr val="FF0000"/>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259272"/>
            <a:ext cx="8784976" cy="5328592"/>
          </a:xfrm>
        </p:spPr>
        <p:txBody>
          <a:bodyPr>
            <a:normAutofit fontScale="55000" lnSpcReduction="20000"/>
          </a:bodyPr>
          <a:lstStyle/>
          <a:p>
            <a:pPr algn="just">
              <a:lnSpc>
                <a:spcPct val="170000"/>
              </a:lnSpc>
            </a:pPr>
            <a:r>
              <a:rPr lang="en-US" sz="3800" b="1" i="1" dirty="0">
                <a:latin typeface="Times New Roman" panose="02020603050405020304" pitchFamily="18" charset="0"/>
                <a:cs typeface="Times New Roman" panose="02020603050405020304" pitchFamily="18" charset="0"/>
              </a:rPr>
              <a:t>A research proposal</a:t>
            </a:r>
            <a:r>
              <a:rPr lang="en-US" sz="3800" dirty="0">
                <a:latin typeface="Times New Roman" panose="02020603050405020304" pitchFamily="18" charset="0"/>
                <a:cs typeface="Times New Roman" panose="02020603050405020304" pitchFamily="18" charset="0"/>
              </a:rPr>
              <a:t> </a:t>
            </a:r>
            <a:r>
              <a:rPr lang="en-GB" sz="3800" dirty="0" smtClean="0">
                <a:latin typeface="Times New Roman" panose="02020603050405020304" pitchFamily="18" charset="0"/>
                <a:cs typeface="Times New Roman" panose="02020603050405020304" pitchFamily="18" charset="0"/>
              </a:rPr>
              <a:t>is </a:t>
            </a:r>
            <a:r>
              <a:rPr lang="en-GB" sz="3800" dirty="0">
                <a:latin typeface="Times New Roman" panose="02020603050405020304" pitchFamily="18" charset="0"/>
                <a:cs typeface="Times New Roman" panose="02020603050405020304" pitchFamily="18" charset="0"/>
              </a:rPr>
              <a:t>a plan of action for the actual research to be conducted.  </a:t>
            </a:r>
            <a:endParaRPr lang="en-GB" sz="3800" dirty="0" smtClean="0">
              <a:latin typeface="Times New Roman" panose="02020603050405020304" pitchFamily="18" charset="0"/>
              <a:cs typeface="Times New Roman" panose="02020603050405020304" pitchFamily="18" charset="0"/>
            </a:endParaRPr>
          </a:p>
          <a:p>
            <a:pPr algn="just">
              <a:lnSpc>
                <a:spcPct val="170000"/>
              </a:lnSpc>
            </a:pPr>
            <a:r>
              <a:rPr lang="nb-NO" sz="3800" dirty="0" smtClean="0">
                <a:latin typeface="Times New Roman" panose="02020603050405020304" pitchFamily="18" charset="0"/>
                <a:cs typeface="Times New Roman" panose="02020603050405020304" pitchFamily="18" charset="0"/>
              </a:rPr>
              <a:t>It </a:t>
            </a:r>
            <a:r>
              <a:rPr lang="nb-NO" sz="3800" dirty="0">
                <a:latin typeface="Times New Roman" panose="02020603050405020304" pitchFamily="18" charset="0"/>
                <a:cs typeface="Times New Roman" panose="02020603050405020304" pitchFamily="18" charset="0"/>
              </a:rPr>
              <a:t>is a selling document not thechnical report.</a:t>
            </a:r>
            <a:r>
              <a:rPr lang="en-GB" sz="3800" dirty="0">
                <a:latin typeface="Times New Roman" panose="02020603050405020304" pitchFamily="18" charset="0"/>
                <a:cs typeface="Times New Roman" panose="02020603050405020304" pitchFamily="18" charset="0"/>
              </a:rPr>
              <a:t> </a:t>
            </a:r>
            <a:endParaRPr lang="en-GB" sz="3800" dirty="0" smtClean="0">
              <a:latin typeface="Times New Roman" panose="02020603050405020304" pitchFamily="18" charset="0"/>
              <a:cs typeface="Times New Roman" panose="02020603050405020304" pitchFamily="18" charset="0"/>
            </a:endParaRPr>
          </a:p>
          <a:p>
            <a:pPr algn="just">
              <a:lnSpc>
                <a:spcPct val="170000"/>
              </a:lnSpc>
            </a:pPr>
            <a:r>
              <a:rPr lang="en-GB" sz="3800" dirty="0" smtClean="0">
                <a:latin typeface="Times New Roman" panose="02020603050405020304" pitchFamily="18" charset="0"/>
                <a:cs typeface="Times New Roman" panose="02020603050405020304" pitchFamily="18" charset="0"/>
              </a:rPr>
              <a:t>The </a:t>
            </a:r>
            <a:r>
              <a:rPr lang="en-GB" sz="3800" dirty="0">
                <a:latin typeface="Times New Roman" panose="02020603050405020304" pitchFamily="18" charset="0"/>
                <a:cs typeface="Times New Roman" panose="02020603050405020304" pitchFamily="18" charset="0"/>
              </a:rPr>
              <a:t>objective in writing a proposal is to describe what you will do, why it should be done, how you will do it and what you expect will result. </a:t>
            </a:r>
            <a:endParaRPr lang="en-GB" sz="3800" dirty="0" smtClean="0">
              <a:latin typeface="Times New Roman" panose="02020603050405020304" pitchFamily="18" charset="0"/>
              <a:cs typeface="Times New Roman" panose="02020603050405020304" pitchFamily="18" charset="0"/>
            </a:endParaRPr>
          </a:p>
          <a:p>
            <a:pPr algn="just">
              <a:lnSpc>
                <a:spcPct val="170000"/>
              </a:lnSpc>
            </a:pPr>
            <a:r>
              <a:rPr lang="en-GB" sz="3800" dirty="0" smtClean="0">
                <a:latin typeface="Times New Roman" panose="02020603050405020304" pitchFamily="18" charset="0"/>
                <a:cs typeface="Times New Roman" panose="02020603050405020304" pitchFamily="18" charset="0"/>
              </a:rPr>
              <a:t>It </a:t>
            </a:r>
            <a:r>
              <a:rPr lang="en-GB" sz="3800" dirty="0">
                <a:latin typeface="Times New Roman" panose="02020603050405020304" pitchFamily="18" charset="0"/>
                <a:cs typeface="Times New Roman" panose="02020603050405020304" pitchFamily="18" charset="0"/>
              </a:rPr>
              <a:t>is a document which sets out your ideas in an easily accessible way. </a:t>
            </a:r>
          </a:p>
          <a:p>
            <a:pPr algn="just">
              <a:lnSpc>
                <a:spcPct val="170000"/>
              </a:lnSpc>
            </a:pPr>
            <a:r>
              <a:rPr lang="en-US" sz="3800" dirty="0" smtClean="0">
                <a:latin typeface="Times New Roman" panose="02020603050405020304" pitchFamily="18" charset="0"/>
                <a:cs typeface="Times New Roman" panose="02020603050405020304" pitchFamily="18" charset="0"/>
              </a:rPr>
              <a:t>It is a </a:t>
            </a:r>
            <a:r>
              <a:rPr lang="en-US" sz="3800" dirty="0">
                <a:latin typeface="Times New Roman" panose="02020603050405020304" pitchFamily="18" charset="0"/>
                <a:cs typeface="Times New Roman" panose="02020603050405020304" pitchFamily="18" charset="0"/>
              </a:rPr>
              <a:t>written document requesting both authorization and funds to undertake a specific research project. </a:t>
            </a:r>
            <a:r>
              <a:rPr lang="en-US" sz="3800" dirty="0" smtClean="0">
                <a:latin typeface="Times New Roman" panose="02020603050405020304" pitchFamily="18" charset="0"/>
                <a:cs typeface="Times New Roman" panose="02020603050405020304" pitchFamily="18" charset="0"/>
              </a:rPr>
              <a:t>.</a:t>
            </a:r>
            <a:r>
              <a:rPr lang="en-US" sz="3800" b="1" i="1" dirty="0" smtClean="0">
                <a:latin typeface="Times New Roman" panose="02020603050405020304" pitchFamily="18" charset="0"/>
                <a:cs typeface="Times New Roman" panose="02020603050405020304" pitchFamily="18" charset="0"/>
              </a:rPr>
              <a:t> </a:t>
            </a:r>
            <a:endParaRPr lang="en-US" sz="3800" b="1" i="1" dirty="0">
              <a:latin typeface="Times New Roman" panose="02020603050405020304" pitchFamily="18" charset="0"/>
              <a:cs typeface="Times New Roman" panose="02020603050405020304" pitchFamily="18" charset="0"/>
            </a:endParaRPr>
          </a:p>
          <a:p>
            <a:pPr algn="just">
              <a:lnSpc>
                <a:spcPct val="170000"/>
              </a:lnSpc>
            </a:pPr>
            <a:r>
              <a:rPr lang="en-US" sz="3800" b="1" i="1" dirty="0" smtClean="0">
                <a:latin typeface="Times New Roman" panose="02020603050405020304" pitchFamily="18" charset="0"/>
                <a:cs typeface="Times New Roman" panose="02020603050405020304" pitchFamily="18" charset="0"/>
              </a:rPr>
              <a:t>A </a:t>
            </a:r>
            <a:r>
              <a:rPr lang="en-US" sz="3800" b="1" i="1" dirty="0">
                <a:latin typeface="Times New Roman" panose="02020603050405020304" pitchFamily="18" charset="0"/>
                <a:cs typeface="Times New Roman" panose="02020603050405020304" pitchFamily="18" charset="0"/>
              </a:rPr>
              <a:t>research proposal</a:t>
            </a:r>
            <a:r>
              <a:rPr lang="en-US" sz="3800" dirty="0">
                <a:latin typeface="Times New Roman" panose="02020603050405020304" pitchFamily="18" charset="0"/>
                <a:cs typeface="Times New Roman" panose="02020603050405020304" pitchFamily="18" charset="0"/>
              </a:rPr>
              <a:t> is a work plan, outline, prospectus, statement of intent, draft plan.</a:t>
            </a:r>
            <a:endParaRPr lang="en-IN" sz="3800" dirty="0">
              <a:latin typeface="Times New Roman" panose="02020603050405020304" pitchFamily="18" charset="0"/>
              <a:cs typeface="Times New Roman" panose="02020603050405020304" pitchFamily="18" charset="0"/>
            </a:endParaRPr>
          </a:p>
          <a:p>
            <a:pPr algn="just">
              <a:lnSpc>
                <a:spcPct val="160000"/>
              </a:lnSpc>
            </a:pP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653505814"/>
      </p:ext>
    </p:extLst>
  </p:cSld>
  <p:clrMapOvr>
    <a:masterClrMapping/>
  </p:clrMapOvr>
  <p:transition>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tx1"/>
                </a:solidFill>
              </a:rPr>
              <a:t>5. Literature </a:t>
            </a:r>
            <a:r>
              <a:rPr lang="en-US" b="1" dirty="0" smtClean="0">
                <a:solidFill>
                  <a:schemeClr val="tx1"/>
                </a:solidFill>
              </a:rPr>
              <a:t>Review</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20</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fontScale="85000" lnSpcReduction="20000"/>
          </a:bodyPr>
          <a:lstStyle/>
          <a:p>
            <a:pPr algn="just">
              <a:lnSpc>
                <a:spcPct val="160000"/>
              </a:lnSpc>
            </a:pPr>
            <a:r>
              <a:rPr lang="en-GB" sz="3000" dirty="0" smtClean="0">
                <a:latin typeface="Times New Roman" panose="02020603050405020304" pitchFamily="18" charset="0"/>
                <a:cs typeface="Times New Roman" panose="02020603050405020304" pitchFamily="18" charset="0"/>
              </a:rPr>
              <a:t>A </a:t>
            </a:r>
            <a:r>
              <a:rPr lang="en-GB" sz="3000" dirty="0">
                <a:latin typeface="Times New Roman" panose="02020603050405020304" pitchFamily="18" charset="0"/>
                <a:cs typeface="Times New Roman" panose="02020603050405020304" pitchFamily="18" charset="0"/>
              </a:rPr>
              <a:t>literature review is a description of the literature relevant to a particular field or topic. </a:t>
            </a:r>
            <a:endParaRPr lang="en-GB" sz="3000" dirty="0" smtClean="0">
              <a:latin typeface="Times New Roman" panose="02020603050405020304" pitchFamily="18" charset="0"/>
              <a:cs typeface="Times New Roman" panose="02020603050405020304" pitchFamily="18" charset="0"/>
            </a:endParaRPr>
          </a:p>
          <a:p>
            <a:pPr algn="just">
              <a:lnSpc>
                <a:spcPct val="160000"/>
              </a:lnSpc>
            </a:pPr>
            <a:r>
              <a:rPr lang="en-GB" sz="3000" dirty="0" smtClean="0">
                <a:latin typeface="Times New Roman" panose="02020603050405020304" pitchFamily="18" charset="0"/>
                <a:cs typeface="Times New Roman" panose="02020603050405020304" pitchFamily="18" charset="0"/>
              </a:rPr>
              <a:t>The </a:t>
            </a:r>
            <a:r>
              <a:rPr lang="en-GB" sz="3000" dirty="0">
                <a:latin typeface="Times New Roman" panose="02020603050405020304" pitchFamily="18" charset="0"/>
                <a:cs typeface="Times New Roman" panose="02020603050405020304" pitchFamily="18" charset="0"/>
              </a:rPr>
              <a:t>literature review asks how similar and related questions have been answered before</a:t>
            </a:r>
            <a:r>
              <a:rPr lang="en-GB" sz="3000" dirty="0" smtClean="0">
                <a:latin typeface="Times New Roman" panose="02020603050405020304" pitchFamily="18" charset="0"/>
                <a:cs typeface="Times New Roman" panose="02020603050405020304" pitchFamily="18" charset="0"/>
              </a:rPr>
              <a:t>.</a:t>
            </a:r>
          </a:p>
          <a:p>
            <a:pPr algn="just">
              <a:lnSpc>
                <a:spcPct val="160000"/>
              </a:lnSpc>
            </a:pPr>
            <a:r>
              <a:rPr lang="en-GB" sz="3000" dirty="0" smtClean="0">
                <a:latin typeface="Times New Roman" panose="02020603050405020304" pitchFamily="18" charset="0"/>
                <a:cs typeface="Times New Roman" panose="02020603050405020304" pitchFamily="18" charset="0"/>
              </a:rPr>
              <a:t>It </a:t>
            </a:r>
            <a:r>
              <a:rPr lang="en-GB" sz="3000" dirty="0">
                <a:latin typeface="Times New Roman" panose="02020603050405020304" pitchFamily="18" charset="0"/>
                <a:cs typeface="Times New Roman" panose="02020603050405020304" pitchFamily="18" charset="0"/>
              </a:rPr>
              <a:t>gives an overview of what has been said, who the key writers are, what are the prevailing theories and hypotheses, what questions are being asked, and what methods and methodologies are appropriate and useful.</a:t>
            </a:r>
          </a:p>
          <a:p>
            <a:endParaRPr lang="en-GB" dirty="0"/>
          </a:p>
        </p:txBody>
      </p:sp>
    </p:spTree>
    <p:extLst>
      <p:ext uri="{BB962C8B-B14F-4D97-AF65-F5344CB8AC3E}">
        <p14:creationId xmlns:p14="http://schemas.microsoft.com/office/powerpoint/2010/main" val="1582023198"/>
      </p:ext>
    </p:extLst>
  </p:cSld>
  <p:clrMapOvr>
    <a:masterClrMapping/>
  </p:clrMapOvr>
  <p:transition>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Cont</a:t>
            </a:r>
            <a:r>
              <a:rPr lang="en-GB" dirty="0" smtClean="0"/>
              <a: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21</a:t>
            </a:fld>
            <a:endParaRPr lang="en-IN">
              <a:solidFill>
                <a:srgbClr val="8CADAE">
                  <a:shade val="75000"/>
                </a:srgbClr>
              </a:solidFill>
            </a:endParaRPr>
          </a:p>
        </p:txBody>
      </p:sp>
      <p:sp>
        <p:nvSpPr>
          <p:cNvPr id="5" name="Content Placeholder 4"/>
          <p:cNvSpPr>
            <a:spLocks noGrp="1"/>
          </p:cNvSpPr>
          <p:nvPr>
            <p:ph sz="quarter" idx="1"/>
          </p:nvPr>
        </p:nvSpPr>
        <p:spPr/>
        <p:txBody>
          <a:bodyPr/>
          <a:lstStyle/>
          <a:p>
            <a:pPr marL="0" indent="0">
              <a:lnSpc>
                <a:spcPct val="150000"/>
              </a:lnSpc>
              <a:buNone/>
            </a:pPr>
            <a:r>
              <a:rPr lang="en-US" b="1" dirty="0"/>
              <a:t>Types </a:t>
            </a:r>
            <a:r>
              <a:rPr lang="en-US" sz="3200" b="1" dirty="0">
                <a:latin typeface="Times New Roman" panose="02020603050405020304" pitchFamily="18" charset="0"/>
                <a:cs typeface="Times New Roman" panose="02020603050405020304" pitchFamily="18" charset="0"/>
              </a:rPr>
              <a:t>of reviewed literature can be </a:t>
            </a:r>
            <a:endParaRPr lang="en-GB" sz="3200" dirty="0">
              <a:latin typeface="Times New Roman" panose="02020603050405020304" pitchFamily="18" charset="0"/>
              <a:cs typeface="Times New Roman" panose="02020603050405020304" pitchFamily="18" charset="0"/>
            </a:endParaRPr>
          </a:p>
          <a:p>
            <a:pPr lvl="0">
              <a:lnSpc>
                <a:spcPct val="150000"/>
              </a:lnSpc>
            </a:pPr>
            <a:r>
              <a:rPr lang="en-US" sz="3200" dirty="0">
                <a:latin typeface="Times New Roman" panose="02020603050405020304" pitchFamily="18" charset="0"/>
                <a:cs typeface="Times New Roman" panose="02020603050405020304" pitchFamily="18" charset="0"/>
              </a:rPr>
              <a:t>Theoretical works and review</a:t>
            </a:r>
            <a:endParaRPr lang="en-GB" sz="3200" dirty="0">
              <a:latin typeface="Times New Roman" panose="02020603050405020304" pitchFamily="18" charset="0"/>
              <a:cs typeface="Times New Roman" panose="02020603050405020304" pitchFamily="18" charset="0"/>
            </a:endParaRPr>
          </a:p>
          <a:p>
            <a:pPr lvl="0">
              <a:lnSpc>
                <a:spcPct val="150000"/>
              </a:lnSpc>
            </a:pPr>
            <a:r>
              <a:rPr lang="en-US" sz="3200" dirty="0">
                <a:latin typeface="Times New Roman" panose="02020603050405020304" pitchFamily="18" charset="0"/>
                <a:cs typeface="Times New Roman" panose="02020603050405020304" pitchFamily="18" charset="0"/>
              </a:rPr>
              <a:t>Methodological review</a:t>
            </a:r>
            <a:endParaRPr lang="en-GB" sz="3200" dirty="0">
              <a:latin typeface="Times New Roman" panose="02020603050405020304" pitchFamily="18" charset="0"/>
              <a:cs typeface="Times New Roman" panose="02020603050405020304" pitchFamily="18" charset="0"/>
            </a:endParaRPr>
          </a:p>
          <a:p>
            <a:pPr lvl="0">
              <a:lnSpc>
                <a:spcPct val="150000"/>
              </a:lnSpc>
            </a:pPr>
            <a:r>
              <a:rPr lang="en-US" sz="3200" dirty="0">
                <a:latin typeface="Times New Roman" panose="02020603050405020304" pitchFamily="18" charset="0"/>
                <a:cs typeface="Times New Roman" panose="02020603050405020304" pitchFamily="18" charset="0"/>
              </a:rPr>
              <a:t>Original findings and reviews of them</a:t>
            </a:r>
            <a:endParaRPr lang="en-GB" sz="32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405398189"/>
      </p:ext>
    </p:extLst>
  </p:cSld>
  <p:clrMapOvr>
    <a:masterClrMapping/>
  </p:clrMapOvr>
  <p:transition>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44501"/>
            <a:ext cx="8534400" cy="758952"/>
          </a:xfrm>
        </p:spPr>
        <p:txBody>
          <a:bodyPr>
            <a:normAutofit fontScale="90000"/>
          </a:bodyPr>
          <a:lstStyle/>
          <a:p>
            <a:r>
              <a:rPr lang="en-US" sz="3600" dirty="0">
                <a:solidFill>
                  <a:schemeClr val="tx1"/>
                </a:solidFill>
              </a:rPr>
              <a:t>Reading or review for research could take place in three stages of the research project.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22</a:t>
            </a:fld>
            <a:endParaRPr lang="en-IN">
              <a:solidFill>
                <a:srgbClr val="8CADAE">
                  <a:shade val="75000"/>
                </a:srgbClr>
              </a:solidFill>
            </a:endParaRPr>
          </a:p>
        </p:txBody>
      </p:sp>
      <p:sp>
        <p:nvSpPr>
          <p:cNvPr id="5" name="Content Placeholder 4"/>
          <p:cNvSpPr>
            <a:spLocks noGrp="1"/>
          </p:cNvSpPr>
          <p:nvPr>
            <p:ph sz="quarter" idx="1"/>
          </p:nvPr>
        </p:nvSpPr>
        <p:spPr>
          <a:xfrm>
            <a:off x="316992" y="1268760"/>
            <a:ext cx="8503920" cy="5146906"/>
          </a:xfrm>
        </p:spPr>
        <p:txBody>
          <a:bodyPr>
            <a:noAutofit/>
          </a:bodyPr>
          <a:lstStyle/>
          <a:p>
            <a:pPr lvl="0">
              <a:lnSpc>
                <a:spcPct val="170000"/>
              </a:lnSpc>
            </a:pPr>
            <a:r>
              <a:rPr lang="en-US" sz="1800" dirty="0" smtClean="0"/>
              <a:t>At </a:t>
            </a:r>
            <a:r>
              <a:rPr lang="en-US" sz="1800" dirty="0"/>
              <a:t>the beginning of the research: the objective here is</a:t>
            </a:r>
            <a:endParaRPr lang="en-GB" sz="1600" dirty="0"/>
          </a:p>
          <a:p>
            <a:pPr lvl="2">
              <a:lnSpc>
                <a:spcPct val="170000"/>
              </a:lnSpc>
            </a:pPr>
            <a:r>
              <a:rPr lang="en-US" sz="1600" dirty="0"/>
              <a:t>To check what other research has been done</a:t>
            </a:r>
            <a:endParaRPr lang="en-GB" sz="1100" dirty="0"/>
          </a:p>
          <a:p>
            <a:pPr lvl="2">
              <a:lnSpc>
                <a:spcPct val="170000"/>
              </a:lnSpc>
            </a:pPr>
            <a:r>
              <a:rPr lang="en-US" sz="1600" dirty="0"/>
              <a:t>To focus your idea, and</a:t>
            </a:r>
            <a:endParaRPr lang="en-GB" sz="1100" dirty="0"/>
          </a:p>
          <a:p>
            <a:pPr lvl="2">
              <a:lnSpc>
                <a:spcPct val="170000"/>
              </a:lnSpc>
            </a:pPr>
            <a:r>
              <a:rPr lang="en-US" sz="1600" dirty="0"/>
              <a:t>To explore the context for your project </a:t>
            </a:r>
            <a:endParaRPr lang="en-GB" sz="1100" dirty="0"/>
          </a:p>
          <a:p>
            <a:pPr lvl="0">
              <a:lnSpc>
                <a:spcPct val="170000"/>
              </a:lnSpc>
            </a:pPr>
            <a:r>
              <a:rPr lang="en-US" sz="1800" dirty="0"/>
              <a:t>During your research: with the objectives of </a:t>
            </a:r>
            <a:endParaRPr lang="en-GB" sz="1600" dirty="0"/>
          </a:p>
          <a:p>
            <a:pPr lvl="1">
              <a:lnSpc>
                <a:spcPct val="170000"/>
              </a:lnSpc>
            </a:pPr>
            <a:r>
              <a:rPr lang="en-US" sz="1600" dirty="0"/>
              <a:t>keeping your interest and up to date with development</a:t>
            </a:r>
            <a:endParaRPr lang="en-GB" sz="1400" dirty="0"/>
          </a:p>
          <a:p>
            <a:pPr lvl="1">
              <a:lnSpc>
                <a:spcPct val="170000"/>
              </a:lnSpc>
            </a:pPr>
            <a:r>
              <a:rPr lang="en-US" sz="1600" dirty="0"/>
              <a:t>helping you better understand the method you are </a:t>
            </a:r>
            <a:r>
              <a:rPr lang="en-US" sz="1600" dirty="0" smtClean="0"/>
              <a:t>using</a:t>
            </a:r>
            <a:endParaRPr lang="en-GB" sz="1400" dirty="0"/>
          </a:p>
          <a:p>
            <a:pPr lvl="1">
              <a:lnSpc>
                <a:spcPct val="170000"/>
              </a:lnSpc>
            </a:pPr>
            <a:r>
              <a:rPr lang="en-US" sz="1600" dirty="0"/>
              <a:t>serving as a source of data</a:t>
            </a:r>
            <a:endParaRPr lang="en-GB" sz="1400" dirty="0"/>
          </a:p>
          <a:p>
            <a:pPr lvl="0">
              <a:lnSpc>
                <a:spcPct val="170000"/>
              </a:lnSpc>
            </a:pPr>
            <a:r>
              <a:rPr lang="en-US" sz="1800" dirty="0"/>
              <a:t>After your research, with the objectives of </a:t>
            </a:r>
            <a:endParaRPr lang="en-GB" sz="1600" dirty="0"/>
          </a:p>
          <a:p>
            <a:pPr lvl="2">
              <a:lnSpc>
                <a:spcPct val="170000"/>
              </a:lnSpc>
            </a:pPr>
            <a:r>
              <a:rPr lang="en-US" sz="1600" dirty="0"/>
              <a:t>seeing what impact you own work has had, and</a:t>
            </a:r>
            <a:endParaRPr lang="en-GB" sz="1100" dirty="0"/>
          </a:p>
          <a:p>
            <a:pPr lvl="2">
              <a:lnSpc>
                <a:spcPct val="170000"/>
              </a:lnSpc>
            </a:pPr>
            <a:r>
              <a:rPr lang="en-US" sz="1600" dirty="0"/>
              <a:t>helping you develop ideas for further research </a:t>
            </a:r>
            <a:r>
              <a:rPr lang="en-US" sz="1600" dirty="0" smtClean="0"/>
              <a:t>project</a:t>
            </a:r>
            <a:endParaRPr lang="en-GB" sz="1100" dirty="0"/>
          </a:p>
        </p:txBody>
      </p:sp>
    </p:spTree>
    <p:extLst>
      <p:ext uri="{BB962C8B-B14F-4D97-AF65-F5344CB8AC3E}">
        <p14:creationId xmlns:p14="http://schemas.microsoft.com/office/powerpoint/2010/main" val="2688026395"/>
      </p:ext>
    </p:extLst>
  </p:cSld>
  <p:clrMapOvr>
    <a:masterClrMapping/>
  </p:clrMapOvr>
  <p:transition>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solidFill>
                  <a:schemeClr val="tx1"/>
                </a:solidFill>
              </a:rPr>
              <a:t>Material and Methods (Methodology)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23</a:t>
            </a:fld>
            <a:endParaRPr lang="en-IN">
              <a:solidFill>
                <a:srgbClr val="8CADAE">
                  <a:shade val="75000"/>
                </a:srgbClr>
              </a:solidFill>
            </a:endParaRPr>
          </a:p>
        </p:txBody>
      </p:sp>
      <p:sp>
        <p:nvSpPr>
          <p:cNvPr id="5" name="Content Placeholder 4"/>
          <p:cNvSpPr>
            <a:spLocks noGrp="1"/>
          </p:cNvSpPr>
          <p:nvPr>
            <p:ph sz="quarter" idx="1"/>
          </p:nvPr>
        </p:nvSpPr>
        <p:spPr/>
        <p:txBody>
          <a:bodyPr/>
          <a:lstStyle/>
          <a:p>
            <a:pPr marL="0" indent="0">
              <a:lnSpc>
                <a:spcPct val="150000"/>
              </a:lnSpc>
              <a:buNone/>
            </a:pPr>
            <a:r>
              <a:rPr lang="en-GB" dirty="0" smtClean="0"/>
              <a:t>It includes </a:t>
            </a:r>
            <a:endParaRPr lang="en-GB" dirty="0"/>
          </a:p>
          <a:p>
            <a:pPr lvl="0">
              <a:lnSpc>
                <a:spcPct val="150000"/>
              </a:lnSpc>
            </a:pPr>
            <a:r>
              <a:rPr lang="en-US" dirty="0"/>
              <a:t>Data (materials)		</a:t>
            </a:r>
            <a:endParaRPr lang="en-GB" dirty="0"/>
          </a:p>
          <a:p>
            <a:pPr lvl="0">
              <a:lnSpc>
                <a:spcPct val="150000"/>
              </a:lnSpc>
            </a:pPr>
            <a:r>
              <a:rPr lang="en-US" dirty="0"/>
              <a:t>Methodology (methods) used</a:t>
            </a:r>
            <a:endParaRPr lang="en-GB" dirty="0"/>
          </a:p>
          <a:p>
            <a:endParaRPr lang="en-GB" dirty="0"/>
          </a:p>
        </p:txBody>
      </p:sp>
    </p:spTree>
    <p:extLst>
      <p:ext uri="{BB962C8B-B14F-4D97-AF65-F5344CB8AC3E}">
        <p14:creationId xmlns:p14="http://schemas.microsoft.com/office/powerpoint/2010/main" val="3993067740"/>
      </p:ext>
    </p:extLst>
  </p:cSld>
  <p:clrMapOvr>
    <a:masterClrMapping/>
  </p:clrMapOvr>
  <p:transition>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solidFill>
                  <a:schemeClr val="tx1"/>
                </a:solidFill>
              </a:rPr>
              <a:t>Data (some authors prefer Materials</a:t>
            </a:r>
            <a:r>
              <a:rPr lang="en-US" b="1" i="1" u="sng" dirty="0">
                <a:solidFill>
                  <a:schemeClr val="tx1"/>
                </a:solidFill>
              </a:rPr>
              <a:t>)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24</a:t>
            </a:fld>
            <a:endParaRPr lang="en-IN">
              <a:solidFill>
                <a:srgbClr val="8CADAE">
                  <a:shade val="75000"/>
                </a:srgbClr>
              </a:solidFill>
            </a:endParaRPr>
          </a:p>
        </p:txBody>
      </p:sp>
      <p:sp>
        <p:nvSpPr>
          <p:cNvPr id="5" name="Content Placeholder 4"/>
          <p:cNvSpPr>
            <a:spLocks noGrp="1"/>
          </p:cNvSpPr>
          <p:nvPr>
            <p:ph sz="quarter" idx="1"/>
          </p:nvPr>
        </p:nvSpPr>
        <p:spPr/>
        <p:txBody>
          <a:bodyPr>
            <a:normAutofit fontScale="92500" lnSpcReduction="10000"/>
          </a:bodyPr>
          <a:lstStyle/>
          <a:p>
            <a:pPr algn="just">
              <a:lnSpc>
                <a:spcPct val="150000"/>
              </a:lnSpc>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this subsection of the methodology, information required to </a:t>
            </a:r>
            <a:r>
              <a:rPr lang="en-US" dirty="0" smtClean="0">
                <a:latin typeface="Times New Roman" panose="02020603050405020304" pitchFamily="18" charset="0"/>
                <a:cs typeface="Times New Roman" panose="02020603050405020304" pitchFamily="18" charset="0"/>
              </a:rPr>
              <a:t>examine the </a:t>
            </a:r>
            <a:r>
              <a:rPr lang="en-US" dirty="0">
                <a:latin typeface="Times New Roman" panose="02020603050405020304" pitchFamily="18" charset="0"/>
                <a:cs typeface="Times New Roman" panose="02020603050405020304" pitchFamily="18" charset="0"/>
              </a:rPr>
              <a:t>problem is explained.  </a:t>
            </a:r>
            <a:endParaRPr lang="en-US" dirty="0" smtClean="0">
              <a:latin typeface="Times New Roman" panose="02020603050405020304" pitchFamily="18" charset="0"/>
              <a:cs typeface="Times New Roman" panose="02020603050405020304" pitchFamily="18" charset="0"/>
            </a:endParaRPr>
          </a:p>
          <a:p>
            <a:pPr algn="just">
              <a:lnSpc>
                <a:spcPct val="150000"/>
              </a:lnSpc>
            </a:pPr>
            <a:r>
              <a:rPr lang="en-US" dirty="0" smtClean="0">
                <a:latin typeface="Times New Roman" panose="02020603050405020304" pitchFamily="18" charset="0"/>
                <a:cs typeface="Times New Roman" panose="02020603050405020304" pitchFamily="18" charset="0"/>
              </a:rPr>
              <a:t>Each </a:t>
            </a:r>
            <a:r>
              <a:rPr lang="en-US" dirty="0">
                <a:latin typeface="Times New Roman" panose="02020603050405020304" pitchFamily="18" charset="0"/>
                <a:cs typeface="Times New Roman" panose="02020603050405020304" pitchFamily="18" charset="0"/>
              </a:rPr>
              <a:t>variable or indicator identified by a researcher is explained and justified to show how it is relevant to the current study. </a:t>
            </a:r>
            <a:endParaRPr lang="en-US" dirty="0" smtClean="0">
              <a:latin typeface="Times New Roman" panose="02020603050405020304" pitchFamily="18" charset="0"/>
              <a:cs typeface="Times New Roman" panose="02020603050405020304" pitchFamily="18" charset="0"/>
            </a:endParaRPr>
          </a:p>
          <a:p>
            <a:pPr algn="just">
              <a:lnSpc>
                <a:spcPct val="150000"/>
              </a:lnSpc>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source of the data, the site (location) of the study and time that will be included (relevant time period) should also be specified. </a:t>
            </a:r>
            <a:endParaRPr lang="en-GB"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983960369"/>
      </p:ext>
    </p:extLst>
  </p:cSld>
  <p:clrMapOvr>
    <a:masterClrMapping/>
  </p:clrMapOvr>
  <p:transition>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Methods (Methodology</a:t>
            </a:r>
            <a:r>
              <a:rPr lang="en-US" b="1" i="1" dirty="0" smtClean="0"/>
              <a:t>)</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25</a:t>
            </a:fld>
            <a:endParaRPr lang="en-IN">
              <a:solidFill>
                <a:srgbClr val="8CADAE">
                  <a:shade val="75000"/>
                </a:srgbClr>
              </a:solidFill>
            </a:endParaRPr>
          </a:p>
        </p:txBody>
      </p:sp>
      <p:sp>
        <p:nvSpPr>
          <p:cNvPr id="5" name="Content Placeholder 4"/>
          <p:cNvSpPr>
            <a:spLocks noGrp="1"/>
          </p:cNvSpPr>
          <p:nvPr>
            <p:ph sz="quarter" idx="1"/>
          </p:nvPr>
        </p:nvSpPr>
        <p:spPr>
          <a:xfrm>
            <a:off x="301752" y="1076392"/>
            <a:ext cx="8503920" cy="5328592"/>
          </a:xfrm>
        </p:spPr>
        <p:txBody>
          <a:bodyPr>
            <a:noAutofit/>
          </a:bodyPr>
          <a:lstStyle/>
          <a:p>
            <a:pPr algn="just">
              <a:lnSpc>
                <a:spcPct val="170000"/>
              </a:lnSpc>
            </a:pPr>
            <a:endParaRPr lang="en-US" sz="1100" b="1" i="1" dirty="0" smtClean="0"/>
          </a:p>
          <a:p>
            <a:pPr algn="just">
              <a:lnSpc>
                <a:spcPct val="170000"/>
              </a:lnSpc>
            </a:pPr>
            <a:r>
              <a:rPr lang="en-US" sz="1800" b="1" i="1" dirty="0" smtClean="0"/>
              <a:t>Method </a:t>
            </a:r>
            <a:r>
              <a:rPr lang="en-US" sz="1800" b="1" i="1" dirty="0"/>
              <a:t>of data collection:</a:t>
            </a:r>
            <a:r>
              <a:rPr lang="en-US" sz="1800" dirty="0"/>
              <a:t> How the data are obtained from earlier specified sources? There are different methods to collecting primary data. All available methods are expected to be considered by a researcher and the best one is selected. The researcher explains and justifies how his/her selection of a particular method is relevant and appropriate to his/her study.</a:t>
            </a:r>
            <a:endParaRPr lang="en-GB" sz="1800" dirty="0"/>
          </a:p>
          <a:p>
            <a:pPr algn="just">
              <a:lnSpc>
                <a:spcPct val="170000"/>
              </a:lnSpc>
            </a:pPr>
            <a:r>
              <a:rPr lang="en-US" sz="1600" b="1" i="1" dirty="0"/>
              <a:t>Method of sampling</a:t>
            </a:r>
            <a:r>
              <a:rPr lang="en-US" sz="1600" dirty="0"/>
              <a:t>:  From which elements will the data be collected? The researcher has to specify the elements from which the desired information is collected and how these elements are selected. There are different sampling techniques. The researcher is expected to consider all of them and select the one which is appropriate for the current study.  Justification of his/her choice of a particular sampling technique is relevant here. The sample size should also be specified with its method of sample size determination.  </a:t>
            </a:r>
            <a:endParaRPr lang="en-GB" sz="1600" dirty="0"/>
          </a:p>
        </p:txBody>
      </p:sp>
    </p:spTree>
    <p:extLst>
      <p:ext uri="{BB962C8B-B14F-4D97-AF65-F5344CB8AC3E}">
        <p14:creationId xmlns:p14="http://schemas.microsoft.com/office/powerpoint/2010/main" val="3038247684"/>
      </p:ext>
    </p:extLst>
  </p:cSld>
  <p:clrMapOvr>
    <a:masterClrMapping/>
  </p:clrMapOvr>
  <p:transition>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Cont</a:t>
            </a:r>
            <a:r>
              <a:rPr lang="en-GB" dirty="0" smtClean="0"/>
              <a:t>….d</a:t>
            </a:r>
            <a:endParaRPr lang="en-GB" dirty="0"/>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26</a:t>
            </a:fld>
            <a:endParaRPr lang="en-IN">
              <a:solidFill>
                <a:srgbClr val="8CADAE">
                  <a:shade val="75000"/>
                </a:srgbClr>
              </a:solidFill>
            </a:endParaRPr>
          </a:p>
        </p:txBody>
      </p:sp>
      <p:sp>
        <p:nvSpPr>
          <p:cNvPr id="5" name="Content Placeholder 4"/>
          <p:cNvSpPr>
            <a:spLocks noGrp="1"/>
          </p:cNvSpPr>
          <p:nvPr>
            <p:ph sz="quarter" idx="1"/>
          </p:nvPr>
        </p:nvSpPr>
        <p:spPr>
          <a:xfrm>
            <a:off x="301752" y="1527048"/>
            <a:ext cx="8503920" cy="4877936"/>
          </a:xfrm>
        </p:spPr>
        <p:txBody>
          <a:bodyPr>
            <a:normAutofit fontScale="62500" lnSpcReduction="20000"/>
          </a:bodyPr>
          <a:lstStyle/>
          <a:p>
            <a:pPr algn="just">
              <a:lnSpc>
                <a:spcPct val="170000"/>
              </a:lnSpc>
            </a:pPr>
            <a:r>
              <a:rPr lang="en-US" sz="3200" b="1" i="1" dirty="0"/>
              <a:t>Method of analysis</a:t>
            </a:r>
            <a:r>
              <a:rPr lang="en-US" sz="3200" b="1" dirty="0"/>
              <a:t>:</a:t>
            </a:r>
            <a:r>
              <a:rPr lang="en-US" sz="3200" dirty="0"/>
              <a:t>  how data will be processed and analyzed should  be explained in this part. Particularly if the researcher uses mathematical models like   simple or multiple regression, time series or liner programming models, he/she has to show their mathematical derivations and relations briefly to demonstrate their relevancy for the current study.</a:t>
            </a:r>
            <a:endParaRPr lang="en-GB" sz="3200" dirty="0"/>
          </a:p>
          <a:p>
            <a:pPr algn="just">
              <a:lnSpc>
                <a:spcPct val="170000"/>
              </a:lnSpc>
            </a:pPr>
            <a:r>
              <a:rPr lang="en-US" sz="3200" b="1" i="1" dirty="0"/>
              <a:t>Method of presenting the outcome</a:t>
            </a:r>
            <a:r>
              <a:rPr lang="en-US" sz="3200" b="1" dirty="0"/>
              <a:t>: </a:t>
            </a:r>
            <a:r>
              <a:rPr lang="en-US" sz="3200" dirty="0"/>
              <a:t>Sometimes it is worth to mention how the outcome of the research will be presented to consumers (general public). This is important if the research is not a part of a particular study program (like, master or doctoral study).</a:t>
            </a:r>
            <a:endParaRPr lang="en-GB" sz="3200" dirty="0"/>
          </a:p>
          <a:p>
            <a:endParaRPr lang="en-GB" dirty="0"/>
          </a:p>
        </p:txBody>
      </p:sp>
    </p:spTree>
    <p:extLst>
      <p:ext uri="{BB962C8B-B14F-4D97-AF65-F5344CB8AC3E}">
        <p14:creationId xmlns:p14="http://schemas.microsoft.com/office/powerpoint/2010/main" val="2114479647"/>
      </p:ext>
    </p:extLst>
  </p:cSld>
  <p:clrMapOvr>
    <a:masterClrMapping/>
  </p:clrMapOvr>
  <p:transition>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algn="l"/>
            <a:r>
              <a:rPr lang="en-US" sz="3600" b="1" dirty="0" smtClean="0">
                <a:solidFill>
                  <a:schemeClr val="tx1"/>
                </a:solidFill>
              </a:rPr>
              <a:t>Work </a:t>
            </a:r>
            <a:r>
              <a:rPr lang="en-US" sz="3600" b="1" dirty="0">
                <a:solidFill>
                  <a:schemeClr val="tx1"/>
                </a:solidFill>
              </a:rPr>
              <a:t>Plan </a:t>
            </a:r>
            <a:endParaRPr lang="en-IN" sz="3600" dirty="0">
              <a:solidFill>
                <a:schemeClr val="tx1"/>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fontScale="92500" lnSpcReduction="10000"/>
          </a:bodyPr>
          <a:lstStyle/>
          <a:p>
            <a:pPr lvl="0">
              <a:lnSpc>
                <a:spcPct val="150000"/>
              </a:lnSpc>
            </a:pPr>
            <a:r>
              <a:rPr lang="en-US" sz="2800" dirty="0" smtClean="0">
                <a:latin typeface="Times New Roman" panose="02020603050405020304" pitchFamily="18" charset="0"/>
                <a:cs typeface="Times New Roman" panose="02020603050405020304" pitchFamily="18" charset="0"/>
              </a:rPr>
              <a:t>Work </a:t>
            </a:r>
            <a:r>
              <a:rPr lang="en-US" sz="2800" dirty="0">
                <a:latin typeface="Times New Roman" panose="02020603050405020304" pitchFamily="18" charset="0"/>
                <a:cs typeface="Times New Roman" panose="02020603050405020304" pitchFamily="18" charset="0"/>
              </a:rPr>
              <a:t>plan is a schedule, chart or graph that summarizes the different components of a research proposal and how they will be implemented.</a:t>
            </a:r>
            <a:endParaRPr lang="en-IN" sz="2400" dirty="0">
              <a:latin typeface="Times New Roman" panose="02020603050405020304" pitchFamily="18" charset="0"/>
              <a:cs typeface="Times New Roman" panose="02020603050405020304" pitchFamily="18" charset="0"/>
            </a:endParaRPr>
          </a:p>
          <a:p>
            <a:pPr lvl="0">
              <a:lnSpc>
                <a:spcPct val="150000"/>
              </a:lnSpc>
            </a:pPr>
            <a:r>
              <a:rPr lang="en-US" sz="2800" dirty="0">
                <a:latin typeface="Times New Roman" panose="02020603050405020304" pitchFamily="18" charset="0"/>
                <a:cs typeface="Times New Roman" panose="02020603050405020304" pitchFamily="18" charset="0"/>
              </a:rPr>
              <a:t>In the work plan</a:t>
            </a:r>
            <a:endParaRPr lang="en-IN" sz="2400" dirty="0">
              <a:latin typeface="Times New Roman" panose="02020603050405020304" pitchFamily="18" charset="0"/>
              <a:cs typeface="Times New Roman" panose="02020603050405020304" pitchFamily="18" charset="0"/>
            </a:endParaRPr>
          </a:p>
          <a:p>
            <a:pPr lvl="1">
              <a:lnSpc>
                <a:spcPct val="150000"/>
              </a:lnSpc>
            </a:pPr>
            <a:r>
              <a:rPr lang="en-US" sz="2400" i="1" dirty="0">
                <a:solidFill>
                  <a:schemeClr val="tx1"/>
                </a:solidFill>
                <a:latin typeface="Times New Roman" panose="02020603050405020304" pitchFamily="18" charset="0"/>
                <a:cs typeface="Times New Roman" panose="02020603050405020304" pitchFamily="18" charset="0"/>
              </a:rPr>
              <a:t>Different components/phases/stages of the study should be stated</a:t>
            </a:r>
            <a:endParaRPr lang="en-IN" sz="2000" dirty="0">
              <a:solidFill>
                <a:schemeClr val="tx1"/>
              </a:solidFill>
              <a:latin typeface="Times New Roman" panose="02020603050405020304" pitchFamily="18" charset="0"/>
              <a:cs typeface="Times New Roman" panose="02020603050405020304" pitchFamily="18" charset="0"/>
            </a:endParaRPr>
          </a:p>
          <a:p>
            <a:pPr lvl="1">
              <a:lnSpc>
                <a:spcPct val="150000"/>
              </a:lnSpc>
            </a:pPr>
            <a:r>
              <a:rPr lang="en-US" sz="2400" i="1" dirty="0">
                <a:solidFill>
                  <a:schemeClr val="tx1"/>
                </a:solidFill>
                <a:latin typeface="Times New Roman" panose="02020603050405020304" pitchFamily="18" charset="0"/>
                <a:cs typeface="Times New Roman" panose="02020603050405020304" pitchFamily="18" charset="0"/>
              </a:rPr>
              <a:t>Description of activities in each phase</a:t>
            </a:r>
            <a:endParaRPr lang="en-IN" sz="2000" dirty="0">
              <a:solidFill>
                <a:schemeClr val="tx1"/>
              </a:solidFill>
              <a:latin typeface="Times New Roman" panose="02020603050405020304" pitchFamily="18" charset="0"/>
              <a:cs typeface="Times New Roman" panose="02020603050405020304" pitchFamily="18" charset="0"/>
            </a:endParaRPr>
          </a:p>
          <a:p>
            <a:pPr lvl="1">
              <a:lnSpc>
                <a:spcPct val="150000"/>
              </a:lnSpc>
            </a:pPr>
            <a:r>
              <a:rPr lang="en-US" sz="2400" i="1" dirty="0">
                <a:solidFill>
                  <a:schemeClr val="tx1"/>
                </a:solidFill>
                <a:latin typeface="Times New Roman" panose="02020603050405020304" pitchFamily="18" charset="0"/>
                <a:cs typeface="Times New Roman" panose="02020603050405020304" pitchFamily="18" charset="0"/>
              </a:rPr>
              <a:t>Time required to accomplish the various aspects of the study should also be indicated</a:t>
            </a:r>
            <a:endParaRPr lang="en-IN" sz="2000" dirty="0">
              <a:solidFill>
                <a:schemeClr val="tx1"/>
              </a:solidFill>
              <a:latin typeface="Times New Roman" panose="02020603050405020304" pitchFamily="18" charset="0"/>
              <a:cs typeface="Times New Roman" panose="02020603050405020304" pitchFamily="18" charset="0"/>
            </a:endParaRPr>
          </a:p>
          <a:p>
            <a:pPr algn="just">
              <a:lnSpc>
                <a:spcPct val="150000"/>
              </a:lnSpc>
            </a:pPr>
            <a:r>
              <a:rPr lang="en-IN" sz="2600" dirty="0" smtClean="0">
                <a:effectLst/>
                <a:latin typeface="Times New Roman" pitchFamily="18" charset="0"/>
                <a:ea typeface="Times New Roman"/>
                <a:cs typeface="Times New Roman" pitchFamily="18" charset="0"/>
              </a:rPr>
              <a:t>Gantt Chart is most commonly used</a:t>
            </a:r>
            <a:endParaRPr lang="en-IN" sz="26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153840754"/>
      </p:ext>
    </p:extLst>
  </p:cSld>
  <p:clrMapOvr>
    <a:masterClrMapping/>
  </p:clrMapOvr>
  <p:transition>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r>
              <a:rPr lang="en-US" sz="3600" b="1" dirty="0" smtClean="0">
                <a:solidFill>
                  <a:schemeClr val="tx1"/>
                </a:solidFill>
              </a:rPr>
              <a:t>Budget and Funding</a:t>
            </a:r>
            <a:endParaRPr lang="en-IN" sz="3600" dirty="0">
              <a:solidFill>
                <a:schemeClr val="tx1"/>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a:bodyPr>
          <a:lstStyle/>
          <a:p>
            <a:pPr lvl="0"/>
            <a:r>
              <a:rPr lang="en-US" sz="2800" dirty="0" smtClean="0"/>
              <a:t>Budget </a:t>
            </a:r>
            <a:r>
              <a:rPr lang="en-US" sz="2800" dirty="0"/>
              <a:t>items need to be explicitly stated</a:t>
            </a:r>
            <a:endParaRPr lang="en-IN" sz="2400" dirty="0"/>
          </a:p>
          <a:p>
            <a:pPr lvl="1"/>
            <a:r>
              <a:rPr lang="en-US" sz="2400" dirty="0"/>
              <a:t>Cost for every budget item should be </a:t>
            </a:r>
            <a:r>
              <a:rPr lang="en-US" sz="2400" dirty="0" smtClean="0"/>
              <a:t>quantitatively </a:t>
            </a:r>
            <a:r>
              <a:rPr lang="en-US" sz="2400" dirty="0" smtClean="0"/>
              <a:t>shown</a:t>
            </a:r>
            <a:endParaRPr lang="en-IN" sz="2000" dirty="0"/>
          </a:p>
          <a:p>
            <a:pPr marL="0" indent="0" algn="just">
              <a:lnSpc>
                <a:spcPct val="160000"/>
              </a:lnSpc>
              <a:buNone/>
            </a:pP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153840754"/>
      </p:ext>
    </p:extLst>
  </p:cSld>
  <p:clrMapOvr>
    <a:masterClrMapping/>
  </p:clrMapOvr>
  <p:transition>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solidFill>
              </a:rPr>
              <a:t>References</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29</a:t>
            </a:fld>
            <a:endParaRPr lang="en-IN">
              <a:solidFill>
                <a:srgbClr val="8CADAE">
                  <a:shade val="75000"/>
                </a:srgbClr>
              </a:solidFill>
            </a:endParaRPr>
          </a:p>
        </p:txBody>
      </p:sp>
      <p:sp>
        <p:nvSpPr>
          <p:cNvPr id="5" name="Content Placeholder 4"/>
          <p:cNvSpPr>
            <a:spLocks noGrp="1"/>
          </p:cNvSpPr>
          <p:nvPr>
            <p:ph sz="quarter" idx="1"/>
          </p:nvPr>
        </p:nvSpPr>
        <p:spPr/>
        <p:txBody>
          <a:bodyPr/>
          <a:lstStyle/>
          <a:p>
            <a:pPr algn="just">
              <a:lnSpc>
                <a:spcPct val="150000"/>
              </a:lnSpc>
            </a:pPr>
            <a:r>
              <a:rPr lang="en-US" sz="3200" dirty="0" smtClean="0">
                <a:latin typeface="Times New Roman" panose="02020603050405020304" pitchFamily="18" charset="0"/>
                <a:cs typeface="Times New Roman" panose="02020603050405020304" pitchFamily="18" charset="0"/>
              </a:rPr>
              <a:t>References </a:t>
            </a:r>
            <a:r>
              <a:rPr lang="en-US" sz="3200" dirty="0">
                <a:latin typeface="Times New Roman" panose="02020603050405020304" pitchFamily="18" charset="0"/>
                <a:cs typeface="Times New Roman" panose="02020603050405020304" pitchFamily="18" charset="0"/>
              </a:rPr>
              <a:t>may be made in the main text using index numbers in brackets (Vancouver style) or authors name (Harvard style</a:t>
            </a:r>
            <a:r>
              <a:rPr lang="en-US" sz="3200" dirty="0" smtClean="0">
                <a:latin typeface="Times New Roman" panose="02020603050405020304" pitchFamily="18" charset="0"/>
                <a:cs typeface="Times New Roman" panose="02020603050405020304" pitchFamily="18" charset="0"/>
              </a:rPr>
              <a:t>).</a:t>
            </a:r>
          </a:p>
          <a:p>
            <a:pPr algn="just">
              <a:lnSpc>
                <a:spcPct val="150000"/>
              </a:lnSpc>
            </a:pPr>
            <a:r>
              <a:rPr lang="en-IN" sz="3200" dirty="0" smtClean="0">
                <a:latin typeface="Times New Roman" panose="02020603050405020304" pitchFamily="18" charset="0"/>
                <a:cs typeface="Times New Roman" panose="02020603050405020304" pitchFamily="18" charset="0"/>
                <a:hlinkClick r:id="rId3" action="ppaction://hlinkfile"/>
              </a:rPr>
              <a:t>..\Harvard_referencing.pdf</a:t>
            </a:r>
            <a:endParaRPr lang="en-IN" sz="3200" dirty="0" smtClean="0">
              <a:latin typeface="Times New Roman" panose="02020603050405020304" pitchFamily="18" charset="0"/>
              <a:cs typeface="Times New Roman" panose="02020603050405020304" pitchFamily="18" charset="0"/>
            </a:endParaRPr>
          </a:p>
          <a:p>
            <a:pPr algn="just">
              <a:lnSpc>
                <a:spcPct val="150000"/>
              </a:lnSpc>
            </a:pPr>
            <a:r>
              <a:rPr lang="en-IN" sz="3200" dirty="0" smtClean="0">
                <a:latin typeface="Times New Roman" panose="02020603050405020304" pitchFamily="18" charset="0"/>
                <a:cs typeface="Times New Roman" panose="02020603050405020304" pitchFamily="18" charset="0"/>
                <a:hlinkClick r:id="rId4" action="ppaction://hlinkfile"/>
              </a:rPr>
              <a:t>..\APA_Examples.pdf</a:t>
            </a:r>
            <a:endParaRPr lang="en-IN" sz="32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061051347"/>
      </p:ext>
    </p:extLst>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r>
              <a:rPr lang="en-US" sz="2800" b="1" i="1" dirty="0" smtClean="0">
                <a:solidFill>
                  <a:srgbClr val="FF0000"/>
                </a:solidFill>
              </a:rPr>
              <a:t>3.2. Purpose/functions </a:t>
            </a:r>
            <a:r>
              <a:rPr lang="en-US" sz="2800" b="1" i="1" dirty="0">
                <a:solidFill>
                  <a:srgbClr val="FF0000"/>
                </a:solidFill>
              </a:rPr>
              <a:t>of Research Proposal</a:t>
            </a:r>
            <a:endParaRPr lang="en-IN" sz="2800" dirty="0">
              <a:solidFill>
                <a:srgbClr val="FF0000"/>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0000" lnSpcReduction="20000"/>
          </a:bodyPr>
          <a:lstStyle/>
          <a:p>
            <a:pPr algn="just">
              <a:lnSpc>
                <a:spcPct val="160000"/>
              </a:lnSpc>
            </a:pPr>
            <a:r>
              <a:rPr lang="en-US" sz="3200" b="1" i="1" dirty="0"/>
              <a:t>Proposal as a means of communication </a:t>
            </a:r>
            <a:r>
              <a:rPr lang="en-US" sz="3200" dirty="0"/>
              <a:t>serves to communicate the investigator’s research plan to those who-give consultations and / or disburse fund. </a:t>
            </a:r>
            <a:endParaRPr lang="en-US" sz="3200" dirty="0" smtClean="0"/>
          </a:p>
          <a:p>
            <a:pPr algn="just">
              <a:lnSpc>
                <a:spcPct val="160000"/>
              </a:lnSpc>
            </a:pPr>
            <a:r>
              <a:rPr lang="en-US" sz="3200" b="1" i="1" dirty="0"/>
              <a:t>Research proposal as plan</a:t>
            </a:r>
            <a:r>
              <a:rPr lang="en-US" sz="3200" dirty="0"/>
              <a:t> helps the researcher organize his/her ideas in a systematic manner and to look for strengths and flaws. </a:t>
            </a:r>
            <a:endParaRPr lang="en-US" sz="3200" dirty="0" smtClean="0"/>
          </a:p>
          <a:p>
            <a:pPr algn="just">
              <a:lnSpc>
                <a:spcPct val="160000"/>
              </a:lnSpc>
            </a:pPr>
            <a:r>
              <a:rPr lang="en-US" sz="3200" b="1" i="1" dirty="0"/>
              <a:t>Proposal also functions as a contract.</a:t>
            </a:r>
            <a:r>
              <a:rPr lang="en-US" sz="3200" dirty="0"/>
              <a:t> A completed proposal, approved for execution and signed by all members of the sponsoring committee, constitute a bond of agreement between the researcher and that committee. </a:t>
            </a:r>
            <a:endParaRPr lang="en-IN" sz="3200" dirty="0">
              <a:effectLst/>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3768308133"/>
      </p:ext>
    </p:extLst>
  </p:cSld>
  <p:clrMapOvr>
    <a:masterClrMapping/>
  </p:clrMapOvr>
  <p:transition>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r>
              <a:rPr lang="en-US" sz="3600" b="1" dirty="0" smtClean="0">
                <a:solidFill>
                  <a:schemeClr val="tx1"/>
                </a:solidFill>
              </a:rPr>
              <a:t>Appendices/Annexes</a:t>
            </a:r>
            <a:endParaRPr lang="en-IN" sz="3600" dirty="0">
              <a:solidFill>
                <a:schemeClr val="tx1"/>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259272"/>
            <a:ext cx="8784976" cy="5328592"/>
          </a:xfrm>
        </p:spPr>
        <p:txBody>
          <a:bodyPr>
            <a:normAutofit/>
          </a:bodyPr>
          <a:lstStyle/>
          <a:p>
            <a:pPr>
              <a:lnSpc>
                <a:spcPct val="150000"/>
              </a:lnSpc>
            </a:pPr>
            <a:r>
              <a:rPr lang="en-US" sz="2800" dirty="0" smtClean="0"/>
              <a:t>Include </a:t>
            </a:r>
            <a:r>
              <a:rPr lang="en-US" sz="2800" dirty="0"/>
              <a:t>in the appendices of your proposal any additional information you think might be helpful to a proposal reviewer. Example,</a:t>
            </a:r>
            <a:endParaRPr lang="en-IN" sz="2400" dirty="0"/>
          </a:p>
          <a:p>
            <a:pPr>
              <a:lnSpc>
                <a:spcPct val="150000"/>
              </a:lnSpc>
            </a:pPr>
            <a:r>
              <a:rPr lang="en-US" sz="2800" dirty="0"/>
              <a:t>Appendix includes:</a:t>
            </a:r>
            <a:endParaRPr lang="en-IN" sz="2400" dirty="0"/>
          </a:p>
          <a:p>
            <a:pPr lvl="1">
              <a:lnSpc>
                <a:spcPct val="150000"/>
              </a:lnSpc>
            </a:pPr>
            <a:r>
              <a:rPr lang="en-US" sz="2400" dirty="0">
                <a:solidFill>
                  <a:schemeClr val="tx1"/>
                </a:solidFill>
              </a:rPr>
              <a:t>Questionnaire &amp; other collection forms</a:t>
            </a:r>
            <a:endParaRPr lang="en-IN" sz="2000" dirty="0">
              <a:solidFill>
                <a:schemeClr val="tx1"/>
              </a:solidFill>
            </a:endParaRPr>
          </a:p>
          <a:p>
            <a:pPr lvl="1">
              <a:lnSpc>
                <a:spcPct val="150000"/>
              </a:lnSpc>
            </a:pPr>
            <a:r>
              <a:rPr lang="en-US" sz="2400" dirty="0">
                <a:solidFill>
                  <a:schemeClr val="tx1"/>
                </a:solidFill>
              </a:rPr>
              <a:t>Dummy tables</a:t>
            </a:r>
            <a:endParaRPr lang="en-IN" sz="2000" dirty="0">
              <a:solidFill>
                <a:schemeClr val="tx1"/>
              </a:solidFill>
            </a:endParaRPr>
          </a:p>
          <a:p>
            <a:pPr lvl="1">
              <a:lnSpc>
                <a:spcPct val="150000"/>
              </a:lnSpc>
            </a:pPr>
            <a:r>
              <a:rPr lang="en-US" sz="2400" dirty="0">
                <a:solidFill>
                  <a:schemeClr val="tx1"/>
                </a:solidFill>
              </a:rPr>
              <a:t>Biographical data on the principal investigator</a:t>
            </a:r>
            <a:endParaRPr lang="en-IN" sz="2000" dirty="0">
              <a:solidFill>
                <a:schemeClr val="tx1"/>
              </a:solidFill>
            </a:endParaRPr>
          </a:p>
          <a:p>
            <a:pPr lvl="1">
              <a:lnSpc>
                <a:spcPct val="150000"/>
              </a:lnSpc>
            </a:pPr>
            <a:r>
              <a:rPr lang="en-US" sz="2400" dirty="0">
                <a:solidFill>
                  <a:schemeClr val="tx1"/>
                </a:solidFill>
              </a:rPr>
              <a:t>The consent form (if any</a:t>
            </a:r>
            <a:r>
              <a:rPr lang="en-US" sz="2400" dirty="0" smtClean="0">
                <a:solidFill>
                  <a:schemeClr val="tx1"/>
                </a:solidFill>
              </a:rPr>
              <a:t>)</a:t>
            </a:r>
            <a:endParaRPr lang="en-IN" sz="2000" dirty="0">
              <a:solidFill>
                <a:schemeClr val="tx1"/>
              </a:solidFill>
            </a:endParaRPr>
          </a:p>
        </p:txBody>
      </p:sp>
    </p:spTree>
    <p:extLst>
      <p:ext uri="{BB962C8B-B14F-4D97-AF65-F5344CB8AC3E}">
        <p14:creationId xmlns:p14="http://schemas.microsoft.com/office/powerpoint/2010/main" val="3153840754"/>
      </p:ext>
    </p:extLst>
  </p:cSld>
  <p:clrMapOvr>
    <a:masterClrMapping/>
  </p:clrMapOvr>
  <p:transition>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574675" y="304800"/>
            <a:ext cx="6664325" cy="891952"/>
          </a:xfrm>
        </p:spPr>
        <p:txBody>
          <a:bodyPr/>
          <a:lstStyle/>
          <a:p>
            <a:r>
              <a:rPr lang="en-GB" altLang="en-US" sz="4800" dirty="0" smtClean="0"/>
              <a:t>Evaluation # 1</a:t>
            </a:r>
          </a:p>
        </p:txBody>
      </p:sp>
      <p:sp>
        <p:nvSpPr>
          <p:cNvPr id="3" name="Text Placeholder 2"/>
          <p:cNvSpPr>
            <a:spLocks noGrp="1"/>
          </p:cNvSpPr>
          <p:nvPr>
            <p:ph type="body" sz="half" idx="1"/>
          </p:nvPr>
        </p:nvSpPr>
        <p:spPr>
          <a:xfrm>
            <a:off x="381000" y="1556792"/>
            <a:ext cx="8763000" cy="4267200"/>
          </a:xfrm>
        </p:spPr>
        <p:txBody>
          <a:bodyPr>
            <a:normAutofit fontScale="92500"/>
          </a:bodyPr>
          <a:lstStyle/>
          <a:p>
            <a:pPr>
              <a:lnSpc>
                <a:spcPct val="150000"/>
              </a:lnSpc>
              <a:defRPr/>
            </a:pPr>
            <a:r>
              <a:rPr lang="en-US" sz="3200" b="1" dirty="0" smtClean="0">
                <a:solidFill>
                  <a:srgbClr val="FF0000"/>
                </a:solidFill>
                <a:latin typeface="Times New Roman" panose="02020603050405020304" pitchFamily="18" charset="0"/>
                <a:cs typeface="Times New Roman" panose="02020603050405020304" pitchFamily="18" charset="0"/>
              </a:rPr>
              <a:t>Ass #1</a:t>
            </a:r>
            <a:r>
              <a:rPr lang="en-US" sz="3200" dirty="0" smtClean="0">
                <a:latin typeface="Times New Roman" panose="02020603050405020304" pitchFamily="18" charset="0"/>
                <a:cs typeface="Times New Roman" panose="02020603050405020304" pitchFamily="18" charset="0"/>
              </a:rPr>
              <a:t>= </a:t>
            </a:r>
            <a:r>
              <a:rPr lang="en-US" sz="3200" dirty="0"/>
              <a:t>mini research </a:t>
            </a:r>
            <a:r>
              <a:rPr lang="en-US" sz="3200" dirty="0" smtClean="0"/>
              <a:t>= 20 </a:t>
            </a:r>
          </a:p>
          <a:p>
            <a:pPr marL="0" indent="0">
              <a:lnSpc>
                <a:spcPct val="150000"/>
              </a:lnSpc>
              <a:buNone/>
              <a:defRPr/>
            </a:pPr>
            <a:r>
              <a:rPr lang="en-US" sz="3200" dirty="0" smtClean="0"/>
              <a:t>(research proposal </a:t>
            </a:r>
            <a:r>
              <a:rPr lang="en-US" sz="3200" dirty="0" smtClean="0">
                <a:latin typeface="Times New Roman" panose="02020603050405020304" pitchFamily="18" charset="0"/>
                <a:cs typeface="Times New Roman" panose="02020603050405020304" pitchFamily="18" charset="0"/>
              </a:rPr>
              <a:t>= 10% + research paper = 10%)</a:t>
            </a:r>
          </a:p>
          <a:p>
            <a:pPr>
              <a:lnSpc>
                <a:spcPct val="150000"/>
              </a:lnSpc>
              <a:defRPr/>
            </a:pPr>
            <a:r>
              <a:rPr lang="en-US" sz="3200" b="1" dirty="0" smtClean="0">
                <a:solidFill>
                  <a:srgbClr val="FF0000"/>
                </a:solidFill>
                <a:latin typeface="Times New Roman" panose="02020603050405020304" pitchFamily="18" charset="0"/>
                <a:cs typeface="Times New Roman" panose="02020603050405020304" pitchFamily="18" charset="0"/>
              </a:rPr>
              <a:t>Title of the research: </a:t>
            </a:r>
            <a:r>
              <a:rPr lang="en-GB" sz="3200" dirty="0">
                <a:latin typeface="Times New Roman" panose="02020603050405020304" pitchFamily="18" charset="0"/>
                <a:cs typeface="Times New Roman" panose="02020603050405020304" pitchFamily="18" charset="0"/>
              </a:rPr>
              <a:t>T</a:t>
            </a:r>
            <a:r>
              <a:rPr lang="en-GB" sz="3200" dirty="0" smtClean="0">
                <a:latin typeface="Times New Roman" panose="02020603050405020304" pitchFamily="18" charset="0"/>
                <a:cs typeface="Times New Roman" panose="02020603050405020304" pitchFamily="18" charset="0"/>
              </a:rPr>
              <a:t>o be determined by Students </a:t>
            </a:r>
            <a:endParaRPr lang="en-GB" sz="1200" dirty="0" smtClean="0">
              <a:latin typeface="Times New Roman" panose="02020603050405020304" pitchFamily="18" charset="0"/>
              <a:cs typeface="Times New Roman" panose="02020603050405020304" pitchFamily="18" charset="0"/>
            </a:endParaRPr>
          </a:p>
          <a:p>
            <a:pPr>
              <a:lnSpc>
                <a:spcPct val="150000"/>
              </a:lnSpc>
              <a:defRPr/>
            </a:pPr>
            <a:r>
              <a:rPr lang="en-GB" sz="3200" dirty="0" smtClean="0">
                <a:solidFill>
                  <a:srgbClr val="FF0000"/>
                </a:solidFill>
                <a:latin typeface="Times New Roman" panose="02020603050405020304" pitchFamily="18" charset="0"/>
                <a:cs typeface="Times New Roman" panose="02020603050405020304" pitchFamily="18" charset="0"/>
              </a:rPr>
              <a:t>Format: </a:t>
            </a:r>
            <a:r>
              <a:rPr lang="en-GB" sz="3200" dirty="0" smtClean="0">
                <a:latin typeface="Times New Roman" panose="02020603050405020304" pitchFamily="18" charset="0"/>
                <a:cs typeface="Times New Roman" panose="02020603050405020304" pitchFamily="18" charset="0"/>
              </a:rPr>
              <a:t>Use provided research proposal format</a:t>
            </a:r>
          </a:p>
          <a:p>
            <a:pPr>
              <a:lnSpc>
                <a:spcPct val="150000"/>
              </a:lnSpc>
              <a:defRPr/>
            </a:pPr>
            <a:r>
              <a:rPr lang="en-GB" sz="3200" dirty="0" smtClean="0">
                <a:solidFill>
                  <a:srgbClr val="FF0000"/>
                </a:solidFill>
                <a:latin typeface="Times New Roman" panose="02020603050405020304" pitchFamily="18" charset="0"/>
                <a:cs typeface="Times New Roman" panose="02020603050405020304" pitchFamily="18" charset="0"/>
              </a:rPr>
              <a:t>Deadline:</a:t>
            </a:r>
            <a:r>
              <a:rPr lang="en-GB" sz="3200" dirty="0" smtClean="0">
                <a:latin typeface="Times New Roman" panose="02020603050405020304" pitchFamily="18" charset="0"/>
                <a:cs typeface="Times New Roman" panose="02020603050405020304" pitchFamily="18" charset="0"/>
              </a:rPr>
              <a:t> next week (30/11/2011E.C)</a:t>
            </a:r>
          </a:p>
          <a:p>
            <a:pPr marL="0" indent="0">
              <a:buFont typeface="Wingdings" panose="05000000000000000000" pitchFamily="2" charset="2"/>
              <a:buNone/>
              <a:defRPr/>
            </a:pPr>
            <a:endParaRPr lang="en-GB" dirty="0"/>
          </a:p>
          <a:p>
            <a:pPr marL="0" indent="0">
              <a:buFont typeface="Wingdings" panose="05000000000000000000" pitchFamily="2" charset="2"/>
              <a:buNone/>
              <a:defRPr/>
            </a:pPr>
            <a:endParaRPr lang="en-US" dirty="0" smtClean="0"/>
          </a:p>
        </p:txBody>
      </p:sp>
    </p:spTree>
    <p:extLst>
      <p:ext uri="{BB962C8B-B14F-4D97-AF65-F5344CB8AC3E}">
        <p14:creationId xmlns:p14="http://schemas.microsoft.com/office/powerpoint/2010/main" val="3156674059"/>
      </p:ext>
    </p:extLst>
  </p:cSld>
  <p:clrMapOvr>
    <a:masterClrMapping/>
  </p:clrMapOvr>
  <p:transition spd="slow">
    <p:cover dir="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676400" y="1371600"/>
            <a:ext cx="5791200" cy="4885633"/>
          </a:xfrm>
          <a:prstGeom prst="rect">
            <a:avLst/>
          </a:prstGeom>
        </p:spPr>
        <p:txBody>
          <a:bodyPr>
            <a:spAutoFit/>
          </a:bodyPr>
          <a:lstStyle/>
          <a:p>
            <a:pPr algn="ctr" eaLnBrk="1" hangingPunct="1">
              <a:lnSpc>
                <a:spcPct val="150000"/>
              </a:lnSpc>
              <a:defRPr/>
            </a:pPr>
            <a:r>
              <a:rPr lang="en-US" sz="7200" b="1" spc="38" dirty="0">
                <a:ln w="12700" cmpd="sng">
                  <a:solidFill>
                    <a:schemeClr val="tx2">
                      <a:lumMod val="60000"/>
                      <a:lumOff val="40000"/>
                    </a:schemeClr>
                  </a:solidFill>
                  <a:prstDash val="solid"/>
                </a:ln>
                <a:solidFill>
                  <a:srgbClr val="002060"/>
                </a:solidFill>
                <a:effectLst>
                  <a:glow rad="53100">
                    <a:schemeClr val="accent6">
                      <a:satMod val="180000"/>
                      <a:alpha val="30000"/>
                    </a:schemeClr>
                  </a:glow>
                </a:effectLst>
                <a:latin typeface="Algerian" pitchFamily="82" charset="0"/>
                <a:cs typeface="Arabic Typesetting" pitchFamily="66" charset="-78"/>
              </a:rPr>
              <a:t>I </a:t>
            </a:r>
          </a:p>
          <a:p>
            <a:pPr algn="ctr" eaLnBrk="1" hangingPunct="1">
              <a:lnSpc>
                <a:spcPct val="150000"/>
              </a:lnSpc>
              <a:defRPr/>
            </a:pPr>
            <a:r>
              <a:rPr lang="en-US" sz="7200" b="1" spc="38" dirty="0">
                <a:ln w="12700" cmpd="sng">
                  <a:solidFill>
                    <a:schemeClr val="tx2">
                      <a:lumMod val="60000"/>
                      <a:lumOff val="40000"/>
                    </a:schemeClr>
                  </a:solidFill>
                  <a:prstDash val="solid"/>
                </a:ln>
                <a:solidFill>
                  <a:srgbClr val="002060"/>
                </a:solidFill>
                <a:effectLst>
                  <a:glow rad="53100">
                    <a:schemeClr val="accent6">
                      <a:satMod val="180000"/>
                      <a:alpha val="30000"/>
                    </a:schemeClr>
                  </a:glow>
                </a:effectLst>
                <a:latin typeface="Algerian" pitchFamily="82" charset="0"/>
                <a:cs typeface="Arabic Typesetting" pitchFamily="66" charset="-78"/>
              </a:rPr>
              <a:t>thank </a:t>
            </a:r>
          </a:p>
          <a:p>
            <a:pPr algn="ctr" eaLnBrk="1" hangingPunct="1">
              <a:lnSpc>
                <a:spcPct val="150000"/>
              </a:lnSpc>
              <a:defRPr/>
            </a:pPr>
            <a:r>
              <a:rPr lang="en-US" sz="7200" b="1" spc="38" dirty="0">
                <a:ln w="12700" cmpd="sng">
                  <a:solidFill>
                    <a:schemeClr val="tx2">
                      <a:lumMod val="60000"/>
                      <a:lumOff val="40000"/>
                    </a:schemeClr>
                  </a:solidFill>
                  <a:prstDash val="solid"/>
                </a:ln>
                <a:solidFill>
                  <a:srgbClr val="002060"/>
                </a:solidFill>
                <a:effectLst>
                  <a:glow rad="53100">
                    <a:schemeClr val="accent6">
                      <a:satMod val="180000"/>
                      <a:alpha val="30000"/>
                    </a:schemeClr>
                  </a:glow>
                </a:effectLst>
                <a:latin typeface="Algerian" pitchFamily="82" charset="0"/>
                <a:cs typeface="Arabic Typesetting" pitchFamily="66" charset="-78"/>
              </a:rPr>
              <a:t>you !</a:t>
            </a:r>
          </a:p>
        </p:txBody>
      </p:sp>
    </p:spTree>
    <p:extLst>
      <p:ext uri="{BB962C8B-B14F-4D97-AF65-F5344CB8AC3E}">
        <p14:creationId xmlns:p14="http://schemas.microsoft.com/office/powerpoint/2010/main" val="4034082925"/>
      </p:ext>
    </p:extLst>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FF0000"/>
                </a:solidFill>
              </a:rPr>
              <a:t>Importance of Research Proposal </a:t>
            </a:r>
            <a:endParaRPr lang="en-GB" dirty="0">
              <a:solidFill>
                <a:srgbClr val="FF0000"/>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4</a:t>
            </a:fld>
            <a:endParaRPr lang="en-IN">
              <a:solidFill>
                <a:srgbClr val="8CADAE">
                  <a:shade val="75000"/>
                </a:srgbClr>
              </a:solidFill>
            </a:endParaRPr>
          </a:p>
        </p:txBody>
      </p:sp>
      <p:sp>
        <p:nvSpPr>
          <p:cNvPr id="5" name="Content Placeholder 4"/>
          <p:cNvSpPr>
            <a:spLocks noGrp="1"/>
          </p:cNvSpPr>
          <p:nvPr>
            <p:ph sz="quarter" idx="1"/>
          </p:nvPr>
        </p:nvSpPr>
        <p:spPr/>
        <p:txBody>
          <a:bodyPr>
            <a:normAutofit lnSpcReduction="10000"/>
          </a:bodyPr>
          <a:lstStyle/>
          <a:p>
            <a:pPr lvl="0" algn="just">
              <a:lnSpc>
                <a:spcPct val="150000"/>
              </a:lnSpc>
            </a:pPr>
            <a:r>
              <a:rPr lang="en-US" sz="2800" dirty="0" smtClean="0">
                <a:latin typeface="Times New Roman" panose="02020603050405020304" pitchFamily="18" charset="0"/>
                <a:cs typeface="Times New Roman" panose="02020603050405020304" pitchFamily="18" charset="0"/>
              </a:rPr>
              <a:t>It </a:t>
            </a:r>
            <a:r>
              <a:rPr lang="en-US" sz="2800" dirty="0">
                <a:latin typeface="Times New Roman" panose="02020603050405020304" pitchFamily="18" charset="0"/>
                <a:cs typeface="Times New Roman" panose="02020603050405020304" pitchFamily="18" charset="0"/>
              </a:rPr>
              <a:t>serves as a basis for determining the feasibility of the research project.</a:t>
            </a:r>
            <a:endParaRPr lang="en-GB" sz="2400" dirty="0">
              <a:latin typeface="Times New Roman" panose="02020603050405020304" pitchFamily="18" charset="0"/>
              <a:cs typeface="Times New Roman" panose="02020603050405020304" pitchFamily="18" charset="0"/>
            </a:endParaRPr>
          </a:p>
          <a:p>
            <a:pPr lvl="0" algn="just">
              <a:lnSpc>
                <a:spcPct val="150000"/>
              </a:lnSpc>
            </a:pPr>
            <a:r>
              <a:rPr lang="en-US" sz="2800" dirty="0">
                <a:latin typeface="Times New Roman" panose="02020603050405020304" pitchFamily="18" charset="0"/>
                <a:cs typeface="Times New Roman" panose="02020603050405020304" pitchFamily="18" charset="0"/>
              </a:rPr>
              <a:t>It provides a systematic plan of procedure for the researcher to follow.</a:t>
            </a:r>
            <a:endParaRPr lang="en-GB" sz="2400" dirty="0">
              <a:latin typeface="Times New Roman" panose="02020603050405020304" pitchFamily="18" charset="0"/>
              <a:cs typeface="Times New Roman" panose="02020603050405020304" pitchFamily="18" charset="0"/>
            </a:endParaRPr>
          </a:p>
          <a:p>
            <a:pPr lvl="0" algn="just">
              <a:lnSpc>
                <a:spcPct val="150000"/>
              </a:lnSpc>
            </a:pPr>
            <a:r>
              <a:rPr lang="en-US" sz="2800" dirty="0">
                <a:latin typeface="Times New Roman" panose="02020603050405020304" pitchFamily="18" charset="0"/>
                <a:cs typeface="Times New Roman" panose="02020603050405020304" pitchFamily="18" charset="0"/>
              </a:rPr>
              <a:t>It gives the research supervisor a basis for guiding the researcher while conducting the study.</a:t>
            </a:r>
            <a:endParaRPr lang="en-GB" sz="2400" dirty="0">
              <a:latin typeface="Times New Roman" panose="02020603050405020304" pitchFamily="18" charset="0"/>
              <a:cs typeface="Times New Roman" panose="02020603050405020304" pitchFamily="18" charset="0"/>
            </a:endParaRPr>
          </a:p>
          <a:p>
            <a:pPr lvl="0" algn="just">
              <a:lnSpc>
                <a:spcPct val="150000"/>
              </a:lnSpc>
            </a:pPr>
            <a:r>
              <a:rPr lang="en-US" sz="2800" dirty="0">
                <a:latin typeface="Times New Roman" panose="02020603050405020304" pitchFamily="18" charset="0"/>
                <a:cs typeface="Times New Roman" panose="02020603050405020304" pitchFamily="18" charset="0"/>
              </a:rPr>
              <a:t>It reduces the probability of costly mistake.</a:t>
            </a:r>
            <a:endParaRPr lang="en-GB" sz="2400" dirty="0">
              <a:latin typeface="Times New Roman" panose="02020603050405020304" pitchFamily="18" charset="0"/>
              <a:cs typeface="Times New Roman" panose="02020603050405020304" pitchFamily="18" charset="0"/>
            </a:endParaRPr>
          </a:p>
          <a:p>
            <a:pPr algn="just"/>
            <a:endParaRPr lang="en-GB" dirty="0"/>
          </a:p>
        </p:txBody>
      </p:sp>
    </p:spTree>
    <p:extLst>
      <p:ext uri="{BB962C8B-B14F-4D97-AF65-F5344CB8AC3E}">
        <p14:creationId xmlns:p14="http://schemas.microsoft.com/office/powerpoint/2010/main" val="1830734947"/>
      </p:ext>
    </p:extLst>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5</a:t>
            </a:fld>
            <a:endParaRPr lang="en-IN">
              <a:solidFill>
                <a:srgbClr val="8CADAE">
                  <a:shade val="75000"/>
                </a:srgbClr>
              </a:solidFill>
            </a:endParaRPr>
          </a:p>
        </p:txBody>
      </p:sp>
      <p:sp>
        <p:nvSpPr>
          <p:cNvPr id="6" name="Text Box 2"/>
          <p:cNvSpPr txBox="1">
            <a:spLocks noGrp="1" noChangeArrowheads="1"/>
          </p:cNvSpPr>
          <p:nvPr>
            <p:ph sz="quarter" idx="1"/>
          </p:nvPr>
        </p:nvSpPr>
        <p:spPr bwMode="auto">
          <a:xfrm>
            <a:off x="179512" y="228600"/>
            <a:ext cx="8784976" cy="6542144"/>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upright="1">
            <a:noAutofit/>
          </a:bodyPr>
          <a:lstStyle/>
          <a:p>
            <a:pPr>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Preliminary parts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959485" indent="-2286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Title page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959485" indent="-2286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Table of contents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959485" indent="-2286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Acronyms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959485" indent="-2286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Acknowledgements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959485" indent="-2286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Abstract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    Main Body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855345" indent="-855345">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Introduction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Background of the study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Statement of the problem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Research Questions/Hypothesis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Objectives of the study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Significances of the study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Delimitations and limitations of the study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Definitions of terms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855345" indent="-855345">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Literature Review</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855345" indent="-855345">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Materials and Methodology of the study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variables of the study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Research Strategies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Sources of data</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Methods of sampling</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Methods of Data Collection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085850" indent="-457200">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Methods of Data processing and analysis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855345" indent="-855345">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Work plan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855345" indent="-855345">
              <a:lnSpc>
                <a:spcPct val="115000"/>
              </a:lnSpc>
              <a:spcAft>
                <a:spcPts val="0"/>
              </a:spcAft>
            </a:pPr>
            <a:r>
              <a:rPr lang="en-GB" sz="1100" i="1" dirty="0">
                <a:effectLst/>
                <a:latin typeface="Times New Roman" panose="02020603050405020304" pitchFamily="18" charset="0"/>
                <a:ea typeface="Calibri" panose="020F0502020204030204" pitchFamily="34" charset="0"/>
                <a:cs typeface="Times New Roman" panose="02020603050405020304" pitchFamily="18" charset="0"/>
              </a:rPr>
              <a:t>Cost Budget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626745">
              <a:lnSpc>
                <a:spcPct val="115000"/>
              </a:lnSpc>
              <a:spcAft>
                <a:spcPts val="0"/>
              </a:spcAft>
            </a:pPr>
            <a:r>
              <a:rPr lang="en-GB" sz="1200" i="1" dirty="0">
                <a:effectLst/>
                <a:latin typeface="Times New Roman" panose="02020603050405020304" pitchFamily="18" charset="0"/>
                <a:ea typeface="Calibri" panose="020F0502020204030204" pitchFamily="34" charset="0"/>
                <a:cs typeface="Times New Roman" panose="02020603050405020304" pitchFamily="18" charset="0"/>
              </a:rPr>
              <a:t>Ending Matters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127125" indent="-228600">
              <a:lnSpc>
                <a:spcPct val="115000"/>
              </a:lnSpc>
              <a:spcAft>
                <a:spcPts val="0"/>
              </a:spcAft>
            </a:pPr>
            <a:r>
              <a:rPr lang="en-GB" sz="1200" i="1" dirty="0">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marL="1127125" indent="-228600">
              <a:lnSpc>
                <a:spcPct val="115000"/>
              </a:lnSpc>
              <a:spcAft>
                <a:spcPts val="0"/>
              </a:spcAft>
            </a:pPr>
            <a:r>
              <a:rPr lang="en-GB" sz="1200" i="1" dirty="0">
                <a:effectLst/>
                <a:latin typeface="Times New Roman" panose="02020603050405020304" pitchFamily="18" charset="0"/>
                <a:ea typeface="Calibri" panose="020F0502020204030204" pitchFamily="34" charset="0"/>
                <a:cs typeface="Times New Roman" panose="02020603050405020304" pitchFamily="18" charset="0"/>
              </a:rPr>
              <a:t>Appendix</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2298661"/>
      </p:ext>
    </p:extLst>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Autofit/>
          </a:bodyPr>
          <a:lstStyle/>
          <a:p>
            <a:pPr algn="l"/>
            <a:r>
              <a:rPr lang="en-US" sz="3200" b="1" dirty="0">
                <a:solidFill>
                  <a:srgbClr val="FF0000"/>
                </a:solidFill>
              </a:rPr>
              <a:t>Title </a:t>
            </a:r>
            <a:r>
              <a:rPr lang="en-US" sz="3200" b="1" dirty="0" smtClean="0">
                <a:solidFill>
                  <a:srgbClr val="FF0000"/>
                </a:solidFill>
              </a:rPr>
              <a:t>Page</a:t>
            </a:r>
            <a:endParaRPr lang="en-IN" sz="3200" b="1" dirty="0">
              <a:solidFill>
                <a:srgbClr val="FF0000"/>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fontScale="92500" lnSpcReduction="20000"/>
          </a:bodyPr>
          <a:lstStyle/>
          <a:p>
            <a:pPr>
              <a:lnSpc>
                <a:spcPct val="150000"/>
              </a:lnSpc>
            </a:pPr>
            <a:r>
              <a:rPr lang="en-GB" sz="2800" dirty="0">
                <a:latin typeface="Times New Roman" panose="02020603050405020304" pitchFamily="18" charset="0"/>
                <a:cs typeface="Times New Roman" panose="02020603050405020304" pitchFamily="18" charset="0"/>
              </a:rPr>
              <a:t>P</a:t>
            </a:r>
            <a:r>
              <a:rPr lang="en-GB" sz="2800" dirty="0" smtClean="0">
                <a:latin typeface="Times New Roman" panose="02020603050405020304" pitchFamily="18" charset="0"/>
                <a:cs typeface="Times New Roman" panose="02020603050405020304" pitchFamily="18" charset="0"/>
              </a:rPr>
              <a:t>ut </a:t>
            </a:r>
            <a:r>
              <a:rPr lang="en-GB" sz="2800" dirty="0">
                <a:latin typeface="Times New Roman" panose="02020603050405020304" pitchFamily="18" charset="0"/>
                <a:cs typeface="Times New Roman" panose="02020603050405020304" pitchFamily="18" charset="0"/>
              </a:rPr>
              <a:t>your name, the name of your </a:t>
            </a:r>
            <a:r>
              <a:rPr lang="en-GB" sz="2800" dirty="0" smtClean="0">
                <a:latin typeface="Times New Roman" panose="02020603050405020304" pitchFamily="18" charset="0"/>
                <a:cs typeface="Times New Roman" panose="02020603050405020304" pitchFamily="18" charset="0"/>
              </a:rPr>
              <a:t>department/faculty/college</a:t>
            </a:r>
            <a:r>
              <a:rPr lang="en-GB" sz="2800" dirty="0">
                <a:latin typeface="Times New Roman" panose="02020603050405020304" pitchFamily="18" charset="0"/>
                <a:cs typeface="Times New Roman" panose="02020603050405020304" pitchFamily="18" charset="0"/>
              </a:rPr>
              <a:t>, the name of your advisor(s) and date of delivery under the title.</a:t>
            </a:r>
          </a:p>
          <a:p>
            <a:pPr lvl="0">
              <a:lnSpc>
                <a:spcPct val="150000"/>
              </a:lnSpc>
            </a:pPr>
            <a:r>
              <a:rPr lang="en-US" sz="2800" dirty="0">
                <a:latin typeface="Times New Roman" panose="02020603050405020304" pitchFamily="18" charset="0"/>
                <a:cs typeface="Times New Roman" panose="02020603050405020304" pitchFamily="18" charset="0"/>
              </a:rPr>
              <a:t>The title should be as explicit as possible and transparent</a:t>
            </a:r>
            <a:endParaRPr lang="en-GB" sz="2800" dirty="0">
              <a:latin typeface="Times New Roman" panose="02020603050405020304" pitchFamily="18" charset="0"/>
              <a:cs typeface="Times New Roman" panose="02020603050405020304" pitchFamily="18" charset="0"/>
            </a:endParaRPr>
          </a:p>
          <a:p>
            <a:pPr lvl="0">
              <a:lnSpc>
                <a:spcPct val="150000"/>
              </a:lnSpc>
            </a:pPr>
            <a:r>
              <a:rPr lang="en-US" sz="2800" dirty="0">
                <a:latin typeface="Times New Roman" panose="02020603050405020304" pitchFamily="18" charset="0"/>
                <a:cs typeface="Times New Roman" panose="02020603050405020304" pitchFamily="18" charset="0"/>
              </a:rPr>
              <a:t>It should be clear and short</a:t>
            </a:r>
            <a:endParaRPr lang="en-GB" sz="2800" dirty="0">
              <a:latin typeface="Times New Roman" panose="02020603050405020304" pitchFamily="18" charset="0"/>
              <a:cs typeface="Times New Roman" panose="02020603050405020304" pitchFamily="18" charset="0"/>
            </a:endParaRPr>
          </a:p>
          <a:p>
            <a:pPr lvl="0">
              <a:lnSpc>
                <a:spcPct val="150000"/>
              </a:lnSpc>
            </a:pPr>
            <a:r>
              <a:rPr lang="en-US" sz="2800" dirty="0">
                <a:latin typeface="Times New Roman" panose="02020603050405020304" pitchFamily="18" charset="0"/>
                <a:cs typeface="Times New Roman" panose="02020603050405020304" pitchFamily="18" charset="0"/>
              </a:rPr>
              <a:t>It should capture and reflect the content of the proposal. </a:t>
            </a:r>
            <a:endParaRPr lang="en-US" sz="2800" dirty="0" smtClean="0">
              <a:latin typeface="Times New Roman" panose="02020603050405020304" pitchFamily="18" charset="0"/>
              <a:cs typeface="Times New Roman" panose="02020603050405020304" pitchFamily="18" charset="0"/>
            </a:endParaRPr>
          </a:p>
          <a:p>
            <a:pPr lvl="0">
              <a:lnSpc>
                <a:spcPct val="150000"/>
              </a:lnSpc>
            </a:pPr>
            <a:r>
              <a:rPr lang="en-US" sz="2800" dirty="0" smtClean="0">
                <a:latin typeface="Times New Roman" panose="02020603050405020304" pitchFamily="18" charset="0"/>
                <a:cs typeface="Times New Roman" panose="02020603050405020304" pitchFamily="18" charset="0"/>
              </a:rPr>
              <a:t>It </a:t>
            </a:r>
            <a:r>
              <a:rPr lang="en-US" sz="2800" dirty="0">
                <a:latin typeface="Times New Roman" panose="02020603050405020304" pitchFamily="18" charset="0"/>
                <a:cs typeface="Times New Roman" panose="02020603050405020304" pitchFamily="18" charset="0"/>
              </a:rPr>
              <a:t>should enable the readers to understand the concepts of the study</a:t>
            </a:r>
            <a:endParaRPr lang="en-GB" sz="2800" dirty="0">
              <a:latin typeface="Times New Roman" panose="02020603050405020304" pitchFamily="18" charset="0"/>
              <a:cs typeface="Times New Roman" panose="02020603050405020304" pitchFamily="18" charset="0"/>
            </a:endParaRPr>
          </a:p>
          <a:p>
            <a:pPr lvl="0">
              <a:lnSpc>
                <a:spcPct val="150000"/>
              </a:lnSpc>
            </a:pPr>
            <a:r>
              <a:rPr lang="en-US" sz="2800" dirty="0">
                <a:latin typeface="Times New Roman" panose="02020603050405020304" pitchFamily="18" charset="0"/>
                <a:cs typeface="Times New Roman" panose="02020603050405020304" pitchFamily="18" charset="0"/>
              </a:rPr>
              <a:t>Try to get the title down to one line or </a:t>
            </a:r>
            <a:r>
              <a:rPr lang="en-US" sz="2800" dirty="0" smtClean="0">
                <a:latin typeface="Times New Roman" panose="02020603050405020304" pitchFamily="18" charset="0"/>
                <a:cs typeface="Times New Roman" panose="02020603050405020304" pitchFamily="18" charset="0"/>
              </a:rPr>
              <a:t>two</a:t>
            </a:r>
            <a:endParaRPr lang="en-GB"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5403061"/>
      </p:ext>
    </p:extLst>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pPr algn="l"/>
            <a:r>
              <a:rPr lang="en-US" sz="3600" b="1" dirty="0" smtClean="0"/>
              <a:t>Abstract </a:t>
            </a:r>
            <a:r>
              <a:rPr lang="en-US" sz="3600" b="1" dirty="0"/>
              <a:t>(</a:t>
            </a:r>
            <a:r>
              <a:rPr lang="en-US" sz="3600" b="1" dirty="0">
                <a:solidFill>
                  <a:srgbClr val="FF0000"/>
                </a:solidFill>
              </a:rPr>
              <a:t>optional in Proposal</a:t>
            </a:r>
            <a:r>
              <a:rPr lang="en-US" sz="3600" b="1" dirty="0" smtClean="0"/>
              <a:t>)</a:t>
            </a:r>
            <a:endParaRPr lang="en-IN" sz="3600" dirty="0">
              <a:solidFill>
                <a:srgbClr val="0D11B3"/>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fontScale="92500" lnSpcReduction="20000"/>
          </a:bodyPr>
          <a:lstStyle/>
          <a:p>
            <a:pPr algn="just">
              <a:lnSpc>
                <a:spcPct val="150000"/>
              </a:lnSpc>
            </a:pPr>
            <a:r>
              <a:rPr lang="en-GB" sz="2400" dirty="0" smtClean="0">
                <a:latin typeface="Times New Roman" panose="02020603050405020304" pitchFamily="18" charset="0"/>
                <a:cs typeface="Times New Roman" panose="02020603050405020304" pitchFamily="18" charset="0"/>
              </a:rPr>
              <a:t>It </a:t>
            </a:r>
            <a:r>
              <a:rPr lang="en-GB" sz="2400" dirty="0">
                <a:latin typeface="Times New Roman" panose="02020603050405020304" pitchFamily="18" charset="0"/>
                <a:cs typeface="Times New Roman" panose="02020603050405020304" pitchFamily="18" charset="0"/>
              </a:rPr>
              <a:t>is a concise summary of the entire paper, including the problem, major hypotheses, sample and population, a brief description of the measures, and the name of the design or a short description  </a:t>
            </a:r>
          </a:p>
          <a:p>
            <a:pPr lvl="0" algn="just">
              <a:lnSpc>
                <a:spcPct val="150000"/>
              </a:lnSpc>
            </a:pPr>
            <a:r>
              <a:rPr lang="en-US" sz="2400" dirty="0">
                <a:latin typeface="Times New Roman" panose="02020603050405020304" pitchFamily="18" charset="0"/>
                <a:cs typeface="Times New Roman" panose="02020603050405020304" pitchFamily="18" charset="0"/>
              </a:rPr>
              <a:t>Is summary, which reflects the whole content of the proposal (most of the time less than 300 words?) </a:t>
            </a:r>
            <a:endParaRPr lang="en-GB" sz="2400" dirty="0">
              <a:latin typeface="Times New Roman" panose="02020603050405020304" pitchFamily="18" charset="0"/>
              <a:cs typeface="Times New Roman" panose="02020603050405020304" pitchFamily="18" charset="0"/>
            </a:endParaRPr>
          </a:p>
          <a:p>
            <a:pPr lvl="0" algn="just">
              <a:lnSpc>
                <a:spcPct val="150000"/>
              </a:lnSpc>
            </a:pPr>
            <a:r>
              <a:rPr lang="en-US" sz="2400" dirty="0">
                <a:latin typeface="Times New Roman" panose="02020603050405020304" pitchFamily="18" charset="0"/>
                <a:cs typeface="Times New Roman" panose="02020603050405020304" pitchFamily="18" charset="0"/>
              </a:rPr>
              <a:t>Abstract should be concise, informative and should provide brief information about the whole problem to be investigated </a:t>
            </a:r>
            <a:endParaRPr lang="en-GB" sz="2400" dirty="0">
              <a:latin typeface="Times New Roman" panose="02020603050405020304" pitchFamily="18" charset="0"/>
              <a:cs typeface="Times New Roman" panose="02020603050405020304" pitchFamily="18" charset="0"/>
            </a:endParaRPr>
          </a:p>
          <a:p>
            <a:pPr lvl="0" algn="just">
              <a:lnSpc>
                <a:spcPct val="150000"/>
              </a:lnSpc>
            </a:pPr>
            <a:r>
              <a:rPr lang="en-US" sz="2400" dirty="0">
                <a:latin typeface="Times New Roman" panose="02020603050405020304" pitchFamily="18" charset="0"/>
                <a:cs typeface="Times New Roman" panose="02020603050405020304" pitchFamily="18" charset="0"/>
              </a:rPr>
              <a:t>The abstract of a proposal should contain the following points </a:t>
            </a:r>
            <a:endParaRPr lang="en-GB" sz="2400" dirty="0">
              <a:latin typeface="Times New Roman" panose="02020603050405020304" pitchFamily="18" charset="0"/>
              <a:cs typeface="Times New Roman" panose="02020603050405020304" pitchFamily="18" charset="0"/>
            </a:endParaRPr>
          </a:p>
          <a:p>
            <a:pPr lvl="3" algn="just">
              <a:lnSpc>
                <a:spcPct val="150000"/>
              </a:lnSpc>
            </a:pPr>
            <a:r>
              <a:rPr lang="en-US" sz="1700" dirty="0">
                <a:solidFill>
                  <a:schemeClr val="tx1"/>
                </a:solidFill>
                <a:latin typeface="Times New Roman" panose="02020603050405020304" pitchFamily="18" charset="0"/>
                <a:cs typeface="Times New Roman" panose="02020603050405020304" pitchFamily="18" charset="0"/>
              </a:rPr>
              <a:t>Title or topic of the research</a:t>
            </a:r>
            <a:endParaRPr lang="en-GB" sz="1700" dirty="0">
              <a:solidFill>
                <a:schemeClr val="tx1"/>
              </a:solidFill>
              <a:latin typeface="Times New Roman" panose="02020603050405020304" pitchFamily="18" charset="0"/>
              <a:cs typeface="Times New Roman" panose="02020603050405020304" pitchFamily="18" charset="0"/>
            </a:endParaRPr>
          </a:p>
          <a:p>
            <a:pPr lvl="3" algn="just">
              <a:lnSpc>
                <a:spcPct val="150000"/>
              </a:lnSpc>
            </a:pPr>
            <a:r>
              <a:rPr lang="en-US" sz="1700" dirty="0">
                <a:solidFill>
                  <a:schemeClr val="tx1"/>
                </a:solidFill>
                <a:latin typeface="Times New Roman" panose="02020603050405020304" pitchFamily="18" charset="0"/>
                <a:cs typeface="Times New Roman" panose="02020603050405020304" pitchFamily="18" charset="0"/>
              </a:rPr>
              <a:t>Statement of the problem and objectives</a:t>
            </a:r>
            <a:endParaRPr lang="en-GB" sz="1700" dirty="0">
              <a:solidFill>
                <a:schemeClr val="tx1"/>
              </a:solidFill>
              <a:latin typeface="Times New Roman" panose="02020603050405020304" pitchFamily="18" charset="0"/>
              <a:cs typeface="Times New Roman" panose="02020603050405020304" pitchFamily="18" charset="0"/>
            </a:endParaRPr>
          </a:p>
          <a:p>
            <a:pPr lvl="3" algn="just">
              <a:lnSpc>
                <a:spcPct val="150000"/>
              </a:lnSpc>
            </a:pPr>
            <a:r>
              <a:rPr lang="en-US" sz="1700" dirty="0" smtClean="0">
                <a:solidFill>
                  <a:schemeClr val="tx1"/>
                </a:solidFill>
                <a:latin typeface="Times New Roman" panose="02020603050405020304" pitchFamily="18" charset="0"/>
                <a:cs typeface="Times New Roman" panose="02020603050405020304" pitchFamily="18" charset="0"/>
              </a:rPr>
              <a:t>Methodology of investigation</a:t>
            </a:r>
          </a:p>
          <a:p>
            <a:pPr lvl="3" algn="just">
              <a:lnSpc>
                <a:spcPct val="150000"/>
              </a:lnSpc>
            </a:pPr>
            <a:r>
              <a:rPr lang="en-US" sz="1700" dirty="0" smtClean="0">
                <a:solidFill>
                  <a:schemeClr val="tx1"/>
                </a:solidFill>
                <a:latin typeface="Times New Roman" panose="02020603050405020304" pitchFamily="18" charset="0"/>
                <a:cs typeface="Times New Roman" panose="02020603050405020304" pitchFamily="18" charset="0"/>
              </a:rPr>
              <a:t>Expected result (tentative only if a researcher starts with a formulated hypothesis) </a:t>
            </a:r>
            <a:endParaRPr lang="en-GB" sz="17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5403061"/>
      </p:ext>
    </p:extLst>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07504" y="188640"/>
            <a:ext cx="8856984" cy="824136"/>
          </a:xfrm>
        </p:spPr>
        <p:txBody>
          <a:bodyPr>
            <a:normAutofit/>
          </a:bodyPr>
          <a:lstStyle/>
          <a:p>
            <a:r>
              <a:rPr lang="en-US" sz="3600" b="1" dirty="0" smtClean="0">
                <a:solidFill>
                  <a:schemeClr val="tx1"/>
                </a:solidFill>
              </a:rPr>
              <a:t>Introduction/Background</a:t>
            </a:r>
            <a:endParaRPr lang="en-IN" sz="3600" dirty="0">
              <a:solidFill>
                <a:schemeClr val="tx1"/>
              </a:solidFill>
            </a:endParaRPr>
          </a:p>
        </p:txBody>
      </p:sp>
      <p:sp>
        <p:nvSpPr>
          <p:cNvPr id="4" name="Date Placeholder 3"/>
          <p:cNvSpPr>
            <a:spLocks noGrp="1"/>
          </p:cNvSpPr>
          <p:nvPr>
            <p:ph type="dt" sz="half" idx="10"/>
          </p:nvPr>
        </p:nvSpPr>
        <p:spPr/>
        <p:txBody>
          <a:bodyPr/>
          <a:lstStyle/>
          <a:p>
            <a:fld id="{AC3A4DFE-67B5-43D7-AAD8-7A6019720FBE}" type="datetime1">
              <a:rPr lang="en-US" smtClean="0"/>
              <a:pPr/>
              <a:t>7/30/2019</a:t>
            </a:fld>
            <a:endParaRPr lang="en-IN"/>
          </a:p>
        </p:txBody>
      </p:sp>
      <p:sp>
        <p:nvSpPr>
          <p:cNvPr id="3" name="Content Placeholder 2"/>
          <p:cNvSpPr>
            <a:spLocks noGrp="1"/>
          </p:cNvSpPr>
          <p:nvPr>
            <p:ph sz="quarter" idx="1"/>
          </p:nvPr>
        </p:nvSpPr>
        <p:spPr>
          <a:xfrm>
            <a:off x="179512" y="1412776"/>
            <a:ext cx="8784976" cy="5328592"/>
          </a:xfrm>
        </p:spPr>
        <p:txBody>
          <a:bodyPr>
            <a:normAutofit fontScale="77500" lnSpcReduction="20000"/>
          </a:bodyPr>
          <a:lstStyle/>
          <a:p>
            <a:pPr marL="0" lvl="0" indent="0" algn="just">
              <a:lnSpc>
                <a:spcPct val="160000"/>
              </a:lnSpc>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introduction is the part of the proposal that provides readers with the background information for the research proposal. </a:t>
            </a:r>
            <a:endParaRPr lang="en-US" sz="3200" dirty="0" smtClean="0">
              <a:latin typeface="Times New Roman" panose="02020603050405020304" pitchFamily="18" charset="0"/>
              <a:cs typeface="Times New Roman" panose="02020603050405020304" pitchFamily="18" charset="0"/>
            </a:endParaRPr>
          </a:p>
          <a:p>
            <a:pPr marL="0" lvl="0" indent="0" algn="just">
              <a:lnSpc>
                <a:spcPct val="160000"/>
              </a:lnSpc>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introduction should address the following points:</a:t>
            </a:r>
            <a:endParaRPr lang="en-GB" sz="3200" dirty="0">
              <a:latin typeface="Times New Roman" panose="02020603050405020304" pitchFamily="18" charset="0"/>
              <a:cs typeface="Times New Roman" panose="02020603050405020304" pitchFamily="18" charset="0"/>
            </a:endParaRPr>
          </a:p>
          <a:p>
            <a:pPr lvl="0">
              <a:lnSpc>
                <a:spcPct val="160000"/>
              </a:lnSpc>
            </a:pPr>
            <a:r>
              <a:rPr lang="en-US" sz="3200" dirty="0">
                <a:latin typeface="Times New Roman" panose="02020603050405020304" pitchFamily="18" charset="0"/>
                <a:cs typeface="Times New Roman" panose="02020603050405020304" pitchFamily="18" charset="0"/>
              </a:rPr>
              <a:t>Sufficient background information to allow the reader to understand the context and significance of the question you are trying to address.</a:t>
            </a:r>
            <a:endParaRPr lang="en-GB" sz="3200" dirty="0">
              <a:latin typeface="Times New Roman" panose="02020603050405020304" pitchFamily="18" charset="0"/>
              <a:cs typeface="Times New Roman" panose="02020603050405020304" pitchFamily="18" charset="0"/>
            </a:endParaRPr>
          </a:p>
          <a:p>
            <a:pPr lvl="0">
              <a:lnSpc>
                <a:spcPct val="160000"/>
              </a:lnSpc>
            </a:pPr>
            <a:r>
              <a:rPr lang="en-US" sz="3200" dirty="0">
                <a:latin typeface="Times New Roman" panose="02020603050405020304" pitchFamily="18" charset="0"/>
                <a:cs typeface="Times New Roman" panose="02020603050405020304" pitchFamily="18" charset="0"/>
              </a:rPr>
              <a:t>Proper acknowledgement of the previous work on which you are building.</a:t>
            </a:r>
            <a:endParaRPr lang="en-GB" sz="3200" dirty="0">
              <a:latin typeface="Times New Roman" panose="02020603050405020304" pitchFamily="18" charset="0"/>
              <a:cs typeface="Times New Roman" panose="02020603050405020304" pitchFamily="18" charset="0"/>
            </a:endParaRPr>
          </a:p>
          <a:p>
            <a:pPr lvl="0">
              <a:lnSpc>
                <a:spcPct val="160000"/>
              </a:lnSpc>
            </a:pPr>
            <a:r>
              <a:rPr lang="en-US" sz="3200" dirty="0">
                <a:latin typeface="Times New Roman" panose="02020603050405020304" pitchFamily="18" charset="0"/>
                <a:cs typeface="Times New Roman" panose="02020603050405020304" pitchFamily="18" charset="0"/>
              </a:rPr>
              <a:t>The introduction should be focused on the research question(s).</a:t>
            </a:r>
            <a:endParaRPr lang="en-GB" sz="32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05403061"/>
      </p:ext>
    </p:extLst>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9045"/>
            <a:ext cx="8534400" cy="929257"/>
          </a:xfrm>
        </p:spPr>
        <p:txBody>
          <a:bodyPr>
            <a:normAutofit fontScale="90000"/>
          </a:bodyPr>
          <a:lstStyle/>
          <a:p>
            <a:r>
              <a:rPr lang="en-US" b="1" dirty="0">
                <a:solidFill>
                  <a:schemeClr val="tx1"/>
                </a:solidFill>
              </a:rPr>
              <a:t>Some questions to be addressed </a:t>
            </a:r>
            <a:r>
              <a:rPr lang="en-US" b="1" dirty="0" smtClean="0">
                <a:solidFill>
                  <a:schemeClr val="tx1"/>
                </a:solidFill>
              </a:rPr>
              <a:t>in the Introduction part </a:t>
            </a:r>
            <a:endParaRPr lang="en-GB" dirty="0">
              <a:solidFill>
                <a:schemeClr val="tx1"/>
              </a:solidFill>
            </a:endParaRPr>
          </a:p>
        </p:txBody>
      </p:sp>
      <p:sp>
        <p:nvSpPr>
          <p:cNvPr id="3" name="Date Placeholder 2"/>
          <p:cNvSpPr>
            <a:spLocks noGrp="1"/>
          </p:cNvSpPr>
          <p:nvPr>
            <p:ph type="dt" sz="half" idx="10"/>
          </p:nvPr>
        </p:nvSpPr>
        <p:spPr/>
        <p:txBody>
          <a:bodyPr/>
          <a:lstStyle/>
          <a:p>
            <a:fld id="{AC3A4DFE-67B5-43D7-AAD8-7A6019720FBE}" type="datetime1">
              <a:rPr lang="en-US" smtClean="0"/>
              <a:pPr/>
              <a:t>7/30/2019</a:t>
            </a:fld>
            <a:endParaRPr lang="en-IN"/>
          </a:p>
        </p:txBody>
      </p:sp>
      <p:sp>
        <p:nvSpPr>
          <p:cNvPr id="4" name="Slide Number Placeholder 3"/>
          <p:cNvSpPr>
            <a:spLocks noGrp="1"/>
          </p:cNvSpPr>
          <p:nvPr>
            <p:ph type="sldNum" sz="quarter" idx="12"/>
          </p:nvPr>
        </p:nvSpPr>
        <p:spPr/>
        <p:txBody>
          <a:bodyPr/>
          <a:lstStyle/>
          <a:p>
            <a:fld id="{88A3F75D-E20E-43FE-BD9A-A096B6C95649}" type="slidenum">
              <a:rPr lang="en-IN" smtClean="0">
                <a:solidFill>
                  <a:srgbClr val="8CADAE">
                    <a:shade val="75000"/>
                  </a:srgbClr>
                </a:solidFill>
              </a:rPr>
              <a:pPr/>
              <a:t>9</a:t>
            </a:fld>
            <a:endParaRPr lang="en-IN">
              <a:solidFill>
                <a:srgbClr val="8CADAE">
                  <a:shade val="75000"/>
                </a:srgbClr>
              </a:solidFill>
            </a:endParaRPr>
          </a:p>
        </p:txBody>
      </p:sp>
      <p:sp>
        <p:nvSpPr>
          <p:cNvPr id="5" name="Content Placeholder 4"/>
          <p:cNvSpPr>
            <a:spLocks noGrp="1"/>
          </p:cNvSpPr>
          <p:nvPr>
            <p:ph sz="quarter" idx="1"/>
          </p:nvPr>
        </p:nvSpPr>
        <p:spPr>
          <a:xfrm>
            <a:off x="301752" y="1955629"/>
            <a:ext cx="8503920" cy="4937287"/>
          </a:xfrm>
        </p:spPr>
        <p:txBody>
          <a:bodyPr>
            <a:normAutofit fontScale="85000" lnSpcReduction="10000"/>
          </a:bodyPr>
          <a:lstStyle/>
          <a:p>
            <a:pPr lvl="0">
              <a:lnSpc>
                <a:spcPct val="150000"/>
              </a:lnSpc>
            </a:pPr>
            <a:r>
              <a:rPr lang="en-US" sz="3300" dirty="0" smtClean="0">
                <a:latin typeface="Times New Roman" panose="02020603050405020304" pitchFamily="18" charset="0"/>
                <a:cs typeface="Times New Roman" panose="02020603050405020304" pitchFamily="18" charset="0"/>
              </a:rPr>
              <a:t>What </a:t>
            </a:r>
            <a:r>
              <a:rPr lang="en-US" sz="3300" dirty="0">
                <a:latin typeface="Times New Roman" panose="02020603050405020304" pitchFamily="18" charset="0"/>
                <a:cs typeface="Times New Roman" panose="02020603050405020304" pitchFamily="18" charset="0"/>
              </a:rPr>
              <a:t>are current and previous studies that have been made on the issues to be studied?</a:t>
            </a:r>
            <a:endParaRPr lang="en-GB" sz="3300" dirty="0">
              <a:latin typeface="Times New Roman" panose="02020603050405020304" pitchFamily="18" charset="0"/>
              <a:cs typeface="Times New Roman" panose="02020603050405020304" pitchFamily="18" charset="0"/>
            </a:endParaRPr>
          </a:p>
          <a:p>
            <a:pPr lvl="0">
              <a:lnSpc>
                <a:spcPct val="150000"/>
              </a:lnSpc>
            </a:pPr>
            <a:r>
              <a:rPr lang="en-US" sz="3300" dirty="0">
                <a:latin typeface="Times New Roman" panose="02020603050405020304" pitchFamily="18" charset="0"/>
                <a:cs typeface="Times New Roman" panose="02020603050405020304" pitchFamily="18" charset="0"/>
              </a:rPr>
              <a:t>What is the present gap in knowledge and current trend?</a:t>
            </a:r>
            <a:endParaRPr lang="en-GB" sz="3300" dirty="0">
              <a:latin typeface="Times New Roman" panose="02020603050405020304" pitchFamily="18" charset="0"/>
              <a:cs typeface="Times New Roman" panose="02020603050405020304" pitchFamily="18" charset="0"/>
            </a:endParaRPr>
          </a:p>
          <a:p>
            <a:pPr lvl="0">
              <a:lnSpc>
                <a:spcPct val="150000"/>
              </a:lnSpc>
            </a:pPr>
            <a:r>
              <a:rPr lang="en-US" sz="3300" dirty="0">
                <a:latin typeface="Times New Roman" panose="02020603050405020304" pitchFamily="18" charset="0"/>
                <a:cs typeface="Times New Roman" panose="02020603050405020304" pitchFamily="18" charset="0"/>
              </a:rPr>
              <a:t>What makes worth studying?</a:t>
            </a:r>
            <a:endParaRPr lang="en-GB" sz="3300" dirty="0">
              <a:latin typeface="Times New Roman" panose="02020603050405020304" pitchFamily="18" charset="0"/>
              <a:cs typeface="Times New Roman" panose="02020603050405020304" pitchFamily="18" charset="0"/>
            </a:endParaRPr>
          </a:p>
          <a:p>
            <a:pPr lvl="0">
              <a:lnSpc>
                <a:spcPct val="150000"/>
              </a:lnSpc>
            </a:pPr>
            <a:r>
              <a:rPr lang="en-US" sz="3300" dirty="0">
                <a:latin typeface="Times New Roman" panose="02020603050405020304" pitchFamily="18" charset="0"/>
                <a:cs typeface="Times New Roman" panose="02020603050405020304" pitchFamily="18" charset="0"/>
              </a:rPr>
              <a:t>Why has the problem not been solved yet?</a:t>
            </a:r>
            <a:endParaRPr lang="en-GB" sz="3300" dirty="0">
              <a:latin typeface="Times New Roman" panose="02020603050405020304" pitchFamily="18" charset="0"/>
              <a:cs typeface="Times New Roman" panose="02020603050405020304" pitchFamily="18" charset="0"/>
            </a:endParaRPr>
          </a:p>
          <a:p>
            <a:pPr lvl="0">
              <a:lnSpc>
                <a:spcPct val="150000"/>
              </a:lnSpc>
            </a:pPr>
            <a:r>
              <a:rPr lang="en-US" sz="3300" dirty="0">
                <a:latin typeface="Times New Roman" panose="02020603050405020304" pitchFamily="18" charset="0"/>
                <a:cs typeface="Times New Roman" panose="02020603050405020304" pitchFamily="18" charset="0"/>
              </a:rPr>
              <a:t>What do we intend to fill the gap or solve the problem?</a:t>
            </a:r>
            <a:endParaRPr lang="en-GB" sz="3300" dirty="0">
              <a:latin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837767519"/>
      </p:ext>
    </p:extLst>
  </p:cSld>
  <p:clrMapOvr>
    <a:masterClrMapping/>
  </p:clrMapOvr>
  <p:transition>
    <p:wip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Aspect</Template>
  <TotalTime>4523</TotalTime>
  <Words>2078</Words>
  <Application>Microsoft Office PowerPoint</Application>
  <PresentationFormat>On-screen Show (4:3)</PresentationFormat>
  <Paragraphs>246</Paragraphs>
  <Slides>32</Slides>
  <Notes>7</Notes>
  <HiddenSlides>0</HiddenSlides>
  <MMClips>0</MMClips>
  <ScaleCrop>false</ScaleCrop>
  <HeadingPairs>
    <vt:vector size="6" baseType="variant">
      <vt:variant>
        <vt:lpstr>Fonts Used</vt:lpstr>
      </vt:variant>
      <vt:variant>
        <vt:i4>13</vt:i4>
      </vt:variant>
      <vt:variant>
        <vt:lpstr>Theme</vt:lpstr>
      </vt:variant>
      <vt:variant>
        <vt:i4>2</vt:i4>
      </vt:variant>
      <vt:variant>
        <vt:lpstr>Slide Titles</vt:lpstr>
      </vt:variant>
      <vt:variant>
        <vt:i4>32</vt:i4>
      </vt:variant>
    </vt:vector>
  </HeadingPairs>
  <TitlesOfParts>
    <vt:vector size="47" baseType="lpstr">
      <vt:lpstr>바탕</vt:lpstr>
      <vt:lpstr>굴림</vt:lpstr>
      <vt:lpstr>Algerian</vt:lpstr>
      <vt:lpstr>AR CENA</vt:lpstr>
      <vt:lpstr>Arabic Typesetting</vt:lpstr>
      <vt:lpstr>Arial Narrow</vt:lpstr>
      <vt:lpstr>Berlin Sans FB</vt:lpstr>
      <vt:lpstr>Calibri</vt:lpstr>
      <vt:lpstr>Georgia</vt:lpstr>
      <vt:lpstr>Times New Roman</vt:lpstr>
      <vt:lpstr>Verdana</vt:lpstr>
      <vt:lpstr>Wingdings</vt:lpstr>
      <vt:lpstr>Wingdings 2</vt:lpstr>
      <vt:lpstr>Aspect</vt:lpstr>
      <vt:lpstr>Civic</vt:lpstr>
      <vt:lpstr>Business Research Methodology (MBA4101)</vt:lpstr>
      <vt:lpstr>3.1. What is a research proposal?</vt:lpstr>
      <vt:lpstr>3.2. Purpose/functions of Research Proposal</vt:lpstr>
      <vt:lpstr>Importance of Research Proposal </vt:lpstr>
      <vt:lpstr>PowerPoint Presentation</vt:lpstr>
      <vt:lpstr>Title Page</vt:lpstr>
      <vt:lpstr>Abstract (optional in Proposal)</vt:lpstr>
      <vt:lpstr>Introduction/Background</vt:lpstr>
      <vt:lpstr>Some questions to be addressed in the Introduction part </vt:lpstr>
      <vt:lpstr>Statement of the problem</vt:lpstr>
      <vt:lpstr>Cont’d…</vt:lpstr>
      <vt:lpstr>Cont’d…</vt:lpstr>
      <vt:lpstr>Objective of the Study</vt:lpstr>
      <vt:lpstr>Cont’d…</vt:lpstr>
      <vt:lpstr>Significance of the proposed study</vt:lpstr>
      <vt:lpstr>Delimitations of the study </vt:lpstr>
      <vt:lpstr>Limitations of the study </vt:lpstr>
      <vt:lpstr>Definition of terms</vt:lpstr>
      <vt:lpstr>Organization of the study </vt:lpstr>
      <vt:lpstr>5. Literature Review</vt:lpstr>
      <vt:lpstr>Cont…d</vt:lpstr>
      <vt:lpstr>Reading or review for research could take place in three stages of the research project. </vt:lpstr>
      <vt:lpstr>Material and Methods (Methodology) </vt:lpstr>
      <vt:lpstr>Data (some authors prefer Materials)  </vt:lpstr>
      <vt:lpstr>Methods (Methodology)</vt:lpstr>
      <vt:lpstr>Cont….d</vt:lpstr>
      <vt:lpstr>Work Plan </vt:lpstr>
      <vt:lpstr>Budget and Funding</vt:lpstr>
      <vt:lpstr>References</vt:lpstr>
      <vt:lpstr>Appendices/Annexes</vt:lpstr>
      <vt:lpstr>Evaluation # 1</vt:lpstr>
      <vt:lpstr>PowerPoint Presentation</vt:lpstr>
    </vt:vector>
  </TitlesOfParts>
  <Company>home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RESEARCH METHODS: AN INTRODUCTION                           BY: Yissa H.                                                                    March,2018</dc:title>
  <dc:creator>0wner</dc:creator>
  <cp:lastModifiedBy>hi</cp:lastModifiedBy>
  <cp:revision>167</cp:revision>
  <dcterms:created xsi:type="dcterms:W3CDTF">2018-03-04T11:29:35Z</dcterms:created>
  <dcterms:modified xsi:type="dcterms:W3CDTF">2019-07-29T23:12:33Z</dcterms:modified>
</cp:coreProperties>
</file>