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Lst>
  <p:notesMasterIdLst>
    <p:notesMasterId r:id="rId41"/>
  </p:notesMasterIdLst>
  <p:sldIdLst>
    <p:sldId id="330" r:id="rId3"/>
    <p:sldId id="354" r:id="rId4"/>
    <p:sldId id="257" r:id="rId5"/>
    <p:sldId id="331" r:id="rId6"/>
    <p:sldId id="346" r:id="rId7"/>
    <p:sldId id="347" r:id="rId8"/>
    <p:sldId id="333" r:id="rId9"/>
    <p:sldId id="318" r:id="rId10"/>
    <p:sldId id="355" r:id="rId11"/>
    <p:sldId id="334" r:id="rId12"/>
    <p:sldId id="335" r:id="rId13"/>
    <p:sldId id="336" r:id="rId14"/>
    <p:sldId id="337" r:id="rId15"/>
    <p:sldId id="339" r:id="rId16"/>
    <p:sldId id="341" r:id="rId17"/>
    <p:sldId id="342" r:id="rId18"/>
    <p:sldId id="319" r:id="rId19"/>
    <p:sldId id="320" r:id="rId20"/>
    <p:sldId id="321" r:id="rId21"/>
    <p:sldId id="323" r:id="rId22"/>
    <p:sldId id="324" r:id="rId23"/>
    <p:sldId id="325" r:id="rId24"/>
    <p:sldId id="326" r:id="rId25"/>
    <p:sldId id="328" r:id="rId26"/>
    <p:sldId id="304" r:id="rId27"/>
    <p:sldId id="305" r:id="rId28"/>
    <p:sldId id="306" r:id="rId29"/>
    <p:sldId id="307" r:id="rId30"/>
    <p:sldId id="309" r:id="rId31"/>
    <p:sldId id="348" r:id="rId32"/>
    <p:sldId id="349" r:id="rId33"/>
    <p:sldId id="350" r:id="rId34"/>
    <p:sldId id="352" r:id="rId35"/>
    <p:sldId id="266" r:id="rId36"/>
    <p:sldId id="268" r:id="rId37"/>
    <p:sldId id="405" r:id="rId38"/>
    <p:sldId id="353" r:id="rId39"/>
    <p:sldId id="40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11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3EA06D-EBEC-42E7-BE22-9271F8407E02}" type="doc">
      <dgm:prSet loTypeId="urn:microsoft.com/office/officeart/2008/layout/VerticalCurvedList" loCatId="list" qsTypeId="urn:microsoft.com/office/officeart/2005/8/quickstyle/simple1" qsCatId="simple" csTypeId="urn:microsoft.com/office/officeart/2005/8/colors/accent0_2" csCatId="mainScheme" phldr="1"/>
      <dgm:spPr/>
    </dgm:pt>
    <dgm:pt modelId="{6FAF25D9-2DB1-4B40-A709-523A0F950410}">
      <dgm:prSet phldrT="[Text]"/>
      <dgm:spPr/>
      <dgm:t>
        <a:bodyPr/>
        <a:lstStyle/>
        <a:p>
          <a:pPr algn="l"/>
          <a:r>
            <a:rPr lang="en-GB" b="1"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solve practical problems </a:t>
          </a:r>
          <a:endParaRPr lang="en-GB"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AF7F0698-D1AE-43F0-9095-098F10F3DFCF}" type="parTrans" cxnId="{80784206-7B7C-416D-AEEE-2D97E8ABCB60}">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6028AE8D-3CA4-42D9-8B6E-AC8B817F1DC8}" type="sibTrans" cxnId="{80784206-7B7C-416D-AEEE-2D97E8ABCB60}">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81013930-D9C0-466C-A1B5-672C83AE6BC8}">
      <dgm:prSet phldrT="[Text]"/>
      <dgm:spPr/>
      <dgm:t>
        <a:bodyPr/>
        <a:lstStyle/>
        <a:p>
          <a:pPr algn="l"/>
          <a:r>
            <a:rPr lang="en-GB" b="1"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bridge the gap between theory and practice </a:t>
          </a:r>
          <a:endParaRPr lang="en-GB"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04CDEE7F-8B91-4453-A1F0-6219058603A7}" type="parTrans" cxnId="{3B03949F-8087-4B70-83FC-D058D6879D70}">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6967C54E-1353-4A10-A06E-FCAB51967F7D}" type="sibTrans" cxnId="{3B03949F-8087-4B70-83FC-D058D6879D70}">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D486FDC9-85D4-42C3-B087-571DDF25D3F0}">
      <dgm:prSet phldrT="[Text]"/>
      <dgm:spPr/>
      <dgm:t>
        <a:bodyPr/>
        <a:lstStyle/>
        <a:p>
          <a:pPr algn="l"/>
          <a:r>
            <a:rPr lang="en-GB" b="1"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improve policy making </a:t>
          </a:r>
          <a:endParaRPr lang="en-GB"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C08FEBC0-E4CC-48EC-9A2D-E0DE14C92F74}" type="parTrans" cxnId="{513D5056-C131-4BD4-962F-0DB08EDBFB6D}">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3E3E2C95-E7EB-4CD7-B474-369153D82754}" type="sibTrans" cxnId="{513D5056-C131-4BD4-962F-0DB08EDBFB6D}">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225717E9-6A6E-4F60-9700-BD799179EEE2}">
      <dgm:prSet/>
      <dgm:spPr/>
      <dgm:t>
        <a:bodyPr/>
        <a:lstStyle/>
        <a:p>
          <a:pPr algn="l"/>
          <a:r>
            <a:rPr lang="en-GB" b="1"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develop theory </a:t>
          </a:r>
          <a:endParaRPr lang="en-GB"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8B9D421A-B994-45B3-A68A-B4F31A6088C8}" type="parTrans" cxnId="{4CE03CD3-57F9-45D2-B07A-31BAE64690C2}">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5E078A0F-3998-441D-86C6-50E93C83AE71}" type="sibTrans" cxnId="{4CE03CD3-57F9-45D2-B07A-31BAE64690C2}">
      <dgm:prSet/>
      <dgm:spPr/>
      <dgm:t>
        <a:bodyPr/>
        <a:lstStyle/>
        <a:p>
          <a:endParaRPr lang="en-GB" b="1" cap="none" spc="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346B6472-9E07-4448-B36B-F3AA2A6AF547}" type="pres">
      <dgm:prSet presAssocID="{263EA06D-EBEC-42E7-BE22-9271F8407E02}" presName="Name0" presStyleCnt="0">
        <dgm:presLayoutVars>
          <dgm:chMax val="7"/>
          <dgm:chPref val="7"/>
          <dgm:dir/>
        </dgm:presLayoutVars>
      </dgm:prSet>
      <dgm:spPr/>
    </dgm:pt>
    <dgm:pt modelId="{10777D2D-96C0-4DF8-8BD5-A1FACE6D59CB}" type="pres">
      <dgm:prSet presAssocID="{263EA06D-EBEC-42E7-BE22-9271F8407E02}" presName="Name1" presStyleCnt="0"/>
      <dgm:spPr/>
    </dgm:pt>
    <dgm:pt modelId="{5E6C6032-DB64-4C4E-B1C2-151DE966020B}" type="pres">
      <dgm:prSet presAssocID="{263EA06D-EBEC-42E7-BE22-9271F8407E02}" presName="cycle" presStyleCnt="0"/>
      <dgm:spPr/>
    </dgm:pt>
    <dgm:pt modelId="{5FDCACE5-4C5C-447F-9619-99A01835A3B8}" type="pres">
      <dgm:prSet presAssocID="{263EA06D-EBEC-42E7-BE22-9271F8407E02}" presName="srcNode" presStyleLbl="node1" presStyleIdx="0" presStyleCnt="4"/>
      <dgm:spPr/>
    </dgm:pt>
    <dgm:pt modelId="{58F5E265-9877-4608-BD38-66A6EBBE47C8}" type="pres">
      <dgm:prSet presAssocID="{263EA06D-EBEC-42E7-BE22-9271F8407E02}" presName="conn" presStyleLbl="parChTrans1D2" presStyleIdx="0" presStyleCnt="1"/>
      <dgm:spPr/>
      <dgm:t>
        <a:bodyPr/>
        <a:lstStyle/>
        <a:p>
          <a:endParaRPr lang="en-GB"/>
        </a:p>
      </dgm:t>
    </dgm:pt>
    <dgm:pt modelId="{C671905E-922B-46E7-93BD-5C4330360BDE}" type="pres">
      <dgm:prSet presAssocID="{263EA06D-EBEC-42E7-BE22-9271F8407E02}" presName="extraNode" presStyleLbl="node1" presStyleIdx="0" presStyleCnt="4"/>
      <dgm:spPr/>
    </dgm:pt>
    <dgm:pt modelId="{B4294638-1AA4-427E-B622-A932154FD407}" type="pres">
      <dgm:prSet presAssocID="{263EA06D-EBEC-42E7-BE22-9271F8407E02}" presName="dstNode" presStyleLbl="node1" presStyleIdx="0" presStyleCnt="4"/>
      <dgm:spPr/>
    </dgm:pt>
    <dgm:pt modelId="{926BD78F-6347-4485-9F06-B15352D2B9F1}" type="pres">
      <dgm:prSet presAssocID="{6FAF25D9-2DB1-4B40-A709-523A0F950410}" presName="text_1" presStyleLbl="node1" presStyleIdx="0" presStyleCnt="4">
        <dgm:presLayoutVars>
          <dgm:bulletEnabled val="1"/>
        </dgm:presLayoutVars>
      </dgm:prSet>
      <dgm:spPr/>
      <dgm:t>
        <a:bodyPr/>
        <a:lstStyle/>
        <a:p>
          <a:endParaRPr lang="en-GB"/>
        </a:p>
      </dgm:t>
    </dgm:pt>
    <dgm:pt modelId="{52629DA9-EC1B-488A-B880-46BE61AADF5A}" type="pres">
      <dgm:prSet presAssocID="{6FAF25D9-2DB1-4B40-A709-523A0F950410}" presName="accent_1" presStyleCnt="0"/>
      <dgm:spPr/>
    </dgm:pt>
    <dgm:pt modelId="{16A05F8B-8223-4F32-A349-03C4EFB4253E}" type="pres">
      <dgm:prSet presAssocID="{6FAF25D9-2DB1-4B40-A709-523A0F950410}" presName="accentRepeatNode" presStyleLbl="solidFgAcc1" presStyleIdx="0" presStyleCnt="4"/>
      <dgm:spPr/>
    </dgm:pt>
    <dgm:pt modelId="{3DE857C6-DD3C-4F58-85A6-67B4C1838EBD}" type="pres">
      <dgm:prSet presAssocID="{81013930-D9C0-466C-A1B5-672C83AE6BC8}" presName="text_2" presStyleLbl="node1" presStyleIdx="1" presStyleCnt="4">
        <dgm:presLayoutVars>
          <dgm:bulletEnabled val="1"/>
        </dgm:presLayoutVars>
      </dgm:prSet>
      <dgm:spPr/>
      <dgm:t>
        <a:bodyPr/>
        <a:lstStyle/>
        <a:p>
          <a:endParaRPr lang="en-GB"/>
        </a:p>
      </dgm:t>
    </dgm:pt>
    <dgm:pt modelId="{A51F8470-D04E-424B-927B-FC6AE2F4229F}" type="pres">
      <dgm:prSet presAssocID="{81013930-D9C0-466C-A1B5-672C83AE6BC8}" presName="accent_2" presStyleCnt="0"/>
      <dgm:spPr/>
    </dgm:pt>
    <dgm:pt modelId="{B0F2A3E6-5F74-4871-9A4B-B768D6E539D2}" type="pres">
      <dgm:prSet presAssocID="{81013930-D9C0-466C-A1B5-672C83AE6BC8}" presName="accentRepeatNode" presStyleLbl="solidFgAcc1" presStyleIdx="1" presStyleCnt="4"/>
      <dgm:spPr/>
    </dgm:pt>
    <dgm:pt modelId="{3274BD73-472E-4893-9817-12D3DAD9D83D}" type="pres">
      <dgm:prSet presAssocID="{225717E9-6A6E-4F60-9700-BD799179EEE2}" presName="text_3" presStyleLbl="node1" presStyleIdx="2" presStyleCnt="4">
        <dgm:presLayoutVars>
          <dgm:bulletEnabled val="1"/>
        </dgm:presLayoutVars>
      </dgm:prSet>
      <dgm:spPr/>
      <dgm:t>
        <a:bodyPr/>
        <a:lstStyle/>
        <a:p>
          <a:endParaRPr lang="en-GB"/>
        </a:p>
      </dgm:t>
    </dgm:pt>
    <dgm:pt modelId="{6A0FCECD-B258-41E5-8B31-579F0D6F3F28}" type="pres">
      <dgm:prSet presAssocID="{225717E9-6A6E-4F60-9700-BD799179EEE2}" presName="accent_3" presStyleCnt="0"/>
      <dgm:spPr/>
    </dgm:pt>
    <dgm:pt modelId="{ECD7B83A-F7E6-4D64-B536-1AD1FB229F0A}" type="pres">
      <dgm:prSet presAssocID="{225717E9-6A6E-4F60-9700-BD799179EEE2}" presName="accentRepeatNode" presStyleLbl="solidFgAcc1" presStyleIdx="2" presStyleCnt="4"/>
      <dgm:spPr/>
    </dgm:pt>
    <dgm:pt modelId="{E5CE911C-4F18-411F-B680-F20C579A0EFA}" type="pres">
      <dgm:prSet presAssocID="{D486FDC9-85D4-42C3-B087-571DDF25D3F0}" presName="text_4" presStyleLbl="node1" presStyleIdx="3" presStyleCnt="4">
        <dgm:presLayoutVars>
          <dgm:bulletEnabled val="1"/>
        </dgm:presLayoutVars>
      </dgm:prSet>
      <dgm:spPr/>
      <dgm:t>
        <a:bodyPr/>
        <a:lstStyle/>
        <a:p>
          <a:endParaRPr lang="en-GB"/>
        </a:p>
      </dgm:t>
    </dgm:pt>
    <dgm:pt modelId="{AB78FCDC-A302-4AF0-8BC6-C0CF88E00B0B}" type="pres">
      <dgm:prSet presAssocID="{D486FDC9-85D4-42C3-B087-571DDF25D3F0}" presName="accent_4" presStyleCnt="0"/>
      <dgm:spPr/>
    </dgm:pt>
    <dgm:pt modelId="{CD0B763A-B0B6-4A70-9D8D-CFC0E4861ACD}" type="pres">
      <dgm:prSet presAssocID="{D486FDC9-85D4-42C3-B087-571DDF25D3F0}" presName="accentRepeatNode" presStyleLbl="solidFgAcc1" presStyleIdx="3" presStyleCnt="4"/>
      <dgm:spPr/>
    </dgm:pt>
  </dgm:ptLst>
  <dgm:cxnLst>
    <dgm:cxn modelId="{0DBAE9AD-8F46-4C58-8E89-2ABAC48B8364}" type="presOf" srcId="{225717E9-6A6E-4F60-9700-BD799179EEE2}" destId="{3274BD73-472E-4893-9817-12D3DAD9D83D}" srcOrd="0" destOrd="0" presId="urn:microsoft.com/office/officeart/2008/layout/VerticalCurvedList"/>
    <dgm:cxn modelId="{3B03949F-8087-4B70-83FC-D058D6879D70}" srcId="{263EA06D-EBEC-42E7-BE22-9271F8407E02}" destId="{81013930-D9C0-466C-A1B5-672C83AE6BC8}" srcOrd="1" destOrd="0" parTransId="{04CDEE7F-8B91-4453-A1F0-6219058603A7}" sibTransId="{6967C54E-1353-4A10-A06E-FCAB51967F7D}"/>
    <dgm:cxn modelId="{3C6A5E01-2E3D-4C64-8CF8-5FC18BB8759F}" type="presOf" srcId="{6FAF25D9-2DB1-4B40-A709-523A0F950410}" destId="{926BD78F-6347-4485-9F06-B15352D2B9F1}" srcOrd="0" destOrd="0" presId="urn:microsoft.com/office/officeart/2008/layout/VerticalCurvedList"/>
    <dgm:cxn modelId="{80784206-7B7C-416D-AEEE-2D97E8ABCB60}" srcId="{263EA06D-EBEC-42E7-BE22-9271F8407E02}" destId="{6FAF25D9-2DB1-4B40-A709-523A0F950410}" srcOrd="0" destOrd="0" parTransId="{AF7F0698-D1AE-43F0-9095-098F10F3DFCF}" sibTransId="{6028AE8D-3CA4-42D9-8B6E-AC8B817F1DC8}"/>
    <dgm:cxn modelId="{205C36C6-56DB-4233-86F4-360EF53EF9D6}" type="presOf" srcId="{6028AE8D-3CA4-42D9-8B6E-AC8B817F1DC8}" destId="{58F5E265-9877-4608-BD38-66A6EBBE47C8}" srcOrd="0" destOrd="0" presId="urn:microsoft.com/office/officeart/2008/layout/VerticalCurvedList"/>
    <dgm:cxn modelId="{C55E7CBD-BB66-4D7D-A431-EBB809C2E043}" type="presOf" srcId="{81013930-D9C0-466C-A1B5-672C83AE6BC8}" destId="{3DE857C6-DD3C-4F58-85A6-67B4C1838EBD}" srcOrd="0" destOrd="0" presId="urn:microsoft.com/office/officeart/2008/layout/VerticalCurvedList"/>
    <dgm:cxn modelId="{D240DB02-2D65-4730-8E48-3381DAD18373}" type="presOf" srcId="{D486FDC9-85D4-42C3-B087-571DDF25D3F0}" destId="{E5CE911C-4F18-411F-B680-F20C579A0EFA}" srcOrd="0" destOrd="0" presId="urn:microsoft.com/office/officeart/2008/layout/VerticalCurvedList"/>
    <dgm:cxn modelId="{4CE03CD3-57F9-45D2-B07A-31BAE64690C2}" srcId="{263EA06D-EBEC-42E7-BE22-9271F8407E02}" destId="{225717E9-6A6E-4F60-9700-BD799179EEE2}" srcOrd="2" destOrd="0" parTransId="{8B9D421A-B994-45B3-A68A-B4F31A6088C8}" sibTransId="{5E078A0F-3998-441D-86C6-50E93C83AE71}"/>
    <dgm:cxn modelId="{36EDF0AE-14A3-4356-9C92-B1B676AB8E8E}" type="presOf" srcId="{263EA06D-EBEC-42E7-BE22-9271F8407E02}" destId="{346B6472-9E07-4448-B36B-F3AA2A6AF547}" srcOrd="0" destOrd="0" presId="urn:microsoft.com/office/officeart/2008/layout/VerticalCurvedList"/>
    <dgm:cxn modelId="{513D5056-C131-4BD4-962F-0DB08EDBFB6D}" srcId="{263EA06D-EBEC-42E7-BE22-9271F8407E02}" destId="{D486FDC9-85D4-42C3-B087-571DDF25D3F0}" srcOrd="3" destOrd="0" parTransId="{C08FEBC0-E4CC-48EC-9A2D-E0DE14C92F74}" sibTransId="{3E3E2C95-E7EB-4CD7-B474-369153D82754}"/>
    <dgm:cxn modelId="{934294EF-346E-42E0-AB34-15DA39F64DEB}" type="presParOf" srcId="{346B6472-9E07-4448-B36B-F3AA2A6AF547}" destId="{10777D2D-96C0-4DF8-8BD5-A1FACE6D59CB}" srcOrd="0" destOrd="0" presId="urn:microsoft.com/office/officeart/2008/layout/VerticalCurvedList"/>
    <dgm:cxn modelId="{7ECB1B58-4B4A-43E4-A310-ED7BA1E60843}" type="presParOf" srcId="{10777D2D-96C0-4DF8-8BD5-A1FACE6D59CB}" destId="{5E6C6032-DB64-4C4E-B1C2-151DE966020B}" srcOrd="0" destOrd="0" presId="urn:microsoft.com/office/officeart/2008/layout/VerticalCurvedList"/>
    <dgm:cxn modelId="{170A7FEA-C4F2-4163-9500-6EFD99CDC3AC}" type="presParOf" srcId="{5E6C6032-DB64-4C4E-B1C2-151DE966020B}" destId="{5FDCACE5-4C5C-447F-9619-99A01835A3B8}" srcOrd="0" destOrd="0" presId="urn:microsoft.com/office/officeart/2008/layout/VerticalCurvedList"/>
    <dgm:cxn modelId="{A1DCAEED-4A1C-406D-B2E9-29E0E3B4D3BE}" type="presParOf" srcId="{5E6C6032-DB64-4C4E-B1C2-151DE966020B}" destId="{58F5E265-9877-4608-BD38-66A6EBBE47C8}" srcOrd="1" destOrd="0" presId="urn:microsoft.com/office/officeart/2008/layout/VerticalCurvedList"/>
    <dgm:cxn modelId="{75D1FD13-0B37-4C68-AFFD-F54ABAF753DA}" type="presParOf" srcId="{5E6C6032-DB64-4C4E-B1C2-151DE966020B}" destId="{C671905E-922B-46E7-93BD-5C4330360BDE}" srcOrd="2" destOrd="0" presId="urn:microsoft.com/office/officeart/2008/layout/VerticalCurvedList"/>
    <dgm:cxn modelId="{A765AC56-B6A8-45EC-BB6E-A1F45C82A4BB}" type="presParOf" srcId="{5E6C6032-DB64-4C4E-B1C2-151DE966020B}" destId="{B4294638-1AA4-427E-B622-A932154FD407}" srcOrd="3" destOrd="0" presId="urn:microsoft.com/office/officeart/2008/layout/VerticalCurvedList"/>
    <dgm:cxn modelId="{2482E57B-97E2-4D5E-AA4B-4B163FCB7D25}" type="presParOf" srcId="{10777D2D-96C0-4DF8-8BD5-A1FACE6D59CB}" destId="{926BD78F-6347-4485-9F06-B15352D2B9F1}" srcOrd="1" destOrd="0" presId="urn:microsoft.com/office/officeart/2008/layout/VerticalCurvedList"/>
    <dgm:cxn modelId="{BE8C5FF8-7DB5-4EAE-B294-766707BFBB24}" type="presParOf" srcId="{10777D2D-96C0-4DF8-8BD5-A1FACE6D59CB}" destId="{52629DA9-EC1B-488A-B880-46BE61AADF5A}" srcOrd="2" destOrd="0" presId="urn:microsoft.com/office/officeart/2008/layout/VerticalCurvedList"/>
    <dgm:cxn modelId="{4A7458B4-53DE-4678-B5A3-A9FABCD9120A}" type="presParOf" srcId="{52629DA9-EC1B-488A-B880-46BE61AADF5A}" destId="{16A05F8B-8223-4F32-A349-03C4EFB4253E}" srcOrd="0" destOrd="0" presId="urn:microsoft.com/office/officeart/2008/layout/VerticalCurvedList"/>
    <dgm:cxn modelId="{A3B95152-128D-4935-A8A8-09DABB24E0A1}" type="presParOf" srcId="{10777D2D-96C0-4DF8-8BD5-A1FACE6D59CB}" destId="{3DE857C6-DD3C-4F58-85A6-67B4C1838EBD}" srcOrd="3" destOrd="0" presId="urn:microsoft.com/office/officeart/2008/layout/VerticalCurvedList"/>
    <dgm:cxn modelId="{3172C67A-3A0D-4BC8-BC0E-6243B66905A4}" type="presParOf" srcId="{10777D2D-96C0-4DF8-8BD5-A1FACE6D59CB}" destId="{A51F8470-D04E-424B-927B-FC6AE2F4229F}" srcOrd="4" destOrd="0" presId="urn:microsoft.com/office/officeart/2008/layout/VerticalCurvedList"/>
    <dgm:cxn modelId="{5B645467-50C1-40A8-8DEA-C033045D822D}" type="presParOf" srcId="{A51F8470-D04E-424B-927B-FC6AE2F4229F}" destId="{B0F2A3E6-5F74-4871-9A4B-B768D6E539D2}" srcOrd="0" destOrd="0" presId="urn:microsoft.com/office/officeart/2008/layout/VerticalCurvedList"/>
    <dgm:cxn modelId="{FDA96DB3-969F-414E-8CE2-41658C5CE5F3}" type="presParOf" srcId="{10777D2D-96C0-4DF8-8BD5-A1FACE6D59CB}" destId="{3274BD73-472E-4893-9817-12D3DAD9D83D}" srcOrd="5" destOrd="0" presId="urn:microsoft.com/office/officeart/2008/layout/VerticalCurvedList"/>
    <dgm:cxn modelId="{11D59D14-1C37-4989-B6A2-C8665385AFA1}" type="presParOf" srcId="{10777D2D-96C0-4DF8-8BD5-A1FACE6D59CB}" destId="{6A0FCECD-B258-41E5-8B31-579F0D6F3F28}" srcOrd="6" destOrd="0" presId="urn:microsoft.com/office/officeart/2008/layout/VerticalCurvedList"/>
    <dgm:cxn modelId="{11FFDECC-9122-43D3-9CF8-F878700206D4}" type="presParOf" srcId="{6A0FCECD-B258-41E5-8B31-579F0D6F3F28}" destId="{ECD7B83A-F7E6-4D64-B536-1AD1FB229F0A}" srcOrd="0" destOrd="0" presId="urn:microsoft.com/office/officeart/2008/layout/VerticalCurvedList"/>
    <dgm:cxn modelId="{99ED4DDA-CA85-4F96-B624-F0BCB886532E}" type="presParOf" srcId="{10777D2D-96C0-4DF8-8BD5-A1FACE6D59CB}" destId="{E5CE911C-4F18-411F-B680-F20C579A0EFA}" srcOrd="7" destOrd="0" presId="urn:microsoft.com/office/officeart/2008/layout/VerticalCurvedList"/>
    <dgm:cxn modelId="{11E1BA65-02E8-4B32-BC96-E3F68171E042}" type="presParOf" srcId="{10777D2D-96C0-4DF8-8BD5-A1FACE6D59CB}" destId="{AB78FCDC-A302-4AF0-8BC6-C0CF88E00B0B}" srcOrd="8" destOrd="0" presId="urn:microsoft.com/office/officeart/2008/layout/VerticalCurvedList"/>
    <dgm:cxn modelId="{249F6CC9-1C83-48E7-B8C9-9AD243D2E5C7}" type="presParOf" srcId="{AB78FCDC-A302-4AF0-8BC6-C0CF88E00B0B}" destId="{CD0B763A-B0B6-4A70-9D8D-CFC0E4861ACD}"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7EDE28-F2B2-42AA-A2CC-4F668DF5834B}"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GB"/>
        </a:p>
      </dgm:t>
    </dgm:pt>
    <dgm:pt modelId="{8FAF46CA-D94B-4B30-9000-1FF63CC76982}">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Positivism </a:t>
          </a:r>
          <a:endParaRPr lang="en-GB"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dgm:t>
    </dgm:pt>
    <dgm:pt modelId="{57D8C644-45F7-4D52-AAB7-16AF2B972A25}" type="parTrans" cxnId="{425C56BD-280E-451A-A5C3-33DC72DCF509}">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B68BE01C-1C43-4DB5-BF47-C50353E79AED}" type="sibTrans" cxnId="{425C56BD-280E-451A-A5C3-33DC72DCF509}">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0A3EC06E-8341-4DAF-B2E9-E960BAB3F42E}">
      <dgm:prSet phldrT="[Text]" custT="1"/>
      <dgm:spPr/>
      <dgm:t>
        <a:bodyPr/>
        <a:lstStyle/>
        <a:p>
          <a:r>
            <a:rPr lang="en-GB" sz="24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Quantitative </a:t>
          </a:r>
          <a:endParaRPr lang="en-GB" sz="24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dgm:t>
    </dgm:pt>
    <dgm:pt modelId="{A2E51191-DC6B-49C0-A242-4C3B3787263B}" type="parTrans" cxnId="{80BFADFC-F86F-4BDF-B144-F74AC57C6D9D}">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4CACCB53-9BC9-4F44-A06C-EC253FAFE086}" type="sibTrans" cxnId="{80BFADFC-F86F-4BDF-B144-F74AC57C6D9D}">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FAFF3D6A-8293-4597-8D13-7AF58D958280}">
      <dgm:prSet phldrT="[Text]" custT="1"/>
      <dgm:spPr/>
      <dgm:t>
        <a:bodyPr/>
        <a:lstStyle/>
        <a:p>
          <a:r>
            <a:rPr lang="en-GB" sz="24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Focuses on precisely  measurable aspect of reality </a:t>
          </a:r>
          <a:endParaRPr lang="en-GB" sz="24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dgm:t>
    </dgm:pt>
    <dgm:pt modelId="{7128256E-EDAB-41B7-B0FC-D73004642CE7}" type="parTrans" cxnId="{09A65424-7455-40AF-9960-20A36DFBCC60}">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444F7988-35B3-41A6-A3E6-688198ABF4B2}" type="sibTrans" cxnId="{09A65424-7455-40AF-9960-20A36DFBCC60}">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E38F432A-A816-4D00-9BC5-9635C293440E}">
      <dgm:prSet phldrT="[Text]"/>
      <dgm:spPr/>
      <dgm:t>
        <a:bodyPr/>
        <a:lstStyle/>
        <a:p>
          <a:r>
            <a:rPr lang="en-GB" b="0" cap="none" spc="0" dirty="0" err="1" smtClean="0">
              <a:ln w="0"/>
              <a:solidFill>
                <a:schemeClr val="tx1"/>
              </a:solidFill>
              <a:effectLst>
                <a:outerShdw blurRad="38100" dist="19050" dir="2700000" algn="tl" rotWithShape="0">
                  <a:schemeClr val="dk1">
                    <a:alpha val="40000"/>
                  </a:schemeClr>
                </a:outerShdw>
              </a:effectLst>
            </a:rPr>
            <a:t>Interpretivism</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382E0216-64DD-4FCB-A3F9-65379D4A027F}" type="parTrans" cxnId="{49E3BFBA-C2F3-4CF1-92B3-CEC6DBD1EDFB}">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1D91E7E4-EBFA-4729-8C41-A7C79A049E17}" type="sibTrans" cxnId="{49E3BFBA-C2F3-4CF1-92B3-CEC6DBD1EDFB}">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47099D1B-35B0-46F7-95D6-0C45AFA0B6AF}">
      <dgm:prSet phldrT="[Text]" custT="1"/>
      <dgm:spPr/>
      <dgm:t>
        <a:bodyPr/>
        <a:lstStyle/>
        <a:p>
          <a:r>
            <a:rPr lang="en-GB" sz="2400" b="0" cap="none" spc="0" dirty="0" smtClean="0">
              <a:ln w="0"/>
              <a:solidFill>
                <a:schemeClr val="tx1"/>
              </a:solidFill>
              <a:effectLst>
                <a:outerShdw blurRad="38100" dist="19050" dir="2700000" algn="tl" rotWithShape="0">
                  <a:schemeClr val="dk1">
                    <a:alpha val="40000"/>
                  </a:schemeClr>
                </a:outerShdw>
              </a:effectLst>
            </a:rPr>
            <a:t>Qualitative </a:t>
          </a:r>
          <a:endParaRPr lang="en-GB" sz="2400" b="0" cap="none" spc="0" dirty="0">
            <a:ln w="0"/>
            <a:solidFill>
              <a:schemeClr val="tx1"/>
            </a:solidFill>
            <a:effectLst>
              <a:outerShdw blurRad="38100" dist="19050" dir="2700000" algn="tl" rotWithShape="0">
                <a:schemeClr val="dk1">
                  <a:alpha val="40000"/>
                </a:schemeClr>
              </a:outerShdw>
            </a:effectLst>
          </a:endParaRPr>
        </a:p>
      </dgm:t>
    </dgm:pt>
    <dgm:pt modelId="{870FEACE-5085-4588-B535-40D870B75E15}" type="parTrans" cxnId="{C411FFFD-F3FA-4C63-AF08-AF62EE857560}">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FC1FF7A1-7E3D-4433-B47D-682DCC076E3B}" type="sibTrans" cxnId="{C411FFFD-F3FA-4C63-AF08-AF62EE857560}">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E03E9A51-650A-4C4C-A438-E15351E6F573}">
      <dgm:prSet phldrT="[Text]" custT="1"/>
      <dgm:spPr/>
      <dgm:t>
        <a:bodyPr/>
        <a:lstStyle/>
        <a:p>
          <a:r>
            <a:rPr lang="en-GB" sz="2400" b="0" cap="none" spc="0" dirty="0" smtClean="0">
              <a:ln w="0"/>
              <a:solidFill>
                <a:schemeClr val="tx1"/>
              </a:solidFill>
              <a:effectLst>
                <a:outerShdw blurRad="38100" dist="19050" dir="2700000" algn="tl" rotWithShape="0">
                  <a:schemeClr val="dk1">
                    <a:alpha val="40000"/>
                  </a:schemeClr>
                </a:outerShdw>
              </a:effectLst>
            </a:rPr>
            <a:t>Focuses on attributes </a:t>
          </a:r>
          <a:endParaRPr lang="en-GB" sz="2400" b="0" cap="none" spc="0" dirty="0">
            <a:ln w="0"/>
            <a:solidFill>
              <a:schemeClr val="tx1"/>
            </a:solidFill>
            <a:effectLst>
              <a:outerShdw blurRad="38100" dist="19050" dir="2700000" algn="tl" rotWithShape="0">
                <a:schemeClr val="dk1">
                  <a:alpha val="40000"/>
                </a:schemeClr>
              </a:outerShdw>
            </a:effectLst>
          </a:endParaRPr>
        </a:p>
      </dgm:t>
    </dgm:pt>
    <dgm:pt modelId="{DAD1F4E3-5D4C-4DD9-B48D-36C698A2D03F}" type="parTrans" cxnId="{4C5DB3DB-B494-4F9C-9F39-F0D25E46BA2A}">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DF482CAB-5FE2-4E30-89AB-41C619FDF3C3}" type="sibTrans" cxnId="{4C5DB3DB-B494-4F9C-9F39-F0D25E46BA2A}">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ABD80ABB-0FAE-4172-9315-BAD433C2335F}" type="pres">
      <dgm:prSet presAssocID="{957EDE28-F2B2-42AA-A2CC-4F668DF5834B}" presName="Name0" presStyleCnt="0">
        <dgm:presLayoutVars>
          <dgm:dir/>
          <dgm:resizeHandles val="exact"/>
        </dgm:presLayoutVars>
      </dgm:prSet>
      <dgm:spPr/>
      <dgm:t>
        <a:bodyPr/>
        <a:lstStyle/>
        <a:p>
          <a:endParaRPr lang="en-GB"/>
        </a:p>
      </dgm:t>
    </dgm:pt>
    <dgm:pt modelId="{E4F3F370-E919-4F5D-980B-5A4FADC59208}" type="pres">
      <dgm:prSet presAssocID="{8FAF46CA-D94B-4B30-9000-1FF63CC76982}" presName="node" presStyleLbl="node1" presStyleIdx="0" presStyleCnt="2" custScaleX="129776">
        <dgm:presLayoutVars>
          <dgm:bulletEnabled val="1"/>
        </dgm:presLayoutVars>
      </dgm:prSet>
      <dgm:spPr/>
      <dgm:t>
        <a:bodyPr/>
        <a:lstStyle/>
        <a:p>
          <a:endParaRPr lang="en-GB"/>
        </a:p>
      </dgm:t>
    </dgm:pt>
    <dgm:pt modelId="{CF50CB22-ACE6-49C2-A4CA-952299A24955}" type="pres">
      <dgm:prSet presAssocID="{B68BE01C-1C43-4DB5-BF47-C50353E79AED}" presName="sibTrans" presStyleCnt="0"/>
      <dgm:spPr/>
    </dgm:pt>
    <dgm:pt modelId="{9160C1AA-D69B-459B-9817-634FF44B217B}" type="pres">
      <dgm:prSet presAssocID="{E38F432A-A816-4D00-9BC5-9635C293440E}" presName="node" presStyleLbl="node1" presStyleIdx="1" presStyleCnt="2" custScaleX="125284">
        <dgm:presLayoutVars>
          <dgm:bulletEnabled val="1"/>
        </dgm:presLayoutVars>
      </dgm:prSet>
      <dgm:spPr/>
      <dgm:t>
        <a:bodyPr/>
        <a:lstStyle/>
        <a:p>
          <a:endParaRPr lang="en-GB"/>
        </a:p>
      </dgm:t>
    </dgm:pt>
  </dgm:ptLst>
  <dgm:cxnLst>
    <dgm:cxn modelId="{09A65424-7455-40AF-9960-20A36DFBCC60}" srcId="{8FAF46CA-D94B-4B30-9000-1FF63CC76982}" destId="{FAFF3D6A-8293-4597-8D13-7AF58D958280}" srcOrd="1" destOrd="0" parTransId="{7128256E-EDAB-41B7-B0FC-D73004642CE7}" sibTransId="{444F7988-35B3-41A6-A3E6-688198ABF4B2}"/>
    <dgm:cxn modelId="{6F598C56-5BD8-4A2B-9BFF-8D196DCC71CA}" type="presOf" srcId="{47099D1B-35B0-46F7-95D6-0C45AFA0B6AF}" destId="{9160C1AA-D69B-459B-9817-634FF44B217B}" srcOrd="0" destOrd="1" presId="urn:microsoft.com/office/officeart/2005/8/layout/hList6"/>
    <dgm:cxn modelId="{A2F453F2-9DF3-4E85-812A-63DDB5319F95}" type="presOf" srcId="{957EDE28-F2B2-42AA-A2CC-4F668DF5834B}" destId="{ABD80ABB-0FAE-4172-9315-BAD433C2335F}" srcOrd="0" destOrd="0" presId="urn:microsoft.com/office/officeart/2005/8/layout/hList6"/>
    <dgm:cxn modelId="{4C5DB3DB-B494-4F9C-9F39-F0D25E46BA2A}" srcId="{E38F432A-A816-4D00-9BC5-9635C293440E}" destId="{E03E9A51-650A-4C4C-A438-E15351E6F573}" srcOrd="1" destOrd="0" parTransId="{DAD1F4E3-5D4C-4DD9-B48D-36C698A2D03F}" sibTransId="{DF482CAB-5FE2-4E30-89AB-41C619FDF3C3}"/>
    <dgm:cxn modelId="{A90A4FFE-5A37-4C82-BD82-D0E803E2EA2A}" type="presOf" srcId="{0A3EC06E-8341-4DAF-B2E9-E960BAB3F42E}" destId="{E4F3F370-E919-4F5D-980B-5A4FADC59208}" srcOrd="0" destOrd="1" presId="urn:microsoft.com/office/officeart/2005/8/layout/hList6"/>
    <dgm:cxn modelId="{49E3BFBA-C2F3-4CF1-92B3-CEC6DBD1EDFB}" srcId="{957EDE28-F2B2-42AA-A2CC-4F668DF5834B}" destId="{E38F432A-A816-4D00-9BC5-9635C293440E}" srcOrd="1" destOrd="0" parTransId="{382E0216-64DD-4FCB-A3F9-65379D4A027F}" sibTransId="{1D91E7E4-EBFA-4729-8C41-A7C79A049E17}"/>
    <dgm:cxn modelId="{425C56BD-280E-451A-A5C3-33DC72DCF509}" srcId="{957EDE28-F2B2-42AA-A2CC-4F668DF5834B}" destId="{8FAF46CA-D94B-4B30-9000-1FF63CC76982}" srcOrd="0" destOrd="0" parTransId="{57D8C644-45F7-4D52-AAB7-16AF2B972A25}" sibTransId="{B68BE01C-1C43-4DB5-BF47-C50353E79AED}"/>
    <dgm:cxn modelId="{305A4A4C-EFD5-40E6-8E1D-CF946A31796E}" type="presOf" srcId="{FAFF3D6A-8293-4597-8D13-7AF58D958280}" destId="{E4F3F370-E919-4F5D-980B-5A4FADC59208}" srcOrd="0" destOrd="2" presId="urn:microsoft.com/office/officeart/2005/8/layout/hList6"/>
    <dgm:cxn modelId="{C411FFFD-F3FA-4C63-AF08-AF62EE857560}" srcId="{E38F432A-A816-4D00-9BC5-9635C293440E}" destId="{47099D1B-35B0-46F7-95D6-0C45AFA0B6AF}" srcOrd="0" destOrd="0" parTransId="{870FEACE-5085-4588-B535-40D870B75E15}" sibTransId="{FC1FF7A1-7E3D-4433-B47D-682DCC076E3B}"/>
    <dgm:cxn modelId="{DAD2C1BD-6B73-4D4A-B930-44ACFC3712E1}" type="presOf" srcId="{E38F432A-A816-4D00-9BC5-9635C293440E}" destId="{9160C1AA-D69B-459B-9817-634FF44B217B}" srcOrd="0" destOrd="0" presId="urn:microsoft.com/office/officeart/2005/8/layout/hList6"/>
    <dgm:cxn modelId="{80BFADFC-F86F-4BDF-B144-F74AC57C6D9D}" srcId="{8FAF46CA-D94B-4B30-9000-1FF63CC76982}" destId="{0A3EC06E-8341-4DAF-B2E9-E960BAB3F42E}" srcOrd="0" destOrd="0" parTransId="{A2E51191-DC6B-49C0-A242-4C3B3787263B}" sibTransId="{4CACCB53-9BC9-4F44-A06C-EC253FAFE086}"/>
    <dgm:cxn modelId="{A5FED5E3-FE9A-44C4-A951-2D52E346B414}" type="presOf" srcId="{8FAF46CA-D94B-4B30-9000-1FF63CC76982}" destId="{E4F3F370-E919-4F5D-980B-5A4FADC59208}" srcOrd="0" destOrd="0" presId="urn:microsoft.com/office/officeart/2005/8/layout/hList6"/>
    <dgm:cxn modelId="{155AD016-EE02-4CA5-A4D8-696FC3421DBB}" type="presOf" srcId="{E03E9A51-650A-4C4C-A438-E15351E6F573}" destId="{9160C1AA-D69B-459B-9817-634FF44B217B}" srcOrd="0" destOrd="2" presId="urn:microsoft.com/office/officeart/2005/8/layout/hList6"/>
    <dgm:cxn modelId="{659F143F-7308-43BB-BE3B-3CDF2E0F042A}" type="presParOf" srcId="{ABD80ABB-0FAE-4172-9315-BAD433C2335F}" destId="{E4F3F370-E919-4F5D-980B-5A4FADC59208}" srcOrd="0" destOrd="0" presId="urn:microsoft.com/office/officeart/2005/8/layout/hList6"/>
    <dgm:cxn modelId="{B647F468-CA4A-4229-B1AC-546D3C04B830}" type="presParOf" srcId="{ABD80ABB-0FAE-4172-9315-BAD433C2335F}" destId="{CF50CB22-ACE6-49C2-A4CA-952299A24955}" srcOrd="1" destOrd="0" presId="urn:microsoft.com/office/officeart/2005/8/layout/hList6"/>
    <dgm:cxn modelId="{63910083-5E7F-4E06-AA33-48C4570F935C}" type="presParOf" srcId="{ABD80ABB-0FAE-4172-9315-BAD433C2335F}" destId="{9160C1AA-D69B-459B-9817-634FF44B217B}" srcOrd="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F5E265-9877-4608-BD38-66A6EBBE47C8}">
      <dsp:nvSpPr>
        <dsp:cNvPr id="0" name=""/>
        <dsp:cNvSpPr/>
      </dsp:nvSpPr>
      <dsp:spPr>
        <a:xfrm>
          <a:off x="-4096591" y="-628737"/>
          <a:ext cx="4881531" cy="4881531"/>
        </a:xfrm>
        <a:prstGeom prst="blockArc">
          <a:avLst>
            <a:gd name="adj1" fmla="val 18900000"/>
            <a:gd name="adj2" fmla="val 2700000"/>
            <a:gd name="adj3" fmla="val 442"/>
          </a:avLst>
        </a:prstGeom>
        <a:noFill/>
        <a:ln w="11429" cap="flat" cmpd="sng" algn="ctr">
          <a:solidFill>
            <a:schemeClr val="dk2">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926BD78F-6347-4485-9F06-B15352D2B9F1}">
      <dsp:nvSpPr>
        <dsp:cNvPr id="0" name=""/>
        <dsp:cNvSpPr/>
      </dsp:nvSpPr>
      <dsp:spPr>
        <a:xfrm>
          <a:off x="411292" y="278617"/>
          <a:ext cx="6475013" cy="557524"/>
        </a:xfrm>
        <a:prstGeom prst="rect">
          <a:avLst/>
        </a:prstGeom>
        <a:solidFill>
          <a:schemeClr val="lt1">
            <a:hueOff val="0"/>
            <a:satOff val="0"/>
            <a:lumOff val="0"/>
            <a:alphaOff val="0"/>
          </a:schemeClr>
        </a:solidFill>
        <a:ln w="11429" cap="flat" cmpd="sng" algn="ctr">
          <a:solidFill>
            <a:schemeClr val="dk2">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2535" tIns="45720" rIns="45720" bIns="45720" numCol="1" spcCol="1270" anchor="ctr" anchorCtr="0">
          <a:noAutofit/>
        </a:bodyPr>
        <a:lstStyle/>
        <a:p>
          <a:pPr lvl="0" algn="l" defTabSz="800100">
            <a:lnSpc>
              <a:spcPct val="90000"/>
            </a:lnSpc>
            <a:spcBef>
              <a:spcPct val="0"/>
            </a:spcBef>
            <a:spcAft>
              <a:spcPct val="35000"/>
            </a:spcAft>
          </a:pPr>
          <a:r>
            <a:rPr lang="en-GB" sz="1800" b="1" kern="1200"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solve practical problems </a:t>
          </a:r>
          <a:endParaRPr lang="en-GB" sz="1800" b="1" kern="1200"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sp:txBody>
      <dsp:txXfrm>
        <a:off x="411292" y="278617"/>
        <a:ext cx="6475013" cy="557524"/>
      </dsp:txXfrm>
    </dsp:sp>
    <dsp:sp modelId="{16A05F8B-8223-4F32-A349-03C4EFB4253E}">
      <dsp:nvSpPr>
        <dsp:cNvPr id="0" name=""/>
        <dsp:cNvSpPr/>
      </dsp:nvSpPr>
      <dsp:spPr>
        <a:xfrm>
          <a:off x="62839" y="208926"/>
          <a:ext cx="696905" cy="696905"/>
        </a:xfrm>
        <a:prstGeom prst="ellipse">
          <a:avLst/>
        </a:prstGeom>
        <a:solidFill>
          <a:schemeClr val="lt1">
            <a:hueOff val="0"/>
            <a:satOff val="0"/>
            <a:lumOff val="0"/>
            <a:alphaOff val="0"/>
          </a:schemeClr>
        </a:solidFill>
        <a:ln w="11429" cap="flat" cmpd="sng" algn="ctr">
          <a:solidFill>
            <a:schemeClr val="dk2">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3DE857C6-DD3C-4F58-85A6-67B4C1838EBD}">
      <dsp:nvSpPr>
        <dsp:cNvPr id="0" name=""/>
        <dsp:cNvSpPr/>
      </dsp:nvSpPr>
      <dsp:spPr>
        <a:xfrm>
          <a:off x="730933" y="1115049"/>
          <a:ext cx="6155371" cy="557524"/>
        </a:xfrm>
        <a:prstGeom prst="rect">
          <a:avLst/>
        </a:prstGeom>
        <a:solidFill>
          <a:schemeClr val="lt1">
            <a:hueOff val="0"/>
            <a:satOff val="0"/>
            <a:lumOff val="0"/>
            <a:alphaOff val="0"/>
          </a:schemeClr>
        </a:solidFill>
        <a:ln w="11429" cap="flat" cmpd="sng" algn="ctr">
          <a:solidFill>
            <a:schemeClr val="dk2">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2535" tIns="45720" rIns="45720" bIns="45720" numCol="1" spcCol="1270" anchor="ctr" anchorCtr="0">
          <a:noAutofit/>
        </a:bodyPr>
        <a:lstStyle/>
        <a:p>
          <a:pPr lvl="0" algn="l" defTabSz="800100">
            <a:lnSpc>
              <a:spcPct val="90000"/>
            </a:lnSpc>
            <a:spcBef>
              <a:spcPct val="0"/>
            </a:spcBef>
            <a:spcAft>
              <a:spcPct val="35000"/>
            </a:spcAft>
          </a:pPr>
          <a:r>
            <a:rPr lang="en-GB" sz="1800" b="1" kern="1200"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bridge the gap between theory and practice </a:t>
          </a:r>
          <a:endParaRPr lang="en-GB" sz="1800" b="1" kern="1200"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sp:txBody>
      <dsp:txXfrm>
        <a:off x="730933" y="1115049"/>
        <a:ext cx="6155371" cy="557524"/>
      </dsp:txXfrm>
    </dsp:sp>
    <dsp:sp modelId="{B0F2A3E6-5F74-4871-9A4B-B768D6E539D2}">
      <dsp:nvSpPr>
        <dsp:cNvPr id="0" name=""/>
        <dsp:cNvSpPr/>
      </dsp:nvSpPr>
      <dsp:spPr>
        <a:xfrm>
          <a:off x="382480" y="1045358"/>
          <a:ext cx="696905" cy="696905"/>
        </a:xfrm>
        <a:prstGeom prst="ellipse">
          <a:avLst/>
        </a:prstGeom>
        <a:solidFill>
          <a:schemeClr val="lt1">
            <a:hueOff val="0"/>
            <a:satOff val="0"/>
            <a:lumOff val="0"/>
            <a:alphaOff val="0"/>
          </a:schemeClr>
        </a:solidFill>
        <a:ln w="11429" cap="flat" cmpd="sng" algn="ctr">
          <a:solidFill>
            <a:schemeClr val="dk2">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3274BD73-472E-4893-9817-12D3DAD9D83D}">
      <dsp:nvSpPr>
        <dsp:cNvPr id="0" name=""/>
        <dsp:cNvSpPr/>
      </dsp:nvSpPr>
      <dsp:spPr>
        <a:xfrm>
          <a:off x="730933" y="1951481"/>
          <a:ext cx="6155371" cy="557524"/>
        </a:xfrm>
        <a:prstGeom prst="rect">
          <a:avLst/>
        </a:prstGeom>
        <a:solidFill>
          <a:schemeClr val="lt1">
            <a:hueOff val="0"/>
            <a:satOff val="0"/>
            <a:lumOff val="0"/>
            <a:alphaOff val="0"/>
          </a:schemeClr>
        </a:solidFill>
        <a:ln w="11429" cap="flat" cmpd="sng" algn="ctr">
          <a:solidFill>
            <a:schemeClr val="dk2">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2535" tIns="45720" rIns="45720" bIns="45720" numCol="1" spcCol="1270" anchor="ctr" anchorCtr="0">
          <a:noAutofit/>
        </a:bodyPr>
        <a:lstStyle/>
        <a:p>
          <a:pPr lvl="0" algn="l" defTabSz="800100">
            <a:lnSpc>
              <a:spcPct val="90000"/>
            </a:lnSpc>
            <a:spcBef>
              <a:spcPct val="0"/>
            </a:spcBef>
            <a:spcAft>
              <a:spcPct val="35000"/>
            </a:spcAft>
          </a:pPr>
          <a:r>
            <a:rPr lang="en-GB" sz="1800" b="1" kern="1200"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develop theory </a:t>
          </a:r>
          <a:endParaRPr lang="en-GB" sz="1800" b="1" kern="1200"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sp:txBody>
      <dsp:txXfrm>
        <a:off x="730933" y="1951481"/>
        <a:ext cx="6155371" cy="557524"/>
      </dsp:txXfrm>
    </dsp:sp>
    <dsp:sp modelId="{ECD7B83A-F7E6-4D64-B536-1AD1FB229F0A}">
      <dsp:nvSpPr>
        <dsp:cNvPr id="0" name=""/>
        <dsp:cNvSpPr/>
      </dsp:nvSpPr>
      <dsp:spPr>
        <a:xfrm>
          <a:off x="382480" y="1881791"/>
          <a:ext cx="696905" cy="696905"/>
        </a:xfrm>
        <a:prstGeom prst="ellipse">
          <a:avLst/>
        </a:prstGeom>
        <a:solidFill>
          <a:schemeClr val="lt1">
            <a:hueOff val="0"/>
            <a:satOff val="0"/>
            <a:lumOff val="0"/>
            <a:alphaOff val="0"/>
          </a:schemeClr>
        </a:solidFill>
        <a:ln w="11429" cap="flat" cmpd="sng" algn="ctr">
          <a:solidFill>
            <a:schemeClr val="dk2">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E5CE911C-4F18-411F-B680-F20C579A0EFA}">
      <dsp:nvSpPr>
        <dsp:cNvPr id="0" name=""/>
        <dsp:cNvSpPr/>
      </dsp:nvSpPr>
      <dsp:spPr>
        <a:xfrm>
          <a:off x="411292" y="2787913"/>
          <a:ext cx="6475013" cy="557524"/>
        </a:xfrm>
        <a:prstGeom prst="rect">
          <a:avLst/>
        </a:prstGeom>
        <a:solidFill>
          <a:schemeClr val="lt1">
            <a:hueOff val="0"/>
            <a:satOff val="0"/>
            <a:lumOff val="0"/>
            <a:alphaOff val="0"/>
          </a:schemeClr>
        </a:solidFill>
        <a:ln w="11429" cap="flat" cmpd="sng" algn="ctr">
          <a:solidFill>
            <a:schemeClr val="dk2">
              <a:shade val="80000"/>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2535" tIns="45720" rIns="45720" bIns="45720" numCol="1" spcCol="1270" anchor="ctr" anchorCtr="0">
          <a:noAutofit/>
        </a:bodyPr>
        <a:lstStyle/>
        <a:p>
          <a:pPr lvl="0" algn="l" defTabSz="800100">
            <a:lnSpc>
              <a:spcPct val="90000"/>
            </a:lnSpc>
            <a:spcBef>
              <a:spcPct val="0"/>
            </a:spcBef>
            <a:spcAft>
              <a:spcPct val="35000"/>
            </a:spcAft>
          </a:pPr>
          <a:r>
            <a:rPr lang="en-GB" sz="1800" b="1" kern="1200" cap="none" spc="0" smtClean="0">
              <a:ln w="9525">
                <a:solidFill>
                  <a:schemeClr val="bg1"/>
                </a:solidFill>
                <a:prstDash val="solid"/>
              </a:ln>
              <a:solidFill>
                <a:schemeClr val="tx1"/>
              </a:solidFill>
              <a:effectLst>
                <a:outerShdw blurRad="12700" dist="38100" dir="2700000" algn="tl" rotWithShape="0">
                  <a:schemeClr val="bg1">
                    <a:lumMod val="50000"/>
                  </a:schemeClr>
                </a:outerShdw>
              </a:effectLst>
            </a:rPr>
            <a:t>To improve policy making </a:t>
          </a:r>
          <a:endParaRPr lang="en-GB" sz="1800" b="1" kern="1200"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sp:txBody>
      <dsp:txXfrm>
        <a:off x="411292" y="2787913"/>
        <a:ext cx="6475013" cy="557524"/>
      </dsp:txXfrm>
    </dsp:sp>
    <dsp:sp modelId="{CD0B763A-B0B6-4A70-9D8D-CFC0E4861ACD}">
      <dsp:nvSpPr>
        <dsp:cNvPr id="0" name=""/>
        <dsp:cNvSpPr/>
      </dsp:nvSpPr>
      <dsp:spPr>
        <a:xfrm>
          <a:off x="62839" y="2718223"/>
          <a:ext cx="696905" cy="696905"/>
        </a:xfrm>
        <a:prstGeom prst="ellipse">
          <a:avLst/>
        </a:prstGeom>
        <a:solidFill>
          <a:schemeClr val="lt1">
            <a:hueOff val="0"/>
            <a:satOff val="0"/>
            <a:lumOff val="0"/>
            <a:alphaOff val="0"/>
          </a:schemeClr>
        </a:solidFill>
        <a:ln w="11429" cap="flat" cmpd="sng" algn="ctr">
          <a:solidFill>
            <a:schemeClr val="dk2">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3F370-E919-4F5D-980B-5A4FADC59208}">
      <dsp:nvSpPr>
        <dsp:cNvPr id="0" name=""/>
        <dsp:cNvSpPr/>
      </dsp:nvSpPr>
      <dsp:spPr>
        <a:xfrm rot="16200000">
          <a:off x="245022" y="-244960"/>
          <a:ext cx="3456384" cy="3946304"/>
        </a:xfrm>
        <a:prstGeom prst="flowChartManualOperation">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600200">
            <a:lnSpc>
              <a:spcPct val="90000"/>
            </a:lnSpc>
            <a:spcBef>
              <a:spcPct val="0"/>
            </a:spcBef>
            <a:spcAft>
              <a:spcPct val="35000"/>
            </a:spcAft>
          </a:pPr>
          <a:r>
            <a:rPr lang="en-GB" sz="3600" b="0" kern="120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Positivism </a:t>
          </a:r>
          <a:endParaRPr lang="en-GB" sz="3600" b="0" kern="120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228600" lvl="1" indent="-228600" algn="l" defTabSz="1066800">
            <a:lnSpc>
              <a:spcPct val="90000"/>
            </a:lnSpc>
            <a:spcBef>
              <a:spcPct val="0"/>
            </a:spcBef>
            <a:spcAft>
              <a:spcPct val="15000"/>
            </a:spcAft>
            <a:buChar char="••"/>
          </a:pPr>
          <a:r>
            <a:rPr lang="en-GB" sz="2400" b="0" kern="120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Quantitative </a:t>
          </a:r>
          <a:endParaRPr lang="en-GB" sz="2400" b="0" kern="120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marL="228600" lvl="1" indent="-228600" algn="l" defTabSz="1066800">
            <a:lnSpc>
              <a:spcPct val="90000"/>
            </a:lnSpc>
            <a:spcBef>
              <a:spcPct val="0"/>
            </a:spcBef>
            <a:spcAft>
              <a:spcPct val="15000"/>
            </a:spcAft>
            <a:buChar char="••"/>
          </a:pPr>
          <a:r>
            <a:rPr lang="en-GB" sz="2400" b="0" kern="120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Focuses on precisely  measurable aspect of reality </a:t>
          </a:r>
          <a:endParaRPr lang="en-GB" sz="2400" b="0" kern="120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dsp:txBody>
      <dsp:txXfrm rot="5400000">
        <a:off x="62" y="691277"/>
        <a:ext cx="3946304" cy="2073830"/>
      </dsp:txXfrm>
    </dsp:sp>
    <dsp:sp modelId="{9160C1AA-D69B-459B-9817-634FF44B217B}">
      <dsp:nvSpPr>
        <dsp:cNvPr id="0" name=""/>
        <dsp:cNvSpPr/>
      </dsp:nvSpPr>
      <dsp:spPr>
        <a:xfrm rot="16200000">
          <a:off x="4351094" y="-176662"/>
          <a:ext cx="3456384" cy="3809709"/>
        </a:xfrm>
        <a:prstGeom prst="flowChartManualOperation">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600200">
            <a:lnSpc>
              <a:spcPct val="90000"/>
            </a:lnSpc>
            <a:spcBef>
              <a:spcPct val="0"/>
            </a:spcBef>
            <a:spcAft>
              <a:spcPct val="35000"/>
            </a:spcAft>
          </a:pPr>
          <a:r>
            <a:rPr lang="en-GB" sz="3600" b="0" kern="1200" cap="none" spc="0" dirty="0" err="1" smtClean="0">
              <a:ln w="0"/>
              <a:solidFill>
                <a:schemeClr val="tx1"/>
              </a:solidFill>
              <a:effectLst>
                <a:outerShdw blurRad="38100" dist="19050" dir="2700000" algn="tl" rotWithShape="0">
                  <a:schemeClr val="dk1">
                    <a:alpha val="40000"/>
                  </a:schemeClr>
                </a:outerShdw>
              </a:effectLst>
            </a:rPr>
            <a:t>Interpretivism</a:t>
          </a:r>
          <a:endParaRPr lang="en-GB" sz="3600" b="0" kern="1200" cap="none" spc="0" dirty="0">
            <a:ln w="0"/>
            <a:solidFill>
              <a:schemeClr val="tx1"/>
            </a:solidFill>
            <a:effectLst>
              <a:outerShdw blurRad="38100" dist="19050" dir="2700000" algn="tl" rotWithShape="0">
                <a:schemeClr val="dk1">
                  <a:alpha val="40000"/>
                </a:schemeClr>
              </a:outerShdw>
            </a:effectLst>
          </a:endParaRPr>
        </a:p>
        <a:p>
          <a:pPr marL="228600" lvl="1" indent="-228600" algn="l" defTabSz="1066800">
            <a:lnSpc>
              <a:spcPct val="90000"/>
            </a:lnSpc>
            <a:spcBef>
              <a:spcPct val="0"/>
            </a:spcBef>
            <a:spcAft>
              <a:spcPct val="15000"/>
            </a:spcAft>
            <a:buChar char="••"/>
          </a:pPr>
          <a:r>
            <a:rPr lang="en-GB" sz="2400" b="0" kern="1200" cap="none" spc="0" dirty="0" smtClean="0">
              <a:ln w="0"/>
              <a:solidFill>
                <a:schemeClr val="tx1"/>
              </a:solidFill>
              <a:effectLst>
                <a:outerShdw blurRad="38100" dist="19050" dir="2700000" algn="tl" rotWithShape="0">
                  <a:schemeClr val="dk1">
                    <a:alpha val="40000"/>
                  </a:schemeClr>
                </a:outerShdw>
              </a:effectLst>
            </a:rPr>
            <a:t>Qualitative </a:t>
          </a:r>
          <a:endParaRPr lang="en-GB" sz="2400" b="0" kern="1200" cap="none" spc="0" dirty="0">
            <a:ln w="0"/>
            <a:solidFill>
              <a:schemeClr val="tx1"/>
            </a:solidFill>
            <a:effectLst>
              <a:outerShdw blurRad="38100" dist="19050" dir="2700000" algn="tl" rotWithShape="0">
                <a:schemeClr val="dk1">
                  <a:alpha val="40000"/>
                </a:schemeClr>
              </a:outerShdw>
            </a:effectLst>
          </a:endParaRPr>
        </a:p>
        <a:p>
          <a:pPr marL="228600" lvl="1" indent="-228600" algn="l" defTabSz="1066800">
            <a:lnSpc>
              <a:spcPct val="90000"/>
            </a:lnSpc>
            <a:spcBef>
              <a:spcPct val="0"/>
            </a:spcBef>
            <a:spcAft>
              <a:spcPct val="15000"/>
            </a:spcAft>
            <a:buChar char="••"/>
          </a:pPr>
          <a:r>
            <a:rPr lang="en-GB" sz="2400" b="0" kern="1200" cap="none" spc="0" dirty="0" smtClean="0">
              <a:ln w="0"/>
              <a:solidFill>
                <a:schemeClr val="tx1"/>
              </a:solidFill>
              <a:effectLst>
                <a:outerShdw blurRad="38100" dist="19050" dir="2700000" algn="tl" rotWithShape="0">
                  <a:schemeClr val="dk1">
                    <a:alpha val="40000"/>
                  </a:schemeClr>
                </a:outerShdw>
              </a:effectLst>
            </a:rPr>
            <a:t>Focuses on attributes </a:t>
          </a:r>
          <a:endParaRPr lang="en-GB" sz="2400" b="0" kern="1200" cap="none" spc="0" dirty="0">
            <a:ln w="0"/>
            <a:solidFill>
              <a:schemeClr val="tx1"/>
            </a:solidFill>
            <a:effectLst>
              <a:outerShdw blurRad="38100" dist="19050" dir="2700000" algn="tl" rotWithShape="0">
                <a:schemeClr val="dk1">
                  <a:alpha val="40000"/>
                </a:schemeClr>
              </a:outerShdw>
            </a:effectLst>
          </a:endParaRPr>
        </a:p>
      </dsp:txBody>
      <dsp:txXfrm rot="5400000">
        <a:off x="4174432" y="691277"/>
        <a:ext cx="3809709" cy="207383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95C8C6-06FE-475B-A0EE-C2540C616ED4}" type="datetimeFigureOut">
              <a:rPr lang="en-GB" smtClean="0"/>
              <a:t>29/02/2020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E170AD-B0F4-43B7-9312-8A91393B4AE7}" type="slidenum">
              <a:rPr lang="en-GB" smtClean="0"/>
              <a:t>‹#›</a:t>
            </a:fld>
            <a:endParaRPr lang="en-GB"/>
          </a:p>
        </p:txBody>
      </p:sp>
    </p:spTree>
    <p:extLst>
      <p:ext uri="{BB962C8B-B14F-4D97-AF65-F5344CB8AC3E}">
        <p14:creationId xmlns:p14="http://schemas.microsoft.com/office/powerpoint/2010/main" val="523262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US" smtClean="0"/>
              <a:t>Amare social </a:t>
            </a:r>
            <a:endParaRPr lang="en-US"/>
          </a:p>
        </p:txBody>
      </p:sp>
      <p:sp>
        <p:nvSpPr>
          <p:cNvPr id="5" name="Slide Number Placeholder 4"/>
          <p:cNvSpPr>
            <a:spLocks noGrp="1"/>
          </p:cNvSpPr>
          <p:nvPr>
            <p:ph type="sldNum" sz="quarter" idx="11"/>
          </p:nvPr>
        </p:nvSpPr>
        <p:spPr/>
        <p:txBody>
          <a:bodyPr/>
          <a:lstStyle/>
          <a:p>
            <a:fld id="{C21DE85A-DE31-4C94-A712-778BB1F52D8F}" type="slidenum">
              <a:rPr lang="en-US" smtClean="0"/>
              <a:pPr/>
              <a:t>1</a:t>
            </a:fld>
            <a:endParaRPr lang="en-US"/>
          </a:p>
        </p:txBody>
      </p:sp>
    </p:spTree>
    <p:extLst>
      <p:ext uri="{BB962C8B-B14F-4D97-AF65-F5344CB8AC3E}">
        <p14:creationId xmlns:p14="http://schemas.microsoft.com/office/powerpoint/2010/main" val="3429370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15</a:t>
            </a:fld>
            <a:endParaRPr lang="en-GB"/>
          </a:p>
        </p:txBody>
      </p:sp>
    </p:spTree>
    <p:extLst>
      <p:ext uri="{BB962C8B-B14F-4D97-AF65-F5344CB8AC3E}">
        <p14:creationId xmlns:p14="http://schemas.microsoft.com/office/powerpoint/2010/main" val="1690361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16</a:t>
            </a:fld>
            <a:endParaRPr lang="en-GB"/>
          </a:p>
        </p:txBody>
      </p:sp>
    </p:spTree>
    <p:extLst>
      <p:ext uri="{BB962C8B-B14F-4D97-AF65-F5344CB8AC3E}">
        <p14:creationId xmlns:p14="http://schemas.microsoft.com/office/powerpoint/2010/main" val="2651554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5E170AD-B0F4-43B7-9312-8A91393B4AE7}" type="slidenum">
              <a:rPr lang="en-GB" smtClean="0"/>
              <a:t>29</a:t>
            </a:fld>
            <a:endParaRPr lang="en-GB"/>
          </a:p>
        </p:txBody>
      </p:sp>
    </p:spTree>
    <p:extLst>
      <p:ext uri="{BB962C8B-B14F-4D97-AF65-F5344CB8AC3E}">
        <p14:creationId xmlns:p14="http://schemas.microsoft.com/office/powerpoint/2010/main" val="3007713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30</a:t>
            </a:fld>
            <a:endParaRPr lang="en-GB"/>
          </a:p>
        </p:txBody>
      </p:sp>
    </p:spTree>
    <p:extLst>
      <p:ext uri="{BB962C8B-B14F-4D97-AF65-F5344CB8AC3E}">
        <p14:creationId xmlns:p14="http://schemas.microsoft.com/office/powerpoint/2010/main" val="2435670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31</a:t>
            </a:fld>
            <a:endParaRPr lang="en-GB"/>
          </a:p>
        </p:txBody>
      </p:sp>
    </p:spTree>
    <p:extLst>
      <p:ext uri="{BB962C8B-B14F-4D97-AF65-F5344CB8AC3E}">
        <p14:creationId xmlns:p14="http://schemas.microsoft.com/office/powerpoint/2010/main" val="17170349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32</a:t>
            </a:fld>
            <a:endParaRPr lang="en-GB"/>
          </a:p>
        </p:txBody>
      </p:sp>
    </p:spTree>
    <p:extLst>
      <p:ext uri="{BB962C8B-B14F-4D97-AF65-F5344CB8AC3E}">
        <p14:creationId xmlns:p14="http://schemas.microsoft.com/office/powerpoint/2010/main" val="2842962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33</a:t>
            </a:fld>
            <a:endParaRPr lang="en-GB"/>
          </a:p>
        </p:txBody>
      </p:sp>
    </p:spTree>
    <p:extLst>
      <p:ext uri="{BB962C8B-B14F-4D97-AF65-F5344CB8AC3E}">
        <p14:creationId xmlns:p14="http://schemas.microsoft.com/office/powerpoint/2010/main" val="131983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35</a:t>
            </a:fld>
            <a:endParaRPr lang="en-GB"/>
          </a:p>
        </p:txBody>
      </p:sp>
    </p:spTree>
    <p:extLst>
      <p:ext uri="{BB962C8B-B14F-4D97-AF65-F5344CB8AC3E}">
        <p14:creationId xmlns:p14="http://schemas.microsoft.com/office/powerpoint/2010/main" val="214845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4</a:t>
            </a:fld>
            <a:endParaRPr lang="en-GB"/>
          </a:p>
        </p:txBody>
      </p:sp>
    </p:spTree>
    <p:extLst>
      <p:ext uri="{BB962C8B-B14F-4D97-AF65-F5344CB8AC3E}">
        <p14:creationId xmlns:p14="http://schemas.microsoft.com/office/powerpoint/2010/main" val="1567642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5</a:t>
            </a:fld>
            <a:endParaRPr lang="en-GB"/>
          </a:p>
        </p:txBody>
      </p:sp>
    </p:spTree>
    <p:extLst>
      <p:ext uri="{BB962C8B-B14F-4D97-AF65-F5344CB8AC3E}">
        <p14:creationId xmlns:p14="http://schemas.microsoft.com/office/powerpoint/2010/main" val="1818444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7</a:t>
            </a:fld>
            <a:endParaRPr lang="en-GB"/>
          </a:p>
        </p:txBody>
      </p:sp>
    </p:spTree>
    <p:extLst>
      <p:ext uri="{BB962C8B-B14F-4D97-AF65-F5344CB8AC3E}">
        <p14:creationId xmlns:p14="http://schemas.microsoft.com/office/powerpoint/2010/main" val="2457556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10</a:t>
            </a:fld>
            <a:endParaRPr lang="en-GB"/>
          </a:p>
        </p:txBody>
      </p:sp>
    </p:spTree>
    <p:extLst>
      <p:ext uri="{BB962C8B-B14F-4D97-AF65-F5344CB8AC3E}">
        <p14:creationId xmlns:p14="http://schemas.microsoft.com/office/powerpoint/2010/main" val="1807054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11</a:t>
            </a:fld>
            <a:endParaRPr lang="en-GB"/>
          </a:p>
        </p:txBody>
      </p:sp>
    </p:spTree>
    <p:extLst>
      <p:ext uri="{BB962C8B-B14F-4D97-AF65-F5344CB8AC3E}">
        <p14:creationId xmlns:p14="http://schemas.microsoft.com/office/powerpoint/2010/main" val="3167413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12</a:t>
            </a:fld>
            <a:endParaRPr lang="en-GB"/>
          </a:p>
        </p:txBody>
      </p:sp>
    </p:spTree>
    <p:extLst>
      <p:ext uri="{BB962C8B-B14F-4D97-AF65-F5344CB8AC3E}">
        <p14:creationId xmlns:p14="http://schemas.microsoft.com/office/powerpoint/2010/main" val="976777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13</a:t>
            </a:fld>
            <a:endParaRPr lang="en-GB"/>
          </a:p>
        </p:txBody>
      </p:sp>
    </p:spTree>
    <p:extLst>
      <p:ext uri="{BB962C8B-B14F-4D97-AF65-F5344CB8AC3E}">
        <p14:creationId xmlns:p14="http://schemas.microsoft.com/office/powerpoint/2010/main" val="603042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14</a:t>
            </a:fld>
            <a:endParaRPr lang="en-GB"/>
          </a:p>
        </p:txBody>
      </p:sp>
    </p:spTree>
    <p:extLst>
      <p:ext uri="{BB962C8B-B14F-4D97-AF65-F5344CB8AC3E}">
        <p14:creationId xmlns:p14="http://schemas.microsoft.com/office/powerpoint/2010/main" val="2884505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6ACDC255-2C20-4FFD-BC9A-231B4A02076A}" type="datetimeFigureOut">
              <a:rPr lang="en-IN" smtClean="0"/>
              <a:t>29-02-2020</a:t>
            </a:fld>
            <a:endParaRPr lang="en-IN"/>
          </a:p>
        </p:txBody>
      </p:sp>
      <p:sp>
        <p:nvSpPr>
          <p:cNvPr id="8" name="Footer Placeholder 7"/>
          <p:cNvSpPr>
            <a:spLocks noGrp="1"/>
          </p:cNvSpPr>
          <p:nvPr>
            <p:ph type="ftr" sz="quarter" idx="11"/>
          </p:nvPr>
        </p:nvSpPr>
        <p:spPr/>
        <p:txBody>
          <a:bodyPr/>
          <a:lstStyle/>
          <a:p>
            <a:endParaRPr lang="en-IN"/>
          </a:p>
        </p:txBody>
      </p:sp>
      <p:sp>
        <p:nvSpPr>
          <p:cNvPr id="11" name="Slide Number Placeholder 10"/>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CDC255-2C20-4FFD-BC9A-231B4A02076A}" type="datetimeFigureOut">
              <a:rPr lang="en-IN" smtClean="0"/>
              <a:t>29-02-2020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CDC255-2C20-4FFD-BC9A-231B4A02076A}" type="datetimeFigureOut">
              <a:rPr lang="en-IN" smtClean="0"/>
              <a:t>29-02-2020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3A52BF6-EA3E-44A8-801D-5C164E2DE22D}" type="datetime1">
              <a:rPr lang="en-US" smtClean="0"/>
              <a:pPr/>
              <a:t>2/29/2020</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980559428"/>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527805350"/>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D4117A79-209A-41D7-BC94-59B1B7812AC4}" type="datetime1">
              <a:rPr lang="en-US" smtClean="0"/>
              <a:pPr/>
              <a:t>2/29/2020</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88006949"/>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AB4517D-52FB-4BC5-9513-8B8A9EA67493}" type="datetime1">
              <a:rPr lang="en-US" smtClean="0"/>
              <a:pPr/>
              <a:t>2/29/2020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153569330"/>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E4877E0-5B74-483C-A19F-B06A427781D7}" type="datetime1">
              <a:rPr lang="en-US" smtClean="0"/>
              <a:pPr/>
              <a:t>2/29/2020</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130966619"/>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41A8B9-0B39-4EAF-9CB4-5FC39A83FD8F}" type="datetime1">
              <a:rPr lang="en-US" smtClean="0"/>
              <a:pPr/>
              <a:t>2/29/2020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Tree>
    <p:extLst>
      <p:ext uri="{BB962C8B-B14F-4D97-AF65-F5344CB8AC3E}">
        <p14:creationId xmlns:p14="http://schemas.microsoft.com/office/powerpoint/2010/main" val="2760047081"/>
      </p:ext>
    </p:extLst>
  </p:cSld>
  <p:clrMapOvr>
    <a:masterClrMapping/>
  </p:clrMapOvr>
  <p:transition>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6FDFEB96-9DFF-4FBF-9180-009999B18BFF}" type="datetime1">
              <a:rPr lang="en-US" smtClean="0"/>
              <a:pPr/>
              <a:t>2/29/2020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8A3F75D-E20E-43FE-BD9A-A096B6C95649}" type="slidenum">
              <a:rPr lang="en-IN" smtClean="0"/>
              <a:pPr/>
              <a:t>‹#›</a:t>
            </a:fld>
            <a:endParaRPr lang="en-IN"/>
          </a:p>
        </p:txBody>
      </p:sp>
    </p:spTree>
    <p:extLst>
      <p:ext uri="{BB962C8B-B14F-4D97-AF65-F5344CB8AC3E}">
        <p14:creationId xmlns:p14="http://schemas.microsoft.com/office/powerpoint/2010/main" val="1066514566"/>
      </p:ext>
    </p:extLst>
  </p:cSld>
  <p:clrMapOvr>
    <a:masterClrMapping/>
  </p:clrMapOvr>
  <p:transition>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8AA15F7F-07F0-4FA9-ACF5-221F09E3923E}" type="datetime1">
              <a:rPr lang="en-US" smtClean="0"/>
              <a:pPr/>
              <a:t>2/29/2020</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extLst>
      <p:ext uri="{BB962C8B-B14F-4D97-AF65-F5344CB8AC3E}">
        <p14:creationId xmlns:p14="http://schemas.microsoft.com/office/powerpoint/2010/main" val="101400756"/>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CDC255-2C20-4FFD-BC9A-231B4A02076A}" type="datetimeFigureOut">
              <a:rPr lang="en-IN" smtClean="0"/>
              <a:t>29-02-2020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8C78569B-E067-4267-855F-1A02A127A2FE}" type="datetime1">
              <a:rPr lang="en-US" smtClean="0"/>
              <a:pPr/>
              <a:t>2/29/2020</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extLst>
      <p:ext uri="{BB962C8B-B14F-4D97-AF65-F5344CB8AC3E}">
        <p14:creationId xmlns:p14="http://schemas.microsoft.com/office/powerpoint/2010/main" val="219332162"/>
      </p:ext>
    </p:extLst>
  </p:cSld>
  <p:clrMapOvr>
    <a:masterClrMapping/>
  </p:clrMapOvr>
  <p:transition>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D9CDF7-6892-4699-8FA6-6545081963A8}" type="datetime1">
              <a:rPr lang="en-US" smtClean="0"/>
              <a:pPr/>
              <a:t>2/29/2020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Tree>
    <p:extLst>
      <p:ext uri="{BB962C8B-B14F-4D97-AF65-F5344CB8AC3E}">
        <p14:creationId xmlns:p14="http://schemas.microsoft.com/office/powerpoint/2010/main" val="2719262426"/>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20CA2F-764A-40EE-9EB4-88D72A1C4F7E}" type="datetime1">
              <a:rPr lang="en-US" smtClean="0"/>
              <a:pPr/>
              <a:t>2/29/2020</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4238206063"/>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ACDC255-2C20-4FFD-BC9A-231B4A02076A}" type="datetimeFigureOut">
              <a:rPr lang="en-IN" smtClean="0"/>
              <a:t>29-02-2020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CDC255-2C20-4FFD-BC9A-231B4A02076A}" type="datetimeFigureOut">
              <a:rPr lang="en-IN" smtClean="0"/>
              <a:t>29-02-2020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ACDC255-2C20-4FFD-BC9A-231B4A02076A}" type="datetimeFigureOut">
              <a:rPr lang="en-IN" smtClean="0"/>
              <a:t>29-02-2020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ACDC255-2C20-4FFD-BC9A-231B4A02076A}" type="datetimeFigureOut">
              <a:rPr lang="en-IN" smtClean="0"/>
              <a:t>29-02-2020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6ACDC255-2C20-4FFD-BC9A-231B4A02076A}" type="datetimeFigureOut">
              <a:rPr lang="en-IN" smtClean="0"/>
              <a:t>29-02-2020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CDC255-2C20-4FFD-BC9A-231B4A02076A}" type="datetimeFigureOut">
              <a:rPr lang="en-IN" smtClean="0"/>
              <a:t>29-02-2020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3B066D-782C-4972-8A33-DB1F367A1C1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CDC255-2C20-4FFD-BC9A-231B4A02076A}" type="datetimeFigureOut">
              <a:rPr lang="en-IN" smtClean="0"/>
              <a:t>29-02-2020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3B066D-782C-4972-8A33-DB1F367A1C17}" type="slidenum">
              <a:rPr lang="en-IN" smtClean="0"/>
              <a:t>‹#›</a:t>
            </a:fld>
            <a:endParaRPr lang="en-IN"/>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ACDC255-2C20-4FFD-BC9A-231B4A02076A}" type="datetimeFigureOut">
              <a:rPr lang="en-IN" smtClean="0"/>
              <a:t>29-02-2020</a:t>
            </a:fld>
            <a:endParaRPr lang="en-IN"/>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IN"/>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E3B066D-782C-4972-8A33-DB1F367A1C17}"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BE98F31-1D8F-4B41-9F7F-A655E3987DAD}" type="datetime1">
              <a:rPr lang="en-US" smtClean="0"/>
              <a:pPr/>
              <a:t>2/29/2020</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70600247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wipe/>
  </p:transition>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5" y="188640"/>
            <a:ext cx="8928992" cy="2558752"/>
          </a:xfrm>
          <a:pattFill prst="pct75">
            <a:fgClr>
              <a:schemeClr val="accent6">
                <a:lumMod val="40000"/>
                <a:lumOff val="60000"/>
              </a:schemeClr>
            </a:fgClr>
            <a:bgClr>
              <a:schemeClr val="bg1"/>
            </a:bgClr>
          </a:pattFill>
        </p:spPr>
        <p:txBody>
          <a:bodyPr>
            <a:noAutofit/>
          </a:bodyPr>
          <a:lstStyle/>
          <a:p>
            <a:pPr algn="ctr">
              <a:lnSpc>
                <a:spcPct val="150000"/>
              </a:lnSpc>
            </a:pPr>
            <a:r>
              <a:rPr lang="en-GB" sz="2400" b="1" dirty="0" err="1">
                <a:solidFill>
                  <a:srgbClr val="FF0000"/>
                </a:solidFill>
                <a:latin typeface="Times New Roman" panose="02020603050405020304" pitchFamily="18" charset="0"/>
                <a:cs typeface="Times New Roman" panose="02020603050405020304" pitchFamily="18" charset="0"/>
              </a:rPr>
              <a:t>Debre</a:t>
            </a:r>
            <a:r>
              <a:rPr lang="en-GB" sz="2400" b="1" dirty="0">
                <a:solidFill>
                  <a:srgbClr val="FF0000"/>
                </a:solidFill>
                <a:latin typeface="Times New Roman" panose="02020603050405020304" pitchFamily="18" charset="0"/>
                <a:cs typeface="Times New Roman" panose="02020603050405020304" pitchFamily="18" charset="0"/>
              </a:rPr>
              <a:t> Tabor University</a:t>
            </a:r>
            <a:br>
              <a:rPr lang="en-GB" sz="2400" b="1" dirty="0">
                <a:solidFill>
                  <a:srgbClr val="FF0000"/>
                </a:solidFill>
                <a:latin typeface="Times New Roman" panose="02020603050405020304" pitchFamily="18" charset="0"/>
                <a:cs typeface="Times New Roman" panose="02020603050405020304" pitchFamily="18" charset="0"/>
              </a:rPr>
            </a:br>
            <a:r>
              <a:rPr lang="en-GB" sz="2400" b="1" dirty="0">
                <a:solidFill>
                  <a:srgbClr val="FF0000"/>
                </a:solidFill>
                <a:latin typeface="Times New Roman" panose="02020603050405020304" pitchFamily="18" charset="0"/>
                <a:cs typeface="Times New Roman" panose="02020603050405020304" pitchFamily="18" charset="0"/>
              </a:rPr>
              <a:t>Faculty of Business and Economics</a:t>
            </a:r>
            <a:br>
              <a:rPr lang="en-GB" sz="2400" b="1" dirty="0">
                <a:solidFill>
                  <a:srgbClr val="FF0000"/>
                </a:solidFill>
                <a:latin typeface="Times New Roman" panose="02020603050405020304" pitchFamily="18" charset="0"/>
                <a:cs typeface="Times New Roman" panose="02020603050405020304" pitchFamily="18" charset="0"/>
              </a:rPr>
            </a:br>
            <a:r>
              <a:rPr lang="en-GB" sz="2400" b="1" dirty="0">
                <a:solidFill>
                  <a:srgbClr val="FF0000"/>
                </a:solidFill>
                <a:latin typeface="Times New Roman" panose="02020603050405020304" pitchFamily="18" charset="0"/>
                <a:cs typeface="Times New Roman" panose="02020603050405020304" pitchFamily="18" charset="0"/>
              </a:rPr>
              <a:t>Department of Management</a:t>
            </a:r>
            <a:br>
              <a:rPr lang="en-GB" sz="2400" b="1" dirty="0">
                <a:solidFill>
                  <a:srgbClr val="FF0000"/>
                </a:solidFill>
                <a:latin typeface="Times New Roman" panose="02020603050405020304" pitchFamily="18" charset="0"/>
                <a:cs typeface="Times New Roman" panose="02020603050405020304" pitchFamily="18" charset="0"/>
              </a:rPr>
            </a:br>
            <a:r>
              <a:rPr lang="en-GB" sz="2400" b="1" dirty="0">
                <a:solidFill>
                  <a:srgbClr val="FF0000"/>
                </a:solidFill>
                <a:latin typeface="Times New Roman" panose="02020603050405020304" pitchFamily="18" charset="0"/>
                <a:cs typeface="Times New Roman" panose="02020603050405020304" pitchFamily="18" charset="0"/>
              </a:rPr>
              <a:t>MBA </a:t>
            </a:r>
            <a:r>
              <a:rPr lang="en-GB" sz="2400" b="1" smtClean="0">
                <a:solidFill>
                  <a:srgbClr val="FF0000"/>
                </a:solidFill>
                <a:latin typeface="Times New Roman" panose="02020603050405020304" pitchFamily="18" charset="0"/>
                <a:cs typeface="Times New Roman" panose="02020603050405020304" pitchFamily="18" charset="0"/>
              </a:rPr>
              <a:t>Program- Extension  </a:t>
            </a:r>
            <a:r>
              <a:rPr lang="en-GB" sz="2400" b="1" dirty="0" smtClean="0">
                <a:solidFill>
                  <a:srgbClr val="FF0000"/>
                </a:solidFill>
                <a:latin typeface="Times New Roman" panose="02020603050405020304" pitchFamily="18" charset="0"/>
                <a:cs typeface="Times New Roman" panose="02020603050405020304" pitchFamily="18" charset="0"/>
              </a:rPr>
              <a:t>2012</a:t>
            </a:r>
            <a:endParaRPr lang="en-GB" sz="2400" b="1" cap="none" dirty="0">
              <a:ln w="12700">
                <a:solidFill>
                  <a:schemeClr val="accent3">
                    <a:lumMod val="50000"/>
                  </a:schemeClr>
                </a:solidFill>
                <a:prstDash val="solid"/>
              </a:ln>
              <a:solidFill>
                <a:srgbClr val="FF0000"/>
              </a:solid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a:xfrm>
            <a:off x="8098399" y="836712"/>
            <a:ext cx="457200" cy="441325"/>
          </a:xfrm>
        </p:spPr>
        <p:txBody>
          <a:bodyPr/>
          <a:lstStyle/>
          <a:p>
            <a:fld id="{B6F15528-21DE-4FAA-801E-634DDDAF4B2B}" type="slidenum">
              <a:rPr lang="en-US" smtClean="0"/>
              <a:pPr/>
              <a:t>1</a:t>
            </a:fld>
            <a:endParaRPr lang="en-US" dirty="0"/>
          </a:p>
        </p:txBody>
      </p:sp>
      <p:sp>
        <p:nvSpPr>
          <p:cNvPr id="4" name="Content Placeholder 3"/>
          <p:cNvSpPr>
            <a:spLocks noGrp="1"/>
          </p:cNvSpPr>
          <p:nvPr>
            <p:ph idx="1"/>
          </p:nvPr>
        </p:nvSpPr>
        <p:spPr>
          <a:xfrm>
            <a:off x="594360" y="2925018"/>
            <a:ext cx="7955280" cy="3780582"/>
          </a:xfrm>
        </p:spPr>
        <p:txBody>
          <a:bodyPr>
            <a:normAutofit fontScale="85000" lnSpcReduction="20000"/>
          </a:bodyPr>
          <a:lstStyle/>
          <a:p>
            <a:pPr marL="0" indent="0">
              <a:buNone/>
            </a:pPr>
            <a:r>
              <a:rPr lang="en-US" b="1" dirty="0" smtClean="0"/>
              <a:t>Module Name: </a:t>
            </a:r>
            <a:r>
              <a:rPr lang="en-US" dirty="0"/>
              <a:t>Research in Management</a:t>
            </a:r>
            <a:endParaRPr lang="en-US" dirty="0" smtClean="0"/>
          </a:p>
          <a:p>
            <a:pPr marL="0" indent="0">
              <a:buNone/>
            </a:pPr>
            <a:r>
              <a:rPr lang="en-US" b="1" dirty="0" smtClean="0"/>
              <a:t>Course Title: </a:t>
            </a:r>
            <a:r>
              <a:rPr lang="en-GB" dirty="0"/>
              <a:t>Business Research Methodology</a:t>
            </a:r>
            <a:endParaRPr lang="en-US" dirty="0" smtClean="0"/>
          </a:p>
          <a:p>
            <a:pPr marL="0" indent="0">
              <a:buNone/>
            </a:pPr>
            <a:r>
              <a:rPr lang="en-US" b="1" dirty="0" smtClean="0"/>
              <a:t>Credit Hour</a:t>
            </a:r>
            <a:r>
              <a:rPr lang="en-US" dirty="0" smtClean="0"/>
              <a:t>: 2 = 32 hours</a:t>
            </a:r>
          </a:p>
          <a:p>
            <a:pPr marL="0" indent="0">
              <a:buNone/>
            </a:pPr>
            <a:r>
              <a:rPr lang="en-US" b="1" dirty="0" smtClean="0"/>
              <a:t>Number of Chapters </a:t>
            </a:r>
            <a:r>
              <a:rPr lang="en-US" dirty="0" smtClean="0"/>
              <a:t>= 8 chapters</a:t>
            </a:r>
          </a:p>
          <a:p>
            <a:pPr marL="0" indent="0">
              <a:buNone/>
            </a:pPr>
            <a:r>
              <a:rPr lang="en-US" b="1" dirty="0" smtClean="0"/>
              <a:t>Assessment Method </a:t>
            </a:r>
            <a:r>
              <a:rPr lang="en-US" dirty="0" smtClean="0"/>
              <a:t>= 	Ass #1= </a:t>
            </a:r>
            <a:r>
              <a:rPr lang="en-US" dirty="0"/>
              <a:t>R</a:t>
            </a:r>
            <a:r>
              <a:rPr lang="en-US" dirty="0" smtClean="0"/>
              <a:t>esearch </a:t>
            </a:r>
            <a:r>
              <a:rPr lang="en-US" dirty="0"/>
              <a:t>critics </a:t>
            </a:r>
            <a:r>
              <a:rPr lang="en-US" dirty="0" smtClean="0"/>
              <a:t>= 10%</a:t>
            </a:r>
          </a:p>
          <a:p>
            <a:pPr marL="0" indent="0">
              <a:buNone/>
            </a:pPr>
            <a:r>
              <a:rPr lang="en-US" dirty="0" smtClean="0"/>
              <a:t>		</a:t>
            </a:r>
            <a:r>
              <a:rPr lang="en-US" dirty="0"/>
              <a:t> </a:t>
            </a:r>
            <a:r>
              <a:rPr lang="en-US" dirty="0" smtClean="0"/>
              <a:t>  Ass #2= </a:t>
            </a:r>
            <a:r>
              <a:rPr lang="en-US" dirty="0"/>
              <a:t>Term paper / mini research </a:t>
            </a:r>
            <a:r>
              <a:rPr lang="en-US" dirty="0" smtClean="0"/>
              <a:t>= 20</a:t>
            </a:r>
            <a:r>
              <a:rPr lang="en-US" dirty="0"/>
              <a:t>%</a:t>
            </a:r>
          </a:p>
          <a:p>
            <a:pPr marL="0" indent="0">
              <a:buNone/>
            </a:pPr>
            <a:r>
              <a:rPr lang="en-US" dirty="0" smtClean="0"/>
              <a:t>				Ass #3= Test = 20</a:t>
            </a:r>
            <a:r>
              <a:rPr lang="en-US" dirty="0"/>
              <a:t>%</a:t>
            </a:r>
          </a:p>
          <a:p>
            <a:pPr marL="0" indent="0">
              <a:buNone/>
            </a:pPr>
            <a:r>
              <a:rPr lang="en-US" dirty="0" smtClean="0"/>
              <a:t>				Ass #4= Final Exam = 50%</a:t>
            </a:r>
          </a:p>
          <a:p>
            <a:pPr marL="0" indent="0">
              <a:buNone/>
            </a:pPr>
            <a:r>
              <a:rPr lang="en-US" dirty="0" smtClean="0"/>
              <a:t>			 		           </a:t>
            </a:r>
            <a:r>
              <a:rPr lang="en-US" b="1" dirty="0" smtClean="0"/>
              <a:t>Total= 100%</a:t>
            </a:r>
          </a:p>
          <a:p>
            <a:pPr marL="0" indent="0">
              <a:buNone/>
            </a:pPr>
            <a:r>
              <a:rPr lang="en-US" b="1" dirty="0" smtClean="0"/>
              <a:t>Expected Attendance: 80%</a:t>
            </a:r>
          </a:p>
          <a:p>
            <a:pPr marL="0" indent="0">
              <a:buNone/>
            </a:pPr>
            <a:endParaRPr lang="en-GB" dirty="0"/>
          </a:p>
        </p:txBody>
      </p:sp>
    </p:spTree>
    <p:extLst>
      <p:ext uri="{BB962C8B-B14F-4D97-AF65-F5344CB8AC3E}">
        <p14:creationId xmlns:p14="http://schemas.microsoft.com/office/powerpoint/2010/main" val="1654941107"/>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rPr>
              <a:t>1.4. Research Philosophy</a:t>
            </a:r>
            <a:endParaRPr lang="en-GB" b="1"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10</a:t>
            </a:fld>
            <a:endParaRPr lang="en-IN">
              <a:solidFill>
                <a:srgbClr val="8CADAE">
                  <a:shade val="75000"/>
                </a:srgbClr>
              </a:solidFill>
            </a:endParaRPr>
          </a:p>
        </p:txBody>
      </p:sp>
      <p:sp>
        <p:nvSpPr>
          <p:cNvPr id="5" name="Content Placeholder 4"/>
          <p:cNvSpPr>
            <a:spLocks noGrp="1"/>
          </p:cNvSpPr>
          <p:nvPr>
            <p:ph sz="quarter" idx="1"/>
          </p:nvPr>
        </p:nvSpPr>
        <p:spPr>
          <a:xfrm>
            <a:off x="316992" y="1700808"/>
            <a:ext cx="8503920" cy="4572000"/>
          </a:xfrm>
        </p:spPr>
        <p:txBody>
          <a:bodyPr>
            <a:noAutofit/>
          </a:bodyPr>
          <a:lstStyle/>
          <a:p>
            <a:pPr algn="just">
              <a:lnSpc>
                <a:spcPct val="150000"/>
              </a:lnSpc>
            </a:pPr>
            <a:r>
              <a:rPr lang="en-GB" sz="3400" dirty="0" smtClean="0">
                <a:latin typeface="Times New Roman" panose="02020603050405020304" pitchFamily="18" charset="0"/>
                <a:cs typeface="Times New Roman" panose="02020603050405020304" pitchFamily="18" charset="0"/>
              </a:rPr>
              <a:t>Philosophy determines the place where </a:t>
            </a:r>
            <a:r>
              <a:rPr lang="en-GB" sz="3400" dirty="0" smtClean="0">
                <a:solidFill>
                  <a:srgbClr val="FF0000"/>
                </a:solidFill>
                <a:latin typeface="Times New Roman" panose="02020603050405020304" pitchFamily="18" charset="0"/>
                <a:cs typeface="Times New Roman" panose="02020603050405020304" pitchFamily="18" charset="0"/>
              </a:rPr>
              <a:t>we stand when observing the world phenomenon. </a:t>
            </a:r>
          </a:p>
          <a:p>
            <a:pPr algn="just">
              <a:lnSpc>
                <a:spcPct val="150000"/>
              </a:lnSpc>
            </a:pPr>
            <a:r>
              <a:rPr lang="en-GB" sz="3400" dirty="0" smtClean="0">
                <a:latin typeface="Times New Roman" panose="02020603050405020304" pitchFamily="18" charset="0"/>
                <a:cs typeface="Times New Roman" panose="02020603050405020304" pitchFamily="18" charset="0"/>
              </a:rPr>
              <a:t>In order to decide the philosophy of the research overview of the </a:t>
            </a:r>
            <a:r>
              <a:rPr lang="en-GB" sz="3400" dirty="0" smtClean="0">
                <a:solidFill>
                  <a:srgbClr val="FF0000"/>
                </a:solidFill>
                <a:latin typeface="Times New Roman" panose="02020603050405020304" pitchFamily="18" charset="0"/>
                <a:cs typeface="Times New Roman" panose="02020603050405020304" pitchFamily="18" charset="0"/>
              </a:rPr>
              <a:t>philosophical theory of knowledge (epistemology) </a:t>
            </a:r>
            <a:r>
              <a:rPr lang="en-GB" sz="3400" dirty="0" smtClean="0">
                <a:latin typeface="Times New Roman" panose="02020603050405020304" pitchFamily="18" charset="0"/>
                <a:cs typeface="Times New Roman" panose="02020603050405020304" pitchFamily="18" charset="0"/>
              </a:rPr>
              <a:t>are vital. </a:t>
            </a:r>
            <a:endParaRPr lang="en-GB"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140587"/>
      </p:ext>
    </p:extLst>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600" b="1" dirty="0">
                <a:solidFill>
                  <a:schemeClr val="tx1"/>
                </a:solidFill>
                <a:latin typeface="Times New Roman" pitchFamily="18" charset="0"/>
                <a:cs typeface="Times New Roman" pitchFamily="18" charset="0"/>
              </a:rPr>
              <a:t>Cont’d...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11</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92500" lnSpcReduction="10000"/>
          </a:bodyPr>
          <a:lstStyle/>
          <a:p>
            <a:pPr>
              <a:lnSpc>
                <a:spcPct val="150000"/>
              </a:lnSpc>
            </a:pPr>
            <a:r>
              <a:rPr lang="en-GB" dirty="0" smtClean="0"/>
              <a:t>T</a:t>
            </a:r>
            <a:r>
              <a:rPr lang="en-GB" sz="2800" dirty="0" smtClean="0">
                <a:latin typeface="Times New Roman" panose="02020603050405020304" pitchFamily="18" charset="0"/>
                <a:cs typeface="Times New Roman" panose="02020603050405020304" pitchFamily="18" charset="0"/>
              </a:rPr>
              <a:t>he philosophical </a:t>
            </a:r>
            <a:r>
              <a:rPr lang="en-GB" sz="2800" dirty="0">
                <a:latin typeface="Times New Roman" panose="02020603050405020304" pitchFamily="18" charset="0"/>
                <a:cs typeface="Times New Roman" panose="02020603050405020304" pitchFamily="18" charset="0"/>
              </a:rPr>
              <a:t>theory of </a:t>
            </a:r>
            <a:r>
              <a:rPr lang="en-GB" sz="2800" dirty="0" smtClean="0">
                <a:latin typeface="Times New Roman" panose="02020603050405020304" pitchFamily="18" charset="0"/>
                <a:cs typeface="Times New Roman" panose="02020603050405020304" pitchFamily="18" charset="0"/>
              </a:rPr>
              <a:t>knowledge was started in </a:t>
            </a:r>
            <a:r>
              <a:rPr lang="en-GB" sz="2800" dirty="0" smtClean="0">
                <a:solidFill>
                  <a:srgbClr val="FF0000"/>
                </a:solidFill>
                <a:latin typeface="Times New Roman" panose="02020603050405020304" pitchFamily="18" charset="0"/>
                <a:cs typeface="Times New Roman" panose="02020603050405020304" pitchFamily="18" charset="0"/>
              </a:rPr>
              <a:t>Greece</a:t>
            </a:r>
            <a:r>
              <a:rPr lang="en-GB" sz="2800" dirty="0" smtClean="0">
                <a:latin typeface="Times New Roman" panose="02020603050405020304" pitchFamily="18" charset="0"/>
                <a:cs typeface="Times New Roman" panose="02020603050405020304" pitchFamily="18" charset="0"/>
              </a:rPr>
              <a:t> at the time of </a:t>
            </a:r>
            <a:r>
              <a:rPr lang="en-GB" sz="2800" dirty="0" smtClean="0">
                <a:solidFill>
                  <a:srgbClr val="FF0000"/>
                </a:solidFill>
                <a:latin typeface="Times New Roman" panose="02020603050405020304" pitchFamily="18" charset="0"/>
                <a:cs typeface="Times New Roman" panose="02020603050405020304" pitchFamily="18" charset="0"/>
              </a:rPr>
              <a:t>Plato</a:t>
            </a:r>
            <a:r>
              <a:rPr lang="en-GB" sz="2800" dirty="0" smtClean="0">
                <a:latin typeface="Times New Roman" panose="02020603050405020304" pitchFamily="18" charset="0"/>
                <a:cs typeface="Times New Roman" panose="02020603050405020304" pitchFamily="18" charset="0"/>
              </a:rPr>
              <a:t>. </a:t>
            </a:r>
          </a:p>
          <a:p>
            <a:pPr>
              <a:lnSpc>
                <a:spcPct val="150000"/>
              </a:lnSpc>
            </a:pPr>
            <a:r>
              <a:rPr lang="en-GB" sz="2800" dirty="0" smtClean="0">
                <a:latin typeface="Times New Roman" panose="02020603050405020304" pitchFamily="18" charset="0"/>
                <a:cs typeface="Times New Roman" panose="02020603050405020304" pitchFamily="18" charset="0"/>
              </a:rPr>
              <a:t>In the earlies period, </a:t>
            </a:r>
            <a:r>
              <a:rPr lang="en-GB" sz="2800" dirty="0" smtClean="0">
                <a:solidFill>
                  <a:srgbClr val="FF0000"/>
                </a:solidFill>
                <a:latin typeface="Times New Roman" panose="02020603050405020304" pitchFamily="18" charset="0"/>
                <a:cs typeface="Times New Roman" panose="02020603050405020304" pitchFamily="18" charset="0"/>
              </a:rPr>
              <a:t>religion</a:t>
            </a:r>
            <a:r>
              <a:rPr lang="en-GB" sz="2800" dirty="0" smtClean="0">
                <a:latin typeface="Times New Roman" panose="02020603050405020304" pitchFamily="18" charset="0"/>
                <a:cs typeface="Times New Roman" panose="02020603050405020304" pitchFamily="18" charset="0"/>
              </a:rPr>
              <a:t> was considered as the source of knowledge appealing </a:t>
            </a:r>
            <a:r>
              <a:rPr lang="en-GB" sz="2800" dirty="0" smtClean="0">
                <a:solidFill>
                  <a:srgbClr val="FF0000"/>
                </a:solidFill>
                <a:latin typeface="Times New Roman" panose="02020603050405020304" pitchFamily="18" charset="0"/>
                <a:cs typeface="Times New Roman" panose="02020603050405020304" pitchFamily="18" charset="0"/>
              </a:rPr>
              <a:t>God</a:t>
            </a:r>
            <a:r>
              <a:rPr lang="en-GB" sz="2800" dirty="0" smtClean="0">
                <a:latin typeface="Times New Roman" panose="02020603050405020304" pitchFamily="18" charset="0"/>
                <a:cs typeface="Times New Roman" panose="02020603050405020304" pitchFamily="18" charset="0"/>
              </a:rPr>
              <a:t> as the </a:t>
            </a:r>
            <a:r>
              <a:rPr lang="en-GB" sz="2800" dirty="0" smtClean="0">
                <a:solidFill>
                  <a:srgbClr val="FF0000"/>
                </a:solidFill>
                <a:latin typeface="Times New Roman" panose="02020603050405020304" pitchFamily="18" charset="0"/>
                <a:cs typeface="Times New Roman" panose="02020603050405020304" pitchFamily="18" charset="0"/>
              </a:rPr>
              <a:t>source of knowledge </a:t>
            </a:r>
            <a:r>
              <a:rPr lang="en-GB" sz="2800" dirty="0" smtClean="0">
                <a:latin typeface="Times New Roman" panose="02020603050405020304" pitchFamily="18" charset="0"/>
                <a:cs typeface="Times New Roman" panose="02020603050405020304" pitchFamily="18" charset="0"/>
              </a:rPr>
              <a:t>and the </a:t>
            </a:r>
            <a:r>
              <a:rPr lang="en-GB" sz="2800" dirty="0" smtClean="0">
                <a:solidFill>
                  <a:srgbClr val="FF0000"/>
                </a:solidFill>
                <a:latin typeface="Times New Roman" panose="02020603050405020304" pitchFamily="18" charset="0"/>
                <a:cs typeface="Times New Roman" panose="02020603050405020304" pitchFamily="18" charset="0"/>
              </a:rPr>
              <a:t>Scriptures</a:t>
            </a:r>
            <a:r>
              <a:rPr lang="en-GB" sz="2800" dirty="0" smtClean="0">
                <a:latin typeface="Times New Roman" panose="02020603050405020304" pitchFamily="18" charset="0"/>
                <a:cs typeface="Times New Roman" panose="02020603050405020304" pitchFamily="18" charset="0"/>
              </a:rPr>
              <a:t> as its </a:t>
            </a:r>
            <a:r>
              <a:rPr lang="en-GB" sz="2800" dirty="0" smtClean="0">
                <a:solidFill>
                  <a:srgbClr val="FF0000"/>
                </a:solidFill>
                <a:latin typeface="Times New Roman" panose="02020603050405020304" pitchFamily="18" charset="0"/>
                <a:cs typeface="Times New Roman" panose="02020603050405020304" pitchFamily="18" charset="0"/>
              </a:rPr>
              <a:t>proof</a:t>
            </a:r>
            <a:r>
              <a:rPr lang="en-GB" sz="2800" dirty="0" smtClean="0">
                <a:latin typeface="Times New Roman" panose="02020603050405020304" pitchFamily="18" charset="0"/>
                <a:cs typeface="Times New Roman" panose="02020603050405020304" pitchFamily="18" charset="0"/>
              </a:rPr>
              <a:t>. </a:t>
            </a:r>
          </a:p>
          <a:p>
            <a:pPr>
              <a:lnSpc>
                <a:spcPct val="150000"/>
              </a:lnSpc>
            </a:pPr>
            <a:r>
              <a:rPr lang="en-GB" sz="2800" dirty="0" smtClean="0">
                <a:latin typeface="Times New Roman" panose="02020603050405020304" pitchFamily="18" charset="0"/>
                <a:cs typeface="Times New Roman" panose="02020603050405020304" pitchFamily="18" charset="0"/>
              </a:rPr>
              <a:t>Meanwhile, the proponents of </a:t>
            </a:r>
            <a:r>
              <a:rPr lang="en-GB" sz="2800" dirty="0" smtClean="0">
                <a:solidFill>
                  <a:srgbClr val="FF0000"/>
                </a:solidFill>
                <a:latin typeface="Times New Roman" panose="02020603050405020304" pitchFamily="18" charset="0"/>
                <a:cs typeface="Times New Roman" panose="02020603050405020304" pitchFamily="18" charset="0"/>
              </a:rPr>
              <a:t>rationalism and empiricism</a:t>
            </a:r>
            <a:r>
              <a:rPr lang="en-GB" sz="2800" dirty="0" smtClean="0">
                <a:latin typeface="Times New Roman" panose="02020603050405020304" pitchFamily="18" charset="0"/>
                <a:cs typeface="Times New Roman" panose="02020603050405020304" pitchFamily="18" charset="0"/>
              </a:rPr>
              <a:t> become </a:t>
            </a:r>
            <a:r>
              <a:rPr lang="en-GB" sz="2800" dirty="0" smtClean="0">
                <a:solidFill>
                  <a:srgbClr val="FF0000"/>
                </a:solidFill>
                <a:latin typeface="Times New Roman" panose="02020603050405020304" pitchFamily="18" charset="0"/>
                <a:cs typeface="Times New Roman" panose="02020603050405020304" pitchFamily="18" charset="0"/>
              </a:rPr>
              <a:t>uncomfortable with religion as a source of knowledge. </a:t>
            </a:r>
            <a:endParaRPr lang="en-GB" dirty="0">
              <a:solidFill>
                <a:srgbClr val="FF0000"/>
              </a:solidFill>
            </a:endParaRPr>
          </a:p>
        </p:txBody>
      </p:sp>
    </p:spTree>
    <p:extLst>
      <p:ext uri="{BB962C8B-B14F-4D97-AF65-F5344CB8AC3E}">
        <p14:creationId xmlns:p14="http://schemas.microsoft.com/office/powerpoint/2010/main" val="781704971"/>
      </p:ext>
    </p:extLst>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200" b="1" dirty="0">
                <a:solidFill>
                  <a:schemeClr val="tx1"/>
                </a:solidFill>
                <a:latin typeface="Times New Roman" pitchFamily="18" charset="0"/>
                <a:cs typeface="Times New Roman" pitchFamily="18" charset="0"/>
              </a:rPr>
              <a:t>Cont’d...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12</a:t>
            </a:fld>
            <a:endParaRPr lang="en-IN">
              <a:solidFill>
                <a:srgbClr val="8CADAE">
                  <a:shade val="75000"/>
                </a:srgbClr>
              </a:solidFill>
            </a:endParaRPr>
          </a:p>
        </p:txBody>
      </p:sp>
      <p:sp>
        <p:nvSpPr>
          <p:cNvPr id="5" name="Content Placeholder 4"/>
          <p:cNvSpPr>
            <a:spLocks noGrp="1"/>
          </p:cNvSpPr>
          <p:nvPr>
            <p:ph sz="quarter" idx="1"/>
          </p:nvPr>
        </p:nvSpPr>
        <p:spPr>
          <a:xfrm>
            <a:off x="301752" y="1444545"/>
            <a:ext cx="8503920" cy="5142312"/>
          </a:xfrm>
        </p:spPr>
        <p:txBody>
          <a:bodyPr>
            <a:normAutofit lnSpcReduction="10000"/>
          </a:bodyPr>
          <a:lstStyle/>
          <a:p>
            <a:pPr algn="just">
              <a:lnSpc>
                <a:spcPct val="150000"/>
              </a:lnSpc>
            </a:pPr>
            <a:r>
              <a:rPr lang="en-GB" sz="2800" dirty="0" smtClean="0">
                <a:solidFill>
                  <a:srgbClr val="FF0000"/>
                </a:solidFill>
                <a:latin typeface="Times New Roman" panose="02020603050405020304" pitchFamily="18" charset="0"/>
                <a:cs typeface="Times New Roman" panose="02020603050405020304" pitchFamily="18" charset="0"/>
              </a:rPr>
              <a:t>Rationalism; </a:t>
            </a:r>
            <a:r>
              <a:rPr lang="en-GB" sz="2800" dirty="0">
                <a:latin typeface="Times New Roman" panose="02020603050405020304" pitchFamily="18" charset="0"/>
                <a:cs typeface="Times New Roman" panose="02020603050405020304" pitchFamily="18" charset="0"/>
              </a:rPr>
              <a:t>T</a:t>
            </a:r>
            <a:r>
              <a:rPr lang="en-GB" sz="2800" dirty="0" smtClean="0">
                <a:latin typeface="Times New Roman" panose="02020603050405020304" pitchFamily="18" charset="0"/>
                <a:cs typeface="Times New Roman" panose="02020603050405020304" pitchFamily="18" charset="0"/>
              </a:rPr>
              <a:t>he proponents of rationalism relies on </a:t>
            </a:r>
            <a:r>
              <a:rPr lang="en-GB" sz="2800" dirty="0" smtClean="0">
                <a:solidFill>
                  <a:srgbClr val="FF0000"/>
                </a:solidFill>
                <a:latin typeface="Times New Roman" panose="02020603050405020304" pitchFamily="18" charset="0"/>
                <a:cs typeface="Times New Roman" panose="02020603050405020304" pitchFamily="18" charset="0"/>
              </a:rPr>
              <a:t>reason</a:t>
            </a:r>
            <a:r>
              <a:rPr lang="en-GB" sz="2800" dirty="0" smtClean="0">
                <a:latin typeface="Times New Roman" panose="02020603050405020304" pitchFamily="18" charset="0"/>
                <a:cs typeface="Times New Roman" panose="02020603050405020304" pitchFamily="18" charset="0"/>
              </a:rPr>
              <a:t> as the only source of true knowledge derived from certain fundamental truth by means of a </a:t>
            </a:r>
            <a:r>
              <a:rPr lang="en-GB" sz="2800" dirty="0" smtClean="0">
                <a:solidFill>
                  <a:srgbClr val="FF0000"/>
                </a:solidFill>
                <a:latin typeface="Times New Roman" panose="02020603050405020304" pitchFamily="18" charset="0"/>
                <a:cs typeface="Times New Roman" panose="02020603050405020304" pitchFamily="18" charset="0"/>
              </a:rPr>
              <a:t>priori</a:t>
            </a:r>
            <a:r>
              <a:rPr lang="en-GB" sz="2800" dirty="0" smtClean="0">
                <a:latin typeface="Times New Roman" panose="02020603050405020304" pitchFamily="18" charset="0"/>
                <a:cs typeface="Times New Roman" panose="02020603050405020304" pitchFamily="18" charset="0"/>
              </a:rPr>
              <a:t> argument. </a:t>
            </a:r>
            <a:r>
              <a:rPr lang="en-GB" sz="2800" dirty="0">
                <a:latin typeface="Times New Roman" panose="02020603050405020304" pitchFamily="18" charset="0"/>
                <a:cs typeface="Times New Roman" panose="02020603050405020304" pitchFamily="18" charset="0"/>
              </a:rPr>
              <a:t>E.g. </a:t>
            </a:r>
            <a:r>
              <a:rPr lang="en-GB" sz="2800" dirty="0" smtClean="0">
                <a:latin typeface="Times New Roman" panose="02020603050405020304" pitchFamily="18" charset="0"/>
                <a:cs typeface="Times New Roman" panose="02020603050405020304" pitchFamily="18" charset="0"/>
              </a:rPr>
              <a:t>Law philosophy </a:t>
            </a:r>
          </a:p>
          <a:p>
            <a:pPr algn="just">
              <a:lnSpc>
                <a:spcPct val="150000"/>
              </a:lnSpc>
            </a:pPr>
            <a:r>
              <a:rPr lang="en-GB" sz="2800" dirty="0" smtClean="0">
                <a:solidFill>
                  <a:srgbClr val="FF0000"/>
                </a:solidFill>
                <a:latin typeface="Times New Roman" panose="02020603050405020304" pitchFamily="18" charset="0"/>
                <a:cs typeface="Times New Roman" panose="02020603050405020304" pitchFamily="18" charset="0"/>
              </a:rPr>
              <a:t>Empiricism; </a:t>
            </a:r>
            <a:r>
              <a:rPr lang="en-GB" sz="2800" dirty="0">
                <a:latin typeface="Times New Roman" panose="02020603050405020304" pitchFamily="18" charset="0"/>
                <a:cs typeface="Times New Roman" panose="02020603050405020304" pitchFamily="18" charset="0"/>
              </a:rPr>
              <a:t>The proponents of </a:t>
            </a:r>
            <a:r>
              <a:rPr lang="en-GB" sz="2800" dirty="0" smtClean="0">
                <a:solidFill>
                  <a:srgbClr val="FF0000"/>
                </a:solidFill>
                <a:latin typeface="Times New Roman" panose="02020603050405020304" pitchFamily="18" charset="0"/>
                <a:cs typeface="Times New Roman" panose="02020603050405020304" pitchFamily="18" charset="0"/>
              </a:rPr>
              <a:t>empiricism </a:t>
            </a:r>
            <a:r>
              <a:rPr lang="en-GB" sz="2800" dirty="0" smtClean="0">
                <a:latin typeface="Times New Roman" panose="02020603050405020304" pitchFamily="18" charset="0"/>
                <a:cs typeface="Times New Roman" panose="02020603050405020304" pitchFamily="18" charset="0"/>
              </a:rPr>
              <a:t>relies </a:t>
            </a:r>
            <a:r>
              <a:rPr lang="en-GB" sz="2800" dirty="0">
                <a:latin typeface="Times New Roman" panose="02020603050405020304" pitchFamily="18" charset="0"/>
                <a:cs typeface="Times New Roman" panose="02020603050405020304" pitchFamily="18" charset="0"/>
              </a:rPr>
              <a:t>on </a:t>
            </a:r>
            <a:r>
              <a:rPr lang="en-GB" sz="2800" dirty="0" smtClean="0">
                <a:solidFill>
                  <a:srgbClr val="FF0000"/>
                </a:solidFill>
                <a:latin typeface="Times New Roman" panose="02020603050405020304" pitchFamily="18" charset="0"/>
                <a:cs typeface="Times New Roman" panose="02020603050405020304" pitchFamily="18" charset="0"/>
              </a:rPr>
              <a:t>experience </a:t>
            </a:r>
            <a:r>
              <a:rPr lang="en-GB" sz="2800" dirty="0" smtClean="0">
                <a:latin typeface="Times New Roman" panose="02020603050405020304" pitchFamily="18" charset="0"/>
                <a:cs typeface="Times New Roman" panose="02020603050405020304" pitchFamily="18" charset="0"/>
              </a:rPr>
              <a:t>as </a:t>
            </a:r>
            <a:r>
              <a:rPr lang="en-GB" sz="2800" dirty="0">
                <a:latin typeface="Times New Roman" panose="02020603050405020304" pitchFamily="18" charset="0"/>
                <a:cs typeface="Times New Roman" panose="02020603050405020304" pitchFamily="18" charset="0"/>
              </a:rPr>
              <a:t>the only source of true knowledge derived from certain fundamental truth by means of a </a:t>
            </a:r>
            <a:r>
              <a:rPr lang="en-GB" sz="2800" dirty="0" smtClean="0">
                <a:solidFill>
                  <a:srgbClr val="FF0000"/>
                </a:solidFill>
                <a:latin typeface="Times New Roman" panose="02020603050405020304" pitchFamily="18" charset="0"/>
                <a:cs typeface="Times New Roman" panose="02020603050405020304" pitchFamily="18" charset="0"/>
              </a:rPr>
              <a:t>posteriori</a:t>
            </a:r>
            <a:r>
              <a:rPr lang="en-GB" sz="2800" dirty="0" smtClean="0">
                <a:latin typeface="Times New Roman" panose="02020603050405020304" pitchFamily="18" charset="0"/>
                <a:cs typeface="Times New Roman" panose="02020603050405020304" pitchFamily="18" charset="0"/>
              </a:rPr>
              <a:t> </a:t>
            </a:r>
            <a:r>
              <a:rPr lang="en-GB" sz="2800" dirty="0">
                <a:latin typeface="Times New Roman" panose="02020603050405020304" pitchFamily="18" charset="0"/>
                <a:cs typeface="Times New Roman" panose="02020603050405020304" pitchFamily="18" charset="0"/>
              </a:rPr>
              <a:t>argument.  </a:t>
            </a:r>
            <a:r>
              <a:rPr lang="en-GB" sz="2800" dirty="0" smtClean="0">
                <a:latin typeface="Times New Roman" panose="02020603050405020304" pitchFamily="18" charset="0"/>
                <a:cs typeface="Times New Roman" panose="02020603050405020304" pitchFamily="18" charset="0"/>
              </a:rPr>
              <a:t>E.g. Newton’s discovery</a:t>
            </a:r>
            <a:endParaRPr lang="en-GB" sz="2800" dirty="0">
              <a:latin typeface="Times New Roman" panose="02020603050405020304" pitchFamily="18" charset="0"/>
              <a:cs typeface="Times New Roman" panose="02020603050405020304" pitchFamily="18" charset="0"/>
            </a:endParaRPr>
          </a:p>
          <a:p>
            <a:endParaRPr lang="en-GB" sz="24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7508246"/>
      </p:ext>
    </p:extLst>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600" b="1" dirty="0">
                <a:solidFill>
                  <a:schemeClr val="tx1"/>
                </a:solidFill>
                <a:latin typeface="Times New Roman" pitchFamily="18" charset="0"/>
                <a:cs typeface="Times New Roman" pitchFamily="18" charset="0"/>
              </a:rPr>
              <a:t>Cont’d...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13</a:t>
            </a:fld>
            <a:endParaRPr lang="en-IN">
              <a:solidFill>
                <a:srgbClr val="8CADAE">
                  <a:shade val="75000"/>
                </a:srgbClr>
              </a:solidFill>
            </a:endParaRPr>
          </a:p>
        </p:txBody>
      </p:sp>
      <p:sp>
        <p:nvSpPr>
          <p:cNvPr id="5" name="Content Placeholder 4"/>
          <p:cNvSpPr>
            <a:spLocks noGrp="1"/>
          </p:cNvSpPr>
          <p:nvPr>
            <p:ph sz="quarter" idx="1"/>
          </p:nvPr>
        </p:nvSpPr>
        <p:spPr/>
        <p:txBody>
          <a:bodyPr>
            <a:normAutofit lnSpcReduction="10000"/>
          </a:bodyPr>
          <a:lstStyle/>
          <a:p>
            <a:pPr algn="just">
              <a:lnSpc>
                <a:spcPct val="150000"/>
              </a:lnSpc>
            </a:pPr>
            <a:r>
              <a:rPr lang="en-GB" sz="3200" dirty="0" smtClean="0"/>
              <a:t>There is </a:t>
            </a:r>
            <a:r>
              <a:rPr lang="en-GB" sz="3200" dirty="0" smtClean="0">
                <a:solidFill>
                  <a:srgbClr val="FF0000"/>
                </a:solidFill>
              </a:rPr>
              <a:t>no universally accepted </a:t>
            </a:r>
            <a:r>
              <a:rPr lang="en-GB" sz="3200" dirty="0" smtClean="0"/>
              <a:t>procedure of knowledge inquiry has been developed yet.</a:t>
            </a:r>
          </a:p>
          <a:p>
            <a:pPr algn="just">
              <a:lnSpc>
                <a:spcPct val="150000"/>
              </a:lnSpc>
            </a:pPr>
            <a:r>
              <a:rPr lang="en-GB" sz="3200" dirty="0" smtClean="0"/>
              <a:t>In the contemporary approach, </a:t>
            </a:r>
            <a:r>
              <a:rPr lang="en-GB" sz="3200" dirty="0" smtClean="0">
                <a:solidFill>
                  <a:srgbClr val="FF0000"/>
                </a:solidFill>
              </a:rPr>
              <a:t>positivism</a:t>
            </a:r>
            <a:r>
              <a:rPr lang="en-GB" sz="3200" dirty="0" smtClean="0"/>
              <a:t> and </a:t>
            </a:r>
            <a:r>
              <a:rPr lang="en-GB" sz="3200" dirty="0" err="1" smtClean="0">
                <a:solidFill>
                  <a:srgbClr val="FF0000"/>
                </a:solidFill>
              </a:rPr>
              <a:t>interpretivism</a:t>
            </a:r>
            <a:r>
              <a:rPr lang="en-GB" sz="3200" dirty="0" smtClean="0">
                <a:solidFill>
                  <a:srgbClr val="FF0000"/>
                </a:solidFill>
              </a:rPr>
              <a:t> </a:t>
            </a:r>
            <a:r>
              <a:rPr lang="en-GB" sz="3200" dirty="0" smtClean="0"/>
              <a:t>were introduced as the two major paradigms of scientific realism. </a:t>
            </a:r>
          </a:p>
          <a:p>
            <a:pPr algn="just">
              <a:lnSpc>
                <a:spcPct val="150000"/>
              </a:lnSpc>
            </a:pPr>
            <a:endParaRPr lang="en-GB" dirty="0"/>
          </a:p>
        </p:txBody>
      </p:sp>
    </p:spTree>
    <p:extLst>
      <p:ext uri="{BB962C8B-B14F-4D97-AF65-F5344CB8AC3E}">
        <p14:creationId xmlns:p14="http://schemas.microsoft.com/office/powerpoint/2010/main" val="3521621445"/>
      </p:ext>
    </p:extLst>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a:solidFill>
                  <a:srgbClr val="FF0000"/>
                </a:solidFill>
              </a:rPr>
              <a:t>Positivism</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14</a:t>
            </a:fld>
            <a:endParaRPr lang="en-IN">
              <a:solidFill>
                <a:srgbClr val="8CADAE">
                  <a:shade val="75000"/>
                </a:srgbClr>
              </a:solidFill>
            </a:endParaRPr>
          </a:p>
        </p:txBody>
      </p:sp>
      <p:sp>
        <p:nvSpPr>
          <p:cNvPr id="5" name="Content Placeholder 4"/>
          <p:cNvSpPr>
            <a:spLocks noGrp="1"/>
          </p:cNvSpPr>
          <p:nvPr>
            <p:ph sz="quarter" idx="1"/>
          </p:nvPr>
        </p:nvSpPr>
        <p:spPr/>
        <p:txBody>
          <a:bodyPr>
            <a:normAutofit fontScale="92500" lnSpcReduction="20000"/>
          </a:bodyPr>
          <a:lstStyle/>
          <a:p>
            <a:pPr algn="just">
              <a:lnSpc>
                <a:spcPct val="150000"/>
              </a:lnSpc>
            </a:pPr>
            <a:r>
              <a:rPr lang="en-GB" sz="3200" dirty="0" smtClean="0">
                <a:solidFill>
                  <a:srgbClr val="FF0000"/>
                </a:solidFill>
              </a:rPr>
              <a:t>Positivism </a:t>
            </a:r>
            <a:r>
              <a:rPr lang="en-GB" sz="3200" dirty="0" smtClean="0"/>
              <a:t>thinkers holds that the goal of knowledge is simply to describe the phenomenon based on experience through </a:t>
            </a:r>
            <a:r>
              <a:rPr lang="en-GB" sz="3200" dirty="0" smtClean="0">
                <a:solidFill>
                  <a:srgbClr val="FF0000"/>
                </a:solidFill>
              </a:rPr>
              <a:t>observation and measurement. </a:t>
            </a:r>
          </a:p>
          <a:p>
            <a:pPr algn="just">
              <a:lnSpc>
                <a:spcPct val="150000"/>
              </a:lnSpc>
            </a:pPr>
            <a:r>
              <a:rPr lang="en-GB" sz="3200" dirty="0" smtClean="0"/>
              <a:t>It is strongly related to </a:t>
            </a:r>
            <a:r>
              <a:rPr lang="en-GB" sz="3200" dirty="0" smtClean="0">
                <a:solidFill>
                  <a:srgbClr val="FF0000"/>
                </a:solidFill>
              </a:rPr>
              <a:t>empiricism </a:t>
            </a:r>
            <a:r>
              <a:rPr lang="en-GB" sz="3200" dirty="0" smtClean="0"/>
              <a:t>in the idea that observation and measurement are fundamental for discovery. </a:t>
            </a:r>
            <a:endParaRPr lang="en-GB" dirty="0"/>
          </a:p>
        </p:txBody>
      </p:sp>
    </p:spTree>
    <p:extLst>
      <p:ext uri="{BB962C8B-B14F-4D97-AF65-F5344CB8AC3E}">
        <p14:creationId xmlns:p14="http://schemas.microsoft.com/office/powerpoint/2010/main" val="1503978226"/>
      </p:ext>
    </p:extLst>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err="1" smtClean="0">
                <a:solidFill>
                  <a:srgbClr val="FF0000"/>
                </a:solidFill>
              </a:rPr>
              <a:t>Interpretivism</a:t>
            </a:r>
            <a:r>
              <a:rPr lang="en-GB" sz="3600" dirty="0" smtClean="0">
                <a:solidFill>
                  <a:srgbClr val="FF0000"/>
                </a:solidFill>
              </a:rPr>
              <a:t> </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15</a:t>
            </a:fld>
            <a:endParaRPr lang="en-IN">
              <a:solidFill>
                <a:srgbClr val="8CADAE">
                  <a:shade val="75000"/>
                </a:srgbClr>
              </a:solidFill>
            </a:endParaRPr>
          </a:p>
        </p:txBody>
      </p:sp>
      <p:sp>
        <p:nvSpPr>
          <p:cNvPr id="5" name="Content Placeholder 4"/>
          <p:cNvSpPr>
            <a:spLocks noGrp="1"/>
          </p:cNvSpPr>
          <p:nvPr>
            <p:ph sz="quarter" idx="1"/>
          </p:nvPr>
        </p:nvSpPr>
        <p:spPr/>
        <p:txBody>
          <a:bodyPr>
            <a:normAutofit/>
          </a:bodyPr>
          <a:lstStyle/>
          <a:p>
            <a:pPr algn="just">
              <a:lnSpc>
                <a:spcPct val="150000"/>
              </a:lnSpc>
            </a:pPr>
            <a:r>
              <a:rPr lang="en-GB" sz="3600" dirty="0" smtClean="0"/>
              <a:t>It is also called </a:t>
            </a:r>
            <a:r>
              <a:rPr lang="en-GB" sz="3600" dirty="0" smtClean="0">
                <a:solidFill>
                  <a:srgbClr val="FF0000"/>
                </a:solidFill>
              </a:rPr>
              <a:t>post positivism. </a:t>
            </a:r>
          </a:p>
          <a:p>
            <a:pPr algn="just">
              <a:lnSpc>
                <a:spcPct val="150000"/>
              </a:lnSpc>
            </a:pPr>
            <a:r>
              <a:rPr lang="en-GB" sz="3600" dirty="0" smtClean="0"/>
              <a:t>It is recent and emphasize perception of reality from </a:t>
            </a:r>
            <a:r>
              <a:rPr lang="en-GB" sz="3600" dirty="0" smtClean="0">
                <a:solidFill>
                  <a:srgbClr val="C00000"/>
                </a:solidFill>
              </a:rPr>
              <a:t>different angles. </a:t>
            </a:r>
          </a:p>
          <a:p>
            <a:pPr algn="just">
              <a:lnSpc>
                <a:spcPct val="150000"/>
              </a:lnSpc>
            </a:pPr>
            <a:r>
              <a:rPr lang="en-GB" sz="3600" dirty="0" smtClean="0"/>
              <a:t>It assumes that objectivity is not perfect but it is approximate. </a:t>
            </a:r>
            <a:endParaRPr lang="en-GB" sz="2800" dirty="0"/>
          </a:p>
        </p:txBody>
      </p:sp>
    </p:spTree>
    <p:extLst>
      <p:ext uri="{BB962C8B-B14F-4D97-AF65-F5344CB8AC3E}">
        <p14:creationId xmlns:p14="http://schemas.microsoft.com/office/powerpoint/2010/main" val="1165674119"/>
      </p:ext>
    </p:extLst>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Paradigms in the Epistemological Development</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16</a:t>
            </a:fld>
            <a:endParaRPr lang="en-IN">
              <a:solidFill>
                <a:srgbClr val="8CADAE">
                  <a:shade val="75000"/>
                </a:srgbClr>
              </a:solidFill>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3813803646"/>
              </p:ext>
            </p:extLst>
          </p:nvPr>
        </p:nvGraphicFramePr>
        <p:xfrm>
          <a:off x="576850" y="1968076"/>
          <a:ext cx="7984203" cy="3456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72903"/>
      </p:ext>
    </p:extLst>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85000" lnSpcReduction="20000"/>
          </a:bodyPr>
          <a:lstStyle/>
          <a:p>
            <a:pPr marL="0" indent="0" algn="just">
              <a:lnSpc>
                <a:spcPct val="150000"/>
              </a:lnSpc>
              <a:buNone/>
            </a:pPr>
            <a:r>
              <a:rPr lang="en-IN" sz="2800" b="1" dirty="0" smtClean="0"/>
              <a:t>Descriptive </a:t>
            </a:r>
            <a:r>
              <a:rPr lang="en-IN" sz="2800" b="1" dirty="0"/>
              <a:t>vs. Analytical: </a:t>
            </a:r>
            <a:endParaRPr lang="en-IN" sz="2800" b="1" dirty="0" smtClean="0"/>
          </a:p>
          <a:p>
            <a:pPr algn="just">
              <a:lnSpc>
                <a:spcPct val="150000"/>
              </a:lnSpc>
            </a:pPr>
            <a:r>
              <a:rPr lang="en-IN" sz="2800" b="1" dirty="0" smtClean="0"/>
              <a:t>Descriptive </a:t>
            </a:r>
            <a:r>
              <a:rPr lang="en-IN" sz="2800" b="1" dirty="0"/>
              <a:t>research</a:t>
            </a:r>
            <a:r>
              <a:rPr lang="en-IN" sz="2800" dirty="0"/>
              <a:t> includes surveys and fact-finding enquiries of different kinds. </a:t>
            </a:r>
            <a:endParaRPr lang="en-IN" sz="2800" dirty="0" smtClean="0"/>
          </a:p>
          <a:p>
            <a:pPr algn="just">
              <a:lnSpc>
                <a:spcPct val="150000"/>
              </a:lnSpc>
            </a:pPr>
            <a:r>
              <a:rPr lang="en-IN" sz="2800" dirty="0" smtClean="0"/>
              <a:t>The </a:t>
            </a:r>
            <a:r>
              <a:rPr lang="en-IN" sz="2800" dirty="0"/>
              <a:t>major purpose of descriptive research is description of the state of affairs as it exists at present. </a:t>
            </a:r>
            <a:endParaRPr lang="en-IN" sz="2800" dirty="0" smtClean="0"/>
          </a:p>
          <a:p>
            <a:pPr algn="just">
              <a:lnSpc>
                <a:spcPct val="150000"/>
              </a:lnSpc>
            </a:pPr>
            <a:r>
              <a:rPr lang="en-IN" sz="2800" dirty="0" smtClean="0"/>
              <a:t>In </a:t>
            </a:r>
            <a:r>
              <a:rPr lang="en-IN" sz="2800" dirty="0"/>
              <a:t>social science and business research we quite often </a:t>
            </a:r>
            <a:r>
              <a:rPr lang="en-IN" sz="2800" dirty="0" smtClean="0"/>
              <a:t>use </a:t>
            </a:r>
            <a:r>
              <a:rPr lang="en-IN" sz="2800" dirty="0"/>
              <a:t>the term Ex post facto research for descriptive research </a:t>
            </a:r>
            <a:r>
              <a:rPr lang="en-IN" sz="2800" dirty="0" smtClean="0"/>
              <a:t>studies.</a:t>
            </a:r>
          </a:p>
          <a:p>
            <a:pPr algn="just">
              <a:lnSpc>
                <a:spcPct val="150000"/>
              </a:lnSpc>
            </a:pPr>
            <a:r>
              <a:rPr lang="en-IN" sz="2800" dirty="0" smtClean="0"/>
              <a:t>The </a:t>
            </a:r>
            <a:r>
              <a:rPr lang="en-IN" sz="2800" dirty="0"/>
              <a:t>main characteristic of this method is that the researcher has NO control over the variables; he can only report what has happened or what is happening. </a:t>
            </a: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3600" b="1" dirty="0" smtClean="0">
                <a:solidFill>
                  <a:schemeClr val="tx1"/>
                </a:solidFill>
                <a:latin typeface="Times New Roman" pitchFamily="18" charset="0"/>
                <a:cs typeface="Times New Roman" pitchFamily="18" charset="0"/>
              </a:rPr>
              <a:t>1.5 Types of Research</a:t>
            </a:r>
          </a:p>
        </p:txBody>
      </p:sp>
    </p:spTree>
    <p:extLst>
      <p:ext uri="{BB962C8B-B14F-4D97-AF65-F5344CB8AC3E}">
        <p14:creationId xmlns:p14="http://schemas.microsoft.com/office/powerpoint/2010/main" val="1879433546"/>
      </p:ext>
    </p:extLst>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Autofit/>
          </a:bodyPr>
          <a:lstStyle/>
          <a:p>
            <a:pPr algn="just">
              <a:lnSpc>
                <a:spcPct val="150000"/>
              </a:lnSpc>
            </a:pPr>
            <a:r>
              <a:rPr lang="en-IN" sz="2000" dirty="0" smtClean="0"/>
              <a:t>Most </a:t>
            </a:r>
            <a:r>
              <a:rPr lang="en-IN" sz="2000" dirty="0"/>
              <a:t>ex post facto research projects are used for descriptive studies in which the researcher seeks to measure such items as, for example, frequency of shopping, preferences of people, or similar data. </a:t>
            </a:r>
            <a:endParaRPr lang="en-IN" sz="2000" dirty="0" smtClean="0"/>
          </a:p>
          <a:p>
            <a:pPr algn="just">
              <a:lnSpc>
                <a:spcPct val="150000"/>
              </a:lnSpc>
            </a:pPr>
            <a:r>
              <a:rPr lang="en-IN" sz="2000" dirty="0" smtClean="0"/>
              <a:t>Ex </a:t>
            </a:r>
            <a:r>
              <a:rPr lang="en-IN" sz="2000" dirty="0"/>
              <a:t>post facto studies also include attempts by researchers to discover causes even when they cannot control the variables. </a:t>
            </a:r>
            <a:endParaRPr lang="en-IN" sz="2000" dirty="0" smtClean="0"/>
          </a:p>
          <a:p>
            <a:pPr algn="just">
              <a:lnSpc>
                <a:spcPct val="150000"/>
              </a:lnSpc>
            </a:pPr>
            <a:r>
              <a:rPr lang="en-IN" sz="2000" dirty="0" smtClean="0"/>
              <a:t>The </a:t>
            </a:r>
            <a:r>
              <a:rPr lang="en-IN" sz="2000" dirty="0"/>
              <a:t>methods of research utilized in descriptive research are survey methods of all kinds, including comparative and correlational methods. </a:t>
            </a:r>
            <a:endParaRPr lang="en-IN" sz="2000" dirty="0" smtClean="0"/>
          </a:p>
          <a:p>
            <a:pPr algn="just">
              <a:lnSpc>
                <a:spcPct val="150000"/>
              </a:lnSpc>
            </a:pPr>
            <a:r>
              <a:rPr lang="en-IN" sz="2000" b="1" dirty="0" smtClean="0"/>
              <a:t>In </a:t>
            </a:r>
            <a:r>
              <a:rPr lang="en-IN" sz="2000" b="1" dirty="0"/>
              <a:t>analytical research</a:t>
            </a:r>
            <a:r>
              <a:rPr lang="en-IN" sz="2000" dirty="0"/>
              <a:t>, on the other hand, the researcher has to use facts or information already available, and </a:t>
            </a:r>
            <a:r>
              <a:rPr lang="en-IN" sz="2000" dirty="0" err="1"/>
              <a:t>analyze</a:t>
            </a:r>
            <a:r>
              <a:rPr lang="en-IN" sz="2000" dirty="0"/>
              <a:t> these to make a critical evaluation of the material. </a:t>
            </a: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79433546"/>
      </p:ext>
    </p:extLst>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331280"/>
            <a:ext cx="8784976" cy="5256584"/>
          </a:xfrm>
        </p:spPr>
        <p:txBody>
          <a:bodyPr>
            <a:noAutofit/>
          </a:bodyPr>
          <a:lstStyle/>
          <a:p>
            <a:pPr algn="just">
              <a:lnSpc>
                <a:spcPct val="150000"/>
              </a:lnSpc>
            </a:pPr>
            <a:r>
              <a:rPr lang="en-IN" sz="2150" dirty="0" smtClean="0"/>
              <a:t>Research </a:t>
            </a:r>
            <a:r>
              <a:rPr lang="en-IN" sz="2150" dirty="0"/>
              <a:t>can either be applied (or action) research or fundamental (to basic or pure) research. </a:t>
            </a:r>
            <a:endParaRPr lang="en-IN" sz="2150" dirty="0" smtClean="0"/>
          </a:p>
          <a:p>
            <a:pPr algn="just">
              <a:lnSpc>
                <a:spcPct val="150000"/>
              </a:lnSpc>
            </a:pPr>
            <a:r>
              <a:rPr lang="en-IN" sz="2150" b="1" dirty="0" smtClean="0"/>
              <a:t>Applied </a:t>
            </a:r>
            <a:r>
              <a:rPr lang="en-IN" sz="2150" b="1" dirty="0"/>
              <a:t>research </a:t>
            </a:r>
            <a:r>
              <a:rPr lang="en-IN" sz="2150" dirty="0"/>
              <a:t>aims at finding a solution for an immediate problem facing a society or an industrial/business organisation, </a:t>
            </a:r>
            <a:r>
              <a:rPr lang="en-IN" sz="2150" dirty="0" smtClean="0"/>
              <a:t>whereas</a:t>
            </a:r>
          </a:p>
          <a:p>
            <a:pPr algn="just">
              <a:lnSpc>
                <a:spcPct val="150000"/>
              </a:lnSpc>
            </a:pPr>
            <a:r>
              <a:rPr lang="en-IN" sz="2150" dirty="0" smtClean="0"/>
              <a:t> </a:t>
            </a:r>
            <a:r>
              <a:rPr lang="en-IN" sz="2150" b="1" dirty="0"/>
              <a:t>F</a:t>
            </a:r>
            <a:r>
              <a:rPr lang="en-IN" sz="2150" b="1" dirty="0" smtClean="0"/>
              <a:t>undamental  </a:t>
            </a:r>
            <a:r>
              <a:rPr lang="en-IN" sz="2150" b="1" dirty="0"/>
              <a:t>research </a:t>
            </a:r>
            <a:r>
              <a:rPr lang="en-IN" sz="2150" dirty="0"/>
              <a:t>is mainly concerned with generalisations and with the formulation of a theory. “Gathering knowledge for knowledge’s sake is termed ‘pure’ or ‘basic’ research</a:t>
            </a:r>
            <a:r>
              <a:rPr lang="en-IN" sz="2150" dirty="0" smtClean="0"/>
              <a:t>.”</a:t>
            </a:r>
          </a:p>
          <a:p>
            <a:pPr algn="just">
              <a:lnSpc>
                <a:spcPct val="150000"/>
              </a:lnSpc>
            </a:pPr>
            <a:r>
              <a:rPr lang="en-IN" sz="2150" dirty="0" smtClean="0"/>
              <a:t> </a:t>
            </a:r>
            <a:r>
              <a:rPr lang="en-IN" sz="2150" dirty="0"/>
              <a:t>Research concerning some natural phenomenon or relating to pure mathematics are examples of fundamental research. </a:t>
            </a: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3600" b="1" dirty="0" smtClean="0"/>
              <a:t>Applied vs. Fundamental: </a:t>
            </a:r>
            <a:endParaRPr lang="en-IN"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79433546"/>
      </p:ext>
    </p:extLst>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Contents of the first Chapter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77500" lnSpcReduction="20000"/>
          </a:bodyPr>
          <a:lstStyle/>
          <a:p>
            <a:pPr>
              <a:lnSpc>
                <a:spcPct val="150000"/>
              </a:lnSpc>
            </a:pPr>
            <a:r>
              <a:rPr lang="en-US" sz="3200" dirty="0" smtClean="0"/>
              <a:t>Meanings </a:t>
            </a:r>
            <a:r>
              <a:rPr lang="en-US" sz="3200" dirty="0"/>
              <a:t>of </a:t>
            </a:r>
            <a:r>
              <a:rPr lang="en-US" sz="3200" dirty="0" smtClean="0"/>
              <a:t>Research</a:t>
            </a:r>
          </a:p>
          <a:p>
            <a:pPr>
              <a:lnSpc>
                <a:spcPct val="150000"/>
              </a:lnSpc>
            </a:pPr>
            <a:r>
              <a:rPr lang="en-GB" sz="3000" dirty="0" smtClean="0"/>
              <a:t>General </a:t>
            </a:r>
            <a:r>
              <a:rPr lang="en-GB" sz="3000" dirty="0"/>
              <a:t>Purpose of the research </a:t>
            </a:r>
          </a:p>
          <a:p>
            <a:pPr>
              <a:lnSpc>
                <a:spcPct val="150000"/>
              </a:lnSpc>
            </a:pPr>
            <a:r>
              <a:rPr lang="en-US" sz="3200" dirty="0" smtClean="0"/>
              <a:t>Motivation </a:t>
            </a:r>
            <a:r>
              <a:rPr lang="en-US" sz="3200" dirty="0"/>
              <a:t>of doing Research</a:t>
            </a:r>
            <a:endParaRPr lang="en-GB" sz="3200" dirty="0"/>
          </a:p>
          <a:p>
            <a:pPr>
              <a:lnSpc>
                <a:spcPct val="150000"/>
              </a:lnSpc>
            </a:pPr>
            <a:r>
              <a:rPr lang="en-US" sz="3200" dirty="0" smtClean="0"/>
              <a:t>Research philosophy </a:t>
            </a:r>
          </a:p>
          <a:p>
            <a:pPr>
              <a:lnSpc>
                <a:spcPct val="150000"/>
              </a:lnSpc>
            </a:pPr>
            <a:r>
              <a:rPr lang="en-US" sz="3200" dirty="0"/>
              <a:t>Criteria</a:t>
            </a:r>
            <a:r>
              <a:rPr lang="en-US" sz="3200" b="1" dirty="0"/>
              <a:t> </a:t>
            </a:r>
            <a:r>
              <a:rPr lang="en-US" sz="3200" dirty="0"/>
              <a:t>of Good Research</a:t>
            </a:r>
            <a:endParaRPr lang="en-GB" sz="3200" dirty="0"/>
          </a:p>
          <a:p>
            <a:pPr>
              <a:lnSpc>
                <a:spcPct val="150000"/>
              </a:lnSpc>
            </a:pPr>
            <a:r>
              <a:rPr lang="en-US" sz="3200" dirty="0" smtClean="0"/>
              <a:t>Types of Research</a:t>
            </a:r>
          </a:p>
          <a:p>
            <a:pPr>
              <a:lnSpc>
                <a:spcPct val="150000"/>
              </a:lnSpc>
            </a:pPr>
            <a:r>
              <a:rPr lang="en-US" sz="3200" dirty="0" smtClean="0"/>
              <a:t>Ethics in research </a:t>
            </a:r>
            <a:endParaRPr lang="en-GB" sz="3200" dirty="0" smtClean="0"/>
          </a:p>
          <a:p>
            <a:pPr>
              <a:lnSpc>
                <a:spcPct val="150000"/>
              </a:lnSpc>
            </a:pPr>
            <a:r>
              <a:rPr lang="en-US" sz="3200" dirty="0" smtClean="0"/>
              <a:t>Research Process</a:t>
            </a:r>
            <a:endParaRPr lang="en-GB" sz="3200" dirty="0"/>
          </a:p>
        </p:txBody>
      </p:sp>
    </p:spTree>
    <p:extLst>
      <p:ext uri="{BB962C8B-B14F-4D97-AF65-F5344CB8AC3E}">
        <p14:creationId xmlns:p14="http://schemas.microsoft.com/office/powerpoint/2010/main" val="3087218752"/>
      </p:ext>
    </p:extLst>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a:bodyPr>
          <a:lstStyle/>
          <a:p>
            <a:pPr algn="just">
              <a:lnSpc>
                <a:spcPct val="150000"/>
              </a:lnSpc>
            </a:pPr>
            <a:r>
              <a:rPr lang="en-IN" sz="2800" dirty="0"/>
              <a:t>Similarly, research studies, concerning human behaviour carried on with a view to make generalisations about human </a:t>
            </a:r>
            <a:r>
              <a:rPr lang="en-IN" sz="2800" dirty="0" smtClean="0"/>
              <a:t>behaviour by academicians, </a:t>
            </a:r>
            <a:r>
              <a:rPr lang="en-IN" sz="2800" dirty="0"/>
              <a:t>are also examples of fundamental research, but research aimed at certain conclusions (say, a solution) facing a concrete social or business problem is an example of applied research.</a:t>
            </a:r>
          </a:p>
          <a:p>
            <a:pPr algn="just">
              <a:lnSpc>
                <a:spcPct val="150000"/>
              </a:lnSpc>
            </a:pP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12469807"/>
      </p:ext>
    </p:extLst>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331280"/>
            <a:ext cx="8784976" cy="5256584"/>
          </a:xfrm>
        </p:spPr>
        <p:txBody>
          <a:bodyPr>
            <a:normAutofit fontScale="85000" lnSpcReduction="20000"/>
          </a:bodyPr>
          <a:lstStyle/>
          <a:p>
            <a:pPr algn="just">
              <a:lnSpc>
                <a:spcPct val="150000"/>
              </a:lnSpc>
            </a:pPr>
            <a:r>
              <a:rPr lang="en-IN" sz="2800" b="1" dirty="0" smtClean="0"/>
              <a:t>Quantitative research </a:t>
            </a:r>
            <a:r>
              <a:rPr lang="en-IN" sz="2800" dirty="0" smtClean="0"/>
              <a:t>is based on the measurement of quantity or amount. It is applicable to phenomena that can be expressed in terms of </a:t>
            </a:r>
            <a:r>
              <a:rPr lang="en-IN" sz="2800" dirty="0" smtClean="0">
                <a:solidFill>
                  <a:srgbClr val="FF0000"/>
                </a:solidFill>
              </a:rPr>
              <a:t>quantity</a:t>
            </a:r>
            <a:r>
              <a:rPr lang="en-IN" sz="2800" dirty="0" smtClean="0"/>
              <a:t>. </a:t>
            </a:r>
          </a:p>
          <a:p>
            <a:pPr algn="just">
              <a:lnSpc>
                <a:spcPct val="150000"/>
              </a:lnSpc>
            </a:pPr>
            <a:r>
              <a:rPr lang="en-IN" sz="2800" b="1" dirty="0" smtClean="0"/>
              <a:t>Qualitative </a:t>
            </a:r>
            <a:r>
              <a:rPr lang="en-IN" sz="2800" b="1" dirty="0"/>
              <a:t>research, </a:t>
            </a:r>
            <a:r>
              <a:rPr lang="en-IN" sz="2800" dirty="0"/>
              <a:t>on the other hand, is concerned with qualitative phenomenon, i.e., phenomena relating to or involving </a:t>
            </a:r>
            <a:r>
              <a:rPr lang="en-IN" sz="2800" dirty="0">
                <a:solidFill>
                  <a:srgbClr val="FF0000"/>
                </a:solidFill>
              </a:rPr>
              <a:t>quality</a:t>
            </a:r>
            <a:r>
              <a:rPr lang="en-IN" sz="2800" dirty="0"/>
              <a:t> or </a:t>
            </a:r>
            <a:r>
              <a:rPr lang="en-IN" sz="2800" dirty="0">
                <a:solidFill>
                  <a:srgbClr val="FF0000"/>
                </a:solidFill>
              </a:rPr>
              <a:t>kind</a:t>
            </a:r>
            <a:r>
              <a:rPr lang="en-IN" sz="2800" dirty="0"/>
              <a:t>. </a:t>
            </a:r>
            <a:endParaRPr lang="en-IN" sz="2800" dirty="0" smtClean="0"/>
          </a:p>
          <a:p>
            <a:pPr algn="just">
              <a:lnSpc>
                <a:spcPct val="150000"/>
              </a:lnSpc>
            </a:pPr>
            <a:r>
              <a:rPr lang="en-IN" sz="2800" dirty="0" smtClean="0"/>
              <a:t>For </a:t>
            </a:r>
            <a:r>
              <a:rPr lang="en-IN" sz="2800" dirty="0"/>
              <a:t>instance, when we are interested in investigating the reasons for human behaviour (i.e., why people think or do certain things), we quite often talk of ‘Motivation Research’, an important type of </a:t>
            </a:r>
            <a:r>
              <a:rPr lang="en-IN" sz="2800" dirty="0">
                <a:solidFill>
                  <a:srgbClr val="FF0000"/>
                </a:solidFill>
              </a:rPr>
              <a:t>qualitative</a:t>
            </a:r>
            <a:r>
              <a:rPr lang="en-IN" sz="2800" dirty="0"/>
              <a:t> research. </a:t>
            </a: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t>Quantitative vs. Qualitative:</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12469807"/>
      </p:ext>
    </p:extLst>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77500" lnSpcReduction="20000"/>
          </a:bodyPr>
          <a:lstStyle/>
          <a:p>
            <a:pPr algn="just">
              <a:lnSpc>
                <a:spcPct val="150000"/>
              </a:lnSpc>
            </a:pPr>
            <a:r>
              <a:rPr lang="en-IN" sz="2800" b="1" dirty="0" smtClean="0"/>
              <a:t>Conceptual </a:t>
            </a:r>
            <a:r>
              <a:rPr lang="en-IN" sz="2800" b="1" dirty="0"/>
              <a:t>research </a:t>
            </a:r>
            <a:r>
              <a:rPr lang="en-IN" sz="2800" dirty="0"/>
              <a:t>is that related to some abstract idea(s) or theory. It is generally used by philosophers and thinkers to </a:t>
            </a:r>
            <a:r>
              <a:rPr lang="en-IN" sz="2800" dirty="0">
                <a:solidFill>
                  <a:srgbClr val="FF0000"/>
                </a:solidFill>
              </a:rPr>
              <a:t>develop new concepts</a:t>
            </a:r>
            <a:r>
              <a:rPr lang="en-IN" sz="2800" dirty="0"/>
              <a:t> or to </a:t>
            </a:r>
            <a:r>
              <a:rPr lang="en-IN" sz="2800" dirty="0">
                <a:solidFill>
                  <a:srgbClr val="FF0000"/>
                </a:solidFill>
              </a:rPr>
              <a:t>reinterpret existing ones</a:t>
            </a:r>
            <a:r>
              <a:rPr lang="en-IN" sz="2800" dirty="0"/>
              <a:t>. </a:t>
            </a:r>
            <a:endParaRPr lang="en-IN" sz="2800" dirty="0" smtClean="0"/>
          </a:p>
          <a:p>
            <a:pPr algn="just">
              <a:lnSpc>
                <a:spcPct val="150000"/>
              </a:lnSpc>
            </a:pPr>
            <a:r>
              <a:rPr lang="en-IN" sz="2800" b="1" dirty="0"/>
              <a:t>E</a:t>
            </a:r>
            <a:r>
              <a:rPr lang="en-IN" sz="2800" b="1" dirty="0" smtClean="0"/>
              <a:t>mpirical </a:t>
            </a:r>
            <a:r>
              <a:rPr lang="en-IN" sz="2800" b="1" dirty="0"/>
              <a:t>research </a:t>
            </a:r>
            <a:r>
              <a:rPr lang="en-IN" sz="2800" dirty="0"/>
              <a:t>relies on experience or observation alone, often without due regard for system and theory. It is data-based research, coming up with conclusions which are capable of being </a:t>
            </a:r>
            <a:r>
              <a:rPr lang="en-IN" sz="2800" dirty="0">
                <a:solidFill>
                  <a:srgbClr val="FF0000"/>
                </a:solidFill>
              </a:rPr>
              <a:t>verified</a:t>
            </a:r>
            <a:r>
              <a:rPr lang="en-IN" sz="2800" dirty="0"/>
              <a:t> by </a:t>
            </a:r>
            <a:r>
              <a:rPr lang="en-IN" sz="2800" dirty="0">
                <a:solidFill>
                  <a:srgbClr val="FF0000"/>
                </a:solidFill>
              </a:rPr>
              <a:t>observation</a:t>
            </a:r>
            <a:r>
              <a:rPr lang="en-IN" sz="2800" dirty="0"/>
              <a:t> or </a:t>
            </a:r>
            <a:r>
              <a:rPr lang="en-IN" sz="2800" dirty="0">
                <a:solidFill>
                  <a:srgbClr val="FF0000"/>
                </a:solidFill>
              </a:rPr>
              <a:t>experiment</a:t>
            </a:r>
            <a:r>
              <a:rPr lang="en-IN" sz="2800" dirty="0"/>
              <a:t>. </a:t>
            </a:r>
            <a:endParaRPr lang="en-IN" sz="2800" dirty="0" smtClean="0"/>
          </a:p>
          <a:p>
            <a:pPr algn="just">
              <a:lnSpc>
                <a:spcPct val="150000"/>
              </a:lnSpc>
            </a:pPr>
            <a:r>
              <a:rPr lang="en-IN" sz="2800" dirty="0" smtClean="0"/>
              <a:t>It is also called experimental research</a:t>
            </a:r>
            <a:r>
              <a:rPr lang="en-IN" sz="2800" dirty="0"/>
              <a:t>. In such a research it is necessary to get at facts </a:t>
            </a:r>
            <a:r>
              <a:rPr lang="en-IN" sz="2800" dirty="0" smtClean="0"/>
              <a:t>first hand</a:t>
            </a:r>
            <a:r>
              <a:rPr lang="en-IN" sz="2800" dirty="0"/>
              <a:t>, at their source, and actively to go about doing certain things to stimulate the production of desired information. </a:t>
            </a: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t>Conceptual vs. Empirical: </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12469807"/>
      </p:ext>
    </p:extLst>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a:bodyPr>
          <a:lstStyle/>
          <a:p>
            <a:pPr algn="just">
              <a:lnSpc>
                <a:spcPct val="150000"/>
              </a:lnSpc>
            </a:pPr>
            <a:r>
              <a:rPr lang="en-IN" sz="2800" dirty="0" smtClean="0"/>
              <a:t>Form </a:t>
            </a:r>
            <a:r>
              <a:rPr lang="en-IN" sz="2800" dirty="0"/>
              <a:t>the point of view of time, we can think of research either </a:t>
            </a:r>
            <a:r>
              <a:rPr lang="en-IN" sz="2800" dirty="0" smtClean="0"/>
              <a:t>as; </a:t>
            </a:r>
          </a:p>
          <a:p>
            <a:pPr algn="just">
              <a:lnSpc>
                <a:spcPct val="150000"/>
              </a:lnSpc>
            </a:pPr>
            <a:r>
              <a:rPr lang="en-IN" sz="2400" b="1" dirty="0">
                <a:solidFill>
                  <a:srgbClr val="00B050"/>
                </a:solidFill>
              </a:rPr>
              <a:t>O</a:t>
            </a:r>
            <a:r>
              <a:rPr lang="en-IN" sz="2400" b="1" dirty="0" smtClean="0">
                <a:solidFill>
                  <a:srgbClr val="00B050"/>
                </a:solidFill>
              </a:rPr>
              <a:t>ne-time </a:t>
            </a:r>
            <a:r>
              <a:rPr lang="en-IN" sz="2400" b="1" dirty="0">
                <a:solidFill>
                  <a:srgbClr val="00B050"/>
                </a:solidFill>
              </a:rPr>
              <a:t>research or longitudinal </a:t>
            </a:r>
            <a:r>
              <a:rPr lang="en-IN" sz="2400" b="1" dirty="0" smtClean="0">
                <a:solidFill>
                  <a:srgbClr val="00B050"/>
                </a:solidFill>
              </a:rPr>
              <a:t>research</a:t>
            </a:r>
            <a:r>
              <a:rPr lang="en-IN" sz="2400" b="1" dirty="0" smtClean="0"/>
              <a:t> </a:t>
            </a:r>
          </a:p>
          <a:p>
            <a:pPr algn="just">
              <a:lnSpc>
                <a:spcPct val="150000"/>
              </a:lnSpc>
            </a:pPr>
            <a:r>
              <a:rPr lang="en-IN" sz="2400" b="1" dirty="0">
                <a:solidFill>
                  <a:srgbClr val="0D11B3"/>
                </a:solidFill>
              </a:rPr>
              <a:t>F</a:t>
            </a:r>
            <a:r>
              <a:rPr lang="en-IN" sz="2400" b="1" dirty="0" smtClean="0">
                <a:solidFill>
                  <a:srgbClr val="0D11B3"/>
                </a:solidFill>
              </a:rPr>
              <a:t>ield-setting  </a:t>
            </a:r>
            <a:r>
              <a:rPr lang="en-IN" sz="2400" b="1" dirty="0">
                <a:solidFill>
                  <a:srgbClr val="0D11B3"/>
                </a:solidFill>
              </a:rPr>
              <a:t>research or laboratory </a:t>
            </a:r>
            <a:r>
              <a:rPr lang="en-IN" sz="2400" b="1" dirty="0" smtClean="0">
                <a:solidFill>
                  <a:srgbClr val="0D11B3"/>
                </a:solidFill>
              </a:rPr>
              <a:t>research</a:t>
            </a:r>
          </a:p>
          <a:p>
            <a:pPr algn="just">
              <a:lnSpc>
                <a:spcPct val="150000"/>
              </a:lnSpc>
            </a:pPr>
            <a:r>
              <a:rPr lang="en-IN" sz="2400" b="1" dirty="0">
                <a:solidFill>
                  <a:srgbClr val="FF0000"/>
                </a:solidFill>
              </a:rPr>
              <a:t>E</a:t>
            </a:r>
            <a:r>
              <a:rPr lang="en-IN" sz="2400" b="1" dirty="0" smtClean="0">
                <a:solidFill>
                  <a:srgbClr val="FF0000"/>
                </a:solidFill>
              </a:rPr>
              <a:t>xploratory research or explanatory research</a:t>
            </a:r>
            <a:r>
              <a:rPr lang="en-IN" sz="2400" b="1" dirty="0" smtClean="0"/>
              <a:t> </a:t>
            </a:r>
          </a:p>
          <a:p>
            <a:pPr algn="just">
              <a:lnSpc>
                <a:spcPct val="150000"/>
              </a:lnSpc>
            </a:pPr>
            <a:r>
              <a:rPr lang="en-IN" sz="2400" b="1" dirty="0"/>
              <a:t>Conclusion-oriented </a:t>
            </a:r>
            <a:r>
              <a:rPr lang="en-IN" sz="2400" b="1" dirty="0" smtClean="0"/>
              <a:t>or decision-oriented</a:t>
            </a:r>
            <a:endParaRPr lang="en-IN" sz="2400" b="1" dirty="0"/>
          </a:p>
          <a:p>
            <a:pPr algn="just">
              <a:lnSpc>
                <a:spcPct val="150000"/>
              </a:lnSpc>
            </a:pPr>
            <a:r>
              <a:rPr lang="en-IN" sz="2400" b="1" dirty="0" smtClean="0">
                <a:solidFill>
                  <a:srgbClr val="FF0000"/>
                </a:solidFill>
              </a:rPr>
              <a:t>Historical research or Predictive research</a:t>
            </a:r>
          </a:p>
          <a:p>
            <a:pPr marL="514350" indent="-514350" algn="just">
              <a:lnSpc>
                <a:spcPct val="150000"/>
              </a:lnSpc>
              <a:buFont typeface="+mj-lt"/>
              <a:buAutoNum type="arabicPeriod"/>
            </a:pP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dirty="0" smtClean="0"/>
              <a:t> Some Other Types of Research: </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12469807"/>
      </p:ext>
    </p:extLst>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77500" lnSpcReduction="20000"/>
          </a:bodyPr>
          <a:lstStyle/>
          <a:p>
            <a:pPr algn="just">
              <a:lnSpc>
                <a:spcPct val="150000"/>
              </a:lnSpc>
            </a:pPr>
            <a:r>
              <a:rPr lang="en-IN" sz="2800" dirty="0" smtClean="0"/>
              <a:t>The following  are the distinguishing </a:t>
            </a:r>
            <a:r>
              <a:rPr lang="en-IN" sz="2800" dirty="0" smtClean="0">
                <a:solidFill>
                  <a:srgbClr val="FF0000"/>
                </a:solidFill>
              </a:rPr>
              <a:t>characteristics</a:t>
            </a:r>
            <a:r>
              <a:rPr lang="en-IN" sz="2800" dirty="0" smtClean="0"/>
              <a:t> of scientific research</a:t>
            </a:r>
          </a:p>
          <a:p>
            <a:pPr marL="514350" indent="-514350" algn="just">
              <a:lnSpc>
                <a:spcPct val="150000"/>
              </a:lnSpc>
              <a:buFont typeface="+mj-lt"/>
              <a:buAutoNum type="arabicPeriod"/>
            </a:pPr>
            <a:r>
              <a:rPr lang="en-IN" sz="2800" dirty="0" smtClean="0"/>
              <a:t>Purposiveness </a:t>
            </a:r>
          </a:p>
          <a:p>
            <a:pPr marL="514350" indent="-514350" algn="just">
              <a:lnSpc>
                <a:spcPct val="150000"/>
              </a:lnSpc>
              <a:buFont typeface="+mj-lt"/>
              <a:buAutoNum type="arabicPeriod"/>
            </a:pPr>
            <a:r>
              <a:rPr lang="en-IN" sz="2800" dirty="0" smtClean="0"/>
              <a:t>Rigor</a:t>
            </a:r>
          </a:p>
          <a:p>
            <a:pPr marL="514350" indent="-514350" algn="just">
              <a:lnSpc>
                <a:spcPct val="150000"/>
              </a:lnSpc>
              <a:buFont typeface="+mj-lt"/>
              <a:buAutoNum type="arabicPeriod"/>
            </a:pPr>
            <a:r>
              <a:rPr lang="en-IN" sz="2800" dirty="0" smtClean="0"/>
              <a:t>Testability</a:t>
            </a:r>
          </a:p>
          <a:p>
            <a:pPr marL="514350" indent="-514350" algn="just">
              <a:lnSpc>
                <a:spcPct val="150000"/>
              </a:lnSpc>
              <a:buFont typeface="+mj-lt"/>
              <a:buAutoNum type="arabicPeriod"/>
            </a:pPr>
            <a:r>
              <a:rPr lang="en-IN" sz="2800" dirty="0" err="1" smtClean="0"/>
              <a:t>Replicability</a:t>
            </a:r>
            <a:endParaRPr lang="en-IN" sz="2800" dirty="0" smtClean="0"/>
          </a:p>
          <a:p>
            <a:pPr marL="514350" indent="-514350" algn="just">
              <a:lnSpc>
                <a:spcPct val="150000"/>
              </a:lnSpc>
              <a:buFont typeface="+mj-lt"/>
              <a:buAutoNum type="arabicPeriod"/>
            </a:pPr>
            <a:r>
              <a:rPr lang="en-IN" sz="2800" dirty="0" smtClean="0"/>
              <a:t>Precision and confidence</a:t>
            </a:r>
          </a:p>
          <a:p>
            <a:pPr marL="514350" indent="-514350" algn="just">
              <a:lnSpc>
                <a:spcPct val="150000"/>
              </a:lnSpc>
              <a:buFont typeface="+mj-lt"/>
              <a:buAutoNum type="arabicPeriod"/>
            </a:pPr>
            <a:r>
              <a:rPr lang="en-IN" sz="2800" dirty="0" smtClean="0"/>
              <a:t>Objectivity</a:t>
            </a:r>
          </a:p>
          <a:p>
            <a:pPr marL="514350" indent="-514350" algn="just">
              <a:lnSpc>
                <a:spcPct val="150000"/>
              </a:lnSpc>
              <a:buFont typeface="+mj-lt"/>
              <a:buAutoNum type="arabicPeriod"/>
            </a:pPr>
            <a:r>
              <a:rPr lang="en-IN" sz="2800" dirty="0" smtClean="0"/>
              <a:t>Generalizability</a:t>
            </a:r>
          </a:p>
          <a:p>
            <a:pPr marL="514350" indent="-514350" algn="just">
              <a:lnSpc>
                <a:spcPct val="150000"/>
              </a:lnSpc>
              <a:buFont typeface="+mj-lt"/>
              <a:buAutoNum type="arabicPeriod"/>
            </a:pPr>
            <a:r>
              <a:rPr lang="en-IN" sz="2800" dirty="0" smtClean="0"/>
              <a:t>Parsimony </a:t>
            </a: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1.6 The hallmarks of scientific research</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197701263"/>
      </p:ext>
    </p:extLst>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335386"/>
            <a:ext cx="8784976" cy="5256584"/>
          </a:xfrm>
        </p:spPr>
        <p:txBody>
          <a:bodyPr>
            <a:normAutofit fontScale="92500" lnSpcReduction="10000"/>
          </a:bodyPr>
          <a:lstStyle/>
          <a:p>
            <a:pPr marL="0" indent="0" algn="just">
              <a:lnSpc>
                <a:spcPct val="150000"/>
              </a:lnSpc>
              <a:buNone/>
            </a:pPr>
            <a:r>
              <a:rPr lang="en-IN" sz="2800" b="1" dirty="0" smtClean="0"/>
              <a:t>1. Purposiveness</a:t>
            </a:r>
            <a:r>
              <a:rPr lang="en-IN" sz="2800" dirty="0" smtClean="0"/>
              <a:t> : research started with definite purpose. </a:t>
            </a:r>
            <a:r>
              <a:rPr lang="en-IN" sz="2800" dirty="0" err="1" smtClean="0"/>
              <a:t>E.g</a:t>
            </a:r>
            <a:r>
              <a:rPr lang="en-IN" sz="2800" dirty="0" smtClean="0"/>
              <a:t> to increase employee commitment</a:t>
            </a:r>
          </a:p>
          <a:p>
            <a:pPr marL="0" indent="0" algn="just">
              <a:lnSpc>
                <a:spcPct val="150000"/>
              </a:lnSpc>
              <a:buNone/>
            </a:pPr>
            <a:r>
              <a:rPr lang="en-IN" sz="2800" b="1" dirty="0" smtClean="0"/>
              <a:t>2. Rigor</a:t>
            </a:r>
            <a:r>
              <a:rPr lang="en-IN" sz="2800" dirty="0" smtClean="0"/>
              <a:t>: good theoretical base and methodological design add Rigor  to the purpose of the study. Rigor connotes carefulness. If we used inappropriate sample for example our conclusions will be misleading</a:t>
            </a:r>
          </a:p>
          <a:p>
            <a:pPr marL="0" indent="0" algn="just">
              <a:lnSpc>
                <a:spcPct val="150000"/>
              </a:lnSpc>
              <a:buNone/>
            </a:pPr>
            <a:r>
              <a:rPr lang="en-IN" sz="2800" b="1" dirty="0" smtClean="0"/>
              <a:t>3. Testability :</a:t>
            </a:r>
            <a:r>
              <a:rPr lang="en-IN" sz="2800" dirty="0" smtClean="0"/>
              <a:t> scientific research tends itself to testing logically developed </a:t>
            </a:r>
            <a:r>
              <a:rPr lang="en-IN" sz="2600" b="1" dirty="0" smtClean="0">
                <a:solidFill>
                  <a:srgbClr val="FF0000"/>
                </a:solidFill>
              </a:rPr>
              <a:t>hypothesis</a:t>
            </a:r>
            <a:r>
              <a:rPr lang="en-IN" sz="2600" dirty="0" smtClean="0"/>
              <a:t> </a:t>
            </a:r>
            <a:r>
              <a:rPr lang="en-IN" sz="2800" dirty="0" smtClean="0"/>
              <a:t>to see whether or not  the data support our hypothesis </a:t>
            </a:r>
          </a:p>
          <a:p>
            <a:pPr algn="just">
              <a:lnSpc>
                <a:spcPct val="150000"/>
              </a:lnSpc>
            </a:pPr>
            <a:endParaRPr lang="en-IN" sz="2800" b="1"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 ….</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80692398"/>
      </p:ext>
    </p:extLst>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85000" lnSpcReduction="10000"/>
          </a:bodyPr>
          <a:lstStyle/>
          <a:p>
            <a:pPr marL="0" indent="0" algn="just">
              <a:lnSpc>
                <a:spcPct val="150000"/>
              </a:lnSpc>
              <a:buNone/>
            </a:pPr>
            <a:r>
              <a:rPr lang="en-IN" sz="2800" b="1" dirty="0" smtClean="0"/>
              <a:t>4. Replicability</a:t>
            </a:r>
            <a:r>
              <a:rPr lang="en-IN" sz="2800" dirty="0" smtClean="0"/>
              <a:t>: we can find the same result if we conduct the same method (data collection) in some other organization.  </a:t>
            </a:r>
          </a:p>
          <a:p>
            <a:pPr marL="0" indent="0" algn="just">
              <a:lnSpc>
                <a:spcPct val="150000"/>
              </a:lnSpc>
              <a:buNone/>
            </a:pPr>
            <a:r>
              <a:rPr lang="en-IN" sz="2800" dirty="0" err="1" smtClean="0"/>
              <a:t>E.g</a:t>
            </a:r>
            <a:r>
              <a:rPr lang="en-IN" sz="2800" dirty="0" smtClean="0"/>
              <a:t> if we get a result that participation in decision making has positive impact of the commitment of the employees. We could find the same result in other organization.</a:t>
            </a:r>
          </a:p>
          <a:p>
            <a:pPr marL="0" indent="0" algn="just">
              <a:lnSpc>
                <a:spcPct val="150000"/>
              </a:lnSpc>
              <a:buNone/>
            </a:pPr>
            <a:r>
              <a:rPr lang="en-IN" sz="2800" b="1" dirty="0" smtClean="0"/>
              <a:t>5. Precision and confidence: </a:t>
            </a:r>
          </a:p>
          <a:p>
            <a:pPr marL="0" indent="0" algn="just">
              <a:lnSpc>
                <a:spcPct val="150000"/>
              </a:lnSpc>
              <a:buNone/>
            </a:pPr>
            <a:r>
              <a:rPr lang="en-IN" sz="2800" b="1" dirty="0" smtClean="0">
                <a:solidFill>
                  <a:srgbClr val="0D11B3"/>
                </a:solidFill>
              </a:rPr>
              <a:t>precision</a:t>
            </a:r>
            <a:r>
              <a:rPr lang="en-IN" sz="2800" dirty="0" smtClean="0"/>
              <a:t> means closeness of findings to reality based on sample. It is the confidence interval.  (E.g. estimation of defects : between 30 &amp; 40 and 20 &amp;50 which one is more precise). </a:t>
            </a: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69140087"/>
      </p:ext>
    </p:extLst>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85000" lnSpcReduction="10000"/>
          </a:bodyPr>
          <a:lstStyle/>
          <a:p>
            <a:pPr marL="0" indent="0" algn="just">
              <a:lnSpc>
                <a:spcPct val="150000"/>
              </a:lnSpc>
              <a:buNone/>
            </a:pPr>
            <a:r>
              <a:rPr lang="en-IN" sz="2800" b="1" dirty="0" smtClean="0"/>
              <a:t>6. Confidence</a:t>
            </a:r>
            <a:r>
              <a:rPr lang="en-IN" sz="2800" dirty="0" smtClean="0"/>
              <a:t> </a:t>
            </a:r>
            <a:r>
              <a:rPr lang="en-IN" sz="2800" dirty="0"/>
              <a:t>refers to the probability of our estimate are </a:t>
            </a:r>
            <a:r>
              <a:rPr lang="en-IN" sz="2800" b="1" dirty="0">
                <a:solidFill>
                  <a:srgbClr val="FF0000"/>
                </a:solidFill>
              </a:rPr>
              <a:t>correct</a:t>
            </a:r>
            <a:r>
              <a:rPr lang="en-IN" sz="2800" dirty="0"/>
              <a:t>. It is not merely enough to be precise, but it is also important that we can confidently claim that 95% of the time our results will be true and there is only 5% chance of wrong. </a:t>
            </a:r>
            <a:endParaRPr lang="en-IN" sz="2800" dirty="0" smtClean="0"/>
          </a:p>
          <a:p>
            <a:pPr algn="just">
              <a:lnSpc>
                <a:spcPct val="150000"/>
              </a:lnSpc>
            </a:pPr>
            <a:r>
              <a:rPr lang="en-IN" sz="2800" dirty="0" smtClean="0"/>
              <a:t>The narrower the limits in which we estimate (more precise our findings) and the greater confidence we have in our study. </a:t>
            </a:r>
          </a:p>
          <a:p>
            <a:pPr algn="just">
              <a:lnSpc>
                <a:spcPct val="150000"/>
              </a:lnSpc>
            </a:pPr>
            <a:r>
              <a:rPr lang="en-IN" sz="2800" dirty="0" smtClean="0"/>
              <a:t>In social science researches 95% cl is good. The greater precision and confidence, the more scientific our study.</a:t>
            </a: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69140087"/>
      </p:ext>
    </p:extLst>
  </p:cSld>
  <p:clrMapOvr>
    <a:masterClrMapping/>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92500" lnSpcReduction="10000"/>
          </a:bodyPr>
          <a:lstStyle/>
          <a:p>
            <a:pPr marL="0" indent="0" algn="just">
              <a:lnSpc>
                <a:spcPct val="150000"/>
              </a:lnSpc>
              <a:buNone/>
            </a:pPr>
            <a:r>
              <a:rPr lang="en-IN" sz="2800" b="1" dirty="0" smtClean="0"/>
              <a:t>7. Objectivity</a:t>
            </a:r>
            <a:r>
              <a:rPr lang="en-IN" sz="2800" dirty="0" smtClean="0"/>
              <a:t> : the conclusions drawn through interpretation of the results of data analysis should be based on facts of findings from actual data not on our subjective /emotional values.</a:t>
            </a:r>
          </a:p>
          <a:p>
            <a:pPr marL="0" indent="0" algn="just">
              <a:lnSpc>
                <a:spcPct val="150000"/>
              </a:lnSpc>
              <a:buNone/>
            </a:pPr>
            <a:r>
              <a:rPr lang="en-IN" sz="2800" b="1" dirty="0" smtClean="0"/>
              <a:t>8. Generalizability</a:t>
            </a:r>
            <a:r>
              <a:rPr lang="en-IN" sz="2800" dirty="0" smtClean="0"/>
              <a:t>: it is the scope of the applicability of the findings of the study in other organization. If we used appropriate methodology and design (sampling design and data collection methods) the result well be more generalizable. </a:t>
            </a: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69140087"/>
      </p:ext>
    </p:extLst>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a:bodyPr>
          <a:lstStyle/>
          <a:p>
            <a:pPr marL="0" indent="0" algn="just">
              <a:lnSpc>
                <a:spcPct val="150000"/>
              </a:lnSpc>
              <a:buNone/>
            </a:pPr>
            <a:r>
              <a:rPr lang="en-IN" sz="2800" b="1" dirty="0" smtClean="0"/>
              <a:t>9. Parsimony: </a:t>
            </a:r>
            <a:r>
              <a:rPr lang="en-IN" sz="2800" dirty="0" smtClean="0"/>
              <a:t> it is incorporating lesser number of variables that explain the variance far more efficiently than  a complex set of variable that only marginally add to the variance explained.</a:t>
            </a: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157885011"/>
      </p:ext>
    </p:extLst>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pPr>
            <a:r>
              <a:rPr lang="en-IN" sz="2800" dirty="0" smtClean="0"/>
              <a:t>Literally, research is a word with two component parts </a:t>
            </a:r>
            <a:r>
              <a:rPr lang="en-IN" sz="2800" dirty="0" err="1" smtClean="0"/>
              <a:t>i.e</a:t>
            </a:r>
            <a:r>
              <a:rPr lang="en-IN" sz="2800" dirty="0" smtClean="0"/>
              <a:t> “</a:t>
            </a:r>
            <a:r>
              <a:rPr lang="en-IN" sz="2800" dirty="0" smtClean="0">
                <a:solidFill>
                  <a:srgbClr val="FF0000"/>
                </a:solidFill>
              </a:rPr>
              <a:t>re</a:t>
            </a:r>
            <a:r>
              <a:rPr lang="en-IN" sz="2800" dirty="0" smtClean="0"/>
              <a:t>” and “</a:t>
            </a:r>
            <a:r>
              <a:rPr lang="en-IN" sz="2800" dirty="0" smtClean="0">
                <a:solidFill>
                  <a:srgbClr val="FF0000"/>
                </a:solidFill>
              </a:rPr>
              <a:t>search</a:t>
            </a:r>
            <a:r>
              <a:rPr lang="en-IN" sz="2800" dirty="0" smtClean="0"/>
              <a:t>”. In </a:t>
            </a:r>
            <a:r>
              <a:rPr lang="en-IN" sz="2800" dirty="0"/>
              <a:t>which “re” means </a:t>
            </a:r>
            <a:r>
              <a:rPr lang="en-IN" sz="2800" dirty="0" smtClean="0">
                <a:solidFill>
                  <a:srgbClr val="FF0000"/>
                </a:solidFill>
              </a:rPr>
              <a:t>again</a:t>
            </a:r>
            <a:r>
              <a:rPr lang="en-IN" sz="2800" dirty="0" smtClean="0"/>
              <a:t> and </a:t>
            </a:r>
            <a:r>
              <a:rPr lang="en-IN" sz="2800" dirty="0"/>
              <a:t>“search</a:t>
            </a:r>
            <a:r>
              <a:rPr lang="en-IN" sz="2800" dirty="0" smtClean="0"/>
              <a:t>” means to </a:t>
            </a:r>
            <a:r>
              <a:rPr lang="en-IN" sz="2800" dirty="0" smtClean="0">
                <a:solidFill>
                  <a:srgbClr val="FF0000"/>
                </a:solidFill>
              </a:rPr>
              <a:t>examine carefully, to find, to test, to try.</a:t>
            </a:r>
          </a:p>
          <a:p>
            <a:pPr algn="just">
              <a:lnSpc>
                <a:spcPct val="150000"/>
              </a:lnSpc>
            </a:pPr>
            <a:r>
              <a:rPr lang="en-IN" sz="2800" dirty="0" smtClean="0">
                <a:solidFill>
                  <a:srgbClr val="FF0000"/>
                </a:solidFill>
              </a:rPr>
              <a:t>Research</a:t>
            </a:r>
            <a:r>
              <a:rPr lang="en-IN" sz="2800" dirty="0" smtClean="0"/>
              <a:t> is a noun that stands for </a:t>
            </a:r>
            <a:r>
              <a:rPr lang="en-IN" sz="2800" dirty="0" smtClean="0">
                <a:solidFill>
                  <a:srgbClr val="FF0000"/>
                </a:solidFill>
              </a:rPr>
              <a:t>careful and systematic investigation of situations to establish facts and principles.  </a:t>
            </a:r>
            <a:endParaRPr lang="en-IN" sz="2800" dirty="0">
              <a:solidFill>
                <a:srgbClr val="FF0000"/>
              </a:solidFill>
            </a:endParaRP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a:solidFill>
                  <a:schemeClr val="tx1"/>
                </a:solidFill>
                <a:latin typeface="Times New Roman" pitchFamily="18" charset="0"/>
                <a:cs typeface="Times New Roman" pitchFamily="18" charset="0"/>
              </a:rPr>
              <a:t>1</a:t>
            </a:r>
            <a:r>
              <a:rPr lang="en-IN" sz="4000" b="1" dirty="0" smtClean="0">
                <a:solidFill>
                  <a:schemeClr val="tx1"/>
                </a:solidFill>
                <a:latin typeface="Times New Roman" pitchFamily="18" charset="0"/>
                <a:cs typeface="Times New Roman" pitchFamily="18" charset="0"/>
              </a:rPr>
              <a:t>.1. What is </a:t>
            </a:r>
            <a:r>
              <a:rPr lang="en-IN" sz="4000" b="1" dirty="0" smtClean="0">
                <a:latin typeface="Times New Roman" pitchFamily="18" charset="0"/>
                <a:cs typeface="Times New Roman" pitchFamily="18" charset="0"/>
              </a:rPr>
              <a:t>Research?</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042061145"/>
      </p:ext>
    </p:extLst>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rPr>
              <a:t>Ethics in Research </a:t>
            </a:r>
            <a:endParaRPr lang="en-GB" b="1"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30</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a:lnSpc>
                <a:spcPct val="150000"/>
              </a:lnSpc>
            </a:pPr>
            <a:r>
              <a:rPr lang="en-GB" dirty="0" smtClean="0"/>
              <a:t>In the early period conducting study </a:t>
            </a:r>
            <a:r>
              <a:rPr lang="en-GB" dirty="0" smtClean="0">
                <a:solidFill>
                  <a:srgbClr val="FF0000"/>
                </a:solidFill>
              </a:rPr>
              <a:t>on animals </a:t>
            </a:r>
            <a:r>
              <a:rPr lang="en-GB" dirty="0" smtClean="0"/>
              <a:t>for human problem was common, but now it is becoming un ethical on the side of </a:t>
            </a:r>
            <a:r>
              <a:rPr lang="en-GB" dirty="0" smtClean="0">
                <a:solidFill>
                  <a:srgbClr val="FF0000"/>
                </a:solidFill>
              </a:rPr>
              <a:t>animal right protections group</a:t>
            </a:r>
            <a:r>
              <a:rPr lang="en-GB" dirty="0" smtClean="0"/>
              <a:t>. </a:t>
            </a:r>
          </a:p>
          <a:p>
            <a:pPr>
              <a:lnSpc>
                <a:spcPct val="150000"/>
              </a:lnSpc>
            </a:pPr>
            <a:r>
              <a:rPr lang="en-GB" dirty="0" smtClean="0"/>
              <a:t>Conducting a study on humans have </a:t>
            </a:r>
            <a:r>
              <a:rPr lang="en-GB" dirty="0"/>
              <a:t>also </a:t>
            </a:r>
            <a:r>
              <a:rPr lang="en-GB" dirty="0" smtClean="0"/>
              <a:t>an ethical issue. </a:t>
            </a:r>
            <a:endParaRPr lang="en-GB" dirty="0"/>
          </a:p>
        </p:txBody>
      </p:sp>
    </p:spTree>
    <p:extLst>
      <p:ext uri="{BB962C8B-B14F-4D97-AF65-F5344CB8AC3E}">
        <p14:creationId xmlns:p14="http://schemas.microsoft.com/office/powerpoint/2010/main" val="4013364296"/>
      </p:ext>
    </p:extLst>
  </p:cSld>
  <p:clrMapOvr>
    <a:masterClrMapping/>
  </p:clrMapOvr>
  <p:transition>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Ethical Issues in Conducting </a:t>
            </a:r>
            <a:r>
              <a:rPr lang="en-GB" dirty="0">
                <a:solidFill>
                  <a:schemeClr val="tx1"/>
                </a:solidFill>
              </a:rPr>
              <a:t>S</a:t>
            </a:r>
            <a:r>
              <a:rPr lang="en-GB" dirty="0" smtClean="0">
                <a:solidFill>
                  <a:schemeClr val="tx1"/>
                </a:solidFill>
              </a:rPr>
              <a:t>tudy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31</a:t>
            </a:fld>
            <a:endParaRPr lang="en-IN">
              <a:solidFill>
                <a:srgbClr val="8CADAE">
                  <a:shade val="75000"/>
                </a:srgbClr>
              </a:solidFill>
            </a:endParaRPr>
          </a:p>
        </p:txBody>
      </p:sp>
      <p:sp>
        <p:nvSpPr>
          <p:cNvPr id="5" name="Content Placeholder 4"/>
          <p:cNvSpPr>
            <a:spLocks noGrp="1"/>
          </p:cNvSpPr>
          <p:nvPr>
            <p:ph sz="quarter" idx="1"/>
          </p:nvPr>
        </p:nvSpPr>
        <p:spPr/>
        <p:txBody>
          <a:bodyPr>
            <a:normAutofit fontScale="92500" lnSpcReduction="10000"/>
          </a:bodyPr>
          <a:lstStyle/>
          <a:p>
            <a:pPr marL="514350" indent="-514350" algn="just">
              <a:lnSpc>
                <a:spcPct val="150000"/>
              </a:lnSpc>
              <a:buFont typeface="+mj-lt"/>
              <a:buAutoNum type="arabicPeriod"/>
            </a:pPr>
            <a:r>
              <a:rPr lang="en-GB" dirty="0" smtClean="0">
                <a:solidFill>
                  <a:srgbClr val="FF0000"/>
                </a:solidFill>
              </a:rPr>
              <a:t>Informed consent: </a:t>
            </a:r>
            <a:r>
              <a:rPr lang="en-GB" dirty="0" smtClean="0"/>
              <a:t>the potential participants of the research should always be informed </a:t>
            </a:r>
            <a:r>
              <a:rPr lang="en-GB" dirty="0" smtClean="0">
                <a:solidFill>
                  <a:srgbClr val="FF0000"/>
                </a:solidFill>
              </a:rPr>
              <a:t>in advance </a:t>
            </a:r>
            <a:r>
              <a:rPr lang="en-GB" dirty="0" smtClean="0"/>
              <a:t>about the procedures, risk, potential benefit, inconvenience and obligations associated with the research. </a:t>
            </a:r>
          </a:p>
          <a:p>
            <a:pPr marL="514350" indent="-514350" algn="just">
              <a:lnSpc>
                <a:spcPct val="150000"/>
              </a:lnSpc>
              <a:buFont typeface="+mj-lt"/>
              <a:buAutoNum type="arabicPeriod"/>
            </a:pPr>
            <a:r>
              <a:rPr lang="en-GB" dirty="0" smtClean="0">
                <a:solidFill>
                  <a:srgbClr val="FF0000"/>
                </a:solidFill>
              </a:rPr>
              <a:t>Voluntary Participation: </a:t>
            </a:r>
            <a:r>
              <a:rPr lang="en-GB" dirty="0" smtClean="0"/>
              <a:t>the participants of the research </a:t>
            </a:r>
            <a:r>
              <a:rPr lang="en-GB" dirty="0" smtClean="0">
                <a:solidFill>
                  <a:srgbClr val="FF0000"/>
                </a:solidFill>
              </a:rPr>
              <a:t>should be willing </a:t>
            </a:r>
            <a:r>
              <a:rPr lang="en-GB" dirty="0" smtClean="0"/>
              <a:t>to be incorporated in the study and they have the right to withdraw at an time, at any data.</a:t>
            </a:r>
          </a:p>
        </p:txBody>
      </p:sp>
    </p:spTree>
    <p:extLst>
      <p:ext uri="{BB962C8B-B14F-4D97-AF65-F5344CB8AC3E}">
        <p14:creationId xmlns:p14="http://schemas.microsoft.com/office/powerpoint/2010/main" val="3317113609"/>
      </p:ext>
    </p:extLst>
  </p:cSld>
  <p:clrMapOvr>
    <a:masterClrMapping/>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600" b="1" dirty="0">
                <a:solidFill>
                  <a:schemeClr val="tx1"/>
                </a:solidFill>
                <a:latin typeface="Times New Roman" pitchFamily="18" charset="0"/>
                <a:cs typeface="Times New Roman" pitchFamily="18" charset="0"/>
              </a:rPr>
              <a:t>Cont’d….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32</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998296"/>
          </a:xfrm>
        </p:spPr>
        <p:txBody>
          <a:bodyPr>
            <a:normAutofit fontScale="92500" lnSpcReduction="20000"/>
          </a:bodyPr>
          <a:lstStyle/>
          <a:p>
            <a:pPr marL="0" indent="0" algn="just">
              <a:lnSpc>
                <a:spcPct val="150000"/>
              </a:lnSpc>
              <a:buNone/>
            </a:pPr>
            <a:r>
              <a:rPr lang="en-GB" dirty="0" smtClean="0">
                <a:solidFill>
                  <a:srgbClr val="FF0000"/>
                </a:solidFill>
              </a:rPr>
              <a:t>3. Professional Integrity: </a:t>
            </a:r>
            <a:r>
              <a:rPr lang="en-GB" dirty="0" smtClean="0"/>
              <a:t>the researcher has to respect the professional code of conducts and respect guidelines of a project. He/ she must be honest about the purpose and content of the research. </a:t>
            </a:r>
          </a:p>
          <a:p>
            <a:pPr marL="0" indent="0" algn="just">
              <a:lnSpc>
                <a:spcPct val="150000"/>
              </a:lnSpc>
              <a:buNone/>
            </a:pPr>
            <a:r>
              <a:rPr lang="en-GB" dirty="0" err="1" smtClean="0"/>
              <a:t>E.g</a:t>
            </a:r>
            <a:r>
              <a:rPr lang="en-GB" dirty="0" smtClean="0"/>
              <a:t> health related studies and business secrets. </a:t>
            </a:r>
          </a:p>
          <a:p>
            <a:pPr marL="0" indent="0" algn="just">
              <a:lnSpc>
                <a:spcPct val="150000"/>
              </a:lnSpc>
              <a:buNone/>
            </a:pPr>
            <a:r>
              <a:rPr lang="en-GB" dirty="0" smtClean="0">
                <a:solidFill>
                  <a:srgbClr val="FF0000"/>
                </a:solidFill>
              </a:rPr>
              <a:t>4. Duty to avoid harm: </a:t>
            </a:r>
            <a:r>
              <a:rPr lang="en-GB" dirty="0" smtClean="0"/>
              <a:t>researchers must protect participants from risks of any harm either physically or psychologically from any personal or organizational attacks that raised because of the research.</a:t>
            </a:r>
            <a:endParaRPr lang="en-GB" dirty="0"/>
          </a:p>
        </p:txBody>
      </p:sp>
    </p:spTree>
    <p:extLst>
      <p:ext uri="{BB962C8B-B14F-4D97-AF65-F5344CB8AC3E}">
        <p14:creationId xmlns:p14="http://schemas.microsoft.com/office/powerpoint/2010/main" val="2564317243"/>
      </p:ext>
    </p:extLst>
  </p:cSld>
  <p:clrMapOvr>
    <a:masterClrMapping/>
  </p:clrMapOvr>
  <p:transition>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600" b="1" dirty="0">
                <a:solidFill>
                  <a:schemeClr val="tx1"/>
                </a:solidFill>
                <a:latin typeface="Times New Roman" pitchFamily="18" charset="0"/>
                <a:cs typeface="Times New Roman" pitchFamily="18" charset="0"/>
              </a:rPr>
              <a:t>Cont’d….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33</a:t>
            </a:fld>
            <a:endParaRPr lang="en-IN">
              <a:solidFill>
                <a:srgbClr val="8CADAE">
                  <a:shade val="75000"/>
                </a:srgbClr>
              </a:solidFill>
            </a:endParaRPr>
          </a:p>
        </p:txBody>
      </p:sp>
      <p:sp>
        <p:nvSpPr>
          <p:cNvPr id="5" name="Content Placeholder 4"/>
          <p:cNvSpPr>
            <a:spLocks noGrp="1"/>
          </p:cNvSpPr>
          <p:nvPr>
            <p:ph sz="quarter" idx="1"/>
          </p:nvPr>
        </p:nvSpPr>
        <p:spPr>
          <a:xfrm>
            <a:off x="301752" y="1340768"/>
            <a:ext cx="8503920" cy="5328592"/>
          </a:xfrm>
        </p:spPr>
        <p:txBody>
          <a:bodyPr>
            <a:normAutofit fontScale="85000" lnSpcReduction="20000"/>
          </a:bodyPr>
          <a:lstStyle/>
          <a:p>
            <a:pPr marL="0" indent="0" algn="just">
              <a:lnSpc>
                <a:spcPct val="150000"/>
              </a:lnSpc>
              <a:buNone/>
            </a:pPr>
            <a:r>
              <a:rPr lang="en-GB" dirty="0">
                <a:solidFill>
                  <a:srgbClr val="FF0000"/>
                </a:solidFill>
              </a:rPr>
              <a:t>5</a:t>
            </a:r>
            <a:r>
              <a:rPr lang="en-GB" dirty="0" smtClean="0">
                <a:solidFill>
                  <a:srgbClr val="FF0000"/>
                </a:solidFill>
              </a:rPr>
              <a:t>. Confidentiality: </a:t>
            </a:r>
            <a:r>
              <a:rPr lang="en-GB" dirty="0" smtClean="0"/>
              <a:t>except written consent is given, researchers should respect and preserve the confidentiality of participants </a:t>
            </a:r>
            <a:r>
              <a:rPr lang="en-GB" dirty="0" smtClean="0">
                <a:solidFill>
                  <a:srgbClr val="FF0000"/>
                </a:solidFill>
              </a:rPr>
              <a:t>identities</a:t>
            </a:r>
            <a:r>
              <a:rPr lang="en-GB" dirty="0" smtClean="0"/>
              <a:t> and </a:t>
            </a:r>
            <a:r>
              <a:rPr lang="en-GB" dirty="0" smtClean="0">
                <a:solidFill>
                  <a:srgbClr val="FF0000"/>
                </a:solidFill>
              </a:rPr>
              <a:t>data</a:t>
            </a:r>
            <a:r>
              <a:rPr lang="en-GB" dirty="0" smtClean="0"/>
              <a:t> at all times. </a:t>
            </a:r>
          </a:p>
          <a:p>
            <a:pPr marL="0" indent="0" algn="just">
              <a:lnSpc>
                <a:spcPct val="150000"/>
              </a:lnSpc>
              <a:buNone/>
            </a:pPr>
            <a:r>
              <a:rPr lang="en-GB" dirty="0" smtClean="0"/>
              <a:t>Researchers shall not allow third party who is not directly concerned with the result of the study to access information from participants. </a:t>
            </a:r>
          </a:p>
          <a:p>
            <a:pPr marL="0" indent="0" algn="just">
              <a:lnSpc>
                <a:spcPct val="150000"/>
              </a:lnSpc>
              <a:buNone/>
            </a:pPr>
            <a:r>
              <a:rPr lang="en-GB" dirty="0" smtClean="0">
                <a:solidFill>
                  <a:srgbClr val="FF0000"/>
                </a:solidFill>
              </a:rPr>
              <a:t>6. Right to service: </a:t>
            </a:r>
            <a:r>
              <a:rPr lang="en-GB" dirty="0" smtClean="0"/>
              <a:t>researchers has to organize a process of remedy when service is to be cut from control group from experimentation. Because respondents has a right for equal access to service. </a:t>
            </a:r>
          </a:p>
          <a:p>
            <a:pPr marL="0" indent="0" algn="just">
              <a:lnSpc>
                <a:spcPct val="150000"/>
              </a:lnSpc>
              <a:buNone/>
            </a:pPr>
            <a:r>
              <a:rPr lang="en-GB" dirty="0" smtClean="0"/>
              <a:t>.</a:t>
            </a:r>
            <a:endParaRPr lang="en-GB" dirty="0"/>
          </a:p>
        </p:txBody>
      </p:sp>
    </p:spTree>
    <p:extLst>
      <p:ext uri="{BB962C8B-B14F-4D97-AF65-F5344CB8AC3E}">
        <p14:creationId xmlns:p14="http://schemas.microsoft.com/office/powerpoint/2010/main" val="2498231190"/>
      </p:ext>
    </p:extLst>
  </p:cSld>
  <p:clrMapOvr>
    <a:masterClrMapping/>
  </p:clrMapOvr>
  <p:transition>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lnSpcReduction="10000"/>
          </a:bodyPr>
          <a:lstStyle/>
          <a:p>
            <a:pPr algn="just">
              <a:lnSpc>
                <a:spcPct val="150000"/>
              </a:lnSpc>
            </a:pPr>
            <a:r>
              <a:rPr lang="en-IN" sz="2800" dirty="0"/>
              <a:t>Before embarking on the details of research methodology and techniques, it seems appropriate to present a brief overview of the research process. </a:t>
            </a:r>
            <a:endParaRPr lang="en-IN" sz="2800" dirty="0" smtClean="0"/>
          </a:p>
          <a:p>
            <a:pPr algn="just">
              <a:lnSpc>
                <a:spcPct val="150000"/>
              </a:lnSpc>
            </a:pPr>
            <a:r>
              <a:rPr lang="en-IN" sz="2800" dirty="0" smtClean="0"/>
              <a:t>Research </a:t>
            </a:r>
            <a:r>
              <a:rPr lang="en-IN" sz="2800" dirty="0"/>
              <a:t>process consists of series of actions or steps necessary to effectively carry out research and the desired sequencing of these steps. </a:t>
            </a:r>
            <a:endParaRPr lang="en-IN" sz="2800" dirty="0" smtClean="0"/>
          </a:p>
          <a:p>
            <a:pPr algn="just">
              <a:lnSpc>
                <a:spcPct val="150000"/>
              </a:lnSpc>
            </a:pPr>
            <a:r>
              <a:rPr lang="en-IN" sz="2800" dirty="0" smtClean="0"/>
              <a:t>The </a:t>
            </a:r>
            <a:r>
              <a:rPr lang="en-IN" sz="2800" dirty="0"/>
              <a:t>chart shown in </a:t>
            </a:r>
            <a:r>
              <a:rPr lang="en-IN" sz="2800" dirty="0" smtClean="0"/>
              <a:t>the next Figure well </a:t>
            </a:r>
            <a:r>
              <a:rPr lang="en-IN" sz="2800" dirty="0"/>
              <a:t>illustrates a research process.</a:t>
            </a:r>
          </a:p>
          <a:p>
            <a:pPr algn="just">
              <a:lnSpc>
                <a:spcPct val="150000"/>
              </a:lnSpc>
            </a:pPr>
            <a:endParaRPr lang="en-IN" sz="2800" dirty="0"/>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1.8. The Research Process</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49691818"/>
      </p:ext>
    </p:extLst>
  </p:cSld>
  <p:clrMapOvr>
    <a:masterClrMapping/>
  </p:clrMapOvr>
  <p:transition>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ed Rectangle 31"/>
          <p:cNvSpPr/>
          <p:nvPr/>
        </p:nvSpPr>
        <p:spPr>
          <a:xfrm>
            <a:off x="7216939" y="2736826"/>
            <a:ext cx="1535915" cy="4539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5172194" y="2756087"/>
            <a:ext cx="1535915" cy="4539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3419872" y="2780928"/>
            <a:ext cx="165618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6588223" y="3955327"/>
            <a:ext cx="2278657" cy="244965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GB"/>
          </a:p>
        </p:txBody>
      </p:sp>
      <p:sp>
        <p:nvSpPr>
          <p:cNvPr id="5" name="Rectangle 4"/>
          <p:cNvSpPr/>
          <p:nvPr/>
        </p:nvSpPr>
        <p:spPr>
          <a:xfrm>
            <a:off x="5412419" y="3955327"/>
            <a:ext cx="1175805" cy="2449657"/>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p>
        </p:txBody>
      </p:sp>
      <p:sp>
        <p:nvSpPr>
          <p:cNvPr id="3" name="Rectangle 2"/>
          <p:cNvSpPr/>
          <p:nvPr/>
        </p:nvSpPr>
        <p:spPr>
          <a:xfrm>
            <a:off x="251520" y="3955327"/>
            <a:ext cx="5150253" cy="2449657"/>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solidFill>
                <a:srgbClr val="FF0000"/>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Fig 1: The Research Process</a:t>
            </a:r>
            <a:endParaRPr lang="en-IN" sz="4000" b="1" dirty="0">
              <a:solidFill>
                <a:schemeClr val="tx1"/>
              </a:solidFill>
              <a:latin typeface="Times New Roman" pitchFamily="18" charset="0"/>
              <a:cs typeface="Times New Roman" pitchFamily="18" charset="0"/>
            </a:endParaRPr>
          </a:p>
        </p:txBody>
      </p:sp>
      <p:grpSp>
        <p:nvGrpSpPr>
          <p:cNvPr id="48" name="Group 47"/>
          <p:cNvGrpSpPr/>
          <p:nvPr/>
        </p:nvGrpSpPr>
        <p:grpSpPr>
          <a:xfrm>
            <a:off x="315688" y="4192717"/>
            <a:ext cx="8440615" cy="1974877"/>
            <a:chOff x="211242" y="101600"/>
            <a:chExt cx="6976958" cy="922866"/>
          </a:xfrm>
        </p:grpSpPr>
        <p:sp>
          <p:nvSpPr>
            <p:cNvPr id="51" name="Rectangle 50"/>
            <p:cNvSpPr/>
            <p:nvPr/>
          </p:nvSpPr>
          <p:spPr>
            <a:xfrm>
              <a:off x="211242" y="216876"/>
              <a:ext cx="1067224" cy="7390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dirty="0">
                  <a:ln w="0"/>
                  <a:solidFill>
                    <a:schemeClr val="tx1"/>
                  </a:solidFill>
                  <a:effectLst>
                    <a:outerShdw blurRad="38100" dist="19050" dir="2700000" algn="tl" rotWithShape="0">
                      <a:schemeClr val="dk1">
                        <a:alpha val="40000"/>
                      </a:schemeClr>
                    </a:outerShdw>
                  </a:effectLst>
                  <a:ea typeface="Calibri"/>
                  <a:cs typeface="Times New Roman"/>
                </a:rPr>
                <a:t>Define research problem</a:t>
              </a:r>
            </a:p>
          </p:txBody>
        </p:sp>
        <p:sp>
          <p:nvSpPr>
            <p:cNvPr id="52" name="Rectangle 51"/>
            <p:cNvSpPr/>
            <p:nvPr/>
          </p:nvSpPr>
          <p:spPr>
            <a:xfrm>
              <a:off x="1524000" y="618066"/>
              <a:ext cx="820843" cy="40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en-IN" sz="1200" dirty="0">
                  <a:ln w="0"/>
                  <a:solidFill>
                    <a:schemeClr val="tx1"/>
                  </a:solidFill>
                  <a:effectLst>
                    <a:outerShdw blurRad="38100" dist="19050" dir="2700000" algn="tl" rotWithShape="0">
                      <a:schemeClr val="dk1">
                        <a:alpha val="40000"/>
                      </a:schemeClr>
                    </a:outerShdw>
                  </a:effectLst>
                  <a:ea typeface="Calibri"/>
                  <a:cs typeface="Times New Roman"/>
                </a:rPr>
                <a:t>Review previous </a:t>
              </a:r>
              <a:r>
                <a:rPr lang="en-IN" sz="1200" dirty="0" smtClean="0">
                  <a:ln w="0"/>
                  <a:solidFill>
                    <a:schemeClr val="tx1"/>
                  </a:solidFill>
                  <a:effectLst>
                    <a:outerShdw blurRad="38100" dist="19050" dir="2700000" algn="tl" rotWithShape="0">
                      <a:schemeClr val="dk1">
                        <a:alpha val="40000"/>
                      </a:schemeClr>
                    </a:outerShdw>
                  </a:effectLst>
                  <a:ea typeface="Calibri"/>
                  <a:cs typeface="Times New Roman"/>
                </a:rPr>
                <a:t>Literatures</a:t>
              </a:r>
              <a:endParaRPr lang="en-IN" dirty="0">
                <a:ln w="0"/>
                <a:solidFill>
                  <a:schemeClr val="tx1"/>
                </a:solidFill>
                <a:effectLst>
                  <a:outerShdw blurRad="38100" dist="19050" dir="2700000" algn="tl" rotWithShape="0">
                    <a:schemeClr val="dk1">
                      <a:alpha val="40000"/>
                    </a:schemeClr>
                  </a:outerShdw>
                </a:effectLst>
                <a:ea typeface="Calibri"/>
                <a:cs typeface="Times New Roman"/>
              </a:endParaRPr>
            </a:p>
          </p:txBody>
        </p:sp>
        <p:sp>
          <p:nvSpPr>
            <p:cNvPr id="53" name="Rectangle 52"/>
            <p:cNvSpPr/>
            <p:nvPr/>
          </p:nvSpPr>
          <p:spPr>
            <a:xfrm>
              <a:off x="4563534" y="346928"/>
              <a:ext cx="736600" cy="524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sz="1100" dirty="0">
                  <a:ln w="0"/>
                  <a:solidFill>
                    <a:schemeClr val="tx1"/>
                  </a:solidFill>
                  <a:effectLst>
                    <a:outerShdw blurRad="38100" dist="19050" dir="2700000" algn="tl" rotWithShape="0">
                      <a:schemeClr val="dk1">
                        <a:alpha val="40000"/>
                      </a:schemeClr>
                    </a:outerShdw>
                  </a:effectLst>
                  <a:ea typeface="Calibri"/>
                  <a:cs typeface="Times New Roman"/>
                </a:rPr>
                <a:t>Collect data </a:t>
              </a:r>
              <a:endParaRPr lang="en-IN" dirty="0">
                <a:ln w="0"/>
                <a:solidFill>
                  <a:schemeClr val="tx1"/>
                </a:solidFill>
                <a:effectLst>
                  <a:outerShdw blurRad="38100" dist="19050" dir="2700000" algn="tl" rotWithShape="0">
                    <a:schemeClr val="dk1">
                      <a:alpha val="40000"/>
                    </a:schemeClr>
                  </a:outerShdw>
                </a:effectLst>
                <a:ea typeface="Calibri"/>
                <a:cs typeface="Times New Roman"/>
              </a:endParaRPr>
            </a:p>
          </p:txBody>
        </p:sp>
        <p:sp>
          <p:nvSpPr>
            <p:cNvPr id="54" name="Rectangle 53"/>
            <p:cNvSpPr/>
            <p:nvPr/>
          </p:nvSpPr>
          <p:spPr>
            <a:xfrm>
              <a:off x="3615268" y="352759"/>
              <a:ext cx="719667" cy="5409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sz="1100" dirty="0">
                  <a:ln w="0"/>
                  <a:solidFill>
                    <a:schemeClr val="tx1"/>
                  </a:solidFill>
                  <a:effectLst>
                    <a:outerShdw blurRad="38100" dist="19050" dir="2700000" algn="tl" rotWithShape="0">
                      <a:schemeClr val="dk1">
                        <a:alpha val="40000"/>
                      </a:schemeClr>
                    </a:outerShdw>
                  </a:effectLst>
                  <a:ea typeface="Calibri"/>
                  <a:cs typeface="Times New Roman"/>
                </a:rPr>
                <a:t>Design research </a:t>
              </a:r>
              <a:r>
                <a:rPr lang="en-IN" sz="1100" dirty="0" smtClean="0">
                  <a:ln w="0"/>
                  <a:solidFill>
                    <a:schemeClr val="tx1"/>
                  </a:solidFill>
                  <a:effectLst>
                    <a:outerShdw blurRad="38100" dist="19050" dir="2700000" algn="tl" rotWithShape="0">
                      <a:schemeClr val="dk1">
                        <a:alpha val="40000"/>
                      </a:schemeClr>
                    </a:outerShdw>
                  </a:effectLst>
                  <a:ea typeface="Calibri"/>
                  <a:cs typeface="Times New Roman"/>
                </a:rPr>
                <a:t>(proposal)</a:t>
              </a:r>
              <a:endParaRPr lang="en-IN" dirty="0">
                <a:ln w="0"/>
                <a:solidFill>
                  <a:schemeClr val="tx1"/>
                </a:solidFill>
                <a:effectLst>
                  <a:outerShdw blurRad="38100" dist="19050" dir="2700000" algn="tl" rotWithShape="0">
                    <a:schemeClr val="dk1">
                      <a:alpha val="40000"/>
                    </a:schemeClr>
                  </a:outerShdw>
                </a:effectLst>
                <a:ea typeface="Calibri"/>
                <a:cs typeface="Times New Roman"/>
              </a:endParaRPr>
            </a:p>
          </p:txBody>
        </p:sp>
        <p:sp>
          <p:nvSpPr>
            <p:cNvPr id="55" name="Rectangle 54"/>
            <p:cNvSpPr/>
            <p:nvPr/>
          </p:nvSpPr>
          <p:spPr>
            <a:xfrm>
              <a:off x="6477000" y="346928"/>
              <a:ext cx="711200" cy="524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sz="1200">
                  <a:ln w="0"/>
                  <a:solidFill>
                    <a:schemeClr val="tx1"/>
                  </a:solidFill>
                  <a:effectLst>
                    <a:outerShdw blurRad="38100" dist="19050" dir="2700000" algn="tl" rotWithShape="0">
                      <a:schemeClr val="dk1">
                        <a:alpha val="40000"/>
                      </a:schemeClr>
                    </a:outerShdw>
                  </a:effectLst>
                  <a:ea typeface="Calibri"/>
                  <a:cs typeface="Times New Roman"/>
                </a:rPr>
                <a:t>Interpret and report</a:t>
              </a:r>
              <a:endParaRPr lang="en-IN">
                <a:ln w="0"/>
                <a:solidFill>
                  <a:schemeClr val="tx1"/>
                </a:solidFill>
                <a:effectLst>
                  <a:outerShdw blurRad="38100" dist="19050" dir="2700000" algn="tl" rotWithShape="0">
                    <a:schemeClr val="dk1">
                      <a:alpha val="40000"/>
                    </a:schemeClr>
                  </a:outerShdw>
                </a:effectLst>
                <a:ea typeface="Calibri"/>
                <a:cs typeface="Times New Roman"/>
              </a:endParaRPr>
            </a:p>
          </p:txBody>
        </p:sp>
        <p:sp>
          <p:nvSpPr>
            <p:cNvPr id="56" name="Rectangle 55"/>
            <p:cNvSpPr/>
            <p:nvPr/>
          </p:nvSpPr>
          <p:spPr>
            <a:xfrm>
              <a:off x="1524000" y="101600"/>
              <a:ext cx="753110" cy="4311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sz="1200" dirty="0">
                  <a:ln w="0"/>
                  <a:solidFill>
                    <a:schemeClr val="tx1"/>
                  </a:solidFill>
                  <a:effectLst>
                    <a:outerShdw blurRad="38100" dist="19050" dir="2700000" algn="tl" rotWithShape="0">
                      <a:schemeClr val="dk1">
                        <a:alpha val="40000"/>
                      </a:schemeClr>
                    </a:outerShdw>
                  </a:effectLst>
                  <a:ea typeface="Calibri"/>
                  <a:cs typeface="Times New Roman"/>
                </a:rPr>
                <a:t>Review concepts and theories</a:t>
              </a:r>
              <a:endParaRPr lang="en-IN" dirty="0">
                <a:ln w="0"/>
                <a:solidFill>
                  <a:schemeClr val="tx1"/>
                </a:solidFill>
                <a:effectLst>
                  <a:outerShdw blurRad="38100" dist="19050" dir="2700000" algn="tl" rotWithShape="0">
                    <a:schemeClr val="dk1">
                      <a:alpha val="40000"/>
                    </a:schemeClr>
                  </a:outerShdw>
                </a:effectLst>
                <a:ea typeface="Calibri"/>
                <a:cs typeface="Times New Roman"/>
              </a:endParaRPr>
            </a:p>
          </p:txBody>
        </p:sp>
        <p:sp>
          <p:nvSpPr>
            <p:cNvPr id="57" name="Rectangle 56"/>
            <p:cNvSpPr/>
            <p:nvPr/>
          </p:nvSpPr>
          <p:spPr>
            <a:xfrm>
              <a:off x="2591134" y="247634"/>
              <a:ext cx="854465" cy="6775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sz="1200" dirty="0">
                  <a:ln w="0"/>
                  <a:solidFill>
                    <a:schemeClr val="tx1"/>
                  </a:solidFill>
                  <a:effectLst>
                    <a:outerShdw blurRad="38100" dist="19050" dir="2700000" algn="tl" rotWithShape="0">
                      <a:schemeClr val="dk1">
                        <a:alpha val="40000"/>
                      </a:schemeClr>
                    </a:outerShdw>
                  </a:effectLst>
                  <a:ea typeface="Calibri"/>
                  <a:cs typeface="Times New Roman"/>
                </a:rPr>
                <a:t>Formulate </a:t>
              </a:r>
              <a:r>
                <a:rPr lang="en-IN" sz="1200" dirty="0" smtClean="0">
                  <a:ln w="0"/>
                  <a:solidFill>
                    <a:schemeClr val="tx1"/>
                  </a:solidFill>
                  <a:effectLst>
                    <a:outerShdw blurRad="38100" dist="19050" dir="2700000" algn="tl" rotWithShape="0">
                      <a:schemeClr val="dk1">
                        <a:alpha val="40000"/>
                      </a:schemeClr>
                    </a:outerShdw>
                  </a:effectLst>
                  <a:ea typeface="Calibri"/>
                  <a:cs typeface="Times New Roman"/>
                </a:rPr>
                <a:t>hypotheses</a:t>
              </a:r>
            </a:p>
            <a:p>
              <a:pPr algn="ctr">
                <a:lnSpc>
                  <a:spcPct val="115000"/>
                </a:lnSpc>
                <a:spcAft>
                  <a:spcPts val="1000"/>
                </a:spcAft>
              </a:pPr>
              <a:r>
                <a:rPr lang="en-IN" sz="1200" dirty="0" smtClean="0">
                  <a:ln w="0"/>
                  <a:solidFill>
                    <a:schemeClr val="tx1"/>
                  </a:solidFill>
                  <a:effectLst>
                    <a:outerShdw blurRad="38100" dist="19050" dir="2700000" algn="tl" rotWithShape="0">
                      <a:schemeClr val="dk1">
                        <a:alpha val="40000"/>
                      </a:schemeClr>
                    </a:outerShdw>
                  </a:effectLst>
                  <a:ea typeface="Calibri"/>
                  <a:cs typeface="Times New Roman"/>
                </a:rPr>
                <a:t>Or </a:t>
              </a:r>
            </a:p>
            <a:p>
              <a:pPr algn="ctr">
                <a:lnSpc>
                  <a:spcPct val="115000"/>
                </a:lnSpc>
                <a:spcAft>
                  <a:spcPts val="1000"/>
                </a:spcAft>
              </a:pPr>
              <a:r>
                <a:rPr lang="en-IN" sz="1200" dirty="0" smtClean="0">
                  <a:ln w="0"/>
                  <a:solidFill>
                    <a:schemeClr val="tx1"/>
                  </a:solidFill>
                  <a:effectLst>
                    <a:outerShdw blurRad="38100" dist="19050" dir="2700000" algn="tl" rotWithShape="0">
                      <a:schemeClr val="dk1">
                        <a:alpha val="40000"/>
                      </a:schemeClr>
                    </a:outerShdw>
                  </a:effectLst>
                  <a:ea typeface="Calibri"/>
                  <a:cs typeface="Times New Roman"/>
                </a:rPr>
                <a:t>research Question </a:t>
              </a:r>
              <a:endParaRPr lang="en-IN" dirty="0">
                <a:ln w="0"/>
                <a:solidFill>
                  <a:schemeClr val="tx1"/>
                </a:solidFill>
                <a:effectLst>
                  <a:outerShdw blurRad="38100" dist="19050" dir="2700000" algn="tl" rotWithShape="0">
                    <a:schemeClr val="dk1">
                      <a:alpha val="40000"/>
                    </a:schemeClr>
                  </a:outerShdw>
                </a:effectLst>
                <a:ea typeface="Calibri"/>
                <a:cs typeface="Times New Roman"/>
              </a:endParaRPr>
            </a:p>
          </p:txBody>
        </p:sp>
        <p:sp>
          <p:nvSpPr>
            <p:cNvPr id="58" name="Rectangle 57"/>
            <p:cNvSpPr/>
            <p:nvPr/>
          </p:nvSpPr>
          <p:spPr>
            <a:xfrm>
              <a:off x="5562600" y="346928"/>
              <a:ext cx="676910" cy="5415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IN" sz="1200" dirty="0">
                  <a:ln w="0"/>
                  <a:solidFill>
                    <a:schemeClr val="tx1"/>
                  </a:solidFill>
                  <a:effectLst>
                    <a:outerShdw blurRad="38100" dist="19050" dir="2700000" algn="tl" rotWithShape="0">
                      <a:schemeClr val="dk1">
                        <a:alpha val="40000"/>
                      </a:schemeClr>
                    </a:outerShdw>
                  </a:effectLst>
                  <a:ea typeface="Calibri"/>
                  <a:cs typeface="Times New Roman"/>
                </a:rPr>
                <a:t>Analyse </a:t>
              </a:r>
              <a:r>
                <a:rPr lang="en-IN" sz="1200" dirty="0" smtClean="0">
                  <a:ln w="0"/>
                  <a:solidFill>
                    <a:schemeClr val="tx1"/>
                  </a:solidFill>
                  <a:effectLst>
                    <a:outerShdw blurRad="38100" dist="19050" dir="2700000" algn="tl" rotWithShape="0">
                      <a:schemeClr val="dk1">
                        <a:alpha val="40000"/>
                      </a:schemeClr>
                    </a:outerShdw>
                  </a:effectLst>
                  <a:ea typeface="Calibri"/>
                  <a:cs typeface="Times New Roman"/>
                </a:rPr>
                <a:t>data</a:t>
              </a:r>
              <a:endParaRPr lang="en-IN" dirty="0">
                <a:ln w="0"/>
                <a:solidFill>
                  <a:schemeClr val="tx1"/>
                </a:solidFill>
                <a:effectLst>
                  <a:outerShdw blurRad="38100" dist="19050" dir="2700000" algn="tl" rotWithShape="0">
                    <a:schemeClr val="dk1">
                      <a:alpha val="40000"/>
                    </a:schemeClr>
                  </a:outerShdw>
                </a:effectLst>
                <a:ea typeface="Calibri"/>
                <a:cs typeface="Times New Roman"/>
              </a:endParaRPr>
            </a:p>
          </p:txBody>
        </p:sp>
        <p:cxnSp>
          <p:nvCxnSpPr>
            <p:cNvPr id="59" name="Straight Arrow Connector 58"/>
            <p:cNvCxnSpPr/>
            <p:nvPr/>
          </p:nvCxnSpPr>
          <p:spPr>
            <a:xfrm>
              <a:off x="3310467" y="618066"/>
              <a:ext cx="279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1278467" y="795866"/>
              <a:ext cx="279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6197600" y="635000"/>
              <a:ext cx="279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4275667" y="618066"/>
              <a:ext cx="279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5325534" y="626533"/>
              <a:ext cx="21971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1278467" y="347133"/>
              <a:ext cx="279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2277534" y="448733"/>
              <a:ext cx="304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2277534" y="736600"/>
              <a:ext cx="304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 name="Rectangle 1"/>
          <p:cNvSpPr/>
          <p:nvPr/>
        </p:nvSpPr>
        <p:spPr>
          <a:xfrm>
            <a:off x="315688" y="1572900"/>
            <a:ext cx="8440615" cy="1661993"/>
          </a:xfrm>
          <a:prstGeom prst="rect">
            <a:avLst/>
          </a:prstGeom>
        </p:spPr>
        <p:txBody>
          <a:bodyPr wrap="square">
            <a:spAutoFit/>
          </a:bodyPr>
          <a:lstStyle/>
          <a:p>
            <a:pPr marL="342900" indent="-342900">
              <a:lnSpc>
                <a:spcPct val="150000"/>
              </a:lnSpc>
              <a:buFont typeface="Arial" panose="020B0604020202020204" pitchFamily="34" charset="0"/>
              <a:buChar char="•"/>
            </a:pPr>
            <a:r>
              <a:rPr lang="en-GB" sz="2400" dirty="0">
                <a:latin typeface="Times New Roman" panose="02020603050405020304" pitchFamily="18" charset="0"/>
                <a:ea typeface="Calibri" panose="020F0502020204030204" pitchFamily="34" charset="0"/>
              </a:rPr>
              <a:t>Research process consists of series of actions or steps necessary to effectively carry out </a:t>
            </a:r>
            <a:r>
              <a:rPr lang="en-GB" sz="2400" dirty="0" smtClean="0">
                <a:latin typeface="Times New Roman" panose="02020603050405020304" pitchFamily="18" charset="0"/>
                <a:ea typeface="Calibri" panose="020F0502020204030204" pitchFamily="34" charset="0"/>
              </a:rPr>
              <a:t>research.</a:t>
            </a:r>
          </a:p>
          <a:p>
            <a:pPr marL="342900" indent="-342900">
              <a:lnSpc>
                <a:spcPct val="150000"/>
              </a:lnSpc>
              <a:buFont typeface="Arial" panose="020B0604020202020204" pitchFamily="34" charset="0"/>
              <a:buChar char="•"/>
            </a:pPr>
            <a:r>
              <a:rPr lang="en-GB" sz="2000" dirty="0" smtClean="0"/>
              <a:t>It is also classified in to </a:t>
            </a:r>
            <a:r>
              <a:rPr lang="en-GB" sz="2000" b="1" dirty="0" smtClean="0">
                <a:solidFill>
                  <a:srgbClr val="FF0000"/>
                </a:solidFill>
              </a:rPr>
              <a:t>initial phase</a:t>
            </a:r>
            <a:r>
              <a:rPr lang="en-GB" sz="2000" dirty="0" smtClean="0"/>
              <a:t>, </a:t>
            </a:r>
            <a:r>
              <a:rPr lang="en-GB" sz="2000" dirty="0" smtClean="0">
                <a:solidFill>
                  <a:srgbClr val="0070C0"/>
                </a:solidFill>
              </a:rPr>
              <a:t>Middle </a:t>
            </a:r>
            <a:r>
              <a:rPr lang="en-GB" sz="2000" dirty="0">
                <a:solidFill>
                  <a:srgbClr val="0070C0"/>
                </a:solidFill>
              </a:rPr>
              <a:t>P</a:t>
            </a:r>
            <a:r>
              <a:rPr lang="en-GB" sz="2000" dirty="0" smtClean="0">
                <a:solidFill>
                  <a:srgbClr val="0070C0"/>
                </a:solidFill>
              </a:rPr>
              <a:t>hase </a:t>
            </a:r>
            <a:r>
              <a:rPr lang="en-GB" sz="2000" dirty="0" smtClean="0"/>
              <a:t>and Final Phase.</a:t>
            </a:r>
          </a:p>
        </p:txBody>
      </p:sp>
      <p:cxnSp>
        <p:nvCxnSpPr>
          <p:cNvPr id="9" name="Straight Arrow Connector 8"/>
          <p:cNvCxnSpPr/>
          <p:nvPr/>
        </p:nvCxnSpPr>
        <p:spPr>
          <a:xfrm>
            <a:off x="3923928" y="3212976"/>
            <a:ext cx="0" cy="6463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895904" y="3212976"/>
            <a:ext cx="0" cy="6463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940152" y="3212976"/>
            <a:ext cx="0" cy="6463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9691818"/>
      </p:ext>
    </p:extLst>
  </p:cSld>
  <p:clrMapOvr>
    <a:masterClrMapping/>
  </p:clrMapOvr>
  <p:transition>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Cont</a:t>
            </a:r>
            <a:r>
              <a:rPr lang="en-GB" dirty="0" smtClean="0"/>
              <a: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36</a:t>
            </a:fld>
            <a:endParaRPr lang="en-IN">
              <a:solidFill>
                <a:srgbClr val="8CADAE">
                  <a:shade val="75000"/>
                </a:srgbClr>
              </a:solidFill>
            </a:endParaRPr>
          </a:p>
        </p:txBody>
      </p:sp>
      <p:graphicFrame>
        <p:nvGraphicFramePr>
          <p:cNvPr id="6" name="Object 2114"/>
          <p:cNvGraphicFramePr>
            <a:graphicFrameLocks noGrp="1" noChangeAspect="1"/>
          </p:cNvGraphicFramePr>
          <p:nvPr>
            <p:ph sz="quarter" idx="1"/>
            <p:extLst>
              <p:ext uri="{D42A27DB-BD31-4B8C-83A1-F6EECF244321}">
                <p14:modId xmlns:p14="http://schemas.microsoft.com/office/powerpoint/2010/main" val="286710321"/>
              </p:ext>
            </p:extLst>
          </p:nvPr>
        </p:nvGraphicFramePr>
        <p:xfrm>
          <a:off x="179512" y="1467697"/>
          <a:ext cx="8656640" cy="5129655"/>
        </p:xfrm>
        <a:graphic>
          <a:graphicData uri="http://schemas.openxmlformats.org/presentationml/2006/ole">
            <mc:AlternateContent xmlns:mc="http://schemas.openxmlformats.org/markup-compatibility/2006">
              <mc:Choice xmlns:v="urn:schemas-microsoft-com:vml" Requires="v">
                <p:oleObj spid="_x0000_s1027" name="Slide" r:id="rId3" imgW="4408488" imgH="3306763" progId="PowerPoint.Slide.8">
                  <p:embed/>
                </p:oleObj>
              </mc:Choice>
              <mc:Fallback>
                <p:oleObj name="Slide" r:id="rId3" imgW="4408488" imgH="3306763" progId="PowerPoint.Slid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1467697"/>
                        <a:ext cx="8656640" cy="512965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63133869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t>
            </a:r>
            <a:r>
              <a:rPr lang="en-GB" dirty="0" smtClean="0"/>
              <a:t>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37</a:t>
            </a:fld>
            <a:endParaRPr lang="en-IN">
              <a:solidFill>
                <a:srgbClr val="8CADAE">
                  <a:shade val="75000"/>
                </a:srgbClr>
              </a:solidFill>
            </a:endParaRPr>
          </a:p>
        </p:txBody>
      </p:sp>
      <p:sp>
        <p:nvSpPr>
          <p:cNvPr id="5" name="Content Placeholder 4"/>
          <p:cNvSpPr>
            <a:spLocks noGrp="1"/>
          </p:cNvSpPr>
          <p:nvPr>
            <p:ph sz="quarter" idx="1"/>
          </p:nvPr>
        </p:nvSpPr>
        <p:spPr>
          <a:xfrm>
            <a:off x="344649" y="1410268"/>
            <a:ext cx="8503920" cy="4994716"/>
          </a:xfrm>
        </p:spPr>
        <p:txBody>
          <a:bodyPr>
            <a:normAutofit fontScale="70000" lnSpcReduction="20000"/>
          </a:bodyPr>
          <a:lstStyle/>
          <a:p>
            <a:pPr>
              <a:lnSpc>
                <a:spcPct val="150000"/>
              </a:lnSpc>
            </a:pPr>
            <a:r>
              <a:rPr lang="en-GB" dirty="0" smtClean="0"/>
              <a:t>1</a:t>
            </a:r>
            <a:r>
              <a:rPr lang="en-GB" dirty="0"/>
              <a:t>) </a:t>
            </a:r>
            <a:r>
              <a:rPr lang="en-GB" dirty="0" smtClean="0"/>
              <a:t>Formulating </a:t>
            </a:r>
            <a:r>
              <a:rPr lang="en-GB" dirty="0"/>
              <a:t>the research problem; </a:t>
            </a:r>
            <a:endParaRPr lang="en-GB" dirty="0" smtClean="0"/>
          </a:p>
          <a:p>
            <a:pPr>
              <a:lnSpc>
                <a:spcPct val="150000"/>
              </a:lnSpc>
            </a:pPr>
            <a:r>
              <a:rPr lang="en-GB" dirty="0" smtClean="0"/>
              <a:t>(</a:t>
            </a:r>
            <a:r>
              <a:rPr lang="en-GB" dirty="0"/>
              <a:t>2) </a:t>
            </a:r>
            <a:r>
              <a:rPr lang="en-GB" dirty="0" smtClean="0"/>
              <a:t>Extensive </a:t>
            </a:r>
            <a:r>
              <a:rPr lang="en-GB" dirty="0"/>
              <a:t>literature survey; </a:t>
            </a:r>
            <a:endParaRPr lang="en-GB" dirty="0" smtClean="0"/>
          </a:p>
          <a:p>
            <a:pPr>
              <a:lnSpc>
                <a:spcPct val="150000"/>
              </a:lnSpc>
            </a:pPr>
            <a:r>
              <a:rPr lang="en-GB" dirty="0" smtClean="0"/>
              <a:t>(</a:t>
            </a:r>
            <a:r>
              <a:rPr lang="en-GB" dirty="0"/>
              <a:t>3) </a:t>
            </a:r>
            <a:r>
              <a:rPr lang="en-GB" dirty="0" smtClean="0"/>
              <a:t>Developing </a:t>
            </a:r>
            <a:r>
              <a:rPr lang="en-GB" dirty="0"/>
              <a:t>the hypothesis; </a:t>
            </a:r>
            <a:endParaRPr lang="en-GB" dirty="0" smtClean="0"/>
          </a:p>
          <a:p>
            <a:pPr>
              <a:lnSpc>
                <a:spcPct val="150000"/>
              </a:lnSpc>
            </a:pPr>
            <a:r>
              <a:rPr lang="en-GB" dirty="0" smtClean="0"/>
              <a:t>(</a:t>
            </a:r>
            <a:r>
              <a:rPr lang="en-GB" dirty="0"/>
              <a:t>4) </a:t>
            </a:r>
            <a:r>
              <a:rPr lang="en-GB" dirty="0" smtClean="0"/>
              <a:t>Preparing </a:t>
            </a:r>
            <a:r>
              <a:rPr lang="en-GB" dirty="0"/>
              <a:t>the research design; </a:t>
            </a:r>
            <a:endParaRPr lang="en-GB" dirty="0" smtClean="0"/>
          </a:p>
          <a:p>
            <a:pPr>
              <a:lnSpc>
                <a:spcPct val="150000"/>
              </a:lnSpc>
            </a:pPr>
            <a:r>
              <a:rPr lang="en-GB" dirty="0" smtClean="0"/>
              <a:t>(</a:t>
            </a:r>
            <a:r>
              <a:rPr lang="en-GB" dirty="0"/>
              <a:t>5) </a:t>
            </a:r>
            <a:r>
              <a:rPr lang="en-GB" dirty="0" smtClean="0"/>
              <a:t>Determining </a:t>
            </a:r>
            <a:r>
              <a:rPr lang="en-GB" dirty="0"/>
              <a:t>sample design; </a:t>
            </a:r>
            <a:endParaRPr lang="en-GB" dirty="0" smtClean="0"/>
          </a:p>
          <a:p>
            <a:pPr>
              <a:lnSpc>
                <a:spcPct val="150000"/>
              </a:lnSpc>
            </a:pPr>
            <a:r>
              <a:rPr lang="en-GB" dirty="0" smtClean="0"/>
              <a:t>(</a:t>
            </a:r>
            <a:r>
              <a:rPr lang="en-GB" dirty="0"/>
              <a:t>6) </a:t>
            </a:r>
            <a:r>
              <a:rPr lang="en-GB" dirty="0" smtClean="0"/>
              <a:t>Collecting </a:t>
            </a:r>
            <a:r>
              <a:rPr lang="en-GB" dirty="0"/>
              <a:t>the data; </a:t>
            </a:r>
            <a:endParaRPr lang="en-GB" dirty="0" smtClean="0"/>
          </a:p>
          <a:p>
            <a:pPr>
              <a:lnSpc>
                <a:spcPct val="150000"/>
              </a:lnSpc>
            </a:pPr>
            <a:r>
              <a:rPr lang="en-GB" dirty="0" smtClean="0"/>
              <a:t>(</a:t>
            </a:r>
            <a:r>
              <a:rPr lang="en-GB" dirty="0"/>
              <a:t>7) </a:t>
            </a:r>
            <a:r>
              <a:rPr lang="en-GB" dirty="0" smtClean="0"/>
              <a:t>Execution </a:t>
            </a:r>
            <a:r>
              <a:rPr lang="en-GB" dirty="0"/>
              <a:t>of the project; </a:t>
            </a:r>
            <a:endParaRPr lang="en-GB" dirty="0" smtClean="0"/>
          </a:p>
          <a:p>
            <a:pPr>
              <a:lnSpc>
                <a:spcPct val="150000"/>
              </a:lnSpc>
            </a:pPr>
            <a:r>
              <a:rPr lang="en-GB" dirty="0" smtClean="0"/>
              <a:t>(</a:t>
            </a:r>
            <a:r>
              <a:rPr lang="en-GB" dirty="0"/>
              <a:t>8) </a:t>
            </a:r>
            <a:r>
              <a:rPr lang="en-GB" dirty="0" smtClean="0"/>
              <a:t>Analysis </a:t>
            </a:r>
            <a:r>
              <a:rPr lang="en-GB" dirty="0"/>
              <a:t>of data; </a:t>
            </a:r>
            <a:endParaRPr lang="en-GB" dirty="0" smtClean="0"/>
          </a:p>
          <a:p>
            <a:pPr>
              <a:lnSpc>
                <a:spcPct val="150000"/>
              </a:lnSpc>
            </a:pPr>
            <a:r>
              <a:rPr lang="en-GB" dirty="0" smtClean="0"/>
              <a:t>(</a:t>
            </a:r>
            <a:r>
              <a:rPr lang="en-GB" dirty="0"/>
              <a:t>9) </a:t>
            </a:r>
            <a:r>
              <a:rPr lang="en-GB" dirty="0" smtClean="0"/>
              <a:t>Hypothesis </a:t>
            </a:r>
            <a:r>
              <a:rPr lang="en-GB" dirty="0"/>
              <a:t>testing; </a:t>
            </a:r>
            <a:endParaRPr lang="en-GB" dirty="0" smtClean="0"/>
          </a:p>
          <a:p>
            <a:pPr>
              <a:lnSpc>
                <a:spcPct val="150000"/>
              </a:lnSpc>
            </a:pPr>
            <a:r>
              <a:rPr lang="en-GB" dirty="0" smtClean="0"/>
              <a:t>(</a:t>
            </a:r>
            <a:r>
              <a:rPr lang="en-GB" dirty="0"/>
              <a:t>10) </a:t>
            </a:r>
            <a:r>
              <a:rPr lang="en-GB" dirty="0" smtClean="0"/>
              <a:t>Generalizations </a:t>
            </a:r>
            <a:r>
              <a:rPr lang="en-GB" dirty="0"/>
              <a:t>and interpretation, and </a:t>
            </a:r>
            <a:endParaRPr lang="en-GB" dirty="0" smtClean="0"/>
          </a:p>
          <a:p>
            <a:pPr>
              <a:lnSpc>
                <a:spcPct val="150000"/>
              </a:lnSpc>
            </a:pPr>
            <a:r>
              <a:rPr lang="en-GB" dirty="0" smtClean="0"/>
              <a:t>(</a:t>
            </a:r>
            <a:r>
              <a:rPr lang="en-GB" dirty="0"/>
              <a:t>11) </a:t>
            </a:r>
            <a:r>
              <a:rPr lang="en-GB" dirty="0" smtClean="0"/>
              <a:t>Preparation </a:t>
            </a:r>
            <a:r>
              <a:rPr lang="en-GB" dirty="0"/>
              <a:t>of the report or presentation of the results,</a:t>
            </a:r>
          </a:p>
        </p:txBody>
      </p:sp>
    </p:spTree>
    <p:extLst>
      <p:ext uri="{BB962C8B-B14F-4D97-AF65-F5344CB8AC3E}">
        <p14:creationId xmlns:p14="http://schemas.microsoft.com/office/powerpoint/2010/main" val="49746472"/>
      </p:ext>
    </p:extLst>
  </p:cSld>
  <p:clrMapOvr>
    <a:masterClrMapping/>
  </p:clrMapOvr>
  <p:transition>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38</a:t>
            </a:fld>
            <a:endParaRPr lang="en-IN">
              <a:solidFill>
                <a:srgbClr val="8CADAE">
                  <a:shade val="75000"/>
                </a:srgbClr>
              </a:solidFill>
            </a:endParaRPr>
          </a:p>
        </p:txBody>
      </p:sp>
      <p:sp>
        <p:nvSpPr>
          <p:cNvPr id="5" name="Content Placeholder 4"/>
          <p:cNvSpPr>
            <a:spLocks noGrp="1"/>
          </p:cNvSpPr>
          <p:nvPr>
            <p:ph sz="quarter" idx="1"/>
          </p:nvPr>
        </p:nvSpPr>
        <p:spPr>
          <a:xfrm>
            <a:off x="0" y="0"/>
            <a:ext cx="9144000" cy="6858000"/>
          </a:xfrm>
          <a:solidFill>
            <a:schemeClr val="accent1"/>
          </a:solidFill>
        </p:spPr>
        <p:txBody>
          <a:bodyPr>
            <a:normAutofit/>
          </a:bodyPr>
          <a:lstStyle/>
          <a:p>
            <a:endParaRPr lang="en-IN" sz="4800" b="1" dirty="0" smtClean="0">
              <a:solidFill>
                <a:srgbClr val="0D11B3"/>
              </a:solidFill>
            </a:endParaRPr>
          </a:p>
          <a:p>
            <a:endParaRPr lang="en-IN" sz="4800" b="1" dirty="0">
              <a:solidFill>
                <a:srgbClr val="0D11B3"/>
              </a:solidFill>
            </a:endParaRPr>
          </a:p>
          <a:p>
            <a:endParaRPr lang="en-IN" sz="4800" b="1" dirty="0" smtClean="0">
              <a:solidFill>
                <a:srgbClr val="0D11B3"/>
              </a:solidFill>
            </a:endParaRPr>
          </a:p>
          <a:p>
            <a:pPr marL="0" indent="0" algn="ctr">
              <a:buNone/>
            </a:pPr>
            <a:r>
              <a:rPr lang="en-IN" sz="6400" b="1" dirty="0" smtClean="0">
                <a:solidFill>
                  <a:srgbClr val="0D11B3"/>
                </a:solidFill>
              </a:rPr>
              <a:t>Thank You for Your Attention</a:t>
            </a:r>
            <a:endParaRPr lang="en-IN" sz="6400" b="1" dirty="0">
              <a:solidFill>
                <a:srgbClr val="0D11B3"/>
              </a:solidFill>
            </a:endParaRPr>
          </a:p>
        </p:txBody>
      </p:sp>
    </p:spTree>
    <p:extLst>
      <p:ext uri="{BB962C8B-B14F-4D97-AF65-F5344CB8AC3E}">
        <p14:creationId xmlns:p14="http://schemas.microsoft.com/office/powerpoint/2010/main" val="2268634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err="1" smtClean="0">
                <a:solidFill>
                  <a:schemeClr val="tx1"/>
                </a:solidFill>
              </a:rPr>
              <a:t>Cont</a:t>
            </a:r>
            <a:r>
              <a:rPr lang="en-GB" dirty="0" smtClean="0">
                <a:solidFill>
                  <a:schemeClr val="tx1"/>
                </a:solidFill>
              </a:rPr>
              <a:t>…</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4</a:t>
            </a:fld>
            <a:endParaRPr lang="en-IN">
              <a:solidFill>
                <a:srgbClr val="8CADAE">
                  <a:shade val="75000"/>
                </a:srgbClr>
              </a:solidFill>
            </a:endParaRPr>
          </a:p>
        </p:txBody>
      </p:sp>
      <p:sp>
        <p:nvSpPr>
          <p:cNvPr id="5" name="Content Placeholder 4"/>
          <p:cNvSpPr>
            <a:spLocks noGrp="1"/>
          </p:cNvSpPr>
          <p:nvPr>
            <p:ph sz="quarter" idx="1"/>
          </p:nvPr>
        </p:nvSpPr>
        <p:spPr>
          <a:xfrm>
            <a:off x="301752" y="1467697"/>
            <a:ext cx="8662736" cy="5201663"/>
          </a:xfrm>
        </p:spPr>
        <p:txBody>
          <a:bodyPr>
            <a:normAutofit fontScale="92500" lnSpcReduction="10000"/>
          </a:bodyPr>
          <a:lstStyle/>
          <a:p>
            <a:pPr algn="just">
              <a:lnSpc>
                <a:spcPct val="150000"/>
              </a:lnSpc>
            </a:pPr>
            <a:r>
              <a:rPr lang="en-US" sz="2400" b="1" i="1" dirty="0"/>
              <a:t>R</a:t>
            </a:r>
            <a:r>
              <a:rPr lang="en-US" sz="2400" b="1" dirty="0"/>
              <a:t>esearch </a:t>
            </a:r>
            <a:r>
              <a:rPr lang="en-US" sz="2400" dirty="0"/>
              <a:t>is an organized inquiry carried out to provide information for the solution of a </a:t>
            </a:r>
            <a:r>
              <a:rPr lang="en-US" sz="2400" b="1" dirty="0">
                <a:solidFill>
                  <a:srgbClr val="FF0000"/>
                </a:solidFill>
              </a:rPr>
              <a:t>problem</a:t>
            </a:r>
            <a:r>
              <a:rPr lang="en-US" sz="2400" dirty="0"/>
              <a:t>.</a:t>
            </a:r>
            <a:r>
              <a:rPr lang="en-US" sz="2400" b="1" dirty="0"/>
              <a:t> </a:t>
            </a:r>
          </a:p>
          <a:p>
            <a:pPr algn="just">
              <a:lnSpc>
                <a:spcPct val="150000"/>
              </a:lnSpc>
            </a:pPr>
            <a:r>
              <a:rPr lang="en-US" sz="2400" b="1" dirty="0"/>
              <a:t>Research</a:t>
            </a:r>
            <a:r>
              <a:rPr lang="en-US" sz="2400" dirty="0"/>
              <a:t> is an organized and systematic way of </a:t>
            </a:r>
            <a:r>
              <a:rPr lang="en-US" sz="2400" b="1" dirty="0"/>
              <a:t>finding</a:t>
            </a:r>
            <a:r>
              <a:rPr lang="en-US" sz="2400" dirty="0"/>
              <a:t> </a:t>
            </a:r>
            <a:r>
              <a:rPr lang="en-US" sz="2400" dirty="0">
                <a:solidFill>
                  <a:srgbClr val="FF0000"/>
                </a:solidFill>
              </a:rPr>
              <a:t>answers</a:t>
            </a:r>
            <a:r>
              <a:rPr lang="en-US" sz="2400" dirty="0"/>
              <a:t> to </a:t>
            </a:r>
            <a:r>
              <a:rPr lang="en-US" sz="2400" dirty="0" smtClean="0"/>
              <a:t>questions about reality.</a:t>
            </a:r>
            <a:endParaRPr lang="en-US" sz="2400" dirty="0"/>
          </a:p>
          <a:p>
            <a:pPr algn="just">
              <a:lnSpc>
                <a:spcPct val="150000"/>
              </a:lnSpc>
            </a:pPr>
            <a:r>
              <a:rPr lang="en-US" sz="2400" dirty="0"/>
              <a:t>Research is </a:t>
            </a:r>
            <a:r>
              <a:rPr lang="en-US" sz="2400" dirty="0" smtClean="0"/>
              <a:t>the </a:t>
            </a:r>
            <a:r>
              <a:rPr lang="en-US" sz="2400" dirty="0"/>
              <a:t>process </a:t>
            </a:r>
            <a:r>
              <a:rPr lang="en-US" sz="2400" dirty="0" smtClean="0"/>
              <a:t>of </a:t>
            </a:r>
            <a:r>
              <a:rPr lang="en-US" sz="2400" dirty="0" smtClean="0">
                <a:solidFill>
                  <a:srgbClr val="FF0000"/>
                </a:solidFill>
              </a:rPr>
              <a:t>identifying problems</a:t>
            </a:r>
            <a:r>
              <a:rPr lang="en-US" sz="2400" dirty="0" smtClean="0"/>
              <a:t>, </a:t>
            </a:r>
            <a:r>
              <a:rPr lang="en-US" sz="2400" dirty="0" smtClean="0">
                <a:solidFill>
                  <a:srgbClr val="FF0000"/>
                </a:solidFill>
              </a:rPr>
              <a:t>collecting data</a:t>
            </a:r>
            <a:r>
              <a:rPr lang="en-US" sz="2400" dirty="0" smtClean="0"/>
              <a:t>, </a:t>
            </a:r>
            <a:r>
              <a:rPr lang="en-US" sz="2400" dirty="0" smtClean="0">
                <a:solidFill>
                  <a:srgbClr val="FF0000"/>
                </a:solidFill>
              </a:rPr>
              <a:t>organizing data, analyzing and interpreting data</a:t>
            </a:r>
            <a:r>
              <a:rPr lang="en-US" sz="2400" dirty="0"/>
              <a:t>, </a:t>
            </a:r>
            <a:r>
              <a:rPr lang="en-US" sz="2400" dirty="0" smtClean="0"/>
              <a:t>and </a:t>
            </a:r>
            <a:r>
              <a:rPr lang="en-US" sz="2400" b="1" dirty="0" smtClean="0"/>
              <a:t>finding </a:t>
            </a:r>
            <a:r>
              <a:rPr lang="en-US" sz="2400" b="1" dirty="0"/>
              <a:t>solutions </a:t>
            </a:r>
            <a:r>
              <a:rPr lang="en-US" sz="2400" dirty="0"/>
              <a:t>to a </a:t>
            </a:r>
            <a:r>
              <a:rPr lang="en-US" sz="2400" dirty="0" smtClean="0"/>
              <a:t>problem. </a:t>
            </a:r>
          </a:p>
          <a:p>
            <a:pPr algn="just">
              <a:lnSpc>
                <a:spcPct val="150000"/>
              </a:lnSpc>
            </a:pPr>
            <a:r>
              <a:rPr lang="en-US" sz="2400" dirty="0" smtClean="0"/>
              <a:t>Research is identifying the </a:t>
            </a:r>
            <a:r>
              <a:rPr lang="en-US" sz="2400" dirty="0" smtClean="0">
                <a:solidFill>
                  <a:srgbClr val="FF0000"/>
                </a:solidFill>
              </a:rPr>
              <a:t>relationship between variables</a:t>
            </a:r>
            <a:r>
              <a:rPr lang="en-US" sz="2400" dirty="0" smtClean="0"/>
              <a:t>, develop scientific </a:t>
            </a:r>
            <a:r>
              <a:rPr lang="en-US" sz="2400" dirty="0" smtClean="0">
                <a:solidFill>
                  <a:srgbClr val="FF0000"/>
                </a:solidFill>
              </a:rPr>
              <a:t>facts, theories and principles </a:t>
            </a:r>
            <a:r>
              <a:rPr lang="en-US" sz="2400" dirty="0" smtClean="0"/>
              <a:t>that may predict future occurrences based on existing evidence. </a:t>
            </a:r>
            <a:endParaRPr lang="en-IN" sz="2400" dirty="0"/>
          </a:p>
          <a:p>
            <a:endParaRPr lang="en-GB" dirty="0"/>
          </a:p>
        </p:txBody>
      </p:sp>
    </p:spTree>
    <p:extLst>
      <p:ext uri="{BB962C8B-B14F-4D97-AF65-F5344CB8AC3E}">
        <p14:creationId xmlns:p14="http://schemas.microsoft.com/office/powerpoint/2010/main" val="3124673346"/>
      </p:ext>
    </p:extLst>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What is Business Research?</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spcAft>
                <a:spcPts val="1000"/>
              </a:spcAft>
            </a:pPr>
            <a:r>
              <a:rPr lang="en-US" sz="2800" dirty="0">
                <a:latin typeface="Times New Roman" pitchFamily="18" charset="0"/>
                <a:ea typeface="Times New Roman"/>
                <a:cs typeface="Times New Roman" pitchFamily="18" charset="0"/>
              </a:rPr>
              <a:t>Business research is an </a:t>
            </a:r>
            <a:r>
              <a:rPr lang="en-US" sz="2800" dirty="0" smtClean="0">
                <a:latin typeface="Times New Roman" pitchFamily="18" charset="0"/>
                <a:ea typeface="Times New Roman"/>
                <a:cs typeface="Times New Roman" pitchFamily="18" charset="0"/>
              </a:rPr>
              <a:t>organized, systematic, critical, objective, </a:t>
            </a:r>
            <a:r>
              <a:rPr lang="en-US" sz="2800" dirty="0">
                <a:latin typeface="Times New Roman" pitchFamily="18" charset="0"/>
                <a:ea typeface="Times New Roman"/>
                <a:cs typeface="Times New Roman" pitchFamily="18" charset="0"/>
              </a:rPr>
              <a:t>scientific enquiry or investigation  into a specific  problem undertaken with the purpose of finding  answers  or </a:t>
            </a:r>
            <a:r>
              <a:rPr lang="en-US" sz="2800" dirty="0" smtClean="0">
                <a:latin typeface="Times New Roman" pitchFamily="18" charset="0"/>
                <a:ea typeface="Times New Roman"/>
                <a:cs typeface="Times New Roman" pitchFamily="18" charset="0"/>
              </a:rPr>
              <a:t>solutions.</a:t>
            </a:r>
          </a:p>
          <a:p>
            <a:pPr algn="just">
              <a:lnSpc>
                <a:spcPct val="150000"/>
              </a:lnSpc>
              <a:spcAft>
                <a:spcPts val="1000"/>
              </a:spcAft>
            </a:pPr>
            <a:r>
              <a:rPr lang="en-US" sz="2800" dirty="0" smtClean="0">
                <a:latin typeface="Times New Roman" pitchFamily="18" charset="0"/>
                <a:ea typeface="Times New Roman"/>
                <a:cs typeface="Times New Roman" pitchFamily="18" charset="0"/>
              </a:rPr>
              <a:t>In </a:t>
            </a:r>
            <a:r>
              <a:rPr lang="en-US" sz="2800" dirty="0">
                <a:latin typeface="Times New Roman" pitchFamily="18" charset="0"/>
                <a:ea typeface="Times New Roman"/>
                <a:cs typeface="Times New Roman" pitchFamily="18" charset="0"/>
              </a:rPr>
              <a:t>essence , research provides the needed information  that </a:t>
            </a:r>
            <a:r>
              <a:rPr lang="en-US" sz="2800" b="1" dirty="0">
                <a:latin typeface="Times New Roman" pitchFamily="18" charset="0"/>
                <a:ea typeface="Times New Roman"/>
                <a:cs typeface="Times New Roman" pitchFamily="18" charset="0"/>
              </a:rPr>
              <a:t>guides managers  </a:t>
            </a:r>
            <a:r>
              <a:rPr lang="en-US" sz="2800" dirty="0">
                <a:latin typeface="Times New Roman" pitchFamily="18" charset="0"/>
                <a:ea typeface="Times New Roman"/>
                <a:cs typeface="Times New Roman" pitchFamily="18" charset="0"/>
              </a:rPr>
              <a:t>to </a:t>
            </a:r>
            <a:r>
              <a:rPr lang="en-US" sz="2800" b="1" i="1" dirty="0">
                <a:solidFill>
                  <a:srgbClr val="FF0000"/>
                </a:solidFill>
                <a:latin typeface="Times New Roman" pitchFamily="18" charset="0"/>
                <a:ea typeface="Times New Roman"/>
                <a:cs typeface="Times New Roman" pitchFamily="18" charset="0"/>
              </a:rPr>
              <a:t>make  </a:t>
            </a:r>
            <a:r>
              <a:rPr lang="en-US" sz="2800" b="1" i="1" dirty="0">
                <a:latin typeface="Times New Roman" pitchFamily="18" charset="0"/>
                <a:ea typeface="Times New Roman"/>
                <a:cs typeface="Times New Roman" pitchFamily="18" charset="0"/>
              </a:rPr>
              <a:t>informed</a:t>
            </a:r>
            <a:r>
              <a:rPr lang="en-US" sz="2800" b="1" i="1" dirty="0">
                <a:solidFill>
                  <a:srgbClr val="FF0000"/>
                </a:solidFill>
                <a:latin typeface="Times New Roman" pitchFamily="18" charset="0"/>
                <a:ea typeface="Times New Roman"/>
                <a:cs typeface="Times New Roman" pitchFamily="18" charset="0"/>
              </a:rPr>
              <a:t> decisions  </a:t>
            </a:r>
            <a:r>
              <a:rPr lang="en-US" sz="2800" dirty="0">
                <a:latin typeface="Times New Roman" pitchFamily="18" charset="0"/>
                <a:ea typeface="Times New Roman"/>
                <a:cs typeface="Times New Roman" pitchFamily="18" charset="0"/>
              </a:rPr>
              <a:t>to successfully deal with  problems.</a:t>
            </a:r>
            <a:endParaRPr lang="en-IN" sz="24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562245200"/>
      </p:ext>
    </p:extLst>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lnSpcReduction="10000"/>
          </a:bodyPr>
          <a:lstStyle/>
          <a:p>
            <a:pPr algn="just">
              <a:lnSpc>
                <a:spcPct val="150000"/>
              </a:lnSpc>
            </a:pPr>
            <a:r>
              <a:rPr lang="en-IN" sz="2800" dirty="0" smtClean="0"/>
              <a:t>Business research can be described as a systematic and organized effort to investigate specific problem encountered in the work setting, which needs  a solution. </a:t>
            </a:r>
          </a:p>
          <a:p>
            <a:pPr algn="just">
              <a:lnSpc>
                <a:spcPct val="150000"/>
              </a:lnSpc>
            </a:pPr>
            <a:r>
              <a:rPr lang="en-IN" sz="2800" dirty="0" smtClean="0"/>
              <a:t>It comprises  a </a:t>
            </a:r>
            <a:r>
              <a:rPr lang="en-IN" sz="2800" b="1" dirty="0" smtClean="0">
                <a:solidFill>
                  <a:srgbClr val="FF0000"/>
                </a:solidFill>
              </a:rPr>
              <a:t>series of steps </a:t>
            </a:r>
            <a:r>
              <a:rPr lang="en-IN" sz="2800" dirty="0" smtClean="0"/>
              <a:t>that are designed and executed with the goal of finding answers to the issues that are of  concern to the manager in the </a:t>
            </a:r>
            <a:r>
              <a:rPr lang="en-IN" sz="2800" b="1" dirty="0" smtClean="0">
                <a:solidFill>
                  <a:srgbClr val="FF0000"/>
                </a:solidFill>
              </a:rPr>
              <a:t>work environment.</a:t>
            </a:r>
            <a:endParaRPr lang="en-IN" sz="2800" b="1" dirty="0">
              <a:solidFill>
                <a:srgbClr val="FF0000"/>
              </a:solidFill>
            </a:endParaRPr>
          </a:p>
        </p:txBody>
      </p:sp>
      <p:sp>
        <p:nvSpPr>
          <p:cNvPr id="6" name="Title 5"/>
          <p:cNvSpPr>
            <a:spLocks noGrp="1"/>
          </p:cNvSpPr>
          <p:nvPr>
            <p:ph type="title"/>
          </p:nvPr>
        </p:nvSpPr>
        <p:spPr>
          <a:xfrm>
            <a:off x="107504" y="22860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774848044"/>
      </p:ext>
    </p:extLst>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smtClean="0">
                <a:solidFill>
                  <a:schemeClr val="tx1"/>
                </a:solidFill>
              </a:rPr>
              <a:t>1.2. General Purpose of the research </a:t>
            </a:r>
            <a:endParaRPr lang="en-GB" b="1"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7</a:t>
            </a:fld>
            <a:endParaRPr lang="en-IN">
              <a:solidFill>
                <a:srgbClr val="8CADAE">
                  <a:shade val="75000"/>
                </a:srgbClr>
              </a:solidFill>
            </a:endParaRPr>
          </a:p>
        </p:txBody>
      </p:sp>
      <p:sp>
        <p:nvSpPr>
          <p:cNvPr id="5" name="Content Placeholder 4"/>
          <p:cNvSpPr>
            <a:spLocks noGrp="1"/>
          </p:cNvSpPr>
          <p:nvPr>
            <p:ph sz="quarter" idx="1"/>
          </p:nvPr>
        </p:nvSpPr>
        <p:spPr>
          <a:xfrm>
            <a:off x="301752" y="1467697"/>
            <a:ext cx="8662736" cy="5201663"/>
          </a:xfrm>
        </p:spPr>
        <p:txBody>
          <a:bodyPr>
            <a:normAutofit/>
          </a:bodyPr>
          <a:lstStyle/>
          <a:p>
            <a:pPr algn="just">
              <a:lnSpc>
                <a:spcPct val="150000"/>
              </a:lnSpc>
            </a:pPr>
            <a:r>
              <a:rPr lang="en-GB" sz="2400" i="1" dirty="0" smtClean="0"/>
              <a:t>Since research is goal oriented, any research activity could aim at one or more of the following purposes. </a:t>
            </a:r>
            <a:endParaRPr lang="en-IN" sz="2400" dirty="0"/>
          </a:p>
          <a:p>
            <a:endParaRPr lang="en-GB" dirty="0"/>
          </a:p>
        </p:txBody>
      </p:sp>
      <p:graphicFrame>
        <p:nvGraphicFramePr>
          <p:cNvPr id="6" name="Diagram 5"/>
          <p:cNvGraphicFramePr/>
          <p:nvPr>
            <p:extLst>
              <p:ext uri="{D42A27DB-BD31-4B8C-83A1-F6EECF244321}">
                <p14:modId xmlns:p14="http://schemas.microsoft.com/office/powerpoint/2010/main" val="3107956334"/>
              </p:ext>
            </p:extLst>
          </p:nvPr>
        </p:nvGraphicFramePr>
        <p:xfrm>
          <a:off x="894416" y="2667845"/>
          <a:ext cx="6934544" cy="36240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834204"/>
      </p:ext>
    </p:extLst>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4DFE-67B5-43D7-AAD8-7A6019720FBE}" type="datetime1">
              <a:rPr lang="en-US" smtClean="0"/>
              <a:pPr/>
              <a:t>2/29/2020</a:t>
            </a:fld>
            <a:endParaRPr lang="en-IN"/>
          </a:p>
        </p:txBody>
      </p:sp>
      <p:sp>
        <p:nvSpPr>
          <p:cNvPr id="3" name="Content Placeholder 2"/>
          <p:cNvSpPr>
            <a:spLocks noGrp="1"/>
          </p:cNvSpPr>
          <p:nvPr>
            <p:ph sz="quarter" idx="1"/>
          </p:nvPr>
        </p:nvSpPr>
        <p:spPr>
          <a:xfrm>
            <a:off x="179512" y="1412776"/>
            <a:ext cx="8784976" cy="5256584"/>
          </a:xfrm>
        </p:spPr>
        <p:txBody>
          <a:bodyPr>
            <a:normAutofit fontScale="77500" lnSpcReduction="20000"/>
          </a:bodyPr>
          <a:lstStyle/>
          <a:p>
            <a:pPr algn="just">
              <a:lnSpc>
                <a:spcPct val="150000"/>
              </a:lnSpc>
            </a:pPr>
            <a:r>
              <a:rPr lang="en-IN" sz="2800" dirty="0" smtClean="0"/>
              <a:t>What </a:t>
            </a:r>
            <a:r>
              <a:rPr lang="en-IN" sz="2800" dirty="0"/>
              <a:t>makes people to undertake research? This is a question of fundamental importance. The possible motives for doing research may be either one or more of the following:</a:t>
            </a:r>
          </a:p>
          <a:p>
            <a:pPr marL="514350" indent="-514350" algn="just">
              <a:lnSpc>
                <a:spcPct val="150000"/>
              </a:lnSpc>
              <a:buFont typeface="+mj-lt"/>
              <a:buAutoNum type="arabicPeriod"/>
            </a:pPr>
            <a:r>
              <a:rPr lang="en-IN" sz="2800" dirty="0" smtClean="0"/>
              <a:t>Desire </a:t>
            </a:r>
            <a:r>
              <a:rPr lang="en-IN" sz="2800" dirty="0"/>
              <a:t>to get a research degree along with its consequential benefits; </a:t>
            </a:r>
            <a:endParaRPr lang="en-IN" sz="2800" dirty="0" smtClean="0"/>
          </a:p>
          <a:p>
            <a:pPr marL="514350" indent="-514350" algn="just">
              <a:lnSpc>
                <a:spcPct val="150000"/>
              </a:lnSpc>
              <a:buFont typeface="+mj-lt"/>
              <a:buAutoNum type="arabicPeriod"/>
            </a:pPr>
            <a:r>
              <a:rPr lang="en-IN" sz="2800" dirty="0" smtClean="0"/>
              <a:t>Desire </a:t>
            </a:r>
            <a:r>
              <a:rPr lang="en-IN" sz="2800" dirty="0"/>
              <a:t>to face the challenge in solving the unsolved problems, i.e., concern over practical problems initiates research; </a:t>
            </a:r>
            <a:endParaRPr lang="en-IN" sz="2800" dirty="0" smtClean="0"/>
          </a:p>
          <a:p>
            <a:pPr marL="514350" indent="-514350" algn="just">
              <a:lnSpc>
                <a:spcPct val="150000"/>
              </a:lnSpc>
              <a:buFont typeface="+mj-lt"/>
              <a:buAutoNum type="arabicPeriod"/>
            </a:pPr>
            <a:r>
              <a:rPr lang="en-IN" sz="2800" dirty="0" smtClean="0"/>
              <a:t>Desire </a:t>
            </a:r>
            <a:r>
              <a:rPr lang="en-IN" sz="2800" dirty="0"/>
              <a:t>to get intellectual joy of doing some creative work; </a:t>
            </a:r>
          </a:p>
          <a:p>
            <a:pPr marL="514350" indent="-514350" algn="just">
              <a:lnSpc>
                <a:spcPct val="150000"/>
              </a:lnSpc>
              <a:buFont typeface="+mj-lt"/>
              <a:buAutoNum type="arabicPeriod"/>
            </a:pPr>
            <a:r>
              <a:rPr lang="en-IN" sz="2800" dirty="0" smtClean="0"/>
              <a:t>Desire </a:t>
            </a:r>
            <a:r>
              <a:rPr lang="en-IN" sz="2800" dirty="0"/>
              <a:t>to </a:t>
            </a:r>
            <a:r>
              <a:rPr lang="en-IN" sz="2800" dirty="0" smtClean="0"/>
              <a:t>provide service </a:t>
            </a:r>
            <a:r>
              <a:rPr lang="en-IN" sz="2800" dirty="0"/>
              <a:t>to society; </a:t>
            </a:r>
            <a:endParaRPr lang="en-IN" sz="2800" dirty="0" smtClean="0"/>
          </a:p>
          <a:p>
            <a:pPr marL="514350" indent="-514350" algn="just">
              <a:lnSpc>
                <a:spcPct val="150000"/>
              </a:lnSpc>
              <a:buFont typeface="+mj-lt"/>
              <a:buAutoNum type="arabicPeriod"/>
            </a:pPr>
            <a:r>
              <a:rPr lang="en-IN" sz="2800" dirty="0" smtClean="0"/>
              <a:t>Desire </a:t>
            </a:r>
            <a:r>
              <a:rPr lang="en-IN" sz="2800" dirty="0"/>
              <a:t>to get respectability.</a:t>
            </a:r>
          </a:p>
        </p:txBody>
      </p:sp>
      <p:sp>
        <p:nvSpPr>
          <p:cNvPr id="6" name="Title 5"/>
          <p:cNvSpPr>
            <a:spLocks noGrp="1"/>
          </p:cNvSpPr>
          <p:nvPr>
            <p:ph type="title"/>
          </p:nvPr>
        </p:nvSpPr>
        <p:spPr>
          <a:xfrm>
            <a:off x="107504" y="228600"/>
            <a:ext cx="8856984" cy="824136"/>
          </a:xfrm>
        </p:spPr>
        <p:txBody>
          <a:bodyPr>
            <a:normAutofit/>
          </a:bodyPr>
          <a:lstStyle/>
          <a:p>
            <a:pPr algn="l">
              <a:lnSpc>
                <a:spcPct val="150000"/>
              </a:lnSpc>
            </a:pPr>
            <a:r>
              <a:rPr lang="en-IN" sz="2800" b="1" dirty="0" smtClean="0">
                <a:solidFill>
                  <a:schemeClr val="tx1"/>
                </a:solidFill>
              </a:rPr>
              <a:t>1.3 Motivation of Doing Research</a:t>
            </a:r>
            <a:endParaRPr lang="en-IN" sz="2800" b="1" dirty="0">
              <a:solidFill>
                <a:schemeClr val="tx1"/>
              </a:solidFill>
            </a:endParaRPr>
          </a:p>
        </p:txBody>
      </p:sp>
    </p:spTree>
    <p:extLst>
      <p:ext uri="{BB962C8B-B14F-4D97-AF65-F5344CB8AC3E}">
        <p14:creationId xmlns:p14="http://schemas.microsoft.com/office/powerpoint/2010/main" val="1879433546"/>
      </p:ext>
    </p:extLst>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400" dirty="0" smtClean="0">
                <a:solidFill>
                  <a:schemeClr val="tx1"/>
                </a:solidFill>
              </a:rPr>
              <a:t>Saunders Research Onion-2009 </a:t>
            </a:r>
            <a:endParaRPr lang="en-GB" sz="4400"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2/29/2020</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9</a:t>
            </a:fld>
            <a:endParaRPr lang="en-IN">
              <a:solidFill>
                <a:srgbClr val="8CADAE">
                  <a:shade val="75000"/>
                </a:srgbClr>
              </a:solidFill>
            </a:endParaRPr>
          </a:p>
        </p:txBody>
      </p:sp>
      <p:pic>
        <p:nvPicPr>
          <p:cNvPr id="6" name="Content Placeholder 5"/>
          <p:cNvPicPr>
            <a:picLocks noGrp="1" noChangeAspect="1"/>
          </p:cNvPicPr>
          <p:nvPr>
            <p:ph sz="quarter" idx="1"/>
          </p:nvPr>
        </p:nvPicPr>
        <p:blipFill rotWithShape="1">
          <a:blip r:embed="rId2">
            <a:extLst>
              <a:ext uri="{28A0092B-C50C-407E-A947-70E740481C1C}">
                <a14:useLocalDpi xmlns:a14="http://schemas.microsoft.com/office/drawing/2010/main" val="0"/>
              </a:ext>
            </a:extLst>
          </a:blip>
          <a:srcRect l="12477" t="10177" b="18413"/>
          <a:stretch/>
        </p:blipFill>
        <p:spPr>
          <a:xfrm>
            <a:off x="395536" y="1628800"/>
            <a:ext cx="8440616" cy="4776184"/>
          </a:xfrm>
        </p:spPr>
      </p:pic>
    </p:spTree>
    <p:extLst>
      <p:ext uri="{BB962C8B-B14F-4D97-AF65-F5344CB8AC3E}">
        <p14:creationId xmlns:p14="http://schemas.microsoft.com/office/powerpoint/2010/main" val="3273398290"/>
      </p:ext>
    </p:extLst>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4754</TotalTime>
  <Words>2371</Words>
  <Application>Microsoft Office PowerPoint</Application>
  <PresentationFormat>On-screen Show (4:3)</PresentationFormat>
  <Paragraphs>259</Paragraphs>
  <Slides>38</Slides>
  <Notes>17</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38</vt:i4>
      </vt:variant>
    </vt:vector>
  </HeadingPairs>
  <TitlesOfParts>
    <vt:vector size="48" baseType="lpstr">
      <vt:lpstr>Arial</vt:lpstr>
      <vt:lpstr>Calibri</vt:lpstr>
      <vt:lpstr>Georgia</vt:lpstr>
      <vt:lpstr>Times New Roman</vt:lpstr>
      <vt:lpstr>Verdana</vt:lpstr>
      <vt:lpstr>Wingdings</vt:lpstr>
      <vt:lpstr>Wingdings 2</vt:lpstr>
      <vt:lpstr>Aspect</vt:lpstr>
      <vt:lpstr>Civic</vt:lpstr>
      <vt:lpstr>Slide</vt:lpstr>
      <vt:lpstr>Debre Tabor University Faculty of Business and Economics Department of Management MBA Program- Extension  2012</vt:lpstr>
      <vt:lpstr>Contents of the first Chapter </vt:lpstr>
      <vt:lpstr>1.1. What is Research?</vt:lpstr>
      <vt:lpstr>Cont…</vt:lpstr>
      <vt:lpstr>What is Business Research?</vt:lpstr>
      <vt:lpstr>Cont’d...</vt:lpstr>
      <vt:lpstr>1.2. General Purpose of the research </vt:lpstr>
      <vt:lpstr>1.3 Motivation of Doing Research</vt:lpstr>
      <vt:lpstr>Saunders Research Onion-2009 </vt:lpstr>
      <vt:lpstr>1.4. Research Philosophy</vt:lpstr>
      <vt:lpstr>Cont’d...</vt:lpstr>
      <vt:lpstr>Cont’d...</vt:lpstr>
      <vt:lpstr>Cont’d...</vt:lpstr>
      <vt:lpstr>Positivism</vt:lpstr>
      <vt:lpstr>Interpretivism </vt:lpstr>
      <vt:lpstr>Paradigms in the Epistemological Development</vt:lpstr>
      <vt:lpstr>1.5 Types of Research</vt:lpstr>
      <vt:lpstr>Cont’d...</vt:lpstr>
      <vt:lpstr>Applied vs. Fundamental: </vt:lpstr>
      <vt:lpstr>Cont’d...</vt:lpstr>
      <vt:lpstr>Quantitative vs. Qualitative:</vt:lpstr>
      <vt:lpstr>Conceptual vs. Empirical: </vt:lpstr>
      <vt:lpstr> Some Other Types of Research: </vt:lpstr>
      <vt:lpstr>1.6 The hallmarks of scientific research</vt:lpstr>
      <vt:lpstr>Cont’d ….</vt:lpstr>
      <vt:lpstr>Cont’d….</vt:lpstr>
      <vt:lpstr>Cont’d….</vt:lpstr>
      <vt:lpstr>Cont’d…</vt:lpstr>
      <vt:lpstr>Cont’d….</vt:lpstr>
      <vt:lpstr>Ethics in Research </vt:lpstr>
      <vt:lpstr>Ethical Issues in Conducting Study </vt:lpstr>
      <vt:lpstr>Cont’d….</vt:lpstr>
      <vt:lpstr>Cont’d….</vt:lpstr>
      <vt:lpstr>1.8. The Research Process</vt:lpstr>
      <vt:lpstr>Fig 1: The Research Process</vt:lpstr>
      <vt:lpstr>Cont…d</vt:lpstr>
      <vt:lpstr>Cont’d….</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RESEARCH METHODS: AN INTRODUCTION                           BY: Yissa H.                                                                    March,2018</dc:title>
  <dc:creator>0wner</dc:creator>
  <cp:lastModifiedBy>user</cp:lastModifiedBy>
  <cp:revision>164</cp:revision>
  <dcterms:created xsi:type="dcterms:W3CDTF">2018-03-04T11:29:35Z</dcterms:created>
  <dcterms:modified xsi:type="dcterms:W3CDTF">2020-02-29T22:15:16Z</dcterms:modified>
</cp:coreProperties>
</file>