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98" r:id="rId1"/>
  </p:sldMasterIdLst>
  <p:notesMasterIdLst>
    <p:notesMasterId r:id="rId49"/>
  </p:notesMasterIdLst>
  <p:sldIdLst>
    <p:sldId id="256" r:id="rId2"/>
    <p:sldId id="366" r:id="rId3"/>
    <p:sldId id="423" r:id="rId4"/>
    <p:sldId id="395" r:id="rId5"/>
    <p:sldId id="424" r:id="rId6"/>
    <p:sldId id="425" r:id="rId7"/>
    <p:sldId id="426" r:id="rId8"/>
    <p:sldId id="428" r:id="rId9"/>
    <p:sldId id="429" r:id="rId10"/>
    <p:sldId id="430" r:id="rId11"/>
    <p:sldId id="431" r:id="rId12"/>
    <p:sldId id="471" r:id="rId13"/>
    <p:sldId id="477" r:id="rId14"/>
    <p:sldId id="472" r:id="rId15"/>
    <p:sldId id="473" r:id="rId16"/>
    <p:sldId id="427" r:id="rId17"/>
    <p:sldId id="434" r:id="rId18"/>
    <p:sldId id="438" r:id="rId19"/>
    <p:sldId id="439" r:id="rId20"/>
    <p:sldId id="478" r:id="rId21"/>
    <p:sldId id="271" r:id="rId22"/>
    <p:sldId id="453" r:id="rId23"/>
    <p:sldId id="441" r:id="rId24"/>
    <p:sldId id="442" r:id="rId25"/>
    <p:sldId id="454" r:id="rId26"/>
    <p:sldId id="436" r:id="rId27"/>
    <p:sldId id="455" r:id="rId28"/>
    <p:sldId id="448" r:id="rId29"/>
    <p:sldId id="450" r:id="rId30"/>
    <p:sldId id="449" r:id="rId31"/>
    <p:sldId id="451" r:id="rId32"/>
    <p:sldId id="456" r:id="rId33"/>
    <p:sldId id="452" r:id="rId34"/>
    <p:sldId id="435" r:id="rId35"/>
    <p:sldId id="437" r:id="rId36"/>
    <p:sldId id="469" r:id="rId37"/>
    <p:sldId id="457" r:id="rId38"/>
    <p:sldId id="470" r:id="rId39"/>
    <p:sldId id="459" r:id="rId40"/>
    <p:sldId id="460" r:id="rId41"/>
    <p:sldId id="461" r:id="rId42"/>
    <p:sldId id="458" r:id="rId43"/>
    <p:sldId id="462" r:id="rId44"/>
    <p:sldId id="463" r:id="rId45"/>
    <p:sldId id="465" r:id="rId46"/>
    <p:sldId id="464" r:id="rId47"/>
    <p:sldId id="365" r:id="rId4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706EA"/>
    <a:srgbClr val="12E907"/>
    <a:srgbClr val="800000"/>
    <a:srgbClr val="FF9933"/>
    <a:srgbClr val="CC99FF"/>
    <a:srgbClr val="3C2434"/>
    <a:srgbClr val="3333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4660"/>
  </p:normalViewPr>
  <p:slideViewPr>
    <p:cSldViewPr snapToGrid="0">
      <p:cViewPr varScale="1">
        <p:scale>
          <a:sx n="47" d="100"/>
          <a:sy n="47" d="100"/>
        </p:scale>
        <p:origin x="-1306" y="-8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57CAAD5-8452-4BBE-BBB2-BF9858484E44}" type="datetimeFigureOut">
              <a:rPr lang="en-IN" smtClean="0"/>
              <a:t>15-03-2020</a:t>
            </a:fld>
            <a:endParaRPr lang="en-IN"/>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24F13BB-FAD1-4451-81FF-AC3EA434A483}" type="slidenum">
              <a:rPr lang="en-IN" smtClean="0"/>
              <a:t>‹#›</a:t>
            </a:fld>
            <a:endParaRPr lang="en-IN"/>
          </a:p>
        </p:txBody>
      </p:sp>
    </p:spTree>
    <p:extLst>
      <p:ext uri="{BB962C8B-B14F-4D97-AF65-F5344CB8AC3E}">
        <p14:creationId xmlns:p14="http://schemas.microsoft.com/office/powerpoint/2010/main" val="9550476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A2E0882E-AEEF-4C83-AAD2-75C3892D060F}" type="slidenum">
              <a:rPr lang="en-US" smtClean="0"/>
              <a:pPr/>
              <a:t>1</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7">
            <a:extLst>
              <a:ext uri="{FF2B5EF4-FFF2-40B4-BE49-F238E27FC236}">
                <a16:creationId xmlns:a16="http://schemas.microsoft.com/office/drawing/2014/main" xmlns="" id="{FD1AED95-6E26-42D6-95CA-C5B88D704E36}"/>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D519E80C-8C18-4E27-A707-E71DEE93BCE0}" type="slidenum">
              <a:rPr lang="en-US" altLang="en-US"/>
              <a:pPr>
                <a:spcBef>
                  <a:spcPct val="0"/>
                </a:spcBef>
              </a:pPr>
              <a:t>21</a:t>
            </a:fld>
            <a:endParaRPr lang="en-US" altLang="en-US"/>
          </a:p>
        </p:txBody>
      </p:sp>
      <p:sp>
        <p:nvSpPr>
          <p:cNvPr id="36867" name="Rectangle 2">
            <a:extLst>
              <a:ext uri="{FF2B5EF4-FFF2-40B4-BE49-F238E27FC236}">
                <a16:creationId xmlns:a16="http://schemas.microsoft.com/office/drawing/2014/main" xmlns="" id="{C5785356-CC35-4087-AC5B-6FA282A0A94D}"/>
              </a:ext>
            </a:extLst>
          </p:cNvPr>
          <p:cNvSpPr>
            <a:spLocks noGrp="1" noRot="1" noChangeAspect="1" noChangeArrowheads="1" noTextEdit="1"/>
          </p:cNvSpPr>
          <p:nvPr>
            <p:ph type="sldImg"/>
          </p:nvPr>
        </p:nvSpPr>
        <p:spPr>
          <a:ln/>
        </p:spPr>
      </p:sp>
      <p:sp>
        <p:nvSpPr>
          <p:cNvPr id="36868" name="Rectangle 3">
            <a:extLst>
              <a:ext uri="{FF2B5EF4-FFF2-40B4-BE49-F238E27FC236}">
                <a16:creationId xmlns:a16="http://schemas.microsoft.com/office/drawing/2014/main" xmlns="" id="{3992FB4B-3F8E-41BF-BA31-B4E021E69487}"/>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cs typeface="Arial" panose="020B060402020202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102240" y="2386744"/>
            <a:ext cx="6939520" cy="1645920"/>
          </a:xfrm>
          <a:solidFill>
            <a:srgbClr val="FFFFFF"/>
          </a:solidFill>
          <a:ln w="38100">
            <a:solidFill>
              <a:srgbClr val="404040"/>
            </a:solidFill>
          </a:ln>
        </p:spPr>
        <p:txBody>
          <a:bodyPr lIns="274320" rIns="274320" anchor="ctr" anchorCtr="1">
            <a:normAutofit/>
          </a:bodyPr>
          <a:lstStyle>
            <a:lvl1pPr algn="ctr">
              <a:defRPr sz="3500">
                <a:solidFill>
                  <a:srgbClr val="262626"/>
                </a:solidFill>
              </a:defRPr>
            </a:lvl1pPr>
          </a:lstStyle>
          <a:p>
            <a:r>
              <a:rPr lang="en-US"/>
              <a:t>Click to edit Master title style</a:t>
            </a:r>
            <a:endParaRPr lang="en-US" dirty="0"/>
          </a:p>
        </p:txBody>
      </p:sp>
      <p:sp>
        <p:nvSpPr>
          <p:cNvPr id="3" name="Subtitle 2"/>
          <p:cNvSpPr>
            <a:spLocks noGrp="1"/>
          </p:cNvSpPr>
          <p:nvPr>
            <p:ph type="subTitle" idx="1"/>
          </p:nvPr>
        </p:nvSpPr>
        <p:spPr>
          <a:xfrm>
            <a:off x="2021396" y="4352544"/>
            <a:ext cx="5101209" cy="1239894"/>
          </a:xfrm>
          <a:noFill/>
        </p:spPr>
        <p:txBody>
          <a:bodyPr>
            <a:normAutofit/>
          </a:bodyPr>
          <a:lstStyle>
            <a:lvl1pPr marL="0" indent="0" algn="ctr">
              <a:buNone/>
              <a:defRPr sz="1900">
                <a:solidFill>
                  <a:schemeClr val="tx1">
                    <a:lumMod val="75000"/>
                    <a:lumOff val="25000"/>
                  </a:schemeClr>
                </a:solidFill>
              </a:defRPr>
            </a:lvl1pPr>
            <a:lvl2pPr marL="457200" indent="0" algn="ctr">
              <a:buNone/>
              <a:defRPr sz="19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fld id="{B4D864F1-DA1D-4ABF-AB3F-EB2ED9CCB901}" type="datetimeFigureOut">
              <a:rPr lang="en-IN" smtClean="0"/>
              <a:t>15-03-2020</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3DF2F92A-FE20-437B-A996-CB2F00015B19}" type="slidenum">
              <a:rPr lang="en-IN" smtClean="0"/>
              <a:t>‹#›</a:t>
            </a:fld>
            <a:endParaRPr lang="en-IN"/>
          </a:p>
        </p:txBody>
      </p:sp>
    </p:spTree>
    <p:extLst>
      <p:ext uri="{BB962C8B-B14F-4D97-AF65-F5344CB8AC3E}">
        <p14:creationId xmlns:p14="http://schemas.microsoft.com/office/powerpoint/2010/main" val="134014409"/>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D864F1-DA1D-4ABF-AB3F-EB2ED9CCB901}" type="datetimeFigureOut">
              <a:rPr lang="en-IN" smtClean="0"/>
              <a:t>15-03-2020</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3DF2F92A-FE20-437B-A996-CB2F00015B19}" type="slidenum">
              <a:rPr lang="en-IN" smtClean="0"/>
              <a:t>‹#›</a:t>
            </a:fld>
            <a:endParaRPr lang="en-IN"/>
          </a:p>
        </p:txBody>
      </p:sp>
    </p:spTree>
    <p:extLst>
      <p:ext uri="{BB962C8B-B14F-4D97-AF65-F5344CB8AC3E}">
        <p14:creationId xmlns:p14="http://schemas.microsoft.com/office/powerpoint/2010/main" val="34719938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489834" y="937260"/>
            <a:ext cx="1053966" cy="498348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606046" y="937260"/>
            <a:ext cx="4716174" cy="498348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D864F1-DA1D-4ABF-AB3F-EB2ED9CCB901}" type="datetimeFigureOut">
              <a:rPr lang="en-IN" smtClean="0"/>
              <a:t>15-03-2020</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3DF2F92A-FE20-437B-A996-CB2F00015B19}" type="slidenum">
              <a:rPr lang="en-IN" smtClean="0"/>
              <a:t>‹#›</a:t>
            </a:fld>
            <a:endParaRPr lang="en-IN"/>
          </a:p>
        </p:txBody>
      </p:sp>
    </p:spTree>
    <p:extLst>
      <p:ext uri="{BB962C8B-B14F-4D97-AF65-F5344CB8AC3E}">
        <p14:creationId xmlns:p14="http://schemas.microsoft.com/office/powerpoint/2010/main" val="236487075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1139825"/>
          </a:xfrm>
        </p:spPr>
        <p:txBody>
          <a:bodyPr/>
          <a:lstStyle/>
          <a:p>
            <a:r>
              <a:rPr lang="en-US"/>
              <a:t>Click to edit Master title style</a:t>
            </a:r>
          </a:p>
        </p:txBody>
      </p:sp>
      <p:sp>
        <p:nvSpPr>
          <p:cNvPr id="3" name="Table Placeholder 2"/>
          <p:cNvSpPr>
            <a:spLocks noGrp="1"/>
          </p:cNvSpPr>
          <p:nvPr>
            <p:ph type="tbl" idx="1"/>
          </p:nvPr>
        </p:nvSpPr>
        <p:spPr>
          <a:xfrm>
            <a:off x="455613" y="1598613"/>
            <a:ext cx="8226425" cy="4533900"/>
          </a:xfrm>
        </p:spPr>
        <p:txBody>
          <a:bodyPr/>
          <a:lstStyle/>
          <a:p>
            <a:pPr lvl="0"/>
            <a:endParaRPr lang="en-US" noProof="0"/>
          </a:p>
        </p:txBody>
      </p:sp>
      <p:sp>
        <p:nvSpPr>
          <p:cNvPr id="4" name="Rectangle 6">
            <a:extLst>
              <a:ext uri="{FF2B5EF4-FFF2-40B4-BE49-F238E27FC236}">
                <a16:creationId xmlns:a16="http://schemas.microsoft.com/office/drawing/2014/main" xmlns="" id="{842F7D22-F218-4ED4-9FC1-3C799D0B6E42}"/>
              </a:ext>
            </a:extLst>
          </p:cNvPr>
          <p:cNvSpPr>
            <a:spLocks noGrp="1" noChangeArrowheads="1"/>
          </p:cNvSpPr>
          <p:nvPr>
            <p:ph type="ftr" sz="quarter" idx="10"/>
          </p:nvPr>
        </p:nvSpPr>
        <p:spPr>
          <a:ln/>
        </p:spPr>
        <p:txBody>
          <a:bodyPr/>
          <a:lstStyle>
            <a:lvl1pPr>
              <a:defRPr/>
            </a:lvl1pPr>
          </a:lstStyle>
          <a:p>
            <a:pPr>
              <a:defRPr/>
            </a:pPr>
            <a:endParaRPr lang="en-US"/>
          </a:p>
        </p:txBody>
      </p:sp>
      <p:sp>
        <p:nvSpPr>
          <p:cNvPr id="5" name="Rectangle 7">
            <a:extLst>
              <a:ext uri="{FF2B5EF4-FFF2-40B4-BE49-F238E27FC236}">
                <a16:creationId xmlns:a16="http://schemas.microsoft.com/office/drawing/2014/main" xmlns="" id="{75F81A6B-4E5F-4F2D-9C77-69B1926530AC}"/>
              </a:ext>
            </a:extLst>
          </p:cNvPr>
          <p:cNvSpPr>
            <a:spLocks noGrp="1" noChangeAspect="1" noChangeArrowheads="1"/>
          </p:cNvSpPr>
          <p:nvPr>
            <p:ph type="sldNum" sz="quarter" idx="11"/>
          </p:nvPr>
        </p:nvSpPr>
        <p:spPr>
          <a:ln/>
        </p:spPr>
        <p:txBody>
          <a:bodyPr/>
          <a:lstStyle>
            <a:lvl1pPr>
              <a:defRPr/>
            </a:lvl1pPr>
          </a:lstStyle>
          <a:p>
            <a:pPr>
              <a:defRPr/>
            </a:pPr>
            <a:r>
              <a:rPr lang="en-US" altLang="en-US"/>
              <a:t>Ch 5 -</a:t>
            </a:r>
            <a:fld id="{7E8EF83E-3AA7-4458-A6A3-095F91F102B6}" type="slidenum">
              <a:rPr lang="en-US" altLang="en-US" smtClean="0"/>
              <a:pPr>
                <a:defRPr/>
              </a:pPr>
              <a:t>‹#›</a:t>
            </a:fld>
            <a:endParaRPr lang="en-US" altLang="en-US"/>
          </a:p>
        </p:txBody>
      </p:sp>
    </p:spTree>
    <p:extLst>
      <p:ext uri="{BB962C8B-B14F-4D97-AF65-F5344CB8AC3E}">
        <p14:creationId xmlns:p14="http://schemas.microsoft.com/office/powerpoint/2010/main" val="4259575124"/>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4D864F1-DA1D-4ABF-AB3F-EB2ED9CCB901}" type="datetimeFigureOut">
              <a:rPr lang="en-IN" smtClean="0"/>
              <a:t>15-03-2020</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3DF2F92A-FE20-437B-A996-CB2F00015B19}" type="slidenum">
              <a:rPr lang="en-IN" smtClean="0"/>
              <a:t>‹#›</a:t>
            </a:fld>
            <a:endParaRPr lang="en-IN"/>
          </a:p>
        </p:txBody>
      </p:sp>
    </p:spTree>
    <p:extLst>
      <p:ext uri="{BB962C8B-B14F-4D97-AF65-F5344CB8AC3E}">
        <p14:creationId xmlns:p14="http://schemas.microsoft.com/office/powerpoint/2010/main" val="18465486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106424" y="2386744"/>
            <a:ext cx="6940296" cy="1645920"/>
          </a:xfrm>
          <a:solidFill>
            <a:srgbClr val="FFFFFF"/>
          </a:solidFill>
          <a:ln w="38100">
            <a:solidFill>
              <a:srgbClr val="404040"/>
            </a:solidFill>
          </a:ln>
        </p:spPr>
        <p:txBody>
          <a:bodyPr lIns="274320" rIns="274320" anchor="ctr" anchorCtr="1">
            <a:normAutofit/>
          </a:bodyPr>
          <a:lstStyle>
            <a:lvl1pPr>
              <a:defRPr sz="3500">
                <a:solidFill>
                  <a:srgbClr val="262626"/>
                </a:solidFill>
              </a:defRPr>
            </a:lvl1pPr>
          </a:lstStyle>
          <a:p>
            <a:r>
              <a:rPr lang="en-US"/>
              <a:t>Click to edit Master title style</a:t>
            </a:r>
            <a:endParaRPr lang="en-US" dirty="0"/>
          </a:p>
        </p:txBody>
      </p:sp>
      <p:sp>
        <p:nvSpPr>
          <p:cNvPr id="3" name="Text Placeholder 2"/>
          <p:cNvSpPr>
            <a:spLocks noGrp="1"/>
          </p:cNvSpPr>
          <p:nvPr>
            <p:ph type="body" idx="1"/>
          </p:nvPr>
        </p:nvSpPr>
        <p:spPr>
          <a:xfrm>
            <a:off x="2021396" y="4352465"/>
            <a:ext cx="5101209" cy="1265082"/>
          </a:xfrm>
        </p:spPr>
        <p:txBody>
          <a:bodyPr anchor="t" anchorCtr="1">
            <a:normAutofit/>
          </a:bodyPr>
          <a:lstStyle>
            <a:lvl1pPr marL="0" indent="0">
              <a:buNone/>
              <a:defRPr sz="1900">
                <a:solidFill>
                  <a:schemeClr val="tx1"/>
                </a:solidFill>
              </a:defRPr>
            </a:lvl1pPr>
            <a:lvl2pPr marL="457200" indent="0">
              <a:buNone/>
              <a:defRPr sz="19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Date Placeholder 6"/>
          <p:cNvSpPr>
            <a:spLocks noGrp="1"/>
          </p:cNvSpPr>
          <p:nvPr>
            <p:ph type="dt" sz="half" idx="10"/>
          </p:nvPr>
        </p:nvSpPr>
        <p:spPr/>
        <p:txBody>
          <a:bodyPr/>
          <a:lstStyle/>
          <a:p>
            <a:fld id="{B4D864F1-DA1D-4ABF-AB3F-EB2ED9CCB901}" type="datetimeFigureOut">
              <a:rPr lang="en-IN" smtClean="0"/>
              <a:t>15-03-2020</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3DF2F92A-FE20-437B-A996-CB2F00015B19}" type="slidenum">
              <a:rPr lang="en-IN" smtClean="0"/>
              <a:t>‹#›</a:t>
            </a:fld>
            <a:endParaRPr lang="en-IN"/>
          </a:p>
        </p:txBody>
      </p:sp>
    </p:spTree>
    <p:extLst>
      <p:ext uri="{BB962C8B-B14F-4D97-AF65-F5344CB8AC3E}">
        <p14:creationId xmlns:p14="http://schemas.microsoft.com/office/powerpoint/2010/main" val="1315756542"/>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02239" y="2638044"/>
            <a:ext cx="3288023" cy="310198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753737" y="2638044"/>
            <a:ext cx="3290516" cy="310198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nvPr>
        </p:nvSpPr>
        <p:spPr/>
        <p:txBody>
          <a:bodyPr/>
          <a:lstStyle/>
          <a:p>
            <a:fld id="{B4D864F1-DA1D-4ABF-AB3F-EB2ED9CCB901}" type="datetimeFigureOut">
              <a:rPr lang="en-IN" smtClean="0"/>
              <a:t>15-03-2020</a:t>
            </a:fld>
            <a:endParaRPr lang="en-IN"/>
          </a:p>
        </p:txBody>
      </p:sp>
      <p:sp>
        <p:nvSpPr>
          <p:cNvPr id="9" name="Footer Placeholder 8"/>
          <p:cNvSpPr>
            <a:spLocks noGrp="1"/>
          </p:cNvSpPr>
          <p:nvPr>
            <p:ph type="ftr" sz="quarter" idx="11"/>
          </p:nvPr>
        </p:nvSpPr>
        <p:spPr/>
        <p:txBody>
          <a:bodyPr/>
          <a:lstStyle/>
          <a:p>
            <a:endParaRPr lang="en-IN"/>
          </a:p>
        </p:txBody>
      </p:sp>
      <p:sp>
        <p:nvSpPr>
          <p:cNvPr id="10" name="Slide Number Placeholder 9"/>
          <p:cNvSpPr>
            <a:spLocks noGrp="1"/>
          </p:cNvSpPr>
          <p:nvPr>
            <p:ph type="sldNum" sz="quarter" idx="12"/>
          </p:nvPr>
        </p:nvSpPr>
        <p:spPr/>
        <p:txBody>
          <a:bodyPr/>
          <a:lstStyle/>
          <a:p>
            <a:fld id="{3DF2F92A-FE20-437B-A996-CB2F00015B19}" type="slidenum">
              <a:rPr lang="en-IN" smtClean="0"/>
              <a:t>‹#›</a:t>
            </a:fld>
            <a:endParaRPr lang="en-IN"/>
          </a:p>
        </p:txBody>
      </p:sp>
    </p:spTree>
    <p:extLst>
      <p:ext uri="{BB962C8B-B14F-4D97-AF65-F5344CB8AC3E}">
        <p14:creationId xmlns:p14="http://schemas.microsoft.com/office/powerpoint/2010/main" val="19220077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02239" y="2313434"/>
            <a:ext cx="3288024"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02239" y="3143250"/>
            <a:ext cx="3288024" cy="25967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p:cNvSpPr>
            <a:spLocks noGrp="1"/>
          </p:cNvSpPr>
          <p:nvPr>
            <p:ph sz="quarter" idx="4"/>
          </p:nvPr>
        </p:nvSpPr>
        <p:spPr>
          <a:xfrm>
            <a:off x="4753737" y="3143250"/>
            <a:ext cx="3290516" cy="2596776"/>
          </a:xfrm>
        </p:spPr>
        <p:txBody>
          <a:bodyPr/>
          <a:lstStyle>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4"/>
          <p:cNvSpPr>
            <a:spLocks noGrp="1"/>
          </p:cNvSpPr>
          <p:nvPr>
            <p:ph type="body" sz="quarter" idx="13"/>
          </p:nvPr>
        </p:nvSpPr>
        <p:spPr>
          <a:xfrm>
            <a:off x="4753737" y="2313434"/>
            <a:ext cx="3290516"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7" name="Date Placeholder 6"/>
          <p:cNvSpPr>
            <a:spLocks noGrp="1"/>
          </p:cNvSpPr>
          <p:nvPr>
            <p:ph type="dt" sz="half" idx="10"/>
          </p:nvPr>
        </p:nvSpPr>
        <p:spPr/>
        <p:txBody>
          <a:bodyPr/>
          <a:lstStyle/>
          <a:p>
            <a:fld id="{B4D864F1-DA1D-4ABF-AB3F-EB2ED9CCB901}" type="datetimeFigureOut">
              <a:rPr lang="en-IN" smtClean="0"/>
              <a:t>15-03-2020</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3DF2F92A-FE20-437B-A996-CB2F00015B19}" type="slidenum">
              <a:rPr lang="en-IN" smtClean="0"/>
              <a:t>‹#›</a:t>
            </a:fld>
            <a:endParaRPr lang="en-IN"/>
          </a:p>
        </p:txBody>
      </p:sp>
      <p:sp>
        <p:nvSpPr>
          <p:cNvPr id="10" name="Title 9"/>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26333487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4D864F1-DA1D-4ABF-AB3F-EB2ED9CCB901}" type="datetimeFigureOut">
              <a:rPr lang="en-IN" smtClean="0"/>
              <a:t>15-03-2020</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3DF2F92A-FE20-437B-A996-CB2F00015B19}" type="slidenum">
              <a:rPr lang="en-IN" smtClean="0"/>
              <a:t>‹#›</a:t>
            </a:fld>
            <a:endParaRPr lang="en-IN"/>
          </a:p>
        </p:txBody>
      </p:sp>
    </p:spTree>
    <p:extLst>
      <p:ext uri="{BB962C8B-B14F-4D97-AF65-F5344CB8AC3E}">
        <p14:creationId xmlns:p14="http://schemas.microsoft.com/office/powerpoint/2010/main" val="31866560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4D864F1-DA1D-4ABF-AB3F-EB2ED9CCB901}" type="datetimeFigureOut">
              <a:rPr lang="en-IN" smtClean="0"/>
              <a:t>15-03-2020</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3DF2F92A-FE20-437B-A996-CB2F00015B19}" type="slidenum">
              <a:rPr lang="en-IN" smtClean="0"/>
              <a:t>‹#›</a:t>
            </a:fld>
            <a:endParaRPr lang="en-IN"/>
          </a:p>
        </p:txBody>
      </p:sp>
    </p:spTree>
    <p:extLst>
      <p:ext uri="{BB962C8B-B14F-4D97-AF65-F5344CB8AC3E}">
        <p14:creationId xmlns:p14="http://schemas.microsoft.com/office/powerpoint/2010/main" val="27201380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6" name="Rectangle 25"/>
          <p:cNvSpPr/>
          <p:nvPr/>
        </p:nvSpPr>
        <p:spPr>
          <a:xfrm>
            <a:off x="0" y="0"/>
            <a:ext cx="457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640703" y="2243829"/>
            <a:ext cx="3290594" cy="1141497"/>
          </a:xfrm>
          <a:solidFill>
            <a:srgbClr val="FFFFFF"/>
          </a:solidFill>
          <a:ln>
            <a:solidFill>
              <a:srgbClr val="404040"/>
            </a:solidFill>
          </a:ln>
        </p:spPr>
        <p:txBody>
          <a:bodyPr anchor="ctr" anchorCtr="1">
            <a:normAutofit/>
          </a:bodyPr>
          <a:lstStyle>
            <a:lvl1pPr>
              <a:defRPr sz="2100">
                <a:solidFill>
                  <a:srgbClr val="262626"/>
                </a:solidFill>
              </a:defRPr>
            </a:lvl1pPr>
          </a:lstStyle>
          <a:p>
            <a:r>
              <a:rPr lang="en-US"/>
              <a:t>Click to edit Master title style</a:t>
            </a:r>
            <a:endParaRPr lang="en-US" dirty="0"/>
          </a:p>
        </p:txBody>
      </p:sp>
      <p:sp>
        <p:nvSpPr>
          <p:cNvPr id="3" name="Content Placeholder 2"/>
          <p:cNvSpPr>
            <a:spLocks noGrp="1"/>
          </p:cNvSpPr>
          <p:nvPr>
            <p:ph idx="1"/>
          </p:nvPr>
        </p:nvSpPr>
        <p:spPr>
          <a:xfrm>
            <a:off x="5052060" y="804672"/>
            <a:ext cx="361188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62965" y="3549918"/>
            <a:ext cx="284607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9" name="Date Placeholder 8"/>
          <p:cNvSpPr>
            <a:spLocks noGrp="1"/>
          </p:cNvSpPr>
          <p:nvPr>
            <p:ph type="dt" sz="half" idx="10"/>
          </p:nvPr>
        </p:nvSpPr>
        <p:spPr/>
        <p:txBody>
          <a:bodyPr/>
          <a:lstStyle/>
          <a:p>
            <a:fld id="{B4D864F1-DA1D-4ABF-AB3F-EB2ED9CCB901}" type="datetimeFigureOut">
              <a:rPr lang="en-IN" smtClean="0"/>
              <a:t>15-03-2020</a:t>
            </a:fld>
            <a:endParaRPr lang="en-IN"/>
          </a:p>
        </p:txBody>
      </p:sp>
      <p:sp>
        <p:nvSpPr>
          <p:cNvPr id="10" name="Footer Placeholder 9"/>
          <p:cNvSpPr>
            <a:spLocks noGrp="1"/>
          </p:cNvSpPr>
          <p:nvPr>
            <p:ph type="ftr" sz="quarter" idx="11"/>
          </p:nvPr>
        </p:nvSpPr>
        <p:spPr>
          <a:xfrm>
            <a:off x="640703" y="6236208"/>
            <a:ext cx="3806398" cy="320040"/>
          </a:xfrm>
        </p:spPr>
        <p:txBody>
          <a:bodyPr>
            <a:normAutofit/>
          </a:bodyPr>
          <a:lstStyle>
            <a:lvl1pPr>
              <a:defRPr>
                <a:solidFill>
                  <a:srgbClr val="FFFFFF">
                    <a:alpha val="70000"/>
                  </a:srgbClr>
                </a:solidFill>
              </a:defRPr>
            </a:lvl1pPr>
          </a:lstStyle>
          <a:p>
            <a:endParaRPr lang="en-IN"/>
          </a:p>
        </p:txBody>
      </p:sp>
      <p:sp>
        <p:nvSpPr>
          <p:cNvPr id="11" name="Slide Number Placeholder 10"/>
          <p:cNvSpPr>
            <a:spLocks noGrp="1"/>
          </p:cNvSpPr>
          <p:nvPr>
            <p:ph type="sldNum" sz="quarter" idx="12"/>
          </p:nvPr>
        </p:nvSpPr>
        <p:spPr/>
        <p:txBody>
          <a:bodyPr/>
          <a:lstStyle/>
          <a:p>
            <a:fld id="{3DF2F92A-FE20-437B-A996-CB2F00015B19}" type="slidenum">
              <a:rPr lang="en-IN" smtClean="0"/>
              <a:t>‹#›</a:t>
            </a:fld>
            <a:endParaRPr lang="en-IN"/>
          </a:p>
        </p:txBody>
      </p:sp>
    </p:spTree>
    <p:extLst>
      <p:ext uri="{BB962C8B-B14F-4D97-AF65-F5344CB8AC3E}">
        <p14:creationId xmlns:p14="http://schemas.microsoft.com/office/powerpoint/2010/main" val="37732240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8" name="Rectangle 17"/>
          <p:cNvSpPr/>
          <p:nvPr/>
        </p:nvSpPr>
        <p:spPr>
          <a:xfrm>
            <a:off x="1" y="0"/>
            <a:ext cx="4571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640080" y="2243828"/>
            <a:ext cx="3291840" cy="1143000"/>
          </a:xfrm>
          <a:solidFill>
            <a:srgbClr val="FFFFFF"/>
          </a:solidFill>
          <a:ln>
            <a:solidFill>
              <a:srgbClr val="262626"/>
            </a:solidFill>
          </a:ln>
        </p:spPr>
        <p:txBody>
          <a:bodyPr anchor="ctr" anchorCtr="1">
            <a:noAutofit/>
          </a:bodyPr>
          <a:lstStyle>
            <a:lvl1pPr>
              <a:defRPr sz="2100">
                <a:solidFill>
                  <a:srgbClr val="262626"/>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4572000" y="-42172"/>
            <a:ext cx="4576573"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62965" y="3549919"/>
            <a:ext cx="284607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B4D864F1-DA1D-4ABF-AB3F-EB2ED9CCB901}" type="datetimeFigureOut">
              <a:rPr lang="en-IN" smtClean="0"/>
              <a:t>15-03-2020</a:t>
            </a:fld>
            <a:endParaRPr lang="en-IN"/>
          </a:p>
        </p:txBody>
      </p:sp>
      <p:sp>
        <p:nvSpPr>
          <p:cNvPr id="9" name="Footer Placeholder 8"/>
          <p:cNvSpPr>
            <a:spLocks noGrp="1"/>
          </p:cNvSpPr>
          <p:nvPr>
            <p:ph type="ftr" sz="quarter" idx="11"/>
          </p:nvPr>
        </p:nvSpPr>
        <p:spPr>
          <a:xfrm>
            <a:off x="640080" y="6236208"/>
            <a:ext cx="3803904" cy="320040"/>
          </a:xfrm>
        </p:spPr>
        <p:txBody>
          <a:bodyPr>
            <a:normAutofit/>
          </a:bodyPr>
          <a:lstStyle>
            <a:lvl1pPr>
              <a:defRPr>
                <a:solidFill>
                  <a:srgbClr val="FFFFFF">
                    <a:alpha val="70000"/>
                  </a:srgbClr>
                </a:solidFill>
              </a:defRPr>
            </a:lvl1pPr>
          </a:lstStyle>
          <a:p>
            <a:endParaRPr lang="en-IN"/>
          </a:p>
        </p:txBody>
      </p:sp>
      <p:sp>
        <p:nvSpPr>
          <p:cNvPr id="10" name="Slide Number Placeholder 9"/>
          <p:cNvSpPr>
            <a:spLocks noGrp="1"/>
          </p:cNvSpPr>
          <p:nvPr>
            <p:ph type="sldNum" sz="quarter" idx="12"/>
          </p:nvPr>
        </p:nvSpPr>
        <p:spPr/>
        <p:txBody>
          <a:bodyPr/>
          <a:lstStyle/>
          <a:p>
            <a:fld id="{3DF2F92A-FE20-437B-A996-CB2F00015B19}" type="slidenum">
              <a:rPr lang="en-IN" smtClean="0"/>
              <a:t>‹#›</a:t>
            </a:fld>
            <a:endParaRPr lang="en-IN"/>
          </a:p>
        </p:txBody>
      </p:sp>
    </p:spTree>
    <p:extLst>
      <p:ext uri="{BB962C8B-B14F-4D97-AF65-F5344CB8AC3E}">
        <p14:creationId xmlns:p14="http://schemas.microsoft.com/office/powerpoint/2010/main" val="11573418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1606045" y="964692"/>
            <a:ext cx="5937755"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606045" y="2638045"/>
            <a:ext cx="5937755" cy="310198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978943" y="6238816"/>
            <a:ext cx="2065310" cy="323968"/>
          </a:xfrm>
          <a:prstGeom prst="rect">
            <a:avLst/>
          </a:prstGeom>
        </p:spPr>
        <p:txBody>
          <a:bodyPr vert="horz" lIns="91440" tIns="45720" rIns="91440" bIns="45720" rtlCol="0" anchor="ctr"/>
          <a:lstStyle>
            <a:lvl1pPr algn="r">
              <a:defRPr sz="1000">
                <a:solidFill>
                  <a:schemeClr val="tx1">
                    <a:alpha val="70000"/>
                  </a:schemeClr>
                </a:solidFill>
              </a:defRPr>
            </a:lvl1pPr>
          </a:lstStyle>
          <a:p>
            <a:fld id="{B4D864F1-DA1D-4ABF-AB3F-EB2ED9CCB901}" type="datetimeFigureOut">
              <a:rPr lang="en-IN" smtClean="0"/>
              <a:t>15-03-2020</a:t>
            </a:fld>
            <a:endParaRPr lang="en-IN"/>
          </a:p>
        </p:txBody>
      </p:sp>
      <p:sp>
        <p:nvSpPr>
          <p:cNvPr id="5" name="Footer Placeholder 4"/>
          <p:cNvSpPr>
            <a:spLocks noGrp="1"/>
          </p:cNvSpPr>
          <p:nvPr>
            <p:ph type="ftr" sz="quarter" idx="3"/>
          </p:nvPr>
        </p:nvSpPr>
        <p:spPr>
          <a:xfrm>
            <a:off x="1102239" y="6236208"/>
            <a:ext cx="4556664" cy="320040"/>
          </a:xfrm>
          <a:prstGeom prst="rect">
            <a:avLst/>
          </a:prstGeom>
        </p:spPr>
        <p:txBody>
          <a:bodyPr vert="horz" lIns="91440" tIns="45720" rIns="91440" bIns="45720" rtlCol="0" anchor="ctr"/>
          <a:lstStyle>
            <a:lvl1pPr algn="l">
              <a:defRPr sz="1000">
                <a:solidFill>
                  <a:schemeClr val="tx1">
                    <a:alpha val="70000"/>
                  </a:schemeClr>
                </a:solidFill>
              </a:defRPr>
            </a:lvl1pPr>
          </a:lstStyle>
          <a:p>
            <a:endParaRPr lang="en-IN"/>
          </a:p>
        </p:txBody>
      </p:sp>
      <p:sp>
        <p:nvSpPr>
          <p:cNvPr id="6" name="Slide Number Placeholder 5"/>
          <p:cNvSpPr>
            <a:spLocks noGrp="1"/>
          </p:cNvSpPr>
          <p:nvPr>
            <p:ph type="sldNum" sz="quarter" idx="4"/>
          </p:nvPr>
        </p:nvSpPr>
        <p:spPr>
          <a:xfrm>
            <a:off x="8240112" y="6217920"/>
            <a:ext cx="365760" cy="365760"/>
          </a:xfrm>
          <a:prstGeom prst="ellipse">
            <a:avLst/>
          </a:prstGeom>
          <a:solidFill>
            <a:srgbClr val="1D1D1D">
              <a:alpha val="69804"/>
            </a:srgbClr>
          </a:solidFill>
        </p:spPr>
        <p:txBody>
          <a:bodyPr vert="horz" lIns="18288" tIns="45720" rIns="18288" bIns="45720" rtlCol="0" anchor="ctr">
            <a:noAutofit/>
          </a:bodyPr>
          <a:lstStyle>
            <a:lvl1pPr algn="ctr">
              <a:defRPr sz="1100" spc="0" baseline="0">
                <a:solidFill>
                  <a:srgbClr val="FFFFFF"/>
                </a:solidFill>
              </a:defRPr>
            </a:lvl1pPr>
          </a:lstStyle>
          <a:p>
            <a:fld id="{3DF2F92A-FE20-437B-A996-CB2F00015B19}" type="slidenum">
              <a:rPr lang="en-IN" smtClean="0"/>
              <a:t>‹#›</a:t>
            </a:fld>
            <a:endParaRPr lang="en-IN"/>
          </a:p>
        </p:txBody>
      </p:sp>
    </p:spTree>
    <p:extLst>
      <p:ext uri="{BB962C8B-B14F-4D97-AF65-F5344CB8AC3E}">
        <p14:creationId xmlns:p14="http://schemas.microsoft.com/office/powerpoint/2010/main" val="1127783566"/>
      </p:ext>
    </p:extLst>
  </p:cSld>
  <p:clrMap bg1="lt1" tx1="dk1" bg2="lt2" tx2="dk2" accent1="accent1" accent2="accent2" accent3="accent3" accent4="accent4" accent5="accent5" accent6="accent6" hlink="hlink" folHlink="folHlink"/>
  <p:sldLayoutIdLst>
    <p:sldLayoutId id="2147483899" r:id="rId1"/>
    <p:sldLayoutId id="2147483900" r:id="rId2"/>
    <p:sldLayoutId id="2147483901" r:id="rId3"/>
    <p:sldLayoutId id="2147483902" r:id="rId4"/>
    <p:sldLayoutId id="2147483903" r:id="rId5"/>
    <p:sldLayoutId id="2147483904" r:id="rId6"/>
    <p:sldLayoutId id="2147483905" r:id="rId7"/>
    <p:sldLayoutId id="2147483906" r:id="rId8"/>
    <p:sldLayoutId id="2147483907" r:id="rId9"/>
    <p:sldLayoutId id="2147483908" r:id="rId10"/>
    <p:sldLayoutId id="2147483909" r:id="rId11"/>
    <p:sldLayoutId id="2147483910" r:id="rId12"/>
  </p:sldLayoutIdLst>
  <p:txStyles>
    <p:titleStyle>
      <a:lvl1pPr algn="ctr" defTabSz="914400" rtl="0" eaLnBrk="1" latinLnBrk="0" hangingPunct="1">
        <a:lnSpc>
          <a:spcPct val="90000"/>
        </a:lnSpc>
        <a:spcBef>
          <a:spcPct val="0"/>
        </a:spcBef>
        <a:buNone/>
        <a:defRPr sz="26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44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59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28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
            <a:ext cx="9144000" cy="2682240"/>
          </a:xfrm>
          <a:solidFill>
            <a:schemeClr val="tx1">
              <a:lumMod val="85000"/>
            </a:schemeClr>
          </a:solidFill>
          <a:ln>
            <a:solidFill>
              <a:srgbClr val="FFC000"/>
            </a:solidFill>
          </a:ln>
        </p:spPr>
        <p:txBody>
          <a:bodyPr>
            <a:noAutofit/>
          </a:bodyPr>
          <a:lstStyle/>
          <a:p>
            <a:pPr>
              <a:lnSpc>
                <a:spcPct val="200000"/>
              </a:lnSpc>
            </a:pPr>
            <a:r>
              <a:rPr lang="en-US" sz="2400" b="1" dirty="0">
                <a:solidFill>
                  <a:srgbClr val="FF0000"/>
                </a:solidFill>
                <a:latin typeface="Avenir Next LT Pro" panose="020B0604020202020204" pitchFamily="34" charset="0"/>
                <a:cs typeface="Times New Roman" pitchFamily="18" charset="0"/>
              </a:rPr>
              <a:t/>
            </a:r>
            <a:br>
              <a:rPr lang="en-US" sz="2400" b="1" dirty="0">
                <a:solidFill>
                  <a:srgbClr val="FF0000"/>
                </a:solidFill>
                <a:latin typeface="Avenir Next LT Pro" panose="020B0604020202020204" pitchFamily="34" charset="0"/>
                <a:cs typeface="Times New Roman" pitchFamily="18" charset="0"/>
              </a:rPr>
            </a:br>
            <a:r>
              <a:rPr lang="en-US" sz="2400" b="1" dirty="0">
                <a:solidFill>
                  <a:srgbClr val="FF0000"/>
                </a:solidFill>
                <a:latin typeface="Avenir Next LT Pro" panose="020B0604020202020204" pitchFamily="34" charset="0"/>
                <a:cs typeface="Times New Roman" pitchFamily="18" charset="0"/>
              </a:rPr>
              <a:t>Advanced Strategic Management</a:t>
            </a:r>
            <a:br>
              <a:rPr lang="en-US" sz="2400" b="1" dirty="0">
                <a:solidFill>
                  <a:srgbClr val="FF0000"/>
                </a:solidFill>
                <a:latin typeface="Avenir Next LT Pro" panose="020B0604020202020204" pitchFamily="34" charset="0"/>
                <a:cs typeface="Times New Roman" pitchFamily="18" charset="0"/>
              </a:rPr>
            </a:br>
            <a:r>
              <a:rPr lang="en-GB" sz="2400" b="1" dirty="0">
                <a:solidFill>
                  <a:srgbClr val="4706EA"/>
                </a:solidFill>
                <a:latin typeface="Arial Black" panose="020B0A04020102020204" pitchFamily="34" charset="0"/>
              </a:rPr>
              <a:t>Chapter TWO</a:t>
            </a:r>
            <a:br>
              <a:rPr lang="en-GB" sz="2400" b="1" dirty="0">
                <a:solidFill>
                  <a:srgbClr val="4706EA"/>
                </a:solidFill>
                <a:latin typeface="Arial Black" panose="020B0A04020102020204" pitchFamily="34" charset="0"/>
              </a:rPr>
            </a:br>
            <a:r>
              <a:rPr lang="en-GB" sz="2400" b="1" dirty="0">
                <a:solidFill>
                  <a:srgbClr val="4706EA"/>
                </a:solidFill>
                <a:latin typeface="Arial Black" panose="020B0A04020102020204" pitchFamily="34" charset="0"/>
              </a:rPr>
              <a:t>Strategy In action</a:t>
            </a:r>
            <a:r>
              <a:rPr lang="en-GB" sz="2400" i="1" dirty="0">
                <a:solidFill>
                  <a:srgbClr val="FF0000"/>
                </a:solidFill>
                <a:latin typeface="Avenir Next LT Pro" panose="020B0604020202020204" pitchFamily="34" charset="0"/>
              </a:rPr>
              <a:t/>
            </a:r>
            <a:br>
              <a:rPr lang="en-GB" sz="2400" i="1" dirty="0">
                <a:solidFill>
                  <a:srgbClr val="FF0000"/>
                </a:solidFill>
                <a:latin typeface="Avenir Next LT Pro" panose="020B0604020202020204" pitchFamily="34" charset="0"/>
              </a:rPr>
            </a:br>
            <a:r>
              <a:rPr lang="en-GB" sz="2400" i="1" dirty="0">
                <a:solidFill>
                  <a:srgbClr val="FF0000"/>
                </a:solidFill>
                <a:latin typeface="Avenir Next LT Pro" panose="020B0604020202020204" pitchFamily="34" charset="0"/>
              </a:rPr>
              <a:t/>
            </a:r>
            <a:br>
              <a:rPr lang="en-GB" sz="2400" i="1" dirty="0">
                <a:solidFill>
                  <a:srgbClr val="FF0000"/>
                </a:solidFill>
                <a:latin typeface="Avenir Next LT Pro" panose="020B0604020202020204" pitchFamily="34" charset="0"/>
              </a:rPr>
            </a:br>
            <a:endParaRPr lang="en-US" sz="1800" dirty="0">
              <a:solidFill>
                <a:srgbClr val="FF0000"/>
              </a:solidFill>
              <a:latin typeface="Avenir Next LT Pro" panose="020B0604020202020204" pitchFamily="34" charset="0"/>
              <a:cs typeface="Times New Roman" pitchFamily="18" charset="0"/>
            </a:endParaRPr>
          </a:p>
        </p:txBody>
      </p:sp>
      <p:sp>
        <p:nvSpPr>
          <p:cNvPr id="3" name="Subtitle 2"/>
          <p:cNvSpPr>
            <a:spLocks noGrp="1"/>
          </p:cNvSpPr>
          <p:nvPr>
            <p:ph type="subTitle" idx="1"/>
          </p:nvPr>
        </p:nvSpPr>
        <p:spPr>
          <a:xfrm>
            <a:off x="0" y="4069078"/>
            <a:ext cx="9144000" cy="2788922"/>
          </a:xfrm>
          <a:solidFill>
            <a:srgbClr val="FFC000"/>
          </a:solidFill>
        </p:spPr>
        <p:txBody>
          <a:bodyPr>
            <a:noAutofit/>
          </a:bodyPr>
          <a:lstStyle/>
          <a:p>
            <a:endParaRPr lang="en-US" sz="2800" b="1" i="1" dirty="0">
              <a:solidFill>
                <a:srgbClr val="4706EA"/>
              </a:solidFill>
              <a:latin typeface="Times New Roman" pitchFamily="18" charset="0"/>
              <a:cs typeface="Times New Roman" pitchFamily="18" charset="0"/>
            </a:endParaRPr>
          </a:p>
          <a:p>
            <a:r>
              <a:rPr lang="en-US" sz="2800" b="1" i="1" dirty="0">
                <a:solidFill>
                  <a:srgbClr val="4706EA"/>
                </a:solidFill>
                <a:latin typeface="Times New Roman" pitchFamily="18" charset="0"/>
                <a:cs typeface="Times New Roman" pitchFamily="18" charset="0"/>
              </a:rPr>
              <a:t>BY:    </a:t>
            </a:r>
            <a:r>
              <a:rPr lang="en-IN" sz="2800" b="1" i="1" dirty="0">
                <a:solidFill>
                  <a:srgbClr val="4706EA"/>
                </a:solidFill>
                <a:latin typeface="Times New Roman" pitchFamily="18" charset="0"/>
                <a:cs typeface="Times New Roman" pitchFamily="18" charset="0"/>
              </a:rPr>
              <a:t>Yissa Hassen (Ph.D. </a:t>
            </a:r>
            <a:r>
              <a:rPr lang="en-IN" sz="2800" b="1" i="1" dirty="0" smtClean="0">
                <a:solidFill>
                  <a:srgbClr val="4706EA"/>
                </a:solidFill>
                <a:latin typeface="Times New Roman" pitchFamily="18" charset="0"/>
                <a:cs typeface="Times New Roman" pitchFamily="18" charset="0"/>
              </a:rPr>
              <a:t>Scholar)</a:t>
            </a:r>
            <a:endParaRPr lang="en-IN" sz="2800" b="1" i="1" dirty="0">
              <a:solidFill>
                <a:srgbClr val="4706EA"/>
              </a:solidFill>
              <a:latin typeface="Times New Roman" pitchFamily="18" charset="0"/>
              <a:cs typeface="Times New Roman" pitchFamily="18" charset="0"/>
            </a:endParaRPr>
          </a:p>
          <a:p>
            <a:pPr algn="r"/>
            <a:endParaRPr lang="en-IN" sz="2800" b="1" i="1" dirty="0">
              <a:solidFill>
                <a:srgbClr val="4706EA"/>
              </a:solidFill>
              <a:latin typeface="Times New Roman" pitchFamily="18" charset="0"/>
              <a:cs typeface="Times New Roman" pitchFamily="18" charset="0"/>
            </a:endParaRPr>
          </a:p>
          <a:p>
            <a:pPr algn="r"/>
            <a:r>
              <a:rPr lang="en-IN" sz="2800" b="1" i="1" dirty="0" smtClean="0">
                <a:solidFill>
                  <a:srgbClr val="4706EA"/>
                </a:solidFill>
                <a:latin typeface="Times New Roman" pitchFamily="18" charset="0"/>
                <a:cs typeface="Times New Roman" pitchFamily="18" charset="0"/>
              </a:rPr>
              <a:t>March, 2020</a:t>
            </a:r>
            <a:endParaRPr lang="en-IN" sz="2800" b="1" i="1" dirty="0">
              <a:solidFill>
                <a:srgbClr val="4706EA"/>
              </a:solidFill>
              <a:latin typeface="Times New Roman" pitchFamily="18" charset="0"/>
              <a:cs typeface="Times New Roman" pitchFamily="18" charset="0"/>
            </a:endParaRPr>
          </a:p>
          <a:p>
            <a:pPr algn="r"/>
            <a:r>
              <a:rPr lang="en-IN" sz="2800" b="1" i="1" dirty="0">
                <a:solidFill>
                  <a:srgbClr val="4706EA"/>
                </a:solidFill>
                <a:latin typeface="Times New Roman" pitchFamily="18" charset="0"/>
                <a:cs typeface="Times New Roman" pitchFamily="18" charset="0"/>
              </a:rPr>
              <a:t>Debre Tabor University, Ethiopia</a:t>
            </a:r>
            <a:endParaRPr lang="en-US" sz="2800" b="1" i="1" dirty="0">
              <a:solidFill>
                <a:srgbClr val="4706EA"/>
              </a:solidFill>
              <a:latin typeface="Times New Roman" pitchFamily="18" charset="0"/>
              <a:cs typeface="Times New Roman" pitchFamily="18" charset="0"/>
            </a:endParaRPr>
          </a:p>
        </p:txBody>
      </p:sp>
      <p:pic>
        <p:nvPicPr>
          <p:cNvPr id="6" name="Picture 5" descr="w">
            <a:extLst>
              <a:ext uri="{FF2B5EF4-FFF2-40B4-BE49-F238E27FC236}">
                <a16:creationId xmlns:a16="http://schemas.microsoft.com/office/drawing/2014/main" xmlns="" id="{8C1426D0-429A-424B-A258-69B71F889A1A}"/>
              </a:ext>
            </a:extLst>
          </p:cNvPr>
          <p:cNvPicPr/>
          <p:nvPr/>
        </p:nvPicPr>
        <p:blipFill>
          <a:blip r:embed="rId3" cstate="print"/>
          <a:srcRect/>
          <a:stretch>
            <a:fillRect/>
          </a:stretch>
        </p:blipFill>
        <p:spPr bwMode="auto">
          <a:xfrm>
            <a:off x="3947160" y="2827019"/>
            <a:ext cx="1457444" cy="1082041"/>
          </a:xfrm>
          <a:prstGeom prst="rect">
            <a:avLst/>
          </a:prstGeom>
          <a:noFill/>
          <a:ln w="9525">
            <a:noFill/>
            <a:miter lim="800000"/>
            <a:headEnd/>
            <a:tailEnd/>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6700" y="1"/>
            <a:ext cx="8442960" cy="819150"/>
          </a:xfrm>
        </p:spPr>
        <p:txBody>
          <a:bodyPr>
            <a:normAutofit/>
          </a:bodyPr>
          <a:lstStyle/>
          <a:p>
            <a:pPr algn="l"/>
            <a:r>
              <a:rPr lang="en-IN" sz="3200" b="1" cap="none" dirty="0"/>
              <a:t>Levels of Strategies</a:t>
            </a:r>
          </a:p>
        </p:txBody>
      </p:sp>
      <p:sp>
        <p:nvSpPr>
          <p:cNvPr id="3" name="Content Placeholder 2"/>
          <p:cNvSpPr>
            <a:spLocks noGrp="1"/>
          </p:cNvSpPr>
          <p:nvPr>
            <p:ph idx="1"/>
          </p:nvPr>
        </p:nvSpPr>
        <p:spPr>
          <a:xfrm>
            <a:off x="266700" y="1009650"/>
            <a:ext cx="8442960" cy="5486400"/>
          </a:xfrm>
          <a:noFill/>
          <a:ln>
            <a:solidFill>
              <a:schemeClr val="accent1"/>
            </a:solidFill>
          </a:ln>
        </p:spPr>
        <p:txBody>
          <a:bodyPr>
            <a:normAutofit fontScale="70000" lnSpcReduction="20000"/>
          </a:bodyPr>
          <a:lstStyle/>
          <a:p>
            <a:pPr marL="0" indent="0" algn="just">
              <a:lnSpc>
                <a:spcPct val="150000"/>
              </a:lnSpc>
              <a:buNone/>
            </a:pPr>
            <a:r>
              <a:rPr lang="en-IN" sz="2800" dirty="0">
                <a:latin typeface="Times New Roman" panose="02020603050405020304" pitchFamily="18" charset="0"/>
                <a:cs typeface="Times New Roman" panose="02020603050405020304" pitchFamily="18" charset="0"/>
              </a:rPr>
              <a:t>In </a:t>
            </a:r>
            <a:r>
              <a:rPr lang="en-IN" sz="2800" b="1" dirty="0">
                <a:solidFill>
                  <a:srgbClr val="FF0000"/>
                </a:solidFill>
                <a:latin typeface="Times New Roman" panose="02020603050405020304" pitchFamily="18" charset="0"/>
                <a:cs typeface="Times New Roman" panose="02020603050405020304" pitchFamily="18" charset="0"/>
              </a:rPr>
              <a:t>large</a:t>
            </a:r>
            <a:r>
              <a:rPr lang="en-IN" sz="2800" dirty="0">
                <a:latin typeface="Times New Roman" panose="02020603050405020304" pitchFamily="18" charset="0"/>
                <a:cs typeface="Times New Roman" panose="02020603050405020304" pitchFamily="18" charset="0"/>
              </a:rPr>
              <a:t> firms, the persons primarily responsible for having effective strategies at the various levels include:</a:t>
            </a:r>
          </a:p>
          <a:p>
            <a:pPr algn="just">
              <a:lnSpc>
                <a:spcPct val="150000"/>
              </a:lnSpc>
            </a:pPr>
            <a:r>
              <a:rPr lang="en-IN" sz="2800" dirty="0">
                <a:latin typeface="Times New Roman" panose="02020603050405020304" pitchFamily="18" charset="0"/>
                <a:cs typeface="Times New Roman" panose="02020603050405020304" pitchFamily="18" charset="0"/>
              </a:rPr>
              <a:t>The CEO at the </a:t>
            </a:r>
            <a:r>
              <a:rPr lang="en-IN" sz="2800" b="1" dirty="0">
                <a:latin typeface="Times New Roman" panose="02020603050405020304" pitchFamily="18" charset="0"/>
                <a:cs typeface="Times New Roman" panose="02020603050405020304" pitchFamily="18" charset="0"/>
              </a:rPr>
              <a:t>corporate</a:t>
            </a:r>
            <a:r>
              <a:rPr lang="en-IN" sz="2800" dirty="0">
                <a:latin typeface="Times New Roman" panose="02020603050405020304" pitchFamily="18" charset="0"/>
                <a:cs typeface="Times New Roman" panose="02020603050405020304" pitchFamily="18" charset="0"/>
              </a:rPr>
              <a:t> level; </a:t>
            </a:r>
          </a:p>
          <a:p>
            <a:pPr algn="just">
              <a:lnSpc>
                <a:spcPct val="150000"/>
              </a:lnSpc>
            </a:pPr>
            <a:r>
              <a:rPr lang="en-IN" sz="2800" dirty="0">
                <a:latin typeface="Times New Roman" panose="02020603050405020304" pitchFamily="18" charset="0"/>
                <a:cs typeface="Times New Roman" panose="02020603050405020304" pitchFamily="18" charset="0"/>
              </a:rPr>
              <a:t>The president or executive vice president at the </a:t>
            </a:r>
            <a:r>
              <a:rPr lang="en-IN" sz="2800" b="1" dirty="0">
                <a:latin typeface="Times New Roman" panose="02020603050405020304" pitchFamily="18" charset="0"/>
                <a:cs typeface="Times New Roman" panose="02020603050405020304" pitchFamily="18" charset="0"/>
              </a:rPr>
              <a:t>divisional</a:t>
            </a:r>
            <a:r>
              <a:rPr lang="en-IN" sz="2800" dirty="0">
                <a:latin typeface="Times New Roman" panose="02020603050405020304" pitchFamily="18" charset="0"/>
                <a:cs typeface="Times New Roman" panose="02020603050405020304" pitchFamily="18" charset="0"/>
              </a:rPr>
              <a:t> level;</a:t>
            </a:r>
          </a:p>
          <a:p>
            <a:pPr algn="just">
              <a:lnSpc>
                <a:spcPct val="150000"/>
              </a:lnSpc>
            </a:pPr>
            <a:r>
              <a:rPr lang="en-IN" sz="2800" dirty="0">
                <a:latin typeface="Times New Roman" panose="02020603050405020304" pitchFamily="18" charset="0"/>
                <a:cs typeface="Times New Roman" panose="02020603050405020304" pitchFamily="18" charset="0"/>
              </a:rPr>
              <a:t>The respective chief finance officer (CFO), chief information officer (CIO), human resource manager (HRM), chief marketing officer (CMO), and so on, the </a:t>
            </a:r>
            <a:r>
              <a:rPr lang="en-IN" sz="2800" b="1" dirty="0">
                <a:latin typeface="Times New Roman" panose="02020603050405020304" pitchFamily="18" charset="0"/>
                <a:cs typeface="Times New Roman" panose="02020603050405020304" pitchFamily="18" charset="0"/>
              </a:rPr>
              <a:t>functional</a:t>
            </a:r>
            <a:r>
              <a:rPr lang="en-IN" sz="2800" dirty="0">
                <a:latin typeface="Times New Roman" panose="02020603050405020304" pitchFamily="18" charset="0"/>
                <a:cs typeface="Times New Roman" panose="02020603050405020304" pitchFamily="18" charset="0"/>
              </a:rPr>
              <a:t> level; and </a:t>
            </a:r>
          </a:p>
          <a:p>
            <a:pPr algn="just">
              <a:lnSpc>
                <a:spcPct val="150000"/>
              </a:lnSpc>
            </a:pPr>
            <a:r>
              <a:rPr lang="en-IN" sz="2800" dirty="0">
                <a:latin typeface="Times New Roman" panose="02020603050405020304" pitchFamily="18" charset="0"/>
                <a:cs typeface="Times New Roman" panose="02020603050405020304" pitchFamily="18" charset="0"/>
              </a:rPr>
              <a:t>The plant manager, regional sales manager, and so on, at the </a:t>
            </a:r>
            <a:r>
              <a:rPr lang="en-IN" sz="2800" b="1" dirty="0">
                <a:latin typeface="Times New Roman" panose="02020603050405020304" pitchFamily="18" charset="0"/>
                <a:cs typeface="Times New Roman" panose="02020603050405020304" pitchFamily="18" charset="0"/>
              </a:rPr>
              <a:t>operational</a:t>
            </a:r>
            <a:r>
              <a:rPr lang="en-IN" sz="2800" dirty="0">
                <a:latin typeface="Times New Roman" panose="02020603050405020304" pitchFamily="18" charset="0"/>
                <a:cs typeface="Times New Roman" panose="02020603050405020304" pitchFamily="18" charset="0"/>
              </a:rPr>
              <a:t> level.</a:t>
            </a:r>
          </a:p>
          <a:p>
            <a:pPr marL="0" indent="0" algn="just">
              <a:lnSpc>
                <a:spcPct val="150000"/>
              </a:lnSpc>
              <a:buNone/>
            </a:pPr>
            <a:r>
              <a:rPr lang="en-IN" sz="2800" dirty="0">
                <a:latin typeface="Times New Roman" panose="02020603050405020304" pitchFamily="18" charset="0"/>
                <a:cs typeface="Times New Roman" panose="02020603050405020304" pitchFamily="18" charset="0"/>
              </a:rPr>
              <a:t>In </a:t>
            </a:r>
            <a:r>
              <a:rPr lang="en-IN" sz="2800" b="1" dirty="0">
                <a:solidFill>
                  <a:srgbClr val="4706EA"/>
                </a:solidFill>
                <a:latin typeface="Times New Roman" panose="02020603050405020304" pitchFamily="18" charset="0"/>
                <a:cs typeface="Times New Roman" panose="02020603050405020304" pitchFamily="18" charset="0"/>
              </a:rPr>
              <a:t>small</a:t>
            </a:r>
            <a:r>
              <a:rPr lang="en-IN" sz="2800" dirty="0">
                <a:latin typeface="Times New Roman" panose="02020603050405020304" pitchFamily="18" charset="0"/>
                <a:cs typeface="Times New Roman" panose="02020603050405020304" pitchFamily="18" charset="0"/>
              </a:rPr>
              <a:t> firms, the persons primarily responsible for having effective strategies at the various levels include the business owner or president at the company level and then the same range of persons at the lower two levels, as with a large firm.</a:t>
            </a:r>
            <a:endParaRPr lang="en-US" sz="40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7007978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6700" y="1"/>
            <a:ext cx="8442960" cy="819150"/>
          </a:xfrm>
        </p:spPr>
        <p:txBody>
          <a:bodyPr>
            <a:normAutofit/>
          </a:bodyPr>
          <a:lstStyle/>
          <a:p>
            <a:pPr algn="l"/>
            <a:r>
              <a:rPr lang="en-US" sz="3200" b="1" cap="none" dirty="0">
                <a:latin typeface="Times New Roman" pitchFamily="18" charset="0"/>
                <a:cs typeface="Times New Roman" pitchFamily="18" charset="0"/>
              </a:rPr>
              <a:t>Cont’d……</a:t>
            </a:r>
          </a:p>
        </p:txBody>
      </p:sp>
      <p:pic>
        <p:nvPicPr>
          <p:cNvPr id="4" name="Content Placeholder 3">
            <a:extLst>
              <a:ext uri="{FF2B5EF4-FFF2-40B4-BE49-F238E27FC236}">
                <a16:creationId xmlns:a16="http://schemas.microsoft.com/office/drawing/2014/main" xmlns="" id="{A20F8906-E157-445D-BAEF-9CE1683FD47E}"/>
              </a:ext>
            </a:extLst>
          </p:cNvPr>
          <p:cNvPicPr>
            <a:picLocks noGrp="1" noChangeAspect="1"/>
          </p:cNvPicPr>
          <p:nvPr>
            <p:ph idx="1"/>
          </p:nvPr>
        </p:nvPicPr>
        <p:blipFill rotWithShape="1">
          <a:blip r:embed="rId2"/>
          <a:srcRect l="35500" t="40425" r="12691" b="14696"/>
          <a:stretch/>
        </p:blipFill>
        <p:spPr>
          <a:xfrm>
            <a:off x="266700" y="963386"/>
            <a:ext cx="8442960" cy="5715000"/>
          </a:xfrm>
          <a:prstGeom prst="rect">
            <a:avLst/>
          </a:prstGeom>
          <a:solidFill>
            <a:schemeClr val="accent1">
              <a:lumMod val="75000"/>
            </a:schemeClr>
          </a:solidFill>
        </p:spPr>
      </p:pic>
    </p:spTree>
    <p:extLst>
      <p:ext uri="{BB962C8B-B14F-4D97-AF65-F5344CB8AC3E}">
        <p14:creationId xmlns:p14="http://schemas.microsoft.com/office/powerpoint/2010/main" val="221767322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6700" y="1"/>
            <a:ext cx="8442960" cy="819150"/>
          </a:xfrm>
        </p:spPr>
        <p:txBody>
          <a:bodyPr>
            <a:noAutofit/>
          </a:bodyPr>
          <a:lstStyle/>
          <a:p>
            <a:pPr algn="l"/>
            <a:r>
              <a:rPr lang="en-IN" sz="4000" b="1" cap="none" dirty="0"/>
              <a:t>Balanced Score Card (BSC)</a:t>
            </a:r>
            <a:endParaRPr lang="en-US" sz="4800" b="1" cap="none" dirty="0">
              <a:latin typeface="Times New Roman" pitchFamily="18" charset="0"/>
              <a:cs typeface="Times New Roman" pitchFamily="18" charset="0"/>
            </a:endParaRPr>
          </a:p>
        </p:txBody>
      </p:sp>
      <p:sp>
        <p:nvSpPr>
          <p:cNvPr id="3" name="Content Placeholder 2"/>
          <p:cNvSpPr>
            <a:spLocks noGrp="1"/>
          </p:cNvSpPr>
          <p:nvPr>
            <p:ph idx="1"/>
          </p:nvPr>
        </p:nvSpPr>
        <p:spPr>
          <a:xfrm>
            <a:off x="266700" y="1009650"/>
            <a:ext cx="8442960" cy="5486400"/>
          </a:xfrm>
          <a:noFill/>
          <a:ln>
            <a:solidFill>
              <a:schemeClr val="accent1"/>
            </a:solidFill>
          </a:ln>
        </p:spPr>
        <p:txBody>
          <a:bodyPr>
            <a:normAutofit/>
          </a:bodyPr>
          <a:lstStyle/>
          <a:p>
            <a:pPr algn="just">
              <a:lnSpc>
                <a:spcPct val="150000"/>
              </a:lnSpc>
            </a:pPr>
            <a:endParaRPr lang="en-IN" sz="4000" dirty="0">
              <a:latin typeface="Times New Roman" panose="02020603050405020304" pitchFamily="18" charset="0"/>
              <a:cs typeface="Times New Roman" panose="02020603050405020304" pitchFamily="18" charset="0"/>
            </a:endParaRPr>
          </a:p>
          <a:p>
            <a:pPr algn="just">
              <a:lnSpc>
                <a:spcPct val="150000"/>
              </a:lnSpc>
            </a:pPr>
            <a:r>
              <a:rPr lang="en-IN" sz="4000" dirty="0">
                <a:latin typeface="Times New Roman" panose="02020603050405020304" pitchFamily="18" charset="0"/>
                <a:cs typeface="Times New Roman" panose="02020603050405020304" pitchFamily="18" charset="0"/>
              </a:rPr>
              <a:t>What is BSC?  Our university  uses BSC in its planning, what are the perspectives?</a:t>
            </a:r>
          </a:p>
        </p:txBody>
      </p:sp>
    </p:spTree>
    <p:extLst>
      <p:ext uri="{BB962C8B-B14F-4D97-AF65-F5344CB8AC3E}">
        <p14:creationId xmlns:p14="http://schemas.microsoft.com/office/powerpoint/2010/main" val="52658477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6700" y="1"/>
            <a:ext cx="8442960" cy="819150"/>
          </a:xfrm>
        </p:spPr>
        <p:txBody>
          <a:bodyPr>
            <a:noAutofit/>
          </a:bodyPr>
          <a:lstStyle/>
          <a:p>
            <a:pPr algn="l"/>
            <a:r>
              <a:rPr lang="en-IN" sz="4000" b="1" cap="none" dirty="0"/>
              <a:t>Balanced Score Card (BSC)</a:t>
            </a:r>
            <a:endParaRPr lang="en-US" sz="4800" b="1" cap="none" dirty="0">
              <a:latin typeface="Times New Roman" pitchFamily="18" charset="0"/>
              <a:cs typeface="Times New Roman" pitchFamily="18" charset="0"/>
            </a:endParaRPr>
          </a:p>
        </p:txBody>
      </p:sp>
      <p:sp>
        <p:nvSpPr>
          <p:cNvPr id="3" name="Content Placeholder 2"/>
          <p:cNvSpPr>
            <a:spLocks noGrp="1"/>
          </p:cNvSpPr>
          <p:nvPr>
            <p:ph idx="1"/>
          </p:nvPr>
        </p:nvSpPr>
        <p:spPr>
          <a:xfrm>
            <a:off x="266700" y="1009650"/>
            <a:ext cx="8442960" cy="5486400"/>
          </a:xfrm>
          <a:noFill/>
          <a:ln>
            <a:solidFill>
              <a:schemeClr val="accent1"/>
            </a:solidFill>
          </a:ln>
        </p:spPr>
        <p:txBody>
          <a:bodyPr>
            <a:normAutofit/>
          </a:bodyPr>
          <a:lstStyle/>
          <a:p>
            <a:pPr algn="just">
              <a:lnSpc>
                <a:spcPct val="150000"/>
              </a:lnSpc>
            </a:pPr>
            <a:r>
              <a:rPr lang="en-IN" sz="2800" dirty="0"/>
              <a:t>Developed in 1993 by Harvard Business School professors Robert </a:t>
            </a:r>
            <a:r>
              <a:rPr lang="en-IN" sz="2800" b="1" dirty="0"/>
              <a:t>Kaplan</a:t>
            </a:r>
            <a:r>
              <a:rPr lang="en-IN" sz="2800" dirty="0"/>
              <a:t> and David </a:t>
            </a:r>
            <a:r>
              <a:rPr lang="en-IN" sz="2800" b="1" dirty="0"/>
              <a:t>Norton</a:t>
            </a:r>
            <a:r>
              <a:rPr lang="en-IN" sz="2800" dirty="0"/>
              <a:t>.</a:t>
            </a:r>
          </a:p>
          <a:p>
            <a:pPr algn="just">
              <a:lnSpc>
                <a:spcPct val="150000"/>
              </a:lnSpc>
            </a:pPr>
            <a:r>
              <a:rPr lang="en-IN" sz="2800" dirty="0"/>
              <a:t>It is a strategy </a:t>
            </a:r>
            <a:r>
              <a:rPr lang="en-IN" sz="2800" b="1" dirty="0">
                <a:solidFill>
                  <a:srgbClr val="4706EA"/>
                </a:solidFill>
              </a:rPr>
              <a:t>evaluation</a:t>
            </a:r>
            <a:r>
              <a:rPr lang="en-IN" sz="2800" dirty="0"/>
              <a:t> and </a:t>
            </a:r>
            <a:r>
              <a:rPr lang="en-IN" sz="2800" b="1" dirty="0">
                <a:solidFill>
                  <a:srgbClr val="4706EA"/>
                </a:solidFill>
              </a:rPr>
              <a:t>control</a:t>
            </a:r>
            <a:r>
              <a:rPr lang="en-IN" sz="2800" dirty="0"/>
              <a:t> technique.</a:t>
            </a:r>
          </a:p>
          <a:p>
            <a:pPr algn="just">
              <a:lnSpc>
                <a:spcPct val="150000"/>
              </a:lnSpc>
            </a:pPr>
            <a:r>
              <a:rPr lang="en-IN" sz="2800" i="1" dirty="0"/>
              <a:t>Balanced Scorecard </a:t>
            </a:r>
            <a:r>
              <a:rPr lang="en-IN" sz="2800" dirty="0"/>
              <a:t>derives its name from the perceived need of firms to “</a:t>
            </a:r>
            <a:r>
              <a:rPr lang="en-IN" sz="2800" b="1" dirty="0">
                <a:solidFill>
                  <a:srgbClr val="FF0000"/>
                </a:solidFill>
              </a:rPr>
              <a:t>balance</a:t>
            </a:r>
            <a:r>
              <a:rPr lang="en-IN" sz="2800" dirty="0"/>
              <a:t>” </a:t>
            </a:r>
            <a:r>
              <a:rPr lang="en-IN" sz="2800" b="1" i="1" dirty="0"/>
              <a:t>financial measures </a:t>
            </a:r>
            <a:r>
              <a:rPr lang="en-IN" sz="2800" dirty="0"/>
              <a:t>that are oftentimes used exclusively in strategy evaluation and control with </a:t>
            </a:r>
            <a:r>
              <a:rPr lang="en-IN" sz="2800" b="1" i="1" dirty="0"/>
              <a:t>nonfinancial measures </a:t>
            </a:r>
            <a:r>
              <a:rPr lang="en-IN" sz="2800" dirty="0"/>
              <a:t>such as </a:t>
            </a:r>
            <a:r>
              <a:rPr lang="en-IN" sz="2800" b="1" dirty="0"/>
              <a:t>product quality </a:t>
            </a:r>
            <a:r>
              <a:rPr lang="en-IN" sz="2800" dirty="0"/>
              <a:t>and </a:t>
            </a:r>
            <a:r>
              <a:rPr lang="en-IN" sz="2800" b="1" dirty="0"/>
              <a:t>customer service.</a:t>
            </a:r>
            <a:endParaRPr lang="en-IN" sz="40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3094508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6700" y="1"/>
            <a:ext cx="8442960" cy="819150"/>
          </a:xfrm>
        </p:spPr>
        <p:txBody>
          <a:bodyPr>
            <a:noAutofit/>
          </a:bodyPr>
          <a:lstStyle/>
          <a:p>
            <a:pPr algn="l"/>
            <a:r>
              <a:rPr lang="en-IN" sz="4000" b="1" cap="none" dirty="0"/>
              <a:t>Cont’d….</a:t>
            </a:r>
            <a:endParaRPr lang="en-US" sz="4800" b="1" cap="none" dirty="0">
              <a:latin typeface="Times New Roman" pitchFamily="18" charset="0"/>
              <a:cs typeface="Times New Roman" pitchFamily="18" charset="0"/>
            </a:endParaRPr>
          </a:p>
        </p:txBody>
      </p:sp>
      <p:sp>
        <p:nvSpPr>
          <p:cNvPr id="3" name="Content Placeholder 2"/>
          <p:cNvSpPr>
            <a:spLocks noGrp="1"/>
          </p:cNvSpPr>
          <p:nvPr>
            <p:ph idx="1"/>
          </p:nvPr>
        </p:nvSpPr>
        <p:spPr>
          <a:xfrm>
            <a:off x="266700" y="1009650"/>
            <a:ext cx="8442960" cy="5486400"/>
          </a:xfrm>
          <a:noFill/>
          <a:ln>
            <a:solidFill>
              <a:schemeClr val="accent1"/>
            </a:solidFill>
          </a:ln>
        </p:spPr>
        <p:txBody>
          <a:bodyPr>
            <a:normAutofit fontScale="92500"/>
          </a:bodyPr>
          <a:lstStyle/>
          <a:p>
            <a:pPr algn="just"/>
            <a:r>
              <a:rPr lang="en-IN" sz="2400" dirty="0"/>
              <a:t>An effective Balanced Scorecard contains a carefully chosen combination of </a:t>
            </a:r>
            <a:r>
              <a:rPr lang="en-IN" sz="2400" b="1" dirty="0">
                <a:solidFill>
                  <a:srgbClr val="FF0000"/>
                </a:solidFill>
              </a:rPr>
              <a:t>strategic</a:t>
            </a:r>
            <a:r>
              <a:rPr lang="en-IN" sz="2400" dirty="0"/>
              <a:t> and </a:t>
            </a:r>
            <a:r>
              <a:rPr lang="en-IN" sz="2400" b="1" dirty="0">
                <a:solidFill>
                  <a:srgbClr val="4706EA"/>
                </a:solidFill>
              </a:rPr>
              <a:t>financial objectives</a:t>
            </a:r>
            <a:r>
              <a:rPr lang="en-IN" sz="2400" dirty="0"/>
              <a:t> tailored to the company’s business. </a:t>
            </a:r>
          </a:p>
          <a:p>
            <a:pPr algn="just"/>
            <a:r>
              <a:rPr lang="en-IN" sz="2400" dirty="0"/>
              <a:t>It serve as  a tool to manage and evaluate strategy.</a:t>
            </a:r>
          </a:p>
          <a:p>
            <a:pPr algn="just"/>
            <a:r>
              <a:rPr lang="en-IN" sz="2400" dirty="0"/>
              <a:t>The overall aim of the Balanced Scorecard is to “balance” </a:t>
            </a:r>
            <a:r>
              <a:rPr lang="en-IN" sz="2400" b="1" dirty="0">
                <a:solidFill>
                  <a:srgbClr val="4706EA"/>
                </a:solidFill>
              </a:rPr>
              <a:t>shareholder objectives </a:t>
            </a:r>
            <a:r>
              <a:rPr lang="en-IN" sz="2400" dirty="0"/>
              <a:t>with </a:t>
            </a:r>
            <a:r>
              <a:rPr lang="en-IN" sz="2400" b="1" dirty="0">
                <a:solidFill>
                  <a:srgbClr val="FF0000"/>
                </a:solidFill>
              </a:rPr>
              <a:t>customer and operational objectives.</a:t>
            </a:r>
          </a:p>
          <a:p>
            <a:pPr algn="just"/>
            <a:r>
              <a:rPr lang="en-IN" sz="2400" dirty="0"/>
              <a:t>Obviously, these sets of objectives interrelate and many even conflict. </a:t>
            </a:r>
          </a:p>
          <a:p>
            <a:pPr algn="just"/>
            <a:r>
              <a:rPr lang="en-IN" sz="2400" dirty="0"/>
              <a:t>For example, customers want </a:t>
            </a:r>
            <a:r>
              <a:rPr lang="en-IN" sz="2400" i="1" dirty="0">
                <a:solidFill>
                  <a:srgbClr val="4706EA"/>
                </a:solidFill>
              </a:rPr>
              <a:t>low price and high service</a:t>
            </a:r>
            <a:r>
              <a:rPr lang="en-IN" sz="2400" dirty="0"/>
              <a:t>, which may conflict with shareholders’ desire for a </a:t>
            </a:r>
            <a:r>
              <a:rPr lang="en-IN" sz="2400" i="1" dirty="0">
                <a:solidFill>
                  <a:srgbClr val="FF0000"/>
                </a:solidFill>
              </a:rPr>
              <a:t>high return on their investment</a:t>
            </a:r>
            <a:r>
              <a:rPr lang="en-IN" sz="2400" dirty="0"/>
              <a:t>. </a:t>
            </a:r>
          </a:p>
          <a:p>
            <a:pPr algn="just"/>
            <a:r>
              <a:rPr lang="en-IN" sz="2400" dirty="0"/>
              <a:t>The Balanced Scorecard concept is consistent with the notions of continuous improvement in management (CIM) and total quality management (TQM).</a:t>
            </a:r>
            <a:endParaRPr lang="en-IN" sz="4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9697183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6700" y="1"/>
            <a:ext cx="8442960" cy="819150"/>
          </a:xfrm>
        </p:spPr>
        <p:txBody>
          <a:bodyPr>
            <a:noAutofit/>
          </a:bodyPr>
          <a:lstStyle/>
          <a:p>
            <a:pPr algn="l"/>
            <a:r>
              <a:rPr lang="en-IN" sz="4000" b="1" cap="none" dirty="0"/>
              <a:t>Cont’d….</a:t>
            </a:r>
            <a:endParaRPr lang="en-US" sz="4800" b="1" cap="none" dirty="0">
              <a:latin typeface="Times New Roman" pitchFamily="18" charset="0"/>
              <a:cs typeface="Times New Roman" pitchFamily="18" charset="0"/>
            </a:endParaRPr>
          </a:p>
        </p:txBody>
      </p:sp>
      <p:sp>
        <p:nvSpPr>
          <p:cNvPr id="3" name="Content Placeholder 2"/>
          <p:cNvSpPr>
            <a:spLocks noGrp="1"/>
          </p:cNvSpPr>
          <p:nvPr>
            <p:ph idx="1"/>
          </p:nvPr>
        </p:nvSpPr>
        <p:spPr>
          <a:xfrm>
            <a:off x="266700" y="1009650"/>
            <a:ext cx="8442960" cy="5486400"/>
          </a:xfrm>
          <a:noFill/>
          <a:ln>
            <a:solidFill>
              <a:schemeClr val="accent1"/>
            </a:solidFill>
          </a:ln>
        </p:spPr>
        <p:txBody>
          <a:bodyPr>
            <a:normAutofit/>
          </a:bodyPr>
          <a:lstStyle/>
          <a:p>
            <a:pPr algn="just">
              <a:lnSpc>
                <a:spcPct val="150000"/>
              </a:lnSpc>
            </a:pPr>
            <a:r>
              <a:rPr lang="en-IN" sz="3200" b="1" dirty="0">
                <a:solidFill>
                  <a:srgbClr val="FF0000"/>
                </a:solidFill>
              </a:rPr>
              <a:t>Financial measures </a:t>
            </a:r>
            <a:r>
              <a:rPr lang="en-IN" sz="3200" dirty="0"/>
              <a:t>and ratios are vitally important. However, of equal importance are factors such as customer service, employee morale, product quality, pollution abatement, business ethics, social responsibility, community involvement, and other such items.</a:t>
            </a:r>
            <a:endParaRPr lang="en-IN" sz="6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9716251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6700" y="1"/>
            <a:ext cx="8442960" cy="819150"/>
          </a:xfrm>
        </p:spPr>
        <p:txBody>
          <a:bodyPr>
            <a:noAutofit/>
          </a:bodyPr>
          <a:lstStyle/>
          <a:p>
            <a:pPr algn="l"/>
            <a:r>
              <a:rPr lang="en-IN" sz="4000" b="1" cap="none" dirty="0"/>
              <a:t>Types of Strategies</a:t>
            </a:r>
            <a:endParaRPr lang="en-US" sz="4800" b="1" cap="none" dirty="0">
              <a:latin typeface="Times New Roman" pitchFamily="18" charset="0"/>
              <a:cs typeface="Times New Roman" pitchFamily="18" charset="0"/>
            </a:endParaRPr>
          </a:p>
        </p:txBody>
      </p:sp>
      <p:sp>
        <p:nvSpPr>
          <p:cNvPr id="3" name="Content Placeholder 2"/>
          <p:cNvSpPr>
            <a:spLocks noGrp="1"/>
          </p:cNvSpPr>
          <p:nvPr>
            <p:ph idx="1"/>
          </p:nvPr>
        </p:nvSpPr>
        <p:spPr>
          <a:xfrm>
            <a:off x="266700" y="1009650"/>
            <a:ext cx="8442960" cy="5486400"/>
          </a:xfrm>
          <a:noFill/>
          <a:ln>
            <a:solidFill>
              <a:schemeClr val="accent1"/>
            </a:solidFill>
          </a:ln>
        </p:spPr>
        <p:txBody>
          <a:bodyPr>
            <a:normAutofit/>
          </a:bodyPr>
          <a:lstStyle/>
          <a:p>
            <a:pPr marL="0" indent="0">
              <a:buNone/>
            </a:pPr>
            <a:r>
              <a:rPr lang="en-IN" sz="2000" dirty="0">
                <a:latin typeface="Times New Roman" panose="02020603050405020304" pitchFamily="18" charset="0"/>
                <a:cs typeface="Times New Roman" panose="02020603050405020304" pitchFamily="18" charset="0"/>
              </a:rPr>
              <a:t>Alternative  strategies that an enterprise could pursue can be categorized into 11 actions:</a:t>
            </a:r>
          </a:p>
          <a:p>
            <a:pPr marL="342900" indent="-342900">
              <a:buFont typeface="+mj-lt"/>
              <a:buAutoNum type="arabicPeriod"/>
            </a:pPr>
            <a:r>
              <a:rPr lang="en-IN" sz="2000" dirty="0">
                <a:latin typeface="Times New Roman" panose="02020603050405020304" pitchFamily="18" charset="0"/>
                <a:cs typeface="Times New Roman" panose="02020603050405020304" pitchFamily="18" charset="0"/>
              </a:rPr>
              <a:t>Forward  integration</a:t>
            </a:r>
          </a:p>
          <a:p>
            <a:pPr marL="342900" indent="-342900">
              <a:buFont typeface="+mj-lt"/>
              <a:buAutoNum type="arabicPeriod"/>
            </a:pPr>
            <a:r>
              <a:rPr lang="en-IN" sz="2000" dirty="0">
                <a:latin typeface="Times New Roman" panose="02020603050405020304" pitchFamily="18" charset="0"/>
                <a:cs typeface="Times New Roman" panose="02020603050405020304" pitchFamily="18" charset="0"/>
              </a:rPr>
              <a:t>Backward integration, </a:t>
            </a:r>
          </a:p>
          <a:p>
            <a:pPr marL="342900" indent="-342900">
              <a:buFont typeface="+mj-lt"/>
              <a:buAutoNum type="arabicPeriod"/>
            </a:pPr>
            <a:r>
              <a:rPr lang="en-IN" sz="2000" dirty="0">
                <a:latin typeface="Times New Roman" panose="02020603050405020304" pitchFamily="18" charset="0"/>
                <a:cs typeface="Times New Roman" panose="02020603050405020304" pitchFamily="18" charset="0"/>
              </a:rPr>
              <a:t>Horizontal integration, </a:t>
            </a:r>
          </a:p>
          <a:p>
            <a:pPr marL="342900" indent="-342900">
              <a:buFont typeface="+mj-lt"/>
              <a:buAutoNum type="arabicPeriod"/>
            </a:pPr>
            <a:r>
              <a:rPr lang="en-IN" sz="2000" dirty="0">
                <a:latin typeface="Times New Roman" panose="02020603050405020304" pitchFamily="18" charset="0"/>
                <a:cs typeface="Times New Roman" panose="02020603050405020304" pitchFamily="18" charset="0"/>
              </a:rPr>
              <a:t>Market penetration, </a:t>
            </a:r>
          </a:p>
          <a:p>
            <a:pPr marL="342900" indent="-342900">
              <a:buFont typeface="+mj-lt"/>
              <a:buAutoNum type="arabicPeriod"/>
            </a:pPr>
            <a:r>
              <a:rPr lang="en-IN" sz="2000" dirty="0">
                <a:latin typeface="Times New Roman" panose="02020603050405020304" pitchFamily="18" charset="0"/>
                <a:cs typeface="Times New Roman" panose="02020603050405020304" pitchFamily="18" charset="0"/>
              </a:rPr>
              <a:t>Market development, </a:t>
            </a:r>
          </a:p>
          <a:p>
            <a:pPr marL="342900" indent="-342900">
              <a:buFont typeface="+mj-lt"/>
              <a:buAutoNum type="arabicPeriod"/>
            </a:pPr>
            <a:r>
              <a:rPr lang="en-IN" sz="2000" dirty="0">
                <a:latin typeface="Times New Roman" panose="02020603050405020304" pitchFamily="18" charset="0"/>
                <a:cs typeface="Times New Roman" panose="02020603050405020304" pitchFamily="18" charset="0"/>
              </a:rPr>
              <a:t>Product development, </a:t>
            </a:r>
          </a:p>
          <a:p>
            <a:pPr marL="342900" indent="-342900">
              <a:buFont typeface="+mj-lt"/>
              <a:buAutoNum type="arabicPeriod"/>
            </a:pPr>
            <a:r>
              <a:rPr lang="en-IN" sz="2000" dirty="0">
                <a:latin typeface="Times New Roman" panose="02020603050405020304" pitchFamily="18" charset="0"/>
                <a:cs typeface="Times New Roman" panose="02020603050405020304" pitchFamily="18" charset="0"/>
              </a:rPr>
              <a:t>Related diversification, </a:t>
            </a:r>
          </a:p>
          <a:p>
            <a:pPr marL="342900" indent="-342900">
              <a:buFont typeface="+mj-lt"/>
              <a:buAutoNum type="arabicPeriod"/>
            </a:pPr>
            <a:r>
              <a:rPr lang="en-IN" sz="2000" dirty="0">
                <a:latin typeface="Times New Roman" panose="02020603050405020304" pitchFamily="18" charset="0"/>
                <a:cs typeface="Times New Roman" panose="02020603050405020304" pitchFamily="18" charset="0"/>
              </a:rPr>
              <a:t>Unrelated diversification,</a:t>
            </a:r>
          </a:p>
          <a:p>
            <a:pPr marL="342900" indent="-342900">
              <a:buFont typeface="+mj-lt"/>
              <a:buAutoNum type="arabicPeriod"/>
            </a:pPr>
            <a:r>
              <a:rPr lang="en-IN" sz="2000" dirty="0">
                <a:latin typeface="Times New Roman" panose="02020603050405020304" pitchFamily="18" charset="0"/>
                <a:cs typeface="Times New Roman" panose="02020603050405020304" pitchFamily="18" charset="0"/>
              </a:rPr>
              <a:t>Retrenchment</a:t>
            </a:r>
          </a:p>
          <a:p>
            <a:pPr marL="342900" indent="-342900">
              <a:buFont typeface="+mj-lt"/>
              <a:buAutoNum type="arabicPeriod"/>
            </a:pPr>
            <a:r>
              <a:rPr lang="en-IN" sz="2000" dirty="0">
                <a:latin typeface="Times New Roman" panose="02020603050405020304" pitchFamily="18" charset="0"/>
                <a:cs typeface="Times New Roman" panose="02020603050405020304" pitchFamily="18" charset="0"/>
              </a:rPr>
              <a:t>Divestiture and </a:t>
            </a:r>
          </a:p>
          <a:p>
            <a:pPr marL="342900" indent="-342900">
              <a:buFont typeface="+mj-lt"/>
              <a:buAutoNum type="arabicPeriod"/>
            </a:pPr>
            <a:r>
              <a:rPr lang="en-IN" sz="2000" dirty="0">
                <a:latin typeface="Times New Roman" panose="02020603050405020304" pitchFamily="18" charset="0"/>
                <a:cs typeface="Times New Roman" panose="02020603050405020304" pitchFamily="18" charset="0"/>
              </a:rPr>
              <a:t>Liquidation. </a:t>
            </a:r>
          </a:p>
        </p:txBody>
      </p:sp>
    </p:spTree>
    <p:extLst>
      <p:ext uri="{BB962C8B-B14F-4D97-AF65-F5344CB8AC3E}">
        <p14:creationId xmlns:p14="http://schemas.microsoft.com/office/powerpoint/2010/main" val="332757878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66700" y="1371600"/>
            <a:ext cx="8442960" cy="5056717"/>
          </a:xfrm>
          <a:noFill/>
          <a:ln>
            <a:solidFill>
              <a:schemeClr val="accent1"/>
            </a:solidFill>
          </a:ln>
        </p:spPr>
        <p:txBody>
          <a:bodyPr>
            <a:normAutofit/>
          </a:bodyPr>
          <a:lstStyle/>
          <a:p>
            <a:pPr algn="just">
              <a:lnSpc>
                <a:spcPct val="170000"/>
              </a:lnSpc>
            </a:pPr>
            <a:endParaRPr lang="en-US" sz="2800" dirty="0">
              <a:solidFill>
                <a:schemeClr val="tx1"/>
              </a:solidFill>
              <a:latin typeface="Times New Roman" panose="02020603050405020304" pitchFamily="18" charset="0"/>
              <a:cs typeface="Times New Roman" panose="02020603050405020304" pitchFamily="18" charset="0"/>
            </a:endParaRPr>
          </a:p>
        </p:txBody>
      </p:sp>
      <p:sp>
        <p:nvSpPr>
          <p:cNvPr id="4" name="Rectangle 2">
            <a:extLst>
              <a:ext uri="{FF2B5EF4-FFF2-40B4-BE49-F238E27FC236}">
                <a16:creationId xmlns:a16="http://schemas.microsoft.com/office/drawing/2014/main" xmlns="" id="{347679FD-325A-4E5F-BADE-608F37981DC7}"/>
              </a:ext>
            </a:extLst>
          </p:cNvPr>
          <p:cNvSpPr txBox="1">
            <a:spLocks noChangeArrowheads="1"/>
          </p:cNvSpPr>
          <p:nvPr/>
        </p:nvSpPr>
        <p:spPr bwMode="black">
          <a:xfrm>
            <a:off x="342902" y="214989"/>
            <a:ext cx="8229600" cy="823383"/>
          </a:xfrm>
          <a:prstGeom prst="rect">
            <a:avLst/>
          </a:prstGeom>
          <a:solidFill>
            <a:srgbClr val="FFFFFF"/>
          </a:solidFill>
          <a:ln w="31750" cap="sq">
            <a:solidFill>
              <a:srgbClr val="404040"/>
            </a:solidFill>
            <a:miter lim="800000"/>
          </a:ln>
        </p:spPr>
        <p:txBody>
          <a:bodyPr vert="horz" lIns="182880" tIns="182880" rIns="182880" bIns="182880" rtlCol="0" anchor="ctr">
            <a:normAutofit fontScale="90000" lnSpcReduction="10000"/>
          </a:bodyPr>
          <a:lstStyle>
            <a:lvl1pPr algn="ctr" defTabSz="914400" rtl="0" eaLnBrk="1" latinLnBrk="0" hangingPunct="1">
              <a:lnSpc>
                <a:spcPct val="90000"/>
              </a:lnSpc>
              <a:spcBef>
                <a:spcPct val="0"/>
              </a:spcBef>
              <a:buNone/>
              <a:defRPr sz="2600" kern="1200" cap="all" spc="200" baseline="0">
                <a:solidFill>
                  <a:srgbClr val="262626"/>
                </a:solidFill>
                <a:latin typeface="+mj-lt"/>
                <a:ea typeface="+mj-ea"/>
                <a:cs typeface="+mj-cs"/>
              </a:defRPr>
            </a:lvl1pPr>
          </a:lstStyle>
          <a:p>
            <a:r>
              <a:rPr lang="en-US" altLang="en-US" sz="4000" dirty="0"/>
              <a:t>Integration Strategies</a:t>
            </a:r>
          </a:p>
        </p:txBody>
      </p:sp>
      <p:graphicFrame>
        <p:nvGraphicFramePr>
          <p:cNvPr id="5" name="Group 18">
            <a:extLst>
              <a:ext uri="{FF2B5EF4-FFF2-40B4-BE49-F238E27FC236}">
                <a16:creationId xmlns:a16="http://schemas.microsoft.com/office/drawing/2014/main" xmlns="" id="{1831E079-0394-48AA-9552-012AD7CB7893}"/>
              </a:ext>
            </a:extLst>
          </p:cNvPr>
          <p:cNvGraphicFramePr>
            <a:graphicFrameLocks/>
          </p:cNvGraphicFramePr>
          <p:nvPr>
            <p:extLst>
              <p:ext uri="{D42A27DB-BD31-4B8C-83A1-F6EECF244321}">
                <p14:modId xmlns:p14="http://schemas.microsoft.com/office/powerpoint/2010/main" val="3402016352"/>
              </p:ext>
            </p:extLst>
          </p:nvPr>
        </p:nvGraphicFramePr>
        <p:xfrm>
          <a:off x="342900" y="1184496"/>
          <a:ext cx="8229601" cy="5550054"/>
        </p:xfrm>
        <a:graphic>
          <a:graphicData uri="http://schemas.openxmlformats.org/drawingml/2006/table">
            <a:tbl>
              <a:tblPr/>
              <a:tblGrid>
                <a:gridCol w="2971800">
                  <a:extLst>
                    <a:ext uri="{9D8B030D-6E8A-4147-A177-3AD203B41FA5}">
                      <a16:colId xmlns:a16="http://schemas.microsoft.com/office/drawing/2014/main" xmlns="" val="20000"/>
                    </a:ext>
                  </a:extLst>
                </a:gridCol>
                <a:gridCol w="5257801">
                  <a:extLst>
                    <a:ext uri="{9D8B030D-6E8A-4147-A177-3AD203B41FA5}">
                      <a16:colId xmlns:a16="http://schemas.microsoft.com/office/drawing/2014/main" xmlns="" val="20001"/>
                    </a:ext>
                  </a:extLst>
                </a:gridCol>
              </a:tblGrid>
              <a:tr h="1981640">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US" sz="2400" b="1" i="0" u="none" strike="noStrike" cap="none" normalizeH="0" baseline="0" dirty="0">
                          <a:ln>
                            <a:noFill/>
                          </a:ln>
                          <a:solidFill>
                            <a:schemeClr val="tx2"/>
                          </a:solidFill>
                          <a:effectLst/>
                          <a:latin typeface="Arial" charset="0"/>
                          <a:cs typeface="Arial" charset="0"/>
                        </a:rPr>
                        <a:t>Forward</a:t>
                      </a:r>
                      <a:br>
                        <a:rPr kumimoji="0" lang="en-US" sz="2400" b="1" i="0" u="none" strike="noStrike" cap="none" normalizeH="0" baseline="0" dirty="0">
                          <a:ln>
                            <a:noFill/>
                          </a:ln>
                          <a:solidFill>
                            <a:schemeClr val="tx2"/>
                          </a:solidFill>
                          <a:effectLst/>
                          <a:latin typeface="Arial" charset="0"/>
                          <a:cs typeface="Arial" charset="0"/>
                        </a:rPr>
                      </a:br>
                      <a:r>
                        <a:rPr kumimoji="0" lang="en-US" sz="2400" b="1" i="0" u="none" strike="noStrike" cap="none" normalizeH="0" baseline="0" dirty="0">
                          <a:ln>
                            <a:noFill/>
                          </a:ln>
                          <a:solidFill>
                            <a:schemeClr val="tx2"/>
                          </a:solidFill>
                          <a:effectLst/>
                          <a:latin typeface="Arial" charset="0"/>
                          <a:cs typeface="Arial" charset="0"/>
                        </a:rPr>
                        <a:t>Integration</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US" sz="2000" b="1" i="0" u="none" strike="noStrike" cap="none" normalizeH="0" baseline="0" dirty="0">
                          <a:ln>
                            <a:noFill/>
                          </a:ln>
                          <a:solidFill>
                            <a:schemeClr val="tx1"/>
                          </a:solidFill>
                          <a:effectLst/>
                          <a:latin typeface="Arial" charset="0"/>
                          <a:cs typeface="Arial" charset="0"/>
                        </a:rPr>
                        <a:t>Gaining ownership or increased control over </a:t>
                      </a:r>
                      <a:r>
                        <a:rPr kumimoji="0" lang="en-US" sz="2000" b="1" i="0" u="none" strike="noStrike" cap="none" normalizeH="0" baseline="0" dirty="0">
                          <a:ln>
                            <a:noFill/>
                          </a:ln>
                          <a:solidFill>
                            <a:srgbClr val="FF0000"/>
                          </a:solidFill>
                          <a:effectLst/>
                          <a:latin typeface="Arial" charset="0"/>
                          <a:cs typeface="Arial" charset="0"/>
                        </a:rPr>
                        <a:t>distributors</a:t>
                      </a:r>
                      <a:r>
                        <a:rPr kumimoji="0" lang="en-US" sz="2000" b="1" i="0" u="none" strike="noStrike" cap="none" normalizeH="0" baseline="0" dirty="0">
                          <a:ln>
                            <a:noFill/>
                          </a:ln>
                          <a:solidFill>
                            <a:schemeClr val="tx1"/>
                          </a:solidFill>
                          <a:effectLst/>
                          <a:latin typeface="Arial" charset="0"/>
                          <a:cs typeface="Arial" charset="0"/>
                        </a:rPr>
                        <a:t> or retailers</a:t>
                      </a:r>
                    </a:p>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US" sz="2000" b="1" i="0" u="none" strike="noStrike" cap="none" normalizeH="0" baseline="0" dirty="0">
                          <a:ln>
                            <a:noFill/>
                          </a:ln>
                          <a:solidFill>
                            <a:schemeClr val="tx1"/>
                          </a:solidFill>
                          <a:effectLst/>
                          <a:latin typeface="Arial" charset="0"/>
                          <a:cs typeface="Arial" charset="0"/>
                        </a:rPr>
                        <a:t>E.g. </a:t>
                      </a:r>
                      <a:r>
                        <a:rPr kumimoji="0" lang="en-US" sz="2000" b="0" i="0" u="none" strike="noStrike" cap="none" normalizeH="0" baseline="0" dirty="0">
                          <a:ln>
                            <a:noFill/>
                          </a:ln>
                          <a:solidFill>
                            <a:schemeClr val="tx1"/>
                          </a:solidFill>
                          <a:effectLst/>
                          <a:latin typeface="Arial" charset="0"/>
                          <a:cs typeface="Arial" charset="0"/>
                        </a:rPr>
                        <a:t>Microsoft opened 200 retail stores to compete with Apple Inc</a:t>
                      </a:r>
                    </a:p>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US" sz="2000" b="0" i="0" u="none" strike="noStrike" cap="none" normalizeH="0" baseline="0" dirty="0">
                          <a:ln>
                            <a:noFill/>
                          </a:ln>
                          <a:solidFill>
                            <a:schemeClr val="tx1"/>
                          </a:solidFill>
                          <a:effectLst/>
                          <a:latin typeface="Arial" charset="0"/>
                          <a:cs typeface="Arial" charset="0"/>
                        </a:rPr>
                        <a:t>Ford has 4000 dealers </a:t>
                      </a:r>
                    </a:p>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US" sz="2000" b="0" i="0" u="none" strike="noStrike" cap="none" normalizeH="0" baseline="0" dirty="0">
                          <a:ln>
                            <a:noFill/>
                          </a:ln>
                          <a:solidFill>
                            <a:schemeClr val="tx1"/>
                          </a:solidFill>
                          <a:effectLst/>
                          <a:latin typeface="Arial" charset="0"/>
                          <a:cs typeface="Arial" charset="0"/>
                        </a:rPr>
                        <a:t>Franchising is an option to implement  easily</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xmlns="" val="10000"/>
                  </a:ext>
                </a:extLst>
              </a:tr>
              <a:tr h="1724372">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US" sz="2400" b="1" i="0" u="none" strike="noStrike" cap="none" normalizeH="0" baseline="0" dirty="0">
                          <a:ln>
                            <a:noFill/>
                          </a:ln>
                          <a:solidFill>
                            <a:schemeClr val="tx2"/>
                          </a:solidFill>
                          <a:effectLst/>
                          <a:latin typeface="Arial" charset="0"/>
                          <a:cs typeface="Arial" charset="0"/>
                        </a:rPr>
                        <a:t>Backward</a:t>
                      </a:r>
                      <a:br>
                        <a:rPr kumimoji="0" lang="en-US" sz="2400" b="1" i="0" u="none" strike="noStrike" cap="none" normalizeH="0" baseline="0" dirty="0">
                          <a:ln>
                            <a:noFill/>
                          </a:ln>
                          <a:solidFill>
                            <a:schemeClr val="tx2"/>
                          </a:solidFill>
                          <a:effectLst/>
                          <a:latin typeface="Arial" charset="0"/>
                          <a:cs typeface="Arial" charset="0"/>
                        </a:rPr>
                      </a:br>
                      <a:r>
                        <a:rPr kumimoji="0" lang="en-US" sz="2400" b="1" i="0" u="none" strike="noStrike" cap="none" normalizeH="0" baseline="0" dirty="0">
                          <a:ln>
                            <a:noFill/>
                          </a:ln>
                          <a:solidFill>
                            <a:schemeClr val="tx2"/>
                          </a:solidFill>
                          <a:effectLst/>
                          <a:latin typeface="Arial" charset="0"/>
                          <a:cs typeface="Arial" charset="0"/>
                        </a:rPr>
                        <a:t>Integration</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US" sz="2000" b="1" i="0" u="none" strike="noStrike" cap="none" normalizeH="0" baseline="0" dirty="0">
                          <a:ln>
                            <a:noFill/>
                          </a:ln>
                          <a:solidFill>
                            <a:schemeClr val="tx1"/>
                          </a:solidFill>
                          <a:effectLst/>
                          <a:latin typeface="Arial" charset="0"/>
                          <a:cs typeface="Arial" charset="0"/>
                        </a:rPr>
                        <a:t>Seeking ownership or increased control of a firm’s </a:t>
                      </a:r>
                      <a:r>
                        <a:rPr kumimoji="0" lang="en-US" sz="2000" b="1" i="0" u="none" strike="noStrike" cap="none" normalizeH="0" baseline="0" dirty="0">
                          <a:ln>
                            <a:noFill/>
                          </a:ln>
                          <a:solidFill>
                            <a:srgbClr val="FF0000"/>
                          </a:solidFill>
                          <a:effectLst/>
                          <a:latin typeface="Arial" charset="0"/>
                          <a:cs typeface="Arial" charset="0"/>
                        </a:rPr>
                        <a:t>suppliers</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xmlns="" val="10001"/>
                  </a:ext>
                </a:extLst>
              </a:tr>
              <a:tr h="1722562">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US" sz="2400" b="1" i="0" u="none" strike="noStrike" cap="none" normalizeH="0" baseline="0">
                          <a:ln>
                            <a:noFill/>
                          </a:ln>
                          <a:solidFill>
                            <a:schemeClr val="tx2"/>
                          </a:solidFill>
                          <a:effectLst/>
                          <a:latin typeface="Arial" charset="0"/>
                          <a:cs typeface="Arial" charset="0"/>
                        </a:rPr>
                        <a:t>Horizontal</a:t>
                      </a:r>
                      <a:br>
                        <a:rPr kumimoji="0" lang="en-US" sz="2400" b="1" i="0" u="none" strike="noStrike" cap="none" normalizeH="0" baseline="0">
                          <a:ln>
                            <a:noFill/>
                          </a:ln>
                          <a:solidFill>
                            <a:schemeClr val="tx2"/>
                          </a:solidFill>
                          <a:effectLst/>
                          <a:latin typeface="Arial" charset="0"/>
                          <a:cs typeface="Arial" charset="0"/>
                        </a:rPr>
                      </a:br>
                      <a:r>
                        <a:rPr kumimoji="0" lang="en-US" sz="2400" b="1" i="0" u="none" strike="noStrike" cap="none" normalizeH="0" baseline="0">
                          <a:ln>
                            <a:noFill/>
                          </a:ln>
                          <a:solidFill>
                            <a:schemeClr val="tx2"/>
                          </a:solidFill>
                          <a:effectLst/>
                          <a:latin typeface="Arial" charset="0"/>
                          <a:cs typeface="Arial" charset="0"/>
                        </a:rPr>
                        <a:t>Integration</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US" sz="2000" b="1" i="0" u="none" strike="noStrike" cap="none" normalizeH="0" baseline="0" dirty="0">
                          <a:ln>
                            <a:noFill/>
                          </a:ln>
                          <a:solidFill>
                            <a:schemeClr val="tx1"/>
                          </a:solidFill>
                          <a:effectLst/>
                          <a:latin typeface="Arial" charset="0"/>
                          <a:cs typeface="Arial" charset="0"/>
                        </a:rPr>
                        <a:t>Seeking ownership or increased control over </a:t>
                      </a:r>
                      <a:r>
                        <a:rPr kumimoji="0" lang="en-US" sz="2000" b="1" i="0" u="none" strike="noStrike" cap="none" normalizeH="0" baseline="0" dirty="0">
                          <a:ln>
                            <a:noFill/>
                          </a:ln>
                          <a:solidFill>
                            <a:srgbClr val="FF0000"/>
                          </a:solidFill>
                          <a:effectLst/>
                          <a:latin typeface="Arial" charset="0"/>
                          <a:cs typeface="Arial" charset="0"/>
                        </a:rPr>
                        <a:t>competitors</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xmlns="" val="10002"/>
                  </a:ext>
                </a:extLst>
              </a:tr>
            </a:tbl>
          </a:graphicData>
        </a:graphic>
      </p:graphicFrame>
    </p:spTree>
    <p:extLst>
      <p:ext uri="{BB962C8B-B14F-4D97-AF65-F5344CB8AC3E}">
        <p14:creationId xmlns:p14="http://schemas.microsoft.com/office/powerpoint/2010/main" val="296633140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6700" y="81646"/>
            <a:ext cx="8442960" cy="819150"/>
          </a:xfrm>
        </p:spPr>
        <p:txBody>
          <a:bodyPr>
            <a:normAutofit/>
          </a:bodyPr>
          <a:lstStyle/>
          <a:p>
            <a:pPr algn="l"/>
            <a:r>
              <a:rPr lang="en-US" altLang="en-US" sz="3200" dirty="0"/>
              <a:t>Intensive Strategies</a:t>
            </a:r>
            <a:endParaRPr lang="en-US" sz="3200" b="1" cap="none" dirty="0">
              <a:latin typeface="Times New Roman" pitchFamily="18" charset="0"/>
              <a:cs typeface="Times New Roman" pitchFamily="18" charset="0"/>
            </a:endParaRPr>
          </a:p>
        </p:txBody>
      </p:sp>
      <p:graphicFrame>
        <p:nvGraphicFramePr>
          <p:cNvPr id="4" name="Table 4">
            <a:extLst>
              <a:ext uri="{FF2B5EF4-FFF2-40B4-BE49-F238E27FC236}">
                <a16:creationId xmlns:a16="http://schemas.microsoft.com/office/drawing/2014/main" xmlns="" id="{89DD13D4-6BB2-4E79-A768-83457AA8234D}"/>
              </a:ext>
            </a:extLst>
          </p:cNvPr>
          <p:cNvGraphicFramePr>
            <a:graphicFrameLocks noGrp="1"/>
          </p:cNvGraphicFramePr>
          <p:nvPr>
            <p:ph idx="1"/>
            <p:extLst>
              <p:ext uri="{D42A27DB-BD31-4B8C-83A1-F6EECF244321}">
                <p14:modId xmlns:p14="http://schemas.microsoft.com/office/powerpoint/2010/main" val="3746273743"/>
              </p:ext>
            </p:extLst>
          </p:nvPr>
        </p:nvGraphicFramePr>
        <p:xfrm>
          <a:off x="266699" y="1083733"/>
          <a:ext cx="8442960" cy="5831321"/>
        </p:xfrm>
        <a:graphic>
          <a:graphicData uri="http://schemas.openxmlformats.org/drawingml/2006/table">
            <a:tbl>
              <a:tblPr firstRow="1" bandRow="1">
                <a:tableStyleId>{5C22544A-7EE6-4342-B048-85BDC9FD1C3A}</a:tableStyleId>
              </a:tblPr>
              <a:tblGrid>
                <a:gridCol w="2527301">
                  <a:extLst>
                    <a:ext uri="{9D8B030D-6E8A-4147-A177-3AD203B41FA5}">
                      <a16:colId xmlns:a16="http://schemas.microsoft.com/office/drawing/2014/main" xmlns="" val="3246643821"/>
                    </a:ext>
                  </a:extLst>
                </a:gridCol>
                <a:gridCol w="5915659">
                  <a:extLst>
                    <a:ext uri="{9D8B030D-6E8A-4147-A177-3AD203B41FA5}">
                      <a16:colId xmlns:a16="http://schemas.microsoft.com/office/drawing/2014/main" xmlns="" val="1450797125"/>
                    </a:ext>
                  </a:extLst>
                </a:gridCol>
              </a:tblGrid>
              <a:tr h="2296678">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US" sz="2600" b="1" i="0" u="none" strike="noStrike" cap="none" normalizeH="0" baseline="0" dirty="0">
                          <a:ln>
                            <a:noFill/>
                          </a:ln>
                          <a:solidFill>
                            <a:schemeClr val="tx2"/>
                          </a:solidFill>
                          <a:effectLst/>
                          <a:latin typeface="Arial" charset="0"/>
                          <a:cs typeface="Arial" charset="0"/>
                        </a:rPr>
                        <a:t>Market</a:t>
                      </a:r>
                      <a:r>
                        <a:rPr kumimoji="0" lang="en-US" sz="2600" b="1" i="0" u="none" strike="noStrike" cap="none" normalizeH="0" baseline="0" dirty="0">
                          <a:ln>
                            <a:noFill/>
                          </a:ln>
                          <a:solidFill>
                            <a:schemeClr val="bg1"/>
                          </a:solidFill>
                          <a:effectLst/>
                          <a:latin typeface="Arial" charset="0"/>
                          <a:cs typeface="Arial" charset="0"/>
                        </a:rPr>
                        <a:t/>
                      </a:r>
                      <a:br>
                        <a:rPr kumimoji="0" lang="en-US" sz="2600" b="1" i="0" u="none" strike="noStrike" cap="none" normalizeH="0" baseline="0" dirty="0">
                          <a:ln>
                            <a:noFill/>
                          </a:ln>
                          <a:solidFill>
                            <a:schemeClr val="bg1"/>
                          </a:solidFill>
                          <a:effectLst/>
                          <a:latin typeface="Arial" charset="0"/>
                          <a:cs typeface="Arial" charset="0"/>
                        </a:rPr>
                      </a:br>
                      <a:r>
                        <a:rPr kumimoji="0" lang="en-US" sz="2600" b="1" i="0" u="none" strike="noStrike" cap="none" normalizeH="0" baseline="0" dirty="0">
                          <a:ln>
                            <a:noFill/>
                          </a:ln>
                          <a:solidFill>
                            <a:schemeClr val="tx2"/>
                          </a:solidFill>
                          <a:effectLst/>
                          <a:latin typeface="Arial" charset="0"/>
                          <a:cs typeface="Arial" charset="0"/>
                        </a:rPr>
                        <a:t>Penetration</a:t>
                      </a:r>
                    </a:p>
                  </a:txBody>
                  <a:tcPr anchor="ctr" horzOverflow="overflow">
                    <a:solidFill>
                      <a:schemeClr val="tx2">
                        <a:lumMod val="20000"/>
                        <a:lumOff val="80000"/>
                      </a:schemeClr>
                    </a:solidFill>
                  </a:tcPr>
                </a:tc>
                <a:tc>
                  <a:txBody>
                    <a:bodyPr/>
                    <a:lstStyle/>
                    <a:p>
                      <a:pPr algn="just"/>
                      <a:r>
                        <a:rPr kumimoji="0" lang="en-US" sz="2300" b="1" i="0" u="none" strike="noStrike" cap="none" normalizeH="0" baseline="0" dirty="0">
                          <a:ln>
                            <a:noFill/>
                          </a:ln>
                          <a:solidFill>
                            <a:schemeClr val="tx1"/>
                          </a:solidFill>
                          <a:effectLst/>
                          <a:latin typeface="Arial" charset="0"/>
                          <a:cs typeface="Arial" charset="0"/>
                        </a:rPr>
                        <a:t>Seeking increased market share for </a:t>
                      </a:r>
                      <a:r>
                        <a:rPr kumimoji="0" lang="en-US" sz="2300" b="1" i="0" u="none" strike="noStrike" cap="none" normalizeH="0" baseline="0" dirty="0">
                          <a:ln>
                            <a:noFill/>
                          </a:ln>
                          <a:solidFill>
                            <a:srgbClr val="FF0000"/>
                          </a:solidFill>
                          <a:effectLst/>
                          <a:latin typeface="Arial" charset="0"/>
                          <a:cs typeface="Arial" charset="0"/>
                        </a:rPr>
                        <a:t>present products </a:t>
                      </a:r>
                      <a:r>
                        <a:rPr kumimoji="0" lang="en-US" sz="2300" b="1" i="0" u="none" strike="noStrike" cap="none" normalizeH="0" baseline="0" dirty="0">
                          <a:ln>
                            <a:noFill/>
                          </a:ln>
                          <a:solidFill>
                            <a:schemeClr val="tx1"/>
                          </a:solidFill>
                          <a:effectLst/>
                          <a:latin typeface="Arial" charset="0"/>
                          <a:cs typeface="Arial" charset="0"/>
                        </a:rPr>
                        <a:t>or services in </a:t>
                      </a:r>
                      <a:r>
                        <a:rPr kumimoji="0" lang="en-US" sz="2300" b="1" i="0" u="none" strike="noStrike" cap="none" normalizeH="0" baseline="0" dirty="0">
                          <a:ln>
                            <a:noFill/>
                          </a:ln>
                          <a:solidFill>
                            <a:srgbClr val="4706EA"/>
                          </a:solidFill>
                          <a:effectLst/>
                          <a:latin typeface="Arial" charset="0"/>
                          <a:cs typeface="Arial" charset="0"/>
                        </a:rPr>
                        <a:t>present</a:t>
                      </a:r>
                      <a:r>
                        <a:rPr kumimoji="0" lang="en-US" sz="2300" b="1" i="0" u="none" strike="noStrike" cap="none" normalizeH="0" baseline="0" dirty="0">
                          <a:ln>
                            <a:noFill/>
                          </a:ln>
                          <a:solidFill>
                            <a:schemeClr val="tx1"/>
                          </a:solidFill>
                          <a:effectLst/>
                          <a:latin typeface="Arial" charset="0"/>
                          <a:cs typeface="Arial" charset="0"/>
                        </a:rPr>
                        <a:t> </a:t>
                      </a:r>
                      <a:r>
                        <a:rPr kumimoji="0" lang="en-US" sz="2300" b="1" i="0" u="none" strike="noStrike" cap="none" normalizeH="0" baseline="0" dirty="0">
                          <a:ln>
                            <a:noFill/>
                          </a:ln>
                          <a:solidFill>
                            <a:srgbClr val="4706EA"/>
                          </a:solidFill>
                          <a:effectLst/>
                          <a:latin typeface="Arial" charset="0"/>
                          <a:cs typeface="Arial" charset="0"/>
                        </a:rPr>
                        <a:t>markets</a:t>
                      </a:r>
                      <a:r>
                        <a:rPr kumimoji="0" lang="en-US" sz="2300" b="1" i="0" u="none" strike="noStrike" cap="none" normalizeH="0" baseline="0" dirty="0">
                          <a:ln>
                            <a:noFill/>
                          </a:ln>
                          <a:solidFill>
                            <a:schemeClr val="tx1"/>
                          </a:solidFill>
                          <a:effectLst/>
                          <a:latin typeface="Arial" charset="0"/>
                          <a:cs typeface="Arial" charset="0"/>
                        </a:rPr>
                        <a:t> through greater marketing efforts. </a:t>
                      </a:r>
                    </a:p>
                    <a:p>
                      <a:r>
                        <a:rPr lang="en-IN" sz="1800" b="0" i="0" u="none" strike="noStrike" kern="1200" baseline="0" dirty="0">
                          <a:solidFill>
                            <a:schemeClr val="tx1"/>
                          </a:solidFill>
                          <a:latin typeface="+mn-lt"/>
                          <a:ea typeface="+mn-ea"/>
                          <a:cs typeface="+mn-cs"/>
                        </a:rPr>
                        <a:t>Market penetration includes increasing the</a:t>
                      </a:r>
                    </a:p>
                    <a:p>
                      <a:r>
                        <a:rPr lang="en-IN" sz="1800" b="0" i="0" u="none" strike="noStrike" kern="1200" baseline="0" dirty="0">
                          <a:solidFill>
                            <a:schemeClr val="tx1"/>
                          </a:solidFill>
                          <a:latin typeface="+mn-lt"/>
                          <a:ea typeface="+mn-ea"/>
                          <a:cs typeface="+mn-cs"/>
                        </a:rPr>
                        <a:t>number of salespersons, increasing advertising expenditures, offering extensive sales promotion</a:t>
                      </a:r>
                    </a:p>
                    <a:p>
                      <a:r>
                        <a:rPr lang="en-IN" sz="1800" b="0" i="0" u="none" strike="noStrike" kern="1200" baseline="0" dirty="0">
                          <a:solidFill>
                            <a:schemeClr val="tx1"/>
                          </a:solidFill>
                          <a:latin typeface="+mn-lt"/>
                          <a:ea typeface="+mn-ea"/>
                          <a:cs typeface="+mn-cs"/>
                        </a:rPr>
                        <a:t>items, or increasing publicity efforts.</a:t>
                      </a:r>
                      <a:endParaRPr kumimoji="0" lang="en-US" sz="2300" b="1" i="0" u="none" strike="noStrike" cap="none" normalizeH="0" baseline="0" dirty="0">
                        <a:ln>
                          <a:noFill/>
                        </a:ln>
                        <a:solidFill>
                          <a:schemeClr val="tx1"/>
                        </a:solidFill>
                        <a:effectLst/>
                        <a:latin typeface="Arial" charset="0"/>
                        <a:cs typeface="Arial" charset="0"/>
                      </a:endParaRPr>
                    </a:p>
                  </a:txBody>
                  <a:tcPr anchor="ctr" horzOverflow="overflow">
                    <a:solidFill>
                      <a:schemeClr val="tx2">
                        <a:lumMod val="20000"/>
                        <a:lumOff val="80000"/>
                      </a:schemeClr>
                    </a:solidFill>
                  </a:tcPr>
                </a:tc>
                <a:extLst>
                  <a:ext uri="{0D108BD9-81ED-4DB2-BD59-A6C34878D82A}">
                    <a16:rowId xmlns:a16="http://schemas.microsoft.com/office/drawing/2014/main" xmlns="" val="3899236511"/>
                  </a:ext>
                </a:extLst>
              </a:tr>
              <a:tr h="1576461">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US" sz="2600" b="1" i="0" u="none" strike="noStrike" cap="none" normalizeH="0" baseline="0">
                          <a:ln>
                            <a:noFill/>
                          </a:ln>
                          <a:solidFill>
                            <a:schemeClr val="tx2"/>
                          </a:solidFill>
                          <a:effectLst/>
                          <a:latin typeface="Arial" charset="0"/>
                          <a:cs typeface="Arial" charset="0"/>
                        </a:rPr>
                        <a:t>Market Development</a:t>
                      </a:r>
                    </a:p>
                  </a:txBody>
                  <a:tcPr anchor="ctr" horzOverflow="overflow"/>
                </a:tc>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US" sz="2300" b="1" i="0" u="none" strike="noStrike" cap="none" normalizeH="0" baseline="0" dirty="0">
                          <a:ln>
                            <a:noFill/>
                          </a:ln>
                          <a:solidFill>
                            <a:schemeClr val="tx1"/>
                          </a:solidFill>
                          <a:effectLst/>
                          <a:latin typeface="Arial" charset="0"/>
                          <a:cs typeface="Arial" charset="0"/>
                        </a:rPr>
                        <a:t>Introducing present products or services into new geographic areas</a:t>
                      </a:r>
                    </a:p>
                  </a:txBody>
                  <a:tcPr anchor="ctr" horzOverflow="overflow"/>
                </a:tc>
                <a:extLst>
                  <a:ext uri="{0D108BD9-81ED-4DB2-BD59-A6C34878D82A}">
                    <a16:rowId xmlns:a16="http://schemas.microsoft.com/office/drawing/2014/main" xmlns="" val="193140166"/>
                  </a:ext>
                </a:extLst>
              </a:tr>
              <a:tr h="1664060">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US" sz="2600" b="1" i="0" u="none" strike="noStrike" cap="none" normalizeH="0" baseline="0">
                          <a:ln>
                            <a:noFill/>
                          </a:ln>
                          <a:solidFill>
                            <a:schemeClr val="tx2"/>
                          </a:solidFill>
                          <a:effectLst/>
                          <a:latin typeface="Arial" charset="0"/>
                          <a:cs typeface="Arial" charset="0"/>
                        </a:rPr>
                        <a:t>Product</a:t>
                      </a:r>
                      <a:br>
                        <a:rPr kumimoji="0" lang="en-US" sz="2600" b="1" i="0" u="none" strike="noStrike" cap="none" normalizeH="0" baseline="0">
                          <a:ln>
                            <a:noFill/>
                          </a:ln>
                          <a:solidFill>
                            <a:schemeClr val="tx2"/>
                          </a:solidFill>
                          <a:effectLst/>
                          <a:latin typeface="Arial" charset="0"/>
                          <a:cs typeface="Arial" charset="0"/>
                        </a:rPr>
                      </a:br>
                      <a:r>
                        <a:rPr kumimoji="0" lang="en-US" sz="2600" b="1" i="0" u="none" strike="noStrike" cap="none" normalizeH="0" baseline="0">
                          <a:ln>
                            <a:noFill/>
                          </a:ln>
                          <a:solidFill>
                            <a:schemeClr val="tx2"/>
                          </a:solidFill>
                          <a:effectLst/>
                          <a:latin typeface="Arial" charset="0"/>
                          <a:cs typeface="Arial" charset="0"/>
                        </a:rPr>
                        <a:t>Development</a:t>
                      </a:r>
                    </a:p>
                  </a:txBody>
                  <a:tcPr anchor="ctr" horzOverflow="overflow"/>
                </a:tc>
                <a:tc>
                  <a:txBody>
                    <a:bodyPr/>
                    <a:lstStyle/>
                    <a:p>
                      <a:pPr marL="0" marR="0" lvl="0" indent="0" algn="just"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US" sz="2300" b="1" i="0" u="none" strike="noStrike" cap="none" normalizeH="0" baseline="0" dirty="0">
                          <a:ln>
                            <a:noFill/>
                          </a:ln>
                          <a:solidFill>
                            <a:schemeClr val="tx1"/>
                          </a:solidFill>
                          <a:effectLst/>
                          <a:latin typeface="Arial" charset="0"/>
                          <a:cs typeface="Arial" charset="0"/>
                        </a:rPr>
                        <a:t>Seeking increased sales by </a:t>
                      </a:r>
                      <a:r>
                        <a:rPr kumimoji="0" lang="en-US" sz="2300" b="1" i="0" u="none" strike="noStrike" cap="none" normalizeH="0" baseline="0" dirty="0">
                          <a:ln>
                            <a:noFill/>
                          </a:ln>
                          <a:solidFill>
                            <a:srgbClr val="FF0000"/>
                          </a:solidFill>
                          <a:effectLst/>
                          <a:latin typeface="Arial" charset="0"/>
                          <a:cs typeface="Arial" charset="0"/>
                        </a:rPr>
                        <a:t>improving</a:t>
                      </a:r>
                      <a:r>
                        <a:rPr kumimoji="0" lang="en-US" sz="2300" b="1" i="0" u="none" strike="noStrike" cap="none" normalizeH="0" baseline="0" dirty="0">
                          <a:ln>
                            <a:noFill/>
                          </a:ln>
                          <a:solidFill>
                            <a:schemeClr val="tx1"/>
                          </a:solidFill>
                          <a:effectLst/>
                          <a:latin typeface="Arial" charset="0"/>
                          <a:cs typeface="Arial" charset="0"/>
                        </a:rPr>
                        <a:t> present products or services or </a:t>
                      </a:r>
                      <a:r>
                        <a:rPr kumimoji="0" lang="en-US" sz="2300" b="1" i="0" u="none" strike="noStrike" cap="none" normalizeH="0" baseline="0" dirty="0">
                          <a:ln>
                            <a:noFill/>
                          </a:ln>
                          <a:solidFill>
                            <a:srgbClr val="4706EA"/>
                          </a:solidFill>
                          <a:effectLst/>
                          <a:latin typeface="Arial" charset="0"/>
                          <a:cs typeface="Arial" charset="0"/>
                        </a:rPr>
                        <a:t>developing new ones</a:t>
                      </a:r>
                    </a:p>
                  </a:txBody>
                  <a:tcPr anchor="ctr" horzOverflow="overflow"/>
                </a:tc>
                <a:extLst>
                  <a:ext uri="{0D108BD9-81ED-4DB2-BD59-A6C34878D82A}">
                    <a16:rowId xmlns:a16="http://schemas.microsoft.com/office/drawing/2014/main" xmlns="" val="3312389034"/>
                  </a:ext>
                </a:extLst>
              </a:tr>
            </a:tbl>
          </a:graphicData>
        </a:graphic>
      </p:graphicFrame>
    </p:spTree>
    <p:extLst>
      <p:ext uri="{BB962C8B-B14F-4D97-AF65-F5344CB8AC3E}">
        <p14:creationId xmlns:p14="http://schemas.microsoft.com/office/powerpoint/2010/main" val="196005227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6699" y="1"/>
            <a:ext cx="8599593" cy="819150"/>
          </a:xfrm>
        </p:spPr>
        <p:txBody>
          <a:bodyPr>
            <a:normAutofit/>
          </a:bodyPr>
          <a:lstStyle/>
          <a:p>
            <a:pPr algn="l"/>
            <a:r>
              <a:rPr lang="en-US" altLang="en-US" sz="3200" dirty="0"/>
              <a:t>Diversification Strategies</a:t>
            </a:r>
            <a:endParaRPr lang="en-US" sz="3200" b="1" cap="none" dirty="0">
              <a:latin typeface="Times New Roman" pitchFamily="18" charset="0"/>
              <a:cs typeface="Times New Roman" pitchFamily="18" charset="0"/>
            </a:endParaRPr>
          </a:p>
        </p:txBody>
      </p:sp>
      <p:graphicFrame>
        <p:nvGraphicFramePr>
          <p:cNvPr id="4" name="Table 4">
            <a:extLst>
              <a:ext uri="{FF2B5EF4-FFF2-40B4-BE49-F238E27FC236}">
                <a16:creationId xmlns:a16="http://schemas.microsoft.com/office/drawing/2014/main" xmlns="" id="{949DBDE2-1E23-464A-B8A6-C8918DBF0A15}"/>
              </a:ext>
            </a:extLst>
          </p:cNvPr>
          <p:cNvGraphicFramePr>
            <a:graphicFrameLocks noGrp="1"/>
          </p:cNvGraphicFramePr>
          <p:nvPr>
            <p:ph idx="1"/>
            <p:extLst>
              <p:ext uri="{D42A27DB-BD31-4B8C-83A1-F6EECF244321}">
                <p14:modId xmlns:p14="http://schemas.microsoft.com/office/powerpoint/2010/main" val="1285675907"/>
              </p:ext>
            </p:extLst>
          </p:nvPr>
        </p:nvGraphicFramePr>
        <p:xfrm>
          <a:off x="1606550" y="2794000"/>
          <a:ext cx="5937250" cy="736600"/>
        </p:xfrm>
        <a:graphic>
          <a:graphicData uri="http://schemas.openxmlformats.org/drawingml/2006/table">
            <a:tbl>
              <a:tblPr firstRow="1" bandRow="1">
                <a:tableStyleId>{5C22544A-7EE6-4342-B048-85BDC9FD1C3A}</a:tableStyleId>
              </a:tblPr>
              <a:tblGrid>
                <a:gridCol w="2968625">
                  <a:extLst>
                    <a:ext uri="{9D8B030D-6E8A-4147-A177-3AD203B41FA5}">
                      <a16:colId xmlns:a16="http://schemas.microsoft.com/office/drawing/2014/main" xmlns="" val="3337418307"/>
                    </a:ext>
                  </a:extLst>
                </a:gridCol>
                <a:gridCol w="2968625">
                  <a:extLst>
                    <a:ext uri="{9D8B030D-6E8A-4147-A177-3AD203B41FA5}">
                      <a16:colId xmlns:a16="http://schemas.microsoft.com/office/drawing/2014/main" xmlns="" val="3049478421"/>
                    </a:ext>
                  </a:extLst>
                </a:gridCol>
              </a:tblGrid>
              <a:tr h="215265">
                <a:tc>
                  <a:txBody>
                    <a:bodyPr/>
                    <a:lstStyle/>
                    <a:p>
                      <a:endParaRPr lang="en-IN"/>
                    </a:p>
                  </a:txBody>
                  <a:tcPr/>
                </a:tc>
                <a:tc>
                  <a:txBody>
                    <a:bodyPr/>
                    <a:lstStyle/>
                    <a:p>
                      <a:endParaRPr lang="en-IN"/>
                    </a:p>
                  </a:txBody>
                  <a:tcPr/>
                </a:tc>
                <a:extLst>
                  <a:ext uri="{0D108BD9-81ED-4DB2-BD59-A6C34878D82A}">
                    <a16:rowId xmlns:a16="http://schemas.microsoft.com/office/drawing/2014/main" xmlns="" val="2349096436"/>
                  </a:ext>
                </a:extLst>
              </a:tr>
              <a:tr h="370840">
                <a:tc>
                  <a:txBody>
                    <a:bodyPr/>
                    <a:lstStyle/>
                    <a:p>
                      <a:endParaRPr lang="en-IN"/>
                    </a:p>
                  </a:txBody>
                  <a:tcPr/>
                </a:tc>
                <a:tc>
                  <a:txBody>
                    <a:bodyPr/>
                    <a:lstStyle/>
                    <a:p>
                      <a:endParaRPr lang="en-IN" dirty="0"/>
                    </a:p>
                  </a:txBody>
                  <a:tcPr/>
                </a:tc>
                <a:extLst>
                  <a:ext uri="{0D108BD9-81ED-4DB2-BD59-A6C34878D82A}">
                    <a16:rowId xmlns:a16="http://schemas.microsoft.com/office/drawing/2014/main" xmlns="" val="2618367035"/>
                  </a:ext>
                </a:extLst>
              </a:tr>
            </a:tbl>
          </a:graphicData>
        </a:graphic>
      </p:graphicFrame>
      <p:graphicFrame>
        <p:nvGraphicFramePr>
          <p:cNvPr id="6" name="Group 27">
            <a:extLst>
              <a:ext uri="{FF2B5EF4-FFF2-40B4-BE49-F238E27FC236}">
                <a16:creationId xmlns:a16="http://schemas.microsoft.com/office/drawing/2014/main" xmlns="" id="{838194C2-E6F0-4AFD-96AB-450025E287D5}"/>
              </a:ext>
            </a:extLst>
          </p:cNvPr>
          <p:cNvGraphicFramePr>
            <a:graphicFrameLocks/>
          </p:cNvGraphicFramePr>
          <p:nvPr>
            <p:extLst>
              <p:ext uri="{D42A27DB-BD31-4B8C-83A1-F6EECF244321}">
                <p14:modId xmlns:p14="http://schemas.microsoft.com/office/powerpoint/2010/main" val="2741923913"/>
              </p:ext>
            </p:extLst>
          </p:nvPr>
        </p:nvGraphicFramePr>
        <p:xfrm>
          <a:off x="266699" y="1147156"/>
          <a:ext cx="8599593" cy="5203768"/>
        </p:xfrm>
        <a:graphic>
          <a:graphicData uri="http://schemas.openxmlformats.org/drawingml/2006/table">
            <a:tbl>
              <a:tblPr/>
              <a:tblGrid>
                <a:gridCol w="2966567">
                  <a:extLst>
                    <a:ext uri="{9D8B030D-6E8A-4147-A177-3AD203B41FA5}">
                      <a16:colId xmlns:a16="http://schemas.microsoft.com/office/drawing/2014/main" xmlns="" val="20000"/>
                    </a:ext>
                  </a:extLst>
                </a:gridCol>
                <a:gridCol w="5633026">
                  <a:extLst>
                    <a:ext uri="{9D8B030D-6E8A-4147-A177-3AD203B41FA5}">
                      <a16:colId xmlns:a16="http://schemas.microsoft.com/office/drawing/2014/main" xmlns="" val="20001"/>
                    </a:ext>
                  </a:extLst>
                </a:gridCol>
              </a:tblGrid>
              <a:tr h="2314168">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US" sz="2600" b="1" i="0" u="none" strike="noStrike" cap="none" normalizeH="0" baseline="0" dirty="0">
                          <a:ln>
                            <a:noFill/>
                          </a:ln>
                          <a:solidFill>
                            <a:srgbClr val="00B0F0"/>
                          </a:solidFill>
                          <a:effectLst/>
                          <a:latin typeface="Arial" charset="0"/>
                          <a:cs typeface="Arial" charset="0"/>
                        </a:rPr>
                        <a:t>Related Diversification</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US" sz="2300" b="1" i="0" u="none" strike="noStrike" cap="none" normalizeH="0" baseline="0">
                          <a:ln>
                            <a:noFill/>
                          </a:ln>
                          <a:solidFill>
                            <a:schemeClr val="tx1"/>
                          </a:solidFill>
                          <a:effectLst/>
                          <a:latin typeface="Arial" charset="0"/>
                          <a:cs typeface="Arial" charset="0"/>
                        </a:rPr>
                        <a:t>Adding new but related products or services</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xmlns="" val="10000"/>
                  </a:ext>
                </a:extLst>
              </a:tr>
              <a:tr h="2889600">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US" sz="2600" b="1" i="0" u="none" strike="noStrike" cap="none" normalizeH="0" baseline="0" dirty="0">
                          <a:ln>
                            <a:noFill/>
                          </a:ln>
                          <a:solidFill>
                            <a:srgbClr val="00B0F0"/>
                          </a:solidFill>
                          <a:effectLst/>
                          <a:latin typeface="Arial" charset="0"/>
                          <a:cs typeface="Arial" charset="0"/>
                        </a:rPr>
                        <a:t>Unrelated Diversification</a:t>
                      </a:r>
                      <a:br>
                        <a:rPr kumimoji="0" lang="en-US" sz="2600" b="1" i="0" u="none" strike="noStrike" cap="none" normalizeH="0" baseline="0" dirty="0">
                          <a:ln>
                            <a:noFill/>
                          </a:ln>
                          <a:solidFill>
                            <a:srgbClr val="00B0F0"/>
                          </a:solidFill>
                          <a:effectLst/>
                          <a:latin typeface="Arial" charset="0"/>
                          <a:cs typeface="Arial" charset="0"/>
                        </a:rPr>
                      </a:br>
                      <a:endParaRPr kumimoji="0" lang="en-US" sz="2600" b="1" i="0" u="none" strike="noStrike" cap="none" normalizeH="0" baseline="0" dirty="0">
                        <a:ln>
                          <a:noFill/>
                        </a:ln>
                        <a:solidFill>
                          <a:srgbClr val="00B0F0"/>
                        </a:solidFill>
                        <a:effectLst/>
                        <a:latin typeface="Arial" charset="0"/>
                        <a:cs typeface="Arial" charset="0"/>
                      </a:endParaRP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US" sz="2300" b="1" i="0" u="none" strike="noStrike" cap="none" normalizeH="0" baseline="0" dirty="0">
                          <a:ln>
                            <a:noFill/>
                          </a:ln>
                          <a:solidFill>
                            <a:schemeClr val="tx1"/>
                          </a:solidFill>
                          <a:effectLst/>
                          <a:latin typeface="Arial" charset="0"/>
                          <a:cs typeface="Arial" charset="0"/>
                        </a:rPr>
                        <a:t>Adding new, unrelated products or services</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xmlns="" val="10001"/>
                  </a:ext>
                </a:extLst>
              </a:tr>
            </a:tbl>
          </a:graphicData>
        </a:graphic>
      </p:graphicFrame>
    </p:spTree>
    <p:extLst>
      <p:ext uri="{BB962C8B-B14F-4D97-AF65-F5344CB8AC3E}">
        <p14:creationId xmlns:p14="http://schemas.microsoft.com/office/powerpoint/2010/main" val="2622291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6700" y="1"/>
            <a:ext cx="8442960" cy="819150"/>
          </a:xfrm>
          <a:solidFill>
            <a:srgbClr val="CC99FF"/>
          </a:solidFill>
        </p:spPr>
        <p:txBody>
          <a:bodyPr>
            <a:normAutofit/>
          </a:bodyPr>
          <a:lstStyle/>
          <a:p>
            <a:pPr algn="l"/>
            <a:r>
              <a:rPr lang="en-US" b="1" dirty="0">
                <a:latin typeface="Times New Roman" pitchFamily="18" charset="0"/>
                <a:cs typeface="Times New Roman" pitchFamily="18" charset="0"/>
              </a:rPr>
              <a:t>contents</a:t>
            </a:r>
          </a:p>
        </p:txBody>
      </p:sp>
      <p:sp>
        <p:nvSpPr>
          <p:cNvPr id="3" name="Content Placeholder 2"/>
          <p:cNvSpPr>
            <a:spLocks noGrp="1"/>
          </p:cNvSpPr>
          <p:nvPr>
            <p:ph idx="1"/>
          </p:nvPr>
        </p:nvSpPr>
        <p:spPr>
          <a:xfrm>
            <a:off x="266700" y="1009650"/>
            <a:ext cx="8442960" cy="5486400"/>
          </a:xfrm>
          <a:solidFill>
            <a:srgbClr val="FFC000"/>
          </a:solidFill>
          <a:ln>
            <a:solidFill>
              <a:schemeClr val="accent1"/>
            </a:solidFill>
          </a:ln>
        </p:spPr>
        <p:txBody>
          <a:bodyPr>
            <a:normAutofit/>
          </a:bodyPr>
          <a:lstStyle/>
          <a:p>
            <a:pPr marL="0" indent="0">
              <a:lnSpc>
                <a:spcPct val="200000"/>
              </a:lnSpc>
              <a:buNone/>
            </a:pPr>
            <a:r>
              <a:rPr lang="en-US" sz="4000" dirty="0"/>
              <a:t>2.1 Types of strategies</a:t>
            </a:r>
            <a:endParaRPr lang="en-IN" sz="4000" dirty="0"/>
          </a:p>
          <a:p>
            <a:pPr marL="0" indent="0">
              <a:lnSpc>
                <a:spcPct val="200000"/>
              </a:lnSpc>
              <a:buNone/>
            </a:pPr>
            <a:r>
              <a:rPr lang="en-US" sz="4000" dirty="0"/>
              <a:t>2.2 Guidelines for pursuing strategies </a:t>
            </a:r>
            <a:endParaRPr lang="en-IN" sz="4000" dirty="0"/>
          </a:p>
          <a:p>
            <a:pPr marL="0" indent="0">
              <a:lnSpc>
                <a:spcPct val="200000"/>
              </a:lnSpc>
              <a:buNone/>
            </a:pPr>
            <a:r>
              <a:rPr lang="en-US" sz="4000" dirty="0"/>
              <a:t>2.3 Michael Porter’s generic strategies </a:t>
            </a:r>
            <a:endParaRPr lang="en-US" sz="4000"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8212477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6F0BEFB-1BCC-415C-A727-48339E3D87F1}"/>
              </a:ext>
            </a:extLst>
          </p:cNvPr>
          <p:cNvSpPr>
            <a:spLocks noGrp="1"/>
          </p:cNvSpPr>
          <p:nvPr>
            <p:ph type="title"/>
          </p:nvPr>
        </p:nvSpPr>
        <p:spPr>
          <a:xfrm>
            <a:off x="432262" y="116793"/>
            <a:ext cx="8296101" cy="747731"/>
          </a:xfrm>
        </p:spPr>
        <p:txBody>
          <a:bodyPr>
            <a:normAutofit fontScale="90000"/>
          </a:bodyPr>
          <a:lstStyle/>
          <a:p>
            <a:pPr algn="l"/>
            <a:r>
              <a:rPr lang="en-IN" sz="2800" b="1" cap="none" dirty="0"/>
              <a:t>Cont’d….</a:t>
            </a:r>
          </a:p>
        </p:txBody>
      </p:sp>
      <p:sp>
        <p:nvSpPr>
          <p:cNvPr id="3" name="Content Placeholder 2">
            <a:extLst>
              <a:ext uri="{FF2B5EF4-FFF2-40B4-BE49-F238E27FC236}">
                <a16:creationId xmlns:a16="http://schemas.microsoft.com/office/drawing/2014/main" xmlns="" id="{0B0EE3AB-5847-4C55-B6DB-B3966E9BB164}"/>
              </a:ext>
            </a:extLst>
          </p:cNvPr>
          <p:cNvSpPr>
            <a:spLocks noGrp="1"/>
          </p:cNvSpPr>
          <p:nvPr>
            <p:ph idx="1"/>
          </p:nvPr>
        </p:nvSpPr>
        <p:spPr>
          <a:xfrm>
            <a:off x="432262" y="1047405"/>
            <a:ext cx="8296101" cy="5253642"/>
          </a:xfrm>
        </p:spPr>
        <p:txBody>
          <a:bodyPr>
            <a:normAutofit fontScale="62500" lnSpcReduction="20000"/>
          </a:bodyPr>
          <a:lstStyle/>
          <a:p>
            <a:pPr marL="0" indent="0" algn="just">
              <a:lnSpc>
                <a:spcPct val="150000"/>
              </a:lnSpc>
              <a:buNone/>
            </a:pPr>
            <a:r>
              <a:rPr lang="en-IN" sz="2800" dirty="0"/>
              <a:t>Most companies </a:t>
            </a:r>
            <a:r>
              <a:rPr lang="en-IN" sz="2800" dirty="0" err="1"/>
              <a:t>favor</a:t>
            </a:r>
            <a:r>
              <a:rPr lang="en-IN" sz="2800" dirty="0"/>
              <a:t> </a:t>
            </a:r>
            <a:r>
              <a:rPr lang="en-IN" sz="3200" b="1" dirty="0"/>
              <a:t>related diversification </a:t>
            </a:r>
            <a:r>
              <a:rPr lang="en-IN" sz="2800" dirty="0"/>
              <a:t>strategies in order to capitalize on synergies as follows:</a:t>
            </a:r>
          </a:p>
          <a:p>
            <a:pPr marL="514350" indent="-514350" algn="just">
              <a:lnSpc>
                <a:spcPct val="150000"/>
              </a:lnSpc>
              <a:buFont typeface="+mj-lt"/>
              <a:buAutoNum type="arabicPeriod"/>
            </a:pPr>
            <a:r>
              <a:rPr lang="en-IN" sz="3100" dirty="0"/>
              <a:t>Transferring competitively valuable expertise, technological know-how, or other capabilities from one business to another.</a:t>
            </a:r>
          </a:p>
          <a:p>
            <a:pPr marL="514350" indent="-514350" algn="just">
              <a:lnSpc>
                <a:spcPct val="150000"/>
              </a:lnSpc>
              <a:buFont typeface="+mj-lt"/>
              <a:buAutoNum type="arabicPeriod"/>
            </a:pPr>
            <a:r>
              <a:rPr lang="en-IN" sz="3100" dirty="0"/>
              <a:t>Combining the related activities of separate businesses into a single operation to achieve lower costs.</a:t>
            </a:r>
          </a:p>
          <a:p>
            <a:pPr marL="514350" indent="-514350" algn="just">
              <a:lnSpc>
                <a:spcPct val="150000"/>
              </a:lnSpc>
              <a:buFont typeface="+mj-lt"/>
              <a:buAutoNum type="arabicPeriod"/>
            </a:pPr>
            <a:r>
              <a:rPr lang="en-IN" sz="3100" dirty="0"/>
              <a:t>Exploiting common use of a well-known brand name.</a:t>
            </a:r>
          </a:p>
          <a:p>
            <a:pPr marL="514350" indent="-514350" algn="just">
              <a:lnSpc>
                <a:spcPct val="150000"/>
              </a:lnSpc>
              <a:buFont typeface="+mj-lt"/>
              <a:buAutoNum type="arabicPeriod"/>
            </a:pPr>
            <a:r>
              <a:rPr lang="en-IN" sz="3100" dirty="0"/>
              <a:t>Cross-business collaboration to create competitively valuable resource strengths and capabilities.</a:t>
            </a:r>
          </a:p>
          <a:p>
            <a:pPr marL="0" indent="0" algn="just">
              <a:buNone/>
            </a:pPr>
            <a:r>
              <a:rPr lang="en-IN" sz="4000" dirty="0">
                <a:solidFill>
                  <a:srgbClr val="4706EA"/>
                </a:solidFill>
              </a:rPr>
              <a:t>Diversification strategies are becoming </a:t>
            </a:r>
            <a:r>
              <a:rPr lang="en-IN" sz="4000" dirty="0">
                <a:solidFill>
                  <a:srgbClr val="FF0000"/>
                </a:solidFill>
              </a:rPr>
              <a:t>less popular </a:t>
            </a:r>
            <a:r>
              <a:rPr lang="en-IN" sz="4000" dirty="0">
                <a:solidFill>
                  <a:srgbClr val="4706EA"/>
                </a:solidFill>
              </a:rPr>
              <a:t>as organizations are finding it more </a:t>
            </a:r>
            <a:r>
              <a:rPr lang="en-IN" sz="4000" b="1" dirty="0">
                <a:solidFill>
                  <a:srgbClr val="FF0000"/>
                </a:solidFill>
              </a:rPr>
              <a:t>difficult to manage diverse business activities.</a:t>
            </a:r>
            <a:endParaRPr lang="en-IN" sz="6300" b="1" dirty="0">
              <a:solidFill>
                <a:srgbClr val="FF0000"/>
              </a:solidFill>
            </a:endParaRPr>
          </a:p>
        </p:txBody>
      </p:sp>
    </p:spTree>
    <p:extLst>
      <p:ext uri="{BB962C8B-B14F-4D97-AF65-F5344CB8AC3E}">
        <p14:creationId xmlns:p14="http://schemas.microsoft.com/office/powerpoint/2010/main" val="51727492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3" name="Rectangle 2">
            <a:extLst>
              <a:ext uri="{FF2B5EF4-FFF2-40B4-BE49-F238E27FC236}">
                <a16:creationId xmlns:a16="http://schemas.microsoft.com/office/drawing/2014/main" xmlns="" id="{5C78CCDE-283A-4659-8E67-DEAB8E8E79A6}"/>
              </a:ext>
            </a:extLst>
          </p:cNvPr>
          <p:cNvSpPr>
            <a:spLocks noGrp="1" noChangeArrowheads="1"/>
          </p:cNvSpPr>
          <p:nvPr>
            <p:ph type="title"/>
          </p:nvPr>
        </p:nvSpPr>
        <p:spPr>
          <a:xfrm>
            <a:off x="237067" y="210079"/>
            <a:ext cx="8449733" cy="1139825"/>
          </a:xfrm>
        </p:spPr>
        <p:txBody>
          <a:bodyPr/>
          <a:lstStyle/>
          <a:p>
            <a:pPr eaLnBrk="1" hangingPunct="1"/>
            <a:r>
              <a:rPr lang="en-US" altLang="en-US" sz="4000" dirty="0"/>
              <a:t>Defensive Strategies</a:t>
            </a:r>
          </a:p>
        </p:txBody>
      </p:sp>
      <p:graphicFrame>
        <p:nvGraphicFramePr>
          <p:cNvPr id="28702" name="Group 30">
            <a:extLst>
              <a:ext uri="{FF2B5EF4-FFF2-40B4-BE49-F238E27FC236}">
                <a16:creationId xmlns:a16="http://schemas.microsoft.com/office/drawing/2014/main" xmlns="" id="{27D6FA18-FB8E-438A-A2E8-56F180A228F0}"/>
              </a:ext>
            </a:extLst>
          </p:cNvPr>
          <p:cNvGraphicFramePr>
            <a:graphicFrameLocks noGrp="1"/>
          </p:cNvGraphicFramePr>
          <p:nvPr>
            <p:ph idx="1"/>
            <p:extLst>
              <p:ext uri="{D42A27DB-BD31-4B8C-83A1-F6EECF244321}">
                <p14:modId xmlns:p14="http://schemas.microsoft.com/office/powerpoint/2010/main" val="2466198238"/>
              </p:ext>
            </p:extLst>
          </p:nvPr>
        </p:nvGraphicFramePr>
        <p:xfrm>
          <a:off x="237067" y="1413934"/>
          <a:ext cx="8449733" cy="5029076"/>
        </p:xfrm>
        <a:graphic>
          <a:graphicData uri="http://schemas.openxmlformats.org/drawingml/2006/table">
            <a:tbl>
              <a:tblPr/>
              <a:tblGrid>
                <a:gridCol w="2065866">
                  <a:extLst>
                    <a:ext uri="{9D8B030D-6E8A-4147-A177-3AD203B41FA5}">
                      <a16:colId xmlns:a16="http://schemas.microsoft.com/office/drawing/2014/main" xmlns="" val="20000"/>
                    </a:ext>
                  </a:extLst>
                </a:gridCol>
                <a:gridCol w="6383867">
                  <a:extLst>
                    <a:ext uri="{9D8B030D-6E8A-4147-A177-3AD203B41FA5}">
                      <a16:colId xmlns:a16="http://schemas.microsoft.com/office/drawing/2014/main" xmlns="" val="20001"/>
                    </a:ext>
                  </a:extLst>
                </a:gridCol>
              </a:tblGrid>
              <a:tr h="1698537">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US" sz="2000" b="1" i="0" u="none" strike="noStrike" cap="none" normalizeH="0" baseline="0" dirty="0">
                          <a:ln>
                            <a:noFill/>
                          </a:ln>
                          <a:solidFill>
                            <a:srgbClr val="00B0F0"/>
                          </a:solidFill>
                          <a:effectLst/>
                          <a:latin typeface="Arial" charset="0"/>
                          <a:cs typeface="Arial" charset="0"/>
                        </a:rPr>
                        <a:t>Retrenchment</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r>
                        <a:rPr kumimoji="0" lang="en-US" sz="1800" b="1" i="0" u="none" strike="noStrike" cap="none" normalizeH="0" baseline="0" dirty="0">
                          <a:ln>
                            <a:noFill/>
                          </a:ln>
                          <a:solidFill>
                            <a:srgbClr val="4706EA"/>
                          </a:solidFill>
                          <a:effectLst/>
                          <a:latin typeface="Arial" charset="0"/>
                          <a:cs typeface="Arial" charset="0"/>
                        </a:rPr>
                        <a:t>Regrouping</a:t>
                      </a:r>
                      <a:r>
                        <a:rPr kumimoji="0" lang="en-US" sz="1800" b="1" i="0" u="none" strike="noStrike" cap="none" normalizeH="0" baseline="0" dirty="0">
                          <a:ln>
                            <a:noFill/>
                          </a:ln>
                          <a:solidFill>
                            <a:schemeClr val="tx1"/>
                          </a:solidFill>
                          <a:effectLst/>
                          <a:latin typeface="Arial" charset="0"/>
                          <a:cs typeface="Arial" charset="0"/>
                        </a:rPr>
                        <a:t> through cost and asset reduction to reverse declining sales and profit.</a:t>
                      </a:r>
                      <a:r>
                        <a:rPr lang="en-IN" sz="1400" b="0" i="0" u="none" strike="noStrike" kern="1200" baseline="0" dirty="0">
                          <a:solidFill>
                            <a:schemeClr val="tx1"/>
                          </a:solidFill>
                          <a:latin typeface="+mn-lt"/>
                          <a:ea typeface="+mn-ea"/>
                          <a:cs typeface="+mn-cs"/>
                        </a:rPr>
                        <a:t> Sometimes called a </a:t>
                      </a:r>
                      <a:r>
                        <a:rPr lang="en-IN" sz="1400" b="0" i="1" u="none" strike="noStrike" kern="1200" baseline="0" dirty="0">
                          <a:solidFill>
                            <a:schemeClr val="tx1"/>
                          </a:solidFill>
                          <a:latin typeface="+mn-lt"/>
                          <a:ea typeface="+mn-ea"/>
                          <a:cs typeface="+mn-cs"/>
                        </a:rPr>
                        <a:t>turnaround </a:t>
                      </a:r>
                      <a:r>
                        <a:rPr lang="en-IN" sz="1400" b="0" i="0" u="none" strike="noStrike" kern="1200" baseline="0" dirty="0">
                          <a:solidFill>
                            <a:schemeClr val="tx1"/>
                          </a:solidFill>
                          <a:latin typeface="+mn-lt"/>
                          <a:ea typeface="+mn-ea"/>
                          <a:cs typeface="+mn-cs"/>
                        </a:rPr>
                        <a:t>or </a:t>
                      </a:r>
                      <a:r>
                        <a:rPr lang="en-IN" sz="1400" b="0" i="1" u="none" strike="noStrike" kern="1200" baseline="0" dirty="0">
                          <a:solidFill>
                            <a:schemeClr val="tx1"/>
                          </a:solidFill>
                          <a:latin typeface="+mn-lt"/>
                          <a:ea typeface="+mn-ea"/>
                          <a:cs typeface="+mn-cs"/>
                        </a:rPr>
                        <a:t>reorganizational strategy. </a:t>
                      </a:r>
                    </a:p>
                    <a:p>
                      <a:pPr algn="just"/>
                      <a:r>
                        <a:rPr lang="en-IN" sz="1400" b="0" i="0" u="none" strike="noStrike" kern="1200" baseline="0" dirty="0">
                          <a:solidFill>
                            <a:schemeClr val="tx1"/>
                          </a:solidFill>
                          <a:latin typeface="+mn-lt"/>
                          <a:ea typeface="+mn-ea"/>
                          <a:cs typeface="+mn-cs"/>
                        </a:rPr>
                        <a:t>Retrenchment can entail selling off land and buildings to raise needed cash, pruning product lines, closing marginal businesses, closing obsolete factories, automating processes, reducing the number of employees, and instituting expense control systems.</a:t>
                      </a:r>
                      <a:endParaRPr kumimoji="0" lang="en-US" sz="1800" b="1" i="0" u="none" strike="noStrike" cap="none" normalizeH="0" baseline="0" dirty="0">
                        <a:ln>
                          <a:noFill/>
                        </a:ln>
                        <a:solidFill>
                          <a:schemeClr val="tx1"/>
                        </a:solidFill>
                        <a:effectLst/>
                        <a:latin typeface="Arial" charset="0"/>
                        <a:cs typeface="Arial" charset="0"/>
                      </a:endParaRP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xmlns="" val="10000"/>
                  </a:ext>
                </a:extLst>
              </a:tr>
              <a:tr h="1819862">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US" sz="2000" b="1" i="0" u="none" strike="noStrike" cap="none" normalizeH="0" baseline="0" dirty="0">
                          <a:ln>
                            <a:noFill/>
                          </a:ln>
                          <a:solidFill>
                            <a:srgbClr val="00B0F0"/>
                          </a:solidFill>
                          <a:effectLst/>
                          <a:latin typeface="Arial" charset="0"/>
                          <a:cs typeface="Arial" charset="0"/>
                        </a:rPr>
                        <a:t>Divestiture</a:t>
                      </a:r>
                      <a:r>
                        <a:rPr kumimoji="0" lang="en-US" sz="2000" b="1" i="0" u="none" strike="noStrike" cap="none" normalizeH="0" baseline="0" dirty="0">
                          <a:ln>
                            <a:noFill/>
                          </a:ln>
                          <a:solidFill>
                            <a:schemeClr val="tx2"/>
                          </a:solidFill>
                          <a:effectLst/>
                          <a:latin typeface="Arial" charset="0"/>
                          <a:cs typeface="Arial" charset="0"/>
                        </a:rPr>
                        <a:t/>
                      </a:r>
                      <a:br>
                        <a:rPr kumimoji="0" lang="en-US" sz="2000" b="1" i="0" u="none" strike="noStrike" cap="none" normalizeH="0" baseline="0" dirty="0">
                          <a:ln>
                            <a:noFill/>
                          </a:ln>
                          <a:solidFill>
                            <a:schemeClr val="tx2"/>
                          </a:solidFill>
                          <a:effectLst/>
                          <a:latin typeface="Arial" charset="0"/>
                          <a:cs typeface="Arial" charset="0"/>
                        </a:rPr>
                      </a:br>
                      <a:endParaRPr kumimoji="0" lang="en-US" sz="2000" b="1" i="0" u="none" strike="noStrike" cap="none" normalizeH="0" baseline="0" dirty="0">
                        <a:ln>
                          <a:noFill/>
                        </a:ln>
                        <a:solidFill>
                          <a:schemeClr val="tx2"/>
                        </a:solidFill>
                        <a:effectLst/>
                        <a:latin typeface="Arial" charset="0"/>
                        <a:cs typeface="Arial" charset="0"/>
                      </a:endParaRP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r>
                        <a:rPr kumimoji="0" lang="en-US" sz="1800" b="1" i="0" u="none" strike="noStrike" cap="none" normalizeH="0" baseline="0" dirty="0">
                          <a:ln>
                            <a:noFill/>
                          </a:ln>
                          <a:solidFill>
                            <a:schemeClr val="tx1"/>
                          </a:solidFill>
                          <a:effectLst/>
                          <a:latin typeface="Arial" charset="0"/>
                          <a:cs typeface="Arial" charset="0"/>
                        </a:rPr>
                        <a:t>Selling a division or part of an organization. It is </a:t>
                      </a:r>
                      <a:r>
                        <a:rPr lang="en-IN" sz="1400" b="0" i="0" u="none" strike="noStrike" kern="1200" baseline="0" dirty="0">
                          <a:solidFill>
                            <a:schemeClr val="tx1"/>
                          </a:solidFill>
                          <a:latin typeface="+mn-lt"/>
                          <a:ea typeface="+mn-ea"/>
                          <a:cs typeface="+mn-cs"/>
                        </a:rPr>
                        <a:t> </a:t>
                      </a:r>
                      <a:r>
                        <a:rPr kumimoji="0" lang="en-IN" sz="1800" b="1" i="0" u="none" strike="noStrike" kern="1200" cap="none" normalizeH="0" baseline="0" dirty="0">
                          <a:ln>
                            <a:noFill/>
                          </a:ln>
                          <a:solidFill>
                            <a:schemeClr val="tx1"/>
                          </a:solidFill>
                          <a:effectLst/>
                          <a:latin typeface="Arial" charset="0"/>
                          <a:ea typeface="+mn-ea"/>
                          <a:cs typeface="Arial" charset="0"/>
                        </a:rPr>
                        <a:t>often is used to raise capital for further strategic acquisitions or investments./ </a:t>
                      </a:r>
                      <a:r>
                        <a:rPr lang="en-IN" sz="1400" b="0" i="0" u="none" strike="noStrike" kern="1200" baseline="0" dirty="0">
                          <a:solidFill>
                            <a:schemeClr val="tx1"/>
                          </a:solidFill>
                          <a:latin typeface="+mn-lt"/>
                          <a:ea typeface="+mn-ea"/>
                          <a:cs typeface="+mn-cs"/>
                        </a:rPr>
                        <a:t>unprofitable, that require too much capital, or that do not fit well with the firm’s other activities. </a:t>
                      </a:r>
                    </a:p>
                    <a:p>
                      <a:pPr algn="just"/>
                      <a:r>
                        <a:rPr lang="en-IN" sz="1400" b="0" i="0" u="none" strike="noStrike" kern="1200" baseline="0" dirty="0">
                          <a:solidFill>
                            <a:schemeClr val="tx1"/>
                          </a:solidFill>
                          <a:latin typeface="+mn-lt"/>
                          <a:ea typeface="+mn-ea"/>
                          <a:cs typeface="+mn-cs"/>
                        </a:rPr>
                        <a:t>Divestiture has also become a popular strategy for firms to focus on their core businesses and become less diversified.</a:t>
                      </a:r>
                      <a:endParaRPr kumimoji="0" lang="en-US" sz="1800" b="1" i="0" u="none" strike="noStrike" kern="1200" cap="none" normalizeH="0" baseline="0" dirty="0">
                        <a:ln>
                          <a:noFill/>
                        </a:ln>
                        <a:solidFill>
                          <a:schemeClr val="tx1"/>
                        </a:solidFill>
                        <a:effectLst/>
                        <a:latin typeface="Arial" charset="0"/>
                        <a:ea typeface="+mn-ea"/>
                        <a:cs typeface="Arial" charset="0"/>
                      </a:endParaRP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xmlns="" val="10001"/>
                  </a:ext>
                </a:extLst>
              </a:tr>
              <a:tr h="1502334">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US" sz="2000" b="1" i="0" u="none" strike="noStrike" cap="none" normalizeH="0" baseline="0" dirty="0">
                          <a:ln>
                            <a:noFill/>
                          </a:ln>
                          <a:solidFill>
                            <a:srgbClr val="00B0F0"/>
                          </a:solidFill>
                          <a:effectLst/>
                          <a:latin typeface="Arial" charset="0"/>
                          <a:cs typeface="Arial" charset="0"/>
                        </a:rPr>
                        <a:t>Liquidation</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US" sz="1800" b="1" i="0" u="none" strike="noStrike" cap="none" normalizeH="0" baseline="0" dirty="0">
                          <a:ln>
                            <a:noFill/>
                          </a:ln>
                          <a:solidFill>
                            <a:schemeClr val="tx1"/>
                          </a:solidFill>
                          <a:effectLst/>
                          <a:latin typeface="Arial" charset="0"/>
                          <a:cs typeface="Arial" charset="0"/>
                        </a:rPr>
                        <a:t>Selling all of a company’s assets, in parts, for their tangible worth. It is recognition of </a:t>
                      </a:r>
                      <a:r>
                        <a:rPr kumimoji="0" lang="en-US" sz="1800" b="1" i="0" u="none" strike="noStrike" cap="none" normalizeH="0" baseline="0" dirty="0">
                          <a:ln>
                            <a:noFill/>
                          </a:ln>
                          <a:solidFill>
                            <a:srgbClr val="FF0000"/>
                          </a:solidFill>
                          <a:effectLst/>
                          <a:latin typeface="Arial" charset="0"/>
                          <a:cs typeface="Arial" charset="0"/>
                        </a:rPr>
                        <a:t>defeat</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xmlns="" val="10002"/>
                  </a:ext>
                </a:extLst>
              </a:tr>
            </a:tbl>
          </a:graphicData>
        </a:graphic>
      </p:graphicFrame>
    </p:spTree>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85BEABA-5E62-4032-B76A-3099CC42ED5A}"/>
              </a:ext>
            </a:extLst>
          </p:cNvPr>
          <p:cNvSpPr>
            <a:spLocks noGrp="1"/>
          </p:cNvSpPr>
          <p:nvPr>
            <p:ph type="title"/>
          </p:nvPr>
        </p:nvSpPr>
        <p:spPr>
          <a:xfrm>
            <a:off x="558800" y="457200"/>
            <a:ext cx="8009467" cy="931333"/>
          </a:xfrm>
          <a:solidFill>
            <a:srgbClr val="FFFF00"/>
          </a:solidFill>
          <a:ln>
            <a:solidFill>
              <a:schemeClr val="accent1"/>
            </a:solidFill>
          </a:ln>
        </p:spPr>
        <p:txBody>
          <a:bodyPr>
            <a:normAutofit/>
          </a:bodyPr>
          <a:lstStyle/>
          <a:p>
            <a:pPr algn="l"/>
            <a:r>
              <a:rPr lang="en-IN" sz="3600" cap="none" dirty="0"/>
              <a:t>Reading Assignments</a:t>
            </a:r>
          </a:p>
        </p:txBody>
      </p:sp>
      <p:sp>
        <p:nvSpPr>
          <p:cNvPr id="3" name="Content Placeholder 2">
            <a:extLst>
              <a:ext uri="{FF2B5EF4-FFF2-40B4-BE49-F238E27FC236}">
                <a16:creationId xmlns:a16="http://schemas.microsoft.com/office/drawing/2014/main" xmlns="" id="{2C1A5D3F-DAAE-4B5A-AE47-CBA53DB9E623}"/>
              </a:ext>
            </a:extLst>
          </p:cNvPr>
          <p:cNvSpPr>
            <a:spLocks noGrp="1"/>
          </p:cNvSpPr>
          <p:nvPr>
            <p:ph idx="1"/>
          </p:nvPr>
        </p:nvSpPr>
        <p:spPr>
          <a:xfrm>
            <a:off x="598515" y="1645921"/>
            <a:ext cx="7969751" cy="4754880"/>
          </a:xfrm>
          <a:solidFill>
            <a:schemeClr val="accent1">
              <a:lumMod val="40000"/>
              <a:lumOff val="60000"/>
            </a:schemeClr>
          </a:solidFill>
        </p:spPr>
        <p:txBody>
          <a:bodyPr>
            <a:normAutofit/>
          </a:bodyPr>
          <a:lstStyle/>
          <a:p>
            <a:r>
              <a:rPr lang="en-IN" sz="4400" dirty="0"/>
              <a:t>Discuss the guidelines to use the above 11 strategies. </a:t>
            </a:r>
          </a:p>
          <a:p>
            <a:pPr marL="2244725" indent="-2244725">
              <a:buNone/>
            </a:pPr>
            <a:r>
              <a:rPr lang="en-IN" sz="4400" dirty="0"/>
              <a:t>   </a:t>
            </a:r>
            <a:r>
              <a:rPr lang="en-IN" sz="3600" dirty="0"/>
              <a:t>(Source: Chapter Five Strategies in Action, Fred. </a:t>
            </a:r>
            <a:r>
              <a:rPr lang="en-IN" sz="2800" b="1" dirty="0"/>
              <a:t>R. David)</a:t>
            </a:r>
            <a:endParaRPr lang="en-IN" sz="4400" dirty="0"/>
          </a:p>
        </p:txBody>
      </p:sp>
    </p:spTree>
    <p:extLst>
      <p:ext uri="{BB962C8B-B14F-4D97-AF65-F5344CB8AC3E}">
        <p14:creationId xmlns:p14="http://schemas.microsoft.com/office/powerpoint/2010/main" val="136835004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6700" y="0"/>
            <a:ext cx="8442960" cy="819150"/>
          </a:xfrm>
        </p:spPr>
        <p:txBody>
          <a:bodyPr>
            <a:noAutofit/>
          </a:bodyPr>
          <a:lstStyle/>
          <a:p>
            <a:pPr algn="l"/>
            <a:r>
              <a:rPr lang="en-US" altLang="en-US" sz="3600" cap="none" dirty="0">
                <a:solidFill>
                  <a:srgbClr val="00B0F0"/>
                </a:solidFill>
              </a:rPr>
              <a:t>Porter’s Five Generic Strategies</a:t>
            </a:r>
            <a:endParaRPr lang="en-US" sz="3600" b="1" cap="none" dirty="0">
              <a:solidFill>
                <a:srgbClr val="00B0F0"/>
              </a:solidFill>
              <a:latin typeface="Times New Roman" pitchFamily="18" charset="0"/>
              <a:cs typeface="Times New Roman" pitchFamily="18" charset="0"/>
            </a:endParaRPr>
          </a:p>
        </p:txBody>
      </p:sp>
      <p:sp>
        <p:nvSpPr>
          <p:cNvPr id="3" name="Content Placeholder 2"/>
          <p:cNvSpPr>
            <a:spLocks noGrp="1"/>
          </p:cNvSpPr>
          <p:nvPr>
            <p:ph idx="1"/>
          </p:nvPr>
        </p:nvSpPr>
        <p:spPr>
          <a:xfrm>
            <a:off x="266700" y="1009650"/>
            <a:ext cx="8442960" cy="5486400"/>
          </a:xfrm>
          <a:noFill/>
          <a:ln>
            <a:solidFill>
              <a:schemeClr val="accent1"/>
            </a:solidFill>
          </a:ln>
        </p:spPr>
        <p:txBody>
          <a:bodyPr>
            <a:normAutofit/>
          </a:bodyPr>
          <a:lstStyle/>
          <a:p>
            <a:pPr>
              <a:lnSpc>
                <a:spcPct val="150000"/>
              </a:lnSpc>
            </a:pPr>
            <a:r>
              <a:rPr lang="en-US" altLang="en-US" sz="4000" dirty="0"/>
              <a:t>Type 1 Cost Leadership – Low cost</a:t>
            </a:r>
          </a:p>
          <a:p>
            <a:pPr>
              <a:lnSpc>
                <a:spcPct val="150000"/>
              </a:lnSpc>
            </a:pPr>
            <a:r>
              <a:rPr lang="en-US" altLang="en-US" sz="4000" dirty="0"/>
              <a:t>Type 2 Cost Leadership – Best value</a:t>
            </a:r>
          </a:p>
          <a:p>
            <a:pPr>
              <a:lnSpc>
                <a:spcPct val="150000"/>
              </a:lnSpc>
            </a:pPr>
            <a:r>
              <a:rPr lang="en-US" altLang="en-US" sz="4000" dirty="0"/>
              <a:t>Type 3 Differentiation</a:t>
            </a:r>
          </a:p>
          <a:p>
            <a:pPr>
              <a:lnSpc>
                <a:spcPct val="150000"/>
              </a:lnSpc>
            </a:pPr>
            <a:r>
              <a:rPr lang="en-US" altLang="en-US" sz="4000" dirty="0"/>
              <a:t>Type 4 Focus – Low cost</a:t>
            </a:r>
          </a:p>
          <a:p>
            <a:pPr>
              <a:lnSpc>
                <a:spcPct val="150000"/>
              </a:lnSpc>
            </a:pPr>
            <a:r>
              <a:rPr lang="en-US" altLang="en-US" sz="4000" dirty="0"/>
              <a:t>Type 5 Focus – Best value</a:t>
            </a:r>
          </a:p>
          <a:p>
            <a:pPr marL="0" indent="0" algn="just">
              <a:lnSpc>
                <a:spcPct val="170000"/>
              </a:lnSpc>
              <a:buNone/>
            </a:pPr>
            <a:endParaRPr lang="en-US" sz="28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0348984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6700" y="1"/>
            <a:ext cx="8442960" cy="819150"/>
          </a:xfrm>
        </p:spPr>
        <p:txBody>
          <a:bodyPr>
            <a:normAutofit/>
          </a:bodyPr>
          <a:lstStyle/>
          <a:p>
            <a:pPr algn="l"/>
            <a:r>
              <a:rPr lang="en-US" sz="3200" b="1" cap="none" dirty="0">
                <a:latin typeface="Times New Roman" pitchFamily="18" charset="0"/>
                <a:cs typeface="Times New Roman" pitchFamily="18" charset="0"/>
              </a:rPr>
              <a:t>Cont’d……</a:t>
            </a:r>
          </a:p>
        </p:txBody>
      </p:sp>
      <p:pic>
        <p:nvPicPr>
          <p:cNvPr id="4" name="Picture 4">
            <a:extLst>
              <a:ext uri="{FF2B5EF4-FFF2-40B4-BE49-F238E27FC236}">
                <a16:creationId xmlns:a16="http://schemas.microsoft.com/office/drawing/2014/main" xmlns="" id="{DB217A76-ABD1-4A56-86A3-2EDC51CEC3E1}"/>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66065" y="999067"/>
            <a:ext cx="8442960" cy="548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spTree>
    <p:extLst>
      <p:ext uri="{BB962C8B-B14F-4D97-AF65-F5344CB8AC3E}">
        <p14:creationId xmlns:p14="http://schemas.microsoft.com/office/powerpoint/2010/main" val="386633375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6700" y="1"/>
            <a:ext cx="8442960" cy="819150"/>
          </a:xfrm>
        </p:spPr>
        <p:txBody>
          <a:bodyPr>
            <a:normAutofit/>
          </a:bodyPr>
          <a:lstStyle/>
          <a:p>
            <a:pPr algn="l"/>
            <a:r>
              <a:rPr lang="en-US" sz="3200" b="1" cap="none" dirty="0">
                <a:latin typeface="Times New Roman" pitchFamily="18" charset="0"/>
                <a:cs typeface="Times New Roman" pitchFamily="18" charset="0"/>
              </a:rPr>
              <a:t>Cont’d……</a:t>
            </a:r>
          </a:p>
        </p:txBody>
      </p:sp>
      <p:sp>
        <p:nvSpPr>
          <p:cNvPr id="3" name="Content Placeholder 2"/>
          <p:cNvSpPr>
            <a:spLocks noGrp="1"/>
          </p:cNvSpPr>
          <p:nvPr>
            <p:ph idx="1"/>
          </p:nvPr>
        </p:nvSpPr>
        <p:spPr>
          <a:xfrm>
            <a:off x="266700" y="1009650"/>
            <a:ext cx="8442960" cy="5486400"/>
          </a:xfrm>
          <a:noFill/>
          <a:ln>
            <a:solidFill>
              <a:schemeClr val="accent1"/>
            </a:solidFill>
          </a:ln>
        </p:spPr>
        <p:txBody>
          <a:bodyPr>
            <a:normAutofit fontScale="92500" lnSpcReduction="20000"/>
          </a:bodyPr>
          <a:lstStyle/>
          <a:p>
            <a:pPr algn="just">
              <a:lnSpc>
                <a:spcPct val="160000"/>
              </a:lnSpc>
            </a:pPr>
            <a:r>
              <a:rPr lang="en-IN" sz="4000" dirty="0"/>
              <a:t>According to Porter, strategies allow organizations to gain competitive advantage from three different bases: </a:t>
            </a:r>
          </a:p>
          <a:p>
            <a:pPr marL="742950" indent="-742950" algn="just">
              <a:lnSpc>
                <a:spcPct val="160000"/>
              </a:lnSpc>
              <a:buFont typeface="+mj-lt"/>
              <a:buAutoNum type="arabicPeriod"/>
            </a:pPr>
            <a:r>
              <a:rPr lang="en-IN" sz="4000" dirty="0"/>
              <a:t>Cost Leadership, </a:t>
            </a:r>
          </a:p>
          <a:p>
            <a:pPr marL="742950" indent="-742950" algn="just">
              <a:lnSpc>
                <a:spcPct val="160000"/>
              </a:lnSpc>
              <a:buFont typeface="+mj-lt"/>
              <a:buAutoNum type="arabicPeriod"/>
            </a:pPr>
            <a:r>
              <a:rPr lang="en-IN" sz="4000" dirty="0"/>
              <a:t>Differentiation, And </a:t>
            </a:r>
          </a:p>
          <a:p>
            <a:pPr marL="742950" indent="-742950" algn="just">
              <a:lnSpc>
                <a:spcPct val="160000"/>
              </a:lnSpc>
              <a:buFont typeface="+mj-lt"/>
              <a:buAutoNum type="arabicPeriod"/>
            </a:pPr>
            <a:r>
              <a:rPr lang="en-IN" sz="4000" dirty="0"/>
              <a:t>Focus.</a:t>
            </a:r>
          </a:p>
          <a:p>
            <a:pPr algn="just">
              <a:lnSpc>
                <a:spcPct val="160000"/>
              </a:lnSpc>
            </a:pPr>
            <a:endParaRPr lang="en-US" sz="40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3610977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6700" y="1"/>
            <a:ext cx="8442960" cy="819150"/>
          </a:xfrm>
        </p:spPr>
        <p:txBody>
          <a:bodyPr>
            <a:normAutofit/>
          </a:bodyPr>
          <a:lstStyle/>
          <a:p>
            <a:pPr algn="l"/>
            <a:r>
              <a:rPr lang="en-US" sz="3200" b="1" cap="none" dirty="0">
                <a:latin typeface="Times New Roman" pitchFamily="18" charset="0"/>
                <a:cs typeface="Times New Roman" pitchFamily="18" charset="0"/>
              </a:rPr>
              <a:t>Cost Leadership</a:t>
            </a:r>
          </a:p>
        </p:txBody>
      </p:sp>
      <p:sp>
        <p:nvSpPr>
          <p:cNvPr id="3" name="Content Placeholder 2"/>
          <p:cNvSpPr>
            <a:spLocks noGrp="1"/>
          </p:cNvSpPr>
          <p:nvPr>
            <p:ph idx="1"/>
          </p:nvPr>
        </p:nvSpPr>
        <p:spPr>
          <a:xfrm>
            <a:off x="266700" y="1009650"/>
            <a:ext cx="8442960" cy="5486400"/>
          </a:xfrm>
          <a:noFill/>
          <a:ln>
            <a:solidFill>
              <a:schemeClr val="accent1"/>
            </a:solidFill>
          </a:ln>
        </p:spPr>
        <p:txBody>
          <a:bodyPr>
            <a:normAutofit fontScale="92500" lnSpcReduction="10000"/>
          </a:bodyPr>
          <a:lstStyle/>
          <a:p>
            <a:pPr algn="just"/>
            <a:r>
              <a:rPr lang="en-IN" sz="2800" i="1" dirty="0"/>
              <a:t>Cost leadership </a:t>
            </a:r>
            <a:r>
              <a:rPr lang="en-IN" sz="2800" dirty="0"/>
              <a:t>emphasizes producing </a:t>
            </a:r>
            <a:r>
              <a:rPr lang="en-IN" sz="2800" b="1" dirty="0"/>
              <a:t>standardized</a:t>
            </a:r>
            <a:r>
              <a:rPr lang="en-IN" sz="2800" dirty="0"/>
              <a:t> products at a </a:t>
            </a:r>
            <a:r>
              <a:rPr lang="en-IN" sz="2800" b="1" dirty="0">
                <a:solidFill>
                  <a:srgbClr val="4706EA"/>
                </a:solidFill>
              </a:rPr>
              <a:t>very low per-unit cost </a:t>
            </a:r>
            <a:r>
              <a:rPr lang="en-IN" sz="2800" dirty="0"/>
              <a:t>for consumers who are </a:t>
            </a:r>
            <a:r>
              <a:rPr lang="en-IN" sz="2800" b="1" dirty="0"/>
              <a:t>price-sensitive</a:t>
            </a:r>
            <a:r>
              <a:rPr lang="en-IN" sz="2800" dirty="0"/>
              <a:t>. Two alternative types of cost leadership strategies can be defined. </a:t>
            </a:r>
          </a:p>
          <a:p>
            <a:pPr algn="just"/>
            <a:r>
              <a:rPr lang="en-IN" sz="2800" b="1" dirty="0">
                <a:solidFill>
                  <a:srgbClr val="FF0000"/>
                </a:solidFill>
              </a:rPr>
              <a:t>Type 1 </a:t>
            </a:r>
            <a:r>
              <a:rPr lang="en-IN" sz="2800" dirty="0"/>
              <a:t>is a </a:t>
            </a:r>
            <a:r>
              <a:rPr lang="en-IN" sz="2800" b="1" i="1" dirty="0"/>
              <a:t>low-cost</a:t>
            </a:r>
            <a:r>
              <a:rPr lang="en-IN" sz="2800" i="1" dirty="0"/>
              <a:t> </a:t>
            </a:r>
            <a:r>
              <a:rPr lang="en-IN" sz="2800" dirty="0"/>
              <a:t>strategy that offers products or services to a </a:t>
            </a:r>
            <a:r>
              <a:rPr lang="en-IN" sz="2800" b="1" i="1" dirty="0">
                <a:solidFill>
                  <a:srgbClr val="00B050"/>
                </a:solidFill>
              </a:rPr>
              <a:t>wide range </a:t>
            </a:r>
            <a:r>
              <a:rPr lang="en-IN" sz="2800" dirty="0"/>
              <a:t>of customers at the </a:t>
            </a:r>
            <a:r>
              <a:rPr lang="en-IN" sz="2800" b="1" dirty="0">
                <a:solidFill>
                  <a:srgbClr val="00B0F0"/>
                </a:solidFill>
              </a:rPr>
              <a:t>lowest price</a:t>
            </a:r>
            <a:r>
              <a:rPr lang="en-IN" sz="2800" dirty="0"/>
              <a:t> available on the market. </a:t>
            </a:r>
          </a:p>
          <a:p>
            <a:pPr algn="just"/>
            <a:r>
              <a:rPr lang="en-IN" sz="2800" dirty="0">
                <a:solidFill>
                  <a:srgbClr val="4706EA"/>
                </a:solidFill>
              </a:rPr>
              <a:t>Type 2 </a:t>
            </a:r>
            <a:r>
              <a:rPr lang="en-IN" sz="2800" dirty="0"/>
              <a:t>is a </a:t>
            </a:r>
            <a:r>
              <a:rPr lang="en-IN" sz="2800" b="1" i="1" dirty="0"/>
              <a:t>best-value</a:t>
            </a:r>
            <a:r>
              <a:rPr lang="en-IN" sz="2800" i="1" dirty="0"/>
              <a:t> </a:t>
            </a:r>
            <a:r>
              <a:rPr lang="en-IN" sz="2800" dirty="0"/>
              <a:t>strategy that offers products or services to a wide range of customers at the </a:t>
            </a:r>
            <a:r>
              <a:rPr lang="en-IN" sz="2800" b="1" dirty="0"/>
              <a:t>best price-value </a:t>
            </a:r>
            <a:r>
              <a:rPr lang="en-IN" sz="2800" dirty="0"/>
              <a:t>available on the market; the best-value strategy aims to offer customers a range of products or services at the </a:t>
            </a:r>
            <a:r>
              <a:rPr lang="en-IN" sz="2800" b="1" dirty="0">
                <a:solidFill>
                  <a:srgbClr val="FF0000"/>
                </a:solidFill>
              </a:rPr>
              <a:t>lowest</a:t>
            </a:r>
            <a:r>
              <a:rPr lang="en-IN" sz="2800" dirty="0">
                <a:solidFill>
                  <a:srgbClr val="FF0000"/>
                </a:solidFill>
              </a:rPr>
              <a:t> </a:t>
            </a:r>
            <a:r>
              <a:rPr lang="en-IN" sz="2800" dirty="0"/>
              <a:t>price available compared to a </a:t>
            </a:r>
            <a:r>
              <a:rPr lang="en-IN" sz="2800" b="1" dirty="0">
                <a:solidFill>
                  <a:srgbClr val="4706EA"/>
                </a:solidFill>
              </a:rPr>
              <a:t>rival’s</a:t>
            </a:r>
            <a:r>
              <a:rPr lang="en-IN" sz="2800" dirty="0"/>
              <a:t> products with </a:t>
            </a:r>
            <a:r>
              <a:rPr lang="en-IN" sz="2800" b="1" dirty="0"/>
              <a:t>similar</a:t>
            </a:r>
            <a:r>
              <a:rPr lang="en-IN" sz="2800" dirty="0"/>
              <a:t> attributes. </a:t>
            </a:r>
          </a:p>
          <a:p>
            <a:pPr algn="just"/>
            <a:r>
              <a:rPr lang="en-IN" sz="2800" dirty="0"/>
              <a:t>Both Type 1 and Type 2 strategies target a </a:t>
            </a:r>
            <a:r>
              <a:rPr lang="en-IN" sz="2800" b="1" dirty="0">
                <a:solidFill>
                  <a:srgbClr val="FF0000"/>
                </a:solidFill>
              </a:rPr>
              <a:t>large market.</a:t>
            </a:r>
            <a:endParaRPr lang="en-US" sz="4000" b="1" dirty="0">
              <a:solidFill>
                <a:srgbClr val="FF0000"/>
              </a:solidFill>
              <a:latin typeface="Times New Roman" panose="02020603050405020304" pitchFamily="18" charset="0"/>
              <a:cs typeface="Times New Roman" panose="02020603050405020304" pitchFamily="18" charset="0"/>
            </a:endParaRPr>
          </a:p>
          <a:p>
            <a:pPr algn="just">
              <a:lnSpc>
                <a:spcPct val="170000"/>
              </a:lnSpc>
            </a:pPr>
            <a:endParaRPr lang="en-US" sz="28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6495117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6700" y="1"/>
            <a:ext cx="8442960" cy="819150"/>
          </a:xfrm>
        </p:spPr>
        <p:txBody>
          <a:bodyPr>
            <a:normAutofit/>
          </a:bodyPr>
          <a:lstStyle/>
          <a:p>
            <a:pPr algn="l"/>
            <a:r>
              <a:rPr lang="en-US" sz="3200" b="1" cap="none" dirty="0">
                <a:latin typeface="Times New Roman" pitchFamily="18" charset="0"/>
                <a:cs typeface="Times New Roman" pitchFamily="18" charset="0"/>
              </a:rPr>
              <a:t>Cont’d……</a:t>
            </a:r>
          </a:p>
        </p:txBody>
      </p:sp>
      <p:sp>
        <p:nvSpPr>
          <p:cNvPr id="3" name="Content Placeholder 2"/>
          <p:cNvSpPr>
            <a:spLocks noGrp="1"/>
          </p:cNvSpPr>
          <p:nvPr>
            <p:ph idx="1"/>
          </p:nvPr>
        </p:nvSpPr>
        <p:spPr>
          <a:xfrm>
            <a:off x="266700" y="1009650"/>
            <a:ext cx="8442960" cy="5486400"/>
          </a:xfrm>
          <a:noFill/>
          <a:ln>
            <a:solidFill>
              <a:schemeClr val="accent1"/>
            </a:solidFill>
          </a:ln>
        </p:spPr>
        <p:txBody>
          <a:bodyPr>
            <a:normAutofit fontScale="62500" lnSpcReduction="20000"/>
          </a:bodyPr>
          <a:lstStyle/>
          <a:p>
            <a:pPr algn="just">
              <a:lnSpc>
                <a:spcPct val="160000"/>
              </a:lnSpc>
            </a:pPr>
            <a:r>
              <a:rPr lang="en-IN" sz="4000" dirty="0">
                <a:latin typeface="Times New Roman" panose="02020603050405020304" pitchFamily="18" charset="0"/>
                <a:cs typeface="Times New Roman" panose="02020603050405020304" pitchFamily="18" charset="0"/>
              </a:rPr>
              <a:t>A primary reason for pursuing forward, backward, and horizontal integration strategies is to gain </a:t>
            </a:r>
            <a:r>
              <a:rPr lang="en-IN" sz="4000" b="1" i="1" dirty="0">
                <a:latin typeface="Times New Roman" panose="02020603050405020304" pitchFamily="18" charset="0"/>
                <a:cs typeface="Times New Roman" panose="02020603050405020304" pitchFamily="18" charset="0"/>
              </a:rPr>
              <a:t>low-cost or best-value cost leadership benefits</a:t>
            </a:r>
            <a:r>
              <a:rPr lang="en-IN" sz="4000" dirty="0">
                <a:latin typeface="Times New Roman" panose="02020603050405020304" pitchFamily="18" charset="0"/>
                <a:cs typeface="Times New Roman" panose="02020603050405020304" pitchFamily="18" charset="0"/>
              </a:rPr>
              <a:t>. But cost leadership generally must be pursued in conjunction with </a:t>
            </a:r>
            <a:r>
              <a:rPr lang="en-IN" sz="4000" b="1" dirty="0">
                <a:solidFill>
                  <a:srgbClr val="00B0F0"/>
                </a:solidFill>
                <a:latin typeface="Times New Roman" panose="02020603050405020304" pitchFamily="18" charset="0"/>
                <a:cs typeface="Times New Roman" panose="02020603050405020304" pitchFamily="18" charset="0"/>
              </a:rPr>
              <a:t>differentiation</a:t>
            </a:r>
            <a:r>
              <a:rPr lang="en-IN" sz="4000" dirty="0">
                <a:latin typeface="Times New Roman" panose="02020603050405020304" pitchFamily="18" charset="0"/>
                <a:cs typeface="Times New Roman" panose="02020603050405020304" pitchFamily="18" charset="0"/>
              </a:rPr>
              <a:t>. </a:t>
            </a:r>
          </a:p>
          <a:p>
            <a:pPr algn="just">
              <a:lnSpc>
                <a:spcPct val="160000"/>
              </a:lnSpc>
            </a:pPr>
            <a:r>
              <a:rPr lang="en-IN" sz="4000" dirty="0">
                <a:latin typeface="Times New Roman" panose="02020603050405020304" pitchFamily="18" charset="0"/>
                <a:cs typeface="Times New Roman" panose="02020603050405020304" pitchFamily="18" charset="0"/>
              </a:rPr>
              <a:t>A number of </a:t>
            </a:r>
            <a:r>
              <a:rPr lang="en-IN" sz="4000" b="1" dirty="0">
                <a:solidFill>
                  <a:srgbClr val="FF0000"/>
                </a:solidFill>
                <a:latin typeface="Times New Roman" panose="02020603050405020304" pitchFamily="18" charset="0"/>
                <a:cs typeface="Times New Roman" panose="02020603050405020304" pitchFamily="18" charset="0"/>
              </a:rPr>
              <a:t>cost elements affect </a:t>
            </a:r>
            <a:r>
              <a:rPr lang="en-IN" sz="4000" dirty="0">
                <a:latin typeface="Times New Roman" panose="02020603050405020304" pitchFamily="18" charset="0"/>
                <a:cs typeface="Times New Roman" panose="02020603050405020304" pitchFamily="18" charset="0"/>
              </a:rPr>
              <a:t>the relative attractiveness of generic strategies, including </a:t>
            </a:r>
            <a:r>
              <a:rPr lang="en-IN" sz="4000" b="1" i="1" dirty="0">
                <a:latin typeface="Times New Roman" panose="02020603050405020304" pitchFamily="18" charset="0"/>
                <a:cs typeface="Times New Roman" panose="02020603050405020304" pitchFamily="18" charset="0"/>
              </a:rPr>
              <a:t>economies</a:t>
            </a:r>
            <a:r>
              <a:rPr lang="en-IN" sz="4000" i="1" dirty="0">
                <a:latin typeface="Times New Roman" panose="02020603050405020304" pitchFamily="18" charset="0"/>
                <a:cs typeface="Times New Roman" panose="02020603050405020304" pitchFamily="18" charset="0"/>
              </a:rPr>
              <a:t> or diseconomies </a:t>
            </a:r>
            <a:r>
              <a:rPr lang="en-IN" sz="4000" dirty="0">
                <a:latin typeface="Times New Roman" panose="02020603050405020304" pitchFamily="18" charset="0"/>
                <a:cs typeface="Times New Roman" panose="02020603050405020304" pitchFamily="18" charset="0"/>
              </a:rPr>
              <a:t>of scale achieved, </a:t>
            </a:r>
            <a:r>
              <a:rPr lang="en-IN" sz="4000" i="1" dirty="0">
                <a:latin typeface="Times New Roman" panose="02020603050405020304" pitchFamily="18" charset="0"/>
                <a:cs typeface="Times New Roman" panose="02020603050405020304" pitchFamily="18" charset="0"/>
              </a:rPr>
              <a:t>learning and experience curve effects</a:t>
            </a:r>
            <a:r>
              <a:rPr lang="en-IN" sz="4000" dirty="0">
                <a:latin typeface="Times New Roman" panose="02020603050405020304" pitchFamily="18" charset="0"/>
                <a:cs typeface="Times New Roman" panose="02020603050405020304" pitchFamily="18" charset="0"/>
              </a:rPr>
              <a:t>, the </a:t>
            </a:r>
            <a:r>
              <a:rPr lang="en-IN" sz="4000" i="1" dirty="0">
                <a:solidFill>
                  <a:srgbClr val="FF0000"/>
                </a:solidFill>
                <a:latin typeface="Times New Roman" panose="02020603050405020304" pitchFamily="18" charset="0"/>
                <a:cs typeface="Times New Roman" panose="02020603050405020304" pitchFamily="18" charset="0"/>
              </a:rPr>
              <a:t>percentage of capacity utilization achieved</a:t>
            </a:r>
            <a:r>
              <a:rPr lang="en-IN" sz="4000" dirty="0">
                <a:latin typeface="Times New Roman" panose="02020603050405020304" pitchFamily="18" charset="0"/>
                <a:cs typeface="Times New Roman" panose="02020603050405020304" pitchFamily="18" charset="0"/>
              </a:rPr>
              <a:t>, </a:t>
            </a:r>
            <a:r>
              <a:rPr lang="en-IN" sz="4000" i="1" dirty="0">
                <a:solidFill>
                  <a:srgbClr val="4706EA"/>
                </a:solidFill>
                <a:latin typeface="Times New Roman" panose="02020603050405020304" pitchFamily="18" charset="0"/>
                <a:cs typeface="Times New Roman" panose="02020603050405020304" pitchFamily="18" charset="0"/>
              </a:rPr>
              <a:t>and linkages with suppliers and distributors.</a:t>
            </a:r>
            <a:endParaRPr lang="en-US" sz="5400" i="1" dirty="0">
              <a:solidFill>
                <a:srgbClr val="4706EA"/>
              </a:solidFill>
              <a:latin typeface="Times New Roman" panose="02020603050405020304" pitchFamily="18" charset="0"/>
              <a:cs typeface="Times New Roman" panose="02020603050405020304" pitchFamily="18" charset="0"/>
            </a:endParaRPr>
          </a:p>
          <a:p>
            <a:pPr algn="just">
              <a:lnSpc>
                <a:spcPct val="150000"/>
              </a:lnSpc>
            </a:pPr>
            <a:endParaRPr lang="en-US" sz="40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285552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6700" y="-47625"/>
            <a:ext cx="8442960" cy="819150"/>
          </a:xfrm>
        </p:spPr>
        <p:txBody>
          <a:bodyPr>
            <a:normAutofit/>
          </a:bodyPr>
          <a:lstStyle/>
          <a:p>
            <a:pPr algn="l"/>
            <a:r>
              <a:rPr lang="en-US" sz="3200" b="1" cap="none" dirty="0">
                <a:latin typeface="Times New Roman" pitchFamily="18" charset="0"/>
                <a:cs typeface="Times New Roman" pitchFamily="18" charset="0"/>
              </a:rPr>
              <a:t>Cont’d…..</a:t>
            </a:r>
          </a:p>
        </p:txBody>
      </p:sp>
      <p:sp>
        <p:nvSpPr>
          <p:cNvPr id="3" name="Content Placeholder 2"/>
          <p:cNvSpPr>
            <a:spLocks noGrp="1"/>
          </p:cNvSpPr>
          <p:nvPr>
            <p:ph idx="1"/>
          </p:nvPr>
        </p:nvSpPr>
        <p:spPr>
          <a:xfrm>
            <a:off x="266700" y="1009650"/>
            <a:ext cx="8442960" cy="5486400"/>
          </a:xfrm>
          <a:noFill/>
          <a:ln>
            <a:solidFill>
              <a:schemeClr val="accent1"/>
            </a:solidFill>
          </a:ln>
        </p:spPr>
        <p:txBody>
          <a:bodyPr>
            <a:normAutofit fontScale="92500" lnSpcReduction="20000"/>
          </a:bodyPr>
          <a:lstStyle/>
          <a:p>
            <a:pPr algn="just">
              <a:lnSpc>
                <a:spcPct val="160000"/>
              </a:lnSpc>
            </a:pPr>
            <a:r>
              <a:rPr lang="en-IN" sz="2800" b="1" i="1" dirty="0">
                <a:latin typeface="Times New Roman" panose="02020603050405020304" pitchFamily="18" charset="0"/>
                <a:cs typeface="Times New Roman" panose="02020603050405020304" pitchFamily="18" charset="0"/>
              </a:rPr>
              <a:t>Low-cost producer </a:t>
            </a:r>
            <a:r>
              <a:rPr lang="en-IN" sz="2800" dirty="0">
                <a:latin typeface="Times New Roman" panose="02020603050405020304" pitchFamily="18" charset="0"/>
                <a:cs typeface="Times New Roman" panose="02020603050405020304" pitchFamily="18" charset="0"/>
              </a:rPr>
              <a:t>in an industry can be especially effective when the market is composed of many </a:t>
            </a:r>
            <a:r>
              <a:rPr lang="en-IN" sz="2800" b="1" dirty="0">
                <a:solidFill>
                  <a:srgbClr val="FF0000"/>
                </a:solidFill>
                <a:latin typeface="Times New Roman" panose="02020603050405020304" pitchFamily="18" charset="0"/>
                <a:cs typeface="Times New Roman" panose="02020603050405020304" pitchFamily="18" charset="0"/>
              </a:rPr>
              <a:t>price-sensitive buyers</a:t>
            </a:r>
            <a:r>
              <a:rPr lang="en-IN" sz="2800" dirty="0">
                <a:latin typeface="Times New Roman" panose="02020603050405020304" pitchFamily="18" charset="0"/>
                <a:cs typeface="Times New Roman" panose="02020603050405020304" pitchFamily="18" charset="0"/>
              </a:rPr>
              <a:t>, when there are </a:t>
            </a:r>
            <a:r>
              <a:rPr lang="en-IN" sz="2800" b="1" dirty="0">
                <a:solidFill>
                  <a:srgbClr val="4706EA"/>
                </a:solidFill>
                <a:latin typeface="Times New Roman" panose="02020603050405020304" pitchFamily="18" charset="0"/>
                <a:cs typeface="Times New Roman" panose="02020603050405020304" pitchFamily="18" charset="0"/>
              </a:rPr>
              <a:t>few ways </a:t>
            </a:r>
            <a:r>
              <a:rPr lang="en-IN" sz="2800" dirty="0">
                <a:latin typeface="Times New Roman" panose="02020603050405020304" pitchFamily="18" charset="0"/>
                <a:cs typeface="Times New Roman" panose="02020603050405020304" pitchFamily="18" charset="0"/>
              </a:rPr>
              <a:t>to achieve product differentiation, when </a:t>
            </a:r>
            <a:r>
              <a:rPr lang="en-IN" sz="2800" b="1" dirty="0">
                <a:latin typeface="Times New Roman" panose="02020603050405020304" pitchFamily="18" charset="0"/>
                <a:cs typeface="Times New Roman" panose="02020603050405020304" pitchFamily="18" charset="0"/>
              </a:rPr>
              <a:t>buyers do not care </a:t>
            </a:r>
            <a:r>
              <a:rPr lang="en-IN" sz="2800" dirty="0">
                <a:latin typeface="Times New Roman" panose="02020603050405020304" pitchFamily="18" charset="0"/>
                <a:cs typeface="Times New Roman" panose="02020603050405020304" pitchFamily="18" charset="0"/>
              </a:rPr>
              <a:t>much about </a:t>
            </a:r>
            <a:r>
              <a:rPr lang="en-IN" sz="2800" i="1" dirty="0">
                <a:latin typeface="Times New Roman" panose="02020603050405020304" pitchFamily="18" charset="0"/>
                <a:cs typeface="Times New Roman" panose="02020603050405020304" pitchFamily="18" charset="0"/>
              </a:rPr>
              <a:t>differences from brand to brand</a:t>
            </a:r>
            <a:r>
              <a:rPr lang="en-IN" sz="2800" dirty="0">
                <a:latin typeface="Times New Roman" panose="02020603050405020304" pitchFamily="18" charset="0"/>
                <a:cs typeface="Times New Roman" panose="02020603050405020304" pitchFamily="18" charset="0"/>
              </a:rPr>
              <a:t>, or when there are a </a:t>
            </a:r>
            <a:r>
              <a:rPr lang="en-IN" sz="2800" i="1" dirty="0">
                <a:latin typeface="Times New Roman" panose="02020603050405020304" pitchFamily="18" charset="0"/>
                <a:cs typeface="Times New Roman" panose="02020603050405020304" pitchFamily="18" charset="0"/>
              </a:rPr>
              <a:t>large number of buyers with significant </a:t>
            </a:r>
            <a:r>
              <a:rPr lang="en-IN" sz="2800" b="1" i="1" dirty="0">
                <a:latin typeface="Times New Roman" panose="02020603050405020304" pitchFamily="18" charset="0"/>
                <a:cs typeface="Times New Roman" panose="02020603050405020304" pitchFamily="18" charset="0"/>
              </a:rPr>
              <a:t>bargaining</a:t>
            </a:r>
            <a:r>
              <a:rPr lang="en-IN" sz="2800" i="1" dirty="0">
                <a:latin typeface="Times New Roman" panose="02020603050405020304" pitchFamily="18" charset="0"/>
                <a:cs typeface="Times New Roman" panose="02020603050405020304" pitchFamily="18" charset="0"/>
              </a:rPr>
              <a:t> power. </a:t>
            </a:r>
          </a:p>
          <a:p>
            <a:pPr algn="just">
              <a:lnSpc>
                <a:spcPct val="160000"/>
              </a:lnSpc>
            </a:pPr>
            <a:r>
              <a:rPr lang="en-IN" sz="2800" dirty="0">
                <a:latin typeface="Times New Roman" panose="02020603050405020304" pitchFamily="18" charset="0"/>
                <a:cs typeface="Times New Roman" panose="02020603050405020304" pitchFamily="18" charset="0"/>
              </a:rPr>
              <a:t>The basic idea is to </a:t>
            </a:r>
            <a:r>
              <a:rPr lang="en-IN" sz="3000" b="1" i="1" dirty="0">
                <a:solidFill>
                  <a:srgbClr val="4706EA"/>
                </a:solidFill>
                <a:latin typeface="Times New Roman" panose="02020603050405020304" pitchFamily="18" charset="0"/>
                <a:cs typeface="Times New Roman" panose="02020603050405020304" pitchFamily="18" charset="0"/>
              </a:rPr>
              <a:t>under-price competitors </a:t>
            </a:r>
            <a:r>
              <a:rPr lang="en-IN" sz="2800" dirty="0">
                <a:latin typeface="Times New Roman" panose="02020603050405020304" pitchFamily="18" charset="0"/>
                <a:cs typeface="Times New Roman" panose="02020603050405020304" pitchFamily="18" charset="0"/>
              </a:rPr>
              <a:t>and thereby gain market share and sales, entirely driving some </a:t>
            </a:r>
            <a:r>
              <a:rPr lang="en-IN" sz="2800" b="1" dirty="0">
                <a:solidFill>
                  <a:srgbClr val="FF0000"/>
                </a:solidFill>
                <a:latin typeface="Times New Roman" panose="02020603050405020304" pitchFamily="18" charset="0"/>
                <a:cs typeface="Times New Roman" panose="02020603050405020304" pitchFamily="18" charset="0"/>
              </a:rPr>
              <a:t>competitors out of the market</a:t>
            </a:r>
            <a:r>
              <a:rPr lang="en-IN" sz="2800"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180120684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6700" y="1"/>
            <a:ext cx="8442960" cy="819150"/>
          </a:xfrm>
        </p:spPr>
        <p:txBody>
          <a:bodyPr>
            <a:normAutofit/>
          </a:bodyPr>
          <a:lstStyle/>
          <a:p>
            <a:pPr algn="l"/>
            <a:r>
              <a:rPr lang="en-US" sz="3200" b="1" cap="none" dirty="0">
                <a:latin typeface="Times New Roman" pitchFamily="18" charset="0"/>
                <a:cs typeface="Times New Roman" pitchFamily="18" charset="0"/>
              </a:rPr>
              <a:t>Cont’d……</a:t>
            </a:r>
          </a:p>
        </p:txBody>
      </p:sp>
      <p:sp>
        <p:nvSpPr>
          <p:cNvPr id="3" name="Content Placeholder 2"/>
          <p:cNvSpPr>
            <a:spLocks noGrp="1"/>
          </p:cNvSpPr>
          <p:nvPr>
            <p:ph idx="1"/>
          </p:nvPr>
        </p:nvSpPr>
        <p:spPr>
          <a:xfrm>
            <a:off x="266700" y="1009650"/>
            <a:ext cx="8442960" cy="5486400"/>
          </a:xfrm>
          <a:noFill/>
          <a:ln>
            <a:solidFill>
              <a:schemeClr val="accent1"/>
            </a:solidFill>
          </a:ln>
        </p:spPr>
        <p:txBody>
          <a:bodyPr>
            <a:normAutofit/>
          </a:bodyPr>
          <a:lstStyle/>
          <a:p>
            <a:pPr algn="just">
              <a:lnSpc>
                <a:spcPct val="150000"/>
              </a:lnSpc>
            </a:pPr>
            <a:r>
              <a:rPr lang="en-IN" sz="2800" dirty="0"/>
              <a:t>When employing a cost leadership strategy, a firm must be </a:t>
            </a:r>
            <a:r>
              <a:rPr lang="en-IN" sz="2800" b="1" dirty="0">
                <a:solidFill>
                  <a:srgbClr val="4706EA"/>
                </a:solidFill>
              </a:rPr>
              <a:t>careful not to use </a:t>
            </a:r>
            <a:r>
              <a:rPr lang="en-IN" sz="2800" dirty="0"/>
              <a:t>such </a:t>
            </a:r>
            <a:r>
              <a:rPr lang="en-IN" sz="2800" b="1" i="1" dirty="0">
                <a:solidFill>
                  <a:srgbClr val="00B0F0"/>
                </a:solidFill>
              </a:rPr>
              <a:t>aggressive price cuts </a:t>
            </a:r>
            <a:r>
              <a:rPr lang="en-IN" sz="2800" dirty="0"/>
              <a:t>that their own profits are low or non-existent. </a:t>
            </a:r>
          </a:p>
          <a:p>
            <a:pPr algn="just">
              <a:lnSpc>
                <a:spcPct val="150000"/>
              </a:lnSpc>
            </a:pPr>
            <a:r>
              <a:rPr lang="en-IN" sz="2800" dirty="0"/>
              <a:t>Constantly be mindful of </a:t>
            </a:r>
            <a:r>
              <a:rPr lang="en-IN" sz="2800" i="1" dirty="0">
                <a:solidFill>
                  <a:srgbClr val="FF0000"/>
                </a:solidFill>
              </a:rPr>
              <a:t>cost-saving technological </a:t>
            </a:r>
            <a:r>
              <a:rPr lang="en-IN" sz="2800" dirty="0"/>
              <a:t>breakthroughs or any other </a:t>
            </a:r>
            <a:r>
              <a:rPr lang="en-IN" sz="2800" dirty="0">
                <a:solidFill>
                  <a:srgbClr val="4706EA"/>
                </a:solidFill>
              </a:rPr>
              <a:t>value chain advancements </a:t>
            </a:r>
            <a:r>
              <a:rPr lang="en-IN" sz="2800" dirty="0"/>
              <a:t>that could erode or destroy the firm’s competitive advantage.</a:t>
            </a:r>
            <a:endParaRPr lang="en-US" sz="40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33997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6700" y="1"/>
            <a:ext cx="8442960" cy="819150"/>
          </a:xfrm>
        </p:spPr>
        <p:txBody>
          <a:bodyPr>
            <a:normAutofit/>
          </a:bodyPr>
          <a:lstStyle/>
          <a:p>
            <a:pPr algn="l"/>
            <a:r>
              <a:rPr lang="en-US" sz="3200" b="1" cap="none" dirty="0">
                <a:latin typeface="Times New Roman" pitchFamily="18" charset="0"/>
                <a:cs typeface="Times New Roman" pitchFamily="18" charset="0"/>
              </a:rPr>
              <a:t>Quote: </a:t>
            </a:r>
          </a:p>
        </p:txBody>
      </p:sp>
      <p:sp>
        <p:nvSpPr>
          <p:cNvPr id="3" name="Content Placeholder 2"/>
          <p:cNvSpPr>
            <a:spLocks noGrp="1"/>
          </p:cNvSpPr>
          <p:nvPr>
            <p:ph idx="1"/>
          </p:nvPr>
        </p:nvSpPr>
        <p:spPr>
          <a:xfrm>
            <a:off x="266700" y="1009650"/>
            <a:ext cx="8442960" cy="5486400"/>
          </a:xfrm>
          <a:noFill/>
          <a:ln>
            <a:solidFill>
              <a:schemeClr val="accent1"/>
            </a:solidFill>
          </a:ln>
        </p:spPr>
        <p:txBody>
          <a:bodyPr>
            <a:normAutofit/>
          </a:bodyPr>
          <a:lstStyle/>
          <a:p>
            <a:pPr algn="just"/>
            <a:endParaRPr lang="en-IN" sz="3600" dirty="0"/>
          </a:p>
          <a:p>
            <a:pPr algn="just"/>
            <a:r>
              <a:rPr lang="en-IN" sz="3600" dirty="0"/>
              <a:t>"Planning. Doing things </a:t>
            </a:r>
            <a:r>
              <a:rPr lang="en-IN" sz="3600" b="1" dirty="0">
                <a:highlight>
                  <a:srgbClr val="FFFF00"/>
                </a:highlight>
              </a:rPr>
              <a:t>today</a:t>
            </a:r>
            <a:r>
              <a:rPr lang="en-IN" sz="3600" dirty="0"/>
              <a:t> to make us </a:t>
            </a:r>
            <a:r>
              <a:rPr lang="en-IN" sz="3600" b="1" dirty="0">
                <a:solidFill>
                  <a:srgbClr val="00B050"/>
                </a:solidFill>
              </a:rPr>
              <a:t>better</a:t>
            </a:r>
            <a:r>
              <a:rPr lang="en-IN" sz="3600" dirty="0"/>
              <a:t> </a:t>
            </a:r>
            <a:r>
              <a:rPr lang="en-IN" sz="3600" b="1" dirty="0">
                <a:solidFill>
                  <a:srgbClr val="00B050"/>
                </a:solidFill>
              </a:rPr>
              <a:t>tomorrow</a:t>
            </a:r>
            <a:r>
              <a:rPr lang="en-IN" sz="3600" dirty="0"/>
              <a:t>. Because the future belongs to those who make the hard decisions </a:t>
            </a:r>
            <a:r>
              <a:rPr lang="en-IN" sz="3600" b="1" dirty="0"/>
              <a:t>today</a:t>
            </a:r>
            <a:r>
              <a:rPr lang="en-IN" sz="3600" dirty="0"/>
              <a:t>."</a:t>
            </a:r>
          </a:p>
          <a:p>
            <a:pPr marL="0" indent="0" algn="just">
              <a:buNone/>
            </a:pPr>
            <a:r>
              <a:rPr lang="en-IN" sz="3600" b="1" dirty="0"/>
              <a:t>                Eaton Corporation</a:t>
            </a:r>
            <a:endParaRPr lang="en-US" sz="48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3669036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6700" y="1"/>
            <a:ext cx="8442960" cy="819150"/>
          </a:xfrm>
        </p:spPr>
        <p:txBody>
          <a:bodyPr>
            <a:normAutofit/>
          </a:bodyPr>
          <a:lstStyle/>
          <a:p>
            <a:pPr algn="l"/>
            <a:r>
              <a:rPr lang="en-US" sz="3200" b="1" cap="none" dirty="0">
                <a:latin typeface="Times New Roman" pitchFamily="18" charset="0"/>
                <a:cs typeface="Times New Roman" pitchFamily="18" charset="0"/>
              </a:rPr>
              <a:t>Cont’d……</a:t>
            </a:r>
          </a:p>
        </p:txBody>
      </p:sp>
      <p:sp>
        <p:nvSpPr>
          <p:cNvPr id="3" name="Content Placeholder 2"/>
          <p:cNvSpPr>
            <a:spLocks noGrp="1"/>
          </p:cNvSpPr>
          <p:nvPr>
            <p:ph idx="1"/>
          </p:nvPr>
        </p:nvSpPr>
        <p:spPr>
          <a:xfrm>
            <a:off x="266700" y="1009650"/>
            <a:ext cx="8442960" cy="5486400"/>
          </a:xfrm>
          <a:noFill/>
          <a:ln>
            <a:solidFill>
              <a:schemeClr val="accent1"/>
            </a:solidFill>
          </a:ln>
        </p:spPr>
        <p:txBody>
          <a:bodyPr>
            <a:normAutofit fontScale="92500" lnSpcReduction="10000"/>
          </a:bodyPr>
          <a:lstStyle/>
          <a:p>
            <a:pPr algn="just">
              <a:lnSpc>
                <a:spcPct val="150000"/>
              </a:lnSpc>
            </a:pPr>
            <a:r>
              <a:rPr lang="en-IN" sz="2000" dirty="0"/>
              <a:t>To employ cost leadership strategy successfully, a firm must ensure that its total costs across its </a:t>
            </a:r>
            <a:r>
              <a:rPr lang="en-IN" sz="2600" b="1" dirty="0">
                <a:solidFill>
                  <a:srgbClr val="4706EA"/>
                </a:solidFill>
              </a:rPr>
              <a:t>overall value chain </a:t>
            </a:r>
            <a:r>
              <a:rPr lang="en-IN" sz="2000" dirty="0"/>
              <a:t>are </a:t>
            </a:r>
            <a:r>
              <a:rPr lang="en-IN" sz="2000" b="1" dirty="0"/>
              <a:t>lower than competitors</a:t>
            </a:r>
            <a:r>
              <a:rPr lang="en-IN" sz="2000" dirty="0"/>
              <a:t>’ total costs. There are two ways to accomplish this </a:t>
            </a:r>
          </a:p>
          <a:p>
            <a:pPr marL="342900" indent="-342900" algn="just">
              <a:lnSpc>
                <a:spcPct val="150000"/>
              </a:lnSpc>
              <a:buFont typeface="+mj-lt"/>
              <a:buAutoNum type="arabicParenR"/>
            </a:pPr>
            <a:r>
              <a:rPr lang="en-IN" sz="2000" dirty="0"/>
              <a:t>Perform value chain activities more </a:t>
            </a:r>
            <a:r>
              <a:rPr lang="en-IN" sz="2000" b="1" dirty="0"/>
              <a:t>efficiently</a:t>
            </a:r>
            <a:r>
              <a:rPr lang="en-IN" sz="2000" dirty="0"/>
              <a:t> than rivals and control the factors that drive the costs of value chain activities. Such activities could include altering the plant layout, </a:t>
            </a:r>
            <a:r>
              <a:rPr lang="en-IN" sz="2000" b="1" i="1" dirty="0"/>
              <a:t>mastering newly introduced technologies</a:t>
            </a:r>
            <a:r>
              <a:rPr lang="en-IN" sz="2000" dirty="0"/>
              <a:t>, using </a:t>
            </a:r>
            <a:r>
              <a:rPr lang="en-IN" sz="2000" b="1" dirty="0"/>
              <a:t>common parts </a:t>
            </a:r>
            <a:r>
              <a:rPr lang="en-IN" sz="2000" dirty="0"/>
              <a:t>or components in different products, simplifying product design, finding ways to operate close to full capacity year-round, and so on.</a:t>
            </a:r>
          </a:p>
          <a:p>
            <a:pPr marL="342900" indent="-342900" algn="just">
              <a:lnSpc>
                <a:spcPct val="150000"/>
              </a:lnSpc>
              <a:buFont typeface="+mj-lt"/>
              <a:buAutoNum type="arabicParenR"/>
            </a:pPr>
            <a:r>
              <a:rPr lang="en-IN" sz="2000" dirty="0"/>
              <a:t>Revamp the firm’s </a:t>
            </a:r>
            <a:r>
              <a:rPr lang="en-IN" sz="2000" b="1" dirty="0"/>
              <a:t>overall value chain </a:t>
            </a:r>
            <a:r>
              <a:rPr lang="en-IN" sz="2000" dirty="0"/>
              <a:t>to </a:t>
            </a:r>
            <a:r>
              <a:rPr lang="en-IN" sz="2000" b="1" dirty="0">
                <a:solidFill>
                  <a:srgbClr val="4706EA"/>
                </a:solidFill>
              </a:rPr>
              <a:t>eliminate or bypass </a:t>
            </a:r>
            <a:r>
              <a:rPr lang="en-IN" sz="2000" dirty="0"/>
              <a:t>some cost-producing activities. Such activities could include securing new suppliers or distributors, selling products </a:t>
            </a:r>
            <a:r>
              <a:rPr lang="en-IN" sz="2000" b="1" dirty="0">
                <a:solidFill>
                  <a:srgbClr val="4706EA"/>
                </a:solidFill>
              </a:rPr>
              <a:t>online</a:t>
            </a:r>
            <a:r>
              <a:rPr lang="en-IN" sz="2000" dirty="0"/>
              <a:t>, relocating manufacturing facilities, avoiding the use of union </a:t>
            </a:r>
            <a:r>
              <a:rPr lang="en-IN" sz="2000" dirty="0" err="1"/>
              <a:t>labor</a:t>
            </a:r>
            <a:r>
              <a:rPr lang="en-IN" sz="2000" dirty="0"/>
              <a:t>, and so on.</a:t>
            </a:r>
            <a:endParaRPr lang="en-US" sz="32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175526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6700" y="1"/>
            <a:ext cx="8442960" cy="819150"/>
          </a:xfrm>
        </p:spPr>
        <p:txBody>
          <a:bodyPr>
            <a:normAutofit/>
          </a:bodyPr>
          <a:lstStyle/>
          <a:p>
            <a:pPr algn="l"/>
            <a:r>
              <a:rPr lang="en-US" sz="3200" b="1" cap="none" dirty="0">
                <a:latin typeface="Times New Roman" pitchFamily="18" charset="0"/>
                <a:cs typeface="Times New Roman" pitchFamily="18" charset="0"/>
              </a:rPr>
              <a:t>Differentiation</a:t>
            </a:r>
          </a:p>
        </p:txBody>
      </p:sp>
      <p:sp>
        <p:nvSpPr>
          <p:cNvPr id="3" name="Content Placeholder 2"/>
          <p:cNvSpPr>
            <a:spLocks noGrp="1"/>
          </p:cNvSpPr>
          <p:nvPr>
            <p:ph idx="1"/>
          </p:nvPr>
        </p:nvSpPr>
        <p:spPr>
          <a:xfrm>
            <a:off x="266700" y="1009650"/>
            <a:ext cx="8442960" cy="5486400"/>
          </a:xfrm>
          <a:noFill/>
          <a:ln>
            <a:solidFill>
              <a:schemeClr val="accent1"/>
            </a:solidFill>
          </a:ln>
        </p:spPr>
        <p:txBody>
          <a:bodyPr>
            <a:normAutofit fontScale="92500" lnSpcReduction="10000"/>
          </a:bodyPr>
          <a:lstStyle/>
          <a:p>
            <a:pPr algn="just">
              <a:lnSpc>
                <a:spcPct val="150000"/>
              </a:lnSpc>
            </a:pPr>
            <a:r>
              <a:rPr lang="en-IN" sz="2800" b="1" dirty="0">
                <a:latin typeface="Times New Roman" panose="02020603050405020304" pitchFamily="18" charset="0"/>
                <a:cs typeface="Times New Roman" panose="02020603050405020304" pitchFamily="18" charset="0"/>
              </a:rPr>
              <a:t>Differentiation</a:t>
            </a:r>
            <a:r>
              <a:rPr lang="en-IN" sz="2800" dirty="0">
                <a:latin typeface="Times New Roman" panose="02020603050405020304" pitchFamily="18" charset="0"/>
                <a:cs typeface="Times New Roman" panose="02020603050405020304" pitchFamily="18" charset="0"/>
              </a:rPr>
              <a:t> does not guarantee competitive advantage, especially if </a:t>
            </a:r>
            <a:r>
              <a:rPr lang="en-IN" sz="2800" b="1" dirty="0">
                <a:solidFill>
                  <a:srgbClr val="4706EA"/>
                </a:solidFill>
                <a:latin typeface="Times New Roman" panose="02020603050405020304" pitchFamily="18" charset="0"/>
                <a:cs typeface="Times New Roman" panose="02020603050405020304" pitchFamily="18" charset="0"/>
              </a:rPr>
              <a:t>standard</a:t>
            </a:r>
            <a:r>
              <a:rPr lang="en-IN" sz="2800" dirty="0">
                <a:latin typeface="Times New Roman" panose="02020603050405020304" pitchFamily="18" charset="0"/>
                <a:cs typeface="Times New Roman" panose="02020603050405020304" pitchFamily="18" charset="0"/>
              </a:rPr>
              <a:t> products sufficiently meet customer needs or if rapid imitation by competitors is possible. </a:t>
            </a:r>
          </a:p>
          <a:p>
            <a:pPr algn="just">
              <a:lnSpc>
                <a:spcPct val="150000"/>
              </a:lnSpc>
            </a:pPr>
            <a:r>
              <a:rPr lang="en-IN" sz="2800" b="1" dirty="0">
                <a:solidFill>
                  <a:srgbClr val="00B0F0"/>
                </a:solidFill>
                <a:latin typeface="Times New Roman" panose="02020603050405020304" pitchFamily="18" charset="0"/>
                <a:cs typeface="Times New Roman" panose="02020603050405020304" pitchFamily="18" charset="0"/>
              </a:rPr>
              <a:t>Durable</a:t>
            </a:r>
            <a:r>
              <a:rPr lang="en-IN" sz="2800" dirty="0">
                <a:latin typeface="Times New Roman" panose="02020603050405020304" pitchFamily="18" charset="0"/>
                <a:cs typeface="Times New Roman" panose="02020603050405020304" pitchFamily="18" charset="0"/>
              </a:rPr>
              <a:t> products protected by barriers to quick copying by competitors are best. </a:t>
            </a:r>
          </a:p>
          <a:p>
            <a:pPr algn="just">
              <a:lnSpc>
                <a:spcPct val="150000"/>
              </a:lnSpc>
            </a:pPr>
            <a:r>
              <a:rPr lang="en-IN" sz="2800" b="1" i="1" dirty="0">
                <a:solidFill>
                  <a:srgbClr val="4706EA"/>
                </a:solidFill>
                <a:latin typeface="Times New Roman" panose="02020603050405020304" pitchFamily="18" charset="0"/>
                <a:cs typeface="Times New Roman" panose="02020603050405020304" pitchFamily="18" charset="0"/>
              </a:rPr>
              <a:t>Successful</a:t>
            </a:r>
            <a:r>
              <a:rPr lang="en-IN" sz="2800" dirty="0">
                <a:latin typeface="Times New Roman" panose="02020603050405020304" pitchFamily="18" charset="0"/>
                <a:cs typeface="Times New Roman" panose="02020603050405020304" pitchFamily="18" charset="0"/>
              </a:rPr>
              <a:t> </a:t>
            </a:r>
            <a:r>
              <a:rPr lang="en-IN" sz="2800" b="1" dirty="0">
                <a:solidFill>
                  <a:srgbClr val="4706EA"/>
                </a:solidFill>
                <a:latin typeface="Times New Roman" panose="02020603050405020304" pitchFamily="18" charset="0"/>
                <a:cs typeface="Times New Roman" panose="02020603050405020304" pitchFamily="18" charset="0"/>
              </a:rPr>
              <a:t>differentiation</a:t>
            </a:r>
            <a:r>
              <a:rPr lang="en-IN" sz="2800" dirty="0">
                <a:solidFill>
                  <a:srgbClr val="4706EA"/>
                </a:solidFill>
                <a:latin typeface="Times New Roman" panose="02020603050405020304" pitchFamily="18" charset="0"/>
                <a:cs typeface="Times New Roman" panose="02020603050405020304" pitchFamily="18" charset="0"/>
              </a:rPr>
              <a:t> </a:t>
            </a:r>
            <a:r>
              <a:rPr lang="en-IN" sz="2800" dirty="0">
                <a:latin typeface="Times New Roman" panose="02020603050405020304" pitchFamily="18" charset="0"/>
                <a:cs typeface="Times New Roman" panose="02020603050405020304" pitchFamily="18" charset="0"/>
              </a:rPr>
              <a:t>can mean greater product flexibility, greater compatibility, lower costs, improved service, less maintenance, greater convenience, or more features.</a:t>
            </a:r>
            <a:endParaRPr lang="en-US" sz="36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4925869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6700" y="1"/>
            <a:ext cx="8442960" cy="819150"/>
          </a:xfrm>
        </p:spPr>
        <p:txBody>
          <a:bodyPr>
            <a:normAutofit/>
          </a:bodyPr>
          <a:lstStyle/>
          <a:p>
            <a:pPr algn="l"/>
            <a:r>
              <a:rPr lang="en-US" sz="3200" b="1" cap="none" dirty="0">
                <a:latin typeface="Times New Roman" pitchFamily="18" charset="0"/>
                <a:cs typeface="Times New Roman" pitchFamily="18" charset="0"/>
              </a:rPr>
              <a:t>Cont’d……</a:t>
            </a:r>
          </a:p>
        </p:txBody>
      </p:sp>
      <p:sp>
        <p:nvSpPr>
          <p:cNvPr id="3" name="Content Placeholder 2"/>
          <p:cNvSpPr>
            <a:spLocks noGrp="1"/>
          </p:cNvSpPr>
          <p:nvPr>
            <p:ph idx="1"/>
          </p:nvPr>
        </p:nvSpPr>
        <p:spPr>
          <a:xfrm>
            <a:off x="266700" y="980902"/>
            <a:ext cx="8442960" cy="5735782"/>
          </a:xfrm>
          <a:noFill/>
          <a:ln>
            <a:solidFill>
              <a:schemeClr val="accent1"/>
            </a:solidFill>
          </a:ln>
        </p:spPr>
        <p:txBody>
          <a:bodyPr>
            <a:noAutofit/>
          </a:bodyPr>
          <a:lstStyle/>
          <a:p>
            <a:pPr algn="just">
              <a:lnSpc>
                <a:spcPct val="150000"/>
              </a:lnSpc>
            </a:pPr>
            <a:r>
              <a:rPr lang="en-IN" sz="2700" dirty="0">
                <a:latin typeface="Times New Roman" panose="02020603050405020304" pitchFamily="18" charset="0"/>
                <a:cs typeface="Times New Roman" panose="02020603050405020304" pitchFamily="18" charset="0"/>
              </a:rPr>
              <a:t>A differentiation strategy should be pursued </a:t>
            </a:r>
            <a:r>
              <a:rPr lang="en-IN" sz="2700" b="1" dirty="0">
                <a:solidFill>
                  <a:srgbClr val="4706EA"/>
                </a:solidFill>
                <a:latin typeface="Times New Roman" panose="02020603050405020304" pitchFamily="18" charset="0"/>
                <a:cs typeface="Times New Roman" panose="02020603050405020304" pitchFamily="18" charset="0"/>
              </a:rPr>
              <a:t>only</a:t>
            </a:r>
            <a:r>
              <a:rPr lang="en-IN" sz="2700" dirty="0">
                <a:latin typeface="Times New Roman" panose="02020603050405020304" pitchFamily="18" charset="0"/>
                <a:cs typeface="Times New Roman" panose="02020603050405020304" pitchFamily="18" charset="0"/>
              </a:rPr>
              <a:t> after a careful study of buyers’ needs and preferences to determine the feasibility of incorporating one or more </a:t>
            </a:r>
            <a:r>
              <a:rPr lang="en-IN" sz="2700" i="1" dirty="0">
                <a:latin typeface="Times New Roman" panose="02020603050405020304" pitchFamily="18" charset="0"/>
                <a:cs typeface="Times New Roman" panose="02020603050405020304" pitchFamily="18" charset="0"/>
              </a:rPr>
              <a:t>differentiating features </a:t>
            </a:r>
            <a:r>
              <a:rPr lang="en-IN" sz="2700" dirty="0">
                <a:latin typeface="Times New Roman" panose="02020603050405020304" pitchFamily="18" charset="0"/>
                <a:cs typeface="Times New Roman" panose="02020603050405020304" pitchFamily="18" charset="0"/>
              </a:rPr>
              <a:t>into a unique product that features the desired attributes. </a:t>
            </a:r>
          </a:p>
          <a:p>
            <a:pPr algn="just">
              <a:lnSpc>
                <a:spcPct val="150000"/>
              </a:lnSpc>
            </a:pPr>
            <a:r>
              <a:rPr lang="en-IN" sz="2700" dirty="0">
                <a:latin typeface="Times New Roman" panose="02020603050405020304" pitchFamily="18" charset="0"/>
                <a:cs typeface="Times New Roman" panose="02020603050405020304" pitchFamily="18" charset="0"/>
              </a:rPr>
              <a:t>A successful differentiation strategy allows a firm to charge a higher price for its product and to gain customer loyalty because consumers may become strongly attached to the differentiation features.</a:t>
            </a:r>
          </a:p>
        </p:txBody>
      </p:sp>
    </p:spTree>
    <p:extLst>
      <p:ext uri="{BB962C8B-B14F-4D97-AF65-F5344CB8AC3E}">
        <p14:creationId xmlns:p14="http://schemas.microsoft.com/office/powerpoint/2010/main" val="323359104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6700" y="1"/>
            <a:ext cx="8442960" cy="819150"/>
          </a:xfrm>
        </p:spPr>
        <p:txBody>
          <a:bodyPr>
            <a:normAutofit/>
          </a:bodyPr>
          <a:lstStyle/>
          <a:p>
            <a:pPr algn="l"/>
            <a:r>
              <a:rPr lang="en-US" sz="3200" b="1" cap="none" dirty="0">
                <a:latin typeface="Times New Roman" pitchFamily="18" charset="0"/>
                <a:cs typeface="Times New Roman" pitchFamily="18" charset="0"/>
              </a:rPr>
              <a:t>Cont’d……</a:t>
            </a:r>
          </a:p>
        </p:txBody>
      </p:sp>
      <p:sp>
        <p:nvSpPr>
          <p:cNvPr id="3" name="Content Placeholder 2"/>
          <p:cNvSpPr>
            <a:spLocks noGrp="1"/>
          </p:cNvSpPr>
          <p:nvPr>
            <p:ph idx="1"/>
          </p:nvPr>
        </p:nvSpPr>
        <p:spPr>
          <a:xfrm>
            <a:off x="266700" y="1009650"/>
            <a:ext cx="8442960" cy="5486400"/>
          </a:xfrm>
          <a:noFill/>
          <a:ln>
            <a:solidFill>
              <a:schemeClr val="accent1"/>
            </a:solidFill>
          </a:ln>
        </p:spPr>
        <p:txBody>
          <a:bodyPr>
            <a:noAutofit/>
          </a:bodyPr>
          <a:lstStyle/>
          <a:p>
            <a:pPr algn="just">
              <a:lnSpc>
                <a:spcPct val="150000"/>
              </a:lnSpc>
            </a:pPr>
            <a:r>
              <a:rPr lang="en-IN" sz="2800" dirty="0">
                <a:latin typeface="Times New Roman" panose="02020603050405020304" pitchFamily="18" charset="0"/>
                <a:cs typeface="Times New Roman" panose="02020603050405020304" pitchFamily="18" charset="0"/>
              </a:rPr>
              <a:t>Special features that differentiate one’s product can include superior service, spare parts availability, engineering design, product performance, useful life, gas mileage, or ease of use.</a:t>
            </a:r>
          </a:p>
          <a:p>
            <a:pPr algn="just">
              <a:lnSpc>
                <a:spcPct val="150000"/>
              </a:lnSpc>
            </a:pPr>
            <a:r>
              <a:rPr lang="en-IN" sz="2800" dirty="0">
                <a:solidFill>
                  <a:schemeClr val="tx1"/>
                </a:solidFill>
                <a:latin typeface="Times New Roman" panose="02020603050405020304" pitchFamily="18" charset="0"/>
                <a:cs typeface="Times New Roman" panose="02020603050405020304" pitchFamily="18" charset="0"/>
              </a:rPr>
              <a:t>The </a:t>
            </a:r>
            <a:r>
              <a:rPr lang="en-IN" sz="2800" b="1" dirty="0">
                <a:solidFill>
                  <a:srgbClr val="4706EA"/>
                </a:solidFill>
                <a:latin typeface="Times New Roman" panose="02020603050405020304" pitchFamily="18" charset="0"/>
                <a:cs typeface="Times New Roman" panose="02020603050405020304" pitchFamily="18" charset="0"/>
              </a:rPr>
              <a:t>risk associated </a:t>
            </a:r>
            <a:r>
              <a:rPr lang="en-IN" sz="2800" dirty="0">
                <a:solidFill>
                  <a:schemeClr val="tx1"/>
                </a:solidFill>
                <a:latin typeface="Times New Roman" panose="02020603050405020304" pitchFamily="18" charset="0"/>
                <a:cs typeface="Times New Roman" panose="02020603050405020304" pitchFamily="18" charset="0"/>
              </a:rPr>
              <a:t>with differentiation is </a:t>
            </a:r>
            <a:r>
              <a:rPr lang="en-IN" sz="2800" dirty="0">
                <a:latin typeface="Times New Roman" panose="02020603050405020304" pitchFamily="18" charset="0"/>
                <a:cs typeface="Times New Roman" panose="02020603050405020304" pitchFamily="18" charset="0"/>
              </a:rPr>
              <a:t>the unique product may </a:t>
            </a:r>
            <a:r>
              <a:rPr lang="en-IN" sz="2800" b="1" dirty="0">
                <a:solidFill>
                  <a:srgbClr val="4706EA"/>
                </a:solidFill>
                <a:latin typeface="Times New Roman" panose="02020603050405020304" pitchFamily="18" charset="0"/>
                <a:cs typeface="Times New Roman" panose="02020603050405020304" pitchFamily="18" charset="0"/>
              </a:rPr>
              <a:t>not be valued highly enough by customers </a:t>
            </a:r>
            <a:r>
              <a:rPr lang="en-IN" sz="2800" dirty="0">
                <a:latin typeface="Times New Roman" panose="02020603050405020304" pitchFamily="18" charset="0"/>
                <a:cs typeface="Times New Roman" panose="02020603050405020304" pitchFamily="18" charset="0"/>
              </a:rPr>
              <a:t>to justify the higher price and the competitors easily copied the unique feature.</a:t>
            </a:r>
            <a:endParaRPr lang="en-US" sz="28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8496841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6700" y="1"/>
            <a:ext cx="8442960" cy="819150"/>
          </a:xfrm>
        </p:spPr>
        <p:txBody>
          <a:bodyPr>
            <a:normAutofit/>
          </a:bodyPr>
          <a:lstStyle/>
          <a:p>
            <a:pPr algn="l"/>
            <a:r>
              <a:rPr lang="en-IN" sz="3200" b="1" dirty="0"/>
              <a:t>Focus</a:t>
            </a:r>
            <a:r>
              <a:rPr lang="en-IN" sz="3200" dirty="0"/>
              <a:t>….</a:t>
            </a:r>
            <a:endParaRPr lang="en-US" sz="3200" b="1" cap="none" dirty="0">
              <a:latin typeface="Times New Roman" pitchFamily="18" charset="0"/>
              <a:cs typeface="Times New Roman" pitchFamily="18" charset="0"/>
            </a:endParaRPr>
          </a:p>
        </p:txBody>
      </p:sp>
      <p:sp>
        <p:nvSpPr>
          <p:cNvPr id="3" name="Content Placeholder 2"/>
          <p:cNvSpPr>
            <a:spLocks noGrp="1"/>
          </p:cNvSpPr>
          <p:nvPr>
            <p:ph idx="1"/>
          </p:nvPr>
        </p:nvSpPr>
        <p:spPr>
          <a:xfrm>
            <a:off x="266700" y="1009650"/>
            <a:ext cx="8442960" cy="5486400"/>
          </a:xfrm>
          <a:noFill/>
          <a:ln>
            <a:solidFill>
              <a:schemeClr val="accent1"/>
            </a:solidFill>
          </a:ln>
        </p:spPr>
        <p:txBody>
          <a:bodyPr>
            <a:normAutofit fontScale="92500" lnSpcReduction="10000"/>
          </a:bodyPr>
          <a:lstStyle/>
          <a:p>
            <a:pPr algn="just">
              <a:lnSpc>
                <a:spcPct val="150000"/>
              </a:lnSpc>
            </a:pPr>
            <a:r>
              <a:rPr lang="en-IN" sz="2800" dirty="0"/>
              <a:t>Focus strategies are most effective when consumers have </a:t>
            </a:r>
            <a:r>
              <a:rPr lang="en-IN" sz="3000" b="1" dirty="0">
                <a:solidFill>
                  <a:srgbClr val="FF0000"/>
                </a:solidFill>
              </a:rPr>
              <a:t>distinctive</a:t>
            </a:r>
            <a:r>
              <a:rPr lang="en-IN" sz="3000" dirty="0">
                <a:solidFill>
                  <a:srgbClr val="FF0000"/>
                </a:solidFill>
              </a:rPr>
              <a:t> </a:t>
            </a:r>
            <a:r>
              <a:rPr lang="en-IN" sz="2800" dirty="0"/>
              <a:t>preferences or requirements and when rival firms are not attempting to specialize in the same target segment.</a:t>
            </a:r>
          </a:p>
          <a:p>
            <a:pPr algn="just">
              <a:lnSpc>
                <a:spcPct val="150000"/>
              </a:lnSpc>
            </a:pPr>
            <a:r>
              <a:rPr lang="en-IN" sz="2800" dirty="0"/>
              <a:t>However the risks of pursuing a focus strategy include the possibility that </a:t>
            </a:r>
            <a:r>
              <a:rPr lang="en-IN" sz="2800" b="1" dirty="0">
                <a:solidFill>
                  <a:srgbClr val="4706EA"/>
                </a:solidFill>
              </a:rPr>
              <a:t>numerous competitors </a:t>
            </a:r>
            <a:r>
              <a:rPr lang="en-IN" sz="2800" dirty="0"/>
              <a:t>will recognize the successful focus strategy and copy it or that consumer preferences will drift toward the product attributes desired by the market as a whole.</a:t>
            </a:r>
            <a:endParaRPr lang="en-US" sz="40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1797540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6700" y="-67733"/>
            <a:ext cx="8442960" cy="819150"/>
          </a:xfrm>
        </p:spPr>
        <p:txBody>
          <a:bodyPr>
            <a:normAutofit/>
          </a:bodyPr>
          <a:lstStyle/>
          <a:p>
            <a:pPr algn="l"/>
            <a:r>
              <a:rPr lang="en-US" sz="3200" b="1" cap="none" dirty="0">
                <a:latin typeface="Times New Roman" pitchFamily="18" charset="0"/>
                <a:cs typeface="Times New Roman" pitchFamily="18" charset="0"/>
              </a:rPr>
              <a:t>Reading Assignment II</a:t>
            </a:r>
          </a:p>
        </p:txBody>
      </p:sp>
      <p:sp>
        <p:nvSpPr>
          <p:cNvPr id="3" name="Content Placeholder 2"/>
          <p:cNvSpPr>
            <a:spLocks noGrp="1"/>
          </p:cNvSpPr>
          <p:nvPr>
            <p:ph idx="1"/>
          </p:nvPr>
        </p:nvSpPr>
        <p:spPr>
          <a:xfrm>
            <a:off x="266700" y="1009650"/>
            <a:ext cx="8442960" cy="5486400"/>
          </a:xfrm>
          <a:noFill/>
          <a:ln>
            <a:solidFill>
              <a:schemeClr val="accent1"/>
            </a:solidFill>
          </a:ln>
        </p:spPr>
        <p:txBody>
          <a:bodyPr>
            <a:normAutofit/>
          </a:bodyPr>
          <a:lstStyle/>
          <a:p>
            <a:pPr algn="just">
              <a:lnSpc>
                <a:spcPct val="150000"/>
              </a:lnSpc>
            </a:pPr>
            <a:r>
              <a:rPr lang="en-US" sz="3200" dirty="0">
                <a:solidFill>
                  <a:schemeClr val="tx1"/>
                </a:solidFill>
                <a:latin typeface="Tahoma" panose="020B0604030504040204" pitchFamily="34" charset="0"/>
                <a:ea typeface="Tahoma" panose="020B0604030504040204" pitchFamily="34" charset="0"/>
                <a:cs typeface="Tahoma" panose="020B0604030504040204" pitchFamily="34" charset="0"/>
              </a:rPr>
              <a:t>Discuss the </a:t>
            </a:r>
            <a:r>
              <a:rPr lang="en-IN" sz="3200" dirty="0">
                <a:latin typeface="Tahoma" panose="020B0604030504040204" pitchFamily="34" charset="0"/>
                <a:ea typeface="Tahoma" panose="020B0604030504040204" pitchFamily="34" charset="0"/>
                <a:cs typeface="Tahoma" panose="020B0604030504040204" pitchFamily="34" charset="0"/>
              </a:rPr>
              <a:t>especially attractive conditions in which each porter’s five generic strategies will be effective.</a:t>
            </a:r>
            <a:endParaRPr lang="en-US" sz="3200" dirty="0">
              <a:solidFill>
                <a:schemeClr val="tx1"/>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253906712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B22CD65-C5C4-4266-B9D7-CEDCCFC2F115}"/>
              </a:ext>
            </a:extLst>
          </p:cNvPr>
          <p:cNvSpPr>
            <a:spLocks noGrp="1"/>
          </p:cNvSpPr>
          <p:nvPr>
            <p:ph type="ctrTitle"/>
          </p:nvPr>
        </p:nvSpPr>
        <p:spPr>
          <a:xfrm>
            <a:off x="541866" y="113303"/>
            <a:ext cx="7889360" cy="1067104"/>
          </a:xfrm>
          <a:solidFill>
            <a:srgbClr val="FF9933"/>
          </a:solidFill>
        </p:spPr>
        <p:txBody>
          <a:bodyPr/>
          <a:lstStyle/>
          <a:p>
            <a:r>
              <a:rPr lang="en-IN" sz="3200" b="1" cap="none" dirty="0"/>
              <a:t>Means For Achieving Strategies</a:t>
            </a:r>
            <a:endParaRPr lang="en-IN" dirty="0"/>
          </a:p>
        </p:txBody>
      </p:sp>
      <p:sp>
        <p:nvSpPr>
          <p:cNvPr id="3" name="Subtitle 2">
            <a:extLst>
              <a:ext uri="{FF2B5EF4-FFF2-40B4-BE49-F238E27FC236}">
                <a16:creationId xmlns:a16="http://schemas.microsoft.com/office/drawing/2014/main" xmlns="" id="{F63B5AC3-4899-435C-9BBF-B662FFEB2F4F}"/>
              </a:ext>
            </a:extLst>
          </p:cNvPr>
          <p:cNvSpPr>
            <a:spLocks noGrp="1"/>
          </p:cNvSpPr>
          <p:nvPr>
            <p:ph type="subTitle" idx="1"/>
          </p:nvPr>
        </p:nvSpPr>
        <p:spPr>
          <a:xfrm>
            <a:off x="541865" y="1629295"/>
            <a:ext cx="7889360" cy="4636038"/>
          </a:xfrm>
          <a:solidFill>
            <a:schemeClr val="tx1"/>
          </a:solidFill>
        </p:spPr>
        <p:txBody>
          <a:bodyPr>
            <a:normAutofit/>
          </a:bodyPr>
          <a:lstStyle/>
          <a:p>
            <a:pPr marL="457200" indent="-457200" algn="l">
              <a:lnSpc>
                <a:spcPct val="150000"/>
              </a:lnSpc>
              <a:buFont typeface="+mj-lt"/>
              <a:buAutoNum type="arabicPeriod"/>
            </a:pPr>
            <a:r>
              <a:rPr lang="en-IN" sz="3200" b="1" dirty="0">
                <a:solidFill>
                  <a:schemeClr val="bg1"/>
                </a:solidFill>
              </a:rPr>
              <a:t>Cooperation Among Competitors</a:t>
            </a:r>
          </a:p>
          <a:p>
            <a:pPr marL="457200" indent="-457200" algn="l">
              <a:lnSpc>
                <a:spcPct val="150000"/>
              </a:lnSpc>
              <a:buFont typeface="+mj-lt"/>
              <a:buAutoNum type="arabicPeriod"/>
            </a:pPr>
            <a:r>
              <a:rPr lang="en-IN" sz="3200" b="1" dirty="0">
                <a:solidFill>
                  <a:schemeClr val="bg1"/>
                </a:solidFill>
              </a:rPr>
              <a:t>Joint Venture</a:t>
            </a:r>
          </a:p>
          <a:p>
            <a:pPr marL="457200" indent="-457200" algn="l">
              <a:lnSpc>
                <a:spcPct val="150000"/>
              </a:lnSpc>
              <a:buFont typeface="+mj-lt"/>
              <a:buAutoNum type="arabicPeriod"/>
            </a:pPr>
            <a:r>
              <a:rPr lang="en-IN" sz="3200" b="1" dirty="0">
                <a:solidFill>
                  <a:schemeClr val="bg1"/>
                </a:solidFill>
              </a:rPr>
              <a:t>Merger/Acquisitions</a:t>
            </a:r>
          </a:p>
          <a:p>
            <a:pPr marL="457200" indent="-457200" algn="l">
              <a:lnSpc>
                <a:spcPct val="150000"/>
              </a:lnSpc>
              <a:buFont typeface="+mj-lt"/>
              <a:buAutoNum type="arabicPeriod"/>
            </a:pPr>
            <a:r>
              <a:rPr lang="en-IN" sz="3200" b="1" dirty="0">
                <a:solidFill>
                  <a:schemeClr val="bg1"/>
                </a:solidFill>
              </a:rPr>
              <a:t>First Mover Advantages</a:t>
            </a:r>
          </a:p>
          <a:p>
            <a:pPr marL="457200" indent="-457200" algn="l">
              <a:lnSpc>
                <a:spcPct val="150000"/>
              </a:lnSpc>
              <a:buFont typeface="+mj-lt"/>
              <a:buAutoNum type="arabicPeriod"/>
            </a:pPr>
            <a:r>
              <a:rPr lang="en-IN" sz="3200" b="1" dirty="0">
                <a:solidFill>
                  <a:schemeClr val="bg1"/>
                </a:solidFill>
              </a:rPr>
              <a:t>Outsourcing </a:t>
            </a:r>
          </a:p>
        </p:txBody>
      </p:sp>
    </p:spTree>
    <p:extLst>
      <p:ext uri="{BB962C8B-B14F-4D97-AF65-F5344CB8AC3E}">
        <p14:creationId xmlns:p14="http://schemas.microsoft.com/office/powerpoint/2010/main" val="348349818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6700" y="1"/>
            <a:ext cx="8442960" cy="819150"/>
          </a:xfrm>
        </p:spPr>
        <p:txBody>
          <a:bodyPr>
            <a:normAutofit fontScale="90000"/>
          </a:bodyPr>
          <a:lstStyle/>
          <a:p>
            <a:pPr algn="l"/>
            <a:r>
              <a:rPr lang="en-IN" sz="3600" b="1" cap="none" dirty="0">
                <a:latin typeface="Times New Roman" panose="02020603050405020304" pitchFamily="18" charset="0"/>
                <a:cs typeface="Times New Roman" panose="02020603050405020304" pitchFamily="18" charset="0"/>
              </a:rPr>
              <a:t>Cooperation Among Competitors</a:t>
            </a:r>
            <a:endParaRPr lang="en-US" sz="4400" b="1" cap="none" dirty="0">
              <a:latin typeface="Times New Roman" pitchFamily="18" charset="0"/>
              <a:cs typeface="Times New Roman" pitchFamily="18" charset="0"/>
            </a:endParaRPr>
          </a:p>
        </p:txBody>
      </p:sp>
      <p:sp>
        <p:nvSpPr>
          <p:cNvPr id="3" name="Content Placeholder 2"/>
          <p:cNvSpPr>
            <a:spLocks noGrp="1"/>
          </p:cNvSpPr>
          <p:nvPr>
            <p:ph idx="1"/>
          </p:nvPr>
        </p:nvSpPr>
        <p:spPr>
          <a:xfrm>
            <a:off x="266700" y="1009650"/>
            <a:ext cx="8442960" cy="5486400"/>
          </a:xfrm>
          <a:noFill/>
          <a:ln>
            <a:solidFill>
              <a:schemeClr val="accent1"/>
            </a:solidFill>
          </a:ln>
        </p:spPr>
        <p:txBody>
          <a:bodyPr>
            <a:normAutofit fontScale="85000" lnSpcReduction="20000"/>
          </a:bodyPr>
          <a:lstStyle/>
          <a:p>
            <a:pPr algn="just">
              <a:lnSpc>
                <a:spcPct val="150000"/>
              </a:lnSpc>
            </a:pPr>
            <a:r>
              <a:rPr lang="en-IN" sz="3600" dirty="0">
                <a:latin typeface="Times New Roman" panose="02020603050405020304" pitchFamily="18" charset="0"/>
                <a:cs typeface="Times New Roman" panose="02020603050405020304" pitchFamily="18" charset="0"/>
              </a:rPr>
              <a:t>Strategies that stress cooperation among competitors are being used more. </a:t>
            </a:r>
          </a:p>
          <a:p>
            <a:pPr algn="just">
              <a:lnSpc>
                <a:spcPct val="150000"/>
              </a:lnSpc>
            </a:pPr>
            <a:r>
              <a:rPr lang="en-IN" sz="3600" dirty="0">
                <a:latin typeface="Times New Roman" panose="02020603050405020304" pitchFamily="18" charset="0"/>
                <a:cs typeface="Times New Roman" panose="02020603050405020304" pitchFamily="18" charset="0"/>
              </a:rPr>
              <a:t>For collaboration between competitors to succeed, both firms must contribute something distinctive, such as technology, distribution, basic research, or manufacturing capacity. </a:t>
            </a:r>
          </a:p>
          <a:p>
            <a:pPr algn="just">
              <a:lnSpc>
                <a:spcPct val="150000"/>
              </a:lnSpc>
            </a:pPr>
            <a:r>
              <a:rPr lang="en-IN" sz="2800" b="1" i="1" dirty="0">
                <a:solidFill>
                  <a:srgbClr val="FF0000"/>
                </a:solidFill>
                <a:latin typeface="Times New Roman" panose="02020603050405020304" pitchFamily="18" charset="0"/>
                <a:cs typeface="Times New Roman" panose="02020603050405020304" pitchFamily="18" charset="0"/>
              </a:rPr>
              <a:t>Learning</a:t>
            </a:r>
            <a:r>
              <a:rPr lang="en-IN" sz="2800" i="1" dirty="0">
                <a:latin typeface="Times New Roman" panose="02020603050405020304" pitchFamily="18" charset="0"/>
                <a:cs typeface="Times New Roman" panose="02020603050405020304" pitchFamily="18" charset="0"/>
              </a:rPr>
              <a:t>  from the </a:t>
            </a:r>
            <a:r>
              <a:rPr lang="en-IN" sz="2800" b="1" i="1" dirty="0">
                <a:latin typeface="Times New Roman" panose="02020603050405020304" pitchFamily="18" charset="0"/>
                <a:cs typeface="Times New Roman" panose="02020603050405020304" pitchFamily="18" charset="0"/>
              </a:rPr>
              <a:t>partner</a:t>
            </a:r>
            <a:r>
              <a:rPr lang="en-IN" sz="2800" i="1" dirty="0">
                <a:latin typeface="Times New Roman" panose="02020603050405020304" pitchFamily="18" charset="0"/>
                <a:cs typeface="Times New Roman" panose="02020603050405020304" pitchFamily="18" charset="0"/>
              </a:rPr>
              <a:t> </a:t>
            </a:r>
            <a:r>
              <a:rPr lang="en-IN" sz="2800" dirty="0">
                <a:latin typeface="Times New Roman" panose="02020603050405020304" pitchFamily="18" charset="0"/>
                <a:cs typeface="Times New Roman" panose="02020603050405020304" pitchFamily="18" charset="0"/>
              </a:rPr>
              <a:t>is a major reason for cooperation why Asian and European firms enter into cooperative agreements.</a:t>
            </a:r>
            <a:endParaRPr lang="en-IN" sz="3600" dirty="0">
              <a:latin typeface="Times New Roman" panose="02020603050405020304" pitchFamily="18" charset="0"/>
              <a:cs typeface="Times New Roman" panose="02020603050405020304" pitchFamily="18" charset="0"/>
            </a:endParaRPr>
          </a:p>
          <a:p>
            <a:pPr algn="just">
              <a:lnSpc>
                <a:spcPct val="150000"/>
              </a:lnSpc>
            </a:pPr>
            <a:endParaRPr lang="en-IN" sz="3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0079779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6700" y="1"/>
            <a:ext cx="8442960" cy="819150"/>
          </a:xfrm>
        </p:spPr>
        <p:txBody>
          <a:bodyPr>
            <a:normAutofit fontScale="90000"/>
          </a:bodyPr>
          <a:lstStyle/>
          <a:p>
            <a:pPr algn="l"/>
            <a:r>
              <a:rPr lang="en-IN" sz="3600" b="1" cap="none" dirty="0">
                <a:latin typeface="Times New Roman" panose="02020603050405020304" pitchFamily="18" charset="0"/>
                <a:cs typeface="Times New Roman" panose="02020603050405020304" pitchFamily="18" charset="0"/>
              </a:rPr>
              <a:t>Cooperation Among Competitors</a:t>
            </a:r>
            <a:endParaRPr lang="en-US" sz="4400" b="1" cap="none" dirty="0">
              <a:latin typeface="Times New Roman" pitchFamily="18" charset="0"/>
              <a:cs typeface="Times New Roman" pitchFamily="18" charset="0"/>
            </a:endParaRPr>
          </a:p>
        </p:txBody>
      </p:sp>
      <p:sp>
        <p:nvSpPr>
          <p:cNvPr id="3" name="Content Placeholder 2"/>
          <p:cNvSpPr>
            <a:spLocks noGrp="1"/>
          </p:cNvSpPr>
          <p:nvPr>
            <p:ph idx="1"/>
          </p:nvPr>
        </p:nvSpPr>
        <p:spPr>
          <a:xfrm>
            <a:off x="266700" y="1009650"/>
            <a:ext cx="8442960" cy="5486400"/>
          </a:xfrm>
          <a:noFill/>
          <a:ln>
            <a:solidFill>
              <a:schemeClr val="accent1"/>
            </a:solidFill>
          </a:ln>
        </p:spPr>
        <p:txBody>
          <a:bodyPr>
            <a:normAutofit lnSpcReduction="10000"/>
          </a:bodyPr>
          <a:lstStyle/>
          <a:p>
            <a:pPr algn="just"/>
            <a:r>
              <a:rPr lang="en-IN" sz="2800" dirty="0">
                <a:latin typeface="Times New Roman" panose="02020603050405020304" pitchFamily="18" charset="0"/>
                <a:cs typeface="Times New Roman" panose="02020603050405020304" pitchFamily="18" charset="0"/>
              </a:rPr>
              <a:t>E.g. Star alliance </a:t>
            </a:r>
            <a:r>
              <a:rPr lang="en-IN" sz="2000" dirty="0"/>
              <a:t>has 25 airlines, </a:t>
            </a:r>
            <a:r>
              <a:rPr lang="en-IN" sz="2000" dirty="0" err="1"/>
              <a:t>OneWorld</a:t>
            </a:r>
            <a:r>
              <a:rPr lang="en-IN" sz="2000" dirty="0"/>
              <a:t> Alliance has 10 SkyTeam Alliance has 15 airlines. Firms are moving to compete as groups within alliances more and more as it becomes increasingly difficult to survive alone in some industries.</a:t>
            </a:r>
          </a:p>
          <a:p>
            <a:pPr algn="just"/>
            <a:r>
              <a:rPr lang="en-IN" sz="2000" dirty="0"/>
              <a:t>Google’s YouTube and Vivendi SA’s Universal Music Group have formed a partnership called Vevo to provide a new music-video service. Google provides the technology and Universal Music provides the content, and both firms share the revenues. The two firms now operate the stand-alone site Vevo.com.</a:t>
            </a:r>
            <a:endParaRPr lang="en-IN" sz="2800" dirty="0">
              <a:latin typeface="Times New Roman" panose="02020603050405020304" pitchFamily="18" charset="0"/>
              <a:cs typeface="Times New Roman" panose="02020603050405020304" pitchFamily="18" charset="0"/>
            </a:endParaRPr>
          </a:p>
          <a:p>
            <a:pPr algn="just"/>
            <a:r>
              <a:rPr lang="en-IN" sz="2800" dirty="0">
                <a:latin typeface="Times New Roman" panose="02020603050405020304" pitchFamily="18" charset="0"/>
                <a:cs typeface="Times New Roman" panose="02020603050405020304" pitchFamily="18" charset="0"/>
              </a:rPr>
              <a:t>However, it may lead to lose core competencies and become a rival later.</a:t>
            </a:r>
          </a:p>
          <a:p>
            <a:pPr algn="just"/>
            <a:r>
              <a:rPr lang="en-IN" sz="2800" dirty="0">
                <a:latin typeface="Times New Roman" panose="02020603050405020304" pitchFamily="18" charset="0"/>
                <a:cs typeface="Times New Roman" panose="02020603050405020304" pitchFamily="18" charset="0"/>
              </a:rPr>
              <a:t>As the manufacturing excellence of Asian firms can not be easily compared to US companies, US firms should </a:t>
            </a:r>
            <a:r>
              <a:rPr lang="en-IN" sz="2000" dirty="0"/>
              <a:t>need to be careful not to give away more intelligence than they receive in cooperative agreements with rival Asian firms.</a:t>
            </a:r>
            <a:endParaRPr lang="en-IN" sz="2800" dirty="0">
              <a:latin typeface="Times New Roman" panose="02020603050405020304" pitchFamily="18" charset="0"/>
              <a:cs typeface="Times New Roman" panose="02020603050405020304" pitchFamily="18" charset="0"/>
            </a:endParaRPr>
          </a:p>
          <a:p>
            <a:pPr algn="just"/>
            <a:endParaRPr lang="en-IN"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6289767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6700" y="1"/>
            <a:ext cx="8442960" cy="819150"/>
          </a:xfrm>
        </p:spPr>
        <p:txBody>
          <a:bodyPr>
            <a:normAutofit fontScale="90000"/>
          </a:bodyPr>
          <a:lstStyle/>
          <a:p>
            <a:pPr algn="just">
              <a:lnSpc>
                <a:spcPct val="170000"/>
              </a:lnSpc>
            </a:pPr>
            <a:r>
              <a:rPr lang="en-IN" sz="3600" b="1" cap="none" dirty="0">
                <a:latin typeface="Times New Roman" panose="02020603050405020304" pitchFamily="18" charset="0"/>
                <a:cs typeface="Times New Roman" panose="02020603050405020304" pitchFamily="18" charset="0"/>
              </a:rPr>
              <a:t>Joint Venture/Partnering</a:t>
            </a:r>
          </a:p>
        </p:txBody>
      </p:sp>
      <p:sp>
        <p:nvSpPr>
          <p:cNvPr id="3" name="Content Placeholder 2"/>
          <p:cNvSpPr>
            <a:spLocks noGrp="1"/>
          </p:cNvSpPr>
          <p:nvPr>
            <p:ph idx="1"/>
          </p:nvPr>
        </p:nvSpPr>
        <p:spPr>
          <a:xfrm>
            <a:off x="266700" y="1009650"/>
            <a:ext cx="8442960" cy="5486400"/>
          </a:xfrm>
          <a:noFill/>
          <a:ln>
            <a:solidFill>
              <a:schemeClr val="accent1"/>
            </a:solidFill>
          </a:ln>
        </p:spPr>
        <p:txBody>
          <a:bodyPr>
            <a:normAutofit lnSpcReduction="10000"/>
          </a:bodyPr>
          <a:lstStyle/>
          <a:p>
            <a:pPr algn="just">
              <a:lnSpc>
                <a:spcPct val="170000"/>
              </a:lnSpc>
            </a:pPr>
            <a:r>
              <a:rPr lang="en-IN" sz="2400" i="1" dirty="0">
                <a:latin typeface="Times New Roman" panose="02020603050405020304" pitchFamily="18" charset="0"/>
                <a:cs typeface="Times New Roman" panose="02020603050405020304" pitchFamily="18" charset="0"/>
              </a:rPr>
              <a:t>Joint venture </a:t>
            </a:r>
            <a:r>
              <a:rPr lang="en-IN" sz="2400" dirty="0">
                <a:latin typeface="Times New Roman" panose="02020603050405020304" pitchFamily="18" charset="0"/>
                <a:cs typeface="Times New Roman" panose="02020603050405020304" pitchFamily="18" charset="0"/>
              </a:rPr>
              <a:t>is a popular strategy that occurs when two or more companies form a temporary partnership or consortium for the purpose of capitalizing on some opportunity. Often, the two or more sponsoring firms form a separate organization and have shared equity ownership in the new entity. </a:t>
            </a:r>
          </a:p>
          <a:p>
            <a:pPr algn="just">
              <a:lnSpc>
                <a:spcPct val="170000"/>
              </a:lnSpc>
            </a:pPr>
            <a:r>
              <a:rPr lang="en-IN" sz="2400" dirty="0">
                <a:latin typeface="Times New Roman" panose="02020603050405020304" pitchFamily="18" charset="0"/>
                <a:cs typeface="Times New Roman" panose="02020603050405020304" pitchFamily="18" charset="0"/>
              </a:rPr>
              <a:t>Other types of </a:t>
            </a:r>
            <a:r>
              <a:rPr lang="en-IN" sz="2400" i="1" dirty="0">
                <a:latin typeface="Times New Roman" panose="02020603050405020304" pitchFamily="18" charset="0"/>
                <a:cs typeface="Times New Roman" panose="02020603050405020304" pitchFamily="18" charset="0"/>
              </a:rPr>
              <a:t>cooperative arrangements </a:t>
            </a:r>
            <a:r>
              <a:rPr lang="en-IN" sz="2400" dirty="0">
                <a:latin typeface="Times New Roman" panose="02020603050405020304" pitchFamily="18" charset="0"/>
                <a:cs typeface="Times New Roman" panose="02020603050405020304" pitchFamily="18" charset="0"/>
              </a:rPr>
              <a:t>include research and development partnerships, cross-distribution agreements, cross-licensing agreements, cross-manufacturing agreements, and joint-bidding consortia.</a:t>
            </a:r>
          </a:p>
        </p:txBody>
      </p:sp>
    </p:spTree>
    <p:extLst>
      <p:ext uri="{BB962C8B-B14F-4D97-AF65-F5344CB8AC3E}">
        <p14:creationId xmlns:p14="http://schemas.microsoft.com/office/powerpoint/2010/main" val="2321642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6700" y="1"/>
            <a:ext cx="8442960" cy="881148"/>
          </a:xfrm>
        </p:spPr>
        <p:txBody>
          <a:bodyPr>
            <a:normAutofit/>
          </a:bodyPr>
          <a:lstStyle/>
          <a:p>
            <a:pPr algn="l"/>
            <a:r>
              <a:rPr lang="en-US" sz="3600" b="1" cap="none" dirty="0">
                <a:latin typeface="Times New Roman" pitchFamily="18" charset="0"/>
                <a:cs typeface="Times New Roman" pitchFamily="18" charset="0"/>
              </a:rPr>
              <a:t>2.1. Nature of Strategy</a:t>
            </a:r>
          </a:p>
        </p:txBody>
      </p:sp>
      <p:sp>
        <p:nvSpPr>
          <p:cNvPr id="3" name="Content Placeholder 2"/>
          <p:cNvSpPr>
            <a:spLocks noGrp="1"/>
          </p:cNvSpPr>
          <p:nvPr>
            <p:ph idx="1"/>
          </p:nvPr>
        </p:nvSpPr>
        <p:spPr>
          <a:xfrm>
            <a:off x="266700" y="1009650"/>
            <a:ext cx="8442960" cy="5486400"/>
          </a:xfrm>
          <a:noFill/>
          <a:ln>
            <a:solidFill>
              <a:schemeClr val="accent1"/>
            </a:solidFill>
          </a:ln>
        </p:spPr>
        <p:txBody>
          <a:bodyPr>
            <a:normAutofit/>
          </a:bodyPr>
          <a:lstStyle/>
          <a:p>
            <a:pPr algn="just">
              <a:lnSpc>
                <a:spcPct val="160000"/>
              </a:lnSpc>
            </a:pPr>
            <a:r>
              <a:rPr lang="en-IN" sz="2400" dirty="0"/>
              <a:t>In its simplest conception </a:t>
            </a:r>
            <a:r>
              <a:rPr lang="en-IN" sz="2400" b="1" dirty="0"/>
              <a:t>strategy</a:t>
            </a:r>
            <a:r>
              <a:rPr lang="en-IN" sz="2400" dirty="0"/>
              <a:t> is regarded as a </a:t>
            </a:r>
            <a:r>
              <a:rPr lang="en-IN" sz="2400" b="1" dirty="0"/>
              <a:t>unifying idea </a:t>
            </a:r>
            <a:r>
              <a:rPr lang="en-IN" sz="2400" dirty="0"/>
              <a:t>which </a:t>
            </a:r>
            <a:r>
              <a:rPr lang="en-IN" sz="2400" b="1" dirty="0">
                <a:solidFill>
                  <a:srgbClr val="FF0000"/>
                </a:solidFill>
              </a:rPr>
              <a:t>links</a:t>
            </a:r>
            <a:r>
              <a:rPr lang="en-IN" sz="2400" dirty="0"/>
              <a:t> </a:t>
            </a:r>
            <a:r>
              <a:rPr lang="en-IN" sz="2400" b="1" i="1" dirty="0">
                <a:solidFill>
                  <a:srgbClr val="4706EA"/>
                </a:solidFill>
              </a:rPr>
              <a:t>purpose and action</a:t>
            </a:r>
            <a:r>
              <a:rPr lang="en-IN" sz="2400" dirty="0"/>
              <a:t>. </a:t>
            </a:r>
          </a:p>
          <a:p>
            <a:pPr algn="just">
              <a:lnSpc>
                <a:spcPct val="160000"/>
              </a:lnSpc>
            </a:pPr>
            <a:r>
              <a:rPr lang="en-IN" sz="2400" dirty="0"/>
              <a:t>For de Wit and Meyer (1998),  strategy is any course of action for achieving an organization’s purpose(s). </a:t>
            </a:r>
          </a:p>
          <a:p>
            <a:pPr algn="just">
              <a:lnSpc>
                <a:spcPct val="160000"/>
              </a:lnSpc>
            </a:pPr>
            <a:r>
              <a:rPr lang="en-IN" sz="2400" dirty="0"/>
              <a:t>Chandler, (1962: 13), defined strategy as ‘a coordinated series of actions which involve the </a:t>
            </a:r>
            <a:r>
              <a:rPr lang="en-IN" sz="2400" b="1" i="1" dirty="0"/>
              <a:t>deployment</a:t>
            </a:r>
            <a:r>
              <a:rPr lang="en-IN" sz="2400" dirty="0"/>
              <a:t> of resources to which one has access for the achievement of a given purpose.’</a:t>
            </a:r>
            <a:endParaRPr lang="en-US" sz="28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7660007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6700" y="1"/>
            <a:ext cx="8442960" cy="819150"/>
          </a:xfrm>
        </p:spPr>
        <p:txBody>
          <a:bodyPr>
            <a:normAutofit fontScale="90000"/>
          </a:bodyPr>
          <a:lstStyle/>
          <a:p>
            <a:pPr algn="l"/>
            <a:r>
              <a:rPr lang="en-IN" sz="3600" b="1" cap="none" dirty="0"/>
              <a:t>Cont’d….</a:t>
            </a:r>
            <a:endParaRPr lang="en-US" sz="4400" b="1" cap="none" dirty="0">
              <a:latin typeface="Times New Roman" pitchFamily="18" charset="0"/>
              <a:cs typeface="Times New Roman" pitchFamily="18" charset="0"/>
            </a:endParaRPr>
          </a:p>
        </p:txBody>
      </p:sp>
      <p:sp>
        <p:nvSpPr>
          <p:cNvPr id="3" name="Content Placeholder 2"/>
          <p:cNvSpPr>
            <a:spLocks noGrp="1"/>
          </p:cNvSpPr>
          <p:nvPr>
            <p:ph idx="1"/>
          </p:nvPr>
        </p:nvSpPr>
        <p:spPr>
          <a:xfrm>
            <a:off x="266700" y="1009650"/>
            <a:ext cx="8442960" cy="5486400"/>
          </a:xfrm>
          <a:noFill/>
          <a:ln>
            <a:solidFill>
              <a:schemeClr val="accent1"/>
            </a:solidFill>
          </a:ln>
        </p:spPr>
        <p:txBody>
          <a:bodyPr>
            <a:normAutofit fontScale="85000" lnSpcReduction="10000"/>
          </a:bodyPr>
          <a:lstStyle/>
          <a:p>
            <a:pPr algn="just">
              <a:lnSpc>
                <a:spcPct val="150000"/>
              </a:lnSpc>
            </a:pPr>
            <a:r>
              <a:rPr lang="en-IN" sz="3200" dirty="0">
                <a:latin typeface="Times New Roman" panose="02020603050405020304" pitchFamily="18" charset="0"/>
                <a:cs typeface="Times New Roman" panose="02020603050405020304" pitchFamily="18" charset="0"/>
              </a:rPr>
              <a:t>Joint ventures and cooperative arrangements are being used increasingly because they allow companies to </a:t>
            </a:r>
            <a:r>
              <a:rPr lang="en-IN" sz="3200" b="1" dirty="0">
                <a:latin typeface="Times New Roman" panose="02020603050405020304" pitchFamily="18" charset="0"/>
                <a:cs typeface="Times New Roman" panose="02020603050405020304" pitchFamily="18" charset="0"/>
              </a:rPr>
              <a:t>improve communications </a:t>
            </a:r>
            <a:r>
              <a:rPr lang="en-IN" sz="3200" dirty="0">
                <a:latin typeface="Times New Roman" panose="02020603050405020304" pitchFamily="18" charset="0"/>
                <a:cs typeface="Times New Roman" panose="02020603050405020304" pitchFamily="18" charset="0"/>
              </a:rPr>
              <a:t>and </a:t>
            </a:r>
            <a:r>
              <a:rPr lang="en-IN" sz="3200" b="1" dirty="0">
                <a:latin typeface="Times New Roman" panose="02020603050405020304" pitchFamily="18" charset="0"/>
                <a:cs typeface="Times New Roman" panose="02020603050405020304" pitchFamily="18" charset="0"/>
              </a:rPr>
              <a:t>networking</a:t>
            </a:r>
            <a:r>
              <a:rPr lang="en-IN" sz="3200" dirty="0">
                <a:latin typeface="Times New Roman" panose="02020603050405020304" pitchFamily="18" charset="0"/>
                <a:cs typeface="Times New Roman" panose="02020603050405020304" pitchFamily="18" charset="0"/>
              </a:rPr>
              <a:t>, to </a:t>
            </a:r>
            <a:r>
              <a:rPr lang="en-IN" sz="3200" b="1" dirty="0">
                <a:latin typeface="Times New Roman" panose="02020603050405020304" pitchFamily="18" charset="0"/>
                <a:cs typeface="Times New Roman" panose="02020603050405020304" pitchFamily="18" charset="0"/>
              </a:rPr>
              <a:t>globalize operations</a:t>
            </a:r>
            <a:r>
              <a:rPr lang="en-IN" sz="3200" dirty="0">
                <a:latin typeface="Times New Roman" panose="02020603050405020304" pitchFamily="18" charset="0"/>
                <a:cs typeface="Times New Roman" panose="02020603050405020304" pitchFamily="18" charset="0"/>
              </a:rPr>
              <a:t>, and </a:t>
            </a:r>
            <a:r>
              <a:rPr lang="en-IN" sz="3200" b="1" dirty="0">
                <a:latin typeface="Times New Roman" panose="02020603050405020304" pitchFamily="18" charset="0"/>
                <a:cs typeface="Times New Roman" panose="02020603050405020304" pitchFamily="18" charset="0"/>
              </a:rPr>
              <a:t>to minimize risk</a:t>
            </a:r>
            <a:r>
              <a:rPr lang="en-IN" sz="3200" dirty="0">
                <a:latin typeface="Times New Roman" panose="02020603050405020304" pitchFamily="18" charset="0"/>
                <a:cs typeface="Times New Roman" panose="02020603050405020304" pitchFamily="18" charset="0"/>
              </a:rPr>
              <a:t>. </a:t>
            </a:r>
          </a:p>
          <a:p>
            <a:pPr algn="just">
              <a:lnSpc>
                <a:spcPct val="150000"/>
              </a:lnSpc>
            </a:pPr>
            <a:r>
              <a:rPr lang="en-IN" sz="3200" dirty="0">
                <a:latin typeface="Times New Roman" panose="02020603050405020304" pitchFamily="18" charset="0"/>
                <a:cs typeface="Times New Roman" panose="02020603050405020304" pitchFamily="18" charset="0"/>
              </a:rPr>
              <a:t>Joint ventures and partnerships are often used to pursue an </a:t>
            </a:r>
            <a:r>
              <a:rPr lang="en-IN" sz="3200" b="1" dirty="0">
                <a:latin typeface="Times New Roman" panose="02020603050405020304" pitchFamily="18" charset="0"/>
                <a:cs typeface="Times New Roman" panose="02020603050405020304" pitchFamily="18" charset="0"/>
              </a:rPr>
              <a:t>opportunity</a:t>
            </a:r>
            <a:r>
              <a:rPr lang="en-IN" sz="3200" dirty="0">
                <a:latin typeface="Times New Roman" panose="02020603050405020304" pitchFamily="18" charset="0"/>
                <a:cs typeface="Times New Roman" panose="02020603050405020304" pitchFamily="18" charset="0"/>
              </a:rPr>
              <a:t> that is </a:t>
            </a:r>
            <a:r>
              <a:rPr lang="en-IN" sz="3200" b="1" i="1" dirty="0">
                <a:solidFill>
                  <a:srgbClr val="00B050"/>
                </a:solidFill>
                <a:latin typeface="Times New Roman" panose="02020603050405020304" pitchFamily="18" charset="0"/>
                <a:cs typeface="Times New Roman" panose="02020603050405020304" pitchFamily="18" charset="0"/>
              </a:rPr>
              <a:t>too complex</a:t>
            </a:r>
            <a:r>
              <a:rPr lang="en-IN" sz="3200" dirty="0">
                <a:latin typeface="Times New Roman" panose="02020603050405020304" pitchFamily="18" charset="0"/>
                <a:cs typeface="Times New Roman" panose="02020603050405020304" pitchFamily="18" charset="0"/>
              </a:rPr>
              <a:t>, </a:t>
            </a:r>
            <a:r>
              <a:rPr lang="en-IN" sz="3200" i="1" dirty="0">
                <a:solidFill>
                  <a:srgbClr val="00B0F0"/>
                </a:solidFill>
                <a:latin typeface="Times New Roman" panose="02020603050405020304" pitchFamily="18" charset="0"/>
                <a:cs typeface="Times New Roman" panose="02020603050405020304" pitchFamily="18" charset="0"/>
              </a:rPr>
              <a:t>uneconomical</a:t>
            </a:r>
            <a:r>
              <a:rPr lang="en-IN" sz="3200" dirty="0">
                <a:latin typeface="Times New Roman" panose="02020603050405020304" pitchFamily="18" charset="0"/>
                <a:cs typeface="Times New Roman" panose="02020603050405020304" pitchFamily="18" charset="0"/>
              </a:rPr>
              <a:t>, or </a:t>
            </a:r>
            <a:r>
              <a:rPr lang="en-IN" sz="3200" dirty="0">
                <a:solidFill>
                  <a:srgbClr val="FF0000"/>
                </a:solidFill>
                <a:latin typeface="Times New Roman" panose="02020603050405020304" pitchFamily="18" charset="0"/>
                <a:cs typeface="Times New Roman" panose="02020603050405020304" pitchFamily="18" charset="0"/>
              </a:rPr>
              <a:t>risky for a single firm to pursue alone.</a:t>
            </a:r>
            <a:endParaRPr lang="en-US" sz="7200"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4081032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6700" y="1"/>
            <a:ext cx="8442960" cy="819150"/>
          </a:xfrm>
        </p:spPr>
        <p:txBody>
          <a:bodyPr>
            <a:normAutofit fontScale="90000"/>
          </a:bodyPr>
          <a:lstStyle/>
          <a:p>
            <a:pPr algn="l"/>
            <a:r>
              <a:rPr lang="en-IN" sz="3600" b="1" cap="none" dirty="0"/>
              <a:t>Cont’d….</a:t>
            </a:r>
            <a:endParaRPr lang="en-US" sz="4400" b="1" cap="none" dirty="0">
              <a:latin typeface="Times New Roman" pitchFamily="18" charset="0"/>
              <a:cs typeface="Times New Roman" pitchFamily="18" charset="0"/>
            </a:endParaRPr>
          </a:p>
        </p:txBody>
      </p:sp>
      <p:sp>
        <p:nvSpPr>
          <p:cNvPr id="3" name="Content Placeholder 2"/>
          <p:cNvSpPr>
            <a:spLocks noGrp="1"/>
          </p:cNvSpPr>
          <p:nvPr>
            <p:ph idx="1"/>
          </p:nvPr>
        </p:nvSpPr>
        <p:spPr>
          <a:xfrm>
            <a:off x="266700" y="1009650"/>
            <a:ext cx="8442960" cy="5486400"/>
          </a:xfrm>
          <a:noFill/>
          <a:ln>
            <a:solidFill>
              <a:schemeClr val="accent1"/>
            </a:solidFill>
          </a:ln>
        </p:spPr>
        <p:txBody>
          <a:bodyPr>
            <a:normAutofit fontScale="70000" lnSpcReduction="20000"/>
          </a:bodyPr>
          <a:lstStyle/>
          <a:p>
            <a:pPr algn="just">
              <a:lnSpc>
                <a:spcPct val="160000"/>
              </a:lnSpc>
            </a:pPr>
            <a:r>
              <a:rPr lang="en-IN" sz="2800" dirty="0">
                <a:latin typeface="Times New Roman" panose="02020603050405020304" pitchFamily="18" charset="0"/>
                <a:cs typeface="Times New Roman" panose="02020603050405020304" pitchFamily="18" charset="0"/>
              </a:rPr>
              <a:t>In a global market tied together by the Internet, joint ventures, and partnerships, alliances are proving to be a more effective way to enhance corporate growth than mergers and acquisitions. </a:t>
            </a:r>
          </a:p>
          <a:p>
            <a:pPr algn="just">
              <a:lnSpc>
                <a:spcPct val="160000"/>
              </a:lnSpc>
            </a:pPr>
            <a:r>
              <a:rPr lang="en-IN" sz="2800" dirty="0">
                <a:latin typeface="Times New Roman" panose="02020603050405020304" pitchFamily="18" charset="0"/>
                <a:cs typeface="Times New Roman" panose="02020603050405020304" pitchFamily="18" charset="0"/>
              </a:rPr>
              <a:t>Strategic partnering takes many forms, including outsourcing, information sharing, joint marketing, and joint research and development. Many companies, such as Eli Lilly, now host partnership training classes for their managers and partners. </a:t>
            </a:r>
          </a:p>
          <a:p>
            <a:pPr algn="just">
              <a:lnSpc>
                <a:spcPct val="160000"/>
              </a:lnSpc>
            </a:pPr>
            <a:r>
              <a:rPr lang="en-IN" sz="2800" dirty="0">
                <a:latin typeface="Times New Roman" panose="02020603050405020304" pitchFamily="18" charset="0"/>
                <a:cs typeface="Times New Roman" panose="02020603050405020304" pitchFamily="18" charset="0"/>
              </a:rPr>
              <a:t>There are today more than 10,000 joint ventures formed annually, more than all mergers and acquisitions. </a:t>
            </a:r>
          </a:p>
          <a:p>
            <a:pPr algn="just">
              <a:lnSpc>
                <a:spcPct val="160000"/>
              </a:lnSpc>
            </a:pPr>
            <a:r>
              <a:rPr lang="en-IN" sz="2800" dirty="0">
                <a:latin typeface="Times New Roman" panose="02020603050405020304" pitchFamily="18" charset="0"/>
                <a:cs typeface="Times New Roman" panose="02020603050405020304" pitchFamily="18" charset="0"/>
              </a:rPr>
              <a:t>A major reason why firms are using partnering as a means to achieve strategies is globalization.</a:t>
            </a:r>
            <a:endParaRPr lang="en-US" sz="66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0358962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6700" y="1"/>
            <a:ext cx="8442960" cy="819150"/>
          </a:xfrm>
        </p:spPr>
        <p:txBody>
          <a:bodyPr>
            <a:normAutofit fontScale="90000"/>
          </a:bodyPr>
          <a:lstStyle/>
          <a:p>
            <a:pPr algn="l">
              <a:lnSpc>
                <a:spcPct val="170000"/>
              </a:lnSpc>
            </a:pPr>
            <a:r>
              <a:rPr lang="en-IN" sz="3600" b="1" cap="none" dirty="0">
                <a:latin typeface="Times New Roman" panose="02020603050405020304" pitchFamily="18" charset="0"/>
                <a:cs typeface="Times New Roman" panose="02020603050405020304" pitchFamily="18" charset="0"/>
              </a:rPr>
              <a:t>Merger/Acquisition</a:t>
            </a:r>
          </a:p>
        </p:txBody>
      </p:sp>
      <p:sp>
        <p:nvSpPr>
          <p:cNvPr id="3" name="Content Placeholder 2"/>
          <p:cNvSpPr>
            <a:spLocks noGrp="1"/>
          </p:cNvSpPr>
          <p:nvPr>
            <p:ph idx="1"/>
          </p:nvPr>
        </p:nvSpPr>
        <p:spPr>
          <a:xfrm>
            <a:off x="266700" y="1009650"/>
            <a:ext cx="8442960" cy="5486400"/>
          </a:xfrm>
          <a:noFill/>
          <a:ln>
            <a:solidFill>
              <a:schemeClr val="accent1"/>
            </a:solidFill>
          </a:ln>
        </p:spPr>
        <p:txBody>
          <a:bodyPr>
            <a:normAutofit fontScale="85000" lnSpcReduction="10000"/>
          </a:bodyPr>
          <a:lstStyle/>
          <a:p>
            <a:pPr algn="just">
              <a:lnSpc>
                <a:spcPct val="170000"/>
              </a:lnSpc>
            </a:pPr>
            <a:r>
              <a:rPr lang="en-IN" sz="2400" dirty="0">
                <a:latin typeface="Times New Roman" panose="02020603050405020304" pitchFamily="18" charset="0"/>
                <a:cs typeface="Times New Roman" panose="02020603050405020304" pitchFamily="18" charset="0"/>
              </a:rPr>
              <a:t>Merger and acquisition are two commonly used ways to pursue strategies. A </a:t>
            </a:r>
            <a:r>
              <a:rPr lang="en-IN" sz="2400" i="1" dirty="0">
                <a:latin typeface="Times New Roman" panose="02020603050405020304" pitchFamily="18" charset="0"/>
                <a:cs typeface="Times New Roman" panose="02020603050405020304" pitchFamily="18" charset="0"/>
              </a:rPr>
              <a:t>merger </a:t>
            </a:r>
            <a:r>
              <a:rPr lang="en-IN" sz="2400" dirty="0">
                <a:latin typeface="Times New Roman" panose="02020603050405020304" pitchFamily="18" charset="0"/>
                <a:cs typeface="Times New Roman" panose="02020603050405020304" pitchFamily="18" charset="0"/>
              </a:rPr>
              <a:t>occurs when two organizations of about equal size unite to form one enterprise. An </a:t>
            </a:r>
            <a:r>
              <a:rPr lang="en-IN" sz="2400" i="1" dirty="0">
                <a:latin typeface="Times New Roman" panose="02020603050405020304" pitchFamily="18" charset="0"/>
                <a:cs typeface="Times New Roman" panose="02020603050405020304" pitchFamily="18" charset="0"/>
              </a:rPr>
              <a:t>acquisition </a:t>
            </a:r>
            <a:r>
              <a:rPr lang="en-IN" sz="2400" dirty="0">
                <a:latin typeface="Times New Roman" panose="02020603050405020304" pitchFamily="18" charset="0"/>
                <a:cs typeface="Times New Roman" panose="02020603050405020304" pitchFamily="18" charset="0"/>
              </a:rPr>
              <a:t>occurs when a large organization purchases (acquires) a smaller firm, or vice versa. </a:t>
            </a:r>
          </a:p>
          <a:p>
            <a:pPr algn="just">
              <a:lnSpc>
                <a:spcPct val="170000"/>
              </a:lnSpc>
            </a:pPr>
            <a:r>
              <a:rPr lang="en-IN" sz="2400" dirty="0">
                <a:latin typeface="Times New Roman" panose="02020603050405020304" pitchFamily="18" charset="0"/>
                <a:cs typeface="Times New Roman" panose="02020603050405020304" pitchFamily="18" charset="0"/>
              </a:rPr>
              <a:t>When a merger or acquisition is not desired by both parties, it can be called a </a:t>
            </a:r>
            <a:r>
              <a:rPr lang="en-IN" sz="2400" i="1" dirty="0">
                <a:latin typeface="Times New Roman" panose="02020603050405020304" pitchFamily="18" charset="0"/>
                <a:cs typeface="Times New Roman" panose="02020603050405020304" pitchFamily="18" charset="0"/>
              </a:rPr>
              <a:t>takeover </a:t>
            </a:r>
            <a:r>
              <a:rPr lang="en-IN" sz="2400" dirty="0">
                <a:latin typeface="Times New Roman" panose="02020603050405020304" pitchFamily="18" charset="0"/>
                <a:cs typeface="Times New Roman" panose="02020603050405020304" pitchFamily="18" charset="0"/>
              </a:rPr>
              <a:t>or </a:t>
            </a:r>
            <a:r>
              <a:rPr lang="en-IN" sz="2400" i="1" dirty="0">
                <a:latin typeface="Times New Roman" panose="02020603050405020304" pitchFamily="18" charset="0"/>
                <a:cs typeface="Times New Roman" panose="02020603050405020304" pitchFamily="18" charset="0"/>
              </a:rPr>
              <a:t>hostile takeover. </a:t>
            </a:r>
          </a:p>
          <a:p>
            <a:pPr algn="just">
              <a:lnSpc>
                <a:spcPct val="170000"/>
              </a:lnSpc>
            </a:pPr>
            <a:r>
              <a:rPr lang="en-IN" sz="2400" dirty="0">
                <a:latin typeface="Times New Roman" panose="02020603050405020304" pitchFamily="18" charset="0"/>
                <a:cs typeface="Times New Roman" panose="02020603050405020304" pitchFamily="18" charset="0"/>
              </a:rPr>
              <a:t>In contrast, if the acquisition is desired by both firms, it is termed a </a:t>
            </a:r>
            <a:r>
              <a:rPr lang="en-IN" sz="2400" i="1" dirty="0">
                <a:latin typeface="Times New Roman" panose="02020603050405020304" pitchFamily="18" charset="0"/>
                <a:cs typeface="Times New Roman" panose="02020603050405020304" pitchFamily="18" charset="0"/>
              </a:rPr>
              <a:t>friendly merger. </a:t>
            </a:r>
            <a:r>
              <a:rPr lang="en-IN" sz="2400" dirty="0">
                <a:latin typeface="Times New Roman" panose="02020603050405020304" pitchFamily="18" charset="0"/>
                <a:cs typeface="Times New Roman" panose="02020603050405020304" pitchFamily="18" charset="0"/>
              </a:rPr>
              <a:t>Most mergers are friendly.</a:t>
            </a:r>
          </a:p>
          <a:p>
            <a:pPr algn="just">
              <a:lnSpc>
                <a:spcPct val="170000"/>
              </a:lnSpc>
            </a:pPr>
            <a:r>
              <a:rPr lang="en-IN" sz="2400" dirty="0">
                <a:latin typeface="Times New Roman" panose="02020603050405020304" pitchFamily="18" charset="0"/>
                <a:cs typeface="Times New Roman" panose="02020603050405020304" pitchFamily="18" charset="0"/>
              </a:rPr>
              <a:t>However, many mergers and acquisitions fail because of several reasons. ?????</a:t>
            </a:r>
          </a:p>
        </p:txBody>
      </p:sp>
    </p:spTree>
    <p:extLst>
      <p:ext uri="{BB962C8B-B14F-4D97-AF65-F5344CB8AC3E}">
        <p14:creationId xmlns:p14="http://schemas.microsoft.com/office/powerpoint/2010/main" val="146009525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6700" y="1"/>
            <a:ext cx="8442960" cy="819150"/>
          </a:xfrm>
        </p:spPr>
        <p:txBody>
          <a:bodyPr>
            <a:noAutofit/>
          </a:bodyPr>
          <a:lstStyle/>
          <a:p>
            <a:r>
              <a:rPr lang="en-IN" sz="2400" b="1" cap="none" dirty="0"/>
              <a:t>Key Reasons Why Many Mergers</a:t>
            </a:r>
            <a:br>
              <a:rPr lang="en-IN" sz="2400" b="1" cap="none" dirty="0"/>
            </a:br>
            <a:r>
              <a:rPr lang="en-IN" sz="2400" b="1" cap="none" dirty="0"/>
              <a:t>And Acquisitions Fail</a:t>
            </a:r>
          </a:p>
        </p:txBody>
      </p:sp>
      <p:sp>
        <p:nvSpPr>
          <p:cNvPr id="3" name="Content Placeholder 2"/>
          <p:cNvSpPr>
            <a:spLocks noGrp="1"/>
          </p:cNvSpPr>
          <p:nvPr>
            <p:ph idx="1"/>
          </p:nvPr>
        </p:nvSpPr>
        <p:spPr>
          <a:xfrm>
            <a:off x="266700" y="1009650"/>
            <a:ext cx="8442960" cy="5486400"/>
          </a:xfrm>
          <a:noFill/>
          <a:ln>
            <a:solidFill>
              <a:schemeClr val="accent1"/>
            </a:solidFill>
          </a:ln>
        </p:spPr>
        <p:txBody>
          <a:bodyPr>
            <a:normAutofit/>
          </a:bodyPr>
          <a:lstStyle/>
          <a:p>
            <a:pPr algn="just"/>
            <a:r>
              <a:rPr lang="en-IN" sz="2800" dirty="0"/>
              <a:t>• Integration difficulties</a:t>
            </a:r>
          </a:p>
          <a:p>
            <a:pPr algn="just"/>
            <a:r>
              <a:rPr lang="en-IN" sz="2800" dirty="0"/>
              <a:t>• Inadequate evaluation of target</a:t>
            </a:r>
          </a:p>
          <a:p>
            <a:pPr algn="just"/>
            <a:r>
              <a:rPr lang="en-IN" sz="2800" dirty="0"/>
              <a:t>• Large or extraordinary debt</a:t>
            </a:r>
          </a:p>
          <a:p>
            <a:pPr algn="just"/>
            <a:r>
              <a:rPr lang="en-IN" sz="2800" dirty="0"/>
              <a:t>• Inability to achieve synergy</a:t>
            </a:r>
          </a:p>
          <a:p>
            <a:pPr algn="just"/>
            <a:r>
              <a:rPr lang="en-IN" sz="2800" dirty="0"/>
              <a:t>• Too much diversification</a:t>
            </a:r>
          </a:p>
          <a:p>
            <a:pPr algn="just"/>
            <a:r>
              <a:rPr lang="en-IN" sz="2800" dirty="0"/>
              <a:t>• Managers overly focused on acquisitions</a:t>
            </a:r>
          </a:p>
          <a:p>
            <a:pPr algn="just"/>
            <a:r>
              <a:rPr lang="en-IN" sz="2800" dirty="0"/>
              <a:t>• Too large an acquisition</a:t>
            </a:r>
          </a:p>
          <a:p>
            <a:pPr algn="just"/>
            <a:r>
              <a:rPr lang="en-IN" sz="2800" dirty="0"/>
              <a:t>• Difficult to integrate different organizational cultures</a:t>
            </a:r>
          </a:p>
          <a:p>
            <a:pPr algn="just"/>
            <a:r>
              <a:rPr lang="en-IN" sz="2800" dirty="0"/>
              <a:t>•Reduced employee morale due to layoffs and relocations</a:t>
            </a:r>
            <a:endParaRPr lang="en-US" sz="66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06227797"/>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6700" y="1"/>
            <a:ext cx="8442960" cy="819150"/>
          </a:xfrm>
        </p:spPr>
        <p:txBody>
          <a:bodyPr>
            <a:normAutofit fontScale="90000"/>
          </a:bodyPr>
          <a:lstStyle/>
          <a:p>
            <a:pPr algn="l"/>
            <a:r>
              <a:rPr lang="en-IN" sz="3600" b="1" cap="none" dirty="0"/>
              <a:t>First Mover Advantages</a:t>
            </a:r>
          </a:p>
        </p:txBody>
      </p:sp>
      <p:sp>
        <p:nvSpPr>
          <p:cNvPr id="3" name="Content Placeholder 2"/>
          <p:cNvSpPr>
            <a:spLocks noGrp="1"/>
          </p:cNvSpPr>
          <p:nvPr>
            <p:ph idx="1"/>
          </p:nvPr>
        </p:nvSpPr>
        <p:spPr>
          <a:xfrm>
            <a:off x="266700" y="1009650"/>
            <a:ext cx="8442960" cy="5486400"/>
          </a:xfrm>
          <a:noFill/>
          <a:ln>
            <a:solidFill>
              <a:schemeClr val="accent1"/>
            </a:solidFill>
          </a:ln>
        </p:spPr>
        <p:txBody>
          <a:bodyPr>
            <a:normAutofit/>
          </a:bodyPr>
          <a:lstStyle/>
          <a:p>
            <a:pPr algn="just">
              <a:lnSpc>
                <a:spcPct val="150000"/>
              </a:lnSpc>
            </a:pPr>
            <a:r>
              <a:rPr lang="en-IN" i="1" dirty="0">
                <a:latin typeface="Times New Roman" panose="02020603050405020304" pitchFamily="18" charset="0"/>
                <a:cs typeface="Times New Roman" panose="02020603050405020304" pitchFamily="18" charset="0"/>
              </a:rPr>
              <a:t>First mover advantages </a:t>
            </a:r>
            <a:r>
              <a:rPr lang="en-IN" dirty="0">
                <a:latin typeface="Times New Roman" panose="02020603050405020304" pitchFamily="18" charset="0"/>
                <a:cs typeface="Times New Roman" panose="02020603050405020304" pitchFamily="18" charset="0"/>
              </a:rPr>
              <a:t>refer to the benefits a firm may achieve by entering a new market or developing a new product or service prior to rival firms.</a:t>
            </a:r>
          </a:p>
          <a:p>
            <a:pPr algn="just">
              <a:lnSpc>
                <a:spcPct val="150000"/>
              </a:lnSpc>
            </a:pPr>
            <a:r>
              <a:rPr lang="en-IN" dirty="0">
                <a:latin typeface="Times New Roman" panose="02020603050405020304" pitchFamily="18" charset="0"/>
                <a:cs typeface="Times New Roman" panose="02020603050405020304" pitchFamily="18" charset="0"/>
              </a:rPr>
              <a:t>Some advantages of being a first mover include securing access to rare resources, gaining new knowledge of key factors and issues, and carving out market share and a position that is easy to defend and costly for rival firms to overtake.</a:t>
            </a:r>
          </a:p>
          <a:p>
            <a:pPr algn="just">
              <a:lnSpc>
                <a:spcPct val="150000"/>
              </a:lnSpc>
            </a:pPr>
            <a:r>
              <a:rPr lang="en-IN" dirty="0">
                <a:latin typeface="Times New Roman" panose="02020603050405020304" pitchFamily="18" charset="0"/>
                <a:cs typeface="Times New Roman" panose="02020603050405020304" pitchFamily="18" charset="0"/>
              </a:rPr>
              <a:t>To sustain the competitive advantage gained by being the first mover, such a firm also needs to be a fast learner. There would, however, be risks associated with being the first mover, such as unexpected and unanticipated problems and costs that occur from being the first firm doing business in the new market. Therefore, being a slow mover (also called </a:t>
            </a:r>
            <a:r>
              <a:rPr lang="en-IN" i="1" dirty="0">
                <a:latin typeface="Times New Roman" panose="02020603050405020304" pitchFamily="18" charset="0"/>
                <a:cs typeface="Times New Roman" panose="02020603050405020304" pitchFamily="18" charset="0"/>
              </a:rPr>
              <a:t>fast follower </a:t>
            </a:r>
            <a:r>
              <a:rPr lang="en-IN" dirty="0">
                <a:latin typeface="Times New Roman" panose="02020603050405020304" pitchFamily="18" charset="0"/>
                <a:cs typeface="Times New Roman" panose="02020603050405020304" pitchFamily="18" charset="0"/>
              </a:rPr>
              <a:t>or </a:t>
            </a:r>
            <a:r>
              <a:rPr lang="en-IN" i="1" dirty="0">
                <a:latin typeface="Times New Roman" panose="02020603050405020304" pitchFamily="18" charset="0"/>
                <a:cs typeface="Times New Roman" panose="02020603050405020304" pitchFamily="18" charset="0"/>
              </a:rPr>
              <a:t>late mover</a:t>
            </a:r>
            <a:r>
              <a:rPr lang="en-IN" dirty="0">
                <a:latin typeface="Times New Roman" panose="02020603050405020304" pitchFamily="18" charset="0"/>
                <a:cs typeface="Times New Roman" panose="02020603050405020304" pitchFamily="18" charset="0"/>
              </a:rPr>
              <a:t>) can be effective when a firm can easily copy or imitate the lead firm’s products or services.</a:t>
            </a:r>
            <a:endParaRPr lang="en-US" sz="4800" dirty="0">
              <a:solidFill>
                <a:schemeClr val="tx1"/>
              </a:solidFill>
              <a:latin typeface="Times New Roman" panose="02020603050405020304" pitchFamily="18" charset="0"/>
              <a:cs typeface="Times New Roman" panose="02020603050405020304" pitchFamily="18" charset="0"/>
            </a:endParaRPr>
          </a:p>
          <a:p>
            <a:pPr algn="just">
              <a:lnSpc>
                <a:spcPct val="150000"/>
              </a:lnSpc>
            </a:pPr>
            <a:r>
              <a:rPr lang="en-IN" dirty="0"/>
              <a:t>Apple Inc. has always been a good example of a first mover firm.</a:t>
            </a:r>
            <a:endParaRPr lang="en-IN"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5137352"/>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6700" y="1"/>
            <a:ext cx="8442960" cy="819150"/>
          </a:xfrm>
        </p:spPr>
        <p:txBody>
          <a:bodyPr>
            <a:normAutofit fontScale="90000"/>
          </a:bodyPr>
          <a:lstStyle/>
          <a:p>
            <a:pPr algn="l"/>
            <a:r>
              <a:rPr lang="en-IN" sz="3600" b="1" dirty="0"/>
              <a:t>Outsourcing</a:t>
            </a:r>
          </a:p>
        </p:txBody>
      </p:sp>
      <p:sp>
        <p:nvSpPr>
          <p:cNvPr id="3" name="Content Placeholder 2"/>
          <p:cNvSpPr>
            <a:spLocks noGrp="1"/>
          </p:cNvSpPr>
          <p:nvPr>
            <p:ph idx="1"/>
          </p:nvPr>
        </p:nvSpPr>
        <p:spPr>
          <a:xfrm>
            <a:off x="266700" y="1009650"/>
            <a:ext cx="8442960" cy="5486400"/>
          </a:xfrm>
          <a:noFill/>
          <a:ln>
            <a:solidFill>
              <a:schemeClr val="accent1"/>
            </a:solidFill>
          </a:ln>
        </p:spPr>
        <p:txBody>
          <a:bodyPr>
            <a:normAutofit/>
          </a:bodyPr>
          <a:lstStyle/>
          <a:p>
            <a:pPr algn="just"/>
            <a:r>
              <a:rPr lang="en-IN" i="1" dirty="0"/>
              <a:t>Business-process outsourcing (BPO) </a:t>
            </a:r>
            <a:r>
              <a:rPr lang="en-IN" dirty="0"/>
              <a:t>is a rapidly growing new business that involves companies taking over the functional operations, such as human resources, information systems, payroll, accounting, customer service, and even marketing of other firms.</a:t>
            </a:r>
          </a:p>
          <a:p>
            <a:pPr algn="just"/>
            <a:r>
              <a:rPr lang="en-IN" dirty="0"/>
              <a:t>Companies are choosing to outsource their functional operations more and more for</a:t>
            </a:r>
          </a:p>
          <a:p>
            <a:pPr algn="just"/>
            <a:r>
              <a:rPr lang="en-IN" dirty="0"/>
              <a:t>several reasons: </a:t>
            </a:r>
          </a:p>
          <a:p>
            <a:pPr algn="just"/>
            <a:r>
              <a:rPr lang="en-IN" dirty="0"/>
              <a:t>It  is less expensive, </a:t>
            </a:r>
          </a:p>
          <a:p>
            <a:pPr algn="just"/>
            <a:r>
              <a:rPr lang="en-IN" dirty="0"/>
              <a:t>It allows the firm to focus on its core businesses,</a:t>
            </a:r>
          </a:p>
          <a:p>
            <a:pPr algn="just"/>
            <a:r>
              <a:rPr lang="en-IN" dirty="0"/>
              <a:t>It enables the firm to provide better services. </a:t>
            </a:r>
          </a:p>
          <a:p>
            <a:pPr marL="0" indent="0" algn="just">
              <a:buNone/>
            </a:pPr>
            <a:r>
              <a:rPr lang="en-IN" dirty="0"/>
              <a:t>Other advantages of outsourcing are that the strategy </a:t>
            </a:r>
          </a:p>
          <a:p>
            <a:pPr marL="342900" indent="-342900" algn="just">
              <a:buFont typeface="+mj-lt"/>
              <a:buAutoNum type="arabicPeriod"/>
            </a:pPr>
            <a:r>
              <a:rPr lang="en-IN" dirty="0"/>
              <a:t>Allows the firm to align itself with “best-in-world” suppliers who focus on performing the special task, </a:t>
            </a:r>
          </a:p>
          <a:p>
            <a:pPr marL="342900" indent="-342900" algn="just">
              <a:buFont typeface="+mj-lt"/>
              <a:buAutoNum type="arabicPeriod"/>
            </a:pPr>
            <a:r>
              <a:rPr lang="en-IN" dirty="0"/>
              <a:t>Provides the firm flexibility should customer needs shift unexpectedly, and </a:t>
            </a:r>
          </a:p>
          <a:p>
            <a:pPr marL="342900" indent="-342900" algn="just">
              <a:buFont typeface="+mj-lt"/>
              <a:buAutoNum type="arabicPeriod"/>
            </a:pPr>
            <a:r>
              <a:rPr lang="en-IN" dirty="0"/>
              <a:t>Allows the firm to concentrate on other internal value chain activities critical to sustaining competitive advantage. BPO is a means for achieving strategies that are similar to partnering and joint venturing. </a:t>
            </a:r>
            <a:endParaRPr lang="en-US" sz="48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54230516"/>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6700" y="-47625"/>
            <a:ext cx="8442960" cy="819150"/>
          </a:xfrm>
        </p:spPr>
        <p:txBody>
          <a:bodyPr>
            <a:normAutofit fontScale="90000"/>
          </a:bodyPr>
          <a:lstStyle/>
          <a:p>
            <a:pPr algn="l"/>
            <a:r>
              <a:rPr lang="en-IN" sz="3600" b="1" cap="none" dirty="0"/>
              <a:t>Reading Assignment III</a:t>
            </a:r>
            <a:endParaRPr lang="en-US" sz="4400" b="1" cap="none" dirty="0">
              <a:latin typeface="Times New Roman" pitchFamily="18" charset="0"/>
              <a:cs typeface="Times New Roman" pitchFamily="18" charset="0"/>
            </a:endParaRPr>
          </a:p>
        </p:txBody>
      </p:sp>
      <p:sp>
        <p:nvSpPr>
          <p:cNvPr id="3" name="Content Placeholder 2"/>
          <p:cNvSpPr>
            <a:spLocks noGrp="1"/>
          </p:cNvSpPr>
          <p:nvPr>
            <p:ph idx="1"/>
          </p:nvPr>
        </p:nvSpPr>
        <p:spPr>
          <a:xfrm>
            <a:off x="266700" y="1009650"/>
            <a:ext cx="8442960" cy="5486400"/>
          </a:xfrm>
          <a:noFill/>
          <a:ln>
            <a:solidFill>
              <a:schemeClr val="accent1"/>
            </a:solidFill>
          </a:ln>
        </p:spPr>
        <p:txBody>
          <a:bodyPr>
            <a:normAutofit/>
          </a:bodyPr>
          <a:lstStyle/>
          <a:p>
            <a:pPr marL="514350" indent="-514350">
              <a:buFont typeface="+mj-lt"/>
              <a:buAutoNum type="arabicPeriod"/>
            </a:pPr>
            <a:r>
              <a:rPr lang="en-US" sz="3200" dirty="0">
                <a:solidFill>
                  <a:schemeClr val="tx1"/>
                </a:solidFill>
                <a:latin typeface="Times New Roman" panose="02020603050405020304" pitchFamily="18" charset="0"/>
                <a:cs typeface="Times New Roman" panose="02020603050405020304" pitchFamily="18" charset="0"/>
              </a:rPr>
              <a:t>Discuss the advantages of merger/acquisition, first mover </a:t>
            </a:r>
          </a:p>
          <a:p>
            <a:pPr marL="514350" indent="-514350" algn="just">
              <a:buFont typeface="+mj-lt"/>
              <a:buAutoNum type="arabicPeriod"/>
            </a:pPr>
            <a:r>
              <a:rPr lang="en-IN" sz="3200" dirty="0">
                <a:solidFill>
                  <a:schemeClr val="tx1"/>
                </a:solidFill>
                <a:latin typeface="Times New Roman" panose="02020603050405020304" pitchFamily="18" charset="0"/>
                <a:cs typeface="Times New Roman" panose="02020603050405020304" pitchFamily="18" charset="0"/>
              </a:rPr>
              <a:t>Discuss strategic Management in Non-profit and Governmental Organizations and small organization</a:t>
            </a:r>
            <a:endParaRPr lang="en-US" sz="32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86945423"/>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66007" y="332509"/>
            <a:ext cx="8443653" cy="6163541"/>
          </a:xfrm>
          <a:noFill/>
          <a:ln>
            <a:solidFill>
              <a:schemeClr val="accent1"/>
            </a:solidFill>
          </a:ln>
        </p:spPr>
        <p:txBody>
          <a:bodyPr>
            <a:normAutofit/>
          </a:bodyPr>
          <a:lstStyle/>
          <a:p>
            <a:pPr algn="ctr">
              <a:buNone/>
            </a:pPr>
            <a:endParaRPr lang="en-US" sz="9600" dirty="0">
              <a:solidFill>
                <a:srgbClr val="00B050"/>
              </a:solidFill>
              <a:latin typeface="Rockwell Extra Bold" pitchFamily="18" charset="0"/>
            </a:endParaRPr>
          </a:p>
          <a:p>
            <a:pPr algn="ctr">
              <a:buNone/>
            </a:pPr>
            <a:r>
              <a:rPr lang="en-US" sz="9600" dirty="0">
                <a:solidFill>
                  <a:srgbClr val="00B050"/>
                </a:solidFill>
                <a:latin typeface="Rockwell Extra Bold" pitchFamily="18" charset="0"/>
              </a:rPr>
              <a:t>Thank You!</a:t>
            </a:r>
          </a:p>
          <a:p>
            <a:pPr algn="ctr">
              <a:buNone/>
            </a:pPr>
            <a:endParaRPr lang="en-US" sz="4800" dirty="0">
              <a:solidFill>
                <a:schemeClr val="accent3">
                  <a:lumMod val="60000"/>
                  <a:lumOff val="40000"/>
                </a:schemeClr>
              </a:solidFill>
              <a:latin typeface="Stencil" pitchFamily="82" charset="0"/>
            </a:endParaRPr>
          </a:p>
          <a:p>
            <a:pPr algn="ctr">
              <a:buNone/>
            </a:pPr>
            <a:r>
              <a:rPr lang="en-US" sz="6000" b="1" dirty="0">
                <a:solidFill>
                  <a:srgbClr val="2F25F3"/>
                </a:solidFill>
                <a:latin typeface="Sitka Subheading" panose="02000505000000020004" pitchFamily="2" charset="0"/>
              </a:rPr>
              <a:t>Any Questions </a:t>
            </a:r>
          </a:p>
          <a:p>
            <a:pPr algn="ctr">
              <a:buNone/>
            </a:pPr>
            <a:r>
              <a:rPr lang="en-US" sz="6000" b="1" dirty="0">
                <a:solidFill>
                  <a:srgbClr val="2F25F3"/>
                </a:solidFill>
                <a:latin typeface="Sitka Subheading" panose="02000505000000020004" pitchFamily="2" charset="0"/>
              </a:rPr>
              <a:t>Welcome!!!</a:t>
            </a:r>
          </a:p>
          <a:p>
            <a:pPr algn="just">
              <a:lnSpc>
                <a:spcPct val="170000"/>
              </a:lnSpc>
            </a:pPr>
            <a:endParaRPr lang="en-US"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059344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6700" y="1"/>
            <a:ext cx="8442960" cy="819150"/>
          </a:xfrm>
        </p:spPr>
        <p:txBody>
          <a:bodyPr>
            <a:normAutofit/>
          </a:bodyPr>
          <a:lstStyle/>
          <a:p>
            <a:r>
              <a:rPr lang="en-IN" sz="3200" b="1" cap="none" dirty="0"/>
              <a:t>Nature of Long-term Objectives</a:t>
            </a:r>
          </a:p>
        </p:txBody>
      </p:sp>
      <p:sp>
        <p:nvSpPr>
          <p:cNvPr id="3" name="Content Placeholder 2"/>
          <p:cNvSpPr>
            <a:spLocks noGrp="1"/>
          </p:cNvSpPr>
          <p:nvPr>
            <p:ph idx="1"/>
          </p:nvPr>
        </p:nvSpPr>
        <p:spPr>
          <a:xfrm>
            <a:off x="266700" y="1009650"/>
            <a:ext cx="8442960" cy="5486400"/>
          </a:xfrm>
          <a:noFill/>
          <a:ln>
            <a:solidFill>
              <a:schemeClr val="accent1"/>
            </a:solidFill>
          </a:ln>
        </p:spPr>
        <p:txBody>
          <a:bodyPr>
            <a:noAutofit/>
          </a:bodyPr>
          <a:lstStyle/>
          <a:p>
            <a:pPr algn="just">
              <a:lnSpc>
                <a:spcPct val="160000"/>
              </a:lnSpc>
            </a:pPr>
            <a:r>
              <a:rPr lang="en-IN" sz="2100" i="1" dirty="0"/>
              <a:t>Long-term objectives </a:t>
            </a:r>
            <a:r>
              <a:rPr lang="en-IN" sz="2100" dirty="0"/>
              <a:t>represent the </a:t>
            </a:r>
            <a:r>
              <a:rPr lang="en-IN" sz="2100" b="1" dirty="0"/>
              <a:t>results expected </a:t>
            </a:r>
            <a:r>
              <a:rPr lang="en-IN" sz="2100" dirty="0"/>
              <a:t>from pursuing certain strategies. Strategies represent the </a:t>
            </a:r>
            <a:r>
              <a:rPr lang="en-IN" sz="2100" b="1" dirty="0"/>
              <a:t>actions</a:t>
            </a:r>
            <a:r>
              <a:rPr lang="en-IN" sz="2100" dirty="0"/>
              <a:t> to be taken to accomplish long-term objectives. </a:t>
            </a:r>
          </a:p>
          <a:p>
            <a:pPr algn="just">
              <a:lnSpc>
                <a:spcPct val="160000"/>
              </a:lnSpc>
            </a:pPr>
            <a:r>
              <a:rPr lang="en-IN" sz="2100" dirty="0"/>
              <a:t>Objectives should be </a:t>
            </a:r>
            <a:r>
              <a:rPr lang="en-IN" sz="2100" i="1" dirty="0"/>
              <a:t>quantitative</a:t>
            </a:r>
            <a:r>
              <a:rPr lang="en-IN" sz="2100" dirty="0"/>
              <a:t>, </a:t>
            </a:r>
            <a:r>
              <a:rPr lang="en-IN" sz="2100" i="1" dirty="0"/>
              <a:t>measurable</a:t>
            </a:r>
            <a:r>
              <a:rPr lang="en-IN" sz="2100" dirty="0"/>
              <a:t>, </a:t>
            </a:r>
            <a:r>
              <a:rPr lang="en-IN" sz="2100" i="1" dirty="0"/>
              <a:t>realistic</a:t>
            </a:r>
            <a:r>
              <a:rPr lang="en-IN" sz="2100" dirty="0"/>
              <a:t>, </a:t>
            </a:r>
            <a:r>
              <a:rPr lang="en-IN" sz="2100" i="1" dirty="0"/>
              <a:t>understandable</a:t>
            </a:r>
            <a:r>
              <a:rPr lang="en-IN" sz="2100" dirty="0"/>
              <a:t>, </a:t>
            </a:r>
            <a:r>
              <a:rPr lang="en-IN" sz="2100" i="1" dirty="0"/>
              <a:t>challenging</a:t>
            </a:r>
            <a:r>
              <a:rPr lang="en-IN" sz="2100" dirty="0"/>
              <a:t>, </a:t>
            </a:r>
            <a:r>
              <a:rPr lang="en-IN" sz="2100" i="1" dirty="0"/>
              <a:t>hierarchical</a:t>
            </a:r>
            <a:r>
              <a:rPr lang="en-IN" sz="2100" dirty="0"/>
              <a:t> (needed at corporate, business and functional level), </a:t>
            </a:r>
            <a:r>
              <a:rPr lang="en-IN" sz="2100" i="1" dirty="0"/>
              <a:t>obtainable</a:t>
            </a:r>
            <a:r>
              <a:rPr lang="en-IN" sz="2100" dirty="0"/>
              <a:t>, and </a:t>
            </a:r>
            <a:r>
              <a:rPr lang="en-IN" sz="2100" b="1" i="1" dirty="0"/>
              <a:t>congruent</a:t>
            </a:r>
            <a:r>
              <a:rPr lang="en-IN" sz="2100" dirty="0"/>
              <a:t> among organizational units. </a:t>
            </a:r>
          </a:p>
          <a:p>
            <a:pPr algn="just">
              <a:lnSpc>
                <a:spcPct val="160000"/>
              </a:lnSpc>
            </a:pPr>
            <a:r>
              <a:rPr lang="en-IN" sz="2100" dirty="0"/>
              <a:t>Objectives are commonly stated in terms such as </a:t>
            </a:r>
            <a:r>
              <a:rPr lang="en-IN" sz="2100" b="1" i="1" dirty="0">
                <a:solidFill>
                  <a:srgbClr val="4706EA"/>
                </a:solidFill>
              </a:rPr>
              <a:t>growth</a:t>
            </a:r>
            <a:r>
              <a:rPr lang="en-IN" sz="2100" dirty="0"/>
              <a:t> in assets, growth in sales, </a:t>
            </a:r>
            <a:r>
              <a:rPr lang="en-IN" sz="2100" dirty="0">
                <a:solidFill>
                  <a:srgbClr val="FF0000"/>
                </a:solidFill>
              </a:rPr>
              <a:t>profitability</a:t>
            </a:r>
            <a:r>
              <a:rPr lang="en-IN" sz="2100" dirty="0"/>
              <a:t>, market share, degree and nature of </a:t>
            </a:r>
            <a:r>
              <a:rPr lang="en-IN" sz="2100" dirty="0">
                <a:solidFill>
                  <a:srgbClr val="FF0000"/>
                </a:solidFill>
              </a:rPr>
              <a:t>diversification</a:t>
            </a:r>
            <a:r>
              <a:rPr lang="en-IN" sz="2100" dirty="0"/>
              <a:t>, degree and nature of vertical integration, earnings per share, and social responsibility.</a:t>
            </a:r>
          </a:p>
        </p:txBody>
      </p:sp>
    </p:spTree>
    <p:extLst>
      <p:ext uri="{BB962C8B-B14F-4D97-AF65-F5344CB8AC3E}">
        <p14:creationId xmlns:p14="http://schemas.microsoft.com/office/powerpoint/2010/main" val="30138758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6700" y="1"/>
            <a:ext cx="8442960" cy="819150"/>
          </a:xfrm>
        </p:spPr>
        <p:txBody>
          <a:bodyPr>
            <a:normAutofit/>
          </a:bodyPr>
          <a:lstStyle/>
          <a:p>
            <a:pPr algn="l"/>
            <a:r>
              <a:rPr lang="en-US" sz="3200" b="1" cap="none" dirty="0">
                <a:latin typeface="Times New Roman" pitchFamily="18" charset="0"/>
                <a:cs typeface="Times New Roman" pitchFamily="18" charset="0"/>
              </a:rPr>
              <a:t>Benefits of Objectives</a:t>
            </a:r>
          </a:p>
        </p:txBody>
      </p:sp>
      <p:sp>
        <p:nvSpPr>
          <p:cNvPr id="3" name="Content Placeholder 2"/>
          <p:cNvSpPr>
            <a:spLocks noGrp="1"/>
          </p:cNvSpPr>
          <p:nvPr>
            <p:ph idx="1"/>
          </p:nvPr>
        </p:nvSpPr>
        <p:spPr>
          <a:xfrm>
            <a:off x="266700" y="1009650"/>
            <a:ext cx="8442960" cy="5486400"/>
          </a:xfrm>
          <a:noFill/>
          <a:ln>
            <a:solidFill>
              <a:schemeClr val="accent1"/>
            </a:solidFill>
          </a:ln>
        </p:spPr>
        <p:txBody>
          <a:bodyPr>
            <a:normAutofit fontScale="85000" lnSpcReduction="10000"/>
          </a:bodyPr>
          <a:lstStyle/>
          <a:p>
            <a:pPr marL="0" indent="0" algn="just">
              <a:lnSpc>
                <a:spcPct val="150000"/>
              </a:lnSpc>
              <a:buNone/>
            </a:pPr>
            <a:r>
              <a:rPr lang="en-IN" sz="2800" b="1" dirty="0">
                <a:solidFill>
                  <a:srgbClr val="800000"/>
                </a:solidFill>
                <a:latin typeface="Times New Roman" panose="02020603050405020304" pitchFamily="18" charset="0"/>
                <a:cs typeface="Times New Roman" panose="02020603050405020304" pitchFamily="18" charset="0"/>
              </a:rPr>
              <a:t>Clearly</a:t>
            </a:r>
            <a:r>
              <a:rPr lang="en-IN" sz="2800" dirty="0">
                <a:latin typeface="Times New Roman" panose="02020603050405020304" pitchFamily="18" charset="0"/>
                <a:cs typeface="Times New Roman" panose="02020603050405020304" pitchFamily="18" charset="0"/>
              </a:rPr>
              <a:t> established objectives offer many benefits:</a:t>
            </a:r>
            <a:endParaRPr lang="en-US" sz="2800" dirty="0">
              <a:solidFill>
                <a:schemeClr val="tx1"/>
              </a:solidFill>
              <a:latin typeface="Times New Roman" panose="02020603050405020304" pitchFamily="18" charset="0"/>
              <a:cs typeface="Times New Roman" panose="02020603050405020304" pitchFamily="18" charset="0"/>
            </a:endParaRPr>
          </a:p>
          <a:p>
            <a:pPr algn="just">
              <a:lnSpc>
                <a:spcPct val="150000"/>
              </a:lnSpc>
            </a:pPr>
            <a:r>
              <a:rPr lang="en-IN" sz="2800" dirty="0">
                <a:latin typeface="Times New Roman" panose="02020603050405020304" pitchFamily="18" charset="0"/>
                <a:cs typeface="Times New Roman" panose="02020603050405020304" pitchFamily="18" charset="0"/>
              </a:rPr>
              <a:t>They provide direction, allow </a:t>
            </a:r>
            <a:r>
              <a:rPr lang="en-IN" sz="2800" b="1" dirty="0">
                <a:latin typeface="Times New Roman" panose="02020603050405020304" pitchFamily="18" charset="0"/>
                <a:cs typeface="Times New Roman" panose="02020603050405020304" pitchFamily="18" charset="0"/>
              </a:rPr>
              <a:t>synergy</a:t>
            </a:r>
            <a:r>
              <a:rPr lang="en-IN" sz="2800" dirty="0">
                <a:latin typeface="Times New Roman" panose="02020603050405020304" pitchFamily="18" charset="0"/>
                <a:cs typeface="Times New Roman" panose="02020603050405020304" pitchFamily="18" charset="0"/>
              </a:rPr>
              <a:t>, aid in </a:t>
            </a:r>
            <a:r>
              <a:rPr lang="en-IN" sz="2800" b="1" dirty="0">
                <a:latin typeface="Times New Roman" panose="02020603050405020304" pitchFamily="18" charset="0"/>
                <a:cs typeface="Times New Roman" panose="02020603050405020304" pitchFamily="18" charset="0"/>
              </a:rPr>
              <a:t>evaluation</a:t>
            </a:r>
            <a:r>
              <a:rPr lang="en-IN" sz="2800" dirty="0">
                <a:latin typeface="Times New Roman" panose="02020603050405020304" pitchFamily="18" charset="0"/>
                <a:cs typeface="Times New Roman" panose="02020603050405020304" pitchFamily="18" charset="0"/>
              </a:rPr>
              <a:t>, </a:t>
            </a:r>
            <a:r>
              <a:rPr lang="en-IN" sz="2800" i="1" dirty="0">
                <a:solidFill>
                  <a:srgbClr val="4706EA"/>
                </a:solidFill>
                <a:latin typeface="Times New Roman" panose="02020603050405020304" pitchFamily="18" charset="0"/>
                <a:cs typeface="Times New Roman" panose="02020603050405020304" pitchFamily="18" charset="0"/>
              </a:rPr>
              <a:t>establish priorities</a:t>
            </a:r>
            <a:r>
              <a:rPr lang="en-IN" sz="2800" dirty="0">
                <a:latin typeface="Times New Roman" panose="02020603050405020304" pitchFamily="18" charset="0"/>
                <a:cs typeface="Times New Roman" panose="02020603050405020304" pitchFamily="18" charset="0"/>
              </a:rPr>
              <a:t>, </a:t>
            </a:r>
            <a:r>
              <a:rPr lang="en-IN" sz="2800" i="1" dirty="0">
                <a:solidFill>
                  <a:srgbClr val="FF0000"/>
                </a:solidFill>
                <a:latin typeface="Times New Roman" panose="02020603050405020304" pitchFamily="18" charset="0"/>
                <a:cs typeface="Times New Roman" panose="02020603050405020304" pitchFamily="18" charset="0"/>
              </a:rPr>
              <a:t>reduce uncertainty</a:t>
            </a:r>
            <a:r>
              <a:rPr lang="en-IN" sz="2800" dirty="0">
                <a:latin typeface="Times New Roman" panose="02020603050405020304" pitchFamily="18" charset="0"/>
                <a:cs typeface="Times New Roman" panose="02020603050405020304" pitchFamily="18" charset="0"/>
              </a:rPr>
              <a:t>, </a:t>
            </a:r>
            <a:r>
              <a:rPr lang="en-IN" sz="2800" b="1" i="1" dirty="0">
                <a:latin typeface="Times New Roman" panose="02020603050405020304" pitchFamily="18" charset="0"/>
                <a:cs typeface="Times New Roman" panose="02020603050405020304" pitchFamily="18" charset="0"/>
              </a:rPr>
              <a:t>minimize conflicts</a:t>
            </a:r>
            <a:r>
              <a:rPr lang="en-IN" sz="2800" dirty="0">
                <a:latin typeface="Times New Roman" panose="02020603050405020304" pitchFamily="18" charset="0"/>
                <a:cs typeface="Times New Roman" panose="02020603050405020304" pitchFamily="18" charset="0"/>
              </a:rPr>
              <a:t>, </a:t>
            </a:r>
            <a:r>
              <a:rPr lang="en-IN" sz="2800" i="1" dirty="0">
                <a:latin typeface="Times New Roman" panose="02020603050405020304" pitchFamily="18" charset="0"/>
                <a:cs typeface="Times New Roman" panose="02020603050405020304" pitchFamily="18" charset="0"/>
              </a:rPr>
              <a:t>stimulate exertion</a:t>
            </a:r>
            <a:r>
              <a:rPr lang="en-IN" sz="2800" dirty="0">
                <a:latin typeface="Times New Roman" panose="02020603050405020304" pitchFamily="18" charset="0"/>
                <a:cs typeface="Times New Roman" panose="02020603050405020304" pitchFamily="18" charset="0"/>
              </a:rPr>
              <a:t>, and aid in both the </a:t>
            </a:r>
            <a:r>
              <a:rPr lang="en-IN" sz="2800" i="1" dirty="0">
                <a:latin typeface="Times New Roman" panose="02020603050405020304" pitchFamily="18" charset="0"/>
                <a:cs typeface="Times New Roman" panose="02020603050405020304" pitchFamily="18" charset="0"/>
              </a:rPr>
              <a:t>allocation of resources </a:t>
            </a:r>
            <a:r>
              <a:rPr lang="en-IN" sz="2800" dirty="0">
                <a:latin typeface="Times New Roman" panose="02020603050405020304" pitchFamily="18" charset="0"/>
                <a:cs typeface="Times New Roman" panose="02020603050405020304" pitchFamily="18" charset="0"/>
              </a:rPr>
              <a:t>and the </a:t>
            </a:r>
            <a:r>
              <a:rPr lang="en-IN" sz="2800" b="1" i="1" dirty="0">
                <a:latin typeface="Times New Roman" panose="02020603050405020304" pitchFamily="18" charset="0"/>
                <a:cs typeface="Times New Roman" panose="02020603050405020304" pitchFamily="18" charset="0"/>
              </a:rPr>
              <a:t>design of jobs</a:t>
            </a:r>
            <a:r>
              <a:rPr lang="en-IN" sz="2800" dirty="0">
                <a:latin typeface="Times New Roman" panose="02020603050405020304" pitchFamily="18" charset="0"/>
                <a:cs typeface="Times New Roman" panose="02020603050405020304" pitchFamily="18" charset="0"/>
              </a:rPr>
              <a:t>. </a:t>
            </a:r>
          </a:p>
          <a:p>
            <a:pPr algn="just">
              <a:lnSpc>
                <a:spcPct val="150000"/>
              </a:lnSpc>
            </a:pPr>
            <a:r>
              <a:rPr lang="en-IN" sz="2800" dirty="0">
                <a:latin typeface="Times New Roman" panose="02020603050405020304" pitchFamily="18" charset="0"/>
                <a:cs typeface="Times New Roman" panose="02020603050405020304" pitchFamily="18" charset="0"/>
              </a:rPr>
              <a:t>Objectives provide a basis for consistent </a:t>
            </a:r>
            <a:r>
              <a:rPr lang="en-IN" sz="2800" b="1" dirty="0">
                <a:latin typeface="Times New Roman" panose="02020603050405020304" pitchFamily="18" charset="0"/>
                <a:cs typeface="Times New Roman" panose="02020603050405020304" pitchFamily="18" charset="0"/>
              </a:rPr>
              <a:t>decision making </a:t>
            </a:r>
            <a:r>
              <a:rPr lang="en-IN" sz="2800" dirty="0">
                <a:latin typeface="Times New Roman" panose="02020603050405020304" pitchFamily="18" charset="0"/>
                <a:cs typeface="Times New Roman" panose="02020603050405020304" pitchFamily="18" charset="0"/>
              </a:rPr>
              <a:t>by managers whose </a:t>
            </a:r>
            <a:r>
              <a:rPr lang="en-IN" sz="2800" b="1" i="1" dirty="0">
                <a:solidFill>
                  <a:srgbClr val="800000"/>
                </a:solidFill>
                <a:latin typeface="Times New Roman" panose="02020603050405020304" pitchFamily="18" charset="0"/>
                <a:cs typeface="Times New Roman" panose="02020603050405020304" pitchFamily="18" charset="0"/>
              </a:rPr>
              <a:t>values</a:t>
            </a:r>
            <a:r>
              <a:rPr lang="en-IN" sz="2800" dirty="0">
                <a:latin typeface="Times New Roman" panose="02020603050405020304" pitchFamily="18" charset="0"/>
                <a:cs typeface="Times New Roman" panose="02020603050405020304" pitchFamily="18" charset="0"/>
              </a:rPr>
              <a:t> and </a:t>
            </a:r>
            <a:r>
              <a:rPr lang="en-IN" sz="2800" b="1" i="1" dirty="0">
                <a:solidFill>
                  <a:srgbClr val="800000"/>
                </a:solidFill>
                <a:latin typeface="Times New Roman" panose="02020603050405020304" pitchFamily="18" charset="0"/>
                <a:cs typeface="Times New Roman" panose="02020603050405020304" pitchFamily="18" charset="0"/>
              </a:rPr>
              <a:t>attitudes</a:t>
            </a:r>
            <a:r>
              <a:rPr lang="en-IN" sz="2800" dirty="0">
                <a:latin typeface="Times New Roman" panose="02020603050405020304" pitchFamily="18" charset="0"/>
                <a:cs typeface="Times New Roman" panose="02020603050405020304" pitchFamily="18" charset="0"/>
              </a:rPr>
              <a:t> differ.</a:t>
            </a:r>
          </a:p>
          <a:p>
            <a:pPr algn="just">
              <a:lnSpc>
                <a:spcPct val="150000"/>
              </a:lnSpc>
            </a:pPr>
            <a:r>
              <a:rPr lang="en-IN" sz="2800" dirty="0">
                <a:latin typeface="Times New Roman" panose="02020603050405020304" pitchFamily="18" charset="0"/>
                <a:cs typeface="Times New Roman" panose="02020603050405020304" pitchFamily="18" charset="0"/>
              </a:rPr>
              <a:t>Objectives serve as </a:t>
            </a:r>
            <a:r>
              <a:rPr lang="en-IN" sz="2800" b="1" dirty="0">
                <a:latin typeface="Times New Roman" panose="02020603050405020304" pitchFamily="18" charset="0"/>
                <a:cs typeface="Times New Roman" panose="02020603050405020304" pitchFamily="18" charset="0"/>
              </a:rPr>
              <a:t>standards</a:t>
            </a:r>
            <a:r>
              <a:rPr lang="en-IN" sz="2800" dirty="0">
                <a:latin typeface="Times New Roman" panose="02020603050405020304" pitchFamily="18" charset="0"/>
                <a:cs typeface="Times New Roman" panose="02020603050405020304" pitchFamily="18" charset="0"/>
              </a:rPr>
              <a:t> by which individuals, groups, departments, divisions, and entire organizations can be evaluated.</a:t>
            </a:r>
            <a:endParaRPr lang="en-US" sz="28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478583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6700" y="1"/>
            <a:ext cx="8442960" cy="819150"/>
          </a:xfrm>
        </p:spPr>
        <p:txBody>
          <a:bodyPr>
            <a:normAutofit/>
          </a:bodyPr>
          <a:lstStyle/>
          <a:p>
            <a:pPr algn="l"/>
            <a:r>
              <a:rPr lang="en-US" sz="3200" b="1" cap="none" dirty="0">
                <a:latin typeface="Times New Roman" pitchFamily="18" charset="0"/>
                <a:cs typeface="Times New Roman" pitchFamily="18" charset="0"/>
              </a:rPr>
              <a:t>Financial Vs Strategic Objective</a:t>
            </a:r>
          </a:p>
        </p:txBody>
      </p:sp>
      <p:sp>
        <p:nvSpPr>
          <p:cNvPr id="3" name="Content Placeholder 2"/>
          <p:cNvSpPr>
            <a:spLocks noGrp="1"/>
          </p:cNvSpPr>
          <p:nvPr>
            <p:ph idx="1"/>
          </p:nvPr>
        </p:nvSpPr>
        <p:spPr>
          <a:xfrm>
            <a:off x="266700" y="1009650"/>
            <a:ext cx="8442960" cy="5486400"/>
          </a:xfrm>
          <a:noFill/>
          <a:ln>
            <a:solidFill>
              <a:schemeClr val="accent1"/>
            </a:solidFill>
          </a:ln>
        </p:spPr>
        <p:txBody>
          <a:bodyPr>
            <a:normAutofit fontScale="70000" lnSpcReduction="20000"/>
          </a:bodyPr>
          <a:lstStyle/>
          <a:p>
            <a:pPr algn="just">
              <a:lnSpc>
                <a:spcPct val="150000"/>
              </a:lnSpc>
            </a:pPr>
            <a:r>
              <a:rPr lang="en-IN" sz="2800" b="1" dirty="0">
                <a:latin typeface="Times New Roman" panose="02020603050405020304" pitchFamily="18" charset="0"/>
                <a:cs typeface="Times New Roman" panose="02020603050405020304" pitchFamily="18" charset="0"/>
              </a:rPr>
              <a:t>Financial objectives </a:t>
            </a:r>
            <a:r>
              <a:rPr lang="en-IN" sz="2800" dirty="0">
                <a:latin typeface="Times New Roman" panose="02020603050405020304" pitchFamily="18" charset="0"/>
                <a:cs typeface="Times New Roman" panose="02020603050405020304" pitchFamily="18" charset="0"/>
              </a:rPr>
              <a:t>include those associated with growth in </a:t>
            </a:r>
            <a:r>
              <a:rPr lang="en-IN" sz="2800" b="1" dirty="0">
                <a:latin typeface="Times New Roman" panose="02020603050405020304" pitchFamily="18" charset="0"/>
                <a:cs typeface="Times New Roman" panose="02020603050405020304" pitchFamily="18" charset="0"/>
              </a:rPr>
              <a:t>revenues</a:t>
            </a:r>
            <a:r>
              <a:rPr lang="en-IN" sz="2800" dirty="0">
                <a:latin typeface="Times New Roman" panose="02020603050405020304" pitchFamily="18" charset="0"/>
                <a:cs typeface="Times New Roman" panose="02020603050405020304" pitchFamily="18" charset="0"/>
              </a:rPr>
              <a:t>, growth in </a:t>
            </a:r>
            <a:r>
              <a:rPr lang="en-IN" sz="2800" b="1" dirty="0">
                <a:solidFill>
                  <a:srgbClr val="FF0000"/>
                </a:solidFill>
                <a:latin typeface="Times New Roman" panose="02020603050405020304" pitchFamily="18" charset="0"/>
                <a:cs typeface="Times New Roman" panose="02020603050405020304" pitchFamily="18" charset="0"/>
              </a:rPr>
              <a:t>earnings</a:t>
            </a:r>
            <a:r>
              <a:rPr lang="en-IN" sz="2800" dirty="0">
                <a:latin typeface="Times New Roman" panose="02020603050405020304" pitchFamily="18" charset="0"/>
                <a:cs typeface="Times New Roman" panose="02020603050405020304" pitchFamily="18" charset="0"/>
              </a:rPr>
              <a:t>, higher </a:t>
            </a:r>
            <a:r>
              <a:rPr lang="en-IN" sz="2800" b="1" dirty="0">
                <a:latin typeface="Times New Roman" panose="02020603050405020304" pitchFamily="18" charset="0"/>
                <a:cs typeface="Times New Roman" panose="02020603050405020304" pitchFamily="18" charset="0"/>
              </a:rPr>
              <a:t>dividends</a:t>
            </a:r>
            <a:r>
              <a:rPr lang="en-IN" sz="2800" dirty="0">
                <a:latin typeface="Times New Roman" panose="02020603050405020304" pitchFamily="18" charset="0"/>
                <a:cs typeface="Times New Roman" panose="02020603050405020304" pitchFamily="18" charset="0"/>
              </a:rPr>
              <a:t>, larger </a:t>
            </a:r>
            <a:r>
              <a:rPr lang="en-IN" sz="2800" b="1" dirty="0">
                <a:latin typeface="Times New Roman" panose="02020603050405020304" pitchFamily="18" charset="0"/>
                <a:cs typeface="Times New Roman" panose="02020603050405020304" pitchFamily="18" charset="0"/>
              </a:rPr>
              <a:t>profit</a:t>
            </a:r>
            <a:r>
              <a:rPr lang="en-IN" sz="2800" dirty="0">
                <a:latin typeface="Times New Roman" panose="02020603050405020304" pitchFamily="18" charset="0"/>
                <a:cs typeface="Times New Roman" panose="02020603050405020304" pitchFamily="18" charset="0"/>
              </a:rPr>
              <a:t> margins, greater ROI </a:t>
            </a:r>
            <a:r>
              <a:rPr lang="en-IN" sz="2800" i="1" dirty="0">
                <a:latin typeface="Times New Roman" panose="02020603050405020304" pitchFamily="18" charset="0"/>
                <a:cs typeface="Times New Roman" panose="02020603050405020304" pitchFamily="18" charset="0"/>
              </a:rPr>
              <a:t>higher earnings per share</a:t>
            </a:r>
            <a:r>
              <a:rPr lang="en-IN" sz="2800" dirty="0">
                <a:latin typeface="Times New Roman" panose="02020603050405020304" pitchFamily="18" charset="0"/>
                <a:cs typeface="Times New Roman" panose="02020603050405020304" pitchFamily="18" charset="0"/>
              </a:rPr>
              <a:t>, a rising stock price, </a:t>
            </a:r>
            <a:r>
              <a:rPr lang="en-IN" sz="2800" b="1" dirty="0">
                <a:solidFill>
                  <a:srgbClr val="4706EA"/>
                </a:solidFill>
                <a:latin typeface="Times New Roman" panose="02020603050405020304" pitchFamily="18" charset="0"/>
                <a:cs typeface="Times New Roman" panose="02020603050405020304" pitchFamily="18" charset="0"/>
              </a:rPr>
              <a:t>improved cash flow</a:t>
            </a:r>
            <a:r>
              <a:rPr lang="en-IN" sz="2800" dirty="0">
                <a:latin typeface="Times New Roman" panose="02020603050405020304" pitchFamily="18" charset="0"/>
                <a:cs typeface="Times New Roman" panose="02020603050405020304" pitchFamily="18" charset="0"/>
              </a:rPr>
              <a:t>, and so on; </a:t>
            </a:r>
          </a:p>
          <a:p>
            <a:pPr algn="just">
              <a:lnSpc>
                <a:spcPct val="150000"/>
              </a:lnSpc>
            </a:pPr>
            <a:r>
              <a:rPr lang="en-IN" sz="2800" b="1" dirty="0">
                <a:latin typeface="Times New Roman" panose="02020603050405020304" pitchFamily="18" charset="0"/>
                <a:cs typeface="Times New Roman" panose="02020603050405020304" pitchFamily="18" charset="0"/>
              </a:rPr>
              <a:t>Strategic objectives </a:t>
            </a:r>
            <a:r>
              <a:rPr lang="en-IN" sz="2800" dirty="0">
                <a:latin typeface="Times New Roman" panose="02020603050405020304" pitchFamily="18" charset="0"/>
                <a:cs typeface="Times New Roman" panose="02020603050405020304" pitchFamily="18" charset="0"/>
              </a:rPr>
              <a:t>include things such as a </a:t>
            </a:r>
            <a:r>
              <a:rPr lang="en-IN" sz="2800" b="1" dirty="0">
                <a:latin typeface="Times New Roman" panose="02020603050405020304" pitchFamily="18" charset="0"/>
                <a:cs typeface="Times New Roman" panose="02020603050405020304" pitchFamily="18" charset="0"/>
              </a:rPr>
              <a:t>larger market share</a:t>
            </a:r>
            <a:r>
              <a:rPr lang="en-IN" sz="2800" dirty="0">
                <a:latin typeface="Times New Roman" panose="02020603050405020304" pitchFamily="18" charset="0"/>
                <a:cs typeface="Times New Roman" panose="02020603050405020304" pitchFamily="18" charset="0"/>
              </a:rPr>
              <a:t>, quicker </a:t>
            </a:r>
            <a:r>
              <a:rPr lang="en-IN" sz="2800" i="1" dirty="0">
                <a:latin typeface="Times New Roman" panose="02020603050405020304" pitchFamily="18" charset="0"/>
                <a:cs typeface="Times New Roman" panose="02020603050405020304" pitchFamily="18" charset="0"/>
              </a:rPr>
              <a:t>on-time delivery </a:t>
            </a:r>
            <a:r>
              <a:rPr lang="en-IN" sz="2800" dirty="0">
                <a:latin typeface="Times New Roman" panose="02020603050405020304" pitchFamily="18" charset="0"/>
                <a:cs typeface="Times New Roman" panose="02020603050405020304" pitchFamily="18" charset="0"/>
              </a:rPr>
              <a:t>than rivals, </a:t>
            </a:r>
            <a:r>
              <a:rPr lang="en-IN" sz="2800" b="1" dirty="0">
                <a:latin typeface="Times New Roman" panose="02020603050405020304" pitchFamily="18" charset="0"/>
                <a:cs typeface="Times New Roman" panose="02020603050405020304" pitchFamily="18" charset="0"/>
              </a:rPr>
              <a:t>shorter</a:t>
            </a:r>
            <a:r>
              <a:rPr lang="en-IN" sz="2800" dirty="0">
                <a:latin typeface="Times New Roman" panose="02020603050405020304" pitchFamily="18" charset="0"/>
                <a:cs typeface="Times New Roman" panose="02020603050405020304" pitchFamily="18" charset="0"/>
              </a:rPr>
              <a:t> </a:t>
            </a:r>
            <a:r>
              <a:rPr lang="en-IN" sz="2800" b="1" dirty="0">
                <a:latin typeface="Times New Roman" panose="02020603050405020304" pitchFamily="18" charset="0"/>
                <a:cs typeface="Times New Roman" panose="02020603050405020304" pitchFamily="18" charset="0"/>
              </a:rPr>
              <a:t>design-to-market</a:t>
            </a:r>
            <a:r>
              <a:rPr lang="en-IN" sz="2800" dirty="0">
                <a:latin typeface="Times New Roman" panose="02020603050405020304" pitchFamily="18" charset="0"/>
                <a:cs typeface="Times New Roman" panose="02020603050405020304" pitchFamily="18" charset="0"/>
              </a:rPr>
              <a:t> times than rivals, </a:t>
            </a:r>
            <a:r>
              <a:rPr lang="en-IN" sz="2800" b="1" dirty="0">
                <a:latin typeface="Times New Roman" panose="02020603050405020304" pitchFamily="18" charset="0"/>
                <a:cs typeface="Times New Roman" panose="02020603050405020304" pitchFamily="18" charset="0"/>
              </a:rPr>
              <a:t>lower</a:t>
            </a:r>
            <a:r>
              <a:rPr lang="en-IN" sz="2800" dirty="0">
                <a:latin typeface="Times New Roman" panose="02020603050405020304" pitchFamily="18" charset="0"/>
                <a:cs typeface="Times New Roman" panose="02020603050405020304" pitchFamily="18" charset="0"/>
              </a:rPr>
              <a:t> </a:t>
            </a:r>
            <a:r>
              <a:rPr lang="en-IN" sz="2800" b="1" dirty="0">
                <a:latin typeface="Times New Roman" panose="02020603050405020304" pitchFamily="18" charset="0"/>
                <a:cs typeface="Times New Roman" panose="02020603050405020304" pitchFamily="18" charset="0"/>
              </a:rPr>
              <a:t>costs</a:t>
            </a:r>
            <a:r>
              <a:rPr lang="en-IN" sz="2800" dirty="0">
                <a:latin typeface="Times New Roman" panose="02020603050405020304" pitchFamily="18" charset="0"/>
                <a:cs typeface="Times New Roman" panose="02020603050405020304" pitchFamily="18" charset="0"/>
              </a:rPr>
              <a:t> than rivals, higher product </a:t>
            </a:r>
            <a:r>
              <a:rPr lang="en-IN" sz="2800" b="1" dirty="0">
                <a:solidFill>
                  <a:srgbClr val="FF0000"/>
                </a:solidFill>
                <a:latin typeface="Times New Roman" panose="02020603050405020304" pitchFamily="18" charset="0"/>
                <a:cs typeface="Times New Roman" panose="02020603050405020304" pitchFamily="18" charset="0"/>
              </a:rPr>
              <a:t>quality</a:t>
            </a:r>
            <a:r>
              <a:rPr lang="en-IN" sz="2800" dirty="0">
                <a:latin typeface="Times New Roman" panose="02020603050405020304" pitchFamily="18" charset="0"/>
                <a:cs typeface="Times New Roman" panose="02020603050405020304" pitchFamily="18" charset="0"/>
              </a:rPr>
              <a:t> than rivals, wider geographic </a:t>
            </a:r>
            <a:r>
              <a:rPr lang="en-IN" sz="2800" b="1" dirty="0">
                <a:latin typeface="Times New Roman" panose="02020603050405020304" pitchFamily="18" charset="0"/>
                <a:cs typeface="Times New Roman" panose="02020603050405020304" pitchFamily="18" charset="0"/>
              </a:rPr>
              <a:t>coverage</a:t>
            </a:r>
            <a:r>
              <a:rPr lang="en-IN" sz="2800" dirty="0">
                <a:latin typeface="Times New Roman" panose="02020603050405020304" pitchFamily="18" charset="0"/>
                <a:cs typeface="Times New Roman" panose="02020603050405020304" pitchFamily="18" charset="0"/>
              </a:rPr>
              <a:t> than rivals, achieving </a:t>
            </a:r>
            <a:r>
              <a:rPr lang="en-IN" sz="2800" b="1" i="1" dirty="0">
                <a:latin typeface="Times New Roman" panose="02020603050405020304" pitchFamily="18" charset="0"/>
                <a:cs typeface="Times New Roman" panose="02020603050405020304" pitchFamily="18" charset="0"/>
              </a:rPr>
              <a:t>technological</a:t>
            </a:r>
            <a:r>
              <a:rPr lang="en-IN" sz="2800" dirty="0">
                <a:latin typeface="Times New Roman" panose="02020603050405020304" pitchFamily="18" charset="0"/>
                <a:cs typeface="Times New Roman" panose="02020603050405020304" pitchFamily="18" charset="0"/>
              </a:rPr>
              <a:t> </a:t>
            </a:r>
            <a:r>
              <a:rPr lang="en-IN" sz="2800" b="1" i="1" dirty="0">
                <a:latin typeface="Times New Roman" panose="02020603050405020304" pitchFamily="18" charset="0"/>
                <a:cs typeface="Times New Roman" panose="02020603050405020304" pitchFamily="18" charset="0"/>
              </a:rPr>
              <a:t>leadership</a:t>
            </a:r>
            <a:r>
              <a:rPr lang="en-IN" sz="2800" dirty="0">
                <a:latin typeface="Times New Roman" panose="02020603050405020304" pitchFamily="18" charset="0"/>
                <a:cs typeface="Times New Roman" panose="02020603050405020304" pitchFamily="18" charset="0"/>
              </a:rPr>
              <a:t>, consistently getting new or </a:t>
            </a:r>
            <a:r>
              <a:rPr lang="en-IN" sz="2800" b="1" dirty="0">
                <a:latin typeface="Times New Roman" panose="02020603050405020304" pitchFamily="18" charset="0"/>
                <a:cs typeface="Times New Roman" panose="02020603050405020304" pitchFamily="18" charset="0"/>
              </a:rPr>
              <a:t>improved products </a:t>
            </a:r>
            <a:r>
              <a:rPr lang="en-IN" sz="2800" dirty="0">
                <a:latin typeface="Times New Roman" panose="02020603050405020304" pitchFamily="18" charset="0"/>
                <a:cs typeface="Times New Roman" panose="02020603050405020304" pitchFamily="18" charset="0"/>
              </a:rPr>
              <a:t>to market ahead of rivals, and so on.</a:t>
            </a:r>
          </a:p>
          <a:p>
            <a:pPr algn="just">
              <a:lnSpc>
                <a:spcPct val="150000"/>
              </a:lnSpc>
            </a:pPr>
            <a:r>
              <a:rPr lang="en-IN" sz="2800" dirty="0">
                <a:solidFill>
                  <a:schemeClr val="tx1"/>
                </a:solidFill>
                <a:latin typeface="Times New Roman" panose="02020603050405020304" pitchFamily="18" charset="0"/>
                <a:cs typeface="Times New Roman" panose="02020603050405020304" pitchFamily="18" charset="0"/>
              </a:rPr>
              <a:t>These two types of objectives needs </a:t>
            </a:r>
            <a:r>
              <a:rPr lang="en-IN" sz="4600" b="1" dirty="0">
                <a:solidFill>
                  <a:srgbClr val="FF0000"/>
                </a:solidFill>
                <a:latin typeface="Times New Roman" panose="02020603050405020304" pitchFamily="18" charset="0"/>
                <a:cs typeface="Times New Roman" panose="02020603050405020304" pitchFamily="18" charset="0"/>
              </a:rPr>
              <a:t>trade off, </a:t>
            </a:r>
            <a:r>
              <a:rPr lang="en-IN" sz="2800" dirty="0">
                <a:solidFill>
                  <a:schemeClr val="tx1"/>
                </a:solidFill>
                <a:latin typeface="Times New Roman" panose="02020603050405020304" pitchFamily="18" charset="0"/>
                <a:cs typeface="Times New Roman" panose="02020603050405020304" pitchFamily="18" charset="0"/>
              </a:rPr>
              <a:t>as focusing on one will harm an other one.  ( </a:t>
            </a:r>
            <a:r>
              <a:rPr lang="en-IN" sz="2800" dirty="0" err="1">
                <a:solidFill>
                  <a:schemeClr val="tx1"/>
                </a:solidFill>
                <a:latin typeface="Times New Roman" panose="02020603050405020304" pitchFamily="18" charset="0"/>
                <a:cs typeface="Times New Roman" panose="02020603050405020304" pitchFamily="18" charset="0"/>
              </a:rPr>
              <a:t>E.g</a:t>
            </a:r>
            <a:r>
              <a:rPr lang="en-IN" sz="2800" dirty="0">
                <a:solidFill>
                  <a:schemeClr val="tx1"/>
                </a:solidFill>
                <a:latin typeface="Times New Roman" panose="02020603050405020304" pitchFamily="18" charset="0"/>
                <a:cs typeface="Times New Roman" panose="02020603050405020304" pitchFamily="18" charset="0"/>
              </a:rPr>
              <a:t>: Higher price to increase profits jeopardize the long-term market share.</a:t>
            </a:r>
            <a:endParaRPr lang="en-US" sz="40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339665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6700" y="1"/>
            <a:ext cx="8442960" cy="819150"/>
          </a:xfrm>
        </p:spPr>
        <p:txBody>
          <a:bodyPr>
            <a:normAutofit/>
          </a:bodyPr>
          <a:lstStyle/>
          <a:p>
            <a:pPr algn="l"/>
            <a:r>
              <a:rPr lang="en-US" sz="3200" b="1" cap="none" dirty="0">
                <a:latin typeface="Times New Roman" pitchFamily="18" charset="0"/>
                <a:cs typeface="Times New Roman" pitchFamily="18" charset="0"/>
              </a:rPr>
              <a:t>Cont’d……</a:t>
            </a:r>
          </a:p>
        </p:txBody>
      </p:sp>
      <p:sp>
        <p:nvSpPr>
          <p:cNvPr id="3" name="Content Placeholder 2"/>
          <p:cNvSpPr>
            <a:spLocks noGrp="1"/>
          </p:cNvSpPr>
          <p:nvPr>
            <p:ph idx="1"/>
          </p:nvPr>
        </p:nvSpPr>
        <p:spPr>
          <a:xfrm>
            <a:off x="266700" y="1009650"/>
            <a:ext cx="8442960" cy="5486400"/>
          </a:xfrm>
          <a:noFill/>
          <a:ln>
            <a:solidFill>
              <a:schemeClr val="accent1"/>
            </a:solidFill>
          </a:ln>
        </p:spPr>
        <p:txBody>
          <a:bodyPr>
            <a:normAutofit fontScale="92500" lnSpcReduction="10000"/>
          </a:bodyPr>
          <a:lstStyle/>
          <a:p>
            <a:pPr algn="just">
              <a:lnSpc>
                <a:spcPct val="150000"/>
              </a:lnSpc>
            </a:pPr>
            <a:r>
              <a:rPr lang="en-IN" sz="2800" dirty="0">
                <a:latin typeface="Times New Roman" panose="02020603050405020304" pitchFamily="18" charset="0"/>
                <a:cs typeface="Times New Roman" panose="02020603050405020304" pitchFamily="18" charset="0"/>
              </a:rPr>
              <a:t>Many, if not most, organizations </a:t>
            </a:r>
            <a:r>
              <a:rPr lang="en-IN" sz="2800" b="1" dirty="0">
                <a:solidFill>
                  <a:srgbClr val="FF0000"/>
                </a:solidFill>
                <a:latin typeface="Times New Roman" panose="02020603050405020304" pitchFamily="18" charset="0"/>
                <a:cs typeface="Times New Roman" panose="02020603050405020304" pitchFamily="18" charset="0"/>
              </a:rPr>
              <a:t>simultaneously</a:t>
            </a:r>
            <a:r>
              <a:rPr lang="en-IN" sz="2800" dirty="0">
                <a:latin typeface="Times New Roman" panose="02020603050405020304" pitchFamily="18" charset="0"/>
                <a:cs typeface="Times New Roman" panose="02020603050405020304" pitchFamily="18" charset="0"/>
              </a:rPr>
              <a:t> pursue a combination of two or more strategies, but a </a:t>
            </a:r>
            <a:r>
              <a:rPr lang="en-IN" sz="2800" i="1" dirty="0">
                <a:latin typeface="Times New Roman" panose="02020603050405020304" pitchFamily="18" charset="0"/>
                <a:cs typeface="Times New Roman" panose="02020603050405020304" pitchFamily="18" charset="0"/>
              </a:rPr>
              <a:t>combination strategy </a:t>
            </a:r>
            <a:r>
              <a:rPr lang="en-IN" sz="2800" dirty="0">
                <a:latin typeface="Times New Roman" panose="02020603050405020304" pitchFamily="18" charset="0"/>
                <a:cs typeface="Times New Roman" panose="02020603050405020304" pitchFamily="18" charset="0"/>
              </a:rPr>
              <a:t>can be exceptionally risky if carried too far. </a:t>
            </a:r>
          </a:p>
          <a:p>
            <a:pPr algn="just">
              <a:lnSpc>
                <a:spcPct val="150000"/>
              </a:lnSpc>
            </a:pPr>
            <a:r>
              <a:rPr lang="en-IN" sz="2800" dirty="0">
                <a:latin typeface="Times New Roman" panose="02020603050405020304" pitchFamily="18" charset="0"/>
                <a:cs typeface="Times New Roman" panose="02020603050405020304" pitchFamily="18" charset="0"/>
              </a:rPr>
              <a:t>No organization can afford to </a:t>
            </a:r>
            <a:r>
              <a:rPr lang="en-IN" sz="2800" b="1" dirty="0">
                <a:solidFill>
                  <a:srgbClr val="FF0000"/>
                </a:solidFill>
                <a:latin typeface="Times New Roman" panose="02020603050405020304" pitchFamily="18" charset="0"/>
                <a:cs typeface="Times New Roman" panose="02020603050405020304" pitchFamily="18" charset="0"/>
              </a:rPr>
              <a:t>pursue all </a:t>
            </a:r>
            <a:r>
              <a:rPr lang="en-IN" sz="2800" dirty="0">
                <a:latin typeface="Times New Roman" panose="02020603050405020304" pitchFamily="18" charset="0"/>
                <a:cs typeface="Times New Roman" panose="02020603050405020304" pitchFamily="18" charset="0"/>
              </a:rPr>
              <a:t>the </a:t>
            </a:r>
            <a:r>
              <a:rPr lang="en-IN" sz="2800" b="1" dirty="0">
                <a:latin typeface="Times New Roman" panose="02020603050405020304" pitchFamily="18" charset="0"/>
                <a:cs typeface="Times New Roman" panose="02020603050405020304" pitchFamily="18" charset="0"/>
              </a:rPr>
              <a:t>strategies</a:t>
            </a:r>
            <a:r>
              <a:rPr lang="en-IN" sz="2800" dirty="0">
                <a:latin typeface="Times New Roman" panose="02020603050405020304" pitchFamily="18" charset="0"/>
                <a:cs typeface="Times New Roman" panose="02020603050405020304" pitchFamily="18" charset="0"/>
              </a:rPr>
              <a:t> that might benefit the firm. </a:t>
            </a:r>
          </a:p>
          <a:p>
            <a:pPr algn="just">
              <a:lnSpc>
                <a:spcPct val="150000"/>
              </a:lnSpc>
            </a:pPr>
            <a:r>
              <a:rPr lang="en-IN" sz="2800" b="1" i="1" dirty="0">
                <a:solidFill>
                  <a:srgbClr val="4706EA"/>
                </a:solidFill>
                <a:latin typeface="Times New Roman" panose="02020603050405020304" pitchFamily="18" charset="0"/>
                <a:cs typeface="Times New Roman" panose="02020603050405020304" pitchFamily="18" charset="0"/>
              </a:rPr>
              <a:t>Priority</a:t>
            </a:r>
            <a:r>
              <a:rPr lang="en-IN" sz="2800" dirty="0">
                <a:latin typeface="Times New Roman" panose="02020603050405020304" pitchFamily="18" charset="0"/>
                <a:cs typeface="Times New Roman" panose="02020603050405020304" pitchFamily="18" charset="0"/>
              </a:rPr>
              <a:t> must be established. </a:t>
            </a:r>
          </a:p>
          <a:p>
            <a:pPr algn="just">
              <a:lnSpc>
                <a:spcPct val="150000"/>
              </a:lnSpc>
            </a:pPr>
            <a:r>
              <a:rPr lang="en-IN" sz="2800" dirty="0">
                <a:latin typeface="Times New Roman" panose="02020603050405020304" pitchFamily="18" charset="0"/>
                <a:cs typeface="Times New Roman" panose="02020603050405020304" pitchFamily="18" charset="0"/>
              </a:rPr>
              <a:t>Hansen and Smith explain that strategic planning involves “choices that risk resources” and “trade-offs that sacrifice opportunity.”</a:t>
            </a:r>
          </a:p>
          <a:p>
            <a:pPr algn="just">
              <a:lnSpc>
                <a:spcPct val="150000"/>
              </a:lnSpc>
            </a:pPr>
            <a:endParaRPr lang="en-US" sz="28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03826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6700" y="1"/>
            <a:ext cx="8442960" cy="819150"/>
          </a:xfrm>
        </p:spPr>
        <p:txBody>
          <a:bodyPr>
            <a:normAutofit/>
          </a:bodyPr>
          <a:lstStyle/>
          <a:p>
            <a:pPr algn="l"/>
            <a:r>
              <a:rPr lang="en-US" sz="3200" b="1" cap="none" dirty="0">
                <a:latin typeface="Times New Roman" pitchFamily="18" charset="0"/>
                <a:cs typeface="Times New Roman" pitchFamily="18" charset="0"/>
              </a:rPr>
              <a:t>Cont’d……</a:t>
            </a:r>
          </a:p>
        </p:txBody>
      </p:sp>
      <p:sp>
        <p:nvSpPr>
          <p:cNvPr id="3" name="Content Placeholder 2"/>
          <p:cNvSpPr>
            <a:spLocks noGrp="1"/>
          </p:cNvSpPr>
          <p:nvPr>
            <p:ph idx="1"/>
          </p:nvPr>
        </p:nvSpPr>
        <p:spPr>
          <a:xfrm>
            <a:off x="266700" y="1009650"/>
            <a:ext cx="8442960" cy="5486400"/>
          </a:xfrm>
          <a:noFill/>
          <a:ln>
            <a:solidFill>
              <a:schemeClr val="accent1"/>
            </a:solidFill>
          </a:ln>
        </p:spPr>
        <p:txBody>
          <a:bodyPr>
            <a:normAutofit/>
          </a:bodyPr>
          <a:lstStyle/>
          <a:p>
            <a:pPr algn="just">
              <a:lnSpc>
                <a:spcPct val="150000"/>
              </a:lnSpc>
            </a:pPr>
            <a:r>
              <a:rPr lang="en-IN" sz="2800" dirty="0">
                <a:latin typeface="Times New Roman" panose="02020603050405020304" pitchFamily="18" charset="0"/>
                <a:cs typeface="Times New Roman" panose="02020603050405020304" pitchFamily="18" charset="0"/>
              </a:rPr>
              <a:t>In large </a:t>
            </a:r>
            <a:r>
              <a:rPr lang="en-IN" sz="2800" b="1" dirty="0">
                <a:latin typeface="Times New Roman" panose="02020603050405020304" pitchFamily="18" charset="0"/>
                <a:cs typeface="Times New Roman" panose="02020603050405020304" pitchFamily="18" charset="0"/>
              </a:rPr>
              <a:t>diversified</a:t>
            </a:r>
            <a:r>
              <a:rPr lang="en-IN" sz="2800" dirty="0">
                <a:latin typeface="Times New Roman" panose="02020603050405020304" pitchFamily="18" charset="0"/>
                <a:cs typeface="Times New Roman" panose="02020603050405020304" pitchFamily="18" charset="0"/>
              </a:rPr>
              <a:t> companies, a combination strategy is commonly employed when different </a:t>
            </a:r>
            <a:r>
              <a:rPr lang="en-IN" sz="2800" b="1" dirty="0">
                <a:solidFill>
                  <a:srgbClr val="4706EA"/>
                </a:solidFill>
                <a:latin typeface="Times New Roman" panose="02020603050405020304" pitchFamily="18" charset="0"/>
                <a:cs typeface="Times New Roman" panose="02020603050405020304" pitchFamily="18" charset="0"/>
              </a:rPr>
              <a:t>divisions</a:t>
            </a:r>
            <a:r>
              <a:rPr lang="en-IN" sz="2800" dirty="0">
                <a:latin typeface="Times New Roman" panose="02020603050405020304" pitchFamily="18" charset="0"/>
                <a:cs typeface="Times New Roman" panose="02020603050405020304" pitchFamily="18" charset="0"/>
              </a:rPr>
              <a:t> pursue different strategies. </a:t>
            </a:r>
          </a:p>
          <a:p>
            <a:pPr algn="just">
              <a:lnSpc>
                <a:spcPct val="150000"/>
              </a:lnSpc>
            </a:pPr>
            <a:r>
              <a:rPr lang="en-IN" sz="2800" dirty="0">
                <a:latin typeface="Times New Roman" panose="02020603050405020304" pitchFamily="18" charset="0"/>
                <a:cs typeface="Times New Roman" panose="02020603050405020304" pitchFamily="18" charset="0"/>
              </a:rPr>
              <a:t>Also, organizations struggling to </a:t>
            </a:r>
            <a:r>
              <a:rPr lang="en-IN" sz="2800" i="1" dirty="0">
                <a:solidFill>
                  <a:srgbClr val="FF0000"/>
                </a:solidFill>
                <a:latin typeface="Times New Roman" panose="02020603050405020304" pitchFamily="18" charset="0"/>
                <a:cs typeface="Times New Roman" panose="02020603050405020304" pitchFamily="18" charset="0"/>
              </a:rPr>
              <a:t>survive</a:t>
            </a:r>
            <a:r>
              <a:rPr lang="en-IN" sz="2800" dirty="0">
                <a:latin typeface="Times New Roman" panose="02020603050405020304" pitchFamily="18" charset="0"/>
                <a:cs typeface="Times New Roman" panose="02020603050405020304" pitchFamily="18" charset="0"/>
              </a:rPr>
              <a:t> may simultaneously employ a combination of several </a:t>
            </a:r>
            <a:r>
              <a:rPr lang="en-IN" sz="2800" b="1" i="1" dirty="0">
                <a:latin typeface="Times New Roman" panose="02020603050405020304" pitchFamily="18" charset="0"/>
                <a:cs typeface="Times New Roman" panose="02020603050405020304" pitchFamily="18" charset="0"/>
              </a:rPr>
              <a:t>defensive strategies</a:t>
            </a:r>
            <a:r>
              <a:rPr lang="en-IN" sz="2800" dirty="0">
                <a:latin typeface="Times New Roman" panose="02020603050405020304" pitchFamily="18" charset="0"/>
                <a:cs typeface="Times New Roman" panose="02020603050405020304" pitchFamily="18" charset="0"/>
              </a:rPr>
              <a:t>, such as divestiture, liquidation, and retrenchment.</a:t>
            </a:r>
            <a:endParaRPr lang="en-US" sz="36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21471588"/>
      </p:ext>
    </p:extLst>
  </p:cSld>
  <p:clrMapOvr>
    <a:masterClrMapping/>
  </p:clrMapOvr>
</p:sld>
</file>

<file path=ppt/theme/theme1.xml><?xml version="1.0" encoding="utf-8"?>
<a:theme xmlns:a="http://schemas.openxmlformats.org/drawingml/2006/main" name="Parcel">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xmlns="" name="Parcel" id="{8BEC4385-4EB9-4D53-BFB5-0EA123736B6D}" vid="{4DB32801-28C0-48B0-8C1D-A9A58613615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Parcel</Template>
  <TotalTime>12532</TotalTime>
  <Words>3247</Words>
  <Application>Microsoft Office PowerPoint</Application>
  <PresentationFormat>On-screen Show (4:3)</PresentationFormat>
  <Paragraphs>232</Paragraphs>
  <Slides>47</Slides>
  <Notes>2</Notes>
  <HiddenSlides>0</HiddenSlides>
  <MMClips>0</MMClips>
  <ScaleCrop>false</ScaleCrop>
  <HeadingPairs>
    <vt:vector size="4" baseType="variant">
      <vt:variant>
        <vt:lpstr>Theme</vt:lpstr>
      </vt:variant>
      <vt:variant>
        <vt:i4>1</vt:i4>
      </vt:variant>
      <vt:variant>
        <vt:lpstr>Slide Titles</vt:lpstr>
      </vt:variant>
      <vt:variant>
        <vt:i4>47</vt:i4>
      </vt:variant>
    </vt:vector>
  </HeadingPairs>
  <TitlesOfParts>
    <vt:vector size="48" baseType="lpstr">
      <vt:lpstr>Parcel</vt:lpstr>
      <vt:lpstr> Advanced Strategic Management Chapter TWO Strategy In action  </vt:lpstr>
      <vt:lpstr>contents</vt:lpstr>
      <vt:lpstr>Quote: </vt:lpstr>
      <vt:lpstr>2.1. Nature of Strategy</vt:lpstr>
      <vt:lpstr>Nature of Long-term Objectives</vt:lpstr>
      <vt:lpstr>Benefits of Objectives</vt:lpstr>
      <vt:lpstr>Financial Vs Strategic Objective</vt:lpstr>
      <vt:lpstr>Cont’d……</vt:lpstr>
      <vt:lpstr>Cont’d……</vt:lpstr>
      <vt:lpstr>Levels of Strategies</vt:lpstr>
      <vt:lpstr>Cont’d……</vt:lpstr>
      <vt:lpstr>Balanced Score Card (BSC)</vt:lpstr>
      <vt:lpstr>Balanced Score Card (BSC)</vt:lpstr>
      <vt:lpstr>Cont’d….</vt:lpstr>
      <vt:lpstr>Cont’d….</vt:lpstr>
      <vt:lpstr>Types of Strategies</vt:lpstr>
      <vt:lpstr>PowerPoint Presentation</vt:lpstr>
      <vt:lpstr>Intensive Strategies</vt:lpstr>
      <vt:lpstr>Diversification Strategies</vt:lpstr>
      <vt:lpstr>Cont’d….</vt:lpstr>
      <vt:lpstr>Defensive Strategies</vt:lpstr>
      <vt:lpstr>Reading Assignments</vt:lpstr>
      <vt:lpstr>Porter’s Five Generic Strategies</vt:lpstr>
      <vt:lpstr>Cont’d……</vt:lpstr>
      <vt:lpstr>Cont’d……</vt:lpstr>
      <vt:lpstr>Cost Leadership</vt:lpstr>
      <vt:lpstr>Cont’d……</vt:lpstr>
      <vt:lpstr>Cont’d…..</vt:lpstr>
      <vt:lpstr>Cont’d……</vt:lpstr>
      <vt:lpstr>Cont’d……</vt:lpstr>
      <vt:lpstr>Differentiation</vt:lpstr>
      <vt:lpstr>Cont’d……</vt:lpstr>
      <vt:lpstr>Cont’d……</vt:lpstr>
      <vt:lpstr>Focus….</vt:lpstr>
      <vt:lpstr>Reading Assignment II</vt:lpstr>
      <vt:lpstr>Means For Achieving Strategies</vt:lpstr>
      <vt:lpstr>Cooperation Among Competitors</vt:lpstr>
      <vt:lpstr>Cooperation Among Competitors</vt:lpstr>
      <vt:lpstr>Joint Venture/Partnering</vt:lpstr>
      <vt:lpstr>Cont’d….</vt:lpstr>
      <vt:lpstr>Cont’d….</vt:lpstr>
      <vt:lpstr>Merger/Acquisition</vt:lpstr>
      <vt:lpstr>Key Reasons Why Many Mergers And Acquisitions Fail</vt:lpstr>
      <vt:lpstr>First Mover Advantages</vt:lpstr>
      <vt:lpstr>Outsourcing</vt:lpstr>
      <vt:lpstr>Reading Assignment III</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yissa hassen</dc:creator>
  <cp:lastModifiedBy>essa</cp:lastModifiedBy>
  <cp:revision>211</cp:revision>
  <dcterms:created xsi:type="dcterms:W3CDTF">2019-10-03T08:04:31Z</dcterms:created>
  <dcterms:modified xsi:type="dcterms:W3CDTF">2020-03-15T05:07:54Z</dcterms:modified>
</cp:coreProperties>
</file>