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351" r:id="rId3"/>
    <p:sldId id="318" r:id="rId4"/>
    <p:sldId id="320" r:id="rId5"/>
    <p:sldId id="321" r:id="rId6"/>
    <p:sldId id="322" r:id="rId7"/>
    <p:sldId id="323" r:id="rId8"/>
    <p:sldId id="325" r:id="rId9"/>
    <p:sldId id="326" r:id="rId10"/>
    <p:sldId id="327" r:id="rId11"/>
    <p:sldId id="328" r:id="rId12"/>
    <p:sldId id="329" r:id="rId13"/>
    <p:sldId id="330" r:id="rId14"/>
    <p:sldId id="331" r:id="rId15"/>
    <p:sldId id="332" r:id="rId16"/>
    <p:sldId id="333" r:id="rId17"/>
    <p:sldId id="334" r:id="rId18"/>
    <p:sldId id="335" r:id="rId19"/>
    <p:sldId id="336" r:id="rId20"/>
    <p:sldId id="338" r:id="rId21"/>
    <p:sldId id="339" r:id="rId22"/>
    <p:sldId id="340" r:id="rId23"/>
    <p:sldId id="313" r:id="rId24"/>
    <p:sldId id="317" r:id="rId25"/>
    <p:sldId id="316" r:id="rId26"/>
    <p:sldId id="314" r:id="rId27"/>
    <p:sldId id="341" r:id="rId28"/>
    <p:sldId id="342" r:id="rId29"/>
    <p:sldId id="343" r:id="rId30"/>
    <p:sldId id="344" r:id="rId31"/>
    <p:sldId id="345" r:id="rId32"/>
    <p:sldId id="346" r:id="rId33"/>
    <p:sldId id="347" r:id="rId34"/>
    <p:sldId id="353" r:id="rId35"/>
    <p:sldId id="355" r:id="rId36"/>
    <p:sldId id="350" r:id="rId37"/>
    <p:sldId id="356" r:id="rId38"/>
    <p:sldId id="357" r:id="rId39"/>
    <p:sldId id="358" r:id="rId40"/>
    <p:sldId id="352"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0000FF"/>
    <a:srgbClr val="3333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1186"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4D864F1-DA1D-4ABF-AB3F-EB2ED9CCB901}" type="datetimeFigureOut">
              <a:rPr lang="en-IN" smtClean="0"/>
              <a:t>11-03-2020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3534266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D864F1-DA1D-4ABF-AB3F-EB2ED9CCB901}" type="datetimeFigureOut">
              <a:rPr lang="en-IN" smtClean="0"/>
              <a:t>11-03-2020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1739224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D864F1-DA1D-4ABF-AB3F-EB2ED9CCB901}" type="datetimeFigureOut">
              <a:rPr lang="en-IN" smtClean="0"/>
              <a:t>11-03-2020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2844214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D864F1-DA1D-4ABF-AB3F-EB2ED9CCB901}" type="datetimeFigureOut">
              <a:rPr lang="en-IN" smtClean="0"/>
              <a:t>11-03-2020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2550512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D864F1-DA1D-4ABF-AB3F-EB2ED9CCB901}" type="datetimeFigureOut">
              <a:rPr lang="en-IN" smtClean="0"/>
              <a:t>11-03-2020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151896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D864F1-DA1D-4ABF-AB3F-EB2ED9CCB901}" type="datetimeFigureOut">
              <a:rPr lang="en-IN" smtClean="0"/>
              <a:t>11-03-2020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3302372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D864F1-DA1D-4ABF-AB3F-EB2ED9CCB901}" type="datetimeFigureOut">
              <a:rPr lang="en-IN" smtClean="0"/>
              <a:t>11-03-2020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3031960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D864F1-DA1D-4ABF-AB3F-EB2ED9CCB901}" type="datetimeFigureOut">
              <a:rPr lang="en-IN" smtClean="0"/>
              <a:t>11-03-2020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4050782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D864F1-DA1D-4ABF-AB3F-EB2ED9CCB901}" type="datetimeFigureOut">
              <a:rPr lang="en-IN" smtClean="0"/>
              <a:t>11-03-2020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4178413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4D864F1-DA1D-4ABF-AB3F-EB2ED9CCB901}" type="datetimeFigureOut">
              <a:rPr lang="en-IN" smtClean="0"/>
              <a:t>11-03-2020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1809235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4D864F1-DA1D-4ABF-AB3F-EB2ED9CCB901}" type="datetimeFigureOut">
              <a:rPr lang="en-IN" smtClean="0"/>
              <a:t>11-03-2020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DF2F92A-FE20-437B-A996-CB2F00015B19}" type="slidenum">
              <a:rPr lang="en-IN" smtClean="0"/>
              <a:t>‹#›</a:t>
            </a:fld>
            <a:endParaRPr lang="en-IN"/>
          </a:p>
        </p:txBody>
      </p:sp>
    </p:spTree>
    <p:extLst>
      <p:ext uri="{BB962C8B-B14F-4D97-AF65-F5344CB8AC3E}">
        <p14:creationId xmlns:p14="http://schemas.microsoft.com/office/powerpoint/2010/main" val="317558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864F1-DA1D-4ABF-AB3F-EB2ED9CCB901}" type="datetimeFigureOut">
              <a:rPr lang="en-IN" smtClean="0"/>
              <a:t>11-03-2020</a:t>
            </a:fld>
            <a:endParaRPr lang="en-I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2F92A-FE20-437B-A996-CB2F00015B19}" type="slidenum">
              <a:rPr lang="en-IN" smtClean="0"/>
              <a:t>‹#›</a:t>
            </a:fld>
            <a:endParaRPr lang="en-IN"/>
          </a:p>
        </p:txBody>
      </p:sp>
    </p:spTree>
    <p:extLst>
      <p:ext uri="{BB962C8B-B14F-4D97-AF65-F5344CB8AC3E}">
        <p14:creationId xmlns:p14="http://schemas.microsoft.com/office/powerpoint/2010/main" val="3966421038"/>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 xmlns:a16="http://schemas.microsoft.com/office/drawing/2014/main" id="{32A906A3-6918-4709-826C-8AA55A9F0979}"/>
              </a:ext>
            </a:extLst>
          </p:cNvPr>
          <p:cNvSpPr>
            <a:spLocks noGrp="1" noChangeArrowheads="1"/>
          </p:cNvSpPr>
          <p:nvPr>
            <p:ph type="ctrTitle"/>
          </p:nvPr>
        </p:nvSpPr>
        <p:spPr>
          <a:xfrm>
            <a:off x="395288" y="333375"/>
            <a:ext cx="8497887" cy="1008063"/>
          </a:xfrm>
          <a:solidFill>
            <a:srgbClr val="00B0F0"/>
          </a:solidFill>
        </p:spPr>
        <p:txBody>
          <a:bodyPr>
            <a:noAutofit/>
          </a:bodyPr>
          <a:lstStyle/>
          <a:p>
            <a:pPr eaLnBrk="1" hangingPunct="1"/>
            <a:r>
              <a:rPr lang="en-IN" altLang="en-US" sz="3600" b="1" dirty="0">
                <a:latin typeface="AR JULIAN" panose="02000000000000000000" pitchFamily="2" charset="0"/>
                <a:cs typeface="AngsanaUPC" panose="020B0502040204020203" pitchFamily="18" charset="-34"/>
              </a:rPr>
              <a:t>ADVANCED STRATEGIC MANAGEMENT</a:t>
            </a:r>
            <a:endParaRPr lang="tr-TR" altLang="en-US" sz="3600" b="1" dirty="0">
              <a:latin typeface="AR JULIAN" panose="02000000000000000000" pitchFamily="2" charset="0"/>
              <a:cs typeface="AngsanaUPC" panose="020B0502040204020203" pitchFamily="18" charset="-34"/>
            </a:endParaRPr>
          </a:p>
        </p:txBody>
      </p:sp>
      <p:sp>
        <p:nvSpPr>
          <p:cNvPr id="4099" name="Rectangle 3">
            <a:extLst>
              <a:ext uri="{FF2B5EF4-FFF2-40B4-BE49-F238E27FC236}">
                <a16:creationId xmlns="" xmlns:a16="http://schemas.microsoft.com/office/drawing/2014/main" id="{82EA6279-8B58-4AC1-8674-236F6AA9DDDD}"/>
              </a:ext>
            </a:extLst>
          </p:cNvPr>
          <p:cNvSpPr>
            <a:spLocks noGrp="1" noChangeArrowheads="1"/>
          </p:cNvSpPr>
          <p:nvPr>
            <p:ph type="subTitle" idx="1"/>
          </p:nvPr>
        </p:nvSpPr>
        <p:spPr>
          <a:xfrm>
            <a:off x="395288" y="1557338"/>
            <a:ext cx="8497887" cy="5040312"/>
          </a:xfrm>
          <a:solidFill>
            <a:schemeClr val="accent4"/>
          </a:solidFill>
        </p:spPr>
        <p:txBody>
          <a:bodyPr rtlCol="0">
            <a:normAutofit fontScale="85000" lnSpcReduction="20000"/>
          </a:bodyPr>
          <a:lstStyle/>
          <a:p>
            <a:pPr eaLnBrk="1" fontAlgn="auto" hangingPunct="1">
              <a:spcAft>
                <a:spcPts val="0"/>
              </a:spcAft>
              <a:defRPr/>
            </a:pPr>
            <a:endParaRPr lang="en-IN" altLang="en-US" sz="6600" dirty="0">
              <a:latin typeface="Times New Roman" panose="02020603050405020304" pitchFamily="18" charset="0"/>
              <a:cs typeface="Times New Roman" panose="02020603050405020304" pitchFamily="18" charset="0"/>
            </a:endParaRPr>
          </a:p>
          <a:p>
            <a:pPr eaLnBrk="1" fontAlgn="auto" hangingPunct="1">
              <a:spcAft>
                <a:spcPts val="0"/>
              </a:spcAft>
              <a:defRPr/>
            </a:pPr>
            <a:r>
              <a:rPr lang="en-IN" altLang="en-US" sz="6600" dirty="0">
                <a:latin typeface="Times New Roman" panose="02020603050405020304" pitchFamily="18" charset="0"/>
                <a:cs typeface="Times New Roman" panose="02020603050405020304" pitchFamily="18" charset="0"/>
              </a:rPr>
              <a:t>Chapter One </a:t>
            </a:r>
          </a:p>
          <a:p>
            <a:pPr>
              <a:lnSpc>
                <a:spcPct val="170000"/>
              </a:lnSpc>
              <a:defRPr/>
            </a:pPr>
            <a:r>
              <a:rPr lang="en-US" sz="4300" b="1" dirty="0"/>
              <a:t>OVERVIEW OF STRATEGIC MANAGEMENT</a:t>
            </a:r>
          </a:p>
          <a:p>
            <a:pPr>
              <a:lnSpc>
                <a:spcPct val="170000"/>
              </a:lnSpc>
              <a:defRPr/>
            </a:pPr>
            <a:r>
              <a:rPr lang="en-GB" altLang="en-US" sz="3600" dirty="0">
                <a:latin typeface="Times New Roman" panose="02020603050405020304" pitchFamily="18" charset="0"/>
                <a:cs typeface="Times New Roman" panose="02020603050405020304" pitchFamily="18" charset="0"/>
              </a:rPr>
              <a:t>By: Yissa (Ph.D. </a:t>
            </a:r>
            <a:r>
              <a:rPr lang="en-GB" altLang="en-US" sz="3600" dirty="0" smtClean="0">
                <a:latin typeface="Times New Roman" panose="02020603050405020304" pitchFamily="18" charset="0"/>
                <a:cs typeface="Times New Roman" panose="02020603050405020304" pitchFamily="18" charset="0"/>
              </a:rPr>
              <a:t>Scholar)</a:t>
            </a:r>
            <a:endParaRPr lang="en-GB" altLang="en-US" sz="3600" dirty="0">
              <a:latin typeface="Times New Roman" panose="02020603050405020304" pitchFamily="18" charset="0"/>
              <a:cs typeface="Times New Roman" panose="02020603050405020304" pitchFamily="18" charset="0"/>
            </a:endParaRPr>
          </a:p>
          <a:p>
            <a:pPr algn="r">
              <a:lnSpc>
                <a:spcPct val="170000"/>
              </a:lnSpc>
              <a:defRPr/>
            </a:pPr>
            <a:r>
              <a:rPr lang="en-GB" altLang="en-US" sz="3600" dirty="0" smtClean="0">
                <a:latin typeface="Times New Roman" panose="02020603050405020304" pitchFamily="18" charset="0"/>
                <a:cs typeface="Times New Roman" panose="02020603050405020304" pitchFamily="18" charset="0"/>
              </a:rPr>
              <a:t>March, 2020</a:t>
            </a:r>
            <a:endParaRPr lang="en-GB" altLang="en-US" sz="3600" dirty="0">
              <a:latin typeface="Times New Roman" panose="02020603050405020304" pitchFamily="18" charset="0"/>
              <a:cs typeface="Times New Roman" panose="02020603050405020304" pitchFamily="18" charset="0"/>
            </a:endParaRPr>
          </a:p>
          <a:p>
            <a:pPr algn="r" eaLnBrk="1" fontAlgn="auto" hangingPunct="1">
              <a:lnSpc>
                <a:spcPct val="160000"/>
              </a:lnSpc>
              <a:spcAft>
                <a:spcPts val="0"/>
              </a:spcAft>
              <a:defRPr/>
            </a:pPr>
            <a:r>
              <a:rPr lang="en-GB" altLang="en-US" sz="3600" dirty="0">
                <a:latin typeface="Times New Roman" panose="02020603050405020304" pitchFamily="18" charset="0"/>
                <a:cs typeface="Times New Roman" panose="02020603050405020304" pitchFamily="18" charset="0"/>
              </a:rPr>
              <a:t>Debre Tabor, Ethiopia</a:t>
            </a:r>
          </a:p>
          <a:p>
            <a:pPr algn="r" eaLnBrk="1" fontAlgn="auto" hangingPunct="1">
              <a:lnSpc>
                <a:spcPct val="160000"/>
              </a:lnSpc>
              <a:spcAft>
                <a:spcPts val="0"/>
              </a:spcAft>
              <a:defRPr/>
            </a:pPr>
            <a:endParaRPr lang="tr-TR" altLang="en-US" sz="4800" dirty="0">
              <a:latin typeface="Times New Roman" panose="02020603050405020304" pitchFamily="18" charset="0"/>
              <a:cs typeface="Times New Roman" panose="02020603050405020304" pitchFamily="18" charset="0"/>
            </a:endParaRPr>
          </a:p>
        </p:txBody>
      </p:sp>
      <p:sp>
        <p:nvSpPr>
          <p:cNvPr id="3076" name="3 Slayt Numarası Yer Tutucusu">
            <a:extLst>
              <a:ext uri="{FF2B5EF4-FFF2-40B4-BE49-F238E27FC236}">
                <a16:creationId xmlns="" xmlns:a16="http://schemas.microsoft.com/office/drawing/2014/main" id="{FAB1CEF1-EC2B-4CD0-A5F2-7F072DC66E7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33B6BEB5-719A-4DDD-8B04-F464959B18B4}" type="slidenum">
              <a:rPr lang="tr-TR" altLang="en-US" sz="1400" smtClean="0">
                <a:latin typeface="Arial" panose="020B0604020202020204" pitchFamily="34" charset="0"/>
              </a:rPr>
              <a:pPr fontAlgn="base">
                <a:lnSpc>
                  <a:spcPct val="100000"/>
                </a:lnSpc>
                <a:spcBef>
                  <a:spcPct val="0"/>
                </a:spcBef>
                <a:spcAft>
                  <a:spcPct val="0"/>
                </a:spcAft>
                <a:buFontTx/>
                <a:buNone/>
              </a:pPr>
              <a:t>1</a:t>
            </a:fld>
            <a:endParaRPr lang="tr-TR" altLang="en-US" sz="1400">
              <a:latin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a:bodyPr>
          <a:lstStyle/>
          <a:p>
            <a:pPr algn="just">
              <a:lnSpc>
                <a:spcPct val="150000"/>
              </a:lnSpc>
            </a:pPr>
            <a:r>
              <a:rPr lang="en-IN" dirty="0">
                <a:latin typeface="Times New Roman" panose="02020603050405020304" pitchFamily="18" charset="0"/>
                <a:cs typeface="Times New Roman" panose="02020603050405020304" pitchFamily="18" charset="0"/>
              </a:rPr>
              <a:t>Every </a:t>
            </a:r>
            <a:r>
              <a:rPr lang="en-IN" b="1" dirty="0">
                <a:latin typeface="Times New Roman" panose="02020603050405020304" pitchFamily="18" charset="0"/>
                <a:cs typeface="Times New Roman" panose="02020603050405020304" pitchFamily="18" charset="0"/>
              </a:rPr>
              <a:t>division</a:t>
            </a:r>
            <a:r>
              <a:rPr lang="en-IN" dirty="0">
                <a:latin typeface="Times New Roman" panose="02020603050405020304" pitchFamily="18" charset="0"/>
                <a:cs typeface="Times New Roman" panose="02020603050405020304" pitchFamily="18" charset="0"/>
              </a:rPr>
              <a:t> and </a:t>
            </a:r>
            <a:r>
              <a:rPr lang="en-IN" b="1" dirty="0">
                <a:latin typeface="Times New Roman" panose="02020603050405020304" pitchFamily="18" charset="0"/>
                <a:cs typeface="Times New Roman" panose="02020603050405020304" pitchFamily="18" charset="0"/>
              </a:rPr>
              <a:t>department</a:t>
            </a:r>
            <a:r>
              <a:rPr lang="en-IN" dirty="0">
                <a:latin typeface="Times New Roman" panose="02020603050405020304" pitchFamily="18" charset="0"/>
                <a:cs typeface="Times New Roman" panose="02020603050405020304" pitchFamily="18" charset="0"/>
              </a:rPr>
              <a:t> must decide on answers to questions, such as </a:t>
            </a:r>
          </a:p>
          <a:p>
            <a:pPr marL="514350" indent="-51435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“What must we do to implement our part of the organization’s strategy?” and </a:t>
            </a:r>
          </a:p>
          <a:p>
            <a:pPr marL="514350" indent="-51435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“How best can we get the job done?” </a:t>
            </a:r>
          </a:p>
          <a:p>
            <a:pPr algn="just">
              <a:lnSpc>
                <a:spcPct val="150000"/>
              </a:lnSpc>
            </a:pPr>
            <a:r>
              <a:rPr lang="en-IN" dirty="0">
                <a:latin typeface="Times New Roman" panose="02020603050405020304" pitchFamily="18" charset="0"/>
                <a:cs typeface="Times New Roman" panose="02020603050405020304" pitchFamily="18" charset="0"/>
              </a:rPr>
              <a:t>The challenge of </a:t>
            </a:r>
            <a:r>
              <a:rPr lang="en-IN" b="1" dirty="0">
                <a:latin typeface="Times New Roman" panose="02020603050405020304" pitchFamily="18" charset="0"/>
                <a:cs typeface="Times New Roman" panose="02020603050405020304" pitchFamily="18" charset="0"/>
              </a:rPr>
              <a:t>implementation</a:t>
            </a:r>
            <a:r>
              <a:rPr lang="en-IN" dirty="0">
                <a:latin typeface="Times New Roman" panose="02020603050405020304" pitchFamily="18" charset="0"/>
                <a:cs typeface="Times New Roman" panose="02020603050405020304" pitchFamily="18" charset="0"/>
              </a:rPr>
              <a:t> is to </a:t>
            </a:r>
            <a:r>
              <a:rPr lang="en-IN" b="1" dirty="0">
                <a:solidFill>
                  <a:srgbClr val="FF0000"/>
                </a:solidFill>
                <a:latin typeface="Times New Roman" panose="02020603050405020304" pitchFamily="18" charset="0"/>
                <a:cs typeface="Times New Roman" panose="02020603050405020304" pitchFamily="18" charset="0"/>
              </a:rPr>
              <a:t>stimulate</a:t>
            </a:r>
            <a:r>
              <a:rPr lang="en-IN" dirty="0">
                <a:latin typeface="Times New Roman" panose="02020603050405020304" pitchFamily="18" charset="0"/>
                <a:cs typeface="Times New Roman" panose="02020603050405020304" pitchFamily="18" charset="0"/>
              </a:rPr>
              <a:t> </a:t>
            </a:r>
            <a:r>
              <a:rPr lang="en-IN" i="1" dirty="0">
                <a:latin typeface="Times New Roman" panose="02020603050405020304" pitchFamily="18" charset="0"/>
                <a:cs typeface="Times New Roman" panose="02020603050405020304" pitchFamily="18" charset="0"/>
              </a:rPr>
              <a:t>managers</a:t>
            </a:r>
            <a:r>
              <a:rPr lang="en-IN" dirty="0">
                <a:latin typeface="Times New Roman" panose="02020603050405020304" pitchFamily="18" charset="0"/>
                <a:cs typeface="Times New Roman" panose="02020603050405020304" pitchFamily="18" charset="0"/>
              </a:rPr>
              <a:t> and </a:t>
            </a:r>
            <a:r>
              <a:rPr lang="en-IN" i="1" dirty="0">
                <a:latin typeface="Times New Roman" panose="02020603050405020304" pitchFamily="18" charset="0"/>
                <a:cs typeface="Times New Roman" panose="02020603050405020304" pitchFamily="18" charset="0"/>
              </a:rPr>
              <a:t>employees</a:t>
            </a:r>
            <a:r>
              <a:rPr lang="en-IN" dirty="0">
                <a:latin typeface="Times New Roman" panose="02020603050405020304" pitchFamily="18" charset="0"/>
                <a:cs typeface="Times New Roman" panose="02020603050405020304" pitchFamily="18" charset="0"/>
              </a:rPr>
              <a:t> throughout an organization to work with pride and enthusiasm toward achieving stated objectives.</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62042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i="1" dirty="0"/>
              <a:t>Strategy evaluation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85000" lnSpcReduction="10000"/>
          </a:bodyPr>
          <a:lstStyle/>
          <a:p>
            <a:pPr algn="just">
              <a:lnSpc>
                <a:spcPct val="170000"/>
              </a:lnSpc>
            </a:pPr>
            <a:r>
              <a:rPr lang="en-IN" i="1" dirty="0">
                <a:latin typeface="Times New Roman" panose="02020603050405020304" pitchFamily="18" charset="0"/>
                <a:cs typeface="Times New Roman" panose="02020603050405020304" pitchFamily="18" charset="0"/>
              </a:rPr>
              <a:t>Strategy evaluation </a:t>
            </a:r>
            <a:r>
              <a:rPr lang="en-IN" dirty="0">
                <a:latin typeface="Times New Roman" panose="02020603050405020304" pitchFamily="18" charset="0"/>
                <a:cs typeface="Times New Roman" panose="02020603050405020304" pitchFamily="18" charset="0"/>
              </a:rPr>
              <a:t>is the final stage in strategic management. </a:t>
            </a:r>
          </a:p>
          <a:p>
            <a:pPr algn="just">
              <a:lnSpc>
                <a:spcPct val="170000"/>
              </a:lnSpc>
            </a:pPr>
            <a:r>
              <a:rPr lang="en-IN" dirty="0">
                <a:latin typeface="Times New Roman" panose="02020603050405020304" pitchFamily="18" charset="0"/>
                <a:cs typeface="Times New Roman" panose="02020603050405020304" pitchFamily="18" charset="0"/>
              </a:rPr>
              <a:t>It is a means for obtaining information on particular strategies are not working well; . </a:t>
            </a:r>
          </a:p>
          <a:p>
            <a:pPr algn="just">
              <a:lnSpc>
                <a:spcPct val="170000"/>
              </a:lnSpc>
            </a:pPr>
            <a:r>
              <a:rPr lang="en-IN" dirty="0">
                <a:latin typeface="Times New Roman" panose="02020603050405020304" pitchFamily="18" charset="0"/>
                <a:cs typeface="Times New Roman" panose="02020603050405020304" pitchFamily="18" charset="0"/>
              </a:rPr>
              <a:t>Three fundamental strategy-evaluation activities are </a:t>
            </a:r>
          </a:p>
          <a:p>
            <a:pPr marL="514350" indent="-514350" algn="just">
              <a:lnSpc>
                <a:spcPct val="170000"/>
              </a:lnSpc>
              <a:buAutoNum type="arabicParenBoth"/>
            </a:pPr>
            <a:r>
              <a:rPr lang="en-IN" dirty="0">
                <a:latin typeface="Times New Roman" panose="02020603050405020304" pitchFamily="18" charset="0"/>
                <a:cs typeface="Times New Roman" panose="02020603050405020304" pitchFamily="18" charset="0"/>
              </a:rPr>
              <a:t>Reviewing external and internal factors that are the </a:t>
            </a:r>
            <a:r>
              <a:rPr lang="en-IN" b="1" dirty="0">
                <a:latin typeface="Times New Roman" panose="02020603050405020304" pitchFamily="18" charset="0"/>
                <a:cs typeface="Times New Roman" panose="02020603050405020304" pitchFamily="18" charset="0"/>
              </a:rPr>
              <a:t>bases</a:t>
            </a:r>
            <a:r>
              <a:rPr lang="en-IN" dirty="0">
                <a:latin typeface="Times New Roman" panose="02020603050405020304" pitchFamily="18" charset="0"/>
                <a:cs typeface="Times New Roman" panose="02020603050405020304" pitchFamily="18" charset="0"/>
              </a:rPr>
              <a:t> for current strategies,</a:t>
            </a:r>
          </a:p>
          <a:p>
            <a:pPr marL="514350" indent="-514350" algn="just">
              <a:lnSpc>
                <a:spcPct val="170000"/>
              </a:lnSpc>
              <a:buAutoNum type="arabicParenBoth"/>
            </a:pPr>
            <a:r>
              <a:rPr lang="en-IN" dirty="0">
                <a:latin typeface="Times New Roman" panose="02020603050405020304" pitchFamily="18" charset="0"/>
                <a:cs typeface="Times New Roman" panose="02020603050405020304" pitchFamily="18" charset="0"/>
              </a:rPr>
              <a:t>Measuring  performance, and </a:t>
            </a:r>
          </a:p>
          <a:p>
            <a:pPr marL="514350" indent="-514350" algn="just">
              <a:lnSpc>
                <a:spcPct val="170000"/>
              </a:lnSpc>
              <a:buAutoNum type="arabicParenBoth"/>
            </a:pPr>
            <a:r>
              <a:rPr lang="en-IN" dirty="0">
                <a:latin typeface="Times New Roman" panose="02020603050405020304" pitchFamily="18" charset="0"/>
                <a:cs typeface="Times New Roman" panose="02020603050405020304" pitchFamily="18" charset="0"/>
              </a:rPr>
              <a:t>Taking corrective actions</a:t>
            </a:r>
          </a:p>
        </p:txBody>
      </p:sp>
    </p:spTree>
    <p:extLst>
      <p:ext uri="{BB962C8B-B14F-4D97-AF65-F5344CB8AC3E}">
        <p14:creationId xmlns:p14="http://schemas.microsoft.com/office/powerpoint/2010/main" val="13896627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fontScale="90000"/>
          </a:bodyPr>
          <a:lstStyle/>
          <a:p>
            <a:r>
              <a:rPr lang="en-US" sz="4500" b="1" dirty="0">
                <a:solidFill>
                  <a:srgbClr val="2F25F3"/>
                </a:solidFill>
                <a:latin typeface="Times New Roman" pitchFamily="18" charset="0"/>
                <a:cs typeface="Times New Roman" pitchFamily="18" charset="0"/>
              </a:rPr>
              <a:t>Why strategic evaluation is needed?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85000" lnSpcReduction="20000"/>
          </a:bodyPr>
          <a:lstStyle/>
          <a:p>
            <a:pPr algn="just">
              <a:lnSpc>
                <a:spcPct val="170000"/>
              </a:lnSpc>
            </a:pPr>
            <a:r>
              <a:rPr lang="en-IN" dirty="0">
                <a:latin typeface="Times New Roman" panose="02020603050405020304" pitchFamily="18" charset="0"/>
                <a:cs typeface="Times New Roman" panose="02020603050405020304" pitchFamily="18" charset="0"/>
              </a:rPr>
              <a:t>All strategies are subject to future modification because external and internal factors are </a:t>
            </a:r>
            <a:r>
              <a:rPr lang="en-IN" b="1" dirty="0">
                <a:solidFill>
                  <a:srgbClr val="0000FF"/>
                </a:solidFill>
                <a:latin typeface="Times New Roman" panose="02020603050405020304" pitchFamily="18" charset="0"/>
                <a:cs typeface="Times New Roman" panose="02020603050405020304" pitchFamily="18" charset="0"/>
              </a:rPr>
              <a:t>constantly</a:t>
            </a:r>
            <a:r>
              <a:rPr lang="en-IN"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changing</a:t>
            </a:r>
            <a:r>
              <a:rPr lang="en-IN" dirty="0">
                <a:latin typeface="Times New Roman" panose="02020603050405020304" pitchFamily="18" charset="0"/>
                <a:cs typeface="Times New Roman" panose="02020603050405020304" pitchFamily="18" charset="0"/>
              </a:rPr>
              <a:t>. </a:t>
            </a:r>
          </a:p>
          <a:p>
            <a:pPr algn="just">
              <a:lnSpc>
                <a:spcPct val="170000"/>
              </a:lnSpc>
            </a:pPr>
            <a:r>
              <a:rPr lang="en-IN" dirty="0">
                <a:latin typeface="Times New Roman" panose="02020603050405020304" pitchFamily="18" charset="0"/>
                <a:cs typeface="Times New Roman" panose="02020603050405020304" pitchFamily="18" charset="0"/>
              </a:rPr>
              <a:t>Strategy evaluation is needed because </a:t>
            </a:r>
            <a:r>
              <a:rPr lang="en-IN" b="1" dirty="0">
                <a:latin typeface="Times New Roman" panose="02020603050405020304" pitchFamily="18" charset="0"/>
                <a:cs typeface="Times New Roman" panose="02020603050405020304" pitchFamily="18" charset="0"/>
              </a:rPr>
              <a:t>success today</a:t>
            </a:r>
            <a:r>
              <a:rPr lang="en-IN" dirty="0">
                <a:latin typeface="Times New Roman" panose="02020603050405020304" pitchFamily="18" charset="0"/>
                <a:cs typeface="Times New Roman" panose="02020603050405020304" pitchFamily="18" charset="0"/>
              </a:rPr>
              <a:t> is no guarantee of success tomorrow! Success always creates new and different problems; complacent organizations experience demise.</a:t>
            </a:r>
          </a:p>
          <a:p>
            <a:pPr algn="just">
              <a:lnSpc>
                <a:spcPct val="170000"/>
              </a:lnSpc>
            </a:pPr>
            <a:r>
              <a:rPr lang="en-IN" dirty="0">
                <a:latin typeface="Times New Roman" panose="02020603050405020304" pitchFamily="18" charset="0"/>
                <a:cs typeface="Times New Roman" panose="02020603050405020304" pitchFamily="18" charset="0"/>
              </a:rPr>
              <a:t>Generally, Strategy formulation, implementation, and evaluation activities </a:t>
            </a:r>
            <a:r>
              <a:rPr lang="en-IN" b="1" dirty="0">
                <a:solidFill>
                  <a:srgbClr val="FF0000"/>
                </a:solidFill>
                <a:latin typeface="Times New Roman" panose="02020603050405020304" pitchFamily="18" charset="0"/>
                <a:cs typeface="Times New Roman" panose="02020603050405020304" pitchFamily="18" charset="0"/>
              </a:rPr>
              <a:t>occur</a:t>
            </a:r>
            <a:r>
              <a:rPr lang="en-IN" dirty="0">
                <a:latin typeface="Times New Roman" panose="02020603050405020304" pitchFamily="18" charset="0"/>
                <a:cs typeface="Times New Roman" panose="02020603050405020304" pitchFamily="18" charset="0"/>
              </a:rPr>
              <a:t> at three hierarchical levels in a large organization: </a:t>
            </a:r>
            <a:r>
              <a:rPr lang="en-IN" b="1" dirty="0">
                <a:latin typeface="Times New Roman" panose="02020603050405020304" pitchFamily="18" charset="0"/>
                <a:cs typeface="Times New Roman" panose="02020603050405020304" pitchFamily="18" charset="0"/>
              </a:rPr>
              <a:t>corporate</a:t>
            </a:r>
            <a:r>
              <a:rPr lang="en-IN" dirty="0">
                <a:latin typeface="Times New Roman" panose="02020603050405020304" pitchFamily="18" charset="0"/>
                <a:cs typeface="Times New Roman" panose="02020603050405020304" pitchFamily="18" charset="0"/>
              </a:rPr>
              <a:t>, </a:t>
            </a:r>
            <a:r>
              <a:rPr lang="en-IN" b="1" i="1" dirty="0">
                <a:solidFill>
                  <a:srgbClr val="0000FF"/>
                </a:solidFill>
                <a:latin typeface="Times New Roman" panose="02020603050405020304" pitchFamily="18" charset="0"/>
                <a:cs typeface="Times New Roman" panose="02020603050405020304" pitchFamily="18" charset="0"/>
              </a:rPr>
              <a:t>divisional or strategic business unit</a:t>
            </a:r>
            <a:r>
              <a:rPr lang="en-IN" dirty="0">
                <a:latin typeface="Times New Roman" panose="02020603050405020304" pitchFamily="18" charset="0"/>
                <a:cs typeface="Times New Roman" panose="02020603050405020304" pitchFamily="18" charset="0"/>
              </a:rPr>
              <a:t>, and </a:t>
            </a:r>
            <a:r>
              <a:rPr lang="en-IN" b="1" dirty="0">
                <a:solidFill>
                  <a:srgbClr val="FF0000"/>
                </a:solidFill>
                <a:latin typeface="Times New Roman" panose="02020603050405020304" pitchFamily="18" charset="0"/>
                <a:cs typeface="Times New Roman" panose="02020603050405020304" pitchFamily="18" charset="0"/>
              </a:rPr>
              <a:t>functional</a:t>
            </a:r>
            <a:r>
              <a:rPr lang="en-IN" dirty="0">
                <a:latin typeface="Times New Roman" panose="02020603050405020304" pitchFamily="18" charset="0"/>
                <a:cs typeface="Times New Roman" panose="02020603050405020304" pitchFamily="18" charset="0"/>
              </a:rPr>
              <a:t>.</a:t>
            </a:r>
            <a:endParaRPr lang="en-US" dirty="0">
              <a:solidFill>
                <a:srgbClr val="FF0000"/>
              </a:solidFill>
              <a:latin typeface="Times New Roman" panose="02020603050405020304" pitchFamily="18" charset="0"/>
              <a:cs typeface="Times New Roman" panose="02020603050405020304" pitchFamily="18" charset="0"/>
            </a:endParaRPr>
          </a:p>
          <a:p>
            <a:pPr algn="just">
              <a:lnSpc>
                <a:spcPct val="170000"/>
              </a:lnSpc>
            </a:pPr>
            <a:endParaRPr lang="en-IN" dirty="0">
              <a:latin typeface="Times New Roman" panose="02020603050405020304" pitchFamily="18" charset="0"/>
              <a:cs typeface="Times New Roman" panose="02020603050405020304" pitchFamily="18" charset="0"/>
            </a:endParaRPr>
          </a:p>
          <a:p>
            <a:pPr algn="just">
              <a:lnSpc>
                <a:spcPct val="170000"/>
              </a:lnSpc>
            </a:pPr>
            <a:endParaRPr lang="en-IN" dirty="0">
              <a:latin typeface="Times New Roman" panose="02020603050405020304" pitchFamily="18" charset="0"/>
              <a:cs typeface="Times New Roman" panose="02020603050405020304" pitchFamily="18" charset="0"/>
            </a:endParaRPr>
          </a:p>
          <a:p>
            <a:pPr marL="0" indent="0" algn="just">
              <a:lnSpc>
                <a:spcPct val="150000"/>
              </a:lnSpc>
              <a:buNone/>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60460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Autofit/>
          </a:bodyPr>
          <a:lstStyle/>
          <a:p>
            <a:r>
              <a:rPr lang="en-IN" sz="4000" b="1" dirty="0"/>
              <a:t>1.3. Key Terms in Strategic Management</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marL="0" indent="0">
              <a:buNone/>
            </a:pPr>
            <a:r>
              <a:rPr lang="en-IN" dirty="0"/>
              <a:t>Before we further discuss strategic management, we should define key terms: </a:t>
            </a:r>
          </a:p>
          <a:p>
            <a:r>
              <a:rPr lang="en-IN" dirty="0"/>
              <a:t>Competitive advantage, </a:t>
            </a:r>
          </a:p>
          <a:p>
            <a:r>
              <a:rPr lang="en-IN" dirty="0"/>
              <a:t>Strategists, </a:t>
            </a:r>
          </a:p>
          <a:p>
            <a:r>
              <a:rPr lang="en-IN" dirty="0"/>
              <a:t>Vision  and mission statements, </a:t>
            </a:r>
          </a:p>
          <a:p>
            <a:r>
              <a:rPr lang="en-IN" dirty="0"/>
              <a:t>External opportunities and threats, </a:t>
            </a:r>
          </a:p>
          <a:p>
            <a:r>
              <a:rPr lang="en-IN" dirty="0"/>
              <a:t>internal  strengths and weaknesses, </a:t>
            </a:r>
          </a:p>
          <a:p>
            <a:r>
              <a:rPr lang="en-IN" dirty="0"/>
              <a:t>Long-term objectives, </a:t>
            </a:r>
          </a:p>
          <a:p>
            <a:r>
              <a:rPr lang="en-IN" dirty="0"/>
              <a:t>strategies, </a:t>
            </a:r>
          </a:p>
          <a:p>
            <a:r>
              <a:rPr lang="en-IN" dirty="0"/>
              <a:t>Annual objectives, and</a:t>
            </a:r>
          </a:p>
          <a:p>
            <a:r>
              <a:rPr lang="en-IN" dirty="0"/>
              <a:t> policies.</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32917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b="1" dirty="0"/>
              <a:t>Competitive Advantage (CA)</a:t>
            </a:r>
          </a:p>
        </p:txBody>
      </p:sp>
      <p:sp>
        <p:nvSpPr>
          <p:cNvPr id="3" name="Content Placeholder 2"/>
          <p:cNvSpPr>
            <a:spLocks noGrp="1"/>
          </p:cNvSpPr>
          <p:nvPr>
            <p:ph idx="1"/>
          </p:nvPr>
        </p:nvSpPr>
        <p:spPr>
          <a:xfrm>
            <a:off x="266700" y="678574"/>
            <a:ext cx="8442960" cy="5486400"/>
          </a:xfrm>
          <a:noFill/>
          <a:ln>
            <a:solidFill>
              <a:schemeClr val="accent1"/>
            </a:solidFill>
          </a:ln>
        </p:spPr>
        <p:txBody>
          <a:bodyPr>
            <a:noAutofit/>
          </a:bodyPr>
          <a:lstStyle/>
          <a:p>
            <a:pPr algn="just">
              <a:lnSpc>
                <a:spcPct val="150000"/>
              </a:lnSpc>
            </a:pPr>
            <a:r>
              <a:rPr lang="en-IN" sz="2500" dirty="0">
                <a:latin typeface="Times New Roman" panose="02020603050405020304" pitchFamily="18" charset="0"/>
                <a:cs typeface="Times New Roman" panose="02020603050405020304" pitchFamily="18" charset="0"/>
              </a:rPr>
              <a:t>Strategic management is all about gaining and maintaining </a:t>
            </a:r>
            <a:r>
              <a:rPr lang="en-IN" sz="2500" i="1" dirty="0">
                <a:latin typeface="Times New Roman" panose="02020603050405020304" pitchFamily="18" charset="0"/>
                <a:cs typeface="Times New Roman" panose="02020603050405020304" pitchFamily="18" charset="0"/>
              </a:rPr>
              <a:t>competitive advantage. </a:t>
            </a:r>
          </a:p>
          <a:p>
            <a:pPr algn="just">
              <a:lnSpc>
                <a:spcPct val="150000"/>
              </a:lnSpc>
            </a:pPr>
            <a:r>
              <a:rPr lang="en-IN" sz="2500" dirty="0">
                <a:latin typeface="Times New Roman" panose="02020603050405020304" pitchFamily="18" charset="0"/>
                <a:cs typeface="Times New Roman" panose="02020603050405020304" pitchFamily="18" charset="0"/>
              </a:rPr>
              <a:t>CA is defined as “anything that a firm </a:t>
            </a:r>
            <a:r>
              <a:rPr lang="en-IN" sz="2500" b="1" dirty="0">
                <a:solidFill>
                  <a:srgbClr val="FF0000"/>
                </a:solidFill>
                <a:latin typeface="Times New Roman" panose="02020603050405020304" pitchFamily="18" charset="0"/>
                <a:cs typeface="Times New Roman" panose="02020603050405020304" pitchFamily="18" charset="0"/>
              </a:rPr>
              <a:t>does especially </a:t>
            </a:r>
            <a:r>
              <a:rPr lang="en-IN" sz="2500" dirty="0">
                <a:latin typeface="Times New Roman" panose="02020603050405020304" pitchFamily="18" charset="0"/>
                <a:cs typeface="Times New Roman" panose="02020603050405020304" pitchFamily="18" charset="0"/>
              </a:rPr>
              <a:t>well compared to </a:t>
            </a:r>
            <a:r>
              <a:rPr lang="en-IN" sz="2500" b="1" dirty="0">
                <a:latin typeface="Times New Roman" panose="02020603050405020304" pitchFamily="18" charset="0"/>
                <a:cs typeface="Times New Roman" panose="02020603050405020304" pitchFamily="18" charset="0"/>
              </a:rPr>
              <a:t>rival</a:t>
            </a:r>
            <a:r>
              <a:rPr lang="en-IN" sz="2500" dirty="0">
                <a:latin typeface="Times New Roman" panose="02020603050405020304" pitchFamily="18" charset="0"/>
                <a:cs typeface="Times New Roman" panose="02020603050405020304" pitchFamily="18" charset="0"/>
              </a:rPr>
              <a:t> firms.”</a:t>
            </a:r>
          </a:p>
          <a:p>
            <a:pPr algn="just">
              <a:lnSpc>
                <a:spcPct val="150000"/>
              </a:lnSpc>
            </a:pPr>
            <a:r>
              <a:rPr lang="en-IN" sz="2500" dirty="0">
                <a:latin typeface="Times New Roman" panose="02020603050405020304" pitchFamily="18" charset="0"/>
                <a:cs typeface="Times New Roman" panose="02020603050405020304" pitchFamily="18" charset="0"/>
              </a:rPr>
              <a:t>When a firm can </a:t>
            </a:r>
            <a:r>
              <a:rPr lang="en-IN" sz="2500" b="1" dirty="0">
                <a:solidFill>
                  <a:srgbClr val="0000FF"/>
                </a:solidFill>
                <a:latin typeface="Times New Roman" panose="02020603050405020304" pitchFamily="18" charset="0"/>
                <a:cs typeface="Times New Roman" panose="02020603050405020304" pitchFamily="18" charset="0"/>
              </a:rPr>
              <a:t>do </a:t>
            </a:r>
            <a:r>
              <a:rPr lang="en-IN" sz="2500" dirty="0">
                <a:latin typeface="Times New Roman" panose="02020603050405020304" pitchFamily="18" charset="0"/>
                <a:cs typeface="Times New Roman" panose="02020603050405020304" pitchFamily="18" charset="0"/>
              </a:rPr>
              <a:t>something that rival firms cannot do, or owns something that rival firms desire, that can represent a competitive advantage.</a:t>
            </a:r>
          </a:p>
          <a:p>
            <a:pPr algn="just">
              <a:lnSpc>
                <a:spcPct val="150000"/>
              </a:lnSpc>
            </a:pPr>
            <a:r>
              <a:rPr lang="en-IN" sz="2500" dirty="0">
                <a:latin typeface="Times New Roman" panose="02020603050405020304" pitchFamily="18" charset="0"/>
                <a:cs typeface="Times New Roman" panose="02020603050405020304" pitchFamily="18" charset="0"/>
              </a:rPr>
              <a:t>E.g. having less fixed asset is CA during recession (Apple) b/</a:t>
            </a:r>
            <a:r>
              <a:rPr lang="en-IN" sz="2500" dirty="0" err="1">
                <a:latin typeface="Times New Roman" panose="02020603050405020304" pitchFamily="18" charset="0"/>
                <a:cs typeface="Times New Roman" panose="02020603050405020304" pitchFamily="18" charset="0"/>
              </a:rPr>
              <a:t>ce</a:t>
            </a:r>
            <a:r>
              <a:rPr lang="en-IN" sz="2500" dirty="0">
                <a:latin typeface="Times New Roman" panose="02020603050405020304" pitchFamily="18" charset="0"/>
                <a:cs typeface="Times New Roman" panose="02020603050405020304" pitchFamily="18" charset="0"/>
              </a:rPr>
              <a:t> it uses </a:t>
            </a:r>
            <a:r>
              <a:rPr lang="en-IN" sz="2500" b="1" dirty="0">
                <a:latin typeface="Times New Roman" panose="02020603050405020304" pitchFamily="18" charset="0"/>
                <a:cs typeface="Times New Roman" panose="02020603050405020304" pitchFamily="18" charset="0"/>
              </a:rPr>
              <a:t>outsourcing</a:t>
            </a:r>
            <a:r>
              <a:rPr lang="en-IN" sz="2500" dirty="0">
                <a:latin typeface="Times New Roman" panose="02020603050405020304" pitchFamily="18" charset="0"/>
                <a:cs typeface="Times New Roman" panose="02020603050405020304" pitchFamily="18" charset="0"/>
              </a:rPr>
              <a:t> as an option no longer debt where as Sony has many </a:t>
            </a:r>
            <a:r>
              <a:rPr lang="en-IN" sz="2500" b="1" dirty="0">
                <a:latin typeface="Times New Roman" panose="02020603050405020304" pitchFamily="18" charset="0"/>
                <a:cs typeface="Times New Roman" panose="02020603050405020304" pitchFamily="18" charset="0"/>
              </a:rPr>
              <a:t>fixed asset </a:t>
            </a:r>
            <a:r>
              <a:rPr lang="en-IN" sz="2500" dirty="0">
                <a:latin typeface="Times New Roman" panose="02020603050405020304" pitchFamily="18" charset="0"/>
                <a:cs typeface="Times New Roman" panose="02020603050405020304" pitchFamily="18" charset="0"/>
              </a:rPr>
              <a:t>with debts in its.</a:t>
            </a:r>
          </a:p>
          <a:p>
            <a:pPr algn="just">
              <a:lnSpc>
                <a:spcPct val="150000"/>
              </a:lnSpc>
            </a:pPr>
            <a:endParaRPr lang="en-US" sz="25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254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85000" lnSpcReduction="20000"/>
          </a:bodyPr>
          <a:lstStyle/>
          <a:p>
            <a:pPr algn="just">
              <a:lnSpc>
                <a:spcPct val="150000"/>
              </a:lnSpc>
            </a:pPr>
            <a:r>
              <a:rPr lang="en-IN" dirty="0">
                <a:latin typeface="Times New Roman" panose="02020603050405020304" pitchFamily="18" charset="0"/>
                <a:cs typeface="Times New Roman" panose="02020603050405020304" pitchFamily="18" charset="0"/>
              </a:rPr>
              <a:t>Normally, a firm can </a:t>
            </a:r>
            <a:r>
              <a:rPr lang="en-IN" b="1" dirty="0">
                <a:latin typeface="Times New Roman" panose="02020603050405020304" pitchFamily="18" charset="0"/>
                <a:cs typeface="Times New Roman" panose="02020603050405020304" pitchFamily="18" charset="0"/>
              </a:rPr>
              <a:t>sustain</a:t>
            </a:r>
            <a:r>
              <a:rPr lang="en-IN" dirty="0">
                <a:latin typeface="Times New Roman" panose="02020603050405020304" pitchFamily="18" charset="0"/>
                <a:cs typeface="Times New Roman" panose="02020603050405020304" pitchFamily="18" charset="0"/>
              </a:rPr>
              <a:t> a competitive advantage for </a:t>
            </a:r>
            <a:r>
              <a:rPr lang="en-IN" sz="4200" b="1" dirty="0">
                <a:solidFill>
                  <a:srgbClr val="FF0000"/>
                </a:solidFill>
                <a:latin typeface="Times New Roman" panose="02020603050405020304" pitchFamily="18" charset="0"/>
                <a:cs typeface="Times New Roman" panose="02020603050405020304" pitchFamily="18" charset="0"/>
              </a:rPr>
              <a:t>only</a:t>
            </a:r>
            <a:r>
              <a:rPr lang="en-IN" dirty="0">
                <a:latin typeface="Times New Roman" panose="02020603050405020304" pitchFamily="18" charset="0"/>
                <a:cs typeface="Times New Roman" panose="02020603050405020304" pitchFamily="18" charset="0"/>
              </a:rPr>
              <a:t> a certain </a:t>
            </a:r>
            <a:r>
              <a:rPr lang="en-IN" b="1" dirty="0">
                <a:latin typeface="Times New Roman" panose="02020603050405020304" pitchFamily="18" charset="0"/>
                <a:cs typeface="Times New Roman" panose="02020603050405020304" pitchFamily="18" charset="0"/>
              </a:rPr>
              <a:t>period due </a:t>
            </a:r>
            <a:r>
              <a:rPr lang="en-IN" dirty="0">
                <a:latin typeface="Times New Roman" panose="02020603050405020304" pitchFamily="18" charset="0"/>
                <a:cs typeface="Times New Roman" panose="02020603050405020304" pitchFamily="18" charset="0"/>
              </a:rPr>
              <a:t>to rival firms imitating and undermining that advantage. Thus it is not adequate to simply obtain competitive advantage. </a:t>
            </a:r>
          </a:p>
          <a:p>
            <a:pPr algn="just">
              <a:lnSpc>
                <a:spcPct val="150000"/>
              </a:lnSpc>
            </a:pPr>
            <a:r>
              <a:rPr lang="en-IN" dirty="0">
                <a:latin typeface="Times New Roman" panose="02020603050405020304" pitchFamily="18" charset="0"/>
                <a:cs typeface="Times New Roman" panose="02020603050405020304" pitchFamily="18" charset="0"/>
              </a:rPr>
              <a:t>A firm must strive to achieve </a:t>
            </a:r>
            <a:r>
              <a:rPr lang="en-IN" i="1" dirty="0">
                <a:latin typeface="Times New Roman" panose="02020603050405020304" pitchFamily="18" charset="0"/>
                <a:cs typeface="Times New Roman" panose="02020603050405020304" pitchFamily="18" charset="0"/>
              </a:rPr>
              <a:t>sustained competitive advantage </a:t>
            </a:r>
            <a:r>
              <a:rPr lang="en-IN" dirty="0">
                <a:latin typeface="Times New Roman" panose="02020603050405020304" pitchFamily="18" charset="0"/>
                <a:cs typeface="Times New Roman" panose="02020603050405020304" pitchFamily="18" charset="0"/>
              </a:rPr>
              <a:t>by:</a:t>
            </a:r>
          </a:p>
          <a:p>
            <a:pPr marL="514350" indent="-51435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Continually </a:t>
            </a:r>
            <a:r>
              <a:rPr lang="en-IN" b="1" dirty="0">
                <a:latin typeface="Times New Roman" panose="02020603050405020304" pitchFamily="18" charset="0"/>
                <a:cs typeface="Times New Roman" panose="02020603050405020304" pitchFamily="18" charset="0"/>
              </a:rPr>
              <a:t>adapting</a:t>
            </a:r>
            <a:r>
              <a:rPr lang="en-IN" dirty="0">
                <a:latin typeface="Times New Roman" panose="02020603050405020304" pitchFamily="18" charset="0"/>
                <a:cs typeface="Times New Roman" panose="02020603050405020304" pitchFamily="18" charset="0"/>
              </a:rPr>
              <a:t> to changes in external trends and events and internal capabilities, competencies, and resources; and </a:t>
            </a:r>
          </a:p>
          <a:p>
            <a:pPr marL="514350" indent="-51435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Effectively formulating, implementing, and evaluating </a:t>
            </a:r>
            <a:r>
              <a:rPr lang="en-IN" b="1" dirty="0">
                <a:latin typeface="Times New Roman" panose="02020603050405020304" pitchFamily="18" charset="0"/>
                <a:cs typeface="Times New Roman" panose="02020603050405020304" pitchFamily="18" charset="0"/>
              </a:rPr>
              <a:t>strategies</a:t>
            </a:r>
            <a:r>
              <a:rPr lang="en-IN" dirty="0">
                <a:latin typeface="Times New Roman" panose="02020603050405020304" pitchFamily="18" charset="0"/>
                <a:cs typeface="Times New Roman" panose="02020603050405020304" pitchFamily="18" charset="0"/>
              </a:rPr>
              <a:t> that </a:t>
            </a:r>
            <a:r>
              <a:rPr lang="en-IN" b="1" dirty="0">
                <a:latin typeface="Times New Roman" panose="02020603050405020304" pitchFamily="18" charset="0"/>
                <a:cs typeface="Times New Roman" panose="02020603050405020304" pitchFamily="18" charset="0"/>
              </a:rPr>
              <a:t>capitalize</a:t>
            </a:r>
            <a:r>
              <a:rPr lang="en-IN" dirty="0">
                <a:latin typeface="Times New Roman" panose="02020603050405020304" pitchFamily="18" charset="0"/>
                <a:cs typeface="Times New Roman" panose="02020603050405020304" pitchFamily="18" charset="0"/>
              </a:rPr>
              <a:t> upon those factors.</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45263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dirty="0">
                <a:latin typeface="Times New Roman" panose="02020603050405020304" pitchFamily="18" charset="0"/>
                <a:cs typeface="Times New Roman" panose="02020603050405020304" pitchFamily="18" charset="0"/>
              </a:rPr>
              <a:t>For </a:t>
            </a:r>
            <a:r>
              <a:rPr lang="en-IN" b="1" dirty="0">
                <a:solidFill>
                  <a:srgbClr val="FF0000"/>
                </a:solidFill>
                <a:latin typeface="Times New Roman" panose="02020603050405020304" pitchFamily="18" charset="0"/>
                <a:cs typeface="Times New Roman" panose="02020603050405020304" pitchFamily="18" charset="0"/>
              </a:rPr>
              <a:t>instance</a:t>
            </a:r>
            <a:r>
              <a:rPr lang="en-IN" dirty="0">
                <a:latin typeface="Times New Roman" panose="02020603050405020304" pitchFamily="18" charset="0"/>
                <a:cs typeface="Times New Roman" panose="02020603050405020304" pitchFamily="18" charset="0"/>
              </a:rPr>
              <a:t> </a:t>
            </a:r>
            <a:r>
              <a:rPr lang="en-IN" b="1" dirty="0">
                <a:solidFill>
                  <a:srgbClr val="FF0000"/>
                </a:solidFill>
                <a:latin typeface="Times New Roman" panose="02020603050405020304" pitchFamily="18" charset="0"/>
                <a:cs typeface="Times New Roman" panose="02020603050405020304" pitchFamily="18" charset="0"/>
              </a:rPr>
              <a:t>internet</a:t>
            </a:r>
            <a:r>
              <a:rPr lang="en-IN" dirty="0">
                <a:latin typeface="Times New Roman" panose="02020603050405020304" pitchFamily="18" charset="0"/>
                <a:cs typeface="Times New Roman" panose="02020603050405020304" pitchFamily="18" charset="0"/>
              </a:rPr>
              <a:t>  to day allows firms to use E-commerce allows firms to sell products, advertise, purchase supplies, bypass intermediaries, track inventory, eliminate paperwork, and share information. </a:t>
            </a:r>
          </a:p>
          <a:p>
            <a:pPr algn="just">
              <a:lnSpc>
                <a:spcPct val="150000"/>
              </a:lnSpc>
            </a:pPr>
            <a:r>
              <a:rPr lang="en-IN" dirty="0">
                <a:latin typeface="Times New Roman" panose="02020603050405020304" pitchFamily="18" charset="0"/>
                <a:cs typeface="Times New Roman" panose="02020603050405020304" pitchFamily="18" charset="0"/>
              </a:rPr>
              <a:t>In total, e-commerce is minimizing the expense and cumbersomeness of time, distance, and space in doing business, thus yielding better customer service, greater efficiency, improved products, and higher profitability.</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49320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b="1" dirty="0"/>
              <a:t>Strategists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Autofit/>
          </a:bodyPr>
          <a:lstStyle/>
          <a:p>
            <a:pPr algn="just">
              <a:lnSpc>
                <a:spcPct val="160000"/>
              </a:lnSpc>
            </a:pPr>
            <a:r>
              <a:rPr lang="en-IN" sz="2400" i="1" dirty="0"/>
              <a:t>Strategists </a:t>
            </a:r>
            <a:r>
              <a:rPr lang="en-IN" sz="2400" dirty="0"/>
              <a:t>are the </a:t>
            </a:r>
            <a:r>
              <a:rPr lang="en-IN" sz="2400" b="1" dirty="0">
                <a:solidFill>
                  <a:srgbClr val="FF0000"/>
                </a:solidFill>
              </a:rPr>
              <a:t>individuals</a:t>
            </a:r>
            <a:r>
              <a:rPr lang="en-IN" sz="2400" dirty="0"/>
              <a:t> who are most responsible for the success or failure of an organization. (BOD, CEO, President, chancellor…). They have more </a:t>
            </a:r>
            <a:r>
              <a:rPr lang="en-IN" sz="2400" b="1" dirty="0">
                <a:solidFill>
                  <a:srgbClr val="FF0000"/>
                </a:solidFill>
              </a:rPr>
              <a:t>authority</a:t>
            </a:r>
            <a:r>
              <a:rPr lang="en-IN" sz="2400" dirty="0"/>
              <a:t> in the organization.</a:t>
            </a:r>
          </a:p>
          <a:p>
            <a:pPr algn="just">
              <a:lnSpc>
                <a:spcPct val="160000"/>
              </a:lnSpc>
            </a:pPr>
            <a:r>
              <a:rPr lang="en-IN" sz="2400" dirty="0"/>
              <a:t>Strategists help an organization gather, analyze, and organize information on </a:t>
            </a:r>
            <a:r>
              <a:rPr lang="en-IN" sz="2400" b="1" dirty="0"/>
              <a:t>industry and competitive trends</a:t>
            </a:r>
            <a:r>
              <a:rPr lang="en-IN" sz="2400" dirty="0"/>
              <a:t>, develop forecasting models and scenario analyses, evaluate corporate and divisional performance, spot emerging market </a:t>
            </a:r>
            <a:r>
              <a:rPr lang="en-IN" sz="2400" b="1" dirty="0"/>
              <a:t>opportunities</a:t>
            </a:r>
            <a:r>
              <a:rPr lang="en-IN" sz="2400" dirty="0"/>
              <a:t>, identify business </a:t>
            </a:r>
            <a:r>
              <a:rPr lang="en-IN" sz="2400" b="1" dirty="0"/>
              <a:t>threats</a:t>
            </a:r>
            <a:r>
              <a:rPr lang="en-IN" sz="2400" dirty="0"/>
              <a:t>, and develop </a:t>
            </a:r>
            <a:r>
              <a:rPr lang="en-IN" sz="2400" b="1" i="1" dirty="0">
                <a:solidFill>
                  <a:srgbClr val="0000FF"/>
                </a:solidFill>
              </a:rPr>
              <a:t>creative action plans</a:t>
            </a:r>
            <a:r>
              <a:rPr lang="en-IN" sz="2400" dirty="0"/>
              <a:t>.</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6269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b="1" dirty="0"/>
              <a:t>Vision and Mission Statements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77500" lnSpcReduction="20000"/>
          </a:bodyPr>
          <a:lstStyle/>
          <a:p>
            <a:pPr algn="just">
              <a:lnSpc>
                <a:spcPct val="160000"/>
              </a:lnSpc>
            </a:pPr>
            <a:r>
              <a:rPr lang="en-IN" sz="2400" i="1" dirty="0">
                <a:latin typeface="Times New Roman" panose="02020603050405020304" pitchFamily="18" charset="0"/>
                <a:cs typeface="Times New Roman" panose="02020603050405020304" pitchFamily="18" charset="0"/>
              </a:rPr>
              <a:t>Vision  is a statement  </a:t>
            </a:r>
            <a:r>
              <a:rPr lang="en-IN" sz="2400" dirty="0">
                <a:latin typeface="Times New Roman" panose="02020603050405020304" pitchFamily="18" charset="0"/>
                <a:cs typeface="Times New Roman" panose="02020603050405020304" pitchFamily="18" charset="0"/>
              </a:rPr>
              <a:t>that answers the question “</a:t>
            </a:r>
            <a:r>
              <a:rPr lang="en-IN" sz="2400" b="1" dirty="0">
                <a:solidFill>
                  <a:srgbClr val="FF0000"/>
                </a:solidFill>
                <a:latin typeface="Times New Roman" panose="02020603050405020304" pitchFamily="18" charset="0"/>
                <a:cs typeface="Times New Roman" panose="02020603050405020304" pitchFamily="18" charset="0"/>
              </a:rPr>
              <a:t>What do we want to become</a:t>
            </a:r>
            <a:r>
              <a:rPr lang="en-IN" sz="2400" dirty="0">
                <a:latin typeface="Times New Roman" panose="02020603050405020304" pitchFamily="18" charset="0"/>
                <a:cs typeface="Times New Roman" panose="02020603050405020304" pitchFamily="18" charset="0"/>
              </a:rPr>
              <a:t>?” </a:t>
            </a:r>
          </a:p>
          <a:p>
            <a:pPr algn="just">
              <a:lnSpc>
                <a:spcPct val="160000"/>
              </a:lnSpc>
            </a:pPr>
            <a:r>
              <a:rPr lang="en-IN" sz="2400" dirty="0">
                <a:latin typeface="Times New Roman" panose="02020603050405020304" pitchFamily="18" charset="0"/>
                <a:cs typeface="Times New Roman" panose="02020603050405020304" pitchFamily="18" charset="0"/>
              </a:rPr>
              <a:t>Many vision statements are a single sentence. For example, the vision statement of Stokes Eye Clinic in Florence, South Carolina, is “Our vision is to take care of your vision.”</a:t>
            </a:r>
          </a:p>
          <a:p>
            <a:r>
              <a:rPr lang="en-IN" dirty="0"/>
              <a:t>The  vision statement should be established first and foremost.</a:t>
            </a:r>
            <a:endParaRPr lang="en-IN" sz="2400" dirty="0">
              <a:latin typeface="Times New Roman" panose="02020603050405020304" pitchFamily="18" charset="0"/>
              <a:cs typeface="Times New Roman" panose="02020603050405020304" pitchFamily="18" charset="0"/>
            </a:endParaRPr>
          </a:p>
          <a:p>
            <a:pPr algn="just">
              <a:lnSpc>
                <a:spcPct val="160000"/>
              </a:lnSpc>
            </a:pPr>
            <a:r>
              <a:rPr lang="en-IN" sz="2400" i="1" dirty="0">
                <a:latin typeface="Times New Roman" panose="02020603050405020304" pitchFamily="18" charset="0"/>
                <a:cs typeface="Times New Roman" panose="02020603050405020304" pitchFamily="18" charset="0"/>
              </a:rPr>
              <a:t>Mission statements </a:t>
            </a:r>
            <a:r>
              <a:rPr lang="en-IN" sz="2400" dirty="0">
                <a:latin typeface="Times New Roman" panose="02020603050405020304" pitchFamily="18" charset="0"/>
                <a:cs typeface="Times New Roman" panose="02020603050405020304" pitchFamily="18" charset="0"/>
              </a:rPr>
              <a:t>are “</a:t>
            </a:r>
            <a:r>
              <a:rPr lang="en-IN" sz="2400" b="1" dirty="0">
                <a:highlight>
                  <a:srgbClr val="FFFF00"/>
                </a:highlight>
                <a:latin typeface="Times New Roman" panose="02020603050405020304" pitchFamily="18" charset="0"/>
                <a:cs typeface="Times New Roman" panose="02020603050405020304" pitchFamily="18" charset="0"/>
              </a:rPr>
              <a:t>enduring statements of purpose that distinguish one business from other similar firms.</a:t>
            </a:r>
            <a:r>
              <a:rPr lang="en-IN" sz="2400" dirty="0">
                <a:latin typeface="Times New Roman" panose="02020603050405020304" pitchFamily="18" charset="0"/>
                <a:cs typeface="Times New Roman" panose="02020603050405020304" pitchFamily="18" charset="0"/>
              </a:rPr>
              <a:t> A mission statement identifies the scope of a firm’s operations in product and market terms.”</a:t>
            </a:r>
          </a:p>
          <a:p>
            <a:pPr algn="just">
              <a:lnSpc>
                <a:spcPct val="160000"/>
              </a:lnSpc>
            </a:pPr>
            <a:r>
              <a:rPr lang="en-IN" sz="2400" i="1" dirty="0">
                <a:latin typeface="Times New Roman" panose="02020603050405020304" pitchFamily="18" charset="0"/>
                <a:cs typeface="Times New Roman" panose="02020603050405020304" pitchFamily="18" charset="0"/>
              </a:rPr>
              <a:t>Mission statement</a:t>
            </a:r>
            <a:r>
              <a:rPr lang="en-IN" sz="2400" dirty="0">
                <a:latin typeface="Times New Roman" panose="02020603050405020304" pitchFamily="18" charset="0"/>
                <a:cs typeface="Times New Roman" panose="02020603050405020304" pitchFamily="18" charset="0"/>
              </a:rPr>
              <a:t> addresses the basic question that faces all strategists: “</a:t>
            </a:r>
            <a:r>
              <a:rPr lang="en-IN" sz="2400" b="1" dirty="0">
                <a:solidFill>
                  <a:srgbClr val="0000FF"/>
                </a:solidFill>
                <a:latin typeface="Times New Roman" panose="02020603050405020304" pitchFamily="18" charset="0"/>
                <a:cs typeface="Times New Roman" panose="02020603050405020304" pitchFamily="18" charset="0"/>
              </a:rPr>
              <a:t>What is our business?”</a:t>
            </a:r>
            <a:r>
              <a:rPr lang="en-IN" sz="2400" dirty="0">
                <a:latin typeface="Times New Roman" panose="02020603050405020304" pitchFamily="18" charset="0"/>
                <a:cs typeface="Times New Roman" panose="02020603050405020304" pitchFamily="18" charset="0"/>
              </a:rPr>
              <a:t> A clear mission statement describes the values and priorities of an organization.</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7339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b="1" dirty="0"/>
              <a:t>External Opportunities and Threats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77500" lnSpcReduction="20000"/>
          </a:bodyPr>
          <a:lstStyle/>
          <a:p>
            <a:pPr algn="just">
              <a:lnSpc>
                <a:spcPct val="150000"/>
              </a:lnSpc>
            </a:pPr>
            <a:r>
              <a:rPr lang="en-IN" i="1" dirty="0"/>
              <a:t>External opportunities </a:t>
            </a:r>
            <a:r>
              <a:rPr lang="en-IN" dirty="0"/>
              <a:t>and </a:t>
            </a:r>
            <a:r>
              <a:rPr lang="en-IN" i="1" dirty="0"/>
              <a:t>external threats </a:t>
            </a:r>
            <a:r>
              <a:rPr lang="en-IN" dirty="0"/>
              <a:t>refer to economic, social, cultural, demographic, environmental, political, legal, governmental, technological, and competitive trends and events that could significantly benefit or harm an organization in the future. </a:t>
            </a:r>
          </a:p>
          <a:p>
            <a:pPr algn="just">
              <a:lnSpc>
                <a:spcPct val="150000"/>
              </a:lnSpc>
            </a:pPr>
            <a:r>
              <a:rPr lang="en-IN" dirty="0"/>
              <a:t>Any changes on the above are creating a different type of consumer and consequently a need for different types of products, services, and strategies</a:t>
            </a:r>
          </a:p>
          <a:p>
            <a:pPr algn="just">
              <a:lnSpc>
                <a:spcPct val="150000"/>
              </a:lnSpc>
            </a:pPr>
            <a:r>
              <a:rPr lang="en-IN" dirty="0"/>
              <a:t>Opportunities and threats are largely </a:t>
            </a:r>
            <a:r>
              <a:rPr lang="en-IN" b="1" dirty="0">
                <a:solidFill>
                  <a:srgbClr val="0000FF"/>
                </a:solidFill>
              </a:rPr>
              <a:t>beyond the control </a:t>
            </a:r>
            <a:r>
              <a:rPr lang="en-IN" dirty="0"/>
              <a:t>of a single organization—thus the word </a:t>
            </a:r>
            <a:r>
              <a:rPr lang="en-IN" i="1" dirty="0"/>
              <a:t>external</a:t>
            </a:r>
            <a:r>
              <a:rPr lang="en-IN" dirty="0"/>
              <a:t>.</a:t>
            </a:r>
          </a:p>
          <a:p>
            <a:pPr algn="just">
              <a:lnSpc>
                <a:spcPct val="150000"/>
              </a:lnSpc>
            </a:pPr>
            <a:r>
              <a:rPr lang="en-IN" dirty="0"/>
              <a:t>SM  and OT are highly linked</a:t>
            </a:r>
          </a:p>
        </p:txBody>
      </p:sp>
    </p:spTree>
    <p:extLst>
      <p:ext uri="{BB962C8B-B14F-4D97-AF65-F5344CB8AC3E}">
        <p14:creationId xmlns:p14="http://schemas.microsoft.com/office/powerpoint/2010/main" val="3577237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DAAAF4C-8BF7-4839-B9DD-F09E666F94FC}"/>
              </a:ext>
            </a:extLst>
          </p:cNvPr>
          <p:cNvSpPr>
            <a:spLocks noGrp="1"/>
          </p:cNvSpPr>
          <p:nvPr>
            <p:ph type="title"/>
          </p:nvPr>
        </p:nvSpPr>
        <p:spPr>
          <a:xfrm>
            <a:off x="250825" y="365125"/>
            <a:ext cx="8816975" cy="844550"/>
          </a:xfrm>
          <a:solidFill>
            <a:schemeClr val="accent2">
              <a:lumMod val="60000"/>
              <a:lumOff val="40000"/>
            </a:schemeClr>
          </a:solidFill>
        </p:spPr>
        <p:txBody>
          <a:bodyPr/>
          <a:lstStyle/>
          <a:p>
            <a:pPr>
              <a:defRPr/>
            </a:pPr>
            <a:r>
              <a:rPr lang="en-US" sz="4000" b="1" dirty="0">
                <a:latin typeface="Times New Roman" panose="02020603050405020304" pitchFamily="18" charset="0"/>
                <a:cs typeface="Times New Roman" panose="02020603050405020304" pitchFamily="18" charset="0"/>
              </a:rPr>
              <a:t>Contents</a:t>
            </a:r>
            <a:r>
              <a:rPr lang="en-US" dirty="0"/>
              <a:t> </a:t>
            </a:r>
            <a:endParaRPr lang="en-IN" dirty="0"/>
          </a:p>
        </p:txBody>
      </p:sp>
      <p:sp>
        <p:nvSpPr>
          <p:cNvPr id="3" name="Content Placeholder 2">
            <a:extLst>
              <a:ext uri="{FF2B5EF4-FFF2-40B4-BE49-F238E27FC236}">
                <a16:creationId xmlns="" xmlns:a16="http://schemas.microsoft.com/office/drawing/2014/main" id="{DD735974-2976-4FB2-B023-88CADA1B0484}"/>
              </a:ext>
            </a:extLst>
          </p:cNvPr>
          <p:cNvSpPr>
            <a:spLocks noGrp="1"/>
          </p:cNvSpPr>
          <p:nvPr>
            <p:ph idx="1"/>
          </p:nvPr>
        </p:nvSpPr>
        <p:spPr>
          <a:xfrm>
            <a:off x="250825" y="1228725"/>
            <a:ext cx="8785225" cy="5513388"/>
          </a:xfrm>
          <a:solidFill>
            <a:schemeClr val="accent4">
              <a:lumMod val="40000"/>
              <a:lumOff val="60000"/>
            </a:schemeClr>
          </a:solidFill>
        </p:spPr>
        <p:txBody>
          <a:bodyPr>
            <a:normAutofit/>
          </a:bodyPr>
          <a:lstStyle/>
          <a:p>
            <a:pPr marL="514350" indent="-514350">
              <a:lnSpc>
                <a:spcPct val="150000"/>
              </a:lnSpc>
              <a:buFont typeface="+mj-lt"/>
              <a:buAutoNum type="arabicPeriod"/>
              <a:defRPr/>
            </a:pPr>
            <a:r>
              <a:rPr lang="en-US" sz="3200" b="1" dirty="0"/>
              <a:t>Meaning of Strategic Management</a:t>
            </a:r>
          </a:p>
          <a:p>
            <a:pPr marL="514350" indent="-514350">
              <a:lnSpc>
                <a:spcPct val="150000"/>
              </a:lnSpc>
              <a:buFont typeface="+mj-lt"/>
              <a:buAutoNum type="arabicPeriod"/>
              <a:defRPr/>
            </a:pPr>
            <a:r>
              <a:rPr lang="en-IN" sz="3200" b="1" dirty="0"/>
              <a:t>Stages of Strategic Management</a:t>
            </a:r>
          </a:p>
          <a:p>
            <a:pPr marL="514350" indent="-514350">
              <a:lnSpc>
                <a:spcPct val="150000"/>
              </a:lnSpc>
              <a:buFont typeface="+mj-lt"/>
              <a:buAutoNum type="arabicPeriod"/>
              <a:defRPr/>
            </a:pPr>
            <a:r>
              <a:rPr lang="en-US" sz="3200" b="1" dirty="0"/>
              <a:t>Key terms in strategic management</a:t>
            </a:r>
            <a:endParaRPr lang="en-IN" sz="3200" b="1" dirty="0"/>
          </a:p>
          <a:p>
            <a:pPr marL="514350" indent="-514350">
              <a:lnSpc>
                <a:spcPct val="150000"/>
              </a:lnSpc>
              <a:buFont typeface="+mj-lt"/>
              <a:buAutoNum type="arabicPeriod"/>
              <a:defRPr/>
            </a:pPr>
            <a:r>
              <a:rPr lang="en-US" sz="3200" b="1" dirty="0"/>
              <a:t>The strategic management model </a:t>
            </a:r>
            <a:endParaRPr lang="en-IN" sz="3200" b="1" dirty="0"/>
          </a:p>
          <a:p>
            <a:pPr marL="514350" indent="-514350">
              <a:lnSpc>
                <a:spcPct val="150000"/>
              </a:lnSpc>
              <a:buFont typeface="+mj-lt"/>
              <a:buAutoNum type="arabicPeriod"/>
              <a:defRPr/>
            </a:pPr>
            <a:r>
              <a:rPr lang="en-US" sz="3200" b="1" dirty="0"/>
              <a:t>Benefits of strategic management</a:t>
            </a:r>
          </a:p>
          <a:p>
            <a:pPr marL="514350" indent="-514350">
              <a:lnSpc>
                <a:spcPct val="150000"/>
              </a:lnSpc>
              <a:buFont typeface="+mj-lt"/>
              <a:buAutoNum type="arabicPeriod"/>
              <a:defRPr/>
            </a:pPr>
            <a:r>
              <a:rPr lang="en-US" sz="3200" b="1" dirty="0"/>
              <a:t>Business ethics and strategic management</a:t>
            </a:r>
            <a:endParaRPr lang="en-IN" sz="3200" b="1" dirty="0"/>
          </a:p>
          <a:p>
            <a:pPr marL="514350" indent="-514350">
              <a:buFont typeface="+mj-lt"/>
              <a:buAutoNum type="arabicPeriod"/>
              <a:defRPr/>
            </a:pPr>
            <a:endParaRPr lang="en-IN" dirty="0"/>
          </a:p>
        </p:txBody>
      </p:sp>
      <p:sp>
        <p:nvSpPr>
          <p:cNvPr id="4" name="Slide Number Placeholder 3">
            <a:extLst>
              <a:ext uri="{FF2B5EF4-FFF2-40B4-BE49-F238E27FC236}">
                <a16:creationId xmlns="" xmlns:a16="http://schemas.microsoft.com/office/drawing/2014/main" id="{FFA08CCA-28AE-4A25-A002-57B367E83AB9}"/>
              </a:ext>
            </a:extLst>
          </p:cNvPr>
          <p:cNvSpPr>
            <a:spLocks noGrp="1"/>
          </p:cNvSpPr>
          <p:nvPr>
            <p:ph type="sldNum" sz="quarter" idx="12"/>
          </p:nvPr>
        </p:nvSpPr>
        <p:spPr/>
        <p:txBody>
          <a:bodyPr/>
          <a:lstStyle/>
          <a:p>
            <a:pPr>
              <a:defRPr/>
            </a:pPr>
            <a:fld id="{6C078114-5666-4B77-95BF-87439D924043}" type="slidenum">
              <a:rPr lang="tr-TR" altLang="en-US" smtClean="0"/>
              <a:pPr>
                <a:defRPr/>
              </a:pPr>
              <a:t>2</a:t>
            </a:fld>
            <a:endParaRPr lang="tr-TR"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b="1" dirty="0"/>
              <a:t>Internal Strengths and Weaknesses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lnSpc>
                <a:spcPct val="150000"/>
              </a:lnSpc>
            </a:pPr>
            <a:r>
              <a:rPr lang="en-IN" i="1" dirty="0"/>
              <a:t>Internal strengths </a:t>
            </a:r>
            <a:r>
              <a:rPr lang="en-IN" dirty="0"/>
              <a:t>and </a:t>
            </a:r>
            <a:r>
              <a:rPr lang="en-IN" i="1" dirty="0"/>
              <a:t>internal weaknesses </a:t>
            </a:r>
            <a:r>
              <a:rPr lang="en-IN" dirty="0"/>
              <a:t>are an organization’s </a:t>
            </a:r>
            <a:r>
              <a:rPr lang="en-IN" b="1" dirty="0">
                <a:solidFill>
                  <a:srgbClr val="0000FF"/>
                </a:solidFill>
              </a:rPr>
              <a:t>controllable</a:t>
            </a:r>
            <a:r>
              <a:rPr lang="en-IN" dirty="0"/>
              <a:t> activities that are performed especially well or poorly. </a:t>
            </a:r>
          </a:p>
          <a:p>
            <a:pPr algn="just">
              <a:lnSpc>
                <a:spcPct val="150000"/>
              </a:lnSpc>
            </a:pPr>
            <a:r>
              <a:rPr lang="en-IN" dirty="0"/>
              <a:t>They </a:t>
            </a:r>
            <a:r>
              <a:rPr lang="en-IN" b="1" dirty="0"/>
              <a:t>arise</a:t>
            </a:r>
            <a:r>
              <a:rPr lang="en-IN" dirty="0"/>
              <a:t> in the management, marketing, finance/accounting, production/operations, research and development, and management information systems activities of a business. </a:t>
            </a:r>
          </a:p>
          <a:p>
            <a:pPr algn="just">
              <a:lnSpc>
                <a:spcPct val="150000"/>
              </a:lnSpc>
            </a:pPr>
            <a:r>
              <a:rPr lang="en-IN" dirty="0"/>
              <a:t>Organizations strive to </a:t>
            </a:r>
            <a:r>
              <a:rPr lang="en-IN" b="1" dirty="0"/>
              <a:t>pursue strategies </a:t>
            </a:r>
            <a:r>
              <a:rPr lang="en-IN" dirty="0"/>
              <a:t>that </a:t>
            </a:r>
            <a:r>
              <a:rPr lang="en-IN" b="1" dirty="0">
                <a:solidFill>
                  <a:srgbClr val="FF0000"/>
                </a:solidFill>
              </a:rPr>
              <a:t>capitalize</a:t>
            </a:r>
            <a:r>
              <a:rPr lang="en-IN" dirty="0"/>
              <a:t> on </a:t>
            </a:r>
            <a:r>
              <a:rPr lang="en-IN" b="1" dirty="0">
                <a:highlight>
                  <a:srgbClr val="FFFF00"/>
                </a:highlight>
              </a:rPr>
              <a:t>internal strengths </a:t>
            </a:r>
            <a:r>
              <a:rPr lang="en-IN" dirty="0"/>
              <a:t>and </a:t>
            </a:r>
            <a:r>
              <a:rPr lang="en-IN" b="1" dirty="0">
                <a:highlight>
                  <a:srgbClr val="00FFFF"/>
                </a:highlight>
              </a:rPr>
              <a:t>eliminate internal weaknesses</a:t>
            </a:r>
            <a:r>
              <a:rPr lang="en-IN" dirty="0"/>
              <a:t>.</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06097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b="1" dirty="0"/>
              <a:t>Long-Term Objectives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a:bodyPr>
          <a:lstStyle/>
          <a:p>
            <a:pPr algn="just">
              <a:lnSpc>
                <a:spcPct val="150000"/>
              </a:lnSpc>
            </a:pPr>
            <a:r>
              <a:rPr lang="en-IN" i="1" dirty="0"/>
              <a:t>Objectives </a:t>
            </a:r>
            <a:r>
              <a:rPr lang="en-IN" dirty="0"/>
              <a:t>can be defined as </a:t>
            </a:r>
            <a:r>
              <a:rPr lang="en-IN" b="1" dirty="0"/>
              <a:t>specific results </a:t>
            </a:r>
            <a:r>
              <a:rPr lang="en-IN" dirty="0"/>
              <a:t>that an organization seeks to achieve in pursuing its </a:t>
            </a:r>
            <a:r>
              <a:rPr lang="en-IN" b="1" dirty="0">
                <a:solidFill>
                  <a:srgbClr val="0000FF"/>
                </a:solidFill>
              </a:rPr>
              <a:t>basic mission</a:t>
            </a:r>
            <a:r>
              <a:rPr lang="en-IN" dirty="0"/>
              <a:t>. </a:t>
            </a:r>
          </a:p>
          <a:p>
            <a:pPr algn="just">
              <a:lnSpc>
                <a:spcPct val="150000"/>
              </a:lnSpc>
            </a:pPr>
            <a:r>
              <a:rPr lang="en-IN" i="1" dirty="0"/>
              <a:t>Long-term </a:t>
            </a:r>
            <a:r>
              <a:rPr lang="en-IN" dirty="0"/>
              <a:t>means more than one year. </a:t>
            </a:r>
          </a:p>
          <a:p>
            <a:pPr algn="just">
              <a:lnSpc>
                <a:spcPct val="150000"/>
              </a:lnSpc>
            </a:pPr>
            <a:r>
              <a:rPr lang="en-IN" dirty="0"/>
              <a:t>Objectives are essential for organizational success because they state direction; aid in evaluation; create synergy; reveal priorities; focus coordination; and provide a basis for effective planning, organizing, motivating, and controlling activities. </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74399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b="1" dirty="0"/>
              <a:t>Annual Objectives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a:bodyPr>
          <a:lstStyle/>
          <a:p>
            <a:pPr algn="just">
              <a:lnSpc>
                <a:spcPct val="150000"/>
              </a:lnSpc>
            </a:pPr>
            <a:r>
              <a:rPr lang="en-IN" i="1" dirty="0"/>
              <a:t>Annual objectives </a:t>
            </a:r>
            <a:r>
              <a:rPr lang="en-IN" dirty="0"/>
              <a:t>are short-term milestones that organizations must achieve to reach long-term objectives. </a:t>
            </a:r>
          </a:p>
          <a:p>
            <a:pPr algn="just">
              <a:lnSpc>
                <a:spcPct val="150000"/>
              </a:lnSpc>
            </a:pPr>
            <a:r>
              <a:rPr lang="en-IN" dirty="0">
                <a:solidFill>
                  <a:srgbClr val="0000FF"/>
                </a:solidFill>
              </a:rPr>
              <a:t>Annual objectives </a:t>
            </a:r>
            <a:r>
              <a:rPr lang="en-IN" dirty="0"/>
              <a:t>are especially important in strategy </a:t>
            </a:r>
            <a:r>
              <a:rPr lang="en-IN" b="1" dirty="0">
                <a:solidFill>
                  <a:srgbClr val="0000FF"/>
                </a:solidFill>
              </a:rPr>
              <a:t>implementation</a:t>
            </a:r>
            <a:r>
              <a:rPr lang="en-IN" dirty="0"/>
              <a:t>, whereas </a:t>
            </a:r>
            <a:r>
              <a:rPr lang="en-IN" b="1" dirty="0"/>
              <a:t>long-term objectives </a:t>
            </a:r>
            <a:r>
              <a:rPr lang="en-IN" dirty="0"/>
              <a:t>are particularly important in </a:t>
            </a:r>
            <a:r>
              <a:rPr lang="en-IN" b="1" dirty="0"/>
              <a:t>strategy formulation</a:t>
            </a:r>
            <a:r>
              <a:rPr lang="en-IN" dirty="0"/>
              <a:t>. </a:t>
            </a:r>
          </a:p>
          <a:p>
            <a:pPr algn="just">
              <a:lnSpc>
                <a:spcPct val="150000"/>
              </a:lnSpc>
            </a:pPr>
            <a:r>
              <a:rPr lang="en-IN" dirty="0"/>
              <a:t>Annual objectives </a:t>
            </a:r>
            <a:r>
              <a:rPr lang="en-IN" b="1" dirty="0">
                <a:solidFill>
                  <a:srgbClr val="0000FF"/>
                </a:solidFill>
              </a:rPr>
              <a:t>stated</a:t>
            </a:r>
            <a:r>
              <a:rPr lang="en-IN" dirty="0"/>
              <a:t> in terms of  functional (MKTING, R&amp;D….) accomplishments and the basis for </a:t>
            </a:r>
            <a:r>
              <a:rPr lang="en-IN" b="1" dirty="0"/>
              <a:t>allocating</a:t>
            </a:r>
            <a:r>
              <a:rPr lang="en-IN" dirty="0"/>
              <a:t> resources.</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1984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Quote on strategy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ctr">
              <a:lnSpc>
                <a:spcPct val="150000"/>
              </a:lnSpc>
            </a:pPr>
            <a:endParaRPr lang="en-IN" sz="3200" dirty="0"/>
          </a:p>
          <a:p>
            <a:pPr algn="ctr">
              <a:lnSpc>
                <a:spcPct val="150000"/>
              </a:lnSpc>
            </a:pPr>
            <a:r>
              <a:rPr lang="en-IN" sz="3200" dirty="0"/>
              <a:t>"Without a strategy, an organization is like a ship without a rudder, going around in circles. It’s like a tramp; it has no place to go."</a:t>
            </a:r>
          </a:p>
          <a:p>
            <a:pPr marL="0" indent="0" algn="ctr">
              <a:lnSpc>
                <a:spcPct val="150000"/>
              </a:lnSpc>
              <a:buNone/>
            </a:pPr>
            <a:r>
              <a:rPr lang="en-IN" sz="3200" b="1" dirty="0"/>
              <a:t>          —Joel Ross and Michael Kami</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4637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b="1" i="1" dirty="0"/>
              <a:t>Strategies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60000"/>
              </a:lnSpc>
            </a:pPr>
            <a:r>
              <a:rPr lang="en-IN" sz="2400" i="1" dirty="0">
                <a:latin typeface="Times New Roman" panose="02020603050405020304" pitchFamily="18" charset="0"/>
                <a:cs typeface="Times New Roman" panose="02020603050405020304" pitchFamily="18" charset="0"/>
              </a:rPr>
              <a:t>Strategies </a:t>
            </a:r>
            <a:r>
              <a:rPr lang="en-IN" sz="2400" dirty="0">
                <a:latin typeface="Times New Roman" panose="02020603050405020304" pitchFamily="18" charset="0"/>
                <a:cs typeface="Times New Roman" panose="02020603050405020304" pitchFamily="18" charset="0"/>
              </a:rPr>
              <a:t>are the means by which long-term objectives will be achieved. </a:t>
            </a:r>
          </a:p>
          <a:p>
            <a:pPr algn="just">
              <a:lnSpc>
                <a:spcPct val="160000"/>
              </a:lnSpc>
            </a:pPr>
            <a:r>
              <a:rPr lang="en-IN" sz="2400" dirty="0">
                <a:latin typeface="Times New Roman" panose="02020603050405020304" pitchFamily="18" charset="0"/>
                <a:cs typeface="Times New Roman" panose="02020603050405020304" pitchFamily="18" charset="0"/>
              </a:rPr>
              <a:t>Business strategies may include geographic expansion, diversification, acquisition, product development, market penetration, retrenchment, divestiture, liquidation, and joint ventures.</a:t>
            </a:r>
          </a:p>
          <a:p>
            <a:pPr algn="just">
              <a:lnSpc>
                <a:spcPct val="160000"/>
              </a:lnSpc>
            </a:pPr>
            <a:r>
              <a:rPr lang="en-IN" sz="2400" dirty="0">
                <a:latin typeface="Times New Roman" panose="02020603050405020304" pitchFamily="18" charset="0"/>
                <a:cs typeface="Times New Roman" panose="02020603050405020304" pitchFamily="18" charset="0"/>
              </a:rPr>
              <a:t>Strategies are </a:t>
            </a:r>
            <a:r>
              <a:rPr lang="en-IN" sz="2400" b="1" dirty="0">
                <a:solidFill>
                  <a:srgbClr val="0000FF"/>
                </a:solidFill>
                <a:latin typeface="Times New Roman" panose="02020603050405020304" pitchFamily="18" charset="0"/>
                <a:cs typeface="Times New Roman" panose="02020603050405020304" pitchFamily="18" charset="0"/>
              </a:rPr>
              <a:t>potential actions </a:t>
            </a:r>
            <a:r>
              <a:rPr lang="en-IN" sz="2400" dirty="0">
                <a:latin typeface="Times New Roman" panose="02020603050405020304" pitchFamily="18" charset="0"/>
                <a:cs typeface="Times New Roman" panose="02020603050405020304" pitchFamily="18" charset="0"/>
              </a:rPr>
              <a:t>that require top management decisions and large amounts of the firm’s resources. </a:t>
            </a:r>
          </a:p>
        </p:txBody>
      </p:sp>
    </p:spTree>
    <p:extLst>
      <p:ext uri="{BB962C8B-B14F-4D97-AF65-F5344CB8AC3E}">
        <p14:creationId xmlns:p14="http://schemas.microsoft.com/office/powerpoint/2010/main" val="27460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Reading Assignment</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marL="514350" indent="-514350" algn="just">
              <a:lnSpc>
                <a:spcPct val="150000"/>
              </a:lnSpc>
              <a:buFont typeface="+mj-lt"/>
              <a:buAutoNum type="arabicPeriod"/>
            </a:pPr>
            <a:r>
              <a:rPr lang="en-US" dirty="0">
                <a:solidFill>
                  <a:srgbClr val="FF0000"/>
                </a:solidFill>
                <a:latin typeface="Times New Roman" panose="02020603050405020304" pitchFamily="18" charset="0"/>
                <a:cs typeface="Times New Roman" panose="02020603050405020304" pitchFamily="18" charset="0"/>
              </a:rPr>
              <a:t>Discuss the features of successful strategy.</a:t>
            </a:r>
          </a:p>
          <a:p>
            <a:pPr marL="514350" indent="-514350" algn="just">
              <a:lnSpc>
                <a:spcPct val="150000"/>
              </a:lnSpc>
              <a:buFont typeface="+mj-lt"/>
              <a:buAutoNum type="arabicPeriod"/>
            </a:pPr>
            <a:r>
              <a:rPr lang="en-US" dirty="0">
                <a:solidFill>
                  <a:srgbClr val="FF0000"/>
                </a:solidFill>
                <a:latin typeface="Times New Roman" panose="02020603050405020304" pitchFamily="18" charset="0"/>
                <a:cs typeface="Times New Roman" panose="02020603050405020304" pitchFamily="18" charset="0"/>
              </a:rPr>
              <a:t>Discuss the origin of strategy.</a:t>
            </a:r>
          </a:p>
        </p:txBody>
      </p:sp>
    </p:spTree>
    <p:extLst>
      <p:ext uri="{BB962C8B-B14F-4D97-AF65-F5344CB8AC3E}">
        <p14:creationId xmlns:p14="http://schemas.microsoft.com/office/powerpoint/2010/main" val="22614269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Activity 1</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ctr">
              <a:lnSpc>
                <a:spcPct val="150000"/>
              </a:lnSpc>
            </a:pPr>
            <a:endParaRPr lang="en-US" sz="3600" dirty="0">
              <a:solidFill>
                <a:srgbClr val="FF0000"/>
              </a:solidFill>
              <a:latin typeface="Times New Roman" panose="02020603050405020304" pitchFamily="18" charset="0"/>
              <a:cs typeface="Times New Roman" panose="02020603050405020304" pitchFamily="18" charset="0"/>
            </a:endParaRPr>
          </a:p>
          <a:p>
            <a:pPr algn="ctr">
              <a:lnSpc>
                <a:spcPct val="150000"/>
              </a:lnSpc>
            </a:pPr>
            <a:r>
              <a:rPr lang="en-US" sz="3600" dirty="0">
                <a:solidFill>
                  <a:srgbClr val="FF0000"/>
                </a:solidFill>
                <a:latin typeface="Times New Roman" panose="02020603050405020304" pitchFamily="18" charset="0"/>
                <a:cs typeface="Times New Roman" panose="02020603050405020304" pitchFamily="18" charset="0"/>
              </a:rPr>
              <a:t>Can you discuss how strategy is related to war and business?</a:t>
            </a:r>
          </a:p>
          <a:p>
            <a:pPr algn="just">
              <a:lnSpc>
                <a:spcPct val="150000"/>
              </a:lnSpc>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13762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b="1" dirty="0"/>
              <a:t>Policies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dirty="0"/>
              <a:t>Policies are guidelines to decision making and address repetitive or recurring situations.</a:t>
            </a:r>
            <a:endParaRPr lang="en-US" dirty="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en-IN" i="1" dirty="0"/>
              <a:t>Policies </a:t>
            </a:r>
            <a:r>
              <a:rPr lang="en-IN" dirty="0"/>
              <a:t>are the means by which annual objectives will be achieved. Policies include guidelines, rules, and procedures established to support efforts to achieve stated objectives.</a:t>
            </a:r>
          </a:p>
        </p:txBody>
      </p:sp>
    </p:spTree>
    <p:extLst>
      <p:ext uri="{BB962C8B-B14F-4D97-AF65-F5344CB8AC3E}">
        <p14:creationId xmlns:p14="http://schemas.microsoft.com/office/powerpoint/2010/main" val="23994160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fontScale="90000"/>
          </a:bodyPr>
          <a:lstStyle/>
          <a:p>
            <a:r>
              <a:rPr lang="en-IN" sz="4800" b="1" dirty="0"/>
              <a:t>1.4. The Strategic-Management Model</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lnSpc>
                <a:spcPct val="150000"/>
              </a:lnSpc>
            </a:pPr>
            <a:r>
              <a:rPr lang="en-IN" dirty="0">
                <a:latin typeface="Times New Roman" panose="02020603050405020304" pitchFamily="18" charset="0"/>
                <a:cs typeface="Times New Roman" panose="02020603050405020304" pitchFamily="18" charset="0"/>
              </a:rPr>
              <a:t>The strategic-management process can best be studied and applied using a model. </a:t>
            </a:r>
          </a:p>
          <a:p>
            <a:pPr algn="just">
              <a:lnSpc>
                <a:spcPct val="150000"/>
              </a:lnSpc>
            </a:pPr>
            <a:r>
              <a:rPr lang="en-IN" dirty="0">
                <a:latin typeface="Times New Roman" panose="02020603050405020304" pitchFamily="18" charset="0"/>
                <a:cs typeface="Times New Roman" panose="02020603050405020304" pitchFamily="18" charset="0"/>
              </a:rPr>
              <a:t>Every model represents some </a:t>
            </a:r>
            <a:r>
              <a:rPr lang="en-IN" b="1" dirty="0">
                <a:solidFill>
                  <a:srgbClr val="0000FF"/>
                </a:solidFill>
                <a:latin typeface="Times New Roman" panose="02020603050405020304" pitchFamily="18" charset="0"/>
                <a:cs typeface="Times New Roman" panose="02020603050405020304" pitchFamily="18" charset="0"/>
              </a:rPr>
              <a:t>kind of process</a:t>
            </a:r>
            <a:r>
              <a:rPr lang="en-IN" dirty="0">
                <a:latin typeface="Times New Roman" panose="02020603050405020304" pitchFamily="18" charset="0"/>
                <a:cs typeface="Times New Roman" panose="02020603050405020304" pitchFamily="18" charset="0"/>
              </a:rPr>
              <a:t>. </a:t>
            </a:r>
          </a:p>
          <a:p>
            <a:pPr algn="just">
              <a:lnSpc>
                <a:spcPct val="150000"/>
              </a:lnSpc>
            </a:pPr>
            <a:r>
              <a:rPr lang="en-IN" dirty="0">
                <a:latin typeface="Times New Roman" panose="02020603050405020304" pitchFamily="18" charset="0"/>
                <a:cs typeface="Times New Roman" panose="02020603050405020304" pitchFamily="18" charset="0"/>
              </a:rPr>
              <a:t>The framework illustrated in next figure  is a widely accepted, comprehensive model of the strategic-management process.</a:t>
            </a:r>
          </a:p>
          <a:p>
            <a:pPr algn="just">
              <a:lnSpc>
                <a:spcPct val="150000"/>
              </a:lnSpc>
            </a:pPr>
            <a:r>
              <a:rPr lang="en-IN" dirty="0">
                <a:latin typeface="Times New Roman" panose="02020603050405020304" pitchFamily="18" charset="0"/>
                <a:cs typeface="Times New Roman" panose="02020603050405020304" pitchFamily="18" charset="0"/>
              </a:rPr>
              <a:t>This model does not guarantee success, but it does represent a clear and practical approach for formulating, implementing, and evaluating strategies. </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95428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pic>
        <p:nvPicPr>
          <p:cNvPr id="7" name="Content Placeholder 6">
            <a:extLst>
              <a:ext uri="{FF2B5EF4-FFF2-40B4-BE49-F238E27FC236}">
                <a16:creationId xmlns="" xmlns:a16="http://schemas.microsoft.com/office/drawing/2014/main" id="{B34A09DB-E3BB-4796-B863-57A97DB31E9E}"/>
              </a:ext>
            </a:extLst>
          </p:cNvPr>
          <p:cNvPicPr>
            <a:picLocks noGrp="1" noChangeAspect="1"/>
          </p:cNvPicPr>
          <p:nvPr>
            <p:ph idx="1"/>
          </p:nvPr>
        </p:nvPicPr>
        <p:blipFill rotWithShape="1">
          <a:blip r:embed="rId2"/>
          <a:srcRect l="27946" t="11981" r="13965" b="5364"/>
          <a:stretch/>
        </p:blipFill>
        <p:spPr>
          <a:xfrm>
            <a:off x="554355" y="710565"/>
            <a:ext cx="8016240" cy="5558790"/>
          </a:xfrm>
          <a:prstGeom prst="rect">
            <a:avLst/>
          </a:prstGeom>
        </p:spPr>
      </p:pic>
      <p:sp>
        <p:nvSpPr>
          <p:cNvPr id="3" name="Rectangle 2">
            <a:extLst>
              <a:ext uri="{FF2B5EF4-FFF2-40B4-BE49-F238E27FC236}">
                <a16:creationId xmlns="" xmlns:a16="http://schemas.microsoft.com/office/drawing/2014/main" id="{72024DA1-4652-4696-8A39-61E691DB7478}"/>
              </a:ext>
            </a:extLst>
          </p:cNvPr>
          <p:cNvSpPr/>
          <p:nvPr/>
        </p:nvSpPr>
        <p:spPr>
          <a:xfrm>
            <a:off x="1112520" y="3276599"/>
            <a:ext cx="563880" cy="13716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4" name="Rectangle 3">
            <a:extLst>
              <a:ext uri="{FF2B5EF4-FFF2-40B4-BE49-F238E27FC236}">
                <a16:creationId xmlns="" xmlns:a16="http://schemas.microsoft.com/office/drawing/2014/main" id="{077E52BE-A988-40A7-AF15-572E27409F36}"/>
              </a:ext>
            </a:extLst>
          </p:cNvPr>
          <p:cNvSpPr/>
          <p:nvPr/>
        </p:nvSpPr>
        <p:spPr>
          <a:xfrm>
            <a:off x="1828800" y="2057400"/>
            <a:ext cx="502920" cy="1219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8" name="Rectangle 7">
            <a:extLst>
              <a:ext uri="{FF2B5EF4-FFF2-40B4-BE49-F238E27FC236}">
                <a16:creationId xmlns="" xmlns:a16="http://schemas.microsoft.com/office/drawing/2014/main" id="{6A2B42F3-E59A-4F34-B2E8-F30A4F78943F}"/>
              </a:ext>
            </a:extLst>
          </p:cNvPr>
          <p:cNvSpPr/>
          <p:nvPr/>
        </p:nvSpPr>
        <p:spPr>
          <a:xfrm>
            <a:off x="1813560" y="4343401"/>
            <a:ext cx="502920" cy="1219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9" name="Rectangle 8">
            <a:extLst>
              <a:ext uri="{FF2B5EF4-FFF2-40B4-BE49-F238E27FC236}">
                <a16:creationId xmlns="" xmlns:a16="http://schemas.microsoft.com/office/drawing/2014/main" id="{993AA64C-3620-4DA4-BB69-A801AAB50A48}"/>
              </a:ext>
            </a:extLst>
          </p:cNvPr>
          <p:cNvSpPr/>
          <p:nvPr/>
        </p:nvSpPr>
        <p:spPr>
          <a:xfrm>
            <a:off x="2552700" y="3261360"/>
            <a:ext cx="502920" cy="1219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0" name="Rectangle 9">
            <a:extLst>
              <a:ext uri="{FF2B5EF4-FFF2-40B4-BE49-F238E27FC236}">
                <a16:creationId xmlns="" xmlns:a16="http://schemas.microsoft.com/office/drawing/2014/main" id="{01E74CF7-4EFF-4E7C-80D2-AA946025A83B}"/>
              </a:ext>
            </a:extLst>
          </p:cNvPr>
          <p:cNvSpPr/>
          <p:nvPr/>
        </p:nvSpPr>
        <p:spPr>
          <a:xfrm>
            <a:off x="2552700" y="902970"/>
            <a:ext cx="502920" cy="1219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1" name="Rectangle 10">
            <a:extLst>
              <a:ext uri="{FF2B5EF4-FFF2-40B4-BE49-F238E27FC236}">
                <a16:creationId xmlns="" xmlns:a16="http://schemas.microsoft.com/office/drawing/2014/main" id="{970F379F-307A-4441-8B65-ACE33C52FC19}"/>
              </a:ext>
            </a:extLst>
          </p:cNvPr>
          <p:cNvSpPr/>
          <p:nvPr/>
        </p:nvSpPr>
        <p:spPr>
          <a:xfrm>
            <a:off x="3627120" y="5257801"/>
            <a:ext cx="502920" cy="1219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2" name="Rectangle 11">
            <a:extLst>
              <a:ext uri="{FF2B5EF4-FFF2-40B4-BE49-F238E27FC236}">
                <a16:creationId xmlns="" xmlns:a16="http://schemas.microsoft.com/office/drawing/2014/main" id="{62CF0837-787F-4FFB-B940-BC82ECB0DB73}"/>
              </a:ext>
            </a:extLst>
          </p:cNvPr>
          <p:cNvSpPr/>
          <p:nvPr/>
        </p:nvSpPr>
        <p:spPr>
          <a:xfrm>
            <a:off x="3817620" y="3322320"/>
            <a:ext cx="502920" cy="1219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3" name="Rectangle 12">
            <a:extLst>
              <a:ext uri="{FF2B5EF4-FFF2-40B4-BE49-F238E27FC236}">
                <a16:creationId xmlns="" xmlns:a16="http://schemas.microsoft.com/office/drawing/2014/main" id="{3C6CBB29-BB21-4612-A0AC-16A2322C5650}"/>
              </a:ext>
            </a:extLst>
          </p:cNvPr>
          <p:cNvSpPr/>
          <p:nvPr/>
        </p:nvSpPr>
        <p:spPr>
          <a:xfrm>
            <a:off x="5078730" y="3276600"/>
            <a:ext cx="502920" cy="1219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4" name="Rectangle 13">
            <a:extLst>
              <a:ext uri="{FF2B5EF4-FFF2-40B4-BE49-F238E27FC236}">
                <a16:creationId xmlns="" xmlns:a16="http://schemas.microsoft.com/office/drawing/2014/main" id="{DCA73794-2317-4AE2-B18A-CE4CDE64AC99}"/>
              </a:ext>
            </a:extLst>
          </p:cNvPr>
          <p:cNvSpPr/>
          <p:nvPr/>
        </p:nvSpPr>
        <p:spPr>
          <a:xfrm>
            <a:off x="7512367" y="3246119"/>
            <a:ext cx="502920" cy="1219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5" name="Rectangle 14">
            <a:extLst>
              <a:ext uri="{FF2B5EF4-FFF2-40B4-BE49-F238E27FC236}">
                <a16:creationId xmlns="" xmlns:a16="http://schemas.microsoft.com/office/drawing/2014/main" id="{592A88C4-5BC9-454A-94EB-187D4AE68C88}"/>
              </a:ext>
            </a:extLst>
          </p:cNvPr>
          <p:cNvSpPr/>
          <p:nvPr/>
        </p:nvSpPr>
        <p:spPr>
          <a:xfrm>
            <a:off x="6379845" y="3429000"/>
            <a:ext cx="502920" cy="1219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814205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000" b="1" dirty="0"/>
              <a:t>1.1. What is  Strategic Management (SM)</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Autofit/>
          </a:bodyPr>
          <a:lstStyle/>
          <a:p>
            <a:pPr algn="just">
              <a:lnSpc>
                <a:spcPct val="150000"/>
              </a:lnSpc>
            </a:pPr>
            <a:r>
              <a:rPr lang="en-IN" sz="2200" i="1" dirty="0">
                <a:latin typeface="Times New Roman" panose="02020603050405020304" pitchFamily="18" charset="0"/>
                <a:cs typeface="Times New Roman" panose="02020603050405020304" pitchFamily="18" charset="0"/>
              </a:rPr>
              <a:t>SM </a:t>
            </a:r>
            <a:r>
              <a:rPr lang="en-IN" sz="2200" dirty="0">
                <a:latin typeface="Times New Roman" panose="02020603050405020304" pitchFamily="18" charset="0"/>
                <a:cs typeface="Times New Roman" panose="02020603050405020304" pitchFamily="18" charset="0"/>
              </a:rPr>
              <a:t>can be defined as the </a:t>
            </a:r>
            <a:r>
              <a:rPr lang="en-IN" sz="2200" b="1" dirty="0">
                <a:solidFill>
                  <a:srgbClr val="0000FF"/>
                </a:solidFill>
                <a:latin typeface="Times New Roman" panose="02020603050405020304" pitchFamily="18" charset="0"/>
                <a:cs typeface="Times New Roman" panose="02020603050405020304" pitchFamily="18" charset="0"/>
              </a:rPr>
              <a:t>art</a:t>
            </a:r>
            <a:r>
              <a:rPr lang="en-IN" sz="2200" dirty="0">
                <a:latin typeface="Times New Roman" panose="02020603050405020304" pitchFamily="18" charset="0"/>
                <a:cs typeface="Times New Roman" panose="02020603050405020304" pitchFamily="18" charset="0"/>
              </a:rPr>
              <a:t> and </a:t>
            </a:r>
            <a:r>
              <a:rPr lang="en-IN" sz="2200" b="1" dirty="0">
                <a:solidFill>
                  <a:srgbClr val="0000FF"/>
                </a:solidFill>
                <a:latin typeface="Times New Roman" panose="02020603050405020304" pitchFamily="18" charset="0"/>
                <a:cs typeface="Times New Roman" panose="02020603050405020304" pitchFamily="18" charset="0"/>
              </a:rPr>
              <a:t>science</a:t>
            </a:r>
            <a:r>
              <a:rPr lang="en-IN" sz="2200" dirty="0">
                <a:latin typeface="Times New Roman" panose="02020603050405020304" pitchFamily="18" charset="0"/>
                <a:cs typeface="Times New Roman" panose="02020603050405020304" pitchFamily="18" charset="0"/>
              </a:rPr>
              <a:t> of formulating, implementing, and evaluating cross-functional (HR, R&amp;D, Production, marketing, finance…) </a:t>
            </a:r>
            <a:r>
              <a:rPr lang="en-IN" sz="2200" b="1" dirty="0">
                <a:latin typeface="Times New Roman" panose="02020603050405020304" pitchFamily="18" charset="0"/>
                <a:cs typeface="Times New Roman" panose="02020603050405020304" pitchFamily="18" charset="0"/>
              </a:rPr>
              <a:t>decisions</a:t>
            </a:r>
            <a:r>
              <a:rPr lang="en-IN" sz="2200" dirty="0">
                <a:latin typeface="Times New Roman" panose="02020603050405020304" pitchFamily="18" charset="0"/>
                <a:cs typeface="Times New Roman" panose="02020603050405020304" pitchFamily="18" charset="0"/>
              </a:rPr>
              <a:t> that enable an organization to achieve its objectives.</a:t>
            </a:r>
          </a:p>
          <a:p>
            <a:pPr algn="just">
              <a:lnSpc>
                <a:spcPct val="150000"/>
              </a:lnSpc>
            </a:pPr>
            <a:r>
              <a:rPr lang="en-IN" sz="2200" dirty="0"/>
              <a:t>According to Pearce and Robinson- “Strategic Management is defined as the set of </a:t>
            </a:r>
            <a:r>
              <a:rPr lang="en-IN" sz="2200" b="1" dirty="0">
                <a:solidFill>
                  <a:srgbClr val="0000FF"/>
                </a:solidFill>
              </a:rPr>
              <a:t>decisions</a:t>
            </a:r>
            <a:r>
              <a:rPr lang="en-IN" sz="2200" dirty="0"/>
              <a:t> and </a:t>
            </a:r>
            <a:r>
              <a:rPr lang="en-IN" sz="2200" b="1" dirty="0">
                <a:solidFill>
                  <a:srgbClr val="7030A0"/>
                </a:solidFill>
              </a:rPr>
              <a:t>action</a:t>
            </a:r>
            <a:r>
              <a:rPr lang="en-IN" sz="2200" dirty="0"/>
              <a:t> in </a:t>
            </a:r>
            <a:r>
              <a:rPr lang="en-IN" sz="2200" b="1" dirty="0">
                <a:solidFill>
                  <a:srgbClr val="FF0000"/>
                </a:solidFill>
              </a:rPr>
              <a:t>formulation</a:t>
            </a:r>
            <a:r>
              <a:rPr lang="en-IN" sz="2200" dirty="0"/>
              <a:t> and </a:t>
            </a:r>
            <a:r>
              <a:rPr lang="en-IN" sz="2200" b="1" dirty="0">
                <a:solidFill>
                  <a:srgbClr val="FF0000"/>
                </a:solidFill>
              </a:rPr>
              <a:t>implementation</a:t>
            </a:r>
            <a:r>
              <a:rPr lang="en-IN" sz="2200" dirty="0"/>
              <a:t> of strategies designed to achieve the objectives of an organization”. </a:t>
            </a:r>
          </a:p>
          <a:p>
            <a:pPr algn="just">
              <a:lnSpc>
                <a:spcPct val="150000"/>
              </a:lnSpc>
            </a:pPr>
            <a:r>
              <a:rPr lang="en-IN" sz="2200" dirty="0"/>
              <a:t>According to Stoner and Freeman- “Strategic Management is distinct </a:t>
            </a:r>
            <a:r>
              <a:rPr lang="en-IN" sz="2200" b="1" i="1" dirty="0"/>
              <a:t>management process </a:t>
            </a:r>
            <a:r>
              <a:rPr lang="en-IN" sz="2200" dirty="0"/>
              <a:t>that involves an organization engaging in </a:t>
            </a:r>
            <a:r>
              <a:rPr lang="en-IN" sz="2400" b="1" dirty="0">
                <a:solidFill>
                  <a:srgbClr val="FF0000"/>
                </a:solidFill>
              </a:rPr>
              <a:t>strategic planning </a:t>
            </a:r>
            <a:r>
              <a:rPr lang="en-IN" sz="2200" dirty="0"/>
              <a:t>and </a:t>
            </a:r>
            <a:r>
              <a:rPr lang="en-IN" sz="2200" b="1" dirty="0">
                <a:solidFill>
                  <a:srgbClr val="0000FF"/>
                </a:solidFill>
              </a:rPr>
              <a:t>then acting on those plans”. </a:t>
            </a:r>
          </a:p>
          <a:p>
            <a:pPr algn="just">
              <a:lnSpc>
                <a:spcPct val="150000"/>
              </a:lnSpc>
            </a:pPr>
            <a:endParaRPr lang="en-IN" sz="2200" dirty="0"/>
          </a:p>
        </p:txBody>
      </p:sp>
    </p:spTree>
    <p:extLst>
      <p:ext uri="{BB962C8B-B14F-4D97-AF65-F5344CB8AC3E}">
        <p14:creationId xmlns:p14="http://schemas.microsoft.com/office/powerpoint/2010/main" val="3101571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dirty="0">
                <a:latin typeface="Times New Roman" panose="02020603050405020304" pitchFamily="18" charset="0"/>
                <a:cs typeface="Times New Roman" panose="02020603050405020304" pitchFamily="18" charset="0"/>
              </a:rPr>
              <a:t>The strategic-management process is dynamic and continuous. </a:t>
            </a:r>
          </a:p>
          <a:p>
            <a:pPr algn="just">
              <a:lnSpc>
                <a:spcPct val="150000"/>
              </a:lnSpc>
            </a:pPr>
            <a:r>
              <a:rPr lang="en-IN" dirty="0">
                <a:latin typeface="Times New Roman" panose="02020603050405020304" pitchFamily="18" charset="0"/>
                <a:cs typeface="Times New Roman" panose="02020603050405020304" pitchFamily="18" charset="0"/>
              </a:rPr>
              <a:t>A change in any one of the major components in the model can necessitate a change in any or all of the other components.</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46958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fontScale="90000"/>
          </a:bodyPr>
          <a:lstStyle/>
          <a:p>
            <a:r>
              <a:rPr lang="en-IN" sz="4800" b="1" dirty="0"/>
              <a:t>1.5. Benefits of Strategic Management</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lnSpc>
                <a:spcPct val="150000"/>
              </a:lnSpc>
            </a:pPr>
            <a:r>
              <a:rPr lang="en-IN" dirty="0">
                <a:latin typeface="Times New Roman" panose="02020603050405020304" pitchFamily="18" charset="0"/>
                <a:cs typeface="Times New Roman" panose="02020603050405020304" pitchFamily="18" charset="0"/>
              </a:rPr>
              <a:t>Strategic management allows an organization to be more </a:t>
            </a:r>
            <a:r>
              <a:rPr lang="en-IN" b="1" dirty="0">
                <a:solidFill>
                  <a:srgbClr val="0000FF"/>
                </a:solidFill>
                <a:latin typeface="Times New Roman" panose="02020603050405020304" pitchFamily="18" charset="0"/>
                <a:cs typeface="Times New Roman" panose="02020603050405020304" pitchFamily="18" charset="0"/>
              </a:rPr>
              <a:t>proactive</a:t>
            </a:r>
            <a:r>
              <a:rPr lang="en-IN" dirty="0">
                <a:latin typeface="Times New Roman" panose="02020603050405020304" pitchFamily="18" charset="0"/>
                <a:cs typeface="Times New Roman" panose="02020603050405020304" pitchFamily="18" charset="0"/>
              </a:rPr>
              <a:t> than </a:t>
            </a:r>
            <a:r>
              <a:rPr lang="en-IN" b="1" dirty="0">
                <a:latin typeface="Times New Roman" panose="02020603050405020304" pitchFamily="18" charset="0"/>
                <a:cs typeface="Times New Roman" panose="02020603050405020304" pitchFamily="18" charset="0"/>
              </a:rPr>
              <a:t>reactive</a:t>
            </a:r>
            <a:r>
              <a:rPr lang="en-IN" dirty="0">
                <a:latin typeface="Times New Roman" panose="02020603050405020304" pitchFamily="18" charset="0"/>
                <a:cs typeface="Times New Roman" panose="02020603050405020304" pitchFamily="18" charset="0"/>
              </a:rPr>
              <a:t> in shaping its own future; </a:t>
            </a:r>
          </a:p>
          <a:p>
            <a:pPr algn="just">
              <a:lnSpc>
                <a:spcPct val="150000"/>
              </a:lnSpc>
            </a:pPr>
            <a:r>
              <a:rPr lang="en-IN" dirty="0">
                <a:latin typeface="Times New Roman" panose="02020603050405020304" pitchFamily="18" charset="0"/>
                <a:cs typeface="Times New Roman" panose="02020603050405020304" pitchFamily="18" charset="0"/>
              </a:rPr>
              <a:t>Organizations using strategic management will benefit both </a:t>
            </a:r>
            <a:r>
              <a:rPr lang="en-IN" b="1" dirty="0">
                <a:latin typeface="Times New Roman" panose="02020603050405020304" pitchFamily="18" charset="0"/>
                <a:cs typeface="Times New Roman" panose="02020603050405020304" pitchFamily="18" charset="0"/>
              </a:rPr>
              <a:t>financial benefits  </a:t>
            </a:r>
            <a:r>
              <a:rPr lang="en-IN" dirty="0">
                <a:latin typeface="Times New Roman" panose="02020603050405020304" pitchFamily="18" charset="0"/>
                <a:cs typeface="Times New Roman" panose="02020603050405020304" pitchFamily="18" charset="0"/>
              </a:rPr>
              <a:t>(such as increased in sales, profitability, and productivity) and </a:t>
            </a:r>
            <a:r>
              <a:rPr lang="en-IN" b="1" dirty="0">
                <a:latin typeface="Times New Roman" panose="02020603050405020304" pitchFamily="18" charset="0"/>
                <a:cs typeface="Times New Roman" panose="02020603050405020304" pitchFamily="18" charset="0"/>
              </a:rPr>
              <a:t>non-financial </a:t>
            </a:r>
            <a:r>
              <a:rPr lang="en-IN" dirty="0">
                <a:latin typeface="Times New Roman" panose="02020603050405020304" pitchFamily="18" charset="0"/>
                <a:cs typeface="Times New Roman" panose="02020603050405020304" pitchFamily="18" charset="0"/>
              </a:rPr>
              <a:t>(such as an enhanced awareness of external threats, an improved understanding of competitors’ strategies, increased employee productivity, reduced resistance to change, and a clearer understanding of performance–reward relationships). </a:t>
            </a:r>
          </a:p>
          <a:p>
            <a:pPr algn="just">
              <a:lnSpc>
                <a:spcPct val="150000"/>
              </a:lnSpc>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64875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20000"/>
          </a:bodyPr>
          <a:lstStyle/>
          <a:p>
            <a:pPr marL="0" indent="0" algn="just">
              <a:lnSpc>
                <a:spcPct val="170000"/>
              </a:lnSpc>
              <a:buNone/>
            </a:pPr>
            <a:r>
              <a:rPr lang="en-IN" sz="2000" dirty="0">
                <a:latin typeface="Times New Roman" panose="02020603050405020304" pitchFamily="18" charset="0"/>
                <a:cs typeface="Times New Roman" panose="02020603050405020304" pitchFamily="18" charset="0"/>
              </a:rPr>
              <a:t>Greenly stated that strategic management offers the following benefits:</a:t>
            </a:r>
          </a:p>
          <a:p>
            <a:pPr algn="just">
              <a:lnSpc>
                <a:spcPct val="170000"/>
              </a:lnSpc>
            </a:pPr>
            <a:r>
              <a:rPr lang="en-IN" sz="2000" dirty="0">
                <a:latin typeface="Times New Roman" panose="02020603050405020304" pitchFamily="18" charset="0"/>
                <a:cs typeface="Times New Roman" panose="02020603050405020304" pitchFamily="18" charset="0"/>
              </a:rPr>
              <a:t>It allows for identification, prioritization, and exploitation of opportunities.</a:t>
            </a:r>
          </a:p>
          <a:p>
            <a:pPr algn="just">
              <a:lnSpc>
                <a:spcPct val="170000"/>
              </a:lnSpc>
            </a:pPr>
            <a:r>
              <a:rPr lang="en-IN" sz="2000" dirty="0">
                <a:latin typeface="Times New Roman" panose="02020603050405020304" pitchFamily="18" charset="0"/>
                <a:cs typeface="Times New Roman" panose="02020603050405020304" pitchFamily="18" charset="0"/>
              </a:rPr>
              <a:t>It provides an objective view of management problems.</a:t>
            </a:r>
          </a:p>
          <a:p>
            <a:pPr algn="just">
              <a:lnSpc>
                <a:spcPct val="170000"/>
              </a:lnSpc>
            </a:pPr>
            <a:r>
              <a:rPr lang="en-IN" sz="2000" dirty="0">
                <a:latin typeface="Times New Roman" panose="02020603050405020304" pitchFamily="18" charset="0"/>
                <a:cs typeface="Times New Roman" panose="02020603050405020304" pitchFamily="18" charset="0"/>
              </a:rPr>
              <a:t>It represents a framework for improved coordination and control of activities.</a:t>
            </a:r>
          </a:p>
          <a:p>
            <a:pPr algn="just">
              <a:lnSpc>
                <a:spcPct val="170000"/>
              </a:lnSpc>
            </a:pPr>
            <a:r>
              <a:rPr lang="en-IN" sz="2000" dirty="0">
                <a:latin typeface="Times New Roman" panose="02020603050405020304" pitchFamily="18" charset="0"/>
                <a:cs typeface="Times New Roman" panose="02020603050405020304" pitchFamily="18" charset="0"/>
              </a:rPr>
              <a:t>It minimizes the effects of adverse conditions and changes.</a:t>
            </a:r>
          </a:p>
          <a:p>
            <a:pPr algn="just">
              <a:lnSpc>
                <a:spcPct val="170000"/>
              </a:lnSpc>
            </a:pPr>
            <a:r>
              <a:rPr lang="en-IN" sz="2000" dirty="0">
                <a:latin typeface="Times New Roman" panose="02020603050405020304" pitchFamily="18" charset="0"/>
                <a:cs typeface="Times New Roman" panose="02020603050405020304" pitchFamily="18" charset="0"/>
              </a:rPr>
              <a:t>It allows major decisions to better support established objectives.</a:t>
            </a:r>
          </a:p>
          <a:p>
            <a:pPr algn="just">
              <a:lnSpc>
                <a:spcPct val="170000"/>
              </a:lnSpc>
            </a:pPr>
            <a:r>
              <a:rPr lang="en-IN" sz="2000" dirty="0">
                <a:latin typeface="Times New Roman" panose="02020603050405020304" pitchFamily="18" charset="0"/>
                <a:cs typeface="Times New Roman" panose="02020603050405020304" pitchFamily="18" charset="0"/>
              </a:rPr>
              <a:t>It allows more effective allocation of time and resources to identified opportunities.</a:t>
            </a:r>
          </a:p>
          <a:p>
            <a:pPr algn="just">
              <a:lnSpc>
                <a:spcPct val="170000"/>
              </a:lnSpc>
            </a:pPr>
            <a:r>
              <a:rPr lang="en-IN" sz="2000" dirty="0">
                <a:latin typeface="Times New Roman" panose="02020603050405020304" pitchFamily="18" charset="0"/>
                <a:cs typeface="Times New Roman" panose="02020603050405020304" pitchFamily="18" charset="0"/>
              </a:rPr>
              <a:t>It allows fewer resources and less time to be devoted to correcting erroneous or ad hoc decisions.</a:t>
            </a:r>
          </a:p>
        </p:txBody>
      </p:sp>
    </p:spTree>
    <p:extLst>
      <p:ext uri="{BB962C8B-B14F-4D97-AF65-F5344CB8AC3E}">
        <p14:creationId xmlns:p14="http://schemas.microsoft.com/office/powerpoint/2010/main" val="26307742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62500" lnSpcReduction="20000"/>
          </a:bodyPr>
          <a:lstStyle/>
          <a:p>
            <a:pPr algn="just">
              <a:lnSpc>
                <a:spcPct val="150000"/>
              </a:lnSpc>
            </a:pPr>
            <a:r>
              <a:rPr lang="en-IN" sz="3400" dirty="0">
                <a:latin typeface="Times New Roman" panose="02020603050405020304" pitchFamily="18" charset="0"/>
                <a:cs typeface="Times New Roman" panose="02020603050405020304" pitchFamily="18" charset="0"/>
              </a:rPr>
              <a:t>It creates a framework for internal communication among personnel.</a:t>
            </a:r>
          </a:p>
          <a:p>
            <a:pPr algn="just">
              <a:lnSpc>
                <a:spcPct val="150000"/>
              </a:lnSpc>
            </a:pPr>
            <a:r>
              <a:rPr lang="en-IN" sz="3400" dirty="0">
                <a:latin typeface="Times New Roman" panose="02020603050405020304" pitchFamily="18" charset="0"/>
                <a:cs typeface="Times New Roman" panose="02020603050405020304" pitchFamily="18" charset="0"/>
              </a:rPr>
              <a:t>It helps integrate the </a:t>
            </a:r>
            <a:r>
              <a:rPr lang="en-IN" sz="3400" dirty="0" err="1">
                <a:latin typeface="Times New Roman" panose="02020603050405020304" pitchFamily="18" charset="0"/>
                <a:cs typeface="Times New Roman" panose="02020603050405020304" pitchFamily="18" charset="0"/>
              </a:rPr>
              <a:t>behavior</a:t>
            </a:r>
            <a:r>
              <a:rPr lang="en-IN" sz="3400" dirty="0">
                <a:latin typeface="Times New Roman" panose="02020603050405020304" pitchFamily="18" charset="0"/>
                <a:cs typeface="Times New Roman" panose="02020603050405020304" pitchFamily="18" charset="0"/>
              </a:rPr>
              <a:t> of individuals into a total effort.</a:t>
            </a:r>
          </a:p>
          <a:p>
            <a:pPr algn="just">
              <a:lnSpc>
                <a:spcPct val="150000"/>
              </a:lnSpc>
            </a:pPr>
            <a:r>
              <a:rPr lang="en-IN" sz="3400" dirty="0">
                <a:latin typeface="Times New Roman" panose="02020603050405020304" pitchFamily="18" charset="0"/>
                <a:cs typeface="Times New Roman" panose="02020603050405020304" pitchFamily="18" charset="0"/>
              </a:rPr>
              <a:t>It provides a basis for clarifying individual responsibilities.</a:t>
            </a:r>
          </a:p>
          <a:p>
            <a:pPr algn="just">
              <a:lnSpc>
                <a:spcPct val="150000"/>
              </a:lnSpc>
            </a:pPr>
            <a:r>
              <a:rPr lang="en-IN" sz="3400" dirty="0">
                <a:latin typeface="Times New Roman" panose="02020603050405020304" pitchFamily="18" charset="0"/>
                <a:cs typeface="Times New Roman" panose="02020603050405020304" pitchFamily="18" charset="0"/>
              </a:rPr>
              <a:t>It encourages forward thinking.</a:t>
            </a:r>
          </a:p>
          <a:p>
            <a:pPr algn="just">
              <a:lnSpc>
                <a:spcPct val="150000"/>
              </a:lnSpc>
            </a:pPr>
            <a:r>
              <a:rPr lang="en-IN" sz="3400" dirty="0">
                <a:latin typeface="Times New Roman" panose="02020603050405020304" pitchFamily="18" charset="0"/>
                <a:cs typeface="Times New Roman" panose="02020603050405020304" pitchFamily="18" charset="0"/>
              </a:rPr>
              <a:t>It provides a cooperative, integrated, and enthusiastic approach to tackling problems and opportunities.</a:t>
            </a:r>
          </a:p>
          <a:p>
            <a:pPr algn="just">
              <a:lnSpc>
                <a:spcPct val="150000"/>
              </a:lnSpc>
            </a:pPr>
            <a:r>
              <a:rPr lang="en-IN" sz="3400" dirty="0">
                <a:latin typeface="Times New Roman" panose="02020603050405020304" pitchFamily="18" charset="0"/>
                <a:cs typeface="Times New Roman" panose="02020603050405020304" pitchFamily="18" charset="0"/>
              </a:rPr>
              <a:t>It encourages a favourable attitude toward change.</a:t>
            </a:r>
          </a:p>
          <a:p>
            <a:pPr algn="just">
              <a:lnSpc>
                <a:spcPct val="150000"/>
              </a:lnSpc>
            </a:pPr>
            <a:r>
              <a:rPr lang="en-IN" sz="3400" dirty="0">
                <a:latin typeface="Times New Roman" panose="02020603050405020304" pitchFamily="18" charset="0"/>
                <a:cs typeface="Times New Roman" panose="02020603050405020304" pitchFamily="18" charset="0"/>
              </a:rPr>
              <a:t>It gives a degree of discipline and formality to the management of a business.</a:t>
            </a:r>
            <a:endParaRPr lang="en-US" sz="3400" dirty="0">
              <a:solidFill>
                <a:srgbClr val="FF0000"/>
              </a:solidFill>
              <a:latin typeface="Times New Roman" panose="02020603050405020304" pitchFamily="18" charset="0"/>
              <a:cs typeface="Times New Roman" panose="02020603050405020304" pitchFamily="18" charset="0"/>
            </a:endParaRPr>
          </a:p>
          <a:p>
            <a:pPr marL="0" indent="0" algn="just">
              <a:lnSpc>
                <a:spcPct val="150000"/>
              </a:lnSpc>
              <a:buNone/>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33958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3600" b="1" dirty="0">
                <a:solidFill>
                  <a:srgbClr val="2F25F3"/>
                </a:solidFill>
                <a:latin typeface="Times New Roman" pitchFamily="18" charset="0"/>
                <a:cs typeface="Times New Roman" pitchFamily="18" charset="0"/>
              </a:rPr>
              <a:t>Why some firms do no Strategic Planning? </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857250"/>
            <a:ext cx="8442960" cy="5486400"/>
          </a:xfrm>
          <a:noFill/>
          <a:ln>
            <a:solidFill>
              <a:schemeClr val="accent1"/>
            </a:solidFill>
          </a:ln>
        </p:spPr>
        <p:txBody>
          <a:bodyPr>
            <a:noAutofit/>
          </a:bodyPr>
          <a:lstStyle/>
          <a:p>
            <a:pPr algn="just">
              <a:lnSpc>
                <a:spcPct val="100000"/>
              </a:lnSpc>
              <a:buFont typeface="Wingdings" panose="05000000000000000000" pitchFamily="2" charset="2"/>
              <a:buChar char="Ø"/>
            </a:pPr>
            <a:r>
              <a:rPr lang="en-IN" b="1" dirty="0"/>
              <a:t>Lack of knowledge or experience in strategic planning</a:t>
            </a:r>
            <a:endParaRPr lang="en-IN" dirty="0"/>
          </a:p>
          <a:p>
            <a:pPr algn="just">
              <a:lnSpc>
                <a:spcPct val="100000"/>
              </a:lnSpc>
              <a:buFont typeface="Wingdings" panose="05000000000000000000" pitchFamily="2" charset="2"/>
              <a:buChar char="Ø"/>
            </a:pPr>
            <a:r>
              <a:rPr lang="en-IN" dirty="0"/>
              <a:t> </a:t>
            </a:r>
            <a:r>
              <a:rPr lang="en-IN" b="1" dirty="0"/>
              <a:t>Poor reward structures</a:t>
            </a:r>
            <a:r>
              <a:rPr lang="en-IN" dirty="0"/>
              <a:t>: ( </a:t>
            </a:r>
            <a:r>
              <a:rPr lang="en-IN" dirty="0" err="1"/>
              <a:t>Mrgs</a:t>
            </a:r>
            <a:r>
              <a:rPr lang="en-IN" dirty="0"/>
              <a:t> assume reward for success &amp; punishment for Failures)</a:t>
            </a:r>
          </a:p>
          <a:p>
            <a:pPr algn="just">
              <a:lnSpc>
                <a:spcPct val="100000"/>
              </a:lnSpc>
              <a:buFont typeface="Wingdings" panose="05000000000000000000" pitchFamily="2" charset="2"/>
              <a:buChar char="Ø"/>
            </a:pPr>
            <a:r>
              <a:rPr lang="en-IN" b="1" dirty="0"/>
              <a:t> Firefighting: </a:t>
            </a:r>
            <a:r>
              <a:rPr lang="en-IN" dirty="0"/>
              <a:t>( for crises and no time for planning)</a:t>
            </a:r>
          </a:p>
          <a:p>
            <a:pPr algn="just">
              <a:lnSpc>
                <a:spcPct val="100000"/>
              </a:lnSpc>
              <a:buFont typeface="Wingdings" panose="05000000000000000000" pitchFamily="2" charset="2"/>
              <a:buChar char="Ø"/>
            </a:pPr>
            <a:r>
              <a:rPr lang="en-IN" b="1" dirty="0"/>
              <a:t>Waste of time:</a:t>
            </a:r>
          </a:p>
          <a:p>
            <a:pPr algn="just">
              <a:lnSpc>
                <a:spcPct val="100000"/>
              </a:lnSpc>
              <a:buFont typeface="Wingdings" panose="05000000000000000000" pitchFamily="2" charset="2"/>
              <a:buChar char="Ø"/>
            </a:pPr>
            <a:r>
              <a:rPr lang="en-IN" b="1" dirty="0"/>
              <a:t>Too expensive </a:t>
            </a:r>
            <a:r>
              <a:rPr lang="en-IN" dirty="0"/>
              <a:t>(Time and Money)</a:t>
            </a:r>
          </a:p>
          <a:p>
            <a:pPr algn="just">
              <a:lnSpc>
                <a:spcPct val="100000"/>
              </a:lnSpc>
              <a:buFont typeface="Wingdings" panose="05000000000000000000" pitchFamily="2" charset="2"/>
              <a:buChar char="Ø"/>
            </a:pPr>
            <a:r>
              <a:rPr lang="en-IN" b="1" dirty="0"/>
              <a:t>Laziness </a:t>
            </a:r>
            <a:r>
              <a:rPr lang="en-IN" dirty="0"/>
              <a:t>( not interested to engaged in planning)</a:t>
            </a:r>
          </a:p>
          <a:p>
            <a:pPr algn="just">
              <a:lnSpc>
                <a:spcPct val="100000"/>
              </a:lnSpc>
              <a:buFont typeface="Wingdings" panose="05000000000000000000" pitchFamily="2" charset="2"/>
              <a:buChar char="Ø"/>
            </a:pPr>
            <a:r>
              <a:rPr lang="en-IN" b="1" i="1" dirty="0"/>
              <a:t>Content with success </a:t>
            </a:r>
            <a:r>
              <a:rPr lang="en-IN" i="1" dirty="0"/>
              <a:t>(firms successful without plan, considers wastage)</a:t>
            </a:r>
          </a:p>
          <a:p>
            <a:pPr algn="just">
              <a:lnSpc>
                <a:spcPct val="100000"/>
              </a:lnSpc>
              <a:buFont typeface="Wingdings" panose="05000000000000000000" pitchFamily="2" charset="2"/>
              <a:buChar char="Ø"/>
            </a:pPr>
            <a:r>
              <a:rPr lang="en-IN" b="1" i="1" dirty="0"/>
              <a:t>Fear of failure </a:t>
            </a:r>
            <a:r>
              <a:rPr lang="en-IN" i="1" dirty="0"/>
              <a:t>( lack of eagerness to invest time for planning</a:t>
            </a:r>
          </a:p>
        </p:txBody>
      </p:sp>
    </p:spTree>
    <p:extLst>
      <p:ext uri="{BB962C8B-B14F-4D97-AF65-F5344CB8AC3E}">
        <p14:creationId xmlns:p14="http://schemas.microsoft.com/office/powerpoint/2010/main" val="1414800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3600" b="1" dirty="0">
                <a:solidFill>
                  <a:srgbClr val="2F25F3"/>
                </a:solidFill>
                <a:latin typeface="Times New Roman" pitchFamily="18" charset="0"/>
                <a:cs typeface="Times New Roman" pitchFamily="18" charset="0"/>
              </a:rPr>
              <a:t>Why some firms do no Strategic Planning? </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838200"/>
            <a:ext cx="8442960" cy="5791200"/>
          </a:xfrm>
          <a:noFill/>
          <a:ln>
            <a:solidFill>
              <a:schemeClr val="accent1"/>
            </a:solidFill>
          </a:ln>
        </p:spPr>
        <p:txBody>
          <a:bodyPr>
            <a:noAutofit/>
          </a:bodyPr>
          <a:lstStyle/>
          <a:p>
            <a:pPr>
              <a:lnSpc>
                <a:spcPct val="150000"/>
              </a:lnSpc>
              <a:buFont typeface="Wingdings" panose="05000000000000000000" pitchFamily="2" charset="2"/>
              <a:buChar char="Ø"/>
            </a:pPr>
            <a:r>
              <a:rPr lang="en-IN" sz="3200" b="1" i="1" dirty="0">
                <a:latin typeface="Times New Roman" panose="02020603050405020304" pitchFamily="18" charset="0"/>
                <a:cs typeface="Times New Roman" panose="02020603050405020304" pitchFamily="18" charset="0"/>
              </a:rPr>
              <a:t>Overconfident:</a:t>
            </a:r>
          </a:p>
          <a:p>
            <a:r>
              <a:rPr lang="en-IN" sz="3200" b="1" i="1" dirty="0">
                <a:latin typeface="Times New Roman" panose="02020603050405020304" pitchFamily="18" charset="0"/>
                <a:cs typeface="Times New Roman" panose="02020603050405020304" pitchFamily="18" charset="0"/>
              </a:rPr>
              <a:t>Prior bad experience</a:t>
            </a:r>
            <a:r>
              <a:rPr lang="en-IN" sz="3200" dirty="0">
                <a:latin typeface="Times New Roman" panose="02020603050405020304" pitchFamily="18" charset="0"/>
                <a:cs typeface="Times New Roman" panose="02020603050405020304" pitchFamily="18" charset="0"/>
              </a:rPr>
              <a:t>—long, cumbersome, impractical, or inflexible.</a:t>
            </a:r>
          </a:p>
          <a:p>
            <a:r>
              <a:rPr lang="en-IN" sz="3200" b="1" i="1" dirty="0">
                <a:latin typeface="Times New Roman" panose="02020603050405020304" pitchFamily="18" charset="0"/>
                <a:cs typeface="Times New Roman" panose="02020603050405020304" pitchFamily="18" charset="0"/>
              </a:rPr>
              <a:t>Self-interest: </a:t>
            </a:r>
            <a:r>
              <a:rPr lang="en-IN" dirty="0"/>
              <a:t>When someone has achieved status, privilege, or self-esteem through effectively using an old system, he or she often sees a new plan as a threat.</a:t>
            </a:r>
            <a:endParaRPr lang="en-IN" sz="3200" dirty="0">
              <a:latin typeface="Times New Roman" panose="02020603050405020304" pitchFamily="18" charset="0"/>
              <a:cs typeface="Times New Roman" panose="02020603050405020304" pitchFamily="18" charset="0"/>
            </a:endParaRPr>
          </a:p>
          <a:p>
            <a:r>
              <a:rPr lang="en-IN" sz="3200" b="1" i="1" dirty="0">
                <a:latin typeface="Times New Roman" panose="02020603050405020304" pitchFamily="18" charset="0"/>
                <a:cs typeface="Times New Roman" panose="02020603050405020304" pitchFamily="18" charset="0"/>
              </a:rPr>
              <a:t>Fear of the unknown</a:t>
            </a:r>
            <a:r>
              <a:rPr lang="en-IN" sz="3200" dirty="0">
                <a:latin typeface="Times New Roman" panose="02020603050405020304" pitchFamily="18" charset="0"/>
                <a:cs typeface="Times New Roman" panose="02020603050405020304" pitchFamily="18" charset="0"/>
              </a:rPr>
              <a:t>—People may be uncertain of their abilities to learn new skills, new systems, or new roles.</a:t>
            </a:r>
          </a:p>
          <a:p>
            <a:r>
              <a:rPr lang="en-IN" sz="3200" b="1" i="1" dirty="0">
                <a:latin typeface="Times New Roman" panose="02020603050405020304" pitchFamily="18" charset="0"/>
                <a:cs typeface="Times New Roman" panose="02020603050405020304" pitchFamily="18" charset="0"/>
              </a:rPr>
              <a:t>Honest difference of opinion</a:t>
            </a:r>
            <a:endParaRPr lang="en-IN" sz="3200" dirty="0">
              <a:latin typeface="Times New Roman" panose="02020603050405020304" pitchFamily="18" charset="0"/>
              <a:cs typeface="Times New Roman" panose="02020603050405020304" pitchFamily="18" charset="0"/>
            </a:endParaRPr>
          </a:p>
          <a:p>
            <a:r>
              <a:rPr lang="en-IN" sz="3200" b="1" i="1" dirty="0">
                <a:latin typeface="Times New Roman" panose="02020603050405020304" pitchFamily="18" charset="0"/>
                <a:cs typeface="Times New Roman" panose="02020603050405020304" pitchFamily="18" charset="0"/>
              </a:rPr>
              <a:t>Suspicion</a:t>
            </a:r>
            <a:r>
              <a:rPr lang="en-IN" sz="3200" dirty="0">
                <a:latin typeface="Times New Roman" panose="02020603050405020304" pitchFamily="18" charset="0"/>
                <a:cs typeface="Times New Roman" panose="02020603050405020304" pitchFamily="18" charset="0"/>
              </a:rPr>
              <a:t>—Employees may not trust Mgmt.</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26402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fontScale="90000"/>
          </a:bodyPr>
          <a:lstStyle/>
          <a:p>
            <a:r>
              <a:rPr lang="en-US" sz="3600" b="1" dirty="0">
                <a:solidFill>
                  <a:srgbClr val="2F25F3"/>
                </a:solidFill>
                <a:latin typeface="Times New Roman" pitchFamily="18" charset="0"/>
                <a:cs typeface="Times New Roman" pitchFamily="18" charset="0"/>
              </a:rPr>
              <a:t>1.5. </a:t>
            </a:r>
            <a:r>
              <a:rPr lang="en-US" sz="3600" dirty="0">
                <a:solidFill>
                  <a:srgbClr val="FF0000"/>
                </a:solidFill>
                <a:latin typeface="Times New Roman" panose="02020603050405020304" pitchFamily="18" charset="0"/>
                <a:cs typeface="Times New Roman" panose="02020603050405020304" pitchFamily="18" charset="0"/>
              </a:rPr>
              <a:t>Business Ethics And Strategic Management.</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85000" lnSpcReduction="10000"/>
          </a:bodyPr>
          <a:lstStyle/>
          <a:p>
            <a:pPr algn="just">
              <a:lnSpc>
                <a:spcPct val="150000"/>
              </a:lnSpc>
            </a:pPr>
            <a:r>
              <a:rPr lang="en-IN" i="1" dirty="0">
                <a:latin typeface="Times New Roman" panose="02020603050405020304" pitchFamily="18" charset="0"/>
                <a:cs typeface="Times New Roman" panose="02020603050405020304" pitchFamily="18" charset="0"/>
              </a:rPr>
              <a:t>Business ethics </a:t>
            </a:r>
            <a:r>
              <a:rPr lang="en-IN" dirty="0">
                <a:latin typeface="Times New Roman" panose="02020603050405020304" pitchFamily="18" charset="0"/>
                <a:cs typeface="Times New Roman" panose="02020603050405020304" pitchFamily="18" charset="0"/>
              </a:rPr>
              <a:t>can be defined as </a:t>
            </a:r>
            <a:r>
              <a:rPr lang="en-IN" b="1" dirty="0">
                <a:solidFill>
                  <a:srgbClr val="0000FF"/>
                </a:solidFill>
                <a:latin typeface="Times New Roman" panose="02020603050405020304" pitchFamily="18" charset="0"/>
                <a:cs typeface="Times New Roman" panose="02020603050405020304" pitchFamily="18" charset="0"/>
              </a:rPr>
              <a:t>principles of conduct </a:t>
            </a:r>
            <a:r>
              <a:rPr lang="en-IN" dirty="0">
                <a:latin typeface="Times New Roman" panose="02020603050405020304" pitchFamily="18" charset="0"/>
                <a:cs typeface="Times New Roman" panose="02020603050405020304" pitchFamily="18" charset="0"/>
              </a:rPr>
              <a:t>within organizations that guide decision making and behavior. </a:t>
            </a:r>
          </a:p>
          <a:p>
            <a:pPr algn="just">
              <a:lnSpc>
                <a:spcPct val="150000"/>
              </a:lnSpc>
            </a:pPr>
            <a:r>
              <a:rPr lang="en-IN" dirty="0">
                <a:latin typeface="Times New Roman" panose="02020603050405020304" pitchFamily="18" charset="0"/>
                <a:cs typeface="Times New Roman" panose="02020603050405020304" pitchFamily="18" charset="0"/>
              </a:rPr>
              <a:t>Good business ethics is a prerequisite for good strategic management; good ethics is just good business.</a:t>
            </a:r>
          </a:p>
          <a:p>
            <a:pPr algn="just">
              <a:lnSpc>
                <a:spcPct val="150000"/>
              </a:lnSpc>
            </a:pPr>
            <a:r>
              <a:rPr lang="en-IN" dirty="0">
                <a:latin typeface="Times New Roman" panose="02020603050405020304" pitchFamily="18" charset="0"/>
                <a:cs typeface="Times New Roman" panose="02020603050405020304" pitchFamily="18" charset="0"/>
              </a:rPr>
              <a:t>Strategists such as CEOs and business owners are the individuals primarily responsible for ensuring that high ethical principles are espoused and practiced in an organization. </a:t>
            </a:r>
          </a:p>
          <a:p>
            <a:pPr algn="just">
              <a:lnSpc>
                <a:spcPct val="150000"/>
              </a:lnSpc>
            </a:pPr>
            <a:r>
              <a:rPr lang="en-IN" dirty="0">
                <a:latin typeface="Times New Roman" panose="02020603050405020304" pitchFamily="18" charset="0"/>
                <a:cs typeface="Times New Roman" panose="02020603050405020304" pitchFamily="18" charset="0"/>
              </a:rPr>
              <a:t>All strategy formulation, implementation, and evaluation decisions have ethical ramifications.</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70406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3600" b="1" dirty="0">
                <a:solidFill>
                  <a:srgbClr val="2F25F3"/>
                </a:solidFill>
                <a:latin typeface="Times New Roman" pitchFamily="18" charset="0"/>
                <a:cs typeface="Times New Roman" pitchFamily="18" charset="0"/>
              </a:rPr>
              <a:t>Cont’d……</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77500" lnSpcReduction="20000"/>
          </a:bodyPr>
          <a:lstStyle/>
          <a:p>
            <a:pPr algn="just">
              <a:lnSpc>
                <a:spcPct val="150000"/>
              </a:lnSpc>
            </a:pPr>
            <a:r>
              <a:rPr lang="en-IN" sz="3100" dirty="0">
                <a:latin typeface="Times New Roman" panose="02020603050405020304" pitchFamily="18" charset="0"/>
                <a:cs typeface="Times New Roman" panose="02020603050405020304" pitchFamily="18" charset="0"/>
              </a:rPr>
              <a:t>Newspapers and business magazines daily report </a:t>
            </a:r>
            <a:r>
              <a:rPr lang="en-IN" sz="3100" b="1" dirty="0">
                <a:latin typeface="Times New Roman" panose="02020603050405020304" pitchFamily="18" charset="0"/>
                <a:cs typeface="Times New Roman" panose="02020603050405020304" pitchFamily="18" charset="0"/>
              </a:rPr>
              <a:t>legal</a:t>
            </a:r>
            <a:r>
              <a:rPr lang="en-IN" sz="3100" dirty="0">
                <a:latin typeface="Times New Roman" panose="02020603050405020304" pitchFamily="18" charset="0"/>
                <a:cs typeface="Times New Roman" panose="02020603050405020304" pitchFamily="18" charset="0"/>
              </a:rPr>
              <a:t> and </a:t>
            </a:r>
            <a:r>
              <a:rPr lang="en-IN" sz="3100" b="1" dirty="0">
                <a:latin typeface="Times New Roman" panose="02020603050405020304" pitchFamily="18" charset="0"/>
                <a:cs typeface="Times New Roman" panose="02020603050405020304" pitchFamily="18" charset="0"/>
              </a:rPr>
              <a:t>moral</a:t>
            </a:r>
            <a:r>
              <a:rPr lang="en-IN" sz="3100" dirty="0">
                <a:latin typeface="Times New Roman" panose="02020603050405020304" pitchFamily="18" charset="0"/>
                <a:cs typeface="Times New Roman" panose="02020603050405020304" pitchFamily="18" charset="0"/>
              </a:rPr>
              <a:t> breaches of ethical conduct by both public and private organizations. </a:t>
            </a:r>
          </a:p>
          <a:p>
            <a:pPr algn="just">
              <a:lnSpc>
                <a:spcPct val="150000"/>
              </a:lnSpc>
            </a:pPr>
            <a:r>
              <a:rPr lang="en-IN" sz="3100" dirty="0">
                <a:latin typeface="Times New Roman" panose="02020603050405020304" pitchFamily="18" charset="0"/>
                <a:cs typeface="Times New Roman" panose="02020603050405020304" pitchFamily="18" charset="0"/>
              </a:rPr>
              <a:t>Being unethical can be very expensive</a:t>
            </a:r>
            <a:r>
              <a:rPr lang="en-IN" dirty="0">
                <a:latin typeface="Times New Roman" panose="02020603050405020304" pitchFamily="18" charset="0"/>
                <a:cs typeface="Times New Roman" panose="02020603050405020304" pitchFamily="18" charset="0"/>
              </a:rPr>
              <a:t>.</a:t>
            </a:r>
          </a:p>
          <a:p>
            <a:pPr marL="0" indent="0" algn="just">
              <a:lnSpc>
                <a:spcPct val="150000"/>
              </a:lnSpc>
              <a:buNone/>
            </a:pPr>
            <a:r>
              <a:rPr lang="en-IN" sz="3800" b="1" dirty="0">
                <a:solidFill>
                  <a:srgbClr val="FF0000"/>
                </a:solidFill>
                <a:latin typeface="Times New Roman" panose="02020603050405020304" pitchFamily="18" charset="0"/>
                <a:cs typeface="Times New Roman" panose="02020603050405020304" pitchFamily="18" charset="0"/>
              </a:rPr>
              <a:t>Business actions considered to be unethical include: </a:t>
            </a:r>
          </a:p>
          <a:p>
            <a:pPr algn="just">
              <a:lnSpc>
                <a:spcPct val="150000"/>
              </a:lnSpc>
            </a:pPr>
            <a:r>
              <a:rPr lang="en-IN" sz="3100" b="1" dirty="0">
                <a:solidFill>
                  <a:srgbClr val="002060"/>
                </a:solidFill>
                <a:latin typeface="Times New Roman" panose="02020603050405020304" pitchFamily="18" charset="0"/>
                <a:cs typeface="Times New Roman" panose="02020603050405020304" pitchFamily="18" charset="0"/>
              </a:rPr>
              <a:t>Misleading</a:t>
            </a:r>
            <a:r>
              <a:rPr lang="en-IN" sz="3100" dirty="0">
                <a:latin typeface="Times New Roman" panose="02020603050405020304" pitchFamily="18" charset="0"/>
                <a:cs typeface="Times New Roman" panose="02020603050405020304" pitchFamily="18" charset="0"/>
              </a:rPr>
              <a:t> advertising or </a:t>
            </a:r>
            <a:r>
              <a:rPr lang="en-IN" sz="3100" dirty="0" err="1">
                <a:latin typeface="Times New Roman" panose="02020603050405020304" pitchFamily="18" charset="0"/>
                <a:cs typeface="Times New Roman" panose="02020603050405020304" pitchFamily="18" charset="0"/>
              </a:rPr>
              <a:t>labeling</a:t>
            </a:r>
            <a:r>
              <a:rPr lang="en-IN" sz="3100" dirty="0">
                <a:latin typeface="Times New Roman" panose="02020603050405020304" pitchFamily="18" charset="0"/>
                <a:cs typeface="Times New Roman" panose="02020603050405020304" pitchFamily="18" charset="0"/>
              </a:rPr>
              <a:t>, causing environmental harm, poor product or service safety, padding expense accounts, insider trading, dumping banned or flawed products in foreign markets, not providing equal opportunities for women and minorities, overpricing, moving jobs overseas, and sexual harassment.</a:t>
            </a:r>
            <a:endParaRPr lang="en-US" sz="31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88783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3600" b="1" dirty="0"/>
              <a:t>Code of Business Ethics</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85000" lnSpcReduction="10000"/>
          </a:bodyPr>
          <a:lstStyle/>
          <a:p>
            <a:pPr algn="just">
              <a:lnSpc>
                <a:spcPct val="160000"/>
              </a:lnSpc>
            </a:pPr>
            <a:r>
              <a:rPr lang="en-IN" sz="2400" b="1" i="1" dirty="0">
                <a:solidFill>
                  <a:srgbClr val="0000FF"/>
                </a:solidFill>
                <a:latin typeface="Times New Roman" panose="02020603050405020304" pitchFamily="18" charset="0"/>
                <a:cs typeface="Times New Roman" panose="02020603050405020304" pitchFamily="18" charset="0"/>
              </a:rPr>
              <a:t>It </a:t>
            </a:r>
            <a:r>
              <a:rPr lang="en-IN" sz="2400" dirty="0">
                <a:latin typeface="Times New Roman" panose="02020603050405020304" pitchFamily="18" charset="0"/>
                <a:cs typeface="Times New Roman" panose="02020603050405020304" pitchFamily="18" charset="0"/>
              </a:rPr>
              <a:t>is a document that provides </a:t>
            </a:r>
            <a:r>
              <a:rPr lang="en-IN" sz="2400" b="1" dirty="0" err="1">
                <a:solidFill>
                  <a:srgbClr val="0000FF"/>
                </a:solidFill>
                <a:latin typeface="Times New Roman" panose="02020603050405020304" pitchFamily="18" charset="0"/>
                <a:cs typeface="Times New Roman" panose="02020603050405020304" pitchFamily="18" charset="0"/>
              </a:rPr>
              <a:t>behavioral</a:t>
            </a:r>
            <a:r>
              <a:rPr lang="en-IN" sz="2400" b="1" dirty="0">
                <a:solidFill>
                  <a:srgbClr val="0000FF"/>
                </a:solidFill>
                <a:latin typeface="Times New Roman" panose="02020603050405020304" pitchFamily="18" charset="0"/>
                <a:cs typeface="Times New Roman" panose="02020603050405020304" pitchFamily="18" charset="0"/>
              </a:rPr>
              <a:t> guidelines </a:t>
            </a:r>
            <a:r>
              <a:rPr lang="en-IN" sz="2400" dirty="0">
                <a:latin typeface="Times New Roman" panose="02020603050405020304" pitchFamily="18" charset="0"/>
                <a:cs typeface="Times New Roman" panose="02020603050405020304" pitchFamily="18" charset="0"/>
              </a:rPr>
              <a:t>that cover daily activities and decisions within an organization.</a:t>
            </a:r>
          </a:p>
          <a:p>
            <a:pPr algn="just">
              <a:lnSpc>
                <a:spcPct val="160000"/>
              </a:lnSpc>
            </a:pPr>
            <a:r>
              <a:rPr lang="en-IN" sz="2400" dirty="0">
                <a:latin typeface="Times New Roman" panose="02020603050405020304" pitchFamily="18" charset="0"/>
                <a:cs typeface="Times New Roman" panose="02020603050405020304" pitchFamily="18" charset="0"/>
              </a:rPr>
              <a:t>A new wave of </a:t>
            </a:r>
            <a:r>
              <a:rPr lang="en-IN" sz="2400" b="1" i="1" dirty="0">
                <a:highlight>
                  <a:srgbClr val="00FFFF"/>
                </a:highlight>
                <a:latin typeface="Times New Roman" panose="02020603050405020304" pitchFamily="18" charset="0"/>
                <a:cs typeface="Times New Roman" panose="02020603050405020304" pitchFamily="18" charset="0"/>
              </a:rPr>
              <a:t>ethics issues related </a:t>
            </a:r>
            <a:r>
              <a:rPr lang="en-IN" sz="2400" dirty="0">
                <a:latin typeface="Times New Roman" panose="02020603050405020304" pitchFamily="18" charset="0"/>
                <a:cs typeface="Times New Roman" panose="02020603050405020304" pitchFamily="18" charset="0"/>
              </a:rPr>
              <a:t>to product safety, employee health, sexual harassment, AIDS in the workplace, smoking, acid rain, affirmative action, waste disposal, foreign business practices, cover-ups, takeover tactics, conflicts of interest, employee privacy, inappropriate gifts, and security of company records has accentuated the need for strategists to develop a clear code of business ethics. </a:t>
            </a:r>
          </a:p>
          <a:p>
            <a:pPr algn="just">
              <a:lnSpc>
                <a:spcPct val="160000"/>
              </a:lnSpc>
            </a:pPr>
            <a:r>
              <a:rPr lang="en-IN" sz="2400" dirty="0">
                <a:latin typeface="Times New Roman" panose="02020603050405020304" pitchFamily="18" charset="0"/>
                <a:cs typeface="Times New Roman" panose="02020603050405020304" pitchFamily="18" charset="0"/>
              </a:rPr>
              <a:t>Internet fraud, hacking into company computers, spreading viruses, and identity theft are other unethical activities that plague every sector of online commerce.</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440481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3600" b="1" dirty="0"/>
              <a:t>Social Responsibility</a:t>
            </a: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77500" lnSpcReduction="20000"/>
          </a:bodyPr>
          <a:lstStyle/>
          <a:p>
            <a:pPr algn="just">
              <a:lnSpc>
                <a:spcPct val="150000"/>
              </a:lnSpc>
            </a:pPr>
            <a:r>
              <a:rPr lang="en-IN" dirty="0">
                <a:latin typeface="Times New Roman" panose="02020603050405020304" pitchFamily="18" charset="0"/>
                <a:cs typeface="Times New Roman" panose="02020603050405020304" pitchFamily="18" charset="0"/>
              </a:rPr>
              <a:t>Some strategists agree with Ralph Nader, who proclaims that organizations have tremendous </a:t>
            </a:r>
            <a:r>
              <a:rPr lang="en-IN" sz="3100" b="1" dirty="0">
                <a:latin typeface="Times New Roman" panose="02020603050405020304" pitchFamily="18" charset="0"/>
                <a:cs typeface="Times New Roman" panose="02020603050405020304" pitchFamily="18" charset="0"/>
              </a:rPr>
              <a:t>social obligations</a:t>
            </a:r>
            <a:r>
              <a:rPr lang="en-IN" dirty="0">
                <a:latin typeface="Times New Roman" panose="02020603050405020304" pitchFamily="18" charset="0"/>
                <a:cs typeface="Times New Roman" panose="02020603050405020304" pitchFamily="18" charset="0"/>
              </a:rPr>
              <a:t>. </a:t>
            </a:r>
          </a:p>
          <a:p>
            <a:pPr algn="just">
              <a:lnSpc>
                <a:spcPct val="150000"/>
              </a:lnSpc>
            </a:pPr>
            <a:r>
              <a:rPr lang="en-IN" dirty="0">
                <a:latin typeface="Times New Roman" panose="02020603050405020304" pitchFamily="18" charset="0"/>
                <a:cs typeface="Times New Roman" panose="02020603050405020304" pitchFamily="18" charset="0"/>
              </a:rPr>
              <a:t>Firms develop social policy concerns what responsibilities the firm has to </a:t>
            </a:r>
            <a:r>
              <a:rPr lang="en-IN" b="1" dirty="0">
                <a:latin typeface="Times New Roman" panose="02020603050405020304" pitchFamily="18" charset="0"/>
                <a:cs typeface="Times New Roman" panose="02020603050405020304" pitchFamily="18" charset="0"/>
              </a:rPr>
              <a:t>employees</a:t>
            </a:r>
            <a:r>
              <a:rPr lang="en-IN" dirty="0">
                <a:latin typeface="Times New Roman" panose="02020603050405020304" pitchFamily="18" charset="0"/>
                <a:cs typeface="Times New Roman" panose="02020603050405020304" pitchFamily="18" charset="0"/>
              </a:rPr>
              <a:t>, </a:t>
            </a:r>
            <a:r>
              <a:rPr lang="en-IN" b="1" dirty="0">
                <a:solidFill>
                  <a:srgbClr val="FF0000"/>
                </a:solidFill>
                <a:latin typeface="Times New Roman" panose="02020603050405020304" pitchFamily="18" charset="0"/>
                <a:cs typeface="Times New Roman" panose="02020603050405020304" pitchFamily="18" charset="0"/>
              </a:rPr>
              <a:t>consumers</a:t>
            </a:r>
            <a:r>
              <a:rPr lang="en-IN"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environmentalists</a:t>
            </a:r>
            <a:r>
              <a:rPr lang="en-IN" dirty="0">
                <a:latin typeface="Times New Roman" panose="02020603050405020304" pitchFamily="18" charset="0"/>
                <a:cs typeface="Times New Roman" panose="02020603050405020304" pitchFamily="18" charset="0"/>
              </a:rPr>
              <a:t>, </a:t>
            </a:r>
            <a:r>
              <a:rPr lang="en-IN" i="1" dirty="0">
                <a:solidFill>
                  <a:srgbClr val="0000FF"/>
                </a:solidFill>
                <a:latin typeface="Times New Roman" panose="02020603050405020304" pitchFamily="18" charset="0"/>
                <a:cs typeface="Times New Roman" panose="02020603050405020304" pitchFamily="18" charset="0"/>
              </a:rPr>
              <a:t>minorities</a:t>
            </a:r>
            <a:r>
              <a:rPr lang="en-IN" dirty="0">
                <a:latin typeface="Times New Roman" panose="02020603050405020304" pitchFamily="18" charset="0"/>
                <a:cs typeface="Times New Roman" panose="02020603050405020304" pitchFamily="18" charset="0"/>
              </a:rPr>
              <a:t>, </a:t>
            </a:r>
            <a:r>
              <a:rPr lang="en-IN" b="1" dirty="0">
                <a:solidFill>
                  <a:srgbClr val="0000FF"/>
                </a:solidFill>
                <a:latin typeface="Times New Roman" panose="02020603050405020304" pitchFamily="18" charset="0"/>
                <a:cs typeface="Times New Roman" panose="02020603050405020304" pitchFamily="18" charset="0"/>
              </a:rPr>
              <a:t>communities</a:t>
            </a:r>
            <a:r>
              <a:rPr lang="en-IN" dirty="0">
                <a:latin typeface="Times New Roman" panose="02020603050405020304" pitchFamily="18" charset="0"/>
                <a:cs typeface="Times New Roman" panose="02020603050405020304" pitchFamily="18" charset="0"/>
              </a:rPr>
              <a:t>, </a:t>
            </a:r>
            <a:r>
              <a:rPr lang="en-IN" b="1" dirty="0">
                <a:solidFill>
                  <a:srgbClr val="800000"/>
                </a:solidFill>
                <a:latin typeface="Times New Roman" panose="02020603050405020304" pitchFamily="18" charset="0"/>
                <a:cs typeface="Times New Roman" panose="02020603050405020304" pitchFamily="18" charset="0"/>
              </a:rPr>
              <a:t>shareholders</a:t>
            </a:r>
            <a:r>
              <a:rPr lang="en-IN" dirty="0">
                <a:latin typeface="Times New Roman" panose="02020603050405020304" pitchFamily="18" charset="0"/>
                <a:cs typeface="Times New Roman" panose="02020603050405020304" pitchFamily="18" charset="0"/>
              </a:rPr>
              <a:t>, and other groups.</a:t>
            </a:r>
          </a:p>
          <a:p>
            <a:pPr algn="just">
              <a:lnSpc>
                <a:spcPct val="150000"/>
              </a:lnSpc>
            </a:pPr>
            <a:r>
              <a:rPr lang="en-IN" dirty="0">
                <a:latin typeface="Times New Roman" panose="02020603050405020304" pitchFamily="18" charset="0"/>
                <a:cs typeface="Times New Roman" panose="02020603050405020304" pitchFamily="18" charset="0"/>
              </a:rPr>
              <a:t>The impact of society on business and vice versa is becoming more pronounced each year. </a:t>
            </a:r>
          </a:p>
          <a:p>
            <a:pPr algn="just">
              <a:lnSpc>
                <a:spcPct val="150000"/>
              </a:lnSpc>
            </a:pPr>
            <a:r>
              <a:rPr lang="en-IN" b="1" i="1" dirty="0" smtClean="0">
                <a:latin typeface="Times New Roman" panose="02020603050405020304" pitchFamily="18" charset="0"/>
                <a:cs typeface="Times New Roman" panose="02020603050405020304" pitchFamily="18" charset="0"/>
              </a:rPr>
              <a:t>Thus, Corporate </a:t>
            </a:r>
            <a:r>
              <a:rPr lang="en-IN" b="1" i="1" dirty="0">
                <a:latin typeface="Times New Roman" panose="02020603050405020304" pitchFamily="18" charset="0"/>
                <a:cs typeface="Times New Roman" panose="02020603050405020304" pitchFamily="18" charset="0"/>
              </a:rPr>
              <a:t>social policy </a:t>
            </a:r>
            <a:r>
              <a:rPr lang="en-IN" dirty="0">
                <a:latin typeface="Times New Roman" panose="02020603050405020304" pitchFamily="18" charset="0"/>
                <a:cs typeface="Times New Roman" panose="02020603050405020304" pitchFamily="18" charset="0"/>
              </a:rPr>
              <a:t>should be designed and articulated during </a:t>
            </a:r>
            <a:r>
              <a:rPr lang="en-IN" b="1" i="1" dirty="0">
                <a:latin typeface="Times New Roman" panose="02020603050405020304" pitchFamily="18" charset="0"/>
                <a:cs typeface="Times New Roman" panose="02020603050405020304" pitchFamily="18" charset="0"/>
              </a:rPr>
              <a:t>strategy formulation</a:t>
            </a:r>
            <a:r>
              <a:rPr lang="en-IN" dirty="0">
                <a:latin typeface="Times New Roman" panose="02020603050405020304" pitchFamily="18" charset="0"/>
                <a:cs typeface="Times New Roman" panose="02020603050405020304" pitchFamily="18" charset="0"/>
              </a:rPr>
              <a:t>, set and administered during strategy implementation, and reaffirmed or changed during strategy evaluation</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5116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lnSpc>
                <a:spcPct val="150000"/>
              </a:lnSpc>
            </a:pPr>
            <a:r>
              <a:rPr lang="en-IN" dirty="0">
                <a:latin typeface="Times New Roman" panose="02020603050405020304" pitchFamily="18" charset="0"/>
                <a:cs typeface="Times New Roman" panose="02020603050405020304" pitchFamily="18" charset="0"/>
              </a:rPr>
              <a:t>According to </a:t>
            </a:r>
            <a:r>
              <a:rPr lang="en-IN" dirty="0" err="1">
                <a:latin typeface="Times New Roman" panose="02020603050405020304" pitchFamily="18" charset="0"/>
                <a:cs typeface="Times New Roman" panose="02020603050405020304" pitchFamily="18" charset="0"/>
              </a:rPr>
              <a:t>Jauch</a:t>
            </a:r>
            <a:r>
              <a:rPr lang="en-IN" dirty="0">
                <a:latin typeface="Times New Roman" panose="02020603050405020304" pitchFamily="18" charset="0"/>
                <a:cs typeface="Times New Roman" panose="02020603050405020304" pitchFamily="18" charset="0"/>
              </a:rPr>
              <a:t> and </a:t>
            </a:r>
            <a:r>
              <a:rPr lang="en-IN" dirty="0" err="1">
                <a:latin typeface="Times New Roman" panose="02020603050405020304" pitchFamily="18" charset="0"/>
                <a:cs typeface="Times New Roman" panose="02020603050405020304" pitchFamily="18" charset="0"/>
              </a:rPr>
              <a:t>Glueck</a:t>
            </a:r>
            <a:r>
              <a:rPr lang="en-IN" dirty="0">
                <a:latin typeface="Times New Roman" panose="02020603050405020304" pitchFamily="18" charset="0"/>
                <a:cs typeface="Times New Roman" panose="02020603050405020304" pitchFamily="18" charset="0"/>
              </a:rPr>
              <a:t>- “Strategic Management is a </a:t>
            </a:r>
            <a:r>
              <a:rPr lang="en-IN" b="1" dirty="0">
                <a:latin typeface="Times New Roman" panose="02020603050405020304" pitchFamily="18" charset="0"/>
                <a:cs typeface="Times New Roman" panose="02020603050405020304" pitchFamily="18" charset="0"/>
              </a:rPr>
              <a:t>stream of decisions </a:t>
            </a:r>
            <a:r>
              <a:rPr lang="en-IN" dirty="0">
                <a:latin typeface="Times New Roman" panose="02020603050405020304" pitchFamily="18" charset="0"/>
                <a:cs typeface="Times New Roman" panose="02020603050405020304" pitchFamily="18" charset="0"/>
              </a:rPr>
              <a:t>and </a:t>
            </a:r>
            <a:r>
              <a:rPr lang="en-IN" b="1" dirty="0">
                <a:solidFill>
                  <a:srgbClr val="FF0000"/>
                </a:solidFill>
                <a:latin typeface="Times New Roman" panose="02020603050405020304" pitchFamily="18" charset="0"/>
                <a:cs typeface="Times New Roman" panose="02020603050405020304" pitchFamily="18" charset="0"/>
              </a:rPr>
              <a:t>action</a:t>
            </a:r>
            <a:r>
              <a:rPr lang="en-IN" dirty="0">
                <a:latin typeface="Times New Roman" panose="02020603050405020304" pitchFamily="18" charset="0"/>
                <a:cs typeface="Times New Roman" panose="02020603050405020304" pitchFamily="18" charset="0"/>
              </a:rPr>
              <a:t> which lead to the development of an effective strategy or strategies to help achieve corporate objectives. </a:t>
            </a:r>
          </a:p>
          <a:p>
            <a:pPr algn="just">
              <a:lnSpc>
                <a:spcPct val="150000"/>
              </a:lnSpc>
            </a:pPr>
            <a:r>
              <a:rPr lang="en-IN" dirty="0">
                <a:latin typeface="Times New Roman" panose="02020603050405020304" pitchFamily="18" charset="0"/>
                <a:cs typeface="Times New Roman" panose="02020603050405020304" pitchFamily="18" charset="0"/>
              </a:rPr>
              <a:t>The strategic management process is the way in which strategists </a:t>
            </a:r>
            <a:r>
              <a:rPr lang="en-IN" b="1" dirty="0">
                <a:latin typeface="Times New Roman" panose="02020603050405020304" pitchFamily="18" charset="0"/>
                <a:cs typeface="Times New Roman" panose="02020603050405020304" pitchFamily="18" charset="0"/>
              </a:rPr>
              <a:t>determine objectives </a:t>
            </a:r>
            <a:r>
              <a:rPr lang="en-IN" dirty="0">
                <a:latin typeface="Times New Roman" panose="02020603050405020304" pitchFamily="18" charset="0"/>
                <a:cs typeface="Times New Roman" panose="02020603050405020304" pitchFamily="18" charset="0"/>
              </a:rPr>
              <a:t>and </a:t>
            </a:r>
            <a:r>
              <a:rPr lang="en-IN" b="1" dirty="0">
                <a:solidFill>
                  <a:srgbClr val="FF0000"/>
                </a:solidFill>
                <a:latin typeface="Times New Roman" panose="02020603050405020304" pitchFamily="18" charset="0"/>
                <a:cs typeface="Times New Roman" panose="02020603050405020304" pitchFamily="18" charset="0"/>
              </a:rPr>
              <a:t>make strategic decisions”.</a:t>
            </a:r>
            <a:r>
              <a:rPr lang="en-IN" dirty="0">
                <a:latin typeface="Times New Roman" panose="02020603050405020304" pitchFamily="18" charset="0"/>
                <a:cs typeface="Times New Roman" panose="02020603050405020304" pitchFamily="18" charset="0"/>
              </a:rPr>
              <a:t> </a:t>
            </a:r>
          </a:p>
          <a:p>
            <a:pPr algn="just">
              <a:lnSpc>
                <a:spcPct val="150000"/>
              </a:lnSpc>
            </a:pPr>
            <a:r>
              <a:rPr lang="en-IN" dirty="0">
                <a:latin typeface="Times New Roman" panose="02020603050405020304" pitchFamily="18" charset="0"/>
                <a:cs typeface="Times New Roman" panose="02020603050405020304" pitchFamily="18" charset="0"/>
              </a:rPr>
              <a:t>The purpose of strategic  management is to </a:t>
            </a:r>
            <a:r>
              <a:rPr lang="en-IN" b="1" dirty="0">
                <a:solidFill>
                  <a:srgbClr val="0000FF"/>
                </a:solidFill>
                <a:latin typeface="Times New Roman" panose="02020603050405020304" pitchFamily="18" charset="0"/>
                <a:cs typeface="Times New Roman" panose="02020603050405020304" pitchFamily="18" charset="0"/>
              </a:rPr>
              <a:t>exploit</a:t>
            </a:r>
            <a:r>
              <a:rPr lang="en-IN" dirty="0">
                <a:latin typeface="Times New Roman" panose="02020603050405020304" pitchFamily="18" charset="0"/>
                <a:cs typeface="Times New Roman" panose="02020603050405020304" pitchFamily="18" charset="0"/>
              </a:rPr>
              <a:t> and </a:t>
            </a:r>
            <a:r>
              <a:rPr lang="en-IN" b="1" dirty="0">
                <a:highlight>
                  <a:srgbClr val="FFFF00"/>
                </a:highlight>
                <a:latin typeface="Times New Roman" panose="02020603050405020304" pitchFamily="18" charset="0"/>
                <a:cs typeface="Times New Roman" panose="02020603050405020304" pitchFamily="18" charset="0"/>
              </a:rPr>
              <a:t>create</a:t>
            </a:r>
            <a:r>
              <a:rPr lang="en-IN" dirty="0">
                <a:latin typeface="Times New Roman" panose="02020603050405020304" pitchFamily="18" charset="0"/>
                <a:cs typeface="Times New Roman" panose="02020603050405020304" pitchFamily="18" charset="0"/>
              </a:rPr>
              <a:t> new and different </a:t>
            </a:r>
            <a:r>
              <a:rPr lang="en-IN" b="1" dirty="0">
                <a:latin typeface="Times New Roman" panose="02020603050405020304" pitchFamily="18" charset="0"/>
                <a:cs typeface="Times New Roman" panose="02020603050405020304" pitchFamily="18" charset="0"/>
              </a:rPr>
              <a:t>opportunities</a:t>
            </a:r>
            <a:r>
              <a:rPr lang="en-IN" dirty="0">
                <a:latin typeface="Times New Roman" panose="02020603050405020304" pitchFamily="18" charset="0"/>
                <a:cs typeface="Times New Roman" panose="02020603050405020304" pitchFamily="18" charset="0"/>
              </a:rPr>
              <a:t> for </a:t>
            </a:r>
            <a:r>
              <a:rPr lang="en-IN" b="1" i="1" u="sng" dirty="0">
                <a:solidFill>
                  <a:srgbClr val="FF0000"/>
                </a:solidFill>
                <a:latin typeface="Times New Roman" panose="02020603050405020304" pitchFamily="18" charset="0"/>
                <a:cs typeface="Times New Roman" panose="02020603050405020304" pitchFamily="18" charset="0"/>
              </a:rPr>
              <a:t>tomorrow</a:t>
            </a:r>
            <a:r>
              <a:rPr lang="en-IN" dirty="0">
                <a:latin typeface="Times New Roman" panose="02020603050405020304" pitchFamily="18" charset="0"/>
                <a:cs typeface="Times New Roman" panose="02020603050405020304" pitchFamily="18" charset="0"/>
              </a:rPr>
              <a:t>; </a:t>
            </a:r>
            <a:endParaRPr lang="en-US" dirty="0">
              <a:solidFill>
                <a:srgbClr val="FF0000"/>
              </a:solidFill>
              <a:latin typeface="Times New Roman" panose="02020603050405020304" pitchFamily="18" charset="0"/>
              <a:cs typeface="Times New Roman" panose="02020603050405020304" pitchFamily="18" charset="0"/>
            </a:endParaRPr>
          </a:p>
          <a:p>
            <a:pPr algn="just">
              <a:lnSpc>
                <a:spcPct val="150000"/>
              </a:lnSpc>
            </a:pPr>
            <a:endParaRPr lang="en-IN" dirty="0">
              <a:latin typeface="Times New Roman" panose="02020603050405020304" pitchFamily="18" charset="0"/>
              <a:cs typeface="Times New Roman" panose="02020603050405020304" pitchFamily="18" charset="0"/>
            </a:endParaRPr>
          </a:p>
          <a:p>
            <a:pPr marL="0" indent="0" algn="just">
              <a:lnSpc>
                <a:spcPct val="150000"/>
              </a:lnSpc>
              <a:buNone/>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183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 xmlns:a16="http://schemas.microsoft.com/office/drawing/2014/main" id="{CF796CD1-C60F-468C-A31A-14EC6D9456B3}"/>
              </a:ext>
            </a:extLst>
          </p:cNvPr>
          <p:cNvSpPr>
            <a:spLocks noGrp="1"/>
          </p:cNvSpPr>
          <p:nvPr>
            <p:ph type="dt" sz="quarter" idx="10"/>
          </p:nvPr>
        </p:nvSpPr>
        <p:spPr/>
        <p:txBody>
          <a:bodyPr/>
          <a:lstStyle/>
          <a:p>
            <a:pPr>
              <a:defRPr/>
            </a:pPr>
            <a:fld id="{33A52BF6-EA3E-44A8-801D-5C164E2DE22D}" type="datetime1">
              <a:rPr lang="en-US" smtClean="0"/>
              <a:pPr>
                <a:defRPr/>
              </a:pPr>
              <a:t>3/11/2020</a:t>
            </a:fld>
            <a:endParaRPr lang="en-IN" dirty="0"/>
          </a:p>
        </p:txBody>
      </p:sp>
      <p:sp>
        <p:nvSpPr>
          <p:cNvPr id="2" name="Title 1">
            <a:extLst>
              <a:ext uri="{FF2B5EF4-FFF2-40B4-BE49-F238E27FC236}">
                <a16:creationId xmlns="" xmlns:a16="http://schemas.microsoft.com/office/drawing/2014/main" id="{AD4870A0-3626-4431-916A-BE58C7D6D053}"/>
              </a:ext>
            </a:extLst>
          </p:cNvPr>
          <p:cNvSpPr>
            <a:spLocks noGrp="1"/>
          </p:cNvSpPr>
          <p:nvPr>
            <p:ph type="ctrTitle"/>
          </p:nvPr>
        </p:nvSpPr>
        <p:spPr>
          <a:xfrm>
            <a:off x="179388" y="2276475"/>
            <a:ext cx="8964612" cy="2808288"/>
          </a:xfrm>
          <a:solidFill>
            <a:schemeClr val="tx2">
              <a:lumMod val="60000"/>
              <a:lumOff val="40000"/>
            </a:schemeClr>
          </a:solidFill>
          <a:ln>
            <a:solidFill>
              <a:schemeClr val="accent1"/>
            </a:solidFill>
          </a:ln>
        </p:spPr>
        <p:txBody>
          <a:bodyPr rtlCol="0">
            <a:normAutofit fontScale="90000"/>
          </a:bodyPr>
          <a:lstStyle/>
          <a:p>
            <a:pPr eaLnBrk="1" fontAlgn="auto" hangingPunct="1">
              <a:lnSpc>
                <a:spcPct val="100000"/>
              </a:lnSpc>
              <a:spcAft>
                <a:spcPts val="0"/>
              </a:spcAft>
              <a:defRPr/>
            </a:pPr>
            <a:r>
              <a:rPr lang="en-IN" sz="6600" b="1" dirty="0">
                <a:solidFill>
                  <a:srgbClr val="0D11B3"/>
                </a:solidFill>
                <a:latin typeface="Aharoni" panose="02010803020104030203" pitchFamily="2" charset="-79"/>
                <a:cs typeface="Aharoni" panose="02010803020104030203" pitchFamily="2" charset="-79"/>
              </a:rPr>
              <a:t>Thank you</a:t>
            </a:r>
            <a:r>
              <a:rPr lang="en-IN" sz="4400" dirty="0">
                <a:latin typeface="Aharoni" panose="02010803020104030203" pitchFamily="2" charset="-79"/>
                <a:cs typeface="Aharoni" panose="02010803020104030203" pitchFamily="2" charset="-79"/>
              </a:rPr>
              <a:t/>
            </a:r>
            <a:br>
              <a:rPr lang="en-IN" sz="4400" dirty="0">
                <a:latin typeface="Aharoni" panose="02010803020104030203" pitchFamily="2" charset="-79"/>
                <a:cs typeface="Aharoni" panose="02010803020104030203" pitchFamily="2" charset="-79"/>
              </a:rPr>
            </a:br>
            <a:r>
              <a:rPr lang="en-IN" sz="6000" b="1" dirty="0">
                <a:solidFill>
                  <a:srgbClr val="00FF00"/>
                </a:solidFill>
                <a:latin typeface="Aharoni" panose="02010803020104030203" pitchFamily="2" charset="-79"/>
                <a:cs typeface="Aharoni" panose="02010803020104030203" pitchFamily="2" charset="-79"/>
              </a:rPr>
              <a:t>Any </a:t>
            </a:r>
            <a:br>
              <a:rPr lang="en-IN" sz="6000" b="1" dirty="0">
                <a:solidFill>
                  <a:srgbClr val="00FF00"/>
                </a:solidFill>
                <a:latin typeface="Aharoni" panose="02010803020104030203" pitchFamily="2" charset="-79"/>
                <a:cs typeface="Aharoni" panose="02010803020104030203" pitchFamily="2" charset="-79"/>
              </a:rPr>
            </a:br>
            <a:r>
              <a:rPr lang="en-IN" sz="6000" b="1" dirty="0">
                <a:solidFill>
                  <a:srgbClr val="00FF00"/>
                </a:solidFill>
                <a:latin typeface="Aharoni" panose="02010803020104030203" pitchFamily="2" charset="-79"/>
                <a:cs typeface="Aharoni" panose="02010803020104030203" pitchFamily="2" charset="-79"/>
              </a:rPr>
              <a:t>Questions Welcome</a:t>
            </a:r>
            <a:endParaRPr lang="en-IN" sz="4400" b="1" dirty="0">
              <a:solidFill>
                <a:srgbClr val="00FF00"/>
              </a:solidFill>
              <a:latin typeface="Aharoni" panose="02010803020104030203" pitchFamily="2" charset="-79"/>
              <a:cs typeface="Aharoni" panose="02010803020104030203" pitchFamily="2" charset="-79"/>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b="1" dirty="0"/>
              <a:t>1.2. Stages of Strategic Management</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marL="0" indent="0">
              <a:lnSpc>
                <a:spcPct val="150000"/>
              </a:lnSpc>
              <a:buNone/>
            </a:pPr>
            <a:r>
              <a:rPr lang="en-IN" sz="3200" dirty="0"/>
              <a:t>The </a:t>
            </a:r>
            <a:r>
              <a:rPr lang="en-IN" sz="3200" i="1" dirty="0"/>
              <a:t>strategic-management process </a:t>
            </a:r>
            <a:r>
              <a:rPr lang="en-IN" sz="3200" dirty="0"/>
              <a:t>consists of three stages: </a:t>
            </a:r>
          </a:p>
          <a:p>
            <a:pPr marL="514350" indent="-514350">
              <a:lnSpc>
                <a:spcPct val="150000"/>
              </a:lnSpc>
              <a:buFont typeface="+mj-lt"/>
              <a:buAutoNum type="arabicPeriod"/>
            </a:pPr>
            <a:r>
              <a:rPr lang="en-IN" sz="3200" dirty="0"/>
              <a:t>Strategy  formulation, </a:t>
            </a:r>
          </a:p>
          <a:p>
            <a:pPr marL="514350" indent="-514350">
              <a:lnSpc>
                <a:spcPct val="150000"/>
              </a:lnSpc>
              <a:buFont typeface="+mj-lt"/>
              <a:buAutoNum type="arabicPeriod"/>
            </a:pPr>
            <a:r>
              <a:rPr lang="en-IN" sz="3200" dirty="0"/>
              <a:t>Strategy implementation, and </a:t>
            </a:r>
          </a:p>
          <a:p>
            <a:pPr marL="514350" indent="-514350">
              <a:lnSpc>
                <a:spcPct val="150000"/>
              </a:lnSpc>
              <a:buFont typeface="+mj-lt"/>
              <a:buAutoNum type="arabicPeriod"/>
            </a:pPr>
            <a:r>
              <a:rPr lang="en-IN" sz="3200" dirty="0"/>
              <a:t>Strategy evaluation. </a:t>
            </a:r>
          </a:p>
        </p:txBody>
      </p:sp>
    </p:spTree>
    <p:extLst>
      <p:ext uri="{BB962C8B-B14F-4D97-AF65-F5344CB8AC3E}">
        <p14:creationId xmlns:p14="http://schemas.microsoft.com/office/powerpoint/2010/main" val="69788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i="1" dirty="0"/>
              <a:t>Strategy formulation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77500" lnSpcReduction="20000"/>
          </a:bodyPr>
          <a:lstStyle/>
          <a:p>
            <a:pPr marL="0" indent="0">
              <a:buNone/>
            </a:pPr>
            <a:r>
              <a:rPr lang="en-IN" i="1" dirty="0"/>
              <a:t>Strategy formulation </a:t>
            </a:r>
            <a:r>
              <a:rPr lang="en-IN" dirty="0"/>
              <a:t>includes: </a:t>
            </a:r>
          </a:p>
          <a:p>
            <a:pPr algn="just">
              <a:lnSpc>
                <a:spcPct val="150000"/>
              </a:lnSpc>
            </a:pPr>
            <a:r>
              <a:rPr lang="en-IN" dirty="0">
                <a:latin typeface="Times New Roman" panose="02020603050405020304" pitchFamily="18" charset="0"/>
                <a:cs typeface="Times New Roman" panose="02020603050405020304" pitchFamily="18" charset="0"/>
              </a:rPr>
              <a:t>Developing  a </a:t>
            </a:r>
            <a:r>
              <a:rPr lang="en-IN" b="1" dirty="0">
                <a:latin typeface="Times New Roman" panose="02020603050405020304" pitchFamily="18" charset="0"/>
                <a:cs typeface="Times New Roman" panose="02020603050405020304" pitchFamily="18" charset="0"/>
              </a:rPr>
              <a:t>vision</a:t>
            </a:r>
            <a:r>
              <a:rPr lang="en-IN" dirty="0">
                <a:latin typeface="Times New Roman" panose="02020603050405020304" pitchFamily="18" charset="0"/>
                <a:cs typeface="Times New Roman" panose="02020603050405020304" pitchFamily="18" charset="0"/>
              </a:rPr>
              <a:t> and </a:t>
            </a:r>
            <a:r>
              <a:rPr lang="en-IN" b="1" dirty="0">
                <a:latin typeface="Times New Roman" panose="02020603050405020304" pitchFamily="18" charset="0"/>
                <a:cs typeface="Times New Roman" panose="02020603050405020304" pitchFamily="18" charset="0"/>
              </a:rPr>
              <a:t>mission</a:t>
            </a:r>
            <a:r>
              <a:rPr lang="en-IN" dirty="0">
                <a:latin typeface="Times New Roman" panose="02020603050405020304" pitchFamily="18" charset="0"/>
                <a:cs typeface="Times New Roman" panose="02020603050405020304" pitchFamily="18" charset="0"/>
              </a:rPr>
              <a:t>,</a:t>
            </a:r>
          </a:p>
          <a:p>
            <a:pPr algn="just">
              <a:lnSpc>
                <a:spcPct val="150000"/>
              </a:lnSpc>
            </a:pPr>
            <a:r>
              <a:rPr lang="en-IN" dirty="0">
                <a:latin typeface="Times New Roman" panose="02020603050405020304" pitchFamily="18" charset="0"/>
                <a:cs typeface="Times New Roman" panose="02020603050405020304" pitchFamily="18" charset="0"/>
              </a:rPr>
              <a:t>Identifying an organization’s external </a:t>
            </a:r>
            <a:r>
              <a:rPr lang="en-IN" b="1" dirty="0">
                <a:solidFill>
                  <a:srgbClr val="0000FF"/>
                </a:solidFill>
                <a:latin typeface="Times New Roman" panose="02020603050405020304" pitchFamily="18" charset="0"/>
                <a:cs typeface="Times New Roman" panose="02020603050405020304" pitchFamily="18" charset="0"/>
              </a:rPr>
              <a:t>opportunities</a:t>
            </a:r>
            <a:r>
              <a:rPr lang="en-IN" dirty="0">
                <a:latin typeface="Times New Roman" panose="02020603050405020304" pitchFamily="18" charset="0"/>
                <a:cs typeface="Times New Roman" panose="02020603050405020304" pitchFamily="18" charset="0"/>
              </a:rPr>
              <a:t> and </a:t>
            </a:r>
            <a:r>
              <a:rPr lang="en-IN" b="1" dirty="0">
                <a:solidFill>
                  <a:srgbClr val="0000FF"/>
                </a:solidFill>
                <a:latin typeface="Times New Roman" panose="02020603050405020304" pitchFamily="18" charset="0"/>
                <a:cs typeface="Times New Roman" panose="02020603050405020304" pitchFamily="18" charset="0"/>
              </a:rPr>
              <a:t>threats</a:t>
            </a:r>
            <a:r>
              <a:rPr lang="en-IN" dirty="0">
                <a:latin typeface="Times New Roman" panose="02020603050405020304" pitchFamily="18" charset="0"/>
                <a:cs typeface="Times New Roman" panose="02020603050405020304" pitchFamily="18" charset="0"/>
              </a:rPr>
              <a:t>, </a:t>
            </a:r>
          </a:p>
          <a:p>
            <a:pPr algn="just">
              <a:lnSpc>
                <a:spcPct val="150000"/>
              </a:lnSpc>
            </a:pPr>
            <a:r>
              <a:rPr lang="en-IN" dirty="0">
                <a:latin typeface="Times New Roman" panose="02020603050405020304" pitchFamily="18" charset="0"/>
                <a:cs typeface="Times New Roman" panose="02020603050405020304" pitchFamily="18" charset="0"/>
              </a:rPr>
              <a:t>Determining internal </a:t>
            </a:r>
            <a:r>
              <a:rPr lang="en-IN" b="1" dirty="0">
                <a:solidFill>
                  <a:srgbClr val="FF0000"/>
                </a:solidFill>
                <a:latin typeface="Times New Roman" panose="02020603050405020304" pitchFamily="18" charset="0"/>
                <a:cs typeface="Times New Roman" panose="02020603050405020304" pitchFamily="18" charset="0"/>
              </a:rPr>
              <a:t>strengths and weaknesses, </a:t>
            </a:r>
          </a:p>
          <a:p>
            <a:pPr algn="just">
              <a:lnSpc>
                <a:spcPct val="150000"/>
              </a:lnSpc>
            </a:pPr>
            <a:r>
              <a:rPr lang="en-IN" dirty="0">
                <a:latin typeface="Times New Roman" panose="02020603050405020304" pitchFamily="18" charset="0"/>
                <a:cs typeface="Times New Roman" panose="02020603050405020304" pitchFamily="18" charset="0"/>
              </a:rPr>
              <a:t>Establishing long-term objectives, generating alternative strategies, and choosing particular strategies to pursue. </a:t>
            </a:r>
          </a:p>
          <a:p>
            <a:pPr algn="just">
              <a:lnSpc>
                <a:spcPct val="150000"/>
              </a:lnSpc>
            </a:pPr>
            <a:r>
              <a:rPr lang="en-IN" dirty="0">
                <a:latin typeface="Times New Roman" panose="02020603050405020304" pitchFamily="18" charset="0"/>
                <a:cs typeface="Times New Roman" panose="02020603050405020304" pitchFamily="18" charset="0"/>
              </a:rPr>
              <a:t>Strategy-formulation </a:t>
            </a:r>
            <a:r>
              <a:rPr lang="en-IN" b="1" dirty="0">
                <a:solidFill>
                  <a:srgbClr val="0000FF"/>
                </a:solidFill>
                <a:latin typeface="Times New Roman" panose="02020603050405020304" pitchFamily="18" charset="0"/>
                <a:cs typeface="Times New Roman" panose="02020603050405020304" pitchFamily="18" charset="0"/>
              </a:rPr>
              <a:t>issues</a:t>
            </a:r>
            <a:r>
              <a:rPr lang="en-IN" dirty="0">
                <a:latin typeface="Times New Roman" panose="02020603050405020304" pitchFamily="18" charset="0"/>
                <a:cs typeface="Times New Roman" panose="02020603050405020304" pitchFamily="18" charset="0"/>
              </a:rPr>
              <a:t> include deciding </a:t>
            </a:r>
            <a:r>
              <a:rPr lang="en-IN" b="1" dirty="0">
                <a:latin typeface="Times New Roman" panose="02020603050405020304" pitchFamily="18" charset="0"/>
                <a:cs typeface="Times New Roman" panose="02020603050405020304" pitchFamily="18" charset="0"/>
              </a:rPr>
              <a:t>what new businesses </a:t>
            </a:r>
            <a:r>
              <a:rPr lang="en-IN" dirty="0">
                <a:latin typeface="Times New Roman" panose="02020603050405020304" pitchFamily="18" charset="0"/>
                <a:cs typeface="Times New Roman" panose="02020603050405020304" pitchFamily="18" charset="0"/>
              </a:rPr>
              <a:t>to </a:t>
            </a:r>
            <a:r>
              <a:rPr lang="en-IN" b="1" dirty="0">
                <a:latin typeface="Times New Roman" panose="02020603050405020304" pitchFamily="18" charset="0"/>
                <a:cs typeface="Times New Roman" panose="02020603050405020304" pitchFamily="18" charset="0"/>
              </a:rPr>
              <a:t>enter</a:t>
            </a:r>
            <a:r>
              <a:rPr lang="en-IN" dirty="0">
                <a:latin typeface="Times New Roman" panose="02020603050405020304" pitchFamily="18" charset="0"/>
                <a:cs typeface="Times New Roman" panose="02020603050405020304" pitchFamily="18" charset="0"/>
              </a:rPr>
              <a:t>, what businesses to </a:t>
            </a:r>
            <a:r>
              <a:rPr lang="en-IN" b="1" dirty="0">
                <a:latin typeface="Times New Roman" panose="02020603050405020304" pitchFamily="18" charset="0"/>
                <a:cs typeface="Times New Roman" panose="02020603050405020304" pitchFamily="18" charset="0"/>
              </a:rPr>
              <a:t>abandon</a:t>
            </a:r>
            <a:r>
              <a:rPr lang="en-IN" dirty="0">
                <a:latin typeface="Times New Roman" panose="02020603050405020304" pitchFamily="18" charset="0"/>
                <a:cs typeface="Times New Roman" panose="02020603050405020304" pitchFamily="18" charset="0"/>
              </a:rPr>
              <a:t>, how to </a:t>
            </a:r>
            <a:r>
              <a:rPr lang="en-IN" b="1" dirty="0">
                <a:latin typeface="Times New Roman" panose="02020603050405020304" pitchFamily="18" charset="0"/>
                <a:cs typeface="Times New Roman" panose="02020603050405020304" pitchFamily="18" charset="0"/>
              </a:rPr>
              <a:t>allocate</a:t>
            </a:r>
            <a:r>
              <a:rPr lang="en-IN" dirty="0">
                <a:latin typeface="Times New Roman" panose="02020603050405020304" pitchFamily="18" charset="0"/>
                <a:cs typeface="Times New Roman" panose="02020603050405020304" pitchFamily="18" charset="0"/>
              </a:rPr>
              <a:t> resources, whether to </a:t>
            </a:r>
            <a:r>
              <a:rPr lang="en-IN" i="1" dirty="0">
                <a:latin typeface="Times New Roman" panose="02020603050405020304" pitchFamily="18" charset="0"/>
                <a:cs typeface="Times New Roman" panose="02020603050405020304" pitchFamily="18" charset="0"/>
              </a:rPr>
              <a:t>expand</a:t>
            </a:r>
            <a:r>
              <a:rPr lang="en-IN" dirty="0">
                <a:latin typeface="Times New Roman" panose="02020603050405020304" pitchFamily="18" charset="0"/>
                <a:cs typeface="Times New Roman" panose="02020603050405020304" pitchFamily="18" charset="0"/>
              </a:rPr>
              <a:t> operations or </a:t>
            </a:r>
            <a:r>
              <a:rPr lang="en-IN" i="1" dirty="0">
                <a:latin typeface="Times New Roman" panose="02020603050405020304" pitchFamily="18" charset="0"/>
                <a:cs typeface="Times New Roman" panose="02020603050405020304" pitchFamily="18" charset="0"/>
              </a:rPr>
              <a:t>diversify</a:t>
            </a:r>
            <a:r>
              <a:rPr lang="en-IN" dirty="0">
                <a:latin typeface="Times New Roman" panose="02020603050405020304" pitchFamily="18" charset="0"/>
                <a:cs typeface="Times New Roman" panose="02020603050405020304" pitchFamily="18" charset="0"/>
              </a:rPr>
              <a:t>, whether to enter </a:t>
            </a:r>
            <a:r>
              <a:rPr lang="en-IN" b="1" i="1" dirty="0">
                <a:solidFill>
                  <a:srgbClr val="FF0000"/>
                </a:solidFill>
                <a:latin typeface="Times New Roman" panose="02020603050405020304" pitchFamily="18" charset="0"/>
                <a:cs typeface="Times New Roman" panose="02020603050405020304" pitchFamily="18" charset="0"/>
              </a:rPr>
              <a:t>international</a:t>
            </a:r>
            <a:r>
              <a:rPr lang="en-IN" dirty="0">
                <a:latin typeface="Times New Roman" panose="02020603050405020304" pitchFamily="18" charset="0"/>
                <a:cs typeface="Times New Roman" panose="02020603050405020304" pitchFamily="18" charset="0"/>
              </a:rPr>
              <a:t> markets, whether to merge or form a joint venture, and how to avoid a hostile takeover.</a:t>
            </a:r>
            <a:endParaRPr lang="en-US" dirty="0">
              <a:solidFill>
                <a:srgbClr val="FF0000"/>
              </a:solidFill>
              <a:latin typeface="Times New Roman" panose="02020603050405020304" pitchFamily="18" charset="0"/>
              <a:cs typeface="Times New Roman" panose="02020603050405020304" pitchFamily="18" charset="0"/>
            </a:endParaRPr>
          </a:p>
          <a:p>
            <a:pPr marL="0" indent="0" algn="just">
              <a:lnSpc>
                <a:spcPct val="150000"/>
              </a:lnSpc>
              <a:buNone/>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1626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dirty="0">
                <a:latin typeface="Times New Roman" panose="02020603050405020304" pitchFamily="18" charset="0"/>
                <a:cs typeface="Times New Roman" panose="02020603050405020304" pitchFamily="18" charset="0"/>
              </a:rPr>
              <a:t>Because no organization has </a:t>
            </a:r>
            <a:r>
              <a:rPr lang="en-IN" b="1" i="1" u="sng" dirty="0">
                <a:latin typeface="Times New Roman" panose="02020603050405020304" pitchFamily="18" charset="0"/>
                <a:cs typeface="Times New Roman" panose="02020603050405020304" pitchFamily="18" charset="0"/>
              </a:rPr>
              <a:t>unlimited</a:t>
            </a:r>
            <a:r>
              <a:rPr lang="en-IN" dirty="0">
                <a:latin typeface="Times New Roman" panose="02020603050405020304" pitchFamily="18" charset="0"/>
                <a:cs typeface="Times New Roman" panose="02020603050405020304" pitchFamily="18" charset="0"/>
              </a:rPr>
              <a:t> resources, strategists must decide which </a:t>
            </a:r>
            <a:r>
              <a:rPr lang="en-IN" b="1" dirty="0">
                <a:solidFill>
                  <a:srgbClr val="FF0000"/>
                </a:solidFill>
                <a:latin typeface="Times New Roman" panose="02020603050405020304" pitchFamily="18" charset="0"/>
                <a:cs typeface="Times New Roman" panose="02020603050405020304" pitchFamily="18" charset="0"/>
              </a:rPr>
              <a:t>alternative strategies will benefit </a:t>
            </a:r>
            <a:r>
              <a:rPr lang="en-IN" dirty="0">
                <a:latin typeface="Times New Roman" panose="02020603050405020304" pitchFamily="18" charset="0"/>
                <a:cs typeface="Times New Roman" panose="02020603050405020304" pitchFamily="18" charset="0"/>
              </a:rPr>
              <a:t>the firm most. </a:t>
            </a:r>
          </a:p>
          <a:p>
            <a:pPr algn="just">
              <a:lnSpc>
                <a:spcPct val="150000"/>
              </a:lnSpc>
            </a:pPr>
            <a:r>
              <a:rPr lang="en-IN" dirty="0">
                <a:latin typeface="Times New Roman" panose="02020603050405020304" pitchFamily="18" charset="0"/>
                <a:cs typeface="Times New Roman" panose="02020603050405020304" pitchFamily="18" charset="0"/>
              </a:rPr>
              <a:t>Strategy-formulation decisions commit an organization to specific products, markets, resources, and technologies over an extended period of time.</a:t>
            </a:r>
          </a:p>
          <a:p>
            <a:pPr algn="just">
              <a:lnSpc>
                <a:spcPct val="150000"/>
              </a:lnSpc>
            </a:pPr>
            <a:r>
              <a:rPr lang="en-IN" dirty="0">
                <a:latin typeface="Times New Roman" panose="02020603050405020304" pitchFamily="18" charset="0"/>
                <a:cs typeface="Times New Roman" panose="02020603050405020304" pitchFamily="18" charset="0"/>
              </a:rPr>
              <a:t>Strategies determine </a:t>
            </a:r>
            <a:r>
              <a:rPr lang="en-IN" b="1" dirty="0">
                <a:solidFill>
                  <a:srgbClr val="0000FF"/>
                </a:solidFill>
                <a:latin typeface="Times New Roman" panose="02020603050405020304" pitchFamily="18" charset="0"/>
                <a:cs typeface="Times New Roman" panose="02020603050405020304" pitchFamily="18" charset="0"/>
              </a:rPr>
              <a:t>long-term competitive advantages</a:t>
            </a:r>
            <a:r>
              <a:rPr lang="en-IN"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6815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IN" sz="4800" i="1" dirty="0"/>
              <a:t>Strategy Implementation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fontScale="92500" lnSpcReduction="10000"/>
          </a:bodyPr>
          <a:lstStyle/>
          <a:p>
            <a:pPr algn="just">
              <a:lnSpc>
                <a:spcPct val="150000"/>
              </a:lnSpc>
            </a:pPr>
            <a:r>
              <a:rPr lang="en-IN" i="1" dirty="0">
                <a:latin typeface="Times New Roman" panose="02020603050405020304" pitchFamily="18" charset="0"/>
                <a:cs typeface="Times New Roman" panose="02020603050405020304" pitchFamily="18" charset="0"/>
              </a:rPr>
              <a:t>Strategy implementation </a:t>
            </a:r>
            <a:r>
              <a:rPr lang="en-IN" dirty="0">
                <a:latin typeface="Times New Roman" panose="02020603050405020304" pitchFamily="18" charset="0"/>
                <a:cs typeface="Times New Roman" panose="02020603050405020304" pitchFamily="18" charset="0"/>
              </a:rPr>
              <a:t>requires a firm to </a:t>
            </a:r>
            <a:r>
              <a:rPr lang="en-IN" b="1" dirty="0">
                <a:latin typeface="Times New Roman" panose="02020603050405020304" pitchFamily="18" charset="0"/>
                <a:cs typeface="Times New Roman" panose="02020603050405020304" pitchFamily="18" charset="0"/>
              </a:rPr>
              <a:t>establish annual </a:t>
            </a:r>
            <a:r>
              <a:rPr lang="en-IN" dirty="0">
                <a:latin typeface="Times New Roman" panose="02020603050405020304" pitchFamily="18" charset="0"/>
                <a:cs typeface="Times New Roman" panose="02020603050405020304" pitchFamily="18" charset="0"/>
              </a:rPr>
              <a:t>objectives, devise policies, motivate employees, and </a:t>
            </a:r>
            <a:r>
              <a:rPr lang="en-IN" b="1" dirty="0">
                <a:solidFill>
                  <a:srgbClr val="0000FF"/>
                </a:solidFill>
                <a:latin typeface="Times New Roman" panose="02020603050405020304" pitchFamily="18" charset="0"/>
                <a:cs typeface="Times New Roman" panose="02020603050405020304" pitchFamily="18" charset="0"/>
              </a:rPr>
              <a:t>allocate</a:t>
            </a:r>
            <a:r>
              <a:rPr lang="en-IN" dirty="0">
                <a:latin typeface="Times New Roman" panose="02020603050405020304" pitchFamily="18" charset="0"/>
                <a:cs typeface="Times New Roman" panose="02020603050405020304" pitchFamily="18" charset="0"/>
              </a:rPr>
              <a:t> </a:t>
            </a:r>
            <a:r>
              <a:rPr lang="en-IN" b="1" dirty="0">
                <a:solidFill>
                  <a:srgbClr val="0000FF"/>
                </a:solidFill>
                <a:latin typeface="Times New Roman" panose="02020603050405020304" pitchFamily="18" charset="0"/>
                <a:cs typeface="Times New Roman" panose="02020603050405020304" pitchFamily="18" charset="0"/>
              </a:rPr>
              <a:t>resources</a:t>
            </a:r>
            <a:r>
              <a:rPr lang="en-IN" dirty="0">
                <a:latin typeface="Times New Roman" panose="02020603050405020304" pitchFamily="18" charset="0"/>
                <a:cs typeface="Times New Roman" panose="02020603050405020304" pitchFamily="18" charset="0"/>
              </a:rPr>
              <a:t> so that formulated strategies can be executed. </a:t>
            </a:r>
          </a:p>
          <a:p>
            <a:pPr algn="just">
              <a:lnSpc>
                <a:spcPct val="150000"/>
              </a:lnSpc>
            </a:pPr>
            <a:r>
              <a:rPr lang="en-IN" b="1" dirty="0">
                <a:latin typeface="Times New Roman" panose="02020603050405020304" pitchFamily="18" charset="0"/>
                <a:cs typeface="Times New Roman" panose="02020603050405020304" pitchFamily="18" charset="0"/>
              </a:rPr>
              <a:t>Strategy</a:t>
            </a:r>
            <a:r>
              <a:rPr lang="en-IN" dirty="0">
                <a:latin typeface="Times New Roman" panose="02020603050405020304" pitchFamily="18" charset="0"/>
                <a:cs typeface="Times New Roman" panose="02020603050405020304" pitchFamily="18" charset="0"/>
              </a:rPr>
              <a:t> </a:t>
            </a:r>
            <a:r>
              <a:rPr lang="en-IN" b="1" dirty="0">
                <a:latin typeface="Times New Roman" panose="02020603050405020304" pitchFamily="18" charset="0"/>
                <a:cs typeface="Times New Roman" panose="02020603050405020304" pitchFamily="18" charset="0"/>
              </a:rPr>
              <a:t>implementation</a:t>
            </a:r>
            <a:r>
              <a:rPr lang="en-IN" dirty="0">
                <a:latin typeface="Times New Roman" panose="02020603050405020304" pitchFamily="18" charset="0"/>
                <a:cs typeface="Times New Roman" panose="02020603050405020304" pitchFamily="18" charset="0"/>
              </a:rPr>
              <a:t> includes </a:t>
            </a:r>
            <a:r>
              <a:rPr lang="en-IN" b="1" dirty="0">
                <a:solidFill>
                  <a:srgbClr val="0000FF"/>
                </a:solidFill>
                <a:latin typeface="Times New Roman" panose="02020603050405020304" pitchFamily="18" charset="0"/>
                <a:cs typeface="Times New Roman" panose="02020603050405020304" pitchFamily="18" charset="0"/>
              </a:rPr>
              <a:t>developing</a:t>
            </a:r>
            <a:r>
              <a:rPr lang="en-IN" dirty="0">
                <a:latin typeface="Times New Roman" panose="02020603050405020304" pitchFamily="18" charset="0"/>
                <a:cs typeface="Times New Roman" panose="02020603050405020304" pitchFamily="18" charset="0"/>
              </a:rPr>
              <a:t> a strategy-supportive culture, creating an effective organizational structure, redirecting marketing efforts, </a:t>
            </a:r>
            <a:r>
              <a:rPr lang="en-IN" b="1" i="1" dirty="0">
                <a:latin typeface="Times New Roman" panose="02020603050405020304" pitchFamily="18" charset="0"/>
                <a:cs typeface="Times New Roman" panose="02020603050405020304" pitchFamily="18" charset="0"/>
              </a:rPr>
              <a:t>preparing budgets</a:t>
            </a:r>
            <a:r>
              <a:rPr lang="en-IN" dirty="0">
                <a:latin typeface="Times New Roman" panose="02020603050405020304" pitchFamily="18" charset="0"/>
                <a:cs typeface="Times New Roman" panose="02020603050405020304" pitchFamily="18" charset="0"/>
              </a:rPr>
              <a:t>, developing and utilizing information systems, and linking </a:t>
            </a:r>
            <a:r>
              <a:rPr lang="en-IN" b="1" i="1" dirty="0">
                <a:solidFill>
                  <a:srgbClr val="0000FF"/>
                </a:solidFill>
                <a:latin typeface="Times New Roman" panose="02020603050405020304" pitchFamily="18" charset="0"/>
                <a:cs typeface="Times New Roman" panose="02020603050405020304" pitchFamily="18" charset="0"/>
              </a:rPr>
              <a:t>employee compensation </a:t>
            </a:r>
            <a:r>
              <a:rPr lang="en-IN" dirty="0">
                <a:latin typeface="Times New Roman" panose="02020603050405020304" pitchFamily="18" charset="0"/>
                <a:cs typeface="Times New Roman" panose="02020603050405020304" pitchFamily="18" charset="0"/>
              </a:rPr>
              <a:t>to organizational performance.</a:t>
            </a: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04679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1"/>
            <a:ext cx="8591550" cy="819149"/>
          </a:xfrm>
        </p:spPr>
        <p:txBody>
          <a:bodyPr>
            <a:normAutofit/>
          </a:bodyPr>
          <a:lstStyle/>
          <a:p>
            <a:r>
              <a:rPr lang="en-US" sz="4500" b="1" dirty="0">
                <a:solidFill>
                  <a:srgbClr val="2F25F3"/>
                </a:solidFill>
                <a:latin typeface="Times New Roman" pitchFamily="18" charset="0"/>
                <a:cs typeface="Times New Roman" pitchFamily="18" charset="0"/>
              </a:rPr>
              <a:t>Cont’d…..</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66700" y="1009650"/>
            <a:ext cx="8442960" cy="5486400"/>
          </a:xfrm>
          <a:noFill/>
          <a:ln>
            <a:solidFill>
              <a:schemeClr val="accent1"/>
            </a:solidFill>
          </a:ln>
        </p:spPr>
        <p:txBody>
          <a:bodyPr>
            <a:normAutofit/>
          </a:bodyPr>
          <a:lstStyle/>
          <a:p>
            <a:pPr algn="just">
              <a:lnSpc>
                <a:spcPct val="150000"/>
              </a:lnSpc>
            </a:pPr>
            <a:r>
              <a:rPr lang="en-IN" sz="2400" dirty="0">
                <a:latin typeface="Times New Roman" panose="02020603050405020304" pitchFamily="18" charset="0"/>
                <a:cs typeface="Times New Roman" panose="02020603050405020304" pitchFamily="18" charset="0"/>
              </a:rPr>
              <a:t>It is the “</a:t>
            </a:r>
            <a:r>
              <a:rPr lang="en-IN" sz="2400" b="1" dirty="0">
                <a:latin typeface="Times New Roman" panose="02020603050405020304" pitchFamily="18" charset="0"/>
                <a:cs typeface="Times New Roman" panose="02020603050405020304" pitchFamily="18" charset="0"/>
              </a:rPr>
              <a:t>action stage</a:t>
            </a:r>
            <a:r>
              <a:rPr lang="en-IN" sz="2400" dirty="0">
                <a:latin typeface="Times New Roman" panose="02020603050405020304" pitchFamily="18" charset="0"/>
                <a:cs typeface="Times New Roman" panose="02020603050405020304" pitchFamily="18" charset="0"/>
              </a:rPr>
              <a:t>” and often considered to be the most </a:t>
            </a:r>
            <a:r>
              <a:rPr lang="en-IN" sz="2400" b="1" dirty="0">
                <a:latin typeface="Times New Roman" panose="02020603050405020304" pitchFamily="18" charset="0"/>
                <a:cs typeface="Times New Roman" panose="02020603050405020304" pitchFamily="18" charset="0"/>
              </a:rPr>
              <a:t>difficult</a:t>
            </a:r>
            <a:r>
              <a:rPr lang="en-IN" sz="2400" dirty="0">
                <a:latin typeface="Times New Roman" panose="02020603050405020304" pitchFamily="18" charset="0"/>
                <a:cs typeface="Times New Roman" panose="02020603050405020304" pitchFamily="18" charset="0"/>
              </a:rPr>
              <a:t> stage of strategic management which </a:t>
            </a:r>
            <a:r>
              <a:rPr lang="en-IN" sz="2400" dirty="0" smtClean="0">
                <a:latin typeface="Times New Roman" panose="02020603050405020304" pitchFamily="18" charset="0"/>
                <a:cs typeface="Times New Roman" panose="02020603050405020304" pitchFamily="18" charset="0"/>
              </a:rPr>
              <a:t>needs  </a:t>
            </a:r>
            <a:r>
              <a:rPr lang="en-IN" sz="2400" b="1" dirty="0">
                <a:solidFill>
                  <a:srgbClr val="FF0000"/>
                </a:solidFill>
                <a:latin typeface="Times New Roman" panose="02020603050405020304" pitchFamily="18" charset="0"/>
                <a:cs typeface="Times New Roman" panose="02020603050405020304" pitchFamily="18" charset="0"/>
              </a:rPr>
              <a:t>mobilizing</a:t>
            </a:r>
            <a:r>
              <a:rPr lang="en-IN" sz="2400" dirty="0">
                <a:latin typeface="Times New Roman" panose="02020603050405020304" pitchFamily="18" charset="0"/>
                <a:cs typeface="Times New Roman" panose="02020603050405020304" pitchFamily="18" charset="0"/>
              </a:rPr>
              <a:t> employees and managers to put formulated strategies into action. </a:t>
            </a:r>
          </a:p>
          <a:p>
            <a:pPr algn="just">
              <a:lnSpc>
                <a:spcPct val="150000"/>
              </a:lnSpc>
            </a:pPr>
            <a:r>
              <a:rPr lang="en-IN" sz="2400" dirty="0">
                <a:latin typeface="Times New Roman" panose="02020603050405020304" pitchFamily="18" charset="0"/>
                <a:cs typeface="Times New Roman" panose="02020603050405020304" pitchFamily="18" charset="0"/>
              </a:rPr>
              <a:t>It personal discipline, commitment, and sacrifice (i.e.,  Interpersonal skills are especially </a:t>
            </a:r>
            <a:r>
              <a:rPr lang="en-IN" sz="2400" b="1" dirty="0">
                <a:latin typeface="Times New Roman" panose="02020603050405020304" pitchFamily="18" charset="0"/>
                <a:cs typeface="Times New Roman" panose="02020603050405020304" pitchFamily="18" charset="0"/>
              </a:rPr>
              <a:t>critical</a:t>
            </a:r>
            <a:r>
              <a:rPr lang="en-IN" sz="2400" dirty="0">
                <a:latin typeface="Times New Roman" panose="02020603050405020304" pitchFamily="18" charset="0"/>
                <a:cs typeface="Times New Roman" panose="02020603050405020304" pitchFamily="18" charset="0"/>
              </a:rPr>
              <a:t> for successful SI).</a:t>
            </a:r>
          </a:p>
          <a:p>
            <a:pPr algn="just">
              <a:lnSpc>
                <a:spcPct val="150000"/>
              </a:lnSpc>
            </a:pPr>
            <a:r>
              <a:rPr lang="en-IN" sz="2400" dirty="0">
                <a:latin typeface="Times New Roman" panose="02020603050405020304" pitchFamily="18" charset="0"/>
                <a:cs typeface="Times New Roman" panose="02020603050405020304" pitchFamily="18" charset="0"/>
              </a:rPr>
              <a:t>Successful strategy implementation </a:t>
            </a:r>
            <a:r>
              <a:rPr lang="en-IN" sz="2400" dirty="0" smtClean="0">
                <a:latin typeface="Times New Roman" panose="02020603050405020304" pitchFamily="18" charset="0"/>
                <a:cs typeface="Times New Roman" panose="02020603050405020304" pitchFamily="18" charset="0"/>
              </a:rPr>
              <a:t>depends upon </a:t>
            </a:r>
            <a:r>
              <a:rPr lang="en-IN" sz="2400" dirty="0">
                <a:latin typeface="Times New Roman" panose="02020603050405020304" pitchFamily="18" charset="0"/>
                <a:cs typeface="Times New Roman" panose="02020603050405020304" pitchFamily="18" charset="0"/>
              </a:rPr>
              <a:t>managers’ ability to </a:t>
            </a:r>
            <a:r>
              <a:rPr lang="en-IN" sz="2400" b="1" dirty="0">
                <a:solidFill>
                  <a:srgbClr val="FF0000"/>
                </a:solidFill>
                <a:latin typeface="Times New Roman" panose="02020603050405020304" pitchFamily="18" charset="0"/>
                <a:cs typeface="Times New Roman" panose="02020603050405020304" pitchFamily="18" charset="0"/>
              </a:rPr>
              <a:t>motivate employees</a:t>
            </a:r>
            <a:r>
              <a:rPr lang="en-IN" sz="2400" dirty="0">
                <a:latin typeface="Times New Roman" panose="02020603050405020304" pitchFamily="18" charset="0"/>
                <a:cs typeface="Times New Roman" panose="02020603050405020304" pitchFamily="18" charset="0"/>
              </a:rPr>
              <a:t>, which is </a:t>
            </a:r>
            <a:r>
              <a:rPr lang="en-IN" sz="2400" b="1" dirty="0">
                <a:latin typeface="Times New Roman" panose="02020603050405020304" pitchFamily="18" charset="0"/>
                <a:cs typeface="Times New Roman" panose="02020603050405020304" pitchFamily="18" charset="0"/>
              </a:rPr>
              <a:t>more an art </a:t>
            </a:r>
            <a:r>
              <a:rPr lang="en-IN" sz="2400" dirty="0">
                <a:latin typeface="Times New Roman" panose="02020603050405020304" pitchFamily="18" charset="0"/>
                <a:cs typeface="Times New Roman" panose="02020603050405020304" pitchFamily="18" charset="0"/>
              </a:rPr>
              <a:t>than a </a:t>
            </a:r>
            <a:r>
              <a:rPr lang="en-IN" sz="2400" b="1" dirty="0">
                <a:solidFill>
                  <a:srgbClr val="FF0000"/>
                </a:solidFill>
                <a:latin typeface="Times New Roman" panose="02020603050405020304" pitchFamily="18" charset="0"/>
                <a:cs typeface="Times New Roman" panose="02020603050405020304" pitchFamily="18" charset="0"/>
              </a:rPr>
              <a:t>science</a:t>
            </a:r>
            <a:r>
              <a:rPr lang="en-IN" sz="2400" dirty="0">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51128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1146</TotalTime>
  <Words>2601</Words>
  <Application>Microsoft Office PowerPoint</Application>
  <PresentationFormat>On-screen Show (4:3)</PresentationFormat>
  <Paragraphs>197</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ADVANCED STRATEGIC MANAGEMENT</vt:lpstr>
      <vt:lpstr>Contents </vt:lpstr>
      <vt:lpstr>1.1. What is  Strategic Management (SM)</vt:lpstr>
      <vt:lpstr>Cont’d…..</vt:lpstr>
      <vt:lpstr>1.2. Stages of Strategic Management</vt:lpstr>
      <vt:lpstr>Strategy formulation</vt:lpstr>
      <vt:lpstr>Cont’d…..</vt:lpstr>
      <vt:lpstr>Strategy Implementation</vt:lpstr>
      <vt:lpstr>Cont’d…..</vt:lpstr>
      <vt:lpstr>Cont’d…..</vt:lpstr>
      <vt:lpstr>Strategy evaluation</vt:lpstr>
      <vt:lpstr>Why strategic evaluation is needed?</vt:lpstr>
      <vt:lpstr>1.3. Key Terms in Strategic Management</vt:lpstr>
      <vt:lpstr>Competitive Advantage (CA)</vt:lpstr>
      <vt:lpstr>Cont’d…..</vt:lpstr>
      <vt:lpstr>Cont’d…..</vt:lpstr>
      <vt:lpstr>Strategists</vt:lpstr>
      <vt:lpstr>Vision and Mission Statements</vt:lpstr>
      <vt:lpstr>External Opportunities and Threats</vt:lpstr>
      <vt:lpstr>Internal Strengths and Weaknesses</vt:lpstr>
      <vt:lpstr>Long-Term Objectives</vt:lpstr>
      <vt:lpstr>Annual Objectives</vt:lpstr>
      <vt:lpstr>Quote on strategy </vt:lpstr>
      <vt:lpstr>Strategies</vt:lpstr>
      <vt:lpstr>Reading Assignment</vt:lpstr>
      <vt:lpstr>Activity 1</vt:lpstr>
      <vt:lpstr>Policies</vt:lpstr>
      <vt:lpstr>1.4. The Strategic-Management Model</vt:lpstr>
      <vt:lpstr>Cont’d…..</vt:lpstr>
      <vt:lpstr>Cont’d…..</vt:lpstr>
      <vt:lpstr>1.5. Benefits of Strategic Management</vt:lpstr>
      <vt:lpstr>Cont’d…..</vt:lpstr>
      <vt:lpstr>Cont’d…..</vt:lpstr>
      <vt:lpstr>Why some firms do no Strategic Planning? </vt:lpstr>
      <vt:lpstr>Why some firms do no Strategic Planning? </vt:lpstr>
      <vt:lpstr>1.5. Business Ethics And Strategic Management.</vt:lpstr>
      <vt:lpstr>Cont’d……</vt:lpstr>
      <vt:lpstr>Code of Business Ethics</vt:lpstr>
      <vt:lpstr>Social Responsibility</vt:lpstr>
      <vt:lpstr>Thank you Any  Questions Welcome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yissa hassen</dc:creator>
  <cp:lastModifiedBy>essa</cp:lastModifiedBy>
  <cp:revision>142</cp:revision>
  <dcterms:created xsi:type="dcterms:W3CDTF">2019-10-03T08:04:31Z</dcterms:created>
  <dcterms:modified xsi:type="dcterms:W3CDTF">2020-03-11T06:44:28Z</dcterms:modified>
</cp:coreProperties>
</file>