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313" r:id="rId2"/>
    <p:sldId id="339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0" r:id="rId14"/>
    <p:sldId id="351" r:id="rId15"/>
    <p:sldId id="352" r:id="rId16"/>
    <p:sldId id="353" r:id="rId17"/>
    <p:sldId id="354" r:id="rId18"/>
    <p:sldId id="362" r:id="rId19"/>
    <p:sldId id="356" r:id="rId20"/>
    <p:sldId id="357" r:id="rId21"/>
    <p:sldId id="358" r:id="rId22"/>
    <p:sldId id="359" r:id="rId23"/>
    <p:sldId id="361" r:id="rId24"/>
    <p:sldId id="363" r:id="rId25"/>
    <p:sldId id="364" r:id="rId26"/>
    <p:sldId id="365" r:id="rId27"/>
    <p:sldId id="366" r:id="rId28"/>
    <p:sldId id="367" r:id="rId29"/>
    <p:sldId id="368" r:id="rId30"/>
    <p:sldId id="369" r:id="rId31"/>
    <p:sldId id="293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2" autoAdjust="0"/>
    <p:restoredTop sz="94673" autoAdjust="0"/>
  </p:normalViewPr>
  <p:slideViewPr>
    <p:cSldViewPr snapToGrid="0">
      <p:cViewPr>
        <p:scale>
          <a:sx n="75" d="100"/>
          <a:sy n="75" d="100"/>
        </p:scale>
        <p:origin x="-898" y="-1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213B5-1311-448B-9EFF-B6E4BDD3E428}" type="datetimeFigureOut">
              <a:rPr lang="en-US" smtClean="0"/>
              <a:pPr/>
              <a:t>4/25/2020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0D556-A49D-4C4F-B47F-71080199E0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D7808D-D37A-4889-8CF6-4ADDADE5DA18}" type="slidenum">
              <a:rPr lang="en-US"/>
              <a:pPr/>
              <a:t>1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Palatino Linotype" panose="0204050205050503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Palatino Linotype" panose="020405020505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0774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125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4743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9032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00FF"/>
                </a:solidFill>
                <a:latin typeface="Palatino Linotype" panose="0204050205050503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55180"/>
            <a:ext cx="10515600" cy="4521783"/>
          </a:xfrm>
        </p:spPr>
        <p:txBody>
          <a:bodyPr/>
          <a:lstStyle>
            <a:lvl1pPr>
              <a:defRPr>
                <a:latin typeface="Palatino Linotype" panose="02040502050505030304" pitchFamily="18" charset="0"/>
              </a:defRPr>
            </a:lvl1pPr>
            <a:lvl2pPr>
              <a:defRPr>
                <a:latin typeface="Palatino Linotype" panose="02040502050505030304" pitchFamily="18" charset="0"/>
              </a:defRPr>
            </a:lvl2pPr>
            <a:lvl3pPr>
              <a:defRPr>
                <a:latin typeface="Palatino Linotype" panose="02040502050505030304" pitchFamily="18" charset="0"/>
              </a:defRPr>
            </a:lvl3pPr>
            <a:lvl4pPr>
              <a:defRPr>
                <a:latin typeface="Palatino Linotype" panose="02040502050505030304" pitchFamily="18" charset="0"/>
              </a:defRPr>
            </a:lvl4pPr>
            <a:lvl5pPr>
              <a:defRPr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1547679"/>
            <a:ext cx="1051560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844952" y="6285056"/>
            <a:ext cx="10440364" cy="1588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fficeArt object" descr="Description: w"/>
          <p:cNvPicPr/>
          <p:nvPr userDrawn="1"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1049000" y="5867400"/>
            <a:ext cx="1143000" cy="990600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="" xmlns:p14="http://schemas.microsoft.com/office/powerpoint/2010/main" val="3787905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6942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4576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744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010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412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8355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8231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Yabibal A.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17405-69E8-472E-A170-F424E738B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9264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solidFill>
                  <a:schemeClr val="hlink"/>
                </a:solidFill>
              </a:rPr>
              <a:t>Chapter 7</a:t>
            </a:r>
            <a:endParaRPr lang="en-US" dirty="0" smtClean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Supply Chain, Procurement and Logistics Management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Dairy Products Supply Chain</a:t>
            </a:r>
          </a:p>
        </p:txBody>
      </p:sp>
      <p:pic>
        <p:nvPicPr>
          <p:cNvPr id="13317" name="Picture 3" descr="04_02copy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74801" y="1692593"/>
            <a:ext cx="7912100" cy="4535487"/>
          </a:xfr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Vertical Integration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measure of how much of the supply chain is controlled by the manufacturer.</a:t>
            </a:r>
          </a:p>
          <a:p>
            <a:pPr lvl="1" eaLnBrk="1" hangingPunct="1"/>
            <a:r>
              <a:rPr lang="en-US" smtClean="0"/>
              <a:t>Backward integration: </a:t>
            </a:r>
          </a:p>
          <a:p>
            <a:pPr lvl="2" eaLnBrk="1" hangingPunct="1"/>
            <a:r>
              <a:rPr lang="en-US" smtClean="0"/>
              <a:t>Acquiring control of raw material suppliers.</a:t>
            </a:r>
          </a:p>
          <a:p>
            <a:pPr lvl="1" eaLnBrk="1" hangingPunct="1"/>
            <a:r>
              <a:rPr lang="en-US" smtClean="0"/>
              <a:t>Forward integration: </a:t>
            </a:r>
          </a:p>
          <a:p>
            <a:pPr lvl="2" eaLnBrk="1" hangingPunct="1"/>
            <a:r>
              <a:rPr lang="en-US" smtClean="0"/>
              <a:t>Acquiring control of distribution channels.</a:t>
            </a:r>
          </a:p>
        </p:txBody>
      </p:sp>
    </p:spTree>
  </p:cSld>
  <p:clrMapOvr>
    <a:masterClrMapping/>
  </p:clrMapOvr>
  <p:transition>
    <p:zoom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Outsourcing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Entails paying third-party suppliers to provide raw materials and services, rather than making them in-house.</a:t>
            </a:r>
          </a:p>
          <a:p>
            <a:pPr eaLnBrk="1" hangingPunct="1"/>
            <a:r>
              <a:rPr lang="en-US" sz="2800" smtClean="0"/>
              <a:t>Outsourcing is increasing as many firms try to focus their internal operations on what they do best.</a:t>
            </a:r>
          </a:p>
        </p:txBody>
      </p:sp>
    </p:spTree>
  </p:cSld>
  <p:clrMapOvr>
    <a:masterClrMapping/>
  </p:clrMapOvr>
  <p:transition>
    <p:zoom dir="in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Insourcing vs. Outsourcing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smtClean="0">
                <a:solidFill>
                  <a:schemeClr val="folHlink"/>
                </a:solidFill>
              </a:rPr>
              <a:t>What questions need to be asked before sourcing decisions are made?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Is product/service technology critical to firm’s success?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Is operation a core competency?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Do you have the capital to provide capacity &amp; keep the process current?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Will outsourcing extend lead times and limit flexibility?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Can others do it for less cost and better quality?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Purchasing’s Role in SCM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b="1" smtClean="0">
                <a:solidFill>
                  <a:schemeClr val="folHlink"/>
                </a:solidFill>
              </a:rPr>
              <a:t>Purchasing role has attained increased importance since material costs represent 50-60% of cost of goods sold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Ethics considerations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Developing supplier relationships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Determining how many suppliers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Developing partnerships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folHlink"/>
                </a:solidFill>
              </a:rPr>
              <a:t>Industry trend is to a much smaller supplier base. Why?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Partnering with Suppliers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Involves developing a long-term, mutually-beneficial relationship:</a:t>
            </a:r>
          </a:p>
          <a:p>
            <a:pPr lvl="1" eaLnBrk="1" hangingPunct="1"/>
            <a:r>
              <a:rPr lang="en-US" smtClean="0"/>
              <a:t>Requires trust to share information, risk, opportunities, &amp; investing in compatible technology</a:t>
            </a:r>
          </a:p>
          <a:p>
            <a:pPr lvl="1" eaLnBrk="1" hangingPunct="1"/>
            <a:r>
              <a:rPr lang="en-US" smtClean="0"/>
              <a:t>Work together to reduce waste and inefficiency &amp; develop new products</a:t>
            </a:r>
          </a:p>
          <a:p>
            <a:pPr lvl="1" eaLnBrk="1" hangingPunct="1"/>
            <a:r>
              <a:rPr lang="en-US" smtClean="0"/>
              <a:t>Agree to share the gains</a:t>
            </a:r>
          </a:p>
        </p:txBody>
      </p:sp>
    </p:spTree>
  </p:cSld>
  <p:clrMapOvr>
    <a:masterClrMapping/>
  </p:clrMapOvr>
  <p:transition>
    <p:zoom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Supplier Relationships and JIT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2320" y="1641794"/>
            <a:ext cx="11127317" cy="4840287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dirty="0" smtClean="0"/>
              <a:t>Use single-source suppliers when possible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/>
              <a:t>Build long-term relationships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/>
              <a:t>Work together to certify processes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/>
              <a:t>Co-locate facilities to reduce transport if possible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/>
              <a:t>Stabilize delivery schedules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/>
              <a:t>Share cost &amp; other information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/>
              <a:t>Early involvement during new product designs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Role of Warehouses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General Warehouses: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Used for long-term storage of goods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Distribution Warehouses: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Transportation consolidation: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Consolidate LTL into TL deliveries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Product mixing &amp; blending: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Group multiple items from various suppliers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Improve service: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Reduced response time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Allow for last-minute customization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Flow in Supply Chains</a:t>
            </a:r>
          </a:p>
        </p:txBody>
      </p:sp>
      <p:pic>
        <p:nvPicPr>
          <p:cNvPr id="6" name="Picture 3" descr="04_03copy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9537" y="1615440"/>
            <a:ext cx="11806425" cy="358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Information Sharing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Supply chain partners can benefit by sharing information on sales, demand forecasts, inventory levels &amp; marketing campaigns</a:t>
            </a:r>
          </a:p>
          <a:p>
            <a:pPr eaLnBrk="1" hangingPunct="1"/>
            <a:r>
              <a:rPr lang="en-US" smtClean="0"/>
              <a:t>Inaccurate or distorted information leads to the </a:t>
            </a:r>
            <a:r>
              <a:rPr lang="en-US" u="sng" smtClean="0">
                <a:solidFill>
                  <a:srgbClr val="CC0000"/>
                </a:solidFill>
              </a:rPr>
              <a:t>Bullwhip Effect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Basic Supply Chain</a:t>
            </a:r>
          </a:p>
        </p:txBody>
      </p:sp>
      <p:pic>
        <p:nvPicPr>
          <p:cNvPr id="5125" name="Picture 3" descr="04_01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9600" y="1828800"/>
            <a:ext cx="6197600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Bullwhip Effect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1076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If information isn’t shared, everyone has to guess what is going on downstream.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Guessing wrong leads to too much or too little inventory: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If too much, firms hold off buying more until inventories fall (leading suppliers to think demand has fallen).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If too little, firms demand a rush order &amp; order more than usual to avoid being caught short in the future (leading suppliers to think demand has risen).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Short-Circuit the Bullwhip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Make information transparent:</a:t>
            </a:r>
          </a:p>
          <a:p>
            <a:pPr lvl="1" eaLnBrk="1" hangingPunct="1"/>
            <a:r>
              <a:rPr lang="en-US" smtClean="0"/>
              <a:t>Use Electronic Data Interchange (EDI) to support Just-In-Time supplier replenishment</a:t>
            </a:r>
          </a:p>
          <a:p>
            <a:pPr lvl="1" eaLnBrk="1" hangingPunct="1"/>
            <a:r>
              <a:rPr lang="en-US" smtClean="0"/>
              <a:t>Use bar codes &amp; electronic scanning to capture &amp; share point-of-sale data</a:t>
            </a:r>
          </a:p>
          <a:p>
            <a:pPr eaLnBrk="1" hangingPunct="1"/>
            <a:r>
              <a:rPr lang="en-US" smtClean="0"/>
              <a:t>Eliminate wholesale price promotions &amp; quantity discounts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Electronic Data Interchange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 most common method of using computer-to-computer links to exchange data between supply chain partners in a standardized format.  </a:t>
            </a:r>
          </a:p>
          <a:p>
            <a:pPr eaLnBrk="1" hangingPunct="1"/>
            <a:r>
              <a:rPr lang="en-US" sz="2800" smtClean="0"/>
              <a:t>Benefits include:</a:t>
            </a:r>
          </a:p>
          <a:p>
            <a:pPr lvl="1" eaLnBrk="1" hangingPunct="1"/>
            <a:r>
              <a:rPr lang="en-US" sz="2400" smtClean="0"/>
              <a:t>Quick transfer of information</a:t>
            </a:r>
          </a:p>
          <a:p>
            <a:pPr lvl="1" eaLnBrk="1" hangingPunct="1"/>
            <a:r>
              <a:rPr lang="en-US" sz="2400" smtClean="0"/>
              <a:t>Reduced paperwork &amp; administration</a:t>
            </a:r>
          </a:p>
          <a:p>
            <a:pPr lvl="1" eaLnBrk="1" hangingPunct="1"/>
            <a:r>
              <a:rPr lang="en-US" sz="2400" smtClean="0"/>
              <a:t>Improved data accuracy &amp; tracking capability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Integrated SCM</a:t>
            </a:r>
          </a:p>
        </p:txBody>
      </p:sp>
      <p:sp>
        <p:nvSpPr>
          <p:cNvPr id="7" name="Footer Placeholder 5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2005 Wiley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6"/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12BE97-FF62-40CB-8773-F86C4874F8BC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975360" y="1784034"/>
            <a:ext cx="10314517" cy="171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Implementing integrated SCM requires:</a:t>
            </a: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Analyzing the whole supply chain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Starting by integrating internal functions first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Integrating external suppliers through partnerships 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>
          <a:xfrm>
            <a:off x="926677" y="3500120"/>
            <a:ext cx="10363200" cy="25146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Palatino Linotype" pitchFamily="18" charset="0"/>
              </a:rPr>
              <a:t>Possible Supply Chain Objectives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</a:rPr>
              <a:t>Reduce costs, improve quality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</a:rPr>
              <a:t>Reduce lead time and inventory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</a:rPr>
              <a:t>Reduce time to market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</a:rPr>
              <a:t>Increase sales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</a:rPr>
              <a:t>Improve demand data/forecasting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folHlink"/>
              </a:solidFill>
              <a:effectLst/>
              <a:uLnTx/>
              <a:uFillTx/>
              <a:latin typeface="Palatino Linotype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33CC"/>
                </a:solidFill>
                <a:ea typeface="굴림" pitchFamily="50" charset="-127"/>
              </a:rPr>
              <a:t>Logistics Defined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240155" y="2525078"/>
          <a:ext cx="7512050" cy="2559050"/>
        </p:xfrm>
        <a:graphic>
          <a:graphicData uri="http://schemas.openxmlformats.org/presentationml/2006/ole">
            <p:oleObj spid="_x0000_s1027" name="Document" r:id="rId3" imgW="7843731" imgH="2854469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 management 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" name="AutoShape 8"/>
          <p:cNvSpPr>
            <a:spLocks noChangeAspect="1" noChangeArrowheads="1" noTextEdit="1"/>
          </p:cNvSpPr>
          <p:nvPr/>
        </p:nvSpPr>
        <p:spPr bwMode="auto">
          <a:xfrm>
            <a:off x="1411288" y="1475105"/>
            <a:ext cx="7910512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1503363" y="1895793"/>
            <a:ext cx="11874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Demand forecasting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503363" y="2195830"/>
            <a:ext cx="6873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Purchasing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1503363" y="2497455"/>
            <a:ext cx="135413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Requirements planning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1503363" y="2797493"/>
            <a:ext cx="11699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Production planning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503363" y="3099118"/>
            <a:ext cx="140493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Manufacturing inventory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503363" y="3400743"/>
            <a:ext cx="8048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Warehousing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1503363" y="3700780"/>
            <a:ext cx="10191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Material handling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503363" y="4002405"/>
            <a:ext cx="6445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Packaging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1503363" y="4302443"/>
            <a:ext cx="14589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Finished goods inventory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1503363" y="4604068"/>
            <a:ext cx="12001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Distribution planning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1503363" y="4904105"/>
            <a:ext cx="10255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Order processing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1503363" y="5205730"/>
            <a:ext cx="87153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Transportation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1503363" y="5507355"/>
            <a:ext cx="10429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Customer service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1503363" y="5807393"/>
            <a:ext cx="10652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Strategic planning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1503363" y="6109018"/>
            <a:ext cx="11906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Information services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1503363" y="6409055"/>
            <a:ext cx="9413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Marketing/sales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22" name="Rectangle 26"/>
          <p:cNvSpPr>
            <a:spLocks noChangeArrowheads="1"/>
          </p:cNvSpPr>
          <p:nvPr/>
        </p:nvSpPr>
        <p:spPr bwMode="auto">
          <a:xfrm>
            <a:off x="1503363" y="6710680"/>
            <a:ext cx="5048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Finance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8435975" y="4338955"/>
            <a:ext cx="8397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808080"/>
                </a:solidFill>
                <a:ea typeface="굴림" pitchFamily="50" charset="-127"/>
              </a:rPr>
              <a:t>Supply Chain 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8440738" y="4489768"/>
            <a:ext cx="7921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808080"/>
                </a:solidFill>
                <a:ea typeface="굴림" pitchFamily="50" charset="-127"/>
              </a:rPr>
              <a:t>Management</a:t>
            </a:r>
            <a:endParaRPr lang="ko-KR" altLang="ko-KR">
              <a:ea typeface="굴림" pitchFamily="50" charset="-127"/>
            </a:endParaRPr>
          </a:p>
        </p:txBody>
      </p:sp>
      <p:grpSp>
        <p:nvGrpSpPr>
          <p:cNvPr id="25" name="Group 34"/>
          <p:cNvGrpSpPr>
            <a:grpSpLocks/>
          </p:cNvGrpSpPr>
          <p:nvPr/>
        </p:nvGrpSpPr>
        <p:grpSpPr bwMode="auto">
          <a:xfrm>
            <a:off x="8223250" y="4204018"/>
            <a:ext cx="1085850" cy="476250"/>
            <a:chOff x="4924" y="2373"/>
            <a:chExt cx="684" cy="300"/>
          </a:xfrm>
        </p:grpSpPr>
        <p:sp>
          <p:nvSpPr>
            <p:cNvPr id="26" name="Rectangle 29"/>
            <p:cNvSpPr>
              <a:spLocks noChangeArrowheads="1"/>
            </p:cNvSpPr>
            <p:nvPr/>
          </p:nvSpPr>
          <p:spPr bwMode="auto">
            <a:xfrm>
              <a:off x="4971" y="2420"/>
              <a:ext cx="636" cy="253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ko-KR" altLang="en-US">
                <a:ea typeface="굴림" pitchFamily="50" charset="-127"/>
              </a:endParaRPr>
            </a:p>
          </p:txBody>
        </p:sp>
        <p:pic>
          <p:nvPicPr>
            <p:cNvPr id="27" name="Picture 3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971" y="2421"/>
              <a:ext cx="63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" name="Rectangle 31"/>
            <p:cNvSpPr>
              <a:spLocks noChangeArrowheads="1"/>
            </p:cNvSpPr>
            <p:nvPr/>
          </p:nvSpPr>
          <p:spPr bwMode="auto">
            <a:xfrm>
              <a:off x="4971" y="2420"/>
              <a:ext cx="636" cy="253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ko-KR" altLang="en-US">
                <a:ea typeface="굴림" pitchFamily="50" charset="-127"/>
              </a:endParaRPr>
            </a:p>
          </p:txBody>
        </p:sp>
        <p:sp>
          <p:nvSpPr>
            <p:cNvPr id="29" name="Rectangle 32"/>
            <p:cNvSpPr>
              <a:spLocks noChangeArrowheads="1"/>
            </p:cNvSpPr>
            <p:nvPr/>
          </p:nvSpPr>
          <p:spPr bwMode="auto">
            <a:xfrm>
              <a:off x="4924" y="2373"/>
              <a:ext cx="637" cy="253"/>
            </a:xfrm>
            <a:prstGeom prst="rect">
              <a:avLst/>
            </a:prstGeom>
            <a:solidFill>
              <a:srgbClr val="EAEAE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ko-KR" altLang="en-US">
                <a:ea typeface="굴림" pitchFamily="50" charset="-127"/>
              </a:endParaRPr>
            </a:p>
          </p:txBody>
        </p:sp>
        <p:sp>
          <p:nvSpPr>
            <p:cNvPr id="30" name="Rectangle 33"/>
            <p:cNvSpPr>
              <a:spLocks noChangeArrowheads="1"/>
            </p:cNvSpPr>
            <p:nvPr/>
          </p:nvSpPr>
          <p:spPr bwMode="auto">
            <a:xfrm>
              <a:off x="4924" y="2373"/>
              <a:ext cx="637" cy="253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>
                <a:ea typeface="굴림" pitchFamily="50" charset="-127"/>
              </a:endParaRPr>
            </a:p>
          </p:txBody>
        </p:sp>
      </p:grpSp>
      <p:sp>
        <p:nvSpPr>
          <p:cNvPr id="31" name="Rectangle 35"/>
          <p:cNvSpPr>
            <a:spLocks noChangeArrowheads="1"/>
          </p:cNvSpPr>
          <p:nvPr/>
        </p:nvSpPr>
        <p:spPr bwMode="auto">
          <a:xfrm>
            <a:off x="8359775" y="4264343"/>
            <a:ext cx="8397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Supply Chain 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32" name="Rectangle 36"/>
          <p:cNvSpPr>
            <a:spLocks noChangeArrowheads="1"/>
          </p:cNvSpPr>
          <p:nvPr/>
        </p:nvSpPr>
        <p:spPr bwMode="auto">
          <a:xfrm>
            <a:off x="8366125" y="4413568"/>
            <a:ext cx="7921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Management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33" name="Line 37"/>
          <p:cNvSpPr>
            <a:spLocks noChangeShapeType="1"/>
          </p:cNvSpPr>
          <p:nvPr/>
        </p:nvSpPr>
        <p:spPr bwMode="auto">
          <a:xfrm flipH="1">
            <a:off x="7923213" y="4381818"/>
            <a:ext cx="290512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Freeform 38"/>
          <p:cNvSpPr>
            <a:spLocks/>
          </p:cNvSpPr>
          <p:nvPr/>
        </p:nvSpPr>
        <p:spPr bwMode="auto">
          <a:xfrm>
            <a:off x="6486525" y="3780155"/>
            <a:ext cx="1446213" cy="641350"/>
          </a:xfrm>
          <a:custGeom>
            <a:avLst/>
            <a:gdLst>
              <a:gd name="T0" fmla="*/ 0 w 911"/>
              <a:gd name="T1" fmla="*/ 0 h 404"/>
              <a:gd name="T2" fmla="*/ 1255712 w 911"/>
              <a:gd name="T3" fmla="*/ 0 h 404"/>
              <a:gd name="T4" fmla="*/ 1446212 w 911"/>
              <a:gd name="T5" fmla="*/ 641350 h 4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1" h="404">
                <a:moveTo>
                  <a:pt x="0" y="0"/>
                </a:moveTo>
                <a:lnTo>
                  <a:pt x="791" y="0"/>
                </a:lnTo>
                <a:lnTo>
                  <a:pt x="911" y="404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" name="Freeform 39"/>
          <p:cNvSpPr>
            <a:spLocks/>
          </p:cNvSpPr>
          <p:nvPr/>
        </p:nvSpPr>
        <p:spPr bwMode="auto">
          <a:xfrm>
            <a:off x="3076575" y="4411980"/>
            <a:ext cx="4848225" cy="2387600"/>
          </a:xfrm>
          <a:custGeom>
            <a:avLst/>
            <a:gdLst>
              <a:gd name="T0" fmla="*/ 0 w 3054"/>
              <a:gd name="T1" fmla="*/ 2387600 h 1504"/>
              <a:gd name="T2" fmla="*/ 4457700 w 3054"/>
              <a:gd name="T3" fmla="*/ 2387600 h 1504"/>
              <a:gd name="T4" fmla="*/ 4848225 w 3054"/>
              <a:gd name="T5" fmla="*/ 0 h 15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54" h="1504">
                <a:moveTo>
                  <a:pt x="0" y="1504"/>
                </a:moveTo>
                <a:lnTo>
                  <a:pt x="2808" y="1504"/>
                </a:lnTo>
                <a:lnTo>
                  <a:pt x="3054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Freeform 40"/>
          <p:cNvSpPr>
            <a:spLocks/>
          </p:cNvSpPr>
          <p:nvPr/>
        </p:nvSpPr>
        <p:spPr bwMode="auto">
          <a:xfrm>
            <a:off x="3135313" y="3176905"/>
            <a:ext cx="3375025" cy="633413"/>
          </a:xfrm>
          <a:custGeom>
            <a:avLst/>
            <a:gdLst>
              <a:gd name="T0" fmla="*/ 0 w 2126"/>
              <a:gd name="T1" fmla="*/ 0 h 399"/>
              <a:gd name="T2" fmla="*/ 3009900 w 2126"/>
              <a:gd name="T3" fmla="*/ 0 h 399"/>
              <a:gd name="T4" fmla="*/ 3375025 w 2126"/>
              <a:gd name="T5" fmla="*/ 633413 h 3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26" h="399">
                <a:moveTo>
                  <a:pt x="0" y="0"/>
                </a:moveTo>
                <a:lnTo>
                  <a:pt x="1896" y="0"/>
                </a:lnTo>
                <a:lnTo>
                  <a:pt x="2126" y="399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41"/>
          <p:cNvSpPr>
            <a:spLocks/>
          </p:cNvSpPr>
          <p:nvPr/>
        </p:nvSpPr>
        <p:spPr bwMode="auto">
          <a:xfrm>
            <a:off x="3125788" y="3778568"/>
            <a:ext cx="3379787" cy="593725"/>
          </a:xfrm>
          <a:custGeom>
            <a:avLst/>
            <a:gdLst>
              <a:gd name="T0" fmla="*/ 0 w 2129"/>
              <a:gd name="T1" fmla="*/ 593725 h 374"/>
              <a:gd name="T2" fmla="*/ 3109912 w 2129"/>
              <a:gd name="T3" fmla="*/ 593725 h 374"/>
              <a:gd name="T4" fmla="*/ 3379787 w 2129"/>
              <a:gd name="T5" fmla="*/ 0 h 37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29" h="374">
                <a:moveTo>
                  <a:pt x="0" y="374"/>
                </a:moveTo>
                <a:lnTo>
                  <a:pt x="1959" y="374"/>
                </a:lnTo>
                <a:lnTo>
                  <a:pt x="2129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Rectangle 42"/>
          <p:cNvSpPr>
            <a:spLocks noChangeArrowheads="1"/>
          </p:cNvSpPr>
          <p:nvPr/>
        </p:nvSpPr>
        <p:spPr bwMode="auto">
          <a:xfrm>
            <a:off x="7005638" y="3588068"/>
            <a:ext cx="5476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Logistics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39" name="Freeform 43"/>
          <p:cNvSpPr>
            <a:spLocks/>
          </p:cNvSpPr>
          <p:nvPr/>
        </p:nvSpPr>
        <p:spPr bwMode="auto">
          <a:xfrm>
            <a:off x="3116263" y="3195955"/>
            <a:ext cx="1949450" cy="554038"/>
          </a:xfrm>
          <a:custGeom>
            <a:avLst/>
            <a:gdLst>
              <a:gd name="T0" fmla="*/ 0 w 1228"/>
              <a:gd name="T1" fmla="*/ 554038 h 349"/>
              <a:gd name="T2" fmla="*/ 1630363 w 1228"/>
              <a:gd name="T3" fmla="*/ 554038 h 349"/>
              <a:gd name="T4" fmla="*/ 1949450 w 1228"/>
              <a:gd name="T5" fmla="*/ 0 h 34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28" h="349">
                <a:moveTo>
                  <a:pt x="0" y="349"/>
                </a:moveTo>
                <a:lnTo>
                  <a:pt x="1027" y="349"/>
                </a:lnTo>
                <a:lnTo>
                  <a:pt x="1228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" name="Line 44"/>
          <p:cNvSpPr>
            <a:spLocks noChangeShapeType="1"/>
          </p:cNvSpPr>
          <p:nvPr/>
        </p:nvSpPr>
        <p:spPr bwMode="auto">
          <a:xfrm>
            <a:off x="4725988" y="3740468"/>
            <a:ext cx="363537" cy="631825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Freeform 45"/>
          <p:cNvSpPr>
            <a:spLocks/>
          </p:cNvSpPr>
          <p:nvPr/>
        </p:nvSpPr>
        <p:spPr bwMode="auto">
          <a:xfrm>
            <a:off x="3135313" y="3754755"/>
            <a:ext cx="1279525" cy="274638"/>
          </a:xfrm>
          <a:custGeom>
            <a:avLst/>
            <a:gdLst>
              <a:gd name="T0" fmla="*/ 0 w 806"/>
              <a:gd name="T1" fmla="*/ 274638 h 173"/>
              <a:gd name="T2" fmla="*/ 1120775 w 806"/>
              <a:gd name="T3" fmla="*/ 274638 h 173"/>
              <a:gd name="T4" fmla="*/ 1279525 w 806"/>
              <a:gd name="T5" fmla="*/ 0 h 17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06" h="173">
                <a:moveTo>
                  <a:pt x="0" y="173"/>
                </a:moveTo>
                <a:lnTo>
                  <a:pt x="706" y="173"/>
                </a:lnTo>
                <a:lnTo>
                  <a:pt x="806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" name="Freeform 46"/>
          <p:cNvSpPr>
            <a:spLocks/>
          </p:cNvSpPr>
          <p:nvPr/>
        </p:nvSpPr>
        <p:spPr bwMode="auto">
          <a:xfrm>
            <a:off x="3146425" y="3489643"/>
            <a:ext cx="1270000" cy="261937"/>
          </a:xfrm>
          <a:custGeom>
            <a:avLst/>
            <a:gdLst>
              <a:gd name="T0" fmla="*/ 0 w 800"/>
              <a:gd name="T1" fmla="*/ 0 h 165"/>
              <a:gd name="T2" fmla="*/ 1133475 w 800"/>
              <a:gd name="T3" fmla="*/ 0 h 165"/>
              <a:gd name="T4" fmla="*/ 1270000 w 800"/>
              <a:gd name="T5" fmla="*/ 261938 h 1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00" h="165">
                <a:moveTo>
                  <a:pt x="0" y="0"/>
                </a:moveTo>
                <a:lnTo>
                  <a:pt x="714" y="0"/>
                </a:lnTo>
                <a:lnTo>
                  <a:pt x="800" y="165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Rectangle 47"/>
          <p:cNvSpPr>
            <a:spLocks noChangeArrowheads="1"/>
          </p:cNvSpPr>
          <p:nvPr/>
        </p:nvSpPr>
        <p:spPr bwMode="auto">
          <a:xfrm>
            <a:off x="5297488" y="2705418"/>
            <a:ext cx="7223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Purchasing/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44" name="Rectangle 48"/>
          <p:cNvSpPr>
            <a:spLocks noChangeArrowheads="1"/>
          </p:cNvSpPr>
          <p:nvPr/>
        </p:nvSpPr>
        <p:spPr bwMode="auto">
          <a:xfrm>
            <a:off x="5372100" y="2854643"/>
            <a:ext cx="60483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Materials 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45" name="Rectangle 49"/>
          <p:cNvSpPr>
            <a:spLocks noChangeArrowheads="1"/>
          </p:cNvSpPr>
          <p:nvPr/>
        </p:nvSpPr>
        <p:spPr bwMode="auto">
          <a:xfrm>
            <a:off x="5262563" y="3005455"/>
            <a:ext cx="7921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Management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5480050" y="4400868"/>
            <a:ext cx="5254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Physical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47" name="Rectangle 51"/>
          <p:cNvSpPr>
            <a:spLocks noChangeArrowheads="1"/>
          </p:cNvSpPr>
          <p:nvPr/>
        </p:nvSpPr>
        <p:spPr bwMode="auto">
          <a:xfrm>
            <a:off x="5400675" y="4551680"/>
            <a:ext cx="6889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Distribution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48" name="Freeform 52"/>
          <p:cNvSpPr>
            <a:spLocks/>
          </p:cNvSpPr>
          <p:nvPr/>
        </p:nvSpPr>
        <p:spPr bwMode="auto">
          <a:xfrm>
            <a:off x="3116263" y="4381818"/>
            <a:ext cx="1970087" cy="1163637"/>
          </a:xfrm>
          <a:custGeom>
            <a:avLst/>
            <a:gdLst>
              <a:gd name="T0" fmla="*/ 0 w 1241"/>
              <a:gd name="T1" fmla="*/ 1163638 h 733"/>
              <a:gd name="T2" fmla="*/ 1350962 w 1241"/>
              <a:gd name="T3" fmla="*/ 1163638 h 733"/>
              <a:gd name="T4" fmla="*/ 1970087 w 1241"/>
              <a:gd name="T5" fmla="*/ 0 h 73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41" h="733">
                <a:moveTo>
                  <a:pt x="0" y="733"/>
                </a:moveTo>
                <a:lnTo>
                  <a:pt x="851" y="733"/>
                </a:lnTo>
                <a:lnTo>
                  <a:pt x="1241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" name="Freeform 53"/>
          <p:cNvSpPr>
            <a:spLocks/>
          </p:cNvSpPr>
          <p:nvPr/>
        </p:nvSpPr>
        <p:spPr bwMode="auto">
          <a:xfrm>
            <a:off x="3116263" y="4381818"/>
            <a:ext cx="1630362" cy="852487"/>
          </a:xfrm>
          <a:custGeom>
            <a:avLst/>
            <a:gdLst>
              <a:gd name="T0" fmla="*/ 0 w 1027"/>
              <a:gd name="T1" fmla="*/ 852488 h 537"/>
              <a:gd name="T2" fmla="*/ 1139825 w 1027"/>
              <a:gd name="T3" fmla="*/ 852488 h 537"/>
              <a:gd name="T4" fmla="*/ 1630362 w 1027"/>
              <a:gd name="T5" fmla="*/ 0 h 53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27" h="537">
                <a:moveTo>
                  <a:pt x="0" y="537"/>
                </a:moveTo>
                <a:lnTo>
                  <a:pt x="718" y="537"/>
                </a:lnTo>
                <a:lnTo>
                  <a:pt x="1027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Freeform 54"/>
          <p:cNvSpPr>
            <a:spLocks/>
          </p:cNvSpPr>
          <p:nvPr/>
        </p:nvSpPr>
        <p:spPr bwMode="auto">
          <a:xfrm>
            <a:off x="3116263" y="4396105"/>
            <a:ext cx="1260475" cy="557213"/>
          </a:xfrm>
          <a:custGeom>
            <a:avLst/>
            <a:gdLst>
              <a:gd name="T0" fmla="*/ 0 w 794"/>
              <a:gd name="T1" fmla="*/ 557213 h 351"/>
              <a:gd name="T2" fmla="*/ 939800 w 794"/>
              <a:gd name="T3" fmla="*/ 557213 h 351"/>
              <a:gd name="T4" fmla="*/ 1260475 w 794"/>
              <a:gd name="T5" fmla="*/ 0 h 35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94" h="351">
                <a:moveTo>
                  <a:pt x="0" y="351"/>
                </a:moveTo>
                <a:lnTo>
                  <a:pt x="592" y="351"/>
                </a:lnTo>
                <a:lnTo>
                  <a:pt x="794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55"/>
          <p:cNvSpPr>
            <a:spLocks/>
          </p:cNvSpPr>
          <p:nvPr/>
        </p:nvSpPr>
        <p:spPr bwMode="auto">
          <a:xfrm>
            <a:off x="3106738" y="4372293"/>
            <a:ext cx="917575" cy="309562"/>
          </a:xfrm>
          <a:custGeom>
            <a:avLst/>
            <a:gdLst>
              <a:gd name="T0" fmla="*/ 0 w 578"/>
              <a:gd name="T1" fmla="*/ 309563 h 195"/>
              <a:gd name="T2" fmla="*/ 739775 w 578"/>
              <a:gd name="T3" fmla="*/ 309563 h 195"/>
              <a:gd name="T4" fmla="*/ 917575 w 578"/>
              <a:gd name="T5" fmla="*/ 0 h 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8" h="195">
                <a:moveTo>
                  <a:pt x="0" y="195"/>
                </a:moveTo>
                <a:lnTo>
                  <a:pt x="466" y="195"/>
                </a:lnTo>
                <a:lnTo>
                  <a:pt x="578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Line 56"/>
          <p:cNvSpPr>
            <a:spLocks noChangeShapeType="1"/>
          </p:cNvSpPr>
          <p:nvPr/>
        </p:nvSpPr>
        <p:spPr bwMode="auto">
          <a:xfrm>
            <a:off x="3106738" y="5867718"/>
            <a:ext cx="4568825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" name="Freeform 57"/>
          <p:cNvSpPr>
            <a:spLocks/>
          </p:cNvSpPr>
          <p:nvPr/>
        </p:nvSpPr>
        <p:spPr bwMode="auto">
          <a:xfrm>
            <a:off x="3125788" y="5886768"/>
            <a:ext cx="3859212" cy="290512"/>
          </a:xfrm>
          <a:custGeom>
            <a:avLst/>
            <a:gdLst>
              <a:gd name="T0" fmla="*/ 0 w 2431"/>
              <a:gd name="T1" fmla="*/ 290513 h 183"/>
              <a:gd name="T2" fmla="*/ 3719512 w 2431"/>
              <a:gd name="T3" fmla="*/ 290513 h 183"/>
              <a:gd name="T4" fmla="*/ 3859212 w 2431"/>
              <a:gd name="T5" fmla="*/ 0 h 18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31" h="183">
                <a:moveTo>
                  <a:pt x="0" y="183"/>
                </a:moveTo>
                <a:lnTo>
                  <a:pt x="2343" y="183"/>
                </a:lnTo>
                <a:lnTo>
                  <a:pt x="2431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Freeform 58"/>
          <p:cNvSpPr>
            <a:spLocks/>
          </p:cNvSpPr>
          <p:nvPr/>
        </p:nvSpPr>
        <p:spPr bwMode="auto">
          <a:xfrm>
            <a:off x="3125788" y="5867718"/>
            <a:ext cx="4249737" cy="631825"/>
          </a:xfrm>
          <a:custGeom>
            <a:avLst/>
            <a:gdLst>
              <a:gd name="T0" fmla="*/ 0 w 2677"/>
              <a:gd name="T1" fmla="*/ 631825 h 398"/>
              <a:gd name="T2" fmla="*/ 3886200 w 2677"/>
              <a:gd name="T3" fmla="*/ 631825 h 398"/>
              <a:gd name="T4" fmla="*/ 4249737 w 2677"/>
              <a:gd name="T5" fmla="*/ 0 h 39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77" h="398">
                <a:moveTo>
                  <a:pt x="0" y="398"/>
                </a:moveTo>
                <a:lnTo>
                  <a:pt x="2448" y="398"/>
                </a:lnTo>
                <a:lnTo>
                  <a:pt x="2677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Freeform 59"/>
          <p:cNvSpPr>
            <a:spLocks/>
          </p:cNvSpPr>
          <p:nvPr/>
        </p:nvSpPr>
        <p:spPr bwMode="auto">
          <a:xfrm>
            <a:off x="3116263" y="1964055"/>
            <a:ext cx="1949450" cy="1212850"/>
          </a:xfrm>
          <a:custGeom>
            <a:avLst/>
            <a:gdLst>
              <a:gd name="T0" fmla="*/ 0 w 1228"/>
              <a:gd name="T1" fmla="*/ 0 h 764"/>
              <a:gd name="T2" fmla="*/ 1223963 w 1228"/>
              <a:gd name="T3" fmla="*/ 0 h 764"/>
              <a:gd name="T4" fmla="*/ 1949450 w 1228"/>
              <a:gd name="T5" fmla="*/ 1212850 h 7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28" h="764">
                <a:moveTo>
                  <a:pt x="0" y="0"/>
                </a:moveTo>
                <a:lnTo>
                  <a:pt x="771" y="0"/>
                </a:lnTo>
                <a:lnTo>
                  <a:pt x="1228" y="764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" name="Freeform 60"/>
          <p:cNvSpPr>
            <a:spLocks/>
          </p:cNvSpPr>
          <p:nvPr/>
        </p:nvSpPr>
        <p:spPr bwMode="auto">
          <a:xfrm>
            <a:off x="3135313" y="2256155"/>
            <a:ext cx="1541462" cy="901700"/>
          </a:xfrm>
          <a:custGeom>
            <a:avLst/>
            <a:gdLst>
              <a:gd name="T0" fmla="*/ 0 w 971"/>
              <a:gd name="T1" fmla="*/ 0 h 568"/>
              <a:gd name="T2" fmla="*/ 995362 w 971"/>
              <a:gd name="T3" fmla="*/ 0 h 568"/>
              <a:gd name="T4" fmla="*/ 1541462 w 971"/>
              <a:gd name="T5" fmla="*/ 901700 h 5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71" h="568">
                <a:moveTo>
                  <a:pt x="0" y="0"/>
                </a:moveTo>
                <a:lnTo>
                  <a:pt x="627" y="0"/>
                </a:lnTo>
                <a:lnTo>
                  <a:pt x="971" y="568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Freeform 61"/>
          <p:cNvSpPr>
            <a:spLocks/>
          </p:cNvSpPr>
          <p:nvPr/>
        </p:nvSpPr>
        <p:spPr bwMode="auto">
          <a:xfrm>
            <a:off x="3146425" y="2565718"/>
            <a:ext cx="1146175" cy="601662"/>
          </a:xfrm>
          <a:custGeom>
            <a:avLst/>
            <a:gdLst>
              <a:gd name="T0" fmla="*/ 0 w 722"/>
              <a:gd name="T1" fmla="*/ 0 h 379"/>
              <a:gd name="T2" fmla="*/ 800100 w 722"/>
              <a:gd name="T3" fmla="*/ 0 h 379"/>
              <a:gd name="T4" fmla="*/ 1146175 w 722"/>
              <a:gd name="T5" fmla="*/ 601663 h 3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22" h="379">
                <a:moveTo>
                  <a:pt x="0" y="0"/>
                </a:moveTo>
                <a:lnTo>
                  <a:pt x="504" y="0"/>
                </a:lnTo>
                <a:lnTo>
                  <a:pt x="722" y="379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Freeform 62"/>
          <p:cNvSpPr>
            <a:spLocks/>
          </p:cNvSpPr>
          <p:nvPr/>
        </p:nvSpPr>
        <p:spPr bwMode="auto">
          <a:xfrm>
            <a:off x="3155950" y="2857818"/>
            <a:ext cx="819150" cy="309562"/>
          </a:xfrm>
          <a:custGeom>
            <a:avLst/>
            <a:gdLst>
              <a:gd name="T0" fmla="*/ 0 w 516"/>
              <a:gd name="T1" fmla="*/ 0 h 195"/>
              <a:gd name="T2" fmla="*/ 641350 w 516"/>
              <a:gd name="T3" fmla="*/ 0 h 195"/>
              <a:gd name="T4" fmla="*/ 819150 w 516"/>
              <a:gd name="T5" fmla="*/ 309563 h 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16" h="195">
                <a:moveTo>
                  <a:pt x="0" y="0"/>
                </a:moveTo>
                <a:lnTo>
                  <a:pt x="404" y="0"/>
                </a:lnTo>
                <a:lnTo>
                  <a:pt x="516" y="195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Rectangle 63"/>
          <p:cNvSpPr>
            <a:spLocks noChangeArrowheads="1"/>
          </p:cNvSpPr>
          <p:nvPr/>
        </p:nvSpPr>
        <p:spPr bwMode="auto">
          <a:xfrm>
            <a:off x="1588770" y="1625918"/>
            <a:ext cx="163666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 b="1" dirty="0">
                <a:solidFill>
                  <a:srgbClr val="FF0000"/>
                </a:solidFill>
                <a:ea typeface="굴림" pitchFamily="50" charset="-127"/>
              </a:rPr>
              <a:t>Activity fragmentation to 1960</a:t>
            </a:r>
            <a:endParaRPr lang="ko-KR" altLang="ko-KR" dirty="0">
              <a:solidFill>
                <a:srgbClr val="FF0000"/>
              </a:solidFill>
              <a:ea typeface="굴림" pitchFamily="50" charset="-127"/>
            </a:endParaRPr>
          </a:p>
        </p:txBody>
      </p:sp>
      <p:sp>
        <p:nvSpPr>
          <p:cNvPr id="62" name="Rectangle 66"/>
          <p:cNvSpPr>
            <a:spLocks noChangeArrowheads="1"/>
          </p:cNvSpPr>
          <p:nvPr/>
        </p:nvSpPr>
        <p:spPr bwMode="auto">
          <a:xfrm>
            <a:off x="1503363" y="1895793"/>
            <a:ext cx="11874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Demand forecasting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63" name="Rectangle 67"/>
          <p:cNvSpPr>
            <a:spLocks noChangeArrowheads="1"/>
          </p:cNvSpPr>
          <p:nvPr/>
        </p:nvSpPr>
        <p:spPr bwMode="auto">
          <a:xfrm>
            <a:off x="1503363" y="2195830"/>
            <a:ext cx="6873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Purchasing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64" name="Rectangle 68"/>
          <p:cNvSpPr>
            <a:spLocks noChangeArrowheads="1"/>
          </p:cNvSpPr>
          <p:nvPr/>
        </p:nvSpPr>
        <p:spPr bwMode="auto">
          <a:xfrm>
            <a:off x="1503363" y="2497455"/>
            <a:ext cx="135413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Requirements planning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65" name="Rectangle 69"/>
          <p:cNvSpPr>
            <a:spLocks noChangeArrowheads="1"/>
          </p:cNvSpPr>
          <p:nvPr/>
        </p:nvSpPr>
        <p:spPr bwMode="auto">
          <a:xfrm>
            <a:off x="1503363" y="2797493"/>
            <a:ext cx="11699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Production planning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66" name="Rectangle 70"/>
          <p:cNvSpPr>
            <a:spLocks noChangeArrowheads="1"/>
          </p:cNvSpPr>
          <p:nvPr/>
        </p:nvSpPr>
        <p:spPr bwMode="auto">
          <a:xfrm>
            <a:off x="1503363" y="3099118"/>
            <a:ext cx="140493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Manufacturing inventory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67" name="Rectangle 71"/>
          <p:cNvSpPr>
            <a:spLocks noChangeArrowheads="1"/>
          </p:cNvSpPr>
          <p:nvPr/>
        </p:nvSpPr>
        <p:spPr bwMode="auto">
          <a:xfrm>
            <a:off x="1503363" y="3400743"/>
            <a:ext cx="8048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Warehousing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68" name="Rectangle 72"/>
          <p:cNvSpPr>
            <a:spLocks noChangeArrowheads="1"/>
          </p:cNvSpPr>
          <p:nvPr/>
        </p:nvSpPr>
        <p:spPr bwMode="auto">
          <a:xfrm>
            <a:off x="1503363" y="3700780"/>
            <a:ext cx="10191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Material handling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69" name="Rectangle 73"/>
          <p:cNvSpPr>
            <a:spLocks noChangeArrowheads="1"/>
          </p:cNvSpPr>
          <p:nvPr/>
        </p:nvSpPr>
        <p:spPr bwMode="auto">
          <a:xfrm>
            <a:off x="1503363" y="4002405"/>
            <a:ext cx="6445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Packaging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70" name="Rectangle 74"/>
          <p:cNvSpPr>
            <a:spLocks noChangeArrowheads="1"/>
          </p:cNvSpPr>
          <p:nvPr/>
        </p:nvSpPr>
        <p:spPr bwMode="auto">
          <a:xfrm>
            <a:off x="1503363" y="4302443"/>
            <a:ext cx="14589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Finished goods inventory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71" name="Rectangle 75"/>
          <p:cNvSpPr>
            <a:spLocks noChangeArrowheads="1"/>
          </p:cNvSpPr>
          <p:nvPr/>
        </p:nvSpPr>
        <p:spPr bwMode="auto">
          <a:xfrm>
            <a:off x="1503363" y="4604068"/>
            <a:ext cx="12001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Distribution planning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72" name="Rectangle 76"/>
          <p:cNvSpPr>
            <a:spLocks noChangeArrowheads="1"/>
          </p:cNvSpPr>
          <p:nvPr/>
        </p:nvSpPr>
        <p:spPr bwMode="auto">
          <a:xfrm>
            <a:off x="1503363" y="4904105"/>
            <a:ext cx="10255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Order processing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73" name="Rectangle 77"/>
          <p:cNvSpPr>
            <a:spLocks noChangeArrowheads="1"/>
          </p:cNvSpPr>
          <p:nvPr/>
        </p:nvSpPr>
        <p:spPr bwMode="auto">
          <a:xfrm>
            <a:off x="1503363" y="5205730"/>
            <a:ext cx="87153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Transportation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74" name="Rectangle 78"/>
          <p:cNvSpPr>
            <a:spLocks noChangeArrowheads="1"/>
          </p:cNvSpPr>
          <p:nvPr/>
        </p:nvSpPr>
        <p:spPr bwMode="auto">
          <a:xfrm>
            <a:off x="1503363" y="5507355"/>
            <a:ext cx="10429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Customer service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75" name="Rectangle 79"/>
          <p:cNvSpPr>
            <a:spLocks noChangeArrowheads="1"/>
          </p:cNvSpPr>
          <p:nvPr/>
        </p:nvSpPr>
        <p:spPr bwMode="auto">
          <a:xfrm>
            <a:off x="1503363" y="5807393"/>
            <a:ext cx="10652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Strategic planning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76" name="Rectangle 80"/>
          <p:cNvSpPr>
            <a:spLocks noChangeArrowheads="1"/>
          </p:cNvSpPr>
          <p:nvPr/>
        </p:nvSpPr>
        <p:spPr bwMode="auto">
          <a:xfrm>
            <a:off x="1503363" y="6109018"/>
            <a:ext cx="11906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Information services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77" name="Rectangle 81"/>
          <p:cNvSpPr>
            <a:spLocks noChangeArrowheads="1"/>
          </p:cNvSpPr>
          <p:nvPr/>
        </p:nvSpPr>
        <p:spPr bwMode="auto">
          <a:xfrm>
            <a:off x="1503363" y="6409055"/>
            <a:ext cx="9413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Marketing/sales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78" name="Rectangle 82"/>
          <p:cNvSpPr>
            <a:spLocks noChangeArrowheads="1"/>
          </p:cNvSpPr>
          <p:nvPr/>
        </p:nvSpPr>
        <p:spPr bwMode="auto">
          <a:xfrm>
            <a:off x="1503363" y="6710680"/>
            <a:ext cx="5048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Finance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79" name="Rectangle 83"/>
          <p:cNvSpPr>
            <a:spLocks noChangeArrowheads="1"/>
          </p:cNvSpPr>
          <p:nvPr/>
        </p:nvSpPr>
        <p:spPr bwMode="auto">
          <a:xfrm>
            <a:off x="8435975" y="4338955"/>
            <a:ext cx="8397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808080"/>
                </a:solidFill>
                <a:ea typeface="굴림" pitchFamily="50" charset="-127"/>
              </a:rPr>
              <a:t>Supply Chain 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80" name="Rectangle 84"/>
          <p:cNvSpPr>
            <a:spLocks noChangeArrowheads="1"/>
          </p:cNvSpPr>
          <p:nvPr/>
        </p:nvSpPr>
        <p:spPr bwMode="auto">
          <a:xfrm>
            <a:off x="8440738" y="4489768"/>
            <a:ext cx="7921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808080"/>
                </a:solidFill>
                <a:ea typeface="굴림" pitchFamily="50" charset="-127"/>
              </a:rPr>
              <a:t>Management</a:t>
            </a:r>
            <a:endParaRPr lang="ko-KR" altLang="ko-KR">
              <a:ea typeface="굴림" pitchFamily="50" charset="-127"/>
            </a:endParaRPr>
          </a:p>
        </p:txBody>
      </p:sp>
      <p:grpSp>
        <p:nvGrpSpPr>
          <p:cNvPr id="81" name="Group 90"/>
          <p:cNvGrpSpPr>
            <a:grpSpLocks/>
          </p:cNvGrpSpPr>
          <p:nvPr/>
        </p:nvGrpSpPr>
        <p:grpSpPr bwMode="auto">
          <a:xfrm>
            <a:off x="8223250" y="4204018"/>
            <a:ext cx="1085850" cy="476250"/>
            <a:chOff x="4924" y="2373"/>
            <a:chExt cx="684" cy="300"/>
          </a:xfrm>
        </p:grpSpPr>
        <p:sp>
          <p:nvSpPr>
            <p:cNvPr id="82" name="Rectangle 85"/>
            <p:cNvSpPr>
              <a:spLocks noChangeArrowheads="1"/>
            </p:cNvSpPr>
            <p:nvPr/>
          </p:nvSpPr>
          <p:spPr bwMode="auto">
            <a:xfrm>
              <a:off x="4971" y="2420"/>
              <a:ext cx="636" cy="253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ko-KR" altLang="en-US">
                <a:ea typeface="굴림" pitchFamily="50" charset="-127"/>
              </a:endParaRPr>
            </a:p>
          </p:txBody>
        </p:sp>
        <p:pic>
          <p:nvPicPr>
            <p:cNvPr id="83" name="Picture 8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971" y="2421"/>
              <a:ext cx="63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4" name="Rectangle 87"/>
            <p:cNvSpPr>
              <a:spLocks noChangeArrowheads="1"/>
            </p:cNvSpPr>
            <p:nvPr/>
          </p:nvSpPr>
          <p:spPr bwMode="auto">
            <a:xfrm>
              <a:off x="4971" y="2420"/>
              <a:ext cx="636" cy="253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ko-KR" altLang="en-US">
                <a:ea typeface="굴림" pitchFamily="50" charset="-127"/>
              </a:endParaRPr>
            </a:p>
          </p:txBody>
        </p:sp>
        <p:sp>
          <p:nvSpPr>
            <p:cNvPr id="85" name="Rectangle 88"/>
            <p:cNvSpPr>
              <a:spLocks noChangeArrowheads="1"/>
            </p:cNvSpPr>
            <p:nvPr/>
          </p:nvSpPr>
          <p:spPr bwMode="auto">
            <a:xfrm>
              <a:off x="4924" y="2373"/>
              <a:ext cx="637" cy="253"/>
            </a:xfrm>
            <a:prstGeom prst="rect">
              <a:avLst/>
            </a:prstGeom>
            <a:solidFill>
              <a:srgbClr val="EAEAE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ko-KR" altLang="en-US">
                <a:ea typeface="굴림" pitchFamily="50" charset="-127"/>
              </a:endParaRPr>
            </a:p>
          </p:txBody>
        </p:sp>
        <p:sp>
          <p:nvSpPr>
            <p:cNvPr id="86" name="Rectangle 89"/>
            <p:cNvSpPr>
              <a:spLocks noChangeArrowheads="1"/>
            </p:cNvSpPr>
            <p:nvPr/>
          </p:nvSpPr>
          <p:spPr bwMode="auto">
            <a:xfrm>
              <a:off x="4924" y="2373"/>
              <a:ext cx="637" cy="253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>
                <a:ea typeface="굴림" pitchFamily="50" charset="-127"/>
              </a:endParaRPr>
            </a:p>
          </p:txBody>
        </p:sp>
      </p:grpSp>
      <p:sp>
        <p:nvSpPr>
          <p:cNvPr id="87" name="Rectangle 91"/>
          <p:cNvSpPr>
            <a:spLocks noChangeArrowheads="1"/>
          </p:cNvSpPr>
          <p:nvPr/>
        </p:nvSpPr>
        <p:spPr bwMode="auto">
          <a:xfrm>
            <a:off x="8359775" y="4264343"/>
            <a:ext cx="8397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Supply Chain 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88" name="Rectangle 92"/>
          <p:cNvSpPr>
            <a:spLocks noChangeArrowheads="1"/>
          </p:cNvSpPr>
          <p:nvPr/>
        </p:nvSpPr>
        <p:spPr bwMode="auto">
          <a:xfrm>
            <a:off x="8366125" y="4413568"/>
            <a:ext cx="7921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Management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89" name="Line 93"/>
          <p:cNvSpPr>
            <a:spLocks noChangeShapeType="1"/>
          </p:cNvSpPr>
          <p:nvPr/>
        </p:nvSpPr>
        <p:spPr bwMode="auto">
          <a:xfrm flipH="1">
            <a:off x="7923213" y="4381818"/>
            <a:ext cx="290512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" name="Freeform 94"/>
          <p:cNvSpPr>
            <a:spLocks/>
          </p:cNvSpPr>
          <p:nvPr/>
        </p:nvSpPr>
        <p:spPr bwMode="auto">
          <a:xfrm>
            <a:off x="6486525" y="3780155"/>
            <a:ext cx="1446213" cy="641350"/>
          </a:xfrm>
          <a:custGeom>
            <a:avLst/>
            <a:gdLst>
              <a:gd name="T0" fmla="*/ 0 w 911"/>
              <a:gd name="T1" fmla="*/ 0 h 404"/>
              <a:gd name="T2" fmla="*/ 1255712 w 911"/>
              <a:gd name="T3" fmla="*/ 0 h 404"/>
              <a:gd name="T4" fmla="*/ 1446212 w 911"/>
              <a:gd name="T5" fmla="*/ 641350 h 4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1" h="404">
                <a:moveTo>
                  <a:pt x="0" y="0"/>
                </a:moveTo>
                <a:lnTo>
                  <a:pt x="791" y="0"/>
                </a:lnTo>
                <a:lnTo>
                  <a:pt x="911" y="404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" name="Freeform 95"/>
          <p:cNvSpPr>
            <a:spLocks/>
          </p:cNvSpPr>
          <p:nvPr/>
        </p:nvSpPr>
        <p:spPr bwMode="auto">
          <a:xfrm>
            <a:off x="3076575" y="4411980"/>
            <a:ext cx="4848225" cy="2387600"/>
          </a:xfrm>
          <a:custGeom>
            <a:avLst/>
            <a:gdLst>
              <a:gd name="T0" fmla="*/ 0 w 3054"/>
              <a:gd name="T1" fmla="*/ 2387600 h 1504"/>
              <a:gd name="T2" fmla="*/ 4457700 w 3054"/>
              <a:gd name="T3" fmla="*/ 2387600 h 1504"/>
              <a:gd name="T4" fmla="*/ 4848225 w 3054"/>
              <a:gd name="T5" fmla="*/ 0 h 15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054" h="1504">
                <a:moveTo>
                  <a:pt x="0" y="1504"/>
                </a:moveTo>
                <a:lnTo>
                  <a:pt x="2808" y="1504"/>
                </a:lnTo>
                <a:lnTo>
                  <a:pt x="3054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" name="Freeform 96"/>
          <p:cNvSpPr>
            <a:spLocks/>
          </p:cNvSpPr>
          <p:nvPr/>
        </p:nvSpPr>
        <p:spPr bwMode="auto">
          <a:xfrm>
            <a:off x="3135313" y="3176905"/>
            <a:ext cx="3375025" cy="633413"/>
          </a:xfrm>
          <a:custGeom>
            <a:avLst/>
            <a:gdLst>
              <a:gd name="T0" fmla="*/ 0 w 2126"/>
              <a:gd name="T1" fmla="*/ 0 h 399"/>
              <a:gd name="T2" fmla="*/ 3009900 w 2126"/>
              <a:gd name="T3" fmla="*/ 0 h 399"/>
              <a:gd name="T4" fmla="*/ 3375025 w 2126"/>
              <a:gd name="T5" fmla="*/ 633413 h 3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26" h="399">
                <a:moveTo>
                  <a:pt x="0" y="0"/>
                </a:moveTo>
                <a:lnTo>
                  <a:pt x="1896" y="0"/>
                </a:lnTo>
                <a:lnTo>
                  <a:pt x="2126" y="399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3" name="Freeform 97"/>
          <p:cNvSpPr>
            <a:spLocks/>
          </p:cNvSpPr>
          <p:nvPr/>
        </p:nvSpPr>
        <p:spPr bwMode="auto">
          <a:xfrm>
            <a:off x="3125788" y="3778568"/>
            <a:ext cx="3379787" cy="593725"/>
          </a:xfrm>
          <a:custGeom>
            <a:avLst/>
            <a:gdLst>
              <a:gd name="T0" fmla="*/ 0 w 2129"/>
              <a:gd name="T1" fmla="*/ 593725 h 374"/>
              <a:gd name="T2" fmla="*/ 3109912 w 2129"/>
              <a:gd name="T3" fmla="*/ 593725 h 374"/>
              <a:gd name="T4" fmla="*/ 3379787 w 2129"/>
              <a:gd name="T5" fmla="*/ 0 h 37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29" h="374">
                <a:moveTo>
                  <a:pt x="0" y="374"/>
                </a:moveTo>
                <a:lnTo>
                  <a:pt x="1959" y="374"/>
                </a:lnTo>
                <a:lnTo>
                  <a:pt x="2129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4" name="Rectangle 98"/>
          <p:cNvSpPr>
            <a:spLocks noChangeArrowheads="1"/>
          </p:cNvSpPr>
          <p:nvPr/>
        </p:nvSpPr>
        <p:spPr bwMode="auto">
          <a:xfrm>
            <a:off x="7005638" y="3588068"/>
            <a:ext cx="5476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Logistics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95" name="Freeform 99"/>
          <p:cNvSpPr>
            <a:spLocks/>
          </p:cNvSpPr>
          <p:nvPr/>
        </p:nvSpPr>
        <p:spPr bwMode="auto">
          <a:xfrm>
            <a:off x="3116263" y="3195955"/>
            <a:ext cx="1949450" cy="554038"/>
          </a:xfrm>
          <a:custGeom>
            <a:avLst/>
            <a:gdLst>
              <a:gd name="T0" fmla="*/ 0 w 1228"/>
              <a:gd name="T1" fmla="*/ 554038 h 349"/>
              <a:gd name="T2" fmla="*/ 1630363 w 1228"/>
              <a:gd name="T3" fmla="*/ 554038 h 349"/>
              <a:gd name="T4" fmla="*/ 1949450 w 1228"/>
              <a:gd name="T5" fmla="*/ 0 h 34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28" h="349">
                <a:moveTo>
                  <a:pt x="0" y="349"/>
                </a:moveTo>
                <a:lnTo>
                  <a:pt x="1027" y="349"/>
                </a:lnTo>
                <a:lnTo>
                  <a:pt x="1228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6" name="Line 100"/>
          <p:cNvSpPr>
            <a:spLocks noChangeShapeType="1"/>
          </p:cNvSpPr>
          <p:nvPr/>
        </p:nvSpPr>
        <p:spPr bwMode="auto">
          <a:xfrm>
            <a:off x="4725988" y="3740468"/>
            <a:ext cx="363537" cy="631825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7" name="Freeform 101"/>
          <p:cNvSpPr>
            <a:spLocks/>
          </p:cNvSpPr>
          <p:nvPr/>
        </p:nvSpPr>
        <p:spPr bwMode="auto">
          <a:xfrm>
            <a:off x="3135313" y="3754755"/>
            <a:ext cx="1279525" cy="274638"/>
          </a:xfrm>
          <a:custGeom>
            <a:avLst/>
            <a:gdLst>
              <a:gd name="T0" fmla="*/ 0 w 806"/>
              <a:gd name="T1" fmla="*/ 274638 h 173"/>
              <a:gd name="T2" fmla="*/ 1120775 w 806"/>
              <a:gd name="T3" fmla="*/ 274638 h 173"/>
              <a:gd name="T4" fmla="*/ 1279525 w 806"/>
              <a:gd name="T5" fmla="*/ 0 h 17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06" h="173">
                <a:moveTo>
                  <a:pt x="0" y="173"/>
                </a:moveTo>
                <a:lnTo>
                  <a:pt x="706" y="173"/>
                </a:lnTo>
                <a:lnTo>
                  <a:pt x="806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8" name="Freeform 102"/>
          <p:cNvSpPr>
            <a:spLocks/>
          </p:cNvSpPr>
          <p:nvPr/>
        </p:nvSpPr>
        <p:spPr bwMode="auto">
          <a:xfrm>
            <a:off x="3146425" y="3489643"/>
            <a:ext cx="1270000" cy="261937"/>
          </a:xfrm>
          <a:custGeom>
            <a:avLst/>
            <a:gdLst>
              <a:gd name="T0" fmla="*/ 0 w 800"/>
              <a:gd name="T1" fmla="*/ 0 h 165"/>
              <a:gd name="T2" fmla="*/ 1133475 w 800"/>
              <a:gd name="T3" fmla="*/ 0 h 165"/>
              <a:gd name="T4" fmla="*/ 1270000 w 800"/>
              <a:gd name="T5" fmla="*/ 261938 h 1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00" h="165">
                <a:moveTo>
                  <a:pt x="0" y="0"/>
                </a:moveTo>
                <a:lnTo>
                  <a:pt x="714" y="0"/>
                </a:lnTo>
                <a:lnTo>
                  <a:pt x="800" y="165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" name="Rectangle 103"/>
          <p:cNvSpPr>
            <a:spLocks noChangeArrowheads="1"/>
          </p:cNvSpPr>
          <p:nvPr/>
        </p:nvSpPr>
        <p:spPr bwMode="auto">
          <a:xfrm>
            <a:off x="5297488" y="2705418"/>
            <a:ext cx="7223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Purchasing/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00" name="Rectangle 104"/>
          <p:cNvSpPr>
            <a:spLocks noChangeArrowheads="1"/>
          </p:cNvSpPr>
          <p:nvPr/>
        </p:nvSpPr>
        <p:spPr bwMode="auto">
          <a:xfrm>
            <a:off x="5372100" y="2854643"/>
            <a:ext cx="60483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Materials 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01" name="Rectangle 105"/>
          <p:cNvSpPr>
            <a:spLocks noChangeArrowheads="1"/>
          </p:cNvSpPr>
          <p:nvPr/>
        </p:nvSpPr>
        <p:spPr bwMode="auto">
          <a:xfrm>
            <a:off x="5262563" y="3005455"/>
            <a:ext cx="7921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Management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02" name="Rectangle 106"/>
          <p:cNvSpPr>
            <a:spLocks noChangeArrowheads="1"/>
          </p:cNvSpPr>
          <p:nvPr/>
        </p:nvSpPr>
        <p:spPr bwMode="auto">
          <a:xfrm>
            <a:off x="5480050" y="4400868"/>
            <a:ext cx="5254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Physical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03" name="Rectangle 107"/>
          <p:cNvSpPr>
            <a:spLocks noChangeArrowheads="1"/>
          </p:cNvSpPr>
          <p:nvPr/>
        </p:nvSpPr>
        <p:spPr bwMode="auto">
          <a:xfrm>
            <a:off x="5400675" y="4551680"/>
            <a:ext cx="6889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>
                <a:solidFill>
                  <a:srgbClr val="000000"/>
                </a:solidFill>
                <a:ea typeface="굴림" pitchFamily="50" charset="-127"/>
              </a:rPr>
              <a:t>Distribution</a:t>
            </a:r>
            <a:endParaRPr lang="ko-KR" altLang="ko-KR">
              <a:ea typeface="굴림" pitchFamily="50" charset="-127"/>
            </a:endParaRPr>
          </a:p>
        </p:txBody>
      </p:sp>
      <p:sp>
        <p:nvSpPr>
          <p:cNvPr id="104" name="Freeform 108"/>
          <p:cNvSpPr>
            <a:spLocks/>
          </p:cNvSpPr>
          <p:nvPr/>
        </p:nvSpPr>
        <p:spPr bwMode="auto">
          <a:xfrm>
            <a:off x="3116263" y="4381818"/>
            <a:ext cx="1970087" cy="1163637"/>
          </a:xfrm>
          <a:custGeom>
            <a:avLst/>
            <a:gdLst>
              <a:gd name="T0" fmla="*/ 0 w 1241"/>
              <a:gd name="T1" fmla="*/ 1163638 h 733"/>
              <a:gd name="T2" fmla="*/ 1350962 w 1241"/>
              <a:gd name="T3" fmla="*/ 1163638 h 733"/>
              <a:gd name="T4" fmla="*/ 1970087 w 1241"/>
              <a:gd name="T5" fmla="*/ 0 h 73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41" h="733">
                <a:moveTo>
                  <a:pt x="0" y="733"/>
                </a:moveTo>
                <a:lnTo>
                  <a:pt x="851" y="733"/>
                </a:lnTo>
                <a:lnTo>
                  <a:pt x="1241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" name="Freeform 109"/>
          <p:cNvSpPr>
            <a:spLocks/>
          </p:cNvSpPr>
          <p:nvPr/>
        </p:nvSpPr>
        <p:spPr bwMode="auto">
          <a:xfrm>
            <a:off x="3116263" y="4381818"/>
            <a:ext cx="1630362" cy="852487"/>
          </a:xfrm>
          <a:custGeom>
            <a:avLst/>
            <a:gdLst>
              <a:gd name="T0" fmla="*/ 0 w 1027"/>
              <a:gd name="T1" fmla="*/ 852488 h 537"/>
              <a:gd name="T2" fmla="*/ 1139825 w 1027"/>
              <a:gd name="T3" fmla="*/ 852488 h 537"/>
              <a:gd name="T4" fmla="*/ 1630362 w 1027"/>
              <a:gd name="T5" fmla="*/ 0 h 53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27" h="537">
                <a:moveTo>
                  <a:pt x="0" y="537"/>
                </a:moveTo>
                <a:lnTo>
                  <a:pt x="718" y="537"/>
                </a:lnTo>
                <a:lnTo>
                  <a:pt x="1027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" name="Freeform 110"/>
          <p:cNvSpPr>
            <a:spLocks/>
          </p:cNvSpPr>
          <p:nvPr/>
        </p:nvSpPr>
        <p:spPr bwMode="auto">
          <a:xfrm>
            <a:off x="3116263" y="4396105"/>
            <a:ext cx="1260475" cy="557213"/>
          </a:xfrm>
          <a:custGeom>
            <a:avLst/>
            <a:gdLst>
              <a:gd name="T0" fmla="*/ 0 w 794"/>
              <a:gd name="T1" fmla="*/ 557213 h 351"/>
              <a:gd name="T2" fmla="*/ 939800 w 794"/>
              <a:gd name="T3" fmla="*/ 557213 h 351"/>
              <a:gd name="T4" fmla="*/ 1260475 w 794"/>
              <a:gd name="T5" fmla="*/ 0 h 35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94" h="351">
                <a:moveTo>
                  <a:pt x="0" y="351"/>
                </a:moveTo>
                <a:lnTo>
                  <a:pt x="592" y="351"/>
                </a:lnTo>
                <a:lnTo>
                  <a:pt x="794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" name="Freeform 111"/>
          <p:cNvSpPr>
            <a:spLocks/>
          </p:cNvSpPr>
          <p:nvPr/>
        </p:nvSpPr>
        <p:spPr bwMode="auto">
          <a:xfrm>
            <a:off x="3106738" y="4372293"/>
            <a:ext cx="917575" cy="309562"/>
          </a:xfrm>
          <a:custGeom>
            <a:avLst/>
            <a:gdLst>
              <a:gd name="T0" fmla="*/ 0 w 578"/>
              <a:gd name="T1" fmla="*/ 309563 h 195"/>
              <a:gd name="T2" fmla="*/ 739775 w 578"/>
              <a:gd name="T3" fmla="*/ 309563 h 195"/>
              <a:gd name="T4" fmla="*/ 917575 w 578"/>
              <a:gd name="T5" fmla="*/ 0 h 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8" h="195">
                <a:moveTo>
                  <a:pt x="0" y="195"/>
                </a:moveTo>
                <a:lnTo>
                  <a:pt x="466" y="195"/>
                </a:lnTo>
                <a:lnTo>
                  <a:pt x="578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" name="Line 112"/>
          <p:cNvSpPr>
            <a:spLocks noChangeShapeType="1"/>
          </p:cNvSpPr>
          <p:nvPr/>
        </p:nvSpPr>
        <p:spPr bwMode="auto">
          <a:xfrm>
            <a:off x="3106738" y="5867718"/>
            <a:ext cx="4568825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" name="Freeform 113"/>
          <p:cNvSpPr>
            <a:spLocks/>
          </p:cNvSpPr>
          <p:nvPr/>
        </p:nvSpPr>
        <p:spPr bwMode="auto">
          <a:xfrm>
            <a:off x="3125788" y="5886768"/>
            <a:ext cx="3859212" cy="290512"/>
          </a:xfrm>
          <a:custGeom>
            <a:avLst/>
            <a:gdLst>
              <a:gd name="T0" fmla="*/ 0 w 2431"/>
              <a:gd name="T1" fmla="*/ 290513 h 183"/>
              <a:gd name="T2" fmla="*/ 3719512 w 2431"/>
              <a:gd name="T3" fmla="*/ 290513 h 183"/>
              <a:gd name="T4" fmla="*/ 3859212 w 2431"/>
              <a:gd name="T5" fmla="*/ 0 h 18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31" h="183">
                <a:moveTo>
                  <a:pt x="0" y="183"/>
                </a:moveTo>
                <a:lnTo>
                  <a:pt x="2343" y="183"/>
                </a:lnTo>
                <a:lnTo>
                  <a:pt x="2431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" name="Freeform 114"/>
          <p:cNvSpPr>
            <a:spLocks/>
          </p:cNvSpPr>
          <p:nvPr/>
        </p:nvSpPr>
        <p:spPr bwMode="auto">
          <a:xfrm>
            <a:off x="3125788" y="5867718"/>
            <a:ext cx="4249737" cy="631825"/>
          </a:xfrm>
          <a:custGeom>
            <a:avLst/>
            <a:gdLst>
              <a:gd name="T0" fmla="*/ 0 w 2677"/>
              <a:gd name="T1" fmla="*/ 631825 h 398"/>
              <a:gd name="T2" fmla="*/ 3886200 w 2677"/>
              <a:gd name="T3" fmla="*/ 631825 h 398"/>
              <a:gd name="T4" fmla="*/ 4249737 w 2677"/>
              <a:gd name="T5" fmla="*/ 0 h 39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77" h="398">
                <a:moveTo>
                  <a:pt x="0" y="398"/>
                </a:moveTo>
                <a:lnTo>
                  <a:pt x="2448" y="398"/>
                </a:lnTo>
                <a:lnTo>
                  <a:pt x="2677" y="0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1" name="Freeform 115"/>
          <p:cNvSpPr>
            <a:spLocks/>
          </p:cNvSpPr>
          <p:nvPr/>
        </p:nvSpPr>
        <p:spPr bwMode="auto">
          <a:xfrm>
            <a:off x="3116263" y="1964055"/>
            <a:ext cx="1949450" cy="1212850"/>
          </a:xfrm>
          <a:custGeom>
            <a:avLst/>
            <a:gdLst>
              <a:gd name="T0" fmla="*/ 0 w 1228"/>
              <a:gd name="T1" fmla="*/ 0 h 764"/>
              <a:gd name="T2" fmla="*/ 1223963 w 1228"/>
              <a:gd name="T3" fmla="*/ 0 h 764"/>
              <a:gd name="T4" fmla="*/ 1949450 w 1228"/>
              <a:gd name="T5" fmla="*/ 1212850 h 7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28" h="764">
                <a:moveTo>
                  <a:pt x="0" y="0"/>
                </a:moveTo>
                <a:lnTo>
                  <a:pt x="771" y="0"/>
                </a:lnTo>
                <a:lnTo>
                  <a:pt x="1228" y="764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" name="Freeform 116"/>
          <p:cNvSpPr>
            <a:spLocks/>
          </p:cNvSpPr>
          <p:nvPr/>
        </p:nvSpPr>
        <p:spPr bwMode="auto">
          <a:xfrm>
            <a:off x="3135313" y="2256155"/>
            <a:ext cx="1541462" cy="901700"/>
          </a:xfrm>
          <a:custGeom>
            <a:avLst/>
            <a:gdLst>
              <a:gd name="T0" fmla="*/ 0 w 971"/>
              <a:gd name="T1" fmla="*/ 0 h 568"/>
              <a:gd name="T2" fmla="*/ 995362 w 971"/>
              <a:gd name="T3" fmla="*/ 0 h 568"/>
              <a:gd name="T4" fmla="*/ 1541462 w 971"/>
              <a:gd name="T5" fmla="*/ 901700 h 5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71" h="568">
                <a:moveTo>
                  <a:pt x="0" y="0"/>
                </a:moveTo>
                <a:lnTo>
                  <a:pt x="627" y="0"/>
                </a:lnTo>
                <a:lnTo>
                  <a:pt x="971" y="568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" name="Freeform 117"/>
          <p:cNvSpPr>
            <a:spLocks/>
          </p:cNvSpPr>
          <p:nvPr/>
        </p:nvSpPr>
        <p:spPr bwMode="auto">
          <a:xfrm>
            <a:off x="3146425" y="2565718"/>
            <a:ext cx="1146175" cy="601662"/>
          </a:xfrm>
          <a:custGeom>
            <a:avLst/>
            <a:gdLst>
              <a:gd name="T0" fmla="*/ 0 w 722"/>
              <a:gd name="T1" fmla="*/ 0 h 379"/>
              <a:gd name="T2" fmla="*/ 800100 w 722"/>
              <a:gd name="T3" fmla="*/ 0 h 379"/>
              <a:gd name="T4" fmla="*/ 1146175 w 722"/>
              <a:gd name="T5" fmla="*/ 601663 h 3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22" h="379">
                <a:moveTo>
                  <a:pt x="0" y="0"/>
                </a:moveTo>
                <a:lnTo>
                  <a:pt x="504" y="0"/>
                </a:lnTo>
                <a:lnTo>
                  <a:pt x="722" y="379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4" name="Freeform 118"/>
          <p:cNvSpPr>
            <a:spLocks/>
          </p:cNvSpPr>
          <p:nvPr/>
        </p:nvSpPr>
        <p:spPr bwMode="auto">
          <a:xfrm>
            <a:off x="3155950" y="2857818"/>
            <a:ext cx="819150" cy="309562"/>
          </a:xfrm>
          <a:custGeom>
            <a:avLst/>
            <a:gdLst>
              <a:gd name="T0" fmla="*/ 0 w 516"/>
              <a:gd name="T1" fmla="*/ 0 h 195"/>
              <a:gd name="T2" fmla="*/ 641350 w 516"/>
              <a:gd name="T3" fmla="*/ 0 h 195"/>
              <a:gd name="T4" fmla="*/ 819150 w 516"/>
              <a:gd name="T5" fmla="*/ 309563 h 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16" h="195">
                <a:moveTo>
                  <a:pt x="0" y="0"/>
                </a:moveTo>
                <a:lnTo>
                  <a:pt x="404" y="0"/>
                </a:lnTo>
                <a:lnTo>
                  <a:pt x="516" y="195"/>
                </a:lnTo>
              </a:path>
            </a:pathLst>
          </a:custGeom>
          <a:noFill/>
          <a:ln w="9525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6" name="Rectangle 120"/>
          <p:cNvSpPr>
            <a:spLocks noChangeArrowheads="1"/>
          </p:cNvSpPr>
          <p:nvPr/>
        </p:nvSpPr>
        <p:spPr bwMode="auto">
          <a:xfrm>
            <a:off x="4957445" y="1669098"/>
            <a:ext cx="1755289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 b="1" dirty="0">
                <a:solidFill>
                  <a:srgbClr val="FF0000"/>
                </a:solidFill>
                <a:ea typeface="굴림" pitchFamily="50" charset="-127"/>
              </a:rPr>
              <a:t>Activity Integration 1960 to 2000</a:t>
            </a:r>
            <a:endParaRPr lang="ko-KR" altLang="ko-KR" dirty="0">
              <a:solidFill>
                <a:srgbClr val="FF0000"/>
              </a:solidFill>
              <a:ea typeface="굴림" pitchFamily="50" charset="-127"/>
            </a:endParaRPr>
          </a:p>
        </p:txBody>
      </p:sp>
      <p:sp>
        <p:nvSpPr>
          <p:cNvPr id="117" name="Rectangle 121"/>
          <p:cNvSpPr>
            <a:spLocks noChangeArrowheads="1"/>
          </p:cNvSpPr>
          <p:nvPr/>
        </p:nvSpPr>
        <p:spPr bwMode="auto">
          <a:xfrm>
            <a:off x="8277225" y="1739265"/>
            <a:ext cx="327013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ko-KR" altLang="ko-KR" sz="1000" b="1" dirty="0">
                <a:solidFill>
                  <a:srgbClr val="FF0000"/>
                </a:solidFill>
                <a:ea typeface="굴림" pitchFamily="50" charset="-127"/>
              </a:rPr>
              <a:t>2000+</a:t>
            </a:r>
            <a:endParaRPr lang="ko-KR" altLang="ko-KR" dirty="0">
              <a:solidFill>
                <a:srgbClr val="FF0000"/>
              </a:solidFill>
              <a:ea typeface="굴림" pitchFamily="50" charset="-127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670151" y="1557774"/>
            <a:ext cx="3955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>
                <a:solidFill>
                  <a:srgbClr val="0033CC"/>
                </a:solidFill>
                <a:ea typeface="굴림" pitchFamily="50" charset="-127"/>
              </a:rPr>
              <a:t>Evolution of Supply Chain Management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 management 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6205" y="2775239"/>
            <a:ext cx="7788275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922338" y="1724632"/>
            <a:ext cx="7881937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dirty="0">
                <a:ea typeface="굴림" pitchFamily="50" charset="-127"/>
              </a:rPr>
              <a:t> </a:t>
            </a:r>
            <a:r>
              <a:rPr lang="en-US" altLang="ko-KR" sz="4400" b="1" dirty="0">
                <a:solidFill>
                  <a:srgbClr val="0033CC"/>
                </a:solidFill>
                <a:ea typeface="굴림" pitchFamily="50" charset="-127"/>
              </a:rPr>
              <a:t>Critical Customer Service Loop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1685660"/>
            <a:ext cx="10515600" cy="45217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922338" y="1755112"/>
            <a:ext cx="7881937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dirty="0">
                <a:ea typeface="굴림" pitchFamily="50" charset="-127"/>
              </a:rPr>
              <a:t> </a:t>
            </a:r>
            <a:r>
              <a:rPr lang="en-US" altLang="ko-KR" sz="4400" b="1" dirty="0">
                <a:solidFill>
                  <a:srgbClr val="0033CC"/>
                </a:solidFill>
                <a:ea typeface="굴림" pitchFamily="50" charset="-127"/>
              </a:rPr>
              <a:t>Critical Customer Service Loop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 management 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 dirty="0"/>
          </a:p>
        </p:txBody>
      </p:sp>
      <p:graphicFrame>
        <p:nvGraphicFramePr>
          <p:cNvPr id="2051" name="Object 2"/>
          <p:cNvGraphicFramePr>
            <a:graphicFrameLocks noChangeAspect="1"/>
          </p:cNvGraphicFramePr>
          <p:nvPr/>
        </p:nvGraphicFramePr>
        <p:xfrm>
          <a:off x="858520" y="1564640"/>
          <a:ext cx="9067800" cy="4622800"/>
        </p:xfrm>
        <a:graphic>
          <a:graphicData uri="http://schemas.openxmlformats.org/presentationml/2006/ole">
            <p:oleObj spid="_x0000_s2051" name="Document" r:id="rId3" imgW="8267257" imgH="6168501" progId="Word.Document.8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9430651" y="3986014"/>
            <a:ext cx="24137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>
                <a:solidFill>
                  <a:schemeClr val="accent2"/>
                </a:solidFill>
                <a:ea typeface="굴림" pitchFamily="50" charset="-127"/>
              </a:rPr>
              <a:t>Significance of Logistics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 management 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 dirty="0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297305" y="1979612"/>
            <a:ext cx="7237095" cy="10785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582"/>
              </a:avLst>
            </a:prstTxWarp>
          </a:bodyPr>
          <a:lstStyle/>
          <a:p>
            <a:pPr algn="ctr"/>
            <a:r>
              <a:rPr lang="en-US" sz="72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Wal-Mart</a:t>
            </a:r>
          </a:p>
          <a:p>
            <a:pPr algn="ctr"/>
            <a:r>
              <a:rPr lang="en-US" sz="72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Wins with Logistics!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318895" y="3328670"/>
            <a:ext cx="7481888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0033CC"/>
              </a:buClr>
              <a:buSzPct val="150000"/>
              <a:buFontTx/>
              <a:buChar char="•"/>
              <a:tabLst>
                <a:tab pos="288925" algn="l"/>
              </a:tabLst>
            </a:pPr>
            <a:r>
              <a:rPr lang="en-US" altLang="ko-KR" sz="3600" dirty="0">
                <a:ea typeface="굴림" pitchFamily="50" charset="-127"/>
              </a:rPr>
              <a:t>Costs are lower than K-Mart or 	Target Stores</a:t>
            </a:r>
          </a:p>
          <a:p>
            <a:pPr>
              <a:buClr>
                <a:srgbClr val="0033CC"/>
              </a:buClr>
              <a:buSzPct val="150000"/>
              <a:buFontTx/>
              <a:buChar char="•"/>
              <a:tabLst>
                <a:tab pos="288925" algn="l"/>
              </a:tabLst>
            </a:pPr>
            <a:r>
              <a:rPr lang="en-US" altLang="ko-KR" sz="3600" dirty="0">
                <a:ea typeface="굴림" pitchFamily="50" charset="-127"/>
              </a:rPr>
              <a:t>CEO is a former logistician</a:t>
            </a:r>
          </a:p>
          <a:p>
            <a:pPr>
              <a:buClr>
                <a:srgbClr val="0033CC"/>
              </a:buClr>
              <a:buSzPct val="150000"/>
              <a:buFontTx/>
              <a:buChar char="•"/>
              <a:tabLst>
                <a:tab pos="288925" algn="l"/>
              </a:tabLst>
            </a:pPr>
            <a:r>
              <a:rPr lang="en-US" altLang="ko-KR" sz="3600" dirty="0">
                <a:ea typeface="굴림" pitchFamily="50" charset="-127"/>
              </a:rPr>
              <a:t>Wal-Mart is the largest retailer in 	the </a:t>
            </a:r>
            <a:r>
              <a:rPr lang="en-US" altLang="ko-KR" sz="3600" i="1" dirty="0">
                <a:ea typeface="굴림" pitchFamily="50" charset="-127"/>
              </a:rPr>
              <a:t>world</a:t>
            </a:r>
            <a:r>
              <a:rPr lang="en-US" altLang="ko-KR" sz="3600" dirty="0">
                <a:ea typeface="굴림" pitchFamily="50" charset="-127"/>
              </a:rPr>
              <a:t>!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b="1" dirty="0" smtClean="0">
                <a:solidFill>
                  <a:srgbClr val="0033CC"/>
                </a:solidFill>
                <a:ea typeface="굴림" pitchFamily="50" charset="-127"/>
              </a:rPr>
              <a:t>Relationship of Logistics to Marketing and </a:t>
            </a:r>
            <a:r>
              <a:rPr lang="en-US" altLang="ko-KR" b="1" dirty="0" smtClean="0">
                <a:solidFill>
                  <a:srgbClr val="0033CC"/>
                </a:solidFill>
                <a:ea typeface="굴림" pitchFamily="50" charset="-127"/>
              </a:rPr>
              <a:t>Production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 dirty="0"/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6485573" y="2573338"/>
            <a:ext cx="1212850" cy="1982787"/>
          </a:xfrm>
          <a:prstGeom prst="rect">
            <a:avLst/>
          </a:prstGeom>
          <a:solidFill>
            <a:srgbClr val="474747"/>
          </a:solidFill>
          <a:ln w="44450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1403985" y="2555875"/>
            <a:ext cx="3605213" cy="2017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470660" y="2617788"/>
            <a:ext cx="12493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1470660" y="2617788"/>
            <a:ext cx="11557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b="1">
                <a:solidFill>
                  <a:srgbClr val="008000"/>
                </a:solidFill>
                <a:ea typeface="굴림" pitchFamily="50" charset="-127"/>
              </a:rPr>
              <a:t>PRODUCTION/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1470660" y="2806700"/>
            <a:ext cx="11779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470660" y="2801938"/>
            <a:ext cx="1090613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b="1">
                <a:solidFill>
                  <a:srgbClr val="008000"/>
                </a:solidFill>
                <a:ea typeface="굴림" pitchFamily="50" charset="-127"/>
              </a:rPr>
              <a:t>OPERATIONS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470660" y="3000375"/>
            <a:ext cx="13779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1470660" y="3000375"/>
            <a:ext cx="128587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i="1">
                <a:solidFill>
                  <a:srgbClr val="000000"/>
                </a:solidFill>
                <a:ea typeface="굴림" pitchFamily="50" charset="-127"/>
              </a:rPr>
              <a:t>Sample activities: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470660" y="3168650"/>
            <a:ext cx="177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1470660" y="3159125"/>
            <a:ext cx="76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1546860" y="3186113"/>
            <a:ext cx="1187450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1546860" y="3189288"/>
            <a:ext cx="1103313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Quality control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1470660" y="3352800"/>
            <a:ext cx="177800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1470660" y="3348038"/>
            <a:ext cx="762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1546860" y="3370263"/>
            <a:ext cx="1560513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1546860" y="3375025"/>
            <a:ext cx="147161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dirty="0">
                <a:solidFill>
                  <a:srgbClr val="000000"/>
                </a:solidFill>
                <a:ea typeface="굴림" pitchFamily="50" charset="-127"/>
              </a:rPr>
              <a:t> Detailed production</a:t>
            </a:r>
            <a:endParaRPr lang="en-US" altLang="ko-KR" dirty="0">
              <a:ea typeface="굴림" pitchFamily="50" charset="-127"/>
            </a:endParaRP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1470660" y="3560763"/>
            <a:ext cx="1017588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22" name="Rectangle 26"/>
          <p:cNvSpPr>
            <a:spLocks noChangeArrowheads="1"/>
          </p:cNvSpPr>
          <p:nvPr/>
        </p:nvSpPr>
        <p:spPr bwMode="auto">
          <a:xfrm>
            <a:off x="1470660" y="3563938"/>
            <a:ext cx="138113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1613535" y="3563938"/>
            <a:ext cx="79057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scheduling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1470660" y="3727450"/>
            <a:ext cx="177800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25" name="Rectangle 29"/>
          <p:cNvSpPr>
            <a:spLocks noChangeArrowheads="1"/>
          </p:cNvSpPr>
          <p:nvPr/>
        </p:nvSpPr>
        <p:spPr bwMode="auto">
          <a:xfrm>
            <a:off x="1470660" y="3722688"/>
            <a:ext cx="762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26" name="Rectangle 30"/>
          <p:cNvSpPr>
            <a:spLocks noChangeArrowheads="1"/>
          </p:cNvSpPr>
          <p:nvPr/>
        </p:nvSpPr>
        <p:spPr bwMode="auto">
          <a:xfrm>
            <a:off x="1546860" y="3744913"/>
            <a:ext cx="142240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1546860" y="3749675"/>
            <a:ext cx="4603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28" name="Rectangle 32"/>
          <p:cNvSpPr>
            <a:spLocks noChangeArrowheads="1"/>
          </p:cNvSpPr>
          <p:nvPr/>
        </p:nvSpPr>
        <p:spPr bwMode="auto">
          <a:xfrm>
            <a:off x="1596073" y="3749675"/>
            <a:ext cx="836612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Equipment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29" name="Rectangle 33"/>
          <p:cNvSpPr>
            <a:spLocks noChangeArrowheads="1"/>
          </p:cNvSpPr>
          <p:nvPr/>
        </p:nvSpPr>
        <p:spPr bwMode="auto">
          <a:xfrm>
            <a:off x="2435860" y="3749675"/>
            <a:ext cx="40481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maint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30" name="Rectangle 34"/>
          <p:cNvSpPr>
            <a:spLocks noChangeArrowheads="1"/>
          </p:cNvSpPr>
          <p:nvPr/>
        </p:nvSpPr>
        <p:spPr bwMode="auto">
          <a:xfrm>
            <a:off x="2845435" y="3749675"/>
            <a:ext cx="4603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.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31" name="Rectangle 35"/>
          <p:cNvSpPr>
            <a:spLocks noChangeArrowheads="1"/>
          </p:cNvSpPr>
          <p:nvPr/>
        </p:nvSpPr>
        <p:spPr bwMode="auto">
          <a:xfrm>
            <a:off x="1470660" y="3916363"/>
            <a:ext cx="1778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32" name="Rectangle 36"/>
          <p:cNvSpPr>
            <a:spLocks noChangeArrowheads="1"/>
          </p:cNvSpPr>
          <p:nvPr/>
        </p:nvSpPr>
        <p:spPr bwMode="auto">
          <a:xfrm>
            <a:off x="1470660" y="3908425"/>
            <a:ext cx="76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33" name="Rectangle 37"/>
          <p:cNvSpPr>
            <a:spLocks noChangeArrowheads="1"/>
          </p:cNvSpPr>
          <p:nvPr/>
        </p:nvSpPr>
        <p:spPr bwMode="auto">
          <a:xfrm>
            <a:off x="1546860" y="3933825"/>
            <a:ext cx="1449388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34" name="Rectangle 38"/>
          <p:cNvSpPr>
            <a:spLocks noChangeArrowheads="1"/>
          </p:cNvSpPr>
          <p:nvPr/>
        </p:nvSpPr>
        <p:spPr bwMode="auto">
          <a:xfrm>
            <a:off x="1546860" y="3933825"/>
            <a:ext cx="136048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Capacity planning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35" name="Rectangle 39"/>
          <p:cNvSpPr>
            <a:spLocks noChangeArrowheads="1"/>
          </p:cNvSpPr>
          <p:nvPr/>
        </p:nvSpPr>
        <p:spPr bwMode="auto">
          <a:xfrm>
            <a:off x="1470660" y="4102100"/>
            <a:ext cx="177800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36" name="Rectangle 40"/>
          <p:cNvSpPr>
            <a:spLocks noChangeArrowheads="1"/>
          </p:cNvSpPr>
          <p:nvPr/>
        </p:nvSpPr>
        <p:spPr bwMode="auto">
          <a:xfrm>
            <a:off x="1470660" y="4097338"/>
            <a:ext cx="762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37" name="Rectangle 41"/>
          <p:cNvSpPr>
            <a:spLocks noChangeArrowheads="1"/>
          </p:cNvSpPr>
          <p:nvPr/>
        </p:nvSpPr>
        <p:spPr bwMode="auto">
          <a:xfrm>
            <a:off x="1546860" y="4119563"/>
            <a:ext cx="1582738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38" name="Rectangle 42"/>
          <p:cNvSpPr>
            <a:spLocks noChangeArrowheads="1"/>
          </p:cNvSpPr>
          <p:nvPr/>
        </p:nvSpPr>
        <p:spPr bwMode="auto">
          <a:xfrm>
            <a:off x="1546860" y="4124325"/>
            <a:ext cx="149066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Work measurement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39" name="Rectangle 43"/>
          <p:cNvSpPr>
            <a:spLocks noChangeArrowheads="1"/>
          </p:cNvSpPr>
          <p:nvPr/>
        </p:nvSpPr>
        <p:spPr bwMode="auto">
          <a:xfrm>
            <a:off x="1470660" y="4308475"/>
            <a:ext cx="111125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40" name="Rectangle 44"/>
          <p:cNvSpPr>
            <a:spLocks noChangeArrowheads="1"/>
          </p:cNvSpPr>
          <p:nvPr/>
        </p:nvSpPr>
        <p:spPr bwMode="auto">
          <a:xfrm>
            <a:off x="1470660" y="4308475"/>
            <a:ext cx="29368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&amp;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1769110" y="4308475"/>
            <a:ext cx="72707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standards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42" name="Rectangle 46"/>
          <p:cNvSpPr>
            <a:spLocks noChangeArrowheads="1"/>
          </p:cNvSpPr>
          <p:nvPr/>
        </p:nvSpPr>
        <p:spPr bwMode="auto">
          <a:xfrm>
            <a:off x="3288348" y="2105025"/>
            <a:ext cx="4418012" cy="28368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43" name="Rectangle 47"/>
          <p:cNvSpPr>
            <a:spLocks noChangeArrowheads="1"/>
          </p:cNvSpPr>
          <p:nvPr/>
        </p:nvSpPr>
        <p:spPr bwMode="auto">
          <a:xfrm>
            <a:off x="5031423" y="2141538"/>
            <a:ext cx="9826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44" name="Rectangle 48"/>
          <p:cNvSpPr>
            <a:spLocks noChangeArrowheads="1"/>
          </p:cNvSpPr>
          <p:nvPr/>
        </p:nvSpPr>
        <p:spPr bwMode="auto">
          <a:xfrm>
            <a:off x="5031423" y="2136775"/>
            <a:ext cx="89058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b="1">
                <a:solidFill>
                  <a:srgbClr val="008000"/>
                </a:solidFill>
                <a:ea typeface="굴림" pitchFamily="50" charset="-127"/>
              </a:rPr>
              <a:t>LOGISTICS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45" name="Rectangle 49"/>
          <p:cNvSpPr>
            <a:spLocks noChangeArrowheads="1"/>
          </p:cNvSpPr>
          <p:nvPr/>
        </p:nvSpPr>
        <p:spPr bwMode="auto">
          <a:xfrm>
            <a:off x="5031423" y="2330450"/>
            <a:ext cx="688975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5031423" y="2335213"/>
            <a:ext cx="560387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i="1">
                <a:solidFill>
                  <a:srgbClr val="000000"/>
                </a:solidFill>
                <a:ea typeface="굴림" pitchFamily="50" charset="-127"/>
              </a:rPr>
              <a:t>Sample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47" name="Rectangle 51"/>
          <p:cNvSpPr>
            <a:spLocks noChangeArrowheads="1"/>
          </p:cNvSpPr>
          <p:nvPr/>
        </p:nvSpPr>
        <p:spPr bwMode="auto">
          <a:xfrm>
            <a:off x="5031423" y="2520950"/>
            <a:ext cx="765175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48" name="Rectangle 52"/>
          <p:cNvSpPr>
            <a:spLocks noChangeArrowheads="1"/>
          </p:cNvSpPr>
          <p:nvPr/>
        </p:nvSpPr>
        <p:spPr bwMode="auto">
          <a:xfrm>
            <a:off x="5031423" y="2520950"/>
            <a:ext cx="6794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i="1">
                <a:solidFill>
                  <a:srgbClr val="000000"/>
                </a:solidFill>
                <a:ea typeface="굴림" pitchFamily="50" charset="-127"/>
              </a:rPr>
              <a:t>activities: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49" name="Rectangle 53"/>
          <p:cNvSpPr>
            <a:spLocks noChangeArrowheads="1"/>
          </p:cNvSpPr>
          <p:nvPr/>
        </p:nvSpPr>
        <p:spPr bwMode="auto">
          <a:xfrm>
            <a:off x="5031423" y="2687638"/>
            <a:ext cx="1778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50" name="Rectangle 54"/>
          <p:cNvSpPr>
            <a:spLocks noChangeArrowheads="1"/>
          </p:cNvSpPr>
          <p:nvPr/>
        </p:nvSpPr>
        <p:spPr bwMode="auto">
          <a:xfrm>
            <a:off x="5031423" y="2682875"/>
            <a:ext cx="76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51" name="Rectangle 55"/>
          <p:cNvSpPr>
            <a:spLocks noChangeArrowheads="1"/>
          </p:cNvSpPr>
          <p:nvPr/>
        </p:nvSpPr>
        <p:spPr bwMode="auto">
          <a:xfrm>
            <a:off x="5107623" y="2705100"/>
            <a:ext cx="790575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52" name="Rectangle 56"/>
          <p:cNvSpPr>
            <a:spLocks noChangeArrowheads="1"/>
          </p:cNvSpPr>
          <p:nvPr/>
        </p:nvSpPr>
        <p:spPr bwMode="auto">
          <a:xfrm>
            <a:off x="5107623" y="2709863"/>
            <a:ext cx="709612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Transport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53" name="Rectangle 57"/>
          <p:cNvSpPr>
            <a:spLocks noChangeArrowheads="1"/>
          </p:cNvSpPr>
          <p:nvPr/>
        </p:nvSpPr>
        <p:spPr bwMode="auto">
          <a:xfrm>
            <a:off x="5031423" y="2876550"/>
            <a:ext cx="177800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54" name="Rectangle 58"/>
          <p:cNvSpPr>
            <a:spLocks noChangeArrowheads="1"/>
          </p:cNvSpPr>
          <p:nvPr/>
        </p:nvSpPr>
        <p:spPr bwMode="auto">
          <a:xfrm>
            <a:off x="5031423" y="2868613"/>
            <a:ext cx="762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55" name="Rectangle 59"/>
          <p:cNvSpPr>
            <a:spLocks noChangeArrowheads="1"/>
          </p:cNvSpPr>
          <p:nvPr/>
        </p:nvSpPr>
        <p:spPr bwMode="auto">
          <a:xfrm>
            <a:off x="5107623" y="2894013"/>
            <a:ext cx="809625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56" name="Rectangle 60"/>
          <p:cNvSpPr>
            <a:spLocks noChangeArrowheads="1"/>
          </p:cNvSpPr>
          <p:nvPr/>
        </p:nvSpPr>
        <p:spPr bwMode="auto">
          <a:xfrm>
            <a:off x="5107623" y="2894013"/>
            <a:ext cx="72707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Inventory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57" name="Rectangle 61"/>
          <p:cNvSpPr>
            <a:spLocks noChangeArrowheads="1"/>
          </p:cNvSpPr>
          <p:nvPr/>
        </p:nvSpPr>
        <p:spPr bwMode="auto">
          <a:xfrm>
            <a:off x="5031423" y="3062288"/>
            <a:ext cx="1778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58" name="Rectangle 62"/>
          <p:cNvSpPr>
            <a:spLocks noChangeArrowheads="1"/>
          </p:cNvSpPr>
          <p:nvPr/>
        </p:nvSpPr>
        <p:spPr bwMode="auto">
          <a:xfrm>
            <a:off x="5031423" y="3057525"/>
            <a:ext cx="76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59" name="Rectangle 63"/>
          <p:cNvSpPr>
            <a:spLocks noChangeArrowheads="1"/>
          </p:cNvSpPr>
          <p:nvPr/>
        </p:nvSpPr>
        <p:spPr bwMode="auto">
          <a:xfrm>
            <a:off x="5107623" y="3079750"/>
            <a:ext cx="595312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60" name="Rectangle 64"/>
          <p:cNvSpPr>
            <a:spLocks noChangeArrowheads="1"/>
          </p:cNvSpPr>
          <p:nvPr/>
        </p:nvSpPr>
        <p:spPr bwMode="auto">
          <a:xfrm>
            <a:off x="5107623" y="3084513"/>
            <a:ext cx="4699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Order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61" name="Rectangle 65"/>
          <p:cNvSpPr>
            <a:spLocks noChangeArrowheads="1"/>
          </p:cNvSpPr>
          <p:nvPr/>
        </p:nvSpPr>
        <p:spPr bwMode="auto">
          <a:xfrm>
            <a:off x="5031423" y="3268663"/>
            <a:ext cx="1027112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62" name="Rectangle 66"/>
          <p:cNvSpPr>
            <a:spLocks noChangeArrowheads="1"/>
          </p:cNvSpPr>
          <p:nvPr/>
        </p:nvSpPr>
        <p:spPr bwMode="auto">
          <a:xfrm>
            <a:off x="5031423" y="3268663"/>
            <a:ext cx="138112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63" name="Rectangle 67"/>
          <p:cNvSpPr>
            <a:spLocks noChangeArrowheads="1"/>
          </p:cNvSpPr>
          <p:nvPr/>
        </p:nvSpPr>
        <p:spPr bwMode="auto">
          <a:xfrm>
            <a:off x="5174298" y="3268663"/>
            <a:ext cx="8001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processing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64" name="Rectangle 68"/>
          <p:cNvSpPr>
            <a:spLocks noChangeArrowheads="1"/>
          </p:cNvSpPr>
          <p:nvPr/>
        </p:nvSpPr>
        <p:spPr bwMode="auto">
          <a:xfrm>
            <a:off x="5031423" y="3436938"/>
            <a:ext cx="177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65" name="Rectangle 70"/>
          <p:cNvSpPr>
            <a:spLocks noChangeArrowheads="1"/>
          </p:cNvSpPr>
          <p:nvPr/>
        </p:nvSpPr>
        <p:spPr bwMode="auto">
          <a:xfrm>
            <a:off x="5107623" y="3454400"/>
            <a:ext cx="546100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66" name="Rectangle 72"/>
          <p:cNvSpPr>
            <a:spLocks noChangeArrowheads="1"/>
          </p:cNvSpPr>
          <p:nvPr/>
        </p:nvSpPr>
        <p:spPr bwMode="auto">
          <a:xfrm>
            <a:off x="5031423" y="3643313"/>
            <a:ext cx="1027112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67" name="Rectangle 73"/>
          <p:cNvSpPr>
            <a:spLocks noChangeArrowheads="1"/>
          </p:cNvSpPr>
          <p:nvPr/>
        </p:nvSpPr>
        <p:spPr bwMode="auto">
          <a:xfrm>
            <a:off x="5031423" y="3643313"/>
            <a:ext cx="138112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68" name="Rectangle 75"/>
          <p:cNvSpPr>
            <a:spLocks noChangeArrowheads="1"/>
          </p:cNvSpPr>
          <p:nvPr/>
        </p:nvSpPr>
        <p:spPr bwMode="auto">
          <a:xfrm>
            <a:off x="5031423" y="3811588"/>
            <a:ext cx="177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69" name="Rectangle 76"/>
          <p:cNvSpPr>
            <a:spLocks noChangeArrowheads="1"/>
          </p:cNvSpPr>
          <p:nvPr/>
        </p:nvSpPr>
        <p:spPr bwMode="auto">
          <a:xfrm>
            <a:off x="5034598" y="3494088"/>
            <a:ext cx="762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70" name="Rectangle 77"/>
          <p:cNvSpPr>
            <a:spLocks noChangeArrowheads="1"/>
          </p:cNvSpPr>
          <p:nvPr/>
        </p:nvSpPr>
        <p:spPr bwMode="auto">
          <a:xfrm>
            <a:off x="5107623" y="3829050"/>
            <a:ext cx="800100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71" name="Rectangle 78"/>
          <p:cNvSpPr>
            <a:spLocks noChangeArrowheads="1"/>
          </p:cNvSpPr>
          <p:nvPr/>
        </p:nvSpPr>
        <p:spPr bwMode="auto">
          <a:xfrm>
            <a:off x="5115560" y="3498850"/>
            <a:ext cx="7175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Materials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72" name="Rectangle 79"/>
          <p:cNvSpPr>
            <a:spLocks noChangeArrowheads="1"/>
          </p:cNvSpPr>
          <p:nvPr/>
        </p:nvSpPr>
        <p:spPr bwMode="auto">
          <a:xfrm>
            <a:off x="5031423" y="4017963"/>
            <a:ext cx="849312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73" name="Rectangle 80"/>
          <p:cNvSpPr>
            <a:spLocks noChangeArrowheads="1"/>
          </p:cNvSpPr>
          <p:nvPr/>
        </p:nvSpPr>
        <p:spPr bwMode="auto">
          <a:xfrm>
            <a:off x="5031423" y="4017963"/>
            <a:ext cx="138112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74" name="Rectangle 81"/>
          <p:cNvSpPr>
            <a:spLocks noChangeArrowheads="1"/>
          </p:cNvSpPr>
          <p:nvPr/>
        </p:nvSpPr>
        <p:spPr bwMode="auto">
          <a:xfrm>
            <a:off x="5167948" y="3686175"/>
            <a:ext cx="62547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handling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75" name="Rectangle 82"/>
          <p:cNvSpPr>
            <a:spLocks noChangeArrowheads="1"/>
          </p:cNvSpPr>
          <p:nvPr/>
        </p:nvSpPr>
        <p:spPr bwMode="auto">
          <a:xfrm>
            <a:off x="3307398" y="2555875"/>
            <a:ext cx="1400175" cy="1982788"/>
          </a:xfrm>
          <a:prstGeom prst="rect">
            <a:avLst/>
          </a:prstGeom>
          <a:solidFill>
            <a:srgbClr val="FFFFFF"/>
          </a:solidFill>
          <a:ln w="444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76" name="Rectangle 83"/>
          <p:cNvSpPr>
            <a:spLocks noChangeArrowheads="1"/>
          </p:cNvSpPr>
          <p:nvPr/>
        </p:nvSpPr>
        <p:spPr bwMode="auto">
          <a:xfrm>
            <a:off x="3591560" y="2903538"/>
            <a:ext cx="72390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77" name="Rectangle 84"/>
          <p:cNvSpPr>
            <a:spLocks noChangeArrowheads="1"/>
          </p:cNvSpPr>
          <p:nvPr/>
        </p:nvSpPr>
        <p:spPr bwMode="auto">
          <a:xfrm>
            <a:off x="3591560" y="2908300"/>
            <a:ext cx="6445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i="1">
                <a:solidFill>
                  <a:srgbClr val="000000"/>
                </a:solidFill>
                <a:ea typeface="굴림" pitchFamily="50" charset="-127"/>
              </a:rPr>
              <a:t>Interface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78" name="Rectangle 85"/>
          <p:cNvSpPr>
            <a:spLocks noChangeArrowheads="1"/>
          </p:cNvSpPr>
          <p:nvPr/>
        </p:nvSpPr>
        <p:spPr bwMode="auto">
          <a:xfrm>
            <a:off x="3591560" y="3092450"/>
            <a:ext cx="760413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79" name="Rectangle 86"/>
          <p:cNvSpPr>
            <a:spLocks noChangeArrowheads="1"/>
          </p:cNvSpPr>
          <p:nvPr/>
        </p:nvSpPr>
        <p:spPr bwMode="auto">
          <a:xfrm>
            <a:off x="3591560" y="3092450"/>
            <a:ext cx="6794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i="1">
                <a:solidFill>
                  <a:srgbClr val="000000"/>
                </a:solidFill>
                <a:ea typeface="굴림" pitchFamily="50" charset="-127"/>
              </a:rPr>
              <a:t>activities: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80" name="Rectangle 87"/>
          <p:cNvSpPr>
            <a:spLocks noChangeArrowheads="1"/>
          </p:cNvSpPr>
          <p:nvPr/>
        </p:nvSpPr>
        <p:spPr bwMode="auto">
          <a:xfrm>
            <a:off x="3591560" y="3260725"/>
            <a:ext cx="177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81" name="Rectangle 88"/>
          <p:cNvSpPr>
            <a:spLocks noChangeArrowheads="1"/>
          </p:cNvSpPr>
          <p:nvPr/>
        </p:nvSpPr>
        <p:spPr bwMode="auto">
          <a:xfrm>
            <a:off x="3591560" y="3255963"/>
            <a:ext cx="762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82" name="Rectangle 89"/>
          <p:cNvSpPr>
            <a:spLocks noChangeArrowheads="1"/>
          </p:cNvSpPr>
          <p:nvPr/>
        </p:nvSpPr>
        <p:spPr bwMode="auto">
          <a:xfrm>
            <a:off x="3662998" y="3278188"/>
            <a:ext cx="701675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83" name="Rectangle 90"/>
          <p:cNvSpPr>
            <a:spLocks noChangeArrowheads="1"/>
          </p:cNvSpPr>
          <p:nvPr/>
        </p:nvSpPr>
        <p:spPr bwMode="auto">
          <a:xfrm>
            <a:off x="3662998" y="3282950"/>
            <a:ext cx="6159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Product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84" name="Rectangle 91"/>
          <p:cNvSpPr>
            <a:spLocks noChangeArrowheads="1"/>
          </p:cNvSpPr>
          <p:nvPr/>
        </p:nvSpPr>
        <p:spPr bwMode="auto">
          <a:xfrm>
            <a:off x="3591560" y="3467100"/>
            <a:ext cx="1012825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85" name="Rectangle 92"/>
          <p:cNvSpPr>
            <a:spLocks noChangeArrowheads="1"/>
          </p:cNvSpPr>
          <p:nvPr/>
        </p:nvSpPr>
        <p:spPr bwMode="auto">
          <a:xfrm>
            <a:off x="3591560" y="3467100"/>
            <a:ext cx="13811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86" name="Rectangle 93"/>
          <p:cNvSpPr>
            <a:spLocks noChangeArrowheads="1"/>
          </p:cNvSpPr>
          <p:nvPr/>
        </p:nvSpPr>
        <p:spPr bwMode="auto">
          <a:xfrm>
            <a:off x="3734435" y="3467100"/>
            <a:ext cx="79057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scheduling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87" name="Rectangle 94"/>
          <p:cNvSpPr>
            <a:spLocks noChangeArrowheads="1"/>
          </p:cNvSpPr>
          <p:nvPr/>
        </p:nvSpPr>
        <p:spPr bwMode="auto">
          <a:xfrm>
            <a:off x="3591560" y="3635375"/>
            <a:ext cx="177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88" name="Rectangle 95"/>
          <p:cNvSpPr>
            <a:spLocks noChangeArrowheads="1"/>
          </p:cNvSpPr>
          <p:nvPr/>
        </p:nvSpPr>
        <p:spPr bwMode="auto">
          <a:xfrm>
            <a:off x="3591560" y="3630613"/>
            <a:ext cx="762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89" name="Rectangle 96"/>
          <p:cNvSpPr>
            <a:spLocks noChangeArrowheads="1"/>
          </p:cNvSpPr>
          <p:nvPr/>
        </p:nvSpPr>
        <p:spPr bwMode="auto">
          <a:xfrm>
            <a:off x="3662998" y="3652838"/>
            <a:ext cx="506412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90" name="Rectangle 97"/>
          <p:cNvSpPr>
            <a:spLocks noChangeArrowheads="1"/>
          </p:cNvSpPr>
          <p:nvPr/>
        </p:nvSpPr>
        <p:spPr bwMode="auto">
          <a:xfrm>
            <a:off x="3662998" y="3657600"/>
            <a:ext cx="42227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Plant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91" name="Rectangle 98"/>
          <p:cNvSpPr>
            <a:spLocks noChangeArrowheads="1"/>
          </p:cNvSpPr>
          <p:nvPr/>
        </p:nvSpPr>
        <p:spPr bwMode="auto">
          <a:xfrm>
            <a:off x="3591560" y="3841750"/>
            <a:ext cx="790575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92" name="Rectangle 99"/>
          <p:cNvSpPr>
            <a:spLocks noChangeArrowheads="1"/>
          </p:cNvSpPr>
          <p:nvPr/>
        </p:nvSpPr>
        <p:spPr bwMode="auto">
          <a:xfrm>
            <a:off x="3591560" y="3841750"/>
            <a:ext cx="13811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93" name="Rectangle 100"/>
          <p:cNvSpPr>
            <a:spLocks noChangeArrowheads="1"/>
          </p:cNvSpPr>
          <p:nvPr/>
        </p:nvSpPr>
        <p:spPr bwMode="auto">
          <a:xfrm>
            <a:off x="3734435" y="3841750"/>
            <a:ext cx="56991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location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94" name="Rectangle 101"/>
          <p:cNvSpPr>
            <a:spLocks noChangeArrowheads="1"/>
          </p:cNvSpPr>
          <p:nvPr/>
        </p:nvSpPr>
        <p:spPr bwMode="auto">
          <a:xfrm>
            <a:off x="3591560" y="4010025"/>
            <a:ext cx="177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95" name="Rectangle 102"/>
          <p:cNvSpPr>
            <a:spLocks noChangeArrowheads="1"/>
          </p:cNvSpPr>
          <p:nvPr/>
        </p:nvSpPr>
        <p:spPr bwMode="auto">
          <a:xfrm>
            <a:off x="3591560" y="4000500"/>
            <a:ext cx="76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96" name="Rectangle 103"/>
          <p:cNvSpPr>
            <a:spLocks noChangeArrowheads="1"/>
          </p:cNvSpPr>
          <p:nvPr/>
        </p:nvSpPr>
        <p:spPr bwMode="auto">
          <a:xfrm>
            <a:off x="3662998" y="4027488"/>
            <a:ext cx="960437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97" name="Rectangle 104"/>
          <p:cNvSpPr>
            <a:spLocks noChangeArrowheads="1"/>
          </p:cNvSpPr>
          <p:nvPr/>
        </p:nvSpPr>
        <p:spPr bwMode="auto">
          <a:xfrm>
            <a:off x="3662998" y="4032250"/>
            <a:ext cx="8731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Purchasing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98" name="Rectangle 105"/>
          <p:cNvSpPr>
            <a:spLocks noChangeArrowheads="1"/>
          </p:cNvSpPr>
          <p:nvPr/>
        </p:nvSpPr>
        <p:spPr bwMode="auto">
          <a:xfrm>
            <a:off x="6374448" y="2573338"/>
            <a:ext cx="2955925" cy="19827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99" name="Rectangle 106"/>
          <p:cNvSpPr>
            <a:spLocks noChangeArrowheads="1"/>
          </p:cNvSpPr>
          <p:nvPr/>
        </p:nvSpPr>
        <p:spPr bwMode="auto">
          <a:xfrm>
            <a:off x="7969885" y="2586038"/>
            <a:ext cx="10858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00" name="Rectangle 107"/>
          <p:cNvSpPr>
            <a:spLocks noChangeArrowheads="1"/>
          </p:cNvSpPr>
          <p:nvPr/>
        </p:nvSpPr>
        <p:spPr bwMode="auto">
          <a:xfrm>
            <a:off x="7969885" y="2581275"/>
            <a:ext cx="10001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b="1">
                <a:solidFill>
                  <a:srgbClr val="008000"/>
                </a:solidFill>
                <a:ea typeface="굴림" pitchFamily="50" charset="-127"/>
              </a:rPr>
              <a:t>MARKETING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01" name="Rectangle 108"/>
          <p:cNvSpPr>
            <a:spLocks noChangeArrowheads="1"/>
          </p:cNvSpPr>
          <p:nvPr/>
        </p:nvSpPr>
        <p:spPr bwMode="auto">
          <a:xfrm>
            <a:off x="7969885" y="2774950"/>
            <a:ext cx="64135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02" name="Rectangle 109"/>
          <p:cNvSpPr>
            <a:spLocks noChangeArrowheads="1"/>
          </p:cNvSpPr>
          <p:nvPr/>
        </p:nvSpPr>
        <p:spPr bwMode="auto">
          <a:xfrm>
            <a:off x="7969885" y="2779713"/>
            <a:ext cx="560388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i="1">
                <a:solidFill>
                  <a:srgbClr val="000000"/>
                </a:solidFill>
                <a:ea typeface="굴림" pitchFamily="50" charset="-127"/>
              </a:rPr>
              <a:t>Sample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03" name="Rectangle 110"/>
          <p:cNvSpPr>
            <a:spLocks noChangeArrowheads="1"/>
          </p:cNvSpPr>
          <p:nvPr/>
        </p:nvSpPr>
        <p:spPr bwMode="auto">
          <a:xfrm>
            <a:off x="7969885" y="2965450"/>
            <a:ext cx="760413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04" name="Rectangle 111"/>
          <p:cNvSpPr>
            <a:spLocks noChangeArrowheads="1"/>
          </p:cNvSpPr>
          <p:nvPr/>
        </p:nvSpPr>
        <p:spPr bwMode="auto">
          <a:xfrm>
            <a:off x="7969885" y="2970213"/>
            <a:ext cx="67945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i="1">
                <a:solidFill>
                  <a:srgbClr val="000000"/>
                </a:solidFill>
                <a:ea typeface="굴림" pitchFamily="50" charset="-127"/>
              </a:rPr>
              <a:t>activities: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05" name="Rectangle 112"/>
          <p:cNvSpPr>
            <a:spLocks noChangeArrowheads="1"/>
          </p:cNvSpPr>
          <p:nvPr/>
        </p:nvSpPr>
        <p:spPr bwMode="auto">
          <a:xfrm>
            <a:off x="7969885" y="3132138"/>
            <a:ext cx="1778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06" name="Rectangle 113"/>
          <p:cNvSpPr>
            <a:spLocks noChangeArrowheads="1"/>
          </p:cNvSpPr>
          <p:nvPr/>
        </p:nvSpPr>
        <p:spPr bwMode="auto">
          <a:xfrm>
            <a:off x="7969885" y="3128963"/>
            <a:ext cx="762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07" name="Rectangle 114"/>
          <p:cNvSpPr>
            <a:spLocks noChangeArrowheads="1"/>
          </p:cNvSpPr>
          <p:nvPr/>
        </p:nvSpPr>
        <p:spPr bwMode="auto">
          <a:xfrm>
            <a:off x="8041323" y="3149600"/>
            <a:ext cx="884237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08" name="Rectangle 115"/>
          <p:cNvSpPr>
            <a:spLocks noChangeArrowheads="1"/>
          </p:cNvSpPr>
          <p:nvPr/>
        </p:nvSpPr>
        <p:spPr bwMode="auto">
          <a:xfrm>
            <a:off x="8041323" y="3154363"/>
            <a:ext cx="8001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Promotion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09" name="Rectangle 116"/>
          <p:cNvSpPr>
            <a:spLocks noChangeArrowheads="1"/>
          </p:cNvSpPr>
          <p:nvPr/>
        </p:nvSpPr>
        <p:spPr bwMode="auto">
          <a:xfrm>
            <a:off x="7969885" y="3322638"/>
            <a:ext cx="177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10" name="Rectangle 117"/>
          <p:cNvSpPr>
            <a:spLocks noChangeArrowheads="1"/>
          </p:cNvSpPr>
          <p:nvPr/>
        </p:nvSpPr>
        <p:spPr bwMode="auto">
          <a:xfrm>
            <a:off x="7969885" y="3313113"/>
            <a:ext cx="762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11" name="Rectangle 118"/>
          <p:cNvSpPr>
            <a:spLocks noChangeArrowheads="1"/>
          </p:cNvSpPr>
          <p:nvPr/>
        </p:nvSpPr>
        <p:spPr bwMode="auto">
          <a:xfrm>
            <a:off x="8041323" y="3340100"/>
            <a:ext cx="681037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12" name="Rectangle 119"/>
          <p:cNvSpPr>
            <a:spLocks noChangeArrowheads="1"/>
          </p:cNvSpPr>
          <p:nvPr/>
        </p:nvSpPr>
        <p:spPr bwMode="auto">
          <a:xfrm>
            <a:off x="8041323" y="3344863"/>
            <a:ext cx="55245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Market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13" name="Rectangle 120"/>
          <p:cNvSpPr>
            <a:spLocks noChangeArrowheads="1"/>
          </p:cNvSpPr>
          <p:nvPr/>
        </p:nvSpPr>
        <p:spPr bwMode="auto">
          <a:xfrm>
            <a:off x="7969885" y="3524250"/>
            <a:ext cx="866775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14" name="Rectangle 121"/>
          <p:cNvSpPr>
            <a:spLocks noChangeArrowheads="1"/>
          </p:cNvSpPr>
          <p:nvPr/>
        </p:nvSpPr>
        <p:spPr bwMode="auto">
          <a:xfrm>
            <a:off x="7969885" y="3529013"/>
            <a:ext cx="138113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15" name="Rectangle 122"/>
          <p:cNvSpPr>
            <a:spLocks noChangeArrowheads="1"/>
          </p:cNvSpPr>
          <p:nvPr/>
        </p:nvSpPr>
        <p:spPr bwMode="auto">
          <a:xfrm>
            <a:off x="8112760" y="3529013"/>
            <a:ext cx="64452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research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16" name="Rectangle 123"/>
          <p:cNvSpPr>
            <a:spLocks noChangeArrowheads="1"/>
          </p:cNvSpPr>
          <p:nvPr/>
        </p:nvSpPr>
        <p:spPr bwMode="auto">
          <a:xfrm>
            <a:off x="7969885" y="3697288"/>
            <a:ext cx="177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17" name="Rectangle 124"/>
          <p:cNvSpPr>
            <a:spLocks noChangeArrowheads="1"/>
          </p:cNvSpPr>
          <p:nvPr/>
        </p:nvSpPr>
        <p:spPr bwMode="auto">
          <a:xfrm>
            <a:off x="7969885" y="3687763"/>
            <a:ext cx="762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18" name="Rectangle 125"/>
          <p:cNvSpPr>
            <a:spLocks noChangeArrowheads="1"/>
          </p:cNvSpPr>
          <p:nvPr/>
        </p:nvSpPr>
        <p:spPr bwMode="auto">
          <a:xfrm>
            <a:off x="8041323" y="3714750"/>
            <a:ext cx="703262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19" name="Rectangle 126"/>
          <p:cNvSpPr>
            <a:spLocks noChangeArrowheads="1"/>
          </p:cNvSpPr>
          <p:nvPr/>
        </p:nvSpPr>
        <p:spPr bwMode="auto">
          <a:xfrm>
            <a:off x="8041323" y="3714750"/>
            <a:ext cx="6159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Product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20" name="Rectangle 127"/>
          <p:cNvSpPr>
            <a:spLocks noChangeArrowheads="1"/>
          </p:cNvSpPr>
          <p:nvPr/>
        </p:nvSpPr>
        <p:spPr bwMode="auto">
          <a:xfrm>
            <a:off x="7969885" y="3898900"/>
            <a:ext cx="471488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1" name="Rectangle 128"/>
          <p:cNvSpPr>
            <a:spLocks noChangeArrowheads="1"/>
          </p:cNvSpPr>
          <p:nvPr/>
        </p:nvSpPr>
        <p:spPr bwMode="auto">
          <a:xfrm>
            <a:off x="7969885" y="3903663"/>
            <a:ext cx="138113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22" name="Rectangle 129"/>
          <p:cNvSpPr>
            <a:spLocks noChangeArrowheads="1"/>
          </p:cNvSpPr>
          <p:nvPr/>
        </p:nvSpPr>
        <p:spPr bwMode="auto">
          <a:xfrm>
            <a:off x="8107998" y="3903663"/>
            <a:ext cx="25717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mix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23" name="Rectangle 130"/>
          <p:cNvSpPr>
            <a:spLocks noChangeArrowheads="1"/>
          </p:cNvSpPr>
          <p:nvPr/>
        </p:nvSpPr>
        <p:spPr bwMode="auto">
          <a:xfrm>
            <a:off x="7969885" y="4070350"/>
            <a:ext cx="177800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4" name="Rectangle 131"/>
          <p:cNvSpPr>
            <a:spLocks noChangeArrowheads="1"/>
          </p:cNvSpPr>
          <p:nvPr/>
        </p:nvSpPr>
        <p:spPr bwMode="auto">
          <a:xfrm>
            <a:off x="7969885" y="4062413"/>
            <a:ext cx="762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25" name="Rectangle 132"/>
          <p:cNvSpPr>
            <a:spLocks noChangeArrowheads="1"/>
          </p:cNvSpPr>
          <p:nvPr/>
        </p:nvSpPr>
        <p:spPr bwMode="auto">
          <a:xfrm>
            <a:off x="8041323" y="4089400"/>
            <a:ext cx="960437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6" name="Rectangle 133"/>
          <p:cNvSpPr>
            <a:spLocks noChangeArrowheads="1"/>
          </p:cNvSpPr>
          <p:nvPr/>
        </p:nvSpPr>
        <p:spPr bwMode="auto">
          <a:xfrm>
            <a:off x="8041323" y="4089400"/>
            <a:ext cx="8731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Sales force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27" name="Rectangle 134"/>
          <p:cNvSpPr>
            <a:spLocks noChangeArrowheads="1"/>
          </p:cNvSpPr>
          <p:nvPr/>
        </p:nvSpPr>
        <p:spPr bwMode="auto">
          <a:xfrm>
            <a:off x="7969885" y="4273550"/>
            <a:ext cx="1192213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28" name="Rectangle 135"/>
          <p:cNvSpPr>
            <a:spLocks noChangeArrowheads="1"/>
          </p:cNvSpPr>
          <p:nvPr/>
        </p:nvSpPr>
        <p:spPr bwMode="auto">
          <a:xfrm>
            <a:off x="7969885" y="4278313"/>
            <a:ext cx="138113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29" name="Rectangle 136"/>
          <p:cNvSpPr>
            <a:spLocks noChangeArrowheads="1"/>
          </p:cNvSpPr>
          <p:nvPr/>
        </p:nvSpPr>
        <p:spPr bwMode="auto">
          <a:xfrm>
            <a:off x="8107998" y="4278313"/>
            <a:ext cx="966787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management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30" name="Rectangle 137"/>
          <p:cNvSpPr>
            <a:spLocks noChangeArrowheads="1"/>
          </p:cNvSpPr>
          <p:nvPr/>
        </p:nvSpPr>
        <p:spPr bwMode="auto">
          <a:xfrm>
            <a:off x="6391910" y="2590800"/>
            <a:ext cx="1306513" cy="1947863"/>
          </a:xfrm>
          <a:prstGeom prst="rect">
            <a:avLst/>
          </a:prstGeom>
          <a:solidFill>
            <a:srgbClr val="FFFFFF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31" name="Rectangle 138"/>
          <p:cNvSpPr>
            <a:spLocks noChangeArrowheads="1"/>
          </p:cNvSpPr>
          <p:nvPr/>
        </p:nvSpPr>
        <p:spPr bwMode="auto">
          <a:xfrm>
            <a:off x="6517323" y="2717800"/>
            <a:ext cx="728662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32" name="Rectangle 139"/>
          <p:cNvSpPr>
            <a:spLocks noChangeArrowheads="1"/>
          </p:cNvSpPr>
          <p:nvPr/>
        </p:nvSpPr>
        <p:spPr bwMode="auto">
          <a:xfrm>
            <a:off x="6517323" y="2717800"/>
            <a:ext cx="6445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i="1">
                <a:solidFill>
                  <a:srgbClr val="000000"/>
                </a:solidFill>
                <a:ea typeface="굴림" pitchFamily="50" charset="-127"/>
              </a:rPr>
              <a:t>Interface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33" name="Rectangle 140"/>
          <p:cNvSpPr>
            <a:spLocks noChangeArrowheads="1"/>
          </p:cNvSpPr>
          <p:nvPr/>
        </p:nvSpPr>
        <p:spPr bwMode="auto">
          <a:xfrm>
            <a:off x="6517323" y="2903538"/>
            <a:ext cx="763587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34" name="Rectangle 141"/>
          <p:cNvSpPr>
            <a:spLocks noChangeArrowheads="1"/>
          </p:cNvSpPr>
          <p:nvPr/>
        </p:nvSpPr>
        <p:spPr bwMode="auto">
          <a:xfrm>
            <a:off x="6517323" y="2908300"/>
            <a:ext cx="6794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 i="1">
                <a:solidFill>
                  <a:srgbClr val="000000"/>
                </a:solidFill>
                <a:ea typeface="굴림" pitchFamily="50" charset="-127"/>
              </a:rPr>
              <a:t>activities: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35" name="Rectangle 142"/>
          <p:cNvSpPr>
            <a:spLocks noChangeArrowheads="1"/>
          </p:cNvSpPr>
          <p:nvPr/>
        </p:nvSpPr>
        <p:spPr bwMode="auto">
          <a:xfrm>
            <a:off x="6517323" y="3074988"/>
            <a:ext cx="1778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36" name="Rectangle 143"/>
          <p:cNvSpPr>
            <a:spLocks noChangeArrowheads="1"/>
          </p:cNvSpPr>
          <p:nvPr/>
        </p:nvSpPr>
        <p:spPr bwMode="auto">
          <a:xfrm>
            <a:off x="6517323" y="3067050"/>
            <a:ext cx="76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37" name="Rectangle 144"/>
          <p:cNvSpPr>
            <a:spLocks noChangeArrowheads="1"/>
          </p:cNvSpPr>
          <p:nvPr/>
        </p:nvSpPr>
        <p:spPr bwMode="auto">
          <a:xfrm>
            <a:off x="6591935" y="3092450"/>
            <a:ext cx="84455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38" name="Rectangle 145"/>
          <p:cNvSpPr>
            <a:spLocks noChangeArrowheads="1"/>
          </p:cNvSpPr>
          <p:nvPr/>
        </p:nvSpPr>
        <p:spPr bwMode="auto">
          <a:xfrm>
            <a:off x="6591935" y="3092450"/>
            <a:ext cx="76358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Customer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39" name="Rectangle 146"/>
          <p:cNvSpPr>
            <a:spLocks noChangeArrowheads="1"/>
          </p:cNvSpPr>
          <p:nvPr/>
        </p:nvSpPr>
        <p:spPr bwMode="auto">
          <a:xfrm>
            <a:off x="6517323" y="3278188"/>
            <a:ext cx="746125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40" name="Rectangle 147"/>
          <p:cNvSpPr>
            <a:spLocks noChangeArrowheads="1"/>
          </p:cNvSpPr>
          <p:nvPr/>
        </p:nvSpPr>
        <p:spPr bwMode="auto">
          <a:xfrm>
            <a:off x="6517323" y="3282950"/>
            <a:ext cx="138112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41" name="Rectangle 148"/>
          <p:cNvSpPr>
            <a:spLocks noChangeArrowheads="1"/>
          </p:cNvSpPr>
          <p:nvPr/>
        </p:nvSpPr>
        <p:spPr bwMode="auto">
          <a:xfrm>
            <a:off x="6658610" y="3282950"/>
            <a:ext cx="52387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service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42" name="Rectangle 149"/>
          <p:cNvSpPr>
            <a:spLocks noChangeArrowheads="1"/>
          </p:cNvSpPr>
          <p:nvPr/>
        </p:nvSpPr>
        <p:spPr bwMode="auto">
          <a:xfrm>
            <a:off x="6517323" y="3467100"/>
            <a:ext cx="950912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43" name="Rectangle 150"/>
          <p:cNvSpPr>
            <a:spLocks noChangeArrowheads="1"/>
          </p:cNvSpPr>
          <p:nvPr/>
        </p:nvSpPr>
        <p:spPr bwMode="auto">
          <a:xfrm>
            <a:off x="6517323" y="3467100"/>
            <a:ext cx="138112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44" name="Rectangle 151"/>
          <p:cNvSpPr>
            <a:spLocks noChangeArrowheads="1"/>
          </p:cNvSpPr>
          <p:nvPr/>
        </p:nvSpPr>
        <p:spPr bwMode="auto">
          <a:xfrm>
            <a:off x="6658610" y="3467100"/>
            <a:ext cx="72707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standards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45" name="Rectangle 152"/>
          <p:cNvSpPr>
            <a:spLocks noChangeArrowheads="1"/>
          </p:cNvSpPr>
          <p:nvPr/>
        </p:nvSpPr>
        <p:spPr bwMode="auto">
          <a:xfrm>
            <a:off x="6517323" y="3635375"/>
            <a:ext cx="177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46" name="Rectangle 153"/>
          <p:cNvSpPr>
            <a:spLocks noChangeArrowheads="1"/>
          </p:cNvSpPr>
          <p:nvPr/>
        </p:nvSpPr>
        <p:spPr bwMode="auto">
          <a:xfrm>
            <a:off x="6517323" y="3630613"/>
            <a:ext cx="762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47" name="Rectangle 154"/>
          <p:cNvSpPr>
            <a:spLocks noChangeArrowheads="1"/>
          </p:cNvSpPr>
          <p:nvPr/>
        </p:nvSpPr>
        <p:spPr bwMode="auto">
          <a:xfrm>
            <a:off x="6591935" y="3652838"/>
            <a:ext cx="631825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48" name="Rectangle 155"/>
          <p:cNvSpPr>
            <a:spLocks noChangeArrowheads="1"/>
          </p:cNvSpPr>
          <p:nvPr/>
        </p:nvSpPr>
        <p:spPr bwMode="auto">
          <a:xfrm>
            <a:off x="6591935" y="3657600"/>
            <a:ext cx="55086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Pricing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49" name="Rectangle 156"/>
          <p:cNvSpPr>
            <a:spLocks noChangeArrowheads="1"/>
          </p:cNvSpPr>
          <p:nvPr/>
        </p:nvSpPr>
        <p:spPr bwMode="auto">
          <a:xfrm>
            <a:off x="6517323" y="3824288"/>
            <a:ext cx="1778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50" name="Rectangle 157"/>
          <p:cNvSpPr>
            <a:spLocks noChangeArrowheads="1"/>
          </p:cNvSpPr>
          <p:nvPr/>
        </p:nvSpPr>
        <p:spPr bwMode="auto">
          <a:xfrm>
            <a:off x="6517323" y="3816350"/>
            <a:ext cx="76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51" name="Rectangle 158"/>
          <p:cNvSpPr>
            <a:spLocks noChangeArrowheads="1"/>
          </p:cNvSpPr>
          <p:nvPr/>
        </p:nvSpPr>
        <p:spPr bwMode="auto">
          <a:xfrm>
            <a:off x="6591935" y="3841750"/>
            <a:ext cx="903288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52" name="Rectangle 159"/>
          <p:cNvSpPr>
            <a:spLocks noChangeArrowheads="1"/>
          </p:cNvSpPr>
          <p:nvPr/>
        </p:nvSpPr>
        <p:spPr bwMode="auto">
          <a:xfrm>
            <a:off x="6591935" y="3841750"/>
            <a:ext cx="81756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Packaging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53" name="Rectangle 160"/>
          <p:cNvSpPr>
            <a:spLocks noChangeArrowheads="1"/>
          </p:cNvSpPr>
          <p:nvPr/>
        </p:nvSpPr>
        <p:spPr bwMode="auto">
          <a:xfrm>
            <a:off x="6517323" y="4010025"/>
            <a:ext cx="1778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54" name="Rectangle 161"/>
          <p:cNvSpPr>
            <a:spLocks noChangeArrowheads="1"/>
          </p:cNvSpPr>
          <p:nvPr/>
        </p:nvSpPr>
        <p:spPr bwMode="auto">
          <a:xfrm>
            <a:off x="6517323" y="4000500"/>
            <a:ext cx="762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latin typeface="Symbol" pitchFamily="18" charset="2"/>
                <a:ea typeface="굴림" pitchFamily="50" charset="-127"/>
              </a:rPr>
              <a:t>·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55" name="Rectangle 162"/>
          <p:cNvSpPr>
            <a:spLocks noChangeArrowheads="1"/>
          </p:cNvSpPr>
          <p:nvPr/>
        </p:nvSpPr>
        <p:spPr bwMode="auto">
          <a:xfrm>
            <a:off x="6591935" y="4027488"/>
            <a:ext cx="550863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56" name="Rectangle 163"/>
          <p:cNvSpPr>
            <a:spLocks noChangeArrowheads="1"/>
          </p:cNvSpPr>
          <p:nvPr/>
        </p:nvSpPr>
        <p:spPr bwMode="auto">
          <a:xfrm>
            <a:off x="6591935" y="4032250"/>
            <a:ext cx="46831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Retail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57" name="Rectangle 164"/>
          <p:cNvSpPr>
            <a:spLocks noChangeArrowheads="1"/>
          </p:cNvSpPr>
          <p:nvPr/>
        </p:nvSpPr>
        <p:spPr bwMode="auto">
          <a:xfrm>
            <a:off x="6517323" y="4216400"/>
            <a:ext cx="795337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58" name="Rectangle 165"/>
          <p:cNvSpPr>
            <a:spLocks noChangeArrowheads="1"/>
          </p:cNvSpPr>
          <p:nvPr/>
        </p:nvSpPr>
        <p:spPr bwMode="auto">
          <a:xfrm>
            <a:off x="6517323" y="4216400"/>
            <a:ext cx="138112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   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59" name="Rectangle 166"/>
          <p:cNvSpPr>
            <a:spLocks noChangeArrowheads="1"/>
          </p:cNvSpPr>
          <p:nvPr/>
        </p:nvSpPr>
        <p:spPr bwMode="auto">
          <a:xfrm>
            <a:off x="6658610" y="4216400"/>
            <a:ext cx="56991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000000"/>
                </a:solidFill>
                <a:ea typeface="굴림" pitchFamily="50" charset="-127"/>
              </a:rPr>
              <a:t>location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160" name="Rectangle 167"/>
          <p:cNvSpPr>
            <a:spLocks noChangeArrowheads="1"/>
          </p:cNvSpPr>
          <p:nvPr/>
        </p:nvSpPr>
        <p:spPr bwMode="auto">
          <a:xfrm>
            <a:off x="1684973" y="5010150"/>
            <a:ext cx="933450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61" name="Rectangle 168"/>
          <p:cNvSpPr>
            <a:spLocks noChangeArrowheads="1"/>
          </p:cNvSpPr>
          <p:nvPr/>
        </p:nvSpPr>
        <p:spPr bwMode="auto">
          <a:xfrm>
            <a:off x="1684973" y="5013325"/>
            <a:ext cx="8461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FF0000"/>
                </a:solidFill>
                <a:ea typeface="굴림" pitchFamily="50" charset="-127"/>
              </a:rPr>
              <a:t>Production-</a:t>
            </a:r>
            <a:endParaRPr lang="en-US" altLang="ko-KR">
              <a:solidFill>
                <a:srgbClr val="FF0000"/>
              </a:solidFill>
              <a:ea typeface="굴림" pitchFamily="50" charset="-127"/>
            </a:endParaRPr>
          </a:p>
        </p:txBody>
      </p:sp>
      <p:sp>
        <p:nvSpPr>
          <p:cNvPr id="162" name="Rectangle 169"/>
          <p:cNvSpPr>
            <a:spLocks noChangeArrowheads="1"/>
          </p:cNvSpPr>
          <p:nvPr/>
        </p:nvSpPr>
        <p:spPr bwMode="auto">
          <a:xfrm>
            <a:off x="1684973" y="5199063"/>
            <a:ext cx="669925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63" name="Rectangle 170"/>
          <p:cNvSpPr>
            <a:spLocks noChangeArrowheads="1"/>
          </p:cNvSpPr>
          <p:nvPr/>
        </p:nvSpPr>
        <p:spPr bwMode="auto">
          <a:xfrm>
            <a:off x="1684973" y="5199063"/>
            <a:ext cx="58737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FF0000"/>
                </a:solidFill>
                <a:ea typeface="굴림" pitchFamily="50" charset="-127"/>
              </a:rPr>
              <a:t>logistics</a:t>
            </a:r>
            <a:endParaRPr lang="en-US" altLang="ko-KR">
              <a:solidFill>
                <a:srgbClr val="FF0000"/>
              </a:solidFill>
              <a:ea typeface="굴림" pitchFamily="50" charset="-127"/>
            </a:endParaRPr>
          </a:p>
        </p:txBody>
      </p:sp>
      <p:sp>
        <p:nvSpPr>
          <p:cNvPr id="164" name="Rectangle 171"/>
          <p:cNvSpPr>
            <a:spLocks noChangeArrowheads="1"/>
          </p:cNvSpPr>
          <p:nvPr/>
        </p:nvSpPr>
        <p:spPr bwMode="auto">
          <a:xfrm>
            <a:off x="1684973" y="5384800"/>
            <a:ext cx="719137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65" name="Rectangle 172"/>
          <p:cNvSpPr>
            <a:spLocks noChangeArrowheads="1"/>
          </p:cNvSpPr>
          <p:nvPr/>
        </p:nvSpPr>
        <p:spPr bwMode="auto">
          <a:xfrm>
            <a:off x="1684973" y="5387975"/>
            <a:ext cx="6350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FF0000"/>
                </a:solidFill>
                <a:ea typeface="굴림" pitchFamily="50" charset="-127"/>
              </a:rPr>
              <a:t>interface</a:t>
            </a:r>
            <a:endParaRPr lang="en-US" altLang="ko-KR">
              <a:solidFill>
                <a:srgbClr val="FF0000"/>
              </a:solidFill>
              <a:ea typeface="굴림" pitchFamily="50" charset="-127"/>
            </a:endParaRPr>
          </a:p>
        </p:txBody>
      </p:sp>
      <p:sp>
        <p:nvSpPr>
          <p:cNvPr id="166" name="Line 173"/>
          <p:cNvSpPr>
            <a:spLocks noChangeShapeType="1"/>
          </p:cNvSpPr>
          <p:nvPr/>
        </p:nvSpPr>
        <p:spPr bwMode="auto">
          <a:xfrm flipV="1">
            <a:off x="2693035" y="4648200"/>
            <a:ext cx="484188" cy="3841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" name="Freeform 174"/>
          <p:cNvSpPr>
            <a:spLocks/>
          </p:cNvSpPr>
          <p:nvPr/>
        </p:nvSpPr>
        <p:spPr bwMode="auto">
          <a:xfrm>
            <a:off x="3102610" y="4578350"/>
            <a:ext cx="165100" cy="139700"/>
          </a:xfrm>
          <a:custGeom>
            <a:avLst/>
            <a:gdLst>
              <a:gd name="T0" fmla="*/ 165100 w 104"/>
              <a:gd name="T1" fmla="*/ 0 h 88"/>
              <a:gd name="T2" fmla="*/ 0 w 104"/>
              <a:gd name="T3" fmla="*/ 65088 h 88"/>
              <a:gd name="T4" fmla="*/ 61913 w 104"/>
              <a:gd name="T5" fmla="*/ 139700 h 88"/>
              <a:gd name="T6" fmla="*/ 165100 w 104"/>
              <a:gd name="T7" fmla="*/ 0 h 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" h="88">
                <a:moveTo>
                  <a:pt x="104" y="0"/>
                </a:moveTo>
                <a:lnTo>
                  <a:pt x="0" y="41"/>
                </a:lnTo>
                <a:lnTo>
                  <a:pt x="39" y="88"/>
                </a:lnTo>
                <a:lnTo>
                  <a:pt x="104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8" name="Rectangle 175"/>
          <p:cNvSpPr>
            <a:spLocks noChangeArrowheads="1"/>
          </p:cNvSpPr>
          <p:nvPr/>
        </p:nvSpPr>
        <p:spPr bwMode="auto">
          <a:xfrm>
            <a:off x="8314373" y="5138738"/>
            <a:ext cx="866775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69" name="Rectangle 176"/>
          <p:cNvSpPr>
            <a:spLocks noChangeArrowheads="1"/>
          </p:cNvSpPr>
          <p:nvPr/>
        </p:nvSpPr>
        <p:spPr bwMode="auto">
          <a:xfrm>
            <a:off x="8314373" y="5138738"/>
            <a:ext cx="782637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FF0000"/>
                </a:solidFill>
                <a:ea typeface="굴림" pitchFamily="50" charset="-127"/>
              </a:rPr>
              <a:t>Marketing-</a:t>
            </a:r>
            <a:endParaRPr lang="en-US" altLang="ko-KR">
              <a:solidFill>
                <a:srgbClr val="FF0000"/>
              </a:solidFill>
              <a:ea typeface="굴림" pitchFamily="50" charset="-127"/>
            </a:endParaRPr>
          </a:p>
        </p:txBody>
      </p:sp>
      <p:sp>
        <p:nvSpPr>
          <p:cNvPr id="170" name="Rectangle 177"/>
          <p:cNvSpPr>
            <a:spLocks noChangeArrowheads="1"/>
          </p:cNvSpPr>
          <p:nvPr/>
        </p:nvSpPr>
        <p:spPr bwMode="auto">
          <a:xfrm>
            <a:off x="8314373" y="5324475"/>
            <a:ext cx="671512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71" name="Rectangle 178"/>
          <p:cNvSpPr>
            <a:spLocks noChangeArrowheads="1"/>
          </p:cNvSpPr>
          <p:nvPr/>
        </p:nvSpPr>
        <p:spPr bwMode="auto">
          <a:xfrm>
            <a:off x="8314373" y="5327650"/>
            <a:ext cx="58737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FF0000"/>
                </a:solidFill>
                <a:ea typeface="굴림" pitchFamily="50" charset="-127"/>
              </a:rPr>
              <a:t>logistics</a:t>
            </a:r>
            <a:endParaRPr lang="en-US" altLang="ko-KR">
              <a:solidFill>
                <a:srgbClr val="FF0000"/>
              </a:solidFill>
              <a:ea typeface="굴림" pitchFamily="50" charset="-127"/>
            </a:endParaRPr>
          </a:p>
        </p:txBody>
      </p:sp>
      <p:sp>
        <p:nvSpPr>
          <p:cNvPr id="172" name="Rectangle 179"/>
          <p:cNvSpPr>
            <a:spLocks noChangeArrowheads="1"/>
          </p:cNvSpPr>
          <p:nvPr/>
        </p:nvSpPr>
        <p:spPr bwMode="auto">
          <a:xfrm>
            <a:off x="8314373" y="5513388"/>
            <a:ext cx="720725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73" name="Rectangle 180"/>
          <p:cNvSpPr>
            <a:spLocks noChangeArrowheads="1"/>
          </p:cNvSpPr>
          <p:nvPr/>
        </p:nvSpPr>
        <p:spPr bwMode="auto">
          <a:xfrm>
            <a:off x="8314373" y="5513388"/>
            <a:ext cx="6350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300">
                <a:solidFill>
                  <a:srgbClr val="FF0000"/>
                </a:solidFill>
                <a:ea typeface="굴림" pitchFamily="50" charset="-127"/>
              </a:rPr>
              <a:t>interface</a:t>
            </a:r>
            <a:endParaRPr lang="en-US" altLang="ko-KR">
              <a:solidFill>
                <a:srgbClr val="FF0000"/>
              </a:solidFill>
              <a:ea typeface="굴림" pitchFamily="50" charset="-127"/>
            </a:endParaRPr>
          </a:p>
        </p:txBody>
      </p:sp>
      <p:grpSp>
        <p:nvGrpSpPr>
          <p:cNvPr id="174" name="Group 183"/>
          <p:cNvGrpSpPr>
            <a:grpSpLocks/>
          </p:cNvGrpSpPr>
          <p:nvPr/>
        </p:nvGrpSpPr>
        <p:grpSpPr bwMode="auto">
          <a:xfrm>
            <a:off x="7720648" y="4578350"/>
            <a:ext cx="525462" cy="514350"/>
            <a:chOff x="4355" y="3009"/>
            <a:chExt cx="331" cy="324"/>
          </a:xfrm>
        </p:grpSpPr>
        <p:sp>
          <p:nvSpPr>
            <p:cNvPr id="175" name="Line 181"/>
            <p:cNvSpPr>
              <a:spLocks noChangeShapeType="1"/>
            </p:cNvSpPr>
            <p:nvPr/>
          </p:nvSpPr>
          <p:spPr bwMode="auto">
            <a:xfrm flipH="1" flipV="1">
              <a:off x="4409" y="3064"/>
              <a:ext cx="277" cy="26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182"/>
            <p:cNvSpPr>
              <a:spLocks/>
            </p:cNvSpPr>
            <p:nvPr/>
          </p:nvSpPr>
          <p:spPr bwMode="auto">
            <a:xfrm>
              <a:off x="4355" y="3009"/>
              <a:ext cx="98" cy="94"/>
            </a:xfrm>
            <a:custGeom>
              <a:avLst/>
              <a:gdLst>
                <a:gd name="T0" fmla="*/ 0 w 98"/>
                <a:gd name="T1" fmla="*/ 0 h 94"/>
                <a:gd name="T2" fmla="*/ 54 w 98"/>
                <a:gd name="T3" fmla="*/ 94 h 94"/>
                <a:gd name="T4" fmla="*/ 98 w 98"/>
                <a:gd name="T5" fmla="*/ 52 h 94"/>
                <a:gd name="T6" fmla="*/ 0 w 98"/>
                <a:gd name="T7" fmla="*/ 0 h 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8" h="94">
                  <a:moveTo>
                    <a:pt x="0" y="0"/>
                  </a:moveTo>
                  <a:lnTo>
                    <a:pt x="54" y="94"/>
                  </a:lnTo>
                  <a:lnTo>
                    <a:pt x="98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7" name="AutoShape 186"/>
          <p:cNvSpPr>
            <a:spLocks/>
          </p:cNvSpPr>
          <p:nvPr/>
        </p:nvSpPr>
        <p:spPr bwMode="auto">
          <a:xfrm rot="5400000">
            <a:off x="5345748" y="3462337"/>
            <a:ext cx="425450" cy="4473575"/>
          </a:xfrm>
          <a:prstGeom prst="rightBrace">
            <a:avLst>
              <a:gd name="adj1" fmla="val 87624"/>
              <a:gd name="adj2" fmla="val 50000"/>
            </a:avLst>
          </a:prstGeom>
          <a:noFill/>
          <a:ln w="2857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ea typeface="굴림" pitchFamily="50" charset="-127"/>
            </a:endParaRPr>
          </a:p>
        </p:txBody>
      </p:sp>
      <p:sp>
        <p:nvSpPr>
          <p:cNvPr id="178" name="Text Box 187"/>
          <p:cNvSpPr txBox="1">
            <a:spLocks noChangeArrowheads="1"/>
          </p:cNvSpPr>
          <p:nvPr/>
        </p:nvSpPr>
        <p:spPr bwMode="auto">
          <a:xfrm>
            <a:off x="3779520" y="5998528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ko-KR" b="1" dirty="0">
                <a:solidFill>
                  <a:srgbClr val="0033CC"/>
                </a:solidFill>
                <a:ea typeface="굴림" pitchFamily="50" charset="-127"/>
              </a:rPr>
              <a:t>Internal Supply Chain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Supply Chain Management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CC0000"/>
                </a:solidFill>
              </a:rPr>
              <a:t>Supply Chain Management</a:t>
            </a:r>
            <a:r>
              <a:rPr lang="en-US" smtClean="0"/>
              <a:t> entails:</a:t>
            </a:r>
          </a:p>
          <a:p>
            <a:pPr lvl="1" eaLnBrk="1" hangingPunct="1"/>
            <a:r>
              <a:rPr lang="en-US" smtClean="0"/>
              <a:t>Making decisions regarding the structure of the supply chain</a:t>
            </a:r>
          </a:p>
          <a:p>
            <a:pPr lvl="1" eaLnBrk="1" hangingPunct="1"/>
            <a:r>
              <a:rPr lang="en-US" smtClean="0"/>
              <a:t>Coordinating the movement of goods and delivery of services</a:t>
            </a:r>
          </a:p>
          <a:p>
            <a:pPr lvl="1" eaLnBrk="1" hangingPunct="1"/>
            <a:r>
              <a:rPr lang="en-US" smtClean="0"/>
              <a:t>Sharing information between members of the supply chain.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 management 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208088" y="2122488"/>
            <a:ext cx="755650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000" dirty="0">
                <a:ea typeface="굴림" pitchFamily="50" charset="-127"/>
              </a:rPr>
              <a:t>Historical perspective of distribution:</a:t>
            </a:r>
          </a:p>
          <a:p>
            <a:r>
              <a:rPr lang="en-US" altLang="ko-KR" sz="3000" dirty="0">
                <a:ea typeface="굴림" pitchFamily="50" charset="-127"/>
              </a:rPr>
              <a:t>   “The </a:t>
            </a:r>
            <a:r>
              <a:rPr lang="en-US" altLang="ko-KR" sz="3000" dirty="0">
                <a:solidFill>
                  <a:srgbClr val="FF0000"/>
                </a:solidFill>
                <a:ea typeface="굴림" pitchFamily="50" charset="-127"/>
              </a:rPr>
              <a:t>last </a:t>
            </a:r>
            <a:r>
              <a:rPr lang="en-US" altLang="ko-KR" sz="3000" dirty="0">
                <a:ea typeface="굴림" pitchFamily="50" charset="-127"/>
              </a:rPr>
              <a:t>frontier of </a:t>
            </a:r>
            <a:r>
              <a:rPr lang="en-US" altLang="ko-KR" sz="3000" dirty="0">
                <a:solidFill>
                  <a:srgbClr val="FF0000"/>
                </a:solidFill>
                <a:ea typeface="굴림" pitchFamily="50" charset="-127"/>
              </a:rPr>
              <a:t>cost economies</a:t>
            </a:r>
            <a:r>
              <a:rPr lang="en-US" altLang="ko-KR" sz="3000" dirty="0">
                <a:ea typeface="굴림" pitchFamily="50" charset="-127"/>
              </a:rPr>
              <a:t>”</a:t>
            </a:r>
          </a:p>
          <a:p>
            <a:endParaRPr lang="en-US" altLang="ko-KR" sz="3000" dirty="0">
              <a:ea typeface="굴림" pitchFamily="50" charset="-127"/>
            </a:endParaRPr>
          </a:p>
          <a:p>
            <a:r>
              <a:rPr lang="en-US" altLang="ko-KR" sz="3000" dirty="0">
                <a:ea typeface="굴림" pitchFamily="50" charset="-127"/>
              </a:rPr>
              <a:t>The contemporary view:</a:t>
            </a:r>
          </a:p>
          <a:p>
            <a:r>
              <a:rPr lang="en-US" altLang="ko-KR" sz="3000" dirty="0">
                <a:ea typeface="굴림" pitchFamily="50" charset="-127"/>
              </a:rPr>
              <a:t>   Distribution is a </a:t>
            </a:r>
            <a:r>
              <a:rPr lang="en-US" altLang="ko-KR" sz="3000" dirty="0">
                <a:solidFill>
                  <a:srgbClr val="FF0000"/>
                </a:solidFill>
                <a:ea typeface="굴림" pitchFamily="50" charset="-127"/>
              </a:rPr>
              <a:t>new</a:t>
            </a:r>
            <a:r>
              <a:rPr lang="en-US" altLang="ko-KR" sz="3000" dirty="0">
                <a:ea typeface="굴림" pitchFamily="50" charset="-127"/>
              </a:rPr>
              <a:t> frontier for </a:t>
            </a:r>
            <a:r>
              <a:rPr lang="en-US" altLang="ko-KR" sz="3000" dirty="0">
                <a:solidFill>
                  <a:srgbClr val="FF0000"/>
                </a:solidFill>
                <a:ea typeface="굴림" pitchFamily="50" charset="-127"/>
              </a:rPr>
              <a:t>demand generation</a:t>
            </a:r>
            <a:r>
              <a:rPr lang="en-US" altLang="ko-KR" sz="3000" dirty="0">
                <a:ea typeface="굴림" pitchFamily="50" charset="-127"/>
              </a:rPr>
              <a:t>—a competitive weapon.</a:t>
            </a:r>
          </a:p>
          <a:p>
            <a:endParaRPr lang="en-US" altLang="ko-KR" sz="3000" dirty="0">
              <a:ea typeface="굴림" pitchFamily="50" charset="-127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262313" y="5257800"/>
            <a:ext cx="2589212" cy="831850"/>
          </a:xfrm>
          <a:prstGeom prst="rect">
            <a:avLst/>
          </a:prstGeom>
          <a:solidFill>
            <a:srgbClr val="DDDDDD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107763" dir="2700000" algn="ctr" rotWithShape="0">
              <a:srgbClr val="A50021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altLang="ko-KR">
                <a:solidFill>
                  <a:srgbClr val="FF0000"/>
                </a:solidFill>
                <a:ea typeface="굴림" pitchFamily="50" charset="-127"/>
              </a:rPr>
              <a:t>Both views are now important!</a:t>
            </a:r>
            <a:endParaRPr lang="en-US" altLang="ko-KR">
              <a:ea typeface="굴림" pitchFamily="50" charset="-127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5589588" y="3122613"/>
            <a:ext cx="3190875" cy="500062"/>
          </a:xfrm>
          <a:prstGeom prst="wedgeRoundRectCallout">
            <a:avLst>
              <a:gd name="adj1" fmla="val -79505"/>
              <a:gd name="adj2" fmla="val -66509"/>
              <a:gd name="adj3" fmla="val 16667"/>
            </a:avLst>
          </a:prstGeom>
          <a:solidFill>
            <a:srgbClr val="DDDDDD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ko-KR" dirty="0">
                <a:solidFill>
                  <a:srgbClr val="FF0000"/>
                </a:solidFill>
                <a:ea typeface="굴림" pitchFamily="50" charset="-127"/>
              </a:rPr>
              <a:t>Peter </a:t>
            </a:r>
            <a:r>
              <a:rPr lang="en-US" altLang="ko-KR" dirty="0" err="1">
                <a:solidFill>
                  <a:srgbClr val="FF0000"/>
                </a:solidFill>
                <a:ea typeface="굴림" pitchFamily="50" charset="-127"/>
              </a:rPr>
              <a:t>Drucker</a:t>
            </a:r>
            <a:r>
              <a:rPr lang="en-US" altLang="ko-KR" dirty="0">
                <a:solidFill>
                  <a:srgbClr val="FF0000"/>
                </a:solidFill>
                <a:ea typeface="굴림" pitchFamily="50" charset="-127"/>
              </a:rPr>
              <a:t>, 1962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dirty="0" smtClean="0">
                <a:solidFill>
                  <a:srgbClr val="0000FF"/>
                </a:solidFill>
              </a:rPr>
              <a:t>Thank you!</a:t>
            </a:r>
          </a:p>
          <a:p>
            <a:pPr algn="ctr">
              <a:buNone/>
            </a:pPr>
            <a:endParaRPr lang="en-US" sz="5400" dirty="0" smtClean="0">
              <a:solidFill>
                <a:srgbClr val="0000FF"/>
              </a:solidFill>
            </a:endParaRPr>
          </a:p>
          <a:p>
            <a:pPr algn="ctr">
              <a:buNone/>
            </a:pPr>
            <a:r>
              <a:rPr lang="en-US" sz="3600" dirty="0" smtClean="0">
                <a:solidFill>
                  <a:srgbClr val="0000FF"/>
                </a:solidFill>
              </a:rPr>
              <a:t>Questions? 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Yabibal A.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SCM Factors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 smtClean="0">
                <a:solidFill>
                  <a:schemeClr val="folHlink"/>
                </a:solidFill>
              </a:rPr>
              <a:t>SCM</a:t>
            </a:r>
            <a:r>
              <a:rPr lang="en-US" sz="2800" smtClean="0">
                <a:solidFill>
                  <a:schemeClr val="folHlink"/>
                </a:solidFill>
              </a:rPr>
              <a:t> must consider the following trends, improved capabilities, &amp; realities:</a:t>
            </a:r>
          </a:p>
          <a:p>
            <a:pPr lvl="1" eaLnBrk="1" hangingPunct="1"/>
            <a:r>
              <a:rPr lang="en-US" sz="2400" b="1" smtClean="0"/>
              <a:t>Consumer Expectations and Competition</a:t>
            </a:r>
            <a:r>
              <a:rPr lang="en-US" sz="2400" smtClean="0"/>
              <a:t> – power has shifted to the consumer</a:t>
            </a:r>
          </a:p>
          <a:p>
            <a:pPr lvl="1" eaLnBrk="1" hangingPunct="1"/>
            <a:r>
              <a:rPr lang="en-US" sz="2400" b="1" smtClean="0"/>
              <a:t>Globalization</a:t>
            </a:r>
            <a:r>
              <a:rPr lang="en-US" sz="2400" smtClean="0"/>
              <a:t> – capitalize on emerging markets</a:t>
            </a:r>
          </a:p>
          <a:p>
            <a:pPr lvl="1" eaLnBrk="1" hangingPunct="1"/>
            <a:r>
              <a:rPr lang="en-US" sz="2400" b="1" smtClean="0"/>
              <a:t>Information Technology</a:t>
            </a:r>
            <a:r>
              <a:rPr lang="en-US" sz="2400" smtClean="0"/>
              <a:t> – e-commerce, Internet, EDI, scanning data, intranets</a:t>
            </a:r>
          </a:p>
          <a:p>
            <a:pPr lvl="1" eaLnBrk="1" hangingPunct="1"/>
            <a:r>
              <a:rPr lang="en-US" sz="2400" b="1" smtClean="0"/>
              <a:t>Government Regulations - </a:t>
            </a:r>
            <a:r>
              <a:rPr lang="en-US" sz="2400" smtClean="0"/>
              <a:t>like trade barriers</a:t>
            </a:r>
          </a:p>
          <a:p>
            <a:pPr lvl="1" eaLnBrk="1" hangingPunct="1"/>
            <a:r>
              <a:rPr lang="en-US" sz="2400" b="1" smtClean="0"/>
              <a:t>Environment Issues </a:t>
            </a:r>
            <a:r>
              <a:rPr lang="en-US" sz="2400" smtClean="0"/>
              <a:t>– e.g. waste minimization</a:t>
            </a:r>
          </a:p>
          <a:p>
            <a:pPr eaLnBrk="1" hangingPunct="1"/>
            <a:endParaRPr 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Components of a </a:t>
            </a:r>
            <a:br>
              <a:rPr lang="en-US" smtClean="0"/>
            </a:br>
            <a:r>
              <a:rPr lang="en-US" smtClean="0"/>
              <a:t>Typical Supply Chain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1625600" y="2590800"/>
            <a:ext cx="2438400" cy="1447800"/>
          </a:xfrm>
          <a:prstGeom prst="rect">
            <a:avLst/>
          </a:prstGeom>
          <a:solidFill>
            <a:srgbClr val="9999FF"/>
          </a:solidFill>
          <a:ln w="38100">
            <a:solidFill>
              <a:srgbClr val="99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Arial" charset="0"/>
              </a:rPr>
              <a:t>External</a:t>
            </a:r>
          </a:p>
          <a:p>
            <a:pPr algn="ctr" eaLnBrk="1" hangingPunct="1"/>
            <a:r>
              <a:rPr lang="en-US" sz="2400">
                <a:latin typeface="Arial" charset="0"/>
              </a:rPr>
              <a:t>Suppliers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4978400" y="2590800"/>
            <a:ext cx="2438400" cy="1447800"/>
          </a:xfrm>
          <a:prstGeom prst="rect">
            <a:avLst/>
          </a:prstGeom>
          <a:solidFill>
            <a:srgbClr val="9999FF"/>
          </a:solidFill>
          <a:ln w="38100">
            <a:solidFill>
              <a:srgbClr val="99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Arial" charset="0"/>
              </a:rPr>
              <a:t>Internal</a:t>
            </a:r>
          </a:p>
          <a:p>
            <a:pPr algn="ctr" eaLnBrk="1" hangingPunct="1"/>
            <a:r>
              <a:rPr lang="en-US" sz="2400">
                <a:latin typeface="Arial" charset="0"/>
              </a:rPr>
              <a:t>Functions</a:t>
            </a: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8331200" y="2590800"/>
            <a:ext cx="2438400" cy="1447800"/>
          </a:xfrm>
          <a:prstGeom prst="rect">
            <a:avLst/>
          </a:prstGeom>
          <a:solidFill>
            <a:srgbClr val="9999FF"/>
          </a:solidFill>
          <a:ln w="38100">
            <a:solidFill>
              <a:srgbClr val="99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Arial" charset="0"/>
              </a:rPr>
              <a:t>External</a:t>
            </a:r>
          </a:p>
          <a:p>
            <a:pPr algn="ctr" eaLnBrk="1" hangingPunct="1"/>
            <a:r>
              <a:rPr lang="en-US" sz="2400">
                <a:latin typeface="Arial" charset="0"/>
              </a:rPr>
              <a:t>Distributors</a:t>
            </a:r>
          </a:p>
        </p:txBody>
      </p:sp>
      <p:cxnSp>
        <p:nvCxnSpPr>
          <p:cNvPr id="55302" name="AutoShape 6"/>
          <p:cNvCxnSpPr>
            <a:cxnSpLocks noChangeShapeType="1"/>
            <a:stCxn id="55299" idx="3"/>
            <a:endCxn id="55300" idx="1"/>
          </p:cNvCxnSpPr>
          <p:nvPr/>
        </p:nvCxnSpPr>
        <p:spPr bwMode="auto">
          <a:xfrm>
            <a:off x="4089400" y="3314700"/>
            <a:ext cx="863600" cy="0"/>
          </a:xfrm>
          <a:prstGeom prst="straightConnector1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55303" name="AutoShape 7"/>
          <p:cNvCxnSpPr>
            <a:cxnSpLocks noChangeShapeType="1"/>
            <a:stCxn id="55300" idx="3"/>
            <a:endCxn id="55301" idx="1"/>
          </p:cNvCxnSpPr>
          <p:nvPr/>
        </p:nvCxnSpPr>
        <p:spPr bwMode="auto">
          <a:xfrm>
            <a:off x="7442200" y="3314700"/>
            <a:ext cx="863600" cy="0"/>
          </a:xfrm>
          <a:prstGeom prst="straightConnector1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</p:spPr>
      </p:cxn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844800" y="4038601"/>
            <a:ext cx="6705600" cy="1204913"/>
            <a:chOff x="1344" y="2544"/>
            <a:chExt cx="3168" cy="759"/>
          </a:xfrm>
        </p:grpSpPr>
        <p:cxnSp>
          <p:nvCxnSpPr>
            <p:cNvPr id="8203" name="AutoShape 9"/>
            <p:cNvCxnSpPr>
              <a:cxnSpLocks noChangeShapeType="1"/>
            </p:cNvCxnSpPr>
            <p:nvPr/>
          </p:nvCxnSpPr>
          <p:spPr bwMode="auto">
            <a:xfrm rot="5400000">
              <a:off x="3719" y="1753"/>
              <a:ext cx="1" cy="1584"/>
            </a:xfrm>
            <a:prstGeom prst="bentConnector3">
              <a:avLst>
                <a:gd name="adj1" fmla="val 42199986"/>
              </a:avLst>
            </a:prstGeom>
            <a:noFill/>
            <a:ln w="38100">
              <a:solidFill>
                <a:srgbClr val="FF9900"/>
              </a:solidFill>
              <a:prstDash val="dash"/>
              <a:miter lim="800000"/>
              <a:headEnd type="triangle" w="med" len="med"/>
              <a:tailEnd type="triangle" w="med" len="med"/>
            </a:ln>
          </p:spPr>
        </p:cxn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1344" y="2544"/>
              <a:ext cx="2208" cy="759"/>
              <a:chOff x="1344" y="2544"/>
              <a:chExt cx="2208" cy="759"/>
            </a:xfrm>
          </p:grpSpPr>
          <p:cxnSp>
            <p:nvCxnSpPr>
              <p:cNvPr id="8205" name="AutoShape 11"/>
              <p:cNvCxnSpPr>
                <a:cxnSpLocks noChangeShapeType="1"/>
              </p:cNvCxnSpPr>
              <p:nvPr/>
            </p:nvCxnSpPr>
            <p:spPr bwMode="auto">
              <a:xfrm rot="5400000">
                <a:off x="2135" y="1753"/>
                <a:ext cx="1" cy="1584"/>
              </a:xfrm>
              <a:prstGeom prst="bentConnector3">
                <a:avLst>
                  <a:gd name="adj1" fmla="val 42199986"/>
                </a:avLst>
              </a:prstGeom>
              <a:noFill/>
              <a:ln w="38100">
                <a:solidFill>
                  <a:srgbClr val="FF9900"/>
                </a:solidFill>
                <a:prstDash val="dash"/>
                <a:miter lim="800000"/>
                <a:headEnd type="triangle" w="med" len="med"/>
                <a:tailEnd type="triangle" w="med" len="med"/>
              </a:ln>
            </p:spPr>
          </p:cxnSp>
          <p:sp>
            <p:nvSpPr>
              <p:cNvPr id="8206" name="Text Box 12"/>
              <p:cNvSpPr txBox="1">
                <a:spLocks noChangeArrowheads="1"/>
              </p:cNvSpPr>
              <p:nvPr/>
            </p:nvSpPr>
            <p:spPr bwMode="auto">
              <a:xfrm>
                <a:off x="2352" y="3072"/>
                <a:ext cx="120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INFORMATION</a:t>
                </a:r>
              </a:p>
            </p:txBody>
          </p:sp>
        </p:grpSp>
      </p:grp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animBg="1" autoUpdateAnimBg="0"/>
      <p:bldP spid="55300" grpId="0" animBg="1" autoUpdateAnimBg="0"/>
      <p:bldP spid="55301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External Suppliers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External suppliers provide the necessary raw materials, services, and component parts.</a:t>
            </a:r>
          </a:p>
          <a:p>
            <a:pPr eaLnBrk="1" hangingPunct="1"/>
            <a:r>
              <a:rPr lang="en-US" sz="2800" smtClean="0"/>
              <a:t>Purchased materials &amp; services frequently represent 50% (or more) of the costs of goods sold.</a:t>
            </a:r>
          </a:p>
          <a:p>
            <a:pPr eaLnBrk="1" hangingPunct="1"/>
            <a:r>
              <a:rPr lang="en-US" sz="2800" smtClean="0"/>
              <a:t>Suppliers are frequently members of several supply chains – often in different roles.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External Suppliers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10871200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Tier one suppliers:</a:t>
            </a:r>
          </a:p>
          <a:p>
            <a:pPr lvl="1" eaLnBrk="1" hangingPunct="1"/>
            <a:r>
              <a:rPr lang="en-US" sz="2400" smtClean="0"/>
              <a:t>Directly supplies materials or services to the firm that does business with the final customer </a:t>
            </a:r>
          </a:p>
          <a:p>
            <a:pPr eaLnBrk="1" hangingPunct="1"/>
            <a:r>
              <a:rPr lang="en-US" sz="2800" smtClean="0"/>
              <a:t>Tier two suppliers:</a:t>
            </a:r>
          </a:p>
          <a:p>
            <a:pPr lvl="1" eaLnBrk="1" hangingPunct="1"/>
            <a:r>
              <a:rPr lang="en-US" sz="2400" smtClean="0"/>
              <a:t>Provides materials or services to tier one suppliers</a:t>
            </a:r>
          </a:p>
          <a:p>
            <a:pPr eaLnBrk="1" hangingPunct="1"/>
            <a:r>
              <a:rPr lang="en-US" sz="2800" smtClean="0"/>
              <a:t>Tier three suppliers:</a:t>
            </a:r>
          </a:p>
          <a:p>
            <a:pPr lvl="1" eaLnBrk="1" hangingPunct="1"/>
            <a:r>
              <a:rPr lang="en-US" sz="2400" smtClean="0"/>
              <a:t>Providers materials or services to tier two suppliers</a:t>
            </a:r>
          </a:p>
        </p:txBody>
      </p:sp>
    </p:spTree>
  </p:cSld>
  <p:clrMapOvr>
    <a:masterClrMapping/>
  </p:clrMapOvr>
  <p:transition>
    <p:zoom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Internal Functions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10769600" cy="4114800"/>
          </a:xfrm>
        </p:spPr>
        <p:txBody>
          <a:bodyPr/>
          <a:lstStyle/>
          <a:p>
            <a:pPr eaLnBrk="1" hangingPunct="1"/>
            <a:r>
              <a:rPr lang="en-US" smtClean="0"/>
              <a:t>Vary by industry &amp; firm, but might include:</a:t>
            </a:r>
          </a:p>
          <a:p>
            <a:pPr lvl="1" eaLnBrk="1" hangingPunct="1"/>
            <a:r>
              <a:rPr lang="en-US" smtClean="0"/>
              <a:t>Processing</a:t>
            </a:r>
          </a:p>
          <a:p>
            <a:pPr lvl="1" eaLnBrk="1" hangingPunct="1"/>
            <a:r>
              <a:rPr lang="en-US" smtClean="0"/>
              <a:t>Purchasing</a:t>
            </a:r>
          </a:p>
          <a:p>
            <a:pPr lvl="1" eaLnBrk="1" hangingPunct="1"/>
            <a:r>
              <a:rPr lang="en-US" smtClean="0"/>
              <a:t>Production Planning &amp; Control</a:t>
            </a:r>
          </a:p>
          <a:p>
            <a:pPr lvl="1" eaLnBrk="1" hangingPunct="1"/>
            <a:r>
              <a:rPr lang="en-US" smtClean="0"/>
              <a:t>Quality Assurance</a:t>
            </a:r>
          </a:p>
          <a:p>
            <a:pPr lvl="1" eaLnBrk="1" hangingPunct="1"/>
            <a:r>
              <a:rPr lang="en-US" smtClean="0"/>
              <a:t>Shipping</a:t>
            </a:r>
          </a:p>
        </p:txBody>
      </p:sp>
    </p:spTree>
  </p:cSld>
  <p:clrMapOvr>
    <a:masterClrMapping/>
  </p:clrMapOvr>
  <p:transition>
    <p:zoom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Yabibal A.</a:t>
            </a:r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Logistics &amp; Distribution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Logistics: getting the right material to the right place at the right time in the right quantity:</a:t>
            </a:r>
          </a:p>
          <a:p>
            <a:pPr lvl="1" eaLnBrk="1" hangingPunct="1"/>
            <a:r>
              <a:rPr lang="en-US" sz="2400" smtClean="0"/>
              <a:t>Traffic Management: </a:t>
            </a:r>
          </a:p>
          <a:p>
            <a:pPr lvl="2" eaLnBrk="1" hangingPunct="1"/>
            <a:r>
              <a:rPr lang="en-US" sz="2000" smtClean="0"/>
              <a:t>The selection, scheduling &amp; control of carriers (e.g.: trucks &amp; rail) for both incoming &amp; outgoing materials &amp; products </a:t>
            </a:r>
          </a:p>
          <a:p>
            <a:pPr lvl="1" eaLnBrk="1" hangingPunct="1"/>
            <a:r>
              <a:rPr lang="en-US" sz="2400" smtClean="0"/>
              <a:t>Distribution Management: </a:t>
            </a:r>
          </a:p>
          <a:p>
            <a:pPr lvl="2" eaLnBrk="1" hangingPunct="1"/>
            <a:r>
              <a:rPr lang="en-US" sz="2000" smtClean="0"/>
              <a:t>The packaging, storing &amp; handling of products in transit to the end-user.</a:t>
            </a:r>
          </a:p>
        </p:txBody>
      </p:sp>
    </p:spTree>
  </p:cSld>
  <p:clrMapOvr>
    <a:masterClrMapping/>
  </p:clrMapOvr>
  <p:transition>
    <p:zoom dir="in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3176</TotalTime>
  <Words>1256</Words>
  <Application>Microsoft Office PowerPoint</Application>
  <PresentationFormat>Custom</PresentationFormat>
  <Paragraphs>333</Paragraphs>
  <Slides>31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Office Theme</vt:lpstr>
      <vt:lpstr>Microsoft Office Word 97 - 2003 Document</vt:lpstr>
      <vt:lpstr>Microsoft Word Document</vt:lpstr>
      <vt:lpstr>Chapter 7</vt:lpstr>
      <vt:lpstr>A Basic Supply Chain</vt:lpstr>
      <vt:lpstr>Supply Chain Management</vt:lpstr>
      <vt:lpstr>SCM Factors</vt:lpstr>
      <vt:lpstr>Components of a  Typical Supply Chain</vt:lpstr>
      <vt:lpstr>External Suppliers</vt:lpstr>
      <vt:lpstr>External Suppliers</vt:lpstr>
      <vt:lpstr>Internal Functions</vt:lpstr>
      <vt:lpstr>Logistics &amp; Distribution</vt:lpstr>
      <vt:lpstr>Dairy Products Supply Chain</vt:lpstr>
      <vt:lpstr>Vertical Integration</vt:lpstr>
      <vt:lpstr>Outsourcing</vt:lpstr>
      <vt:lpstr>Insourcing vs. Outsourcing</vt:lpstr>
      <vt:lpstr>Purchasing’s Role in SCM</vt:lpstr>
      <vt:lpstr>Partnering with Suppliers</vt:lpstr>
      <vt:lpstr>Supplier Relationships and JIT</vt:lpstr>
      <vt:lpstr>The Role of Warehouses</vt:lpstr>
      <vt:lpstr>Information Flow in Supply Chains</vt:lpstr>
      <vt:lpstr>Information Sharing</vt:lpstr>
      <vt:lpstr>The Bullwhip Effect</vt:lpstr>
      <vt:lpstr>Short-Circuit the Bullwhip</vt:lpstr>
      <vt:lpstr>Electronic Data Interchange</vt:lpstr>
      <vt:lpstr>Integrated SCM</vt:lpstr>
      <vt:lpstr>Logistics management </vt:lpstr>
      <vt:lpstr>Logistics management …</vt:lpstr>
      <vt:lpstr>Logistics management …</vt:lpstr>
      <vt:lpstr>Logistics management …</vt:lpstr>
      <vt:lpstr>Logistics management …</vt:lpstr>
      <vt:lpstr>Relationship of Logistics to Marketing and Production</vt:lpstr>
      <vt:lpstr>Logistics management …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Yabibal Afework Abate</dc:creator>
  <cp:lastModifiedBy>HP</cp:lastModifiedBy>
  <cp:revision>103</cp:revision>
  <dcterms:created xsi:type="dcterms:W3CDTF">2018-10-18T13:33:39Z</dcterms:created>
  <dcterms:modified xsi:type="dcterms:W3CDTF">2020-04-25T06:56:52Z</dcterms:modified>
</cp:coreProperties>
</file>