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3" r:id="rId2"/>
    <p:sldId id="316" r:id="rId3"/>
    <p:sldId id="336" r:id="rId4"/>
    <p:sldId id="318" r:id="rId5"/>
    <p:sldId id="319" r:id="rId6"/>
    <p:sldId id="320" r:id="rId7"/>
    <p:sldId id="321" r:id="rId8"/>
    <p:sldId id="322" r:id="rId9"/>
    <p:sldId id="337" r:id="rId10"/>
    <p:sldId id="338" r:id="rId11"/>
    <p:sldId id="324" r:id="rId12"/>
    <p:sldId id="325" r:id="rId13"/>
    <p:sldId id="326" r:id="rId14"/>
    <p:sldId id="327" r:id="rId15"/>
    <p:sldId id="328" r:id="rId16"/>
    <p:sldId id="329" r:id="rId17"/>
    <p:sldId id="332" r:id="rId18"/>
    <p:sldId id="333" r:id="rId19"/>
    <p:sldId id="334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 autoAdjust="0"/>
    <p:restoredTop sz="94673" autoAdjust="0"/>
  </p:normalViewPr>
  <p:slideViewPr>
    <p:cSldViewPr snapToGrid="0">
      <p:cViewPr>
        <p:scale>
          <a:sx n="75" d="100"/>
          <a:sy n="75" d="100"/>
        </p:scale>
        <p:origin x="-898" y="-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213B5-1311-448B-9EFF-B6E4BDD3E428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0D556-A49D-4C4F-B47F-71080199E0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7808D-D37A-4889-8CF6-4ADDADE5DA18}" type="slidenum">
              <a:rPr lang="en-US"/>
              <a:pPr/>
              <a:t>1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33FB33-62FC-4658-936E-78A9AD95DCEC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7A26A2-AC27-482A-97C2-6E16F552B94B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170E70-F167-4364-BE40-47C8BC9B15D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94DB14-C227-407D-A47B-8EA92BF90A8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3237A-69D8-4521-8805-6C9893D3A795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18B619-2DD7-4ED5-ACE7-40E592C24914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214E09-E6C4-4452-B367-88B10EA49D54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B6BD00-F0BF-48FC-B490-8A96841DDF78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D0228-4E19-4F34-96BD-866245366F7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D0228-4E19-4F34-96BD-866245366F7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28E00A-01FC-43CF-8B25-71486D22465E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A8044-FD99-4E3F-B5D5-11367950A4A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444189-04BE-4120-95FD-18389D4B4CF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512FF9-DC49-42DA-A2E2-50CB2FA2822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FD2BF-95EB-4C57-B492-0FBA3FF2D4CE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EE273B-3A9E-47E2-A594-6170FF17C3A3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0774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125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474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9032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00FF"/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5180"/>
            <a:ext cx="10515600" cy="4521783"/>
          </a:xfrm>
        </p:spPr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  <a:lvl2pPr>
              <a:defRPr>
                <a:latin typeface="Palatino Linotype" panose="02040502050505030304" pitchFamily="18" charset="0"/>
              </a:defRPr>
            </a:lvl2pPr>
            <a:lvl3pPr>
              <a:defRPr>
                <a:latin typeface="Palatino Linotype" panose="02040502050505030304" pitchFamily="18" charset="0"/>
              </a:defRPr>
            </a:lvl3pPr>
            <a:lvl4pPr>
              <a:defRPr>
                <a:latin typeface="Palatino Linotype" panose="02040502050505030304" pitchFamily="18" charset="0"/>
              </a:defRPr>
            </a:lvl4pPr>
            <a:lvl5pPr>
              <a:defRPr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1547679"/>
            <a:ext cx="1051560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44952" y="6285056"/>
            <a:ext cx="10440364" cy="1588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fficeArt object" descr="Description: w"/>
          <p:cNvPicPr/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1049000" y="5867400"/>
            <a:ext cx="1143000" cy="99060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="" xmlns:p14="http://schemas.microsoft.com/office/powerpoint/2010/main" val="378790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694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457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744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010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412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355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823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Yabibal 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926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chemeClr val="hlink"/>
                </a:solidFill>
              </a:rPr>
              <a:t>Chapter 2</a:t>
            </a:r>
            <a:endParaRPr lang="en-US" dirty="0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Operations Strategy and Competitiveness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51840" y="304801"/>
            <a:ext cx="10720494" cy="1108075"/>
          </a:xfrm>
        </p:spPr>
        <p:txBody>
          <a:bodyPr/>
          <a:lstStyle/>
          <a:p>
            <a:pPr algn="l"/>
            <a:r>
              <a:rPr lang="en-US" dirty="0" smtClean="0"/>
              <a:t> </a:t>
            </a:r>
            <a:r>
              <a:rPr lang="en-US" b="1" dirty="0" smtClean="0"/>
              <a:t>Competitive dimensions of operations</a:t>
            </a:r>
            <a:endParaRPr lang="en-US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Cost: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/>
              <a:t>“make it cheap”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Quality:  </a:t>
            </a:r>
            <a:r>
              <a:rPr lang="en-US" i="1" dirty="0" smtClean="0"/>
              <a:t>“make it good”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Speed of delivery</a:t>
            </a:r>
            <a:r>
              <a:rPr lang="en-US" b="1" i="1" dirty="0" smtClean="0">
                <a:solidFill>
                  <a:srgbClr val="FF0000"/>
                </a:solidFill>
              </a:rPr>
              <a:t>: </a:t>
            </a:r>
            <a:r>
              <a:rPr lang="en-US" i="1" dirty="0" smtClean="0"/>
              <a:t>“make it fast”</a:t>
            </a:r>
            <a:endParaRPr lang="en-US" dirty="0" smtClean="0"/>
          </a:p>
          <a:p>
            <a:r>
              <a:rPr lang="en-US" b="1" dirty="0" smtClean="0"/>
              <a:t>Reliability:</a:t>
            </a:r>
            <a:r>
              <a:rPr lang="en-US" dirty="0" smtClean="0"/>
              <a:t> “</a:t>
            </a:r>
            <a:r>
              <a:rPr lang="en-US" i="1" dirty="0" smtClean="0"/>
              <a:t>provide it when promised” </a:t>
            </a:r>
            <a:endParaRPr lang="en-US" dirty="0" smtClean="0"/>
          </a:p>
          <a:p>
            <a:r>
              <a:rPr lang="en-US" b="1" dirty="0" smtClean="0"/>
              <a:t>Coping with change in demand:</a:t>
            </a:r>
            <a:r>
              <a:rPr lang="en-US" dirty="0" smtClean="0"/>
              <a:t> </a:t>
            </a:r>
            <a:r>
              <a:rPr lang="en-US" i="1" dirty="0" smtClean="0"/>
              <a:t>“change its volume”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Flexibility</a:t>
            </a:r>
            <a:r>
              <a:rPr lang="en-US" b="1" dirty="0" smtClean="0"/>
              <a:t> and new product development:</a:t>
            </a:r>
            <a:r>
              <a:rPr lang="en-US" dirty="0" smtClean="0"/>
              <a:t> </a:t>
            </a:r>
            <a:r>
              <a:rPr lang="en-US" i="1" dirty="0" smtClean="0"/>
              <a:t>“change it”</a:t>
            </a:r>
            <a:endParaRPr lang="en-US" dirty="0" smtClean="0"/>
          </a:p>
          <a:p>
            <a:r>
              <a:rPr lang="en-US" b="1" dirty="0" smtClean="0"/>
              <a:t>Other product-specific criteria:</a:t>
            </a:r>
            <a:r>
              <a:rPr lang="en-US" dirty="0" smtClean="0"/>
              <a:t> </a:t>
            </a:r>
            <a:r>
              <a:rPr lang="en-US" i="1" dirty="0" smtClean="0"/>
              <a:t>“support it”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Competitive Priorities- The Edge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Four Key Operations Questions: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Will you compete on –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	</a:t>
            </a:r>
            <a:r>
              <a:rPr lang="en-US" smtClean="0">
                <a:solidFill>
                  <a:schemeClr val="hlink"/>
                </a:solidFill>
              </a:rPr>
              <a:t>Cost?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   	Quality?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   	Time?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   	Flexibility?</a:t>
            </a:r>
          </a:p>
          <a:p>
            <a:pPr eaLnBrk="1" hangingPunct="1"/>
            <a:r>
              <a:rPr lang="en-US" smtClean="0"/>
              <a:t>All of the above? Some? Tradeoffs?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Competing on </a:t>
            </a:r>
            <a:r>
              <a:rPr lang="en-US" smtClean="0">
                <a:solidFill>
                  <a:schemeClr val="hlink"/>
                </a:solidFill>
              </a:rPr>
              <a:t>Cost</a:t>
            </a:r>
            <a:endParaRPr lang="en-US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z="2400" dirty="0" smtClean="0"/>
              <a:t>Offering product at a low price relative to competition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dirty="0" smtClean="0"/>
              <a:t>Typically high volume products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dirty="0" smtClean="0"/>
              <a:t>Often limit product range &amp; offer little customization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dirty="0" smtClean="0"/>
              <a:t>May invest in automation to reduce unit costs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dirty="0" smtClean="0"/>
              <a:t>Can use lower skill labor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dirty="0" smtClean="0"/>
              <a:t>Probably uses product focused layouts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i="1" dirty="0" smtClean="0"/>
              <a:t>Low cost does not mean always low quality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Competing on </a:t>
            </a:r>
            <a:r>
              <a:rPr lang="en-US" smtClean="0">
                <a:solidFill>
                  <a:schemeClr val="hlink"/>
                </a:solidFill>
              </a:rPr>
              <a:t>Quality</a:t>
            </a:r>
            <a:endParaRPr lang="en-US" smtClean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dirty="0" smtClean="0"/>
              <a:t>Quality is often subjective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/>
              <a:t>Quality is defined differently depending on who is defining it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/>
              <a:t>Two major quality dimensions include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dirty="0" smtClean="0"/>
              <a:t>High performance design: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Superior features, high durability, &amp; excellent customer service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800" b="1" dirty="0" smtClean="0"/>
              <a:t>Product &amp; service consistency: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Meets design specifications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Close tolerances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Error free delivery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/>
              <a:t>Quality needs to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Product design quality – product/service meets requirements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Process quality – error free products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Competing on </a:t>
            </a:r>
            <a:r>
              <a:rPr lang="en-US" smtClean="0">
                <a:solidFill>
                  <a:schemeClr val="hlink"/>
                </a:solidFill>
              </a:rPr>
              <a:t>Time</a:t>
            </a:r>
            <a:endParaRPr lang="en-US" smtClean="0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z="2400" b="1" dirty="0" smtClean="0"/>
              <a:t>Time/speed one of most important competition priorities</a:t>
            </a:r>
          </a:p>
          <a:p>
            <a:pPr eaLnBrk="1" hangingPunct="1">
              <a:lnSpc>
                <a:spcPct val="130000"/>
              </a:lnSpc>
            </a:pPr>
            <a:r>
              <a:rPr lang="en-US" sz="2400" b="1" dirty="0" smtClean="0"/>
              <a:t>First that can deliver often wins the race</a:t>
            </a:r>
          </a:p>
          <a:p>
            <a:pPr eaLnBrk="1" hangingPunct="1">
              <a:lnSpc>
                <a:spcPct val="130000"/>
              </a:lnSpc>
            </a:pPr>
            <a:r>
              <a:rPr lang="en-US" sz="2400" b="1" dirty="0" smtClean="0"/>
              <a:t>Time related issues involve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000" b="1" dirty="0" smtClean="0"/>
              <a:t>Rapid delivery:</a:t>
            </a:r>
          </a:p>
          <a:p>
            <a:pPr lvl="2" eaLnBrk="1" hangingPunct="1">
              <a:lnSpc>
                <a:spcPct val="130000"/>
              </a:lnSpc>
            </a:pPr>
            <a:r>
              <a:rPr lang="en-US" sz="1800" dirty="0" smtClean="0"/>
              <a:t>Focused on shorter time between order placement and delivery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000" b="1" dirty="0" smtClean="0"/>
              <a:t>On-time delivery:</a:t>
            </a:r>
          </a:p>
          <a:p>
            <a:pPr lvl="2" eaLnBrk="1" hangingPunct="1">
              <a:lnSpc>
                <a:spcPct val="130000"/>
              </a:lnSpc>
            </a:pPr>
            <a:r>
              <a:rPr lang="en-US" sz="1800" dirty="0" smtClean="0"/>
              <a:t>Deliver product exactly when needed every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Competing on </a:t>
            </a:r>
            <a:r>
              <a:rPr lang="en-US" smtClean="0">
                <a:solidFill>
                  <a:schemeClr val="hlink"/>
                </a:solidFill>
              </a:rPr>
              <a:t>Flexibility</a:t>
            </a:r>
            <a:endParaRPr lang="en-US" smtClean="0"/>
          </a:p>
        </p:txBody>
      </p:sp>
      <p:sp>
        <p:nvSpPr>
          <p:cNvPr id="18437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b="1" dirty="0" smtClean="0"/>
              <a:t>Company environment changes rapidly</a:t>
            </a:r>
          </a:p>
          <a:p>
            <a:pPr eaLnBrk="1" hangingPunct="1"/>
            <a:r>
              <a:rPr lang="en-US" sz="2400" b="1" dirty="0" smtClean="0"/>
              <a:t>Company must accommodate change by being flexible </a:t>
            </a:r>
          </a:p>
          <a:p>
            <a:pPr lvl="1" eaLnBrk="1" hangingPunct="1"/>
            <a:r>
              <a:rPr lang="en-US" sz="2000" b="1" dirty="0" smtClean="0"/>
              <a:t>Product flexibility:</a:t>
            </a:r>
          </a:p>
          <a:p>
            <a:pPr lvl="2" eaLnBrk="1" hangingPunct="1"/>
            <a:r>
              <a:rPr lang="en-US" sz="1800" dirty="0" smtClean="0"/>
              <a:t>Easily switch production from one item to another</a:t>
            </a:r>
          </a:p>
          <a:p>
            <a:pPr lvl="2" eaLnBrk="1" hangingPunct="1"/>
            <a:r>
              <a:rPr lang="en-US" sz="1800" dirty="0" smtClean="0"/>
              <a:t>Easily customize product/service to meet specific requirements of a customer</a:t>
            </a:r>
          </a:p>
          <a:p>
            <a:pPr lvl="2" eaLnBrk="1" hangingPunct="1"/>
            <a:endParaRPr lang="en-US" sz="1800" dirty="0" smtClean="0"/>
          </a:p>
          <a:p>
            <a:pPr lvl="1" eaLnBrk="1" hangingPunct="1"/>
            <a:r>
              <a:rPr lang="en-US" sz="2000" b="1" dirty="0" smtClean="0"/>
              <a:t>Volume flexibility:</a:t>
            </a:r>
          </a:p>
          <a:p>
            <a:pPr lvl="2" eaLnBrk="1" hangingPunct="1"/>
            <a:r>
              <a:rPr lang="en-US" sz="1800" dirty="0" smtClean="0"/>
              <a:t>Ability to ramp production up and down to match market demands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Need for Trade-offs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520" y="1737360"/>
            <a:ext cx="11208597" cy="420624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Decisions must emphasize priorities that support business strategy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Decisions often required trade offs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Decisions must focus on </a:t>
            </a:r>
            <a:r>
              <a:rPr lang="en-US" sz="2000" b="1" dirty="0" smtClean="0"/>
              <a:t>order qualifiers</a:t>
            </a:r>
            <a:r>
              <a:rPr lang="en-US" sz="2000" dirty="0" smtClean="0"/>
              <a:t> and </a:t>
            </a:r>
            <a:r>
              <a:rPr lang="en-US" sz="2000" b="1" dirty="0" smtClean="0"/>
              <a:t>order winners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Which priorities are </a:t>
            </a:r>
            <a:r>
              <a:rPr lang="en-US" sz="1800" b="1" dirty="0" smtClean="0"/>
              <a:t>“Order Qualifiers”?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folHlink"/>
                </a:solidFill>
              </a:rPr>
              <a:t>	Must have excellent  quality</a:t>
            </a:r>
            <a:r>
              <a:rPr lang="en-US" sz="1800" dirty="0" smtClean="0"/>
              <a:t> since everyone expects it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Which priorities are </a:t>
            </a:r>
            <a:r>
              <a:rPr lang="en-US" sz="1800" b="1" dirty="0" smtClean="0"/>
              <a:t>“Order Winners”?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Dell competes on all four priorities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                 	Southwest Airlines competes on cost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                 	McDonald’s competes on consistency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                 	FedEx competes on speed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</a:t>
            </a:r>
            <a:endParaRPr lang="en-US" sz="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Strategic Role of Technology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z="2400" b="1" dirty="0" smtClean="0"/>
              <a:t>Technology should support competitive priorities</a:t>
            </a:r>
          </a:p>
          <a:p>
            <a:pPr eaLnBrk="1" hangingPunct="1">
              <a:lnSpc>
                <a:spcPct val="130000"/>
              </a:lnSpc>
            </a:pPr>
            <a:r>
              <a:rPr lang="en-US" sz="2400" b="1" dirty="0" smtClean="0"/>
              <a:t>Three Applications:</a:t>
            </a:r>
            <a:r>
              <a:rPr lang="en-US" sz="2400" dirty="0" smtClean="0"/>
              <a:t> product technology, process technology, and information technology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b="1" dirty="0" smtClean="0">
                <a:solidFill>
                  <a:srgbClr val="9933FF"/>
                </a:solidFill>
              </a:rPr>
              <a:t>Products</a:t>
            </a:r>
            <a:r>
              <a:rPr lang="en-US" sz="2400" dirty="0" smtClean="0"/>
              <a:t> - Teflon, CD’s, fiber optic cable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b="1" dirty="0" smtClean="0">
                <a:solidFill>
                  <a:srgbClr val="9933FF"/>
                </a:solidFill>
              </a:rPr>
              <a:t>Processes</a:t>
            </a:r>
            <a:r>
              <a:rPr lang="en-US" sz="2400" dirty="0" smtClean="0"/>
              <a:t> – flexible automation, CAM, Robots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b="1" dirty="0" smtClean="0">
                <a:solidFill>
                  <a:srgbClr val="9933FF"/>
                </a:solidFill>
              </a:rPr>
              <a:t>Information Technology</a:t>
            </a:r>
            <a:r>
              <a:rPr lang="en-US" sz="2400" dirty="0" smtClean="0"/>
              <a:t> – POS, EDI, ERP, B2B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Technology for Competitive Advantage	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Technology has positive and negative potentials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Positive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Improve processes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Maintain up-to-date standards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Obtain competitive advantage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Negative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Costly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Risks such as overstating benefits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Technology for Competitive Advantage	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Technology should:</a:t>
            </a:r>
          </a:p>
          <a:p>
            <a:pPr lvl="1" eaLnBrk="1" hangingPunct="1"/>
            <a:r>
              <a:rPr lang="en-US" dirty="0" smtClean="0"/>
              <a:t>Support competitive priorities</a:t>
            </a:r>
          </a:p>
          <a:p>
            <a:pPr lvl="1" eaLnBrk="1" hangingPunct="1"/>
            <a:r>
              <a:rPr lang="en-US" dirty="0" smtClean="0"/>
              <a:t>Can require change to strategic plans</a:t>
            </a:r>
          </a:p>
          <a:p>
            <a:pPr lvl="1" eaLnBrk="1" hangingPunct="1"/>
            <a:r>
              <a:rPr lang="en-US" dirty="0" smtClean="0"/>
              <a:t>Can require change to operations strategy</a:t>
            </a:r>
          </a:p>
          <a:p>
            <a:pPr eaLnBrk="1" hangingPunct="1"/>
            <a:r>
              <a:rPr lang="en-US" dirty="0" smtClean="0"/>
              <a:t>Technology is an important strategic decision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Role of Operations Strategy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 a plan that makes best use of resources which;</a:t>
            </a:r>
          </a:p>
          <a:p>
            <a:pPr lvl="1" eaLnBrk="1" hangingPunct="1"/>
            <a:r>
              <a:rPr lang="en-US" smtClean="0"/>
              <a:t>Specifies the policies and plans for using organizational resources</a:t>
            </a:r>
          </a:p>
          <a:p>
            <a:pPr lvl="1" eaLnBrk="1" hangingPunct="1"/>
            <a:r>
              <a:rPr lang="en-US" smtClean="0"/>
              <a:t>Supports Business Strategy as shown on next slide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>
                <a:solidFill>
                  <a:srgbClr val="0000FF"/>
                </a:solidFill>
              </a:rPr>
              <a:t>Thank you!</a:t>
            </a:r>
          </a:p>
          <a:p>
            <a:pPr algn="ctr">
              <a:buNone/>
            </a:pPr>
            <a:endParaRPr lang="en-US" sz="5400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0000FF"/>
                </a:solidFill>
              </a:rPr>
              <a:t>Questions? 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Business/Functional Strategy </a:t>
            </a:r>
          </a:p>
        </p:txBody>
      </p:sp>
      <p:pic>
        <p:nvPicPr>
          <p:cNvPr id="6" name="Picture 4" descr="w0009-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200" y="1676400"/>
            <a:ext cx="9652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Importance of Operations Strategy	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Operations strategy ensures all tasks performed are the right tasks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Essential differences between </a:t>
            </a:r>
            <a:r>
              <a:rPr lang="en-US" b="1" dirty="0" smtClean="0"/>
              <a:t>operational efficiency</a:t>
            </a:r>
            <a:r>
              <a:rPr lang="en-US" dirty="0" smtClean="0"/>
              <a:t> and </a:t>
            </a:r>
            <a:r>
              <a:rPr lang="en-US" b="1" dirty="0" smtClean="0"/>
              <a:t>strategy:</a:t>
            </a:r>
          </a:p>
          <a:p>
            <a:pPr lvl="1" eaLnBrk="1" hangingPunct="1"/>
            <a:r>
              <a:rPr lang="en-US" dirty="0" smtClean="0"/>
              <a:t>Operational efficiency is performing tasks well, even better than competitors</a:t>
            </a:r>
          </a:p>
          <a:p>
            <a:pPr lvl="1" eaLnBrk="1" hangingPunct="1"/>
            <a:r>
              <a:rPr lang="en-US" dirty="0" smtClean="0"/>
              <a:t>Strategy is a plan for competing in the marketplace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10390717" cy="1462088"/>
          </a:xfrm>
        </p:spPr>
        <p:txBody>
          <a:bodyPr/>
          <a:lstStyle/>
          <a:p>
            <a:pPr eaLnBrk="1" hangingPunct="1"/>
            <a:r>
              <a:rPr lang="en-US" smtClean="0"/>
              <a:t>To Develop a Business Strategy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480" y="1727200"/>
            <a:ext cx="11196320" cy="4368800"/>
          </a:xfrm>
        </p:spPr>
        <p:txBody>
          <a:bodyPr/>
          <a:lstStyle/>
          <a:p>
            <a:pPr eaLnBrk="1" hangingPunct="1"/>
            <a:r>
              <a:rPr lang="en-US" dirty="0" smtClean="0"/>
              <a:t>Consider these factors in strategic decisions:</a:t>
            </a:r>
          </a:p>
          <a:p>
            <a:pPr lvl="1" eaLnBrk="1" hangingPunct="1"/>
            <a:r>
              <a:rPr lang="en-US" dirty="0" smtClean="0"/>
              <a:t>What business is the company in (mission)</a:t>
            </a:r>
          </a:p>
          <a:p>
            <a:pPr lvl="1" eaLnBrk="1" hangingPunct="1"/>
            <a:r>
              <a:rPr lang="en-US" dirty="0" smtClean="0"/>
              <a:t>Analyze and understand the market (environmental scanning)</a:t>
            </a:r>
          </a:p>
          <a:p>
            <a:pPr lvl="1" eaLnBrk="1" hangingPunct="1"/>
            <a:r>
              <a:rPr lang="en-US" dirty="0" smtClean="0"/>
              <a:t>Identify the company strengths (core competencies)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Three Inputs to a Business Strategy</a:t>
            </a:r>
          </a:p>
        </p:txBody>
      </p:sp>
      <p:pic>
        <p:nvPicPr>
          <p:cNvPr id="10245" name="Picture 18" descr="w0011-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981200"/>
            <a:ext cx="9245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Examples 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hlink"/>
                </a:solidFill>
              </a:rPr>
              <a:t>Mission:</a:t>
            </a:r>
            <a:r>
              <a:rPr lang="en-US" sz="2800" dirty="0" smtClean="0"/>
              <a:t> Dell Computer- “to be the most  successful computer company in the world”</a:t>
            </a:r>
          </a:p>
          <a:p>
            <a:pPr eaLnBrk="1" hangingPunct="1"/>
            <a:r>
              <a:rPr lang="en-US" sz="2800" dirty="0" smtClean="0">
                <a:solidFill>
                  <a:schemeClr val="hlink"/>
                </a:solidFill>
              </a:rPr>
              <a:t>Environmental Scanning:</a:t>
            </a:r>
            <a:r>
              <a:rPr lang="en-US" sz="2800" dirty="0" smtClean="0"/>
              <a:t> political  trends, social trends, economic trends, market place trends, global trends</a:t>
            </a:r>
          </a:p>
          <a:p>
            <a:pPr eaLnBrk="1" hangingPunct="1"/>
            <a:r>
              <a:rPr lang="en-US" sz="2800" dirty="0" smtClean="0">
                <a:solidFill>
                  <a:schemeClr val="hlink"/>
                </a:solidFill>
              </a:rPr>
              <a:t>Core Competencies:</a:t>
            </a:r>
            <a:r>
              <a:rPr lang="en-US" sz="2800" dirty="0" smtClean="0"/>
              <a:t> strength of workers, modern facilities, market understanding, best technologies, financial know-how, logistics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Developing an Operations Strategy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Operations Strategy: a plan for the design and management of operations functions </a:t>
            </a:r>
          </a:p>
          <a:p>
            <a:pPr lvl="1" eaLnBrk="1" hangingPunct="1"/>
            <a:r>
              <a:rPr lang="en-US" smtClean="0"/>
              <a:t>is developed after the business strategy</a:t>
            </a:r>
          </a:p>
          <a:p>
            <a:pPr lvl="1" eaLnBrk="1" hangingPunct="1"/>
            <a:r>
              <a:rPr lang="en-US" smtClean="0"/>
              <a:t>focuses on specific capabilities which give it a competitive edge – </a:t>
            </a:r>
            <a:r>
              <a:rPr lang="en-US" b="1" smtClean="0"/>
              <a:t>competitive priorities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01601" y="304800"/>
            <a:ext cx="11275484" cy="1036638"/>
          </a:xfrm>
        </p:spPr>
        <p:txBody>
          <a:bodyPr/>
          <a:lstStyle/>
          <a:p>
            <a:r>
              <a:rPr lang="en-US" sz="3200" b="1" dirty="0" smtClean="0"/>
              <a:t> Developing operation strategies and competitive dimensions </a:t>
            </a:r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26629" name="Content Placeholder 9"/>
          <p:cNvSpPr>
            <a:spLocks noGrp="1"/>
          </p:cNvSpPr>
          <p:nvPr>
            <p:ph idx="1"/>
          </p:nvPr>
        </p:nvSpPr>
        <p:spPr>
          <a:xfrm>
            <a:off x="609600" y="1341438"/>
            <a:ext cx="10972800" cy="43735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b="1" u="sng" dirty="0" smtClean="0"/>
          </a:p>
          <a:p>
            <a:pPr>
              <a:buFont typeface="Wingdings" pitchFamily="2" charset="2"/>
              <a:buNone/>
            </a:pPr>
            <a:r>
              <a:rPr lang="en-US" b="1" u="sng" dirty="0" smtClean="0"/>
              <a:t>Operational Strategies</a:t>
            </a:r>
          </a:p>
          <a:p>
            <a:pPr>
              <a:buFont typeface="Wingdings" pitchFamily="2" charset="2"/>
              <a:buNone/>
            </a:pPr>
            <a:endParaRPr lang="en-US" b="1" u="sng" dirty="0" smtClean="0"/>
          </a:p>
        </p:txBody>
      </p:sp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184" y="1844676"/>
            <a:ext cx="11952816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3165</TotalTime>
  <Words>728</Words>
  <Application>Microsoft Office PowerPoint</Application>
  <PresentationFormat>Custom</PresentationFormat>
  <Paragraphs>161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Chapter 2</vt:lpstr>
      <vt:lpstr>The Role of Operations Strategy</vt:lpstr>
      <vt:lpstr>Business/Functional Strategy </vt:lpstr>
      <vt:lpstr>Importance of Operations Strategy </vt:lpstr>
      <vt:lpstr>To Develop a Business Strategy</vt:lpstr>
      <vt:lpstr>Three Inputs to a Business Strategy</vt:lpstr>
      <vt:lpstr>Key Examples </vt:lpstr>
      <vt:lpstr>Developing an Operations Strategy</vt:lpstr>
      <vt:lpstr> Developing operation strategies and competitive dimensions </vt:lpstr>
      <vt:lpstr> Competitive dimensions of operations</vt:lpstr>
      <vt:lpstr>Competitive Priorities- The Edge</vt:lpstr>
      <vt:lpstr>Competing on Cost</vt:lpstr>
      <vt:lpstr>Competing on Quality</vt:lpstr>
      <vt:lpstr>Competing on Time</vt:lpstr>
      <vt:lpstr>Competing on Flexibility</vt:lpstr>
      <vt:lpstr>The Need for Trade-offs</vt:lpstr>
      <vt:lpstr>Strategic Role of Technology</vt:lpstr>
      <vt:lpstr>Technology for Competitive Advantage </vt:lpstr>
      <vt:lpstr>Technology for Competitive Advantage 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Yabibal Afework Abate</dc:creator>
  <cp:lastModifiedBy>HP</cp:lastModifiedBy>
  <cp:revision>97</cp:revision>
  <dcterms:created xsi:type="dcterms:W3CDTF">2018-10-18T13:33:39Z</dcterms:created>
  <dcterms:modified xsi:type="dcterms:W3CDTF">2019-03-27T08:07:37Z</dcterms:modified>
</cp:coreProperties>
</file>