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313" r:id="rId2"/>
    <p:sldId id="340" r:id="rId3"/>
    <p:sldId id="341" r:id="rId4"/>
    <p:sldId id="342" r:id="rId5"/>
    <p:sldId id="397" r:id="rId6"/>
    <p:sldId id="344" r:id="rId7"/>
    <p:sldId id="345" r:id="rId8"/>
    <p:sldId id="346" r:id="rId9"/>
    <p:sldId id="347" r:id="rId10"/>
    <p:sldId id="348" r:id="rId11"/>
    <p:sldId id="349" r:id="rId12"/>
    <p:sldId id="350" r:id="rId13"/>
    <p:sldId id="351" r:id="rId14"/>
    <p:sldId id="352" r:id="rId15"/>
    <p:sldId id="353" r:id="rId16"/>
    <p:sldId id="354" r:id="rId17"/>
    <p:sldId id="355" r:id="rId18"/>
    <p:sldId id="356" r:id="rId19"/>
    <p:sldId id="357" r:id="rId20"/>
    <p:sldId id="358" r:id="rId21"/>
    <p:sldId id="359" r:id="rId22"/>
    <p:sldId id="360" r:id="rId23"/>
    <p:sldId id="361" r:id="rId24"/>
    <p:sldId id="362" r:id="rId25"/>
    <p:sldId id="363" r:id="rId26"/>
    <p:sldId id="364" r:id="rId27"/>
    <p:sldId id="365" r:id="rId28"/>
    <p:sldId id="366" r:id="rId29"/>
    <p:sldId id="367" r:id="rId30"/>
    <p:sldId id="368" r:id="rId31"/>
    <p:sldId id="369" r:id="rId32"/>
    <p:sldId id="370" r:id="rId33"/>
    <p:sldId id="371" r:id="rId34"/>
    <p:sldId id="372" r:id="rId35"/>
    <p:sldId id="373" r:id="rId36"/>
    <p:sldId id="374" r:id="rId37"/>
    <p:sldId id="375" r:id="rId38"/>
    <p:sldId id="376" r:id="rId39"/>
    <p:sldId id="377" r:id="rId40"/>
    <p:sldId id="378" r:id="rId41"/>
    <p:sldId id="379" r:id="rId42"/>
    <p:sldId id="380" r:id="rId43"/>
    <p:sldId id="381" r:id="rId44"/>
    <p:sldId id="382" r:id="rId45"/>
    <p:sldId id="383" r:id="rId46"/>
    <p:sldId id="384" r:id="rId47"/>
    <p:sldId id="385" r:id="rId48"/>
    <p:sldId id="386" r:id="rId49"/>
    <p:sldId id="387" r:id="rId50"/>
    <p:sldId id="388" r:id="rId51"/>
    <p:sldId id="389" r:id="rId52"/>
    <p:sldId id="390" r:id="rId53"/>
    <p:sldId id="391" r:id="rId54"/>
    <p:sldId id="392" r:id="rId55"/>
    <p:sldId id="393" r:id="rId56"/>
    <p:sldId id="394" r:id="rId57"/>
    <p:sldId id="395" r:id="rId58"/>
    <p:sldId id="396" r:id="rId59"/>
    <p:sldId id="293"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2" autoAdjust="0"/>
    <p:restoredTop sz="94673" autoAdjust="0"/>
  </p:normalViewPr>
  <p:slideViewPr>
    <p:cSldViewPr snapToGrid="0">
      <p:cViewPr>
        <p:scale>
          <a:sx n="75" d="100"/>
          <a:sy n="75" d="100"/>
        </p:scale>
        <p:origin x="-898" y="-18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E213B5-1311-448B-9EFF-B6E4BDD3E428}" type="datetimeFigureOut">
              <a:rPr lang="en-US" smtClean="0"/>
              <a:pPr/>
              <a:t>5/29/2019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70D556-A49D-4C4F-B47F-71080199E09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6D7808D-D37A-4889-8CF6-4ADDADE5DA18}" type="slidenum">
              <a:rPr lang="en-US"/>
              <a:pPr/>
              <a:t>1</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Aesthetic</a:t>
            </a:r>
            <a:r>
              <a:rPr lang="en-US" baseline="0" dirty="0" smtClean="0"/>
              <a:t> </a:t>
            </a:r>
          </a:p>
        </p:txBody>
      </p:sp>
      <p:sp>
        <p:nvSpPr>
          <p:cNvPr id="4" name="Slide Number Placeholder 3"/>
          <p:cNvSpPr>
            <a:spLocks noGrp="1"/>
          </p:cNvSpPr>
          <p:nvPr>
            <p:ph type="sldNum" sz="quarter" idx="10"/>
          </p:nvPr>
        </p:nvSpPr>
        <p:spPr/>
        <p:txBody>
          <a:bodyPr/>
          <a:lstStyle/>
          <a:p>
            <a:fld id="{8270D556-A49D-4C4F-B47F-71080199E099}"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Palatino Linotype" panose="0204050205050503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Yabibal A.</a:t>
            </a:r>
            <a:endParaRPr lang="en-US"/>
          </a:p>
        </p:txBody>
      </p:sp>
      <p:sp>
        <p:nvSpPr>
          <p:cNvPr id="6" name="Slide Number Placeholder 5"/>
          <p:cNvSpPr>
            <a:spLocks noGrp="1"/>
          </p:cNvSpPr>
          <p:nvPr>
            <p:ph type="sldNum" sz="quarter" idx="12"/>
          </p:nvPr>
        </p:nvSpPr>
        <p:spPr/>
        <p:txBody>
          <a:bodyPr/>
          <a:lstStyle/>
          <a:p>
            <a:fld id="{BF217405-69E8-472E-A170-F424E738BC76}" type="slidenum">
              <a:rPr lang="en-US" smtClean="0"/>
              <a:pPr/>
              <a:t>‹#›</a:t>
            </a:fld>
            <a:endParaRPr lang="en-US"/>
          </a:p>
        </p:txBody>
      </p:sp>
    </p:spTree>
    <p:extLst>
      <p:ext uri="{BB962C8B-B14F-4D97-AF65-F5344CB8AC3E}">
        <p14:creationId xmlns:p14="http://schemas.microsoft.com/office/powerpoint/2010/main" xmlns="" val="3907743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Yabibal A.</a:t>
            </a:r>
            <a:endParaRPr lang="en-US"/>
          </a:p>
        </p:txBody>
      </p:sp>
      <p:sp>
        <p:nvSpPr>
          <p:cNvPr id="6" name="Slide Number Placeholder 5"/>
          <p:cNvSpPr>
            <a:spLocks noGrp="1"/>
          </p:cNvSpPr>
          <p:nvPr>
            <p:ph type="sldNum" sz="quarter" idx="12"/>
          </p:nvPr>
        </p:nvSpPr>
        <p:spPr/>
        <p:txBody>
          <a:bodyPr/>
          <a:lstStyle/>
          <a:p>
            <a:fld id="{BF217405-69E8-472E-A170-F424E738BC76}" type="slidenum">
              <a:rPr lang="en-US" smtClean="0"/>
              <a:pPr/>
              <a:t>‹#›</a:t>
            </a:fld>
            <a:endParaRPr lang="en-US"/>
          </a:p>
        </p:txBody>
      </p:sp>
    </p:spTree>
    <p:extLst>
      <p:ext uri="{BB962C8B-B14F-4D97-AF65-F5344CB8AC3E}">
        <p14:creationId xmlns:p14="http://schemas.microsoft.com/office/powerpoint/2010/main" xmlns="" val="1031252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Yabibal A.</a:t>
            </a:r>
            <a:endParaRPr lang="en-US"/>
          </a:p>
        </p:txBody>
      </p:sp>
      <p:sp>
        <p:nvSpPr>
          <p:cNvPr id="6" name="Slide Number Placeholder 5"/>
          <p:cNvSpPr>
            <a:spLocks noGrp="1"/>
          </p:cNvSpPr>
          <p:nvPr>
            <p:ph type="sldNum" sz="quarter" idx="12"/>
          </p:nvPr>
        </p:nvSpPr>
        <p:spPr/>
        <p:txBody>
          <a:bodyPr/>
          <a:lstStyle/>
          <a:p>
            <a:fld id="{BF217405-69E8-472E-A170-F424E738BC76}" type="slidenum">
              <a:rPr lang="en-US" smtClean="0"/>
              <a:pPr/>
              <a:t>‹#›</a:t>
            </a:fld>
            <a:endParaRPr lang="en-US"/>
          </a:p>
        </p:txBody>
      </p:sp>
    </p:spTree>
    <p:extLst>
      <p:ext uri="{BB962C8B-B14F-4D97-AF65-F5344CB8AC3E}">
        <p14:creationId xmlns:p14="http://schemas.microsoft.com/office/powerpoint/2010/main" xmlns="" val="3414743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76917" y="2017713"/>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76917" y="4151313"/>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smtClean="0"/>
              <a:t>Yabibal A.</a:t>
            </a: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7D210ACF-2DD1-48C2-B460-1B3F952EEE7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smtClean="0"/>
              <a:t>Yabibal A.</a:t>
            </a: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FA96174-D061-468C-ACD6-A320F1B7598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60117" y="2017713"/>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60117" y="4151313"/>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r>
              <a:rPr lang="en-US" smtClean="0"/>
              <a:t>Yabibal A.</a:t>
            </a:r>
            <a:endParaRPr lang="en-US"/>
          </a:p>
        </p:txBody>
      </p:sp>
      <p:sp>
        <p:nvSpPr>
          <p:cNvPr id="8" name="Rectangle 13"/>
          <p:cNvSpPr>
            <a:spLocks noGrp="1" noChangeArrowheads="1"/>
          </p:cNvSpPr>
          <p:nvPr>
            <p:ph type="sldNum" sz="quarter" idx="12"/>
          </p:nvPr>
        </p:nvSpPr>
        <p:spPr>
          <a:ln/>
        </p:spPr>
        <p:txBody>
          <a:bodyPr/>
          <a:lstStyle>
            <a:lvl1pPr>
              <a:defRPr/>
            </a:lvl1pPr>
          </a:lstStyle>
          <a:p>
            <a:pPr>
              <a:defRPr/>
            </a:pPr>
            <a:fld id="{EFBC6599-F11A-4E38-B249-5FCF647CDB5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09032"/>
          </a:xfrm>
        </p:spPr>
        <p:txBody>
          <a:bodyPr>
            <a:normAutofit/>
          </a:bodyPr>
          <a:lstStyle>
            <a:lvl1pPr>
              <a:defRPr sz="3600">
                <a:solidFill>
                  <a:srgbClr val="0000FF"/>
                </a:solidFill>
                <a:latin typeface="Palatino Linotype" panose="0204050205050503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655180"/>
            <a:ext cx="10515600" cy="4521783"/>
          </a:xfrm>
        </p:spPr>
        <p:txBody>
          <a:bodyPr/>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Yabibal A.</a:t>
            </a:r>
            <a:endParaRPr lang="en-US" dirty="0"/>
          </a:p>
        </p:txBody>
      </p:sp>
      <p:cxnSp>
        <p:nvCxnSpPr>
          <p:cNvPr id="8" name="Straight Connector 7"/>
          <p:cNvCxnSpPr/>
          <p:nvPr userDrawn="1"/>
        </p:nvCxnSpPr>
        <p:spPr>
          <a:xfrm>
            <a:off x="838200" y="1547679"/>
            <a:ext cx="1051560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844952" y="6285056"/>
            <a:ext cx="10440364" cy="1588"/>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officeArt object" descr="Description: w"/>
          <p:cNvPicPr/>
          <p:nvPr userDrawn="1"/>
        </p:nvPicPr>
        <p:blipFill>
          <a:blip r:embed="rId2" cstate="print">
            <a:extLst/>
          </a:blip>
          <a:stretch>
            <a:fillRect/>
          </a:stretch>
        </p:blipFill>
        <p:spPr>
          <a:xfrm>
            <a:off x="11049000" y="5867400"/>
            <a:ext cx="1143000" cy="990600"/>
          </a:xfrm>
          <a:prstGeom prst="rect">
            <a:avLst/>
          </a:prstGeom>
          <a:ln w="12700" cap="flat">
            <a:noFill/>
            <a:miter lim="400000"/>
          </a:ln>
          <a:effectLst/>
        </p:spPr>
      </p:pic>
    </p:spTree>
    <p:extLst>
      <p:ext uri="{BB962C8B-B14F-4D97-AF65-F5344CB8AC3E}">
        <p14:creationId xmlns:p14="http://schemas.microsoft.com/office/powerpoint/2010/main" xmlns="" val="378790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Yabibal A.</a:t>
            </a:r>
            <a:endParaRPr lang="en-US"/>
          </a:p>
        </p:txBody>
      </p:sp>
      <p:sp>
        <p:nvSpPr>
          <p:cNvPr id="6" name="Slide Number Placeholder 5"/>
          <p:cNvSpPr>
            <a:spLocks noGrp="1"/>
          </p:cNvSpPr>
          <p:nvPr>
            <p:ph type="sldNum" sz="quarter" idx="12"/>
          </p:nvPr>
        </p:nvSpPr>
        <p:spPr/>
        <p:txBody>
          <a:bodyPr/>
          <a:lstStyle/>
          <a:p>
            <a:fld id="{BF217405-69E8-472E-A170-F424E738BC76}" type="slidenum">
              <a:rPr lang="en-US" smtClean="0"/>
              <a:pPr/>
              <a:t>‹#›</a:t>
            </a:fld>
            <a:endParaRPr lang="en-US"/>
          </a:p>
        </p:txBody>
      </p:sp>
    </p:spTree>
    <p:extLst>
      <p:ext uri="{BB962C8B-B14F-4D97-AF65-F5344CB8AC3E}">
        <p14:creationId xmlns:p14="http://schemas.microsoft.com/office/powerpoint/2010/main" xmlns="" val="1126942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Yabibal A.</a:t>
            </a:r>
            <a:endParaRPr lang="en-US"/>
          </a:p>
        </p:txBody>
      </p:sp>
      <p:sp>
        <p:nvSpPr>
          <p:cNvPr id="7" name="Slide Number Placeholder 6"/>
          <p:cNvSpPr>
            <a:spLocks noGrp="1"/>
          </p:cNvSpPr>
          <p:nvPr>
            <p:ph type="sldNum" sz="quarter" idx="12"/>
          </p:nvPr>
        </p:nvSpPr>
        <p:spPr/>
        <p:txBody>
          <a:bodyPr/>
          <a:lstStyle/>
          <a:p>
            <a:fld id="{BF217405-69E8-472E-A170-F424E738BC76}" type="slidenum">
              <a:rPr lang="en-US" smtClean="0"/>
              <a:pPr/>
              <a:t>‹#›</a:t>
            </a:fld>
            <a:endParaRPr lang="en-US"/>
          </a:p>
        </p:txBody>
      </p:sp>
    </p:spTree>
    <p:extLst>
      <p:ext uri="{BB962C8B-B14F-4D97-AF65-F5344CB8AC3E}">
        <p14:creationId xmlns:p14="http://schemas.microsoft.com/office/powerpoint/2010/main" xmlns="" val="674576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Yabibal A.</a:t>
            </a:r>
            <a:endParaRPr lang="en-US"/>
          </a:p>
        </p:txBody>
      </p:sp>
      <p:sp>
        <p:nvSpPr>
          <p:cNvPr id="9" name="Slide Number Placeholder 8"/>
          <p:cNvSpPr>
            <a:spLocks noGrp="1"/>
          </p:cNvSpPr>
          <p:nvPr>
            <p:ph type="sldNum" sz="quarter" idx="12"/>
          </p:nvPr>
        </p:nvSpPr>
        <p:spPr/>
        <p:txBody>
          <a:bodyPr/>
          <a:lstStyle/>
          <a:p>
            <a:fld id="{BF217405-69E8-472E-A170-F424E738BC76}" type="slidenum">
              <a:rPr lang="en-US" smtClean="0"/>
              <a:pPr/>
              <a:t>‹#›</a:t>
            </a:fld>
            <a:endParaRPr lang="en-US"/>
          </a:p>
        </p:txBody>
      </p:sp>
    </p:spTree>
    <p:extLst>
      <p:ext uri="{BB962C8B-B14F-4D97-AF65-F5344CB8AC3E}">
        <p14:creationId xmlns:p14="http://schemas.microsoft.com/office/powerpoint/2010/main" xmlns="" val="372744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Yabibal A.</a:t>
            </a:r>
            <a:endParaRPr lang="en-US"/>
          </a:p>
        </p:txBody>
      </p:sp>
      <p:sp>
        <p:nvSpPr>
          <p:cNvPr id="5" name="Slide Number Placeholder 4"/>
          <p:cNvSpPr>
            <a:spLocks noGrp="1"/>
          </p:cNvSpPr>
          <p:nvPr>
            <p:ph type="sldNum" sz="quarter" idx="12"/>
          </p:nvPr>
        </p:nvSpPr>
        <p:spPr/>
        <p:txBody>
          <a:bodyPr/>
          <a:lstStyle/>
          <a:p>
            <a:fld id="{BF217405-69E8-472E-A170-F424E738BC76}" type="slidenum">
              <a:rPr lang="en-US" smtClean="0"/>
              <a:pPr/>
              <a:t>‹#›</a:t>
            </a:fld>
            <a:endParaRPr lang="en-US"/>
          </a:p>
        </p:txBody>
      </p:sp>
    </p:spTree>
    <p:extLst>
      <p:ext uri="{BB962C8B-B14F-4D97-AF65-F5344CB8AC3E}">
        <p14:creationId xmlns:p14="http://schemas.microsoft.com/office/powerpoint/2010/main" xmlns="" val="1400109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Yabibal A.</a:t>
            </a:r>
            <a:endParaRPr lang="en-US"/>
          </a:p>
        </p:txBody>
      </p:sp>
      <p:sp>
        <p:nvSpPr>
          <p:cNvPr id="4" name="Slide Number Placeholder 3"/>
          <p:cNvSpPr>
            <a:spLocks noGrp="1"/>
          </p:cNvSpPr>
          <p:nvPr>
            <p:ph type="sldNum" sz="quarter" idx="12"/>
          </p:nvPr>
        </p:nvSpPr>
        <p:spPr/>
        <p:txBody>
          <a:bodyPr/>
          <a:lstStyle/>
          <a:p>
            <a:fld id="{BF217405-69E8-472E-A170-F424E738BC76}" type="slidenum">
              <a:rPr lang="en-US" smtClean="0"/>
              <a:pPr/>
              <a:t>‹#›</a:t>
            </a:fld>
            <a:endParaRPr lang="en-US"/>
          </a:p>
        </p:txBody>
      </p:sp>
    </p:spTree>
    <p:extLst>
      <p:ext uri="{BB962C8B-B14F-4D97-AF65-F5344CB8AC3E}">
        <p14:creationId xmlns:p14="http://schemas.microsoft.com/office/powerpoint/2010/main" xmlns="" val="1754121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Yabibal A.</a:t>
            </a:r>
            <a:endParaRPr lang="en-US"/>
          </a:p>
        </p:txBody>
      </p:sp>
      <p:sp>
        <p:nvSpPr>
          <p:cNvPr id="7" name="Slide Number Placeholder 6"/>
          <p:cNvSpPr>
            <a:spLocks noGrp="1"/>
          </p:cNvSpPr>
          <p:nvPr>
            <p:ph type="sldNum" sz="quarter" idx="12"/>
          </p:nvPr>
        </p:nvSpPr>
        <p:spPr/>
        <p:txBody>
          <a:bodyPr/>
          <a:lstStyle/>
          <a:p>
            <a:fld id="{BF217405-69E8-472E-A170-F424E738BC76}" type="slidenum">
              <a:rPr lang="en-US" smtClean="0"/>
              <a:pPr/>
              <a:t>‹#›</a:t>
            </a:fld>
            <a:endParaRPr lang="en-US"/>
          </a:p>
        </p:txBody>
      </p:sp>
    </p:spTree>
    <p:extLst>
      <p:ext uri="{BB962C8B-B14F-4D97-AF65-F5344CB8AC3E}">
        <p14:creationId xmlns:p14="http://schemas.microsoft.com/office/powerpoint/2010/main" xmlns="" val="2283557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Yabibal A.</a:t>
            </a:r>
            <a:endParaRPr lang="en-US"/>
          </a:p>
        </p:txBody>
      </p:sp>
      <p:sp>
        <p:nvSpPr>
          <p:cNvPr id="7" name="Slide Number Placeholder 6"/>
          <p:cNvSpPr>
            <a:spLocks noGrp="1"/>
          </p:cNvSpPr>
          <p:nvPr>
            <p:ph type="sldNum" sz="quarter" idx="12"/>
          </p:nvPr>
        </p:nvSpPr>
        <p:spPr/>
        <p:txBody>
          <a:bodyPr/>
          <a:lstStyle/>
          <a:p>
            <a:fld id="{BF217405-69E8-472E-A170-F424E738BC76}" type="slidenum">
              <a:rPr lang="en-US" smtClean="0"/>
              <a:pPr/>
              <a:t>‹#›</a:t>
            </a:fld>
            <a:endParaRPr lang="en-US"/>
          </a:p>
        </p:txBody>
      </p:sp>
    </p:spTree>
    <p:extLst>
      <p:ext uri="{BB962C8B-B14F-4D97-AF65-F5344CB8AC3E}">
        <p14:creationId xmlns:p14="http://schemas.microsoft.com/office/powerpoint/2010/main" xmlns="" val="988231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Yabibal A.</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17405-69E8-472E-A170-F424E738BC76}" type="slidenum">
              <a:rPr lang="en-US" smtClean="0"/>
              <a:pPr/>
              <a:t>‹#›</a:t>
            </a:fld>
            <a:endParaRPr lang="en-US"/>
          </a:p>
        </p:txBody>
      </p:sp>
    </p:spTree>
    <p:extLst>
      <p:ext uri="{BB962C8B-B14F-4D97-AF65-F5344CB8AC3E}">
        <p14:creationId xmlns:p14="http://schemas.microsoft.com/office/powerpoint/2010/main" xmlns="" val="1129264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4.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5.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6.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7.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8.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9.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4.xml"/><Relationship Id="rId1" Type="http://schemas.openxmlformats.org/officeDocument/2006/relationships/vmlDrawing" Target="../drawings/vmlDrawing11.v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12.v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13.v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15.v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4.xml"/><Relationship Id="rId1" Type="http://schemas.openxmlformats.org/officeDocument/2006/relationships/vmlDrawing" Target="../drawings/vmlDrawing16.vml"/><Relationship Id="rId4" Type="http://schemas.openxmlformats.org/officeDocument/2006/relationships/oleObject" Target="../embeddings/oleObject17.bin"/></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4.xml"/><Relationship Id="rId1" Type="http://schemas.openxmlformats.org/officeDocument/2006/relationships/vmlDrawing" Target="../drawings/vmlDrawing17.vml"/><Relationship Id="rId4" Type="http://schemas.openxmlformats.org/officeDocument/2006/relationships/oleObject" Target="../embeddings/oleObject19.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p:txBody>
          <a:bodyPr>
            <a:normAutofit/>
          </a:bodyPr>
          <a:lstStyle/>
          <a:p>
            <a:pPr eaLnBrk="1" hangingPunct="1"/>
            <a:r>
              <a:rPr lang="en-US" b="1" dirty="0" smtClean="0">
                <a:solidFill>
                  <a:schemeClr val="hlink"/>
                </a:solidFill>
              </a:rPr>
              <a:t>Chapter 5</a:t>
            </a:r>
            <a:endParaRPr lang="en-US" dirty="0" smtClean="0"/>
          </a:p>
        </p:txBody>
      </p:sp>
      <p:sp>
        <p:nvSpPr>
          <p:cNvPr id="6" name="Subtitle 5"/>
          <p:cNvSpPr>
            <a:spLocks noGrp="1"/>
          </p:cNvSpPr>
          <p:nvPr>
            <p:ph type="subTitle" idx="1"/>
          </p:nvPr>
        </p:nvSpPr>
        <p:spPr/>
        <p:txBody>
          <a:bodyPr/>
          <a:lstStyle/>
          <a:p>
            <a:r>
              <a:rPr lang="en-US" dirty="0" smtClean="0"/>
              <a:t>Total Quality Management and Control </a:t>
            </a:r>
            <a:endParaRPr lang="en-US" dirty="0"/>
          </a:p>
        </p:txBody>
      </p:sp>
      <p:sp>
        <p:nvSpPr>
          <p:cNvPr id="5" name="Footer Placeholder 4"/>
          <p:cNvSpPr>
            <a:spLocks noGrp="1"/>
          </p:cNvSpPr>
          <p:nvPr>
            <p:ph type="ftr" sz="quarter" idx="11"/>
          </p:nvPr>
        </p:nvSpPr>
        <p:spPr/>
        <p:txBody>
          <a:bodyPr/>
          <a:lstStyle/>
          <a:p>
            <a:r>
              <a:rPr lang="en-US" smtClean="0"/>
              <a:t>Yabibal A.</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n-US" smtClean="0"/>
              <a:t>Ways of Improving Quality</a:t>
            </a:r>
          </a:p>
        </p:txBody>
      </p:sp>
      <p:sp>
        <p:nvSpPr>
          <p:cNvPr id="25603" name="Rectangle 3"/>
          <p:cNvSpPr>
            <a:spLocks noGrp="1" noChangeArrowheads="1"/>
          </p:cNvSpPr>
          <p:nvPr>
            <p:ph type="body" idx="1"/>
          </p:nvPr>
        </p:nvSpPr>
        <p:spPr/>
        <p:txBody>
          <a:bodyPr/>
          <a:lstStyle/>
          <a:p>
            <a:pPr eaLnBrk="1" hangingPunct="1"/>
            <a:r>
              <a:rPr lang="en-US" smtClean="0">
                <a:solidFill>
                  <a:schemeClr val="folHlink"/>
                </a:solidFill>
              </a:rPr>
              <a:t>Plan-Do-Study-Act Cycle (PDSA)</a:t>
            </a:r>
          </a:p>
          <a:p>
            <a:pPr lvl="1" eaLnBrk="1" hangingPunct="1"/>
            <a:r>
              <a:rPr lang="en-US" smtClean="0"/>
              <a:t>Also called the </a:t>
            </a:r>
            <a:r>
              <a:rPr lang="en-US" u="sng" smtClean="0"/>
              <a:t>Deming Wheel</a:t>
            </a:r>
            <a:r>
              <a:rPr lang="en-US" smtClean="0"/>
              <a:t> after originator</a:t>
            </a:r>
          </a:p>
          <a:p>
            <a:pPr lvl="1" eaLnBrk="1" hangingPunct="1"/>
            <a:r>
              <a:rPr lang="en-US" smtClean="0"/>
              <a:t>Circular, never ending problem solving process</a:t>
            </a:r>
          </a:p>
          <a:p>
            <a:pPr eaLnBrk="1" hangingPunct="1"/>
            <a:r>
              <a:rPr lang="en-US" smtClean="0">
                <a:solidFill>
                  <a:schemeClr val="folHlink"/>
                </a:solidFill>
              </a:rPr>
              <a:t>Seven Tools of Quality Control</a:t>
            </a:r>
          </a:p>
          <a:p>
            <a:pPr lvl="1" eaLnBrk="1" hangingPunct="1"/>
            <a:r>
              <a:rPr lang="en-US" smtClean="0"/>
              <a:t>Tools typically taught to problem solving teams</a:t>
            </a:r>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animEffect transition="in" filter="fade">
                                      <p:cBhvr>
                                        <p:cTn id="10" dur="500"/>
                                        <p:tgtEl>
                                          <p:spTgt spid="2560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animEffect transition="in" filter="fade">
                                      <p:cBhvr>
                                        <p:cTn id="13" dur="500"/>
                                        <p:tgtEl>
                                          <p:spTgt spid="2560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603">
                                            <p:txEl>
                                              <p:pRg st="3" end="3"/>
                                            </p:txEl>
                                          </p:spTgt>
                                        </p:tgtEl>
                                        <p:attrNameLst>
                                          <p:attrName>style.visibility</p:attrName>
                                        </p:attrNameLst>
                                      </p:cBhvr>
                                      <p:to>
                                        <p:strVal val="visible"/>
                                      </p:to>
                                    </p:set>
                                    <p:animEffect transition="in" filter="fade">
                                      <p:cBhvr>
                                        <p:cTn id="18" dur="500"/>
                                        <p:tgtEl>
                                          <p:spTgt spid="2560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603">
                                            <p:txEl>
                                              <p:pRg st="4" end="4"/>
                                            </p:txEl>
                                          </p:spTgt>
                                        </p:tgtEl>
                                        <p:attrNameLst>
                                          <p:attrName>style.visibility</p:attrName>
                                        </p:attrNameLst>
                                      </p:cBhvr>
                                      <p:to>
                                        <p:strVal val="visible"/>
                                      </p:to>
                                    </p:set>
                                    <p:animEffect transition="in" filter="fade">
                                      <p:cBhvr>
                                        <p:cTn id="21"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dirty="0" smtClean="0"/>
              <a:t>PDSA Details</a:t>
            </a:r>
          </a:p>
        </p:txBody>
      </p:sp>
      <p:sp>
        <p:nvSpPr>
          <p:cNvPr id="26627" name="Rectangle 3"/>
          <p:cNvSpPr>
            <a:spLocks noGrp="1" noChangeArrowheads="1"/>
          </p:cNvSpPr>
          <p:nvPr>
            <p:ph type="body" idx="1"/>
          </p:nvPr>
        </p:nvSpPr>
        <p:spPr>
          <a:xfrm>
            <a:off x="814917" y="1570674"/>
            <a:ext cx="10363200" cy="4840287"/>
          </a:xfrm>
        </p:spPr>
        <p:txBody>
          <a:bodyPr/>
          <a:lstStyle/>
          <a:p>
            <a:pPr eaLnBrk="1" hangingPunct="1">
              <a:lnSpc>
                <a:spcPct val="80000"/>
              </a:lnSpc>
            </a:pPr>
            <a:r>
              <a:rPr lang="en-US" sz="2800" dirty="0" smtClean="0">
                <a:solidFill>
                  <a:schemeClr val="folHlink"/>
                </a:solidFill>
              </a:rPr>
              <a:t>Plan</a:t>
            </a:r>
          </a:p>
          <a:p>
            <a:pPr lvl="1" eaLnBrk="1" hangingPunct="1">
              <a:lnSpc>
                <a:spcPct val="80000"/>
              </a:lnSpc>
            </a:pPr>
            <a:r>
              <a:rPr lang="en-US" sz="2400" dirty="0" smtClean="0"/>
              <a:t>Evaluate current process</a:t>
            </a:r>
          </a:p>
          <a:p>
            <a:pPr lvl="1" eaLnBrk="1" hangingPunct="1">
              <a:lnSpc>
                <a:spcPct val="80000"/>
              </a:lnSpc>
            </a:pPr>
            <a:r>
              <a:rPr lang="en-US" sz="2400" dirty="0" smtClean="0"/>
              <a:t>Collect data, identify problems</a:t>
            </a:r>
          </a:p>
          <a:p>
            <a:pPr lvl="1" eaLnBrk="1" hangingPunct="1">
              <a:lnSpc>
                <a:spcPct val="80000"/>
              </a:lnSpc>
            </a:pPr>
            <a:r>
              <a:rPr lang="en-US" sz="2400" dirty="0" smtClean="0"/>
              <a:t>Develop an improvement plan, performance objectives</a:t>
            </a:r>
          </a:p>
          <a:p>
            <a:pPr eaLnBrk="1" hangingPunct="1">
              <a:lnSpc>
                <a:spcPct val="80000"/>
              </a:lnSpc>
            </a:pPr>
            <a:r>
              <a:rPr lang="en-US" sz="2800" dirty="0" smtClean="0">
                <a:solidFill>
                  <a:schemeClr val="folHlink"/>
                </a:solidFill>
              </a:rPr>
              <a:t>Do</a:t>
            </a:r>
          </a:p>
          <a:p>
            <a:pPr lvl="1" eaLnBrk="1" hangingPunct="1">
              <a:lnSpc>
                <a:spcPct val="80000"/>
              </a:lnSpc>
            </a:pPr>
            <a:r>
              <a:rPr lang="en-US" sz="2400" dirty="0" smtClean="0"/>
              <a:t>Implement the plan – trial basis</a:t>
            </a:r>
          </a:p>
          <a:p>
            <a:pPr eaLnBrk="1" hangingPunct="1">
              <a:lnSpc>
                <a:spcPct val="80000"/>
              </a:lnSpc>
            </a:pPr>
            <a:r>
              <a:rPr lang="en-US" sz="2800" dirty="0" smtClean="0">
                <a:solidFill>
                  <a:schemeClr val="folHlink"/>
                </a:solidFill>
              </a:rPr>
              <a:t>Study</a:t>
            </a:r>
          </a:p>
          <a:p>
            <a:pPr lvl="1" eaLnBrk="1" hangingPunct="1">
              <a:lnSpc>
                <a:spcPct val="80000"/>
              </a:lnSpc>
            </a:pPr>
            <a:r>
              <a:rPr lang="en-US" sz="2400" dirty="0" smtClean="0"/>
              <a:t>Collect data and evaluate against objectives</a:t>
            </a:r>
          </a:p>
          <a:p>
            <a:pPr eaLnBrk="1" hangingPunct="1">
              <a:lnSpc>
                <a:spcPct val="80000"/>
              </a:lnSpc>
            </a:pPr>
            <a:r>
              <a:rPr lang="en-US" sz="2800" dirty="0" smtClean="0">
                <a:solidFill>
                  <a:schemeClr val="folHlink"/>
                </a:solidFill>
              </a:rPr>
              <a:t>Act</a:t>
            </a:r>
          </a:p>
          <a:p>
            <a:pPr lvl="1" eaLnBrk="1" hangingPunct="1">
              <a:lnSpc>
                <a:spcPct val="80000"/>
              </a:lnSpc>
            </a:pPr>
            <a:r>
              <a:rPr lang="en-US" sz="2400" dirty="0" smtClean="0"/>
              <a:t>Communicate the results from trial</a:t>
            </a:r>
          </a:p>
          <a:p>
            <a:pPr lvl="1" eaLnBrk="1" hangingPunct="1">
              <a:lnSpc>
                <a:spcPct val="80000"/>
              </a:lnSpc>
            </a:pPr>
            <a:r>
              <a:rPr lang="en-US" sz="2400" dirty="0" smtClean="0"/>
              <a:t>If successful, implement new process </a:t>
            </a:r>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627">
                                            <p:txEl>
                                              <p:pRg st="1" end="1"/>
                                            </p:txEl>
                                          </p:spTgt>
                                        </p:tgtEl>
                                        <p:attrNameLst>
                                          <p:attrName>style.visibility</p:attrName>
                                        </p:attrNameLst>
                                      </p:cBhvr>
                                      <p:to>
                                        <p:strVal val="visible"/>
                                      </p:to>
                                    </p:set>
                                    <p:animEffect transition="in" filter="fade">
                                      <p:cBhvr>
                                        <p:cTn id="10" dur="500"/>
                                        <p:tgtEl>
                                          <p:spTgt spid="2662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animEffect transition="in" filter="fade">
                                      <p:cBhvr>
                                        <p:cTn id="13" dur="500"/>
                                        <p:tgtEl>
                                          <p:spTgt spid="2662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627">
                                            <p:txEl>
                                              <p:pRg st="3" end="3"/>
                                            </p:txEl>
                                          </p:spTgt>
                                        </p:tgtEl>
                                        <p:attrNameLst>
                                          <p:attrName>style.visibility</p:attrName>
                                        </p:attrNameLst>
                                      </p:cBhvr>
                                      <p:to>
                                        <p:strVal val="visible"/>
                                      </p:to>
                                    </p:set>
                                    <p:animEffect transition="in" filter="fade">
                                      <p:cBhvr>
                                        <p:cTn id="16" dur="500"/>
                                        <p:tgtEl>
                                          <p:spTgt spid="2662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627">
                                            <p:txEl>
                                              <p:pRg st="4" end="4"/>
                                            </p:txEl>
                                          </p:spTgt>
                                        </p:tgtEl>
                                        <p:attrNameLst>
                                          <p:attrName>style.visibility</p:attrName>
                                        </p:attrNameLst>
                                      </p:cBhvr>
                                      <p:to>
                                        <p:strVal val="visible"/>
                                      </p:to>
                                    </p:set>
                                    <p:animEffect transition="in" filter="fade">
                                      <p:cBhvr>
                                        <p:cTn id="21" dur="500"/>
                                        <p:tgtEl>
                                          <p:spTgt spid="2662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627">
                                            <p:txEl>
                                              <p:pRg st="5" end="5"/>
                                            </p:txEl>
                                          </p:spTgt>
                                        </p:tgtEl>
                                        <p:attrNameLst>
                                          <p:attrName>style.visibility</p:attrName>
                                        </p:attrNameLst>
                                      </p:cBhvr>
                                      <p:to>
                                        <p:strVal val="visible"/>
                                      </p:to>
                                    </p:set>
                                    <p:animEffect transition="in" filter="fade">
                                      <p:cBhvr>
                                        <p:cTn id="24" dur="500"/>
                                        <p:tgtEl>
                                          <p:spTgt spid="2662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6627">
                                            <p:txEl>
                                              <p:pRg st="6" end="6"/>
                                            </p:txEl>
                                          </p:spTgt>
                                        </p:tgtEl>
                                        <p:attrNameLst>
                                          <p:attrName>style.visibility</p:attrName>
                                        </p:attrNameLst>
                                      </p:cBhvr>
                                      <p:to>
                                        <p:strVal val="visible"/>
                                      </p:to>
                                    </p:set>
                                    <p:animEffect transition="in" filter="fade">
                                      <p:cBhvr>
                                        <p:cTn id="29" dur="500"/>
                                        <p:tgtEl>
                                          <p:spTgt spid="26627">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627">
                                            <p:txEl>
                                              <p:pRg st="7" end="7"/>
                                            </p:txEl>
                                          </p:spTgt>
                                        </p:tgtEl>
                                        <p:attrNameLst>
                                          <p:attrName>style.visibility</p:attrName>
                                        </p:attrNameLst>
                                      </p:cBhvr>
                                      <p:to>
                                        <p:strVal val="visible"/>
                                      </p:to>
                                    </p:set>
                                    <p:animEffect transition="in" filter="fade">
                                      <p:cBhvr>
                                        <p:cTn id="32" dur="500"/>
                                        <p:tgtEl>
                                          <p:spTgt spid="2662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627">
                                            <p:txEl>
                                              <p:pRg st="8" end="8"/>
                                            </p:txEl>
                                          </p:spTgt>
                                        </p:tgtEl>
                                        <p:attrNameLst>
                                          <p:attrName>style.visibility</p:attrName>
                                        </p:attrNameLst>
                                      </p:cBhvr>
                                      <p:to>
                                        <p:strVal val="visible"/>
                                      </p:to>
                                    </p:set>
                                    <p:animEffect transition="in" filter="fade">
                                      <p:cBhvr>
                                        <p:cTn id="37" dur="500"/>
                                        <p:tgtEl>
                                          <p:spTgt spid="26627">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627">
                                            <p:txEl>
                                              <p:pRg st="9" end="9"/>
                                            </p:txEl>
                                          </p:spTgt>
                                        </p:tgtEl>
                                        <p:attrNameLst>
                                          <p:attrName>style.visibility</p:attrName>
                                        </p:attrNameLst>
                                      </p:cBhvr>
                                      <p:to>
                                        <p:strVal val="visible"/>
                                      </p:to>
                                    </p:set>
                                    <p:animEffect transition="in" filter="fade">
                                      <p:cBhvr>
                                        <p:cTn id="40" dur="500"/>
                                        <p:tgtEl>
                                          <p:spTgt spid="26627">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627">
                                            <p:txEl>
                                              <p:pRg st="10" end="10"/>
                                            </p:txEl>
                                          </p:spTgt>
                                        </p:tgtEl>
                                        <p:attrNameLst>
                                          <p:attrName>style.visibility</p:attrName>
                                        </p:attrNameLst>
                                      </p:cBhvr>
                                      <p:to>
                                        <p:strVal val="visible"/>
                                      </p:to>
                                    </p:set>
                                    <p:animEffect transition="in" filter="fade">
                                      <p:cBhvr>
                                        <p:cTn id="43" dur="500"/>
                                        <p:tgtEl>
                                          <p:spTgt spid="2662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1026"/>
          <p:cNvSpPr>
            <a:spLocks noGrp="1" noChangeArrowheads="1"/>
          </p:cNvSpPr>
          <p:nvPr>
            <p:ph type="title"/>
          </p:nvPr>
        </p:nvSpPr>
        <p:spPr/>
        <p:txBody>
          <a:bodyPr>
            <a:normAutofit/>
          </a:bodyPr>
          <a:lstStyle/>
          <a:p>
            <a:r>
              <a:rPr lang="en-US" sz="3600" dirty="0" smtClean="0">
                <a:solidFill>
                  <a:srgbClr val="0000FF"/>
                </a:solidFill>
                <a:latin typeface="Palatino Linotype" panose="02040502050505030304" pitchFamily="18" charset="0"/>
              </a:rPr>
              <a:t>PDSA (continued)</a:t>
            </a:r>
          </a:p>
        </p:txBody>
      </p:sp>
      <p:sp>
        <p:nvSpPr>
          <p:cNvPr id="22533" name="Rectangle 1028"/>
          <p:cNvSpPr>
            <a:spLocks noGrp="1" noChangeArrowheads="1"/>
          </p:cNvSpPr>
          <p:nvPr>
            <p:ph type="body" sz="half" idx="1"/>
          </p:nvPr>
        </p:nvSpPr>
        <p:spPr>
          <a:xfrm>
            <a:off x="1576917" y="2017714"/>
            <a:ext cx="10363200" cy="1182687"/>
          </a:xfrm>
        </p:spPr>
        <p:txBody>
          <a:bodyPr/>
          <a:lstStyle/>
          <a:p>
            <a:pPr eaLnBrk="1" hangingPunct="1"/>
            <a:r>
              <a:rPr lang="en-US" sz="2800" dirty="0" smtClean="0">
                <a:latin typeface="Baskerville Old Face" pitchFamily="18" charset="0"/>
              </a:rPr>
              <a:t>Cycle is repeated </a:t>
            </a:r>
          </a:p>
          <a:p>
            <a:pPr lvl="1" eaLnBrk="1" hangingPunct="1"/>
            <a:r>
              <a:rPr lang="en-US" sz="2400" dirty="0" smtClean="0">
                <a:latin typeface="Baskerville Old Face" pitchFamily="18" charset="0"/>
              </a:rPr>
              <a:t>After act phase, start planning and repeat process</a:t>
            </a:r>
          </a:p>
        </p:txBody>
      </p:sp>
      <p:pic>
        <p:nvPicPr>
          <p:cNvPr id="22534" name="Picture 1036" descr="w0038-n"/>
          <p:cNvPicPr>
            <a:picLocks noGrp="1" noChangeAspect="1" noChangeArrowheads="1"/>
          </p:cNvPicPr>
          <p:nvPr>
            <p:ph sz="half" idx="2"/>
          </p:nvPr>
        </p:nvPicPr>
        <p:blipFill>
          <a:blip r:embed="rId2"/>
          <a:srcRect/>
          <a:stretch>
            <a:fillRect/>
          </a:stretch>
        </p:blipFill>
        <p:spPr>
          <a:xfrm>
            <a:off x="1127760" y="2875281"/>
            <a:ext cx="8839200" cy="2932113"/>
          </a:xfrm>
          <a:noFill/>
        </p:spPr>
      </p:pic>
      <p:sp>
        <p:nvSpPr>
          <p:cNvPr id="7" name="Footer Placeholder 6"/>
          <p:cNvSpPr>
            <a:spLocks noGrp="1"/>
          </p:cNvSpPr>
          <p:nvPr>
            <p:ph type="ftr" sz="quarter" idx="11"/>
          </p:nvPr>
        </p:nvSpPr>
        <p:spPr/>
        <p:txBody>
          <a:bodyPr/>
          <a:lstStyle/>
          <a:p>
            <a:pPr>
              <a:defRPr/>
            </a:pPr>
            <a:r>
              <a:rPr lang="en-US" smtClean="0"/>
              <a:t>Yabibal A.</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pPr eaLnBrk="1" hangingPunct="1"/>
            <a:r>
              <a:rPr lang="en-US" smtClean="0"/>
              <a:t>Seven Problem Solving Tools</a:t>
            </a:r>
          </a:p>
        </p:txBody>
      </p:sp>
      <p:sp>
        <p:nvSpPr>
          <p:cNvPr id="33795" name="Rectangle 3"/>
          <p:cNvSpPr>
            <a:spLocks noGrp="1" noChangeArrowheads="1"/>
          </p:cNvSpPr>
          <p:nvPr>
            <p:ph type="body" idx="1"/>
          </p:nvPr>
        </p:nvSpPr>
        <p:spPr/>
        <p:txBody>
          <a:bodyPr/>
          <a:lstStyle/>
          <a:p>
            <a:pPr eaLnBrk="1" hangingPunct="1"/>
            <a:r>
              <a:rPr lang="en-US" dirty="0" smtClean="0">
                <a:solidFill>
                  <a:schemeClr val="folHlink"/>
                </a:solidFill>
              </a:rPr>
              <a:t>Cause-and-Effect Diagrams</a:t>
            </a:r>
          </a:p>
          <a:p>
            <a:pPr eaLnBrk="1" hangingPunct="1"/>
            <a:r>
              <a:rPr lang="en-US" dirty="0" smtClean="0">
                <a:solidFill>
                  <a:schemeClr val="folHlink"/>
                </a:solidFill>
              </a:rPr>
              <a:t>Flowcharts</a:t>
            </a:r>
          </a:p>
          <a:p>
            <a:pPr eaLnBrk="1" hangingPunct="1"/>
            <a:r>
              <a:rPr lang="en-US" dirty="0" smtClean="0">
                <a:solidFill>
                  <a:schemeClr val="folHlink"/>
                </a:solidFill>
              </a:rPr>
              <a:t>Checklists</a:t>
            </a:r>
          </a:p>
          <a:p>
            <a:pPr eaLnBrk="1" hangingPunct="1"/>
            <a:r>
              <a:rPr lang="en-US" dirty="0" smtClean="0">
                <a:solidFill>
                  <a:schemeClr val="folHlink"/>
                </a:solidFill>
              </a:rPr>
              <a:t>Control Charts</a:t>
            </a:r>
          </a:p>
          <a:p>
            <a:pPr eaLnBrk="1" hangingPunct="1"/>
            <a:r>
              <a:rPr lang="en-US" dirty="0" smtClean="0">
                <a:solidFill>
                  <a:schemeClr val="folHlink"/>
                </a:solidFill>
              </a:rPr>
              <a:t>Scatter Diagrams</a:t>
            </a:r>
          </a:p>
          <a:p>
            <a:pPr eaLnBrk="1" hangingPunct="1"/>
            <a:r>
              <a:rPr lang="en-US" dirty="0" smtClean="0">
                <a:solidFill>
                  <a:schemeClr val="folHlink"/>
                </a:solidFill>
              </a:rPr>
              <a:t>Pareto Analysis</a:t>
            </a:r>
          </a:p>
          <a:p>
            <a:pPr eaLnBrk="1" hangingPunct="1"/>
            <a:r>
              <a:rPr lang="en-US" dirty="0" smtClean="0">
                <a:solidFill>
                  <a:schemeClr val="folHlink"/>
                </a:solidFill>
              </a:rPr>
              <a:t>Histograms</a:t>
            </a:r>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fade">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fade">
                                      <p:cBhvr>
                                        <p:cTn id="17" dur="50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fade">
                                      <p:cBhvr>
                                        <p:cTn id="22" dur="500"/>
                                        <p:tgtEl>
                                          <p:spTgt spid="33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fade">
                                      <p:cBhvr>
                                        <p:cTn id="27" dur="500"/>
                                        <p:tgtEl>
                                          <p:spTgt spid="337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795">
                                            <p:txEl>
                                              <p:pRg st="5" end="5"/>
                                            </p:txEl>
                                          </p:spTgt>
                                        </p:tgtEl>
                                        <p:attrNameLst>
                                          <p:attrName>style.visibility</p:attrName>
                                        </p:attrNameLst>
                                      </p:cBhvr>
                                      <p:to>
                                        <p:strVal val="visible"/>
                                      </p:to>
                                    </p:set>
                                    <p:animEffect transition="in" filter="fade">
                                      <p:cBhvr>
                                        <p:cTn id="32" dur="500"/>
                                        <p:tgtEl>
                                          <p:spTgt spid="337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3795">
                                            <p:txEl>
                                              <p:pRg st="6" end="6"/>
                                            </p:txEl>
                                          </p:spTgt>
                                        </p:tgtEl>
                                        <p:attrNameLst>
                                          <p:attrName>style.visibility</p:attrName>
                                        </p:attrNameLst>
                                      </p:cBhvr>
                                      <p:to>
                                        <p:strVal val="visible"/>
                                      </p:to>
                                    </p:set>
                                    <p:animEffect transition="in" filter="fade">
                                      <p:cBhvr>
                                        <p:cTn id="37" dur="500"/>
                                        <p:tgtEl>
                                          <p:spTgt spid="337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lstStyle/>
          <a:p>
            <a:pPr eaLnBrk="1" hangingPunct="1"/>
            <a:r>
              <a:rPr lang="en-US" sz="3600" dirty="0" smtClean="0">
                <a:solidFill>
                  <a:srgbClr val="0000FF"/>
                </a:solidFill>
                <a:latin typeface="Palatino Linotype" panose="02040502050505030304" pitchFamily="18" charset="0"/>
              </a:rPr>
              <a:t>Cause-and-Effect</a:t>
            </a:r>
            <a:r>
              <a:rPr lang="en-US" dirty="0" smtClean="0"/>
              <a:t> </a:t>
            </a:r>
            <a:r>
              <a:rPr lang="en-US" sz="3600" dirty="0" smtClean="0">
                <a:solidFill>
                  <a:srgbClr val="0000FF"/>
                </a:solidFill>
                <a:latin typeface="Palatino Linotype" panose="02040502050505030304" pitchFamily="18" charset="0"/>
              </a:rPr>
              <a:t>Diagrams</a:t>
            </a:r>
          </a:p>
        </p:txBody>
      </p:sp>
      <p:sp>
        <p:nvSpPr>
          <p:cNvPr id="1030" name="Rectangle 4"/>
          <p:cNvSpPr>
            <a:spLocks noGrp="1" noChangeArrowheads="1"/>
          </p:cNvSpPr>
          <p:nvPr>
            <p:ph type="body" sz="half" idx="1"/>
          </p:nvPr>
        </p:nvSpPr>
        <p:spPr>
          <a:xfrm>
            <a:off x="1576917" y="2017713"/>
            <a:ext cx="10363200" cy="1030287"/>
          </a:xfrm>
        </p:spPr>
        <p:txBody>
          <a:bodyPr/>
          <a:lstStyle/>
          <a:p>
            <a:pPr eaLnBrk="1" hangingPunct="1">
              <a:lnSpc>
                <a:spcPct val="90000"/>
              </a:lnSpc>
            </a:pPr>
            <a:r>
              <a:rPr lang="en-US" sz="2400" dirty="0" smtClean="0">
                <a:solidFill>
                  <a:schemeClr val="folHlink"/>
                </a:solidFill>
                <a:latin typeface="Palatino Linotype" pitchFamily="18" charset="0"/>
              </a:rPr>
              <a:t>Called </a:t>
            </a:r>
            <a:r>
              <a:rPr lang="en-US" sz="2400" b="1" u="sng" dirty="0" smtClean="0">
                <a:solidFill>
                  <a:schemeClr val="folHlink"/>
                </a:solidFill>
                <a:latin typeface="Palatino Linotype" pitchFamily="18" charset="0"/>
              </a:rPr>
              <a:t>Fishbone Diagram</a:t>
            </a:r>
          </a:p>
          <a:p>
            <a:pPr eaLnBrk="1" hangingPunct="1">
              <a:lnSpc>
                <a:spcPct val="90000"/>
              </a:lnSpc>
            </a:pPr>
            <a:r>
              <a:rPr lang="en-US" sz="2400" dirty="0" smtClean="0">
                <a:solidFill>
                  <a:schemeClr val="folHlink"/>
                </a:solidFill>
                <a:latin typeface="Palatino Linotype" pitchFamily="18" charset="0"/>
              </a:rPr>
              <a:t>Focused on identifying the causes of quality problem</a:t>
            </a:r>
          </a:p>
        </p:txBody>
      </p:sp>
      <p:graphicFrame>
        <p:nvGraphicFramePr>
          <p:cNvPr id="1026" name="Object 6"/>
          <p:cNvGraphicFramePr>
            <a:graphicFrameLocks noChangeAspect="1"/>
          </p:cNvGraphicFramePr>
          <p:nvPr>
            <p:ph sz="half" idx="2"/>
          </p:nvPr>
        </p:nvGraphicFramePr>
        <p:xfrm>
          <a:off x="1625600" y="3124201"/>
          <a:ext cx="8940800" cy="3008313"/>
        </p:xfrm>
        <a:graphic>
          <a:graphicData uri="http://schemas.openxmlformats.org/presentationml/2006/ole">
            <p:oleObj spid="_x0000_s1026" name="Photo Editor Photo" r:id="rId3" imgW="4734586" imgH="2419048" progId="">
              <p:embed/>
            </p:oleObj>
          </a:graphicData>
        </a:graphic>
      </p:graphicFrame>
      <p:sp>
        <p:nvSpPr>
          <p:cNvPr id="7" name="Footer Placeholder 6"/>
          <p:cNvSpPr>
            <a:spLocks noGrp="1"/>
          </p:cNvSpPr>
          <p:nvPr>
            <p:ph type="ftr" sz="quarter" idx="11"/>
          </p:nvPr>
        </p:nvSpPr>
        <p:spPr/>
        <p:txBody>
          <a:bodyPr/>
          <a:lstStyle/>
          <a:p>
            <a:pPr>
              <a:defRPr/>
            </a:pPr>
            <a:r>
              <a:rPr lang="en-US" smtClean="0"/>
              <a:t>Yabibal A.</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normAutofit/>
          </a:bodyPr>
          <a:lstStyle/>
          <a:p>
            <a:r>
              <a:rPr lang="en-US" sz="3600" dirty="0" smtClean="0">
                <a:solidFill>
                  <a:srgbClr val="0000FF"/>
                </a:solidFill>
                <a:latin typeface="Palatino Linotype" panose="02040502050505030304" pitchFamily="18" charset="0"/>
              </a:rPr>
              <a:t>Example: Delayed Flight Departures</a:t>
            </a:r>
          </a:p>
        </p:txBody>
      </p:sp>
      <p:sp>
        <p:nvSpPr>
          <p:cNvPr id="24581" name="Rectangle 3"/>
          <p:cNvSpPr>
            <a:spLocks noChangeArrowheads="1"/>
          </p:cNvSpPr>
          <p:nvPr/>
        </p:nvSpPr>
        <p:spPr bwMode="auto">
          <a:xfrm>
            <a:off x="1888067" y="1828800"/>
            <a:ext cx="10303933" cy="4114800"/>
          </a:xfrm>
          <a:prstGeom prst="rect">
            <a:avLst/>
          </a:prstGeom>
          <a:noFill/>
          <a:ln w="9525">
            <a:noFill/>
            <a:miter lim="800000"/>
            <a:headEnd/>
            <a:tailEnd/>
          </a:ln>
        </p:spPr>
        <p:txBody>
          <a:bodyPr lIns="92075" tIns="46038" rIns="92075" bIns="46038"/>
          <a:lstStyle/>
          <a:p>
            <a:pPr marL="342900" indent="-342900">
              <a:spcBef>
                <a:spcPct val="20000"/>
              </a:spcBef>
            </a:pPr>
            <a:r>
              <a:rPr lang="en-US" sz="1200">
                <a:latin typeface="Times New Roman" pitchFamily="18" charset="0"/>
                <a:cs typeface="Times New Roman (Hebrew)" charset="-79"/>
              </a:rPr>
              <a:t>      </a:t>
            </a:r>
          </a:p>
        </p:txBody>
      </p:sp>
      <p:sp>
        <p:nvSpPr>
          <p:cNvPr id="24582" name="Rectangle 4"/>
          <p:cNvSpPr>
            <a:spLocks noChangeArrowheads="1"/>
          </p:cNvSpPr>
          <p:nvPr/>
        </p:nvSpPr>
        <p:spPr bwMode="auto">
          <a:xfrm>
            <a:off x="2142067" y="1835150"/>
            <a:ext cx="1405467" cy="292100"/>
          </a:xfrm>
          <a:prstGeom prst="rect">
            <a:avLst/>
          </a:prstGeom>
          <a:noFill/>
          <a:ln w="12700">
            <a:solidFill>
              <a:schemeClr val="tx1"/>
            </a:solidFill>
            <a:miter lim="800000"/>
            <a:headEnd/>
            <a:tailEnd/>
          </a:ln>
        </p:spPr>
        <p:txBody>
          <a:bodyPr wrap="none" lIns="92075" tIns="46038" rIns="92075" bIns="46038" anchor="ctr"/>
          <a:lstStyle/>
          <a:p>
            <a:pPr algn="ctr"/>
            <a:r>
              <a:rPr lang="en-US" sz="1000" b="1">
                <a:latin typeface="Arial" charset="0"/>
                <a:cs typeface="Times New Roman (Hebrew)" charset="-79"/>
              </a:rPr>
              <a:t>Equipment</a:t>
            </a:r>
          </a:p>
        </p:txBody>
      </p:sp>
      <p:sp>
        <p:nvSpPr>
          <p:cNvPr id="24583" name="Rectangle 5"/>
          <p:cNvSpPr>
            <a:spLocks noChangeArrowheads="1"/>
          </p:cNvSpPr>
          <p:nvPr/>
        </p:nvSpPr>
        <p:spPr bwMode="auto">
          <a:xfrm>
            <a:off x="4783667" y="1835150"/>
            <a:ext cx="1405467" cy="292100"/>
          </a:xfrm>
          <a:prstGeom prst="rect">
            <a:avLst/>
          </a:prstGeom>
          <a:noFill/>
          <a:ln w="12700">
            <a:solidFill>
              <a:schemeClr val="tx1"/>
            </a:solidFill>
            <a:miter lim="800000"/>
            <a:headEnd/>
            <a:tailEnd/>
          </a:ln>
        </p:spPr>
        <p:txBody>
          <a:bodyPr wrap="none" lIns="92075" tIns="46038" rIns="92075" bIns="46038" anchor="ctr"/>
          <a:lstStyle/>
          <a:p>
            <a:pPr algn="ctr"/>
            <a:r>
              <a:rPr lang="en-US" sz="1000" b="1">
                <a:latin typeface="Arial" charset="0"/>
                <a:cs typeface="Times New Roman (Hebrew)" charset="-79"/>
              </a:rPr>
              <a:t>Personnel</a:t>
            </a:r>
          </a:p>
        </p:txBody>
      </p:sp>
      <p:sp>
        <p:nvSpPr>
          <p:cNvPr id="24584" name="Rectangle 6"/>
          <p:cNvSpPr>
            <a:spLocks noChangeArrowheads="1"/>
          </p:cNvSpPr>
          <p:nvPr/>
        </p:nvSpPr>
        <p:spPr bwMode="auto">
          <a:xfrm>
            <a:off x="4478867" y="6330950"/>
            <a:ext cx="1405467" cy="292100"/>
          </a:xfrm>
          <a:prstGeom prst="rect">
            <a:avLst/>
          </a:prstGeom>
          <a:noFill/>
          <a:ln w="12700">
            <a:solidFill>
              <a:schemeClr val="tx1"/>
            </a:solidFill>
            <a:miter lim="800000"/>
            <a:headEnd/>
            <a:tailEnd/>
          </a:ln>
        </p:spPr>
        <p:txBody>
          <a:bodyPr wrap="none" lIns="92075" tIns="46038" rIns="92075" bIns="46038" anchor="ctr"/>
          <a:lstStyle/>
          <a:p>
            <a:pPr algn="ctr"/>
            <a:r>
              <a:rPr lang="en-US" sz="1000" b="1">
                <a:latin typeface="Arial" charset="0"/>
                <a:cs typeface="Times New Roman (Hebrew)" charset="-79"/>
              </a:rPr>
              <a:t>Procedure</a:t>
            </a:r>
          </a:p>
        </p:txBody>
      </p:sp>
      <p:sp>
        <p:nvSpPr>
          <p:cNvPr id="24585" name="Rectangle 7"/>
          <p:cNvSpPr>
            <a:spLocks noChangeArrowheads="1"/>
          </p:cNvSpPr>
          <p:nvPr/>
        </p:nvSpPr>
        <p:spPr bwMode="auto">
          <a:xfrm>
            <a:off x="2142067" y="5797550"/>
            <a:ext cx="1405467" cy="292100"/>
          </a:xfrm>
          <a:prstGeom prst="rect">
            <a:avLst/>
          </a:prstGeom>
          <a:noFill/>
          <a:ln w="12700">
            <a:solidFill>
              <a:schemeClr val="tx1"/>
            </a:solidFill>
            <a:miter lim="800000"/>
            <a:headEnd/>
            <a:tailEnd/>
          </a:ln>
        </p:spPr>
        <p:txBody>
          <a:bodyPr wrap="none" lIns="92075" tIns="46038" rIns="92075" bIns="46038" anchor="ctr"/>
          <a:lstStyle/>
          <a:p>
            <a:pPr algn="ctr"/>
            <a:r>
              <a:rPr lang="en-US" sz="1000" b="1">
                <a:latin typeface="Arial" charset="0"/>
                <a:cs typeface="Times New Roman (Hebrew)" charset="-79"/>
              </a:rPr>
              <a:t>Material</a:t>
            </a:r>
          </a:p>
        </p:txBody>
      </p:sp>
      <p:sp>
        <p:nvSpPr>
          <p:cNvPr id="24586" name="Rectangle 8"/>
          <p:cNvSpPr>
            <a:spLocks noChangeArrowheads="1"/>
          </p:cNvSpPr>
          <p:nvPr/>
        </p:nvSpPr>
        <p:spPr bwMode="auto">
          <a:xfrm>
            <a:off x="1329267" y="3206750"/>
            <a:ext cx="1405467" cy="292100"/>
          </a:xfrm>
          <a:prstGeom prst="rect">
            <a:avLst/>
          </a:prstGeom>
          <a:noFill/>
          <a:ln w="12700">
            <a:solidFill>
              <a:schemeClr val="tx1"/>
            </a:solidFill>
            <a:miter lim="800000"/>
            <a:headEnd/>
            <a:tailEnd/>
          </a:ln>
        </p:spPr>
        <p:txBody>
          <a:bodyPr wrap="none" lIns="92075" tIns="46038" rIns="92075" bIns="46038" anchor="ctr"/>
          <a:lstStyle/>
          <a:p>
            <a:pPr algn="ctr"/>
            <a:r>
              <a:rPr lang="en-US" sz="1000" b="1">
                <a:latin typeface="Arial" charset="0"/>
                <a:cs typeface="Times New Roman (Hebrew)" charset="-79"/>
              </a:rPr>
              <a:t>Other</a:t>
            </a:r>
          </a:p>
        </p:txBody>
      </p:sp>
      <p:sp>
        <p:nvSpPr>
          <p:cNvPr id="24587" name="Rectangle 9"/>
          <p:cNvSpPr>
            <a:spLocks noChangeArrowheads="1"/>
          </p:cNvSpPr>
          <p:nvPr/>
        </p:nvSpPr>
        <p:spPr bwMode="auto">
          <a:xfrm>
            <a:off x="3454400" y="2743200"/>
            <a:ext cx="1524000" cy="228600"/>
          </a:xfrm>
          <a:prstGeom prst="rect">
            <a:avLst/>
          </a:prstGeom>
          <a:noFill/>
          <a:ln w="9525">
            <a:noFill/>
            <a:miter lim="800000"/>
            <a:headEnd/>
            <a:tailEnd/>
          </a:ln>
        </p:spPr>
        <p:txBody>
          <a:bodyPr wrap="none" lIns="92075" tIns="46038" rIns="92075" bIns="46038" anchor="ctr"/>
          <a:lstStyle/>
          <a:p>
            <a:pPr algn="ctr"/>
            <a:r>
              <a:rPr lang="en-US" sz="800">
                <a:latin typeface="Arial" charset="0"/>
                <a:cs typeface="Times New Roman (Hebrew)" charset="-79"/>
              </a:rPr>
              <a:t>Aircraft late to gate</a:t>
            </a:r>
          </a:p>
        </p:txBody>
      </p:sp>
      <p:sp>
        <p:nvSpPr>
          <p:cNvPr id="24588" name="Rectangle 10"/>
          <p:cNvSpPr>
            <a:spLocks noChangeArrowheads="1"/>
          </p:cNvSpPr>
          <p:nvPr/>
        </p:nvSpPr>
        <p:spPr bwMode="auto">
          <a:xfrm>
            <a:off x="3759200" y="2895600"/>
            <a:ext cx="1524000" cy="228600"/>
          </a:xfrm>
          <a:prstGeom prst="rect">
            <a:avLst/>
          </a:prstGeom>
          <a:noFill/>
          <a:ln w="9525">
            <a:noFill/>
            <a:miter lim="800000"/>
            <a:headEnd/>
            <a:tailEnd/>
          </a:ln>
        </p:spPr>
        <p:txBody>
          <a:bodyPr wrap="none" lIns="92075" tIns="46038" rIns="92075" bIns="46038" anchor="ctr"/>
          <a:lstStyle/>
          <a:p>
            <a:r>
              <a:rPr lang="en-US" sz="800">
                <a:latin typeface="Arial" charset="0"/>
                <a:cs typeface="Times New Roman (Hebrew)" charset="-79"/>
              </a:rPr>
              <a:t>Late arrival</a:t>
            </a:r>
          </a:p>
        </p:txBody>
      </p:sp>
      <p:sp>
        <p:nvSpPr>
          <p:cNvPr id="24589" name="Rectangle 11"/>
          <p:cNvSpPr>
            <a:spLocks noChangeArrowheads="1"/>
          </p:cNvSpPr>
          <p:nvPr/>
        </p:nvSpPr>
        <p:spPr bwMode="auto">
          <a:xfrm>
            <a:off x="3759200" y="3048000"/>
            <a:ext cx="1524000" cy="228600"/>
          </a:xfrm>
          <a:prstGeom prst="rect">
            <a:avLst/>
          </a:prstGeom>
          <a:noFill/>
          <a:ln w="9525">
            <a:noFill/>
            <a:miter lim="800000"/>
            <a:headEnd/>
            <a:tailEnd/>
          </a:ln>
        </p:spPr>
        <p:txBody>
          <a:bodyPr wrap="none" lIns="92075" tIns="46038" rIns="92075" bIns="46038" anchor="ctr"/>
          <a:lstStyle/>
          <a:p>
            <a:r>
              <a:rPr lang="en-US" sz="800">
                <a:latin typeface="Arial" charset="0"/>
                <a:cs typeface="Times New Roman (Hebrew)" charset="-79"/>
              </a:rPr>
              <a:t>Gate occupied</a:t>
            </a:r>
          </a:p>
        </p:txBody>
      </p:sp>
      <p:sp>
        <p:nvSpPr>
          <p:cNvPr id="24590" name="Rectangle 12"/>
          <p:cNvSpPr>
            <a:spLocks noChangeArrowheads="1"/>
          </p:cNvSpPr>
          <p:nvPr/>
        </p:nvSpPr>
        <p:spPr bwMode="auto">
          <a:xfrm>
            <a:off x="4064000" y="3276600"/>
            <a:ext cx="1524000" cy="228600"/>
          </a:xfrm>
          <a:prstGeom prst="rect">
            <a:avLst/>
          </a:prstGeom>
          <a:noFill/>
          <a:ln w="9525">
            <a:noFill/>
            <a:miter lim="800000"/>
            <a:headEnd/>
            <a:tailEnd/>
          </a:ln>
        </p:spPr>
        <p:txBody>
          <a:bodyPr wrap="none" lIns="92075" tIns="46038" rIns="92075" bIns="46038" anchor="ctr"/>
          <a:lstStyle/>
          <a:p>
            <a:r>
              <a:rPr lang="en-US" sz="800">
                <a:latin typeface="Arial" charset="0"/>
                <a:cs typeface="Times New Roman (Hebrew)" charset="-79"/>
              </a:rPr>
              <a:t>Mechanical failures</a:t>
            </a:r>
          </a:p>
        </p:txBody>
      </p:sp>
      <p:sp>
        <p:nvSpPr>
          <p:cNvPr id="24591" name="Rectangle 13"/>
          <p:cNvSpPr>
            <a:spLocks noChangeArrowheads="1"/>
          </p:cNvSpPr>
          <p:nvPr/>
        </p:nvSpPr>
        <p:spPr bwMode="auto">
          <a:xfrm>
            <a:off x="4267200" y="3429000"/>
            <a:ext cx="1524000" cy="228600"/>
          </a:xfrm>
          <a:prstGeom prst="rect">
            <a:avLst/>
          </a:prstGeom>
          <a:noFill/>
          <a:ln w="9525">
            <a:noFill/>
            <a:miter lim="800000"/>
            <a:headEnd/>
            <a:tailEnd/>
          </a:ln>
        </p:spPr>
        <p:txBody>
          <a:bodyPr wrap="none" lIns="92075" tIns="46038" rIns="92075" bIns="46038" anchor="ctr"/>
          <a:lstStyle/>
          <a:p>
            <a:r>
              <a:rPr lang="en-US" sz="800">
                <a:latin typeface="Arial" charset="0"/>
                <a:cs typeface="Times New Roman (Hebrew)" charset="-79"/>
              </a:rPr>
              <a:t>late pushback tug</a:t>
            </a:r>
          </a:p>
        </p:txBody>
      </p:sp>
      <p:sp>
        <p:nvSpPr>
          <p:cNvPr id="24592" name="Rectangle 14"/>
          <p:cNvSpPr>
            <a:spLocks noChangeArrowheads="1"/>
          </p:cNvSpPr>
          <p:nvPr/>
        </p:nvSpPr>
        <p:spPr bwMode="auto">
          <a:xfrm>
            <a:off x="1930400" y="3505200"/>
            <a:ext cx="1524000" cy="228600"/>
          </a:xfrm>
          <a:prstGeom prst="rect">
            <a:avLst/>
          </a:prstGeom>
          <a:noFill/>
          <a:ln w="9525">
            <a:noFill/>
            <a:miter lim="800000"/>
            <a:headEnd/>
            <a:tailEnd/>
          </a:ln>
        </p:spPr>
        <p:txBody>
          <a:bodyPr wrap="none" lIns="92075" tIns="46038" rIns="92075" bIns="46038" anchor="ctr"/>
          <a:lstStyle/>
          <a:p>
            <a:r>
              <a:rPr lang="en-US" sz="800">
                <a:latin typeface="Arial" charset="0"/>
                <a:cs typeface="Times New Roman (Hebrew)" charset="-79"/>
              </a:rPr>
              <a:t>Weather</a:t>
            </a:r>
          </a:p>
        </p:txBody>
      </p:sp>
      <p:sp>
        <p:nvSpPr>
          <p:cNvPr id="24593" name="Rectangle 15"/>
          <p:cNvSpPr>
            <a:spLocks noChangeArrowheads="1"/>
          </p:cNvSpPr>
          <p:nvPr/>
        </p:nvSpPr>
        <p:spPr bwMode="auto">
          <a:xfrm>
            <a:off x="2133600" y="3657600"/>
            <a:ext cx="1524000" cy="228600"/>
          </a:xfrm>
          <a:prstGeom prst="rect">
            <a:avLst/>
          </a:prstGeom>
          <a:noFill/>
          <a:ln w="9525">
            <a:noFill/>
            <a:miter lim="800000"/>
            <a:headEnd/>
            <a:tailEnd/>
          </a:ln>
        </p:spPr>
        <p:txBody>
          <a:bodyPr wrap="none" lIns="92075" tIns="46038" rIns="92075" bIns="46038" anchor="ctr"/>
          <a:lstStyle/>
          <a:p>
            <a:r>
              <a:rPr lang="en-US" sz="800">
                <a:latin typeface="Arial" charset="0"/>
                <a:cs typeface="Times New Roman (Hebrew)" charset="-79"/>
              </a:rPr>
              <a:t>Air traffic</a:t>
            </a:r>
          </a:p>
        </p:txBody>
      </p:sp>
      <p:sp>
        <p:nvSpPr>
          <p:cNvPr id="24594" name="Rectangle 16"/>
          <p:cNvSpPr>
            <a:spLocks noChangeArrowheads="1"/>
          </p:cNvSpPr>
          <p:nvPr/>
        </p:nvSpPr>
        <p:spPr bwMode="auto">
          <a:xfrm>
            <a:off x="3556000" y="4953000"/>
            <a:ext cx="1422400" cy="228600"/>
          </a:xfrm>
          <a:prstGeom prst="rect">
            <a:avLst/>
          </a:prstGeom>
          <a:noFill/>
          <a:ln w="9525">
            <a:noFill/>
            <a:miter lim="800000"/>
            <a:headEnd/>
            <a:tailEnd/>
          </a:ln>
        </p:spPr>
        <p:txBody>
          <a:bodyPr wrap="none" lIns="92075" tIns="46038" rIns="92075" bIns="46038" anchor="ctr"/>
          <a:lstStyle/>
          <a:p>
            <a:r>
              <a:rPr lang="en-US" sz="800">
                <a:latin typeface="Arial" charset="0"/>
                <a:cs typeface="Times New Roman (Hebrew)" charset="-79"/>
              </a:rPr>
              <a:t>Late food service</a:t>
            </a:r>
          </a:p>
        </p:txBody>
      </p:sp>
      <p:sp>
        <p:nvSpPr>
          <p:cNvPr id="24595" name="Rectangle 17"/>
          <p:cNvSpPr>
            <a:spLocks noChangeArrowheads="1"/>
          </p:cNvSpPr>
          <p:nvPr/>
        </p:nvSpPr>
        <p:spPr bwMode="auto">
          <a:xfrm>
            <a:off x="3860800" y="4800600"/>
            <a:ext cx="1524000" cy="228600"/>
          </a:xfrm>
          <a:prstGeom prst="rect">
            <a:avLst/>
          </a:prstGeom>
          <a:noFill/>
          <a:ln w="9525">
            <a:noFill/>
            <a:miter lim="800000"/>
            <a:headEnd/>
            <a:tailEnd/>
          </a:ln>
        </p:spPr>
        <p:txBody>
          <a:bodyPr wrap="none" lIns="92075" tIns="46038" rIns="92075" bIns="46038" anchor="ctr"/>
          <a:lstStyle/>
          <a:p>
            <a:r>
              <a:rPr lang="en-US" sz="800">
                <a:latin typeface="Arial" charset="0"/>
                <a:cs typeface="Times New Roman (Hebrew)" charset="-79"/>
              </a:rPr>
              <a:t>Late fuel</a:t>
            </a:r>
          </a:p>
        </p:txBody>
      </p:sp>
      <p:sp>
        <p:nvSpPr>
          <p:cNvPr id="24596" name="Rectangle 18"/>
          <p:cNvSpPr>
            <a:spLocks noChangeArrowheads="1"/>
          </p:cNvSpPr>
          <p:nvPr/>
        </p:nvSpPr>
        <p:spPr bwMode="auto">
          <a:xfrm>
            <a:off x="4064000" y="4648200"/>
            <a:ext cx="1524000" cy="228600"/>
          </a:xfrm>
          <a:prstGeom prst="rect">
            <a:avLst/>
          </a:prstGeom>
          <a:noFill/>
          <a:ln w="9525">
            <a:noFill/>
            <a:miter lim="800000"/>
            <a:headEnd/>
            <a:tailEnd/>
          </a:ln>
        </p:spPr>
        <p:txBody>
          <a:bodyPr wrap="none" lIns="92075" tIns="46038" rIns="92075" bIns="46038" anchor="ctr"/>
          <a:lstStyle/>
          <a:p>
            <a:r>
              <a:rPr lang="en-US" sz="800">
                <a:latin typeface="Arial" charset="0"/>
                <a:cs typeface="Times New Roman (Hebrew)" charset="-79"/>
              </a:rPr>
              <a:t>Late baggage to aircraft</a:t>
            </a:r>
          </a:p>
        </p:txBody>
      </p:sp>
      <p:sp>
        <p:nvSpPr>
          <p:cNvPr id="24597" name="Rectangle 19"/>
          <p:cNvSpPr>
            <a:spLocks noChangeArrowheads="1"/>
          </p:cNvSpPr>
          <p:nvPr/>
        </p:nvSpPr>
        <p:spPr bwMode="auto">
          <a:xfrm>
            <a:off x="6604000" y="2514600"/>
            <a:ext cx="2844800" cy="152400"/>
          </a:xfrm>
          <a:prstGeom prst="rect">
            <a:avLst/>
          </a:prstGeom>
          <a:noFill/>
          <a:ln w="9525">
            <a:noFill/>
            <a:miter lim="800000"/>
            <a:headEnd/>
            <a:tailEnd/>
          </a:ln>
        </p:spPr>
        <p:txBody>
          <a:bodyPr wrap="none" lIns="92075" tIns="46038" rIns="92075" bIns="46038" anchor="ctr"/>
          <a:lstStyle/>
          <a:p>
            <a:pPr lvl="1" algn="ctr"/>
            <a:r>
              <a:rPr lang="en-US" sz="800">
                <a:latin typeface="Arial" charset="0"/>
                <a:cs typeface="Times New Roman (Hebrew)" charset="-79"/>
              </a:rPr>
              <a:t>Gate agents cannot process passengers quickly enough</a:t>
            </a:r>
          </a:p>
        </p:txBody>
      </p:sp>
      <p:sp>
        <p:nvSpPr>
          <p:cNvPr id="24598" name="Rectangle 20"/>
          <p:cNvSpPr>
            <a:spLocks noChangeArrowheads="1"/>
          </p:cNvSpPr>
          <p:nvPr/>
        </p:nvSpPr>
        <p:spPr bwMode="auto">
          <a:xfrm>
            <a:off x="6807200" y="2667000"/>
            <a:ext cx="1524000" cy="152400"/>
          </a:xfrm>
          <a:prstGeom prst="rect">
            <a:avLst/>
          </a:prstGeom>
          <a:noFill/>
          <a:ln w="9525">
            <a:noFill/>
            <a:miter lim="800000"/>
            <a:headEnd/>
            <a:tailEnd/>
          </a:ln>
        </p:spPr>
        <p:txBody>
          <a:bodyPr wrap="none" lIns="92075" tIns="46038" rIns="92075" bIns="46038" anchor="ctr"/>
          <a:lstStyle/>
          <a:p>
            <a:pPr algn="ctr"/>
            <a:r>
              <a:rPr lang="en-US" sz="800">
                <a:latin typeface="Arial" charset="0"/>
                <a:cs typeface="Times New Roman (Hebrew)" charset="-79"/>
              </a:rPr>
              <a:t>Too few agents</a:t>
            </a:r>
          </a:p>
        </p:txBody>
      </p:sp>
      <p:sp>
        <p:nvSpPr>
          <p:cNvPr id="24599" name="Rectangle 21"/>
          <p:cNvSpPr>
            <a:spLocks noChangeArrowheads="1"/>
          </p:cNvSpPr>
          <p:nvPr/>
        </p:nvSpPr>
        <p:spPr bwMode="auto">
          <a:xfrm>
            <a:off x="7010400" y="2819400"/>
            <a:ext cx="1524000" cy="152400"/>
          </a:xfrm>
          <a:prstGeom prst="rect">
            <a:avLst/>
          </a:prstGeom>
          <a:noFill/>
          <a:ln w="9525">
            <a:noFill/>
            <a:miter lim="800000"/>
            <a:headEnd/>
            <a:tailEnd/>
          </a:ln>
        </p:spPr>
        <p:txBody>
          <a:bodyPr wrap="none" lIns="92075" tIns="46038" rIns="92075" bIns="46038" anchor="ctr"/>
          <a:lstStyle/>
          <a:p>
            <a:r>
              <a:rPr lang="en-US" sz="800">
                <a:latin typeface="Arial" charset="0"/>
                <a:cs typeface="Times New Roman (Hebrew)" charset="-79"/>
              </a:rPr>
              <a:t>Agents undertrained</a:t>
            </a:r>
          </a:p>
        </p:txBody>
      </p:sp>
      <p:sp>
        <p:nvSpPr>
          <p:cNvPr id="24600" name="Rectangle 22"/>
          <p:cNvSpPr>
            <a:spLocks noChangeArrowheads="1"/>
          </p:cNvSpPr>
          <p:nvPr/>
        </p:nvSpPr>
        <p:spPr bwMode="auto">
          <a:xfrm>
            <a:off x="7213600" y="2971800"/>
            <a:ext cx="1524000" cy="152400"/>
          </a:xfrm>
          <a:prstGeom prst="rect">
            <a:avLst/>
          </a:prstGeom>
          <a:noFill/>
          <a:ln w="9525">
            <a:noFill/>
            <a:miter lim="800000"/>
            <a:headEnd/>
            <a:tailEnd/>
          </a:ln>
        </p:spPr>
        <p:txBody>
          <a:bodyPr wrap="none" lIns="92075" tIns="46038" rIns="92075" bIns="46038" anchor="ctr"/>
          <a:lstStyle/>
          <a:p>
            <a:r>
              <a:rPr lang="en-US" sz="800">
                <a:latin typeface="Arial" charset="0"/>
                <a:cs typeface="Times New Roman (Hebrew)" charset="-79"/>
              </a:rPr>
              <a:t>Agents undermotivated</a:t>
            </a:r>
          </a:p>
        </p:txBody>
      </p:sp>
      <p:sp>
        <p:nvSpPr>
          <p:cNvPr id="24601" name="Rectangle 23"/>
          <p:cNvSpPr>
            <a:spLocks noChangeArrowheads="1"/>
          </p:cNvSpPr>
          <p:nvPr/>
        </p:nvSpPr>
        <p:spPr bwMode="auto">
          <a:xfrm>
            <a:off x="7416800" y="3124200"/>
            <a:ext cx="1524000" cy="152400"/>
          </a:xfrm>
          <a:prstGeom prst="rect">
            <a:avLst/>
          </a:prstGeom>
          <a:noFill/>
          <a:ln w="9525">
            <a:noFill/>
            <a:miter lim="800000"/>
            <a:headEnd/>
            <a:tailEnd/>
          </a:ln>
        </p:spPr>
        <p:txBody>
          <a:bodyPr wrap="none" lIns="92075" tIns="46038" rIns="92075" bIns="46038" anchor="ctr"/>
          <a:lstStyle/>
          <a:p>
            <a:r>
              <a:rPr lang="en-US" sz="800">
                <a:latin typeface="Arial" charset="0"/>
                <a:cs typeface="Times New Roman (Hebrew)" charset="-79"/>
              </a:rPr>
              <a:t>Agents arrive at gate late</a:t>
            </a:r>
          </a:p>
        </p:txBody>
      </p:sp>
      <p:sp>
        <p:nvSpPr>
          <p:cNvPr id="24602" name="Rectangle 24"/>
          <p:cNvSpPr>
            <a:spLocks noChangeArrowheads="1"/>
          </p:cNvSpPr>
          <p:nvPr/>
        </p:nvSpPr>
        <p:spPr bwMode="auto">
          <a:xfrm>
            <a:off x="7518400" y="3352800"/>
            <a:ext cx="1524000" cy="152400"/>
          </a:xfrm>
          <a:prstGeom prst="rect">
            <a:avLst/>
          </a:prstGeom>
          <a:noFill/>
          <a:ln w="9525">
            <a:noFill/>
            <a:miter lim="800000"/>
            <a:headEnd/>
            <a:tailEnd/>
          </a:ln>
        </p:spPr>
        <p:txBody>
          <a:bodyPr wrap="none" lIns="92075" tIns="46038" rIns="92075" bIns="46038" anchor="ctr"/>
          <a:lstStyle/>
          <a:p>
            <a:r>
              <a:rPr lang="en-US" sz="800">
                <a:latin typeface="Arial" charset="0"/>
                <a:cs typeface="Times New Roman (Hebrew)" charset="-79"/>
              </a:rPr>
              <a:t>Late cabin cleaners</a:t>
            </a:r>
          </a:p>
        </p:txBody>
      </p:sp>
      <p:sp>
        <p:nvSpPr>
          <p:cNvPr id="24603" name="Rectangle 25"/>
          <p:cNvSpPr>
            <a:spLocks noChangeArrowheads="1"/>
          </p:cNvSpPr>
          <p:nvPr/>
        </p:nvSpPr>
        <p:spPr bwMode="auto">
          <a:xfrm>
            <a:off x="7924800" y="3657600"/>
            <a:ext cx="1524000" cy="152400"/>
          </a:xfrm>
          <a:prstGeom prst="rect">
            <a:avLst/>
          </a:prstGeom>
          <a:noFill/>
          <a:ln w="9525">
            <a:noFill/>
            <a:miter lim="800000"/>
            <a:headEnd/>
            <a:tailEnd/>
          </a:ln>
        </p:spPr>
        <p:txBody>
          <a:bodyPr wrap="none" lIns="92075" tIns="46038" rIns="92075" bIns="46038" anchor="ctr"/>
          <a:lstStyle/>
          <a:p>
            <a:r>
              <a:rPr lang="en-US" sz="800">
                <a:latin typeface="Arial" charset="0"/>
                <a:cs typeface="Times New Roman (Hebrew)" charset="-79"/>
              </a:rPr>
              <a:t>late or unavailable cockpit crews</a:t>
            </a:r>
          </a:p>
        </p:txBody>
      </p:sp>
      <p:sp>
        <p:nvSpPr>
          <p:cNvPr id="24604" name="Rectangle 26"/>
          <p:cNvSpPr>
            <a:spLocks noChangeArrowheads="1"/>
          </p:cNvSpPr>
          <p:nvPr/>
        </p:nvSpPr>
        <p:spPr bwMode="auto">
          <a:xfrm>
            <a:off x="7721600" y="3505200"/>
            <a:ext cx="1524000" cy="152400"/>
          </a:xfrm>
          <a:prstGeom prst="rect">
            <a:avLst/>
          </a:prstGeom>
          <a:noFill/>
          <a:ln w="9525">
            <a:noFill/>
            <a:miter lim="800000"/>
            <a:headEnd/>
            <a:tailEnd/>
          </a:ln>
        </p:spPr>
        <p:txBody>
          <a:bodyPr wrap="none" lIns="92075" tIns="46038" rIns="92075" bIns="46038" anchor="ctr"/>
          <a:lstStyle/>
          <a:p>
            <a:r>
              <a:rPr lang="en-US" sz="800">
                <a:latin typeface="Arial" charset="0"/>
                <a:cs typeface="Times New Roman (Hebrew)" charset="-79"/>
              </a:rPr>
              <a:t>Late or unavailable cabin crews</a:t>
            </a:r>
          </a:p>
        </p:txBody>
      </p:sp>
      <p:sp>
        <p:nvSpPr>
          <p:cNvPr id="24605" name="Rectangle 27"/>
          <p:cNvSpPr>
            <a:spLocks noChangeArrowheads="1"/>
          </p:cNvSpPr>
          <p:nvPr/>
        </p:nvSpPr>
        <p:spPr bwMode="auto">
          <a:xfrm>
            <a:off x="7721600" y="4114800"/>
            <a:ext cx="1524000" cy="152400"/>
          </a:xfrm>
          <a:prstGeom prst="rect">
            <a:avLst/>
          </a:prstGeom>
          <a:noFill/>
          <a:ln w="9525">
            <a:noFill/>
            <a:miter lim="800000"/>
            <a:headEnd/>
            <a:tailEnd/>
          </a:ln>
        </p:spPr>
        <p:txBody>
          <a:bodyPr wrap="none" lIns="92075" tIns="46038" rIns="92075" bIns="46038" anchor="ctr"/>
          <a:lstStyle/>
          <a:p>
            <a:r>
              <a:rPr lang="en-US" sz="800">
                <a:latin typeface="Arial" charset="0"/>
                <a:cs typeface="Times New Roman (Hebrew)" charset="-79"/>
              </a:rPr>
              <a:t>poor announcement of departures</a:t>
            </a:r>
          </a:p>
        </p:txBody>
      </p:sp>
      <p:sp>
        <p:nvSpPr>
          <p:cNvPr id="24606" name="Rectangle 28"/>
          <p:cNvSpPr>
            <a:spLocks noChangeArrowheads="1"/>
          </p:cNvSpPr>
          <p:nvPr/>
        </p:nvSpPr>
        <p:spPr bwMode="auto">
          <a:xfrm>
            <a:off x="7518400" y="4267200"/>
            <a:ext cx="1524000" cy="152400"/>
          </a:xfrm>
          <a:prstGeom prst="rect">
            <a:avLst/>
          </a:prstGeom>
          <a:noFill/>
          <a:ln w="9525">
            <a:noFill/>
            <a:miter lim="800000"/>
            <a:headEnd/>
            <a:tailEnd/>
          </a:ln>
        </p:spPr>
        <p:txBody>
          <a:bodyPr wrap="none" lIns="92075" tIns="46038" rIns="92075" bIns="46038" anchor="ctr"/>
          <a:lstStyle/>
          <a:p>
            <a:r>
              <a:rPr lang="en-US" sz="800">
                <a:latin typeface="Arial" charset="0"/>
                <a:cs typeface="Times New Roman (Hebrew)" charset="-79"/>
              </a:rPr>
              <a:t>weight an balance sheet late</a:t>
            </a:r>
          </a:p>
        </p:txBody>
      </p:sp>
      <p:sp>
        <p:nvSpPr>
          <p:cNvPr id="24607" name="Rectangle 29"/>
          <p:cNvSpPr>
            <a:spLocks noChangeArrowheads="1"/>
          </p:cNvSpPr>
          <p:nvPr/>
        </p:nvSpPr>
        <p:spPr bwMode="auto">
          <a:xfrm>
            <a:off x="7315200" y="4495800"/>
            <a:ext cx="1524000" cy="152400"/>
          </a:xfrm>
          <a:prstGeom prst="rect">
            <a:avLst/>
          </a:prstGeom>
          <a:noFill/>
          <a:ln w="9525">
            <a:noFill/>
            <a:miter lim="800000"/>
            <a:headEnd/>
            <a:tailEnd/>
          </a:ln>
        </p:spPr>
        <p:txBody>
          <a:bodyPr wrap="none" lIns="92075" tIns="46038" rIns="92075" bIns="46038" anchor="ctr"/>
          <a:lstStyle/>
          <a:p>
            <a:r>
              <a:rPr lang="en-US" sz="800">
                <a:latin typeface="Arial" charset="0"/>
                <a:cs typeface="Times New Roman (Hebrew)" charset="-79"/>
              </a:rPr>
              <a:t>Delayed checkin procedure</a:t>
            </a:r>
          </a:p>
        </p:txBody>
      </p:sp>
      <p:sp>
        <p:nvSpPr>
          <p:cNvPr id="24608" name="Rectangle 30"/>
          <p:cNvSpPr>
            <a:spLocks noChangeArrowheads="1"/>
          </p:cNvSpPr>
          <p:nvPr/>
        </p:nvSpPr>
        <p:spPr bwMode="auto">
          <a:xfrm>
            <a:off x="7620000" y="4648200"/>
            <a:ext cx="1524000" cy="152400"/>
          </a:xfrm>
          <a:prstGeom prst="rect">
            <a:avLst/>
          </a:prstGeom>
          <a:noFill/>
          <a:ln w="9525">
            <a:noFill/>
            <a:miter lim="800000"/>
            <a:headEnd/>
            <a:tailEnd/>
          </a:ln>
        </p:spPr>
        <p:txBody>
          <a:bodyPr wrap="none" lIns="92075" tIns="46038" rIns="92075" bIns="46038" anchor="ctr"/>
          <a:lstStyle/>
          <a:p>
            <a:r>
              <a:rPr lang="en-US" sz="800">
                <a:latin typeface="Arial" charset="0"/>
                <a:cs typeface="Times New Roman (Hebrew)" charset="-79"/>
              </a:rPr>
              <a:t>Confused seat selection</a:t>
            </a:r>
          </a:p>
        </p:txBody>
      </p:sp>
      <p:sp>
        <p:nvSpPr>
          <p:cNvPr id="24609" name="Rectangle 31"/>
          <p:cNvSpPr>
            <a:spLocks noChangeArrowheads="1"/>
          </p:cNvSpPr>
          <p:nvPr/>
        </p:nvSpPr>
        <p:spPr bwMode="auto">
          <a:xfrm>
            <a:off x="7823200" y="4800600"/>
            <a:ext cx="1524000" cy="152400"/>
          </a:xfrm>
          <a:prstGeom prst="rect">
            <a:avLst/>
          </a:prstGeom>
          <a:noFill/>
          <a:ln w="9525">
            <a:noFill/>
            <a:miter lim="800000"/>
            <a:headEnd/>
            <a:tailEnd/>
          </a:ln>
        </p:spPr>
        <p:txBody>
          <a:bodyPr wrap="none" lIns="92075" tIns="46038" rIns="92075" bIns="46038" anchor="ctr"/>
          <a:lstStyle/>
          <a:p>
            <a:r>
              <a:rPr lang="en-US" sz="800">
                <a:latin typeface="Arial" charset="0"/>
                <a:cs typeface="Times New Roman (Hebrew)" charset="-79"/>
              </a:rPr>
              <a:t>Passengers bypass checkin counter</a:t>
            </a:r>
          </a:p>
        </p:txBody>
      </p:sp>
      <p:sp>
        <p:nvSpPr>
          <p:cNvPr id="24610" name="Rectangle 32"/>
          <p:cNvSpPr>
            <a:spLocks noChangeArrowheads="1"/>
          </p:cNvSpPr>
          <p:nvPr/>
        </p:nvSpPr>
        <p:spPr bwMode="auto">
          <a:xfrm>
            <a:off x="8026400" y="4953000"/>
            <a:ext cx="1524000" cy="152400"/>
          </a:xfrm>
          <a:prstGeom prst="rect">
            <a:avLst/>
          </a:prstGeom>
          <a:noFill/>
          <a:ln w="9525">
            <a:noFill/>
            <a:miter lim="800000"/>
            <a:headEnd/>
            <a:tailEnd/>
          </a:ln>
        </p:spPr>
        <p:txBody>
          <a:bodyPr wrap="none" lIns="92075" tIns="46038" rIns="92075" bIns="46038" anchor="ctr"/>
          <a:lstStyle/>
          <a:p>
            <a:r>
              <a:rPr lang="en-US" sz="800">
                <a:latin typeface="Arial" charset="0"/>
                <a:cs typeface="Times New Roman (Hebrew)" charset="-79"/>
              </a:rPr>
              <a:t>Checking oversize baggage</a:t>
            </a:r>
          </a:p>
        </p:txBody>
      </p:sp>
      <p:sp>
        <p:nvSpPr>
          <p:cNvPr id="24611" name="Rectangle 33"/>
          <p:cNvSpPr>
            <a:spLocks noChangeArrowheads="1"/>
          </p:cNvSpPr>
          <p:nvPr/>
        </p:nvSpPr>
        <p:spPr bwMode="auto">
          <a:xfrm>
            <a:off x="8229600" y="5105400"/>
            <a:ext cx="1524000" cy="152400"/>
          </a:xfrm>
          <a:prstGeom prst="rect">
            <a:avLst/>
          </a:prstGeom>
          <a:noFill/>
          <a:ln w="9525">
            <a:noFill/>
            <a:miter lim="800000"/>
            <a:headEnd/>
            <a:tailEnd/>
          </a:ln>
        </p:spPr>
        <p:txBody>
          <a:bodyPr wrap="none" lIns="92075" tIns="46038" rIns="92075" bIns="46038" anchor="ctr"/>
          <a:lstStyle/>
          <a:p>
            <a:r>
              <a:rPr lang="en-US" sz="800">
                <a:latin typeface="Arial" charset="0"/>
                <a:cs typeface="Times New Roman (Hebrew)" charset="-79"/>
              </a:rPr>
              <a:t>Issuance of boarding pass</a:t>
            </a:r>
          </a:p>
        </p:txBody>
      </p:sp>
      <p:sp>
        <p:nvSpPr>
          <p:cNvPr id="24612" name="Rectangle 34"/>
          <p:cNvSpPr>
            <a:spLocks noChangeArrowheads="1"/>
          </p:cNvSpPr>
          <p:nvPr/>
        </p:nvSpPr>
        <p:spPr bwMode="auto">
          <a:xfrm>
            <a:off x="6299200" y="5410200"/>
            <a:ext cx="1524000" cy="152400"/>
          </a:xfrm>
          <a:prstGeom prst="rect">
            <a:avLst/>
          </a:prstGeom>
          <a:noFill/>
          <a:ln w="9525">
            <a:noFill/>
            <a:miter lim="800000"/>
            <a:headEnd/>
            <a:tailEnd/>
          </a:ln>
        </p:spPr>
        <p:txBody>
          <a:bodyPr wrap="none" lIns="92075" tIns="46038" rIns="92075" bIns="46038" anchor="ctr"/>
          <a:lstStyle/>
          <a:p>
            <a:r>
              <a:rPr lang="en-US" sz="800">
                <a:latin typeface="Arial" charset="0"/>
                <a:cs typeface="Times New Roman (Hebrew)" charset="-79"/>
              </a:rPr>
              <a:t>Acceptance of late passengers</a:t>
            </a:r>
          </a:p>
        </p:txBody>
      </p:sp>
      <p:sp>
        <p:nvSpPr>
          <p:cNvPr id="24613" name="Rectangle 35"/>
          <p:cNvSpPr>
            <a:spLocks noChangeArrowheads="1"/>
          </p:cNvSpPr>
          <p:nvPr/>
        </p:nvSpPr>
        <p:spPr bwMode="auto">
          <a:xfrm>
            <a:off x="6604000" y="5562600"/>
            <a:ext cx="1524000" cy="152400"/>
          </a:xfrm>
          <a:prstGeom prst="rect">
            <a:avLst/>
          </a:prstGeom>
          <a:noFill/>
          <a:ln w="9525">
            <a:noFill/>
            <a:miter lim="800000"/>
            <a:headEnd/>
            <a:tailEnd/>
          </a:ln>
        </p:spPr>
        <p:txBody>
          <a:bodyPr wrap="none" lIns="92075" tIns="46038" rIns="92075" bIns="46038" anchor="ctr"/>
          <a:lstStyle/>
          <a:p>
            <a:r>
              <a:rPr lang="en-US" sz="800">
                <a:latin typeface="Arial" charset="0"/>
                <a:cs typeface="Times New Roman (Hebrew)" charset="-79"/>
              </a:rPr>
              <a:t>cutoff too close to departure time</a:t>
            </a:r>
          </a:p>
        </p:txBody>
      </p:sp>
      <p:sp>
        <p:nvSpPr>
          <p:cNvPr id="24614" name="Rectangle 36"/>
          <p:cNvSpPr>
            <a:spLocks noChangeArrowheads="1"/>
          </p:cNvSpPr>
          <p:nvPr/>
        </p:nvSpPr>
        <p:spPr bwMode="auto">
          <a:xfrm>
            <a:off x="6908800" y="5715000"/>
            <a:ext cx="1524000" cy="152400"/>
          </a:xfrm>
          <a:prstGeom prst="rect">
            <a:avLst/>
          </a:prstGeom>
          <a:noFill/>
          <a:ln w="9525">
            <a:noFill/>
            <a:miter lim="800000"/>
            <a:headEnd/>
            <a:tailEnd/>
          </a:ln>
        </p:spPr>
        <p:txBody>
          <a:bodyPr wrap="none" lIns="92075" tIns="46038" rIns="92075" bIns="46038" anchor="ctr"/>
          <a:lstStyle/>
          <a:p>
            <a:r>
              <a:rPr lang="en-US" sz="800">
                <a:latin typeface="Arial" charset="0"/>
                <a:cs typeface="Times New Roman (Hebrew)" charset="-79"/>
              </a:rPr>
              <a:t>Desire to protect late passengers</a:t>
            </a:r>
          </a:p>
        </p:txBody>
      </p:sp>
      <p:sp>
        <p:nvSpPr>
          <p:cNvPr id="24615" name="Rectangle 37"/>
          <p:cNvSpPr>
            <a:spLocks noChangeArrowheads="1"/>
          </p:cNvSpPr>
          <p:nvPr/>
        </p:nvSpPr>
        <p:spPr bwMode="auto">
          <a:xfrm>
            <a:off x="7213600" y="5867400"/>
            <a:ext cx="1524000" cy="152400"/>
          </a:xfrm>
          <a:prstGeom prst="rect">
            <a:avLst/>
          </a:prstGeom>
          <a:noFill/>
          <a:ln w="9525">
            <a:noFill/>
            <a:miter lim="800000"/>
            <a:headEnd/>
            <a:tailEnd/>
          </a:ln>
        </p:spPr>
        <p:txBody>
          <a:bodyPr wrap="none" lIns="92075" tIns="46038" rIns="92075" bIns="46038" anchor="ctr"/>
          <a:lstStyle/>
          <a:p>
            <a:r>
              <a:rPr lang="en-US" sz="800">
                <a:latin typeface="Arial" charset="0"/>
                <a:cs typeface="Times New Roman (Hebrew)" charset="-79"/>
              </a:rPr>
              <a:t>Desire to help company’s income</a:t>
            </a:r>
          </a:p>
        </p:txBody>
      </p:sp>
      <p:sp>
        <p:nvSpPr>
          <p:cNvPr id="24616" name="Rectangle 38"/>
          <p:cNvSpPr>
            <a:spLocks noChangeArrowheads="1"/>
          </p:cNvSpPr>
          <p:nvPr/>
        </p:nvSpPr>
        <p:spPr bwMode="auto">
          <a:xfrm>
            <a:off x="7518400" y="6019800"/>
            <a:ext cx="1524000" cy="152400"/>
          </a:xfrm>
          <a:prstGeom prst="rect">
            <a:avLst/>
          </a:prstGeom>
          <a:noFill/>
          <a:ln w="9525">
            <a:noFill/>
            <a:miter lim="800000"/>
            <a:headEnd/>
            <a:tailEnd/>
          </a:ln>
        </p:spPr>
        <p:txBody>
          <a:bodyPr wrap="none" lIns="92075" tIns="46038" rIns="92075" bIns="46038" anchor="ctr"/>
          <a:lstStyle/>
          <a:p>
            <a:pPr algn="ctr"/>
            <a:r>
              <a:rPr lang="en-US" sz="800">
                <a:latin typeface="Arial" charset="0"/>
                <a:cs typeface="Times New Roman (Hebrew)" charset="-79"/>
              </a:rPr>
              <a:t>Poor gate locations</a:t>
            </a:r>
          </a:p>
        </p:txBody>
      </p:sp>
      <p:sp>
        <p:nvSpPr>
          <p:cNvPr id="24617" name="Rectangle 39"/>
          <p:cNvSpPr>
            <a:spLocks noChangeArrowheads="1"/>
          </p:cNvSpPr>
          <p:nvPr/>
        </p:nvSpPr>
        <p:spPr bwMode="auto">
          <a:xfrm>
            <a:off x="10270067" y="3740150"/>
            <a:ext cx="1100667" cy="520700"/>
          </a:xfrm>
          <a:prstGeom prst="rect">
            <a:avLst/>
          </a:prstGeom>
          <a:noFill/>
          <a:ln w="12700">
            <a:solidFill>
              <a:schemeClr val="tx1"/>
            </a:solidFill>
            <a:miter lim="800000"/>
            <a:headEnd/>
            <a:tailEnd/>
          </a:ln>
        </p:spPr>
        <p:txBody>
          <a:bodyPr wrap="none" lIns="92075" tIns="46038" rIns="92075" bIns="46038" anchor="ctr"/>
          <a:lstStyle/>
          <a:p>
            <a:r>
              <a:rPr lang="en-US" sz="1000" b="1">
                <a:latin typeface="Arial" charset="0"/>
                <a:cs typeface="Times New Roman (Hebrew)" charset="-79"/>
              </a:rPr>
              <a:t>Delayed</a:t>
            </a:r>
          </a:p>
          <a:p>
            <a:r>
              <a:rPr lang="en-US" sz="1000" b="1">
                <a:latin typeface="Arial" charset="0"/>
                <a:cs typeface="Times New Roman (Hebrew)" charset="-79"/>
              </a:rPr>
              <a:t>Flight</a:t>
            </a:r>
          </a:p>
          <a:p>
            <a:r>
              <a:rPr lang="en-US" sz="1000" b="1">
                <a:latin typeface="Arial" charset="0"/>
                <a:cs typeface="Times New Roman (Hebrew)" charset="-79"/>
              </a:rPr>
              <a:t>Departures</a:t>
            </a:r>
          </a:p>
        </p:txBody>
      </p:sp>
      <p:sp>
        <p:nvSpPr>
          <p:cNvPr id="24618" name="Line 40"/>
          <p:cNvSpPr>
            <a:spLocks noChangeShapeType="1"/>
          </p:cNvSpPr>
          <p:nvPr/>
        </p:nvSpPr>
        <p:spPr bwMode="auto">
          <a:xfrm>
            <a:off x="2032000" y="4038600"/>
            <a:ext cx="8229600" cy="0"/>
          </a:xfrm>
          <a:prstGeom prst="line">
            <a:avLst/>
          </a:prstGeom>
          <a:noFill/>
          <a:ln w="12700">
            <a:solidFill>
              <a:schemeClr val="tx1"/>
            </a:solidFill>
            <a:round/>
            <a:headEnd type="none" w="sm" len="sm"/>
            <a:tailEnd type="none" w="sm" len="sm"/>
          </a:ln>
        </p:spPr>
        <p:txBody>
          <a:bodyPr/>
          <a:lstStyle/>
          <a:p>
            <a:endParaRPr lang="en-US"/>
          </a:p>
        </p:txBody>
      </p:sp>
      <p:sp>
        <p:nvSpPr>
          <p:cNvPr id="24619" name="Line 41"/>
          <p:cNvSpPr>
            <a:spLocks noChangeShapeType="1"/>
          </p:cNvSpPr>
          <p:nvPr/>
        </p:nvSpPr>
        <p:spPr bwMode="auto">
          <a:xfrm>
            <a:off x="1625600" y="3505200"/>
            <a:ext cx="406400" cy="533400"/>
          </a:xfrm>
          <a:prstGeom prst="line">
            <a:avLst/>
          </a:prstGeom>
          <a:noFill/>
          <a:ln w="12700">
            <a:solidFill>
              <a:schemeClr val="tx1"/>
            </a:solidFill>
            <a:round/>
            <a:headEnd type="none" w="sm" len="sm"/>
            <a:tailEnd type="none" w="sm" len="sm"/>
          </a:ln>
        </p:spPr>
        <p:txBody>
          <a:bodyPr/>
          <a:lstStyle/>
          <a:p>
            <a:endParaRPr lang="en-US"/>
          </a:p>
        </p:txBody>
      </p:sp>
      <p:sp>
        <p:nvSpPr>
          <p:cNvPr id="24620" name="Line 42"/>
          <p:cNvSpPr>
            <a:spLocks noChangeShapeType="1"/>
          </p:cNvSpPr>
          <p:nvPr/>
        </p:nvSpPr>
        <p:spPr bwMode="auto">
          <a:xfrm>
            <a:off x="1828800" y="3657600"/>
            <a:ext cx="1219200" cy="0"/>
          </a:xfrm>
          <a:prstGeom prst="line">
            <a:avLst/>
          </a:prstGeom>
          <a:noFill/>
          <a:ln w="12700">
            <a:solidFill>
              <a:schemeClr val="tx1"/>
            </a:solidFill>
            <a:round/>
            <a:headEnd type="none" w="sm" len="sm"/>
            <a:tailEnd type="none" w="sm" len="sm"/>
          </a:ln>
        </p:spPr>
        <p:txBody>
          <a:bodyPr/>
          <a:lstStyle/>
          <a:p>
            <a:endParaRPr lang="en-US"/>
          </a:p>
        </p:txBody>
      </p:sp>
      <p:sp>
        <p:nvSpPr>
          <p:cNvPr id="24621" name="Line 43"/>
          <p:cNvSpPr>
            <a:spLocks noChangeShapeType="1"/>
          </p:cNvSpPr>
          <p:nvPr/>
        </p:nvSpPr>
        <p:spPr bwMode="auto">
          <a:xfrm>
            <a:off x="1930400" y="3886200"/>
            <a:ext cx="1219200" cy="0"/>
          </a:xfrm>
          <a:prstGeom prst="line">
            <a:avLst/>
          </a:prstGeom>
          <a:noFill/>
          <a:ln w="12700">
            <a:solidFill>
              <a:schemeClr val="tx1"/>
            </a:solidFill>
            <a:round/>
            <a:headEnd type="none" w="sm" len="sm"/>
            <a:tailEnd type="none" w="sm" len="sm"/>
          </a:ln>
        </p:spPr>
        <p:txBody>
          <a:bodyPr/>
          <a:lstStyle/>
          <a:p>
            <a:endParaRPr lang="en-US"/>
          </a:p>
        </p:txBody>
      </p:sp>
      <p:sp>
        <p:nvSpPr>
          <p:cNvPr id="24622" name="Line 44"/>
          <p:cNvSpPr>
            <a:spLocks noChangeShapeType="1"/>
          </p:cNvSpPr>
          <p:nvPr/>
        </p:nvSpPr>
        <p:spPr bwMode="auto">
          <a:xfrm>
            <a:off x="2540000" y="2133600"/>
            <a:ext cx="1625600" cy="1905000"/>
          </a:xfrm>
          <a:prstGeom prst="line">
            <a:avLst/>
          </a:prstGeom>
          <a:noFill/>
          <a:ln w="12700">
            <a:solidFill>
              <a:schemeClr val="tx1"/>
            </a:solidFill>
            <a:round/>
            <a:headEnd type="none" w="sm" len="sm"/>
            <a:tailEnd type="none" w="sm" len="sm"/>
          </a:ln>
        </p:spPr>
        <p:txBody>
          <a:bodyPr/>
          <a:lstStyle/>
          <a:p>
            <a:endParaRPr lang="en-US"/>
          </a:p>
        </p:txBody>
      </p:sp>
      <p:sp>
        <p:nvSpPr>
          <p:cNvPr id="24623" name="Line 45"/>
          <p:cNvSpPr>
            <a:spLocks noChangeShapeType="1"/>
          </p:cNvSpPr>
          <p:nvPr/>
        </p:nvSpPr>
        <p:spPr bwMode="auto">
          <a:xfrm flipH="1">
            <a:off x="2641600" y="4038600"/>
            <a:ext cx="1524000" cy="1752600"/>
          </a:xfrm>
          <a:prstGeom prst="line">
            <a:avLst/>
          </a:prstGeom>
          <a:noFill/>
          <a:ln w="12700">
            <a:solidFill>
              <a:schemeClr val="tx1"/>
            </a:solidFill>
            <a:round/>
            <a:headEnd type="none" w="sm" len="sm"/>
            <a:tailEnd type="none" w="sm" len="sm"/>
          </a:ln>
        </p:spPr>
        <p:txBody>
          <a:bodyPr/>
          <a:lstStyle/>
          <a:p>
            <a:endParaRPr lang="en-US"/>
          </a:p>
        </p:txBody>
      </p:sp>
      <p:sp>
        <p:nvSpPr>
          <p:cNvPr id="24624" name="Line 46"/>
          <p:cNvSpPr>
            <a:spLocks noChangeShapeType="1"/>
          </p:cNvSpPr>
          <p:nvPr/>
        </p:nvSpPr>
        <p:spPr bwMode="auto">
          <a:xfrm>
            <a:off x="5588000" y="2057400"/>
            <a:ext cx="1930400" cy="1981200"/>
          </a:xfrm>
          <a:prstGeom prst="line">
            <a:avLst/>
          </a:prstGeom>
          <a:noFill/>
          <a:ln w="12700">
            <a:solidFill>
              <a:schemeClr val="tx1"/>
            </a:solidFill>
            <a:round/>
            <a:headEnd type="none" w="sm" len="sm"/>
            <a:tailEnd type="none" w="sm" len="sm"/>
          </a:ln>
        </p:spPr>
        <p:txBody>
          <a:bodyPr/>
          <a:lstStyle/>
          <a:p>
            <a:endParaRPr lang="en-US"/>
          </a:p>
        </p:txBody>
      </p:sp>
      <p:sp>
        <p:nvSpPr>
          <p:cNvPr id="24625" name="Line 47"/>
          <p:cNvSpPr>
            <a:spLocks noChangeShapeType="1"/>
          </p:cNvSpPr>
          <p:nvPr/>
        </p:nvSpPr>
        <p:spPr bwMode="auto">
          <a:xfrm flipH="1">
            <a:off x="4775200" y="4038600"/>
            <a:ext cx="2743200" cy="2286000"/>
          </a:xfrm>
          <a:prstGeom prst="line">
            <a:avLst/>
          </a:prstGeom>
          <a:noFill/>
          <a:ln w="12700">
            <a:solidFill>
              <a:schemeClr val="tx1"/>
            </a:solidFill>
            <a:round/>
            <a:headEnd type="none" w="sm" len="sm"/>
            <a:tailEnd type="none" w="sm" len="sm"/>
          </a:ln>
        </p:spPr>
        <p:txBody>
          <a:bodyPr/>
          <a:lstStyle/>
          <a:p>
            <a:endParaRPr lang="en-US"/>
          </a:p>
        </p:txBody>
      </p:sp>
      <p:sp>
        <p:nvSpPr>
          <p:cNvPr id="24626" name="Line 48"/>
          <p:cNvSpPr>
            <a:spLocks noChangeShapeType="1"/>
          </p:cNvSpPr>
          <p:nvPr/>
        </p:nvSpPr>
        <p:spPr bwMode="auto">
          <a:xfrm>
            <a:off x="3251200" y="2895600"/>
            <a:ext cx="1828800" cy="0"/>
          </a:xfrm>
          <a:prstGeom prst="line">
            <a:avLst/>
          </a:prstGeom>
          <a:noFill/>
          <a:ln w="12700">
            <a:solidFill>
              <a:schemeClr val="tx1"/>
            </a:solidFill>
            <a:round/>
            <a:headEnd type="none" w="sm" len="sm"/>
            <a:tailEnd type="none" w="sm" len="sm"/>
          </a:ln>
        </p:spPr>
        <p:txBody>
          <a:bodyPr/>
          <a:lstStyle/>
          <a:p>
            <a:endParaRPr lang="en-US"/>
          </a:p>
        </p:txBody>
      </p:sp>
      <p:sp>
        <p:nvSpPr>
          <p:cNvPr id="24627" name="Line 49"/>
          <p:cNvSpPr>
            <a:spLocks noChangeShapeType="1"/>
          </p:cNvSpPr>
          <p:nvPr/>
        </p:nvSpPr>
        <p:spPr bwMode="auto">
          <a:xfrm>
            <a:off x="3454400" y="2895600"/>
            <a:ext cx="304800" cy="381000"/>
          </a:xfrm>
          <a:prstGeom prst="line">
            <a:avLst/>
          </a:prstGeom>
          <a:noFill/>
          <a:ln w="12700">
            <a:solidFill>
              <a:schemeClr val="tx1"/>
            </a:solidFill>
            <a:round/>
            <a:headEnd type="none" w="sm" len="sm"/>
            <a:tailEnd type="none" w="sm" len="sm"/>
          </a:ln>
        </p:spPr>
        <p:txBody>
          <a:bodyPr/>
          <a:lstStyle/>
          <a:p>
            <a:endParaRPr lang="en-US"/>
          </a:p>
        </p:txBody>
      </p:sp>
      <p:sp>
        <p:nvSpPr>
          <p:cNvPr id="24628" name="Line 50"/>
          <p:cNvSpPr>
            <a:spLocks noChangeShapeType="1"/>
          </p:cNvSpPr>
          <p:nvPr/>
        </p:nvSpPr>
        <p:spPr bwMode="auto">
          <a:xfrm>
            <a:off x="3759200" y="3276600"/>
            <a:ext cx="1524000" cy="0"/>
          </a:xfrm>
          <a:prstGeom prst="line">
            <a:avLst/>
          </a:prstGeom>
          <a:noFill/>
          <a:ln w="12700">
            <a:solidFill>
              <a:schemeClr val="tx1"/>
            </a:solidFill>
            <a:round/>
            <a:headEnd type="none" w="sm" len="sm"/>
            <a:tailEnd type="none" w="sm" len="sm"/>
          </a:ln>
        </p:spPr>
        <p:txBody>
          <a:bodyPr/>
          <a:lstStyle/>
          <a:p>
            <a:endParaRPr lang="en-US"/>
          </a:p>
        </p:txBody>
      </p:sp>
      <p:sp>
        <p:nvSpPr>
          <p:cNvPr id="24629" name="Line 51"/>
          <p:cNvSpPr>
            <a:spLocks noChangeShapeType="1"/>
          </p:cNvSpPr>
          <p:nvPr/>
        </p:nvSpPr>
        <p:spPr bwMode="auto">
          <a:xfrm>
            <a:off x="3556000" y="3048000"/>
            <a:ext cx="1625600" cy="0"/>
          </a:xfrm>
          <a:prstGeom prst="line">
            <a:avLst/>
          </a:prstGeom>
          <a:noFill/>
          <a:ln w="12700">
            <a:solidFill>
              <a:schemeClr val="tx1"/>
            </a:solidFill>
            <a:round/>
            <a:headEnd type="none" w="sm" len="sm"/>
            <a:tailEnd type="none" w="sm" len="sm"/>
          </a:ln>
        </p:spPr>
        <p:txBody>
          <a:bodyPr/>
          <a:lstStyle/>
          <a:p>
            <a:endParaRPr lang="en-US"/>
          </a:p>
        </p:txBody>
      </p:sp>
      <p:sp>
        <p:nvSpPr>
          <p:cNvPr id="24630" name="Line 52"/>
          <p:cNvSpPr>
            <a:spLocks noChangeShapeType="1"/>
          </p:cNvSpPr>
          <p:nvPr/>
        </p:nvSpPr>
        <p:spPr bwMode="auto">
          <a:xfrm>
            <a:off x="3657600" y="3429000"/>
            <a:ext cx="1828800" cy="0"/>
          </a:xfrm>
          <a:prstGeom prst="line">
            <a:avLst/>
          </a:prstGeom>
          <a:noFill/>
          <a:ln w="12700">
            <a:solidFill>
              <a:schemeClr val="tx1"/>
            </a:solidFill>
            <a:round/>
            <a:headEnd type="none" w="sm" len="sm"/>
            <a:tailEnd type="none" w="sm" len="sm"/>
          </a:ln>
        </p:spPr>
        <p:txBody>
          <a:bodyPr/>
          <a:lstStyle/>
          <a:p>
            <a:endParaRPr lang="en-US"/>
          </a:p>
        </p:txBody>
      </p:sp>
      <p:sp>
        <p:nvSpPr>
          <p:cNvPr id="24631" name="Line 53"/>
          <p:cNvSpPr>
            <a:spLocks noChangeShapeType="1"/>
          </p:cNvSpPr>
          <p:nvPr/>
        </p:nvSpPr>
        <p:spPr bwMode="auto">
          <a:xfrm>
            <a:off x="3860800" y="3429000"/>
            <a:ext cx="203200" cy="228600"/>
          </a:xfrm>
          <a:prstGeom prst="line">
            <a:avLst/>
          </a:prstGeom>
          <a:noFill/>
          <a:ln w="12700">
            <a:solidFill>
              <a:schemeClr val="tx1"/>
            </a:solidFill>
            <a:round/>
            <a:headEnd type="none" w="sm" len="sm"/>
            <a:tailEnd type="none" w="sm" len="sm"/>
          </a:ln>
        </p:spPr>
        <p:txBody>
          <a:bodyPr/>
          <a:lstStyle/>
          <a:p>
            <a:endParaRPr lang="en-US"/>
          </a:p>
        </p:txBody>
      </p:sp>
      <p:sp>
        <p:nvSpPr>
          <p:cNvPr id="24632" name="Line 54"/>
          <p:cNvSpPr>
            <a:spLocks noChangeShapeType="1"/>
          </p:cNvSpPr>
          <p:nvPr/>
        </p:nvSpPr>
        <p:spPr bwMode="auto">
          <a:xfrm>
            <a:off x="4064000" y="3657600"/>
            <a:ext cx="1524000" cy="0"/>
          </a:xfrm>
          <a:prstGeom prst="line">
            <a:avLst/>
          </a:prstGeom>
          <a:noFill/>
          <a:ln w="12700">
            <a:solidFill>
              <a:schemeClr val="tx1"/>
            </a:solidFill>
            <a:round/>
            <a:headEnd type="none" w="sm" len="sm"/>
            <a:tailEnd type="none" w="sm" len="sm"/>
          </a:ln>
        </p:spPr>
        <p:txBody>
          <a:bodyPr/>
          <a:lstStyle/>
          <a:p>
            <a:endParaRPr lang="en-US"/>
          </a:p>
        </p:txBody>
      </p:sp>
      <p:sp>
        <p:nvSpPr>
          <p:cNvPr id="24633" name="Line 55"/>
          <p:cNvSpPr>
            <a:spLocks noChangeShapeType="1"/>
          </p:cNvSpPr>
          <p:nvPr/>
        </p:nvSpPr>
        <p:spPr bwMode="auto">
          <a:xfrm>
            <a:off x="3556000" y="4800600"/>
            <a:ext cx="2235200" cy="0"/>
          </a:xfrm>
          <a:prstGeom prst="line">
            <a:avLst/>
          </a:prstGeom>
          <a:noFill/>
          <a:ln w="12700">
            <a:solidFill>
              <a:schemeClr val="tx1"/>
            </a:solidFill>
            <a:round/>
            <a:headEnd type="none" w="sm" len="sm"/>
            <a:tailEnd type="none" w="sm" len="sm"/>
          </a:ln>
        </p:spPr>
        <p:txBody>
          <a:bodyPr/>
          <a:lstStyle/>
          <a:p>
            <a:endParaRPr lang="en-US"/>
          </a:p>
        </p:txBody>
      </p:sp>
      <p:sp>
        <p:nvSpPr>
          <p:cNvPr id="24634" name="Line 56"/>
          <p:cNvSpPr>
            <a:spLocks noChangeShapeType="1"/>
          </p:cNvSpPr>
          <p:nvPr/>
        </p:nvSpPr>
        <p:spPr bwMode="auto">
          <a:xfrm>
            <a:off x="3352800" y="4953000"/>
            <a:ext cx="1625600" cy="0"/>
          </a:xfrm>
          <a:prstGeom prst="line">
            <a:avLst/>
          </a:prstGeom>
          <a:noFill/>
          <a:ln w="12700">
            <a:solidFill>
              <a:schemeClr val="tx1"/>
            </a:solidFill>
            <a:round/>
            <a:headEnd type="none" w="sm" len="sm"/>
            <a:tailEnd type="none" w="sm" len="sm"/>
          </a:ln>
        </p:spPr>
        <p:txBody>
          <a:bodyPr/>
          <a:lstStyle/>
          <a:p>
            <a:endParaRPr lang="en-US"/>
          </a:p>
        </p:txBody>
      </p:sp>
      <p:sp>
        <p:nvSpPr>
          <p:cNvPr id="24635" name="Line 57"/>
          <p:cNvSpPr>
            <a:spLocks noChangeShapeType="1"/>
          </p:cNvSpPr>
          <p:nvPr/>
        </p:nvSpPr>
        <p:spPr bwMode="auto">
          <a:xfrm>
            <a:off x="3251200" y="5105400"/>
            <a:ext cx="1625600" cy="0"/>
          </a:xfrm>
          <a:prstGeom prst="line">
            <a:avLst/>
          </a:prstGeom>
          <a:noFill/>
          <a:ln w="12700">
            <a:solidFill>
              <a:schemeClr val="tx1"/>
            </a:solidFill>
            <a:round/>
            <a:headEnd type="none" w="sm" len="sm"/>
            <a:tailEnd type="none" w="sm" len="sm"/>
          </a:ln>
        </p:spPr>
        <p:txBody>
          <a:bodyPr/>
          <a:lstStyle/>
          <a:p>
            <a:endParaRPr lang="en-US"/>
          </a:p>
        </p:txBody>
      </p:sp>
      <p:sp>
        <p:nvSpPr>
          <p:cNvPr id="24636" name="Line 58"/>
          <p:cNvSpPr>
            <a:spLocks noChangeShapeType="1"/>
          </p:cNvSpPr>
          <p:nvPr/>
        </p:nvSpPr>
        <p:spPr bwMode="auto">
          <a:xfrm>
            <a:off x="6197600" y="2667000"/>
            <a:ext cx="3962400" cy="0"/>
          </a:xfrm>
          <a:prstGeom prst="line">
            <a:avLst/>
          </a:prstGeom>
          <a:noFill/>
          <a:ln w="12700">
            <a:solidFill>
              <a:schemeClr val="tx1"/>
            </a:solidFill>
            <a:round/>
            <a:headEnd type="none" w="sm" len="sm"/>
            <a:tailEnd type="none" w="sm" len="sm"/>
          </a:ln>
        </p:spPr>
        <p:txBody>
          <a:bodyPr/>
          <a:lstStyle/>
          <a:p>
            <a:endParaRPr lang="en-US"/>
          </a:p>
        </p:txBody>
      </p:sp>
      <p:sp>
        <p:nvSpPr>
          <p:cNvPr id="24637" name="Line 59"/>
          <p:cNvSpPr>
            <a:spLocks noChangeShapeType="1"/>
          </p:cNvSpPr>
          <p:nvPr/>
        </p:nvSpPr>
        <p:spPr bwMode="auto">
          <a:xfrm>
            <a:off x="6502400" y="2667000"/>
            <a:ext cx="609600" cy="609600"/>
          </a:xfrm>
          <a:prstGeom prst="line">
            <a:avLst/>
          </a:prstGeom>
          <a:noFill/>
          <a:ln w="12700">
            <a:solidFill>
              <a:schemeClr val="tx1"/>
            </a:solidFill>
            <a:round/>
            <a:headEnd type="none" w="sm" len="sm"/>
            <a:tailEnd type="none" w="sm" len="sm"/>
          </a:ln>
        </p:spPr>
        <p:txBody>
          <a:bodyPr/>
          <a:lstStyle/>
          <a:p>
            <a:endParaRPr lang="en-US"/>
          </a:p>
        </p:txBody>
      </p:sp>
      <p:sp>
        <p:nvSpPr>
          <p:cNvPr id="24638" name="Line 60"/>
          <p:cNvSpPr>
            <a:spLocks noChangeShapeType="1"/>
          </p:cNvSpPr>
          <p:nvPr/>
        </p:nvSpPr>
        <p:spPr bwMode="auto">
          <a:xfrm>
            <a:off x="7112000" y="3276600"/>
            <a:ext cx="2133600" cy="0"/>
          </a:xfrm>
          <a:prstGeom prst="line">
            <a:avLst/>
          </a:prstGeom>
          <a:noFill/>
          <a:ln w="12700">
            <a:solidFill>
              <a:schemeClr val="tx1"/>
            </a:solidFill>
            <a:round/>
            <a:headEnd type="none" w="sm" len="sm"/>
            <a:tailEnd type="none" w="sm" len="sm"/>
          </a:ln>
        </p:spPr>
        <p:txBody>
          <a:bodyPr/>
          <a:lstStyle/>
          <a:p>
            <a:endParaRPr lang="en-US"/>
          </a:p>
        </p:txBody>
      </p:sp>
      <p:sp>
        <p:nvSpPr>
          <p:cNvPr id="24639" name="Line 61"/>
          <p:cNvSpPr>
            <a:spLocks noChangeShapeType="1"/>
          </p:cNvSpPr>
          <p:nvPr/>
        </p:nvSpPr>
        <p:spPr bwMode="auto">
          <a:xfrm>
            <a:off x="6705600" y="2819400"/>
            <a:ext cx="1727200" cy="0"/>
          </a:xfrm>
          <a:prstGeom prst="line">
            <a:avLst/>
          </a:prstGeom>
          <a:noFill/>
          <a:ln w="12700">
            <a:solidFill>
              <a:schemeClr val="tx1"/>
            </a:solidFill>
            <a:round/>
            <a:headEnd type="none" w="sm" len="sm"/>
            <a:tailEnd type="none" w="sm" len="sm"/>
          </a:ln>
        </p:spPr>
        <p:txBody>
          <a:bodyPr/>
          <a:lstStyle/>
          <a:p>
            <a:endParaRPr lang="en-US"/>
          </a:p>
        </p:txBody>
      </p:sp>
      <p:sp>
        <p:nvSpPr>
          <p:cNvPr id="24640" name="Line 62"/>
          <p:cNvSpPr>
            <a:spLocks noChangeShapeType="1"/>
          </p:cNvSpPr>
          <p:nvPr/>
        </p:nvSpPr>
        <p:spPr bwMode="auto">
          <a:xfrm>
            <a:off x="6807200" y="2971800"/>
            <a:ext cx="1828800" cy="0"/>
          </a:xfrm>
          <a:prstGeom prst="line">
            <a:avLst/>
          </a:prstGeom>
          <a:noFill/>
          <a:ln w="12700">
            <a:solidFill>
              <a:schemeClr val="tx1"/>
            </a:solidFill>
            <a:round/>
            <a:headEnd type="none" w="sm" len="sm"/>
            <a:tailEnd type="none" w="sm" len="sm"/>
          </a:ln>
        </p:spPr>
        <p:txBody>
          <a:bodyPr/>
          <a:lstStyle/>
          <a:p>
            <a:endParaRPr lang="en-US"/>
          </a:p>
        </p:txBody>
      </p:sp>
      <p:sp>
        <p:nvSpPr>
          <p:cNvPr id="24641" name="Line 63"/>
          <p:cNvSpPr>
            <a:spLocks noChangeShapeType="1"/>
          </p:cNvSpPr>
          <p:nvPr/>
        </p:nvSpPr>
        <p:spPr bwMode="auto">
          <a:xfrm>
            <a:off x="7010400" y="3124200"/>
            <a:ext cx="1930400" cy="0"/>
          </a:xfrm>
          <a:prstGeom prst="line">
            <a:avLst/>
          </a:prstGeom>
          <a:noFill/>
          <a:ln w="12700">
            <a:solidFill>
              <a:schemeClr val="tx1"/>
            </a:solidFill>
            <a:round/>
            <a:headEnd type="none" w="sm" len="sm"/>
            <a:tailEnd type="none" w="sm" len="sm"/>
          </a:ln>
        </p:spPr>
        <p:txBody>
          <a:bodyPr/>
          <a:lstStyle/>
          <a:p>
            <a:endParaRPr lang="en-US"/>
          </a:p>
        </p:txBody>
      </p:sp>
      <p:sp>
        <p:nvSpPr>
          <p:cNvPr id="24642" name="Line 64"/>
          <p:cNvSpPr>
            <a:spLocks noChangeShapeType="1"/>
          </p:cNvSpPr>
          <p:nvPr/>
        </p:nvSpPr>
        <p:spPr bwMode="auto">
          <a:xfrm>
            <a:off x="7010400" y="3505200"/>
            <a:ext cx="2133600" cy="0"/>
          </a:xfrm>
          <a:prstGeom prst="line">
            <a:avLst/>
          </a:prstGeom>
          <a:noFill/>
          <a:ln w="12700">
            <a:solidFill>
              <a:schemeClr val="tx1"/>
            </a:solidFill>
            <a:round/>
            <a:headEnd type="none" w="sm" len="sm"/>
            <a:tailEnd type="none" w="sm" len="sm"/>
          </a:ln>
        </p:spPr>
        <p:txBody>
          <a:bodyPr/>
          <a:lstStyle/>
          <a:p>
            <a:endParaRPr lang="en-US"/>
          </a:p>
        </p:txBody>
      </p:sp>
      <p:sp>
        <p:nvSpPr>
          <p:cNvPr id="24643" name="Line 65"/>
          <p:cNvSpPr>
            <a:spLocks noChangeShapeType="1"/>
          </p:cNvSpPr>
          <p:nvPr/>
        </p:nvSpPr>
        <p:spPr bwMode="auto">
          <a:xfrm>
            <a:off x="7112000" y="3657600"/>
            <a:ext cx="2946400" cy="0"/>
          </a:xfrm>
          <a:prstGeom prst="line">
            <a:avLst/>
          </a:prstGeom>
          <a:noFill/>
          <a:ln w="12700">
            <a:solidFill>
              <a:schemeClr val="tx1"/>
            </a:solidFill>
            <a:round/>
            <a:headEnd type="none" w="sm" len="sm"/>
            <a:tailEnd type="none" w="sm" len="sm"/>
          </a:ln>
        </p:spPr>
        <p:txBody>
          <a:bodyPr/>
          <a:lstStyle/>
          <a:p>
            <a:endParaRPr lang="en-US"/>
          </a:p>
        </p:txBody>
      </p:sp>
      <p:sp>
        <p:nvSpPr>
          <p:cNvPr id="24644" name="Line 66"/>
          <p:cNvSpPr>
            <a:spLocks noChangeShapeType="1"/>
          </p:cNvSpPr>
          <p:nvPr/>
        </p:nvSpPr>
        <p:spPr bwMode="auto">
          <a:xfrm>
            <a:off x="7315200" y="3810000"/>
            <a:ext cx="2844800" cy="0"/>
          </a:xfrm>
          <a:prstGeom prst="line">
            <a:avLst/>
          </a:prstGeom>
          <a:noFill/>
          <a:ln w="12700">
            <a:solidFill>
              <a:schemeClr val="tx1"/>
            </a:solidFill>
            <a:round/>
            <a:headEnd type="none" w="sm" len="sm"/>
            <a:tailEnd type="none" w="sm" len="sm"/>
          </a:ln>
        </p:spPr>
        <p:txBody>
          <a:bodyPr/>
          <a:lstStyle/>
          <a:p>
            <a:endParaRPr lang="en-US"/>
          </a:p>
        </p:txBody>
      </p:sp>
      <p:sp>
        <p:nvSpPr>
          <p:cNvPr id="24645" name="Line 67"/>
          <p:cNvSpPr>
            <a:spLocks noChangeShapeType="1"/>
          </p:cNvSpPr>
          <p:nvPr/>
        </p:nvSpPr>
        <p:spPr bwMode="auto">
          <a:xfrm>
            <a:off x="7213600" y="4267200"/>
            <a:ext cx="2844800" cy="0"/>
          </a:xfrm>
          <a:prstGeom prst="line">
            <a:avLst/>
          </a:prstGeom>
          <a:noFill/>
          <a:ln w="12700">
            <a:solidFill>
              <a:schemeClr val="tx1"/>
            </a:solidFill>
            <a:round/>
            <a:headEnd type="none" w="sm" len="sm"/>
            <a:tailEnd type="none" w="sm" len="sm"/>
          </a:ln>
        </p:spPr>
        <p:txBody>
          <a:bodyPr/>
          <a:lstStyle/>
          <a:p>
            <a:endParaRPr lang="en-US"/>
          </a:p>
        </p:txBody>
      </p:sp>
      <p:sp>
        <p:nvSpPr>
          <p:cNvPr id="24646" name="Line 68"/>
          <p:cNvSpPr>
            <a:spLocks noChangeShapeType="1"/>
          </p:cNvSpPr>
          <p:nvPr/>
        </p:nvSpPr>
        <p:spPr bwMode="auto">
          <a:xfrm>
            <a:off x="7112000" y="4419600"/>
            <a:ext cx="2641600" cy="0"/>
          </a:xfrm>
          <a:prstGeom prst="line">
            <a:avLst/>
          </a:prstGeom>
          <a:noFill/>
          <a:ln w="12700">
            <a:solidFill>
              <a:schemeClr val="tx1"/>
            </a:solidFill>
            <a:round/>
            <a:headEnd type="none" w="sm" len="sm"/>
            <a:tailEnd type="none" w="sm" len="sm"/>
          </a:ln>
        </p:spPr>
        <p:txBody>
          <a:bodyPr/>
          <a:lstStyle/>
          <a:p>
            <a:endParaRPr lang="en-US"/>
          </a:p>
        </p:txBody>
      </p:sp>
      <p:sp>
        <p:nvSpPr>
          <p:cNvPr id="24647" name="Line 69"/>
          <p:cNvSpPr>
            <a:spLocks noChangeShapeType="1"/>
          </p:cNvSpPr>
          <p:nvPr/>
        </p:nvSpPr>
        <p:spPr bwMode="auto">
          <a:xfrm>
            <a:off x="6807200" y="4648200"/>
            <a:ext cx="2540000" cy="0"/>
          </a:xfrm>
          <a:prstGeom prst="line">
            <a:avLst/>
          </a:prstGeom>
          <a:noFill/>
          <a:ln w="12700">
            <a:solidFill>
              <a:schemeClr val="tx1"/>
            </a:solidFill>
            <a:round/>
            <a:headEnd type="none" w="sm" len="sm"/>
            <a:tailEnd type="none" w="sm" len="sm"/>
          </a:ln>
        </p:spPr>
        <p:txBody>
          <a:bodyPr/>
          <a:lstStyle/>
          <a:p>
            <a:endParaRPr lang="en-US"/>
          </a:p>
        </p:txBody>
      </p:sp>
      <p:sp>
        <p:nvSpPr>
          <p:cNvPr id="24648" name="Line 70"/>
          <p:cNvSpPr>
            <a:spLocks noChangeShapeType="1"/>
          </p:cNvSpPr>
          <p:nvPr/>
        </p:nvSpPr>
        <p:spPr bwMode="auto">
          <a:xfrm>
            <a:off x="7213600" y="4648200"/>
            <a:ext cx="812800" cy="609600"/>
          </a:xfrm>
          <a:prstGeom prst="line">
            <a:avLst/>
          </a:prstGeom>
          <a:noFill/>
          <a:ln w="12700">
            <a:solidFill>
              <a:schemeClr val="tx1"/>
            </a:solidFill>
            <a:round/>
            <a:headEnd type="none" w="sm" len="sm"/>
            <a:tailEnd type="none" w="sm" len="sm"/>
          </a:ln>
        </p:spPr>
        <p:txBody>
          <a:bodyPr/>
          <a:lstStyle/>
          <a:p>
            <a:endParaRPr lang="en-US"/>
          </a:p>
        </p:txBody>
      </p:sp>
      <p:sp>
        <p:nvSpPr>
          <p:cNvPr id="24649" name="Line 71"/>
          <p:cNvSpPr>
            <a:spLocks noChangeShapeType="1"/>
          </p:cNvSpPr>
          <p:nvPr/>
        </p:nvSpPr>
        <p:spPr bwMode="auto">
          <a:xfrm>
            <a:off x="8026400" y="5257800"/>
            <a:ext cx="2540000" cy="0"/>
          </a:xfrm>
          <a:prstGeom prst="line">
            <a:avLst/>
          </a:prstGeom>
          <a:noFill/>
          <a:ln w="12700">
            <a:solidFill>
              <a:schemeClr val="tx1"/>
            </a:solidFill>
            <a:round/>
            <a:headEnd type="none" w="sm" len="sm"/>
            <a:tailEnd type="none" w="sm" len="sm"/>
          </a:ln>
        </p:spPr>
        <p:txBody>
          <a:bodyPr/>
          <a:lstStyle/>
          <a:p>
            <a:endParaRPr lang="en-US"/>
          </a:p>
        </p:txBody>
      </p:sp>
      <p:sp>
        <p:nvSpPr>
          <p:cNvPr id="24650" name="Line 72"/>
          <p:cNvSpPr>
            <a:spLocks noChangeShapeType="1"/>
          </p:cNvSpPr>
          <p:nvPr/>
        </p:nvSpPr>
        <p:spPr bwMode="auto">
          <a:xfrm>
            <a:off x="7416800" y="4800600"/>
            <a:ext cx="2235200" cy="0"/>
          </a:xfrm>
          <a:prstGeom prst="line">
            <a:avLst/>
          </a:prstGeom>
          <a:noFill/>
          <a:ln w="12700">
            <a:solidFill>
              <a:schemeClr val="tx1"/>
            </a:solidFill>
            <a:round/>
            <a:headEnd type="none" w="sm" len="sm"/>
            <a:tailEnd type="none" w="sm" len="sm"/>
          </a:ln>
        </p:spPr>
        <p:txBody>
          <a:bodyPr/>
          <a:lstStyle/>
          <a:p>
            <a:endParaRPr lang="en-US"/>
          </a:p>
        </p:txBody>
      </p:sp>
      <p:sp>
        <p:nvSpPr>
          <p:cNvPr id="24651" name="Line 73"/>
          <p:cNvSpPr>
            <a:spLocks noChangeShapeType="1"/>
          </p:cNvSpPr>
          <p:nvPr/>
        </p:nvSpPr>
        <p:spPr bwMode="auto">
          <a:xfrm>
            <a:off x="7620000" y="4953000"/>
            <a:ext cx="2641600" cy="0"/>
          </a:xfrm>
          <a:prstGeom prst="line">
            <a:avLst/>
          </a:prstGeom>
          <a:noFill/>
          <a:ln w="12700">
            <a:solidFill>
              <a:schemeClr val="tx1"/>
            </a:solidFill>
            <a:round/>
            <a:headEnd type="none" w="sm" len="sm"/>
            <a:tailEnd type="none" w="sm" len="sm"/>
          </a:ln>
        </p:spPr>
        <p:txBody>
          <a:bodyPr/>
          <a:lstStyle/>
          <a:p>
            <a:endParaRPr lang="en-US"/>
          </a:p>
        </p:txBody>
      </p:sp>
      <p:sp>
        <p:nvSpPr>
          <p:cNvPr id="24652" name="Line 74"/>
          <p:cNvSpPr>
            <a:spLocks noChangeShapeType="1"/>
          </p:cNvSpPr>
          <p:nvPr/>
        </p:nvSpPr>
        <p:spPr bwMode="auto">
          <a:xfrm>
            <a:off x="7823200" y="5105400"/>
            <a:ext cx="2641600" cy="0"/>
          </a:xfrm>
          <a:prstGeom prst="line">
            <a:avLst/>
          </a:prstGeom>
          <a:noFill/>
          <a:ln w="12700">
            <a:solidFill>
              <a:schemeClr val="tx1"/>
            </a:solidFill>
            <a:round/>
            <a:headEnd type="none" w="sm" len="sm"/>
            <a:tailEnd type="none" w="sm" len="sm"/>
          </a:ln>
        </p:spPr>
        <p:txBody>
          <a:bodyPr/>
          <a:lstStyle/>
          <a:p>
            <a:endParaRPr lang="en-US"/>
          </a:p>
        </p:txBody>
      </p:sp>
      <p:sp>
        <p:nvSpPr>
          <p:cNvPr id="24653" name="Line 75"/>
          <p:cNvSpPr>
            <a:spLocks noChangeShapeType="1"/>
          </p:cNvSpPr>
          <p:nvPr/>
        </p:nvSpPr>
        <p:spPr bwMode="auto">
          <a:xfrm>
            <a:off x="5689600" y="5562600"/>
            <a:ext cx="3149600" cy="0"/>
          </a:xfrm>
          <a:prstGeom prst="line">
            <a:avLst/>
          </a:prstGeom>
          <a:noFill/>
          <a:ln w="12700">
            <a:solidFill>
              <a:schemeClr val="tx1"/>
            </a:solidFill>
            <a:round/>
            <a:headEnd type="none" w="sm" len="sm"/>
            <a:tailEnd type="none" w="sm" len="sm"/>
          </a:ln>
        </p:spPr>
        <p:txBody>
          <a:bodyPr/>
          <a:lstStyle/>
          <a:p>
            <a:endParaRPr lang="en-US"/>
          </a:p>
        </p:txBody>
      </p:sp>
      <p:sp>
        <p:nvSpPr>
          <p:cNvPr id="24654" name="Line 76"/>
          <p:cNvSpPr>
            <a:spLocks noChangeShapeType="1"/>
          </p:cNvSpPr>
          <p:nvPr/>
        </p:nvSpPr>
        <p:spPr bwMode="auto">
          <a:xfrm>
            <a:off x="6197600" y="5562600"/>
            <a:ext cx="914400" cy="609600"/>
          </a:xfrm>
          <a:prstGeom prst="line">
            <a:avLst/>
          </a:prstGeom>
          <a:noFill/>
          <a:ln w="12700">
            <a:solidFill>
              <a:schemeClr val="tx1"/>
            </a:solidFill>
            <a:round/>
            <a:headEnd type="none" w="sm" len="sm"/>
            <a:tailEnd type="none" w="sm" len="sm"/>
          </a:ln>
        </p:spPr>
        <p:txBody>
          <a:bodyPr/>
          <a:lstStyle/>
          <a:p>
            <a:endParaRPr lang="en-US"/>
          </a:p>
        </p:txBody>
      </p:sp>
      <p:sp>
        <p:nvSpPr>
          <p:cNvPr id="24655" name="Line 77"/>
          <p:cNvSpPr>
            <a:spLocks noChangeShapeType="1"/>
          </p:cNvSpPr>
          <p:nvPr/>
        </p:nvSpPr>
        <p:spPr bwMode="auto">
          <a:xfrm>
            <a:off x="6400800" y="5715000"/>
            <a:ext cx="2540000" cy="0"/>
          </a:xfrm>
          <a:prstGeom prst="line">
            <a:avLst/>
          </a:prstGeom>
          <a:noFill/>
          <a:ln w="12700">
            <a:solidFill>
              <a:schemeClr val="tx1"/>
            </a:solidFill>
            <a:round/>
            <a:headEnd type="none" w="sm" len="sm"/>
            <a:tailEnd type="none" w="sm" len="sm"/>
          </a:ln>
        </p:spPr>
        <p:txBody>
          <a:bodyPr/>
          <a:lstStyle/>
          <a:p>
            <a:endParaRPr lang="en-US"/>
          </a:p>
        </p:txBody>
      </p:sp>
      <p:sp>
        <p:nvSpPr>
          <p:cNvPr id="24656" name="Line 78"/>
          <p:cNvSpPr>
            <a:spLocks noChangeShapeType="1"/>
          </p:cNvSpPr>
          <p:nvPr/>
        </p:nvSpPr>
        <p:spPr bwMode="auto">
          <a:xfrm>
            <a:off x="6705600" y="5867400"/>
            <a:ext cx="2438400" cy="0"/>
          </a:xfrm>
          <a:prstGeom prst="line">
            <a:avLst/>
          </a:prstGeom>
          <a:noFill/>
          <a:ln w="12700">
            <a:solidFill>
              <a:schemeClr val="tx1"/>
            </a:solidFill>
            <a:round/>
            <a:headEnd type="none" w="sm" len="sm"/>
            <a:tailEnd type="none" w="sm" len="sm"/>
          </a:ln>
        </p:spPr>
        <p:txBody>
          <a:bodyPr/>
          <a:lstStyle/>
          <a:p>
            <a:endParaRPr lang="en-US"/>
          </a:p>
        </p:txBody>
      </p:sp>
      <p:sp>
        <p:nvSpPr>
          <p:cNvPr id="24657" name="Line 79"/>
          <p:cNvSpPr>
            <a:spLocks noChangeShapeType="1"/>
          </p:cNvSpPr>
          <p:nvPr/>
        </p:nvSpPr>
        <p:spPr bwMode="auto">
          <a:xfrm>
            <a:off x="6908800" y="6019800"/>
            <a:ext cx="2540000" cy="0"/>
          </a:xfrm>
          <a:prstGeom prst="line">
            <a:avLst/>
          </a:prstGeom>
          <a:noFill/>
          <a:ln w="12700">
            <a:solidFill>
              <a:schemeClr val="tx1"/>
            </a:solidFill>
            <a:round/>
            <a:headEnd type="none" w="sm" len="sm"/>
            <a:tailEnd type="none" w="sm" len="sm"/>
          </a:ln>
        </p:spPr>
        <p:txBody>
          <a:bodyPr/>
          <a:lstStyle/>
          <a:p>
            <a:endParaRPr lang="en-US"/>
          </a:p>
        </p:txBody>
      </p:sp>
      <p:sp>
        <p:nvSpPr>
          <p:cNvPr id="24658" name="Line 80"/>
          <p:cNvSpPr>
            <a:spLocks noChangeShapeType="1"/>
          </p:cNvSpPr>
          <p:nvPr/>
        </p:nvSpPr>
        <p:spPr bwMode="auto">
          <a:xfrm>
            <a:off x="7112000" y="6172200"/>
            <a:ext cx="2540000" cy="0"/>
          </a:xfrm>
          <a:prstGeom prst="line">
            <a:avLst/>
          </a:prstGeom>
          <a:noFill/>
          <a:ln w="12700">
            <a:solidFill>
              <a:schemeClr val="tx1"/>
            </a:solidFill>
            <a:round/>
            <a:headEnd type="none" w="sm" len="sm"/>
            <a:tailEnd type="none" w="sm" len="sm"/>
          </a:ln>
        </p:spPr>
        <p:txBody>
          <a:bodyPr/>
          <a:lstStyle/>
          <a:p>
            <a:endParaRPr lang="en-US"/>
          </a:p>
        </p:txBody>
      </p:sp>
      <p:sp>
        <p:nvSpPr>
          <p:cNvPr id="83" name="Footer Placeholder 82"/>
          <p:cNvSpPr>
            <a:spLocks noGrp="1"/>
          </p:cNvSpPr>
          <p:nvPr>
            <p:ph type="ftr" sz="quarter" idx="11"/>
          </p:nvPr>
        </p:nvSpPr>
        <p:spPr/>
        <p:txBody>
          <a:bodyPr/>
          <a:lstStyle/>
          <a:p>
            <a:r>
              <a:rPr lang="en-US" smtClean="0"/>
              <a:t>Yabibal A.</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p:txBody>
          <a:bodyPr>
            <a:normAutofit/>
          </a:bodyPr>
          <a:lstStyle/>
          <a:p>
            <a:r>
              <a:rPr lang="en-US" sz="3600" dirty="0" smtClean="0">
                <a:solidFill>
                  <a:srgbClr val="0000FF"/>
                </a:solidFill>
                <a:latin typeface="Palatino Linotype" panose="02040502050505030304" pitchFamily="18" charset="0"/>
              </a:rPr>
              <a:t>Flowcharts</a:t>
            </a:r>
          </a:p>
        </p:txBody>
      </p:sp>
      <p:sp>
        <p:nvSpPr>
          <p:cNvPr id="2054" name="Rectangle 4"/>
          <p:cNvSpPr>
            <a:spLocks noGrp="1" noChangeArrowheads="1"/>
          </p:cNvSpPr>
          <p:nvPr>
            <p:ph type="body" sz="half" idx="1"/>
          </p:nvPr>
        </p:nvSpPr>
        <p:spPr>
          <a:xfrm>
            <a:off x="1576917" y="2017714"/>
            <a:ext cx="10363200" cy="1639887"/>
          </a:xfrm>
        </p:spPr>
        <p:txBody>
          <a:bodyPr/>
          <a:lstStyle/>
          <a:p>
            <a:pPr eaLnBrk="1" hangingPunct="1"/>
            <a:r>
              <a:rPr lang="en-US" sz="2800" dirty="0" smtClean="0">
                <a:latin typeface="Palatino Linotype" pitchFamily="18" charset="0"/>
              </a:rPr>
              <a:t>Used to document the detailed steps in a process</a:t>
            </a:r>
          </a:p>
          <a:p>
            <a:pPr eaLnBrk="1" hangingPunct="1"/>
            <a:r>
              <a:rPr lang="en-US" sz="2800" dirty="0" smtClean="0">
                <a:latin typeface="Palatino Linotype" pitchFamily="18" charset="0"/>
              </a:rPr>
              <a:t>Often the first step in Process Re-Engineering</a:t>
            </a:r>
          </a:p>
        </p:txBody>
      </p:sp>
      <p:graphicFrame>
        <p:nvGraphicFramePr>
          <p:cNvPr id="2050" name="Object 1024"/>
          <p:cNvGraphicFramePr>
            <a:graphicFrameLocks noChangeAspect="1"/>
          </p:cNvGraphicFramePr>
          <p:nvPr>
            <p:ph sz="half" idx="2"/>
          </p:nvPr>
        </p:nvGraphicFramePr>
        <p:xfrm>
          <a:off x="1493520" y="3332480"/>
          <a:ext cx="8940800" cy="2667000"/>
        </p:xfrm>
        <a:graphic>
          <a:graphicData uri="http://schemas.openxmlformats.org/presentationml/2006/ole">
            <p:oleObj spid="_x0000_s2050" name="Photo Editor Photo" r:id="rId3" imgW="4734586" imgH="2371429" progId="">
              <p:embed/>
            </p:oleObj>
          </a:graphicData>
        </a:graphic>
      </p:graphicFrame>
      <p:sp>
        <p:nvSpPr>
          <p:cNvPr id="7" name="Footer Placeholder 6"/>
          <p:cNvSpPr>
            <a:spLocks noGrp="1"/>
          </p:cNvSpPr>
          <p:nvPr>
            <p:ph type="ftr" sz="quarter" idx="11"/>
          </p:nvPr>
        </p:nvSpPr>
        <p:spPr/>
        <p:txBody>
          <a:bodyPr/>
          <a:lstStyle/>
          <a:p>
            <a:pPr>
              <a:defRPr/>
            </a:pPr>
            <a:r>
              <a:rPr lang="en-US" smtClean="0"/>
              <a:t>Yabibal A.</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normAutofit/>
          </a:bodyPr>
          <a:lstStyle/>
          <a:p>
            <a:r>
              <a:rPr lang="en-US" sz="3600" dirty="0" smtClean="0">
                <a:solidFill>
                  <a:srgbClr val="0000FF"/>
                </a:solidFill>
                <a:latin typeface="Palatino Linotype" panose="02040502050505030304" pitchFamily="18" charset="0"/>
              </a:rPr>
              <a:t>Example: Process at Departure Gate</a:t>
            </a:r>
          </a:p>
        </p:txBody>
      </p:sp>
      <p:graphicFrame>
        <p:nvGraphicFramePr>
          <p:cNvPr id="3074" name="Object 0"/>
          <p:cNvGraphicFramePr>
            <a:graphicFrameLocks noChangeAspect="1"/>
          </p:cNvGraphicFramePr>
          <p:nvPr/>
        </p:nvGraphicFramePr>
        <p:xfrm>
          <a:off x="2438400" y="1066800"/>
          <a:ext cx="7418917" cy="5486400"/>
        </p:xfrm>
        <a:graphic>
          <a:graphicData uri="http://schemas.openxmlformats.org/presentationml/2006/ole">
            <p:oleObj spid="_x0000_s3074" name="Document" r:id="rId3" imgW="5486400" imgH="5310360" progId="Word.Document.8">
              <p:embed/>
            </p:oleObj>
          </a:graphicData>
        </a:graphic>
      </p:graphicFrame>
      <p:sp>
        <p:nvSpPr>
          <p:cNvPr id="6" name="Footer Placeholder 5"/>
          <p:cNvSpPr>
            <a:spLocks noGrp="1"/>
          </p:cNvSpPr>
          <p:nvPr>
            <p:ph type="ftr" sz="quarter" idx="11"/>
          </p:nvPr>
        </p:nvSpPr>
        <p:spPr/>
        <p:txBody>
          <a:bodyPr/>
          <a:lstStyle/>
          <a:p>
            <a:r>
              <a:rPr lang="en-US" smtClean="0"/>
              <a:t>Yabibal A.</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normAutofit/>
          </a:bodyPr>
          <a:lstStyle/>
          <a:p>
            <a:r>
              <a:rPr lang="en-US" sz="3600" dirty="0" smtClean="0">
                <a:solidFill>
                  <a:srgbClr val="0000FF"/>
                </a:solidFill>
                <a:latin typeface="Palatino Linotype" panose="02040502050505030304" pitchFamily="18" charset="0"/>
              </a:rPr>
              <a:t>Checklist</a:t>
            </a:r>
          </a:p>
        </p:txBody>
      </p:sp>
      <p:sp>
        <p:nvSpPr>
          <p:cNvPr id="4102" name="Rectangle 4"/>
          <p:cNvSpPr>
            <a:spLocks noGrp="1" noChangeArrowheads="1"/>
          </p:cNvSpPr>
          <p:nvPr>
            <p:ph type="body" sz="half" idx="1"/>
          </p:nvPr>
        </p:nvSpPr>
        <p:spPr>
          <a:xfrm>
            <a:off x="1320800" y="1905000"/>
            <a:ext cx="10363200" cy="1447800"/>
          </a:xfrm>
        </p:spPr>
        <p:txBody>
          <a:bodyPr/>
          <a:lstStyle/>
          <a:p>
            <a:pPr eaLnBrk="1" hangingPunct="1"/>
            <a:r>
              <a:rPr lang="en-US" sz="2400" b="1" dirty="0" smtClean="0">
                <a:solidFill>
                  <a:schemeClr val="folHlink"/>
                </a:solidFill>
                <a:latin typeface="Palatino Linotype" pitchFamily="18" charset="0"/>
              </a:rPr>
              <a:t>Simple data check-off sheet designed to identify type of quality problems at each work station; per shift, per machine</a:t>
            </a:r>
            <a:r>
              <a:rPr lang="en-US" sz="2400" b="1" dirty="0" smtClean="0">
                <a:solidFill>
                  <a:schemeClr val="folHlink"/>
                </a:solidFill>
              </a:rPr>
              <a:t>, per operator</a:t>
            </a:r>
          </a:p>
        </p:txBody>
      </p:sp>
      <p:graphicFrame>
        <p:nvGraphicFramePr>
          <p:cNvPr id="4098" name="Object 6"/>
          <p:cNvGraphicFramePr>
            <a:graphicFrameLocks noChangeAspect="1"/>
          </p:cNvGraphicFramePr>
          <p:nvPr>
            <p:ph sz="half" idx="2"/>
          </p:nvPr>
        </p:nvGraphicFramePr>
        <p:xfrm>
          <a:off x="1625600" y="3581400"/>
          <a:ext cx="9347200" cy="2743200"/>
        </p:xfrm>
        <a:graphic>
          <a:graphicData uri="http://schemas.openxmlformats.org/presentationml/2006/ole">
            <p:oleObj spid="_x0000_s4098" name="Photo Editor Photo" r:id="rId3" imgW="4734586" imgH="1457143" progId="">
              <p:embed/>
            </p:oleObj>
          </a:graphicData>
        </a:graphic>
      </p:graphicFrame>
      <p:sp>
        <p:nvSpPr>
          <p:cNvPr id="7" name="Footer Placeholder 6"/>
          <p:cNvSpPr>
            <a:spLocks noGrp="1"/>
          </p:cNvSpPr>
          <p:nvPr>
            <p:ph type="ftr" sz="quarter" idx="11"/>
          </p:nvPr>
        </p:nvSpPr>
        <p:spPr/>
        <p:txBody>
          <a:bodyPr/>
          <a:lstStyle/>
          <a:p>
            <a:pPr>
              <a:defRPr/>
            </a:pPr>
            <a:r>
              <a:rPr lang="en-US" smtClean="0"/>
              <a:t>Yabibal A.</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normAutofit/>
          </a:bodyPr>
          <a:lstStyle/>
          <a:p>
            <a:r>
              <a:rPr lang="en-US" sz="3600" dirty="0" smtClean="0">
                <a:solidFill>
                  <a:srgbClr val="0000FF"/>
                </a:solidFill>
                <a:latin typeface="Palatino Linotype" panose="02040502050505030304" pitchFamily="18" charset="0"/>
              </a:rPr>
              <a:t>Control Charts</a:t>
            </a:r>
          </a:p>
        </p:txBody>
      </p:sp>
      <p:sp>
        <p:nvSpPr>
          <p:cNvPr id="5126" name="Rectangle 4"/>
          <p:cNvSpPr>
            <a:spLocks noGrp="1" noChangeArrowheads="1"/>
          </p:cNvSpPr>
          <p:nvPr>
            <p:ph type="body" sz="half" idx="1"/>
          </p:nvPr>
        </p:nvSpPr>
        <p:spPr/>
        <p:txBody>
          <a:bodyPr/>
          <a:lstStyle/>
          <a:p>
            <a:pPr eaLnBrk="1" hangingPunct="1"/>
            <a:r>
              <a:rPr lang="en-US" sz="2800" dirty="0" smtClean="0">
                <a:solidFill>
                  <a:schemeClr val="folHlink"/>
                </a:solidFill>
                <a:latin typeface="Palatino Linotype" pitchFamily="18" charset="0"/>
              </a:rPr>
              <a:t>Important tool used in </a:t>
            </a:r>
            <a:r>
              <a:rPr lang="en-US" sz="2800" b="1" dirty="0" smtClean="0">
                <a:solidFill>
                  <a:schemeClr val="folHlink"/>
                </a:solidFill>
                <a:latin typeface="Palatino Linotype" pitchFamily="18" charset="0"/>
              </a:rPr>
              <a:t>Statistical Process</a:t>
            </a:r>
            <a:r>
              <a:rPr lang="en-US" sz="2800" dirty="0" smtClean="0">
                <a:solidFill>
                  <a:schemeClr val="folHlink"/>
                </a:solidFill>
                <a:latin typeface="Palatino Linotype" pitchFamily="18" charset="0"/>
              </a:rPr>
              <a:t> </a:t>
            </a:r>
            <a:r>
              <a:rPr lang="en-US" sz="2800" b="1" dirty="0" smtClean="0">
                <a:solidFill>
                  <a:schemeClr val="folHlink"/>
                </a:solidFill>
                <a:latin typeface="Palatino Linotype" pitchFamily="18" charset="0"/>
              </a:rPr>
              <a:t>Control</a:t>
            </a:r>
            <a:endParaRPr lang="en-US" sz="2800" dirty="0" smtClean="0">
              <a:solidFill>
                <a:schemeClr val="folHlink"/>
              </a:solidFill>
              <a:latin typeface="Palatino Linotype" pitchFamily="18" charset="0"/>
            </a:endParaRPr>
          </a:p>
          <a:p>
            <a:pPr eaLnBrk="1" hangingPunct="1"/>
            <a:r>
              <a:rPr lang="en-US" sz="2800" dirty="0" smtClean="0">
                <a:solidFill>
                  <a:schemeClr val="folHlink"/>
                </a:solidFill>
                <a:latin typeface="Palatino Linotype" pitchFamily="18" charset="0"/>
              </a:rPr>
              <a:t>The UCL and LCL are calculated limits used to show when process is in or out of control</a:t>
            </a:r>
          </a:p>
        </p:txBody>
      </p:sp>
      <p:graphicFrame>
        <p:nvGraphicFramePr>
          <p:cNvPr id="5122" name="Object 6"/>
          <p:cNvGraphicFramePr>
            <a:graphicFrameLocks noChangeAspect="1"/>
          </p:cNvGraphicFramePr>
          <p:nvPr>
            <p:ph sz="half" idx="2"/>
          </p:nvPr>
        </p:nvGraphicFramePr>
        <p:xfrm>
          <a:off x="1625600" y="4265614"/>
          <a:ext cx="9550400" cy="2211387"/>
        </p:xfrm>
        <a:graphic>
          <a:graphicData uri="http://schemas.openxmlformats.org/presentationml/2006/ole">
            <p:oleObj spid="_x0000_s5122" name="Photo Editor Photo" r:id="rId3" imgW="4828571" imgH="1752381" progId="">
              <p:embed/>
            </p:oleObj>
          </a:graphicData>
        </a:graphic>
      </p:graphicFrame>
      <p:sp>
        <p:nvSpPr>
          <p:cNvPr id="7" name="Footer Placeholder 6"/>
          <p:cNvSpPr>
            <a:spLocks noGrp="1"/>
          </p:cNvSpPr>
          <p:nvPr>
            <p:ph type="ftr" sz="quarter" idx="11"/>
          </p:nvPr>
        </p:nvSpPr>
        <p:spPr/>
        <p:txBody>
          <a:bodyPr/>
          <a:lstStyle/>
          <a:p>
            <a:pPr>
              <a:defRPr/>
            </a:pPr>
            <a:r>
              <a:rPr lang="en-US" smtClean="0"/>
              <a:t>Yabibal A.</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en-US" smtClean="0"/>
              <a:t>Competing on </a:t>
            </a:r>
            <a:r>
              <a:rPr lang="en-US" smtClean="0">
                <a:solidFill>
                  <a:schemeClr val="hlink"/>
                </a:solidFill>
              </a:rPr>
              <a:t>Quality</a:t>
            </a:r>
            <a:r>
              <a:rPr lang="en-US" smtClean="0"/>
              <a:t>?</a:t>
            </a:r>
          </a:p>
        </p:txBody>
      </p:sp>
      <p:sp>
        <p:nvSpPr>
          <p:cNvPr id="12293" name="Rectangle 3"/>
          <p:cNvSpPr>
            <a:spLocks noGrp="1" noChangeArrowheads="1"/>
          </p:cNvSpPr>
          <p:nvPr>
            <p:ph type="body" idx="1"/>
          </p:nvPr>
        </p:nvSpPr>
        <p:spPr/>
        <p:txBody>
          <a:bodyPr/>
          <a:lstStyle/>
          <a:p>
            <a:pPr eaLnBrk="1" hangingPunct="1"/>
            <a:r>
              <a:rPr lang="en-US" sz="2400" b="1" smtClean="0">
                <a:solidFill>
                  <a:srgbClr val="9933FF"/>
                </a:solidFill>
              </a:rPr>
              <a:t>High performance design:</a:t>
            </a:r>
          </a:p>
          <a:p>
            <a:pPr lvl="1" eaLnBrk="1" hangingPunct="1"/>
            <a:r>
              <a:rPr lang="en-US" sz="2000" smtClean="0"/>
              <a:t>Superior features, high durability, &amp; excellent customer service</a:t>
            </a:r>
          </a:p>
          <a:p>
            <a:pPr lvl="1" eaLnBrk="1" hangingPunct="1">
              <a:buFont typeface="Wingdings" pitchFamily="2" charset="2"/>
              <a:buNone/>
            </a:pPr>
            <a:endParaRPr lang="en-US" sz="2000" smtClean="0"/>
          </a:p>
          <a:p>
            <a:pPr eaLnBrk="1" hangingPunct="1"/>
            <a:r>
              <a:rPr lang="en-US" sz="2400" b="1" smtClean="0">
                <a:solidFill>
                  <a:srgbClr val="9933FF"/>
                </a:solidFill>
              </a:rPr>
              <a:t>Product &amp; service consistency:</a:t>
            </a:r>
          </a:p>
          <a:p>
            <a:pPr lvl="1" eaLnBrk="1" hangingPunct="1"/>
            <a:r>
              <a:rPr lang="en-US" sz="2000" smtClean="0"/>
              <a:t>Meets design specifications</a:t>
            </a:r>
          </a:p>
          <a:p>
            <a:pPr lvl="1" eaLnBrk="1" hangingPunct="1"/>
            <a:r>
              <a:rPr lang="en-US" sz="2000" smtClean="0"/>
              <a:t>Close tolerances</a:t>
            </a:r>
          </a:p>
          <a:p>
            <a:pPr lvl="1" eaLnBrk="1" hangingPunct="1"/>
            <a:r>
              <a:rPr lang="en-US" sz="2000" smtClean="0"/>
              <a:t>Error free delivery</a:t>
            </a:r>
          </a:p>
          <a:p>
            <a:pPr eaLnBrk="1" hangingPunct="1">
              <a:buFont typeface="Wingdings" pitchFamily="2" charset="2"/>
              <a:buNone/>
            </a:pPr>
            <a:endParaRPr lang="en-US" sz="2400" smtClean="0"/>
          </a:p>
          <a:p>
            <a:pPr eaLnBrk="1" hangingPunct="1">
              <a:buFont typeface="Wingdings" pitchFamily="2" charset="2"/>
              <a:buNone/>
            </a:pPr>
            <a:r>
              <a:rPr lang="en-US" sz="2400" smtClean="0"/>
              <a:t>	</a:t>
            </a:r>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p:txBody>
          <a:bodyPr>
            <a:normAutofit/>
          </a:bodyPr>
          <a:lstStyle/>
          <a:p>
            <a:r>
              <a:rPr lang="en-US" sz="3600" dirty="0" smtClean="0">
                <a:solidFill>
                  <a:srgbClr val="0000FF"/>
                </a:solidFill>
                <a:latin typeface="Palatino Linotype" panose="02040502050505030304" pitchFamily="18" charset="0"/>
              </a:rPr>
              <a:t>Scatter Diagrams</a:t>
            </a:r>
          </a:p>
        </p:txBody>
      </p:sp>
      <p:sp>
        <p:nvSpPr>
          <p:cNvPr id="6150" name="Rectangle 4"/>
          <p:cNvSpPr>
            <a:spLocks noGrp="1" noChangeArrowheads="1"/>
          </p:cNvSpPr>
          <p:nvPr>
            <p:ph type="body" sz="half" idx="1"/>
          </p:nvPr>
        </p:nvSpPr>
        <p:spPr>
          <a:xfrm>
            <a:off x="1576917" y="2017714"/>
            <a:ext cx="10363200" cy="1563687"/>
          </a:xfrm>
        </p:spPr>
        <p:txBody>
          <a:bodyPr/>
          <a:lstStyle/>
          <a:p>
            <a:pPr eaLnBrk="1" hangingPunct="1">
              <a:lnSpc>
                <a:spcPct val="90000"/>
              </a:lnSpc>
            </a:pPr>
            <a:r>
              <a:rPr lang="en-US" sz="2400" b="1" dirty="0" smtClean="0">
                <a:solidFill>
                  <a:schemeClr val="folHlink"/>
                </a:solidFill>
                <a:latin typeface="Palatino Linotype" pitchFamily="18" charset="0"/>
              </a:rPr>
              <a:t>A graph that shows how two variables are related to one another</a:t>
            </a:r>
          </a:p>
          <a:p>
            <a:pPr eaLnBrk="1" hangingPunct="1">
              <a:lnSpc>
                <a:spcPct val="90000"/>
              </a:lnSpc>
            </a:pPr>
            <a:r>
              <a:rPr lang="en-US" sz="2400" b="1" dirty="0" smtClean="0">
                <a:solidFill>
                  <a:schemeClr val="folHlink"/>
                </a:solidFill>
                <a:latin typeface="Palatino Linotype" pitchFamily="18" charset="0"/>
              </a:rPr>
              <a:t>Data can be used in a regression analysis to establish equation for the relationship</a:t>
            </a:r>
          </a:p>
        </p:txBody>
      </p:sp>
      <p:graphicFrame>
        <p:nvGraphicFramePr>
          <p:cNvPr id="6146" name="Object 6"/>
          <p:cNvGraphicFramePr>
            <a:graphicFrameLocks noChangeAspect="1"/>
          </p:cNvGraphicFramePr>
          <p:nvPr>
            <p:ph sz="half" idx="2"/>
          </p:nvPr>
        </p:nvGraphicFramePr>
        <p:xfrm>
          <a:off x="1727200" y="3810000"/>
          <a:ext cx="9855200" cy="2667000"/>
        </p:xfrm>
        <a:graphic>
          <a:graphicData uri="http://schemas.openxmlformats.org/presentationml/2006/ole">
            <p:oleObj spid="_x0000_s6146" name="Photo Editor Photo" r:id="rId3" imgW="4828571" imgH="1724266" progId="">
              <p:embed/>
            </p:oleObj>
          </a:graphicData>
        </a:graphic>
      </p:graphicFrame>
      <p:sp>
        <p:nvSpPr>
          <p:cNvPr id="7" name="Footer Placeholder 6"/>
          <p:cNvSpPr>
            <a:spLocks noGrp="1"/>
          </p:cNvSpPr>
          <p:nvPr>
            <p:ph type="ftr" sz="quarter" idx="11"/>
          </p:nvPr>
        </p:nvSpPr>
        <p:spPr/>
        <p:txBody>
          <a:bodyPr/>
          <a:lstStyle/>
          <a:p>
            <a:pPr>
              <a:defRPr/>
            </a:pPr>
            <a:r>
              <a:rPr lang="en-US" smtClean="0"/>
              <a:t>Yabibal A.</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normAutofit/>
          </a:bodyPr>
          <a:lstStyle/>
          <a:p>
            <a:r>
              <a:rPr lang="en-US" sz="3600" dirty="0" smtClean="0">
                <a:solidFill>
                  <a:srgbClr val="0000FF"/>
                </a:solidFill>
                <a:latin typeface="Palatino Linotype" panose="02040502050505030304" pitchFamily="18" charset="0"/>
              </a:rPr>
              <a:t>Pareto Analysis</a:t>
            </a:r>
          </a:p>
        </p:txBody>
      </p:sp>
      <p:sp>
        <p:nvSpPr>
          <p:cNvPr id="7174" name="Rectangle 4"/>
          <p:cNvSpPr>
            <a:spLocks noGrp="1" noChangeArrowheads="1"/>
          </p:cNvSpPr>
          <p:nvPr>
            <p:ph type="body" sz="half" idx="1"/>
          </p:nvPr>
        </p:nvSpPr>
        <p:spPr>
          <a:xfrm>
            <a:off x="1576917" y="2017714"/>
            <a:ext cx="10363200" cy="2325687"/>
          </a:xfrm>
        </p:spPr>
        <p:txBody>
          <a:bodyPr/>
          <a:lstStyle/>
          <a:p>
            <a:pPr eaLnBrk="1" hangingPunct="1">
              <a:lnSpc>
                <a:spcPct val="110000"/>
              </a:lnSpc>
            </a:pPr>
            <a:r>
              <a:rPr lang="en-US" sz="2000" dirty="0" smtClean="0">
                <a:solidFill>
                  <a:schemeClr val="folHlink"/>
                </a:solidFill>
                <a:latin typeface="Palatino Linotype" pitchFamily="18" charset="0"/>
              </a:rPr>
              <a:t>Technique that displays the degree of importance for each element</a:t>
            </a:r>
          </a:p>
          <a:p>
            <a:pPr eaLnBrk="1" hangingPunct="1">
              <a:lnSpc>
                <a:spcPct val="110000"/>
              </a:lnSpc>
            </a:pPr>
            <a:r>
              <a:rPr lang="en-US" sz="2000" dirty="0" smtClean="0">
                <a:solidFill>
                  <a:schemeClr val="folHlink"/>
                </a:solidFill>
                <a:latin typeface="Palatino Linotype" pitchFamily="18" charset="0"/>
              </a:rPr>
              <a:t>Named after the 19</a:t>
            </a:r>
            <a:r>
              <a:rPr lang="en-US" sz="2000" baseline="30000" dirty="0" smtClean="0">
                <a:solidFill>
                  <a:schemeClr val="folHlink"/>
                </a:solidFill>
                <a:latin typeface="Palatino Linotype" pitchFamily="18" charset="0"/>
              </a:rPr>
              <a:t>th</a:t>
            </a:r>
            <a:r>
              <a:rPr lang="en-US" sz="2000" dirty="0" smtClean="0">
                <a:solidFill>
                  <a:schemeClr val="folHlink"/>
                </a:solidFill>
                <a:latin typeface="Palatino Linotype" pitchFamily="18" charset="0"/>
              </a:rPr>
              <a:t> century Italian economist</a:t>
            </a:r>
          </a:p>
          <a:p>
            <a:pPr eaLnBrk="1" hangingPunct="1">
              <a:lnSpc>
                <a:spcPct val="110000"/>
              </a:lnSpc>
            </a:pPr>
            <a:r>
              <a:rPr lang="en-US" sz="2000" dirty="0" smtClean="0">
                <a:solidFill>
                  <a:schemeClr val="folHlink"/>
                </a:solidFill>
                <a:latin typeface="Palatino Linotype" pitchFamily="18" charset="0"/>
              </a:rPr>
              <a:t>Often called the 80-20 Rule</a:t>
            </a:r>
          </a:p>
          <a:p>
            <a:pPr eaLnBrk="1" hangingPunct="1">
              <a:lnSpc>
                <a:spcPct val="110000"/>
              </a:lnSpc>
            </a:pPr>
            <a:r>
              <a:rPr lang="en-US" sz="2000" dirty="0" smtClean="0">
                <a:solidFill>
                  <a:schemeClr val="folHlink"/>
                </a:solidFill>
                <a:latin typeface="Palatino Linotype" pitchFamily="18" charset="0"/>
              </a:rPr>
              <a:t>Principle is that quality problems are the result of only a few problems e.g. 80% of the problems caused by 20% of causes</a:t>
            </a:r>
          </a:p>
        </p:txBody>
      </p:sp>
      <p:graphicFrame>
        <p:nvGraphicFramePr>
          <p:cNvPr id="7170" name="Object 6"/>
          <p:cNvGraphicFramePr>
            <a:graphicFrameLocks noChangeAspect="1"/>
          </p:cNvGraphicFramePr>
          <p:nvPr>
            <p:ph sz="half" idx="2"/>
          </p:nvPr>
        </p:nvGraphicFramePr>
        <p:xfrm>
          <a:off x="2743201" y="4572000"/>
          <a:ext cx="7234767" cy="1828800"/>
        </p:xfrm>
        <a:graphic>
          <a:graphicData uri="http://schemas.openxmlformats.org/presentationml/2006/ole">
            <p:oleObj spid="_x0000_s7170" name="Photo Editor Photo" r:id="rId3" imgW="4828571" imgH="1685714" progId="">
              <p:embed/>
            </p:oleObj>
          </a:graphicData>
        </a:graphic>
      </p:graphicFrame>
      <p:sp>
        <p:nvSpPr>
          <p:cNvPr id="7" name="Footer Placeholder 6"/>
          <p:cNvSpPr>
            <a:spLocks noGrp="1"/>
          </p:cNvSpPr>
          <p:nvPr>
            <p:ph type="ftr" sz="quarter" idx="11"/>
          </p:nvPr>
        </p:nvSpPr>
        <p:spPr/>
        <p:txBody>
          <a:bodyPr/>
          <a:lstStyle/>
          <a:p>
            <a:pPr>
              <a:defRPr/>
            </a:pPr>
            <a:r>
              <a:rPr lang="en-US" smtClean="0"/>
              <a:t>Yabibal A.</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p:txBody>
          <a:bodyPr>
            <a:normAutofit/>
          </a:bodyPr>
          <a:lstStyle/>
          <a:p>
            <a:r>
              <a:rPr lang="en-US" sz="3600" dirty="0" smtClean="0">
                <a:solidFill>
                  <a:srgbClr val="0000FF"/>
                </a:solidFill>
                <a:latin typeface="Palatino Linotype" panose="02040502050505030304" pitchFamily="18" charset="0"/>
              </a:rPr>
              <a:t>Histograms</a:t>
            </a:r>
          </a:p>
        </p:txBody>
      </p:sp>
      <p:sp>
        <p:nvSpPr>
          <p:cNvPr id="8198" name="Rectangle 4"/>
          <p:cNvSpPr>
            <a:spLocks noGrp="1" noChangeArrowheads="1"/>
          </p:cNvSpPr>
          <p:nvPr>
            <p:ph type="body" sz="half" idx="1"/>
          </p:nvPr>
        </p:nvSpPr>
        <p:spPr>
          <a:xfrm>
            <a:off x="1576917" y="2017714"/>
            <a:ext cx="10363200" cy="2478087"/>
          </a:xfrm>
        </p:spPr>
        <p:txBody>
          <a:bodyPr/>
          <a:lstStyle/>
          <a:p>
            <a:pPr eaLnBrk="1" hangingPunct="1">
              <a:lnSpc>
                <a:spcPct val="80000"/>
              </a:lnSpc>
            </a:pPr>
            <a:r>
              <a:rPr lang="en-US" sz="2400" dirty="0" smtClean="0">
                <a:solidFill>
                  <a:schemeClr val="folHlink"/>
                </a:solidFill>
                <a:latin typeface="Palatino Linotype" pitchFamily="18" charset="0"/>
              </a:rPr>
              <a:t>A chart that shows the frequency distribution of observed values of a variable like  </a:t>
            </a:r>
            <a:r>
              <a:rPr lang="en-US" sz="2400" b="1" dirty="0" smtClean="0">
                <a:solidFill>
                  <a:schemeClr val="folHlink"/>
                </a:solidFill>
                <a:latin typeface="Palatino Linotype" pitchFamily="18" charset="0"/>
              </a:rPr>
              <a:t>service time</a:t>
            </a:r>
          </a:p>
          <a:p>
            <a:pPr eaLnBrk="1" hangingPunct="1">
              <a:lnSpc>
                <a:spcPct val="80000"/>
              </a:lnSpc>
              <a:buFont typeface="Wingdings" pitchFamily="2" charset="2"/>
              <a:buNone/>
            </a:pPr>
            <a:r>
              <a:rPr lang="en-US" sz="2400" dirty="0" smtClean="0">
                <a:solidFill>
                  <a:schemeClr val="folHlink"/>
                </a:solidFill>
                <a:latin typeface="Palatino Linotype" pitchFamily="18" charset="0"/>
              </a:rPr>
              <a:t>    at a bank drive-up window</a:t>
            </a:r>
          </a:p>
          <a:p>
            <a:pPr eaLnBrk="1" hangingPunct="1">
              <a:lnSpc>
                <a:spcPct val="80000"/>
              </a:lnSpc>
              <a:buFont typeface="Wingdings" pitchFamily="2" charset="2"/>
              <a:buNone/>
            </a:pPr>
            <a:endParaRPr lang="en-US" sz="2400" dirty="0" smtClean="0">
              <a:solidFill>
                <a:schemeClr val="folHlink"/>
              </a:solidFill>
              <a:latin typeface="Palatino Linotype" pitchFamily="18" charset="0"/>
            </a:endParaRPr>
          </a:p>
          <a:p>
            <a:pPr eaLnBrk="1" hangingPunct="1">
              <a:lnSpc>
                <a:spcPct val="80000"/>
              </a:lnSpc>
            </a:pPr>
            <a:r>
              <a:rPr lang="en-US" sz="2400" dirty="0" smtClean="0">
                <a:solidFill>
                  <a:schemeClr val="folHlink"/>
                </a:solidFill>
                <a:latin typeface="Palatino Linotype" pitchFamily="18" charset="0"/>
              </a:rPr>
              <a:t>Displays whether the distribution is symmetrical (normal) or skewed </a:t>
            </a:r>
          </a:p>
          <a:p>
            <a:pPr eaLnBrk="1" hangingPunct="1">
              <a:lnSpc>
                <a:spcPct val="80000"/>
              </a:lnSpc>
              <a:buFont typeface="Wingdings" pitchFamily="2" charset="2"/>
              <a:buNone/>
            </a:pPr>
            <a:r>
              <a:rPr lang="en-US" sz="2400" dirty="0" smtClean="0">
                <a:latin typeface="Palatino Linotype" pitchFamily="18" charset="0"/>
              </a:rPr>
              <a:t> </a:t>
            </a:r>
          </a:p>
          <a:p>
            <a:pPr eaLnBrk="1" hangingPunct="1">
              <a:lnSpc>
                <a:spcPct val="80000"/>
              </a:lnSpc>
            </a:pPr>
            <a:endParaRPr lang="en-US" sz="2400" dirty="0" smtClean="0"/>
          </a:p>
        </p:txBody>
      </p:sp>
      <p:graphicFrame>
        <p:nvGraphicFramePr>
          <p:cNvPr id="8194" name="Object 6"/>
          <p:cNvGraphicFramePr>
            <a:graphicFrameLocks noChangeAspect="1"/>
          </p:cNvGraphicFramePr>
          <p:nvPr>
            <p:ph sz="half" idx="2"/>
          </p:nvPr>
        </p:nvGraphicFramePr>
        <p:xfrm>
          <a:off x="2844800" y="4724400"/>
          <a:ext cx="7518400" cy="1752600"/>
        </p:xfrm>
        <a:graphic>
          <a:graphicData uri="http://schemas.openxmlformats.org/presentationml/2006/ole">
            <p:oleObj spid="_x0000_s8194" name="Photo Editor Photo" r:id="rId3" imgW="4828571" imgH="1743318" progId="">
              <p:embed/>
            </p:oleObj>
          </a:graphicData>
        </a:graphic>
      </p:graphicFrame>
      <p:sp>
        <p:nvSpPr>
          <p:cNvPr id="7" name="Footer Placeholder 6"/>
          <p:cNvSpPr>
            <a:spLocks noGrp="1"/>
          </p:cNvSpPr>
          <p:nvPr>
            <p:ph type="ftr" sz="quarter" idx="11"/>
          </p:nvPr>
        </p:nvSpPr>
        <p:spPr/>
        <p:txBody>
          <a:bodyPr/>
          <a:lstStyle/>
          <a:p>
            <a:pPr>
              <a:defRPr/>
            </a:pPr>
            <a:r>
              <a:rPr lang="en-US" smtClean="0"/>
              <a:t>Yabibal A.</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eaLnBrk="1" hangingPunct="1"/>
            <a:r>
              <a:rPr lang="en-US" smtClean="0"/>
              <a:t> Quality Awards and Standards</a:t>
            </a:r>
          </a:p>
        </p:txBody>
      </p:sp>
      <p:sp>
        <p:nvSpPr>
          <p:cNvPr id="25605" name="Rectangle 3"/>
          <p:cNvSpPr>
            <a:spLocks noGrp="1" noChangeArrowheads="1"/>
          </p:cNvSpPr>
          <p:nvPr>
            <p:ph type="body" idx="1"/>
          </p:nvPr>
        </p:nvSpPr>
        <p:spPr/>
        <p:txBody>
          <a:bodyPr/>
          <a:lstStyle/>
          <a:p>
            <a:pPr eaLnBrk="1" hangingPunct="1">
              <a:lnSpc>
                <a:spcPct val="120000"/>
              </a:lnSpc>
            </a:pPr>
            <a:r>
              <a:rPr lang="en-US" b="1" dirty="0" smtClean="0">
                <a:solidFill>
                  <a:schemeClr val="folHlink"/>
                </a:solidFill>
              </a:rPr>
              <a:t>Malcolm </a:t>
            </a:r>
            <a:r>
              <a:rPr lang="en-US" b="1" dirty="0" err="1" smtClean="0">
                <a:solidFill>
                  <a:schemeClr val="folHlink"/>
                </a:solidFill>
              </a:rPr>
              <a:t>Baldrige</a:t>
            </a:r>
            <a:r>
              <a:rPr lang="en-US" b="1" dirty="0" smtClean="0">
                <a:solidFill>
                  <a:schemeClr val="folHlink"/>
                </a:solidFill>
              </a:rPr>
              <a:t> National Quality Award</a:t>
            </a:r>
          </a:p>
          <a:p>
            <a:pPr eaLnBrk="1" hangingPunct="1">
              <a:lnSpc>
                <a:spcPct val="120000"/>
              </a:lnSpc>
            </a:pPr>
            <a:r>
              <a:rPr lang="en-US" b="1" dirty="0" smtClean="0">
                <a:solidFill>
                  <a:schemeClr val="folHlink"/>
                </a:solidFill>
              </a:rPr>
              <a:t>The Deming Prize </a:t>
            </a:r>
          </a:p>
          <a:p>
            <a:pPr eaLnBrk="1" hangingPunct="1">
              <a:lnSpc>
                <a:spcPct val="120000"/>
              </a:lnSpc>
            </a:pPr>
            <a:r>
              <a:rPr lang="en-US" b="1" dirty="0" smtClean="0">
                <a:solidFill>
                  <a:schemeClr val="folHlink"/>
                </a:solidFill>
              </a:rPr>
              <a:t>ISO 9000 Certification</a:t>
            </a:r>
          </a:p>
          <a:p>
            <a:pPr eaLnBrk="1" hangingPunct="1">
              <a:lnSpc>
                <a:spcPct val="120000"/>
              </a:lnSpc>
            </a:pPr>
            <a:r>
              <a:rPr lang="en-US" b="1" dirty="0" smtClean="0">
                <a:solidFill>
                  <a:schemeClr val="folHlink"/>
                </a:solidFill>
              </a:rPr>
              <a:t>ISO 14000 Standards</a:t>
            </a:r>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pPr eaLnBrk="1" hangingPunct="1"/>
            <a:r>
              <a:rPr lang="en-US" smtClean="0"/>
              <a:t>MBNQA- What Is It?</a:t>
            </a:r>
          </a:p>
        </p:txBody>
      </p:sp>
      <p:sp>
        <p:nvSpPr>
          <p:cNvPr id="51203" name="Rectangle 3"/>
          <p:cNvSpPr>
            <a:spLocks noGrp="1" noChangeArrowheads="1"/>
          </p:cNvSpPr>
          <p:nvPr>
            <p:ph type="body" idx="1"/>
          </p:nvPr>
        </p:nvSpPr>
        <p:spPr/>
        <p:txBody>
          <a:bodyPr/>
          <a:lstStyle/>
          <a:p>
            <a:pPr eaLnBrk="1" hangingPunct="1">
              <a:lnSpc>
                <a:spcPct val="90000"/>
              </a:lnSpc>
            </a:pPr>
            <a:r>
              <a:rPr lang="en-US" sz="2800" smtClean="0"/>
              <a:t>Award named after the former Secretary of Commerce – Regan Administration</a:t>
            </a:r>
          </a:p>
          <a:p>
            <a:pPr eaLnBrk="1" hangingPunct="1">
              <a:lnSpc>
                <a:spcPct val="90000"/>
              </a:lnSpc>
            </a:pPr>
            <a:r>
              <a:rPr lang="en-US" sz="2800" smtClean="0"/>
              <a:t>Intended to reward and stimulate quality initiatives</a:t>
            </a:r>
          </a:p>
          <a:p>
            <a:pPr eaLnBrk="1" hangingPunct="1">
              <a:lnSpc>
                <a:spcPct val="90000"/>
              </a:lnSpc>
            </a:pPr>
            <a:r>
              <a:rPr lang="en-US" sz="2800" smtClean="0"/>
              <a:t>Given to no more that two companies in each of three categories; manufacturing, service, and small business</a:t>
            </a:r>
          </a:p>
          <a:p>
            <a:pPr eaLnBrk="1" hangingPunct="1">
              <a:lnSpc>
                <a:spcPct val="90000"/>
              </a:lnSpc>
            </a:pPr>
            <a:r>
              <a:rPr lang="en-US" sz="2800" smtClean="0"/>
              <a:t>Past winners; FedEx, 3M, IBM, Ritz-Carlton</a:t>
            </a:r>
          </a:p>
          <a:p>
            <a:pPr eaLnBrk="1" hangingPunct="1">
              <a:lnSpc>
                <a:spcPct val="90000"/>
              </a:lnSpc>
            </a:pPr>
            <a:r>
              <a:rPr lang="en-US" sz="2800" smtClean="0"/>
              <a:t>Typical winners have scored around 700 points</a:t>
            </a:r>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5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fade">
                                      <p:cBhvr>
                                        <p:cTn id="12" dur="500"/>
                                        <p:tgtEl>
                                          <p:spTgt spid="512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fade">
                                      <p:cBhvr>
                                        <p:cTn id="17" dur="500"/>
                                        <p:tgtEl>
                                          <p:spTgt spid="512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03">
                                            <p:txEl>
                                              <p:pRg st="3" end="3"/>
                                            </p:txEl>
                                          </p:spTgt>
                                        </p:tgtEl>
                                        <p:attrNameLst>
                                          <p:attrName>style.visibility</p:attrName>
                                        </p:attrNameLst>
                                      </p:cBhvr>
                                      <p:to>
                                        <p:strVal val="visible"/>
                                      </p:to>
                                    </p:set>
                                    <p:animEffect transition="in" filter="fade">
                                      <p:cBhvr>
                                        <p:cTn id="22" dur="500"/>
                                        <p:tgtEl>
                                          <p:spTgt spid="512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03">
                                            <p:txEl>
                                              <p:pRg st="4" end="4"/>
                                            </p:txEl>
                                          </p:spTgt>
                                        </p:tgtEl>
                                        <p:attrNameLst>
                                          <p:attrName>style.visibility</p:attrName>
                                        </p:attrNameLst>
                                      </p:cBhvr>
                                      <p:to>
                                        <p:strVal val="visible"/>
                                      </p:to>
                                    </p:set>
                                    <p:animEffect transition="in" filter="fade">
                                      <p:cBhvr>
                                        <p:cTn id="27" dur="500"/>
                                        <p:tgtEl>
                                          <p:spTgt spid="51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r>
              <a:rPr lang="en-US" smtClean="0"/>
              <a:t>The Deming Prize</a:t>
            </a:r>
          </a:p>
        </p:txBody>
      </p:sp>
      <p:sp>
        <p:nvSpPr>
          <p:cNvPr id="53251" name="Rectangle 3"/>
          <p:cNvSpPr>
            <a:spLocks noGrp="1" noChangeArrowheads="1"/>
          </p:cNvSpPr>
          <p:nvPr>
            <p:ph type="body" idx="1"/>
          </p:nvPr>
        </p:nvSpPr>
        <p:spPr/>
        <p:txBody>
          <a:bodyPr/>
          <a:lstStyle/>
          <a:p>
            <a:pPr eaLnBrk="1" hangingPunct="1">
              <a:lnSpc>
                <a:spcPct val="140000"/>
              </a:lnSpc>
            </a:pPr>
            <a:r>
              <a:rPr lang="en-US" sz="2400" b="1" smtClean="0">
                <a:solidFill>
                  <a:schemeClr val="folHlink"/>
                </a:solidFill>
              </a:rPr>
              <a:t>Given by the Union of Japanese Scientists and Engineers since 1951</a:t>
            </a:r>
          </a:p>
          <a:p>
            <a:pPr eaLnBrk="1" hangingPunct="1">
              <a:lnSpc>
                <a:spcPct val="140000"/>
              </a:lnSpc>
            </a:pPr>
            <a:r>
              <a:rPr lang="en-US" sz="2400" b="1" smtClean="0">
                <a:solidFill>
                  <a:schemeClr val="folHlink"/>
                </a:solidFill>
              </a:rPr>
              <a:t>Named after W. Edwards Deming who worked to improve Japanese quality after WWII</a:t>
            </a:r>
          </a:p>
          <a:p>
            <a:pPr eaLnBrk="1" hangingPunct="1">
              <a:lnSpc>
                <a:spcPct val="140000"/>
              </a:lnSpc>
            </a:pPr>
            <a:r>
              <a:rPr lang="en-US" sz="2400" b="1" smtClean="0">
                <a:solidFill>
                  <a:schemeClr val="folHlink"/>
                </a:solidFill>
              </a:rPr>
              <a:t>Not open to foreign companies until 1984</a:t>
            </a:r>
          </a:p>
          <a:p>
            <a:pPr eaLnBrk="1" hangingPunct="1">
              <a:lnSpc>
                <a:spcPct val="140000"/>
              </a:lnSpc>
            </a:pPr>
            <a:r>
              <a:rPr lang="en-US" sz="2400" b="1" smtClean="0">
                <a:solidFill>
                  <a:schemeClr val="folHlink"/>
                </a:solidFill>
              </a:rPr>
              <a:t>Florida P &amp; L was first US company</a:t>
            </a:r>
            <a:r>
              <a:rPr lang="en-US" sz="2400" b="1" smtClean="0"/>
              <a:t> </a:t>
            </a:r>
            <a:r>
              <a:rPr lang="en-US" sz="2400" b="1" smtClean="0">
                <a:solidFill>
                  <a:schemeClr val="folHlink"/>
                </a:solidFill>
              </a:rPr>
              <a:t>winner</a:t>
            </a:r>
          </a:p>
          <a:p>
            <a:pPr eaLnBrk="1" hangingPunct="1">
              <a:lnSpc>
                <a:spcPct val="120000"/>
              </a:lnSpc>
            </a:pPr>
            <a:endParaRPr lang="en-US" sz="2400" b="1" smtClean="0"/>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fade">
                                      <p:cBhvr>
                                        <p:cTn id="7" dur="5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fade">
                                      <p:cBhvr>
                                        <p:cTn id="12" dur="500"/>
                                        <p:tgtEl>
                                          <p:spTgt spid="532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fade">
                                      <p:cBhvr>
                                        <p:cTn id="17" dur="500"/>
                                        <p:tgtEl>
                                          <p:spTgt spid="532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3251">
                                            <p:txEl>
                                              <p:pRg st="3" end="3"/>
                                            </p:txEl>
                                          </p:spTgt>
                                        </p:tgtEl>
                                        <p:attrNameLst>
                                          <p:attrName>style.visibility</p:attrName>
                                        </p:attrNameLst>
                                      </p:cBhvr>
                                      <p:to>
                                        <p:strVal val="visible"/>
                                      </p:to>
                                    </p:set>
                                    <p:animEffect transition="in" filter="fade">
                                      <p:cBhvr>
                                        <p:cTn id="22" dur="500"/>
                                        <p:tgtEl>
                                          <p:spTgt spid="532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pPr eaLnBrk="1" hangingPunct="1"/>
            <a:r>
              <a:rPr lang="en-US" smtClean="0"/>
              <a:t>ISO Standards</a:t>
            </a:r>
          </a:p>
        </p:txBody>
      </p:sp>
      <p:sp>
        <p:nvSpPr>
          <p:cNvPr id="54275" name="Rectangle 3"/>
          <p:cNvSpPr>
            <a:spLocks noGrp="1" noChangeArrowheads="1"/>
          </p:cNvSpPr>
          <p:nvPr>
            <p:ph type="body" idx="1"/>
          </p:nvPr>
        </p:nvSpPr>
        <p:spPr>
          <a:xfrm>
            <a:off x="1576917" y="2017714"/>
            <a:ext cx="10363200" cy="4840287"/>
          </a:xfrm>
        </p:spPr>
        <p:txBody>
          <a:bodyPr/>
          <a:lstStyle/>
          <a:p>
            <a:pPr eaLnBrk="1" hangingPunct="1">
              <a:lnSpc>
                <a:spcPct val="80000"/>
              </a:lnSpc>
            </a:pPr>
            <a:r>
              <a:rPr lang="en-US" sz="2800" smtClean="0">
                <a:solidFill>
                  <a:schemeClr val="folHlink"/>
                </a:solidFill>
              </a:rPr>
              <a:t>ISO 9000 Standards:</a:t>
            </a:r>
            <a:r>
              <a:rPr lang="en-US" sz="2400" smtClean="0">
                <a:solidFill>
                  <a:schemeClr val="folHlink"/>
                </a:solidFill>
              </a:rPr>
              <a:t> </a:t>
            </a:r>
          </a:p>
          <a:p>
            <a:pPr lvl="1" eaLnBrk="1" hangingPunct="1">
              <a:lnSpc>
                <a:spcPct val="80000"/>
              </a:lnSpc>
            </a:pPr>
            <a:r>
              <a:rPr lang="en-US" sz="2400" smtClean="0"/>
              <a:t>Certification developed by International Organization for Standardization</a:t>
            </a:r>
          </a:p>
          <a:p>
            <a:pPr lvl="1" eaLnBrk="1" hangingPunct="1">
              <a:lnSpc>
                <a:spcPct val="80000"/>
              </a:lnSpc>
            </a:pPr>
            <a:r>
              <a:rPr lang="en-US" sz="2400" smtClean="0"/>
              <a:t>Set of internationally recognized quality standards </a:t>
            </a:r>
          </a:p>
          <a:p>
            <a:pPr lvl="1" eaLnBrk="1" hangingPunct="1">
              <a:lnSpc>
                <a:spcPct val="80000"/>
              </a:lnSpc>
            </a:pPr>
            <a:r>
              <a:rPr lang="en-US" sz="2400" smtClean="0"/>
              <a:t>Companies are periodically audited &amp; certified</a:t>
            </a:r>
          </a:p>
          <a:p>
            <a:pPr lvl="1" eaLnBrk="1" hangingPunct="1">
              <a:lnSpc>
                <a:spcPct val="80000"/>
              </a:lnSpc>
            </a:pPr>
            <a:r>
              <a:rPr lang="en-US" sz="2400" smtClean="0"/>
              <a:t>ISO 9000:2000 QMS – Fundamentals and</a:t>
            </a:r>
          </a:p>
          <a:p>
            <a:pPr lvl="1" eaLnBrk="1" hangingPunct="1">
              <a:lnSpc>
                <a:spcPct val="80000"/>
              </a:lnSpc>
              <a:buFont typeface="Wingdings" pitchFamily="2" charset="2"/>
              <a:buNone/>
            </a:pPr>
            <a:r>
              <a:rPr lang="en-US" sz="2400" smtClean="0"/>
              <a:t>                                    Standards</a:t>
            </a:r>
          </a:p>
          <a:p>
            <a:pPr lvl="1" eaLnBrk="1" hangingPunct="1">
              <a:lnSpc>
                <a:spcPct val="80000"/>
              </a:lnSpc>
            </a:pPr>
            <a:r>
              <a:rPr lang="en-US" sz="2400" smtClean="0"/>
              <a:t>ISO 9001:2000 QMS – Requirements</a:t>
            </a:r>
          </a:p>
          <a:p>
            <a:pPr lvl="1" eaLnBrk="1" hangingPunct="1">
              <a:lnSpc>
                <a:spcPct val="80000"/>
              </a:lnSpc>
            </a:pPr>
            <a:r>
              <a:rPr lang="en-US" sz="2400" smtClean="0"/>
              <a:t>ISO 9004:2000 QMS -  Guidelines for Performance</a:t>
            </a:r>
          </a:p>
          <a:p>
            <a:pPr lvl="1" eaLnBrk="1" hangingPunct="1">
              <a:lnSpc>
                <a:spcPct val="80000"/>
              </a:lnSpc>
            </a:pPr>
            <a:r>
              <a:rPr lang="en-US" sz="2400" smtClean="0"/>
              <a:t>More than 40,000 companies have been certified </a:t>
            </a:r>
          </a:p>
          <a:p>
            <a:pPr eaLnBrk="1" hangingPunct="1">
              <a:lnSpc>
                <a:spcPct val="80000"/>
              </a:lnSpc>
            </a:pPr>
            <a:r>
              <a:rPr lang="en-US" sz="2800" smtClean="0">
                <a:solidFill>
                  <a:schemeClr val="folHlink"/>
                </a:solidFill>
              </a:rPr>
              <a:t>ISO 14000:</a:t>
            </a:r>
            <a:r>
              <a:rPr lang="en-US" sz="2000" smtClean="0"/>
              <a:t> </a:t>
            </a:r>
          </a:p>
          <a:p>
            <a:pPr lvl="2" eaLnBrk="1" hangingPunct="1">
              <a:lnSpc>
                <a:spcPct val="80000"/>
              </a:lnSpc>
            </a:pPr>
            <a:r>
              <a:rPr lang="en-US" smtClean="0"/>
              <a:t>Focuses on a company’s environmental responsibility</a:t>
            </a:r>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500"/>
                                        <p:tgtEl>
                                          <p:spTgt spid="54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fade">
                                      <p:cBhvr>
                                        <p:cTn id="12" dur="500"/>
                                        <p:tgtEl>
                                          <p:spTgt spid="54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Effect transition="in" filter="fade">
                                      <p:cBhvr>
                                        <p:cTn id="17" dur="500"/>
                                        <p:tgtEl>
                                          <p:spTgt spid="542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275">
                                            <p:txEl>
                                              <p:pRg st="3" end="3"/>
                                            </p:txEl>
                                          </p:spTgt>
                                        </p:tgtEl>
                                        <p:attrNameLst>
                                          <p:attrName>style.visibility</p:attrName>
                                        </p:attrNameLst>
                                      </p:cBhvr>
                                      <p:to>
                                        <p:strVal val="visible"/>
                                      </p:to>
                                    </p:set>
                                    <p:animEffect transition="in" filter="fade">
                                      <p:cBhvr>
                                        <p:cTn id="22" dur="500"/>
                                        <p:tgtEl>
                                          <p:spTgt spid="542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4275">
                                            <p:txEl>
                                              <p:pRg st="4" end="4"/>
                                            </p:txEl>
                                          </p:spTgt>
                                        </p:tgtEl>
                                        <p:attrNameLst>
                                          <p:attrName>style.visibility</p:attrName>
                                        </p:attrNameLst>
                                      </p:cBhvr>
                                      <p:to>
                                        <p:strVal val="visible"/>
                                      </p:to>
                                    </p:set>
                                    <p:animEffect transition="in" filter="fade">
                                      <p:cBhvr>
                                        <p:cTn id="27" dur="500"/>
                                        <p:tgtEl>
                                          <p:spTgt spid="542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4275">
                                            <p:txEl>
                                              <p:pRg st="5" end="5"/>
                                            </p:txEl>
                                          </p:spTgt>
                                        </p:tgtEl>
                                        <p:attrNameLst>
                                          <p:attrName>style.visibility</p:attrName>
                                        </p:attrNameLst>
                                      </p:cBhvr>
                                      <p:to>
                                        <p:strVal val="visible"/>
                                      </p:to>
                                    </p:set>
                                    <p:animEffect transition="in" filter="fade">
                                      <p:cBhvr>
                                        <p:cTn id="32" dur="500"/>
                                        <p:tgtEl>
                                          <p:spTgt spid="542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4275">
                                            <p:txEl>
                                              <p:pRg st="6" end="6"/>
                                            </p:txEl>
                                          </p:spTgt>
                                        </p:tgtEl>
                                        <p:attrNameLst>
                                          <p:attrName>style.visibility</p:attrName>
                                        </p:attrNameLst>
                                      </p:cBhvr>
                                      <p:to>
                                        <p:strVal val="visible"/>
                                      </p:to>
                                    </p:set>
                                    <p:animEffect transition="in" filter="fade">
                                      <p:cBhvr>
                                        <p:cTn id="37" dur="500"/>
                                        <p:tgtEl>
                                          <p:spTgt spid="5427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4275">
                                            <p:txEl>
                                              <p:pRg st="7" end="7"/>
                                            </p:txEl>
                                          </p:spTgt>
                                        </p:tgtEl>
                                        <p:attrNameLst>
                                          <p:attrName>style.visibility</p:attrName>
                                        </p:attrNameLst>
                                      </p:cBhvr>
                                      <p:to>
                                        <p:strVal val="visible"/>
                                      </p:to>
                                    </p:set>
                                    <p:animEffect transition="in" filter="fade">
                                      <p:cBhvr>
                                        <p:cTn id="42" dur="500"/>
                                        <p:tgtEl>
                                          <p:spTgt spid="5427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4275">
                                            <p:txEl>
                                              <p:pRg st="8" end="8"/>
                                            </p:txEl>
                                          </p:spTgt>
                                        </p:tgtEl>
                                        <p:attrNameLst>
                                          <p:attrName>style.visibility</p:attrName>
                                        </p:attrNameLst>
                                      </p:cBhvr>
                                      <p:to>
                                        <p:strVal val="visible"/>
                                      </p:to>
                                    </p:set>
                                    <p:animEffect transition="in" filter="fade">
                                      <p:cBhvr>
                                        <p:cTn id="47" dur="500"/>
                                        <p:tgtEl>
                                          <p:spTgt spid="5427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4275">
                                            <p:txEl>
                                              <p:pRg st="9" end="9"/>
                                            </p:txEl>
                                          </p:spTgt>
                                        </p:tgtEl>
                                        <p:attrNameLst>
                                          <p:attrName>style.visibility</p:attrName>
                                        </p:attrNameLst>
                                      </p:cBhvr>
                                      <p:to>
                                        <p:strVal val="visible"/>
                                      </p:to>
                                    </p:set>
                                    <p:animEffect transition="in" filter="fade">
                                      <p:cBhvr>
                                        <p:cTn id="52" dur="500"/>
                                        <p:tgtEl>
                                          <p:spTgt spid="5427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4275">
                                            <p:txEl>
                                              <p:pRg st="10" end="10"/>
                                            </p:txEl>
                                          </p:spTgt>
                                        </p:tgtEl>
                                        <p:attrNameLst>
                                          <p:attrName>style.visibility</p:attrName>
                                        </p:attrNameLst>
                                      </p:cBhvr>
                                      <p:to>
                                        <p:strVal val="visible"/>
                                      </p:to>
                                    </p:set>
                                    <p:animEffect transition="in" filter="fade">
                                      <p:cBhvr>
                                        <p:cTn id="57" dur="500"/>
                                        <p:tgtEl>
                                          <p:spTgt spid="542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en-US" smtClean="0"/>
              <a:t>Why TQM Efforts Fail</a:t>
            </a:r>
          </a:p>
        </p:txBody>
      </p:sp>
      <p:sp>
        <p:nvSpPr>
          <p:cNvPr id="29701" name="Rectangle 3"/>
          <p:cNvSpPr>
            <a:spLocks noGrp="1" noChangeArrowheads="1"/>
          </p:cNvSpPr>
          <p:nvPr>
            <p:ph type="body" idx="1"/>
          </p:nvPr>
        </p:nvSpPr>
        <p:spPr/>
        <p:txBody>
          <a:bodyPr/>
          <a:lstStyle/>
          <a:p>
            <a:pPr eaLnBrk="1" hangingPunct="1"/>
            <a:r>
              <a:rPr lang="en-US" smtClean="0"/>
              <a:t>Lack of a genuine quality culture</a:t>
            </a:r>
          </a:p>
          <a:p>
            <a:pPr eaLnBrk="1" hangingPunct="1"/>
            <a:endParaRPr lang="en-US" smtClean="0"/>
          </a:p>
          <a:p>
            <a:pPr eaLnBrk="1" hangingPunct="1"/>
            <a:r>
              <a:rPr lang="en-US" smtClean="0"/>
              <a:t>Lack of top management support and commitment</a:t>
            </a:r>
          </a:p>
          <a:p>
            <a:pPr eaLnBrk="1" hangingPunct="1"/>
            <a:endParaRPr lang="en-US" smtClean="0"/>
          </a:p>
          <a:p>
            <a:pPr eaLnBrk="1" hangingPunct="1"/>
            <a:r>
              <a:rPr lang="en-US" smtClean="0"/>
              <a:t>Over- and under-reliance on SPC methods</a:t>
            </a:r>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ctrTitle"/>
          </p:nvPr>
        </p:nvSpPr>
        <p:spPr/>
        <p:txBody>
          <a:bodyPr/>
          <a:lstStyle/>
          <a:p>
            <a:pPr eaLnBrk="1" hangingPunct="1"/>
            <a:r>
              <a:rPr lang="en-US" sz="4000" dirty="0" smtClean="0"/>
              <a:t> Statistical Quality Control Techniques </a:t>
            </a:r>
          </a:p>
        </p:txBody>
      </p:sp>
      <p:sp>
        <p:nvSpPr>
          <p:cNvPr id="6" name="Footer Placeholder 5"/>
          <p:cNvSpPr>
            <a:spLocks noGrp="1"/>
          </p:cNvSpPr>
          <p:nvPr>
            <p:ph type="ftr" sz="quarter" idx="11"/>
          </p:nvPr>
        </p:nvSpPr>
        <p:spPr/>
        <p:txBody>
          <a:bodyPr/>
          <a:lstStyle/>
          <a:p>
            <a:r>
              <a:rPr lang="en-US" smtClean="0"/>
              <a:t>Yabibal A.</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dirty="0" smtClean="0"/>
              <a:t>Sources of Variation in Production and Service Processes</a:t>
            </a:r>
          </a:p>
        </p:txBody>
      </p:sp>
      <p:sp>
        <p:nvSpPr>
          <p:cNvPr id="12291" name="Rectangle 3"/>
          <p:cNvSpPr>
            <a:spLocks noGrp="1" noChangeArrowheads="1"/>
          </p:cNvSpPr>
          <p:nvPr>
            <p:ph type="body" idx="1"/>
          </p:nvPr>
        </p:nvSpPr>
        <p:spPr/>
        <p:txBody>
          <a:bodyPr/>
          <a:lstStyle/>
          <a:p>
            <a:pPr eaLnBrk="1" hangingPunct="1">
              <a:lnSpc>
                <a:spcPct val="110000"/>
              </a:lnSpc>
            </a:pPr>
            <a:r>
              <a:rPr lang="en-US" sz="2400" b="1" u="sng" smtClean="0">
                <a:solidFill>
                  <a:schemeClr val="folHlink"/>
                </a:solidFill>
              </a:rPr>
              <a:t>Common causes</a:t>
            </a:r>
            <a:r>
              <a:rPr lang="en-US" sz="2400" b="1" smtClean="0">
                <a:solidFill>
                  <a:schemeClr val="folHlink"/>
                </a:solidFill>
              </a:rPr>
              <a:t> of variation</a:t>
            </a:r>
          </a:p>
          <a:p>
            <a:pPr lvl="1" eaLnBrk="1" hangingPunct="1">
              <a:lnSpc>
                <a:spcPct val="110000"/>
              </a:lnSpc>
            </a:pPr>
            <a:r>
              <a:rPr lang="en-US" sz="2000" smtClean="0"/>
              <a:t>Random causes that we cannot identify</a:t>
            </a:r>
          </a:p>
          <a:p>
            <a:pPr lvl="1" eaLnBrk="1" hangingPunct="1">
              <a:lnSpc>
                <a:spcPct val="110000"/>
              </a:lnSpc>
            </a:pPr>
            <a:r>
              <a:rPr lang="en-US" sz="2000" smtClean="0"/>
              <a:t>Unavoidable</a:t>
            </a:r>
          </a:p>
          <a:p>
            <a:pPr lvl="1" eaLnBrk="1" hangingPunct="1">
              <a:lnSpc>
                <a:spcPct val="110000"/>
              </a:lnSpc>
            </a:pPr>
            <a:r>
              <a:rPr lang="en-US" sz="2000" smtClean="0"/>
              <a:t>Cause slight differences in process variables like diameter, weight, service time, temperature, etc.</a:t>
            </a:r>
          </a:p>
          <a:p>
            <a:pPr eaLnBrk="1" hangingPunct="1">
              <a:lnSpc>
                <a:spcPct val="110000"/>
              </a:lnSpc>
            </a:pPr>
            <a:r>
              <a:rPr lang="en-US" sz="2400" b="1" u="sng" smtClean="0">
                <a:solidFill>
                  <a:schemeClr val="folHlink"/>
                </a:solidFill>
              </a:rPr>
              <a:t>Assignable causes</a:t>
            </a:r>
            <a:r>
              <a:rPr lang="en-US" sz="2400" b="1" smtClean="0">
                <a:solidFill>
                  <a:schemeClr val="folHlink"/>
                </a:solidFill>
              </a:rPr>
              <a:t> of variation</a:t>
            </a:r>
          </a:p>
          <a:p>
            <a:pPr lvl="1" eaLnBrk="1" hangingPunct="1">
              <a:lnSpc>
                <a:spcPct val="110000"/>
              </a:lnSpc>
            </a:pPr>
            <a:r>
              <a:rPr lang="en-US" sz="2000" smtClean="0"/>
              <a:t>Causes can be identified and eliminated</a:t>
            </a:r>
          </a:p>
          <a:p>
            <a:pPr lvl="1" eaLnBrk="1" hangingPunct="1">
              <a:lnSpc>
                <a:spcPct val="110000"/>
              </a:lnSpc>
            </a:pPr>
            <a:r>
              <a:rPr lang="en-US" sz="2000" smtClean="0"/>
              <a:t>Typical causes are poor employee training, worn tool, machine needing repair, etc.</a:t>
            </a:r>
          </a:p>
          <a:p>
            <a:pPr eaLnBrk="1" hangingPunct="1">
              <a:lnSpc>
                <a:spcPct val="90000"/>
              </a:lnSpc>
            </a:pPr>
            <a:endParaRPr lang="en-US" sz="2000" smtClean="0"/>
          </a:p>
        </p:txBody>
      </p:sp>
      <p:sp>
        <p:nvSpPr>
          <p:cNvPr id="4" name="Footer Placeholder 3"/>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fade">
                                      <p:cBhvr>
                                        <p:cTn id="10" dur="500"/>
                                        <p:tgtEl>
                                          <p:spTgt spid="1229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fade">
                                      <p:cBhvr>
                                        <p:cTn id="13" dur="500"/>
                                        <p:tgtEl>
                                          <p:spTgt spid="1229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291">
                                            <p:txEl>
                                              <p:pRg st="3" end="3"/>
                                            </p:txEl>
                                          </p:spTgt>
                                        </p:tgtEl>
                                        <p:attrNameLst>
                                          <p:attrName>style.visibility</p:attrName>
                                        </p:attrNameLst>
                                      </p:cBhvr>
                                      <p:to>
                                        <p:strVal val="visible"/>
                                      </p:to>
                                    </p:set>
                                    <p:animEffect transition="in" filter="fade">
                                      <p:cBhvr>
                                        <p:cTn id="16" dur="500"/>
                                        <p:tgtEl>
                                          <p:spTgt spid="1229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291">
                                            <p:txEl>
                                              <p:pRg st="4" end="4"/>
                                            </p:txEl>
                                          </p:spTgt>
                                        </p:tgtEl>
                                        <p:attrNameLst>
                                          <p:attrName>style.visibility</p:attrName>
                                        </p:attrNameLst>
                                      </p:cBhvr>
                                      <p:to>
                                        <p:strVal val="visible"/>
                                      </p:to>
                                    </p:set>
                                    <p:animEffect transition="in" filter="fade">
                                      <p:cBhvr>
                                        <p:cTn id="21" dur="500"/>
                                        <p:tgtEl>
                                          <p:spTgt spid="12291">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291">
                                            <p:txEl>
                                              <p:pRg st="5" end="5"/>
                                            </p:txEl>
                                          </p:spTgt>
                                        </p:tgtEl>
                                        <p:attrNameLst>
                                          <p:attrName>style.visibility</p:attrName>
                                        </p:attrNameLst>
                                      </p:cBhvr>
                                      <p:to>
                                        <p:strVal val="visible"/>
                                      </p:to>
                                    </p:set>
                                    <p:animEffect transition="in" filter="fade">
                                      <p:cBhvr>
                                        <p:cTn id="24" dur="500"/>
                                        <p:tgtEl>
                                          <p:spTgt spid="12291">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291">
                                            <p:txEl>
                                              <p:pRg st="6" end="6"/>
                                            </p:txEl>
                                          </p:spTgt>
                                        </p:tgtEl>
                                        <p:attrNameLst>
                                          <p:attrName>style.visibility</p:attrName>
                                        </p:attrNameLst>
                                      </p:cBhvr>
                                      <p:to>
                                        <p:strVal val="visible"/>
                                      </p:to>
                                    </p:set>
                                    <p:animEffect transition="in" filter="fade">
                                      <p:cBhvr>
                                        <p:cTn id="27"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en-US" smtClean="0"/>
              <a:t>Defining Quality – 5 Ways</a:t>
            </a:r>
          </a:p>
        </p:txBody>
      </p:sp>
      <p:sp>
        <p:nvSpPr>
          <p:cNvPr id="12291" name="Rectangle 3"/>
          <p:cNvSpPr>
            <a:spLocks noGrp="1" noChangeArrowheads="1"/>
          </p:cNvSpPr>
          <p:nvPr>
            <p:ph type="body" idx="1"/>
          </p:nvPr>
        </p:nvSpPr>
        <p:spPr/>
        <p:txBody>
          <a:bodyPr/>
          <a:lstStyle/>
          <a:p>
            <a:pPr eaLnBrk="1" hangingPunct="1">
              <a:lnSpc>
                <a:spcPct val="90000"/>
              </a:lnSpc>
            </a:pPr>
            <a:r>
              <a:rPr lang="en-US" sz="2400" smtClean="0">
                <a:solidFill>
                  <a:schemeClr val="folHlink"/>
                </a:solidFill>
              </a:rPr>
              <a:t>Conformance to specifications</a:t>
            </a:r>
          </a:p>
          <a:p>
            <a:pPr lvl="1" eaLnBrk="1" hangingPunct="1">
              <a:lnSpc>
                <a:spcPct val="90000"/>
              </a:lnSpc>
            </a:pPr>
            <a:r>
              <a:rPr lang="en-US" sz="2000" smtClean="0"/>
              <a:t>Does product/service meet targets and tolerances defined by designers?</a:t>
            </a:r>
          </a:p>
          <a:p>
            <a:pPr eaLnBrk="1" hangingPunct="1">
              <a:lnSpc>
                <a:spcPct val="90000"/>
              </a:lnSpc>
            </a:pPr>
            <a:r>
              <a:rPr lang="en-US" sz="2400" smtClean="0">
                <a:solidFill>
                  <a:schemeClr val="folHlink"/>
                </a:solidFill>
              </a:rPr>
              <a:t>Fitness for use</a:t>
            </a:r>
            <a:r>
              <a:rPr lang="en-US" sz="2400" smtClean="0"/>
              <a:t> </a:t>
            </a:r>
          </a:p>
          <a:p>
            <a:pPr lvl="1" eaLnBrk="1" hangingPunct="1">
              <a:lnSpc>
                <a:spcPct val="90000"/>
              </a:lnSpc>
            </a:pPr>
            <a:r>
              <a:rPr lang="en-US" sz="2000" smtClean="0"/>
              <a:t>Evaluates performance for intended use</a:t>
            </a:r>
          </a:p>
          <a:p>
            <a:pPr eaLnBrk="1" hangingPunct="1">
              <a:lnSpc>
                <a:spcPct val="90000"/>
              </a:lnSpc>
            </a:pPr>
            <a:r>
              <a:rPr lang="en-US" sz="2400" smtClean="0">
                <a:solidFill>
                  <a:schemeClr val="folHlink"/>
                </a:solidFill>
              </a:rPr>
              <a:t>Value for price paid</a:t>
            </a:r>
          </a:p>
          <a:p>
            <a:pPr lvl="1" eaLnBrk="1" hangingPunct="1">
              <a:lnSpc>
                <a:spcPct val="90000"/>
              </a:lnSpc>
            </a:pPr>
            <a:r>
              <a:rPr lang="en-US" sz="2000" smtClean="0"/>
              <a:t>Evaluation of usefulness vs. price paid</a:t>
            </a:r>
          </a:p>
          <a:p>
            <a:pPr eaLnBrk="1" hangingPunct="1">
              <a:lnSpc>
                <a:spcPct val="90000"/>
              </a:lnSpc>
            </a:pPr>
            <a:r>
              <a:rPr lang="en-US" sz="2400" smtClean="0">
                <a:solidFill>
                  <a:schemeClr val="folHlink"/>
                </a:solidFill>
              </a:rPr>
              <a:t>Support services</a:t>
            </a:r>
          </a:p>
          <a:p>
            <a:pPr lvl="1" eaLnBrk="1" hangingPunct="1">
              <a:lnSpc>
                <a:spcPct val="90000"/>
              </a:lnSpc>
            </a:pPr>
            <a:r>
              <a:rPr lang="en-US" sz="2000" smtClean="0"/>
              <a:t>Quality of support after sale</a:t>
            </a:r>
          </a:p>
          <a:p>
            <a:pPr eaLnBrk="1" hangingPunct="1">
              <a:lnSpc>
                <a:spcPct val="90000"/>
              </a:lnSpc>
            </a:pPr>
            <a:r>
              <a:rPr lang="en-US" sz="2400" smtClean="0">
                <a:solidFill>
                  <a:schemeClr val="folHlink"/>
                </a:solidFill>
              </a:rPr>
              <a:t>Psychological</a:t>
            </a:r>
          </a:p>
          <a:p>
            <a:pPr lvl="1" eaLnBrk="1" hangingPunct="1">
              <a:lnSpc>
                <a:spcPct val="90000"/>
              </a:lnSpc>
            </a:pPr>
            <a:r>
              <a:rPr lang="en-US" sz="2000" smtClean="0"/>
              <a:t>e.g.  Ambiance, prestige, friendly staff</a:t>
            </a:r>
          </a:p>
          <a:p>
            <a:pPr eaLnBrk="1" hangingPunct="1">
              <a:lnSpc>
                <a:spcPct val="90000"/>
              </a:lnSpc>
            </a:pPr>
            <a:endParaRPr lang="en-US" sz="2400" smtClean="0"/>
          </a:p>
          <a:p>
            <a:pPr eaLnBrk="1" hangingPunct="1">
              <a:lnSpc>
                <a:spcPct val="90000"/>
              </a:lnSpc>
            </a:pPr>
            <a:endParaRPr lang="en-US" smtClean="0"/>
          </a:p>
          <a:p>
            <a:pPr eaLnBrk="1" hangingPunct="1">
              <a:lnSpc>
                <a:spcPct val="90000"/>
              </a:lnSpc>
            </a:pPr>
            <a:endParaRPr lang="en-US" smtClean="0"/>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fade">
                                      <p:cBhvr>
                                        <p:cTn id="10" dur="500"/>
                                        <p:tgtEl>
                                          <p:spTgt spid="1229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fade">
                                      <p:cBhvr>
                                        <p:cTn id="15" dur="500"/>
                                        <p:tgtEl>
                                          <p:spTgt spid="1229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291">
                                            <p:txEl>
                                              <p:pRg st="3" end="3"/>
                                            </p:txEl>
                                          </p:spTgt>
                                        </p:tgtEl>
                                        <p:attrNameLst>
                                          <p:attrName>style.visibility</p:attrName>
                                        </p:attrNameLst>
                                      </p:cBhvr>
                                      <p:to>
                                        <p:strVal val="visible"/>
                                      </p:to>
                                    </p:set>
                                    <p:animEffect transition="in" filter="fade">
                                      <p:cBhvr>
                                        <p:cTn id="18" dur="500"/>
                                        <p:tgtEl>
                                          <p:spTgt spid="1229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animEffect transition="in" filter="fade">
                                      <p:cBhvr>
                                        <p:cTn id="23" dur="500"/>
                                        <p:tgtEl>
                                          <p:spTgt spid="12291">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291">
                                            <p:txEl>
                                              <p:pRg st="5" end="5"/>
                                            </p:txEl>
                                          </p:spTgt>
                                        </p:tgtEl>
                                        <p:attrNameLst>
                                          <p:attrName>style.visibility</p:attrName>
                                        </p:attrNameLst>
                                      </p:cBhvr>
                                      <p:to>
                                        <p:strVal val="visible"/>
                                      </p:to>
                                    </p:set>
                                    <p:animEffect transition="in" filter="fade">
                                      <p:cBhvr>
                                        <p:cTn id="26" dur="500"/>
                                        <p:tgtEl>
                                          <p:spTgt spid="1229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291">
                                            <p:txEl>
                                              <p:pRg st="6" end="6"/>
                                            </p:txEl>
                                          </p:spTgt>
                                        </p:tgtEl>
                                        <p:attrNameLst>
                                          <p:attrName>style.visibility</p:attrName>
                                        </p:attrNameLst>
                                      </p:cBhvr>
                                      <p:to>
                                        <p:strVal val="visible"/>
                                      </p:to>
                                    </p:set>
                                    <p:animEffect transition="in" filter="fade">
                                      <p:cBhvr>
                                        <p:cTn id="31" dur="500"/>
                                        <p:tgtEl>
                                          <p:spTgt spid="12291">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291">
                                            <p:txEl>
                                              <p:pRg st="7" end="7"/>
                                            </p:txEl>
                                          </p:spTgt>
                                        </p:tgtEl>
                                        <p:attrNameLst>
                                          <p:attrName>style.visibility</p:attrName>
                                        </p:attrNameLst>
                                      </p:cBhvr>
                                      <p:to>
                                        <p:strVal val="visible"/>
                                      </p:to>
                                    </p:set>
                                    <p:animEffect transition="in" filter="fade">
                                      <p:cBhvr>
                                        <p:cTn id="34" dur="500"/>
                                        <p:tgtEl>
                                          <p:spTgt spid="1229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291">
                                            <p:txEl>
                                              <p:pRg st="8" end="8"/>
                                            </p:txEl>
                                          </p:spTgt>
                                        </p:tgtEl>
                                        <p:attrNameLst>
                                          <p:attrName>style.visibility</p:attrName>
                                        </p:attrNameLst>
                                      </p:cBhvr>
                                      <p:to>
                                        <p:strVal val="visible"/>
                                      </p:to>
                                    </p:set>
                                    <p:animEffect transition="in" filter="fade">
                                      <p:cBhvr>
                                        <p:cTn id="39" dur="500"/>
                                        <p:tgtEl>
                                          <p:spTgt spid="12291">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291">
                                            <p:txEl>
                                              <p:pRg st="9" end="9"/>
                                            </p:txEl>
                                          </p:spTgt>
                                        </p:tgtEl>
                                        <p:attrNameLst>
                                          <p:attrName>style.visibility</p:attrName>
                                        </p:attrNameLst>
                                      </p:cBhvr>
                                      <p:to>
                                        <p:strVal val="visible"/>
                                      </p:to>
                                    </p:set>
                                    <p:animEffect transition="in" filter="fade">
                                      <p:cBhvr>
                                        <p:cTn id="42" dur="500"/>
                                        <p:tgtEl>
                                          <p:spTgt spid="122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3600" dirty="0" smtClean="0">
                <a:solidFill>
                  <a:srgbClr val="0000FF"/>
                </a:solidFill>
                <a:latin typeface="Palatino Linotype" panose="02040502050505030304" pitchFamily="18" charset="0"/>
              </a:rPr>
              <a:t>Measuring</a:t>
            </a:r>
            <a:r>
              <a:rPr lang="en-US" sz="4000" dirty="0" smtClean="0"/>
              <a:t> </a:t>
            </a:r>
            <a:r>
              <a:rPr lang="en-US" sz="3600" dirty="0" smtClean="0">
                <a:solidFill>
                  <a:srgbClr val="0000FF"/>
                </a:solidFill>
                <a:latin typeface="Palatino Linotype" panose="02040502050505030304" pitchFamily="18" charset="0"/>
              </a:rPr>
              <a:t>Variation: The Standard Deviation</a:t>
            </a:r>
          </a:p>
        </p:txBody>
      </p:sp>
      <p:sp>
        <p:nvSpPr>
          <p:cNvPr id="14339" name="Rectangle 3"/>
          <p:cNvSpPr>
            <a:spLocks noGrp="1" noChangeArrowheads="1"/>
          </p:cNvSpPr>
          <p:nvPr>
            <p:ph type="body" sz="half" idx="1"/>
          </p:nvPr>
        </p:nvSpPr>
        <p:spPr>
          <a:xfrm>
            <a:off x="3352800" y="1981200"/>
            <a:ext cx="5080000" cy="4114800"/>
          </a:xfrm>
        </p:spPr>
        <p:txBody>
          <a:bodyPr/>
          <a:lstStyle/>
          <a:p>
            <a:pPr eaLnBrk="1" hangingPunct="1">
              <a:buFont typeface="Wingdings" pitchFamily="2" charset="2"/>
              <a:buNone/>
            </a:pPr>
            <a:r>
              <a:rPr lang="en-US" b="1" smtClean="0">
                <a:solidFill>
                  <a:schemeClr val="folHlink"/>
                </a:solidFill>
              </a:rPr>
              <a:t>	Small vs. Large Variation</a:t>
            </a:r>
          </a:p>
          <a:p>
            <a:pPr eaLnBrk="1" hangingPunct="1">
              <a:buFont typeface="Wingdings" pitchFamily="2" charset="2"/>
              <a:buNone/>
            </a:pPr>
            <a:endParaRPr lang="en-US" u="sng" smtClean="0"/>
          </a:p>
        </p:txBody>
      </p:sp>
      <p:pic>
        <p:nvPicPr>
          <p:cNvPr id="14340" name="Picture 5" descr="w0131-n"/>
          <p:cNvPicPr>
            <a:picLocks noChangeAspect="1" noChangeArrowheads="1"/>
          </p:cNvPicPr>
          <p:nvPr/>
        </p:nvPicPr>
        <p:blipFill>
          <a:blip r:embed="rId2"/>
          <a:srcRect/>
          <a:stretch>
            <a:fillRect/>
          </a:stretch>
        </p:blipFill>
        <p:spPr bwMode="auto">
          <a:xfrm>
            <a:off x="3299884" y="3011488"/>
            <a:ext cx="4876800" cy="33528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Yabibal A.</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4100" smtClean="0"/>
              <a:t>Process Capability</a:t>
            </a:r>
          </a:p>
        </p:txBody>
      </p:sp>
      <p:sp>
        <p:nvSpPr>
          <p:cNvPr id="15363" name="Rectangle 3"/>
          <p:cNvSpPr>
            <a:spLocks noGrp="1" noChangeArrowheads="1"/>
          </p:cNvSpPr>
          <p:nvPr>
            <p:ph type="body" idx="1"/>
          </p:nvPr>
        </p:nvSpPr>
        <p:spPr/>
        <p:txBody>
          <a:bodyPr/>
          <a:lstStyle/>
          <a:p>
            <a:pPr eaLnBrk="1" hangingPunct="1">
              <a:lnSpc>
                <a:spcPct val="90000"/>
              </a:lnSpc>
            </a:pPr>
            <a:r>
              <a:rPr lang="en-US" sz="2800" smtClean="0"/>
              <a:t>A measure of the ability of a process to meet preset design specifications:</a:t>
            </a:r>
          </a:p>
          <a:p>
            <a:pPr lvl="1" eaLnBrk="1" hangingPunct="1">
              <a:lnSpc>
                <a:spcPct val="90000"/>
              </a:lnSpc>
            </a:pPr>
            <a:r>
              <a:rPr lang="en-US" sz="2400" smtClean="0"/>
              <a:t>Determines whether the process can do what we are asking it to do</a:t>
            </a:r>
          </a:p>
          <a:p>
            <a:pPr eaLnBrk="1" hangingPunct="1">
              <a:lnSpc>
                <a:spcPct val="90000"/>
              </a:lnSpc>
            </a:pPr>
            <a:r>
              <a:rPr lang="en-US" sz="2800" smtClean="0"/>
              <a:t>Design specifications (tolerances):</a:t>
            </a:r>
          </a:p>
          <a:p>
            <a:pPr lvl="1" eaLnBrk="1" hangingPunct="1">
              <a:lnSpc>
                <a:spcPct val="90000"/>
              </a:lnSpc>
            </a:pPr>
            <a:r>
              <a:rPr lang="en-US" sz="2400" smtClean="0"/>
              <a:t>Determined by design engineers to define the acceptable range of individual product characteristics (e.g.: physical dimensions, elapsed time, etc.) </a:t>
            </a:r>
          </a:p>
          <a:p>
            <a:pPr lvl="1" eaLnBrk="1" hangingPunct="1">
              <a:lnSpc>
                <a:spcPct val="90000"/>
              </a:lnSpc>
            </a:pPr>
            <a:r>
              <a:rPr lang="en-US" sz="2400" smtClean="0"/>
              <a:t>Based upon customer expectations &amp; how the product works (not statistics!)</a:t>
            </a:r>
          </a:p>
        </p:txBody>
      </p:sp>
      <p:sp>
        <p:nvSpPr>
          <p:cNvPr id="4" name="Footer Placeholder 3"/>
          <p:cNvSpPr>
            <a:spLocks noGrp="1"/>
          </p:cNvSpPr>
          <p:nvPr>
            <p:ph type="ftr" sz="quarter" idx="11"/>
          </p:nvPr>
        </p:nvSpPr>
        <p:spPr/>
        <p:txBody>
          <a:bodyPr/>
          <a:lstStyle/>
          <a:p>
            <a:r>
              <a:rPr lang="en-US" smtClean="0"/>
              <a:t>Yabibal A.</a:t>
            </a:r>
            <a:endParaRPr lang="en-US" dirty="0"/>
          </a:p>
        </p:txBody>
      </p:sp>
    </p:spTree>
  </p:cSld>
  <p:clrMapOvr>
    <a:masterClrMapping/>
  </p:clrMapOvr>
  <p:transition>
    <p:zoom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sz="3600" dirty="0" smtClean="0">
                <a:solidFill>
                  <a:srgbClr val="0000FF"/>
                </a:solidFill>
                <a:latin typeface="Palatino Linotype" panose="02040502050505030304" pitchFamily="18" charset="0"/>
              </a:rPr>
              <a:t>Relationship between Process Variability and Specification Width</a:t>
            </a:r>
          </a:p>
        </p:txBody>
      </p:sp>
      <p:pic>
        <p:nvPicPr>
          <p:cNvPr id="16387" name="Picture 4" descr="w0147-n"/>
          <p:cNvPicPr>
            <a:picLocks noChangeAspect="1" noChangeArrowheads="1"/>
          </p:cNvPicPr>
          <p:nvPr/>
        </p:nvPicPr>
        <p:blipFill>
          <a:blip r:embed="rId2"/>
          <a:srcRect/>
          <a:stretch>
            <a:fillRect/>
          </a:stretch>
        </p:blipFill>
        <p:spPr bwMode="auto">
          <a:xfrm>
            <a:off x="2946400" y="1905000"/>
            <a:ext cx="6096000" cy="44196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Yabibal A.</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4100" smtClean="0"/>
              <a:t>Three Sigma Capability</a:t>
            </a:r>
          </a:p>
        </p:txBody>
      </p:sp>
      <p:sp>
        <p:nvSpPr>
          <p:cNvPr id="17411" name="Rectangle 3"/>
          <p:cNvSpPr>
            <a:spLocks noGrp="1" noChangeArrowheads="1"/>
          </p:cNvSpPr>
          <p:nvPr>
            <p:ph type="body" idx="1"/>
          </p:nvPr>
        </p:nvSpPr>
        <p:spPr/>
        <p:txBody>
          <a:bodyPr/>
          <a:lstStyle/>
          <a:p>
            <a:pPr eaLnBrk="1" hangingPunct="1">
              <a:lnSpc>
                <a:spcPct val="90000"/>
              </a:lnSpc>
            </a:pPr>
            <a:r>
              <a:rPr lang="en-US" smtClean="0"/>
              <a:t>Mean output +/- 3 standard deviations falls within the design specification </a:t>
            </a:r>
          </a:p>
          <a:p>
            <a:pPr eaLnBrk="1" hangingPunct="1">
              <a:lnSpc>
                <a:spcPct val="90000"/>
              </a:lnSpc>
            </a:pPr>
            <a:r>
              <a:rPr lang="en-US" smtClean="0"/>
              <a:t>It means that 0.26% of output falls outside the design specification and is unacceptable.</a:t>
            </a:r>
          </a:p>
          <a:p>
            <a:pPr eaLnBrk="1" hangingPunct="1">
              <a:lnSpc>
                <a:spcPct val="90000"/>
              </a:lnSpc>
            </a:pPr>
            <a:r>
              <a:rPr lang="en-US" smtClean="0"/>
              <a:t>The result: a 3-sigma capable process produces 2600 defects for every million units produced</a:t>
            </a:r>
          </a:p>
        </p:txBody>
      </p:sp>
      <p:sp>
        <p:nvSpPr>
          <p:cNvPr id="4" name="Footer Placeholder 3"/>
          <p:cNvSpPr>
            <a:spLocks noGrp="1"/>
          </p:cNvSpPr>
          <p:nvPr>
            <p:ph type="ftr" sz="quarter" idx="11"/>
          </p:nvPr>
        </p:nvSpPr>
        <p:spPr/>
        <p:txBody>
          <a:bodyPr/>
          <a:lstStyle/>
          <a:p>
            <a:r>
              <a:rPr lang="en-US" smtClean="0"/>
              <a:t>Yabibal A.</a:t>
            </a:r>
            <a:endParaRPr lang="en-US" dirty="0"/>
          </a:p>
        </p:txBody>
      </p:sp>
    </p:spTree>
  </p:cSld>
  <p:clrMapOvr>
    <a:masterClrMapping/>
  </p:clrMapOvr>
  <p:transition>
    <p:zoom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Six Sigma Capability</a:t>
            </a:r>
          </a:p>
        </p:txBody>
      </p:sp>
      <p:sp>
        <p:nvSpPr>
          <p:cNvPr id="18435" name="Rectangle 3"/>
          <p:cNvSpPr>
            <a:spLocks noGrp="1" noChangeArrowheads="1"/>
          </p:cNvSpPr>
          <p:nvPr>
            <p:ph type="body" idx="1"/>
          </p:nvPr>
        </p:nvSpPr>
        <p:spPr/>
        <p:txBody>
          <a:bodyPr/>
          <a:lstStyle/>
          <a:p>
            <a:pPr eaLnBrk="1" hangingPunct="1"/>
            <a:r>
              <a:rPr lang="en-US" sz="2800" smtClean="0"/>
              <a:t>Six sigma capability assumes the process is capable of producing output where the mean +/- 6 standard deviations fall within the design specifications</a:t>
            </a:r>
          </a:p>
          <a:p>
            <a:pPr eaLnBrk="1" hangingPunct="1"/>
            <a:r>
              <a:rPr lang="en-US" sz="2800" smtClean="0"/>
              <a:t>The result: only 3.4 defects for every million produced</a:t>
            </a:r>
          </a:p>
          <a:p>
            <a:pPr eaLnBrk="1" hangingPunct="1"/>
            <a:r>
              <a:rPr lang="en-US" sz="2800" smtClean="0"/>
              <a:t>Six sigma capability means smaller variation and therefore higher quality</a:t>
            </a:r>
          </a:p>
          <a:p>
            <a:pPr eaLnBrk="1" hangingPunct="1"/>
            <a:endParaRPr lang="en-US" sz="2800" smtClean="0"/>
          </a:p>
        </p:txBody>
      </p:sp>
      <p:sp>
        <p:nvSpPr>
          <p:cNvPr id="4" name="Footer Placeholder 3"/>
          <p:cNvSpPr>
            <a:spLocks noGrp="1"/>
          </p:cNvSpPr>
          <p:nvPr>
            <p:ph type="ftr" sz="quarter" idx="11"/>
          </p:nvPr>
        </p:nvSpPr>
        <p:spPr/>
        <p:txBody>
          <a:bodyPr/>
          <a:lstStyle/>
          <a:p>
            <a:r>
              <a:rPr lang="en-US" smtClean="0"/>
              <a:t>Yabibal A.</a:t>
            </a:r>
            <a:endParaRPr lang="en-US" dirty="0"/>
          </a:p>
        </p:txBody>
      </p:sp>
    </p:spTree>
  </p:cSld>
  <p:clrMapOvr>
    <a:masterClrMapping/>
  </p:clrMapOvr>
  <p:transition>
    <p:zoom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r>
              <a:rPr lang="en-US" sz="3600" dirty="0" smtClean="0">
                <a:solidFill>
                  <a:srgbClr val="0000FF"/>
                </a:solidFill>
                <a:latin typeface="Palatino Linotype" panose="02040502050505030304" pitchFamily="18" charset="0"/>
              </a:rPr>
              <a:t>Process Control Charts</a:t>
            </a:r>
          </a:p>
        </p:txBody>
      </p:sp>
      <p:sp>
        <p:nvSpPr>
          <p:cNvPr id="19459" name="Rectangle 3"/>
          <p:cNvSpPr>
            <a:spLocks noGrp="1" noChangeArrowheads="1"/>
          </p:cNvSpPr>
          <p:nvPr>
            <p:ph type="body" sz="half" idx="1"/>
          </p:nvPr>
        </p:nvSpPr>
        <p:spPr>
          <a:xfrm>
            <a:off x="711200" y="2017714"/>
            <a:ext cx="10769600" cy="4840287"/>
          </a:xfrm>
        </p:spPr>
        <p:txBody>
          <a:bodyPr/>
          <a:lstStyle/>
          <a:p>
            <a:pPr eaLnBrk="1" hangingPunct="1">
              <a:lnSpc>
                <a:spcPct val="90000"/>
              </a:lnSpc>
              <a:buFont typeface="Wingdings" pitchFamily="2" charset="2"/>
              <a:buNone/>
            </a:pPr>
            <a:r>
              <a:rPr lang="en-US" sz="2000" b="1" smtClean="0">
                <a:solidFill>
                  <a:schemeClr val="folHlink"/>
                </a:solidFill>
              </a:rPr>
              <a:t>	Control Charts</a:t>
            </a:r>
            <a:r>
              <a:rPr lang="en-US" sz="2000" smtClean="0"/>
              <a:t> show sample data plotted on a graph with Center Line (CL), Upper Control Limit (UCL), and Lower Control Limit (LCL).</a:t>
            </a:r>
          </a:p>
          <a:p>
            <a:pPr eaLnBrk="1" hangingPunct="1">
              <a:buFont typeface="Wingdings" pitchFamily="2" charset="2"/>
              <a:buNone/>
            </a:pPr>
            <a:endParaRPr lang="en-US" sz="1800" smtClean="0"/>
          </a:p>
          <a:p>
            <a:pPr eaLnBrk="1" hangingPunct="1">
              <a:buFont typeface="Wingdings" pitchFamily="2" charset="2"/>
              <a:buNone/>
            </a:pPr>
            <a:endParaRPr lang="en-US" sz="1800" smtClean="0"/>
          </a:p>
        </p:txBody>
      </p:sp>
      <p:pic>
        <p:nvPicPr>
          <p:cNvPr id="19460" name="Picture 6" descr="06_03"/>
          <p:cNvPicPr>
            <a:picLocks noGrp="1" noChangeAspect="1" noChangeArrowheads="1"/>
          </p:cNvPicPr>
          <p:nvPr>
            <p:ph sz="half" idx="2"/>
          </p:nvPr>
        </p:nvPicPr>
        <p:blipFill>
          <a:blip r:embed="rId2"/>
          <a:srcRect/>
          <a:stretch>
            <a:fillRect/>
          </a:stretch>
        </p:blipFill>
        <p:spPr>
          <a:xfrm>
            <a:off x="1625600" y="2819400"/>
            <a:ext cx="8940800" cy="2917825"/>
          </a:xfrm>
          <a:noFill/>
        </p:spPr>
      </p:pic>
      <p:sp>
        <p:nvSpPr>
          <p:cNvPr id="5" name="Footer Placeholder 4"/>
          <p:cNvSpPr>
            <a:spLocks noGrp="1"/>
          </p:cNvSpPr>
          <p:nvPr>
            <p:ph type="ftr" sz="quarter" idx="11"/>
          </p:nvPr>
        </p:nvSpPr>
        <p:spPr/>
        <p:txBody>
          <a:bodyPr/>
          <a:lstStyle/>
          <a:p>
            <a:pPr>
              <a:defRPr/>
            </a:pPr>
            <a:r>
              <a:rPr lang="en-US" smtClean="0"/>
              <a:t>Yabibal A.</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US" sz="3600" dirty="0" smtClean="0">
                <a:solidFill>
                  <a:srgbClr val="0000FF"/>
                </a:solidFill>
                <a:latin typeface="Palatino Linotype" panose="02040502050505030304" pitchFamily="18" charset="0"/>
              </a:rPr>
              <a:t>Setting Control Limits</a:t>
            </a:r>
          </a:p>
        </p:txBody>
      </p:sp>
      <p:pic>
        <p:nvPicPr>
          <p:cNvPr id="20483" name="Picture 5" descr="w0150-n"/>
          <p:cNvPicPr>
            <a:picLocks noChangeAspect="1" noChangeArrowheads="1"/>
          </p:cNvPicPr>
          <p:nvPr/>
        </p:nvPicPr>
        <p:blipFill>
          <a:blip r:embed="rId2"/>
          <a:srcRect/>
          <a:stretch>
            <a:fillRect/>
          </a:stretch>
        </p:blipFill>
        <p:spPr bwMode="auto">
          <a:xfrm>
            <a:off x="3048001" y="2057400"/>
            <a:ext cx="4982633" cy="43434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Yabibal A.</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r>
              <a:rPr lang="en-US" sz="3600" dirty="0" smtClean="0">
                <a:solidFill>
                  <a:srgbClr val="0000FF"/>
                </a:solidFill>
                <a:latin typeface="Palatino Linotype" panose="02040502050505030304" pitchFamily="18" charset="0"/>
              </a:rPr>
              <a:t>Types of Control Charts</a:t>
            </a:r>
          </a:p>
        </p:txBody>
      </p:sp>
      <p:sp>
        <p:nvSpPr>
          <p:cNvPr id="151555" name="Rectangle 3"/>
          <p:cNvSpPr>
            <a:spLocks noGrp="1" noChangeArrowheads="1"/>
          </p:cNvSpPr>
          <p:nvPr>
            <p:ph type="body" sz="half" idx="1"/>
          </p:nvPr>
        </p:nvSpPr>
        <p:spPr>
          <a:xfrm>
            <a:off x="711200" y="2017713"/>
            <a:ext cx="10769600" cy="4002087"/>
          </a:xfrm>
        </p:spPr>
        <p:txBody>
          <a:bodyPr/>
          <a:lstStyle/>
          <a:p>
            <a:pPr eaLnBrk="1" hangingPunct="1">
              <a:lnSpc>
                <a:spcPct val="90000"/>
              </a:lnSpc>
            </a:pPr>
            <a:r>
              <a:rPr lang="en-US" sz="2800" b="1" dirty="0" smtClean="0">
                <a:solidFill>
                  <a:schemeClr val="folHlink"/>
                </a:solidFill>
              </a:rPr>
              <a:t>Control chart for </a:t>
            </a:r>
            <a:r>
              <a:rPr lang="en-US" sz="2800" b="1" u="sng" dirty="0" smtClean="0">
                <a:solidFill>
                  <a:schemeClr val="folHlink"/>
                </a:solidFill>
              </a:rPr>
              <a:t>variables</a:t>
            </a:r>
            <a:r>
              <a:rPr lang="en-US" sz="2800" dirty="0" smtClean="0"/>
              <a:t> are used to monitor characteristics that can be measured, e.g. length, weight, diameter, time, etc.</a:t>
            </a:r>
          </a:p>
          <a:p>
            <a:pPr eaLnBrk="1" hangingPunct="1">
              <a:lnSpc>
                <a:spcPct val="90000"/>
              </a:lnSpc>
            </a:pPr>
            <a:r>
              <a:rPr lang="en-US" sz="2800" b="1" dirty="0" smtClean="0">
                <a:solidFill>
                  <a:schemeClr val="folHlink"/>
                </a:solidFill>
              </a:rPr>
              <a:t>Control charts for </a:t>
            </a:r>
            <a:r>
              <a:rPr lang="en-US" sz="2800" b="1" u="sng" dirty="0" smtClean="0">
                <a:solidFill>
                  <a:schemeClr val="folHlink"/>
                </a:solidFill>
              </a:rPr>
              <a:t>attributes</a:t>
            </a:r>
            <a:r>
              <a:rPr lang="en-US" sz="2800" dirty="0" smtClean="0"/>
              <a:t> are used to monitor characteristics that have discrete values and can be counted, e.g. % defective, number of flaws in a shirt, number of broken eggs in a box, etc.</a:t>
            </a:r>
          </a:p>
          <a:p>
            <a:pPr eaLnBrk="1" hangingPunct="1">
              <a:lnSpc>
                <a:spcPct val="90000"/>
              </a:lnSpc>
              <a:buFont typeface="Wingdings" pitchFamily="2" charset="2"/>
              <a:buNone/>
            </a:pPr>
            <a:r>
              <a:rPr lang="en-US" sz="2000" dirty="0" smtClean="0"/>
              <a:t>     </a:t>
            </a:r>
            <a:endParaRPr lang="en-US" sz="1800" dirty="0" smtClean="0"/>
          </a:p>
          <a:p>
            <a:pPr eaLnBrk="1" hangingPunct="1">
              <a:buFont typeface="Wingdings" pitchFamily="2" charset="2"/>
              <a:buNone/>
            </a:pPr>
            <a:endParaRPr lang="en-US" sz="1800" dirty="0" smtClean="0"/>
          </a:p>
          <a:p>
            <a:pPr eaLnBrk="1" hangingPunct="1">
              <a:buFont typeface="Wingdings" pitchFamily="2" charset="2"/>
              <a:buNone/>
            </a:pPr>
            <a:endParaRPr lang="en-US" sz="1800" dirty="0" smtClean="0"/>
          </a:p>
        </p:txBody>
      </p:sp>
      <p:sp>
        <p:nvSpPr>
          <p:cNvPr id="4" name="Footer Placeholder 3"/>
          <p:cNvSpPr>
            <a:spLocks noGrp="1"/>
          </p:cNvSpPr>
          <p:nvPr>
            <p:ph type="ftr" sz="quarter" idx="11"/>
          </p:nvPr>
        </p:nvSpPr>
        <p:spPr/>
        <p:txBody>
          <a:bodyPr/>
          <a:lstStyle/>
          <a:p>
            <a:pPr>
              <a:defRPr/>
            </a:pPr>
            <a:r>
              <a:rPr lang="en-US" smtClean="0"/>
              <a:t>Yabibal 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Effect transition="in" filter="fade">
                                      <p:cBhvr>
                                        <p:cTn id="7" dur="500"/>
                                        <p:tgtEl>
                                          <p:spTgt spid="151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1555">
                                            <p:txEl>
                                              <p:pRg st="1" end="1"/>
                                            </p:txEl>
                                          </p:spTgt>
                                        </p:tgtEl>
                                        <p:attrNameLst>
                                          <p:attrName>style.visibility</p:attrName>
                                        </p:attrNameLst>
                                      </p:cBhvr>
                                      <p:to>
                                        <p:strVal val="visible"/>
                                      </p:to>
                                    </p:set>
                                    <p:animEffect transition="in" filter="fade">
                                      <p:cBhvr>
                                        <p:cTn id="12" dur="500"/>
                                        <p:tgtEl>
                                          <p:spTgt spid="151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1555">
                                            <p:txEl>
                                              <p:pRg st="2" end="2"/>
                                            </p:txEl>
                                          </p:spTgt>
                                        </p:tgtEl>
                                        <p:attrNameLst>
                                          <p:attrName>style.visibility</p:attrName>
                                        </p:attrNameLst>
                                      </p:cBhvr>
                                      <p:to>
                                        <p:strVal val="visible"/>
                                      </p:to>
                                    </p:set>
                                    <p:animEffect transition="in" filter="fade">
                                      <p:cBhvr>
                                        <p:cTn id="17" dur="500"/>
                                        <p:tgtEl>
                                          <p:spTgt spid="151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Control Charts for Variables</a:t>
            </a:r>
          </a:p>
        </p:txBody>
      </p:sp>
      <p:sp>
        <p:nvSpPr>
          <p:cNvPr id="22531" name="Rectangle 3"/>
          <p:cNvSpPr>
            <a:spLocks noGrp="1" noChangeArrowheads="1"/>
          </p:cNvSpPr>
          <p:nvPr>
            <p:ph type="body" idx="1"/>
          </p:nvPr>
        </p:nvSpPr>
        <p:spPr/>
        <p:txBody>
          <a:bodyPr/>
          <a:lstStyle/>
          <a:p>
            <a:pPr eaLnBrk="1" hangingPunct="1"/>
            <a:r>
              <a:rPr lang="en-US" smtClean="0"/>
              <a:t>Mean (x-bar) charts</a:t>
            </a:r>
          </a:p>
          <a:p>
            <a:pPr lvl="1" eaLnBrk="1" hangingPunct="1"/>
            <a:r>
              <a:rPr lang="en-US" smtClean="0"/>
              <a:t>Tracks the central tendency (the average value observed) over time</a:t>
            </a:r>
          </a:p>
          <a:p>
            <a:pPr eaLnBrk="1" hangingPunct="1"/>
            <a:r>
              <a:rPr lang="en-US" smtClean="0"/>
              <a:t>Range (R) charts:</a:t>
            </a:r>
          </a:p>
          <a:p>
            <a:pPr lvl="1" eaLnBrk="1" hangingPunct="1"/>
            <a:r>
              <a:rPr lang="en-US" smtClean="0"/>
              <a:t>Tracks the spread of the distribution over time (estimates the observed variation)</a:t>
            </a:r>
          </a:p>
        </p:txBody>
      </p:sp>
      <p:sp>
        <p:nvSpPr>
          <p:cNvPr id="4" name="Footer Placeholder 3"/>
          <p:cNvSpPr>
            <a:spLocks noGrp="1"/>
          </p:cNvSpPr>
          <p:nvPr>
            <p:ph type="ftr" sz="quarter" idx="11"/>
          </p:nvPr>
        </p:nvSpPr>
        <p:spPr/>
        <p:txBody>
          <a:bodyPr/>
          <a:lstStyle/>
          <a:p>
            <a:r>
              <a:rPr lang="en-US" smtClean="0"/>
              <a:t>Yabibal A.</a:t>
            </a:r>
            <a:endParaRPr lang="en-US" dirty="0"/>
          </a:p>
        </p:txBody>
      </p:sp>
    </p:spTree>
  </p:cSld>
  <p:clrMapOvr>
    <a:masterClrMapping/>
  </p:clrMapOvr>
  <p:transition>
    <p:zoom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en-US" sz="3600" dirty="0" smtClean="0">
                <a:solidFill>
                  <a:srgbClr val="0000FF"/>
                </a:solidFill>
                <a:latin typeface="Palatino Linotype" panose="02040502050505030304" pitchFamily="18" charset="0"/>
              </a:rPr>
              <a:t>x-bar and R charts</a:t>
            </a:r>
            <a:br>
              <a:rPr lang="en-US" sz="3600" dirty="0" smtClean="0">
                <a:solidFill>
                  <a:srgbClr val="0000FF"/>
                </a:solidFill>
                <a:latin typeface="Palatino Linotype" panose="02040502050505030304" pitchFamily="18" charset="0"/>
              </a:rPr>
            </a:br>
            <a:r>
              <a:rPr lang="en-US" sz="3600" dirty="0" smtClean="0">
                <a:solidFill>
                  <a:srgbClr val="0000FF"/>
                </a:solidFill>
                <a:latin typeface="Palatino Linotype" panose="02040502050505030304" pitchFamily="18" charset="0"/>
              </a:rPr>
              <a:t>monitor different parameters!</a:t>
            </a:r>
          </a:p>
        </p:txBody>
      </p:sp>
      <p:pic>
        <p:nvPicPr>
          <p:cNvPr id="23555" name="Picture 5" descr="w0139-n"/>
          <p:cNvPicPr>
            <a:picLocks noChangeAspect="1" noChangeArrowheads="1"/>
          </p:cNvPicPr>
          <p:nvPr/>
        </p:nvPicPr>
        <p:blipFill>
          <a:blip r:embed="rId2"/>
          <a:srcRect/>
          <a:stretch>
            <a:fillRect/>
          </a:stretch>
        </p:blipFill>
        <p:spPr bwMode="auto">
          <a:xfrm>
            <a:off x="2235200" y="1569720"/>
            <a:ext cx="6400800" cy="4475163"/>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Yabibal A.</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r>
              <a:rPr lang="en-US" dirty="0" smtClean="0"/>
              <a:t>Manufacturing Quality vs. Service Quality</a:t>
            </a:r>
          </a:p>
        </p:txBody>
      </p:sp>
      <p:sp>
        <p:nvSpPr>
          <p:cNvPr id="2" name="Rectangle 3"/>
          <p:cNvSpPr>
            <a:spLocks noGrp="1" noChangeArrowheads="1"/>
          </p:cNvSpPr>
          <p:nvPr>
            <p:ph type="body" idx="1"/>
          </p:nvPr>
        </p:nvSpPr>
        <p:spPr/>
        <p:txBody>
          <a:bodyPr/>
          <a:lstStyle/>
          <a:p>
            <a:pPr eaLnBrk="1" hangingPunct="1"/>
            <a:r>
              <a:rPr lang="en-US" smtClean="0">
                <a:solidFill>
                  <a:schemeClr val="folHlink"/>
                </a:solidFill>
              </a:rPr>
              <a:t>Manufacturing quality focuses on tangible product features</a:t>
            </a:r>
          </a:p>
          <a:p>
            <a:pPr lvl="1" eaLnBrk="1" hangingPunct="1"/>
            <a:r>
              <a:rPr lang="en-US" sz="2400" smtClean="0"/>
              <a:t>Conformance, performance, reliability, features, durability, serviceability</a:t>
            </a:r>
          </a:p>
          <a:p>
            <a:pPr eaLnBrk="1" hangingPunct="1"/>
            <a:r>
              <a:rPr lang="en-US" smtClean="0">
                <a:solidFill>
                  <a:schemeClr val="folHlink"/>
                </a:solidFill>
              </a:rPr>
              <a:t>Service organizations produce intangible products that must be experienced</a:t>
            </a:r>
          </a:p>
          <a:p>
            <a:pPr lvl="1" eaLnBrk="1" hangingPunct="1"/>
            <a:r>
              <a:rPr lang="en-US" sz="2400" smtClean="0"/>
              <a:t>Quality often defined by perceptional factors like responsiveness, courtesy, friendliness, promptness, waiting time, consistency </a:t>
            </a:r>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600" b="1" dirty="0" smtClean="0"/>
              <a:t>Constructing a X-bar Chart</a:t>
            </a:r>
            <a:r>
              <a:rPr lang="en-US" sz="3600" dirty="0" smtClean="0"/>
              <a:t>:</a:t>
            </a:r>
          </a:p>
        </p:txBody>
      </p:sp>
      <p:sp>
        <p:nvSpPr>
          <p:cNvPr id="24579" name="Rectangle 112"/>
          <p:cNvSpPr>
            <a:spLocks noGrp="1" noChangeArrowheads="1"/>
          </p:cNvSpPr>
          <p:nvPr>
            <p:ph type="body" idx="1"/>
          </p:nvPr>
        </p:nvSpPr>
        <p:spPr>
          <a:xfrm>
            <a:off x="914400" y="2017713"/>
            <a:ext cx="11025717" cy="4459287"/>
          </a:xfrm>
        </p:spPr>
        <p:txBody>
          <a:bodyPr/>
          <a:lstStyle/>
          <a:p>
            <a:pPr eaLnBrk="1" hangingPunct="1">
              <a:buFont typeface="Wingdings" pitchFamily="2" charset="2"/>
              <a:buNone/>
            </a:pPr>
            <a:r>
              <a:rPr lang="en-US" sz="1400" smtClean="0"/>
              <a:t>	</a:t>
            </a:r>
            <a:r>
              <a:rPr lang="en-US" sz="2000" smtClean="0"/>
              <a:t>A quality control inspector at the Cocoa Fizz soft drink company has taken </a:t>
            </a:r>
            <a:r>
              <a:rPr lang="en-US" sz="2000" b="1" smtClean="0"/>
              <a:t>three samples </a:t>
            </a:r>
            <a:r>
              <a:rPr lang="en-US" sz="2000" smtClean="0"/>
              <a:t>with</a:t>
            </a:r>
            <a:r>
              <a:rPr lang="en-US" sz="2000" b="1" smtClean="0"/>
              <a:t> four observations</a:t>
            </a:r>
            <a:r>
              <a:rPr lang="en-US" sz="2000" smtClean="0"/>
              <a:t> each of the volume of bottles filled. If the </a:t>
            </a:r>
            <a:r>
              <a:rPr lang="en-US" sz="2000" b="1" smtClean="0"/>
              <a:t>standard deviation</a:t>
            </a:r>
            <a:r>
              <a:rPr lang="en-US" sz="2000" smtClean="0"/>
              <a:t> of the bottling operation is </a:t>
            </a:r>
            <a:r>
              <a:rPr lang="en-US" sz="2000" b="1" smtClean="0"/>
              <a:t>.2 ounces</a:t>
            </a:r>
            <a:r>
              <a:rPr lang="en-US" sz="2000" smtClean="0"/>
              <a:t>, use the data below to develop control charts with limits of</a:t>
            </a:r>
            <a:r>
              <a:rPr lang="en-US" sz="2000" b="1" smtClean="0"/>
              <a:t> 3</a:t>
            </a:r>
            <a:r>
              <a:rPr lang="en-US" sz="2000" smtClean="0"/>
              <a:t> standard deviations for the 16 oz. bottling operation.</a:t>
            </a:r>
          </a:p>
        </p:txBody>
      </p:sp>
      <p:graphicFrame>
        <p:nvGraphicFramePr>
          <p:cNvPr id="31858" name="Group 114"/>
          <p:cNvGraphicFramePr>
            <a:graphicFrameLocks noGrp="1"/>
          </p:cNvGraphicFramePr>
          <p:nvPr>
            <p:ph sz="half" idx="4294967295"/>
          </p:nvPr>
        </p:nvGraphicFramePr>
        <p:xfrm>
          <a:off x="3149600" y="3886201"/>
          <a:ext cx="5994400" cy="2204087"/>
        </p:xfrm>
        <a:graphic>
          <a:graphicData uri="http://schemas.openxmlformats.org/drawingml/2006/table">
            <a:tbl>
              <a:tblPr/>
              <a:tblGrid>
                <a:gridCol w="1968500"/>
                <a:gridCol w="1282700"/>
                <a:gridCol w="1422400"/>
                <a:gridCol w="1320800"/>
              </a:tblGrid>
              <a:tr h="3143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1" i="0" u="none" strike="noStrike" cap="none" normalizeH="0" baseline="0" smtClean="0">
                        <a:ln>
                          <a:noFill/>
                        </a:ln>
                        <a:solidFill>
                          <a:schemeClr val="tx1"/>
                        </a:solidFill>
                        <a:effectLst/>
                        <a:latin typeface="Tahoma"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rPr>
                        <a:t>Time 1</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rPr>
                        <a:t>Time 2</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rPr>
                        <a:t>Time 3</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Observation 1</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15.8</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16.1</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16.0</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7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Observation 2</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16.0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16.0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15.9</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Observation 3</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15.8</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15.8</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15.9</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Observation 4</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15.9</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15.9</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15.8</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34585" y="457200"/>
            <a:ext cx="10390716" cy="1219200"/>
          </a:xfrm>
        </p:spPr>
        <p:txBody>
          <a:bodyPr>
            <a:normAutofit/>
          </a:bodyPr>
          <a:lstStyle/>
          <a:p>
            <a:r>
              <a:rPr lang="en-US" sz="3600" dirty="0" smtClean="0">
                <a:solidFill>
                  <a:srgbClr val="0000FF"/>
                </a:solidFill>
                <a:latin typeface="Palatino Linotype" panose="02040502050505030304" pitchFamily="18" charset="0"/>
              </a:rPr>
              <a:t>Step 1:</a:t>
            </a:r>
            <a:br>
              <a:rPr lang="en-US" sz="3600" dirty="0" smtClean="0">
                <a:solidFill>
                  <a:srgbClr val="0000FF"/>
                </a:solidFill>
                <a:latin typeface="Palatino Linotype" panose="02040502050505030304" pitchFamily="18" charset="0"/>
              </a:rPr>
            </a:br>
            <a:r>
              <a:rPr lang="en-US" sz="3600" dirty="0" smtClean="0">
                <a:solidFill>
                  <a:srgbClr val="0000FF"/>
                </a:solidFill>
                <a:latin typeface="Palatino Linotype" panose="02040502050505030304" pitchFamily="18" charset="0"/>
              </a:rPr>
              <a:t>Calculate the Mean of Each Sample</a:t>
            </a:r>
          </a:p>
        </p:txBody>
      </p:sp>
      <p:sp>
        <p:nvSpPr>
          <p:cNvPr id="25603" name="Rectangle 3"/>
          <p:cNvSpPr>
            <a:spLocks noGrp="1" noChangeArrowheads="1"/>
          </p:cNvSpPr>
          <p:nvPr>
            <p:ph type="body" sz="half" idx="1"/>
          </p:nvPr>
        </p:nvSpPr>
        <p:spPr/>
        <p:txBody>
          <a:bodyPr/>
          <a:lstStyle/>
          <a:p>
            <a:pPr eaLnBrk="1" hangingPunct="1">
              <a:buFont typeface="Wingdings" pitchFamily="2" charset="2"/>
              <a:buNone/>
            </a:pPr>
            <a:r>
              <a:rPr lang="en-US" sz="1200" smtClean="0"/>
              <a:t>	</a:t>
            </a:r>
            <a:endParaRPr lang="en-US" sz="1800" smtClean="0"/>
          </a:p>
        </p:txBody>
      </p:sp>
      <p:graphicFrame>
        <p:nvGraphicFramePr>
          <p:cNvPr id="155731" name="Group 83"/>
          <p:cNvGraphicFramePr>
            <a:graphicFrameLocks noGrp="1"/>
          </p:cNvGraphicFramePr>
          <p:nvPr>
            <p:ph sz="half" idx="2"/>
          </p:nvPr>
        </p:nvGraphicFramePr>
        <p:xfrm>
          <a:off x="2540000" y="2514600"/>
          <a:ext cx="6908801" cy="2895602"/>
        </p:xfrm>
        <a:graphic>
          <a:graphicData uri="http://schemas.openxmlformats.org/drawingml/2006/table">
            <a:tbl>
              <a:tblPr/>
              <a:tblGrid>
                <a:gridCol w="2266951"/>
                <a:gridCol w="1481667"/>
                <a:gridCol w="1638300"/>
                <a:gridCol w="1521883"/>
              </a:tblGrid>
              <a:tr h="4333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1" i="0" u="none" strike="noStrike" cap="none" normalizeH="0" baseline="0" smtClean="0">
                        <a:ln>
                          <a:noFill/>
                        </a:ln>
                        <a:solidFill>
                          <a:schemeClr val="tx1"/>
                        </a:solidFill>
                        <a:effectLst/>
                        <a:latin typeface="Tahoma"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rPr>
                        <a:t>Time 1</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rPr>
                        <a:t>Time 2</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rPr>
                        <a:t>Time 3</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Observation 1</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15.8</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16.1</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16.0</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Observation 2</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16.0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16.0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15.9</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Observation 3</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15.8</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15.8</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15.9</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Observation 4</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15.9</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15.9</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15.8</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8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6600"/>
                          </a:solidFill>
                          <a:effectLst/>
                          <a:latin typeface="Tahoma" charset="0"/>
                        </a:rPr>
                        <a:t>Sample means (X-bar)</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chemeClr val="folHlink"/>
                          </a:solidFill>
                          <a:effectLst/>
                          <a:latin typeface="Tahoma" charset="0"/>
                        </a:rPr>
                        <a:t>15.875</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chemeClr val="folHlink"/>
                          </a:solidFill>
                          <a:effectLst/>
                          <a:latin typeface="Tahoma" charset="0"/>
                        </a:rPr>
                        <a:t>15.975</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chemeClr val="folHlink"/>
                          </a:solidFill>
                          <a:effectLst/>
                          <a:latin typeface="Tahoma" charset="0"/>
                        </a:rPr>
                        <a:t>15.9</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Footer Placeholder 4"/>
          <p:cNvSpPr>
            <a:spLocks noGrp="1"/>
          </p:cNvSpPr>
          <p:nvPr>
            <p:ph type="ftr" sz="quarter" idx="11"/>
          </p:nvPr>
        </p:nvSpPr>
        <p:spPr/>
        <p:txBody>
          <a:bodyPr/>
          <a:lstStyle/>
          <a:p>
            <a:pPr>
              <a:defRPr/>
            </a:pPr>
            <a:r>
              <a:rPr lang="en-US" smtClean="0"/>
              <a:t>Yabibal A.</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534585" y="457200"/>
            <a:ext cx="10390716" cy="1219200"/>
          </a:xfrm>
        </p:spPr>
        <p:txBody>
          <a:bodyPr>
            <a:normAutofit/>
          </a:bodyPr>
          <a:lstStyle/>
          <a:p>
            <a:r>
              <a:rPr lang="en-US" sz="3600" dirty="0" smtClean="0">
                <a:solidFill>
                  <a:srgbClr val="0000FF"/>
                </a:solidFill>
                <a:latin typeface="Palatino Linotype" panose="02040502050505030304" pitchFamily="18" charset="0"/>
              </a:rPr>
              <a:t>Step 2: Calculate the Standard Deviation of the Sample Mean</a:t>
            </a:r>
          </a:p>
        </p:txBody>
      </p:sp>
      <p:sp>
        <p:nvSpPr>
          <p:cNvPr id="1028" name="Rectangle 3"/>
          <p:cNvSpPr>
            <a:spLocks noGrp="1" noChangeArrowheads="1"/>
          </p:cNvSpPr>
          <p:nvPr>
            <p:ph type="body" sz="half" idx="1"/>
          </p:nvPr>
        </p:nvSpPr>
        <p:spPr/>
        <p:txBody>
          <a:bodyPr/>
          <a:lstStyle/>
          <a:p>
            <a:pPr eaLnBrk="1" hangingPunct="1">
              <a:buFont typeface="Wingdings" pitchFamily="2" charset="2"/>
              <a:buNone/>
            </a:pPr>
            <a:r>
              <a:rPr lang="en-US" sz="1200" smtClean="0"/>
              <a:t>	</a:t>
            </a:r>
            <a:endParaRPr lang="en-US" sz="1800" smtClean="0"/>
          </a:p>
        </p:txBody>
      </p:sp>
      <p:sp>
        <p:nvSpPr>
          <p:cNvPr id="1029" name="Rectangle 42"/>
          <p:cNvSpPr>
            <a:spLocks noChangeArrowheads="1"/>
          </p:cNvSpPr>
          <p:nvPr/>
        </p:nvSpPr>
        <p:spPr bwMode="auto">
          <a:xfrm>
            <a:off x="2133600" y="2057400"/>
            <a:ext cx="6604000" cy="4114800"/>
          </a:xfrm>
          <a:prstGeom prst="rect">
            <a:avLst/>
          </a:prstGeom>
          <a:noFill/>
          <a:ln w="9525">
            <a:noFill/>
            <a:miter lim="800000"/>
            <a:headEnd/>
            <a:tailEnd/>
          </a:ln>
        </p:spPr>
        <p:txBody>
          <a:bodyPr/>
          <a:lstStyle/>
          <a:p>
            <a:pPr marL="342900" indent="-342900" eaLnBrk="1" hangingPunct="1">
              <a:spcBef>
                <a:spcPct val="20000"/>
              </a:spcBef>
              <a:buClr>
                <a:schemeClr val="folHlink"/>
              </a:buClr>
              <a:buSzPct val="60000"/>
              <a:buFont typeface="Wingdings" pitchFamily="2" charset="2"/>
              <a:buNone/>
            </a:pPr>
            <a:endParaRPr lang="en-US" sz="2000"/>
          </a:p>
          <a:p>
            <a:pPr marL="342900" indent="-342900" eaLnBrk="1" hangingPunct="1">
              <a:spcBef>
                <a:spcPct val="20000"/>
              </a:spcBef>
              <a:buClr>
                <a:schemeClr val="folHlink"/>
              </a:buClr>
              <a:buSzPct val="60000"/>
              <a:buFont typeface="Wingdings" pitchFamily="2" charset="2"/>
              <a:buNone/>
            </a:pPr>
            <a:endParaRPr lang="en-US" sz="2400"/>
          </a:p>
          <a:p>
            <a:pPr marL="342900" indent="-342900" eaLnBrk="1" hangingPunct="1">
              <a:spcBef>
                <a:spcPct val="20000"/>
              </a:spcBef>
              <a:buClr>
                <a:schemeClr val="folHlink"/>
              </a:buClr>
              <a:buSzPct val="60000"/>
              <a:buFont typeface="Wingdings" pitchFamily="2" charset="2"/>
              <a:buNone/>
            </a:pPr>
            <a:endParaRPr lang="en-US" sz="2400"/>
          </a:p>
          <a:p>
            <a:pPr marL="342900" indent="-342900" eaLnBrk="1" hangingPunct="1">
              <a:spcBef>
                <a:spcPct val="20000"/>
              </a:spcBef>
              <a:buClr>
                <a:schemeClr val="folHlink"/>
              </a:buClr>
              <a:buSzPct val="60000"/>
              <a:buFont typeface="Wingdings" pitchFamily="2" charset="2"/>
              <a:buNone/>
            </a:pPr>
            <a:endParaRPr lang="en-US" sz="2000"/>
          </a:p>
        </p:txBody>
      </p:sp>
      <p:graphicFrame>
        <p:nvGraphicFramePr>
          <p:cNvPr id="1026" name="Object 44"/>
          <p:cNvGraphicFramePr>
            <a:graphicFrameLocks noChangeAspect="1"/>
          </p:cNvGraphicFramePr>
          <p:nvPr/>
        </p:nvGraphicFramePr>
        <p:xfrm>
          <a:off x="2133600" y="2667000"/>
          <a:ext cx="7823200" cy="1563688"/>
        </p:xfrm>
        <a:graphic>
          <a:graphicData uri="http://schemas.openxmlformats.org/presentationml/2006/ole">
            <p:oleObj spid="_x0000_s9218" name="Equation" r:id="rId3" imgW="1726920" imgH="431640" progId="Equation.DSMT4">
              <p:embed/>
            </p:oleObj>
          </a:graphicData>
        </a:graphic>
      </p:graphicFrame>
      <p:sp>
        <p:nvSpPr>
          <p:cNvPr id="6" name="Footer Placeholder 5"/>
          <p:cNvSpPr>
            <a:spLocks noGrp="1"/>
          </p:cNvSpPr>
          <p:nvPr>
            <p:ph type="ftr" sz="quarter" idx="11"/>
          </p:nvPr>
        </p:nvSpPr>
        <p:spPr/>
        <p:txBody>
          <a:bodyPr/>
          <a:lstStyle/>
          <a:p>
            <a:pPr>
              <a:defRPr/>
            </a:pPr>
            <a:r>
              <a:rPr lang="en-US" smtClean="0"/>
              <a:t>Yabibal A.</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1534585" y="457200"/>
            <a:ext cx="10390716" cy="1219200"/>
          </a:xfrm>
        </p:spPr>
        <p:txBody>
          <a:bodyPr>
            <a:normAutofit/>
          </a:bodyPr>
          <a:lstStyle/>
          <a:p>
            <a:r>
              <a:rPr lang="en-US" sz="3600" dirty="0" smtClean="0">
                <a:solidFill>
                  <a:srgbClr val="0000FF"/>
                </a:solidFill>
                <a:latin typeface="Palatino Linotype" panose="02040502050505030304" pitchFamily="18" charset="0"/>
              </a:rPr>
              <a:t>Step 3: Calculate CL, UCL, LCL</a:t>
            </a:r>
          </a:p>
        </p:txBody>
      </p:sp>
      <p:sp>
        <p:nvSpPr>
          <p:cNvPr id="2053" name="Rectangle 3"/>
          <p:cNvSpPr>
            <a:spLocks noGrp="1" noChangeArrowheads="1"/>
          </p:cNvSpPr>
          <p:nvPr>
            <p:ph type="body" sz="half" idx="1"/>
          </p:nvPr>
        </p:nvSpPr>
        <p:spPr/>
        <p:txBody>
          <a:bodyPr/>
          <a:lstStyle/>
          <a:p>
            <a:pPr eaLnBrk="1" hangingPunct="1">
              <a:buFont typeface="Wingdings" pitchFamily="2" charset="2"/>
              <a:buNone/>
            </a:pPr>
            <a:r>
              <a:rPr lang="en-US" sz="1200" smtClean="0"/>
              <a:t>	</a:t>
            </a:r>
            <a:endParaRPr lang="en-US" sz="1800" smtClean="0"/>
          </a:p>
        </p:txBody>
      </p:sp>
      <p:sp>
        <p:nvSpPr>
          <p:cNvPr id="2054" name="Rectangle 4"/>
          <p:cNvSpPr>
            <a:spLocks noChangeArrowheads="1"/>
          </p:cNvSpPr>
          <p:nvPr/>
        </p:nvSpPr>
        <p:spPr bwMode="auto">
          <a:xfrm>
            <a:off x="2133600" y="2057400"/>
            <a:ext cx="6604000" cy="4114800"/>
          </a:xfrm>
          <a:prstGeom prst="rect">
            <a:avLst/>
          </a:prstGeom>
          <a:noFill/>
          <a:ln w="9525">
            <a:noFill/>
            <a:miter lim="800000"/>
            <a:headEnd/>
            <a:tailEnd/>
          </a:ln>
        </p:spPr>
        <p:txBody>
          <a:bodyPr/>
          <a:lstStyle/>
          <a:p>
            <a:pPr marL="342900" indent="-342900" eaLnBrk="1" hangingPunct="1">
              <a:spcBef>
                <a:spcPct val="20000"/>
              </a:spcBef>
              <a:buClr>
                <a:schemeClr val="folHlink"/>
              </a:buClr>
              <a:buSzPct val="60000"/>
              <a:buFont typeface="Wingdings" pitchFamily="2" charset="2"/>
              <a:buNone/>
            </a:pPr>
            <a:endParaRPr lang="en-US" sz="2000"/>
          </a:p>
          <a:p>
            <a:pPr marL="342900" indent="-342900" eaLnBrk="1" hangingPunct="1">
              <a:spcBef>
                <a:spcPct val="20000"/>
              </a:spcBef>
              <a:buClr>
                <a:schemeClr val="folHlink"/>
              </a:buClr>
              <a:buSzPct val="60000"/>
              <a:buFont typeface="Wingdings" pitchFamily="2" charset="2"/>
              <a:buNone/>
            </a:pPr>
            <a:endParaRPr lang="en-US" sz="2400"/>
          </a:p>
          <a:p>
            <a:pPr marL="342900" indent="-342900" eaLnBrk="1" hangingPunct="1">
              <a:spcBef>
                <a:spcPct val="20000"/>
              </a:spcBef>
              <a:buClr>
                <a:schemeClr val="folHlink"/>
              </a:buClr>
              <a:buSzPct val="60000"/>
              <a:buFont typeface="Wingdings" pitchFamily="2" charset="2"/>
              <a:buNone/>
            </a:pPr>
            <a:endParaRPr lang="en-US" sz="2400"/>
          </a:p>
          <a:p>
            <a:pPr marL="342900" indent="-342900" eaLnBrk="1" hangingPunct="1">
              <a:spcBef>
                <a:spcPct val="20000"/>
              </a:spcBef>
              <a:buClr>
                <a:schemeClr val="folHlink"/>
              </a:buClr>
              <a:buSzPct val="60000"/>
              <a:buFont typeface="Wingdings" pitchFamily="2" charset="2"/>
              <a:buNone/>
            </a:pPr>
            <a:endParaRPr lang="en-US" sz="2000"/>
          </a:p>
        </p:txBody>
      </p:sp>
      <p:sp>
        <p:nvSpPr>
          <p:cNvPr id="2055" name="Rectangle 7"/>
          <p:cNvSpPr>
            <a:spLocks noChangeArrowheads="1"/>
          </p:cNvSpPr>
          <p:nvPr/>
        </p:nvSpPr>
        <p:spPr bwMode="auto">
          <a:xfrm>
            <a:off x="914400" y="2209800"/>
            <a:ext cx="10160000" cy="4114800"/>
          </a:xfrm>
          <a:prstGeom prst="rect">
            <a:avLst/>
          </a:prstGeom>
          <a:noFill/>
          <a:ln w="9525">
            <a:noFill/>
            <a:miter lim="800000"/>
            <a:headEnd/>
            <a:tailEnd/>
          </a:ln>
        </p:spPr>
        <p:txBody>
          <a:bodyPr/>
          <a:lstStyle/>
          <a:p>
            <a:pPr marL="342900" indent="-342900" eaLnBrk="1" hangingPunct="1">
              <a:spcBef>
                <a:spcPct val="20000"/>
              </a:spcBef>
              <a:buClr>
                <a:schemeClr val="folHlink"/>
              </a:buClr>
              <a:buSzPct val="60000"/>
              <a:buFont typeface="Wingdings" pitchFamily="2" charset="2"/>
              <a:buChar char="n"/>
            </a:pPr>
            <a:r>
              <a:rPr lang="en-US" sz="2000" b="1">
                <a:solidFill>
                  <a:schemeClr val="folHlink"/>
                </a:solidFill>
              </a:rPr>
              <a:t>Center line (x-double bar):</a:t>
            </a:r>
          </a:p>
          <a:p>
            <a:pPr marL="342900" indent="-342900" eaLnBrk="1" hangingPunct="1">
              <a:spcBef>
                <a:spcPct val="20000"/>
              </a:spcBef>
              <a:buClr>
                <a:schemeClr val="folHlink"/>
              </a:buClr>
              <a:buSzPct val="60000"/>
              <a:buFont typeface="Wingdings" pitchFamily="2" charset="2"/>
              <a:buNone/>
            </a:pPr>
            <a:endParaRPr lang="en-US" sz="2000"/>
          </a:p>
          <a:p>
            <a:pPr marL="342900" indent="-342900" eaLnBrk="1" hangingPunct="1">
              <a:spcBef>
                <a:spcPct val="20000"/>
              </a:spcBef>
              <a:buClr>
                <a:schemeClr val="folHlink"/>
              </a:buClr>
              <a:buSzPct val="60000"/>
              <a:buFont typeface="Wingdings" pitchFamily="2" charset="2"/>
              <a:buNone/>
            </a:pPr>
            <a:endParaRPr lang="en-US" sz="2400"/>
          </a:p>
          <a:p>
            <a:pPr marL="342900" indent="-342900" eaLnBrk="1" hangingPunct="1">
              <a:spcBef>
                <a:spcPct val="20000"/>
              </a:spcBef>
              <a:buClr>
                <a:schemeClr val="folHlink"/>
              </a:buClr>
              <a:buSzPct val="60000"/>
              <a:buFont typeface="Wingdings" pitchFamily="2" charset="2"/>
              <a:buNone/>
            </a:pPr>
            <a:endParaRPr lang="en-US" sz="2400"/>
          </a:p>
          <a:p>
            <a:pPr marL="342900" indent="-342900" eaLnBrk="1" hangingPunct="1">
              <a:spcBef>
                <a:spcPct val="20000"/>
              </a:spcBef>
              <a:buClr>
                <a:schemeClr val="folHlink"/>
              </a:buClr>
              <a:buSzPct val="60000"/>
              <a:buFont typeface="Wingdings" pitchFamily="2" charset="2"/>
              <a:buChar char="n"/>
            </a:pPr>
            <a:r>
              <a:rPr lang="en-US" sz="2000" b="1">
                <a:solidFill>
                  <a:schemeClr val="folHlink"/>
                </a:solidFill>
              </a:rPr>
              <a:t>Control limits for ±3</a:t>
            </a:r>
            <a:r>
              <a:rPr lang="el-GR" sz="2000" b="1">
                <a:solidFill>
                  <a:schemeClr val="folHlink"/>
                </a:solidFill>
              </a:rPr>
              <a:t>σ</a:t>
            </a:r>
            <a:r>
              <a:rPr lang="en-US" sz="2000" b="1">
                <a:solidFill>
                  <a:schemeClr val="folHlink"/>
                </a:solidFill>
              </a:rPr>
              <a:t> limits (z = 3):</a:t>
            </a:r>
          </a:p>
          <a:p>
            <a:pPr marL="342900" indent="-342900" eaLnBrk="1" hangingPunct="1">
              <a:spcBef>
                <a:spcPct val="20000"/>
              </a:spcBef>
              <a:buClr>
                <a:schemeClr val="folHlink"/>
              </a:buClr>
              <a:buSzPct val="60000"/>
              <a:buFont typeface="Wingdings" pitchFamily="2" charset="2"/>
              <a:buNone/>
            </a:pPr>
            <a:endParaRPr lang="en-US" sz="2000"/>
          </a:p>
        </p:txBody>
      </p:sp>
      <p:graphicFrame>
        <p:nvGraphicFramePr>
          <p:cNvPr id="2050" name="Object 8"/>
          <p:cNvGraphicFramePr>
            <a:graphicFrameLocks noGrp="1" noChangeAspect="1"/>
          </p:cNvGraphicFramePr>
          <p:nvPr>
            <p:ph sz="quarter" idx="2"/>
          </p:nvPr>
        </p:nvGraphicFramePr>
        <p:xfrm>
          <a:off x="1016001" y="2667001"/>
          <a:ext cx="9514417" cy="949325"/>
        </p:xfrm>
        <a:graphic>
          <a:graphicData uri="http://schemas.openxmlformats.org/presentationml/2006/ole">
            <p:oleObj spid="_x0000_s10242" name="Equation" r:id="rId3" imgW="2958840" imgH="393480" progId="Equation.DSMT4">
              <p:embed/>
            </p:oleObj>
          </a:graphicData>
        </a:graphic>
      </p:graphicFrame>
      <p:graphicFrame>
        <p:nvGraphicFramePr>
          <p:cNvPr id="2051" name="Object 9"/>
          <p:cNvGraphicFramePr>
            <a:graphicFrameLocks noChangeAspect="1"/>
          </p:cNvGraphicFramePr>
          <p:nvPr/>
        </p:nvGraphicFramePr>
        <p:xfrm>
          <a:off x="1016000" y="4419600"/>
          <a:ext cx="9120717" cy="1328738"/>
        </p:xfrm>
        <a:graphic>
          <a:graphicData uri="http://schemas.openxmlformats.org/presentationml/2006/ole">
            <p:oleObj spid="_x0000_s10243" name="Equation" r:id="rId4" imgW="3200400" imgH="583920" progId="Equation.DSMT4">
              <p:embed/>
            </p:oleObj>
          </a:graphicData>
        </a:graphic>
      </p:graphicFrame>
      <p:sp>
        <p:nvSpPr>
          <p:cNvPr id="8" name="Footer Placeholder 7"/>
          <p:cNvSpPr>
            <a:spLocks noGrp="1"/>
          </p:cNvSpPr>
          <p:nvPr>
            <p:ph type="ftr" sz="quarter" idx="11"/>
          </p:nvPr>
        </p:nvSpPr>
        <p:spPr/>
        <p:txBody>
          <a:bodyPr/>
          <a:lstStyle/>
          <a:p>
            <a:pPr>
              <a:defRPr/>
            </a:pPr>
            <a:r>
              <a:rPr lang="en-US" smtClean="0"/>
              <a:t>Yabibal A.</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3600" smtClean="0"/>
              <a:t>Step 4: Draw the Chart</a:t>
            </a:r>
          </a:p>
        </p:txBody>
      </p:sp>
      <p:pic>
        <p:nvPicPr>
          <p:cNvPr id="26627" name="Picture 4" descr="w0138-n"/>
          <p:cNvPicPr>
            <a:picLocks noChangeAspect="1" noChangeArrowheads="1"/>
          </p:cNvPicPr>
          <p:nvPr/>
        </p:nvPicPr>
        <p:blipFill>
          <a:blip r:embed="rId2"/>
          <a:srcRect/>
          <a:stretch>
            <a:fillRect/>
          </a:stretch>
        </p:blipFill>
        <p:spPr bwMode="auto">
          <a:xfrm>
            <a:off x="1828800" y="2057400"/>
            <a:ext cx="9144000" cy="40386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en-US" sz="3600" dirty="0" smtClean="0">
                <a:solidFill>
                  <a:srgbClr val="0000FF"/>
                </a:solidFill>
                <a:latin typeface="Palatino Linotype" panose="02040502050505030304" pitchFamily="18" charset="0"/>
              </a:rPr>
              <a:t>An Alternative Method for the X-bar Chart Using R-bar and the A2 Factor</a:t>
            </a:r>
          </a:p>
        </p:txBody>
      </p:sp>
      <p:sp>
        <p:nvSpPr>
          <p:cNvPr id="27651" name="Rectangle 8"/>
          <p:cNvSpPr>
            <a:spLocks noGrp="1" noChangeArrowheads="1"/>
          </p:cNvSpPr>
          <p:nvPr>
            <p:ph type="body" sz="half" idx="1"/>
          </p:nvPr>
        </p:nvSpPr>
        <p:spPr>
          <a:xfrm>
            <a:off x="304800" y="2438400"/>
            <a:ext cx="5588000" cy="4114800"/>
          </a:xfrm>
          <a:noFill/>
        </p:spPr>
        <p:txBody>
          <a:bodyPr/>
          <a:lstStyle/>
          <a:p>
            <a:pPr eaLnBrk="1" hangingPunct="1">
              <a:buFont typeface="Wingdings" pitchFamily="2" charset="2"/>
              <a:buNone/>
            </a:pPr>
            <a:r>
              <a:rPr lang="en-US" sz="2000" b="1" smtClean="0">
                <a:solidFill>
                  <a:schemeClr val="folHlink"/>
                </a:solidFill>
              </a:rPr>
              <a:t>	</a:t>
            </a:r>
            <a:r>
              <a:rPr lang="en-US" sz="2400" b="1" smtClean="0">
                <a:solidFill>
                  <a:schemeClr val="folHlink"/>
                </a:solidFill>
              </a:rPr>
              <a:t>Use this method when sigma for the process distribution is not known. Use factor A2 from Table 6.1</a:t>
            </a:r>
          </a:p>
        </p:txBody>
      </p:sp>
      <p:sp>
        <p:nvSpPr>
          <p:cNvPr id="27652" name="Rectangle 9"/>
          <p:cNvSpPr>
            <a:spLocks noChangeArrowheads="1"/>
          </p:cNvSpPr>
          <p:nvPr/>
        </p:nvSpPr>
        <p:spPr bwMode="auto">
          <a:xfrm>
            <a:off x="6096000" y="2017713"/>
            <a:ext cx="5844117" cy="4114800"/>
          </a:xfrm>
          <a:prstGeom prst="rect">
            <a:avLst/>
          </a:prstGeom>
          <a:noFill/>
          <a:ln w="9525">
            <a:noFill/>
            <a:miter lim="800000"/>
            <a:headEnd/>
            <a:tailEnd/>
          </a:ln>
        </p:spPr>
        <p:txBody>
          <a:bodyPr/>
          <a:lstStyle/>
          <a:p>
            <a:pPr marL="342900" indent="-342900" eaLnBrk="1" hangingPunct="1">
              <a:spcBef>
                <a:spcPct val="20000"/>
              </a:spcBef>
              <a:buClr>
                <a:schemeClr val="folHlink"/>
              </a:buClr>
              <a:buSzPct val="60000"/>
              <a:buFont typeface="Wingdings" pitchFamily="2" charset="2"/>
              <a:buNone/>
            </a:pPr>
            <a:endParaRPr lang="en-US">
              <a:solidFill>
                <a:schemeClr val="folHlink"/>
              </a:solidFill>
            </a:endParaRPr>
          </a:p>
        </p:txBody>
      </p:sp>
      <p:grpSp>
        <p:nvGrpSpPr>
          <p:cNvPr id="2" name="Group 10"/>
          <p:cNvGrpSpPr>
            <a:grpSpLocks noChangeAspect="1"/>
          </p:cNvGrpSpPr>
          <p:nvPr/>
        </p:nvGrpSpPr>
        <p:grpSpPr bwMode="auto">
          <a:xfrm>
            <a:off x="6096000" y="2133600"/>
            <a:ext cx="5486400" cy="4267200"/>
            <a:chOff x="720" y="1152"/>
            <a:chExt cx="4378" cy="2714"/>
          </a:xfrm>
        </p:grpSpPr>
        <p:sp>
          <p:nvSpPr>
            <p:cNvPr id="27654" name="AutoShape 11"/>
            <p:cNvSpPr>
              <a:spLocks noChangeAspect="1" noChangeArrowheads="1" noTextEdit="1"/>
            </p:cNvSpPr>
            <p:nvPr/>
          </p:nvSpPr>
          <p:spPr bwMode="auto">
            <a:xfrm>
              <a:off x="720" y="1152"/>
              <a:ext cx="4368" cy="2704"/>
            </a:xfrm>
            <a:prstGeom prst="rect">
              <a:avLst/>
            </a:prstGeom>
            <a:noFill/>
            <a:ln w="9525">
              <a:noFill/>
              <a:miter lim="800000"/>
              <a:headEnd/>
              <a:tailEnd/>
            </a:ln>
          </p:spPr>
          <p:txBody>
            <a:bodyPr/>
            <a:lstStyle/>
            <a:p>
              <a:endParaRPr lang="en-US"/>
            </a:p>
          </p:txBody>
        </p:sp>
        <p:sp>
          <p:nvSpPr>
            <p:cNvPr id="27655" name="Rectangle 12"/>
            <p:cNvSpPr>
              <a:spLocks noChangeArrowheads="1"/>
            </p:cNvSpPr>
            <p:nvPr/>
          </p:nvSpPr>
          <p:spPr bwMode="auto">
            <a:xfrm>
              <a:off x="720" y="1152"/>
              <a:ext cx="4368" cy="347"/>
            </a:xfrm>
            <a:prstGeom prst="rect">
              <a:avLst/>
            </a:prstGeom>
            <a:solidFill>
              <a:srgbClr val="FF9900"/>
            </a:solidFill>
            <a:ln w="9525">
              <a:noFill/>
              <a:miter lim="800000"/>
              <a:headEnd/>
              <a:tailEnd/>
            </a:ln>
          </p:spPr>
          <p:txBody>
            <a:bodyPr/>
            <a:lstStyle/>
            <a:p>
              <a:endParaRPr lang="en-US"/>
            </a:p>
          </p:txBody>
        </p:sp>
        <p:sp>
          <p:nvSpPr>
            <p:cNvPr id="27656" name="Rectangle 13"/>
            <p:cNvSpPr>
              <a:spLocks noChangeArrowheads="1"/>
            </p:cNvSpPr>
            <p:nvPr/>
          </p:nvSpPr>
          <p:spPr bwMode="auto">
            <a:xfrm>
              <a:off x="720" y="1489"/>
              <a:ext cx="4368" cy="2367"/>
            </a:xfrm>
            <a:prstGeom prst="rect">
              <a:avLst/>
            </a:prstGeom>
            <a:solidFill>
              <a:srgbClr val="FFCC99"/>
            </a:solidFill>
            <a:ln w="9525">
              <a:noFill/>
              <a:miter lim="800000"/>
              <a:headEnd/>
              <a:tailEnd/>
            </a:ln>
          </p:spPr>
          <p:txBody>
            <a:bodyPr/>
            <a:lstStyle/>
            <a:p>
              <a:endParaRPr lang="en-US"/>
            </a:p>
          </p:txBody>
        </p:sp>
        <p:sp>
          <p:nvSpPr>
            <p:cNvPr id="27657" name="Rectangle 14"/>
            <p:cNvSpPr>
              <a:spLocks noChangeArrowheads="1"/>
            </p:cNvSpPr>
            <p:nvPr/>
          </p:nvSpPr>
          <p:spPr bwMode="auto">
            <a:xfrm>
              <a:off x="1988" y="1162"/>
              <a:ext cx="863" cy="98"/>
            </a:xfrm>
            <a:prstGeom prst="rect">
              <a:avLst/>
            </a:prstGeom>
            <a:noFill/>
            <a:ln w="9525">
              <a:noFill/>
              <a:miter lim="800000"/>
              <a:headEnd/>
              <a:tailEnd/>
            </a:ln>
          </p:spPr>
          <p:txBody>
            <a:bodyPr wrap="none" lIns="0" tIns="0" rIns="0" bIns="0">
              <a:spAutoFit/>
            </a:bodyPr>
            <a:lstStyle/>
            <a:p>
              <a:pPr eaLnBrk="1" hangingPunct="1"/>
              <a:r>
                <a:rPr lang="en-US" sz="1000" b="1">
                  <a:solidFill>
                    <a:srgbClr val="FFFFFF"/>
                  </a:solidFill>
                  <a:latin typeface="Arial" charset="0"/>
                </a:rPr>
                <a:t>Factor for x-Chart</a:t>
              </a:r>
              <a:endParaRPr lang="en-US" sz="1000">
                <a:latin typeface="Times New Roman" pitchFamily="18" charset="0"/>
              </a:endParaRPr>
            </a:p>
          </p:txBody>
        </p:sp>
        <p:sp>
          <p:nvSpPr>
            <p:cNvPr id="27658" name="Rectangle 15"/>
            <p:cNvSpPr>
              <a:spLocks noChangeArrowheads="1"/>
            </p:cNvSpPr>
            <p:nvPr/>
          </p:nvSpPr>
          <p:spPr bwMode="auto">
            <a:xfrm>
              <a:off x="2453" y="1330"/>
              <a:ext cx="209" cy="157"/>
            </a:xfrm>
            <a:prstGeom prst="rect">
              <a:avLst/>
            </a:prstGeom>
            <a:noFill/>
            <a:ln w="9525">
              <a:noFill/>
              <a:miter lim="800000"/>
              <a:headEnd/>
              <a:tailEnd/>
            </a:ln>
          </p:spPr>
          <p:txBody>
            <a:bodyPr wrap="none" lIns="0" tIns="0" rIns="0" bIns="0">
              <a:spAutoFit/>
            </a:bodyPr>
            <a:lstStyle/>
            <a:p>
              <a:pPr eaLnBrk="1" hangingPunct="1"/>
              <a:r>
                <a:rPr lang="en-US" sz="1600" b="1">
                  <a:solidFill>
                    <a:srgbClr val="FFFFFF"/>
                  </a:solidFill>
                  <a:latin typeface="Arial" charset="0"/>
                </a:rPr>
                <a:t>A2</a:t>
              </a:r>
              <a:endParaRPr lang="en-US" sz="2400">
                <a:latin typeface="Times New Roman" pitchFamily="18" charset="0"/>
              </a:endParaRPr>
            </a:p>
          </p:txBody>
        </p:sp>
        <p:sp>
          <p:nvSpPr>
            <p:cNvPr id="27659" name="Rectangle 16"/>
            <p:cNvSpPr>
              <a:spLocks noChangeArrowheads="1"/>
            </p:cNvSpPr>
            <p:nvPr/>
          </p:nvSpPr>
          <p:spPr bwMode="auto">
            <a:xfrm>
              <a:off x="3576" y="1330"/>
              <a:ext cx="209" cy="157"/>
            </a:xfrm>
            <a:prstGeom prst="rect">
              <a:avLst/>
            </a:prstGeom>
            <a:noFill/>
            <a:ln w="9525">
              <a:noFill/>
              <a:miter lim="800000"/>
              <a:headEnd/>
              <a:tailEnd/>
            </a:ln>
          </p:spPr>
          <p:txBody>
            <a:bodyPr wrap="none" lIns="0" tIns="0" rIns="0" bIns="0">
              <a:spAutoFit/>
            </a:bodyPr>
            <a:lstStyle/>
            <a:p>
              <a:pPr eaLnBrk="1" hangingPunct="1"/>
              <a:r>
                <a:rPr lang="en-US" sz="1600" b="1">
                  <a:solidFill>
                    <a:srgbClr val="FFFFFF"/>
                  </a:solidFill>
                  <a:latin typeface="Arial" charset="0"/>
                </a:rPr>
                <a:t>D3</a:t>
              </a:r>
              <a:endParaRPr lang="en-US" sz="2400">
                <a:latin typeface="Times New Roman" pitchFamily="18" charset="0"/>
              </a:endParaRPr>
            </a:p>
          </p:txBody>
        </p:sp>
        <p:sp>
          <p:nvSpPr>
            <p:cNvPr id="27660" name="Rectangle 17"/>
            <p:cNvSpPr>
              <a:spLocks noChangeArrowheads="1"/>
            </p:cNvSpPr>
            <p:nvPr/>
          </p:nvSpPr>
          <p:spPr bwMode="auto">
            <a:xfrm>
              <a:off x="4530" y="1330"/>
              <a:ext cx="209" cy="157"/>
            </a:xfrm>
            <a:prstGeom prst="rect">
              <a:avLst/>
            </a:prstGeom>
            <a:noFill/>
            <a:ln w="9525">
              <a:noFill/>
              <a:miter lim="800000"/>
              <a:headEnd/>
              <a:tailEnd/>
            </a:ln>
          </p:spPr>
          <p:txBody>
            <a:bodyPr wrap="none" lIns="0" tIns="0" rIns="0" bIns="0">
              <a:spAutoFit/>
            </a:bodyPr>
            <a:lstStyle/>
            <a:p>
              <a:pPr eaLnBrk="1" hangingPunct="1"/>
              <a:r>
                <a:rPr lang="en-US" sz="1600" b="1">
                  <a:solidFill>
                    <a:srgbClr val="FFFFFF"/>
                  </a:solidFill>
                  <a:latin typeface="Arial" charset="0"/>
                </a:rPr>
                <a:t>D4</a:t>
              </a:r>
              <a:endParaRPr lang="en-US" sz="2400">
                <a:latin typeface="Times New Roman" pitchFamily="18" charset="0"/>
              </a:endParaRPr>
            </a:p>
          </p:txBody>
        </p:sp>
        <p:sp>
          <p:nvSpPr>
            <p:cNvPr id="27661" name="Rectangle 18"/>
            <p:cNvSpPr>
              <a:spLocks noChangeArrowheads="1"/>
            </p:cNvSpPr>
            <p:nvPr/>
          </p:nvSpPr>
          <p:spPr bwMode="auto">
            <a:xfrm>
              <a:off x="1274" y="1499"/>
              <a:ext cx="91"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2</a:t>
              </a:r>
              <a:endParaRPr lang="en-US" sz="2400">
                <a:latin typeface="Times New Roman" pitchFamily="18" charset="0"/>
              </a:endParaRPr>
            </a:p>
          </p:txBody>
        </p:sp>
        <p:sp>
          <p:nvSpPr>
            <p:cNvPr id="27662" name="Rectangle 19"/>
            <p:cNvSpPr>
              <a:spLocks noChangeArrowheads="1"/>
            </p:cNvSpPr>
            <p:nvPr/>
          </p:nvSpPr>
          <p:spPr bwMode="auto">
            <a:xfrm>
              <a:off x="2414" y="1499"/>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1.88</a:t>
              </a:r>
              <a:endParaRPr lang="en-US" sz="2400">
                <a:latin typeface="Times New Roman" pitchFamily="18" charset="0"/>
              </a:endParaRPr>
            </a:p>
          </p:txBody>
        </p:sp>
        <p:sp>
          <p:nvSpPr>
            <p:cNvPr id="27663" name="Rectangle 20"/>
            <p:cNvSpPr>
              <a:spLocks noChangeArrowheads="1"/>
            </p:cNvSpPr>
            <p:nvPr/>
          </p:nvSpPr>
          <p:spPr bwMode="auto">
            <a:xfrm>
              <a:off x="3532" y="1499"/>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0.00</a:t>
              </a:r>
              <a:endParaRPr lang="en-US" sz="2400">
                <a:latin typeface="Times New Roman" pitchFamily="18" charset="0"/>
              </a:endParaRPr>
            </a:p>
          </p:txBody>
        </p:sp>
        <p:sp>
          <p:nvSpPr>
            <p:cNvPr id="27664" name="Rectangle 21"/>
            <p:cNvSpPr>
              <a:spLocks noChangeArrowheads="1"/>
            </p:cNvSpPr>
            <p:nvPr/>
          </p:nvSpPr>
          <p:spPr bwMode="auto">
            <a:xfrm>
              <a:off x="4481" y="1499"/>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3.27</a:t>
              </a:r>
              <a:endParaRPr lang="en-US" sz="2400">
                <a:latin typeface="Times New Roman" pitchFamily="18" charset="0"/>
              </a:endParaRPr>
            </a:p>
          </p:txBody>
        </p:sp>
        <p:sp>
          <p:nvSpPr>
            <p:cNvPr id="27665" name="Rectangle 22"/>
            <p:cNvSpPr>
              <a:spLocks noChangeArrowheads="1"/>
            </p:cNvSpPr>
            <p:nvPr/>
          </p:nvSpPr>
          <p:spPr bwMode="auto">
            <a:xfrm>
              <a:off x="1274" y="1668"/>
              <a:ext cx="91"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3</a:t>
              </a:r>
              <a:endParaRPr lang="en-US" sz="2400">
                <a:latin typeface="Times New Roman" pitchFamily="18" charset="0"/>
              </a:endParaRPr>
            </a:p>
          </p:txBody>
        </p:sp>
        <p:sp>
          <p:nvSpPr>
            <p:cNvPr id="27666" name="Rectangle 23"/>
            <p:cNvSpPr>
              <a:spLocks noChangeArrowheads="1"/>
            </p:cNvSpPr>
            <p:nvPr/>
          </p:nvSpPr>
          <p:spPr bwMode="auto">
            <a:xfrm>
              <a:off x="2414" y="1668"/>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1.02</a:t>
              </a:r>
              <a:endParaRPr lang="en-US" sz="2400">
                <a:latin typeface="Times New Roman" pitchFamily="18" charset="0"/>
              </a:endParaRPr>
            </a:p>
          </p:txBody>
        </p:sp>
        <p:sp>
          <p:nvSpPr>
            <p:cNvPr id="27667" name="Rectangle 24"/>
            <p:cNvSpPr>
              <a:spLocks noChangeArrowheads="1"/>
            </p:cNvSpPr>
            <p:nvPr/>
          </p:nvSpPr>
          <p:spPr bwMode="auto">
            <a:xfrm>
              <a:off x="3532" y="1668"/>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0.00</a:t>
              </a:r>
              <a:endParaRPr lang="en-US" sz="2400">
                <a:latin typeface="Times New Roman" pitchFamily="18" charset="0"/>
              </a:endParaRPr>
            </a:p>
          </p:txBody>
        </p:sp>
        <p:sp>
          <p:nvSpPr>
            <p:cNvPr id="27668" name="Rectangle 25"/>
            <p:cNvSpPr>
              <a:spLocks noChangeArrowheads="1"/>
            </p:cNvSpPr>
            <p:nvPr/>
          </p:nvSpPr>
          <p:spPr bwMode="auto">
            <a:xfrm>
              <a:off x="4481" y="1668"/>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2.57</a:t>
              </a:r>
              <a:endParaRPr lang="en-US" sz="2400">
                <a:latin typeface="Times New Roman" pitchFamily="18" charset="0"/>
              </a:endParaRPr>
            </a:p>
          </p:txBody>
        </p:sp>
        <p:sp>
          <p:nvSpPr>
            <p:cNvPr id="27669" name="Rectangle 26"/>
            <p:cNvSpPr>
              <a:spLocks noChangeArrowheads="1"/>
            </p:cNvSpPr>
            <p:nvPr/>
          </p:nvSpPr>
          <p:spPr bwMode="auto">
            <a:xfrm>
              <a:off x="1274" y="1835"/>
              <a:ext cx="91"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4</a:t>
              </a:r>
              <a:endParaRPr lang="en-US" sz="2400">
                <a:latin typeface="Times New Roman" pitchFamily="18" charset="0"/>
              </a:endParaRPr>
            </a:p>
          </p:txBody>
        </p:sp>
        <p:sp>
          <p:nvSpPr>
            <p:cNvPr id="27670" name="Rectangle 27"/>
            <p:cNvSpPr>
              <a:spLocks noChangeArrowheads="1"/>
            </p:cNvSpPr>
            <p:nvPr/>
          </p:nvSpPr>
          <p:spPr bwMode="auto">
            <a:xfrm>
              <a:off x="2414" y="1835"/>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0.73</a:t>
              </a:r>
              <a:endParaRPr lang="en-US" sz="2400">
                <a:latin typeface="Times New Roman" pitchFamily="18" charset="0"/>
              </a:endParaRPr>
            </a:p>
          </p:txBody>
        </p:sp>
        <p:sp>
          <p:nvSpPr>
            <p:cNvPr id="27671" name="Rectangle 28"/>
            <p:cNvSpPr>
              <a:spLocks noChangeArrowheads="1"/>
            </p:cNvSpPr>
            <p:nvPr/>
          </p:nvSpPr>
          <p:spPr bwMode="auto">
            <a:xfrm>
              <a:off x="3532" y="1835"/>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0.00</a:t>
              </a:r>
              <a:endParaRPr lang="en-US" sz="2400">
                <a:latin typeface="Times New Roman" pitchFamily="18" charset="0"/>
              </a:endParaRPr>
            </a:p>
          </p:txBody>
        </p:sp>
        <p:sp>
          <p:nvSpPr>
            <p:cNvPr id="27672" name="Rectangle 29"/>
            <p:cNvSpPr>
              <a:spLocks noChangeArrowheads="1"/>
            </p:cNvSpPr>
            <p:nvPr/>
          </p:nvSpPr>
          <p:spPr bwMode="auto">
            <a:xfrm>
              <a:off x="4481" y="1835"/>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2.28</a:t>
              </a:r>
              <a:endParaRPr lang="en-US" sz="2400">
                <a:latin typeface="Times New Roman" pitchFamily="18" charset="0"/>
              </a:endParaRPr>
            </a:p>
          </p:txBody>
        </p:sp>
        <p:sp>
          <p:nvSpPr>
            <p:cNvPr id="27673" name="Rectangle 30"/>
            <p:cNvSpPr>
              <a:spLocks noChangeArrowheads="1"/>
            </p:cNvSpPr>
            <p:nvPr/>
          </p:nvSpPr>
          <p:spPr bwMode="auto">
            <a:xfrm>
              <a:off x="1274" y="2004"/>
              <a:ext cx="91"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5</a:t>
              </a:r>
              <a:endParaRPr lang="en-US" sz="2400">
                <a:latin typeface="Times New Roman" pitchFamily="18" charset="0"/>
              </a:endParaRPr>
            </a:p>
          </p:txBody>
        </p:sp>
        <p:sp>
          <p:nvSpPr>
            <p:cNvPr id="27674" name="Rectangle 31"/>
            <p:cNvSpPr>
              <a:spLocks noChangeArrowheads="1"/>
            </p:cNvSpPr>
            <p:nvPr/>
          </p:nvSpPr>
          <p:spPr bwMode="auto">
            <a:xfrm>
              <a:off x="2414" y="2004"/>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0.58</a:t>
              </a:r>
              <a:endParaRPr lang="en-US" sz="2400">
                <a:latin typeface="Times New Roman" pitchFamily="18" charset="0"/>
              </a:endParaRPr>
            </a:p>
          </p:txBody>
        </p:sp>
        <p:sp>
          <p:nvSpPr>
            <p:cNvPr id="27675" name="Rectangle 32"/>
            <p:cNvSpPr>
              <a:spLocks noChangeArrowheads="1"/>
            </p:cNvSpPr>
            <p:nvPr/>
          </p:nvSpPr>
          <p:spPr bwMode="auto">
            <a:xfrm>
              <a:off x="3532" y="2004"/>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0.00</a:t>
              </a:r>
              <a:endParaRPr lang="en-US" sz="2400">
                <a:latin typeface="Times New Roman" pitchFamily="18" charset="0"/>
              </a:endParaRPr>
            </a:p>
          </p:txBody>
        </p:sp>
        <p:sp>
          <p:nvSpPr>
            <p:cNvPr id="27676" name="Rectangle 33"/>
            <p:cNvSpPr>
              <a:spLocks noChangeArrowheads="1"/>
            </p:cNvSpPr>
            <p:nvPr/>
          </p:nvSpPr>
          <p:spPr bwMode="auto">
            <a:xfrm>
              <a:off x="4481" y="2004"/>
              <a:ext cx="306"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2.11</a:t>
              </a:r>
              <a:endParaRPr lang="en-US" sz="2400">
                <a:latin typeface="Times New Roman" pitchFamily="18" charset="0"/>
              </a:endParaRPr>
            </a:p>
          </p:txBody>
        </p:sp>
        <p:sp>
          <p:nvSpPr>
            <p:cNvPr id="27677" name="Rectangle 34"/>
            <p:cNvSpPr>
              <a:spLocks noChangeArrowheads="1"/>
            </p:cNvSpPr>
            <p:nvPr/>
          </p:nvSpPr>
          <p:spPr bwMode="auto">
            <a:xfrm>
              <a:off x="1274" y="2171"/>
              <a:ext cx="91"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6</a:t>
              </a:r>
              <a:endParaRPr lang="en-US" sz="2400">
                <a:latin typeface="Times New Roman" pitchFamily="18" charset="0"/>
              </a:endParaRPr>
            </a:p>
          </p:txBody>
        </p:sp>
        <p:sp>
          <p:nvSpPr>
            <p:cNvPr id="27678" name="Rectangle 35"/>
            <p:cNvSpPr>
              <a:spLocks noChangeArrowheads="1"/>
            </p:cNvSpPr>
            <p:nvPr/>
          </p:nvSpPr>
          <p:spPr bwMode="auto">
            <a:xfrm>
              <a:off x="2414" y="2171"/>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0.48</a:t>
              </a:r>
              <a:endParaRPr lang="en-US" sz="2400">
                <a:latin typeface="Times New Roman" pitchFamily="18" charset="0"/>
              </a:endParaRPr>
            </a:p>
          </p:txBody>
        </p:sp>
        <p:sp>
          <p:nvSpPr>
            <p:cNvPr id="27679" name="Rectangle 36"/>
            <p:cNvSpPr>
              <a:spLocks noChangeArrowheads="1"/>
            </p:cNvSpPr>
            <p:nvPr/>
          </p:nvSpPr>
          <p:spPr bwMode="auto">
            <a:xfrm>
              <a:off x="3532" y="2171"/>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0.00</a:t>
              </a:r>
              <a:endParaRPr lang="en-US" sz="2400">
                <a:latin typeface="Times New Roman" pitchFamily="18" charset="0"/>
              </a:endParaRPr>
            </a:p>
          </p:txBody>
        </p:sp>
        <p:sp>
          <p:nvSpPr>
            <p:cNvPr id="27680" name="Rectangle 37"/>
            <p:cNvSpPr>
              <a:spLocks noChangeArrowheads="1"/>
            </p:cNvSpPr>
            <p:nvPr/>
          </p:nvSpPr>
          <p:spPr bwMode="auto">
            <a:xfrm>
              <a:off x="4481" y="2171"/>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2.00</a:t>
              </a:r>
              <a:endParaRPr lang="en-US" sz="2400">
                <a:latin typeface="Times New Roman" pitchFamily="18" charset="0"/>
              </a:endParaRPr>
            </a:p>
          </p:txBody>
        </p:sp>
        <p:sp>
          <p:nvSpPr>
            <p:cNvPr id="27681" name="Rectangle 38"/>
            <p:cNvSpPr>
              <a:spLocks noChangeArrowheads="1"/>
            </p:cNvSpPr>
            <p:nvPr/>
          </p:nvSpPr>
          <p:spPr bwMode="auto">
            <a:xfrm>
              <a:off x="1274" y="2342"/>
              <a:ext cx="91"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7</a:t>
              </a:r>
              <a:endParaRPr lang="en-US" sz="2400">
                <a:latin typeface="Times New Roman" pitchFamily="18" charset="0"/>
              </a:endParaRPr>
            </a:p>
          </p:txBody>
        </p:sp>
        <p:sp>
          <p:nvSpPr>
            <p:cNvPr id="27682" name="Rectangle 39"/>
            <p:cNvSpPr>
              <a:spLocks noChangeArrowheads="1"/>
            </p:cNvSpPr>
            <p:nvPr/>
          </p:nvSpPr>
          <p:spPr bwMode="auto">
            <a:xfrm>
              <a:off x="2414" y="2342"/>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0.42</a:t>
              </a:r>
              <a:endParaRPr lang="en-US" sz="2400">
                <a:latin typeface="Times New Roman" pitchFamily="18" charset="0"/>
              </a:endParaRPr>
            </a:p>
          </p:txBody>
        </p:sp>
        <p:sp>
          <p:nvSpPr>
            <p:cNvPr id="27683" name="Rectangle 40"/>
            <p:cNvSpPr>
              <a:spLocks noChangeArrowheads="1"/>
            </p:cNvSpPr>
            <p:nvPr/>
          </p:nvSpPr>
          <p:spPr bwMode="auto">
            <a:xfrm>
              <a:off x="3532" y="2342"/>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0.08</a:t>
              </a:r>
              <a:endParaRPr lang="en-US" sz="2400">
                <a:latin typeface="Times New Roman" pitchFamily="18" charset="0"/>
              </a:endParaRPr>
            </a:p>
          </p:txBody>
        </p:sp>
        <p:sp>
          <p:nvSpPr>
            <p:cNvPr id="27684" name="Rectangle 41"/>
            <p:cNvSpPr>
              <a:spLocks noChangeArrowheads="1"/>
            </p:cNvSpPr>
            <p:nvPr/>
          </p:nvSpPr>
          <p:spPr bwMode="auto">
            <a:xfrm>
              <a:off x="4482" y="2342"/>
              <a:ext cx="449" cy="156"/>
            </a:xfrm>
            <a:prstGeom prst="rect">
              <a:avLst/>
            </a:prstGeom>
            <a:noFill/>
            <a:ln w="9525">
              <a:noFill/>
              <a:miter lim="800000"/>
              <a:headEnd/>
              <a:tailEnd/>
            </a:ln>
          </p:spPr>
          <p:txBody>
            <a:bodyPr lIns="0" tIns="0" rIns="0" bIns="0">
              <a:spAutoFit/>
            </a:bodyPr>
            <a:lstStyle/>
            <a:p>
              <a:pPr eaLnBrk="1" hangingPunct="1"/>
              <a:r>
                <a:rPr lang="en-US" sz="1600">
                  <a:solidFill>
                    <a:srgbClr val="000000"/>
                  </a:solidFill>
                  <a:latin typeface="Arial" charset="0"/>
                </a:rPr>
                <a:t>1.92</a:t>
              </a:r>
              <a:endParaRPr lang="en-US" sz="2400">
                <a:latin typeface="Times New Roman" pitchFamily="18" charset="0"/>
              </a:endParaRPr>
            </a:p>
          </p:txBody>
        </p:sp>
        <p:sp>
          <p:nvSpPr>
            <p:cNvPr id="27685" name="Rectangle 42"/>
            <p:cNvSpPr>
              <a:spLocks noChangeArrowheads="1"/>
            </p:cNvSpPr>
            <p:nvPr/>
          </p:nvSpPr>
          <p:spPr bwMode="auto">
            <a:xfrm>
              <a:off x="1274" y="2510"/>
              <a:ext cx="91"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8</a:t>
              </a:r>
              <a:endParaRPr lang="en-US" sz="2400">
                <a:latin typeface="Times New Roman" pitchFamily="18" charset="0"/>
              </a:endParaRPr>
            </a:p>
          </p:txBody>
        </p:sp>
        <p:sp>
          <p:nvSpPr>
            <p:cNvPr id="27686" name="Rectangle 43"/>
            <p:cNvSpPr>
              <a:spLocks noChangeArrowheads="1"/>
            </p:cNvSpPr>
            <p:nvPr/>
          </p:nvSpPr>
          <p:spPr bwMode="auto">
            <a:xfrm>
              <a:off x="2414" y="2510"/>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0.37</a:t>
              </a:r>
              <a:endParaRPr lang="en-US" sz="2400">
                <a:latin typeface="Times New Roman" pitchFamily="18" charset="0"/>
              </a:endParaRPr>
            </a:p>
          </p:txBody>
        </p:sp>
        <p:sp>
          <p:nvSpPr>
            <p:cNvPr id="27687" name="Rectangle 44"/>
            <p:cNvSpPr>
              <a:spLocks noChangeArrowheads="1"/>
            </p:cNvSpPr>
            <p:nvPr/>
          </p:nvSpPr>
          <p:spPr bwMode="auto">
            <a:xfrm>
              <a:off x="3532" y="2510"/>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0.14</a:t>
              </a:r>
              <a:endParaRPr lang="en-US" sz="2400">
                <a:latin typeface="Times New Roman" pitchFamily="18" charset="0"/>
              </a:endParaRPr>
            </a:p>
          </p:txBody>
        </p:sp>
        <p:sp>
          <p:nvSpPr>
            <p:cNvPr id="27688" name="Rectangle 45"/>
            <p:cNvSpPr>
              <a:spLocks noChangeArrowheads="1"/>
            </p:cNvSpPr>
            <p:nvPr/>
          </p:nvSpPr>
          <p:spPr bwMode="auto">
            <a:xfrm>
              <a:off x="4481" y="2510"/>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1.86</a:t>
              </a:r>
              <a:endParaRPr lang="en-US" sz="2400">
                <a:latin typeface="Times New Roman" pitchFamily="18" charset="0"/>
              </a:endParaRPr>
            </a:p>
          </p:txBody>
        </p:sp>
        <p:sp>
          <p:nvSpPr>
            <p:cNvPr id="27689" name="Rectangle 46"/>
            <p:cNvSpPr>
              <a:spLocks noChangeArrowheads="1"/>
            </p:cNvSpPr>
            <p:nvPr/>
          </p:nvSpPr>
          <p:spPr bwMode="auto">
            <a:xfrm>
              <a:off x="1274" y="2676"/>
              <a:ext cx="91"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9</a:t>
              </a:r>
              <a:endParaRPr lang="en-US" sz="2400">
                <a:latin typeface="Times New Roman" pitchFamily="18" charset="0"/>
              </a:endParaRPr>
            </a:p>
          </p:txBody>
        </p:sp>
        <p:sp>
          <p:nvSpPr>
            <p:cNvPr id="27690" name="Rectangle 47"/>
            <p:cNvSpPr>
              <a:spLocks noChangeArrowheads="1"/>
            </p:cNvSpPr>
            <p:nvPr/>
          </p:nvSpPr>
          <p:spPr bwMode="auto">
            <a:xfrm>
              <a:off x="2414" y="2676"/>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0.34</a:t>
              </a:r>
              <a:endParaRPr lang="en-US" sz="2400">
                <a:latin typeface="Times New Roman" pitchFamily="18" charset="0"/>
              </a:endParaRPr>
            </a:p>
          </p:txBody>
        </p:sp>
        <p:sp>
          <p:nvSpPr>
            <p:cNvPr id="27691" name="Rectangle 48"/>
            <p:cNvSpPr>
              <a:spLocks noChangeArrowheads="1"/>
            </p:cNvSpPr>
            <p:nvPr/>
          </p:nvSpPr>
          <p:spPr bwMode="auto">
            <a:xfrm>
              <a:off x="3532" y="2676"/>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0.18</a:t>
              </a:r>
              <a:endParaRPr lang="en-US" sz="2400">
                <a:latin typeface="Times New Roman" pitchFamily="18" charset="0"/>
              </a:endParaRPr>
            </a:p>
          </p:txBody>
        </p:sp>
        <p:sp>
          <p:nvSpPr>
            <p:cNvPr id="27692" name="Rectangle 49"/>
            <p:cNvSpPr>
              <a:spLocks noChangeArrowheads="1"/>
            </p:cNvSpPr>
            <p:nvPr/>
          </p:nvSpPr>
          <p:spPr bwMode="auto">
            <a:xfrm>
              <a:off x="4481" y="2676"/>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1.82</a:t>
              </a:r>
              <a:endParaRPr lang="en-US" sz="2400">
                <a:latin typeface="Times New Roman" pitchFamily="18" charset="0"/>
              </a:endParaRPr>
            </a:p>
          </p:txBody>
        </p:sp>
        <p:sp>
          <p:nvSpPr>
            <p:cNvPr id="27693" name="Rectangle 50"/>
            <p:cNvSpPr>
              <a:spLocks noChangeArrowheads="1"/>
            </p:cNvSpPr>
            <p:nvPr/>
          </p:nvSpPr>
          <p:spPr bwMode="auto">
            <a:xfrm>
              <a:off x="1235" y="2847"/>
              <a:ext cx="182"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10</a:t>
              </a:r>
              <a:endParaRPr lang="en-US" sz="2400">
                <a:latin typeface="Times New Roman" pitchFamily="18" charset="0"/>
              </a:endParaRPr>
            </a:p>
          </p:txBody>
        </p:sp>
        <p:sp>
          <p:nvSpPr>
            <p:cNvPr id="27694" name="Rectangle 51"/>
            <p:cNvSpPr>
              <a:spLocks noChangeArrowheads="1"/>
            </p:cNvSpPr>
            <p:nvPr/>
          </p:nvSpPr>
          <p:spPr bwMode="auto">
            <a:xfrm>
              <a:off x="2414" y="2847"/>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0.31</a:t>
              </a:r>
              <a:endParaRPr lang="en-US" sz="2400">
                <a:latin typeface="Times New Roman" pitchFamily="18" charset="0"/>
              </a:endParaRPr>
            </a:p>
          </p:txBody>
        </p:sp>
        <p:sp>
          <p:nvSpPr>
            <p:cNvPr id="27695" name="Rectangle 52"/>
            <p:cNvSpPr>
              <a:spLocks noChangeArrowheads="1"/>
            </p:cNvSpPr>
            <p:nvPr/>
          </p:nvSpPr>
          <p:spPr bwMode="auto">
            <a:xfrm>
              <a:off x="3532" y="2847"/>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0.22</a:t>
              </a:r>
              <a:endParaRPr lang="en-US" sz="2400">
                <a:latin typeface="Times New Roman" pitchFamily="18" charset="0"/>
              </a:endParaRPr>
            </a:p>
          </p:txBody>
        </p:sp>
        <p:sp>
          <p:nvSpPr>
            <p:cNvPr id="27696" name="Rectangle 53"/>
            <p:cNvSpPr>
              <a:spLocks noChangeArrowheads="1"/>
            </p:cNvSpPr>
            <p:nvPr/>
          </p:nvSpPr>
          <p:spPr bwMode="auto">
            <a:xfrm>
              <a:off x="4481" y="2847"/>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1.78</a:t>
              </a:r>
              <a:endParaRPr lang="en-US" sz="2400">
                <a:latin typeface="Times New Roman" pitchFamily="18" charset="0"/>
              </a:endParaRPr>
            </a:p>
          </p:txBody>
        </p:sp>
        <p:sp>
          <p:nvSpPr>
            <p:cNvPr id="27697" name="Rectangle 54"/>
            <p:cNvSpPr>
              <a:spLocks noChangeArrowheads="1"/>
            </p:cNvSpPr>
            <p:nvPr/>
          </p:nvSpPr>
          <p:spPr bwMode="auto">
            <a:xfrm>
              <a:off x="1235" y="3014"/>
              <a:ext cx="16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11</a:t>
              </a:r>
              <a:endParaRPr lang="en-US" sz="2400">
                <a:latin typeface="Times New Roman" pitchFamily="18" charset="0"/>
              </a:endParaRPr>
            </a:p>
          </p:txBody>
        </p:sp>
        <p:sp>
          <p:nvSpPr>
            <p:cNvPr id="27698" name="Rectangle 55"/>
            <p:cNvSpPr>
              <a:spLocks noChangeArrowheads="1"/>
            </p:cNvSpPr>
            <p:nvPr/>
          </p:nvSpPr>
          <p:spPr bwMode="auto">
            <a:xfrm>
              <a:off x="2414" y="3014"/>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0.29</a:t>
              </a:r>
              <a:endParaRPr lang="en-US" sz="2400">
                <a:latin typeface="Times New Roman" pitchFamily="18" charset="0"/>
              </a:endParaRPr>
            </a:p>
          </p:txBody>
        </p:sp>
        <p:sp>
          <p:nvSpPr>
            <p:cNvPr id="27699" name="Rectangle 56"/>
            <p:cNvSpPr>
              <a:spLocks noChangeArrowheads="1"/>
            </p:cNvSpPr>
            <p:nvPr/>
          </p:nvSpPr>
          <p:spPr bwMode="auto">
            <a:xfrm>
              <a:off x="3532" y="3014"/>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0.26</a:t>
              </a:r>
              <a:endParaRPr lang="en-US" sz="2400">
                <a:latin typeface="Times New Roman" pitchFamily="18" charset="0"/>
              </a:endParaRPr>
            </a:p>
          </p:txBody>
        </p:sp>
        <p:sp>
          <p:nvSpPr>
            <p:cNvPr id="27700" name="Rectangle 57"/>
            <p:cNvSpPr>
              <a:spLocks noChangeArrowheads="1"/>
            </p:cNvSpPr>
            <p:nvPr/>
          </p:nvSpPr>
          <p:spPr bwMode="auto">
            <a:xfrm>
              <a:off x="4481" y="3014"/>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1.74</a:t>
              </a:r>
              <a:endParaRPr lang="en-US" sz="2400">
                <a:latin typeface="Times New Roman" pitchFamily="18" charset="0"/>
              </a:endParaRPr>
            </a:p>
          </p:txBody>
        </p:sp>
        <p:sp>
          <p:nvSpPr>
            <p:cNvPr id="27701" name="Rectangle 58"/>
            <p:cNvSpPr>
              <a:spLocks noChangeArrowheads="1"/>
            </p:cNvSpPr>
            <p:nvPr/>
          </p:nvSpPr>
          <p:spPr bwMode="auto">
            <a:xfrm>
              <a:off x="1235" y="3181"/>
              <a:ext cx="182"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12</a:t>
              </a:r>
              <a:endParaRPr lang="en-US" sz="2400">
                <a:latin typeface="Times New Roman" pitchFamily="18" charset="0"/>
              </a:endParaRPr>
            </a:p>
          </p:txBody>
        </p:sp>
        <p:sp>
          <p:nvSpPr>
            <p:cNvPr id="27702" name="Rectangle 59"/>
            <p:cNvSpPr>
              <a:spLocks noChangeArrowheads="1"/>
            </p:cNvSpPr>
            <p:nvPr/>
          </p:nvSpPr>
          <p:spPr bwMode="auto">
            <a:xfrm>
              <a:off x="2414" y="3181"/>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0.27</a:t>
              </a:r>
              <a:endParaRPr lang="en-US" sz="2400">
                <a:latin typeface="Times New Roman" pitchFamily="18" charset="0"/>
              </a:endParaRPr>
            </a:p>
          </p:txBody>
        </p:sp>
        <p:sp>
          <p:nvSpPr>
            <p:cNvPr id="27703" name="Rectangle 60"/>
            <p:cNvSpPr>
              <a:spLocks noChangeArrowheads="1"/>
            </p:cNvSpPr>
            <p:nvPr/>
          </p:nvSpPr>
          <p:spPr bwMode="auto">
            <a:xfrm>
              <a:off x="3532" y="3181"/>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0.28</a:t>
              </a:r>
              <a:endParaRPr lang="en-US" sz="2400">
                <a:latin typeface="Times New Roman" pitchFamily="18" charset="0"/>
              </a:endParaRPr>
            </a:p>
          </p:txBody>
        </p:sp>
        <p:sp>
          <p:nvSpPr>
            <p:cNvPr id="27704" name="Rectangle 61"/>
            <p:cNvSpPr>
              <a:spLocks noChangeArrowheads="1"/>
            </p:cNvSpPr>
            <p:nvPr/>
          </p:nvSpPr>
          <p:spPr bwMode="auto">
            <a:xfrm>
              <a:off x="4481" y="3181"/>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1.72</a:t>
              </a:r>
              <a:endParaRPr lang="en-US" sz="2400">
                <a:latin typeface="Times New Roman" pitchFamily="18" charset="0"/>
              </a:endParaRPr>
            </a:p>
          </p:txBody>
        </p:sp>
        <p:sp>
          <p:nvSpPr>
            <p:cNvPr id="27705" name="Rectangle 62"/>
            <p:cNvSpPr>
              <a:spLocks noChangeArrowheads="1"/>
            </p:cNvSpPr>
            <p:nvPr/>
          </p:nvSpPr>
          <p:spPr bwMode="auto">
            <a:xfrm>
              <a:off x="1235" y="3350"/>
              <a:ext cx="182"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13</a:t>
              </a:r>
              <a:endParaRPr lang="en-US" sz="2400">
                <a:latin typeface="Times New Roman" pitchFamily="18" charset="0"/>
              </a:endParaRPr>
            </a:p>
          </p:txBody>
        </p:sp>
        <p:sp>
          <p:nvSpPr>
            <p:cNvPr id="27706" name="Rectangle 63"/>
            <p:cNvSpPr>
              <a:spLocks noChangeArrowheads="1"/>
            </p:cNvSpPr>
            <p:nvPr/>
          </p:nvSpPr>
          <p:spPr bwMode="auto">
            <a:xfrm>
              <a:off x="2414" y="3350"/>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0.25</a:t>
              </a:r>
              <a:endParaRPr lang="en-US" sz="2400">
                <a:latin typeface="Times New Roman" pitchFamily="18" charset="0"/>
              </a:endParaRPr>
            </a:p>
          </p:txBody>
        </p:sp>
        <p:sp>
          <p:nvSpPr>
            <p:cNvPr id="27707" name="Rectangle 64"/>
            <p:cNvSpPr>
              <a:spLocks noChangeArrowheads="1"/>
            </p:cNvSpPr>
            <p:nvPr/>
          </p:nvSpPr>
          <p:spPr bwMode="auto">
            <a:xfrm>
              <a:off x="3532" y="3350"/>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0.31</a:t>
              </a:r>
              <a:endParaRPr lang="en-US" sz="2400">
                <a:latin typeface="Times New Roman" pitchFamily="18" charset="0"/>
              </a:endParaRPr>
            </a:p>
          </p:txBody>
        </p:sp>
        <p:sp>
          <p:nvSpPr>
            <p:cNvPr id="27708" name="Rectangle 65"/>
            <p:cNvSpPr>
              <a:spLocks noChangeArrowheads="1"/>
            </p:cNvSpPr>
            <p:nvPr/>
          </p:nvSpPr>
          <p:spPr bwMode="auto">
            <a:xfrm>
              <a:off x="4481" y="3350"/>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1.69</a:t>
              </a:r>
              <a:endParaRPr lang="en-US" sz="2400">
                <a:latin typeface="Times New Roman" pitchFamily="18" charset="0"/>
              </a:endParaRPr>
            </a:p>
          </p:txBody>
        </p:sp>
        <p:sp>
          <p:nvSpPr>
            <p:cNvPr id="27709" name="Rectangle 66"/>
            <p:cNvSpPr>
              <a:spLocks noChangeArrowheads="1"/>
            </p:cNvSpPr>
            <p:nvPr/>
          </p:nvSpPr>
          <p:spPr bwMode="auto">
            <a:xfrm>
              <a:off x="1235" y="3519"/>
              <a:ext cx="182"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14</a:t>
              </a:r>
              <a:endParaRPr lang="en-US" sz="2400">
                <a:latin typeface="Times New Roman" pitchFamily="18" charset="0"/>
              </a:endParaRPr>
            </a:p>
          </p:txBody>
        </p:sp>
        <p:sp>
          <p:nvSpPr>
            <p:cNvPr id="27710" name="Rectangle 67"/>
            <p:cNvSpPr>
              <a:spLocks noChangeArrowheads="1"/>
            </p:cNvSpPr>
            <p:nvPr/>
          </p:nvSpPr>
          <p:spPr bwMode="auto">
            <a:xfrm>
              <a:off x="2414" y="3519"/>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0.24</a:t>
              </a:r>
              <a:endParaRPr lang="en-US" sz="2400">
                <a:latin typeface="Times New Roman" pitchFamily="18" charset="0"/>
              </a:endParaRPr>
            </a:p>
          </p:txBody>
        </p:sp>
        <p:sp>
          <p:nvSpPr>
            <p:cNvPr id="27711" name="Rectangle 68"/>
            <p:cNvSpPr>
              <a:spLocks noChangeArrowheads="1"/>
            </p:cNvSpPr>
            <p:nvPr/>
          </p:nvSpPr>
          <p:spPr bwMode="auto">
            <a:xfrm>
              <a:off x="3532" y="3519"/>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0.33</a:t>
              </a:r>
              <a:endParaRPr lang="en-US" sz="2400">
                <a:latin typeface="Times New Roman" pitchFamily="18" charset="0"/>
              </a:endParaRPr>
            </a:p>
          </p:txBody>
        </p:sp>
        <p:sp>
          <p:nvSpPr>
            <p:cNvPr id="27712" name="Rectangle 69"/>
            <p:cNvSpPr>
              <a:spLocks noChangeArrowheads="1"/>
            </p:cNvSpPr>
            <p:nvPr/>
          </p:nvSpPr>
          <p:spPr bwMode="auto">
            <a:xfrm>
              <a:off x="4481" y="3519"/>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1.67</a:t>
              </a:r>
              <a:endParaRPr lang="en-US" sz="2400">
                <a:latin typeface="Times New Roman" pitchFamily="18" charset="0"/>
              </a:endParaRPr>
            </a:p>
          </p:txBody>
        </p:sp>
        <p:sp>
          <p:nvSpPr>
            <p:cNvPr id="27713" name="Rectangle 70"/>
            <p:cNvSpPr>
              <a:spLocks noChangeArrowheads="1"/>
            </p:cNvSpPr>
            <p:nvPr/>
          </p:nvSpPr>
          <p:spPr bwMode="auto">
            <a:xfrm>
              <a:off x="1235" y="3688"/>
              <a:ext cx="182"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15</a:t>
              </a:r>
              <a:endParaRPr lang="en-US" sz="2400">
                <a:latin typeface="Times New Roman" pitchFamily="18" charset="0"/>
              </a:endParaRPr>
            </a:p>
          </p:txBody>
        </p:sp>
        <p:sp>
          <p:nvSpPr>
            <p:cNvPr id="27714" name="Rectangle 71"/>
            <p:cNvSpPr>
              <a:spLocks noChangeArrowheads="1"/>
            </p:cNvSpPr>
            <p:nvPr/>
          </p:nvSpPr>
          <p:spPr bwMode="auto">
            <a:xfrm>
              <a:off x="2414" y="3688"/>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0.22</a:t>
              </a:r>
              <a:endParaRPr lang="en-US" sz="2400">
                <a:latin typeface="Times New Roman" pitchFamily="18" charset="0"/>
              </a:endParaRPr>
            </a:p>
          </p:txBody>
        </p:sp>
        <p:sp>
          <p:nvSpPr>
            <p:cNvPr id="27715" name="Rectangle 72"/>
            <p:cNvSpPr>
              <a:spLocks noChangeArrowheads="1"/>
            </p:cNvSpPr>
            <p:nvPr/>
          </p:nvSpPr>
          <p:spPr bwMode="auto">
            <a:xfrm>
              <a:off x="3532" y="3688"/>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0.35</a:t>
              </a:r>
              <a:endParaRPr lang="en-US" sz="2400">
                <a:latin typeface="Times New Roman" pitchFamily="18" charset="0"/>
              </a:endParaRPr>
            </a:p>
          </p:txBody>
        </p:sp>
        <p:sp>
          <p:nvSpPr>
            <p:cNvPr id="27716" name="Rectangle 73"/>
            <p:cNvSpPr>
              <a:spLocks noChangeArrowheads="1"/>
            </p:cNvSpPr>
            <p:nvPr/>
          </p:nvSpPr>
          <p:spPr bwMode="auto">
            <a:xfrm>
              <a:off x="4481" y="3688"/>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1.65</a:t>
              </a:r>
              <a:endParaRPr lang="en-US" sz="2400">
                <a:latin typeface="Times New Roman" pitchFamily="18" charset="0"/>
              </a:endParaRPr>
            </a:p>
          </p:txBody>
        </p:sp>
        <p:sp>
          <p:nvSpPr>
            <p:cNvPr id="27717" name="Rectangle 74"/>
            <p:cNvSpPr>
              <a:spLocks noChangeArrowheads="1"/>
            </p:cNvSpPr>
            <p:nvPr/>
          </p:nvSpPr>
          <p:spPr bwMode="auto">
            <a:xfrm>
              <a:off x="3558" y="1162"/>
              <a:ext cx="938" cy="98"/>
            </a:xfrm>
            <a:prstGeom prst="rect">
              <a:avLst/>
            </a:prstGeom>
            <a:noFill/>
            <a:ln w="9525">
              <a:noFill/>
              <a:miter lim="800000"/>
              <a:headEnd/>
              <a:tailEnd/>
            </a:ln>
          </p:spPr>
          <p:txBody>
            <a:bodyPr wrap="none" lIns="0" tIns="0" rIns="0" bIns="0">
              <a:spAutoFit/>
            </a:bodyPr>
            <a:lstStyle/>
            <a:p>
              <a:pPr eaLnBrk="1" hangingPunct="1"/>
              <a:r>
                <a:rPr lang="en-US" sz="1000" b="1">
                  <a:solidFill>
                    <a:srgbClr val="FFFFFF"/>
                  </a:solidFill>
                  <a:latin typeface="Arial" charset="0"/>
                </a:rPr>
                <a:t>Factors for R-Chart</a:t>
              </a:r>
              <a:endParaRPr lang="en-US" sz="1000">
                <a:latin typeface="Times New Roman" pitchFamily="18" charset="0"/>
              </a:endParaRPr>
            </a:p>
          </p:txBody>
        </p:sp>
        <p:sp>
          <p:nvSpPr>
            <p:cNvPr id="27718" name="Rectangle 75"/>
            <p:cNvSpPr>
              <a:spLocks noChangeArrowheads="1"/>
            </p:cNvSpPr>
            <p:nvPr/>
          </p:nvSpPr>
          <p:spPr bwMode="auto">
            <a:xfrm>
              <a:off x="798" y="1241"/>
              <a:ext cx="594" cy="196"/>
            </a:xfrm>
            <a:prstGeom prst="rect">
              <a:avLst/>
            </a:prstGeom>
            <a:noFill/>
            <a:ln w="9525">
              <a:noFill/>
              <a:miter lim="800000"/>
              <a:headEnd/>
              <a:tailEnd/>
            </a:ln>
          </p:spPr>
          <p:txBody>
            <a:bodyPr wrap="none" lIns="0" tIns="0" rIns="0" bIns="0">
              <a:spAutoFit/>
            </a:bodyPr>
            <a:lstStyle/>
            <a:p>
              <a:pPr eaLnBrk="1" hangingPunct="1"/>
              <a:r>
                <a:rPr lang="en-US" sz="1000" b="1">
                  <a:solidFill>
                    <a:srgbClr val="FFFFFF"/>
                  </a:solidFill>
                  <a:latin typeface="Arial" charset="0"/>
                </a:rPr>
                <a:t>Sample Size</a:t>
              </a:r>
            </a:p>
            <a:p>
              <a:pPr eaLnBrk="1" hangingPunct="1"/>
              <a:r>
                <a:rPr lang="en-US" sz="1000" b="1">
                  <a:solidFill>
                    <a:srgbClr val="FFFFFF"/>
                  </a:solidFill>
                  <a:latin typeface="Arial" charset="0"/>
                </a:rPr>
                <a:t>        (n)</a:t>
              </a:r>
              <a:endParaRPr lang="en-US" sz="1000">
                <a:latin typeface="Times New Roman" pitchFamily="18" charset="0"/>
              </a:endParaRPr>
            </a:p>
          </p:txBody>
        </p:sp>
        <p:sp>
          <p:nvSpPr>
            <p:cNvPr id="27719" name="Rectangle 76"/>
            <p:cNvSpPr>
              <a:spLocks noChangeArrowheads="1"/>
            </p:cNvSpPr>
            <p:nvPr/>
          </p:nvSpPr>
          <p:spPr bwMode="auto">
            <a:xfrm>
              <a:off x="1681" y="1241"/>
              <a:ext cx="0" cy="117"/>
            </a:xfrm>
            <a:prstGeom prst="rect">
              <a:avLst/>
            </a:prstGeom>
            <a:noFill/>
            <a:ln w="9525">
              <a:noFill/>
              <a:miter lim="800000"/>
              <a:headEnd/>
              <a:tailEnd/>
            </a:ln>
          </p:spPr>
          <p:txBody>
            <a:bodyPr wrap="none" lIns="0" tIns="0" rIns="0" bIns="0">
              <a:spAutoFit/>
            </a:bodyPr>
            <a:lstStyle/>
            <a:p>
              <a:pPr eaLnBrk="1" hangingPunct="1"/>
              <a:endParaRPr lang="en-US" sz="1200">
                <a:latin typeface="Times New Roman" pitchFamily="18" charset="0"/>
              </a:endParaRPr>
            </a:p>
          </p:txBody>
        </p:sp>
        <p:sp>
          <p:nvSpPr>
            <p:cNvPr id="27720" name="Rectangle 77"/>
            <p:cNvSpPr>
              <a:spLocks noChangeArrowheads="1"/>
            </p:cNvSpPr>
            <p:nvPr/>
          </p:nvSpPr>
          <p:spPr bwMode="auto">
            <a:xfrm>
              <a:off x="1779" y="1241"/>
              <a:ext cx="0" cy="235"/>
            </a:xfrm>
            <a:prstGeom prst="rect">
              <a:avLst/>
            </a:prstGeom>
            <a:noFill/>
            <a:ln w="9525">
              <a:noFill/>
              <a:miter lim="800000"/>
              <a:headEnd/>
              <a:tailEnd/>
            </a:ln>
          </p:spPr>
          <p:txBody>
            <a:bodyPr wrap="none" lIns="0" tIns="0" rIns="0" bIns="0">
              <a:spAutoFit/>
            </a:bodyPr>
            <a:lstStyle/>
            <a:p>
              <a:pPr eaLnBrk="1" hangingPunct="1"/>
              <a:endParaRPr lang="en-US" sz="2400">
                <a:latin typeface="Times New Roman" pitchFamily="18" charset="0"/>
              </a:endParaRPr>
            </a:p>
          </p:txBody>
        </p:sp>
        <p:sp>
          <p:nvSpPr>
            <p:cNvPr id="27721" name="Rectangle 78"/>
            <p:cNvSpPr>
              <a:spLocks noChangeArrowheads="1"/>
            </p:cNvSpPr>
            <p:nvPr/>
          </p:nvSpPr>
          <p:spPr bwMode="auto">
            <a:xfrm>
              <a:off x="720" y="1152"/>
              <a:ext cx="10" cy="1"/>
            </a:xfrm>
            <a:prstGeom prst="rect">
              <a:avLst/>
            </a:prstGeom>
            <a:solidFill>
              <a:srgbClr val="C0C0C0"/>
            </a:solidFill>
            <a:ln w="9525">
              <a:noFill/>
              <a:miter lim="800000"/>
              <a:headEnd/>
              <a:tailEnd/>
            </a:ln>
          </p:spPr>
          <p:txBody>
            <a:bodyPr/>
            <a:lstStyle/>
            <a:p>
              <a:endParaRPr lang="en-US"/>
            </a:p>
          </p:txBody>
        </p:sp>
        <p:sp>
          <p:nvSpPr>
            <p:cNvPr id="27722" name="Rectangle 79"/>
            <p:cNvSpPr>
              <a:spLocks noChangeArrowheads="1"/>
            </p:cNvSpPr>
            <p:nvPr/>
          </p:nvSpPr>
          <p:spPr bwMode="auto">
            <a:xfrm>
              <a:off x="1879" y="1152"/>
              <a:ext cx="10" cy="1"/>
            </a:xfrm>
            <a:prstGeom prst="rect">
              <a:avLst/>
            </a:prstGeom>
            <a:solidFill>
              <a:srgbClr val="C0C0C0"/>
            </a:solidFill>
            <a:ln w="9525">
              <a:noFill/>
              <a:miter lim="800000"/>
              <a:headEnd/>
              <a:tailEnd/>
            </a:ln>
          </p:spPr>
          <p:txBody>
            <a:bodyPr/>
            <a:lstStyle/>
            <a:p>
              <a:endParaRPr lang="en-US"/>
            </a:p>
          </p:txBody>
        </p:sp>
        <p:sp>
          <p:nvSpPr>
            <p:cNvPr id="27723" name="Rectangle 80"/>
            <p:cNvSpPr>
              <a:spLocks noChangeArrowheads="1"/>
            </p:cNvSpPr>
            <p:nvPr/>
          </p:nvSpPr>
          <p:spPr bwMode="auto">
            <a:xfrm>
              <a:off x="3176" y="1152"/>
              <a:ext cx="10" cy="1"/>
            </a:xfrm>
            <a:prstGeom prst="rect">
              <a:avLst/>
            </a:prstGeom>
            <a:solidFill>
              <a:srgbClr val="C0C0C0"/>
            </a:solidFill>
            <a:ln w="9525">
              <a:noFill/>
              <a:miter lim="800000"/>
              <a:headEnd/>
              <a:tailEnd/>
            </a:ln>
          </p:spPr>
          <p:txBody>
            <a:bodyPr/>
            <a:lstStyle/>
            <a:p>
              <a:endParaRPr lang="en-US"/>
            </a:p>
          </p:txBody>
        </p:sp>
        <p:sp>
          <p:nvSpPr>
            <p:cNvPr id="27724" name="Rectangle 81"/>
            <p:cNvSpPr>
              <a:spLocks noChangeArrowheads="1"/>
            </p:cNvSpPr>
            <p:nvPr/>
          </p:nvSpPr>
          <p:spPr bwMode="auto">
            <a:xfrm>
              <a:off x="5078" y="1152"/>
              <a:ext cx="10" cy="1"/>
            </a:xfrm>
            <a:prstGeom prst="rect">
              <a:avLst/>
            </a:prstGeom>
            <a:solidFill>
              <a:srgbClr val="C0C0C0"/>
            </a:solidFill>
            <a:ln w="9525">
              <a:noFill/>
              <a:miter lim="800000"/>
              <a:headEnd/>
              <a:tailEnd/>
            </a:ln>
          </p:spPr>
          <p:txBody>
            <a:bodyPr/>
            <a:lstStyle/>
            <a:p>
              <a:endParaRPr lang="en-US"/>
            </a:p>
          </p:txBody>
        </p:sp>
        <p:sp>
          <p:nvSpPr>
            <p:cNvPr id="27725" name="Rectangle 82"/>
            <p:cNvSpPr>
              <a:spLocks noChangeArrowheads="1"/>
            </p:cNvSpPr>
            <p:nvPr/>
          </p:nvSpPr>
          <p:spPr bwMode="auto">
            <a:xfrm>
              <a:off x="4127" y="1152"/>
              <a:ext cx="10" cy="1"/>
            </a:xfrm>
            <a:prstGeom prst="rect">
              <a:avLst/>
            </a:prstGeom>
            <a:solidFill>
              <a:srgbClr val="C0C0C0"/>
            </a:solidFill>
            <a:ln w="9525">
              <a:noFill/>
              <a:miter lim="800000"/>
              <a:headEnd/>
              <a:tailEnd/>
            </a:ln>
          </p:spPr>
          <p:txBody>
            <a:bodyPr/>
            <a:lstStyle/>
            <a:p>
              <a:endParaRPr lang="en-US"/>
            </a:p>
          </p:txBody>
        </p:sp>
        <p:sp>
          <p:nvSpPr>
            <p:cNvPr id="27726" name="Line 83"/>
            <p:cNvSpPr>
              <a:spLocks noChangeShapeType="1"/>
            </p:cNvSpPr>
            <p:nvPr/>
          </p:nvSpPr>
          <p:spPr bwMode="auto">
            <a:xfrm>
              <a:off x="720" y="3856"/>
              <a:ext cx="1" cy="1"/>
            </a:xfrm>
            <a:prstGeom prst="line">
              <a:avLst/>
            </a:prstGeom>
            <a:noFill/>
            <a:ln w="0">
              <a:solidFill>
                <a:srgbClr val="C0C0C0"/>
              </a:solidFill>
              <a:round/>
              <a:headEnd/>
              <a:tailEnd/>
            </a:ln>
          </p:spPr>
          <p:txBody>
            <a:bodyPr/>
            <a:lstStyle/>
            <a:p>
              <a:endParaRPr lang="en-US"/>
            </a:p>
          </p:txBody>
        </p:sp>
        <p:sp>
          <p:nvSpPr>
            <p:cNvPr id="27727" name="Rectangle 84"/>
            <p:cNvSpPr>
              <a:spLocks noChangeArrowheads="1"/>
            </p:cNvSpPr>
            <p:nvPr/>
          </p:nvSpPr>
          <p:spPr bwMode="auto">
            <a:xfrm>
              <a:off x="720" y="3856"/>
              <a:ext cx="10" cy="10"/>
            </a:xfrm>
            <a:prstGeom prst="rect">
              <a:avLst/>
            </a:prstGeom>
            <a:solidFill>
              <a:srgbClr val="C0C0C0"/>
            </a:solidFill>
            <a:ln w="9525">
              <a:noFill/>
              <a:miter lim="800000"/>
              <a:headEnd/>
              <a:tailEnd/>
            </a:ln>
          </p:spPr>
          <p:txBody>
            <a:bodyPr/>
            <a:lstStyle/>
            <a:p>
              <a:endParaRPr lang="en-US"/>
            </a:p>
          </p:txBody>
        </p:sp>
        <p:sp>
          <p:nvSpPr>
            <p:cNvPr id="27728" name="Line 85"/>
            <p:cNvSpPr>
              <a:spLocks noChangeShapeType="1"/>
            </p:cNvSpPr>
            <p:nvPr/>
          </p:nvSpPr>
          <p:spPr bwMode="auto">
            <a:xfrm>
              <a:off x="1879" y="3856"/>
              <a:ext cx="1" cy="1"/>
            </a:xfrm>
            <a:prstGeom prst="line">
              <a:avLst/>
            </a:prstGeom>
            <a:noFill/>
            <a:ln w="0">
              <a:solidFill>
                <a:srgbClr val="C0C0C0"/>
              </a:solidFill>
              <a:round/>
              <a:headEnd/>
              <a:tailEnd/>
            </a:ln>
          </p:spPr>
          <p:txBody>
            <a:bodyPr/>
            <a:lstStyle/>
            <a:p>
              <a:endParaRPr lang="en-US"/>
            </a:p>
          </p:txBody>
        </p:sp>
        <p:sp>
          <p:nvSpPr>
            <p:cNvPr id="27729" name="Rectangle 86"/>
            <p:cNvSpPr>
              <a:spLocks noChangeArrowheads="1"/>
            </p:cNvSpPr>
            <p:nvPr/>
          </p:nvSpPr>
          <p:spPr bwMode="auto">
            <a:xfrm>
              <a:off x="1879" y="3856"/>
              <a:ext cx="10" cy="10"/>
            </a:xfrm>
            <a:prstGeom prst="rect">
              <a:avLst/>
            </a:prstGeom>
            <a:solidFill>
              <a:srgbClr val="C0C0C0"/>
            </a:solidFill>
            <a:ln w="9525">
              <a:noFill/>
              <a:miter lim="800000"/>
              <a:headEnd/>
              <a:tailEnd/>
            </a:ln>
          </p:spPr>
          <p:txBody>
            <a:bodyPr/>
            <a:lstStyle/>
            <a:p>
              <a:endParaRPr lang="en-US"/>
            </a:p>
          </p:txBody>
        </p:sp>
        <p:sp>
          <p:nvSpPr>
            <p:cNvPr id="27730" name="Line 87"/>
            <p:cNvSpPr>
              <a:spLocks noChangeShapeType="1"/>
            </p:cNvSpPr>
            <p:nvPr/>
          </p:nvSpPr>
          <p:spPr bwMode="auto">
            <a:xfrm>
              <a:off x="3176" y="3856"/>
              <a:ext cx="1" cy="1"/>
            </a:xfrm>
            <a:prstGeom prst="line">
              <a:avLst/>
            </a:prstGeom>
            <a:noFill/>
            <a:ln w="0">
              <a:solidFill>
                <a:srgbClr val="C0C0C0"/>
              </a:solidFill>
              <a:round/>
              <a:headEnd/>
              <a:tailEnd/>
            </a:ln>
          </p:spPr>
          <p:txBody>
            <a:bodyPr/>
            <a:lstStyle/>
            <a:p>
              <a:endParaRPr lang="en-US"/>
            </a:p>
          </p:txBody>
        </p:sp>
        <p:sp>
          <p:nvSpPr>
            <p:cNvPr id="27731" name="Rectangle 88"/>
            <p:cNvSpPr>
              <a:spLocks noChangeArrowheads="1"/>
            </p:cNvSpPr>
            <p:nvPr/>
          </p:nvSpPr>
          <p:spPr bwMode="auto">
            <a:xfrm>
              <a:off x="3176" y="3856"/>
              <a:ext cx="10" cy="10"/>
            </a:xfrm>
            <a:prstGeom prst="rect">
              <a:avLst/>
            </a:prstGeom>
            <a:solidFill>
              <a:srgbClr val="C0C0C0"/>
            </a:solidFill>
            <a:ln w="9525">
              <a:noFill/>
              <a:miter lim="800000"/>
              <a:headEnd/>
              <a:tailEnd/>
            </a:ln>
          </p:spPr>
          <p:txBody>
            <a:bodyPr/>
            <a:lstStyle/>
            <a:p>
              <a:endParaRPr lang="en-US"/>
            </a:p>
          </p:txBody>
        </p:sp>
        <p:sp>
          <p:nvSpPr>
            <p:cNvPr id="27732" name="Line 89"/>
            <p:cNvSpPr>
              <a:spLocks noChangeShapeType="1"/>
            </p:cNvSpPr>
            <p:nvPr/>
          </p:nvSpPr>
          <p:spPr bwMode="auto">
            <a:xfrm>
              <a:off x="4127" y="3856"/>
              <a:ext cx="1" cy="1"/>
            </a:xfrm>
            <a:prstGeom prst="line">
              <a:avLst/>
            </a:prstGeom>
            <a:noFill/>
            <a:ln w="0">
              <a:solidFill>
                <a:srgbClr val="C0C0C0"/>
              </a:solidFill>
              <a:round/>
              <a:headEnd/>
              <a:tailEnd/>
            </a:ln>
          </p:spPr>
          <p:txBody>
            <a:bodyPr/>
            <a:lstStyle/>
            <a:p>
              <a:endParaRPr lang="en-US"/>
            </a:p>
          </p:txBody>
        </p:sp>
        <p:sp>
          <p:nvSpPr>
            <p:cNvPr id="27733" name="Rectangle 90"/>
            <p:cNvSpPr>
              <a:spLocks noChangeArrowheads="1"/>
            </p:cNvSpPr>
            <p:nvPr/>
          </p:nvSpPr>
          <p:spPr bwMode="auto">
            <a:xfrm>
              <a:off x="4127" y="3856"/>
              <a:ext cx="10" cy="10"/>
            </a:xfrm>
            <a:prstGeom prst="rect">
              <a:avLst/>
            </a:prstGeom>
            <a:solidFill>
              <a:srgbClr val="C0C0C0"/>
            </a:solidFill>
            <a:ln w="9525">
              <a:noFill/>
              <a:miter lim="800000"/>
              <a:headEnd/>
              <a:tailEnd/>
            </a:ln>
          </p:spPr>
          <p:txBody>
            <a:bodyPr/>
            <a:lstStyle/>
            <a:p>
              <a:endParaRPr lang="en-US"/>
            </a:p>
          </p:txBody>
        </p:sp>
        <p:sp>
          <p:nvSpPr>
            <p:cNvPr id="27734" name="Line 91"/>
            <p:cNvSpPr>
              <a:spLocks noChangeShapeType="1"/>
            </p:cNvSpPr>
            <p:nvPr/>
          </p:nvSpPr>
          <p:spPr bwMode="auto">
            <a:xfrm>
              <a:off x="5078" y="3856"/>
              <a:ext cx="1" cy="1"/>
            </a:xfrm>
            <a:prstGeom prst="line">
              <a:avLst/>
            </a:prstGeom>
            <a:noFill/>
            <a:ln w="0">
              <a:solidFill>
                <a:srgbClr val="C0C0C0"/>
              </a:solidFill>
              <a:round/>
              <a:headEnd/>
              <a:tailEnd/>
            </a:ln>
          </p:spPr>
          <p:txBody>
            <a:bodyPr/>
            <a:lstStyle/>
            <a:p>
              <a:endParaRPr lang="en-US"/>
            </a:p>
          </p:txBody>
        </p:sp>
        <p:sp>
          <p:nvSpPr>
            <p:cNvPr id="27735" name="Rectangle 92"/>
            <p:cNvSpPr>
              <a:spLocks noChangeArrowheads="1"/>
            </p:cNvSpPr>
            <p:nvPr/>
          </p:nvSpPr>
          <p:spPr bwMode="auto">
            <a:xfrm>
              <a:off x="5078" y="3856"/>
              <a:ext cx="10" cy="10"/>
            </a:xfrm>
            <a:prstGeom prst="rect">
              <a:avLst/>
            </a:prstGeom>
            <a:solidFill>
              <a:srgbClr val="C0C0C0"/>
            </a:solidFill>
            <a:ln w="9525">
              <a:noFill/>
              <a:miter lim="800000"/>
              <a:headEnd/>
              <a:tailEnd/>
            </a:ln>
          </p:spPr>
          <p:txBody>
            <a:bodyPr/>
            <a:lstStyle/>
            <a:p>
              <a:endParaRPr lang="en-US"/>
            </a:p>
          </p:txBody>
        </p:sp>
        <p:sp>
          <p:nvSpPr>
            <p:cNvPr id="27736" name="Line 93"/>
            <p:cNvSpPr>
              <a:spLocks noChangeShapeType="1"/>
            </p:cNvSpPr>
            <p:nvPr/>
          </p:nvSpPr>
          <p:spPr bwMode="auto">
            <a:xfrm>
              <a:off x="5088" y="1152"/>
              <a:ext cx="1" cy="1"/>
            </a:xfrm>
            <a:prstGeom prst="line">
              <a:avLst/>
            </a:prstGeom>
            <a:noFill/>
            <a:ln w="0">
              <a:solidFill>
                <a:srgbClr val="C0C0C0"/>
              </a:solidFill>
              <a:round/>
              <a:headEnd/>
              <a:tailEnd/>
            </a:ln>
          </p:spPr>
          <p:txBody>
            <a:bodyPr/>
            <a:lstStyle/>
            <a:p>
              <a:endParaRPr lang="en-US"/>
            </a:p>
          </p:txBody>
        </p:sp>
        <p:sp>
          <p:nvSpPr>
            <p:cNvPr id="27737" name="Rectangle 94"/>
            <p:cNvSpPr>
              <a:spLocks noChangeArrowheads="1"/>
            </p:cNvSpPr>
            <p:nvPr/>
          </p:nvSpPr>
          <p:spPr bwMode="auto">
            <a:xfrm>
              <a:off x="5088" y="1152"/>
              <a:ext cx="10" cy="10"/>
            </a:xfrm>
            <a:prstGeom prst="rect">
              <a:avLst/>
            </a:prstGeom>
            <a:solidFill>
              <a:srgbClr val="C0C0C0"/>
            </a:solidFill>
            <a:ln w="9525">
              <a:noFill/>
              <a:miter lim="800000"/>
              <a:headEnd/>
              <a:tailEnd/>
            </a:ln>
          </p:spPr>
          <p:txBody>
            <a:bodyPr/>
            <a:lstStyle/>
            <a:p>
              <a:endParaRPr lang="en-US"/>
            </a:p>
          </p:txBody>
        </p:sp>
        <p:sp>
          <p:nvSpPr>
            <p:cNvPr id="27738" name="Line 95"/>
            <p:cNvSpPr>
              <a:spLocks noChangeShapeType="1"/>
            </p:cNvSpPr>
            <p:nvPr/>
          </p:nvSpPr>
          <p:spPr bwMode="auto">
            <a:xfrm>
              <a:off x="5088" y="1320"/>
              <a:ext cx="1" cy="1"/>
            </a:xfrm>
            <a:prstGeom prst="line">
              <a:avLst/>
            </a:prstGeom>
            <a:noFill/>
            <a:ln w="0">
              <a:solidFill>
                <a:srgbClr val="C0C0C0"/>
              </a:solidFill>
              <a:round/>
              <a:headEnd/>
              <a:tailEnd/>
            </a:ln>
          </p:spPr>
          <p:txBody>
            <a:bodyPr/>
            <a:lstStyle/>
            <a:p>
              <a:endParaRPr lang="en-US"/>
            </a:p>
          </p:txBody>
        </p:sp>
        <p:sp>
          <p:nvSpPr>
            <p:cNvPr id="27739" name="Rectangle 96"/>
            <p:cNvSpPr>
              <a:spLocks noChangeArrowheads="1"/>
            </p:cNvSpPr>
            <p:nvPr/>
          </p:nvSpPr>
          <p:spPr bwMode="auto">
            <a:xfrm>
              <a:off x="5088" y="1320"/>
              <a:ext cx="10" cy="10"/>
            </a:xfrm>
            <a:prstGeom prst="rect">
              <a:avLst/>
            </a:prstGeom>
            <a:solidFill>
              <a:srgbClr val="C0C0C0"/>
            </a:solidFill>
            <a:ln w="9525">
              <a:noFill/>
              <a:miter lim="800000"/>
              <a:headEnd/>
              <a:tailEnd/>
            </a:ln>
          </p:spPr>
          <p:txBody>
            <a:bodyPr/>
            <a:lstStyle/>
            <a:p>
              <a:endParaRPr lang="en-US"/>
            </a:p>
          </p:txBody>
        </p:sp>
        <p:sp>
          <p:nvSpPr>
            <p:cNvPr id="27740" name="Line 97"/>
            <p:cNvSpPr>
              <a:spLocks noChangeShapeType="1"/>
            </p:cNvSpPr>
            <p:nvPr/>
          </p:nvSpPr>
          <p:spPr bwMode="auto">
            <a:xfrm>
              <a:off x="5088" y="1489"/>
              <a:ext cx="1" cy="1"/>
            </a:xfrm>
            <a:prstGeom prst="line">
              <a:avLst/>
            </a:prstGeom>
            <a:noFill/>
            <a:ln w="0">
              <a:solidFill>
                <a:srgbClr val="C0C0C0"/>
              </a:solidFill>
              <a:round/>
              <a:headEnd/>
              <a:tailEnd/>
            </a:ln>
          </p:spPr>
          <p:txBody>
            <a:bodyPr/>
            <a:lstStyle/>
            <a:p>
              <a:endParaRPr lang="en-US"/>
            </a:p>
          </p:txBody>
        </p:sp>
        <p:sp>
          <p:nvSpPr>
            <p:cNvPr id="27741" name="Rectangle 98"/>
            <p:cNvSpPr>
              <a:spLocks noChangeArrowheads="1"/>
            </p:cNvSpPr>
            <p:nvPr/>
          </p:nvSpPr>
          <p:spPr bwMode="auto">
            <a:xfrm>
              <a:off x="5088" y="1489"/>
              <a:ext cx="10" cy="10"/>
            </a:xfrm>
            <a:prstGeom prst="rect">
              <a:avLst/>
            </a:prstGeom>
            <a:solidFill>
              <a:srgbClr val="C0C0C0"/>
            </a:solidFill>
            <a:ln w="9525">
              <a:noFill/>
              <a:miter lim="800000"/>
              <a:headEnd/>
              <a:tailEnd/>
            </a:ln>
          </p:spPr>
          <p:txBody>
            <a:bodyPr/>
            <a:lstStyle/>
            <a:p>
              <a:endParaRPr lang="en-US"/>
            </a:p>
          </p:txBody>
        </p:sp>
        <p:sp>
          <p:nvSpPr>
            <p:cNvPr id="27742" name="Line 99"/>
            <p:cNvSpPr>
              <a:spLocks noChangeShapeType="1"/>
            </p:cNvSpPr>
            <p:nvPr/>
          </p:nvSpPr>
          <p:spPr bwMode="auto">
            <a:xfrm>
              <a:off x="5088" y="1657"/>
              <a:ext cx="1" cy="1"/>
            </a:xfrm>
            <a:prstGeom prst="line">
              <a:avLst/>
            </a:prstGeom>
            <a:noFill/>
            <a:ln w="0">
              <a:solidFill>
                <a:srgbClr val="C0C0C0"/>
              </a:solidFill>
              <a:round/>
              <a:headEnd/>
              <a:tailEnd/>
            </a:ln>
          </p:spPr>
          <p:txBody>
            <a:bodyPr/>
            <a:lstStyle/>
            <a:p>
              <a:endParaRPr lang="en-US"/>
            </a:p>
          </p:txBody>
        </p:sp>
        <p:sp>
          <p:nvSpPr>
            <p:cNvPr id="27743" name="Rectangle 100"/>
            <p:cNvSpPr>
              <a:spLocks noChangeArrowheads="1"/>
            </p:cNvSpPr>
            <p:nvPr/>
          </p:nvSpPr>
          <p:spPr bwMode="auto">
            <a:xfrm>
              <a:off x="5088" y="1657"/>
              <a:ext cx="10" cy="10"/>
            </a:xfrm>
            <a:prstGeom prst="rect">
              <a:avLst/>
            </a:prstGeom>
            <a:solidFill>
              <a:srgbClr val="C0C0C0"/>
            </a:solidFill>
            <a:ln w="9525">
              <a:noFill/>
              <a:miter lim="800000"/>
              <a:headEnd/>
              <a:tailEnd/>
            </a:ln>
          </p:spPr>
          <p:txBody>
            <a:bodyPr/>
            <a:lstStyle/>
            <a:p>
              <a:endParaRPr lang="en-US"/>
            </a:p>
          </p:txBody>
        </p:sp>
        <p:sp>
          <p:nvSpPr>
            <p:cNvPr id="27744" name="Line 101"/>
            <p:cNvSpPr>
              <a:spLocks noChangeShapeType="1"/>
            </p:cNvSpPr>
            <p:nvPr/>
          </p:nvSpPr>
          <p:spPr bwMode="auto">
            <a:xfrm>
              <a:off x="5088" y="1826"/>
              <a:ext cx="1" cy="1"/>
            </a:xfrm>
            <a:prstGeom prst="line">
              <a:avLst/>
            </a:prstGeom>
            <a:noFill/>
            <a:ln w="0">
              <a:solidFill>
                <a:srgbClr val="C0C0C0"/>
              </a:solidFill>
              <a:round/>
              <a:headEnd/>
              <a:tailEnd/>
            </a:ln>
          </p:spPr>
          <p:txBody>
            <a:bodyPr/>
            <a:lstStyle/>
            <a:p>
              <a:endParaRPr lang="en-US"/>
            </a:p>
          </p:txBody>
        </p:sp>
        <p:sp>
          <p:nvSpPr>
            <p:cNvPr id="27745" name="Rectangle 102"/>
            <p:cNvSpPr>
              <a:spLocks noChangeArrowheads="1"/>
            </p:cNvSpPr>
            <p:nvPr/>
          </p:nvSpPr>
          <p:spPr bwMode="auto">
            <a:xfrm>
              <a:off x="5088" y="1826"/>
              <a:ext cx="10" cy="9"/>
            </a:xfrm>
            <a:prstGeom prst="rect">
              <a:avLst/>
            </a:prstGeom>
            <a:solidFill>
              <a:srgbClr val="C0C0C0"/>
            </a:solidFill>
            <a:ln w="9525">
              <a:noFill/>
              <a:miter lim="800000"/>
              <a:headEnd/>
              <a:tailEnd/>
            </a:ln>
          </p:spPr>
          <p:txBody>
            <a:bodyPr/>
            <a:lstStyle/>
            <a:p>
              <a:endParaRPr lang="en-US"/>
            </a:p>
          </p:txBody>
        </p:sp>
        <p:sp>
          <p:nvSpPr>
            <p:cNvPr id="27746" name="Line 103"/>
            <p:cNvSpPr>
              <a:spLocks noChangeShapeType="1"/>
            </p:cNvSpPr>
            <p:nvPr/>
          </p:nvSpPr>
          <p:spPr bwMode="auto">
            <a:xfrm>
              <a:off x="5088" y="1994"/>
              <a:ext cx="1" cy="1"/>
            </a:xfrm>
            <a:prstGeom prst="line">
              <a:avLst/>
            </a:prstGeom>
            <a:noFill/>
            <a:ln w="0">
              <a:solidFill>
                <a:srgbClr val="C0C0C0"/>
              </a:solidFill>
              <a:round/>
              <a:headEnd/>
              <a:tailEnd/>
            </a:ln>
          </p:spPr>
          <p:txBody>
            <a:bodyPr/>
            <a:lstStyle/>
            <a:p>
              <a:endParaRPr lang="en-US"/>
            </a:p>
          </p:txBody>
        </p:sp>
        <p:sp>
          <p:nvSpPr>
            <p:cNvPr id="27747" name="Rectangle 104"/>
            <p:cNvSpPr>
              <a:spLocks noChangeArrowheads="1"/>
            </p:cNvSpPr>
            <p:nvPr/>
          </p:nvSpPr>
          <p:spPr bwMode="auto">
            <a:xfrm>
              <a:off x="5088" y="1994"/>
              <a:ext cx="10" cy="10"/>
            </a:xfrm>
            <a:prstGeom prst="rect">
              <a:avLst/>
            </a:prstGeom>
            <a:solidFill>
              <a:srgbClr val="C0C0C0"/>
            </a:solidFill>
            <a:ln w="9525">
              <a:noFill/>
              <a:miter lim="800000"/>
              <a:headEnd/>
              <a:tailEnd/>
            </a:ln>
          </p:spPr>
          <p:txBody>
            <a:bodyPr/>
            <a:lstStyle/>
            <a:p>
              <a:endParaRPr lang="en-US"/>
            </a:p>
          </p:txBody>
        </p:sp>
        <p:sp>
          <p:nvSpPr>
            <p:cNvPr id="27748" name="Line 105"/>
            <p:cNvSpPr>
              <a:spLocks noChangeShapeType="1"/>
            </p:cNvSpPr>
            <p:nvPr/>
          </p:nvSpPr>
          <p:spPr bwMode="auto">
            <a:xfrm>
              <a:off x="5088" y="2162"/>
              <a:ext cx="1" cy="1"/>
            </a:xfrm>
            <a:prstGeom prst="line">
              <a:avLst/>
            </a:prstGeom>
            <a:noFill/>
            <a:ln w="0">
              <a:solidFill>
                <a:srgbClr val="C0C0C0"/>
              </a:solidFill>
              <a:round/>
              <a:headEnd/>
              <a:tailEnd/>
            </a:ln>
          </p:spPr>
          <p:txBody>
            <a:bodyPr/>
            <a:lstStyle/>
            <a:p>
              <a:endParaRPr lang="en-US"/>
            </a:p>
          </p:txBody>
        </p:sp>
        <p:sp>
          <p:nvSpPr>
            <p:cNvPr id="27749" name="Rectangle 106"/>
            <p:cNvSpPr>
              <a:spLocks noChangeArrowheads="1"/>
            </p:cNvSpPr>
            <p:nvPr/>
          </p:nvSpPr>
          <p:spPr bwMode="auto">
            <a:xfrm>
              <a:off x="5088" y="2162"/>
              <a:ext cx="10" cy="10"/>
            </a:xfrm>
            <a:prstGeom prst="rect">
              <a:avLst/>
            </a:prstGeom>
            <a:solidFill>
              <a:srgbClr val="C0C0C0"/>
            </a:solidFill>
            <a:ln w="9525">
              <a:noFill/>
              <a:miter lim="800000"/>
              <a:headEnd/>
              <a:tailEnd/>
            </a:ln>
          </p:spPr>
          <p:txBody>
            <a:bodyPr/>
            <a:lstStyle/>
            <a:p>
              <a:endParaRPr lang="en-US"/>
            </a:p>
          </p:txBody>
        </p:sp>
        <p:sp>
          <p:nvSpPr>
            <p:cNvPr id="27750" name="Line 107"/>
            <p:cNvSpPr>
              <a:spLocks noChangeShapeType="1"/>
            </p:cNvSpPr>
            <p:nvPr/>
          </p:nvSpPr>
          <p:spPr bwMode="auto">
            <a:xfrm>
              <a:off x="5088" y="2331"/>
              <a:ext cx="1" cy="1"/>
            </a:xfrm>
            <a:prstGeom prst="line">
              <a:avLst/>
            </a:prstGeom>
            <a:noFill/>
            <a:ln w="0">
              <a:solidFill>
                <a:srgbClr val="C0C0C0"/>
              </a:solidFill>
              <a:round/>
              <a:headEnd/>
              <a:tailEnd/>
            </a:ln>
          </p:spPr>
          <p:txBody>
            <a:bodyPr/>
            <a:lstStyle/>
            <a:p>
              <a:endParaRPr lang="en-US"/>
            </a:p>
          </p:txBody>
        </p:sp>
        <p:sp>
          <p:nvSpPr>
            <p:cNvPr id="27751" name="Rectangle 108"/>
            <p:cNvSpPr>
              <a:spLocks noChangeArrowheads="1"/>
            </p:cNvSpPr>
            <p:nvPr/>
          </p:nvSpPr>
          <p:spPr bwMode="auto">
            <a:xfrm>
              <a:off x="5088" y="2331"/>
              <a:ext cx="10" cy="10"/>
            </a:xfrm>
            <a:prstGeom prst="rect">
              <a:avLst/>
            </a:prstGeom>
            <a:solidFill>
              <a:srgbClr val="C0C0C0"/>
            </a:solidFill>
            <a:ln w="9525">
              <a:noFill/>
              <a:miter lim="800000"/>
              <a:headEnd/>
              <a:tailEnd/>
            </a:ln>
          </p:spPr>
          <p:txBody>
            <a:bodyPr/>
            <a:lstStyle/>
            <a:p>
              <a:endParaRPr lang="en-US"/>
            </a:p>
          </p:txBody>
        </p:sp>
        <p:sp>
          <p:nvSpPr>
            <p:cNvPr id="27752" name="Line 109"/>
            <p:cNvSpPr>
              <a:spLocks noChangeShapeType="1"/>
            </p:cNvSpPr>
            <p:nvPr/>
          </p:nvSpPr>
          <p:spPr bwMode="auto">
            <a:xfrm>
              <a:off x="5088" y="2499"/>
              <a:ext cx="1" cy="1"/>
            </a:xfrm>
            <a:prstGeom prst="line">
              <a:avLst/>
            </a:prstGeom>
            <a:noFill/>
            <a:ln w="0">
              <a:solidFill>
                <a:srgbClr val="C0C0C0"/>
              </a:solidFill>
              <a:round/>
              <a:headEnd/>
              <a:tailEnd/>
            </a:ln>
          </p:spPr>
          <p:txBody>
            <a:bodyPr/>
            <a:lstStyle/>
            <a:p>
              <a:endParaRPr lang="en-US"/>
            </a:p>
          </p:txBody>
        </p:sp>
        <p:sp>
          <p:nvSpPr>
            <p:cNvPr id="27753" name="Rectangle 110"/>
            <p:cNvSpPr>
              <a:spLocks noChangeArrowheads="1"/>
            </p:cNvSpPr>
            <p:nvPr/>
          </p:nvSpPr>
          <p:spPr bwMode="auto">
            <a:xfrm>
              <a:off x="5088" y="2499"/>
              <a:ext cx="10" cy="10"/>
            </a:xfrm>
            <a:prstGeom prst="rect">
              <a:avLst/>
            </a:prstGeom>
            <a:solidFill>
              <a:srgbClr val="C0C0C0"/>
            </a:solidFill>
            <a:ln w="9525">
              <a:noFill/>
              <a:miter lim="800000"/>
              <a:headEnd/>
              <a:tailEnd/>
            </a:ln>
          </p:spPr>
          <p:txBody>
            <a:bodyPr/>
            <a:lstStyle/>
            <a:p>
              <a:endParaRPr lang="en-US"/>
            </a:p>
          </p:txBody>
        </p:sp>
        <p:sp>
          <p:nvSpPr>
            <p:cNvPr id="27754" name="Line 111"/>
            <p:cNvSpPr>
              <a:spLocks noChangeShapeType="1"/>
            </p:cNvSpPr>
            <p:nvPr/>
          </p:nvSpPr>
          <p:spPr bwMode="auto">
            <a:xfrm>
              <a:off x="5088" y="2667"/>
              <a:ext cx="1" cy="1"/>
            </a:xfrm>
            <a:prstGeom prst="line">
              <a:avLst/>
            </a:prstGeom>
            <a:noFill/>
            <a:ln w="0">
              <a:solidFill>
                <a:srgbClr val="C0C0C0"/>
              </a:solidFill>
              <a:round/>
              <a:headEnd/>
              <a:tailEnd/>
            </a:ln>
          </p:spPr>
          <p:txBody>
            <a:bodyPr/>
            <a:lstStyle/>
            <a:p>
              <a:endParaRPr lang="en-US"/>
            </a:p>
          </p:txBody>
        </p:sp>
        <p:sp>
          <p:nvSpPr>
            <p:cNvPr id="27755" name="Rectangle 112"/>
            <p:cNvSpPr>
              <a:spLocks noChangeArrowheads="1"/>
            </p:cNvSpPr>
            <p:nvPr/>
          </p:nvSpPr>
          <p:spPr bwMode="auto">
            <a:xfrm>
              <a:off x="5088" y="2667"/>
              <a:ext cx="10" cy="10"/>
            </a:xfrm>
            <a:prstGeom prst="rect">
              <a:avLst/>
            </a:prstGeom>
            <a:solidFill>
              <a:srgbClr val="C0C0C0"/>
            </a:solidFill>
            <a:ln w="9525">
              <a:noFill/>
              <a:miter lim="800000"/>
              <a:headEnd/>
              <a:tailEnd/>
            </a:ln>
          </p:spPr>
          <p:txBody>
            <a:bodyPr/>
            <a:lstStyle/>
            <a:p>
              <a:endParaRPr lang="en-US"/>
            </a:p>
          </p:txBody>
        </p:sp>
        <p:sp>
          <p:nvSpPr>
            <p:cNvPr id="27756" name="Line 113"/>
            <p:cNvSpPr>
              <a:spLocks noChangeShapeType="1"/>
            </p:cNvSpPr>
            <p:nvPr/>
          </p:nvSpPr>
          <p:spPr bwMode="auto">
            <a:xfrm>
              <a:off x="5088" y="2836"/>
              <a:ext cx="1" cy="1"/>
            </a:xfrm>
            <a:prstGeom prst="line">
              <a:avLst/>
            </a:prstGeom>
            <a:noFill/>
            <a:ln w="0">
              <a:solidFill>
                <a:srgbClr val="C0C0C0"/>
              </a:solidFill>
              <a:round/>
              <a:headEnd/>
              <a:tailEnd/>
            </a:ln>
          </p:spPr>
          <p:txBody>
            <a:bodyPr/>
            <a:lstStyle/>
            <a:p>
              <a:endParaRPr lang="en-US"/>
            </a:p>
          </p:txBody>
        </p:sp>
        <p:sp>
          <p:nvSpPr>
            <p:cNvPr id="27757" name="Rectangle 114"/>
            <p:cNvSpPr>
              <a:spLocks noChangeArrowheads="1"/>
            </p:cNvSpPr>
            <p:nvPr/>
          </p:nvSpPr>
          <p:spPr bwMode="auto">
            <a:xfrm>
              <a:off x="5088" y="2836"/>
              <a:ext cx="10" cy="10"/>
            </a:xfrm>
            <a:prstGeom prst="rect">
              <a:avLst/>
            </a:prstGeom>
            <a:solidFill>
              <a:srgbClr val="C0C0C0"/>
            </a:solidFill>
            <a:ln w="9525">
              <a:noFill/>
              <a:miter lim="800000"/>
              <a:headEnd/>
              <a:tailEnd/>
            </a:ln>
          </p:spPr>
          <p:txBody>
            <a:bodyPr/>
            <a:lstStyle/>
            <a:p>
              <a:endParaRPr lang="en-US"/>
            </a:p>
          </p:txBody>
        </p:sp>
        <p:sp>
          <p:nvSpPr>
            <p:cNvPr id="27758" name="Line 115"/>
            <p:cNvSpPr>
              <a:spLocks noChangeShapeType="1"/>
            </p:cNvSpPr>
            <p:nvPr/>
          </p:nvSpPr>
          <p:spPr bwMode="auto">
            <a:xfrm>
              <a:off x="5088" y="3004"/>
              <a:ext cx="1" cy="1"/>
            </a:xfrm>
            <a:prstGeom prst="line">
              <a:avLst/>
            </a:prstGeom>
            <a:noFill/>
            <a:ln w="0">
              <a:solidFill>
                <a:srgbClr val="C0C0C0"/>
              </a:solidFill>
              <a:round/>
              <a:headEnd/>
              <a:tailEnd/>
            </a:ln>
          </p:spPr>
          <p:txBody>
            <a:bodyPr/>
            <a:lstStyle/>
            <a:p>
              <a:endParaRPr lang="en-US"/>
            </a:p>
          </p:txBody>
        </p:sp>
        <p:sp>
          <p:nvSpPr>
            <p:cNvPr id="27759" name="Rectangle 116"/>
            <p:cNvSpPr>
              <a:spLocks noChangeArrowheads="1"/>
            </p:cNvSpPr>
            <p:nvPr/>
          </p:nvSpPr>
          <p:spPr bwMode="auto">
            <a:xfrm>
              <a:off x="5088" y="3004"/>
              <a:ext cx="10" cy="10"/>
            </a:xfrm>
            <a:prstGeom prst="rect">
              <a:avLst/>
            </a:prstGeom>
            <a:solidFill>
              <a:srgbClr val="C0C0C0"/>
            </a:solidFill>
            <a:ln w="9525">
              <a:noFill/>
              <a:miter lim="800000"/>
              <a:headEnd/>
              <a:tailEnd/>
            </a:ln>
          </p:spPr>
          <p:txBody>
            <a:bodyPr/>
            <a:lstStyle/>
            <a:p>
              <a:endParaRPr lang="en-US"/>
            </a:p>
          </p:txBody>
        </p:sp>
        <p:sp>
          <p:nvSpPr>
            <p:cNvPr id="27760" name="Line 117"/>
            <p:cNvSpPr>
              <a:spLocks noChangeShapeType="1"/>
            </p:cNvSpPr>
            <p:nvPr/>
          </p:nvSpPr>
          <p:spPr bwMode="auto">
            <a:xfrm>
              <a:off x="5088" y="3173"/>
              <a:ext cx="1" cy="1"/>
            </a:xfrm>
            <a:prstGeom prst="line">
              <a:avLst/>
            </a:prstGeom>
            <a:noFill/>
            <a:ln w="0">
              <a:solidFill>
                <a:srgbClr val="C0C0C0"/>
              </a:solidFill>
              <a:round/>
              <a:headEnd/>
              <a:tailEnd/>
            </a:ln>
          </p:spPr>
          <p:txBody>
            <a:bodyPr/>
            <a:lstStyle/>
            <a:p>
              <a:endParaRPr lang="en-US"/>
            </a:p>
          </p:txBody>
        </p:sp>
        <p:sp>
          <p:nvSpPr>
            <p:cNvPr id="27761" name="Rectangle 118"/>
            <p:cNvSpPr>
              <a:spLocks noChangeArrowheads="1"/>
            </p:cNvSpPr>
            <p:nvPr/>
          </p:nvSpPr>
          <p:spPr bwMode="auto">
            <a:xfrm>
              <a:off x="5088" y="3173"/>
              <a:ext cx="10" cy="9"/>
            </a:xfrm>
            <a:prstGeom prst="rect">
              <a:avLst/>
            </a:prstGeom>
            <a:solidFill>
              <a:srgbClr val="C0C0C0"/>
            </a:solidFill>
            <a:ln w="9525">
              <a:noFill/>
              <a:miter lim="800000"/>
              <a:headEnd/>
              <a:tailEnd/>
            </a:ln>
          </p:spPr>
          <p:txBody>
            <a:bodyPr/>
            <a:lstStyle/>
            <a:p>
              <a:endParaRPr lang="en-US"/>
            </a:p>
          </p:txBody>
        </p:sp>
        <p:sp>
          <p:nvSpPr>
            <p:cNvPr id="27762" name="Line 119"/>
            <p:cNvSpPr>
              <a:spLocks noChangeShapeType="1"/>
            </p:cNvSpPr>
            <p:nvPr/>
          </p:nvSpPr>
          <p:spPr bwMode="auto">
            <a:xfrm>
              <a:off x="5088" y="3341"/>
              <a:ext cx="1" cy="1"/>
            </a:xfrm>
            <a:prstGeom prst="line">
              <a:avLst/>
            </a:prstGeom>
            <a:noFill/>
            <a:ln w="0">
              <a:solidFill>
                <a:srgbClr val="C0C0C0"/>
              </a:solidFill>
              <a:round/>
              <a:headEnd/>
              <a:tailEnd/>
            </a:ln>
          </p:spPr>
          <p:txBody>
            <a:bodyPr/>
            <a:lstStyle/>
            <a:p>
              <a:endParaRPr lang="en-US"/>
            </a:p>
          </p:txBody>
        </p:sp>
        <p:sp>
          <p:nvSpPr>
            <p:cNvPr id="27763" name="Rectangle 120"/>
            <p:cNvSpPr>
              <a:spLocks noChangeArrowheads="1"/>
            </p:cNvSpPr>
            <p:nvPr/>
          </p:nvSpPr>
          <p:spPr bwMode="auto">
            <a:xfrm>
              <a:off x="5088" y="3341"/>
              <a:ext cx="10" cy="10"/>
            </a:xfrm>
            <a:prstGeom prst="rect">
              <a:avLst/>
            </a:prstGeom>
            <a:solidFill>
              <a:srgbClr val="C0C0C0"/>
            </a:solidFill>
            <a:ln w="9525">
              <a:noFill/>
              <a:miter lim="800000"/>
              <a:headEnd/>
              <a:tailEnd/>
            </a:ln>
          </p:spPr>
          <p:txBody>
            <a:bodyPr/>
            <a:lstStyle/>
            <a:p>
              <a:endParaRPr lang="en-US"/>
            </a:p>
          </p:txBody>
        </p:sp>
        <p:sp>
          <p:nvSpPr>
            <p:cNvPr id="27764" name="Line 121"/>
            <p:cNvSpPr>
              <a:spLocks noChangeShapeType="1"/>
            </p:cNvSpPr>
            <p:nvPr/>
          </p:nvSpPr>
          <p:spPr bwMode="auto">
            <a:xfrm>
              <a:off x="5088" y="3509"/>
              <a:ext cx="1" cy="1"/>
            </a:xfrm>
            <a:prstGeom prst="line">
              <a:avLst/>
            </a:prstGeom>
            <a:noFill/>
            <a:ln w="0">
              <a:solidFill>
                <a:srgbClr val="C0C0C0"/>
              </a:solidFill>
              <a:round/>
              <a:headEnd/>
              <a:tailEnd/>
            </a:ln>
          </p:spPr>
          <p:txBody>
            <a:bodyPr/>
            <a:lstStyle/>
            <a:p>
              <a:endParaRPr lang="en-US"/>
            </a:p>
          </p:txBody>
        </p:sp>
        <p:sp>
          <p:nvSpPr>
            <p:cNvPr id="27765" name="Rectangle 122"/>
            <p:cNvSpPr>
              <a:spLocks noChangeArrowheads="1"/>
            </p:cNvSpPr>
            <p:nvPr/>
          </p:nvSpPr>
          <p:spPr bwMode="auto">
            <a:xfrm>
              <a:off x="5088" y="3509"/>
              <a:ext cx="10" cy="10"/>
            </a:xfrm>
            <a:prstGeom prst="rect">
              <a:avLst/>
            </a:prstGeom>
            <a:solidFill>
              <a:srgbClr val="C0C0C0"/>
            </a:solidFill>
            <a:ln w="9525">
              <a:noFill/>
              <a:miter lim="800000"/>
              <a:headEnd/>
              <a:tailEnd/>
            </a:ln>
          </p:spPr>
          <p:txBody>
            <a:bodyPr/>
            <a:lstStyle/>
            <a:p>
              <a:endParaRPr lang="en-US"/>
            </a:p>
          </p:txBody>
        </p:sp>
        <p:sp>
          <p:nvSpPr>
            <p:cNvPr id="27766" name="Line 123"/>
            <p:cNvSpPr>
              <a:spLocks noChangeShapeType="1"/>
            </p:cNvSpPr>
            <p:nvPr/>
          </p:nvSpPr>
          <p:spPr bwMode="auto">
            <a:xfrm>
              <a:off x="5088" y="3678"/>
              <a:ext cx="1" cy="1"/>
            </a:xfrm>
            <a:prstGeom prst="line">
              <a:avLst/>
            </a:prstGeom>
            <a:noFill/>
            <a:ln w="0">
              <a:solidFill>
                <a:srgbClr val="C0C0C0"/>
              </a:solidFill>
              <a:round/>
              <a:headEnd/>
              <a:tailEnd/>
            </a:ln>
          </p:spPr>
          <p:txBody>
            <a:bodyPr/>
            <a:lstStyle/>
            <a:p>
              <a:endParaRPr lang="en-US"/>
            </a:p>
          </p:txBody>
        </p:sp>
        <p:sp>
          <p:nvSpPr>
            <p:cNvPr id="27767" name="Rectangle 124"/>
            <p:cNvSpPr>
              <a:spLocks noChangeArrowheads="1"/>
            </p:cNvSpPr>
            <p:nvPr/>
          </p:nvSpPr>
          <p:spPr bwMode="auto">
            <a:xfrm>
              <a:off x="5088" y="3678"/>
              <a:ext cx="10" cy="10"/>
            </a:xfrm>
            <a:prstGeom prst="rect">
              <a:avLst/>
            </a:prstGeom>
            <a:solidFill>
              <a:srgbClr val="C0C0C0"/>
            </a:solidFill>
            <a:ln w="9525">
              <a:noFill/>
              <a:miter lim="800000"/>
              <a:headEnd/>
              <a:tailEnd/>
            </a:ln>
          </p:spPr>
          <p:txBody>
            <a:bodyPr/>
            <a:lstStyle/>
            <a:p>
              <a:endParaRPr lang="en-US"/>
            </a:p>
          </p:txBody>
        </p:sp>
        <p:sp>
          <p:nvSpPr>
            <p:cNvPr id="27768" name="Line 125"/>
            <p:cNvSpPr>
              <a:spLocks noChangeShapeType="1"/>
            </p:cNvSpPr>
            <p:nvPr/>
          </p:nvSpPr>
          <p:spPr bwMode="auto">
            <a:xfrm>
              <a:off x="5088" y="3846"/>
              <a:ext cx="1" cy="1"/>
            </a:xfrm>
            <a:prstGeom prst="line">
              <a:avLst/>
            </a:prstGeom>
            <a:noFill/>
            <a:ln w="0">
              <a:solidFill>
                <a:srgbClr val="C0C0C0"/>
              </a:solidFill>
              <a:round/>
              <a:headEnd/>
              <a:tailEnd/>
            </a:ln>
          </p:spPr>
          <p:txBody>
            <a:bodyPr/>
            <a:lstStyle/>
            <a:p>
              <a:endParaRPr lang="en-US"/>
            </a:p>
          </p:txBody>
        </p:sp>
        <p:sp>
          <p:nvSpPr>
            <p:cNvPr id="27769" name="Rectangle 126"/>
            <p:cNvSpPr>
              <a:spLocks noChangeArrowheads="1"/>
            </p:cNvSpPr>
            <p:nvPr/>
          </p:nvSpPr>
          <p:spPr bwMode="auto">
            <a:xfrm>
              <a:off x="5088" y="3846"/>
              <a:ext cx="10" cy="10"/>
            </a:xfrm>
            <a:prstGeom prst="rect">
              <a:avLst/>
            </a:prstGeom>
            <a:solidFill>
              <a:srgbClr val="C0C0C0"/>
            </a:solidFill>
            <a:ln w="9525">
              <a:noFill/>
              <a:miter lim="800000"/>
              <a:headEnd/>
              <a:tailEnd/>
            </a:ln>
          </p:spPr>
          <p:txBody>
            <a:bodyPr/>
            <a:lstStyle/>
            <a:p>
              <a:endParaRPr lang="en-US"/>
            </a:p>
          </p:txBody>
        </p:sp>
      </p:grpSp>
      <p:sp>
        <p:nvSpPr>
          <p:cNvPr id="122" name="Footer Placeholder 121"/>
          <p:cNvSpPr>
            <a:spLocks noGrp="1"/>
          </p:cNvSpPr>
          <p:nvPr>
            <p:ph type="ftr" sz="quarter" idx="11"/>
          </p:nvPr>
        </p:nvSpPr>
        <p:spPr/>
        <p:txBody>
          <a:bodyPr/>
          <a:lstStyle/>
          <a:p>
            <a:pPr>
              <a:defRPr/>
            </a:pPr>
            <a:r>
              <a:rPr lang="en-US" smtClean="0"/>
              <a:t>Yabibal A.</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rmAutofit/>
          </a:bodyPr>
          <a:lstStyle/>
          <a:p>
            <a:r>
              <a:rPr lang="en-US" sz="3600" dirty="0" smtClean="0">
                <a:solidFill>
                  <a:srgbClr val="0000FF"/>
                </a:solidFill>
                <a:latin typeface="Palatino Linotype" panose="02040502050505030304" pitchFamily="18" charset="0"/>
              </a:rPr>
              <a:t>Step 1: Calculate the Range of Each Sample and Average Range</a:t>
            </a:r>
          </a:p>
        </p:txBody>
      </p:sp>
      <p:sp>
        <p:nvSpPr>
          <p:cNvPr id="3076" name="Rectangle 3"/>
          <p:cNvSpPr>
            <a:spLocks noGrp="1" noChangeArrowheads="1"/>
          </p:cNvSpPr>
          <p:nvPr>
            <p:ph type="body" sz="half" idx="1"/>
          </p:nvPr>
        </p:nvSpPr>
        <p:spPr/>
        <p:txBody>
          <a:bodyPr/>
          <a:lstStyle/>
          <a:p>
            <a:pPr eaLnBrk="1" hangingPunct="1">
              <a:buFont typeface="Wingdings" pitchFamily="2" charset="2"/>
              <a:buNone/>
            </a:pPr>
            <a:r>
              <a:rPr lang="en-US" sz="1200" smtClean="0"/>
              <a:t>	</a:t>
            </a:r>
            <a:endParaRPr lang="en-US" sz="1800" smtClean="0"/>
          </a:p>
        </p:txBody>
      </p:sp>
      <p:graphicFrame>
        <p:nvGraphicFramePr>
          <p:cNvPr id="161883" name="Group 91"/>
          <p:cNvGraphicFramePr>
            <a:graphicFrameLocks noGrp="1"/>
          </p:cNvGraphicFramePr>
          <p:nvPr>
            <p:ph sz="quarter" idx="2"/>
          </p:nvPr>
        </p:nvGraphicFramePr>
        <p:xfrm>
          <a:off x="2235200" y="2209801"/>
          <a:ext cx="6908801" cy="2514601"/>
        </p:xfrm>
        <a:graphic>
          <a:graphicData uri="http://schemas.openxmlformats.org/drawingml/2006/table">
            <a:tbl>
              <a:tblPr/>
              <a:tblGrid>
                <a:gridCol w="2269067"/>
                <a:gridCol w="1479551"/>
                <a:gridCol w="1636183"/>
                <a:gridCol w="1524000"/>
              </a:tblGrid>
              <a:tr h="4016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1" i="0" u="none" strike="noStrike" cap="none" normalizeH="0" baseline="0" smtClean="0">
                        <a:ln>
                          <a:noFill/>
                        </a:ln>
                        <a:solidFill>
                          <a:schemeClr val="tx1"/>
                        </a:solidFill>
                        <a:effectLst/>
                        <a:latin typeface="Tahoma"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rPr>
                        <a:t>Time 1</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rPr>
                        <a:t>Time 2</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rPr>
                        <a:t>Time 3</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Observation 1</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15.8</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16.1</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16.0</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Observation 2</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16.0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16.0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15.9</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Observation 3</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15.8</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15.8</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15.9</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Observation 4</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15.9</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15.9</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15.8</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6600"/>
                          </a:solidFill>
                          <a:effectLst/>
                          <a:latin typeface="Tahoma" charset="0"/>
                        </a:rPr>
                        <a:t>Sample ranges (R)</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rgbClr val="009870"/>
                          </a:solidFill>
                          <a:effectLst/>
                          <a:latin typeface="Tahoma" charset="0"/>
                        </a:rPr>
                        <a:t>0.2</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rgbClr val="009870"/>
                          </a:solidFill>
                          <a:effectLst/>
                          <a:latin typeface="Tahoma" charset="0"/>
                        </a:rPr>
                        <a:t>0.3</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rgbClr val="009870"/>
                          </a:solidFill>
                          <a:effectLst/>
                          <a:latin typeface="Tahoma" charset="0"/>
                        </a:rPr>
                        <a:t>0.2</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074" name="Object 88"/>
          <p:cNvGraphicFramePr>
            <a:graphicFrameLocks noChangeAspect="1"/>
          </p:cNvGraphicFramePr>
          <p:nvPr>
            <p:ph sz="quarter" idx="3"/>
          </p:nvPr>
        </p:nvGraphicFramePr>
        <p:xfrm>
          <a:off x="1930400" y="5029201"/>
          <a:ext cx="7518400" cy="1000125"/>
        </p:xfrm>
        <a:graphic>
          <a:graphicData uri="http://schemas.openxmlformats.org/presentationml/2006/ole">
            <p:oleObj spid="_x0000_s11266" name="Equation" r:id="rId3" imgW="2222280" imgH="393480" progId="Equation.DSMT4">
              <p:embed/>
            </p:oleObj>
          </a:graphicData>
        </a:graphic>
      </p:graphicFrame>
      <p:sp>
        <p:nvSpPr>
          <p:cNvPr id="6" name="Footer Placeholder 5"/>
          <p:cNvSpPr>
            <a:spLocks noGrp="1"/>
          </p:cNvSpPr>
          <p:nvPr>
            <p:ph type="ftr" sz="quarter" idx="11"/>
          </p:nvPr>
        </p:nvSpPr>
        <p:spPr/>
        <p:txBody>
          <a:bodyPr/>
          <a:lstStyle/>
          <a:p>
            <a:pPr>
              <a:defRPr/>
            </a:pPr>
            <a:r>
              <a:rPr lang="en-US" smtClean="0"/>
              <a:t>Yabibal A.</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534585" y="457200"/>
            <a:ext cx="10390716" cy="1219200"/>
          </a:xfrm>
        </p:spPr>
        <p:txBody>
          <a:bodyPr>
            <a:normAutofit/>
          </a:bodyPr>
          <a:lstStyle/>
          <a:p>
            <a:r>
              <a:rPr lang="en-US" sz="3600" dirty="0" smtClean="0">
                <a:solidFill>
                  <a:srgbClr val="0000FF"/>
                </a:solidFill>
                <a:latin typeface="Palatino Linotype" panose="02040502050505030304" pitchFamily="18" charset="0"/>
              </a:rPr>
              <a:t>Step 2: Calculate CL, UCL, LCL</a:t>
            </a:r>
          </a:p>
        </p:txBody>
      </p:sp>
      <p:sp>
        <p:nvSpPr>
          <p:cNvPr id="4100" name="Rectangle 3"/>
          <p:cNvSpPr>
            <a:spLocks noGrp="1" noChangeArrowheads="1"/>
          </p:cNvSpPr>
          <p:nvPr>
            <p:ph type="body" sz="half" idx="1"/>
          </p:nvPr>
        </p:nvSpPr>
        <p:spPr/>
        <p:txBody>
          <a:bodyPr/>
          <a:lstStyle/>
          <a:p>
            <a:pPr eaLnBrk="1" hangingPunct="1">
              <a:buFont typeface="Wingdings" pitchFamily="2" charset="2"/>
              <a:buNone/>
            </a:pPr>
            <a:r>
              <a:rPr lang="en-US" sz="1200" smtClean="0"/>
              <a:t>	</a:t>
            </a:r>
            <a:endParaRPr lang="en-US" sz="1800" smtClean="0"/>
          </a:p>
        </p:txBody>
      </p:sp>
      <p:sp>
        <p:nvSpPr>
          <p:cNvPr id="4101" name="Rectangle 4"/>
          <p:cNvSpPr>
            <a:spLocks noChangeArrowheads="1"/>
          </p:cNvSpPr>
          <p:nvPr/>
        </p:nvSpPr>
        <p:spPr bwMode="auto">
          <a:xfrm>
            <a:off x="2133600" y="2057400"/>
            <a:ext cx="6604000" cy="4114800"/>
          </a:xfrm>
          <a:prstGeom prst="rect">
            <a:avLst/>
          </a:prstGeom>
          <a:noFill/>
          <a:ln w="9525">
            <a:noFill/>
            <a:miter lim="800000"/>
            <a:headEnd/>
            <a:tailEnd/>
          </a:ln>
        </p:spPr>
        <p:txBody>
          <a:bodyPr/>
          <a:lstStyle/>
          <a:p>
            <a:pPr marL="342900" indent="-342900" eaLnBrk="1" hangingPunct="1">
              <a:spcBef>
                <a:spcPct val="20000"/>
              </a:spcBef>
              <a:buClr>
                <a:schemeClr val="folHlink"/>
              </a:buClr>
              <a:buSzPct val="60000"/>
              <a:buFont typeface="Wingdings" pitchFamily="2" charset="2"/>
              <a:buNone/>
            </a:pPr>
            <a:endParaRPr lang="en-US" sz="2000"/>
          </a:p>
          <a:p>
            <a:pPr marL="342900" indent="-342900" eaLnBrk="1" hangingPunct="1">
              <a:spcBef>
                <a:spcPct val="20000"/>
              </a:spcBef>
              <a:buClr>
                <a:schemeClr val="folHlink"/>
              </a:buClr>
              <a:buSzPct val="60000"/>
              <a:buFont typeface="Wingdings" pitchFamily="2" charset="2"/>
              <a:buNone/>
            </a:pPr>
            <a:endParaRPr lang="en-US" sz="2400"/>
          </a:p>
          <a:p>
            <a:pPr marL="342900" indent="-342900" eaLnBrk="1" hangingPunct="1">
              <a:spcBef>
                <a:spcPct val="20000"/>
              </a:spcBef>
              <a:buClr>
                <a:schemeClr val="folHlink"/>
              </a:buClr>
              <a:buSzPct val="60000"/>
              <a:buFont typeface="Wingdings" pitchFamily="2" charset="2"/>
              <a:buNone/>
            </a:pPr>
            <a:endParaRPr lang="en-US" sz="2400"/>
          </a:p>
          <a:p>
            <a:pPr marL="342900" indent="-342900" eaLnBrk="1" hangingPunct="1">
              <a:spcBef>
                <a:spcPct val="20000"/>
              </a:spcBef>
              <a:buClr>
                <a:schemeClr val="folHlink"/>
              </a:buClr>
              <a:buSzPct val="60000"/>
              <a:buFont typeface="Wingdings" pitchFamily="2" charset="2"/>
              <a:buNone/>
            </a:pPr>
            <a:endParaRPr lang="en-US" sz="2000"/>
          </a:p>
        </p:txBody>
      </p:sp>
      <p:sp>
        <p:nvSpPr>
          <p:cNvPr id="4102" name="Rectangle 5"/>
          <p:cNvSpPr>
            <a:spLocks noChangeArrowheads="1"/>
          </p:cNvSpPr>
          <p:nvPr/>
        </p:nvSpPr>
        <p:spPr bwMode="auto">
          <a:xfrm>
            <a:off x="914400" y="2209800"/>
            <a:ext cx="10160000" cy="4114800"/>
          </a:xfrm>
          <a:prstGeom prst="rect">
            <a:avLst/>
          </a:prstGeom>
          <a:noFill/>
          <a:ln w="9525">
            <a:noFill/>
            <a:miter lim="800000"/>
            <a:headEnd/>
            <a:tailEnd/>
          </a:ln>
        </p:spPr>
        <p:txBody>
          <a:bodyPr/>
          <a:lstStyle/>
          <a:p>
            <a:pPr marL="342900" indent="-342900" eaLnBrk="1" hangingPunct="1">
              <a:spcBef>
                <a:spcPct val="20000"/>
              </a:spcBef>
              <a:buClr>
                <a:schemeClr val="folHlink"/>
              </a:buClr>
              <a:buSzPct val="60000"/>
              <a:buFont typeface="Wingdings" pitchFamily="2" charset="2"/>
              <a:buChar char="n"/>
            </a:pPr>
            <a:r>
              <a:rPr lang="en-US" sz="2000" b="1">
                <a:solidFill>
                  <a:schemeClr val="folHlink"/>
                </a:solidFill>
              </a:rPr>
              <a:t>Center line:</a:t>
            </a:r>
          </a:p>
          <a:p>
            <a:pPr marL="342900" indent="-342900" eaLnBrk="1" hangingPunct="1">
              <a:spcBef>
                <a:spcPct val="20000"/>
              </a:spcBef>
              <a:buClr>
                <a:schemeClr val="folHlink"/>
              </a:buClr>
              <a:buSzPct val="60000"/>
              <a:buFont typeface="Wingdings" pitchFamily="2" charset="2"/>
              <a:buNone/>
            </a:pPr>
            <a:endParaRPr lang="en-US" sz="2000"/>
          </a:p>
          <a:p>
            <a:pPr marL="342900" indent="-342900" eaLnBrk="1" hangingPunct="1">
              <a:spcBef>
                <a:spcPct val="20000"/>
              </a:spcBef>
              <a:buClr>
                <a:schemeClr val="folHlink"/>
              </a:buClr>
              <a:buSzPct val="60000"/>
              <a:buFont typeface="Wingdings" pitchFamily="2" charset="2"/>
              <a:buNone/>
            </a:pPr>
            <a:endParaRPr lang="en-US" sz="2400"/>
          </a:p>
          <a:p>
            <a:pPr marL="342900" indent="-342900" eaLnBrk="1" hangingPunct="1">
              <a:spcBef>
                <a:spcPct val="20000"/>
              </a:spcBef>
              <a:buClr>
                <a:schemeClr val="folHlink"/>
              </a:buClr>
              <a:buSzPct val="60000"/>
              <a:buFont typeface="Wingdings" pitchFamily="2" charset="2"/>
              <a:buNone/>
            </a:pPr>
            <a:endParaRPr lang="en-US" sz="2400"/>
          </a:p>
          <a:p>
            <a:pPr marL="342900" indent="-342900" eaLnBrk="1" hangingPunct="1">
              <a:spcBef>
                <a:spcPct val="20000"/>
              </a:spcBef>
              <a:buClr>
                <a:schemeClr val="folHlink"/>
              </a:buClr>
              <a:buSzPct val="60000"/>
              <a:buFont typeface="Wingdings" pitchFamily="2" charset="2"/>
              <a:buChar char="n"/>
            </a:pPr>
            <a:r>
              <a:rPr lang="en-US" sz="2000" b="1">
                <a:solidFill>
                  <a:schemeClr val="folHlink"/>
                </a:solidFill>
              </a:rPr>
              <a:t>Control limits for ±3</a:t>
            </a:r>
            <a:r>
              <a:rPr lang="el-GR" sz="2000" b="1">
                <a:solidFill>
                  <a:schemeClr val="folHlink"/>
                </a:solidFill>
              </a:rPr>
              <a:t>σ</a:t>
            </a:r>
            <a:r>
              <a:rPr lang="en-US" sz="2000" b="1">
                <a:solidFill>
                  <a:schemeClr val="folHlink"/>
                </a:solidFill>
              </a:rPr>
              <a:t> limits:</a:t>
            </a:r>
          </a:p>
          <a:p>
            <a:pPr marL="342900" indent="-342900" eaLnBrk="1" hangingPunct="1">
              <a:spcBef>
                <a:spcPct val="20000"/>
              </a:spcBef>
              <a:buClr>
                <a:schemeClr val="folHlink"/>
              </a:buClr>
              <a:buSzPct val="60000"/>
              <a:buFont typeface="Wingdings" pitchFamily="2" charset="2"/>
              <a:buNone/>
            </a:pPr>
            <a:endParaRPr lang="en-US" sz="2000"/>
          </a:p>
        </p:txBody>
      </p:sp>
      <p:graphicFrame>
        <p:nvGraphicFramePr>
          <p:cNvPr id="4098" name="Object 9"/>
          <p:cNvGraphicFramePr>
            <a:graphicFrameLocks noChangeAspect="1"/>
          </p:cNvGraphicFramePr>
          <p:nvPr>
            <p:ph sz="half" idx="2"/>
          </p:nvPr>
        </p:nvGraphicFramePr>
        <p:xfrm>
          <a:off x="1524000" y="2971801"/>
          <a:ext cx="9017000" cy="2644775"/>
        </p:xfrm>
        <a:graphic>
          <a:graphicData uri="http://schemas.openxmlformats.org/presentationml/2006/ole">
            <p:oleObj spid="_x0000_s12290" name="Equation" r:id="rId3" imgW="3670200" imgH="1434960" progId="Equation.DSMT4">
              <p:embed/>
            </p:oleObj>
          </a:graphicData>
        </a:graphic>
      </p:graphicFrame>
      <p:sp>
        <p:nvSpPr>
          <p:cNvPr id="7" name="Footer Placeholder 6"/>
          <p:cNvSpPr>
            <a:spLocks noGrp="1"/>
          </p:cNvSpPr>
          <p:nvPr>
            <p:ph type="ftr" sz="quarter" idx="11"/>
          </p:nvPr>
        </p:nvSpPr>
        <p:spPr/>
        <p:txBody>
          <a:bodyPr/>
          <a:lstStyle/>
          <a:p>
            <a:pPr>
              <a:defRPr/>
            </a:pPr>
            <a:r>
              <a:rPr lang="en-US" smtClean="0"/>
              <a:t>Yabibal A.</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ormAutofit/>
          </a:bodyPr>
          <a:lstStyle/>
          <a:p>
            <a:r>
              <a:rPr lang="en-US" sz="3600" dirty="0" smtClean="0">
                <a:solidFill>
                  <a:srgbClr val="0000FF"/>
                </a:solidFill>
                <a:latin typeface="Palatino Linotype" panose="02040502050505030304" pitchFamily="18" charset="0"/>
              </a:rPr>
              <a:t>Control Chart for Range (R-Chart)</a:t>
            </a:r>
          </a:p>
        </p:txBody>
      </p:sp>
      <p:sp>
        <p:nvSpPr>
          <p:cNvPr id="5124" name="Rectangle 3"/>
          <p:cNvSpPr>
            <a:spLocks noGrp="1" noChangeArrowheads="1"/>
          </p:cNvSpPr>
          <p:nvPr>
            <p:ph type="body" sz="half" idx="1"/>
          </p:nvPr>
        </p:nvSpPr>
        <p:spPr>
          <a:xfrm>
            <a:off x="0" y="2017713"/>
            <a:ext cx="5994400" cy="4114800"/>
          </a:xfrm>
        </p:spPr>
        <p:txBody>
          <a:bodyPr/>
          <a:lstStyle/>
          <a:p>
            <a:pPr eaLnBrk="1" hangingPunct="1">
              <a:buFont typeface="Wingdings" pitchFamily="2" charset="2"/>
              <a:buNone/>
            </a:pPr>
            <a:r>
              <a:rPr lang="en-US" sz="2000" b="1" smtClean="0">
                <a:solidFill>
                  <a:schemeClr val="folHlink"/>
                </a:solidFill>
              </a:rPr>
              <a:t>	Center Line and Control Limit calculations:</a:t>
            </a:r>
          </a:p>
        </p:txBody>
      </p:sp>
      <p:sp>
        <p:nvSpPr>
          <p:cNvPr id="5125" name="Rectangle 4"/>
          <p:cNvSpPr>
            <a:spLocks noGrp="1" noChangeArrowheads="1"/>
          </p:cNvSpPr>
          <p:nvPr>
            <p:ph type="body" sz="half" idx="2"/>
          </p:nvPr>
        </p:nvSpPr>
        <p:spPr>
          <a:xfrm>
            <a:off x="6096000" y="2017713"/>
            <a:ext cx="5844117" cy="4114800"/>
          </a:xfrm>
        </p:spPr>
        <p:txBody>
          <a:bodyPr/>
          <a:lstStyle/>
          <a:p>
            <a:pPr eaLnBrk="1" hangingPunct="1">
              <a:buFont typeface="Wingdings" pitchFamily="2" charset="2"/>
              <a:buNone/>
            </a:pPr>
            <a:endParaRPr lang="en-US" sz="1800" smtClean="0">
              <a:solidFill>
                <a:schemeClr val="folHlink"/>
              </a:solidFill>
            </a:endParaRPr>
          </a:p>
          <a:p>
            <a:pPr eaLnBrk="1" hangingPunct="1"/>
            <a:endParaRPr lang="en-US" sz="1800" smtClean="0">
              <a:solidFill>
                <a:schemeClr val="folHlink"/>
              </a:solidFill>
            </a:endParaRPr>
          </a:p>
        </p:txBody>
      </p:sp>
      <p:graphicFrame>
        <p:nvGraphicFramePr>
          <p:cNvPr id="5122" name="Object 5"/>
          <p:cNvGraphicFramePr>
            <a:graphicFrameLocks noChangeAspect="1"/>
          </p:cNvGraphicFramePr>
          <p:nvPr>
            <p:ph sz="half" idx="4294967295"/>
          </p:nvPr>
        </p:nvGraphicFramePr>
        <p:xfrm>
          <a:off x="304800" y="3048000"/>
          <a:ext cx="6299200" cy="1989138"/>
        </p:xfrm>
        <a:graphic>
          <a:graphicData uri="http://schemas.openxmlformats.org/presentationml/2006/ole">
            <p:oleObj spid="_x0000_s13314" name="Equation" r:id="rId3" imgW="2654280" imgH="1117440" progId="Equation.DSMT4">
              <p:embed/>
            </p:oleObj>
          </a:graphicData>
        </a:graphic>
      </p:graphicFrame>
      <p:grpSp>
        <p:nvGrpSpPr>
          <p:cNvPr id="2" name="Group 6"/>
          <p:cNvGrpSpPr>
            <a:grpSpLocks noChangeAspect="1"/>
          </p:cNvGrpSpPr>
          <p:nvPr/>
        </p:nvGrpSpPr>
        <p:grpSpPr bwMode="auto">
          <a:xfrm>
            <a:off x="6705600" y="2057400"/>
            <a:ext cx="5486400" cy="4267200"/>
            <a:chOff x="720" y="1152"/>
            <a:chExt cx="4378" cy="2714"/>
          </a:xfrm>
        </p:grpSpPr>
        <p:sp>
          <p:nvSpPr>
            <p:cNvPr id="5127" name="AutoShape 7"/>
            <p:cNvSpPr>
              <a:spLocks noChangeAspect="1" noChangeArrowheads="1" noTextEdit="1"/>
            </p:cNvSpPr>
            <p:nvPr/>
          </p:nvSpPr>
          <p:spPr bwMode="auto">
            <a:xfrm>
              <a:off x="720" y="1152"/>
              <a:ext cx="4368" cy="2704"/>
            </a:xfrm>
            <a:prstGeom prst="rect">
              <a:avLst/>
            </a:prstGeom>
            <a:noFill/>
            <a:ln w="9525">
              <a:noFill/>
              <a:miter lim="800000"/>
              <a:headEnd/>
              <a:tailEnd/>
            </a:ln>
          </p:spPr>
          <p:txBody>
            <a:bodyPr/>
            <a:lstStyle/>
            <a:p>
              <a:endParaRPr lang="en-US"/>
            </a:p>
          </p:txBody>
        </p:sp>
        <p:sp>
          <p:nvSpPr>
            <p:cNvPr id="5128" name="Rectangle 8"/>
            <p:cNvSpPr>
              <a:spLocks noChangeArrowheads="1"/>
            </p:cNvSpPr>
            <p:nvPr/>
          </p:nvSpPr>
          <p:spPr bwMode="auto">
            <a:xfrm>
              <a:off x="720" y="1152"/>
              <a:ext cx="4368" cy="347"/>
            </a:xfrm>
            <a:prstGeom prst="rect">
              <a:avLst/>
            </a:prstGeom>
            <a:solidFill>
              <a:srgbClr val="FF9900"/>
            </a:solidFill>
            <a:ln w="9525">
              <a:noFill/>
              <a:miter lim="800000"/>
              <a:headEnd/>
              <a:tailEnd/>
            </a:ln>
          </p:spPr>
          <p:txBody>
            <a:bodyPr/>
            <a:lstStyle/>
            <a:p>
              <a:endParaRPr lang="en-US"/>
            </a:p>
          </p:txBody>
        </p:sp>
        <p:sp>
          <p:nvSpPr>
            <p:cNvPr id="5129" name="Rectangle 9"/>
            <p:cNvSpPr>
              <a:spLocks noChangeArrowheads="1"/>
            </p:cNvSpPr>
            <p:nvPr/>
          </p:nvSpPr>
          <p:spPr bwMode="auto">
            <a:xfrm>
              <a:off x="720" y="1489"/>
              <a:ext cx="4368" cy="2367"/>
            </a:xfrm>
            <a:prstGeom prst="rect">
              <a:avLst/>
            </a:prstGeom>
            <a:solidFill>
              <a:srgbClr val="FFCC99"/>
            </a:solidFill>
            <a:ln w="9525">
              <a:noFill/>
              <a:miter lim="800000"/>
              <a:headEnd/>
              <a:tailEnd/>
            </a:ln>
          </p:spPr>
          <p:txBody>
            <a:bodyPr/>
            <a:lstStyle/>
            <a:p>
              <a:endParaRPr lang="en-US"/>
            </a:p>
          </p:txBody>
        </p:sp>
        <p:sp>
          <p:nvSpPr>
            <p:cNvPr id="5130" name="Rectangle 10"/>
            <p:cNvSpPr>
              <a:spLocks noChangeArrowheads="1"/>
            </p:cNvSpPr>
            <p:nvPr/>
          </p:nvSpPr>
          <p:spPr bwMode="auto">
            <a:xfrm>
              <a:off x="1988" y="1162"/>
              <a:ext cx="863" cy="98"/>
            </a:xfrm>
            <a:prstGeom prst="rect">
              <a:avLst/>
            </a:prstGeom>
            <a:noFill/>
            <a:ln w="9525">
              <a:noFill/>
              <a:miter lim="800000"/>
              <a:headEnd/>
              <a:tailEnd/>
            </a:ln>
          </p:spPr>
          <p:txBody>
            <a:bodyPr wrap="none" lIns="0" tIns="0" rIns="0" bIns="0">
              <a:spAutoFit/>
            </a:bodyPr>
            <a:lstStyle/>
            <a:p>
              <a:pPr eaLnBrk="1" hangingPunct="1"/>
              <a:r>
                <a:rPr lang="en-US" sz="1000" b="1">
                  <a:solidFill>
                    <a:srgbClr val="FFFFFF"/>
                  </a:solidFill>
                  <a:latin typeface="Arial" charset="0"/>
                </a:rPr>
                <a:t>Factor for x-Chart</a:t>
              </a:r>
              <a:endParaRPr lang="en-US" sz="1000">
                <a:latin typeface="Times New Roman" pitchFamily="18" charset="0"/>
              </a:endParaRPr>
            </a:p>
          </p:txBody>
        </p:sp>
        <p:sp>
          <p:nvSpPr>
            <p:cNvPr id="5131" name="Rectangle 11"/>
            <p:cNvSpPr>
              <a:spLocks noChangeArrowheads="1"/>
            </p:cNvSpPr>
            <p:nvPr/>
          </p:nvSpPr>
          <p:spPr bwMode="auto">
            <a:xfrm>
              <a:off x="2453" y="1330"/>
              <a:ext cx="209" cy="157"/>
            </a:xfrm>
            <a:prstGeom prst="rect">
              <a:avLst/>
            </a:prstGeom>
            <a:noFill/>
            <a:ln w="9525">
              <a:noFill/>
              <a:miter lim="800000"/>
              <a:headEnd/>
              <a:tailEnd/>
            </a:ln>
          </p:spPr>
          <p:txBody>
            <a:bodyPr wrap="none" lIns="0" tIns="0" rIns="0" bIns="0">
              <a:spAutoFit/>
            </a:bodyPr>
            <a:lstStyle/>
            <a:p>
              <a:pPr eaLnBrk="1" hangingPunct="1"/>
              <a:r>
                <a:rPr lang="en-US" sz="1600" b="1">
                  <a:solidFill>
                    <a:srgbClr val="FFFFFF"/>
                  </a:solidFill>
                  <a:latin typeface="Arial" charset="0"/>
                </a:rPr>
                <a:t>A2</a:t>
              </a:r>
              <a:endParaRPr lang="en-US" sz="2400">
                <a:latin typeface="Times New Roman" pitchFamily="18" charset="0"/>
              </a:endParaRPr>
            </a:p>
          </p:txBody>
        </p:sp>
        <p:sp>
          <p:nvSpPr>
            <p:cNvPr id="5132" name="Rectangle 12"/>
            <p:cNvSpPr>
              <a:spLocks noChangeArrowheads="1"/>
            </p:cNvSpPr>
            <p:nvPr/>
          </p:nvSpPr>
          <p:spPr bwMode="auto">
            <a:xfrm>
              <a:off x="3576" y="1330"/>
              <a:ext cx="209" cy="157"/>
            </a:xfrm>
            <a:prstGeom prst="rect">
              <a:avLst/>
            </a:prstGeom>
            <a:noFill/>
            <a:ln w="9525">
              <a:noFill/>
              <a:miter lim="800000"/>
              <a:headEnd/>
              <a:tailEnd/>
            </a:ln>
          </p:spPr>
          <p:txBody>
            <a:bodyPr wrap="none" lIns="0" tIns="0" rIns="0" bIns="0">
              <a:spAutoFit/>
            </a:bodyPr>
            <a:lstStyle/>
            <a:p>
              <a:pPr eaLnBrk="1" hangingPunct="1"/>
              <a:r>
                <a:rPr lang="en-US" sz="1600" b="1">
                  <a:solidFill>
                    <a:srgbClr val="FFFFFF"/>
                  </a:solidFill>
                  <a:latin typeface="Arial" charset="0"/>
                </a:rPr>
                <a:t>D3</a:t>
              </a:r>
              <a:endParaRPr lang="en-US" sz="2400">
                <a:latin typeface="Times New Roman" pitchFamily="18" charset="0"/>
              </a:endParaRPr>
            </a:p>
          </p:txBody>
        </p:sp>
        <p:sp>
          <p:nvSpPr>
            <p:cNvPr id="5133" name="Rectangle 13"/>
            <p:cNvSpPr>
              <a:spLocks noChangeArrowheads="1"/>
            </p:cNvSpPr>
            <p:nvPr/>
          </p:nvSpPr>
          <p:spPr bwMode="auto">
            <a:xfrm>
              <a:off x="4530" y="1330"/>
              <a:ext cx="209" cy="157"/>
            </a:xfrm>
            <a:prstGeom prst="rect">
              <a:avLst/>
            </a:prstGeom>
            <a:noFill/>
            <a:ln w="9525">
              <a:noFill/>
              <a:miter lim="800000"/>
              <a:headEnd/>
              <a:tailEnd/>
            </a:ln>
          </p:spPr>
          <p:txBody>
            <a:bodyPr wrap="none" lIns="0" tIns="0" rIns="0" bIns="0">
              <a:spAutoFit/>
            </a:bodyPr>
            <a:lstStyle/>
            <a:p>
              <a:pPr eaLnBrk="1" hangingPunct="1"/>
              <a:r>
                <a:rPr lang="en-US" sz="1600" b="1">
                  <a:solidFill>
                    <a:srgbClr val="FFFFFF"/>
                  </a:solidFill>
                  <a:latin typeface="Arial" charset="0"/>
                </a:rPr>
                <a:t>D4</a:t>
              </a:r>
              <a:endParaRPr lang="en-US" sz="2400">
                <a:latin typeface="Times New Roman" pitchFamily="18" charset="0"/>
              </a:endParaRPr>
            </a:p>
          </p:txBody>
        </p:sp>
        <p:sp>
          <p:nvSpPr>
            <p:cNvPr id="5134" name="Rectangle 14"/>
            <p:cNvSpPr>
              <a:spLocks noChangeArrowheads="1"/>
            </p:cNvSpPr>
            <p:nvPr/>
          </p:nvSpPr>
          <p:spPr bwMode="auto">
            <a:xfrm>
              <a:off x="1274" y="1499"/>
              <a:ext cx="91"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2</a:t>
              </a:r>
              <a:endParaRPr lang="en-US" sz="2400">
                <a:latin typeface="Times New Roman" pitchFamily="18" charset="0"/>
              </a:endParaRPr>
            </a:p>
          </p:txBody>
        </p:sp>
        <p:sp>
          <p:nvSpPr>
            <p:cNvPr id="5135" name="Rectangle 15"/>
            <p:cNvSpPr>
              <a:spLocks noChangeArrowheads="1"/>
            </p:cNvSpPr>
            <p:nvPr/>
          </p:nvSpPr>
          <p:spPr bwMode="auto">
            <a:xfrm>
              <a:off x="2414" y="1499"/>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1.88</a:t>
              </a:r>
              <a:endParaRPr lang="en-US" sz="2400">
                <a:latin typeface="Times New Roman" pitchFamily="18" charset="0"/>
              </a:endParaRPr>
            </a:p>
          </p:txBody>
        </p:sp>
        <p:sp>
          <p:nvSpPr>
            <p:cNvPr id="5136" name="Rectangle 16"/>
            <p:cNvSpPr>
              <a:spLocks noChangeArrowheads="1"/>
            </p:cNvSpPr>
            <p:nvPr/>
          </p:nvSpPr>
          <p:spPr bwMode="auto">
            <a:xfrm>
              <a:off x="3532" y="1499"/>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0.00</a:t>
              </a:r>
              <a:endParaRPr lang="en-US" sz="2400">
                <a:latin typeface="Times New Roman" pitchFamily="18" charset="0"/>
              </a:endParaRPr>
            </a:p>
          </p:txBody>
        </p:sp>
        <p:sp>
          <p:nvSpPr>
            <p:cNvPr id="5137" name="Rectangle 17"/>
            <p:cNvSpPr>
              <a:spLocks noChangeArrowheads="1"/>
            </p:cNvSpPr>
            <p:nvPr/>
          </p:nvSpPr>
          <p:spPr bwMode="auto">
            <a:xfrm>
              <a:off x="4481" y="1499"/>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3.27</a:t>
              </a:r>
              <a:endParaRPr lang="en-US" sz="2400">
                <a:latin typeface="Times New Roman" pitchFamily="18" charset="0"/>
              </a:endParaRPr>
            </a:p>
          </p:txBody>
        </p:sp>
        <p:sp>
          <p:nvSpPr>
            <p:cNvPr id="5138" name="Rectangle 18"/>
            <p:cNvSpPr>
              <a:spLocks noChangeArrowheads="1"/>
            </p:cNvSpPr>
            <p:nvPr/>
          </p:nvSpPr>
          <p:spPr bwMode="auto">
            <a:xfrm>
              <a:off x="1274" y="1668"/>
              <a:ext cx="91"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3</a:t>
              </a:r>
              <a:endParaRPr lang="en-US" sz="2400">
                <a:latin typeface="Times New Roman" pitchFamily="18" charset="0"/>
              </a:endParaRPr>
            </a:p>
          </p:txBody>
        </p:sp>
        <p:sp>
          <p:nvSpPr>
            <p:cNvPr id="5139" name="Rectangle 19"/>
            <p:cNvSpPr>
              <a:spLocks noChangeArrowheads="1"/>
            </p:cNvSpPr>
            <p:nvPr/>
          </p:nvSpPr>
          <p:spPr bwMode="auto">
            <a:xfrm>
              <a:off x="2414" y="1668"/>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1.02</a:t>
              </a:r>
              <a:endParaRPr lang="en-US" sz="2400">
                <a:latin typeface="Times New Roman" pitchFamily="18" charset="0"/>
              </a:endParaRPr>
            </a:p>
          </p:txBody>
        </p:sp>
        <p:sp>
          <p:nvSpPr>
            <p:cNvPr id="5140" name="Rectangle 20"/>
            <p:cNvSpPr>
              <a:spLocks noChangeArrowheads="1"/>
            </p:cNvSpPr>
            <p:nvPr/>
          </p:nvSpPr>
          <p:spPr bwMode="auto">
            <a:xfrm>
              <a:off x="3532" y="1668"/>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0.00</a:t>
              </a:r>
              <a:endParaRPr lang="en-US" sz="2400">
                <a:latin typeface="Times New Roman" pitchFamily="18" charset="0"/>
              </a:endParaRPr>
            </a:p>
          </p:txBody>
        </p:sp>
        <p:sp>
          <p:nvSpPr>
            <p:cNvPr id="5141" name="Rectangle 21"/>
            <p:cNvSpPr>
              <a:spLocks noChangeArrowheads="1"/>
            </p:cNvSpPr>
            <p:nvPr/>
          </p:nvSpPr>
          <p:spPr bwMode="auto">
            <a:xfrm>
              <a:off x="4481" y="1668"/>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2.57</a:t>
              </a:r>
              <a:endParaRPr lang="en-US" sz="2400">
                <a:latin typeface="Times New Roman" pitchFamily="18" charset="0"/>
              </a:endParaRPr>
            </a:p>
          </p:txBody>
        </p:sp>
        <p:sp>
          <p:nvSpPr>
            <p:cNvPr id="5142" name="Rectangle 22"/>
            <p:cNvSpPr>
              <a:spLocks noChangeArrowheads="1"/>
            </p:cNvSpPr>
            <p:nvPr/>
          </p:nvSpPr>
          <p:spPr bwMode="auto">
            <a:xfrm>
              <a:off x="1274" y="1835"/>
              <a:ext cx="91"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4</a:t>
              </a:r>
              <a:endParaRPr lang="en-US" sz="2400">
                <a:latin typeface="Times New Roman" pitchFamily="18" charset="0"/>
              </a:endParaRPr>
            </a:p>
          </p:txBody>
        </p:sp>
        <p:sp>
          <p:nvSpPr>
            <p:cNvPr id="5143" name="Rectangle 23"/>
            <p:cNvSpPr>
              <a:spLocks noChangeArrowheads="1"/>
            </p:cNvSpPr>
            <p:nvPr/>
          </p:nvSpPr>
          <p:spPr bwMode="auto">
            <a:xfrm>
              <a:off x="2414" y="1835"/>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0.73</a:t>
              </a:r>
              <a:endParaRPr lang="en-US" sz="2400">
                <a:latin typeface="Times New Roman" pitchFamily="18" charset="0"/>
              </a:endParaRPr>
            </a:p>
          </p:txBody>
        </p:sp>
        <p:sp>
          <p:nvSpPr>
            <p:cNvPr id="5144" name="Rectangle 24"/>
            <p:cNvSpPr>
              <a:spLocks noChangeArrowheads="1"/>
            </p:cNvSpPr>
            <p:nvPr/>
          </p:nvSpPr>
          <p:spPr bwMode="auto">
            <a:xfrm>
              <a:off x="3532" y="1835"/>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0.00</a:t>
              </a:r>
              <a:endParaRPr lang="en-US" sz="2400">
                <a:latin typeface="Times New Roman" pitchFamily="18" charset="0"/>
              </a:endParaRPr>
            </a:p>
          </p:txBody>
        </p:sp>
        <p:sp>
          <p:nvSpPr>
            <p:cNvPr id="5145" name="Rectangle 25"/>
            <p:cNvSpPr>
              <a:spLocks noChangeArrowheads="1"/>
            </p:cNvSpPr>
            <p:nvPr/>
          </p:nvSpPr>
          <p:spPr bwMode="auto">
            <a:xfrm>
              <a:off x="4481" y="1835"/>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2.28</a:t>
              </a:r>
              <a:endParaRPr lang="en-US" sz="2400">
                <a:latin typeface="Times New Roman" pitchFamily="18" charset="0"/>
              </a:endParaRPr>
            </a:p>
          </p:txBody>
        </p:sp>
        <p:sp>
          <p:nvSpPr>
            <p:cNvPr id="5146" name="Rectangle 26"/>
            <p:cNvSpPr>
              <a:spLocks noChangeArrowheads="1"/>
            </p:cNvSpPr>
            <p:nvPr/>
          </p:nvSpPr>
          <p:spPr bwMode="auto">
            <a:xfrm>
              <a:off x="1274" y="2004"/>
              <a:ext cx="91"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5</a:t>
              </a:r>
              <a:endParaRPr lang="en-US" sz="2400">
                <a:latin typeface="Times New Roman" pitchFamily="18" charset="0"/>
              </a:endParaRPr>
            </a:p>
          </p:txBody>
        </p:sp>
        <p:sp>
          <p:nvSpPr>
            <p:cNvPr id="5147" name="Rectangle 27"/>
            <p:cNvSpPr>
              <a:spLocks noChangeArrowheads="1"/>
            </p:cNvSpPr>
            <p:nvPr/>
          </p:nvSpPr>
          <p:spPr bwMode="auto">
            <a:xfrm>
              <a:off x="2414" y="2004"/>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0.58</a:t>
              </a:r>
              <a:endParaRPr lang="en-US" sz="2400">
                <a:latin typeface="Times New Roman" pitchFamily="18" charset="0"/>
              </a:endParaRPr>
            </a:p>
          </p:txBody>
        </p:sp>
        <p:sp>
          <p:nvSpPr>
            <p:cNvPr id="5148" name="Rectangle 28"/>
            <p:cNvSpPr>
              <a:spLocks noChangeArrowheads="1"/>
            </p:cNvSpPr>
            <p:nvPr/>
          </p:nvSpPr>
          <p:spPr bwMode="auto">
            <a:xfrm>
              <a:off x="3532" y="2004"/>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0.00</a:t>
              </a:r>
              <a:endParaRPr lang="en-US" sz="2400">
                <a:latin typeface="Times New Roman" pitchFamily="18" charset="0"/>
              </a:endParaRPr>
            </a:p>
          </p:txBody>
        </p:sp>
        <p:sp>
          <p:nvSpPr>
            <p:cNvPr id="5149" name="Rectangle 29"/>
            <p:cNvSpPr>
              <a:spLocks noChangeArrowheads="1"/>
            </p:cNvSpPr>
            <p:nvPr/>
          </p:nvSpPr>
          <p:spPr bwMode="auto">
            <a:xfrm>
              <a:off x="4481" y="2004"/>
              <a:ext cx="306"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2.11</a:t>
              </a:r>
              <a:endParaRPr lang="en-US" sz="2400">
                <a:latin typeface="Times New Roman" pitchFamily="18" charset="0"/>
              </a:endParaRPr>
            </a:p>
          </p:txBody>
        </p:sp>
        <p:sp>
          <p:nvSpPr>
            <p:cNvPr id="5150" name="Rectangle 30"/>
            <p:cNvSpPr>
              <a:spLocks noChangeArrowheads="1"/>
            </p:cNvSpPr>
            <p:nvPr/>
          </p:nvSpPr>
          <p:spPr bwMode="auto">
            <a:xfrm>
              <a:off x="1274" y="2171"/>
              <a:ext cx="91"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6</a:t>
              </a:r>
              <a:endParaRPr lang="en-US" sz="2400">
                <a:latin typeface="Times New Roman" pitchFamily="18" charset="0"/>
              </a:endParaRPr>
            </a:p>
          </p:txBody>
        </p:sp>
        <p:sp>
          <p:nvSpPr>
            <p:cNvPr id="5151" name="Rectangle 31"/>
            <p:cNvSpPr>
              <a:spLocks noChangeArrowheads="1"/>
            </p:cNvSpPr>
            <p:nvPr/>
          </p:nvSpPr>
          <p:spPr bwMode="auto">
            <a:xfrm>
              <a:off x="2414" y="2171"/>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0.48</a:t>
              </a:r>
              <a:endParaRPr lang="en-US" sz="2400">
                <a:latin typeface="Times New Roman" pitchFamily="18" charset="0"/>
              </a:endParaRPr>
            </a:p>
          </p:txBody>
        </p:sp>
        <p:sp>
          <p:nvSpPr>
            <p:cNvPr id="5152" name="Rectangle 32"/>
            <p:cNvSpPr>
              <a:spLocks noChangeArrowheads="1"/>
            </p:cNvSpPr>
            <p:nvPr/>
          </p:nvSpPr>
          <p:spPr bwMode="auto">
            <a:xfrm>
              <a:off x="3532" y="2171"/>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0.00</a:t>
              </a:r>
              <a:endParaRPr lang="en-US" sz="2400">
                <a:latin typeface="Times New Roman" pitchFamily="18" charset="0"/>
              </a:endParaRPr>
            </a:p>
          </p:txBody>
        </p:sp>
        <p:sp>
          <p:nvSpPr>
            <p:cNvPr id="5153" name="Rectangle 33"/>
            <p:cNvSpPr>
              <a:spLocks noChangeArrowheads="1"/>
            </p:cNvSpPr>
            <p:nvPr/>
          </p:nvSpPr>
          <p:spPr bwMode="auto">
            <a:xfrm>
              <a:off x="4481" y="2171"/>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2.00</a:t>
              </a:r>
              <a:endParaRPr lang="en-US" sz="2400">
                <a:latin typeface="Times New Roman" pitchFamily="18" charset="0"/>
              </a:endParaRPr>
            </a:p>
          </p:txBody>
        </p:sp>
        <p:sp>
          <p:nvSpPr>
            <p:cNvPr id="5154" name="Rectangle 34"/>
            <p:cNvSpPr>
              <a:spLocks noChangeArrowheads="1"/>
            </p:cNvSpPr>
            <p:nvPr/>
          </p:nvSpPr>
          <p:spPr bwMode="auto">
            <a:xfrm>
              <a:off x="1274" y="2342"/>
              <a:ext cx="91"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7</a:t>
              </a:r>
              <a:endParaRPr lang="en-US" sz="2400">
                <a:latin typeface="Times New Roman" pitchFamily="18" charset="0"/>
              </a:endParaRPr>
            </a:p>
          </p:txBody>
        </p:sp>
        <p:sp>
          <p:nvSpPr>
            <p:cNvPr id="5155" name="Rectangle 35"/>
            <p:cNvSpPr>
              <a:spLocks noChangeArrowheads="1"/>
            </p:cNvSpPr>
            <p:nvPr/>
          </p:nvSpPr>
          <p:spPr bwMode="auto">
            <a:xfrm>
              <a:off x="2414" y="2342"/>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0.42</a:t>
              </a:r>
              <a:endParaRPr lang="en-US" sz="2400">
                <a:latin typeface="Times New Roman" pitchFamily="18" charset="0"/>
              </a:endParaRPr>
            </a:p>
          </p:txBody>
        </p:sp>
        <p:sp>
          <p:nvSpPr>
            <p:cNvPr id="5156" name="Rectangle 36"/>
            <p:cNvSpPr>
              <a:spLocks noChangeArrowheads="1"/>
            </p:cNvSpPr>
            <p:nvPr/>
          </p:nvSpPr>
          <p:spPr bwMode="auto">
            <a:xfrm>
              <a:off x="3532" y="2342"/>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0.08</a:t>
              </a:r>
              <a:endParaRPr lang="en-US" sz="2400">
                <a:latin typeface="Times New Roman" pitchFamily="18" charset="0"/>
              </a:endParaRPr>
            </a:p>
          </p:txBody>
        </p:sp>
        <p:sp>
          <p:nvSpPr>
            <p:cNvPr id="5157" name="Rectangle 37"/>
            <p:cNvSpPr>
              <a:spLocks noChangeArrowheads="1"/>
            </p:cNvSpPr>
            <p:nvPr/>
          </p:nvSpPr>
          <p:spPr bwMode="auto">
            <a:xfrm>
              <a:off x="4482" y="2342"/>
              <a:ext cx="449" cy="156"/>
            </a:xfrm>
            <a:prstGeom prst="rect">
              <a:avLst/>
            </a:prstGeom>
            <a:noFill/>
            <a:ln w="9525">
              <a:noFill/>
              <a:miter lim="800000"/>
              <a:headEnd/>
              <a:tailEnd/>
            </a:ln>
          </p:spPr>
          <p:txBody>
            <a:bodyPr lIns="0" tIns="0" rIns="0" bIns="0">
              <a:spAutoFit/>
            </a:bodyPr>
            <a:lstStyle/>
            <a:p>
              <a:pPr eaLnBrk="1" hangingPunct="1"/>
              <a:r>
                <a:rPr lang="en-US" sz="1600">
                  <a:solidFill>
                    <a:srgbClr val="000000"/>
                  </a:solidFill>
                  <a:latin typeface="Arial" charset="0"/>
                </a:rPr>
                <a:t>1.92</a:t>
              </a:r>
              <a:endParaRPr lang="en-US" sz="2400">
                <a:latin typeface="Times New Roman" pitchFamily="18" charset="0"/>
              </a:endParaRPr>
            </a:p>
          </p:txBody>
        </p:sp>
        <p:sp>
          <p:nvSpPr>
            <p:cNvPr id="5158" name="Rectangle 38"/>
            <p:cNvSpPr>
              <a:spLocks noChangeArrowheads="1"/>
            </p:cNvSpPr>
            <p:nvPr/>
          </p:nvSpPr>
          <p:spPr bwMode="auto">
            <a:xfrm>
              <a:off x="1274" y="2510"/>
              <a:ext cx="91"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8</a:t>
              </a:r>
              <a:endParaRPr lang="en-US" sz="2400">
                <a:latin typeface="Times New Roman" pitchFamily="18" charset="0"/>
              </a:endParaRPr>
            </a:p>
          </p:txBody>
        </p:sp>
        <p:sp>
          <p:nvSpPr>
            <p:cNvPr id="5159" name="Rectangle 39"/>
            <p:cNvSpPr>
              <a:spLocks noChangeArrowheads="1"/>
            </p:cNvSpPr>
            <p:nvPr/>
          </p:nvSpPr>
          <p:spPr bwMode="auto">
            <a:xfrm>
              <a:off x="2414" y="2510"/>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0.37</a:t>
              </a:r>
              <a:endParaRPr lang="en-US" sz="2400">
                <a:latin typeface="Times New Roman" pitchFamily="18" charset="0"/>
              </a:endParaRPr>
            </a:p>
          </p:txBody>
        </p:sp>
        <p:sp>
          <p:nvSpPr>
            <p:cNvPr id="5160" name="Rectangle 40"/>
            <p:cNvSpPr>
              <a:spLocks noChangeArrowheads="1"/>
            </p:cNvSpPr>
            <p:nvPr/>
          </p:nvSpPr>
          <p:spPr bwMode="auto">
            <a:xfrm>
              <a:off x="3532" y="2510"/>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0.14</a:t>
              </a:r>
              <a:endParaRPr lang="en-US" sz="2400">
                <a:latin typeface="Times New Roman" pitchFamily="18" charset="0"/>
              </a:endParaRPr>
            </a:p>
          </p:txBody>
        </p:sp>
        <p:sp>
          <p:nvSpPr>
            <p:cNvPr id="5161" name="Rectangle 41"/>
            <p:cNvSpPr>
              <a:spLocks noChangeArrowheads="1"/>
            </p:cNvSpPr>
            <p:nvPr/>
          </p:nvSpPr>
          <p:spPr bwMode="auto">
            <a:xfrm>
              <a:off x="4481" y="2510"/>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1.86</a:t>
              </a:r>
              <a:endParaRPr lang="en-US" sz="2400">
                <a:latin typeface="Times New Roman" pitchFamily="18" charset="0"/>
              </a:endParaRPr>
            </a:p>
          </p:txBody>
        </p:sp>
        <p:sp>
          <p:nvSpPr>
            <p:cNvPr id="5162" name="Rectangle 42"/>
            <p:cNvSpPr>
              <a:spLocks noChangeArrowheads="1"/>
            </p:cNvSpPr>
            <p:nvPr/>
          </p:nvSpPr>
          <p:spPr bwMode="auto">
            <a:xfrm>
              <a:off x="1274" y="2676"/>
              <a:ext cx="91"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9</a:t>
              </a:r>
              <a:endParaRPr lang="en-US" sz="2400">
                <a:latin typeface="Times New Roman" pitchFamily="18" charset="0"/>
              </a:endParaRPr>
            </a:p>
          </p:txBody>
        </p:sp>
        <p:sp>
          <p:nvSpPr>
            <p:cNvPr id="5163" name="Rectangle 43"/>
            <p:cNvSpPr>
              <a:spLocks noChangeArrowheads="1"/>
            </p:cNvSpPr>
            <p:nvPr/>
          </p:nvSpPr>
          <p:spPr bwMode="auto">
            <a:xfrm>
              <a:off x="2414" y="2676"/>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0.34</a:t>
              </a:r>
              <a:endParaRPr lang="en-US" sz="2400">
                <a:latin typeface="Times New Roman" pitchFamily="18" charset="0"/>
              </a:endParaRPr>
            </a:p>
          </p:txBody>
        </p:sp>
        <p:sp>
          <p:nvSpPr>
            <p:cNvPr id="5164" name="Rectangle 44"/>
            <p:cNvSpPr>
              <a:spLocks noChangeArrowheads="1"/>
            </p:cNvSpPr>
            <p:nvPr/>
          </p:nvSpPr>
          <p:spPr bwMode="auto">
            <a:xfrm>
              <a:off x="3532" y="2676"/>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0.18</a:t>
              </a:r>
              <a:endParaRPr lang="en-US" sz="2400">
                <a:latin typeface="Times New Roman" pitchFamily="18" charset="0"/>
              </a:endParaRPr>
            </a:p>
          </p:txBody>
        </p:sp>
        <p:sp>
          <p:nvSpPr>
            <p:cNvPr id="5165" name="Rectangle 45"/>
            <p:cNvSpPr>
              <a:spLocks noChangeArrowheads="1"/>
            </p:cNvSpPr>
            <p:nvPr/>
          </p:nvSpPr>
          <p:spPr bwMode="auto">
            <a:xfrm>
              <a:off x="4481" y="2676"/>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1.82</a:t>
              </a:r>
              <a:endParaRPr lang="en-US" sz="2400">
                <a:latin typeface="Times New Roman" pitchFamily="18" charset="0"/>
              </a:endParaRPr>
            </a:p>
          </p:txBody>
        </p:sp>
        <p:sp>
          <p:nvSpPr>
            <p:cNvPr id="5166" name="Rectangle 46"/>
            <p:cNvSpPr>
              <a:spLocks noChangeArrowheads="1"/>
            </p:cNvSpPr>
            <p:nvPr/>
          </p:nvSpPr>
          <p:spPr bwMode="auto">
            <a:xfrm>
              <a:off x="1235" y="2847"/>
              <a:ext cx="182"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10</a:t>
              </a:r>
              <a:endParaRPr lang="en-US" sz="2400">
                <a:latin typeface="Times New Roman" pitchFamily="18" charset="0"/>
              </a:endParaRPr>
            </a:p>
          </p:txBody>
        </p:sp>
        <p:sp>
          <p:nvSpPr>
            <p:cNvPr id="5167" name="Rectangle 47"/>
            <p:cNvSpPr>
              <a:spLocks noChangeArrowheads="1"/>
            </p:cNvSpPr>
            <p:nvPr/>
          </p:nvSpPr>
          <p:spPr bwMode="auto">
            <a:xfrm>
              <a:off x="2414" y="2847"/>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0.31</a:t>
              </a:r>
              <a:endParaRPr lang="en-US" sz="2400">
                <a:latin typeface="Times New Roman" pitchFamily="18" charset="0"/>
              </a:endParaRPr>
            </a:p>
          </p:txBody>
        </p:sp>
        <p:sp>
          <p:nvSpPr>
            <p:cNvPr id="5168" name="Rectangle 48"/>
            <p:cNvSpPr>
              <a:spLocks noChangeArrowheads="1"/>
            </p:cNvSpPr>
            <p:nvPr/>
          </p:nvSpPr>
          <p:spPr bwMode="auto">
            <a:xfrm>
              <a:off x="3532" y="2847"/>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0.22</a:t>
              </a:r>
              <a:endParaRPr lang="en-US" sz="2400">
                <a:latin typeface="Times New Roman" pitchFamily="18" charset="0"/>
              </a:endParaRPr>
            </a:p>
          </p:txBody>
        </p:sp>
        <p:sp>
          <p:nvSpPr>
            <p:cNvPr id="5169" name="Rectangle 49"/>
            <p:cNvSpPr>
              <a:spLocks noChangeArrowheads="1"/>
            </p:cNvSpPr>
            <p:nvPr/>
          </p:nvSpPr>
          <p:spPr bwMode="auto">
            <a:xfrm>
              <a:off x="4481" y="2847"/>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1.78</a:t>
              </a:r>
              <a:endParaRPr lang="en-US" sz="2400">
                <a:latin typeface="Times New Roman" pitchFamily="18" charset="0"/>
              </a:endParaRPr>
            </a:p>
          </p:txBody>
        </p:sp>
        <p:sp>
          <p:nvSpPr>
            <p:cNvPr id="5170" name="Rectangle 50"/>
            <p:cNvSpPr>
              <a:spLocks noChangeArrowheads="1"/>
            </p:cNvSpPr>
            <p:nvPr/>
          </p:nvSpPr>
          <p:spPr bwMode="auto">
            <a:xfrm>
              <a:off x="1235" y="3014"/>
              <a:ext cx="16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11</a:t>
              </a:r>
              <a:endParaRPr lang="en-US" sz="2400">
                <a:latin typeface="Times New Roman" pitchFamily="18" charset="0"/>
              </a:endParaRPr>
            </a:p>
          </p:txBody>
        </p:sp>
        <p:sp>
          <p:nvSpPr>
            <p:cNvPr id="5171" name="Rectangle 51"/>
            <p:cNvSpPr>
              <a:spLocks noChangeArrowheads="1"/>
            </p:cNvSpPr>
            <p:nvPr/>
          </p:nvSpPr>
          <p:spPr bwMode="auto">
            <a:xfrm>
              <a:off x="2414" y="3014"/>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0.29</a:t>
              </a:r>
              <a:endParaRPr lang="en-US" sz="2400">
                <a:latin typeface="Times New Roman" pitchFamily="18" charset="0"/>
              </a:endParaRPr>
            </a:p>
          </p:txBody>
        </p:sp>
        <p:sp>
          <p:nvSpPr>
            <p:cNvPr id="5172" name="Rectangle 52"/>
            <p:cNvSpPr>
              <a:spLocks noChangeArrowheads="1"/>
            </p:cNvSpPr>
            <p:nvPr/>
          </p:nvSpPr>
          <p:spPr bwMode="auto">
            <a:xfrm>
              <a:off x="3532" y="3014"/>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0.26</a:t>
              </a:r>
              <a:endParaRPr lang="en-US" sz="2400">
                <a:latin typeface="Times New Roman" pitchFamily="18" charset="0"/>
              </a:endParaRPr>
            </a:p>
          </p:txBody>
        </p:sp>
        <p:sp>
          <p:nvSpPr>
            <p:cNvPr id="5173" name="Rectangle 53"/>
            <p:cNvSpPr>
              <a:spLocks noChangeArrowheads="1"/>
            </p:cNvSpPr>
            <p:nvPr/>
          </p:nvSpPr>
          <p:spPr bwMode="auto">
            <a:xfrm>
              <a:off x="4481" y="3014"/>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1.74</a:t>
              </a:r>
              <a:endParaRPr lang="en-US" sz="2400">
                <a:latin typeface="Times New Roman" pitchFamily="18" charset="0"/>
              </a:endParaRPr>
            </a:p>
          </p:txBody>
        </p:sp>
        <p:sp>
          <p:nvSpPr>
            <p:cNvPr id="5174" name="Rectangle 54"/>
            <p:cNvSpPr>
              <a:spLocks noChangeArrowheads="1"/>
            </p:cNvSpPr>
            <p:nvPr/>
          </p:nvSpPr>
          <p:spPr bwMode="auto">
            <a:xfrm>
              <a:off x="1235" y="3181"/>
              <a:ext cx="182"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12</a:t>
              </a:r>
              <a:endParaRPr lang="en-US" sz="2400">
                <a:latin typeface="Times New Roman" pitchFamily="18" charset="0"/>
              </a:endParaRPr>
            </a:p>
          </p:txBody>
        </p:sp>
        <p:sp>
          <p:nvSpPr>
            <p:cNvPr id="5175" name="Rectangle 55"/>
            <p:cNvSpPr>
              <a:spLocks noChangeArrowheads="1"/>
            </p:cNvSpPr>
            <p:nvPr/>
          </p:nvSpPr>
          <p:spPr bwMode="auto">
            <a:xfrm>
              <a:off x="2414" y="3181"/>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0.27</a:t>
              </a:r>
              <a:endParaRPr lang="en-US" sz="2400">
                <a:latin typeface="Times New Roman" pitchFamily="18" charset="0"/>
              </a:endParaRPr>
            </a:p>
          </p:txBody>
        </p:sp>
        <p:sp>
          <p:nvSpPr>
            <p:cNvPr id="5176" name="Rectangle 56"/>
            <p:cNvSpPr>
              <a:spLocks noChangeArrowheads="1"/>
            </p:cNvSpPr>
            <p:nvPr/>
          </p:nvSpPr>
          <p:spPr bwMode="auto">
            <a:xfrm>
              <a:off x="3532" y="3181"/>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0.28</a:t>
              </a:r>
              <a:endParaRPr lang="en-US" sz="2400">
                <a:latin typeface="Times New Roman" pitchFamily="18" charset="0"/>
              </a:endParaRPr>
            </a:p>
          </p:txBody>
        </p:sp>
        <p:sp>
          <p:nvSpPr>
            <p:cNvPr id="5177" name="Rectangle 57"/>
            <p:cNvSpPr>
              <a:spLocks noChangeArrowheads="1"/>
            </p:cNvSpPr>
            <p:nvPr/>
          </p:nvSpPr>
          <p:spPr bwMode="auto">
            <a:xfrm>
              <a:off x="4481" y="3181"/>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1.72</a:t>
              </a:r>
              <a:endParaRPr lang="en-US" sz="2400">
                <a:latin typeface="Times New Roman" pitchFamily="18" charset="0"/>
              </a:endParaRPr>
            </a:p>
          </p:txBody>
        </p:sp>
        <p:sp>
          <p:nvSpPr>
            <p:cNvPr id="5178" name="Rectangle 58"/>
            <p:cNvSpPr>
              <a:spLocks noChangeArrowheads="1"/>
            </p:cNvSpPr>
            <p:nvPr/>
          </p:nvSpPr>
          <p:spPr bwMode="auto">
            <a:xfrm>
              <a:off x="1235" y="3350"/>
              <a:ext cx="182"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13</a:t>
              </a:r>
              <a:endParaRPr lang="en-US" sz="2400">
                <a:latin typeface="Times New Roman" pitchFamily="18" charset="0"/>
              </a:endParaRPr>
            </a:p>
          </p:txBody>
        </p:sp>
        <p:sp>
          <p:nvSpPr>
            <p:cNvPr id="5179" name="Rectangle 59"/>
            <p:cNvSpPr>
              <a:spLocks noChangeArrowheads="1"/>
            </p:cNvSpPr>
            <p:nvPr/>
          </p:nvSpPr>
          <p:spPr bwMode="auto">
            <a:xfrm>
              <a:off x="2414" y="3350"/>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0.25</a:t>
              </a:r>
              <a:endParaRPr lang="en-US" sz="2400">
                <a:latin typeface="Times New Roman" pitchFamily="18" charset="0"/>
              </a:endParaRPr>
            </a:p>
          </p:txBody>
        </p:sp>
        <p:sp>
          <p:nvSpPr>
            <p:cNvPr id="5180" name="Rectangle 60"/>
            <p:cNvSpPr>
              <a:spLocks noChangeArrowheads="1"/>
            </p:cNvSpPr>
            <p:nvPr/>
          </p:nvSpPr>
          <p:spPr bwMode="auto">
            <a:xfrm>
              <a:off x="3532" y="3350"/>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0.31</a:t>
              </a:r>
              <a:endParaRPr lang="en-US" sz="2400">
                <a:latin typeface="Times New Roman" pitchFamily="18" charset="0"/>
              </a:endParaRPr>
            </a:p>
          </p:txBody>
        </p:sp>
        <p:sp>
          <p:nvSpPr>
            <p:cNvPr id="5181" name="Rectangle 61"/>
            <p:cNvSpPr>
              <a:spLocks noChangeArrowheads="1"/>
            </p:cNvSpPr>
            <p:nvPr/>
          </p:nvSpPr>
          <p:spPr bwMode="auto">
            <a:xfrm>
              <a:off x="4481" y="3350"/>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1.69</a:t>
              </a:r>
              <a:endParaRPr lang="en-US" sz="2400">
                <a:latin typeface="Times New Roman" pitchFamily="18" charset="0"/>
              </a:endParaRPr>
            </a:p>
          </p:txBody>
        </p:sp>
        <p:sp>
          <p:nvSpPr>
            <p:cNvPr id="5182" name="Rectangle 62"/>
            <p:cNvSpPr>
              <a:spLocks noChangeArrowheads="1"/>
            </p:cNvSpPr>
            <p:nvPr/>
          </p:nvSpPr>
          <p:spPr bwMode="auto">
            <a:xfrm>
              <a:off x="1235" y="3519"/>
              <a:ext cx="182"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14</a:t>
              </a:r>
              <a:endParaRPr lang="en-US" sz="2400">
                <a:latin typeface="Times New Roman" pitchFamily="18" charset="0"/>
              </a:endParaRPr>
            </a:p>
          </p:txBody>
        </p:sp>
        <p:sp>
          <p:nvSpPr>
            <p:cNvPr id="5183" name="Rectangle 63"/>
            <p:cNvSpPr>
              <a:spLocks noChangeArrowheads="1"/>
            </p:cNvSpPr>
            <p:nvPr/>
          </p:nvSpPr>
          <p:spPr bwMode="auto">
            <a:xfrm>
              <a:off x="2414" y="3519"/>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0.24</a:t>
              </a:r>
              <a:endParaRPr lang="en-US" sz="2400">
                <a:latin typeface="Times New Roman" pitchFamily="18" charset="0"/>
              </a:endParaRPr>
            </a:p>
          </p:txBody>
        </p:sp>
        <p:sp>
          <p:nvSpPr>
            <p:cNvPr id="5184" name="Rectangle 64"/>
            <p:cNvSpPr>
              <a:spLocks noChangeArrowheads="1"/>
            </p:cNvSpPr>
            <p:nvPr/>
          </p:nvSpPr>
          <p:spPr bwMode="auto">
            <a:xfrm>
              <a:off x="3532" y="3519"/>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0.33</a:t>
              </a:r>
              <a:endParaRPr lang="en-US" sz="2400">
                <a:latin typeface="Times New Roman" pitchFamily="18" charset="0"/>
              </a:endParaRPr>
            </a:p>
          </p:txBody>
        </p:sp>
        <p:sp>
          <p:nvSpPr>
            <p:cNvPr id="5185" name="Rectangle 65"/>
            <p:cNvSpPr>
              <a:spLocks noChangeArrowheads="1"/>
            </p:cNvSpPr>
            <p:nvPr/>
          </p:nvSpPr>
          <p:spPr bwMode="auto">
            <a:xfrm>
              <a:off x="4481" y="3519"/>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1.67</a:t>
              </a:r>
              <a:endParaRPr lang="en-US" sz="2400">
                <a:latin typeface="Times New Roman" pitchFamily="18" charset="0"/>
              </a:endParaRPr>
            </a:p>
          </p:txBody>
        </p:sp>
        <p:sp>
          <p:nvSpPr>
            <p:cNvPr id="5186" name="Rectangle 66"/>
            <p:cNvSpPr>
              <a:spLocks noChangeArrowheads="1"/>
            </p:cNvSpPr>
            <p:nvPr/>
          </p:nvSpPr>
          <p:spPr bwMode="auto">
            <a:xfrm>
              <a:off x="1235" y="3688"/>
              <a:ext cx="182"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15</a:t>
              </a:r>
              <a:endParaRPr lang="en-US" sz="2400">
                <a:latin typeface="Times New Roman" pitchFamily="18" charset="0"/>
              </a:endParaRPr>
            </a:p>
          </p:txBody>
        </p:sp>
        <p:sp>
          <p:nvSpPr>
            <p:cNvPr id="5187" name="Rectangle 67"/>
            <p:cNvSpPr>
              <a:spLocks noChangeArrowheads="1"/>
            </p:cNvSpPr>
            <p:nvPr/>
          </p:nvSpPr>
          <p:spPr bwMode="auto">
            <a:xfrm>
              <a:off x="2414" y="3688"/>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0.22</a:t>
              </a:r>
              <a:endParaRPr lang="en-US" sz="2400">
                <a:latin typeface="Times New Roman" pitchFamily="18" charset="0"/>
              </a:endParaRPr>
            </a:p>
          </p:txBody>
        </p:sp>
        <p:sp>
          <p:nvSpPr>
            <p:cNvPr id="5188" name="Rectangle 68"/>
            <p:cNvSpPr>
              <a:spLocks noChangeArrowheads="1"/>
            </p:cNvSpPr>
            <p:nvPr/>
          </p:nvSpPr>
          <p:spPr bwMode="auto">
            <a:xfrm>
              <a:off x="3532" y="3688"/>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0.35</a:t>
              </a:r>
              <a:endParaRPr lang="en-US" sz="2400">
                <a:latin typeface="Times New Roman" pitchFamily="18" charset="0"/>
              </a:endParaRPr>
            </a:p>
          </p:txBody>
        </p:sp>
        <p:sp>
          <p:nvSpPr>
            <p:cNvPr id="5189" name="Rectangle 69"/>
            <p:cNvSpPr>
              <a:spLocks noChangeArrowheads="1"/>
            </p:cNvSpPr>
            <p:nvPr/>
          </p:nvSpPr>
          <p:spPr bwMode="auto">
            <a:xfrm>
              <a:off x="4481" y="3688"/>
              <a:ext cx="319" cy="157"/>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1.65</a:t>
              </a:r>
              <a:endParaRPr lang="en-US" sz="2400">
                <a:latin typeface="Times New Roman" pitchFamily="18" charset="0"/>
              </a:endParaRPr>
            </a:p>
          </p:txBody>
        </p:sp>
        <p:sp>
          <p:nvSpPr>
            <p:cNvPr id="5190" name="Rectangle 70"/>
            <p:cNvSpPr>
              <a:spLocks noChangeArrowheads="1"/>
            </p:cNvSpPr>
            <p:nvPr/>
          </p:nvSpPr>
          <p:spPr bwMode="auto">
            <a:xfrm>
              <a:off x="3558" y="1162"/>
              <a:ext cx="938" cy="98"/>
            </a:xfrm>
            <a:prstGeom prst="rect">
              <a:avLst/>
            </a:prstGeom>
            <a:noFill/>
            <a:ln w="9525">
              <a:noFill/>
              <a:miter lim="800000"/>
              <a:headEnd/>
              <a:tailEnd/>
            </a:ln>
          </p:spPr>
          <p:txBody>
            <a:bodyPr wrap="none" lIns="0" tIns="0" rIns="0" bIns="0">
              <a:spAutoFit/>
            </a:bodyPr>
            <a:lstStyle/>
            <a:p>
              <a:pPr eaLnBrk="1" hangingPunct="1"/>
              <a:r>
                <a:rPr lang="en-US" sz="1000" b="1">
                  <a:solidFill>
                    <a:srgbClr val="FFFFFF"/>
                  </a:solidFill>
                  <a:latin typeface="Arial" charset="0"/>
                </a:rPr>
                <a:t>Factors for R-Chart</a:t>
              </a:r>
              <a:endParaRPr lang="en-US" sz="1000">
                <a:latin typeface="Times New Roman" pitchFamily="18" charset="0"/>
              </a:endParaRPr>
            </a:p>
          </p:txBody>
        </p:sp>
        <p:sp>
          <p:nvSpPr>
            <p:cNvPr id="5191" name="Rectangle 71"/>
            <p:cNvSpPr>
              <a:spLocks noChangeArrowheads="1"/>
            </p:cNvSpPr>
            <p:nvPr/>
          </p:nvSpPr>
          <p:spPr bwMode="auto">
            <a:xfrm>
              <a:off x="798" y="1241"/>
              <a:ext cx="594" cy="196"/>
            </a:xfrm>
            <a:prstGeom prst="rect">
              <a:avLst/>
            </a:prstGeom>
            <a:noFill/>
            <a:ln w="9525">
              <a:noFill/>
              <a:miter lim="800000"/>
              <a:headEnd/>
              <a:tailEnd/>
            </a:ln>
          </p:spPr>
          <p:txBody>
            <a:bodyPr wrap="none" lIns="0" tIns="0" rIns="0" bIns="0">
              <a:spAutoFit/>
            </a:bodyPr>
            <a:lstStyle/>
            <a:p>
              <a:pPr eaLnBrk="1" hangingPunct="1"/>
              <a:r>
                <a:rPr lang="en-US" sz="1000" b="1">
                  <a:solidFill>
                    <a:srgbClr val="FFFFFF"/>
                  </a:solidFill>
                  <a:latin typeface="Arial" charset="0"/>
                </a:rPr>
                <a:t>Sample Size</a:t>
              </a:r>
            </a:p>
            <a:p>
              <a:pPr eaLnBrk="1" hangingPunct="1"/>
              <a:r>
                <a:rPr lang="en-US" sz="1000" b="1">
                  <a:solidFill>
                    <a:srgbClr val="FFFFFF"/>
                  </a:solidFill>
                  <a:latin typeface="Arial" charset="0"/>
                </a:rPr>
                <a:t>        (n)</a:t>
              </a:r>
              <a:endParaRPr lang="en-US" sz="1000">
                <a:latin typeface="Times New Roman" pitchFamily="18" charset="0"/>
              </a:endParaRPr>
            </a:p>
          </p:txBody>
        </p:sp>
        <p:sp>
          <p:nvSpPr>
            <p:cNvPr id="5192" name="Rectangle 72"/>
            <p:cNvSpPr>
              <a:spLocks noChangeArrowheads="1"/>
            </p:cNvSpPr>
            <p:nvPr/>
          </p:nvSpPr>
          <p:spPr bwMode="auto">
            <a:xfrm>
              <a:off x="1681" y="1241"/>
              <a:ext cx="0" cy="117"/>
            </a:xfrm>
            <a:prstGeom prst="rect">
              <a:avLst/>
            </a:prstGeom>
            <a:noFill/>
            <a:ln w="9525">
              <a:noFill/>
              <a:miter lim="800000"/>
              <a:headEnd/>
              <a:tailEnd/>
            </a:ln>
          </p:spPr>
          <p:txBody>
            <a:bodyPr wrap="none" lIns="0" tIns="0" rIns="0" bIns="0">
              <a:spAutoFit/>
            </a:bodyPr>
            <a:lstStyle/>
            <a:p>
              <a:pPr eaLnBrk="1" hangingPunct="1"/>
              <a:endParaRPr lang="en-US" sz="1200">
                <a:latin typeface="Times New Roman" pitchFamily="18" charset="0"/>
              </a:endParaRPr>
            </a:p>
          </p:txBody>
        </p:sp>
        <p:sp>
          <p:nvSpPr>
            <p:cNvPr id="5193" name="Rectangle 73"/>
            <p:cNvSpPr>
              <a:spLocks noChangeArrowheads="1"/>
            </p:cNvSpPr>
            <p:nvPr/>
          </p:nvSpPr>
          <p:spPr bwMode="auto">
            <a:xfrm>
              <a:off x="1779" y="1241"/>
              <a:ext cx="0" cy="235"/>
            </a:xfrm>
            <a:prstGeom prst="rect">
              <a:avLst/>
            </a:prstGeom>
            <a:noFill/>
            <a:ln w="9525">
              <a:noFill/>
              <a:miter lim="800000"/>
              <a:headEnd/>
              <a:tailEnd/>
            </a:ln>
          </p:spPr>
          <p:txBody>
            <a:bodyPr wrap="none" lIns="0" tIns="0" rIns="0" bIns="0">
              <a:spAutoFit/>
            </a:bodyPr>
            <a:lstStyle/>
            <a:p>
              <a:pPr eaLnBrk="1" hangingPunct="1"/>
              <a:endParaRPr lang="en-US" sz="2400">
                <a:latin typeface="Times New Roman" pitchFamily="18" charset="0"/>
              </a:endParaRPr>
            </a:p>
          </p:txBody>
        </p:sp>
        <p:sp>
          <p:nvSpPr>
            <p:cNvPr id="5194" name="Rectangle 74"/>
            <p:cNvSpPr>
              <a:spLocks noChangeArrowheads="1"/>
            </p:cNvSpPr>
            <p:nvPr/>
          </p:nvSpPr>
          <p:spPr bwMode="auto">
            <a:xfrm>
              <a:off x="720" y="1152"/>
              <a:ext cx="10" cy="1"/>
            </a:xfrm>
            <a:prstGeom prst="rect">
              <a:avLst/>
            </a:prstGeom>
            <a:solidFill>
              <a:srgbClr val="C0C0C0"/>
            </a:solidFill>
            <a:ln w="9525">
              <a:noFill/>
              <a:miter lim="800000"/>
              <a:headEnd/>
              <a:tailEnd/>
            </a:ln>
          </p:spPr>
          <p:txBody>
            <a:bodyPr/>
            <a:lstStyle/>
            <a:p>
              <a:endParaRPr lang="en-US"/>
            </a:p>
          </p:txBody>
        </p:sp>
        <p:sp>
          <p:nvSpPr>
            <p:cNvPr id="5195" name="Rectangle 75"/>
            <p:cNvSpPr>
              <a:spLocks noChangeArrowheads="1"/>
            </p:cNvSpPr>
            <p:nvPr/>
          </p:nvSpPr>
          <p:spPr bwMode="auto">
            <a:xfrm>
              <a:off x="1879" y="1152"/>
              <a:ext cx="10" cy="1"/>
            </a:xfrm>
            <a:prstGeom prst="rect">
              <a:avLst/>
            </a:prstGeom>
            <a:solidFill>
              <a:srgbClr val="C0C0C0"/>
            </a:solidFill>
            <a:ln w="9525">
              <a:noFill/>
              <a:miter lim="800000"/>
              <a:headEnd/>
              <a:tailEnd/>
            </a:ln>
          </p:spPr>
          <p:txBody>
            <a:bodyPr/>
            <a:lstStyle/>
            <a:p>
              <a:endParaRPr lang="en-US"/>
            </a:p>
          </p:txBody>
        </p:sp>
        <p:sp>
          <p:nvSpPr>
            <p:cNvPr id="5196" name="Rectangle 76"/>
            <p:cNvSpPr>
              <a:spLocks noChangeArrowheads="1"/>
            </p:cNvSpPr>
            <p:nvPr/>
          </p:nvSpPr>
          <p:spPr bwMode="auto">
            <a:xfrm>
              <a:off x="3176" y="1152"/>
              <a:ext cx="10" cy="1"/>
            </a:xfrm>
            <a:prstGeom prst="rect">
              <a:avLst/>
            </a:prstGeom>
            <a:solidFill>
              <a:srgbClr val="C0C0C0"/>
            </a:solidFill>
            <a:ln w="9525">
              <a:noFill/>
              <a:miter lim="800000"/>
              <a:headEnd/>
              <a:tailEnd/>
            </a:ln>
          </p:spPr>
          <p:txBody>
            <a:bodyPr/>
            <a:lstStyle/>
            <a:p>
              <a:endParaRPr lang="en-US"/>
            </a:p>
          </p:txBody>
        </p:sp>
        <p:sp>
          <p:nvSpPr>
            <p:cNvPr id="5197" name="Rectangle 77"/>
            <p:cNvSpPr>
              <a:spLocks noChangeArrowheads="1"/>
            </p:cNvSpPr>
            <p:nvPr/>
          </p:nvSpPr>
          <p:spPr bwMode="auto">
            <a:xfrm>
              <a:off x="5078" y="1152"/>
              <a:ext cx="10" cy="1"/>
            </a:xfrm>
            <a:prstGeom prst="rect">
              <a:avLst/>
            </a:prstGeom>
            <a:solidFill>
              <a:srgbClr val="C0C0C0"/>
            </a:solidFill>
            <a:ln w="9525">
              <a:noFill/>
              <a:miter lim="800000"/>
              <a:headEnd/>
              <a:tailEnd/>
            </a:ln>
          </p:spPr>
          <p:txBody>
            <a:bodyPr/>
            <a:lstStyle/>
            <a:p>
              <a:endParaRPr lang="en-US"/>
            </a:p>
          </p:txBody>
        </p:sp>
        <p:sp>
          <p:nvSpPr>
            <p:cNvPr id="5198" name="Rectangle 78"/>
            <p:cNvSpPr>
              <a:spLocks noChangeArrowheads="1"/>
            </p:cNvSpPr>
            <p:nvPr/>
          </p:nvSpPr>
          <p:spPr bwMode="auto">
            <a:xfrm>
              <a:off x="4127" y="1152"/>
              <a:ext cx="10" cy="1"/>
            </a:xfrm>
            <a:prstGeom prst="rect">
              <a:avLst/>
            </a:prstGeom>
            <a:solidFill>
              <a:srgbClr val="C0C0C0"/>
            </a:solidFill>
            <a:ln w="9525">
              <a:noFill/>
              <a:miter lim="800000"/>
              <a:headEnd/>
              <a:tailEnd/>
            </a:ln>
          </p:spPr>
          <p:txBody>
            <a:bodyPr/>
            <a:lstStyle/>
            <a:p>
              <a:endParaRPr lang="en-US"/>
            </a:p>
          </p:txBody>
        </p:sp>
        <p:sp>
          <p:nvSpPr>
            <p:cNvPr id="5199" name="Line 79"/>
            <p:cNvSpPr>
              <a:spLocks noChangeShapeType="1"/>
            </p:cNvSpPr>
            <p:nvPr/>
          </p:nvSpPr>
          <p:spPr bwMode="auto">
            <a:xfrm>
              <a:off x="720" y="3856"/>
              <a:ext cx="1" cy="1"/>
            </a:xfrm>
            <a:prstGeom prst="line">
              <a:avLst/>
            </a:prstGeom>
            <a:noFill/>
            <a:ln w="0">
              <a:solidFill>
                <a:srgbClr val="C0C0C0"/>
              </a:solidFill>
              <a:round/>
              <a:headEnd/>
              <a:tailEnd/>
            </a:ln>
          </p:spPr>
          <p:txBody>
            <a:bodyPr/>
            <a:lstStyle/>
            <a:p>
              <a:endParaRPr lang="en-US"/>
            </a:p>
          </p:txBody>
        </p:sp>
        <p:sp>
          <p:nvSpPr>
            <p:cNvPr id="5200" name="Rectangle 80"/>
            <p:cNvSpPr>
              <a:spLocks noChangeArrowheads="1"/>
            </p:cNvSpPr>
            <p:nvPr/>
          </p:nvSpPr>
          <p:spPr bwMode="auto">
            <a:xfrm>
              <a:off x="720" y="3856"/>
              <a:ext cx="10" cy="10"/>
            </a:xfrm>
            <a:prstGeom prst="rect">
              <a:avLst/>
            </a:prstGeom>
            <a:solidFill>
              <a:srgbClr val="C0C0C0"/>
            </a:solidFill>
            <a:ln w="9525">
              <a:noFill/>
              <a:miter lim="800000"/>
              <a:headEnd/>
              <a:tailEnd/>
            </a:ln>
          </p:spPr>
          <p:txBody>
            <a:bodyPr/>
            <a:lstStyle/>
            <a:p>
              <a:endParaRPr lang="en-US"/>
            </a:p>
          </p:txBody>
        </p:sp>
        <p:sp>
          <p:nvSpPr>
            <p:cNvPr id="5201" name="Line 81"/>
            <p:cNvSpPr>
              <a:spLocks noChangeShapeType="1"/>
            </p:cNvSpPr>
            <p:nvPr/>
          </p:nvSpPr>
          <p:spPr bwMode="auto">
            <a:xfrm>
              <a:off x="1879" y="3856"/>
              <a:ext cx="1" cy="1"/>
            </a:xfrm>
            <a:prstGeom prst="line">
              <a:avLst/>
            </a:prstGeom>
            <a:noFill/>
            <a:ln w="0">
              <a:solidFill>
                <a:srgbClr val="C0C0C0"/>
              </a:solidFill>
              <a:round/>
              <a:headEnd/>
              <a:tailEnd/>
            </a:ln>
          </p:spPr>
          <p:txBody>
            <a:bodyPr/>
            <a:lstStyle/>
            <a:p>
              <a:endParaRPr lang="en-US"/>
            </a:p>
          </p:txBody>
        </p:sp>
        <p:sp>
          <p:nvSpPr>
            <p:cNvPr id="5202" name="Rectangle 82"/>
            <p:cNvSpPr>
              <a:spLocks noChangeArrowheads="1"/>
            </p:cNvSpPr>
            <p:nvPr/>
          </p:nvSpPr>
          <p:spPr bwMode="auto">
            <a:xfrm>
              <a:off x="1879" y="3856"/>
              <a:ext cx="10" cy="10"/>
            </a:xfrm>
            <a:prstGeom prst="rect">
              <a:avLst/>
            </a:prstGeom>
            <a:solidFill>
              <a:srgbClr val="C0C0C0"/>
            </a:solidFill>
            <a:ln w="9525">
              <a:noFill/>
              <a:miter lim="800000"/>
              <a:headEnd/>
              <a:tailEnd/>
            </a:ln>
          </p:spPr>
          <p:txBody>
            <a:bodyPr/>
            <a:lstStyle/>
            <a:p>
              <a:endParaRPr lang="en-US"/>
            </a:p>
          </p:txBody>
        </p:sp>
        <p:sp>
          <p:nvSpPr>
            <p:cNvPr id="5203" name="Line 83"/>
            <p:cNvSpPr>
              <a:spLocks noChangeShapeType="1"/>
            </p:cNvSpPr>
            <p:nvPr/>
          </p:nvSpPr>
          <p:spPr bwMode="auto">
            <a:xfrm>
              <a:off x="3176" y="3856"/>
              <a:ext cx="1" cy="1"/>
            </a:xfrm>
            <a:prstGeom prst="line">
              <a:avLst/>
            </a:prstGeom>
            <a:noFill/>
            <a:ln w="0">
              <a:solidFill>
                <a:srgbClr val="C0C0C0"/>
              </a:solidFill>
              <a:round/>
              <a:headEnd/>
              <a:tailEnd/>
            </a:ln>
          </p:spPr>
          <p:txBody>
            <a:bodyPr/>
            <a:lstStyle/>
            <a:p>
              <a:endParaRPr lang="en-US"/>
            </a:p>
          </p:txBody>
        </p:sp>
        <p:sp>
          <p:nvSpPr>
            <p:cNvPr id="5204" name="Rectangle 84"/>
            <p:cNvSpPr>
              <a:spLocks noChangeArrowheads="1"/>
            </p:cNvSpPr>
            <p:nvPr/>
          </p:nvSpPr>
          <p:spPr bwMode="auto">
            <a:xfrm>
              <a:off x="3176" y="3856"/>
              <a:ext cx="10" cy="10"/>
            </a:xfrm>
            <a:prstGeom prst="rect">
              <a:avLst/>
            </a:prstGeom>
            <a:solidFill>
              <a:srgbClr val="C0C0C0"/>
            </a:solidFill>
            <a:ln w="9525">
              <a:noFill/>
              <a:miter lim="800000"/>
              <a:headEnd/>
              <a:tailEnd/>
            </a:ln>
          </p:spPr>
          <p:txBody>
            <a:bodyPr/>
            <a:lstStyle/>
            <a:p>
              <a:endParaRPr lang="en-US"/>
            </a:p>
          </p:txBody>
        </p:sp>
        <p:sp>
          <p:nvSpPr>
            <p:cNvPr id="5205" name="Line 85"/>
            <p:cNvSpPr>
              <a:spLocks noChangeShapeType="1"/>
            </p:cNvSpPr>
            <p:nvPr/>
          </p:nvSpPr>
          <p:spPr bwMode="auto">
            <a:xfrm>
              <a:off x="4127" y="3856"/>
              <a:ext cx="1" cy="1"/>
            </a:xfrm>
            <a:prstGeom prst="line">
              <a:avLst/>
            </a:prstGeom>
            <a:noFill/>
            <a:ln w="0">
              <a:solidFill>
                <a:srgbClr val="C0C0C0"/>
              </a:solidFill>
              <a:round/>
              <a:headEnd/>
              <a:tailEnd/>
            </a:ln>
          </p:spPr>
          <p:txBody>
            <a:bodyPr/>
            <a:lstStyle/>
            <a:p>
              <a:endParaRPr lang="en-US"/>
            </a:p>
          </p:txBody>
        </p:sp>
        <p:sp>
          <p:nvSpPr>
            <p:cNvPr id="5206" name="Rectangle 86"/>
            <p:cNvSpPr>
              <a:spLocks noChangeArrowheads="1"/>
            </p:cNvSpPr>
            <p:nvPr/>
          </p:nvSpPr>
          <p:spPr bwMode="auto">
            <a:xfrm>
              <a:off x="4127" y="3856"/>
              <a:ext cx="10" cy="10"/>
            </a:xfrm>
            <a:prstGeom prst="rect">
              <a:avLst/>
            </a:prstGeom>
            <a:solidFill>
              <a:srgbClr val="C0C0C0"/>
            </a:solidFill>
            <a:ln w="9525">
              <a:noFill/>
              <a:miter lim="800000"/>
              <a:headEnd/>
              <a:tailEnd/>
            </a:ln>
          </p:spPr>
          <p:txBody>
            <a:bodyPr/>
            <a:lstStyle/>
            <a:p>
              <a:endParaRPr lang="en-US"/>
            </a:p>
          </p:txBody>
        </p:sp>
        <p:sp>
          <p:nvSpPr>
            <p:cNvPr id="5207" name="Line 87"/>
            <p:cNvSpPr>
              <a:spLocks noChangeShapeType="1"/>
            </p:cNvSpPr>
            <p:nvPr/>
          </p:nvSpPr>
          <p:spPr bwMode="auto">
            <a:xfrm>
              <a:off x="5078" y="3856"/>
              <a:ext cx="1" cy="1"/>
            </a:xfrm>
            <a:prstGeom prst="line">
              <a:avLst/>
            </a:prstGeom>
            <a:noFill/>
            <a:ln w="0">
              <a:solidFill>
                <a:srgbClr val="C0C0C0"/>
              </a:solidFill>
              <a:round/>
              <a:headEnd/>
              <a:tailEnd/>
            </a:ln>
          </p:spPr>
          <p:txBody>
            <a:bodyPr/>
            <a:lstStyle/>
            <a:p>
              <a:endParaRPr lang="en-US"/>
            </a:p>
          </p:txBody>
        </p:sp>
        <p:sp>
          <p:nvSpPr>
            <p:cNvPr id="5208" name="Rectangle 88"/>
            <p:cNvSpPr>
              <a:spLocks noChangeArrowheads="1"/>
            </p:cNvSpPr>
            <p:nvPr/>
          </p:nvSpPr>
          <p:spPr bwMode="auto">
            <a:xfrm>
              <a:off x="5078" y="3856"/>
              <a:ext cx="10" cy="10"/>
            </a:xfrm>
            <a:prstGeom prst="rect">
              <a:avLst/>
            </a:prstGeom>
            <a:solidFill>
              <a:srgbClr val="C0C0C0"/>
            </a:solidFill>
            <a:ln w="9525">
              <a:noFill/>
              <a:miter lim="800000"/>
              <a:headEnd/>
              <a:tailEnd/>
            </a:ln>
          </p:spPr>
          <p:txBody>
            <a:bodyPr/>
            <a:lstStyle/>
            <a:p>
              <a:endParaRPr lang="en-US"/>
            </a:p>
          </p:txBody>
        </p:sp>
        <p:sp>
          <p:nvSpPr>
            <p:cNvPr id="5209" name="Line 89"/>
            <p:cNvSpPr>
              <a:spLocks noChangeShapeType="1"/>
            </p:cNvSpPr>
            <p:nvPr/>
          </p:nvSpPr>
          <p:spPr bwMode="auto">
            <a:xfrm>
              <a:off x="5088" y="1152"/>
              <a:ext cx="1" cy="1"/>
            </a:xfrm>
            <a:prstGeom prst="line">
              <a:avLst/>
            </a:prstGeom>
            <a:noFill/>
            <a:ln w="0">
              <a:solidFill>
                <a:srgbClr val="C0C0C0"/>
              </a:solidFill>
              <a:round/>
              <a:headEnd/>
              <a:tailEnd/>
            </a:ln>
          </p:spPr>
          <p:txBody>
            <a:bodyPr/>
            <a:lstStyle/>
            <a:p>
              <a:endParaRPr lang="en-US"/>
            </a:p>
          </p:txBody>
        </p:sp>
        <p:sp>
          <p:nvSpPr>
            <p:cNvPr id="5210" name="Rectangle 90"/>
            <p:cNvSpPr>
              <a:spLocks noChangeArrowheads="1"/>
            </p:cNvSpPr>
            <p:nvPr/>
          </p:nvSpPr>
          <p:spPr bwMode="auto">
            <a:xfrm>
              <a:off x="5088" y="1152"/>
              <a:ext cx="10" cy="10"/>
            </a:xfrm>
            <a:prstGeom prst="rect">
              <a:avLst/>
            </a:prstGeom>
            <a:solidFill>
              <a:srgbClr val="C0C0C0"/>
            </a:solidFill>
            <a:ln w="9525">
              <a:noFill/>
              <a:miter lim="800000"/>
              <a:headEnd/>
              <a:tailEnd/>
            </a:ln>
          </p:spPr>
          <p:txBody>
            <a:bodyPr/>
            <a:lstStyle/>
            <a:p>
              <a:endParaRPr lang="en-US"/>
            </a:p>
          </p:txBody>
        </p:sp>
        <p:sp>
          <p:nvSpPr>
            <p:cNvPr id="5211" name="Line 91"/>
            <p:cNvSpPr>
              <a:spLocks noChangeShapeType="1"/>
            </p:cNvSpPr>
            <p:nvPr/>
          </p:nvSpPr>
          <p:spPr bwMode="auto">
            <a:xfrm>
              <a:off x="5088" y="1320"/>
              <a:ext cx="1" cy="1"/>
            </a:xfrm>
            <a:prstGeom prst="line">
              <a:avLst/>
            </a:prstGeom>
            <a:noFill/>
            <a:ln w="0">
              <a:solidFill>
                <a:srgbClr val="C0C0C0"/>
              </a:solidFill>
              <a:round/>
              <a:headEnd/>
              <a:tailEnd/>
            </a:ln>
          </p:spPr>
          <p:txBody>
            <a:bodyPr/>
            <a:lstStyle/>
            <a:p>
              <a:endParaRPr lang="en-US"/>
            </a:p>
          </p:txBody>
        </p:sp>
        <p:sp>
          <p:nvSpPr>
            <p:cNvPr id="5212" name="Rectangle 92"/>
            <p:cNvSpPr>
              <a:spLocks noChangeArrowheads="1"/>
            </p:cNvSpPr>
            <p:nvPr/>
          </p:nvSpPr>
          <p:spPr bwMode="auto">
            <a:xfrm>
              <a:off x="5088" y="1320"/>
              <a:ext cx="10" cy="10"/>
            </a:xfrm>
            <a:prstGeom prst="rect">
              <a:avLst/>
            </a:prstGeom>
            <a:solidFill>
              <a:srgbClr val="C0C0C0"/>
            </a:solidFill>
            <a:ln w="9525">
              <a:noFill/>
              <a:miter lim="800000"/>
              <a:headEnd/>
              <a:tailEnd/>
            </a:ln>
          </p:spPr>
          <p:txBody>
            <a:bodyPr/>
            <a:lstStyle/>
            <a:p>
              <a:endParaRPr lang="en-US"/>
            </a:p>
          </p:txBody>
        </p:sp>
        <p:sp>
          <p:nvSpPr>
            <p:cNvPr id="5213" name="Line 93"/>
            <p:cNvSpPr>
              <a:spLocks noChangeShapeType="1"/>
            </p:cNvSpPr>
            <p:nvPr/>
          </p:nvSpPr>
          <p:spPr bwMode="auto">
            <a:xfrm>
              <a:off x="5088" y="1489"/>
              <a:ext cx="1" cy="1"/>
            </a:xfrm>
            <a:prstGeom prst="line">
              <a:avLst/>
            </a:prstGeom>
            <a:noFill/>
            <a:ln w="0">
              <a:solidFill>
                <a:srgbClr val="C0C0C0"/>
              </a:solidFill>
              <a:round/>
              <a:headEnd/>
              <a:tailEnd/>
            </a:ln>
          </p:spPr>
          <p:txBody>
            <a:bodyPr/>
            <a:lstStyle/>
            <a:p>
              <a:endParaRPr lang="en-US"/>
            </a:p>
          </p:txBody>
        </p:sp>
        <p:sp>
          <p:nvSpPr>
            <p:cNvPr id="5214" name="Rectangle 94"/>
            <p:cNvSpPr>
              <a:spLocks noChangeArrowheads="1"/>
            </p:cNvSpPr>
            <p:nvPr/>
          </p:nvSpPr>
          <p:spPr bwMode="auto">
            <a:xfrm>
              <a:off x="5088" y="1489"/>
              <a:ext cx="10" cy="10"/>
            </a:xfrm>
            <a:prstGeom prst="rect">
              <a:avLst/>
            </a:prstGeom>
            <a:solidFill>
              <a:srgbClr val="C0C0C0"/>
            </a:solidFill>
            <a:ln w="9525">
              <a:noFill/>
              <a:miter lim="800000"/>
              <a:headEnd/>
              <a:tailEnd/>
            </a:ln>
          </p:spPr>
          <p:txBody>
            <a:bodyPr/>
            <a:lstStyle/>
            <a:p>
              <a:endParaRPr lang="en-US"/>
            </a:p>
          </p:txBody>
        </p:sp>
        <p:sp>
          <p:nvSpPr>
            <p:cNvPr id="5215" name="Line 95"/>
            <p:cNvSpPr>
              <a:spLocks noChangeShapeType="1"/>
            </p:cNvSpPr>
            <p:nvPr/>
          </p:nvSpPr>
          <p:spPr bwMode="auto">
            <a:xfrm>
              <a:off x="5088" y="1657"/>
              <a:ext cx="1" cy="1"/>
            </a:xfrm>
            <a:prstGeom prst="line">
              <a:avLst/>
            </a:prstGeom>
            <a:noFill/>
            <a:ln w="0">
              <a:solidFill>
                <a:srgbClr val="C0C0C0"/>
              </a:solidFill>
              <a:round/>
              <a:headEnd/>
              <a:tailEnd/>
            </a:ln>
          </p:spPr>
          <p:txBody>
            <a:bodyPr/>
            <a:lstStyle/>
            <a:p>
              <a:endParaRPr lang="en-US"/>
            </a:p>
          </p:txBody>
        </p:sp>
        <p:sp>
          <p:nvSpPr>
            <p:cNvPr id="5216" name="Rectangle 96"/>
            <p:cNvSpPr>
              <a:spLocks noChangeArrowheads="1"/>
            </p:cNvSpPr>
            <p:nvPr/>
          </p:nvSpPr>
          <p:spPr bwMode="auto">
            <a:xfrm>
              <a:off x="5088" y="1657"/>
              <a:ext cx="10" cy="10"/>
            </a:xfrm>
            <a:prstGeom prst="rect">
              <a:avLst/>
            </a:prstGeom>
            <a:solidFill>
              <a:srgbClr val="C0C0C0"/>
            </a:solidFill>
            <a:ln w="9525">
              <a:noFill/>
              <a:miter lim="800000"/>
              <a:headEnd/>
              <a:tailEnd/>
            </a:ln>
          </p:spPr>
          <p:txBody>
            <a:bodyPr/>
            <a:lstStyle/>
            <a:p>
              <a:endParaRPr lang="en-US"/>
            </a:p>
          </p:txBody>
        </p:sp>
        <p:sp>
          <p:nvSpPr>
            <p:cNvPr id="5217" name="Line 97"/>
            <p:cNvSpPr>
              <a:spLocks noChangeShapeType="1"/>
            </p:cNvSpPr>
            <p:nvPr/>
          </p:nvSpPr>
          <p:spPr bwMode="auto">
            <a:xfrm>
              <a:off x="5088" y="1826"/>
              <a:ext cx="1" cy="1"/>
            </a:xfrm>
            <a:prstGeom prst="line">
              <a:avLst/>
            </a:prstGeom>
            <a:noFill/>
            <a:ln w="0">
              <a:solidFill>
                <a:srgbClr val="C0C0C0"/>
              </a:solidFill>
              <a:round/>
              <a:headEnd/>
              <a:tailEnd/>
            </a:ln>
          </p:spPr>
          <p:txBody>
            <a:bodyPr/>
            <a:lstStyle/>
            <a:p>
              <a:endParaRPr lang="en-US"/>
            </a:p>
          </p:txBody>
        </p:sp>
        <p:sp>
          <p:nvSpPr>
            <p:cNvPr id="5218" name="Rectangle 98"/>
            <p:cNvSpPr>
              <a:spLocks noChangeArrowheads="1"/>
            </p:cNvSpPr>
            <p:nvPr/>
          </p:nvSpPr>
          <p:spPr bwMode="auto">
            <a:xfrm>
              <a:off x="5088" y="1826"/>
              <a:ext cx="10" cy="9"/>
            </a:xfrm>
            <a:prstGeom prst="rect">
              <a:avLst/>
            </a:prstGeom>
            <a:solidFill>
              <a:srgbClr val="C0C0C0"/>
            </a:solidFill>
            <a:ln w="9525">
              <a:noFill/>
              <a:miter lim="800000"/>
              <a:headEnd/>
              <a:tailEnd/>
            </a:ln>
          </p:spPr>
          <p:txBody>
            <a:bodyPr/>
            <a:lstStyle/>
            <a:p>
              <a:endParaRPr lang="en-US"/>
            </a:p>
          </p:txBody>
        </p:sp>
        <p:sp>
          <p:nvSpPr>
            <p:cNvPr id="5219" name="Line 99"/>
            <p:cNvSpPr>
              <a:spLocks noChangeShapeType="1"/>
            </p:cNvSpPr>
            <p:nvPr/>
          </p:nvSpPr>
          <p:spPr bwMode="auto">
            <a:xfrm>
              <a:off x="5088" y="1994"/>
              <a:ext cx="1" cy="1"/>
            </a:xfrm>
            <a:prstGeom prst="line">
              <a:avLst/>
            </a:prstGeom>
            <a:noFill/>
            <a:ln w="0">
              <a:solidFill>
                <a:srgbClr val="C0C0C0"/>
              </a:solidFill>
              <a:round/>
              <a:headEnd/>
              <a:tailEnd/>
            </a:ln>
          </p:spPr>
          <p:txBody>
            <a:bodyPr/>
            <a:lstStyle/>
            <a:p>
              <a:endParaRPr lang="en-US"/>
            </a:p>
          </p:txBody>
        </p:sp>
        <p:sp>
          <p:nvSpPr>
            <p:cNvPr id="5220" name="Rectangle 100"/>
            <p:cNvSpPr>
              <a:spLocks noChangeArrowheads="1"/>
            </p:cNvSpPr>
            <p:nvPr/>
          </p:nvSpPr>
          <p:spPr bwMode="auto">
            <a:xfrm>
              <a:off x="5088" y="1994"/>
              <a:ext cx="10" cy="10"/>
            </a:xfrm>
            <a:prstGeom prst="rect">
              <a:avLst/>
            </a:prstGeom>
            <a:solidFill>
              <a:srgbClr val="C0C0C0"/>
            </a:solidFill>
            <a:ln w="9525">
              <a:noFill/>
              <a:miter lim="800000"/>
              <a:headEnd/>
              <a:tailEnd/>
            </a:ln>
          </p:spPr>
          <p:txBody>
            <a:bodyPr/>
            <a:lstStyle/>
            <a:p>
              <a:endParaRPr lang="en-US"/>
            </a:p>
          </p:txBody>
        </p:sp>
        <p:sp>
          <p:nvSpPr>
            <p:cNvPr id="5221" name="Line 101"/>
            <p:cNvSpPr>
              <a:spLocks noChangeShapeType="1"/>
            </p:cNvSpPr>
            <p:nvPr/>
          </p:nvSpPr>
          <p:spPr bwMode="auto">
            <a:xfrm>
              <a:off x="5088" y="2162"/>
              <a:ext cx="1" cy="1"/>
            </a:xfrm>
            <a:prstGeom prst="line">
              <a:avLst/>
            </a:prstGeom>
            <a:noFill/>
            <a:ln w="0">
              <a:solidFill>
                <a:srgbClr val="C0C0C0"/>
              </a:solidFill>
              <a:round/>
              <a:headEnd/>
              <a:tailEnd/>
            </a:ln>
          </p:spPr>
          <p:txBody>
            <a:bodyPr/>
            <a:lstStyle/>
            <a:p>
              <a:endParaRPr lang="en-US"/>
            </a:p>
          </p:txBody>
        </p:sp>
        <p:sp>
          <p:nvSpPr>
            <p:cNvPr id="5222" name="Rectangle 102"/>
            <p:cNvSpPr>
              <a:spLocks noChangeArrowheads="1"/>
            </p:cNvSpPr>
            <p:nvPr/>
          </p:nvSpPr>
          <p:spPr bwMode="auto">
            <a:xfrm>
              <a:off x="5088" y="2162"/>
              <a:ext cx="10" cy="10"/>
            </a:xfrm>
            <a:prstGeom prst="rect">
              <a:avLst/>
            </a:prstGeom>
            <a:solidFill>
              <a:srgbClr val="C0C0C0"/>
            </a:solidFill>
            <a:ln w="9525">
              <a:noFill/>
              <a:miter lim="800000"/>
              <a:headEnd/>
              <a:tailEnd/>
            </a:ln>
          </p:spPr>
          <p:txBody>
            <a:bodyPr/>
            <a:lstStyle/>
            <a:p>
              <a:endParaRPr lang="en-US"/>
            </a:p>
          </p:txBody>
        </p:sp>
        <p:sp>
          <p:nvSpPr>
            <p:cNvPr id="5223" name="Line 103"/>
            <p:cNvSpPr>
              <a:spLocks noChangeShapeType="1"/>
            </p:cNvSpPr>
            <p:nvPr/>
          </p:nvSpPr>
          <p:spPr bwMode="auto">
            <a:xfrm>
              <a:off x="5088" y="2331"/>
              <a:ext cx="1" cy="1"/>
            </a:xfrm>
            <a:prstGeom prst="line">
              <a:avLst/>
            </a:prstGeom>
            <a:noFill/>
            <a:ln w="0">
              <a:solidFill>
                <a:srgbClr val="C0C0C0"/>
              </a:solidFill>
              <a:round/>
              <a:headEnd/>
              <a:tailEnd/>
            </a:ln>
          </p:spPr>
          <p:txBody>
            <a:bodyPr/>
            <a:lstStyle/>
            <a:p>
              <a:endParaRPr lang="en-US"/>
            </a:p>
          </p:txBody>
        </p:sp>
        <p:sp>
          <p:nvSpPr>
            <p:cNvPr id="5224" name="Rectangle 104"/>
            <p:cNvSpPr>
              <a:spLocks noChangeArrowheads="1"/>
            </p:cNvSpPr>
            <p:nvPr/>
          </p:nvSpPr>
          <p:spPr bwMode="auto">
            <a:xfrm>
              <a:off x="5088" y="2331"/>
              <a:ext cx="10" cy="10"/>
            </a:xfrm>
            <a:prstGeom prst="rect">
              <a:avLst/>
            </a:prstGeom>
            <a:solidFill>
              <a:srgbClr val="C0C0C0"/>
            </a:solidFill>
            <a:ln w="9525">
              <a:noFill/>
              <a:miter lim="800000"/>
              <a:headEnd/>
              <a:tailEnd/>
            </a:ln>
          </p:spPr>
          <p:txBody>
            <a:bodyPr/>
            <a:lstStyle/>
            <a:p>
              <a:endParaRPr lang="en-US"/>
            </a:p>
          </p:txBody>
        </p:sp>
        <p:sp>
          <p:nvSpPr>
            <p:cNvPr id="5225" name="Line 105"/>
            <p:cNvSpPr>
              <a:spLocks noChangeShapeType="1"/>
            </p:cNvSpPr>
            <p:nvPr/>
          </p:nvSpPr>
          <p:spPr bwMode="auto">
            <a:xfrm>
              <a:off x="5088" y="2499"/>
              <a:ext cx="1" cy="1"/>
            </a:xfrm>
            <a:prstGeom prst="line">
              <a:avLst/>
            </a:prstGeom>
            <a:noFill/>
            <a:ln w="0">
              <a:solidFill>
                <a:srgbClr val="C0C0C0"/>
              </a:solidFill>
              <a:round/>
              <a:headEnd/>
              <a:tailEnd/>
            </a:ln>
          </p:spPr>
          <p:txBody>
            <a:bodyPr/>
            <a:lstStyle/>
            <a:p>
              <a:endParaRPr lang="en-US"/>
            </a:p>
          </p:txBody>
        </p:sp>
        <p:sp>
          <p:nvSpPr>
            <p:cNvPr id="5226" name="Rectangle 106"/>
            <p:cNvSpPr>
              <a:spLocks noChangeArrowheads="1"/>
            </p:cNvSpPr>
            <p:nvPr/>
          </p:nvSpPr>
          <p:spPr bwMode="auto">
            <a:xfrm>
              <a:off x="5088" y="2499"/>
              <a:ext cx="10" cy="10"/>
            </a:xfrm>
            <a:prstGeom prst="rect">
              <a:avLst/>
            </a:prstGeom>
            <a:solidFill>
              <a:srgbClr val="C0C0C0"/>
            </a:solidFill>
            <a:ln w="9525">
              <a:noFill/>
              <a:miter lim="800000"/>
              <a:headEnd/>
              <a:tailEnd/>
            </a:ln>
          </p:spPr>
          <p:txBody>
            <a:bodyPr/>
            <a:lstStyle/>
            <a:p>
              <a:endParaRPr lang="en-US"/>
            </a:p>
          </p:txBody>
        </p:sp>
        <p:sp>
          <p:nvSpPr>
            <p:cNvPr id="5227" name="Line 107"/>
            <p:cNvSpPr>
              <a:spLocks noChangeShapeType="1"/>
            </p:cNvSpPr>
            <p:nvPr/>
          </p:nvSpPr>
          <p:spPr bwMode="auto">
            <a:xfrm>
              <a:off x="5088" y="2667"/>
              <a:ext cx="1" cy="1"/>
            </a:xfrm>
            <a:prstGeom prst="line">
              <a:avLst/>
            </a:prstGeom>
            <a:noFill/>
            <a:ln w="0">
              <a:solidFill>
                <a:srgbClr val="C0C0C0"/>
              </a:solidFill>
              <a:round/>
              <a:headEnd/>
              <a:tailEnd/>
            </a:ln>
          </p:spPr>
          <p:txBody>
            <a:bodyPr/>
            <a:lstStyle/>
            <a:p>
              <a:endParaRPr lang="en-US"/>
            </a:p>
          </p:txBody>
        </p:sp>
        <p:sp>
          <p:nvSpPr>
            <p:cNvPr id="5228" name="Rectangle 108"/>
            <p:cNvSpPr>
              <a:spLocks noChangeArrowheads="1"/>
            </p:cNvSpPr>
            <p:nvPr/>
          </p:nvSpPr>
          <p:spPr bwMode="auto">
            <a:xfrm>
              <a:off x="5088" y="2667"/>
              <a:ext cx="10" cy="10"/>
            </a:xfrm>
            <a:prstGeom prst="rect">
              <a:avLst/>
            </a:prstGeom>
            <a:solidFill>
              <a:srgbClr val="C0C0C0"/>
            </a:solidFill>
            <a:ln w="9525">
              <a:noFill/>
              <a:miter lim="800000"/>
              <a:headEnd/>
              <a:tailEnd/>
            </a:ln>
          </p:spPr>
          <p:txBody>
            <a:bodyPr/>
            <a:lstStyle/>
            <a:p>
              <a:endParaRPr lang="en-US"/>
            </a:p>
          </p:txBody>
        </p:sp>
        <p:sp>
          <p:nvSpPr>
            <p:cNvPr id="5229" name="Line 109"/>
            <p:cNvSpPr>
              <a:spLocks noChangeShapeType="1"/>
            </p:cNvSpPr>
            <p:nvPr/>
          </p:nvSpPr>
          <p:spPr bwMode="auto">
            <a:xfrm>
              <a:off x="5088" y="2836"/>
              <a:ext cx="1" cy="1"/>
            </a:xfrm>
            <a:prstGeom prst="line">
              <a:avLst/>
            </a:prstGeom>
            <a:noFill/>
            <a:ln w="0">
              <a:solidFill>
                <a:srgbClr val="C0C0C0"/>
              </a:solidFill>
              <a:round/>
              <a:headEnd/>
              <a:tailEnd/>
            </a:ln>
          </p:spPr>
          <p:txBody>
            <a:bodyPr/>
            <a:lstStyle/>
            <a:p>
              <a:endParaRPr lang="en-US"/>
            </a:p>
          </p:txBody>
        </p:sp>
        <p:sp>
          <p:nvSpPr>
            <p:cNvPr id="5230" name="Rectangle 110"/>
            <p:cNvSpPr>
              <a:spLocks noChangeArrowheads="1"/>
            </p:cNvSpPr>
            <p:nvPr/>
          </p:nvSpPr>
          <p:spPr bwMode="auto">
            <a:xfrm>
              <a:off x="5088" y="2836"/>
              <a:ext cx="10" cy="10"/>
            </a:xfrm>
            <a:prstGeom prst="rect">
              <a:avLst/>
            </a:prstGeom>
            <a:solidFill>
              <a:srgbClr val="C0C0C0"/>
            </a:solidFill>
            <a:ln w="9525">
              <a:noFill/>
              <a:miter lim="800000"/>
              <a:headEnd/>
              <a:tailEnd/>
            </a:ln>
          </p:spPr>
          <p:txBody>
            <a:bodyPr/>
            <a:lstStyle/>
            <a:p>
              <a:endParaRPr lang="en-US"/>
            </a:p>
          </p:txBody>
        </p:sp>
        <p:sp>
          <p:nvSpPr>
            <p:cNvPr id="5231" name="Line 111"/>
            <p:cNvSpPr>
              <a:spLocks noChangeShapeType="1"/>
            </p:cNvSpPr>
            <p:nvPr/>
          </p:nvSpPr>
          <p:spPr bwMode="auto">
            <a:xfrm>
              <a:off x="5088" y="3004"/>
              <a:ext cx="1" cy="1"/>
            </a:xfrm>
            <a:prstGeom prst="line">
              <a:avLst/>
            </a:prstGeom>
            <a:noFill/>
            <a:ln w="0">
              <a:solidFill>
                <a:srgbClr val="C0C0C0"/>
              </a:solidFill>
              <a:round/>
              <a:headEnd/>
              <a:tailEnd/>
            </a:ln>
          </p:spPr>
          <p:txBody>
            <a:bodyPr/>
            <a:lstStyle/>
            <a:p>
              <a:endParaRPr lang="en-US"/>
            </a:p>
          </p:txBody>
        </p:sp>
        <p:sp>
          <p:nvSpPr>
            <p:cNvPr id="5232" name="Rectangle 112"/>
            <p:cNvSpPr>
              <a:spLocks noChangeArrowheads="1"/>
            </p:cNvSpPr>
            <p:nvPr/>
          </p:nvSpPr>
          <p:spPr bwMode="auto">
            <a:xfrm>
              <a:off x="5088" y="3004"/>
              <a:ext cx="10" cy="10"/>
            </a:xfrm>
            <a:prstGeom prst="rect">
              <a:avLst/>
            </a:prstGeom>
            <a:solidFill>
              <a:srgbClr val="C0C0C0"/>
            </a:solidFill>
            <a:ln w="9525">
              <a:noFill/>
              <a:miter lim="800000"/>
              <a:headEnd/>
              <a:tailEnd/>
            </a:ln>
          </p:spPr>
          <p:txBody>
            <a:bodyPr/>
            <a:lstStyle/>
            <a:p>
              <a:endParaRPr lang="en-US"/>
            </a:p>
          </p:txBody>
        </p:sp>
        <p:sp>
          <p:nvSpPr>
            <p:cNvPr id="5233" name="Line 113"/>
            <p:cNvSpPr>
              <a:spLocks noChangeShapeType="1"/>
            </p:cNvSpPr>
            <p:nvPr/>
          </p:nvSpPr>
          <p:spPr bwMode="auto">
            <a:xfrm>
              <a:off x="5088" y="3173"/>
              <a:ext cx="1" cy="1"/>
            </a:xfrm>
            <a:prstGeom prst="line">
              <a:avLst/>
            </a:prstGeom>
            <a:noFill/>
            <a:ln w="0">
              <a:solidFill>
                <a:srgbClr val="C0C0C0"/>
              </a:solidFill>
              <a:round/>
              <a:headEnd/>
              <a:tailEnd/>
            </a:ln>
          </p:spPr>
          <p:txBody>
            <a:bodyPr/>
            <a:lstStyle/>
            <a:p>
              <a:endParaRPr lang="en-US"/>
            </a:p>
          </p:txBody>
        </p:sp>
        <p:sp>
          <p:nvSpPr>
            <p:cNvPr id="5234" name="Rectangle 114"/>
            <p:cNvSpPr>
              <a:spLocks noChangeArrowheads="1"/>
            </p:cNvSpPr>
            <p:nvPr/>
          </p:nvSpPr>
          <p:spPr bwMode="auto">
            <a:xfrm>
              <a:off x="5088" y="3173"/>
              <a:ext cx="10" cy="9"/>
            </a:xfrm>
            <a:prstGeom prst="rect">
              <a:avLst/>
            </a:prstGeom>
            <a:solidFill>
              <a:srgbClr val="C0C0C0"/>
            </a:solidFill>
            <a:ln w="9525">
              <a:noFill/>
              <a:miter lim="800000"/>
              <a:headEnd/>
              <a:tailEnd/>
            </a:ln>
          </p:spPr>
          <p:txBody>
            <a:bodyPr/>
            <a:lstStyle/>
            <a:p>
              <a:endParaRPr lang="en-US"/>
            </a:p>
          </p:txBody>
        </p:sp>
        <p:sp>
          <p:nvSpPr>
            <p:cNvPr id="5235" name="Line 115"/>
            <p:cNvSpPr>
              <a:spLocks noChangeShapeType="1"/>
            </p:cNvSpPr>
            <p:nvPr/>
          </p:nvSpPr>
          <p:spPr bwMode="auto">
            <a:xfrm>
              <a:off x="5088" y="3341"/>
              <a:ext cx="1" cy="1"/>
            </a:xfrm>
            <a:prstGeom prst="line">
              <a:avLst/>
            </a:prstGeom>
            <a:noFill/>
            <a:ln w="0">
              <a:solidFill>
                <a:srgbClr val="C0C0C0"/>
              </a:solidFill>
              <a:round/>
              <a:headEnd/>
              <a:tailEnd/>
            </a:ln>
          </p:spPr>
          <p:txBody>
            <a:bodyPr/>
            <a:lstStyle/>
            <a:p>
              <a:endParaRPr lang="en-US"/>
            </a:p>
          </p:txBody>
        </p:sp>
        <p:sp>
          <p:nvSpPr>
            <p:cNvPr id="5236" name="Rectangle 116"/>
            <p:cNvSpPr>
              <a:spLocks noChangeArrowheads="1"/>
            </p:cNvSpPr>
            <p:nvPr/>
          </p:nvSpPr>
          <p:spPr bwMode="auto">
            <a:xfrm>
              <a:off x="5088" y="3341"/>
              <a:ext cx="10" cy="10"/>
            </a:xfrm>
            <a:prstGeom prst="rect">
              <a:avLst/>
            </a:prstGeom>
            <a:solidFill>
              <a:srgbClr val="C0C0C0"/>
            </a:solidFill>
            <a:ln w="9525">
              <a:noFill/>
              <a:miter lim="800000"/>
              <a:headEnd/>
              <a:tailEnd/>
            </a:ln>
          </p:spPr>
          <p:txBody>
            <a:bodyPr/>
            <a:lstStyle/>
            <a:p>
              <a:endParaRPr lang="en-US"/>
            </a:p>
          </p:txBody>
        </p:sp>
        <p:sp>
          <p:nvSpPr>
            <p:cNvPr id="5237" name="Line 117"/>
            <p:cNvSpPr>
              <a:spLocks noChangeShapeType="1"/>
            </p:cNvSpPr>
            <p:nvPr/>
          </p:nvSpPr>
          <p:spPr bwMode="auto">
            <a:xfrm>
              <a:off x="5088" y="3509"/>
              <a:ext cx="1" cy="1"/>
            </a:xfrm>
            <a:prstGeom prst="line">
              <a:avLst/>
            </a:prstGeom>
            <a:noFill/>
            <a:ln w="0">
              <a:solidFill>
                <a:srgbClr val="C0C0C0"/>
              </a:solidFill>
              <a:round/>
              <a:headEnd/>
              <a:tailEnd/>
            </a:ln>
          </p:spPr>
          <p:txBody>
            <a:bodyPr/>
            <a:lstStyle/>
            <a:p>
              <a:endParaRPr lang="en-US"/>
            </a:p>
          </p:txBody>
        </p:sp>
        <p:sp>
          <p:nvSpPr>
            <p:cNvPr id="5238" name="Rectangle 118"/>
            <p:cNvSpPr>
              <a:spLocks noChangeArrowheads="1"/>
            </p:cNvSpPr>
            <p:nvPr/>
          </p:nvSpPr>
          <p:spPr bwMode="auto">
            <a:xfrm>
              <a:off x="5088" y="3509"/>
              <a:ext cx="10" cy="10"/>
            </a:xfrm>
            <a:prstGeom prst="rect">
              <a:avLst/>
            </a:prstGeom>
            <a:solidFill>
              <a:srgbClr val="C0C0C0"/>
            </a:solidFill>
            <a:ln w="9525">
              <a:noFill/>
              <a:miter lim="800000"/>
              <a:headEnd/>
              <a:tailEnd/>
            </a:ln>
          </p:spPr>
          <p:txBody>
            <a:bodyPr/>
            <a:lstStyle/>
            <a:p>
              <a:endParaRPr lang="en-US"/>
            </a:p>
          </p:txBody>
        </p:sp>
        <p:sp>
          <p:nvSpPr>
            <p:cNvPr id="5239" name="Line 119"/>
            <p:cNvSpPr>
              <a:spLocks noChangeShapeType="1"/>
            </p:cNvSpPr>
            <p:nvPr/>
          </p:nvSpPr>
          <p:spPr bwMode="auto">
            <a:xfrm>
              <a:off x="5088" y="3678"/>
              <a:ext cx="1" cy="1"/>
            </a:xfrm>
            <a:prstGeom prst="line">
              <a:avLst/>
            </a:prstGeom>
            <a:noFill/>
            <a:ln w="0">
              <a:solidFill>
                <a:srgbClr val="C0C0C0"/>
              </a:solidFill>
              <a:round/>
              <a:headEnd/>
              <a:tailEnd/>
            </a:ln>
          </p:spPr>
          <p:txBody>
            <a:bodyPr/>
            <a:lstStyle/>
            <a:p>
              <a:endParaRPr lang="en-US"/>
            </a:p>
          </p:txBody>
        </p:sp>
        <p:sp>
          <p:nvSpPr>
            <p:cNvPr id="5240" name="Rectangle 120"/>
            <p:cNvSpPr>
              <a:spLocks noChangeArrowheads="1"/>
            </p:cNvSpPr>
            <p:nvPr/>
          </p:nvSpPr>
          <p:spPr bwMode="auto">
            <a:xfrm>
              <a:off x="5088" y="3678"/>
              <a:ext cx="10" cy="10"/>
            </a:xfrm>
            <a:prstGeom prst="rect">
              <a:avLst/>
            </a:prstGeom>
            <a:solidFill>
              <a:srgbClr val="C0C0C0"/>
            </a:solidFill>
            <a:ln w="9525">
              <a:noFill/>
              <a:miter lim="800000"/>
              <a:headEnd/>
              <a:tailEnd/>
            </a:ln>
          </p:spPr>
          <p:txBody>
            <a:bodyPr/>
            <a:lstStyle/>
            <a:p>
              <a:endParaRPr lang="en-US"/>
            </a:p>
          </p:txBody>
        </p:sp>
        <p:sp>
          <p:nvSpPr>
            <p:cNvPr id="5241" name="Line 121"/>
            <p:cNvSpPr>
              <a:spLocks noChangeShapeType="1"/>
            </p:cNvSpPr>
            <p:nvPr/>
          </p:nvSpPr>
          <p:spPr bwMode="auto">
            <a:xfrm>
              <a:off x="5088" y="3846"/>
              <a:ext cx="1" cy="1"/>
            </a:xfrm>
            <a:prstGeom prst="line">
              <a:avLst/>
            </a:prstGeom>
            <a:noFill/>
            <a:ln w="0">
              <a:solidFill>
                <a:srgbClr val="C0C0C0"/>
              </a:solidFill>
              <a:round/>
              <a:headEnd/>
              <a:tailEnd/>
            </a:ln>
          </p:spPr>
          <p:txBody>
            <a:bodyPr/>
            <a:lstStyle/>
            <a:p>
              <a:endParaRPr lang="en-US"/>
            </a:p>
          </p:txBody>
        </p:sp>
        <p:sp>
          <p:nvSpPr>
            <p:cNvPr id="5242" name="Rectangle 122"/>
            <p:cNvSpPr>
              <a:spLocks noChangeArrowheads="1"/>
            </p:cNvSpPr>
            <p:nvPr/>
          </p:nvSpPr>
          <p:spPr bwMode="auto">
            <a:xfrm>
              <a:off x="5088" y="3846"/>
              <a:ext cx="10" cy="10"/>
            </a:xfrm>
            <a:prstGeom prst="rect">
              <a:avLst/>
            </a:prstGeom>
            <a:solidFill>
              <a:srgbClr val="C0C0C0"/>
            </a:solidFill>
            <a:ln w="9525">
              <a:noFill/>
              <a:miter lim="800000"/>
              <a:headEnd/>
              <a:tailEnd/>
            </a:ln>
          </p:spPr>
          <p:txBody>
            <a:bodyPr/>
            <a:lstStyle/>
            <a:p>
              <a:endParaRPr lang="en-US"/>
            </a:p>
          </p:txBody>
        </p:sp>
      </p:grpSp>
      <p:sp>
        <p:nvSpPr>
          <p:cNvPr id="123" name="Footer Placeholder 122"/>
          <p:cNvSpPr>
            <a:spLocks noGrp="1"/>
          </p:cNvSpPr>
          <p:nvPr>
            <p:ph type="ftr" sz="quarter" idx="11"/>
          </p:nvPr>
        </p:nvSpPr>
        <p:spPr/>
        <p:txBody>
          <a:bodyPr/>
          <a:lstStyle/>
          <a:p>
            <a:r>
              <a:rPr lang="en-US" smtClean="0"/>
              <a:t>Yabibal A.</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smtClean="0"/>
              <a:t>R-Bar Control Chart</a:t>
            </a:r>
          </a:p>
        </p:txBody>
      </p:sp>
      <p:graphicFrame>
        <p:nvGraphicFramePr>
          <p:cNvPr id="6146" name="Object 3"/>
          <p:cNvGraphicFramePr>
            <a:graphicFrameLocks noChangeAspect="1"/>
          </p:cNvGraphicFramePr>
          <p:nvPr>
            <p:ph idx="1"/>
          </p:nvPr>
        </p:nvGraphicFramePr>
        <p:xfrm>
          <a:off x="812801" y="2017713"/>
          <a:ext cx="10479617" cy="4459287"/>
        </p:xfrm>
        <a:graphic>
          <a:graphicData uri="http://schemas.openxmlformats.org/presentationml/2006/ole">
            <p:oleObj spid="_x0000_s14338" name="Photo Editor Photo" r:id="rId3" imgW="10876190" imgH="6582694" progId="">
              <p:embed/>
            </p:oleObj>
          </a:graphicData>
        </a:graphic>
      </p:graphicFrame>
      <p:sp>
        <p:nvSpPr>
          <p:cNvPr id="4" name="Footer Placeholder 3"/>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r>
              <a:rPr lang="en-US" dirty="0" smtClean="0"/>
              <a:t>Cost of Quality</a:t>
            </a:r>
          </a:p>
        </p:txBody>
      </p:sp>
      <p:sp>
        <p:nvSpPr>
          <p:cNvPr id="2" name="Rectangle 3"/>
          <p:cNvSpPr>
            <a:spLocks noGrp="1" noChangeArrowheads="1"/>
          </p:cNvSpPr>
          <p:nvPr>
            <p:ph type="body" idx="1"/>
          </p:nvPr>
        </p:nvSpPr>
        <p:spPr/>
        <p:txBody>
          <a:bodyPr/>
          <a:lstStyle/>
          <a:p>
            <a:pPr eaLnBrk="1" hangingPunct="1"/>
            <a:endParaRPr lang="en-US" dirty="0" smtClean="0">
              <a:solidFill>
                <a:schemeClr val="folHlink"/>
              </a:solidFill>
            </a:endParaRPr>
          </a:p>
          <a:p>
            <a:pPr eaLnBrk="1" hangingPunct="1"/>
            <a:endParaRPr lang="en-US" dirty="0" smtClean="0">
              <a:solidFill>
                <a:schemeClr val="folHlink"/>
              </a:solidFill>
            </a:endParaRPr>
          </a:p>
          <a:p>
            <a:pPr eaLnBrk="1" hangingPunct="1"/>
            <a:endParaRPr lang="en-US" dirty="0" smtClean="0">
              <a:solidFill>
                <a:schemeClr val="folHlink"/>
              </a:solidFill>
            </a:endParaRPr>
          </a:p>
          <a:p>
            <a:pPr eaLnBrk="1" hangingPunct="1"/>
            <a:endParaRPr lang="en-US" dirty="0" smtClean="0">
              <a:solidFill>
                <a:schemeClr val="folHlink"/>
              </a:solidFill>
            </a:endParaRPr>
          </a:p>
          <a:p>
            <a:pPr lvl="1" eaLnBrk="1" hangingPunct="1"/>
            <a:endParaRPr lang="en-US" sz="2400" dirty="0" smtClean="0">
              <a:solidFill>
                <a:schemeClr val="folHlink"/>
              </a:solidFill>
            </a:endParaRPr>
          </a:p>
          <a:p>
            <a:pPr lvl="1" eaLnBrk="1" hangingPunct="1"/>
            <a:endParaRPr lang="en-US" dirty="0" smtClean="0">
              <a:solidFill>
                <a:schemeClr val="folHlink"/>
              </a:solidFill>
            </a:endParaRPr>
          </a:p>
          <a:p>
            <a:pPr lvl="1" eaLnBrk="1" hangingPunct="1"/>
            <a:endParaRPr lang="en-US" sz="2400" dirty="0" smtClean="0">
              <a:solidFill>
                <a:schemeClr val="folHlink"/>
              </a:solidFill>
            </a:endParaRPr>
          </a:p>
          <a:p>
            <a:r>
              <a:rPr lang="en-US" dirty="0" smtClean="0">
                <a:solidFill>
                  <a:schemeClr val="folHlink"/>
                </a:solidFill>
              </a:rPr>
              <a:t>Early detection/prevention is less costly</a:t>
            </a:r>
            <a:r>
              <a:rPr lang="en-US" dirty="0" smtClean="0"/>
              <a:t> </a:t>
            </a:r>
          </a:p>
          <a:p>
            <a:pPr lvl="1"/>
            <a:r>
              <a:rPr lang="en-US" dirty="0" smtClean="0"/>
              <a:t>May be less by a factor of 10</a:t>
            </a:r>
          </a:p>
        </p:txBody>
      </p:sp>
      <p:sp>
        <p:nvSpPr>
          <p:cNvPr id="6" name="Footer Placeholder 5"/>
          <p:cNvSpPr>
            <a:spLocks noGrp="1"/>
          </p:cNvSpPr>
          <p:nvPr>
            <p:ph type="ftr" sz="quarter" idx="11"/>
          </p:nvPr>
        </p:nvSpPr>
        <p:spPr/>
        <p:txBody>
          <a:bodyPr/>
          <a:lstStyle/>
          <a:p>
            <a:r>
              <a:rPr lang="en-US" smtClean="0"/>
              <a:t>Yabibal A.</a:t>
            </a:r>
            <a:endParaRPr lang="en-US" dirty="0"/>
          </a:p>
        </p:txBody>
      </p:sp>
      <p:pic>
        <p:nvPicPr>
          <p:cNvPr id="5" name="Picture 16" descr="w0033-n"/>
          <p:cNvPicPr>
            <a:picLocks noChangeAspect="1" noChangeArrowheads="1"/>
          </p:cNvPicPr>
          <p:nvPr/>
        </p:nvPicPr>
        <p:blipFill>
          <a:blip r:embed="rId2"/>
          <a:srcRect/>
          <a:stretch>
            <a:fillRect/>
          </a:stretch>
        </p:blipFill>
        <p:spPr>
          <a:xfrm>
            <a:off x="934720" y="1666240"/>
            <a:ext cx="8890000" cy="314452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Control Charts for Attributes –P-Charts &amp; C-Charts</a:t>
            </a:r>
          </a:p>
        </p:txBody>
      </p:sp>
      <p:sp>
        <p:nvSpPr>
          <p:cNvPr id="60419" name="Rectangle 3"/>
          <p:cNvSpPr>
            <a:spLocks noGrp="1" noChangeArrowheads="1"/>
          </p:cNvSpPr>
          <p:nvPr>
            <p:ph type="body" idx="1"/>
          </p:nvPr>
        </p:nvSpPr>
        <p:spPr/>
        <p:txBody>
          <a:bodyPr/>
          <a:lstStyle/>
          <a:p>
            <a:pPr eaLnBrk="1" hangingPunct="1">
              <a:lnSpc>
                <a:spcPct val="90000"/>
              </a:lnSpc>
            </a:pPr>
            <a:r>
              <a:rPr lang="en-US" sz="2400" b="1" smtClean="0">
                <a:solidFill>
                  <a:schemeClr val="folHlink"/>
                </a:solidFill>
              </a:rPr>
              <a:t>Use </a:t>
            </a:r>
            <a:r>
              <a:rPr lang="en-US" sz="2400" b="1" u="sng" smtClean="0">
                <a:solidFill>
                  <a:schemeClr val="folHlink"/>
                </a:solidFill>
              </a:rPr>
              <a:t>P-Charts</a:t>
            </a:r>
            <a:r>
              <a:rPr lang="en-US" sz="2400" b="1" smtClean="0">
                <a:solidFill>
                  <a:schemeClr val="folHlink"/>
                </a:solidFill>
              </a:rPr>
              <a:t> for quality characteristics that are discrete and involve </a:t>
            </a:r>
            <a:r>
              <a:rPr lang="en-US" sz="2400" b="1" u="sng" smtClean="0">
                <a:solidFill>
                  <a:schemeClr val="folHlink"/>
                </a:solidFill>
              </a:rPr>
              <a:t>yes/no or good/bad</a:t>
            </a:r>
            <a:r>
              <a:rPr lang="en-US" sz="2400" b="1" smtClean="0">
                <a:solidFill>
                  <a:schemeClr val="folHlink"/>
                </a:solidFill>
              </a:rPr>
              <a:t> decisions</a:t>
            </a:r>
          </a:p>
          <a:p>
            <a:pPr lvl="1" eaLnBrk="1" hangingPunct="1">
              <a:lnSpc>
                <a:spcPct val="90000"/>
              </a:lnSpc>
            </a:pPr>
            <a:r>
              <a:rPr lang="en-US" sz="2000" smtClean="0"/>
              <a:t>Percent of leaking caulking tubes in a box of 48</a:t>
            </a:r>
          </a:p>
          <a:p>
            <a:pPr lvl="1" eaLnBrk="1" hangingPunct="1">
              <a:lnSpc>
                <a:spcPct val="90000"/>
              </a:lnSpc>
            </a:pPr>
            <a:r>
              <a:rPr lang="en-US" sz="2000" smtClean="0"/>
              <a:t>Percent of broken eggs in a carton</a:t>
            </a:r>
          </a:p>
          <a:p>
            <a:pPr lvl="1" eaLnBrk="1" hangingPunct="1">
              <a:lnSpc>
                <a:spcPct val="90000"/>
              </a:lnSpc>
              <a:buFont typeface="Wingdings" pitchFamily="2" charset="2"/>
              <a:buNone/>
            </a:pPr>
            <a:endParaRPr lang="en-US" sz="2000" smtClean="0"/>
          </a:p>
          <a:p>
            <a:pPr eaLnBrk="1" hangingPunct="1">
              <a:lnSpc>
                <a:spcPct val="90000"/>
              </a:lnSpc>
            </a:pPr>
            <a:r>
              <a:rPr lang="en-US" sz="2400" b="1" smtClean="0">
                <a:solidFill>
                  <a:schemeClr val="folHlink"/>
                </a:solidFill>
              </a:rPr>
              <a:t>Use </a:t>
            </a:r>
            <a:r>
              <a:rPr lang="en-US" sz="2400" b="1" u="sng" smtClean="0">
                <a:solidFill>
                  <a:schemeClr val="folHlink"/>
                </a:solidFill>
              </a:rPr>
              <a:t>C-Charts</a:t>
            </a:r>
            <a:r>
              <a:rPr lang="en-US" sz="2400" b="1" smtClean="0">
                <a:solidFill>
                  <a:schemeClr val="folHlink"/>
                </a:solidFill>
              </a:rPr>
              <a:t> for discrete defects when there can be more than one defect per unit</a:t>
            </a:r>
          </a:p>
          <a:p>
            <a:pPr lvl="1" eaLnBrk="1" hangingPunct="1">
              <a:lnSpc>
                <a:spcPct val="90000"/>
              </a:lnSpc>
            </a:pPr>
            <a:r>
              <a:rPr lang="en-US" sz="2000" smtClean="0"/>
              <a:t>Number of flaws or stains in a carpet sample cut from a production run</a:t>
            </a:r>
          </a:p>
          <a:p>
            <a:pPr lvl="1" eaLnBrk="1" hangingPunct="1">
              <a:lnSpc>
                <a:spcPct val="90000"/>
              </a:lnSpc>
            </a:pPr>
            <a:r>
              <a:rPr lang="en-US" sz="2000" smtClean="0"/>
              <a:t>Number of complaints per customer at a hotel</a:t>
            </a:r>
          </a:p>
        </p:txBody>
      </p:sp>
      <p:sp>
        <p:nvSpPr>
          <p:cNvPr id="4" name="Footer Placeholder 3"/>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fade">
                                      <p:cBhvr>
                                        <p:cTn id="12" dur="500"/>
                                        <p:tgtEl>
                                          <p:spTgt spid="60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fade">
                                      <p:cBhvr>
                                        <p:cTn id="17" dur="500"/>
                                        <p:tgtEl>
                                          <p:spTgt spid="60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419">
                                            <p:txEl>
                                              <p:pRg st="4" end="4"/>
                                            </p:txEl>
                                          </p:spTgt>
                                        </p:tgtEl>
                                        <p:attrNameLst>
                                          <p:attrName>style.visibility</p:attrName>
                                        </p:attrNameLst>
                                      </p:cBhvr>
                                      <p:to>
                                        <p:strVal val="visible"/>
                                      </p:to>
                                    </p:set>
                                    <p:animEffect transition="in" filter="fade">
                                      <p:cBhvr>
                                        <p:cTn id="22" dur="500"/>
                                        <p:tgtEl>
                                          <p:spTgt spid="604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419">
                                            <p:txEl>
                                              <p:pRg st="5" end="5"/>
                                            </p:txEl>
                                          </p:spTgt>
                                        </p:tgtEl>
                                        <p:attrNameLst>
                                          <p:attrName>style.visibility</p:attrName>
                                        </p:attrNameLst>
                                      </p:cBhvr>
                                      <p:to>
                                        <p:strVal val="visible"/>
                                      </p:to>
                                    </p:set>
                                    <p:animEffect transition="in" filter="fade">
                                      <p:cBhvr>
                                        <p:cTn id="27" dur="500"/>
                                        <p:tgtEl>
                                          <p:spTgt spid="6041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0419">
                                            <p:txEl>
                                              <p:pRg st="6" end="6"/>
                                            </p:txEl>
                                          </p:spTgt>
                                        </p:tgtEl>
                                        <p:attrNameLst>
                                          <p:attrName>style.visibility</p:attrName>
                                        </p:attrNameLst>
                                      </p:cBhvr>
                                      <p:to>
                                        <p:strVal val="visible"/>
                                      </p:to>
                                    </p:set>
                                    <p:animEffect transition="in" filter="fade">
                                      <p:cBhvr>
                                        <p:cTn id="32" dur="500"/>
                                        <p:tgtEl>
                                          <p:spTgt spid="604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r>
              <a:rPr lang="en-US" sz="3600" dirty="0" smtClean="0">
                <a:solidFill>
                  <a:srgbClr val="0000FF"/>
                </a:solidFill>
                <a:latin typeface="Palatino Linotype" panose="02040502050505030304" pitchFamily="18" charset="0"/>
              </a:rPr>
              <a:t>Constructing a P-Chart:</a:t>
            </a:r>
          </a:p>
        </p:txBody>
      </p:sp>
      <p:sp>
        <p:nvSpPr>
          <p:cNvPr id="29699" name="Rectangle 3"/>
          <p:cNvSpPr>
            <a:spLocks noGrp="1" noChangeArrowheads="1"/>
          </p:cNvSpPr>
          <p:nvPr>
            <p:ph type="body" sz="half" idx="1"/>
          </p:nvPr>
        </p:nvSpPr>
        <p:spPr>
          <a:xfrm>
            <a:off x="1576917" y="2017714"/>
            <a:ext cx="8989483" cy="1335087"/>
          </a:xfrm>
        </p:spPr>
        <p:txBody>
          <a:bodyPr/>
          <a:lstStyle/>
          <a:p>
            <a:pPr eaLnBrk="1" hangingPunct="1">
              <a:buFont typeface="Wingdings" pitchFamily="2" charset="2"/>
              <a:buNone/>
            </a:pPr>
            <a:r>
              <a:rPr lang="en-US" sz="1200" smtClean="0"/>
              <a:t>	</a:t>
            </a:r>
            <a:r>
              <a:rPr lang="en-US" sz="1800" smtClean="0"/>
              <a:t>A Production manager for a tire company has inspected the number of defective tires in five random samples with 20 tires in each sample. The table below shows the number of defective tires in each sample of 20 tires. </a:t>
            </a:r>
          </a:p>
        </p:txBody>
      </p:sp>
      <p:graphicFrame>
        <p:nvGraphicFramePr>
          <p:cNvPr id="163975" name="Group 135"/>
          <p:cNvGraphicFramePr>
            <a:graphicFrameLocks noGrp="1"/>
          </p:cNvGraphicFramePr>
          <p:nvPr>
            <p:ph sz="half" idx="2"/>
          </p:nvPr>
        </p:nvGraphicFramePr>
        <p:xfrm>
          <a:off x="3251200" y="3429000"/>
          <a:ext cx="5486400" cy="3064828"/>
        </p:xfrm>
        <a:graphic>
          <a:graphicData uri="http://schemas.openxmlformats.org/drawingml/2006/table">
            <a:tbl>
              <a:tblPr/>
              <a:tblGrid>
                <a:gridCol w="1589617"/>
                <a:gridCol w="1852083"/>
                <a:gridCol w="2044700"/>
              </a:tblGrid>
              <a:tr h="4730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Sample</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Sample Size (n)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Number Defective</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1</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20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3</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2</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20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2</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3</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20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1</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4</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20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2</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5</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20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1</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Footer Placeholder 4"/>
          <p:cNvSpPr>
            <a:spLocks noGrp="1"/>
          </p:cNvSpPr>
          <p:nvPr>
            <p:ph type="ftr" sz="quarter" idx="11"/>
          </p:nvPr>
        </p:nvSpPr>
        <p:spPr/>
        <p:txBody>
          <a:bodyPr/>
          <a:lstStyle/>
          <a:p>
            <a:pPr>
              <a:defRPr/>
            </a:pPr>
            <a:r>
              <a:rPr lang="en-US" smtClean="0"/>
              <a:t>Yabibal A.</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34585" y="457200"/>
            <a:ext cx="10390716" cy="1219200"/>
          </a:xfrm>
        </p:spPr>
        <p:txBody>
          <a:bodyPr>
            <a:noAutofit/>
          </a:bodyPr>
          <a:lstStyle/>
          <a:p>
            <a:r>
              <a:rPr lang="en-US" sz="3600" dirty="0" smtClean="0">
                <a:solidFill>
                  <a:srgbClr val="0000FF"/>
                </a:solidFill>
                <a:latin typeface="Palatino Linotype" panose="02040502050505030304" pitchFamily="18" charset="0"/>
              </a:rPr>
              <a:t>Step 1:</a:t>
            </a:r>
            <a:br>
              <a:rPr lang="en-US" sz="3600" dirty="0" smtClean="0">
                <a:solidFill>
                  <a:srgbClr val="0000FF"/>
                </a:solidFill>
                <a:latin typeface="Palatino Linotype" panose="02040502050505030304" pitchFamily="18" charset="0"/>
              </a:rPr>
            </a:br>
            <a:r>
              <a:rPr lang="en-US" sz="3600" dirty="0" smtClean="0">
                <a:solidFill>
                  <a:srgbClr val="0000FF"/>
                </a:solidFill>
                <a:latin typeface="Palatino Linotype" panose="02040502050505030304" pitchFamily="18" charset="0"/>
              </a:rPr>
              <a:t>Calculate the Percent defective of Each Sample and the Overall Percent Defective (P-Bar)</a:t>
            </a:r>
          </a:p>
        </p:txBody>
      </p:sp>
      <p:sp>
        <p:nvSpPr>
          <p:cNvPr id="30723" name="Rectangle 3"/>
          <p:cNvSpPr>
            <a:spLocks noGrp="1" noChangeArrowheads="1"/>
          </p:cNvSpPr>
          <p:nvPr>
            <p:ph type="body" sz="half" idx="1"/>
          </p:nvPr>
        </p:nvSpPr>
        <p:spPr/>
        <p:txBody>
          <a:bodyPr/>
          <a:lstStyle/>
          <a:p>
            <a:pPr eaLnBrk="1" hangingPunct="1">
              <a:buFont typeface="Wingdings" pitchFamily="2" charset="2"/>
              <a:buNone/>
            </a:pPr>
            <a:r>
              <a:rPr lang="en-US" sz="1200" smtClean="0"/>
              <a:t>	</a:t>
            </a:r>
            <a:endParaRPr lang="en-US" sz="1800" smtClean="0"/>
          </a:p>
        </p:txBody>
      </p:sp>
      <p:sp>
        <p:nvSpPr>
          <p:cNvPr id="30724" name="Rectangle 4"/>
          <p:cNvSpPr>
            <a:spLocks noChangeArrowheads="1"/>
          </p:cNvSpPr>
          <p:nvPr/>
        </p:nvSpPr>
        <p:spPr bwMode="auto">
          <a:xfrm>
            <a:off x="2133600" y="2057400"/>
            <a:ext cx="6604000" cy="4114800"/>
          </a:xfrm>
          <a:prstGeom prst="rect">
            <a:avLst/>
          </a:prstGeom>
          <a:noFill/>
          <a:ln w="9525">
            <a:noFill/>
            <a:miter lim="800000"/>
            <a:headEnd/>
            <a:tailEnd/>
          </a:ln>
        </p:spPr>
        <p:txBody>
          <a:bodyPr/>
          <a:lstStyle/>
          <a:p>
            <a:pPr marL="342900" indent="-342900" eaLnBrk="1" hangingPunct="1">
              <a:spcBef>
                <a:spcPct val="20000"/>
              </a:spcBef>
              <a:buClr>
                <a:schemeClr val="folHlink"/>
              </a:buClr>
              <a:buSzPct val="60000"/>
              <a:buFont typeface="Wingdings" pitchFamily="2" charset="2"/>
              <a:buNone/>
            </a:pPr>
            <a:endParaRPr lang="en-US" sz="2000"/>
          </a:p>
          <a:p>
            <a:pPr marL="342900" indent="-342900" eaLnBrk="1" hangingPunct="1">
              <a:spcBef>
                <a:spcPct val="20000"/>
              </a:spcBef>
              <a:buClr>
                <a:schemeClr val="folHlink"/>
              </a:buClr>
              <a:buSzPct val="60000"/>
              <a:buFont typeface="Wingdings" pitchFamily="2" charset="2"/>
              <a:buNone/>
            </a:pPr>
            <a:endParaRPr lang="en-US" sz="2400"/>
          </a:p>
          <a:p>
            <a:pPr marL="342900" indent="-342900" eaLnBrk="1" hangingPunct="1">
              <a:spcBef>
                <a:spcPct val="20000"/>
              </a:spcBef>
              <a:buClr>
                <a:schemeClr val="folHlink"/>
              </a:buClr>
              <a:buSzPct val="60000"/>
              <a:buFont typeface="Wingdings" pitchFamily="2" charset="2"/>
              <a:buNone/>
            </a:pPr>
            <a:endParaRPr lang="en-US" sz="2400"/>
          </a:p>
          <a:p>
            <a:pPr marL="342900" indent="-342900" eaLnBrk="1" hangingPunct="1">
              <a:spcBef>
                <a:spcPct val="20000"/>
              </a:spcBef>
              <a:buClr>
                <a:schemeClr val="folHlink"/>
              </a:buClr>
              <a:buSzPct val="60000"/>
              <a:buFont typeface="Wingdings" pitchFamily="2" charset="2"/>
              <a:buNone/>
            </a:pPr>
            <a:endParaRPr lang="en-US" sz="2000"/>
          </a:p>
        </p:txBody>
      </p:sp>
      <p:graphicFrame>
        <p:nvGraphicFramePr>
          <p:cNvPr id="165974" name="Group 86"/>
          <p:cNvGraphicFramePr>
            <a:graphicFrameLocks noGrp="1"/>
          </p:cNvGraphicFramePr>
          <p:nvPr>
            <p:ph sz="half" idx="2"/>
          </p:nvPr>
        </p:nvGraphicFramePr>
        <p:xfrm>
          <a:off x="2235200" y="2438400"/>
          <a:ext cx="7010400" cy="3537903"/>
        </p:xfrm>
        <a:graphic>
          <a:graphicData uri="http://schemas.openxmlformats.org/drawingml/2006/table">
            <a:tbl>
              <a:tblPr/>
              <a:tblGrid>
                <a:gridCol w="1468967"/>
                <a:gridCol w="1680633"/>
                <a:gridCol w="1837267"/>
                <a:gridCol w="2023533"/>
              </a:tblGrid>
              <a:tr h="4730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Sample</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Number Defective</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Sample Size</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folHlink"/>
                          </a:solidFill>
                          <a:effectLst/>
                          <a:latin typeface="Tahoma" charset="0"/>
                        </a:rPr>
                        <a:t>Percent Defective</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1</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3</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20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folHlink"/>
                          </a:solidFill>
                          <a:effectLst/>
                          <a:latin typeface="Tahoma" charset="0"/>
                        </a:rPr>
                        <a:t>.15</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2</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2</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20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folHlink"/>
                          </a:solidFill>
                          <a:effectLst/>
                          <a:latin typeface="Tahoma" charset="0"/>
                        </a:rPr>
                        <a:t>.10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3</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1</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20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folHlink"/>
                          </a:solidFill>
                          <a:effectLst/>
                          <a:latin typeface="Tahoma" charset="0"/>
                        </a:rPr>
                        <a:t>.05</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4</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2</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20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folHlink"/>
                          </a:solidFill>
                          <a:effectLst/>
                          <a:latin typeface="Tahoma" charset="0"/>
                        </a:rPr>
                        <a:t>.10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5</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1</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20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folHlink"/>
                          </a:solidFill>
                          <a:effectLst/>
                          <a:latin typeface="Tahoma" charset="0"/>
                        </a:rPr>
                        <a:t>.05</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Total</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9</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100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folHlink"/>
                          </a:solidFill>
                          <a:effectLst/>
                          <a:latin typeface="Tahoma" charset="0"/>
                        </a:rPr>
                        <a:t>.09</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
        <p:nvSpPr>
          <p:cNvPr id="6" name="Footer Placeholder 5"/>
          <p:cNvSpPr>
            <a:spLocks noGrp="1"/>
          </p:cNvSpPr>
          <p:nvPr>
            <p:ph type="ftr" sz="quarter" idx="11"/>
          </p:nvPr>
        </p:nvSpPr>
        <p:spPr/>
        <p:txBody>
          <a:bodyPr/>
          <a:lstStyle/>
          <a:p>
            <a:pPr>
              <a:defRPr/>
            </a:pPr>
            <a:r>
              <a:rPr lang="en-US" smtClean="0"/>
              <a:t>Yabibal A.</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534585" y="457200"/>
            <a:ext cx="10390716" cy="1219200"/>
          </a:xfrm>
        </p:spPr>
        <p:txBody>
          <a:bodyPr/>
          <a:lstStyle/>
          <a:p>
            <a:pPr eaLnBrk="1" hangingPunct="1"/>
            <a:r>
              <a:rPr lang="en-US" sz="3600" dirty="0" smtClean="0">
                <a:solidFill>
                  <a:srgbClr val="0000FF"/>
                </a:solidFill>
                <a:latin typeface="Palatino Linotype" panose="02040502050505030304" pitchFamily="18" charset="0"/>
              </a:rPr>
              <a:t>Step 2: Calculate the Standard Deviation of P</a:t>
            </a:r>
            <a:r>
              <a:rPr lang="en-US" sz="3600" dirty="0" smtClean="0"/>
              <a:t>.</a:t>
            </a:r>
          </a:p>
        </p:txBody>
      </p:sp>
      <p:sp>
        <p:nvSpPr>
          <p:cNvPr id="7172" name="Rectangle 3"/>
          <p:cNvSpPr>
            <a:spLocks noGrp="1" noChangeArrowheads="1"/>
          </p:cNvSpPr>
          <p:nvPr>
            <p:ph type="body" sz="half" idx="1"/>
          </p:nvPr>
        </p:nvSpPr>
        <p:spPr/>
        <p:txBody>
          <a:bodyPr/>
          <a:lstStyle/>
          <a:p>
            <a:pPr eaLnBrk="1" hangingPunct="1">
              <a:buFont typeface="Wingdings" pitchFamily="2" charset="2"/>
              <a:buNone/>
            </a:pPr>
            <a:r>
              <a:rPr lang="en-US" sz="1200" smtClean="0"/>
              <a:t>	</a:t>
            </a:r>
            <a:endParaRPr lang="en-US" sz="1800" smtClean="0"/>
          </a:p>
        </p:txBody>
      </p:sp>
      <p:sp>
        <p:nvSpPr>
          <p:cNvPr id="7173" name="Rectangle 4"/>
          <p:cNvSpPr>
            <a:spLocks noChangeArrowheads="1"/>
          </p:cNvSpPr>
          <p:nvPr/>
        </p:nvSpPr>
        <p:spPr bwMode="auto">
          <a:xfrm>
            <a:off x="2133600" y="2057400"/>
            <a:ext cx="6604000" cy="4114800"/>
          </a:xfrm>
          <a:prstGeom prst="rect">
            <a:avLst/>
          </a:prstGeom>
          <a:noFill/>
          <a:ln w="9525">
            <a:noFill/>
            <a:miter lim="800000"/>
            <a:headEnd/>
            <a:tailEnd/>
          </a:ln>
        </p:spPr>
        <p:txBody>
          <a:bodyPr/>
          <a:lstStyle/>
          <a:p>
            <a:pPr marL="342900" indent="-342900" eaLnBrk="1" hangingPunct="1">
              <a:spcBef>
                <a:spcPct val="20000"/>
              </a:spcBef>
              <a:buClr>
                <a:schemeClr val="folHlink"/>
              </a:buClr>
              <a:buSzPct val="60000"/>
              <a:buFont typeface="Wingdings" pitchFamily="2" charset="2"/>
              <a:buNone/>
            </a:pPr>
            <a:endParaRPr lang="en-US" sz="2000"/>
          </a:p>
          <a:p>
            <a:pPr marL="342900" indent="-342900" eaLnBrk="1" hangingPunct="1">
              <a:spcBef>
                <a:spcPct val="20000"/>
              </a:spcBef>
              <a:buClr>
                <a:schemeClr val="folHlink"/>
              </a:buClr>
              <a:buSzPct val="60000"/>
              <a:buFont typeface="Wingdings" pitchFamily="2" charset="2"/>
              <a:buNone/>
            </a:pPr>
            <a:endParaRPr lang="en-US" sz="2400"/>
          </a:p>
          <a:p>
            <a:pPr marL="342900" indent="-342900" eaLnBrk="1" hangingPunct="1">
              <a:spcBef>
                <a:spcPct val="20000"/>
              </a:spcBef>
              <a:buClr>
                <a:schemeClr val="folHlink"/>
              </a:buClr>
              <a:buSzPct val="60000"/>
              <a:buFont typeface="Wingdings" pitchFamily="2" charset="2"/>
              <a:buNone/>
            </a:pPr>
            <a:endParaRPr lang="en-US" sz="2400"/>
          </a:p>
          <a:p>
            <a:pPr marL="342900" indent="-342900" eaLnBrk="1" hangingPunct="1">
              <a:spcBef>
                <a:spcPct val="20000"/>
              </a:spcBef>
              <a:buClr>
                <a:schemeClr val="folHlink"/>
              </a:buClr>
              <a:buSzPct val="60000"/>
              <a:buFont typeface="Wingdings" pitchFamily="2" charset="2"/>
              <a:buNone/>
            </a:pPr>
            <a:endParaRPr lang="en-US" sz="2000"/>
          </a:p>
        </p:txBody>
      </p:sp>
      <p:graphicFrame>
        <p:nvGraphicFramePr>
          <p:cNvPr id="7170" name="Object 6"/>
          <p:cNvGraphicFramePr>
            <a:graphicFrameLocks noChangeAspect="1"/>
          </p:cNvGraphicFramePr>
          <p:nvPr>
            <p:ph sz="quarter" idx="2"/>
          </p:nvPr>
        </p:nvGraphicFramePr>
        <p:xfrm>
          <a:off x="1422400" y="3151188"/>
          <a:ext cx="8688917" cy="1243012"/>
        </p:xfrm>
        <a:graphic>
          <a:graphicData uri="http://schemas.openxmlformats.org/presentationml/2006/ole">
            <p:oleObj spid="_x0000_s15362" name="Equation" r:id="rId3" imgW="2463480" imgH="469800" progId="Equation.DSMT4">
              <p:embed/>
            </p:oleObj>
          </a:graphicData>
        </a:graphic>
      </p:graphicFrame>
      <p:sp>
        <p:nvSpPr>
          <p:cNvPr id="6" name="Footer Placeholder 5"/>
          <p:cNvSpPr>
            <a:spLocks noGrp="1"/>
          </p:cNvSpPr>
          <p:nvPr>
            <p:ph type="ftr" sz="quarter" idx="11"/>
          </p:nvPr>
        </p:nvSpPr>
        <p:spPr/>
        <p:txBody>
          <a:bodyPr/>
          <a:lstStyle/>
          <a:p>
            <a:pPr>
              <a:defRPr/>
            </a:pPr>
            <a:r>
              <a:rPr lang="en-US" smtClean="0"/>
              <a:t>Yabibal A.</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normAutofit/>
          </a:bodyPr>
          <a:lstStyle/>
          <a:p>
            <a:r>
              <a:rPr lang="en-US" sz="3600" dirty="0" smtClean="0">
                <a:solidFill>
                  <a:srgbClr val="0000FF"/>
                </a:solidFill>
                <a:latin typeface="Palatino Linotype" panose="02040502050505030304" pitchFamily="18" charset="0"/>
              </a:rPr>
              <a:t>Step 3: Calculate CL, UCL, LCL</a:t>
            </a:r>
          </a:p>
        </p:txBody>
      </p:sp>
      <p:sp>
        <p:nvSpPr>
          <p:cNvPr id="8197" name="Rectangle 3"/>
          <p:cNvSpPr>
            <a:spLocks noGrp="1" noChangeArrowheads="1"/>
          </p:cNvSpPr>
          <p:nvPr>
            <p:ph type="body" sz="half" idx="1"/>
          </p:nvPr>
        </p:nvSpPr>
        <p:spPr/>
        <p:txBody>
          <a:bodyPr/>
          <a:lstStyle/>
          <a:p>
            <a:pPr eaLnBrk="1" hangingPunct="1">
              <a:buFont typeface="Wingdings" pitchFamily="2" charset="2"/>
              <a:buNone/>
            </a:pPr>
            <a:r>
              <a:rPr lang="en-US" sz="1200" smtClean="0"/>
              <a:t>	</a:t>
            </a:r>
            <a:endParaRPr lang="en-US" sz="1800" smtClean="0"/>
          </a:p>
        </p:txBody>
      </p:sp>
      <p:graphicFrame>
        <p:nvGraphicFramePr>
          <p:cNvPr id="8194" name="Object 9"/>
          <p:cNvGraphicFramePr>
            <a:graphicFrameLocks noChangeAspect="1"/>
          </p:cNvGraphicFramePr>
          <p:nvPr>
            <p:ph sz="quarter" idx="2"/>
          </p:nvPr>
        </p:nvGraphicFramePr>
        <p:xfrm>
          <a:off x="1422400" y="2743201"/>
          <a:ext cx="4470400" cy="709613"/>
        </p:xfrm>
        <a:graphic>
          <a:graphicData uri="http://schemas.openxmlformats.org/presentationml/2006/ole">
            <p:oleObj spid="_x0000_s16386" name="Equation" r:id="rId3" imgW="1079280" imgH="228600" progId="Equation.DSMT4">
              <p:embed/>
            </p:oleObj>
          </a:graphicData>
        </a:graphic>
      </p:graphicFrame>
      <p:sp>
        <p:nvSpPr>
          <p:cNvPr id="8198" name="Rectangle 4"/>
          <p:cNvSpPr>
            <a:spLocks noChangeArrowheads="1"/>
          </p:cNvSpPr>
          <p:nvPr/>
        </p:nvSpPr>
        <p:spPr bwMode="auto">
          <a:xfrm>
            <a:off x="2133600" y="2057400"/>
            <a:ext cx="6604000" cy="4114800"/>
          </a:xfrm>
          <a:prstGeom prst="rect">
            <a:avLst/>
          </a:prstGeom>
          <a:noFill/>
          <a:ln w="9525">
            <a:noFill/>
            <a:miter lim="800000"/>
            <a:headEnd/>
            <a:tailEnd/>
          </a:ln>
        </p:spPr>
        <p:txBody>
          <a:bodyPr/>
          <a:lstStyle/>
          <a:p>
            <a:pPr marL="342900" indent="-342900" eaLnBrk="1" hangingPunct="1">
              <a:spcBef>
                <a:spcPct val="20000"/>
              </a:spcBef>
              <a:buClr>
                <a:schemeClr val="folHlink"/>
              </a:buClr>
              <a:buSzPct val="60000"/>
              <a:buFont typeface="Wingdings" pitchFamily="2" charset="2"/>
              <a:buNone/>
            </a:pPr>
            <a:endParaRPr lang="en-US" sz="2000"/>
          </a:p>
          <a:p>
            <a:pPr marL="342900" indent="-342900" eaLnBrk="1" hangingPunct="1">
              <a:spcBef>
                <a:spcPct val="20000"/>
              </a:spcBef>
              <a:buClr>
                <a:schemeClr val="folHlink"/>
              </a:buClr>
              <a:buSzPct val="60000"/>
              <a:buFont typeface="Wingdings" pitchFamily="2" charset="2"/>
              <a:buNone/>
            </a:pPr>
            <a:endParaRPr lang="en-US" sz="2400"/>
          </a:p>
          <a:p>
            <a:pPr marL="342900" indent="-342900" eaLnBrk="1" hangingPunct="1">
              <a:spcBef>
                <a:spcPct val="20000"/>
              </a:spcBef>
              <a:buClr>
                <a:schemeClr val="folHlink"/>
              </a:buClr>
              <a:buSzPct val="60000"/>
              <a:buFont typeface="Wingdings" pitchFamily="2" charset="2"/>
              <a:buNone/>
            </a:pPr>
            <a:endParaRPr lang="en-US" sz="2400"/>
          </a:p>
          <a:p>
            <a:pPr marL="342900" indent="-342900" eaLnBrk="1" hangingPunct="1">
              <a:spcBef>
                <a:spcPct val="20000"/>
              </a:spcBef>
              <a:buClr>
                <a:schemeClr val="folHlink"/>
              </a:buClr>
              <a:buSzPct val="60000"/>
              <a:buFont typeface="Wingdings" pitchFamily="2" charset="2"/>
              <a:buNone/>
            </a:pPr>
            <a:endParaRPr lang="en-US" sz="2000"/>
          </a:p>
        </p:txBody>
      </p:sp>
      <p:sp>
        <p:nvSpPr>
          <p:cNvPr id="8199" name="Rectangle 5"/>
          <p:cNvSpPr>
            <a:spLocks noChangeArrowheads="1"/>
          </p:cNvSpPr>
          <p:nvPr/>
        </p:nvSpPr>
        <p:spPr bwMode="auto">
          <a:xfrm>
            <a:off x="914400" y="2209800"/>
            <a:ext cx="10769600" cy="4114800"/>
          </a:xfrm>
          <a:prstGeom prst="rect">
            <a:avLst/>
          </a:prstGeom>
          <a:noFill/>
          <a:ln w="9525">
            <a:noFill/>
            <a:miter lim="800000"/>
            <a:headEnd/>
            <a:tailEnd/>
          </a:ln>
        </p:spPr>
        <p:txBody>
          <a:bodyPr/>
          <a:lstStyle/>
          <a:p>
            <a:pPr marL="342900" indent="-342900" eaLnBrk="1" hangingPunct="1">
              <a:spcBef>
                <a:spcPct val="20000"/>
              </a:spcBef>
              <a:buClr>
                <a:schemeClr val="folHlink"/>
              </a:buClr>
              <a:buSzPct val="60000"/>
              <a:buFont typeface="Wingdings" pitchFamily="2" charset="2"/>
              <a:buChar char="n"/>
            </a:pPr>
            <a:r>
              <a:rPr lang="en-US" sz="2000" b="1">
                <a:solidFill>
                  <a:schemeClr val="folHlink"/>
                </a:solidFill>
              </a:rPr>
              <a:t>Center line (p bar):</a:t>
            </a:r>
          </a:p>
          <a:p>
            <a:pPr marL="342900" indent="-342900" eaLnBrk="1" hangingPunct="1">
              <a:spcBef>
                <a:spcPct val="20000"/>
              </a:spcBef>
              <a:buClr>
                <a:schemeClr val="folHlink"/>
              </a:buClr>
              <a:buSzPct val="60000"/>
              <a:buFont typeface="Wingdings" pitchFamily="2" charset="2"/>
              <a:buNone/>
            </a:pPr>
            <a:endParaRPr lang="en-US" sz="2000"/>
          </a:p>
          <a:p>
            <a:pPr marL="342900" indent="-342900" eaLnBrk="1" hangingPunct="1">
              <a:spcBef>
                <a:spcPct val="20000"/>
              </a:spcBef>
              <a:buClr>
                <a:schemeClr val="folHlink"/>
              </a:buClr>
              <a:buSzPct val="60000"/>
              <a:buFont typeface="Wingdings" pitchFamily="2" charset="2"/>
              <a:buNone/>
            </a:pPr>
            <a:endParaRPr lang="en-US" sz="2400"/>
          </a:p>
          <a:p>
            <a:pPr marL="342900" indent="-342900" eaLnBrk="1" hangingPunct="1">
              <a:spcBef>
                <a:spcPct val="20000"/>
              </a:spcBef>
              <a:buClr>
                <a:schemeClr val="folHlink"/>
              </a:buClr>
              <a:buSzPct val="60000"/>
              <a:buFont typeface="Wingdings" pitchFamily="2" charset="2"/>
              <a:buNone/>
            </a:pPr>
            <a:endParaRPr lang="en-US" sz="2400"/>
          </a:p>
          <a:p>
            <a:pPr marL="342900" indent="-342900" eaLnBrk="1" hangingPunct="1">
              <a:spcBef>
                <a:spcPct val="20000"/>
              </a:spcBef>
              <a:buClr>
                <a:schemeClr val="folHlink"/>
              </a:buClr>
              <a:buSzPct val="60000"/>
              <a:buFont typeface="Wingdings" pitchFamily="2" charset="2"/>
              <a:buChar char="n"/>
            </a:pPr>
            <a:r>
              <a:rPr lang="en-US" sz="2000" b="1">
                <a:solidFill>
                  <a:schemeClr val="folHlink"/>
                </a:solidFill>
              </a:rPr>
              <a:t>Control limits for ±3</a:t>
            </a:r>
            <a:r>
              <a:rPr lang="el-GR" sz="2000" b="1">
                <a:solidFill>
                  <a:schemeClr val="folHlink"/>
                </a:solidFill>
              </a:rPr>
              <a:t>σ</a:t>
            </a:r>
            <a:r>
              <a:rPr lang="en-US" sz="2000" b="1">
                <a:solidFill>
                  <a:schemeClr val="folHlink"/>
                </a:solidFill>
              </a:rPr>
              <a:t> limits:</a:t>
            </a:r>
          </a:p>
          <a:p>
            <a:pPr marL="342900" indent="-342900" eaLnBrk="1" hangingPunct="1">
              <a:spcBef>
                <a:spcPct val="20000"/>
              </a:spcBef>
              <a:buClr>
                <a:schemeClr val="folHlink"/>
              </a:buClr>
              <a:buSzPct val="60000"/>
              <a:buFont typeface="Wingdings" pitchFamily="2" charset="2"/>
              <a:buNone/>
            </a:pPr>
            <a:endParaRPr lang="en-US" sz="2000"/>
          </a:p>
        </p:txBody>
      </p:sp>
      <p:graphicFrame>
        <p:nvGraphicFramePr>
          <p:cNvPr id="8195" name="Object 10"/>
          <p:cNvGraphicFramePr>
            <a:graphicFrameLocks noChangeAspect="1"/>
          </p:cNvGraphicFramePr>
          <p:nvPr>
            <p:ph sz="quarter" idx="3"/>
          </p:nvPr>
        </p:nvGraphicFramePr>
        <p:xfrm>
          <a:off x="1496485" y="4495801"/>
          <a:ext cx="10113433" cy="1166813"/>
        </p:xfrm>
        <a:graphic>
          <a:graphicData uri="http://schemas.openxmlformats.org/presentationml/2006/ole">
            <p:oleObj spid="_x0000_s16387" name="Equation" r:id="rId4" imgW="3632040" imgH="558720" progId="Equation.DSMT4">
              <p:embed/>
            </p:oleObj>
          </a:graphicData>
        </a:graphic>
      </p:graphicFrame>
      <p:sp>
        <p:nvSpPr>
          <p:cNvPr id="8" name="Footer Placeholder 7"/>
          <p:cNvSpPr>
            <a:spLocks noGrp="1"/>
          </p:cNvSpPr>
          <p:nvPr>
            <p:ph type="ftr" sz="quarter" idx="11"/>
          </p:nvPr>
        </p:nvSpPr>
        <p:spPr/>
        <p:txBody>
          <a:bodyPr/>
          <a:lstStyle/>
          <a:p>
            <a:pPr>
              <a:defRPr/>
            </a:pPr>
            <a:r>
              <a:rPr lang="en-US" smtClean="0"/>
              <a:t>Yabibal A.</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3600" smtClean="0"/>
              <a:t>Step 4: Draw the Chart</a:t>
            </a:r>
          </a:p>
        </p:txBody>
      </p:sp>
      <p:pic>
        <p:nvPicPr>
          <p:cNvPr id="31747" name="Picture 4" descr="w0143-n"/>
          <p:cNvPicPr>
            <a:picLocks noChangeAspect="1" noChangeArrowheads="1"/>
          </p:cNvPicPr>
          <p:nvPr/>
        </p:nvPicPr>
        <p:blipFill>
          <a:blip r:embed="rId2"/>
          <a:srcRect/>
          <a:stretch>
            <a:fillRect/>
          </a:stretch>
        </p:blipFill>
        <p:spPr bwMode="auto">
          <a:xfrm>
            <a:off x="1625600" y="2057400"/>
            <a:ext cx="9448800" cy="4114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422400" y="-152400"/>
            <a:ext cx="10390717" cy="1462088"/>
          </a:xfrm>
        </p:spPr>
        <p:txBody>
          <a:bodyPr>
            <a:normAutofit/>
          </a:bodyPr>
          <a:lstStyle/>
          <a:p>
            <a:r>
              <a:rPr lang="en-US" sz="3600" dirty="0" smtClean="0">
                <a:solidFill>
                  <a:srgbClr val="0000FF"/>
                </a:solidFill>
                <a:latin typeface="Palatino Linotype" panose="02040502050505030304" pitchFamily="18" charset="0"/>
              </a:rPr>
              <a:t>Constructing a C-Chart:</a:t>
            </a:r>
          </a:p>
        </p:txBody>
      </p:sp>
      <p:sp>
        <p:nvSpPr>
          <p:cNvPr id="32771" name="Rectangle 3"/>
          <p:cNvSpPr>
            <a:spLocks noGrp="1" noChangeArrowheads="1"/>
          </p:cNvSpPr>
          <p:nvPr>
            <p:ph type="body" sz="half" idx="1"/>
          </p:nvPr>
        </p:nvSpPr>
        <p:spPr>
          <a:xfrm>
            <a:off x="812800" y="2057400"/>
            <a:ext cx="4267200" cy="4038600"/>
          </a:xfrm>
        </p:spPr>
        <p:txBody>
          <a:bodyPr/>
          <a:lstStyle/>
          <a:p>
            <a:pPr eaLnBrk="1" hangingPunct="1">
              <a:buFont typeface="Wingdings" pitchFamily="2" charset="2"/>
              <a:buNone/>
            </a:pPr>
            <a:r>
              <a:rPr lang="en-US" sz="1600" smtClean="0"/>
              <a:t>	</a:t>
            </a:r>
            <a:r>
              <a:rPr lang="en-US" sz="2400" smtClean="0"/>
              <a:t>The number of weekly customer complaints are monitored in a large hotel. Develop a three sigma control limits For a C-Chart using the data table On the right.</a:t>
            </a:r>
          </a:p>
        </p:txBody>
      </p:sp>
      <p:graphicFrame>
        <p:nvGraphicFramePr>
          <p:cNvPr id="170061" name="Group 77"/>
          <p:cNvGraphicFramePr>
            <a:graphicFrameLocks noGrp="1"/>
          </p:cNvGraphicFramePr>
          <p:nvPr>
            <p:ph sz="half" idx="2"/>
          </p:nvPr>
        </p:nvGraphicFramePr>
        <p:xfrm>
          <a:off x="5588000" y="1828800"/>
          <a:ext cx="5080000" cy="4419600"/>
        </p:xfrm>
        <a:graphic>
          <a:graphicData uri="http://schemas.openxmlformats.org/drawingml/2006/table">
            <a:tbl>
              <a:tblPr/>
              <a:tblGrid>
                <a:gridCol w="1784351"/>
                <a:gridCol w="3295649"/>
              </a:tblGrid>
              <a:tr h="2936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ahoma" charset="0"/>
                        </a:rPr>
                        <a:t>Week</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ahoma" charset="0"/>
                        </a:rPr>
                        <a:t>Number of Complaints</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rPr>
                        <a:t>1</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rPr>
                        <a:t>3</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rPr>
                        <a:t>2</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rPr>
                        <a:t>2</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rPr>
                        <a:t>3</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rPr>
                        <a:t>3</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rPr>
                        <a:t>4</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rPr>
                        <a:t>1</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rPr>
                        <a:t>5</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rPr>
                        <a:t>3</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rPr>
                        <a:t>6</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rPr>
                        <a:t>3</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rPr>
                        <a:t>7</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rPr>
                        <a:t>2</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rPr>
                        <a:t>8</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rPr>
                        <a:t>1</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rPr>
                        <a:t>9</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rPr>
                        <a:t>3</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rPr>
                        <a:t>10</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rPr>
                        <a:t>1</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rPr>
                        <a:t>Total</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Tahoma" charset="0"/>
                        </a:rPr>
                        <a:t>22</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Footer Placeholder 4"/>
          <p:cNvSpPr>
            <a:spLocks noGrp="1"/>
          </p:cNvSpPr>
          <p:nvPr>
            <p:ph type="ftr" sz="quarter" idx="11"/>
          </p:nvPr>
        </p:nvSpPr>
        <p:spPr/>
        <p:txBody>
          <a:bodyPr/>
          <a:lstStyle/>
          <a:p>
            <a:pPr>
              <a:defRPr/>
            </a:pPr>
            <a:r>
              <a:rPr lang="en-US" smtClean="0"/>
              <a:t>Yabibal A.</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normAutofit/>
          </a:bodyPr>
          <a:lstStyle/>
          <a:p>
            <a:r>
              <a:rPr lang="en-US" sz="3600" dirty="0" smtClean="0">
                <a:solidFill>
                  <a:srgbClr val="0000FF"/>
                </a:solidFill>
                <a:latin typeface="Palatino Linotype" panose="02040502050505030304" pitchFamily="18" charset="0"/>
              </a:rPr>
              <a:t>Calculate CL, UCL, LCL</a:t>
            </a:r>
          </a:p>
        </p:txBody>
      </p:sp>
      <p:sp>
        <p:nvSpPr>
          <p:cNvPr id="9221" name="Rectangle 3"/>
          <p:cNvSpPr>
            <a:spLocks noGrp="1" noChangeArrowheads="1"/>
          </p:cNvSpPr>
          <p:nvPr>
            <p:ph type="body" sz="half" idx="1"/>
          </p:nvPr>
        </p:nvSpPr>
        <p:spPr/>
        <p:txBody>
          <a:bodyPr/>
          <a:lstStyle/>
          <a:p>
            <a:pPr eaLnBrk="1" hangingPunct="1">
              <a:buFont typeface="Wingdings" pitchFamily="2" charset="2"/>
              <a:buNone/>
            </a:pPr>
            <a:r>
              <a:rPr lang="en-US" sz="1200" smtClean="0"/>
              <a:t>	</a:t>
            </a:r>
            <a:endParaRPr lang="en-US" sz="1800" smtClean="0"/>
          </a:p>
        </p:txBody>
      </p:sp>
      <p:sp>
        <p:nvSpPr>
          <p:cNvPr id="9222" name="Rectangle 5"/>
          <p:cNvSpPr>
            <a:spLocks noChangeArrowheads="1"/>
          </p:cNvSpPr>
          <p:nvPr/>
        </p:nvSpPr>
        <p:spPr bwMode="auto">
          <a:xfrm>
            <a:off x="2133600" y="2057400"/>
            <a:ext cx="6604000" cy="4114800"/>
          </a:xfrm>
          <a:prstGeom prst="rect">
            <a:avLst/>
          </a:prstGeom>
          <a:noFill/>
          <a:ln w="9525">
            <a:noFill/>
            <a:miter lim="800000"/>
            <a:headEnd/>
            <a:tailEnd/>
          </a:ln>
        </p:spPr>
        <p:txBody>
          <a:bodyPr/>
          <a:lstStyle/>
          <a:p>
            <a:pPr marL="342900" indent="-342900" eaLnBrk="1" hangingPunct="1">
              <a:spcBef>
                <a:spcPct val="20000"/>
              </a:spcBef>
              <a:buClr>
                <a:schemeClr val="folHlink"/>
              </a:buClr>
              <a:buSzPct val="60000"/>
              <a:buFont typeface="Wingdings" pitchFamily="2" charset="2"/>
              <a:buNone/>
            </a:pPr>
            <a:endParaRPr lang="en-US" sz="2000"/>
          </a:p>
          <a:p>
            <a:pPr marL="342900" indent="-342900" eaLnBrk="1" hangingPunct="1">
              <a:spcBef>
                <a:spcPct val="20000"/>
              </a:spcBef>
              <a:buClr>
                <a:schemeClr val="folHlink"/>
              </a:buClr>
              <a:buSzPct val="60000"/>
              <a:buFont typeface="Wingdings" pitchFamily="2" charset="2"/>
              <a:buNone/>
            </a:pPr>
            <a:endParaRPr lang="en-US" sz="2400"/>
          </a:p>
          <a:p>
            <a:pPr marL="342900" indent="-342900" eaLnBrk="1" hangingPunct="1">
              <a:spcBef>
                <a:spcPct val="20000"/>
              </a:spcBef>
              <a:buClr>
                <a:schemeClr val="folHlink"/>
              </a:buClr>
              <a:buSzPct val="60000"/>
              <a:buFont typeface="Wingdings" pitchFamily="2" charset="2"/>
              <a:buNone/>
            </a:pPr>
            <a:endParaRPr lang="en-US" sz="2400"/>
          </a:p>
          <a:p>
            <a:pPr marL="342900" indent="-342900" eaLnBrk="1" hangingPunct="1">
              <a:spcBef>
                <a:spcPct val="20000"/>
              </a:spcBef>
              <a:buClr>
                <a:schemeClr val="folHlink"/>
              </a:buClr>
              <a:buSzPct val="60000"/>
              <a:buFont typeface="Wingdings" pitchFamily="2" charset="2"/>
              <a:buNone/>
            </a:pPr>
            <a:endParaRPr lang="en-US" sz="2000"/>
          </a:p>
        </p:txBody>
      </p:sp>
      <p:sp>
        <p:nvSpPr>
          <p:cNvPr id="9223" name="Rectangle 6"/>
          <p:cNvSpPr>
            <a:spLocks noChangeArrowheads="1"/>
          </p:cNvSpPr>
          <p:nvPr/>
        </p:nvSpPr>
        <p:spPr bwMode="auto">
          <a:xfrm>
            <a:off x="812800" y="2209800"/>
            <a:ext cx="10769600" cy="4114800"/>
          </a:xfrm>
          <a:prstGeom prst="rect">
            <a:avLst/>
          </a:prstGeom>
          <a:noFill/>
          <a:ln w="9525">
            <a:noFill/>
            <a:miter lim="800000"/>
            <a:headEnd/>
            <a:tailEnd/>
          </a:ln>
        </p:spPr>
        <p:txBody>
          <a:bodyPr/>
          <a:lstStyle/>
          <a:p>
            <a:pPr marL="342900" indent="-342900" eaLnBrk="1" hangingPunct="1">
              <a:spcBef>
                <a:spcPct val="20000"/>
              </a:spcBef>
              <a:buClr>
                <a:schemeClr val="folHlink"/>
              </a:buClr>
              <a:buSzPct val="60000"/>
              <a:buFont typeface="Wingdings" pitchFamily="2" charset="2"/>
              <a:buChar char="n"/>
            </a:pPr>
            <a:r>
              <a:rPr lang="en-US" sz="2000" b="1">
                <a:solidFill>
                  <a:schemeClr val="folHlink"/>
                </a:solidFill>
              </a:rPr>
              <a:t>Center line (c bar):</a:t>
            </a:r>
          </a:p>
          <a:p>
            <a:pPr marL="342900" indent="-342900" eaLnBrk="1" hangingPunct="1">
              <a:spcBef>
                <a:spcPct val="20000"/>
              </a:spcBef>
              <a:buClr>
                <a:schemeClr val="folHlink"/>
              </a:buClr>
              <a:buSzPct val="60000"/>
              <a:buFont typeface="Wingdings" pitchFamily="2" charset="2"/>
              <a:buNone/>
            </a:pPr>
            <a:endParaRPr lang="en-US" sz="2000"/>
          </a:p>
          <a:p>
            <a:pPr marL="342900" indent="-342900" eaLnBrk="1" hangingPunct="1">
              <a:spcBef>
                <a:spcPct val="20000"/>
              </a:spcBef>
              <a:buClr>
                <a:schemeClr val="folHlink"/>
              </a:buClr>
              <a:buSzPct val="60000"/>
              <a:buFont typeface="Wingdings" pitchFamily="2" charset="2"/>
              <a:buNone/>
            </a:pPr>
            <a:endParaRPr lang="en-US" sz="2400"/>
          </a:p>
          <a:p>
            <a:pPr marL="342900" indent="-342900" eaLnBrk="1" hangingPunct="1">
              <a:spcBef>
                <a:spcPct val="20000"/>
              </a:spcBef>
              <a:buClr>
                <a:schemeClr val="folHlink"/>
              </a:buClr>
              <a:buSzPct val="60000"/>
              <a:buFont typeface="Wingdings" pitchFamily="2" charset="2"/>
              <a:buNone/>
            </a:pPr>
            <a:endParaRPr lang="en-US" sz="2400"/>
          </a:p>
          <a:p>
            <a:pPr marL="342900" indent="-342900" eaLnBrk="1" hangingPunct="1">
              <a:spcBef>
                <a:spcPct val="20000"/>
              </a:spcBef>
              <a:buClr>
                <a:schemeClr val="folHlink"/>
              </a:buClr>
              <a:buSzPct val="60000"/>
              <a:buFont typeface="Wingdings" pitchFamily="2" charset="2"/>
              <a:buChar char="n"/>
            </a:pPr>
            <a:r>
              <a:rPr lang="en-US" sz="2000" b="1">
                <a:solidFill>
                  <a:schemeClr val="folHlink"/>
                </a:solidFill>
              </a:rPr>
              <a:t>Control limits for ±3</a:t>
            </a:r>
            <a:r>
              <a:rPr lang="el-GR" sz="2000" b="1">
                <a:solidFill>
                  <a:schemeClr val="folHlink"/>
                </a:solidFill>
              </a:rPr>
              <a:t>σ</a:t>
            </a:r>
            <a:r>
              <a:rPr lang="en-US" sz="2000" b="1">
                <a:solidFill>
                  <a:schemeClr val="folHlink"/>
                </a:solidFill>
              </a:rPr>
              <a:t> limits:</a:t>
            </a:r>
          </a:p>
          <a:p>
            <a:pPr marL="342900" indent="-342900" eaLnBrk="1" hangingPunct="1">
              <a:spcBef>
                <a:spcPct val="20000"/>
              </a:spcBef>
              <a:buClr>
                <a:schemeClr val="folHlink"/>
              </a:buClr>
              <a:buSzPct val="60000"/>
              <a:buFont typeface="Wingdings" pitchFamily="2" charset="2"/>
              <a:buNone/>
            </a:pPr>
            <a:endParaRPr lang="en-US" sz="2000"/>
          </a:p>
        </p:txBody>
      </p:sp>
      <p:graphicFrame>
        <p:nvGraphicFramePr>
          <p:cNvPr id="9218" name="Object 12"/>
          <p:cNvGraphicFramePr>
            <a:graphicFrameLocks noChangeAspect="1"/>
          </p:cNvGraphicFramePr>
          <p:nvPr>
            <p:ph sz="quarter" idx="3"/>
          </p:nvPr>
        </p:nvGraphicFramePr>
        <p:xfrm>
          <a:off x="1413934" y="4343401"/>
          <a:ext cx="10174817" cy="1204913"/>
        </p:xfrm>
        <a:graphic>
          <a:graphicData uri="http://schemas.openxmlformats.org/presentationml/2006/ole">
            <p:oleObj spid="_x0000_s17410" name="Equation" r:id="rId3" imgW="3377880" imgH="533160" progId="Equation.DSMT4">
              <p:embed/>
            </p:oleObj>
          </a:graphicData>
        </a:graphic>
      </p:graphicFrame>
      <p:graphicFrame>
        <p:nvGraphicFramePr>
          <p:cNvPr id="9219" name="Object 15"/>
          <p:cNvGraphicFramePr>
            <a:graphicFrameLocks noChangeAspect="1"/>
          </p:cNvGraphicFramePr>
          <p:nvPr>
            <p:ph sz="quarter" idx="2"/>
          </p:nvPr>
        </p:nvGraphicFramePr>
        <p:xfrm>
          <a:off x="1422400" y="2743201"/>
          <a:ext cx="6502400" cy="804863"/>
        </p:xfrm>
        <a:graphic>
          <a:graphicData uri="http://schemas.openxmlformats.org/presentationml/2006/ole">
            <p:oleObj spid="_x0000_s17411" name="Equation" r:id="rId4" imgW="2539800" imgH="419040" progId="Equation.DSMT4">
              <p:embed/>
            </p:oleObj>
          </a:graphicData>
        </a:graphic>
      </p:graphicFrame>
      <p:sp>
        <p:nvSpPr>
          <p:cNvPr id="8" name="Footer Placeholder 7"/>
          <p:cNvSpPr>
            <a:spLocks noGrp="1"/>
          </p:cNvSpPr>
          <p:nvPr>
            <p:ph type="ftr" sz="quarter" idx="11"/>
          </p:nvPr>
        </p:nvSpPr>
        <p:spPr/>
        <p:txBody>
          <a:bodyPr/>
          <a:lstStyle/>
          <a:p>
            <a:pPr>
              <a:defRPr/>
            </a:pPr>
            <a:r>
              <a:rPr lang="en-US" smtClean="0"/>
              <a:t>Yabibal A.</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SQC in Services</a:t>
            </a:r>
          </a:p>
        </p:txBody>
      </p:sp>
      <p:sp>
        <p:nvSpPr>
          <p:cNvPr id="113667" name="Rectangle 3"/>
          <p:cNvSpPr>
            <a:spLocks noGrp="1" noChangeArrowheads="1"/>
          </p:cNvSpPr>
          <p:nvPr>
            <p:ph type="body" idx="1"/>
          </p:nvPr>
        </p:nvSpPr>
        <p:spPr/>
        <p:txBody>
          <a:bodyPr/>
          <a:lstStyle/>
          <a:p>
            <a:pPr eaLnBrk="1" hangingPunct="1"/>
            <a:r>
              <a:rPr lang="en-US" sz="2000" b="1" smtClean="0">
                <a:solidFill>
                  <a:schemeClr val="folHlink"/>
                </a:solidFill>
              </a:rPr>
              <a:t>Service Organizations have lagged behind manufacturers in the use of statistical quality control</a:t>
            </a:r>
          </a:p>
          <a:p>
            <a:pPr eaLnBrk="1" hangingPunct="1"/>
            <a:r>
              <a:rPr lang="en-US" sz="2000" b="1" smtClean="0">
                <a:solidFill>
                  <a:schemeClr val="folHlink"/>
                </a:solidFill>
              </a:rPr>
              <a:t>Statistical measurements are required and it is more difficult to measure the quality of a service</a:t>
            </a:r>
          </a:p>
          <a:p>
            <a:pPr lvl="1" eaLnBrk="1" hangingPunct="1"/>
            <a:r>
              <a:rPr lang="en-US" sz="1800" smtClean="0"/>
              <a:t>Services produce more intangible products</a:t>
            </a:r>
          </a:p>
          <a:p>
            <a:pPr lvl="1" eaLnBrk="1" hangingPunct="1"/>
            <a:r>
              <a:rPr lang="en-US" sz="1800" smtClean="0"/>
              <a:t>Perceptions of quality are highly subjective</a:t>
            </a:r>
          </a:p>
          <a:p>
            <a:pPr eaLnBrk="1" hangingPunct="1"/>
            <a:r>
              <a:rPr lang="en-US" sz="2000" b="1" smtClean="0">
                <a:solidFill>
                  <a:schemeClr val="folHlink"/>
                </a:solidFill>
              </a:rPr>
              <a:t>A way to deal with service quality is to devise quantifiable measurements of the service element</a:t>
            </a:r>
          </a:p>
          <a:p>
            <a:pPr lvl="1" eaLnBrk="1" hangingPunct="1"/>
            <a:r>
              <a:rPr lang="en-US" sz="1800" smtClean="0"/>
              <a:t>Check-in time at a hotel</a:t>
            </a:r>
          </a:p>
          <a:p>
            <a:pPr lvl="1" eaLnBrk="1" hangingPunct="1"/>
            <a:r>
              <a:rPr lang="en-US" sz="1800" smtClean="0"/>
              <a:t>Number of complaints received per month at a restaurant</a:t>
            </a:r>
          </a:p>
          <a:p>
            <a:pPr lvl="1" eaLnBrk="1" hangingPunct="1"/>
            <a:r>
              <a:rPr lang="en-US" sz="1800" smtClean="0"/>
              <a:t>Number of telephone rings before a call is answered</a:t>
            </a:r>
          </a:p>
          <a:p>
            <a:pPr lvl="1" eaLnBrk="1" hangingPunct="1"/>
            <a:r>
              <a:rPr lang="en-US" sz="1800" smtClean="0"/>
              <a:t>Acceptable control limits can be developed and charted		</a:t>
            </a:r>
          </a:p>
        </p:txBody>
      </p:sp>
      <p:sp>
        <p:nvSpPr>
          <p:cNvPr id="4" name="Footer Placeholder 3"/>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fade">
                                      <p:cBhvr>
                                        <p:cTn id="7" dur="500"/>
                                        <p:tgtEl>
                                          <p:spTgt spid="113667">
                                            <p:txEl>
                                              <p:pRg st="0" end="0"/>
                                            </p:txEl>
                                          </p:spTgt>
                                        </p:tgtEl>
                                      </p:cBhvr>
                                    </p:animEffect>
                                  </p:childTnLst>
                                  <p:subTnLst>
                                    <p:animClr>
                                      <p:cBhvr override="childStyle">
                                        <p:cTn dur="1" fill="hold" display="0" masterRel="nextClick" afterEffect="1"/>
                                        <p:tgtEl>
                                          <p:spTgt spid="113667">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3667">
                                            <p:txEl>
                                              <p:pRg st="1" end="1"/>
                                            </p:txEl>
                                          </p:spTgt>
                                        </p:tgtEl>
                                        <p:attrNameLst>
                                          <p:attrName>style.visibility</p:attrName>
                                        </p:attrNameLst>
                                      </p:cBhvr>
                                      <p:to>
                                        <p:strVal val="visible"/>
                                      </p:to>
                                    </p:set>
                                    <p:animEffect transition="in" filter="fade">
                                      <p:cBhvr>
                                        <p:cTn id="12" dur="500"/>
                                        <p:tgtEl>
                                          <p:spTgt spid="113667">
                                            <p:txEl>
                                              <p:pRg st="1" end="1"/>
                                            </p:txEl>
                                          </p:spTgt>
                                        </p:tgtEl>
                                      </p:cBhvr>
                                    </p:animEffect>
                                  </p:childTnLst>
                                  <p:subTnLst>
                                    <p:animClr>
                                      <p:cBhvr override="childStyle">
                                        <p:cTn dur="1" fill="hold" display="0" masterRel="nextClick" afterEffect="1"/>
                                        <p:tgtEl>
                                          <p:spTgt spid="113667">
                                            <p:txEl>
                                              <p:pRg st="1" end="1"/>
                                            </p:txEl>
                                          </p:spTgt>
                                        </p:tgtEl>
                                        <p:attrNameLst>
                                          <p:attrName>ppt_c</p:attrName>
                                        </p:attrNameLst>
                                      </p:cBhvr>
                                      <p:to>
                                        <a:srgbClr val="C0C0C0"/>
                                      </p:to>
                                    </p:animClr>
                                  </p:subTnLst>
                                </p:cTn>
                              </p:par>
                              <p:par>
                                <p:cTn id="13" presetID="10" presetClass="entr" presetSubtype="0" fill="hold" grpId="0" nodeType="withEffect">
                                  <p:stCondLst>
                                    <p:cond delay="0"/>
                                  </p:stCondLst>
                                  <p:childTnLst>
                                    <p:set>
                                      <p:cBhvr>
                                        <p:cTn id="14" dur="1" fill="hold">
                                          <p:stCondLst>
                                            <p:cond delay="0"/>
                                          </p:stCondLst>
                                        </p:cTn>
                                        <p:tgtEl>
                                          <p:spTgt spid="113667">
                                            <p:txEl>
                                              <p:pRg st="2" end="2"/>
                                            </p:txEl>
                                          </p:spTgt>
                                        </p:tgtEl>
                                        <p:attrNameLst>
                                          <p:attrName>style.visibility</p:attrName>
                                        </p:attrNameLst>
                                      </p:cBhvr>
                                      <p:to>
                                        <p:strVal val="visible"/>
                                      </p:to>
                                    </p:set>
                                    <p:animEffect transition="in" filter="fade">
                                      <p:cBhvr>
                                        <p:cTn id="15" dur="500"/>
                                        <p:tgtEl>
                                          <p:spTgt spid="113667">
                                            <p:txEl>
                                              <p:pRg st="2" end="2"/>
                                            </p:txEl>
                                          </p:spTgt>
                                        </p:tgtEl>
                                      </p:cBhvr>
                                    </p:animEffect>
                                  </p:childTnLst>
                                  <p:subTnLst>
                                    <p:animClr>
                                      <p:cBhvr override="childStyle">
                                        <p:cTn dur="1" fill="hold" display="0" masterRel="nextClick" afterEffect="1"/>
                                        <p:tgtEl>
                                          <p:spTgt spid="113667">
                                            <p:txEl>
                                              <p:pRg st="2" end="2"/>
                                            </p:txEl>
                                          </p:spTgt>
                                        </p:tgtEl>
                                        <p:attrNameLst>
                                          <p:attrName>ppt_c</p:attrName>
                                        </p:attrNameLst>
                                      </p:cBhvr>
                                      <p:to>
                                        <a:srgbClr val="C0C0C0"/>
                                      </p:to>
                                    </p:animClr>
                                  </p:subTnLst>
                                </p:cTn>
                              </p:par>
                              <p:par>
                                <p:cTn id="16" presetID="10" presetClass="entr" presetSubtype="0" fill="hold" grpId="0" nodeType="withEffect">
                                  <p:stCondLst>
                                    <p:cond delay="0"/>
                                  </p:stCondLst>
                                  <p:childTnLst>
                                    <p:set>
                                      <p:cBhvr>
                                        <p:cTn id="17" dur="1" fill="hold">
                                          <p:stCondLst>
                                            <p:cond delay="0"/>
                                          </p:stCondLst>
                                        </p:cTn>
                                        <p:tgtEl>
                                          <p:spTgt spid="113667">
                                            <p:txEl>
                                              <p:pRg st="3" end="3"/>
                                            </p:txEl>
                                          </p:spTgt>
                                        </p:tgtEl>
                                        <p:attrNameLst>
                                          <p:attrName>style.visibility</p:attrName>
                                        </p:attrNameLst>
                                      </p:cBhvr>
                                      <p:to>
                                        <p:strVal val="visible"/>
                                      </p:to>
                                    </p:set>
                                    <p:animEffect transition="in" filter="fade">
                                      <p:cBhvr>
                                        <p:cTn id="18" dur="500"/>
                                        <p:tgtEl>
                                          <p:spTgt spid="113667">
                                            <p:txEl>
                                              <p:pRg st="3" end="3"/>
                                            </p:txEl>
                                          </p:spTgt>
                                        </p:tgtEl>
                                      </p:cBhvr>
                                    </p:animEffect>
                                  </p:childTnLst>
                                  <p:subTnLst>
                                    <p:animClr>
                                      <p:cBhvr override="childStyle">
                                        <p:cTn dur="1" fill="hold" display="0" masterRel="nextClick" afterEffect="1"/>
                                        <p:tgtEl>
                                          <p:spTgt spid="113667">
                                            <p:txEl>
                                              <p:pRg st="3" end="3"/>
                                            </p:txEl>
                                          </p:spTgt>
                                        </p:tgtEl>
                                        <p:attrNameLst>
                                          <p:attrName>ppt_c</p:attrName>
                                        </p:attrNameLst>
                                      </p:cBhvr>
                                      <p:to>
                                        <a:srgbClr val="C0C0C0"/>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3667">
                                            <p:txEl>
                                              <p:pRg st="4" end="4"/>
                                            </p:txEl>
                                          </p:spTgt>
                                        </p:tgtEl>
                                        <p:attrNameLst>
                                          <p:attrName>style.visibility</p:attrName>
                                        </p:attrNameLst>
                                      </p:cBhvr>
                                      <p:to>
                                        <p:strVal val="visible"/>
                                      </p:to>
                                    </p:set>
                                    <p:animEffect transition="in" filter="fade">
                                      <p:cBhvr>
                                        <p:cTn id="23" dur="500"/>
                                        <p:tgtEl>
                                          <p:spTgt spid="113667">
                                            <p:txEl>
                                              <p:pRg st="4" end="4"/>
                                            </p:txEl>
                                          </p:spTgt>
                                        </p:tgtEl>
                                      </p:cBhvr>
                                    </p:animEffect>
                                  </p:childTnLst>
                                  <p:subTnLst>
                                    <p:animClr>
                                      <p:cBhvr override="childStyle">
                                        <p:cTn dur="1" fill="hold" display="0" masterRel="nextClick" afterEffect="1"/>
                                        <p:tgtEl>
                                          <p:spTgt spid="113667">
                                            <p:txEl>
                                              <p:pRg st="4" end="4"/>
                                            </p:txEl>
                                          </p:spTgt>
                                        </p:tgtEl>
                                        <p:attrNameLst>
                                          <p:attrName>ppt_c</p:attrName>
                                        </p:attrNameLst>
                                      </p:cBhvr>
                                      <p:to>
                                        <a:srgbClr val="C0C0C0"/>
                                      </p:to>
                                    </p:animClr>
                                  </p:subTnLst>
                                </p:cTn>
                              </p:par>
                              <p:par>
                                <p:cTn id="24" presetID="10" presetClass="entr" presetSubtype="0" fill="hold" grpId="0" nodeType="withEffect">
                                  <p:stCondLst>
                                    <p:cond delay="0"/>
                                  </p:stCondLst>
                                  <p:childTnLst>
                                    <p:set>
                                      <p:cBhvr>
                                        <p:cTn id="25" dur="1" fill="hold">
                                          <p:stCondLst>
                                            <p:cond delay="0"/>
                                          </p:stCondLst>
                                        </p:cTn>
                                        <p:tgtEl>
                                          <p:spTgt spid="113667">
                                            <p:txEl>
                                              <p:pRg st="5" end="5"/>
                                            </p:txEl>
                                          </p:spTgt>
                                        </p:tgtEl>
                                        <p:attrNameLst>
                                          <p:attrName>style.visibility</p:attrName>
                                        </p:attrNameLst>
                                      </p:cBhvr>
                                      <p:to>
                                        <p:strVal val="visible"/>
                                      </p:to>
                                    </p:set>
                                    <p:animEffect transition="in" filter="fade">
                                      <p:cBhvr>
                                        <p:cTn id="26" dur="500"/>
                                        <p:tgtEl>
                                          <p:spTgt spid="113667">
                                            <p:txEl>
                                              <p:pRg st="5" end="5"/>
                                            </p:txEl>
                                          </p:spTgt>
                                        </p:tgtEl>
                                      </p:cBhvr>
                                    </p:animEffect>
                                  </p:childTnLst>
                                  <p:subTnLst>
                                    <p:animClr>
                                      <p:cBhvr override="childStyle">
                                        <p:cTn dur="1" fill="hold" display="0" masterRel="nextClick" afterEffect="1"/>
                                        <p:tgtEl>
                                          <p:spTgt spid="113667">
                                            <p:txEl>
                                              <p:pRg st="5" end="5"/>
                                            </p:txEl>
                                          </p:spTgt>
                                        </p:tgtEl>
                                        <p:attrNameLst>
                                          <p:attrName>ppt_c</p:attrName>
                                        </p:attrNameLst>
                                      </p:cBhvr>
                                      <p:to>
                                        <a:srgbClr val="C0C0C0"/>
                                      </p:to>
                                    </p:animClr>
                                  </p:subTnLst>
                                </p:cTn>
                              </p:par>
                              <p:par>
                                <p:cTn id="27" presetID="10" presetClass="entr" presetSubtype="0" fill="hold" grpId="0" nodeType="withEffect">
                                  <p:stCondLst>
                                    <p:cond delay="0"/>
                                  </p:stCondLst>
                                  <p:childTnLst>
                                    <p:set>
                                      <p:cBhvr>
                                        <p:cTn id="28" dur="1" fill="hold">
                                          <p:stCondLst>
                                            <p:cond delay="0"/>
                                          </p:stCondLst>
                                        </p:cTn>
                                        <p:tgtEl>
                                          <p:spTgt spid="113667">
                                            <p:txEl>
                                              <p:pRg st="6" end="6"/>
                                            </p:txEl>
                                          </p:spTgt>
                                        </p:tgtEl>
                                        <p:attrNameLst>
                                          <p:attrName>style.visibility</p:attrName>
                                        </p:attrNameLst>
                                      </p:cBhvr>
                                      <p:to>
                                        <p:strVal val="visible"/>
                                      </p:to>
                                    </p:set>
                                    <p:animEffect transition="in" filter="fade">
                                      <p:cBhvr>
                                        <p:cTn id="29" dur="500"/>
                                        <p:tgtEl>
                                          <p:spTgt spid="113667">
                                            <p:txEl>
                                              <p:pRg st="6" end="6"/>
                                            </p:txEl>
                                          </p:spTgt>
                                        </p:tgtEl>
                                      </p:cBhvr>
                                    </p:animEffect>
                                  </p:childTnLst>
                                  <p:subTnLst>
                                    <p:animClr>
                                      <p:cBhvr override="childStyle">
                                        <p:cTn dur="1" fill="hold" display="0" masterRel="nextClick" afterEffect="1"/>
                                        <p:tgtEl>
                                          <p:spTgt spid="113667">
                                            <p:txEl>
                                              <p:pRg st="6" end="6"/>
                                            </p:txEl>
                                          </p:spTgt>
                                        </p:tgtEl>
                                        <p:attrNameLst>
                                          <p:attrName>ppt_c</p:attrName>
                                        </p:attrNameLst>
                                      </p:cBhvr>
                                      <p:to>
                                        <a:srgbClr val="C0C0C0"/>
                                      </p:to>
                                    </p:animClr>
                                  </p:subTnLst>
                                </p:cTn>
                              </p:par>
                              <p:par>
                                <p:cTn id="30" presetID="10" presetClass="entr" presetSubtype="0" fill="hold" grpId="0" nodeType="withEffect">
                                  <p:stCondLst>
                                    <p:cond delay="0"/>
                                  </p:stCondLst>
                                  <p:childTnLst>
                                    <p:set>
                                      <p:cBhvr>
                                        <p:cTn id="31" dur="1" fill="hold">
                                          <p:stCondLst>
                                            <p:cond delay="0"/>
                                          </p:stCondLst>
                                        </p:cTn>
                                        <p:tgtEl>
                                          <p:spTgt spid="113667">
                                            <p:txEl>
                                              <p:pRg st="7" end="7"/>
                                            </p:txEl>
                                          </p:spTgt>
                                        </p:tgtEl>
                                        <p:attrNameLst>
                                          <p:attrName>style.visibility</p:attrName>
                                        </p:attrNameLst>
                                      </p:cBhvr>
                                      <p:to>
                                        <p:strVal val="visible"/>
                                      </p:to>
                                    </p:set>
                                    <p:animEffect transition="in" filter="fade">
                                      <p:cBhvr>
                                        <p:cTn id="32" dur="500"/>
                                        <p:tgtEl>
                                          <p:spTgt spid="113667">
                                            <p:txEl>
                                              <p:pRg st="7" end="7"/>
                                            </p:txEl>
                                          </p:spTgt>
                                        </p:tgtEl>
                                      </p:cBhvr>
                                    </p:animEffect>
                                  </p:childTnLst>
                                  <p:subTnLst>
                                    <p:animClr>
                                      <p:cBhvr override="childStyle">
                                        <p:cTn dur="1" fill="hold" display="0" masterRel="nextClick" afterEffect="1"/>
                                        <p:tgtEl>
                                          <p:spTgt spid="113667">
                                            <p:txEl>
                                              <p:pRg st="7" end="7"/>
                                            </p:txEl>
                                          </p:spTgt>
                                        </p:tgtEl>
                                        <p:attrNameLst>
                                          <p:attrName>ppt_c</p:attrName>
                                        </p:attrNameLst>
                                      </p:cBhvr>
                                      <p:to>
                                        <a:srgbClr val="C0C0C0"/>
                                      </p:to>
                                    </p:animClr>
                                  </p:subTnLst>
                                </p:cTn>
                              </p:par>
                              <p:par>
                                <p:cTn id="33" presetID="10" presetClass="entr" presetSubtype="0" fill="hold" grpId="0" nodeType="withEffect">
                                  <p:stCondLst>
                                    <p:cond delay="0"/>
                                  </p:stCondLst>
                                  <p:childTnLst>
                                    <p:set>
                                      <p:cBhvr>
                                        <p:cTn id="34" dur="1" fill="hold">
                                          <p:stCondLst>
                                            <p:cond delay="0"/>
                                          </p:stCondLst>
                                        </p:cTn>
                                        <p:tgtEl>
                                          <p:spTgt spid="113667">
                                            <p:txEl>
                                              <p:pRg st="8" end="8"/>
                                            </p:txEl>
                                          </p:spTgt>
                                        </p:tgtEl>
                                        <p:attrNameLst>
                                          <p:attrName>style.visibility</p:attrName>
                                        </p:attrNameLst>
                                      </p:cBhvr>
                                      <p:to>
                                        <p:strVal val="visible"/>
                                      </p:to>
                                    </p:set>
                                    <p:animEffect transition="in" filter="fade">
                                      <p:cBhvr>
                                        <p:cTn id="35" dur="500"/>
                                        <p:tgtEl>
                                          <p:spTgt spid="113667">
                                            <p:txEl>
                                              <p:pRg st="8" end="8"/>
                                            </p:txEl>
                                          </p:spTgt>
                                        </p:tgtEl>
                                      </p:cBhvr>
                                    </p:animEffect>
                                  </p:childTnLst>
                                  <p:subTnLst>
                                    <p:animClr>
                                      <p:cBhvr override="childStyle">
                                        <p:cTn dur="1" fill="hold" display="0" masterRel="nextClick" afterEffect="1"/>
                                        <p:tgtEl>
                                          <p:spTgt spid="113667">
                                            <p:txEl>
                                              <p:pRg st="8" end="8"/>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5400" dirty="0" smtClean="0"/>
          </a:p>
          <a:p>
            <a:pPr algn="ctr">
              <a:buNone/>
            </a:pPr>
            <a:endParaRPr lang="en-US" sz="5400" dirty="0" smtClean="0"/>
          </a:p>
          <a:p>
            <a:pPr algn="ctr">
              <a:buNone/>
            </a:pPr>
            <a:r>
              <a:rPr lang="en-US" sz="5400" dirty="0" smtClean="0">
                <a:solidFill>
                  <a:srgbClr val="0000FF"/>
                </a:solidFill>
              </a:rPr>
              <a:t>Thank you!</a:t>
            </a:r>
          </a:p>
          <a:p>
            <a:pPr algn="ctr">
              <a:buNone/>
            </a:pPr>
            <a:endParaRPr lang="en-US" sz="5400" dirty="0" smtClean="0">
              <a:solidFill>
                <a:srgbClr val="0000FF"/>
              </a:solidFill>
            </a:endParaRPr>
          </a:p>
          <a:p>
            <a:pPr algn="ctr">
              <a:buNone/>
            </a:pPr>
            <a:r>
              <a:rPr lang="en-US" sz="3600" dirty="0" smtClean="0">
                <a:solidFill>
                  <a:srgbClr val="0000FF"/>
                </a:solidFill>
              </a:rPr>
              <a:t>Questions? </a:t>
            </a:r>
            <a:endParaRPr lang="en-US" sz="3600" dirty="0">
              <a:solidFill>
                <a:srgbClr val="0000FF"/>
              </a:solidFill>
            </a:endParaRPr>
          </a:p>
        </p:txBody>
      </p:sp>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eaLnBrk="1" hangingPunct="1"/>
            <a:r>
              <a:rPr lang="en-US" smtClean="0"/>
              <a:t>What is TQM?</a:t>
            </a:r>
          </a:p>
        </p:txBody>
      </p:sp>
      <p:sp>
        <p:nvSpPr>
          <p:cNvPr id="16389" name="Rectangle 3"/>
          <p:cNvSpPr>
            <a:spLocks noGrp="1" noChangeArrowheads="1"/>
          </p:cNvSpPr>
          <p:nvPr>
            <p:ph type="body" idx="1"/>
          </p:nvPr>
        </p:nvSpPr>
        <p:spPr/>
        <p:txBody>
          <a:bodyPr/>
          <a:lstStyle/>
          <a:p>
            <a:pPr eaLnBrk="1" hangingPunct="1"/>
            <a:r>
              <a:rPr lang="en-US" smtClean="0"/>
              <a:t>Meeting quality expectations as defined by the customer</a:t>
            </a:r>
          </a:p>
          <a:p>
            <a:pPr eaLnBrk="1" hangingPunct="1"/>
            <a:endParaRPr lang="en-US" smtClean="0"/>
          </a:p>
          <a:p>
            <a:pPr eaLnBrk="1" hangingPunct="1"/>
            <a:r>
              <a:rPr lang="en-US" smtClean="0"/>
              <a:t>Integrated organizational effort designed to improve quality of processes at every business level</a:t>
            </a:r>
          </a:p>
          <a:p>
            <a:pPr eaLnBrk="1" hangingPunct="1"/>
            <a:endParaRPr lang="en-US" smtClean="0"/>
          </a:p>
          <a:p>
            <a:pPr eaLnBrk="1" hangingPunct="1"/>
            <a:endParaRPr lang="en-US" smtClean="0"/>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en-US" smtClean="0"/>
              <a:t>Evolution of TQM – New Focus</a:t>
            </a:r>
          </a:p>
        </p:txBody>
      </p:sp>
      <p:pic>
        <p:nvPicPr>
          <p:cNvPr id="17413" name="Picture 9" descr="w0035-n"/>
          <p:cNvPicPr>
            <a:picLocks noGrp="1" noChangeAspect="1" noChangeArrowheads="1"/>
          </p:cNvPicPr>
          <p:nvPr>
            <p:ph idx="1"/>
          </p:nvPr>
        </p:nvPicPr>
        <p:blipFill>
          <a:blip r:embed="rId2"/>
          <a:srcRect/>
          <a:stretch>
            <a:fillRect/>
          </a:stretch>
        </p:blipFill>
        <p:spPr>
          <a:xfrm>
            <a:off x="568960" y="1930400"/>
            <a:ext cx="10363200" cy="3048000"/>
          </a:xfrm>
          <a:noFill/>
        </p:spPr>
      </p:pic>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eaLnBrk="1" hangingPunct="1"/>
            <a:r>
              <a:rPr lang="en-US" sz="3600" smtClean="0"/>
              <a:t>TQM Philosophy – What’s Different?</a:t>
            </a:r>
          </a:p>
        </p:txBody>
      </p:sp>
      <p:sp>
        <p:nvSpPr>
          <p:cNvPr id="17411" name="Rectangle 3"/>
          <p:cNvSpPr>
            <a:spLocks noGrp="1" noChangeArrowheads="1"/>
          </p:cNvSpPr>
          <p:nvPr>
            <p:ph type="body" idx="1"/>
          </p:nvPr>
        </p:nvSpPr>
        <p:spPr>
          <a:xfrm>
            <a:off x="723477" y="1580834"/>
            <a:ext cx="10615083" cy="4840287"/>
          </a:xfrm>
        </p:spPr>
        <p:txBody>
          <a:bodyPr/>
          <a:lstStyle/>
          <a:p>
            <a:pPr eaLnBrk="1" hangingPunct="1">
              <a:lnSpc>
                <a:spcPct val="90000"/>
              </a:lnSpc>
            </a:pPr>
            <a:r>
              <a:rPr lang="en-US" sz="2800" dirty="0" smtClean="0">
                <a:solidFill>
                  <a:schemeClr val="folHlink"/>
                </a:solidFill>
              </a:rPr>
              <a:t>Focus on Customer</a:t>
            </a:r>
          </a:p>
          <a:p>
            <a:pPr lvl="1" eaLnBrk="1" hangingPunct="1">
              <a:lnSpc>
                <a:spcPct val="90000"/>
              </a:lnSpc>
            </a:pPr>
            <a:r>
              <a:rPr lang="en-US" sz="2400" dirty="0" smtClean="0"/>
              <a:t>Identify and meet customer needs</a:t>
            </a:r>
          </a:p>
          <a:p>
            <a:pPr lvl="1" eaLnBrk="1" hangingPunct="1">
              <a:lnSpc>
                <a:spcPct val="90000"/>
              </a:lnSpc>
            </a:pPr>
            <a:r>
              <a:rPr lang="en-US" sz="2400" dirty="0" smtClean="0"/>
              <a:t>Stay tuned to changing needs, e.g. fashion styles</a:t>
            </a:r>
          </a:p>
          <a:p>
            <a:pPr eaLnBrk="1" hangingPunct="1">
              <a:lnSpc>
                <a:spcPct val="90000"/>
              </a:lnSpc>
            </a:pPr>
            <a:r>
              <a:rPr lang="en-US" sz="2800" dirty="0" smtClean="0">
                <a:solidFill>
                  <a:schemeClr val="folHlink"/>
                </a:solidFill>
              </a:rPr>
              <a:t>Continuous Improvement</a:t>
            </a:r>
          </a:p>
          <a:p>
            <a:pPr lvl="1" eaLnBrk="1" hangingPunct="1">
              <a:lnSpc>
                <a:spcPct val="90000"/>
              </a:lnSpc>
            </a:pPr>
            <a:r>
              <a:rPr lang="en-US" sz="2400" dirty="0" smtClean="0"/>
              <a:t>Continuous learning and problem solving, e.g. Kaizen, 6 sigma</a:t>
            </a:r>
          </a:p>
          <a:p>
            <a:pPr eaLnBrk="1" hangingPunct="1">
              <a:lnSpc>
                <a:spcPct val="90000"/>
              </a:lnSpc>
            </a:pPr>
            <a:r>
              <a:rPr lang="en-US" sz="2800" dirty="0" smtClean="0">
                <a:solidFill>
                  <a:schemeClr val="folHlink"/>
                </a:solidFill>
              </a:rPr>
              <a:t>Quality at the  Source</a:t>
            </a:r>
          </a:p>
          <a:p>
            <a:pPr lvl="1" eaLnBrk="1" hangingPunct="1">
              <a:lnSpc>
                <a:spcPct val="90000"/>
              </a:lnSpc>
            </a:pPr>
            <a:r>
              <a:rPr lang="en-US" sz="2400" dirty="0" smtClean="0"/>
              <a:t>Prevention &amp; problem solving vs. inspection</a:t>
            </a:r>
          </a:p>
          <a:p>
            <a:pPr eaLnBrk="1" hangingPunct="1">
              <a:lnSpc>
                <a:spcPct val="90000"/>
              </a:lnSpc>
            </a:pPr>
            <a:r>
              <a:rPr lang="en-US" sz="2800" dirty="0" smtClean="0">
                <a:solidFill>
                  <a:schemeClr val="folHlink"/>
                </a:solidFill>
              </a:rPr>
              <a:t>Employee Empowerment</a:t>
            </a:r>
          </a:p>
          <a:p>
            <a:pPr lvl="1" eaLnBrk="1" hangingPunct="1">
              <a:lnSpc>
                <a:spcPct val="90000"/>
              </a:lnSpc>
            </a:pPr>
            <a:r>
              <a:rPr lang="en-US" sz="2400" dirty="0" smtClean="0"/>
              <a:t>Empower all employees; external and internal customers </a:t>
            </a:r>
          </a:p>
          <a:p>
            <a:pPr eaLnBrk="1" hangingPunct="1">
              <a:lnSpc>
                <a:spcPct val="90000"/>
              </a:lnSpc>
              <a:buFont typeface="Wingdings" pitchFamily="2" charset="2"/>
              <a:buNone/>
            </a:pPr>
            <a:endParaRPr lang="en-US" sz="2800" dirty="0" smtClean="0"/>
          </a:p>
          <a:p>
            <a:pPr eaLnBrk="1" hangingPunct="1">
              <a:lnSpc>
                <a:spcPct val="90000"/>
              </a:lnSpc>
              <a:buFont typeface="Wingdings" pitchFamily="2" charset="2"/>
              <a:buNone/>
            </a:pPr>
            <a:endParaRPr lang="en-US" sz="2800" dirty="0" smtClean="0"/>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411">
                                            <p:txEl>
                                              <p:pRg st="1" end="1"/>
                                            </p:txEl>
                                          </p:spTgt>
                                        </p:tgtEl>
                                        <p:attrNameLst>
                                          <p:attrName>style.visibility</p:attrName>
                                        </p:attrNameLst>
                                      </p:cBhvr>
                                      <p:to>
                                        <p:strVal val="visible"/>
                                      </p:to>
                                    </p:set>
                                    <p:animEffect transition="in" filter="fade">
                                      <p:cBhvr>
                                        <p:cTn id="10" dur="500"/>
                                        <p:tgtEl>
                                          <p:spTgt spid="174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Effect transition="in" filter="fade">
                                      <p:cBhvr>
                                        <p:cTn id="13" dur="500"/>
                                        <p:tgtEl>
                                          <p:spTgt spid="1741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411">
                                            <p:txEl>
                                              <p:pRg st="3" end="3"/>
                                            </p:txEl>
                                          </p:spTgt>
                                        </p:tgtEl>
                                        <p:attrNameLst>
                                          <p:attrName>style.visibility</p:attrName>
                                        </p:attrNameLst>
                                      </p:cBhvr>
                                      <p:to>
                                        <p:strVal val="visible"/>
                                      </p:to>
                                    </p:set>
                                    <p:animEffect transition="in" filter="fade">
                                      <p:cBhvr>
                                        <p:cTn id="18" dur="500"/>
                                        <p:tgtEl>
                                          <p:spTgt spid="17411">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411">
                                            <p:txEl>
                                              <p:pRg st="4" end="4"/>
                                            </p:txEl>
                                          </p:spTgt>
                                        </p:tgtEl>
                                        <p:attrNameLst>
                                          <p:attrName>style.visibility</p:attrName>
                                        </p:attrNameLst>
                                      </p:cBhvr>
                                      <p:to>
                                        <p:strVal val="visible"/>
                                      </p:to>
                                    </p:set>
                                    <p:animEffect transition="in" filter="fade">
                                      <p:cBhvr>
                                        <p:cTn id="21" dur="500"/>
                                        <p:tgtEl>
                                          <p:spTgt spid="1741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411">
                                            <p:txEl>
                                              <p:pRg st="5" end="5"/>
                                            </p:txEl>
                                          </p:spTgt>
                                        </p:tgtEl>
                                        <p:attrNameLst>
                                          <p:attrName>style.visibility</p:attrName>
                                        </p:attrNameLst>
                                      </p:cBhvr>
                                      <p:to>
                                        <p:strVal val="visible"/>
                                      </p:to>
                                    </p:set>
                                    <p:animEffect transition="in" filter="fade">
                                      <p:cBhvr>
                                        <p:cTn id="26" dur="500"/>
                                        <p:tgtEl>
                                          <p:spTgt spid="17411">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411">
                                            <p:txEl>
                                              <p:pRg st="6" end="6"/>
                                            </p:txEl>
                                          </p:spTgt>
                                        </p:tgtEl>
                                        <p:attrNameLst>
                                          <p:attrName>style.visibility</p:attrName>
                                        </p:attrNameLst>
                                      </p:cBhvr>
                                      <p:to>
                                        <p:strVal val="visible"/>
                                      </p:to>
                                    </p:set>
                                    <p:animEffect transition="in" filter="fade">
                                      <p:cBhvr>
                                        <p:cTn id="29" dur="500"/>
                                        <p:tgtEl>
                                          <p:spTgt spid="1741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411">
                                            <p:txEl>
                                              <p:pRg st="7" end="7"/>
                                            </p:txEl>
                                          </p:spTgt>
                                        </p:tgtEl>
                                        <p:attrNameLst>
                                          <p:attrName>style.visibility</p:attrName>
                                        </p:attrNameLst>
                                      </p:cBhvr>
                                      <p:to>
                                        <p:strVal val="visible"/>
                                      </p:to>
                                    </p:set>
                                    <p:animEffect transition="in" filter="fade">
                                      <p:cBhvr>
                                        <p:cTn id="34" dur="500"/>
                                        <p:tgtEl>
                                          <p:spTgt spid="17411">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411">
                                            <p:txEl>
                                              <p:pRg st="8" end="8"/>
                                            </p:txEl>
                                          </p:spTgt>
                                        </p:tgtEl>
                                        <p:attrNameLst>
                                          <p:attrName>style.visibility</p:attrName>
                                        </p:attrNameLst>
                                      </p:cBhvr>
                                      <p:to>
                                        <p:strVal val="visible"/>
                                      </p:to>
                                    </p:set>
                                    <p:animEffect transition="in" filter="fade">
                                      <p:cBhvr>
                                        <p:cTn id="37" dur="500"/>
                                        <p:tgtEl>
                                          <p:spTgt spid="174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eaLnBrk="1" hangingPunct="1"/>
            <a:r>
              <a:rPr lang="en-US" sz="3600" smtClean="0"/>
              <a:t>TQM Philosophy– What’s Different? (</a:t>
            </a:r>
            <a:r>
              <a:rPr lang="en-US" sz="2000" smtClean="0"/>
              <a:t>continued</a:t>
            </a:r>
            <a:r>
              <a:rPr lang="en-US" sz="3600" smtClean="0"/>
              <a:t>)</a:t>
            </a:r>
          </a:p>
        </p:txBody>
      </p:sp>
      <p:sp>
        <p:nvSpPr>
          <p:cNvPr id="18435" name="Rectangle 3"/>
          <p:cNvSpPr>
            <a:spLocks noGrp="1" noChangeArrowheads="1"/>
          </p:cNvSpPr>
          <p:nvPr>
            <p:ph type="body" idx="1"/>
          </p:nvPr>
        </p:nvSpPr>
        <p:spPr>
          <a:xfrm>
            <a:off x="703157" y="1662113"/>
            <a:ext cx="10363200" cy="4459287"/>
          </a:xfrm>
        </p:spPr>
        <p:txBody>
          <a:bodyPr/>
          <a:lstStyle/>
          <a:p>
            <a:pPr eaLnBrk="1" hangingPunct="1">
              <a:lnSpc>
                <a:spcPct val="90000"/>
              </a:lnSpc>
            </a:pPr>
            <a:r>
              <a:rPr lang="en-US" sz="2800" dirty="0" smtClean="0">
                <a:solidFill>
                  <a:schemeClr val="folHlink"/>
                </a:solidFill>
              </a:rPr>
              <a:t>Understanding</a:t>
            </a:r>
            <a:r>
              <a:rPr lang="en-US" dirty="0" smtClean="0">
                <a:solidFill>
                  <a:schemeClr val="folHlink"/>
                </a:solidFill>
              </a:rPr>
              <a:t> Quality Tools</a:t>
            </a:r>
          </a:p>
          <a:p>
            <a:pPr lvl="1" eaLnBrk="1" hangingPunct="1">
              <a:lnSpc>
                <a:spcPct val="90000"/>
              </a:lnSpc>
            </a:pPr>
            <a:r>
              <a:rPr lang="en-US" sz="2400" dirty="0" smtClean="0"/>
              <a:t>Ongoing training on analysis, assessment, and correction, &amp; implementation tools</a:t>
            </a:r>
          </a:p>
          <a:p>
            <a:pPr eaLnBrk="1" hangingPunct="1">
              <a:lnSpc>
                <a:spcPct val="90000"/>
              </a:lnSpc>
            </a:pPr>
            <a:r>
              <a:rPr lang="en-US" sz="2800" dirty="0" smtClean="0">
                <a:solidFill>
                  <a:schemeClr val="folHlink"/>
                </a:solidFill>
              </a:rPr>
              <a:t>Team Approach</a:t>
            </a:r>
          </a:p>
          <a:p>
            <a:pPr lvl="1" eaLnBrk="1" hangingPunct="1">
              <a:lnSpc>
                <a:spcPct val="90000"/>
              </a:lnSpc>
            </a:pPr>
            <a:r>
              <a:rPr lang="en-US" sz="2400" dirty="0" smtClean="0"/>
              <a:t>Teams formed around processes – 8 to 10 people</a:t>
            </a:r>
          </a:p>
          <a:p>
            <a:pPr lvl="1" eaLnBrk="1" hangingPunct="1">
              <a:lnSpc>
                <a:spcPct val="90000"/>
              </a:lnSpc>
            </a:pPr>
            <a:r>
              <a:rPr lang="en-US" sz="2400" dirty="0" smtClean="0"/>
              <a:t>Meet weekly to analyze and solve problems</a:t>
            </a:r>
          </a:p>
          <a:p>
            <a:pPr eaLnBrk="1" hangingPunct="1">
              <a:lnSpc>
                <a:spcPct val="90000"/>
              </a:lnSpc>
            </a:pPr>
            <a:r>
              <a:rPr lang="en-US" sz="2800" dirty="0" smtClean="0">
                <a:solidFill>
                  <a:schemeClr val="folHlink"/>
                </a:solidFill>
              </a:rPr>
              <a:t>Benchmarking</a:t>
            </a:r>
          </a:p>
          <a:p>
            <a:pPr lvl="1" eaLnBrk="1" hangingPunct="1">
              <a:lnSpc>
                <a:spcPct val="90000"/>
              </a:lnSpc>
            </a:pPr>
            <a:r>
              <a:rPr lang="en-US" sz="2400" dirty="0" smtClean="0"/>
              <a:t>Studying practices at “best in class” companies </a:t>
            </a:r>
          </a:p>
          <a:p>
            <a:pPr eaLnBrk="1" hangingPunct="1">
              <a:lnSpc>
                <a:spcPct val="90000"/>
              </a:lnSpc>
            </a:pPr>
            <a:r>
              <a:rPr lang="en-US" sz="2800" dirty="0" smtClean="0">
                <a:solidFill>
                  <a:schemeClr val="folHlink"/>
                </a:solidFill>
              </a:rPr>
              <a:t>Managing Supplier Quality</a:t>
            </a:r>
          </a:p>
          <a:p>
            <a:pPr lvl="1" eaLnBrk="1" hangingPunct="1">
              <a:lnSpc>
                <a:spcPct val="90000"/>
              </a:lnSpc>
            </a:pPr>
            <a:r>
              <a:rPr lang="en-US" sz="2400" dirty="0" smtClean="0"/>
              <a:t>Certifying suppliers vs. receiving inspection</a:t>
            </a:r>
          </a:p>
          <a:p>
            <a:pPr eaLnBrk="1" hangingPunct="1">
              <a:lnSpc>
                <a:spcPct val="90000"/>
              </a:lnSpc>
            </a:pPr>
            <a:endParaRPr lang="en-US" sz="2400" dirty="0" smtClean="0"/>
          </a:p>
          <a:p>
            <a:pPr eaLnBrk="1" hangingPunct="1">
              <a:lnSpc>
                <a:spcPct val="90000"/>
              </a:lnSpc>
            </a:pPr>
            <a:endParaRPr lang="en-US" sz="2400" dirty="0" smtClean="0"/>
          </a:p>
          <a:p>
            <a:pPr eaLnBrk="1" hangingPunct="1">
              <a:lnSpc>
                <a:spcPct val="90000"/>
              </a:lnSpc>
            </a:pPr>
            <a:endParaRPr lang="en-US" sz="2400" dirty="0" smtClean="0"/>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35">
                                            <p:txEl>
                                              <p:pRg st="1" end="1"/>
                                            </p:txEl>
                                          </p:spTgt>
                                        </p:tgtEl>
                                        <p:attrNameLst>
                                          <p:attrName>style.visibility</p:attrName>
                                        </p:attrNameLst>
                                      </p:cBhvr>
                                      <p:to>
                                        <p:strVal val="visible"/>
                                      </p:to>
                                    </p:set>
                                    <p:animEffect transition="in" filter="fade">
                                      <p:cBhvr>
                                        <p:cTn id="10" dur="500"/>
                                        <p:tgtEl>
                                          <p:spTgt spid="1843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Effect transition="in" filter="fade">
                                      <p:cBhvr>
                                        <p:cTn id="15" dur="500"/>
                                        <p:tgtEl>
                                          <p:spTgt spid="1843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435">
                                            <p:txEl>
                                              <p:pRg st="3" end="3"/>
                                            </p:txEl>
                                          </p:spTgt>
                                        </p:tgtEl>
                                        <p:attrNameLst>
                                          <p:attrName>style.visibility</p:attrName>
                                        </p:attrNameLst>
                                      </p:cBhvr>
                                      <p:to>
                                        <p:strVal val="visible"/>
                                      </p:to>
                                    </p:set>
                                    <p:animEffect transition="in" filter="fade">
                                      <p:cBhvr>
                                        <p:cTn id="18" dur="500"/>
                                        <p:tgtEl>
                                          <p:spTgt spid="1843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435">
                                            <p:txEl>
                                              <p:pRg st="4" end="4"/>
                                            </p:txEl>
                                          </p:spTgt>
                                        </p:tgtEl>
                                        <p:attrNameLst>
                                          <p:attrName>style.visibility</p:attrName>
                                        </p:attrNameLst>
                                      </p:cBhvr>
                                      <p:to>
                                        <p:strVal val="visible"/>
                                      </p:to>
                                    </p:set>
                                    <p:animEffect transition="in" filter="fade">
                                      <p:cBhvr>
                                        <p:cTn id="21" dur="500"/>
                                        <p:tgtEl>
                                          <p:spTgt spid="1843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435">
                                            <p:txEl>
                                              <p:pRg st="5" end="5"/>
                                            </p:txEl>
                                          </p:spTgt>
                                        </p:tgtEl>
                                        <p:attrNameLst>
                                          <p:attrName>style.visibility</p:attrName>
                                        </p:attrNameLst>
                                      </p:cBhvr>
                                      <p:to>
                                        <p:strVal val="visible"/>
                                      </p:to>
                                    </p:set>
                                    <p:animEffect transition="in" filter="fade">
                                      <p:cBhvr>
                                        <p:cTn id="26" dur="500"/>
                                        <p:tgtEl>
                                          <p:spTgt spid="18435">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435">
                                            <p:txEl>
                                              <p:pRg st="6" end="6"/>
                                            </p:txEl>
                                          </p:spTgt>
                                        </p:tgtEl>
                                        <p:attrNameLst>
                                          <p:attrName>style.visibility</p:attrName>
                                        </p:attrNameLst>
                                      </p:cBhvr>
                                      <p:to>
                                        <p:strVal val="visible"/>
                                      </p:to>
                                    </p:set>
                                    <p:animEffect transition="in" filter="fade">
                                      <p:cBhvr>
                                        <p:cTn id="29" dur="500"/>
                                        <p:tgtEl>
                                          <p:spTgt spid="1843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435">
                                            <p:txEl>
                                              <p:pRg st="7" end="7"/>
                                            </p:txEl>
                                          </p:spTgt>
                                        </p:tgtEl>
                                        <p:attrNameLst>
                                          <p:attrName>style.visibility</p:attrName>
                                        </p:attrNameLst>
                                      </p:cBhvr>
                                      <p:to>
                                        <p:strVal val="visible"/>
                                      </p:to>
                                    </p:set>
                                    <p:animEffect transition="in" filter="fade">
                                      <p:cBhvr>
                                        <p:cTn id="34" dur="500"/>
                                        <p:tgtEl>
                                          <p:spTgt spid="18435">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435">
                                            <p:txEl>
                                              <p:pRg st="8" end="8"/>
                                            </p:txEl>
                                          </p:spTgt>
                                        </p:tgtEl>
                                        <p:attrNameLst>
                                          <p:attrName>style.visibility</p:attrName>
                                        </p:attrNameLst>
                                      </p:cBhvr>
                                      <p:to>
                                        <p:strVal val="visible"/>
                                      </p:to>
                                    </p:set>
                                    <p:animEffect transition="in" filter="fade">
                                      <p:cBhvr>
                                        <p:cTn id="37" dur="500"/>
                                        <p:tgtEl>
                                          <p:spTgt spid="184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3197</TotalTime>
  <Words>2164</Words>
  <Application>Microsoft Office PowerPoint</Application>
  <PresentationFormat>Custom</PresentationFormat>
  <Paragraphs>644</Paragraphs>
  <Slides>59</Slides>
  <Notes>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59</vt:i4>
      </vt:variant>
    </vt:vector>
  </HeadingPairs>
  <TitlesOfParts>
    <vt:vector size="63" baseType="lpstr">
      <vt:lpstr>Office Theme</vt:lpstr>
      <vt:lpstr>Photo Editor Photo</vt:lpstr>
      <vt:lpstr>Document</vt:lpstr>
      <vt:lpstr>Equation</vt:lpstr>
      <vt:lpstr>Chapter 5</vt:lpstr>
      <vt:lpstr>Competing on Quality?</vt:lpstr>
      <vt:lpstr>Defining Quality – 5 Ways</vt:lpstr>
      <vt:lpstr>Manufacturing Quality vs. Service Quality</vt:lpstr>
      <vt:lpstr>Cost of Quality</vt:lpstr>
      <vt:lpstr>What is TQM?</vt:lpstr>
      <vt:lpstr>Evolution of TQM – New Focus</vt:lpstr>
      <vt:lpstr>TQM Philosophy – What’s Different?</vt:lpstr>
      <vt:lpstr>TQM Philosophy– What’s Different? (continued)</vt:lpstr>
      <vt:lpstr>Ways of Improving Quality</vt:lpstr>
      <vt:lpstr>PDSA Details</vt:lpstr>
      <vt:lpstr>PDSA (continued)</vt:lpstr>
      <vt:lpstr>Seven Problem Solving Tools</vt:lpstr>
      <vt:lpstr>Cause-and-Effect Diagrams</vt:lpstr>
      <vt:lpstr>Example: Delayed Flight Departures</vt:lpstr>
      <vt:lpstr>Flowcharts</vt:lpstr>
      <vt:lpstr>Example: Process at Departure Gate</vt:lpstr>
      <vt:lpstr>Checklist</vt:lpstr>
      <vt:lpstr>Control Charts</vt:lpstr>
      <vt:lpstr>Scatter Diagrams</vt:lpstr>
      <vt:lpstr>Pareto Analysis</vt:lpstr>
      <vt:lpstr>Histograms</vt:lpstr>
      <vt:lpstr> Quality Awards and Standards</vt:lpstr>
      <vt:lpstr>MBNQA- What Is It?</vt:lpstr>
      <vt:lpstr>The Deming Prize</vt:lpstr>
      <vt:lpstr>ISO Standards</vt:lpstr>
      <vt:lpstr>Why TQM Efforts Fail</vt:lpstr>
      <vt:lpstr> Statistical Quality Control Techniques </vt:lpstr>
      <vt:lpstr>Sources of Variation in Production and Service Processes</vt:lpstr>
      <vt:lpstr>Measuring Variation: The Standard Deviation</vt:lpstr>
      <vt:lpstr>Process Capability</vt:lpstr>
      <vt:lpstr>Relationship between Process Variability and Specification Width</vt:lpstr>
      <vt:lpstr>Three Sigma Capability</vt:lpstr>
      <vt:lpstr>Six Sigma Capability</vt:lpstr>
      <vt:lpstr>Process Control Charts</vt:lpstr>
      <vt:lpstr>Setting Control Limits</vt:lpstr>
      <vt:lpstr>Types of Control Charts</vt:lpstr>
      <vt:lpstr>Control Charts for Variables</vt:lpstr>
      <vt:lpstr>x-bar and R charts monitor different parameters!</vt:lpstr>
      <vt:lpstr>Constructing a X-bar Chart:</vt:lpstr>
      <vt:lpstr>Step 1: Calculate the Mean of Each Sample</vt:lpstr>
      <vt:lpstr>Step 2: Calculate the Standard Deviation of the Sample Mean</vt:lpstr>
      <vt:lpstr>Step 3: Calculate CL, UCL, LCL</vt:lpstr>
      <vt:lpstr>Step 4: Draw the Chart</vt:lpstr>
      <vt:lpstr>An Alternative Method for the X-bar Chart Using R-bar and the A2 Factor</vt:lpstr>
      <vt:lpstr>Step 1: Calculate the Range of Each Sample and Average Range</vt:lpstr>
      <vt:lpstr>Step 2: Calculate CL, UCL, LCL</vt:lpstr>
      <vt:lpstr>Control Chart for Range (R-Chart)</vt:lpstr>
      <vt:lpstr>R-Bar Control Chart</vt:lpstr>
      <vt:lpstr>Control Charts for Attributes –P-Charts &amp; C-Charts</vt:lpstr>
      <vt:lpstr>Constructing a P-Chart:</vt:lpstr>
      <vt:lpstr>Step 1: Calculate the Percent defective of Each Sample and the Overall Percent Defective (P-Bar)</vt:lpstr>
      <vt:lpstr>Step 2: Calculate the Standard Deviation of P.</vt:lpstr>
      <vt:lpstr>Step 3: Calculate CL, UCL, LCL</vt:lpstr>
      <vt:lpstr>Step 4: Draw the Chart</vt:lpstr>
      <vt:lpstr>Constructing a C-Chart:</vt:lpstr>
      <vt:lpstr>Calculate CL, UCL, LCL</vt:lpstr>
      <vt:lpstr>SQC in Services</vt:lpstr>
      <vt:lpstr>Slide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Yabibal Afework Abate</dc:creator>
  <cp:lastModifiedBy>HP</cp:lastModifiedBy>
  <cp:revision>104</cp:revision>
  <dcterms:created xsi:type="dcterms:W3CDTF">2018-10-18T13:33:39Z</dcterms:created>
  <dcterms:modified xsi:type="dcterms:W3CDTF">2019-05-29T06:04:30Z</dcterms:modified>
</cp:coreProperties>
</file>