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384" r:id="rId2"/>
    <p:sldId id="445" r:id="rId3"/>
    <p:sldId id="461" r:id="rId4"/>
    <p:sldId id="499" r:id="rId5"/>
    <p:sldId id="447" r:id="rId6"/>
    <p:sldId id="468" r:id="rId7"/>
    <p:sldId id="500" r:id="rId8"/>
    <p:sldId id="501" r:id="rId9"/>
    <p:sldId id="502" r:id="rId10"/>
    <p:sldId id="503" r:id="rId11"/>
    <p:sldId id="505" r:id="rId12"/>
    <p:sldId id="506" r:id="rId13"/>
    <p:sldId id="504" r:id="rId14"/>
    <p:sldId id="508" r:id="rId15"/>
    <p:sldId id="510" r:id="rId16"/>
    <p:sldId id="511" r:id="rId17"/>
    <p:sldId id="512" r:id="rId18"/>
    <p:sldId id="513" r:id="rId19"/>
    <p:sldId id="514" r:id="rId20"/>
    <p:sldId id="515" r:id="rId21"/>
    <p:sldId id="516" r:id="rId22"/>
    <p:sldId id="517" r:id="rId23"/>
    <p:sldId id="507" r:id="rId24"/>
    <p:sldId id="521" r:id="rId25"/>
    <p:sldId id="520" r:id="rId26"/>
    <p:sldId id="522" r:id="rId27"/>
    <p:sldId id="523" r:id="rId28"/>
    <p:sldId id="42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99"/>
    <a:srgbClr val="0000CC"/>
    <a:srgbClr val="0000FF"/>
    <a:srgbClr val="00FF00"/>
    <a:srgbClr val="00FF99"/>
    <a:srgbClr val="0066CC"/>
    <a:srgbClr val="000099"/>
    <a:srgbClr val="00FFCC"/>
    <a:srgbClr val="FF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89964" autoAdjust="0"/>
  </p:normalViewPr>
  <p:slideViewPr>
    <p:cSldViewPr>
      <p:cViewPr varScale="1">
        <p:scale>
          <a:sx n="65" d="100"/>
          <a:sy n="65" d="100"/>
        </p:scale>
        <p:origin x="-1530"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31F5C3-4A3F-4549-B0C7-25B66BF3DF59}" type="datetimeFigureOut">
              <a:rPr lang="en-US" smtClean="0"/>
              <a:pPr/>
              <a:t>1/11/2020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6E53C9-F864-45ED-A179-75645CED5C4F}" type="slidenum">
              <a:rPr lang="en-US" smtClean="0"/>
              <a:pPr/>
              <a:t>‹#›</a:t>
            </a:fld>
            <a:endParaRPr lang="en-US" dirty="0"/>
          </a:p>
        </p:txBody>
      </p:sp>
    </p:spTree>
    <p:extLst>
      <p:ext uri="{BB962C8B-B14F-4D97-AF65-F5344CB8AC3E}">
        <p14:creationId xmlns="" xmlns:p14="http://schemas.microsoft.com/office/powerpoint/2010/main" val="2567412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 stock </a:t>
            </a:r>
            <a:r>
              <a:rPr lang="en-US" sz="1200" b="1" i="0" kern="1200" dirty="0" smtClean="0">
                <a:solidFill>
                  <a:schemeClr val="tx1"/>
                </a:solidFill>
                <a:latin typeface="+mn-lt"/>
                <a:ea typeface="+mn-ea"/>
                <a:cs typeface="+mn-cs"/>
              </a:rPr>
              <a:t>index</a:t>
            </a:r>
            <a:r>
              <a:rPr lang="en-US" sz="1200" b="0" i="0" kern="1200" dirty="0" smtClean="0">
                <a:solidFill>
                  <a:schemeClr val="tx1"/>
                </a:solidFill>
                <a:latin typeface="+mn-lt"/>
                <a:ea typeface="+mn-ea"/>
                <a:cs typeface="+mn-cs"/>
              </a:rPr>
              <a:t> or stock market </a:t>
            </a:r>
            <a:r>
              <a:rPr lang="en-US" sz="1200" b="1" i="0" kern="1200" dirty="0" smtClean="0">
                <a:solidFill>
                  <a:schemeClr val="tx1"/>
                </a:solidFill>
                <a:latin typeface="+mn-lt"/>
                <a:ea typeface="+mn-ea"/>
                <a:cs typeface="+mn-cs"/>
              </a:rPr>
              <a:t>index</a:t>
            </a:r>
            <a:r>
              <a:rPr lang="en-US" sz="1200" b="0" i="0" kern="1200" dirty="0" smtClean="0">
                <a:solidFill>
                  <a:schemeClr val="tx1"/>
                </a:solidFill>
                <a:latin typeface="+mn-lt"/>
                <a:ea typeface="+mn-ea"/>
                <a:cs typeface="+mn-cs"/>
              </a:rPr>
              <a:t> is a measurement of a section of the stock market. It is computed from the prices of selected stocks (typically a weighted average). </a:t>
            </a:r>
            <a:r>
              <a:rPr lang="en-US" sz="1200" b="0" i="0" kern="1200" smtClean="0">
                <a:solidFill>
                  <a:schemeClr val="tx1"/>
                </a:solidFill>
                <a:latin typeface="+mn-lt"/>
                <a:ea typeface="+mn-ea"/>
                <a:cs typeface="+mn-cs"/>
              </a:rPr>
              <a:t>It is a tool used by investors and financial managers to describe the market, and to compare the return on specific investments</a:t>
            </a:r>
            <a:endParaRPr lang="en-US"/>
          </a:p>
        </p:txBody>
      </p:sp>
      <p:sp>
        <p:nvSpPr>
          <p:cNvPr id="4" name="Slide Number Placeholder 3"/>
          <p:cNvSpPr>
            <a:spLocks noGrp="1"/>
          </p:cNvSpPr>
          <p:nvPr>
            <p:ph type="sldNum" sz="quarter" idx="10"/>
          </p:nvPr>
        </p:nvSpPr>
        <p:spPr/>
        <p:txBody>
          <a:bodyPr/>
          <a:lstStyle/>
          <a:p>
            <a:fld id="{286E53C9-F864-45ED-A179-75645CED5C4F}" type="slidenum">
              <a:rPr lang="en-US" smtClean="0"/>
              <a:pPr/>
              <a:t>20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4354A3-FC36-4B2F-940F-F2928605A065}"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1291939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6A631-EAC2-46F9-A5AF-41137B82F76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3834703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DF4FFC-0AD5-4770-B7AC-9F4E2EDB886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211174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4E37BB-B863-4B71-AC4A-55FE5CF519BA}"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1260132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2000DB-25E7-4DB4-8C9F-CB4DA1BC0912}"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Advanced Management Accounting:</a:t>
            </a:r>
            <a:endParaRPr lang="en-US" dirty="0"/>
          </a:p>
        </p:txBody>
      </p:sp>
      <p:sp>
        <p:nvSpPr>
          <p:cNvPr id="6" name="Slide Number Placeholder 5"/>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276532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7FEF4C-6E3A-4657-998C-9BE41E80BD33}"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1528215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B5F58E-5D58-4AD9-9807-5090BC3186B8}" type="datetime1">
              <a:rPr lang="en-US" smtClean="0"/>
              <a:pPr/>
              <a:t>1/11/2020</a:t>
            </a:fld>
            <a:endParaRPr lang="en-US" dirty="0"/>
          </a:p>
        </p:txBody>
      </p:sp>
      <p:sp>
        <p:nvSpPr>
          <p:cNvPr id="8" name="Footer Placeholder 7"/>
          <p:cNvSpPr>
            <a:spLocks noGrp="1"/>
          </p:cNvSpPr>
          <p:nvPr>
            <p:ph type="ftr" sz="quarter" idx="11"/>
          </p:nvPr>
        </p:nvSpPr>
        <p:spPr/>
        <p:txBody>
          <a:bodyPr/>
          <a:lstStyle/>
          <a:p>
            <a:r>
              <a:rPr lang="en-US" smtClean="0"/>
              <a:t>Advanced Management Accounting:</a:t>
            </a:r>
            <a:endParaRPr lang="en-US" dirty="0"/>
          </a:p>
        </p:txBody>
      </p:sp>
      <p:sp>
        <p:nvSpPr>
          <p:cNvPr id="9" name="Slide Number Placeholder 8"/>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3174040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A669D3-6BA5-4CBB-A915-B09BED409007}" type="datetime1">
              <a:rPr lang="en-US" smtClean="0"/>
              <a:pPr/>
              <a:t>1/11/2020</a:t>
            </a:fld>
            <a:endParaRPr lang="en-US" dirty="0"/>
          </a:p>
        </p:txBody>
      </p:sp>
      <p:sp>
        <p:nvSpPr>
          <p:cNvPr id="4" name="Footer Placeholder 3"/>
          <p:cNvSpPr>
            <a:spLocks noGrp="1"/>
          </p:cNvSpPr>
          <p:nvPr>
            <p:ph type="ftr" sz="quarter" idx="11"/>
          </p:nvPr>
        </p:nvSpPr>
        <p:spPr/>
        <p:txBody>
          <a:bodyPr/>
          <a:lstStyle/>
          <a:p>
            <a:r>
              <a:rPr lang="en-US" smtClean="0"/>
              <a:t>Advanced Management Accounting:</a:t>
            </a:r>
            <a:endParaRPr lang="en-US" dirty="0"/>
          </a:p>
        </p:txBody>
      </p:sp>
      <p:sp>
        <p:nvSpPr>
          <p:cNvPr id="5" name="Slide Number Placeholder 4"/>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3087308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89B97-3B95-45D4-9A7A-7628B668959B}" type="datetime1">
              <a:rPr lang="en-US" smtClean="0"/>
              <a:pPr/>
              <a:t>1/11/2020</a:t>
            </a:fld>
            <a:endParaRPr lang="en-US" dirty="0"/>
          </a:p>
        </p:txBody>
      </p:sp>
      <p:sp>
        <p:nvSpPr>
          <p:cNvPr id="3" name="Footer Placeholder 2"/>
          <p:cNvSpPr>
            <a:spLocks noGrp="1"/>
          </p:cNvSpPr>
          <p:nvPr>
            <p:ph type="ftr" sz="quarter" idx="11"/>
          </p:nvPr>
        </p:nvSpPr>
        <p:spPr/>
        <p:txBody>
          <a:bodyPr/>
          <a:lstStyle/>
          <a:p>
            <a:r>
              <a:rPr lang="en-US" smtClean="0"/>
              <a:t>Advanced Management Accounting:</a:t>
            </a:r>
            <a:endParaRPr lang="en-US" dirty="0"/>
          </a:p>
        </p:txBody>
      </p:sp>
      <p:sp>
        <p:nvSpPr>
          <p:cNvPr id="4" name="Slide Number Placeholder 3"/>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115857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A903DF-8377-4C0E-9058-C841CD230A17}"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2049209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0FF286-2EB3-4D20-9CEC-989133CF2869}"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Advanced Management Accounting:</a:t>
            </a:r>
            <a:endParaRPr lang="en-US" dirty="0"/>
          </a:p>
        </p:txBody>
      </p:sp>
      <p:sp>
        <p:nvSpPr>
          <p:cNvPr id="7" name="Slide Number Placeholder 6"/>
          <p:cNvSpPr>
            <a:spLocks noGrp="1"/>
          </p:cNvSpPr>
          <p:nvPr>
            <p:ph type="sldNum" sz="quarter" idx="12"/>
          </p:nvPr>
        </p:nvSpPr>
        <p:spPr/>
        <p:txBody>
          <a:body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1315087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42B38F-DD65-421D-9AE1-5B318D86896D}" type="datetime1">
              <a:rPr lang="en-US" smtClean="0"/>
              <a:pPr/>
              <a:t>1/11/2020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Advanced Management Accounting: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18CF1-12AA-49E8-A4B8-E4503BE9F55B}" type="slidenum">
              <a:rPr lang="en-US" smtClean="0"/>
              <a:pPr/>
              <a:t>‹#›</a:t>
            </a:fld>
            <a:endParaRPr lang="en-US" dirty="0"/>
          </a:p>
        </p:txBody>
      </p:sp>
    </p:spTree>
    <p:extLst>
      <p:ext uri="{BB962C8B-B14F-4D97-AF65-F5344CB8AC3E}">
        <p14:creationId xmlns="" xmlns:p14="http://schemas.microsoft.com/office/powerpoint/2010/main" val="3151023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685800"/>
            <a:ext cx="8305800" cy="5791200"/>
          </a:xfrm>
          <a:solidFill>
            <a:schemeClr val="accent4">
              <a:lumMod val="20000"/>
              <a:lumOff val="80000"/>
            </a:schemeClr>
          </a:solidFill>
          <a:scene3d>
            <a:camera prst="orthographicFront"/>
            <a:lightRig rig="threePt" dir="t"/>
          </a:scene3d>
          <a:sp3d>
            <a:bevelT w="266700" h="273050" prst="divot"/>
            <a:bevelB w="273050" h="266700"/>
          </a:sp3d>
        </p:spPr>
        <p:txBody>
          <a:bodyPr>
            <a:normAutofit/>
          </a:bodyPr>
          <a:lstStyle/>
          <a:p>
            <a:endParaRPr lang="en-US" sz="4000" b="1" dirty="0" smtClean="0"/>
          </a:p>
          <a:p>
            <a:r>
              <a:rPr lang="en-AU" sz="4000" b="1" dirty="0" smtClean="0">
                <a:solidFill>
                  <a:srgbClr val="FF0000"/>
                </a:solidFill>
              </a:rPr>
              <a:t>Welcome to all </a:t>
            </a:r>
            <a:r>
              <a:rPr lang="en-AU" sz="4000" b="1" dirty="0" smtClean="0"/>
              <a:t/>
            </a:r>
            <a:br>
              <a:rPr lang="en-AU" sz="4000" b="1" dirty="0" smtClean="0"/>
            </a:br>
            <a:r>
              <a:rPr lang="en-AU" sz="4000" b="1" dirty="0" smtClean="0"/>
              <a:t> 2</a:t>
            </a:r>
            <a:r>
              <a:rPr lang="en-AU" sz="4000" b="1" baseline="30000" dirty="0" smtClean="0"/>
              <a:t>nd</a:t>
            </a:r>
            <a:r>
              <a:rPr lang="en-AU" sz="4000" b="1" dirty="0" smtClean="0"/>
              <a:t> Year MBA. Students</a:t>
            </a:r>
          </a:p>
          <a:p>
            <a:endParaRPr lang="en-US" sz="4000" b="1" dirty="0" smtClean="0"/>
          </a:p>
          <a:p>
            <a:r>
              <a:rPr lang="en-US" sz="4000" b="1" dirty="0" smtClean="0">
                <a:solidFill>
                  <a:schemeClr val="tx1"/>
                </a:solidFill>
              </a:rPr>
              <a:t>Dr. Krishna </a:t>
            </a:r>
            <a:r>
              <a:rPr lang="en-US" sz="4000" b="1" dirty="0" err="1" smtClean="0">
                <a:solidFill>
                  <a:schemeClr val="tx1"/>
                </a:solidFill>
              </a:rPr>
              <a:t>Gadasandula</a:t>
            </a:r>
            <a:r>
              <a:rPr lang="en-US" sz="2000" dirty="0" smtClean="0">
                <a:solidFill>
                  <a:schemeClr val="tx1"/>
                </a:solidFill>
              </a:rPr>
              <a:t/>
            </a:r>
            <a:br>
              <a:rPr lang="en-US" sz="2000" dirty="0" smtClean="0">
                <a:solidFill>
                  <a:schemeClr val="tx1"/>
                </a:solidFill>
              </a:rPr>
            </a:br>
            <a:r>
              <a:rPr lang="en-US" sz="2800" b="1" i="1" dirty="0" smtClean="0">
                <a:solidFill>
                  <a:schemeClr val="tx1"/>
                </a:solidFill>
              </a:rPr>
              <a:t>M.B.A., </a:t>
            </a:r>
            <a:r>
              <a:rPr lang="en-US" sz="2800" b="1" i="1" dirty="0" err="1" smtClean="0">
                <a:solidFill>
                  <a:schemeClr val="tx1"/>
                </a:solidFill>
              </a:rPr>
              <a:t>M.Com</a:t>
            </a:r>
            <a:r>
              <a:rPr lang="en-US" sz="2800" b="1" i="1" dirty="0" smtClean="0">
                <a:solidFill>
                  <a:schemeClr val="tx1"/>
                </a:solidFill>
              </a:rPr>
              <a:t>. </a:t>
            </a:r>
            <a:r>
              <a:rPr lang="en-US" sz="2800" b="1" i="1" dirty="0" err="1" smtClean="0">
                <a:solidFill>
                  <a:schemeClr val="tx1"/>
                </a:solidFill>
              </a:rPr>
              <a:t>M.Phil.</a:t>
            </a:r>
            <a:r>
              <a:rPr lang="en-US" sz="2800" b="1" i="1" dirty="0" smtClean="0">
                <a:solidFill>
                  <a:schemeClr val="tx1"/>
                </a:solidFill>
              </a:rPr>
              <a:t> and Ph.D</a:t>
            </a:r>
            <a:r>
              <a:rPr lang="en-US" sz="2000" b="1" i="1" dirty="0" smtClean="0">
                <a:solidFill>
                  <a:schemeClr val="tx1"/>
                </a:solidFill>
              </a:rPr>
              <a:t>.  </a:t>
            </a:r>
            <a:br>
              <a:rPr lang="en-US" sz="2000" b="1" i="1" dirty="0" smtClean="0">
                <a:solidFill>
                  <a:schemeClr val="tx1"/>
                </a:solidFill>
              </a:rPr>
            </a:br>
            <a:r>
              <a:rPr lang="en-US" sz="2000" b="1" i="1" dirty="0" smtClean="0">
                <a:solidFill>
                  <a:schemeClr val="tx1"/>
                </a:solidFill>
              </a:rPr>
              <a:t>        With more than ten years of experience in Accounting and Finance Teaching, Research, Training &amp; Education Management.</a:t>
            </a:r>
            <a:r>
              <a:rPr lang="en-US" sz="2000" dirty="0" smtClean="0">
                <a:solidFill>
                  <a:schemeClr val="tx1"/>
                </a:solidFill>
              </a:rPr>
              <a:t/>
            </a:r>
            <a:br>
              <a:rPr lang="en-US" sz="2000" dirty="0" smtClean="0">
                <a:solidFill>
                  <a:schemeClr val="tx1"/>
                </a:solidFill>
              </a:rPr>
            </a:br>
            <a:r>
              <a:rPr lang="en-US" sz="2000" dirty="0" smtClean="0">
                <a:solidFill>
                  <a:schemeClr val="tx1"/>
                </a:solidFill>
              </a:rPr>
              <a:t> </a:t>
            </a:r>
            <a:r>
              <a:rPr lang="en-US" sz="1800" b="1" dirty="0" smtClean="0">
                <a:solidFill>
                  <a:schemeClr val="tx1"/>
                </a:solidFill>
              </a:rPr>
              <a:t>Mail: </a:t>
            </a:r>
            <a:r>
              <a:rPr lang="en-US" sz="1800" dirty="0" smtClean="0">
                <a:solidFill>
                  <a:schemeClr val="tx1"/>
                </a:solidFill>
              </a:rPr>
              <a:t>krishnagadasandula@gmail.com,</a:t>
            </a:r>
            <a:r>
              <a:rPr lang="en-US" sz="1800" b="1" dirty="0" smtClean="0">
                <a:solidFill>
                  <a:schemeClr val="tx1"/>
                </a:solidFill>
              </a:rPr>
              <a:t>               # +91 9866349726-</a:t>
            </a:r>
            <a:r>
              <a:rPr lang="en-US" sz="1800" b="1" smtClean="0">
                <a:solidFill>
                  <a:schemeClr val="tx1"/>
                </a:solidFill>
              </a:rPr>
              <a:t>, 0904565415(Local </a:t>
            </a:r>
            <a:r>
              <a:rPr lang="en-US" sz="1800" b="1" dirty="0" smtClean="0">
                <a:solidFill>
                  <a:schemeClr val="tx1"/>
                </a:solidFill>
              </a:rPr>
              <a:t>Phone No.)</a:t>
            </a:r>
          </a:p>
          <a:p>
            <a:r>
              <a:rPr lang="en-US" sz="1800" b="1" dirty="0" smtClean="0">
                <a:solidFill>
                  <a:schemeClr val="tx1"/>
                </a:solidFill>
              </a:rPr>
              <a:t>   </a:t>
            </a:r>
            <a:r>
              <a:rPr lang="en-US" sz="1800" b="1" dirty="0" err="1" smtClean="0">
                <a:solidFill>
                  <a:schemeClr val="tx1"/>
                </a:solidFill>
              </a:rPr>
              <a:t>Hyderabad.India</a:t>
            </a:r>
            <a:r>
              <a:rPr lang="en-US" sz="1800" b="1" dirty="0" smtClean="0"/>
              <a:t>.</a:t>
            </a:r>
            <a:endParaRPr lang="en-US" sz="2000" dirty="0" smtClean="0">
              <a:solidFill>
                <a:schemeClr val="tx1"/>
              </a:solidFill>
              <a:latin typeface="David" pitchFamily="34" charset="-79"/>
              <a:ea typeface="Batang" pitchFamily="18" charset="-127"/>
              <a:cs typeface="David" pitchFamily="34" charset="-79"/>
            </a:endParaRPr>
          </a:p>
        </p:txBody>
      </p:sp>
    </p:spTree>
    <p:extLst>
      <p:ext uri="{BB962C8B-B14F-4D97-AF65-F5344CB8AC3E}">
        <p14:creationId xmlns="" xmlns:p14="http://schemas.microsoft.com/office/powerpoint/2010/main" val="41209784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a:bodyPr>
          <a:lstStyle/>
          <a:p>
            <a:pPr lvl="1" algn="ctr" rtl="0">
              <a:spcBef>
                <a:spcPct val="0"/>
              </a:spcBef>
            </a:pPr>
            <a:r>
              <a:rPr lang="en-US" sz="3200" b="1" dirty="0" smtClean="0">
                <a:solidFill>
                  <a:schemeClr val="tx1"/>
                </a:solidFill>
              </a:rPr>
              <a:t>Foreign market entry methods</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fontScale="55000" lnSpcReduction="20000"/>
          </a:bodyPr>
          <a:lstStyle/>
          <a:p>
            <a:r>
              <a:rPr lang="en-US" sz="3800" b="1" dirty="0" smtClean="0">
                <a:solidFill>
                  <a:schemeClr val="tx1"/>
                </a:solidFill>
              </a:rPr>
              <a:t>Market entry methods</a:t>
            </a:r>
          </a:p>
          <a:p>
            <a:pPr algn="just"/>
            <a:r>
              <a:rPr lang="en-US" sz="3800" dirty="0" smtClean="0">
                <a:solidFill>
                  <a:schemeClr val="tx1"/>
                </a:solidFill>
              </a:rPr>
              <a:t>When you know the scale of entry, you will need to work out how to take your business abroad. This will require careful consideration as your decision could significantly impact your results. There are several market entry methods that can be used.</a:t>
            </a:r>
          </a:p>
          <a:p>
            <a:pPr algn="just"/>
            <a:r>
              <a:rPr lang="en-US" sz="3800" b="1" dirty="0" smtClean="0">
                <a:solidFill>
                  <a:schemeClr val="tx1"/>
                </a:solidFill>
              </a:rPr>
              <a:t>Exporting</a:t>
            </a:r>
            <a:r>
              <a:rPr lang="en-US" sz="3800" dirty="0" smtClean="0">
                <a:solidFill>
                  <a:schemeClr val="tx1"/>
                </a:solidFill>
              </a:rPr>
              <a:t/>
            </a:r>
            <a:br>
              <a:rPr lang="en-US" sz="3800" dirty="0" smtClean="0">
                <a:solidFill>
                  <a:schemeClr val="tx1"/>
                </a:solidFill>
              </a:rPr>
            </a:br>
            <a:r>
              <a:rPr lang="en-US" sz="3800" dirty="0" smtClean="0">
                <a:solidFill>
                  <a:schemeClr val="tx1"/>
                </a:solidFill>
              </a:rPr>
              <a:t/>
            </a:r>
            <a:br>
              <a:rPr lang="en-US" sz="3800" dirty="0" smtClean="0">
                <a:solidFill>
                  <a:schemeClr val="tx1"/>
                </a:solidFill>
              </a:rPr>
            </a:br>
            <a:r>
              <a:rPr lang="en-US" sz="3800" dirty="0" smtClean="0">
                <a:solidFill>
                  <a:schemeClr val="tx1"/>
                </a:solidFill>
              </a:rPr>
              <a:t>Exporting is the direct sale of goods and / or services in another country. It is possibly the best-known method of entering a foreign market, as well as the lowest risk. It may also be cost-effective as you will not need to invest in production facilities in your chosen country – all goods are still produced in your home country then sent to foreign countries for sale. However, rising transportation costs are likely to increase the cost of exporting in the near future.</a:t>
            </a:r>
          </a:p>
          <a:p>
            <a:pPr algn="just"/>
            <a:r>
              <a:rPr lang="en-US" sz="3800" b="1" dirty="0" smtClean="0">
                <a:solidFill>
                  <a:schemeClr val="tx1"/>
                </a:solidFill>
              </a:rPr>
              <a:t>Licensing</a:t>
            </a:r>
            <a:r>
              <a:rPr lang="en-US" sz="3800" dirty="0" smtClean="0">
                <a:solidFill>
                  <a:schemeClr val="tx1"/>
                </a:solidFill>
              </a:rPr>
              <a:t/>
            </a:r>
            <a:br>
              <a:rPr lang="en-US" sz="3800" dirty="0" smtClean="0">
                <a:solidFill>
                  <a:schemeClr val="tx1"/>
                </a:solidFill>
              </a:rPr>
            </a:br>
            <a:r>
              <a:rPr lang="en-US" sz="3800" dirty="0" smtClean="0">
                <a:solidFill>
                  <a:schemeClr val="tx1"/>
                </a:solidFill>
              </a:rPr>
              <a:t/>
            </a:r>
            <a:br>
              <a:rPr lang="en-US" sz="3800" dirty="0" smtClean="0">
                <a:solidFill>
                  <a:schemeClr val="tx1"/>
                </a:solidFill>
              </a:rPr>
            </a:br>
            <a:r>
              <a:rPr lang="en-US" sz="3800" dirty="0" smtClean="0">
                <a:solidFill>
                  <a:schemeClr val="tx1"/>
                </a:solidFill>
              </a:rPr>
              <a:t>Licensing allows another company in your target country to use your property. The property in question is normally intangible – for example, trademarks, production techniques or patents. The licensee will pay a fee in order to be allowed the right to use the property.</a:t>
            </a:r>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685799"/>
          </a:xfrm>
        </p:spPr>
        <p:txBody>
          <a:bodyPr>
            <a:normAutofit/>
          </a:bodyPr>
          <a:lstStyle/>
          <a:p>
            <a:pPr lvl="1" algn="ctr" rtl="0">
              <a:spcBef>
                <a:spcPct val="0"/>
              </a:spcBef>
            </a:pPr>
            <a:r>
              <a:rPr lang="en-US" sz="3200" b="1" dirty="0" smtClean="0">
                <a:solidFill>
                  <a:schemeClr val="tx1"/>
                </a:solidFill>
              </a:rPr>
              <a:t>Foreign market entry methods</a:t>
            </a:r>
            <a:endParaRPr lang="en-US" dirty="0"/>
          </a:p>
        </p:txBody>
      </p:sp>
      <p:sp>
        <p:nvSpPr>
          <p:cNvPr id="4" name="Subtitle 3"/>
          <p:cNvSpPr>
            <a:spLocks noGrp="1"/>
          </p:cNvSpPr>
          <p:nvPr>
            <p:ph type="subTitle" idx="1"/>
          </p:nvPr>
        </p:nvSpPr>
        <p:spPr>
          <a:xfrm>
            <a:off x="152400" y="914400"/>
            <a:ext cx="8686800" cy="5638800"/>
          </a:xfrm>
        </p:spPr>
        <p:txBody>
          <a:bodyPr>
            <a:normAutofit fontScale="55000" lnSpcReduction="20000"/>
          </a:bodyPr>
          <a:lstStyle/>
          <a:p>
            <a:pPr algn="just"/>
            <a:r>
              <a:rPr lang="en-US" sz="3400" b="1" dirty="0" smtClean="0">
                <a:solidFill>
                  <a:schemeClr val="tx1"/>
                </a:solidFill>
              </a:rPr>
              <a:t>Franchising</a:t>
            </a:r>
            <a:r>
              <a:rPr lang="en-US" sz="3400" dirty="0" smtClean="0">
                <a:solidFill>
                  <a:schemeClr val="tx1"/>
                </a:solidFill>
              </a:rPr>
              <a:t/>
            </a:r>
            <a:br>
              <a:rPr lang="en-US" sz="3400" dirty="0" smtClean="0">
                <a:solidFill>
                  <a:schemeClr val="tx1"/>
                </a:solidFill>
              </a:rPr>
            </a:br>
            <a:r>
              <a:rPr lang="en-US" sz="3800" dirty="0" smtClean="0">
                <a:solidFill>
                  <a:schemeClr val="tx1"/>
                </a:solidFill>
              </a:rPr>
              <a:t/>
            </a:r>
            <a:br>
              <a:rPr lang="en-US" sz="3800" dirty="0" smtClean="0">
                <a:solidFill>
                  <a:schemeClr val="tx1"/>
                </a:solidFill>
              </a:rPr>
            </a:br>
            <a:r>
              <a:rPr lang="en-US" sz="3800" dirty="0" smtClean="0">
                <a:solidFill>
                  <a:schemeClr val="tx1"/>
                </a:solidFill>
              </a:rPr>
              <a:t>Franchising is somewhat similar to licensing in that intellectual property rights are sold to a franchisee. However, the rules for how the franchisee carries out business are usually very strict – for example, any processes must be followed, or specific components must be used in manufacturing.</a:t>
            </a:r>
          </a:p>
          <a:p>
            <a:pPr algn="just"/>
            <a:r>
              <a:rPr lang="en-US" sz="3800" b="1" dirty="0" smtClean="0">
                <a:solidFill>
                  <a:schemeClr val="tx1"/>
                </a:solidFill>
              </a:rPr>
              <a:t>Joint-venture</a:t>
            </a:r>
            <a:r>
              <a:rPr lang="en-US" sz="3800" dirty="0" smtClean="0">
                <a:solidFill>
                  <a:schemeClr val="tx1"/>
                </a:solidFill>
              </a:rPr>
              <a:t/>
            </a:r>
            <a:br>
              <a:rPr lang="en-US" sz="3800" dirty="0" smtClean="0">
                <a:solidFill>
                  <a:schemeClr val="tx1"/>
                </a:solidFill>
              </a:rPr>
            </a:br>
            <a:r>
              <a:rPr lang="en-US" sz="3800" dirty="0" smtClean="0">
                <a:solidFill>
                  <a:schemeClr val="tx1"/>
                </a:solidFill>
              </a:rPr>
              <a:t/>
            </a:r>
            <a:br>
              <a:rPr lang="en-US" sz="3800" dirty="0" smtClean="0">
                <a:solidFill>
                  <a:schemeClr val="tx1"/>
                </a:solidFill>
              </a:rPr>
            </a:br>
            <a:r>
              <a:rPr lang="en-US" sz="3800" dirty="0" smtClean="0">
                <a:solidFill>
                  <a:schemeClr val="tx1"/>
                </a:solidFill>
              </a:rPr>
              <a:t>A joint venture consists of two companies establishing a jointly-owned business. One of the owners will be a local business (local to the foreign market). The two companies would then provide the new business with a management team and share control of the joint venture.</a:t>
            </a:r>
          </a:p>
          <a:p>
            <a:endParaRPr lang="en-US" sz="2200" b="1" dirty="0" smtClean="0"/>
          </a:p>
          <a:p>
            <a:r>
              <a:rPr lang="en-US" sz="3300" b="1" dirty="0" smtClean="0">
                <a:solidFill>
                  <a:schemeClr val="tx1"/>
                </a:solidFill>
              </a:rPr>
              <a:t>Foreign direct investment</a:t>
            </a:r>
            <a:r>
              <a:rPr lang="en-US" sz="2200" dirty="0" smtClean="0">
                <a:solidFill>
                  <a:schemeClr val="tx1"/>
                </a:solidFill>
              </a:rPr>
              <a:t/>
            </a:r>
            <a:br>
              <a:rPr lang="en-US" sz="2200" dirty="0" smtClean="0">
                <a:solidFill>
                  <a:schemeClr val="tx1"/>
                </a:solidFill>
              </a:rPr>
            </a:br>
            <a:r>
              <a:rPr lang="en-US" sz="2200" dirty="0" smtClean="0">
                <a:solidFill>
                  <a:schemeClr val="tx1"/>
                </a:solidFill>
              </a:rPr>
              <a:t/>
            </a:r>
            <a:br>
              <a:rPr lang="en-US" sz="2200" dirty="0" smtClean="0">
                <a:solidFill>
                  <a:schemeClr val="tx1"/>
                </a:solidFill>
              </a:rPr>
            </a:br>
            <a:r>
              <a:rPr lang="en-US" sz="3600" dirty="0" smtClean="0">
                <a:solidFill>
                  <a:schemeClr val="tx1"/>
                </a:solidFill>
              </a:rPr>
              <a:t>Foreign direct investment (FDI) is when you directly invest in facilities in a foreign market. It requires a lot of capital to cover costs such as premises, technology and staff. FDI can be done either by establishing a new venture or acquiring an existing company.</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2286000"/>
            <a:ext cx="7772400" cy="685799"/>
          </a:xfrm>
        </p:spPr>
        <p:txBody>
          <a:bodyPr>
            <a:normAutofit/>
          </a:bodyPr>
          <a:lstStyle/>
          <a:p>
            <a:pPr lvl="1" algn="ctr" rtl="0">
              <a:spcBef>
                <a:spcPct val="0"/>
              </a:spcBef>
            </a:pPr>
            <a:r>
              <a:rPr lang="en-US" sz="3200" b="1" dirty="0" smtClean="0">
                <a:solidFill>
                  <a:schemeClr val="tx1"/>
                </a:solidFill>
              </a:rPr>
              <a:t>Stock Market Indicators</a:t>
            </a: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pPr algn="just"/>
            <a:r>
              <a:rPr lang="en-US" sz="3600" dirty="0" smtClean="0"/>
              <a:t/>
            </a:r>
            <a:br>
              <a:rPr lang="en-US" sz="3600" dirty="0" smtClean="0"/>
            </a:br>
            <a:endParaRPr lang="en-US" sz="2200" dirty="0" smtClean="0">
              <a:solidFill>
                <a:schemeClr val="tx1"/>
              </a:solidFill>
            </a:endParaRPr>
          </a:p>
          <a:p>
            <a:pPr algn="just"/>
            <a:r>
              <a:rPr lang="en-US" sz="2000" dirty="0" smtClean="0">
                <a:solidFill>
                  <a:schemeClr val="tx1"/>
                </a:solidFill>
              </a:rPr>
              <a:t/>
            </a:r>
            <a:br>
              <a:rPr lang="en-US" sz="2000" dirty="0" smtClean="0">
                <a:solidFill>
                  <a:schemeClr val="tx1"/>
                </a:solidFill>
              </a:rPr>
            </a:br>
            <a:endParaRPr lang="en-US" sz="2000" dirty="0" smtClean="0">
              <a:solidFill>
                <a:schemeClr val="tx1"/>
              </a:solidFill>
            </a:endParaRPr>
          </a:p>
          <a:p>
            <a:r>
              <a:rPr lang="en-US" sz="2000" dirty="0" smtClean="0"/>
              <a:t/>
            </a:r>
            <a:br>
              <a:rPr lang="en-US" sz="2000" dirty="0" smtClean="0"/>
            </a:br>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a:bodyPr>
          <a:lstStyle/>
          <a:p>
            <a:pPr lvl="1" algn="ctr" rtl="0">
              <a:spcBef>
                <a:spcPct val="0"/>
              </a:spcBef>
            </a:pPr>
            <a:r>
              <a:rPr lang="en-US" sz="3200" b="1" dirty="0" smtClean="0">
                <a:solidFill>
                  <a:schemeClr val="tx1"/>
                </a:solidFill>
              </a:rPr>
              <a:t>Stock Market Indicators</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0418" name="Picture 2" descr="E:\screen shots\stock 1.png"/>
          <p:cNvPicPr>
            <a:picLocks noChangeAspect="1" noChangeArrowheads="1"/>
          </p:cNvPicPr>
          <p:nvPr/>
        </p:nvPicPr>
        <p:blipFill>
          <a:blip r:embed="rId2"/>
          <a:srcRect/>
          <a:stretch>
            <a:fillRect/>
          </a:stretch>
        </p:blipFill>
        <p:spPr bwMode="auto">
          <a:xfrm>
            <a:off x="457200" y="838200"/>
            <a:ext cx="8383347" cy="563879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62000" y="228600"/>
            <a:ext cx="7772400" cy="533400"/>
          </a:xfrm>
        </p:spPr>
        <p:txBody>
          <a:bodyPr>
            <a:normAutofit fontScale="90000"/>
          </a:bodyPr>
          <a:lstStyle/>
          <a:p>
            <a:pPr lvl="1" algn="ctr" rtl="0">
              <a:spcBef>
                <a:spcPct val="0"/>
              </a:spcBef>
            </a:pPr>
            <a:r>
              <a:rPr lang="en-US" sz="3200" b="1" dirty="0" smtClean="0">
                <a:solidFill>
                  <a:schemeClr val="tx1"/>
                </a:solidFill>
              </a:rPr>
              <a:t>Stock Market Indicators</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04800" y="609600"/>
            <a:ext cx="8382000" cy="5486400"/>
          </a:xfrm>
        </p:spPr>
        <p:txBody>
          <a:bodyPr>
            <a:normAutofit/>
          </a:bodyPr>
          <a:lstStyle/>
          <a:p>
            <a:pPr algn="just"/>
            <a:r>
              <a:rPr lang="en-US" sz="2400" b="1" dirty="0" smtClean="0">
                <a:solidFill>
                  <a:schemeClr val="tx1"/>
                </a:solidFill>
              </a:rPr>
              <a:t>Market indicators</a:t>
            </a:r>
            <a:r>
              <a:rPr lang="en-US" sz="2400" dirty="0" smtClean="0">
                <a:solidFill>
                  <a:schemeClr val="tx1"/>
                </a:solidFill>
              </a:rPr>
              <a:t> are  quantitative factors that predict the future behavior of market indices.</a:t>
            </a:r>
          </a:p>
          <a:p>
            <a:pPr algn="just">
              <a:buFont typeface="Arial" pitchFamily="34" charset="0"/>
              <a:buChar char="•"/>
            </a:pPr>
            <a:r>
              <a:rPr lang="en-US" sz="2800" dirty="0" smtClean="0">
                <a:solidFill>
                  <a:schemeClr val="tx1"/>
                </a:solidFill>
              </a:rPr>
              <a:t>A stock market index is a method of measuring a section of the stock  market.</a:t>
            </a:r>
          </a:p>
          <a:p>
            <a:pPr algn="just">
              <a:buFont typeface="Arial" pitchFamily="34" charset="0"/>
              <a:buChar char="•"/>
            </a:pPr>
            <a:r>
              <a:rPr lang="en-US" sz="2800" dirty="0" smtClean="0">
                <a:solidFill>
                  <a:schemeClr val="tx1"/>
                </a:solidFill>
              </a:rPr>
              <a:t>The Index may be weighted to reflect the market capitalization </a:t>
            </a:r>
          </a:p>
          <a:p>
            <a:pPr algn="just">
              <a:buFont typeface="Arial" pitchFamily="34" charset="0"/>
              <a:buChar char="•"/>
            </a:pPr>
            <a:r>
              <a:rPr lang="en-US" sz="2800" dirty="0" smtClean="0">
                <a:solidFill>
                  <a:schemeClr val="tx1"/>
                </a:solidFill>
              </a:rPr>
              <a:t>Stock market indices are useful in understanding the level of prices </a:t>
            </a:r>
          </a:p>
          <a:p>
            <a:pPr algn="just">
              <a:buFont typeface="Arial" pitchFamily="34" charset="0"/>
              <a:buChar char="•"/>
            </a:pPr>
            <a:r>
              <a:rPr lang="en-US" sz="2800" dirty="0" smtClean="0">
                <a:solidFill>
                  <a:schemeClr val="tx1"/>
                </a:solidFill>
              </a:rPr>
              <a:t>and the trend of price movements of the market</a:t>
            </a:r>
          </a:p>
          <a:p>
            <a:pPr algn="l">
              <a:buFont typeface="Arial" pitchFamily="34" charset="0"/>
              <a:buChar char="•"/>
            </a:pPr>
            <a:endParaRPr lang="en-US" sz="2000" dirty="0" smtClean="0"/>
          </a:p>
          <a:p>
            <a:pPr>
              <a:buFont typeface="Arial" pitchFamily="34" charset="0"/>
              <a:buChar char="•"/>
            </a:pPr>
            <a:r>
              <a:rPr lang="en-US" sz="2000" dirty="0" smtClean="0"/>
              <a:t> </a:t>
            </a:r>
          </a:p>
          <a:p>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3490" name="Picture 2" descr="E:\screen shots\st 4.png"/>
          <p:cNvPicPr>
            <a:picLocks noChangeAspect="1" noChangeArrowheads="1"/>
          </p:cNvPicPr>
          <p:nvPr/>
        </p:nvPicPr>
        <p:blipFill>
          <a:blip r:embed="rId2"/>
          <a:srcRect/>
          <a:stretch>
            <a:fillRect/>
          </a:stretch>
        </p:blipFill>
        <p:spPr bwMode="auto">
          <a:xfrm>
            <a:off x="609600" y="762000"/>
            <a:ext cx="7827429" cy="4800599"/>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4514" name="Picture 2" descr="E:\screen shots\st 5.png"/>
          <p:cNvPicPr>
            <a:picLocks noChangeAspect="1" noChangeArrowheads="1"/>
          </p:cNvPicPr>
          <p:nvPr/>
        </p:nvPicPr>
        <p:blipFill>
          <a:blip r:embed="rId2"/>
          <a:srcRect/>
          <a:stretch>
            <a:fillRect/>
          </a:stretch>
        </p:blipFill>
        <p:spPr bwMode="auto">
          <a:xfrm>
            <a:off x="226866" y="609600"/>
            <a:ext cx="8688679" cy="56388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5538" name="Picture 2" descr="E:\screen shots\st 6.png"/>
          <p:cNvPicPr>
            <a:picLocks noChangeAspect="1" noChangeArrowheads="1"/>
          </p:cNvPicPr>
          <p:nvPr/>
        </p:nvPicPr>
        <p:blipFill>
          <a:blip r:embed="rId2"/>
          <a:srcRect/>
          <a:stretch>
            <a:fillRect/>
          </a:stretch>
        </p:blipFill>
        <p:spPr bwMode="auto">
          <a:xfrm>
            <a:off x="304801" y="533400"/>
            <a:ext cx="8748824" cy="54864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6562" name="Picture 2" descr="E:\screen shots\st 7.png"/>
          <p:cNvPicPr>
            <a:picLocks noChangeAspect="1" noChangeArrowheads="1"/>
          </p:cNvPicPr>
          <p:nvPr/>
        </p:nvPicPr>
        <p:blipFill>
          <a:blip r:embed="rId2"/>
          <a:srcRect/>
          <a:stretch>
            <a:fillRect/>
          </a:stretch>
        </p:blipFill>
        <p:spPr bwMode="auto">
          <a:xfrm>
            <a:off x="228600" y="990600"/>
            <a:ext cx="8657218" cy="48006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7586" name="Picture 2" descr="E:\screen shots\st9.png"/>
          <p:cNvPicPr>
            <a:picLocks noChangeAspect="1" noChangeArrowheads="1"/>
          </p:cNvPicPr>
          <p:nvPr/>
        </p:nvPicPr>
        <p:blipFill>
          <a:blip r:embed="rId2"/>
          <a:srcRect/>
          <a:stretch>
            <a:fillRect/>
          </a:stretch>
        </p:blipFill>
        <p:spPr bwMode="auto">
          <a:xfrm>
            <a:off x="358320" y="609600"/>
            <a:ext cx="8452271" cy="5181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685800"/>
            <a:ext cx="8458200" cy="5486400"/>
          </a:xfrm>
          <a:solidFill>
            <a:schemeClr val="accent4">
              <a:lumMod val="20000"/>
              <a:lumOff val="80000"/>
            </a:schemeClr>
          </a:solidFill>
          <a:scene3d>
            <a:camera prst="orthographicFront"/>
            <a:lightRig rig="threePt" dir="t"/>
          </a:scene3d>
          <a:sp3d>
            <a:bevelT w="266700" h="273050" prst="divot"/>
            <a:bevelB w="273050" h="266700"/>
          </a:sp3d>
        </p:spPr>
        <p:txBody>
          <a:bodyPr>
            <a:normAutofit/>
          </a:bodyPr>
          <a:lstStyle/>
          <a:p>
            <a:endParaRPr lang="en-US" sz="2000" dirty="0" smtClean="0">
              <a:solidFill>
                <a:schemeClr val="tx1"/>
              </a:solidFill>
              <a:latin typeface="David" pitchFamily="34" charset="-79"/>
              <a:ea typeface="Batang" pitchFamily="18" charset="-127"/>
              <a:cs typeface="David" pitchFamily="34" charset="-79"/>
            </a:endParaRPr>
          </a:p>
          <a:p>
            <a:pPr fontAlgn="t"/>
            <a:r>
              <a:rPr lang="en-GB" sz="2800" b="1" dirty="0" smtClean="0">
                <a:solidFill>
                  <a:schemeClr val="tx1"/>
                </a:solidFill>
              </a:rPr>
              <a:t>Financial Markets &amp; Institutions</a:t>
            </a:r>
          </a:p>
          <a:p>
            <a:pPr fontAlgn="t"/>
            <a:r>
              <a:rPr lang="en-US" sz="4400" b="1" dirty="0" smtClean="0">
                <a:solidFill>
                  <a:schemeClr val="tx1"/>
                </a:solidFill>
              </a:rPr>
              <a:t>Chapter - 4</a:t>
            </a:r>
          </a:p>
          <a:p>
            <a:pPr fontAlgn="t"/>
            <a:r>
              <a:rPr lang="en-US" sz="2800" b="1" dirty="0" smtClean="0">
                <a:solidFill>
                  <a:schemeClr val="tx1"/>
                </a:solidFill>
              </a:rPr>
              <a:t>SECURITIES MARKET AND TRADING </a:t>
            </a:r>
          </a:p>
          <a:p>
            <a:pPr marL="1428750" lvl="2" indent="-514350" algn="l" fontAlgn="t">
              <a:buAutoNum type="arabicPeriod"/>
            </a:pPr>
            <a:r>
              <a:rPr lang="en-US" dirty="0" smtClean="0">
                <a:solidFill>
                  <a:schemeClr val="tx1"/>
                </a:solidFill>
              </a:rPr>
              <a:t>Primary, Secondary and Third Markets.</a:t>
            </a:r>
          </a:p>
          <a:p>
            <a:pPr marL="1428750" lvl="2" indent="-514350" algn="l" fontAlgn="t">
              <a:buAutoNum type="arabicPeriod"/>
            </a:pPr>
            <a:r>
              <a:rPr lang="en-US" dirty="0" smtClean="0">
                <a:solidFill>
                  <a:schemeClr val="tx1"/>
                </a:solidFill>
              </a:rPr>
              <a:t>Foreign markets</a:t>
            </a:r>
          </a:p>
          <a:p>
            <a:pPr lvl="2" algn="l" fontAlgn="t"/>
            <a:r>
              <a:rPr lang="en-US" dirty="0" smtClean="0">
                <a:solidFill>
                  <a:schemeClr val="tx1"/>
                </a:solidFill>
              </a:rPr>
              <a:t>3.      Stock Market Indicators          </a:t>
            </a:r>
          </a:p>
          <a:p>
            <a:pPr marL="1428750" lvl="2" indent="-514350" algn="l" fontAlgn="t">
              <a:buAutoNum type="arabicPeriod" startAt="4"/>
            </a:pPr>
            <a:r>
              <a:rPr lang="en-US" dirty="0" smtClean="0">
                <a:solidFill>
                  <a:schemeClr val="tx1"/>
                </a:solidFill>
              </a:rPr>
              <a:t>Institutional Vs Private Investments</a:t>
            </a:r>
          </a:p>
          <a:p>
            <a:pPr marL="514350" indent="-514350" algn="l" fontAlgn="t">
              <a:buAutoNum type="arabicPeriod" startAt="4"/>
            </a:pPr>
            <a:endParaRPr lang="en-US" sz="2800" dirty="0" smtClean="0">
              <a:solidFill>
                <a:schemeClr val="tx1"/>
              </a:solidFill>
            </a:endParaRPr>
          </a:p>
          <a:p>
            <a:pPr marL="514350" indent="-514350" algn="l" fontAlgn="t"/>
            <a:endParaRPr lang="en-US" sz="2800" dirty="0" smtClean="0">
              <a:solidFill>
                <a:schemeClr val="tx1"/>
              </a:solidFill>
            </a:endParaRPr>
          </a:p>
        </p:txBody>
      </p:sp>
    </p:spTree>
    <p:extLst>
      <p:ext uri="{BB962C8B-B14F-4D97-AF65-F5344CB8AC3E}">
        <p14:creationId xmlns="" xmlns:p14="http://schemas.microsoft.com/office/powerpoint/2010/main" val="4120978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152399"/>
          </a:xfrm>
        </p:spPr>
        <p:txBody>
          <a:bodyPr>
            <a:normAutofit fontScale="90000"/>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endParaRPr lang="en-US" sz="2000" dirty="0" smtClean="0"/>
          </a:p>
          <a:p>
            <a:r>
              <a:rPr lang="en-US" sz="2000" dirty="0" smtClean="0"/>
              <a:t/>
            </a:r>
            <a:br>
              <a:rPr lang="en-US" sz="2000" dirty="0" smtClean="0"/>
            </a:br>
            <a:endParaRPr lang="en-US" sz="2000" dirty="0" smtClean="0">
              <a:solidFill>
                <a:schemeClr val="tx1"/>
              </a:solidFill>
            </a:endParaRPr>
          </a:p>
          <a:p>
            <a:r>
              <a:rPr lang="en-US" sz="2000" dirty="0" smtClean="0"/>
              <a:t/>
            </a:r>
            <a:br>
              <a:rPr lang="en-US" sz="2000" dirty="0" smtClean="0"/>
            </a:br>
            <a:r>
              <a:rPr lang="en-US" sz="2000" dirty="0" smtClean="0">
                <a:solidFill>
                  <a:schemeClr val="tx1"/>
                </a:solidFill>
              </a:rPr>
              <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pic>
        <p:nvPicPr>
          <p:cNvPr id="68610" name="Picture 2" descr="E:\screen shots\st 8.png"/>
          <p:cNvPicPr>
            <a:picLocks noChangeAspect="1" noChangeArrowheads="1"/>
          </p:cNvPicPr>
          <p:nvPr/>
        </p:nvPicPr>
        <p:blipFill>
          <a:blip r:embed="rId3"/>
          <a:srcRect/>
          <a:stretch>
            <a:fillRect/>
          </a:stretch>
        </p:blipFill>
        <p:spPr bwMode="auto">
          <a:xfrm>
            <a:off x="396909" y="381000"/>
            <a:ext cx="8402983" cy="56388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4294967295"/>
          </p:nvPr>
        </p:nvSpPr>
        <p:spPr>
          <a:xfrm>
            <a:off x="152400" y="609600"/>
            <a:ext cx="8534400" cy="5486400"/>
          </a:xfrm>
        </p:spPr>
        <p:txBody>
          <a:bodyPr>
            <a:normAutofit fontScale="92500" lnSpcReduction="20000"/>
          </a:bodyPr>
          <a:lstStyle/>
          <a:p>
            <a:r>
              <a:rPr lang="en-US" sz="3000" b="1" dirty="0" smtClean="0"/>
              <a:t>Common Indicators for the U.S. Stock Market</a:t>
            </a:r>
          </a:p>
          <a:p>
            <a:pPr algn="just"/>
            <a:r>
              <a:rPr lang="en-US" sz="2800" dirty="0" smtClean="0"/>
              <a:t>The </a:t>
            </a:r>
            <a:r>
              <a:rPr lang="en-US" sz="2800" u="sng" dirty="0" smtClean="0"/>
              <a:t>DJIA</a:t>
            </a:r>
            <a:r>
              <a:rPr lang="en-US" sz="2800" dirty="0" smtClean="0"/>
              <a:t>, also referred to as the Dow, is an average derived from 30 of the top stocks traded on the New York Stock Exchange (NYSE). It is the most highly used and frequently quoted of all the leading stock market indicators.</a:t>
            </a:r>
          </a:p>
          <a:p>
            <a:pPr algn="just"/>
            <a:r>
              <a:rPr lang="en-US" sz="2800" dirty="0" smtClean="0"/>
              <a:t>The </a:t>
            </a:r>
            <a:r>
              <a:rPr lang="en-US" sz="2800" u="sng" dirty="0" smtClean="0"/>
              <a:t>S&amp;P 500 Index</a:t>
            </a:r>
            <a:r>
              <a:rPr lang="en-US" sz="2800" dirty="0" smtClean="0"/>
              <a:t> is made up of 500 stocks that are chosen based on market capitalization, liquidity and their industry sectors. The S&amp;P 500 is a broad market indicator of U.S. equities. The index is a value-weighted index with each stock's weight proportionate to its market value.</a:t>
            </a:r>
          </a:p>
          <a:p>
            <a:pPr algn="just"/>
            <a:r>
              <a:rPr lang="en-US" sz="2800" dirty="0" smtClean="0"/>
              <a:t>The </a:t>
            </a:r>
            <a:r>
              <a:rPr lang="en-US" sz="2800" u="sng" dirty="0" err="1" smtClean="0"/>
              <a:t>Nasdaq</a:t>
            </a:r>
            <a:r>
              <a:rPr lang="en-US" sz="2800" u="sng" dirty="0" smtClean="0"/>
              <a:t> Composite Index</a:t>
            </a:r>
            <a:r>
              <a:rPr lang="en-US" sz="2800" dirty="0" smtClean="0"/>
              <a:t> is weighted by the capitalization of the market. It includes more than 3,000 stocks on the </a:t>
            </a:r>
            <a:r>
              <a:rPr lang="en-US" sz="2800" dirty="0" err="1" smtClean="0"/>
              <a:t>Nasdaq</a:t>
            </a:r>
            <a:r>
              <a:rPr lang="en-US" sz="2800" dirty="0" smtClean="0"/>
              <a:t> Stock Exchange. Included in the index are American depositary receipts, real estate investment trusts and many small-cap stocks.</a:t>
            </a:r>
            <a:endParaRPr lang="en-US" sz="2800" b="1" dirty="0" smtClean="0">
              <a:solidFill>
                <a:schemeClr val="tx1"/>
              </a:solidFill>
            </a:endParaRPr>
          </a:p>
          <a:p>
            <a:pPr algn="just"/>
            <a:endParaRPr lang="en-US" sz="1800" dirty="0" smtClean="0">
              <a:solidFill>
                <a:schemeClr val="tx1"/>
              </a:solidFill>
            </a:endParaRPr>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1" algn="ctr" rtl="0">
              <a:spcBef>
                <a:spcPct val="0"/>
              </a:spcBef>
            </a:pP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4294967295"/>
          </p:nvPr>
        </p:nvSpPr>
        <p:spPr>
          <a:xfrm>
            <a:off x="152400" y="609600"/>
            <a:ext cx="8534400" cy="5486400"/>
          </a:xfrm>
        </p:spPr>
        <p:txBody>
          <a:bodyPr>
            <a:normAutofit/>
          </a:bodyPr>
          <a:lstStyle/>
          <a:p>
            <a:r>
              <a:rPr lang="en-US" sz="3000" b="1" dirty="0" smtClean="0"/>
              <a:t>Common Indicators for the China Stock Market</a:t>
            </a:r>
          </a:p>
          <a:p>
            <a:pPr algn="just"/>
            <a:r>
              <a:rPr lang="en-US" sz="2000" dirty="0" smtClean="0"/>
              <a:t>The SSE Composite (also known as Shanghai Composite) Index is the most commonly used indicator to reflect SSE's market performance. Constituents for the SSE Composite Index are all listed stocks (A shares and </a:t>
            </a:r>
            <a:r>
              <a:rPr lang="en-US" sz="2000" b="1" dirty="0" smtClean="0"/>
              <a:t>B shares</a:t>
            </a:r>
            <a:r>
              <a:rPr lang="en-US" sz="2000" dirty="0" smtClean="0"/>
              <a:t>) at the Shanghai Stock Exchange. The Base Day for the SSE Composite Index is December 19, 1990</a:t>
            </a:r>
            <a:endParaRPr lang="en-US" sz="1400" dirty="0" smtClean="0">
              <a:solidFill>
                <a:schemeClr val="tx1"/>
              </a:solidFill>
            </a:endParaRPr>
          </a:p>
          <a:p>
            <a:pPr>
              <a:buNone/>
            </a:pPr>
            <a:endParaRPr lang="en-US" dirty="0"/>
          </a:p>
        </p:txBody>
      </p:sp>
      <p:pic>
        <p:nvPicPr>
          <p:cNvPr id="78850" name="Picture 2" descr="E:\screen shots\china.png"/>
          <p:cNvPicPr>
            <a:picLocks noChangeAspect="1" noChangeArrowheads="1"/>
          </p:cNvPicPr>
          <p:nvPr/>
        </p:nvPicPr>
        <p:blipFill>
          <a:blip r:embed="rId2"/>
          <a:srcRect/>
          <a:stretch>
            <a:fillRect/>
          </a:stretch>
        </p:blipFill>
        <p:spPr bwMode="auto">
          <a:xfrm>
            <a:off x="381000" y="2971801"/>
            <a:ext cx="8153400" cy="2971800"/>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38200" y="2286000"/>
            <a:ext cx="7772400" cy="914400"/>
          </a:xfrm>
        </p:spPr>
        <p:txBody>
          <a:bodyPr>
            <a:normAutofit fontScale="90000"/>
          </a:bodyPr>
          <a:lstStyle/>
          <a:p>
            <a:pPr lvl="1" algn="ctr" rtl="0">
              <a:spcBef>
                <a:spcPct val="0"/>
              </a:spcBef>
            </a:pPr>
            <a:r>
              <a:rPr lang="en-US" sz="3200" b="1" dirty="0" smtClean="0">
                <a:solidFill>
                  <a:schemeClr val="tx1"/>
                </a:solidFill>
              </a:rPr>
              <a:t>Institutional Vs Private Investments?</a:t>
            </a:r>
            <a:r>
              <a:rPr lang="en-US" sz="3200" dirty="0" smtClean="0">
                <a:solidFill>
                  <a:schemeClr val="tx1"/>
                </a:solidFill>
              </a:rPr>
              <a:t/>
            </a:r>
            <a:br>
              <a:rPr lang="en-US" sz="3200" dirty="0" smtClean="0">
                <a:solidFill>
                  <a:schemeClr val="tx1"/>
                </a:solidFill>
              </a:rPr>
            </a:br>
            <a:r>
              <a:rPr lang="en-US" sz="1200" kern="1200" dirty="0">
                <a:solidFill>
                  <a:schemeClr val="dk1"/>
                </a:solidFill>
              </a:rPr>
              <a:t/>
            </a:r>
            <a:br>
              <a:rPr lang="en-US" sz="1200" kern="1200" dirty="0">
                <a:solidFill>
                  <a:schemeClr val="dk1"/>
                </a:solidFill>
              </a:rPr>
            </a:b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fontScale="90000"/>
          </a:bodyPr>
          <a:lstStyle/>
          <a:p>
            <a:pPr lvl="1" algn="ctr" rtl="0">
              <a:spcBef>
                <a:spcPct val="0"/>
              </a:spcBef>
            </a:pPr>
            <a:r>
              <a:rPr lang="en-US" sz="3200" b="1" dirty="0" smtClean="0">
                <a:solidFill>
                  <a:schemeClr val="tx1"/>
                </a:solidFill>
              </a:rPr>
              <a:t>Institutional Vs Private Investments</a:t>
            </a:r>
            <a:r>
              <a:rPr lang="en-US" sz="3200" dirty="0" smtClean="0">
                <a:solidFill>
                  <a:schemeClr val="tx1"/>
                </a:solidFill>
              </a:rPr>
              <a:t/>
            </a:r>
            <a:br>
              <a:rPr lang="en-US" sz="3200" dirty="0" smtClean="0">
                <a:solidFill>
                  <a:schemeClr val="tx1"/>
                </a:solidFill>
              </a:rPr>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pPr algn="just"/>
            <a:r>
              <a:rPr lang="en-US" sz="2400" b="1" dirty="0" smtClean="0">
                <a:solidFill>
                  <a:schemeClr val="tx1"/>
                </a:solidFill>
              </a:rPr>
              <a:t>Institutional investors</a:t>
            </a:r>
            <a:r>
              <a:rPr lang="en-US" sz="2400" dirty="0" smtClean="0">
                <a:solidFill>
                  <a:schemeClr val="tx1"/>
                </a:solidFill>
              </a:rPr>
              <a:t> are typically banks, pension funds, insurance companies, and hedge and mutual funds. </a:t>
            </a:r>
          </a:p>
          <a:p>
            <a:pPr algn="just"/>
            <a:r>
              <a:rPr lang="en-US" sz="2400" b="1" dirty="0" smtClean="0">
                <a:solidFill>
                  <a:schemeClr val="tx1"/>
                </a:solidFill>
              </a:rPr>
              <a:t>Private investors</a:t>
            </a:r>
            <a:r>
              <a:rPr lang="en-US" sz="2400" dirty="0" smtClean="0">
                <a:solidFill>
                  <a:schemeClr val="tx1"/>
                </a:solidFill>
              </a:rPr>
              <a:t> include individuals, venture capital companies, and, sometimes family and friends. If you have a start-up company, you'll probably have to depend on </a:t>
            </a:r>
            <a:r>
              <a:rPr lang="en-US" sz="2400" b="1" dirty="0" smtClean="0">
                <a:solidFill>
                  <a:schemeClr val="tx1"/>
                </a:solidFill>
              </a:rPr>
              <a:t>private investors</a:t>
            </a:r>
            <a:r>
              <a:rPr lang="en-US" sz="2400" dirty="0" smtClean="0">
                <a:solidFill>
                  <a:schemeClr val="tx1"/>
                </a:solidFill>
              </a:rPr>
              <a:t> for money.</a:t>
            </a:r>
          </a:p>
          <a:p>
            <a:pPr algn="just"/>
            <a:endParaRPr lang="en-US" sz="2400" dirty="0" smtClean="0">
              <a:solidFill>
                <a:schemeClr val="tx1"/>
              </a:solidFill>
            </a:endParaRPr>
          </a:p>
          <a:p>
            <a:pPr lvl="1" algn="just">
              <a:buFont typeface="Arial" pitchFamily="34" charset="0"/>
              <a:buChar char="•"/>
            </a:pPr>
            <a:r>
              <a:rPr lang="en-US" sz="2000" dirty="0" smtClean="0">
                <a:solidFill>
                  <a:schemeClr val="tx1"/>
                </a:solidFill>
              </a:rPr>
              <a:t>Whether you are learning about personal investing or seeking investment dollars for your company, you should know the </a:t>
            </a:r>
            <a:r>
              <a:rPr lang="en-US" sz="2000" b="1" dirty="0" smtClean="0">
                <a:solidFill>
                  <a:schemeClr val="tx1"/>
                </a:solidFill>
              </a:rPr>
              <a:t>difference between private and institutional investors</a:t>
            </a:r>
            <a:r>
              <a:rPr lang="en-US" sz="2000" dirty="0" smtClean="0">
                <a:solidFill>
                  <a:schemeClr val="tx1"/>
                </a:solidFill>
              </a:rPr>
              <a: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fontScale="90000"/>
          </a:bodyPr>
          <a:lstStyle/>
          <a:p>
            <a:pPr lvl="1" algn="ctr" rtl="0">
              <a:spcBef>
                <a:spcPct val="0"/>
              </a:spcBef>
            </a:pPr>
            <a:r>
              <a:rPr lang="en-US" sz="3200" b="1" dirty="0" smtClean="0">
                <a:solidFill>
                  <a:schemeClr val="tx1"/>
                </a:solidFill>
              </a:rPr>
              <a:t>Institutional Vs Private Investments</a:t>
            </a:r>
            <a:r>
              <a:rPr lang="en-US" sz="3200" dirty="0" smtClean="0">
                <a:solidFill>
                  <a:schemeClr val="tx1"/>
                </a:solidFill>
              </a:rPr>
              <a:t/>
            </a:r>
            <a:br>
              <a:rPr lang="en-US" sz="3200" dirty="0" smtClean="0">
                <a:solidFill>
                  <a:schemeClr val="tx1"/>
                </a:solidFill>
              </a:rPr>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fontScale="92500" lnSpcReduction="20000"/>
          </a:bodyPr>
          <a:lstStyle/>
          <a:p>
            <a:pPr algn="just" fontAlgn="base"/>
            <a:r>
              <a:rPr lang="en-US" sz="2000" b="1" dirty="0" smtClean="0">
                <a:solidFill>
                  <a:schemeClr val="tx1"/>
                </a:solidFill>
              </a:rPr>
              <a:t>Investment Targets</a:t>
            </a:r>
          </a:p>
          <a:p>
            <a:pPr algn="just" fontAlgn="base"/>
            <a:r>
              <a:rPr lang="en-US" sz="2400" b="1" dirty="0" smtClean="0">
                <a:solidFill>
                  <a:schemeClr val="tx1"/>
                </a:solidFill>
              </a:rPr>
              <a:t>Institutional Investors:   </a:t>
            </a:r>
            <a:r>
              <a:rPr lang="en-US" sz="2400" dirty="0" smtClean="0">
                <a:solidFill>
                  <a:schemeClr val="tx1"/>
                </a:solidFill>
              </a:rPr>
              <a:t>When investors, particularly financial institutions, pension funds, universities and insurance companies, pool funds to invest millions on a variety of assets, they become institutional investors. Because of their large dollars, institutional investors typically invest in large projects and companies.</a:t>
            </a:r>
          </a:p>
          <a:p>
            <a:pPr algn="just" fontAlgn="base"/>
            <a:r>
              <a:rPr lang="en-US" sz="2400" dirty="0" smtClean="0">
                <a:solidFill>
                  <a:schemeClr val="tx1"/>
                </a:solidFill>
              </a:rPr>
              <a:t> </a:t>
            </a:r>
            <a:r>
              <a:rPr lang="en-US" sz="2400" b="1" dirty="0" smtClean="0">
                <a:solidFill>
                  <a:schemeClr val="tx1"/>
                </a:solidFill>
              </a:rPr>
              <a:t>Private investors </a:t>
            </a:r>
            <a:r>
              <a:rPr lang="en-US" sz="2400" dirty="0" smtClean="0">
                <a:solidFill>
                  <a:schemeClr val="tx1"/>
                </a:solidFill>
              </a:rPr>
              <a:t>: In most cases, they seek secure investments that return modest or guaranteed earnings, with a maximum of safety. Private investors exercise more freedom in selecting investment options, willing to invest in smaller companies and start-ups.</a:t>
            </a:r>
          </a:p>
          <a:p>
            <a:pPr algn="just"/>
            <a:endParaRPr lang="en-US" sz="2000" dirty="0" smtClean="0">
              <a:solidFill>
                <a:schemeClr val="tx1"/>
              </a:solidFill>
            </a:endParaRPr>
          </a:p>
          <a:p>
            <a:pPr algn="just" fontAlgn="base"/>
            <a:r>
              <a:rPr lang="en-US" sz="2200" b="1" dirty="0" smtClean="0">
                <a:solidFill>
                  <a:schemeClr val="tx1"/>
                </a:solidFill>
              </a:rPr>
              <a:t>Risk</a:t>
            </a:r>
          </a:p>
          <a:p>
            <a:pPr algn="just" fontAlgn="base"/>
            <a:r>
              <a:rPr lang="en-US" sz="2200" dirty="0" smtClean="0">
                <a:solidFill>
                  <a:schemeClr val="tx1"/>
                </a:solidFill>
              </a:rPr>
              <a:t>From the individual that buys stocks, mutual funds or real estate to generate investment returns to venture capitalists making risky investments in young companies, </a:t>
            </a:r>
            <a:r>
              <a:rPr lang="en-US" sz="2200" b="1" dirty="0" smtClean="0">
                <a:solidFill>
                  <a:schemeClr val="tx1"/>
                </a:solidFill>
              </a:rPr>
              <a:t>private investors design their own investment plans. They are willing to take on higher risk than institutional investors. </a:t>
            </a:r>
          </a:p>
          <a:p>
            <a:pPr algn="just" fontAlgn="base"/>
            <a:r>
              <a:rPr lang="en-US" sz="2200" dirty="0" smtClean="0">
                <a:solidFill>
                  <a:schemeClr val="tx1"/>
                </a:solidFill>
              </a:rPr>
              <a:t>Private investors are prime sources of small business capital. </a:t>
            </a:r>
            <a:r>
              <a:rPr lang="en-US" sz="2200" b="1" dirty="0" smtClean="0">
                <a:solidFill>
                  <a:schemeClr val="tx1"/>
                </a:solidFill>
              </a:rPr>
              <a:t>Institutional investors typically have little interest in small business because of the higher risk, </a:t>
            </a:r>
            <a:r>
              <a:rPr lang="en-US" sz="2200" dirty="0" smtClean="0">
                <a:solidFill>
                  <a:schemeClr val="tx1"/>
                </a:solidFill>
              </a:rPr>
              <a:t>regardless of the potential high rewards.</a:t>
            </a:r>
            <a:endParaRPr lang="en-US" sz="2000" b="1" dirty="0" smtClean="0">
              <a:solidFill>
                <a:schemeClr val="tx1"/>
              </a:solidFill>
            </a:endParaRPr>
          </a:p>
          <a:p>
            <a:pPr algn="just"/>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fontScale="90000"/>
          </a:bodyPr>
          <a:lstStyle/>
          <a:p>
            <a:pPr lvl="1" algn="ctr" rtl="0">
              <a:spcBef>
                <a:spcPct val="0"/>
              </a:spcBef>
            </a:pPr>
            <a:r>
              <a:rPr lang="en-US" sz="3200" b="1" dirty="0" smtClean="0">
                <a:solidFill>
                  <a:schemeClr val="tx1"/>
                </a:solidFill>
              </a:rPr>
              <a:t>Institutional Vs Private Investments</a:t>
            </a:r>
            <a:r>
              <a:rPr lang="en-US" sz="3200" dirty="0" smtClean="0">
                <a:solidFill>
                  <a:schemeClr val="tx1"/>
                </a:solidFill>
              </a:rPr>
              <a:t/>
            </a:r>
            <a:br>
              <a:rPr lang="en-US" sz="3200" dirty="0" smtClean="0">
                <a:solidFill>
                  <a:schemeClr val="tx1"/>
                </a:solidFill>
              </a:rPr>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pPr algn="just" fontAlgn="base"/>
            <a:r>
              <a:rPr lang="en-US" sz="2000" b="1" u="sng" dirty="0" smtClean="0">
                <a:solidFill>
                  <a:schemeClr val="tx1"/>
                </a:solidFill>
              </a:rPr>
              <a:t>Investment Size</a:t>
            </a:r>
          </a:p>
          <a:p>
            <a:pPr algn="just" fontAlgn="base"/>
            <a:r>
              <a:rPr lang="en-US" sz="2000" b="1" dirty="0" smtClean="0">
                <a:solidFill>
                  <a:schemeClr val="tx1"/>
                </a:solidFill>
              </a:rPr>
              <a:t>Institutional investors </a:t>
            </a:r>
            <a:r>
              <a:rPr lang="en-US" sz="2000" dirty="0" smtClean="0">
                <a:solidFill>
                  <a:schemeClr val="tx1"/>
                </a:solidFill>
              </a:rPr>
              <a:t>usually are attracted to large companies and investments. Since they often have pooled funds from a variety of companies, they tend to have large dollars. </a:t>
            </a:r>
          </a:p>
          <a:p>
            <a:pPr algn="just" fontAlgn="base"/>
            <a:r>
              <a:rPr lang="en-US" sz="2000" b="1" dirty="0" smtClean="0">
                <a:solidFill>
                  <a:schemeClr val="tx1"/>
                </a:solidFill>
              </a:rPr>
              <a:t>Private investors</a:t>
            </a:r>
            <a:r>
              <a:rPr lang="en-US" sz="2000" dirty="0" smtClean="0">
                <a:solidFill>
                  <a:schemeClr val="tx1"/>
                </a:solidFill>
              </a:rPr>
              <a:t>, including so-called angel investors, are the most important source of capital for new or smaller businesses. </a:t>
            </a:r>
          </a:p>
          <a:p>
            <a:pPr algn="just" fontAlgn="base"/>
            <a:endParaRPr lang="en-US" sz="2000" b="1" u="sng" dirty="0" smtClean="0">
              <a:solidFill>
                <a:schemeClr val="tx1"/>
              </a:solidFill>
            </a:endParaRPr>
          </a:p>
          <a:p>
            <a:pPr algn="just" fontAlgn="base"/>
            <a:r>
              <a:rPr lang="en-US" sz="2000" b="1" u="sng" dirty="0" smtClean="0">
                <a:solidFill>
                  <a:schemeClr val="tx1"/>
                </a:solidFill>
              </a:rPr>
              <a:t>Lending Vs Investment</a:t>
            </a:r>
          </a:p>
          <a:p>
            <a:pPr algn="just" fontAlgn="base"/>
            <a:r>
              <a:rPr lang="en-US" sz="2000" b="1" dirty="0" smtClean="0">
                <a:solidFill>
                  <a:schemeClr val="tx1"/>
                </a:solidFill>
              </a:rPr>
              <a:t>Some institutional investors</a:t>
            </a:r>
            <a:r>
              <a:rPr lang="en-US" sz="2000" dirty="0" smtClean="0">
                <a:solidFill>
                  <a:schemeClr val="tx1"/>
                </a:solidFill>
              </a:rPr>
              <a:t>, particularly banks, often prefer to lend money instead of making pure investments. Whether offering loans or lines of credit, these institutional investors seek out established, low risk organizations. </a:t>
            </a:r>
          </a:p>
          <a:p>
            <a:pPr algn="just" fontAlgn="base"/>
            <a:r>
              <a:rPr lang="en-US" sz="2000" b="1" dirty="0" smtClean="0">
                <a:solidFill>
                  <a:schemeClr val="tx1"/>
                </a:solidFill>
              </a:rPr>
              <a:t>Private investors</a:t>
            </a:r>
            <a:r>
              <a:rPr lang="en-US" sz="2000" dirty="0" smtClean="0">
                <a:solidFill>
                  <a:schemeClr val="tx1"/>
                </a:solidFill>
              </a:rPr>
              <a:t>, particularly venture capitalists, hardly ever offer loans, preferring to use their dollars to receive an ownership share in companies. Unlike some angel investors, who may have selfless goals, most private investors, like venture capital firms, simply want to make money.</a:t>
            </a:r>
          </a:p>
          <a:p>
            <a:pPr algn="just"/>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fontScale="90000"/>
          </a:bodyPr>
          <a:lstStyle/>
          <a:p>
            <a:pPr lvl="1" algn="ctr" rtl="0">
              <a:spcBef>
                <a:spcPct val="0"/>
              </a:spcBef>
            </a:pPr>
            <a:r>
              <a:rPr lang="en-US" sz="3200" b="1" dirty="0" smtClean="0">
                <a:solidFill>
                  <a:schemeClr val="tx1"/>
                </a:solidFill>
              </a:rPr>
              <a:t>Institutional Vs Private Investments</a:t>
            </a:r>
            <a:r>
              <a:rPr lang="en-US" sz="3200" dirty="0" smtClean="0">
                <a:solidFill>
                  <a:schemeClr val="tx1"/>
                </a:solidFill>
              </a:rPr>
              <a:t/>
            </a:r>
            <a:br>
              <a:rPr lang="en-US" sz="3200" dirty="0" smtClean="0">
                <a:solidFill>
                  <a:schemeClr val="tx1"/>
                </a:solidFill>
              </a:rPr>
            </a:b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a:bodyPr>
          <a:lstStyle/>
          <a:p>
            <a:pPr algn="just" fontAlgn="base"/>
            <a:r>
              <a:rPr lang="en-US" sz="2400" b="1" u="sng" dirty="0" smtClean="0">
                <a:solidFill>
                  <a:schemeClr val="tx1"/>
                </a:solidFill>
              </a:rPr>
              <a:t>Significance  of private and institutional investors </a:t>
            </a:r>
          </a:p>
          <a:p>
            <a:pPr algn="just" fontAlgn="base"/>
            <a:endParaRPr lang="en-US" sz="2000" dirty="0" smtClean="0">
              <a:solidFill>
                <a:schemeClr val="tx1"/>
              </a:solidFill>
            </a:endParaRPr>
          </a:p>
          <a:p>
            <a:pPr algn="just" fontAlgn="base"/>
            <a:r>
              <a:rPr lang="en-US" sz="2000" dirty="0" smtClean="0">
                <a:solidFill>
                  <a:schemeClr val="tx1"/>
                </a:solidFill>
              </a:rPr>
              <a:t>Both private and institutional investors strongly influence the financial strength of an economy. As institutional investors minimize risk, they are active buyers of secure, but modest return, blue chip proven investments. </a:t>
            </a:r>
          </a:p>
          <a:p>
            <a:pPr algn="just" fontAlgn="base"/>
            <a:r>
              <a:rPr lang="en-US" sz="2000" dirty="0" smtClean="0">
                <a:solidFill>
                  <a:schemeClr val="tx1"/>
                </a:solidFill>
              </a:rPr>
              <a:t>Private investors welcome higher risk, with hopes of higher rewards, earnings, than institutional investors. </a:t>
            </a:r>
            <a:endParaRPr lang="en-US" sz="2000" dirty="0" smtClean="0">
              <a:solidFill>
                <a:schemeClr val="tx1"/>
              </a:solidFill>
            </a:endParaRPr>
          </a:p>
          <a:p>
            <a:pPr algn="just" fontAlgn="base"/>
            <a:r>
              <a:rPr lang="en-US" sz="2000" dirty="0" smtClean="0">
                <a:solidFill>
                  <a:schemeClr val="tx1"/>
                </a:solidFill>
              </a:rPr>
              <a:t>Private </a:t>
            </a:r>
            <a:r>
              <a:rPr lang="en-US" sz="2000" dirty="0" smtClean="0">
                <a:solidFill>
                  <a:schemeClr val="tx1"/>
                </a:solidFill>
              </a:rPr>
              <a:t>investors may select non-public or public companies as investment targets, </a:t>
            </a:r>
          </a:p>
          <a:p>
            <a:pPr algn="just" fontAlgn="base"/>
            <a:r>
              <a:rPr lang="en-US" sz="2000" dirty="0" smtClean="0">
                <a:solidFill>
                  <a:schemeClr val="tx1"/>
                </a:solidFill>
              </a:rPr>
              <a:t>while institutional investors prefer publicly-traded companies and municipalities for their money decisions</a:t>
            </a:r>
            <a:r>
              <a:rPr lang="en-US" sz="2000" dirty="0" smtClean="0"/>
              <a:t>.</a:t>
            </a:r>
          </a:p>
          <a:p>
            <a:pPr algn="just"/>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381000" y="1219200"/>
            <a:ext cx="8382000" cy="5029200"/>
          </a:xfrm>
        </p:spPr>
        <p:txBody>
          <a:bodyPr>
            <a:normAutofit/>
          </a:bodyPr>
          <a:lstStyle/>
          <a:p>
            <a:endParaRPr lang="en-US" dirty="0" smtClean="0">
              <a:solidFill>
                <a:srgbClr val="FF0000"/>
              </a:solidFill>
            </a:endParaRPr>
          </a:p>
          <a:p>
            <a:endParaRPr lang="en-US" dirty="0">
              <a:solidFill>
                <a:srgbClr val="FF0000"/>
              </a:solidFill>
            </a:endParaRPr>
          </a:p>
          <a:p>
            <a:r>
              <a:rPr lang="en-US" sz="5400" dirty="0" smtClean="0">
                <a:solidFill>
                  <a:srgbClr val="FF0000"/>
                </a:solidFill>
              </a:rPr>
              <a:t>Thank you </a:t>
            </a:r>
            <a:r>
              <a:rPr lang="en-US" sz="5400" dirty="0" smtClean="0"/>
              <a:t>. </a:t>
            </a:r>
            <a:endParaRPr lang="en-US" sz="13800" b="1" dirty="0"/>
          </a:p>
        </p:txBody>
      </p:sp>
    </p:spTree>
    <p:extLst>
      <p:ext uri="{BB962C8B-B14F-4D97-AF65-F5344CB8AC3E}">
        <p14:creationId xmlns="" xmlns:p14="http://schemas.microsoft.com/office/powerpoint/2010/main" val="1054093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Advanced Management Accounting:</a:t>
            </a:r>
            <a:endParaRPr lang="en-US" dirty="0"/>
          </a:p>
        </p:txBody>
      </p:sp>
      <p:sp>
        <p:nvSpPr>
          <p:cNvPr id="3" name="Slide Number Placeholder 2"/>
          <p:cNvSpPr>
            <a:spLocks noGrp="1"/>
          </p:cNvSpPr>
          <p:nvPr>
            <p:ph type="sldNum" sz="quarter" idx="12"/>
          </p:nvPr>
        </p:nvSpPr>
        <p:spPr/>
        <p:txBody>
          <a:bodyPr/>
          <a:lstStyle/>
          <a:p>
            <a:fld id="{75318CF1-12AA-49E8-A4B8-E4503BE9F55B}" type="slidenum">
              <a:rPr lang="en-US" smtClean="0"/>
              <a:pPr/>
              <a:t>3</a:t>
            </a:fld>
            <a:endParaRPr lang="en-US" dirty="0"/>
          </a:p>
        </p:txBody>
      </p:sp>
      <p:graphicFrame>
        <p:nvGraphicFramePr>
          <p:cNvPr id="4" name="Table 3"/>
          <p:cNvGraphicFramePr>
            <a:graphicFrameLocks noGrp="1"/>
          </p:cNvGraphicFramePr>
          <p:nvPr/>
        </p:nvGraphicFramePr>
        <p:xfrm>
          <a:off x="228600" y="381002"/>
          <a:ext cx="8534400" cy="5867398"/>
        </p:xfrm>
        <a:graphic>
          <a:graphicData uri="http://schemas.openxmlformats.org/drawingml/2006/table">
            <a:tbl>
              <a:tblPr firstRow="1" bandRow="1">
                <a:tableStyleId>{5C22544A-7EE6-4342-B048-85BDC9FD1C3A}</a:tableStyleId>
              </a:tblPr>
              <a:tblGrid>
                <a:gridCol w="8534400"/>
              </a:tblGrid>
              <a:tr h="685935">
                <a:tc>
                  <a:txBody>
                    <a:bodyPr/>
                    <a:lstStyle/>
                    <a:p>
                      <a:r>
                        <a:rPr lang="en-GB" sz="3200" b="1" kern="1200" cap="small" dirty="0" smtClean="0">
                          <a:solidFill>
                            <a:srgbClr val="FF0000"/>
                          </a:solidFill>
                          <a:latin typeface="+mn-lt"/>
                          <a:ea typeface="+mn-ea"/>
                          <a:cs typeface="+mn-cs"/>
                        </a:rPr>
                        <a:t>Assessment Methods</a:t>
                      </a:r>
                      <a:endParaRPr lang="en-US" sz="3200" b="1" kern="1200" dirty="0">
                        <a:solidFill>
                          <a:srgbClr val="FF0000"/>
                        </a:solidFill>
                        <a:latin typeface="+mn-lt"/>
                        <a:ea typeface="+mn-ea"/>
                        <a:cs typeface="+mn-cs"/>
                      </a:endParaRPr>
                    </a:p>
                  </a:txBody>
                  <a:tcPr/>
                </a:tc>
              </a:tr>
              <a:tr h="5181463">
                <a:tc>
                  <a:txBody>
                    <a:bodyPr/>
                    <a:lstStyle/>
                    <a:p>
                      <a:pPr marL="342900" indent="-342900">
                        <a:buFont typeface="+mj-lt"/>
                        <a:buNone/>
                      </a:pPr>
                      <a:endParaRPr lang="en-US" dirty="0"/>
                    </a:p>
                  </a:txBody>
                  <a:tcPr/>
                </a:tc>
              </a:tr>
            </a:tbl>
          </a:graphicData>
        </a:graphic>
      </p:graphicFrame>
      <p:graphicFrame>
        <p:nvGraphicFramePr>
          <p:cNvPr id="6" name="Table 5"/>
          <p:cNvGraphicFramePr>
            <a:graphicFrameLocks noGrp="1"/>
          </p:cNvGraphicFramePr>
          <p:nvPr/>
        </p:nvGraphicFramePr>
        <p:xfrm>
          <a:off x="304800" y="1143000"/>
          <a:ext cx="8229600" cy="4114800"/>
        </p:xfrm>
        <a:graphic>
          <a:graphicData uri="http://schemas.openxmlformats.org/drawingml/2006/table">
            <a:tbl>
              <a:tblPr/>
              <a:tblGrid>
                <a:gridCol w="5638800"/>
                <a:gridCol w="2590800"/>
              </a:tblGrid>
              <a:tr h="685800">
                <a:tc>
                  <a:txBody>
                    <a:bodyPr/>
                    <a:lstStyle/>
                    <a:p>
                      <a:pPr marL="0" marR="0" algn="just">
                        <a:lnSpc>
                          <a:spcPct val="150000"/>
                        </a:lnSpc>
                        <a:spcBef>
                          <a:spcPts val="0"/>
                        </a:spcBef>
                        <a:spcAft>
                          <a:spcPts val="0"/>
                        </a:spcAft>
                        <a:tabLst>
                          <a:tab pos="2057400" algn="l"/>
                          <a:tab pos="2438400" algn="l"/>
                        </a:tabLst>
                      </a:pPr>
                      <a:r>
                        <a:rPr lang="en-US" sz="2800" b="1" dirty="0">
                          <a:solidFill>
                            <a:srgbClr val="FFFFFF"/>
                          </a:solidFill>
                          <a:latin typeface="Times New Roman"/>
                          <a:ea typeface="Times New Roman"/>
                          <a:cs typeface="Times New Roman"/>
                        </a:rPr>
                        <a:t>Assessment method</a:t>
                      </a:r>
                      <a:endParaRPr lang="en-US" sz="24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9BBB59"/>
                    </a:solidFill>
                  </a:tcPr>
                </a:tc>
                <a:tc>
                  <a:txBody>
                    <a:bodyPr/>
                    <a:lstStyle/>
                    <a:p>
                      <a:pPr marL="0" marR="0" algn="ctr">
                        <a:lnSpc>
                          <a:spcPct val="150000"/>
                        </a:lnSpc>
                        <a:spcBef>
                          <a:spcPts val="0"/>
                        </a:spcBef>
                        <a:spcAft>
                          <a:spcPts val="0"/>
                        </a:spcAft>
                        <a:tabLst>
                          <a:tab pos="2057400" algn="l"/>
                          <a:tab pos="2438400" algn="l"/>
                        </a:tabLst>
                      </a:pPr>
                      <a:r>
                        <a:rPr lang="en-US" sz="2800" b="1" dirty="0">
                          <a:solidFill>
                            <a:srgbClr val="FFFFFF"/>
                          </a:solidFill>
                          <a:latin typeface="Times New Roman"/>
                          <a:ea typeface="Times New Roman"/>
                          <a:cs typeface="Times New Roman"/>
                        </a:rPr>
                        <a:t>Weight</a:t>
                      </a:r>
                      <a:endParaRPr lang="en-US" sz="24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9BBB59"/>
                    </a:solidFill>
                  </a:tcPr>
                </a:tc>
              </a:tr>
              <a:tr h="685800">
                <a:tc>
                  <a:txBody>
                    <a:bodyPr/>
                    <a:lstStyle/>
                    <a:p>
                      <a:pPr marL="0" marR="0" algn="just">
                        <a:lnSpc>
                          <a:spcPct val="150000"/>
                        </a:lnSpc>
                        <a:spcBef>
                          <a:spcPts val="0"/>
                        </a:spcBef>
                        <a:spcAft>
                          <a:spcPts val="0"/>
                        </a:spcAft>
                        <a:tabLst>
                          <a:tab pos="2057400" algn="l"/>
                        </a:tabLst>
                      </a:pPr>
                      <a:r>
                        <a:rPr lang="en-US" sz="2400" dirty="0">
                          <a:latin typeface="Times New Roman"/>
                          <a:ea typeface="Times New Roman"/>
                          <a:cs typeface="Times New Roman"/>
                        </a:rPr>
                        <a:t>Assessment -I - (Individual Assignment )- </a:t>
                      </a:r>
                      <a:endParaRPr lang="en-US" sz="20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marL="0" marR="0" algn="ctr">
                        <a:lnSpc>
                          <a:spcPct val="150000"/>
                        </a:lnSpc>
                        <a:spcBef>
                          <a:spcPts val="0"/>
                        </a:spcBef>
                        <a:spcAft>
                          <a:spcPts val="0"/>
                        </a:spcAft>
                        <a:tabLst>
                          <a:tab pos="2057400" algn="l"/>
                        </a:tabLst>
                      </a:pPr>
                      <a:r>
                        <a:rPr lang="en-US" sz="2400">
                          <a:latin typeface="Times New Roman"/>
                          <a:ea typeface="Times New Roman"/>
                          <a:cs typeface="Times New Roman"/>
                        </a:rPr>
                        <a:t>10%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685800">
                <a:tc>
                  <a:txBody>
                    <a:bodyPr/>
                    <a:lstStyle/>
                    <a:p>
                      <a:pPr marL="0" marR="0" algn="just">
                        <a:lnSpc>
                          <a:spcPct val="150000"/>
                        </a:lnSpc>
                        <a:spcBef>
                          <a:spcPts val="0"/>
                        </a:spcBef>
                        <a:spcAft>
                          <a:spcPts val="0"/>
                        </a:spcAft>
                        <a:tabLst>
                          <a:tab pos="2057400" algn="l"/>
                        </a:tabLst>
                      </a:pPr>
                      <a:r>
                        <a:rPr lang="en-US" sz="2400" dirty="0">
                          <a:latin typeface="Times New Roman"/>
                          <a:ea typeface="Times New Roman"/>
                          <a:cs typeface="Times New Roman"/>
                        </a:rPr>
                        <a:t>Assessment -II (Group Assignment)</a:t>
                      </a:r>
                      <a:endParaRPr lang="en-US" sz="20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marL="0" marR="0" algn="ctr">
                        <a:lnSpc>
                          <a:spcPct val="150000"/>
                        </a:lnSpc>
                        <a:spcBef>
                          <a:spcPts val="0"/>
                        </a:spcBef>
                        <a:spcAft>
                          <a:spcPts val="0"/>
                        </a:spcAft>
                        <a:tabLst>
                          <a:tab pos="2057400" algn="l"/>
                        </a:tabLst>
                      </a:pPr>
                      <a:r>
                        <a:rPr lang="en-US" sz="2400">
                          <a:latin typeface="Times New Roman"/>
                          <a:ea typeface="Times New Roman"/>
                          <a:cs typeface="Times New Roman"/>
                        </a:rPr>
                        <a:t>20%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685800">
                <a:tc>
                  <a:txBody>
                    <a:bodyPr/>
                    <a:lstStyle/>
                    <a:p>
                      <a:pPr marL="0" marR="0" algn="just">
                        <a:lnSpc>
                          <a:spcPct val="150000"/>
                        </a:lnSpc>
                        <a:spcBef>
                          <a:spcPts val="0"/>
                        </a:spcBef>
                        <a:spcAft>
                          <a:spcPts val="0"/>
                        </a:spcAft>
                        <a:tabLst>
                          <a:tab pos="2057400" algn="l"/>
                        </a:tabLst>
                      </a:pPr>
                      <a:r>
                        <a:rPr lang="en-US" sz="2400" dirty="0">
                          <a:latin typeface="Times New Roman"/>
                          <a:ea typeface="Times New Roman"/>
                          <a:cs typeface="Times New Roman"/>
                        </a:rPr>
                        <a:t>Assessment –III (</a:t>
                      </a:r>
                      <a:r>
                        <a:rPr lang="en-US" sz="2400" dirty="0" smtClean="0">
                          <a:latin typeface="Times New Roman"/>
                          <a:ea typeface="Times New Roman"/>
                          <a:cs typeface="Times New Roman"/>
                        </a:rPr>
                        <a:t>Test </a:t>
                      </a:r>
                      <a:r>
                        <a:rPr lang="en-US" sz="2400" dirty="0">
                          <a:latin typeface="Times New Roman"/>
                          <a:ea typeface="Times New Roman"/>
                          <a:cs typeface="Times New Roman"/>
                        </a:rPr>
                        <a:t>)</a:t>
                      </a:r>
                      <a:endParaRPr lang="en-US" sz="20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marL="0" marR="0" algn="ctr">
                        <a:lnSpc>
                          <a:spcPct val="150000"/>
                        </a:lnSpc>
                        <a:spcBef>
                          <a:spcPts val="0"/>
                        </a:spcBef>
                        <a:spcAft>
                          <a:spcPts val="0"/>
                        </a:spcAft>
                        <a:tabLst>
                          <a:tab pos="2057400" algn="l"/>
                        </a:tabLst>
                      </a:pPr>
                      <a:r>
                        <a:rPr lang="en-US" sz="2400">
                          <a:latin typeface="Times New Roman"/>
                          <a:ea typeface="Times New Roman"/>
                          <a:cs typeface="Times New Roman"/>
                        </a:rPr>
                        <a:t>20%</a:t>
                      </a:r>
                      <a:endParaRPr lang="en-US" sz="20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685800">
                <a:tc>
                  <a:txBody>
                    <a:bodyPr/>
                    <a:lstStyle/>
                    <a:p>
                      <a:pPr marL="0" marR="0" algn="just">
                        <a:lnSpc>
                          <a:spcPct val="150000"/>
                        </a:lnSpc>
                        <a:spcBef>
                          <a:spcPts val="0"/>
                        </a:spcBef>
                        <a:spcAft>
                          <a:spcPts val="0"/>
                        </a:spcAft>
                        <a:tabLst>
                          <a:tab pos="2057400" algn="l"/>
                        </a:tabLst>
                      </a:pPr>
                      <a:r>
                        <a:rPr lang="en-US" sz="2400" dirty="0">
                          <a:latin typeface="Times New Roman"/>
                          <a:ea typeface="Times New Roman"/>
                          <a:cs typeface="Times New Roman"/>
                        </a:rPr>
                        <a:t>Final Exam</a:t>
                      </a:r>
                      <a:endParaRPr lang="en-US" sz="20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c>
                  <a:txBody>
                    <a:bodyPr/>
                    <a:lstStyle/>
                    <a:p>
                      <a:pPr marL="0" marR="0" algn="ctr">
                        <a:lnSpc>
                          <a:spcPct val="150000"/>
                        </a:lnSpc>
                        <a:spcBef>
                          <a:spcPts val="0"/>
                        </a:spcBef>
                        <a:spcAft>
                          <a:spcPts val="0"/>
                        </a:spcAft>
                        <a:tabLst>
                          <a:tab pos="2057400" algn="l"/>
                        </a:tabLst>
                      </a:pPr>
                      <a:r>
                        <a:rPr lang="en-US" sz="2400" dirty="0">
                          <a:latin typeface="Times New Roman"/>
                          <a:ea typeface="Times New Roman"/>
                          <a:cs typeface="Times New Roman"/>
                        </a:rPr>
                        <a:t>50 %</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tcPr>
                </a:tc>
              </a:tr>
              <a:tr h="685800">
                <a:tc>
                  <a:txBody>
                    <a:bodyPr/>
                    <a:lstStyle/>
                    <a:p>
                      <a:pPr marL="0" marR="0" algn="just">
                        <a:lnSpc>
                          <a:spcPct val="150000"/>
                        </a:lnSpc>
                        <a:spcBef>
                          <a:spcPts val="0"/>
                        </a:spcBef>
                        <a:spcAft>
                          <a:spcPts val="0"/>
                        </a:spcAft>
                        <a:tabLst>
                          <a:tab pos="2057400" algn="l"/>
                          <a:tab pos="2438400" algn="l"/>
                        </a:tabLst>
                      </a:pPr>
                      <a:r>
                        <a:rPr lang="en-US" sz="2400" b="1" dirty="0">
                          <a:latin typeface="Times New Roman"/>
                          <a:ea typeface="Times New Roman"/>
                          <a:cs typeface="Times New Roman"/>
                        </a:rPr>
                        <a:t>     Total </a:t>
                      </a:r>
                      <a:endParaRPr lang="en-US" sz="2000" dirty="0">
                        <a:latin typeface="Calibri"/>
                        <a:ea typeface="Times New Roman"/>
                        <a:cs typeface="Times New Roman"/>
                      </a:endParaRPr>
                    </a:p>
                  </a:txBody>
                  <a:tcPr marL="68580" marR="68580" marT="0" marB="0">
                    <a:lnL w="12700" cap="flat" cmpd="sng" algn="ctr">
                      <a:solidFill>
                        <a:srgbClr val="B3CC82"/>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c>
                  <a:txBody>
                    <a:bodyPr/>
                    <a:lstStyle/>
                    <a:p>
                      <a:pPr marL="0" marR="0" algn="ctr">
                        <a:lnSpc>
                          <a:spcPct val="150000"/>
                        </a:lnSpc>
                        <a:spcBef>
                          <a:spcPts val="0"/>
                        </a:spcBef>
                        <a:spcAft>
                          <a:spcPts val="0"/>
                        </a:spcAft>
                        <a:tabLst>
                          <a:tab pos="2057400" algn="l"/>
                          <a:tab pos="2438400" algn="l"/>
                        </a:tabLst>
                      </a:pPr>
                      <a:r>
                        <a:rPr lang="en-US" sz="2400" b="1" dirty="0">
                          <a:latin typeface="Times New Roman"/>
                          <a:ea typeface="Times New Roman"/>
                          <a:cs typeface="Times New Roman"/>
                        </a:rPr>
                        <a:t>100%</a:t>
                      </a:r>
                      <a:endParaRPr lang="en-US" sz="20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B3CC82"/>
                      </a:solidFill>
                      <a:prstDash val="solid"/>
                      <a:round/>
                      <a:headEnd type="none" w="med" len="med"/>
                      <a:tailEnd type="none" w="med" len="med"/>
                    </a:lnR>
                    <a:lnT w="12700" cap="flat" cmpd="sng" algn="ctr">
                      <a:solidFill>
                        <a:srgbClr val="B3CC82"/>
                      </a:solidFill>
                      <a:prstDash val="solid"/>
                      <a:round/>
                      <a:headEnd type="none" w="med" len="med"/>
                      <a:tailEnd type="none" w="med" len="med"/>
                    </a:lnT>
                    <a:lnB w="12700" cap="flat" cmpd="sng" algn="ctr">
                      <a:solidFill>
                        <a:srgbClr val="B3CC82"/>
                      </a:solidFill>
                      <a:prstDash val="solid"/>
                      <a:round/>
                      <a:headEnd type="none" w="med" len="med"/>
                      <a:tailEnd type="none" w="med" len="med"/>
                    </a:lnB>
                    <a:solidFill>
                      <a:srgbClr val="E6EED5"/>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Advanced Management Accounting:</a:t>
            </a:r>
            <a:endParaRPr lang="en-US" dirty="0"/>
          </a:p>
        </p:txBody>
      </p:sp>
      <p:sp>
        <p:nvSpPr>
          <p:cNvPr id="3" name="Slide Number Placeholder 2"/>
          <p:cNvSpPr>
            <a:spLocks noGrp="1"/>
          </p:cNvSpPr>
          <p:nvPr>
            <p:ph type="sldNum" sz="quarter" idx="12"/>
          </p:nvPr>
        </p:nvSpPr>
        <p:spPr/>
        <p:txBody>
          <a:bodyPr/>
          <a:lstStyle/>
          <a:p>
            <a:fld id="{75318CF1-12AA-49E8-A4B8-E4503BE9F55B}" type="slidenum">
              <a:rPr lang="en-US" smtClean="0"/>
              <a:pPr/>
              <a:t>4</a:t>
            </a:fld>
            <a:endParaRPr lang="en-US" dirty="0"/>
          </a:p>
        </p:txBody>
      </p:sp>
      <p:graphicFrame>
        <p:nvGraphicFramePr>
          <p:cNvPr id="4" name="Table 3"/>
          <p:cNvGraphicFramePr>
            <a:graphicFrameLocks noGrp="1"/>
          </p:cNvGraphicFramePr>
          <p:nvPr/>
        </p:nvGraphicFramePr>
        <p:xfrm>
          <a:off x="228600" y="381002"/>
          <a:ext cx="8534400" cy="5867398"/>
        </p:xfrm>
        <a:graphic>
          <a:graphicData uri="http://schemas.openxmlformats.org/drawingml/2006/table">
            <a:tbl>
              <a:tblPr firstRow="1" bandRow="1">
                <a:tableStyleId>{5C22544A-7EE6-4342-B048-85BDC9FD1C3A}</a:tableStyleId>
              </a:tblPr>
              <a:tblGrid>
                <a:gridCol w="8534400"/>
              </a:tblGrid>
              <a:tr h="685935">
                <a:tc>
                  <a:txBody>
                    <a:bodyPr/>
                    <a:lstStyle/>
                    <a:p>
                      <a:endParaRPr lang="en-US" sz="3200" b="1" kern="1200" dirty="0">
                        <a:solidFill>
                          <a:srgbClr val="FF0000"/>
                        </a:solidFill>
                        <a:latin typeface="+mn-lt"/>
                        <a:ea typeface="+mn-ea"/>
                        <a:cs typeface="+mn-cs"/>
                      </a:endParaRPr>
                    </a:p>
                  </a:txBody>
                  <a:tcPr/>
                </a:tc>
              </a:tr>
              <a:tr h="5181463">
                <a:tc>
                  <a:txBody>
                    <a:bodyPr/>
                    <a:lstStyle/>
                    <a:p>
                      <a:pPr marL="342900" marR="0" lvl="2" indent="-342900" algn="l" defTabSz="914400" rtl="0" eaLnBrk="1" fontAlgn="auto" latinLnBrk="0" hangingPunct="1">
                        <a:lnSpc>
                          <a:spcPct val="100000"/>
                        </a:lnSpc>
                        <a:spcBef>
                          <a:spcPts val="0"/>
                        </a:spcBef>
                        <a:spcAft>
                          <a:spcPts val="0"/>
                        </a:spcAft>
                        <a:buClrTx/>
                        <a:buSzTx/>
                        <a:buFont typeface="+mj-lt"/>
                        <a:buNone/>
                        <a:tabLst/>
                        <a:defRPr/>
                      </a:pPr>
                      <a:endParaRPr lang="en-US" dirty="0" smtClean="0">
                        <a:solidFill>
                          <a:schemeClr val="tx1"/>
                        </a:solidFill>
                      </a:endParaRPr>
                    </a:p>
                    <a:p>
                      <a:pPr marL="342900" marR="0" lvl="2" indent="-342900" algn="l" defTabSz="914400" rtl="0" eaLnBrk="1" fontAlgn="auto" latinLnBrk="0" hangingPunct="1">
                        <a:lnSpc>
                          <a:spcPct val="100000"/>
                        </a:lnSpc>
                        <a:spcBef>
                          <a:spcPts val="0"/>
                        </a:spcBef>
                        <a:spcAft>
                          <a:spcPts val="0"/>
                        </a:spcAft>
                        <a:buClrTx/>
                        <a:buSzTx/>
                        <a:buFont typeface="+mj-lt"/>
                        <a:buNone/>
                        <a:tabLst/>
                        <a:defRPr/>
                      </a:pPr>
                      <a:endParaRPr lang="en-US" dirty="0" smtClean="0">
                        <a:solidFill>
                          <a:schemeClr val="tx1"/>
                        </a:solidFill>
                      </a:endParaRPr>
                    </a:p>
                    <a:p>
                      <a:pPr marL="342900" marR="0" lvl="2" indent="-342900" algn="l" defTabSz="914400" rtl="0" eaLnBrk="1" fontAlgn="auto" latinLnBrk="0" hangingPunct="1">
                        <a:lnSpc>
                          <a:spcPct val="100000"/>
                        </a:lnSpc>
                        <a:spcBef>
                          <a:spcPts val="0"/>
                        </a:spcBef>
                        <a:spcAft>
                          <a:spcPts val="0"/>
                        </a:spcAft>
                        <a:buClrTx/>
                        <a:buSzTx/>
                        <a:buFont typeface="+mj-lt"/>
                        <a:buNone/>
                        <a:tabLst/>
                        <a:defRPr/>
                      </a:pPr>
                      <a:endParaRPr lang="en-US" dirty="0" smtClean="0">
                        <a:solidFill>
                          <a:schemeClr val="tx1"/>
                        </a:solidFill>
                      </a:endParaRPr>
                    </a:p>
                    <a:p>
                      <a:pPr marL="342900" marR="0" lvl="2" indent="-342900" algn="l" defTabSz="914400" rtl="0" eaLnBrk="1" fontAlgn="auto" latinLnBrk="0" hangingPunct="1">
                        <a:lnSpc>
                          <a:spcPct val="100000"/>
                        </a:lnSpc>
                        <a:spcBef>
                          <a:spcPts val="0"/>
                        </a:spcBef>
                        <a:spcAft>
                          <a:spcPts val="0"/>
                        </a:spcAft>
                        <a:buClrTx/>
                        <a:buSzTx/>
                        <a:buFont typeface="+mj-lt"/>
                        <a:buNone/>
                        <a:tabLst/>
                        <a:defRPr/>
                      </a:pPr>
                      <a:endParaRPr lang="en-US" dirty="0" smtClean="0">
                        <a:solidFill>
                          <a:schemeClr val="tx1"/>
                        </a:solidFill>
                      </a:endParaRPr>
                    </a:p>
                    <a:p>
                      <a:pPr marL="342900" marR="0" lvl="2" indent="-342900" algn="l" defTabSz="914400" rtl="0" eaLnBrk="1" fontAlgn="auto" latinLnBrk="0" hangingPunct="1">
                        <a:lnSpc>
                          <a:spcPct val="100000"/>
                        </a:lnSpc>
                        <a:spcBef>
                          <a:spcPts val="0"/>
                        </a:spcBef>
                        <a:spcAft>
                          <a:spcPts val="0"/>
                        </a:spcAft>
                        <a:buClrTx/>
                        <a:buSzTx/>
                        <a:buFont typeface="+mj-lt"/>
                        <a:buNone/>
                        <a:tabLst/>
                        <a:defRPr/>
                      </a:pPr>
                      <a:endParaRPr lang="en-US" dirty="0" smtClean="0">
                        <a:solidFill>
                          <a:schemeClr val="tx1"/>
                        </a:solidFill>
                      </a:endParaRPr>
                    </a:p>
                    <a:p>
                      <a:pPr marL="342900" marR="0" lvl="2" indent="-342900" algn="ctr" defTabSz="914400" rtl="0" eaLnBrk="1" fontAlgn="auto" latinLnBrk="0" hangingPunct="1">
                        <a:lnSpc>
                          <a:spcPct val="100000"/>
                        </a:lnSpc>
                        <a:spcBef>
                          <a:spcPts val="0"/>
                        </a:spcBef>
                        <a:spcAft>
                          <a:spcPts val="0"/>
                        </a:spcAft>
                        <a:buClrTx/>
                        <a:buSzTx/>
                        <a:buFont typeface="+mj-lt"/>
                        <a:buNone/>
                        <a:tabLst/>
                        <a:defRPr/>
                      </a:pPr>
                      <a:r>
                        <a:rPr lang="en-US" sz="4000" b="1" dirty="0" smtClean="0">
                          <a:solidFill>
                            <a:schemeClr val="tx1"/>
                          </a:solidFill>
                        </a:rPr>
                        <a:t>Primary, Secondary and </a:t>
                      </a:r>
                    </a:p>
                    <a:p>
                      <a:pPr marL="342900" marR="0" lvl="2" indent="-342900" algn="ctr" defTabSz="914400" rtl="0" eaLnBrk="1" fontAlgn="auto" latinLnBrk="0" hangingPunct="1">
                        <a:lnSpc>
                          <a:spcPct val="100000"/>
                        </a:lnSpc>
                        <a:spcBef>
                          <a:spcPts val="0"/>
                        </a:spcBef>
                        <a:spcAft>
                          <a:spcPts val="0"/>
                        </a:spcAft>
                        <a:buClrTx/>
                        <a:buSzTx/>
                        <a:buFont typeface="+mj-lt"/>
                        <a:buNone/>
                        <a:tabLst/>
                        <a:defRPr/>
                      </a:pPr>
                      <a:r>
                        <a:rPr lang="en-US" sz="4000" b="1" dirty="0" smtClean="0">
                          <a:solidFill>
                            <a:schemeClr val="tx1"/>
                          </a:solidFill>
                        </a:rPr>
                        <a:t>Third Markets?</a:t>
                      </a:r>
                    </a:p>
                    <a:p>
                      <a:pPr marL="342900" indent="-342900">
                        <a:buFont typeface="+mj-lt"/>
                        <a:buNone/>
                      </a:pPr>
                      <a:endParaRPr lang="en-US"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0"/>
            <a:ext cx="7772400" cy="685799"/>
          </a:xfrm>
        </p:spPr>
        <p:txBody>
          <a:bodyPr>
            <a:normAutofit fontScale="90000"/>
          </a:bodyPr>
          <a:lstStyle/>
          <a:p>
            <a:pPr lvl="1" algn="ctr" rtl="0">
              <a:spcBef>
                <a:spcPct val="0"/>
              </a:spcBef>
            </a:pPr>
            <a:r>
              <a:rPr lang="en-US" sz="2700" b="1" dirty="0" smtClean="0">
                <a:solidFill>
                  <a:schemeClr val="tx1"/>
                </a:solidFill>
              </a:rPr>
              <a:t>Primary and  Secondary Market Comparison</a:t>
            </a:r>
            <a:r>
              <a:rPr lang="en-US" sz="1200" kern="1200" dirty="0">
                <a:solidFill>
                  <a:schemeClr val="dk1"/>
                </a:solidFill>
              </a:rPr>
              <a:t/>
            </a:r>
            <a:br>
              <a:rPr lang="en-US" sz="1200" kern="1200" dirty="0">
                <a:solidFill>
                  <a:schemeClr val="dk1"/>
                </a:solidFill>
              </a:rPr>
            </a:br>
            <a:endParaRPr lang="en-US" dirty="0"/>
          </a:p>
        </p:txBody>
      </p:sp>
      <p:sp>
        <p:nvSpPr>
          <p:cNvPr id="3" name="Subtitle 2"/>
          <p:cNvSpPr>
            <a:spLocks noGrp="1"/>
          </p:cNvSpPr>
          <p:nvPr>
            <p:ph type="subTitle" idx="1"/>
          </p:nvPr>
        </p:nvSpPr>
        <p:spPr>
          <a:xfrm>
            <a:off x="1219200" y="1219200"/>
            <a:ext cx="6400800" cy="1752600"/>
          </a:xfrm>
        </p:spPr>
        <p:txBody>
          <a:bodyPr/>
          <a:lstStyle/>
          <a:p>
            <a:endParaRPr lang="en-US" dirty="0"/>
          </a:p>
        </p:txBody>
      </p:sp>
      <p:graphicFrame>
        <p:nvGraphicFramePr>
          <p:cNvPr id="6" name="Table 5"/>
          <p:cNvGraphicFramePr>
            <a:graphicFrameLocks noGrp="1"/>
          </p:cNvGraphicFramePr>
          <p:nvPr/>
        </p:nvGraphicFramePr>
        <p:xfrm>
          <a:off x="152401" y="533401"/>
          <a:ext cx="8762999" cy="6137671"/>
        </p:xfrm>
        <a:graphic>
          <a:graphicData uri="http://schemas.openxmlformats.org/drawingml/2006/table">
            <a:tbl>
              <a:tblPr/>
              <a:tblGrid>
                <a:gridCol w="2574130"/>
                <a:gridCol w="3286126"/>
                <a:gridCol w="2902743"/>
              </a:tblGrid>
              <a:tr h="490236">
                <a:tc>
                  <a:txBody>
                    <a:bodyPr/>
                    <a:lstStyle/>
                    <a:p>
                      <a:pPr marL="0" marR="0" algn="ctr">
                        <a:lnSpc>
                          <a:spcPct val="115000"/>
                        </a:lnSpc>
                        <a:spcBef>
                          <a:spcPts val="0"/>
                        </a:spcBef>
                        <a:spcAft>
                          <a:spcPts val="1200"/>
                        </a:spcAft>
                      </a:pPr>
                      <a:r>
                        <a:rPr lang="en-US" sz="1400" b="1" cap="all" dirty="0">
                          <a:solidFill>
                            <a:srgbClr val="222222"/>
                          </a:solidFill>
                          <a:latin typeface="Times New Roman"/>
                          <a:ea typeface="Times New Roman"/>
                          <a:cs typeface="Times New Roman"/>
                        </a:rPr>
                        <a:t>BASIS FOR COMPARISON</a:t>
                      </a:r>
                      <a:endParaRPr lang="en-US" sz="1200" b="1"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1200"/>
                        </a:spcAft>
                      </a:pPr>
                      <a:r>
                        <a:rPr lang="en-US" sz="1400" b="1" cap="all">
                          <a:solidFill>
                            <a:srgbClr val="222222"/>
                          </a:solidFill>
                          <a:latin typeface="Times New Roman"/>
                          <a:ea typeface="Times New Roman"/>
                          <a:cs typeface="Times New Roman"/>
                        </a:rPr>
                        <a:t>PRIMARY MARKET</a:t>
                      </a:r>
                      <a:endParaRPr lang="en-US" sz="1200" b="1">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1200"/>
                        </a:spcAft>
                      </a:pPr>
                      <a:r>
                        <a:rPr lang="en-US" sz="1400" b="1" cap="all">
                          <a:solidFill>
                            <a:srgbClr val="222222"/>
                          </a:solidFill>
                          <a:latin typeface="Times New Roman"/>
                          <a:ea typeface="Times New Roman"/>
                          <a:cs typeface="Times New Roman"/>
                        </a:rPr>
                        <a:t>SECONDARY MARKET</a:t>
                      </a:r>
                      <a:endParaRPr lang="en-US" sz="1200" b="1">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r>
              <a:tr h="824779">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Meaning</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The market place for new shares is called primary market.</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The place where formerly issued securities are </a:t>
                      </a:r>
                      <a:r>
                        <a:rPr lang="en-US" sz="1400" b="0" dirty="0" smtClean="0">
                          <a:solidFill>
                            <a:srgbClr val="222222"/>
                          </a:solidFill>
                          <a:latin typeface="Times New Roman"/>
                          <a:ea typeface="Times New Roman"/>
                          <a:cs typeface="Times New Roman"/>
                        </a:rPr>
                        <a:t>traded  </a:t>
                      </a:r>
                      <a:r>
                        <a:rPr lang="en-US" sz="1400" b="0" dirty="0">
                          <a:solidFill>
                            <a:srgbClr val="222222"/>
                          </a:solidFill>
                          <a:latin typeface="Times New Roman"/>
                          <a:ea typeface="Times New Roman"/>
                          <a:cs typeface="Times New Roman"/>
                        </a:rPr>
                        <a:t>is known as Secondary Market.</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39682">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Another name</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New Issue Market (NIM)</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After Market</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339682">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Type of Purchasing</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Direct</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Indirect</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53262">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Financing</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It supplies funds to budding enterprises and also to existing companies for expansion and diversification.</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It does not provide funding to companies.</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582230">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How many times a security can be sold?</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Only once</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Multiple times</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90236">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Buying and Selling between</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Company and Investors</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Investors</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671749">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Who will gain the amount on the sale of shares?</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Company</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Investors</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39682">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Intermediary</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Underwriters</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Brokers</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582230">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Price</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a:solidFill>
                            <a:srgbClr val="222222"/>
                          </a:solidFill>
                          <a:latin typeface="Times New Roman"/>
                          <a:ea typeface="Times New Roman"/>
                          <a:cs typeface="Times New Roman"/>
                        </a:rPr>
                        <a:t>Fixed price</a:t>
                      </a:r>
                      <a:endParaRPr lang="en-US" sz="1200" b="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Fluctuates, depends on the demand and supply force</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82230">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Organizational difference</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Not rooted to any specific spot or geographical location.</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lgn="ctr">
                        <a:lnSpc>
                          <a:spcPct val="115000"/>
                        </a:lnSpc>
                        <a:spcBef>
                          <a:spcPts val="0"/>
                        </a:spcBef>
                        <a:spcAft>
                          <a:spcPts val="1200"/>
                        </a:spcAft>
                      </a:pPr>
                      <a:r>
                        <a:rPr lang="en-US" sz="1400" b="0" dirty="0">
                          <a:solidFill>
                            <a:srgbClr val="222222"/>
                          </a:solidFill>
                          <a:latin typeface="Times New Roman"/>
                          <a:ea typeface="Times New Roman"/>
                          <a:cs typeface="Times New Roman"/>
                        </a:rPr>
                        <a:t>It has physical existence.</a:t>
                      </a:r>
                      <a:endParaRPr lang="en-US" sz="1200" b="0" dirty="0">
                        <a:latin typeface="Calibri"/>
                        <a:ea typeface="Calibri"/>
                        <a:cs typeface="Times New Roman"/>
                      </a:endParaRPr>
                    </a:p>
                  </a:txBody>
                  <a:tcPr marL="49130" marR="49130" marT="49130" marB="4913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a:bodyPr>
          <a:lstStyle/>
          <a:p>
            <a:pPr lvl="1" algn="ctr" rtl="0">
              <a:spcBef>
                <a:spcPct val="0"/>
              </a:spcBef>
            </a:pPr>
            <a:r>
              <a:rPr lang="en-US" sz="3200" kern="1200" dirty="0" smtClean="0">
                <a:solidFill>
                  <a:schemeClr val="dk1"/>
                </a:solidFill>
              </a:rPr>
              <a:t>Third Market </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304800" y="914400"/>
            <a:ext cx="8534400" cy="5638800"/>
          </a:xfrm>
        </p:spPr>
        <p:txBody>
          <a:bodyPr>
            <a:normAutofit fontScale="85000" lnSpcReduction="20000"/>
          </a:bodyPr>
          <a:lstStyle/>
          <a:p>
            <a:r>
              <a:rPr lang="en-US" sz="3000" b="1" dirty="0" smtClean="0">
                <a:solidFill>
                  <a:schemeClr val="tx1"/>
                </a:solidFill>
              </a:rPr>
              <a:t>What is Third Market?</a:t>
            </a:r>
          </a:p>
          <a:p>
            <a:pPr algn="just"/>
            <a:r>
              <a:rPr lang="en-US" sz="2400" dirty="0" smtClean="0">
                <a:solidFill>
                  <a:schemeClr val="tx1"/>
                </a:solidFill>
              </a:rPr>
              <a:t>The third market is an </a:t>
            </a:r>
            <a:r>
              <a:rPr lang="en-US" sz="2400" dirty="0" smtClean="0">
                <a:solidFill>
                  <a:srgbClr val="FF0000"/>
                </a:solidFill>
              </a:rPr>
              <a:t>over-the-counter (OTC)</a:t>
            </a:r>
            <a:r>
              <a:rPr lang="en-US" sz="2400" dirty="0" smtClean="0">
                <a:solidFill>
                  <a:schemeClr val="tx1"/>
                </a:solidFill>
              </a:rPr>
              <a:t> market in which brokers and large institutional investors trade exchange-listed securities between one another.</a:t>
            </a:r>
          </a:p>
          <a:p>
            <a:pPr algn="just"/>
            <a:endParaRPr lang="en-US" sz="2400" dirty="0" smtClean="0">
              <a:solidFill>
                <a:schemeClr val="tx1"/>
              </a:solidFill>
            </a:endParaRPr>
          </a:p>
          <a:p>
            <a:pPr algn="just"/>
            <a:r>
              <a:rPr lang="en-US" sz="2400" dirty="0" smtClean="0">
                <a:solidFill>
                  <a:schemeClr val="tx1"/>
                </a:solidFill>
              </a:rPr>
              <a:t>A third market consists of trading by </a:t>
            </a:r>
            <a:r>
              <a:rPr lang="en-US" sz="2400" dirty="0" smtClean="0">
                <a:solidFill>
                  <a:srgbClr val="FF0000"/>
                </a:solidFill>
              </a:rPr>
              <a:t>non-exchange member brokers/dealers </a:t>
            </a:r>
            <a:r>
              <a:rPr lang="en-US" sz="2400" dirty="0" smtClean="0">
                <a:solidFill>
                  <a:schemeClr val="tx1"/>
                </a:solidFill>
              </a:rPr>
              <a:t>and institutional investors of exchange-listed stocks. </a:t>
            </a:r>
          </a:p>
          <a:p>
            <a:pPr algn="just"/>
            <a:r>
              <a:rPr lang="en-US" sz="2400" dirty="0" smtClean="0">
                <a:solidFill>
                  <a:schemeClr val="tx1"/>
                </a:solidFill>
              </a:rPr>
              <a:t>In other words, the third market involves exchange-listed securities that are being traded over-the-counter between brokers/dealers and large institutional investors</a:t>
            </a:r>
          </a:p>
          <a:p>
            <a:pPr algn="just"/>
            <a:endParaRPr lang="en-US" sz="2400" dirty="0" smtClean="0">
              <a:solidFill>
                <a:schemeClr val="tx1"/>
              </a:solidFill>
            </a:endParaRPr>
          </a:p>
          <a:p>
            <a:pPr algn="just"/>
            <a:r>
              <a:rPr lang="en-US" sz="2400" dirty="0" smtClean="0">
                <a:solidFill>
                  <a:schemeClr val="tx1"/>
                </a:solidFill>
              </a:rPr>
              <a:t>The third market supports the primary and secondary markets. The primary market describes the issuance of new securities. The secondary market is traditionally where seasoned securities are exchanged among market participants. And now, the third market is ancillary to the secondary market, with an emphasis on OTC markets and institutional investors.</a:t>
            </a:r>
          </a:p>
          <a:p>
            <a:pPr algn="just"/>
            <a:endParaRPr lang="en-US" sz="2400" dirty="0" smtClean="0">
              <a:solidFill>
                <a:schemeClr val="tx1"/>
              </a:solidFill>
            </a:endParaRPr>
          </a:p>
          <a:p>
            <a:pPr algn="just"/>
            <a:r>
              <a:rPr lang="en-US" sz="2400" dirty="0" smtClean="0">
                <a:solidFill>
                  <a:schemeClr val="tx1"/>
                </a:solidFill>
              </a:rPr>
              <a:t>Third market </a:t>
            </a:r>
            <a:r>
              <a:rPr lang="en-US" sz="2400" dirty="0" smtClean="0">
                <a:solidFill>
                  <a:srgbClr val="FF0000"/>
                </a:solidFill>
              </a:rPr>
              <a:t>trading began in the 1960s </a:t>
            </a:r>
            <a:r>
              <a:rPr lang="en-US" sz="2400" dirty="0" smtClean="0">
                <a:solidFill>
                  <a:schemeClr val="tx1"/>
                </a:solidFill>
              </a:rPr>
              <a:t>with firms such as Jefferies &amp; Company, although, today, there are a number of brokerage firms focused on third market trading</a:t>
            </a:r>
            <a:r>
              <a:rPr lang="en-US" sz="2400" dirty="0" smtClean="0"/>
              <a:t>.</a:t>
            </a:r>
          </a:p>
          <a:p>
            <a:pPr algn="just"/>
            <a:endParaRPr lang="en-US" sz="20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a:bodyPr>
          <a:lstStyle/>
          <a:p>
            <a:pPr lvl="1" algn="ctr" rtl="0">
              <a:spcBef>
                <a:spcPct val="0"/>
              </a:spcBef>
            </a:pPr>
            <a:r>
              <a:rPr lang="en-US" sz="3200" kern="1200" dirty="0" smtClean="0">
                <a:solidFill>
                  <a:schemeClr val="dk1"/>
                </a:solidFill>
              </a:rPr>
              <a:t>Third Market </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lnSpcReduction="10000"/>
          </a:bodyPr>
          <a:lstStyle/>
          <a:p>
            <a:pPr algn="just"/>
            <a:r>
              <a:rPr lang="en-US" sz="2800" cap="all" dirty="0" smtClean="0">
                <a:solidFill>
                  <a:schemeClr val="tx1"/>
                </a:solidFill>
              </a:rPr>
              <a:t>HOW IT WORKS (EXAMPLE):</a:t>
            </a:r>
          </a:p>
          <a:p>
            <a:pPr algn="just"/>
            <a:r>
              <a:rPr lang="en-US" sz="2600" dirty="0" smtClean="0">
                <a:solidFill>
                  <a:schemeClr val="tx1"/>
                </a:solidFill>
              </a:rPr>
              <a:t>The third market is an OTC venue in which brokers and institutional investors (e.g., insurance companies and mutual funds) trade securities listed and publicly traded on a registered exchange (e.g., NYSE or AMEX). Unlike most exchange trading, buyers and sellers in the third market trade with each other for the benefit of their own portfolios rather than in an agency capacity on clients' behalf.</a:t>
            </a:r>
          </a:p>
          <a:p>
            <a:pPr algn="just"/>
            <a:r>
              <a:rPr lang="en-US" sz="2800" cap="all" dirty="0" smtClean="0">
                <a:solidFill>
                  <a:schemeClr val="tx1"/>
                </a:solidFill>
              </a:rPr>
              <a:t>WHY IT MATTERS:</a:t>
            </a:r>
          </a:p>
          <a:p>
            <a:pPr algn="just"/>
            <a:r>
              <a:rPr lang="en-US" sz="2600" dirty="0" smtClean="0">
                <a:solidFill>
                  <a:srgbClr val="FF0000"/>
                </a:solidFill>
              </a:rPr>
              <a:t>The </a:t>
            </a:r>
            <a:r>
              <a:rPr lang="en-US" sz="2600" i="1" dirty="0" smtClean="0">
                <a:solidFill>
                  <a:srgbClr val="FF0000"/>
                </a:solidFill>
              </a:rPr>
              <a:t>third market</a:t>
            </a:r>
            <a:r>
              <a:rPr lang="en-US" sz="2600" dirty="0" smtClean="0">
                <a:solidFill>
                  <a:srgbClr val="FF0000"/>
                </a:solidFill>
              </a:rPr>
              <a:t> brings together large investors willing and able to purchase and sell their own securities holdings for cash and immediate delivery. Securities can be purchased at lower prices in the third market because of the absence of broker's commissions.</a:t>
            </a:r>
          </a:p>
          <a:p>
            <a:pPr algn="just"/>
            <a:endParaRPr lang="en-US" sz="20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33400" y="2590800"/>
            <a:ext cx="7772400" cy="914400"/>
          </a:xfrm>
        </p:spPr>
        <p:txBody>
          <a:bodyPr>
            <a:normAutofit/>
          </a:bodyPr>
          <a:lstStyle/>
          <a:p>
            <a:pPr marL="1428750" lvl="2" indent="-514350" algn="ctr" fontAlgn="t"/>
            <a:r>
              <a:rPr lang="en-US" sz="4000" b="1" dirty="0" smtClean="0">
                <a:solidFill>
                  <a:schemeClr val="tx1"/>
                </a:solidFill>
              </a:rPr>
              <a:t>Foreign markets?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28601"/>
            <a:ext cx="7772400" cy="914400"/>
          </a:xfrm>
        </p:spPr>
        <p:txBody>
          <a:bodyPr>
            <a:normAutofit/>
          </a:bodyPr>
          <a:lstStyle/>
          <a:p>
            <a:pPr lvl="1" algn="ctr" rtl="0">
              <a:spcBef>
                <a:spcPct val="0"/>
              </a:spcBef>
            </a:pPr>
            <a:r>
              <a:rPr lang="en-US" sz="3200" b="1" dirty="0" smtClean="0">
                <a:solidFill>
                  <a:schemeClr val="tx1"/>
                </a:solidFill>
              </a:rPr>
              <a:t>Foreign markets?</a:t>
            </a:r>
            <a:r>
              <a:rPr lang="en-US" sz="1200" kern="1200" dirty="0">
                <a:solidFill>
                  <a:schemeClr val="dk1"/>
                </a:solidFill>
              </a:rPr>
              <a:t/>
            </a:r>
            <a:br>
              <a:rPr lang="en-US" sz="1200" kern="1200" dirty="0">
                <a:solidFill>
                  <a:schemeClr val="dk1"/>
                </a:solidFill>
              </a:rPr>
            </a:br>
            <a:endParaRPr lang="en-US" dirty="0"/>
          </a:p>
        </p:txBody>
      </p:sp>
      <p:sp>
        <p:nvSpPr>
          <p:cNvPr id="4" name="Subtitle 3"/>
          <p:cNvSpPr>
            <a:spLocks noGrp="1"/>
          </p:cNvSpPr>
          <p:nvPr>
            <p:ph type="subTitle" idx="1"/>
          </p:nvPr>
        </p:nvSpPr>
        <p:spPr>
          <a:xfrm>
            <a:off x="152400" y="914400"/>
            <a:ext cx="8686800" cy="5638800"/>
          </a:xfrm>
        </p:spPr>
        <p:txBody>
          <a:bodyPr>
            <a:normAutofit fontScale="92500" lnSpcReduction="20000"/>
          </a:bodyPr>
          <a:lstStyle/>
          <a:p>
            <a:pPr algn="l"/>
            <a:r>
              <a:rPr lang="en-US" sz="2300" dirty="0" smtClean="0">
                <a:solidFill>
                  <a:schemeClr val="tx1"/>
                </a:solidFill>
                <a:latin typeface="Times New Roman" pitchFamily="18" charset="0"/>
                <a:cs typeface="Times New Roman" pitchFamily="18" charset="0"/>
              </a:rPr>
              <a:t>The </a:t>
            </a:r>
            <a:r>
              <a:rPr lang="en-US" sz="2300" b="1" dirty="0" smtClean="0">
                <a:solidFill>
                  <a:schemeClr val="tx1"/>
                </a:solidFill>
                <a:latin typeface="Times New Roman" pitchFamily="18" charset="0"/>
                <a:cs typeface="Times New Roman" pitchFamily="18" charset="0"/>
              </a:rPr>
              <a:t>market</a:t>
            </a:r>
            <a:r>
              <a:rPr lang="en-US" sz="2300" dirty="0" smtClean="0">
                <a:solidFill>
                  <a:schemeClr val="tx1"/>
                </a:solidFill>
                <a:latin typeface="Times New Roman" pitchFamily="18" charset="0"/>
                <a:cs typeface="Times New Roman" pitchFamily="18" charset="0"/>
              </a:rPr>
              <a:t> in one country for the </a:t>
            </a:r>
            <a:r>
              <a:rPr lang="en-US" sz="2300" b="1" dirty="0" smtClean="0">
                <a:solidFill>
                  <a:schemeClr val="tx1"/>
                </a:solidFill>
                <a:latin typeface="Times New Roman" pitchFamily="18" charset="0"/>
                <a:cs typeface="Times New Roman" pitchFamily="18" charset="0"/>
              </a:rPr>
              <a:t>trading</a:t>
            </a:r>
            <a:r>
              <a:rPr lang="en-US" sz="2300" dirty="0" smtClean="0">
                <a:solidFill>
                  <a:schemeClr val="tx1"/>
                </a:solidFill>
                <a:latin typeface="Times New Roman" pitchFamily="18" charset="0"/>
                <a:cs typeface="Times New Roman" pitchFamily="18" charset="0"/>
              </a:rPr>
              <a:t> of </a:t>
            </a:r>
            <a:r>
              <a:rPr lang="en-US" sz="2300" b="1" dirty="0" smtClean="0">
                <a:solidFill>
                  <a:schemeClr val="tx1"/>
                </a:solidFill>
                <a:latin typeface="Times New Roman" pitchFamily="18" charset="0"/>
                <a:cs typeface="Times New Roman" pitchFamily="18" charset="0"/>
              </a:rPr>
              <a:t>securities</a:t>
            </a:r>
            <a:r>
              <a:rPr lang="en-US" sz="2300" dirty="0" smtClean="0">
                <a:solidFill>
                  <a:schemeClr val="tx1"/>
                </a:solidFill>
                <a:latin typeface="Times New Roman" pitchFamily="18" charset="0"/>
                <a:cs typeface="Times New Roman" pitchFamily="18" charset="0"/>
              </a:rPr>
              <a:t> registered and based   in another country. Trading in a foreign  market may involve trading on a foreign </a:t>
            </a:r>
            <a:r>
              <a:rPr lang="en-US" sz="2300" b="1" dirty="0" smtClean="0">
                <a:solidFill>
                  <a:schemeClr val="tx1"/>
                </a:solidFill>
                <a:latin typeface="Times New Roman" pitchFamily="18" charset="0"/>
                <a:cs typeface="Times New Roman" pitchFamily="18" charset="0"/>
              </a:rPr>
              <a:t>exchange</a:t>
            </a:r>
            <a:r>
              <a:rPr lang="en-US" sz="2300" dirty="0" smtClean="0">
                <a:solidFill>
                  <a:schemeClr val="tx1"/>
                </a:solidFill>
                <a:latin typeface="Times New Roman" pitchFamily="18" charset="0"/>
                <a:cs typeface="Times New Roman" pitchFamily="18" charset="0"/>
              </a:rPr>
              <a:t> electronically, or it may      involve trading those foreign securities on domestic exchange. Foreign markets often, but do not always, expose the </a:t>
            </a:r>
            <a:r>
              <a:rPr lang="en-US" sz="2300" b="1" dirty="0" smtClean="0">
                <a:solidFill>
                  <a:schemeClr val="tx1"/>
                </a:solidFill>
                <a:latin typeface="Times New Roman" pitchFamily="18" charset="0"/>
                <a:cs typeface="Times New Roman" pitchFamily="18" charset="0"/>
              </a:rPr>
              <a:t>investor</a:t>
            </a:r>
            <a:r>
              <a:rPr lang="en-US" sz="2300" dirty="0" smtClean="0">
                <a:solidFill>
                  <a:schemeClr val="tx1"/>
                </a:solidFill>
                <a:latin typeface="Times New Roman" pitchFamily="18" charset="0"/>
                <a:cs typeface="Times New Roman" pitchFamily="18" charset="0"/>
              </a:rPr>
              <a:t> to </a:t>
            </a:r>
            <a:r>
              <a:rPr lang="en-US" sz="2300" b="1" dirty="0" smtClean="0">
                <a:solidFill>
                  <a:schemeClr val="tx1"/>
                </a:solidFill>
                <a:latin typeface="Times New Roman" pitchFamily="18" charset="0"/>
                <a:cs typeface="Times New Roman" pitchFamily="18" charset="0"/>
              </a:rPr>
              <a:t>foreign exchange risk</a:t>
            </a:r>
            <a:r>
              <a:rPr lang="en-US" sz="2300" b="1" dirty="0" smtClean="0">
                <a:solidFill>
                  <a:schemeClr val="tx1"/>
                </a:solidFill>
              </a:rPr>
              <a:t>.</a:t>
            </a:r>
          </a:p>
          <a:p>
            <a:pPr algn="just"/>
            <a:r>
              <a:rPr lang="en-US" sz="2000" b="1" dirty="0" smtClean="0">
                <a:solidFill>
                  <a:srgbClr val="FF0000"/>
                </a:solidFill>
              </a:rPr>
              <a:t>How to enter a foreign market?</a:t>
            </a:r>
          </a:p>
          <a:p>
            <a:pPr algn="just"/>
            <a:r>
              <a:rPr lang="en-US" sz="2000" dirty="0" smtClean="0">
                <a:solidFill>
                  <a:schemeClr val="tx1"/>
                </a:solidFill>
              </a:rPr>
              <a:t>By selling your product or service in another country, you can introduce your company to huge markets, increase your sales and profits, gain brand recognition, reduce the risk of only operating in one market (</a:t>
            </a:r>
            <a:r>
              <a:rPr lang="en-US" sz="2000" dirty="0" err="1" smtClean="0">
                <a:solidFill>
                  <a:schemeClr val="tx1"/>
                </a:solidFill>
              </a:rPr>
              <a:t>eg</a:t>
            </a:r>
            <a:r>
              <a:rPr lang="en-US" sz="2000" dirty="0" smtClean="0">
                <a:solidFill>
                  <a:schemeClr val="tx1"/>
                </a:solidFill>
              </a:rPr>
              <a:t>, due to economic or seasonal downturns) and extend your product’s life cycle.</a:t>
            </a:r>
          </a:p>
          <a:p>
            <a:pPr algn="just"/>
            <a:r>
              <a:rPr lang="en-US" sz="2800" b="1" dirty="0" smtClean="0">
                <a:solidFill>
                  <a:schemeClr val="tx1"/>
                </a:solidFill>
              </a:rPr>
              <a:t>When to enter?</a:t>
            </a:r>
          </a:p>
          <a:p>
            <a:pPr algn="just"/>
            <a:r>
              <a:rPr lang="en-US" sz="2000" dirty="0" smtClean="0">
                <a:solidFill>
                  <a:schemeClr val="tx1"/>
                </a:solidFill>
              </a:rPr>
              <a:t>If you know that your competitors are considering entering the same market as you, there are two options: aim to be ‘first to market’ or wait and see how successful your competitors are and follow them into the market.</a:t>
            </a:r>
          </a:p>
          <a:p>
            <a:pPr algn="just"/>
            <a:r>
              <a:rPr lang="en-US" sz="2400" b="1" dirty="0" smtClean="0">
                <a:solidFill>
                  <a:schemeClr val="tx1"/>
                </a:solidFill>
              </a:rPr>
              <a:t>Scale of entry</a:t>
            </a:r>
          </a:p>
          <a:p>
            <a:pPr algn="just"/>
            <a:r>
              <a:rPr lang="en-US" sz="2000" dirty="0" smtClean="0">
                <a:solidFill>
                  <a:schemeClr val="tx1"/>
                </a:solidFill>
              </a:rPr>
              <a:t>The obvious issue here is cost. Entering a market on a large scale will require significant resources. Although this is more likely to make an impression on a new market as it will attract the attention of customers and local businesses alike, it may be risky financially if your company does not take off.</a:t>
            </a:r>
            <a:br>
              <a:rPr lang="en-US" sz="2000" dirty="0" smtClean="0">
                <a:solidFill>
                  <a:schemeClr val="tx1"/>
                </a:solidFill>
              </a:rPr>
            </a:br>
            <a:endParaRPr lang="en-US" sz="2000" b="1" dirty="0" smtClean="0">
              <a:solidFill>
                <a:schemeClr val="tx1"/>
              </a:solidFill>
            </a:endParaRPr>
          </a:p>
          <a:p>
            <a:pPr algn="just"/>
            <a:endParaRPr lang="en-US" sz="1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5056</TotalTime>
  <Words>821</Words>
  <Application>Microsoft Office PowerPoint</Application>
  <PresentationFormat>On-screen Show (4:3)</PresentationFormat>
  <Paragraphs>188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Primary and  Secondary Market Comparison </vt:lpstr>
      <vt:lpstr>Third Market  </vt:lpstr>
      <vt:lpstr>Third Market  </vt:lpstr>
      <vt:lpstr>Foreign markets?</vt:lpstr>
      <vt:lpstr>Foreign markets? </vt:lpstr>
      <vt:lpstr>Foreign market entry methods </vt:lpstr>
      <vt:lpstr>Foreign market entry methods</vt:lpstr>
      <vt:lpstr>Stock Market Indicators</vt:lpstr>
      <vt:lpstr>Stock Market Indicators </vt:lpstr>
      <vt:lpstr>Stock Market Indicators </vt:lpstr>
      <vt:lpstr> </vt:lpstr>
      <vt:lpstr> </vt:lpstr>
      <vt:lpstr> </vt:lpstr>
      <vt:lpstr> </vt:lpstr>
      <vt:lpstr> </vt:lpstr>
      <vt:lpstr> </vt:lpstr>
      <vt:lpstr> </vt:lpstr>
      <vt:lpstr> </vt:lpstr>
      <vt:lpstr>Institutional Vs Private Investments?  </vt:lpstr>
      <vt:lpstr>Institutional Vs Private Investments  </vt:lpstr>
      <vt:lpstr>Institutional Vs Private Investments  </vt:lpstr>
      <vt:lpstr>Institutional Vs Private Investments  </vt:lpstr>
      <vt:lpstr>Institutional Vs Private Investments  </vt:lpstr>
      <vt:lpstr>Slide 28</vt:lpstr>
    </vt:vector>
  </TitlesOfParts>
  <Manager>Ahmad Tariq Bhatti</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 Based Costing</dc:title>
  <dc:creator>sa</dc:creator>
  <cp:keywords>ABC System</cp:keywords>
  <dc:description>By Ahmad Tariq Bhatti</dc:description>
  <cp:lastModifiedBy>DTU</cp:lastModifiedBy>
  <cp:revision>459</cp:revision>
  <dcterms:created xsi:type="dcterms:W3CDTF">2012-11-25T16:15:32Z</dcterms:created>
  <dcterms:modified xsi:type="dcterms:W3CDTF">2020-01-11T10:56:29Z</dcterms:modified>
</cp:coreProperties>
</file>