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444" r:id="rId2"/>
    <p:sldId id="440" r:id="rId3"/>
    <p:sldId id="442" r:id="rId4"/>
    <p:sldId id="468" r:id="rId5"/>
    <p:sldId id="469" r:id="rId6"/>
    <p:sldId id="470" r:id="rId7"/>
    <p:sldId id="474" r:id="rId8"/>
    <p:sldId id="479" r:id="rId9"/>
    <p:sldId id="475" r:id="rId10"/>
    <p:sldId id="476" r:id="rId11"/>
    <p:sldId id="478" r:id="rId12"/>
    <p:sldId id="471" r:id="rId13"/>
    <p:sldId id="472" r:id="rId14"/>
    <p:sldId id="480" r:id="rId15"/>
    <p:sldId id="481" r:id="rId16"/>
    <p:sldId id="495" r:id="rId17"/>
    <p:sldId id="482" r:id="rId18"/>
    <p:sldId id="494" r:id="rId19"/>
    <p:sldId id="483" r:id="rId20"/>
    <p:sldId id="484" r:id="rId21"/>
    <p:sldId id="485" r:id="rId22"/>
    <p:sldId id="486" r:id="rId23"/>
    <p:sldId id="487" r:id="rId24"/>
    <p:sldId id="489" r:id="rId25"/>
    <p:sldId id="488" r:id="rId26"/>
    <p:sldId id="496" r:id="rId27"/>
    <p:sldId id="491" r:id="rId28"/>
    <p:sldId id="42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99"/>
    <a:srgbClr val="0000CC"/>
    <a:srgbClr val="0000FF"/>
    <a:srgbClr val="00FF00"/>
    <a:srgbClr val="00FF99"/>
    <a:srgbClr val="0066CC"/>
    <a:srgbClr val="000099"/>
    <a:srgbClr val="00FFCC"/>
    <a:srgbClr val="FFCC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31F5C3-4A3F-4549-B0C7-25B66BF3DF59}" type="datetimeFigureOut">
              <a:rPr lang="en-US" smtClean="0"/>
              <a:pPr/>
              <a:t>4/21/2020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6E53C9-F864-45ED-A179-75645CED5C4F}" type="slidenum">
              <a:rPr lang="en-US" smtClean="0"/>
              <a:pPr/>
              <a:t>‹#›</a:t>
            </a:fld>
            <a:endParaRPr lang="en-US" dirty="0"/>
          </a:p>
        </p:txBody>
      </p:sp>
    </p:spTree>
    <p:extLst>
      <p:ext uri="{BB962C8B-B14F-4D97-AF65-F5344CB8AC3E}">
        <p14:creationId xmlns:p14="http://schemas.microsoft.com/office/powerpoint/2010/main" xmlns="" val="2567412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10941E-96CD-4A83-AE83-A0B9D17C50F4}" type="slidenum">
              <a:rPr lang="en-AU" smtClean="0"/>
              <a:pPr fontAlgn="base">
                <a:spcBef>
                  <a:spcPct val="0"/>
                </a:spcBef>
                <a:spcAft>
                  <a:spcPct val="0"/>
                </a:spcAft>
                <a:defRPr/>
              </a:pPr>
              <a:t>2</a:t>
            </a:fld>
            <a:endParaRPr lang="en-AU" smtClean="0"/>
          </a:p>
        </p:txBody>
      </p:sp>
      <p:sp>
        <p:nvSpPr>
          <p:cNvPr id="5" name="Header Placeholder 4"/>
          <p:cNvSpPr>
            <a:spLocks noGrp="1"/>
          </p:cNvSpPr>
          <p:nvPr>
            <p:ph type="hdr" sz="quarter"/>
          </p:nvPr>
        </p:nvSpPr>
        <p:spPr/>
        <p:txBody>
          <a:bodyPr/>
          <a:lstStyle/>
          <a:p>
            <a:pPr>
              <a:defRPr/>
            </a:pPr>
            <a:r>
              <a:rPr lang="en-AU"/>
              <a:t>Debre Tabor University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4354A3-FC36-4B2F-940F-F2928605A065}" type="datetime1">
              <a:rPr lang="en-US" smtClean="0"/>
              <a:pPr/>
              <a:t>4/21/2020</a:t>
            </a:fld>
            <a:endParaRPr lang="en-US" dirty="0"/>
          </a:p>
        </p:txBody>
      </p:sp>
      <p:sp>
        <p:nvSpPr>
          <p:cNvPr id="5" name="Footer Placeholder 4"/>
          <p:cNvSpPr>
            <a:spLocks noGrp="1"/>
          </p:cNvSpPr>
          <p:nvPr>
            <p:ph type="ftr" sz="quarter" idx="11"/>
          </p:nvPr>
        </p:nvSpPr>
        <p:spPr/>
        <p:txBody>
          <a:bodyPr/>
          <a:lstStyle/>
          <a:p>
            <a:r>
              <a:rPr lang="en-US" dirty="0"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1291939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6A631-EAC2-46F9-A5AF-41137B82F76C}" type="datetime1">
              <a:rPr lang="en-US" smtClean="0"/>
              <a:pPr/>
              <a:t>4/21/2020</a:t>
            </a:fld>
            <a:endParaRPr lang="en-US" dirty="0"/>
          </a:p>
        </p:txBody>
      </p:sp>
      <p:sp>
        <p:nvSpPr>
          <p:cNvPr id="5" name="Footer Placeholder 4"/>
          <p:cNvSpPr>
            <a:spLocks noGrp="1"/>
          </p:cNvSpPr>
          <p:nvPr>
            <p:ph type="ftr" sz="quarter" idx="11"/>
          </p:nvPr>
        </p:nvSpPr>
        <p:spPr/>
        <p:txBody>
          <a:bodyPr/>
          <a:lstStyle/>
          <a:p>
            <a:r>
              <a:rPr lang="en-US" dirty="0"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3834703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DF4FFC-0AD5-4770-B7AC-9F4E2EDB886C}" type="datetime1">
              <a:rPr lang="en-US" smtClean="0"/>
              <a:pPr/>
              <a:t>4/21/2020</a:t>
            </a:fld>
            <a:endParaRPr lang="en-US" dirty="0"/>
          </a:p>
        </p:txBody>
      </p:sp>
      <p:sp>
        <p:nvSpPr>
          <p:cNvPr id="5" name="Footer Placeholder 4"/>
          <p:cNvSpPr>
            <a:spLocks noGrp="1"/>
          </p:cNvSpPr>
          <p:nvPr>
            <p:ph type="ftr" sz="quarter" idx="11"/>
          </p:nvPr>
        </p:nvSpPr>
        <p:spPr/>
        <p:txBody>
          <a:bodyPr/>
          <a:lstStyle/>
          <a:p>
            <a:r>
              <a:rPr lang="en-US" dirty="0"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211174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E37BB-B863-4B71-AC4A-55FE5CF519BA}" type="datetime1">
              <a:rPr lang="en-US" smtClean="0"/>
              <a:pPr/>
              <a:t>4/21/2020</a:t>
            </a:fld>
            <a:endParaRPr lang="en-US" dirty="0"/>
          </a:p>
        </p:txBody>
      </p:sp>
      <p:sp>
        <p:nvSpPr>
          <p:cNvPr id="5" name="Footer Placeholder 4"/>
          <p:cNvSpPr>
            <a:spLocks noGrp="1"/>
          </p:cNvSpPr>
          <p:nvPr>
            <p:ph type="ftr" sz="quarter" idx="11"/>
          </p:nvPr>
        </p:nvSpPr>
        <p:spPr/>
        <p:txBody>
          <a:bodyPr/>
          <a:lstStyle/>
          <a:p>
            <a:r>
              <a:rPr lang="en-US" dirty="0"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1260132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2000DB-25E7-4DB4-8C9F-CB4DA1BC0912}" type="datetime1">
              <a:rPr lang="en-US" smtClean="0"/>
              <a:pPr/>
              <a:t>4/21/2020</a:t>
            </a:fld>
            <a:endParaRPr lang="en-US" dirty="0"/>
          </a:p>
        </p:txBody>
      </p:sp>
      <p:sp>
        <p:nvSpPr>
          <p:cNvPr id="5" name="Footer Placeholder 4"/>
          <p:cNvSpPr>
            <a:spLocks noGrp="1"/>
          </p:cNvSpPr>
          <p:nvPr>
            <p:ph type="ftr" sz="quarter" idx="11"/>
          </p:nvPr>
        </p:nvSpPr>
        <p:spPr/>
        <p:txBody>
          <a:bodyPr/>
          <a:lstStyle/>
          <a:p>
            <a:r>
              <a:rPr lang="en-US" dirty="0"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276532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7FEF4C-6E3A-4657-998C-9BE41E80BD33}" type="datetime1">
              <a:rPr lang="en-US" smtClean="0"/>
              <a:pPr/>
              <a:t>4/21/2020</a:t>
            </a:fld>
            <a:endParaRPr lang="en-US" dirty="0"/>
          </a:p>
        </p:txBody>
      </p:sp>
      <p:sp>
        <p:nvSpPr>
          <p:cNvPr id="6" name="Footer Placeholder 5"/>
          <p:cNvSpPr>
            <a:spLocks noGrp="1"/>
          </p:cNvSpPr>
          <p:nvPr>
            <p:ph type="ftr" sz="quarter" idx="11"/>
          </p:nvPr>
        </p:nvSpPr>
        <p:spPr/>
        <p:txBody>
          <a:bodyPr/>
          <a:lstStyle/>
          <a:p>
            <a:r>
              <a:rPr lang="en-US" dirty="0"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1528215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B5F58E-5D58-4AD9-9807-5090BC3186B8}" type="datetime1">
              <a:rPr lang="en-US" smtClean="0"/>
              <a:pPr/>
              <a:t>4/21/2020</a:t>
            </a:fld>
            <a:endParaRPr lang="en-US" dirty="0"/>
          </a:p>
        </p:txBody>
      </p:sp>
      <p:sp>
        <p:nvSpPr>
          <p:cNvPr id="8" name="Footer Placeholder 7"/>
          <p:cNvSpPr>
            <a:spLocks noGrp="1"/>
          </p:cNvSpPr>
          <p:nvPr>
            <p:ph type="ftr" sz="quarter" idx="11"/>
          </p:nvPr>
        </p:nvSpPr>
        <p:spPr/>
        <p:txBody>
          <a:bodyPr/>
          <a:lstStyle/>
          <a:p>
            <a:r>
              <a:rPr lang="en-US" dirty="0" smtClean="0"/>
              <a:t>Advanced Management Accounting:</a:t>
            </a:r>
            <a:endParaRPr lang="en-US" dirty="0"/>
          </a:p>
        </p:txBody>
      </p:sp>
      <p:sp>
        <p:nvSpPr>
          <p:cNvPr id="9" name="Slide Number Placeholder 8"/>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317404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A669D3-6BA5-4CBB-A915-B09BED409007}" type="datetime1">
              <a:rPr lang="en-US" smtClean="0"/>
              <a:pPr/>
              <a:t>4/21/2020</a:t>
            </a:fld>
            <a:endParaRPr lang="en-US" dirty="0"/>
          </a:p>
        </p:txBody>
      </p:sp>
      <p:sp>
        <p:nvSpPr>
          <p:cNvPr id="4" name="Footer Placeholder 3"/>
          <p:cNvSpPr>
            <a:spLocks noGrp="1"/>
          </p:cNvSpPr>
          <p:nvPr>
            <p:ph type="ftr" sz="quarter" idx="11"/>
          </p:nvPr>
        </p:nvSpPr>
        <p:spPr/>
        <p:txBody>
          <a:bodyPr/>
          <a:lstStyle/>
          <a:p>
            <a:r>
              <a:rPr lang="en-US" dirty="0" smtClean="0"/>
              <a:t>Advanced Management Accounting:</a:t>
            </a:r>
            <a:endParaRPr lang="en-US" dirty="0"/>
          </a:p>
        </p:txBody>
      </p:sp>
      <p:sp>
        <p:nvSpPr>
          <p:cNvPr id="5" name="Slide Number Placeholder 4"/>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308730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89B97-3B95-45D4-9A7A-7628B668959B}" type="datetime1">
              <a:rPr lang="en-US" smtClean="0"/>
              <a:pPr/>
              <a:t>4/21/2020</a:t>
            </a:fld>
            <a:endParaRPr lang="en-US" dirty="0"/>
          </a:p>
        </p:txBody>
      </p:sp>
      <p:sp>
        <p:nvSpPr>
          <p:cNvPr id="3" name="Footer Placeholder 2"/>
          <p:cNvSpPr>
            <a:spLocks noGrp="1"/>
          </p:cNvSpPr>
          <p:nvPr>
            <p:ph type="ftr" sz="quarter" idx="11"/>
          </p:nvPr>
        </p:nvSpPr>
        <p:spPr/>
        <p:txBody>
          <a:bodyPr/>
          <a:lstStyle/>
          <a:p>
            <a:r>
              <a:rPr lang="en-US" dirty="0" smtClean="0"/>
              <a:t>Advanced Management Accounting:</a:t>
            </a:r>
            <a:endParaRPr lang="en-US" dirty="0"/>
          </a:p>
        </p:txBody>
      </p:sp>
      <p:sp>
        <p:nvSpPr>
          <p:cNvPr id="4" name="Slide Number Placeholder 3"/>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115857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903DF-8377-4C0E-9058-C841CD230A17}" type="datetime1">
              <a:rPr lang="en-US" smtClean="0"/>
              <a:pPr/>
              <a:t>4/21/2020</a:t>
            </a:fld>
            <a:endParaRPr lang="en-US" dirty="0"/>
          </a:p>
        </p:txBody>
      </p:sp>
      <p:sp>
        <p:nvSpPr>
          <p:cNvPr id="6" name="Footer Placeholder 5"/>
          <p:cNvSpPr>
            <a:spLocks noGrp="1"/>
          </p:cNvSpPr>
          <p:nvPr>
            <p:ph type="ftr" sz="quarter" idx="11"/>
          </p:nvPr>
        </p:nvSpPr>
        <p:spPr/>
        <p:txBody>
          <a:bodyPr/>
          <a:lstStyle/>
          <a:p>
            <a:r>
              <a:rPr lang="en-US" dirty="0"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2049209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0FF286-2EB3-4D20-9CEC-989133CF2869}" type="datetime1">
              <a:rPr lang="en-US" smtClean="0"/>
              <a:pPr/>
              <a:t>4/21/2020</a:t>
            </a:fld>
            <a:endParaRPr lang="en-US" dirty="0"/>
          </a:p>
        </p:txBody>
      </p:sp>
      <p:sp>
        <p:nvSpPr>
          <p:cNvPr id="6" name="Footer Placeholder 5"/>
          <p:cNvSpPr>
            <a:spLocks noGrp="1"/>
          </p:cNvSpPr>
          <p:nvPr>
            <p:ph type="ftr" sz="quarter" idx="11"/>
          </p:nvPr>
        </p:nvSpPr>
        <p:spPr/>
        <p:txBody>
          <a:bodyPr/>
          <a:lstStyle/>
          <a:p>
            <a:r>
              <a:rPr lang="en-US" dirty="0"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1315087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2B38F-DD65-421D-9AE1-5B318D86896D}" type="datetime1">
              <a:rPr lang="en-US" smtClean="0"/>
              <a:pPr/>
              <a:t>4/21/2020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Advanced Management Accounting: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18CF1-12AA-49E8-A4B8-E4503BE9F55B}" type="slidenum">
              <a:rPr lang="en-US" smtClean="0"/>
              <a:pPr/>
              <a:t>‹#›</a:t>
            </a:fld>
            <a:endParaRPr lang="en-US" dirty="0"/>
          </a:p>
        </p:txBody>
      </p:sp>
    </p:spTree>
    <p:extLst>
      <p:ext uri="{BB962C8B-B14F-4D97-AF65-F5344CB8AC3E}">
        <p14:creationId xmlns:p14="http://schemas.microsoft.com/office/powerpoint/2010/main" xmlns="" val="3151023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hyperlink" Target="https://tradingeconomics.com/china/unemployment-rate" TargetMode="External"/><Relationship Id="rId3" Type="http://schemas.openxmlformats.org/officeDocument/2006/relationships/hyperlink" Target="https://tradingeconomics.com/congo/unemployment-rate" TargetMode="External"/><Relationship Id="rId7" Type="http://schemas.openxmlformats.org/officeDocument/2006/relationships/hyperlink" Target="https://tradingeconomics.com/zimbabwe/unemployment-rate" TargetMode="External"/><Relationship Id="rId2" Type="http://schemas.openxmlformats.org/officeDocument/2006/relationships/hyperlink" Target="https://tradingeconomics.com/kenya/unemployment-rate" TargetMode="External"/><Relationship Id="rId1" Type="http://schemas.openxmlformats.org/officeDocument/2006/relationships/slideLayout" Target="../slideLayouts/slideLayout1.xml"/><Relationship Id="rId6" Type="http://schemas.openxmlformats.org/officeDocument/2006/relationships/hyperlink" Target="https://tradingeconomics.com/ethiopia/unemployment-rate" TargetMode="External"/><Relationship Id="rId5" Type="http://schemas.openxmlformats.org/officeDocument/2006/relationships/hyperlink" Target="https://tradingeconomics.com/nigeria/unemployment-rate" TargetMode="External"/><Relationship Id="rId10" Type="http://schemas.openxmlformats.org/officeDocument/2006/relationships/hyperlink" Target="https://tradingeconomics.com/united-states/unemployment-rate" TargetMode="External"/><Relationship Id="rId4" Type="http://schemas.openxmlformats.org/officeDocument/2006/relationships/hyperlink" Target="https://tradingeconomics.com/south-africa/unemployment-rate" TargetMode="External"/><Relationship Id="rId9" Type="http://schemas.openxmlformats.org/officeDocument/2006/relationships/hyperlink" Target="https://tradingeconomics.com/india/unemployment-rat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600200"/>
            <a:ext cx="7848600" cy="3429000"/>
          </a:xfrm>
          <a:solidFill>
            <a:schemeClr val="accent4">
              <a:lumMod val="20000"/>
              <a:lumOff val="80000"/>
            </a:schemeClr>
          </a:solidFill>
          <a:scene3d>
            <a:camera prst="orthographicFront"/>
            <a:lightRig rig="threePt" dir="t"/>
          </a:scene3d>
          <a:sp3d>
            <a:bevelT w="266700" h="273050" prst="divot"/>
            <a:bevelB w="273050" h="266700"/>
          </a:sp3d>
        </p:spPr>
        <p:txBody>
          <a:bodyPr>
            <a:normAutofit fontScale="92500" lnSpcReduction="10000"/>
          </a:bodyPr>
          <a:lstStyle/>
          <a:p>
            <a:endParaRPr lang="en-US" sz="2000" dirty="0" smtClean="0">
              <a:solidFill>
                <a:schemeClr val="tx1"/>
              </a:solidFill>
              <a:latin typeface="David" pitchFamily="34" charset="-79"/>
              <a:ea typeface="Batang" pitchFamily="18" charset="-127"/>
              <a:cs typeface="David" pitchFamily="34" charset="-79"/>
            </a:endParaRPr>
          </a:p>
          <a:p>
            <a:endParaRPr lang="en-US" sz="2000" dirty="0" smtClean="0">
              <a:solidFill>
                <a:schemeClr val="tx1"/>
              </a:solidFill>
              <a:latin typeface="David" pitchFamily="34" charset="-79"/>
              <a:ea typeface="Batang" pitchFamily="18" charset="-127"/>
              <a:cs typeface="David" pitchFamily="34" charset="-79"/>
            </a:endParaRPr>
          </a:p>
          <a:p>
            <a:r>
              <a:rPr lang="en-US" sz="3900" dirty="0" smtClean="0">
                <a:solidFill>
                  <a:schemeClr val="tx1"/>
                </a:solidFill>
                <a:latin typeface="David" pitchFamily="34" charset="-79"/>
                <a:ea typeface="Batang" pitchFamily="18" charset="-127"/>
                <a:cs typeface="David" pitchFamily="34" charset="-79"/>
              </a:rPr>
              <a:t>Chapter –II</a:t>
            </a:r>
          </a:p>
          <a:p>
            <a:r>
              <a:rPr lang="en-GB" sz="3900" b="1" dirty="0" smtClean="0">
                <a:solidFill>
                  <a:schemeClr val="tx1"/>
                </a:solidFill>
              </a:rPr>
              <a:t>Financial Markets &amp; Institutions</a:t>
            </a:r>
          </a:p>
          <a:p>
            <a:r>
              <a:rPr lang="en-US" sz="6000" b="1" dirty="0" smtClean="0">
                <a:solidFill>
                  <a:schemeClr val="dk1"/>
                </a:solidFill>
              </a:rPr>
              <a:t>BANKING SYSTEM</a:t>
            </a:r>
            <a:r>
              <a:rPr lang="en-IN" sz="5800" b="1" dirty="0" smtClean="0">
                <a:solidFill>
                  <a:schemeClr val="tx1"/>
                </a:solidFill>
              </a:rPr>
              <a:t/>
            </a:r>
            <a:br>
              <a:rPr lang="en-IN" sz="5800" b="1" dirty="0" smtClean="0">
                <a:solidFill>
                  <a:schemeClr val="tx1"/>
                </a:solidFill>
              </a:rPr>
            </a:br>
            <a:endParaRPr lang="en-US" sz="3900" dirty="0" smtClean="0">
              <a:solidFill>
                <a:schemeClr val="tx1"/>
              </a:solidFill>
              <a:latin typeface="David" pitchFamily="34" charset="-79"/>
              <a:ea typeface="Batang" pitchFamily="18" charset="-127"/>
              <a:cs typeface="David" pitchFamily="34" charset="-79"/>
            </a:endParaRPr>
          </a:p>
        </p:txBody>
      </p:sp>
    </p:spTree>
    <p:extLst>
      <p:ext uri="{BB962C8B-B14F-4D97-AF65-F5344CB8AC3E}">
        <p14:creationId xmlns:p14="http://schemas.microsoft.com/office/powerpoint/2010/main" xmlns="" val="41209784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fontScale="90000"/>
          </a:bodyPr>
          <a:lstStyle/>
          <a:p>
            <a:pPr lvl="1" algn="ctr" rtl="0">
              <a:spcBef>
                <a:spcPct val="0"/>
              </a:spcBef>
            </a:pPr>
            <a:r>
              <a:rPr lang="en-US" sz="2800" b="1" dirty="0"/>
              <a:t>Ethiopia - Banking Systems</a:t>
            </a:r>
            <a:r>
              <a:rPr lang="en-US" sz="2800" dirty="0"/>
              <a:t/>
            </a:r>
            <a:br>
              <a:rPr lang="en-US" sz="2800" dirty="0"/>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81000" y="533400"/>
            <a:ext cx="8458200" cy="6096000"/>
          </a:xfrm>
        </p:spPr>
        <p:txBody>
          <a:bodyPr>
            <a:normAutofit/>
          </a:bodyPr>
          <a:lstStyle/>
          <a:p>
            <a:pPr lvl="1" algn="just">
              <a:buFont typeface="Arial" pitchFamily="34" charset="0"/>
              <a:buChar char="•"/>
            </a:pPr>
            <a:r>
              <a:rPr lang="en-US" sz="2400" dirty="0" smtClean="0">
                <a:solidFill>
                  <a:schemeClr val="tx1"/>
                </a:solidFill>
              </a:rPr>
              <a:t>NBE may engage with banks and other financial institutions in the discount, purchase, or sale of duly signed and endorsed bills of exchange, promissory notes, acceptances, and other credit instruments with maturity periods not exceeding 180 days from the date of their discount, rediscount, or acquisition by the bank.  </a:t>
            </a:r>
          </a:p>
          <a:p>
            <a:pPr lvl="1" algn="just">
              <a:buFont typeface="Arial" pitchFamily="34" charset="0"/>
              <a:buChar char="•"/>
            </a:pPr>
            <a:r>
              <a:rPr lang="en-US" sz="2400" dirty="0" smtClean="0">
                <a:solidFill>
                  <a:schemeClr val="tx1"/>
                </a:solidFill>
              </a:rPr>
              <a:t>The bank may buy, sell, and hold foreign currency notes and coins and such documents and instruments, including telegraphic transfers, as they are customarily employed in international payments or transfers of funds.</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fontScale="90000"/>
          </a:bodyPr>
          <a:lstStyle/>
          <a:p>
            <a:pPr lvl="1" algn="ctr" rtl="0">
              <a:spcBef>
                <a:spcPct val="0"/>
              </a:spcBef>
            </a:pPr>
            <a:r>
              <a:rPr lang="en-US" sz="2800" b="1" dirty="0"/>
              <a:t>Ethiopia - Banking Systems</a:t>
            </a:r>
            <a:r>
              <a:rPr lang="en-US" sz="2800" dirty="0"/>
              <a:t/>
            </a:r>
            <a:br>
              <a:rPr lang="en-US" sz="2800" dirty="0"/>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81000" y="533400"/>
            <a:ext cx="8458200" cy="6096000"/>
          </a:xfrm>
        </p:spPr>
        <p:txBody>
          <a:bodyPr>
            <a:normAutofit lnSpcReduction="10000"/>
          </a:bodyPr>
          <a:lstStyle/>
          <a:p>
            <a:pPr lvl="1" algn="just">
              <a:buFont typeface="Arial" pitchFamily="34" charset="0"/>
              <a:buChar char="•"/>
            </a:pPr>
            <a:r>
              <a:rPr lang="en-US" dirty="0" smtClean="0">
                <a:solidFill>
                  <a:schemeClr val="tx1"/>
                </a:solidFill>
              </a:rPr>
              <a:t>This action constrains banks' liquidity and capacity to supply businesses with needed finance.  </a:t>
            </a:r>
          </a:p>
          <a:p>
            <a:pPr lvl="1" algn="just">
              <a:buFont typeface="Arial" pitchFamily="34" charset="0"/>
              <a:buChar char="•"/>
            </a:pPr>
            <a:endParaRPr lang="en-US" dirty="0" smtClean="0">
              <a:solidFill>
                <a:schemeClr val="tx1"/>
              </a:solidFill>
            </a:endParaRPr>
          </a:p>
          <a:p>
            <a:pPr lvl="1" algn="just">
              <a:buFont typeface="Arial" pitchFamily="34" charset="0"/>
              <a:buChar char="•"/>
            </a:pPr>
            <a:r>
              <a:rPr lang="en-US" dirty="0" smtClean="0">
                <a:solidFill>
                  <a:schemeClr val="tx1"/>
                </a:solidFill>
              </a:rPr>
              <a:t>There is a growing liquidity problem in Ethiopia that is impeding the private sector. </a:t>
            </a:r>
          </a:p>
          <a:p>
            <a:pPr lvl="2" algn="just">
              <a:buFont typeface="Arial" pitchFamily="34" charset="0"/>
              <a:buChar char="•"/>
            </a:pPr>
            <a:r>
              <a:rPr lang="en-US" dirty="0" smtClean="0">
                <a:solidFill>
                  <a:schemeClr val="tx1"/>
                </a:solidFill>
              </a:rPr>
              <a:t>To address these problems, NBE reduced reserve and liquidity requirements of banks from 25% to 10%, respectively in January 2012 and further reduced the reserve requirement to 5% in March 2013.  </a:t>
            </a:r>
          </a:p>
          <a:p>
            <a:pPr lvl="2" algn="just">
              <a:buFont typeface="Arial" pitchFamily="34" charset="0"/>
              <a:buChar char="•"/>
            </a:pPr>
            <a:endParaRPr lang="en-US" dirty="0" smtClean="0">
              <a:solidFill>
                <a:schemeClr val="tx1"/>
              </a:solidFill>
            </a:endParaRPr>
          </a:p>
          <a:p>
            <a:pPr lvl="1" algn="just">
              <a:buFont typeface="Arial" pitchFamily="34" charset="0"/>
              <a:buChar char="•"/>
            </a:pPr>
            <a:r>
              <a:rPr lang="en-US" dirty="0" smtClean="0">
                <a:solidFill>
                  <a:schemeClr val="tx1"/>
                </a:solidFill>
              </a:rPr>
              <a:t>In 2015, NBE allowed commercial banks to provide mobile banking service and agent banking. Pursuant to NBE’s permit, many of the commercial banks added mobile and agent banking in their line of services..</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04801"/>
            <a:ext cx="7772400" cy="838200"/>
          </a:xfrm>
        </p:spPr>
        <p:txBody>
          <a:bodyPr>
            <a:normAutofit/>
          </a:bodyPr>
          <a:lstStyle/>
          <a:p>
            <a:pPr lvl="1" algn="ctr" rtl="0">
              <a:spcBef>
                <a:spcPct val="0"/>
              </a:spcBef>
            </a:pPr>
            <a:r>
              <a:rPr lang="en-US" sz="2800" dirty="0" smtClean="0"/>
              <a:t>Functions of central bank </a:t>
            </a:r>
            <a:r>
              <a:rPr lang="en-US" sz="1200" kern="1200" dirty="0">
                <a:solidFill>
                  <a:schemeClr val="dk1"/>
                </a:solidFill>
              </a:rPr>
              <a:t/>
            </a:r>
            <a:br>
              <a:rPr lang="en-US" sz="1200" kern="1200" dirty="0">
                <a:solidFill>
                  <a:schemeClr val="dk1"/>
                </a:solidFill>
              </a:rPr>
            </a:br>
            <a:endParaRPr lang="en-US" dirty="0"/>
          </a:p>
        </p:txBody>
      </p:sp>
      <p:pic>
        <p:nvPicPr>
          <p:cNvPr id="1026" name="Picture 2" descr="E:\screen shots\central bank functions.png"/>
          <p:cNvPicPr>
            <a:picLocks noChangeAspect="1" noChangeArrowheads="1"/>
          </p:cNvPicPr>
          <p:nvPr/>
        </p:nvPicPr>
        <p:blipFill>
          <a:blip r:embed="rId2"/>
          <a:srcRect/>
          <a:stretch>
            <a:fillRect/>
          </a:stretch>
        </p:blipFill>
        <p:spPr bwMode="auto">
          <a:xfrm>
            <a:off x="1143000" y="1447800"/>
            <a:ext cx="7086600" cy="44958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600200"/>
            <a:ext cx="7772400" cy="2666999"/>
          </a:xfrm>
        </p:spPr>
        <p:txBody>
          <a:bodyPr>
            <a:normAutofit/>
          </a:bodyPr>
          <a:lstStyle/>
          <a:p>
            <a:pPr lvl="1" algn="ctr" rtl="0">
              <a:spcBef>
                <a:spcPct val="0"/>
              </a:spcBef>
            </a:pPr>
            <a:r>
              <a:rPr lang="en-US" sz="3200" b="1" dirty="0"/>
              <a:t>Methods of Credit Control </a:t>
            </a:r>
            <a:r>
              <a:rPr lang="en-US" sz="3200" b="1" dirty="0" smtClean="0"/>
              <a:t/>
            </a:r>
            <a:br>
              <a:rPr lang="en-US" sz="3200" b="1" dirty="0" smtClean="0"/>
            </a:br>
            <a:r>
              <a:rPr lang="en-US" sz="3200" b="1" dirty="0" smtClean="0"/>
              <a:t>used </a:t>
            </a:r>
            <a:r>
              <a:rPr lang="en-US" sz="3200" b="1" dirty="0"/>
              <a:t>by Central Bank</a:t>
            </a:r>
            <a:r>
              <a:rPr lang="en-US" sz="2800" b="1" dirty="0"/>
              <a:t/>
            </a:r>
            <a:br>
              <a:rPr lang="en-US" sz="2800" b="1" dirty="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000" b="1" dirty="0" smtClean="0">
                <a:solidFill>
                  <a:schemeClr val="tx1"/>
                </a:solidFill>
              </a:rPr>
              <a:t>The following points highlight the two categories of methods of credit control by central bank.</a:t>
            </a:r>
            <a:endParaRPr lang="en-US" sz="2000" dirty="0" smtClean="0">
              <a:solidFill>
                <a:schemeClr val="tx1"/>
              </a:solidFill>
            </a:endParaRPr>
          </a:p>
          <a:p>
            <a:pPr algn="just" fontAlgn="base"/>
            <a:r>
              <a:rPr lang="en-US" sz="2000" b="1" dirty="0" smtClean="0">
                <a:solidFill>
                  <a:schemeClr val="tx1"/>
                </a:solidFill>
              </a:rPr>
              <a:t>The two categories are: I. Quantitative or General Methods II. Qualitative or Selective Methods.</a:t>
            </a:r>
            <a:endParaRPr lang="en-US" sz="2000" dirty="0">
              <a:solidFill>
                <a:schemeClr val="tx1"/>
              </a:solidFill>
            </a:endParaRPr>
          </a:p>
        </p:txBody>
      </p:sp>
      <p:pic>
        <p:nvPicPr>
          <p:cNvPr id="2050" name="Picture 2" descr="E:\screen shots\clip_image008_thumb2_thumb.jpg"/>
          <p:cNvPicPr>
            <a:picLocks noChangeAspect="1" noChangeArrowheads="1"/>
          </p:cNvPicPr>
          <p:nvPr/>
        </p:nvPicPr>
        <p:blipFill>
          <a:blip r:embed="rId2"/>
          <a:srcRect/>
          <a:stretch>
            <a:fillRect/>
          </a:stretch>
        </p:blipFill>
        <p:spPr bwMode="auto">
          <a:xfrm>
            <a:off x="685800" y="2057400"/>
            <a:ext cx="8077200" cy="42672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04800" y="533400"/>
            <a:ext cx="8534400" cy="6096000"/>
          </a:xfrm>
        </p:spPr>
        <p:txBody>
          <a:bodyPr>
            <a:normAutofit/>
          </a:bodyPr>
          <a:lstStyle/>
          <a:p>
            <a:pPr algn="just" fontAlgn="base"/>
            <a:r>
              <a:rPr lang="en-US" sz="2000" b="1" dirty="0" smtClean="0">
                <a:solidFill>
                  <a:schemeClr val="tx1"/>
                </a:solidFill>
              </a:rPr>
              <a:t>Category # I. Quantitative or General Methods:</a:t>
            </a:r>
          </a:p>
          <a:p>
            <a:pPr algn="just" fontAlgn="base"/>
            <a:r>
              <a:rPr lang="en-US" sz="2000" b="1" dirty="0" smtClean="0">
                <a:solidFill>
                  <a:schemeClr val="tx1"/>
                </a:solidFill>
              </a:rPr>
              <a:t>1. Bank Rate Policy:</a:t>
            </a:r>
          </a:p>
          <a:p>
            <a:pPr algn="just" fontAlgn="base"/>
            <a:r>
              <a:rPr lang="en-US" sz="2000" b="1" dirty="0" smtClean="0">
                <a:solidFill>
                  <a:srgbClr val="FF0000"/>
                </a:solidFill>
              </a:rPr>
              <a:t>Bank rate</a:t>
            </a:r>
            <a:r>
              <a:rPr lang="en-US" sz="2000" dirty="0" smtClean="0">
                <a:solidFill>
                  <a:srgbClr val="FF0000"/>
                </a:solidFill>
              </a:rPr>
              <a:t>, also referred to as the discount </a:t>
            </a:r>
            <a:r>
              <a:rPr lang="en-US" sz="2000" b="1" dirty="0" smtClean="0">
                <a:solidFill>
                  <a:srgbClr val="FF0000"/>
                </a:solidFill>
              </a:rPr>
              <a:t>rate</a:t>
            </a:r>
            <a:r>
              <a:rPr lang="en-US" sz="2000" dirty="0" smtClean="0">
                <a:solidFill>
                  <a:srgbClr val="FF0000"/>
                </a:solidFill>
              </a:rPr>
              <a:t> in American English, is the </a:t>
            </a:r>
            <a:r>
              <a:rPr lang="en-US" sz="2000" b="1" dirty="0" smtClean="0">
                <a:solidFill>
                  <a:srgbClr val="FF0000"/>
                </a:solidFill>
              </a:rPr>
              <a:t>rate</a:t>
            </a:r>
            <a:r>
              <a:rPr lang="en-US" sz="2000" dirty="0" smtClean="0">
                <a:solidFill>
                  <a:srgbClr val="FF0000"/>
                </a:solidFill>
              </a:rPr>
              <a:t> of interest which a central </a:t>
            </a:r>
            <a:r>
              <a:rPr lang="en-US" sz="2000" b="1" dirty="0" smtClean="0">
                <a:solidFill>
                  <a:srgbClr val="FF0000"/>
                </a:solidFill>
              </a:rPr>
              <a:t>bank</a:t>
            </a:r>
            <a:r>
              <a:rPr lang="en-US" sz="2000" dirty="0" smtClean="0">
                <a:solidFill>
                  <a:srgbClr val="FF0000"/>
                </a:solidFill>
              </a:rPr>
              <a:t> charges on its loans and advances to a </a:t>
            </a:r>
            <a:r>
              <a:rPr lang="en-US" sz="2000" dirty="0" err="1" smtClean="0">
                <a:solidFill>
                  <a:srgbClr val="FF0000"/>
                </a:solidFill>
              </a:rPr>
              <a:t>commercial</a:t>
            </a:r>
            <a:r>
              <a:rPr lang="en-US" sz="2000" b="1" dirty="0" err="1" smtClean="0">
                <a:solidFill>
                  <a:srgbClr val="FF0000"/>
                </a:solidFill>
              </a:rPr>
              <a:t>bank</a:t>
            </a:r>
            <a:r>
              <a:rPr lang="en-US" sz="2000" dirty="0" smtClean="0">
                <a:solidFill>
                  <a:srgbClr val="FF0000"/>
                </a:solidFill>
              </a:rPr>
              <a:t>. ... Whenever a </a:t>
            </a:r>
            <a:r>
              <a:rPr lang="en-US" sz="2000" b="1" dirty="0" smtClean="0">
                <a:solidFill>
                  <a:srgbClr val="FF0000"/>
                </a:solidFill>
              </a:rPr>
              <a:t>bank</a:t>
            </a:r>
            <a:r>
              <a:rPr lang="en-US" sz="2000" dirty="0" smtClean="0">
                <a:solidFill>
                  <a:srgbClr val="FF0000"/>
                </a:solidFill>
              </a:rPr>
              <a:t> has a shortage of funds, they can typically borrow from the central </a:t>
            </a:r>
            <a:r>
              <a:rPr lang="en-US" sz="2000" b="1" dirty="0" smtClean="0">
                <a:solidFill>
                  <a:srgbClr val="FF0000"/>
                </a:solidFill>
              </a:rPr>
              <a:t>bank</a:t>
            </a:r>
            <a:r>
              <a:rPr lang="en-US" sz="2000" dirty="0" smtClean="0">
                <a:solidFill>
                  <a:srgbClr val="FF0000"/>
                </a:solidFill>
              </a:rPr>
              <a:t> based on the monetary </a:t>
            </a:r>
            <a:r>
              <a:rPr lang="en-US" sz="2000" b="1" dirty="0" smtClean="0">
                <a:solidFill>
                  <a:srgbClr val="FF0000"/>
                </a:solidFill>
              </a:rPr>
              <a:t>policy</a:t>
            </a:r>
            <a:r>
              <a:rPr lang="en-US" sz="2000" dirty="0" smtClean="0">
                <a:solidFill>
                  <a:srgbClr val="FF0000"/>
                </a:solidFill>
              </a:rPr>
              <a:t> of the country.</a:t>
            </a:r>
          </a:p>
          <a:p>
            <a:pPr algn="just" fontAlgn="base"/>
            <a:endParaRPr lang="en-US" sz="2000" dirty="0" smtClean="0">
              <a:solidFill>
                <a:schemeClr val="tx1"/>
              </a:solidFill>
            </a:endParaRPr>
          </a:p>
          <a:p>
            <a:pPr algn="just" fontAlgn="base"/>
            <a:r>
              <a:rPr lang="en-US" sz="2000" dirty="0" smtClean="0">
                <a:solidFill>
                  <a:schemeClr val="tx1"/>
                </a:solidFill>
              </a:rPr>
              <a:t>If the Central Bank wants to control credit, it will raise the bank rate. As a result, the market rate and other lending rates in the money-market will go up. Borrowing will be discouraged. The raising of bank rate will lead to contraction of credit.</a:t>
            </a:r>
          </a:p>
          <a:p>
            <a:pPr algn="just" fontAlgn="base"/>
            <a:r>
              <a:rPr lang="en-US" sz="2000" dirty="0" smtClean="0">
                <a:solidFill>
                  <a:schemeClr val="tx1"/>
                </a:solidFill>
              </a:rPr>
              <a:t>Similarly, a fall in bank rate mil lowers the lending rates in the money market which in turn will stimulate commercial and industrial activity, for which more credit will be required from the banks. Thus, there will be expansion of the volume of bank Credit.</a:t>
            </a:r>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04800" y="533400"/>
            <a:ext cx="8534400" cy="6096000"/>
          </a:xfrm>
        </p:spPr>
        <p:txBody>
          <a:bodyPr>
            <a:normAutofit/>
          </a:bodyPr>
          <a:lstStyle/>
          <a:p>
            <a:pPr algn="just" fontAlgn="base"/>
            <a:r>
              <a:rPr lang="en-US" sz="2000" b="1" dirty="0" smtClean="0">
                <a:solidFill>
                  <a:schemeClr val="tx1"/>
                </a:solidFill>
              </a:rPr>
              <a:t>Repo Rate:</a:t>
            </a:r>
            <a:r>
              <a:rPr lang="en-US" sz="2000" dirty="0" smtClean="0">
                <a:solidFill>
                  <a:schemeClr val="tx1"/>
                </a:solidFill>
              </a:rPr>
              <a:t> The term ‘Repo’ stands for ‘Repurchase agreement’. Repo is form of short-term, interest-bearing and collateral-backed borrowing. </a:t>
            </a:r>
            <a:endParaRPr lang="en-US" sz="2000" dirty="0" smtClean="0">
              <a:solidFill>
                <a:schemeClr val="tx1"/>
              </a:solidFill>
            </a:endParaRPr>
          </a:p>
          <a:p>
            <a:pPr algn="just" fontAlgn="base"/>
            <a:r>
              <a:rPr lang="en-US" sz="2000" dirty="0" smtClean="0">
                <a:solidFill>
                  <a:schemeClr val="tx1"/>
                </a:solidFill>
              </a:rPr>
              <a:t>Interest </a:t>
            </a:r>
            <a:r>
              <a:rPr lang="en-US" sz="2000" dirty="0" smtClean="0">
                <a:solidFill>
                  <a:schemeClr val="tx1"/>
                </a:solidFill>
              </a:rPr>
              <a:t>rate for such borrowings is termed as repo rate.</a:t>
            </a:r>
          </a:p>
          <a:p>
            <a:pPr lvl="1" algn="just" fontAlgn="base">
              <a:buFont typeface="Arial" pitchFamily="34" charset="0"/>
              <a:buChar char="•"/>
            </a:pPr>
            <a:r>
              <a:rPr lang="en-US" sz="1800" dirty="0" smtClean="0">
                <a:solidFill>
                  <a:schemeClr val="tx1"/>
                </a:solidFill>
              </a:rPr>
              <a:t>In </a:t>
            </a:r>
            <a:r>
              <a:rPr lang="en-US" sz="1800" dirty="0" smtClean="0">
                <a:solidFill>
                  <a:schemeClr val="tx1"/>
                </a:solidFill>
              </a:rPr>
              <a:t>Indian Banking terms, repo rate is the rate at which Reserve Bank of India lends money to all the commercial banks in the country in the event of scarcity of funds.</a:t>
            </a:r>
          </a:p>
          <a:p>
            <a:pPr algn="just" fontAlgn="base"/>
            <a:r>
              <a:rPr lang="en-US" sz="2000" dirty="0" smtClean="0">
                <a:solidFill>
                  <a:schemeClr val="tx1"/>
                </a:solidFill>
              </a:rPr>
              <a:t>Current repo rate is 6.25%</a:t>
            </a:r>
          </a:p>
          <a:p>
            <a:pPr algn="just" fontAlgn="base"/>
            <a:r>
              <a:rPr lang="en-US" sz="2000" b="1" dirty="0" smtClean="0">
                <a:solidFill>
                  <a:schemeClr val="tx1"/>
                </a:solidFill>
              </a:rPr>
              <a:t>Reverse Repo Rate:</a:t>
            </a:r>
            <a:r>
              <a:rPr lang="en-US" sz="2000" dirty="0" smtClean="0">
                <a:solidFill>
                  <a:schemeClr val="tx1"/>
                </a:solidFill>
              </a:rPr>
              <a:t> </a:t>
            </a:r>
            <a:r>
              <a:rPr lang="en-US" sz="2000" dirty="0" smtClean="0">
                <a:solidFill>
                  <a:schemeClr val="tx1"/>
                </a:solidFill>
              </a:rPr>
              <a:t>is  the rate at which – </a:t>
            </a:r>
            <a:r>
              <a:rPr lang="en-US" sz="2000" dirty="0" smtClean="0">
                <a:solidFill>
                  <a:schemeClr val="tx1"/>
                </a:solidFill>
              </a:rPr>
              <a:t>central banks barrow money from commercial banks. </a:t>
            </a:r>
            <a:r>
              <a:rPr lang="en-US" sz="2000" dirty="0" smtClean="0">
                <a:solidFill>
                  <a:schemeClr val="tx1"/>
                </a:solidFill>
              </a:rPr>
              <a:t>Reverse </a:t>
            </a:r>
            <a:r>
              <a:rPr lang="en-US" sz="2000" dirty="0" smtClean="0">
                <a:solidFill>
                  <a:schemeClr val="tx1"/>
                </a:solidFill>
              </a:rPr>
              <a:t>repo is an opposite contract to the Repo Rate. </a:t>
            </a:r>
            <a:endParaRPr lang="en-US" sz="2000" dirty="0" smtClean="0">
              <a:solidFill>
                <a:schemeClr val="tx1"/>
              </a:solidFill>
            </a:endParaRPr>
          </a:p>
          <a:p>
            <a:pPr algn="just" fontAlgn="base"/>
            <a:r>
              <a:rPr lang="en-US" sz="2000" dirty="0" smtClean="0">
                <a:solidFill>
                  <a:schemeClr val="tx1"/>
                </a:solidFill>
              </a:rPr>
              <a:t>Reverse </a:t>
            </a:r>
            <a:r>
              <a:rPr lang="en-US" sz="2000" dirty="0" smtClean="0">
                <a:solidFill>
                  <a:schemeClr val="tx1"/>
                </a:solidFill>
              </a:rPr>
              <a:t>Repo rate is the rate at which Reserve Bank of India borrows funds from all the other commercial banks in the country. In other words, it is the rate at which commercial banks in India park their excess money with Reserve Bank of India for a short-term period. Current reverse repo rate is calculated at 6%.</a:t>
            </a:r>
          </a:p>
          <a:p>
            <a:pPr lvl="1" algn="just" fontAlgn="base">
              <a:buFont typeface="Arial" pitchFamily="34" charset="0"/>
              <a:buChar char="•"/>
            </a:pPr>
            <a:r>
              <a:rPr lang="en-US" sz="2400" dirty="0" smtClean="0">
                <a:solidFill>
                  <a:schemeClr val="tx1"/>
                </a:solidFill>
              </a:rPr>
              <a:t>Liquidity Regulator</a:t>
            </a:r>
          </a:p>
          <a:p>
            <a:pPr lvl="1" algn="just" fontAlgn="base">
              <a:buFont typeface="Arial" pitchFamily="34" charset="0"/>
              <a:buChar char="•"/>
            </a:pPr>
            <a:r>
              <a:rPr lang="en-US" sz="2400" dirty="0" smtClean="0">
                <a:solidFill>
                  <a:schemeClr val="tx1"/>
                </a:solidFill>
              </a:rPr>
              <a:t>Price Stability:</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152400" y="533400"/>
            <a:ext cx="8686800" cy="6096000"/>
          </a:xfrm>
        </p:spPr>
        <p:txBody>
          <a:bodyPr>
            <a:normAutofit/>
          </a:bodyPr>
          <a:lstStyle/>
          <a:p>
            <a:pPr algn="just" fontAlgn="base"/>
            <a:r>
              <a:rPr lang="en-US" sz="2400" b="1" dirty="0" smtClean="0">
                <a:solidFill>
                  <a:schemeClr val="tx1"/>
                </a:solidFill>
              </a:rPr>
              <a:t>2) Open Market Operations:(OMO)</a:t>
            </a:r>
          </a:p>
          <a:p>
            <a:pPr algn="just" fontAlgn="base"/>
            <a:r>
              <a:rPr lang="en-US" sz="2400" b="1" dirty="0" smtClean="0">
                <a:solidFill>
                  <a:srgbClr val="FF0000"/>
                </a:solidFill>
              </a:rPr>
              <a:t>OMO's Infusing the liquidity in to the market </a:t>
            </a:r>
          </a:p>
          <a:p>
            <a:pPr algn="just" fontAlgn="base"/>
            <a:endParaRPr lang="en-US" sz="2400" b="1" dirty="0" smtClean="0">
              <a:solidFill>
                <a:srgbClr val="FF0000"/>
              </a:solidFill>
            </a:endParaRPr>
          </a:p>
          <a:p>
            <a:pPr algn="just" fontAlgn="base"/>
            <a:r>
              <a:rPr lang="en-US" sz="2400" b="1" dirty="0" smtClean="0">
                <a:solidFill>
                  <a:srgbClr val="FF0000"/>
                </a:solidFill>
              </a:rPr>
              <a:t>Buying and selling of Govt. securities in the open market to expand/contract  the amount of money in the banking system.</a:t>
            </a:r>
          </a:p>
          <a:p>
            <a:pPr algn="just" fontAlgn="base"/>
            <a:endParaRPr lang="en-US" sz="2400" b="1" dirty="0" smtClean="0">
              <a:solidFill>
                <a:srgbClr val="FF0000"/>
              </a:solidFill>
            </a:endParaRPr>
          </a:p>
          <a:p>
            <a:pPr algn="just" fontAlgn="base"/>
            <a:r>
              <a:rPr lang="en-US" sz="2400" b="1" dirty="0" smtClean="0">
                <a:solidFill>
                  <a:srgbClr val="FF0000"/>
                </a:solidFill>
              </a:rPr>
              <a:t>Recently RBI </a:t>
            </a:r>
            <a:r>
              <a:rPr lang="en-US" sz="2400" b="1" dirty="0" err="1" smtClean="0">
                <a:solidFill>
                  <a:srgbClr val="FF0000"/>
                </a:solidFill>
              </a:rPr>
              <a:t>annouced</a:t>
            </a:r>
            <a:r>
              <a:rPr lang="en-US" sz="2400" b="1" dirty="0" smtClean="0">
                <a:solidFill>
                  <a:srgbClr val="FF0000"/>
                </a:solidFill>
              </a:rPr>
              <a:t> that it will inject INR 12000 </a:t>
            </a:r>
            <a:r>
              <a:rPr lang="en-US" sz="2400" b="1" dirty="0" err="1" smtClean="0">
                <a:solidFill>
                  <a:srgbClr val="FF0000"/>
                </a:solidFill>
              </a:rPr>
              <a:t>crores</a:t>
            </a:r>
            <a:r>
              <a:rPr lang="en-US" sz="2400" b="1" dirty="0" smtClean="0">
                <a:solidFill>
                  <a:srgbClr val="FF0000"/>
                </a:solidFill>
              </a:rPr>
              <a:t>(120 Billion)liquidity into the system through purchase of government securities (OMO's),  Purchasing bonds with maturity ranging between 2020-2030.</a:t>
            </a:r>
          </a:p>
          <a:p>
            <a:pPr algn="just" fontAlgn="base"/>
            <a:endParaRPr lang="en-US" sz="2400" b="1" dirty="0" smtClean="0">
              <a:solidFill>
                <a:srgbClr val="FF0000"/>
              </a:solidFill>
            </a:endParaRPr>
          </a:p>
          <a:p>
            <a:pPr algn="just" fontAlgn="base"/>
            <a:r>
              <a:rPr lang="en-US" sz="2400" b="1" dirty="0" smtClean="0">
                <a:solidFill>
                  <a:srgbClr val="FF0000"/>
                </a:solidFill>
              </a:rPr>
              <a:t>Central bank involve in OMO to buy or sell of securities in the </a:t>
            </a:r>
            <a:r>
              <a:rPr lang="en-US" sz="2400" b="1" dirty="0" err="1" smtClean="0">
                <a:solidFill>
                  <a:srgbClr val="FF0000"/>
                </a:solidFill>
              </a:rPr>
              <a:t>amrket</a:t>
            </a:r>
            <a:r>
              <a:rPr lang="en-US" sz="2400" b="1" dirty="0" smtClean="0">
                <a:solidFill>
                  <a:srgbClr val="FF0000"/>
                </a:solidFill>
              </a:rPr>
              <a:t>  with expansionary or </a:t>
            </a:r>
            <a:r>
              <a:rPr lang="en-US" sz="2400" b="1" dirty="0" err="1" smtClean="0">
                <a:solidFill>
                  <a:srgbClr val="FF0000"/>
                </a:solidFill>
              </a:rPr>
              <a:t>contractionary</a:t>
            </a:r>
            <a:r>
              <a:rPr lang="en-US" sz="2400" b="1" dirty="0" smtClean="0">
                <a:solidFill>
                  <a:srgbClr val="FF0000"/>
                </a:solidFill>
              </a:rPr>
              <a:t> </a:t>
            </a:r>
          </a:p>
          <a:p>
            <a:pPr algn="just" fontAlgn="base"/>
            <a:endParaRPr lang="en-US" sz="2400" b="1" dirty="0" smtClean="0">
              <a:solidFill>
                <a:srgbClr val="FF0000"/>
              </a:solidFill>
            </a:endParaRPr>
          </a:p>
          <a:p>
            <a:pPr algn="just" fontAlgn="base"/>
            <a:endParaRPr lang="en-US" sz="2400" b="1" dirty="0" smtClean="0">
              <a:solidFill>
                <a:srgbClr val="FF0000"/>
              </a:solidFill>
            </a:endParaRPr>
          </a:p>
          <a:p>
            <a:pPr algn="just" fontAlgn="base"/>
            <a:endParaRPr lang="en-US" sz="2400" b="1" dirty="0" smtClean="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152400" y="533400"/>
            <a:ext cx="8686800" cy="6096000"/>
          </a:xfrm>
        </p:spPr>
        <p:txBody>
          <a:bodyPr>
            <a:normAutofit/>
          </a:bodyPr>
          <a:lstStyle/>
          <a:p>
            <a:pPr algn="just" fontAlgn="base"/>
            <a:endParaRPr lang="en-US" sz="2400" b="1" dirty="0" smtClean="0">
              <a:solidFill>
                <a:srgbClr val="FF0000"/>
              </a:solidFill>
            </a:endParaRPr>
          </a:p>
          <a:p>
            <a:pPr algn="just" fontAlgn="base"/>
            <a:endParaRPr lang="en-US" sz="2400" b="1" dirty="0" smtClean="0">
              <a:solidFill>
                <a:srgbClr val="FF0000"/>
              </a:solidFill>
            </a:endParaRPr>
          </a:p>
          <a:p>
            <a:pPr algn="just" fontAlgn="base"/>
            <a:r>
              <a:rPr lang="en-US" sz="2400" b="1" dirty="0" smtClean="0">
                <a:solidFill>
                  <a:srgbClr val="FF0000"/>
                </a:solidFill>
              </a:rPr>
              <a:t>Expansionary:  </a:t>
            </a:r>
          </a:p>
          <a:p>
            <a:pPr algn="just" fontAlgn="base"/>
            <a:r>
              <a:rPr lang="en-US" sz="2400" b="1" dirty="0" smtClean="0">
                <a:solidFill>
                  <a:schemeClr val="tx1"/>
                </a:solidFill>
              </a:rPr>
              <a:t>	Money supply increases </a:t>
            </a:r>
          </a:p>
          <a:p>
            <a:pPr algn="just" fontAlgn="base"/>
            <a:r>
              <a:rPr lang="en-US" sz="2400" b="1" dirty="0" smtClean="0">
                <a:solidFill>
                  <a:schemeClr val="tx1"/>
                </a:solidFill>
              </a:rPr>
              <a:t>	Purchase of govt. sec by central bank </a:t>
            </a:r>
          </a:p>
          <a:p>
            <a:pPr algn="just" fontAlgn="base"/>
            <a:r>
              <a:rPr lang="en-US" sz="2400" b="1" dirty="0" smtClean="0">
                <a:solidFill>
                  <a:schemeClr val="tx1"/>
                </a:solidFill>
              </a:rPr>
              <a:t>	Liquidity </a:t>
            </a:r>
            <a:r>
              <a:rPr lang="en-US" sz="2400" b="1" dirty="0" err="1" smtClean="0">
                <a:solidFill>
                  <a:schemeClr val="tx1"/>
                </a:solidFill>
              </a:rPr>
              <a:t>increses</a:t>
            </a:r>
            <a:r>
              <a:rPr lang="en-US" sz="2400" b="1" dirty="0" smtClean="0">
                <a:solidFill>
                  <a:schemeClr val="tx1"/>
                </a:solidFill>
              </a:rPr>
              <a:t> </a:t>
            </a:r>
          </a:p>
          <a:p>
            <a:pPr algn="just" fontAlgn="base"/>
            <a:endParaRPr lang="en-US" sz="2400" b="1" dirty="0" smtClean="0">
              <a:solidFill>
                <a:srgbClr val="FF0000"/>
              </a:solidFill>
            </a:endParaRPr>
          </a:p>
          <a:p>
            <a:pPr algn="just" fontAlgn="base"/>
            <a:r>
              <a:rPr lang="en-US" sz="2400" b="1" dirty="0" err="1" smtClean="0">
                <a:solidFill>
                  <a:srgbClr val="FF0000"/>
                </a:solidFill>
              </a:rPr>
              <a:t>Contractionary</a:t>
            </a:r>
            <a:r>
              <a:rPr lang="en-US" sz="2400" b="1" dirty="0" smtClean="0">
                <a:solidFill>
                  <a:srgbClr val="FF0000"/>
                </a:solidFill>
              </a:rPr>
              <a:t>:</a:t>
            </a:r>
          </a:p>
          <a:p>
            <a:pPr algn="just" fontAlgn="base"/>
            <a:r>
              <a:rPr lang="en-US" sz="2400" b="1" dirty="0" smtClean="0">
                <a:solidFill>
                  <a:schemeClr val="tx1"/>
                </a:solidFill>
              </a:rPr>
              <a:t>	Money supply decreases</a:t>
            </a:r>
          </a:p>
          <a:p>
            <a:pPr algn="just" fontAlgn="base"/>
            <a:r>
              <a:rPr lang="en-US" sz="2400" b="1" dirty="0" smtClean="0">
                <a:solidFill>
                  <a:schemeClr val="tx1"/>
                </a:solidFill>
              </a:rPr>
              <a:t>	Selling of securities by central bank </a:t>
            </a:r>
          </a:p>
          <a:p>
            <a:pPr algn="just" fontAlgn="base"/>
            <a:r>
              <a:rPr lang="en-US" sz="2400" b="1" dirty="0" smtClean="0">
                <a:solidFill>
                  <a:schemeClr val="tx1"/>
                </a:solidFill>
              </a:rPr>
              <a:t>	Liquidity decreases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400" b="1" dirty="0" smtClean="0">
                <a:solidFill>
                  <a:schemeClr val="tx1"/>
                </a:solidFill>
              </a:rPr>
              <a:t>3. </a:t>
            </a:r>
            <a:r>
              <a:rPr lang="en-US" sz="2400" b="1" dirty="0" smtClean="0">
                <a:solidFill>
                  <a:srgbClr val="FF0000"/>
                </a:solidFill>
              </a:rPr>
              <a:t> Cash Reserve Ratio:</a:t>
            </a:r>
          </a:p>
          <a:p>
            <a:pPr algn="just" fontAlgn="base"/>
            <a:endParaRPr lang="en-US" sz="2400" b="1" dirty="0" smtClean="0">
              <a:solidFill>
                <a:schemeClr val="tx1"/>
              </a:solidFill>
            </a:endParaRPr>
          </a:p>
          <a:p>
            <a:pPr algn="just" fontAlgn="base"/>
            <a:r>
              <a:rPr lang="en-US" sz="2400" b="1" dirty="0" smtClean="0">
                <a:solidFill>
                  <a:schemeClr val="tx1"/>
                </a:solidFill>
              </a:rPr>
              <a:t>Cash Reserve Ratio (CRR) is the amount of funds that banks have to maintain with the central bank.</a:t>
            </a:r>
          </a:p>
          <a:p>
            <a:pPr algn="just" fontAlgn="base"/>
            <a:endParaRPr lang="en-US" sz="2400" dirty="0" smtClean="0">
              <a:solidFill>
                <a:schemeClr val="tx1"/>
              </a:solidFill>
            </a:endParaRPr>
          </a:p>
          <a:p>
            <a:pPr algn="just" fontAlgn="base"/>
            <a:r>
              <a:rPr lang="en-US" sz="2400" dirty="0" smtClean="0">
                <a:solidFill>
                  <a:schemeClr val="tx1"/>
                </a:solidFill>
              </a:rPr>
              <a:t>Under this system the Central Bank controls credit by changing the Cash Reserves Ratio. For example—If the Commercial Banks have excessive cash reserves on the basis of which they are creating too much of credit which is harmful for the larger interest of the economy. </a:t>
            </a:r>
          </a:p>
          <a:p>
            <a:pPr algn="just" fontAlgn="base"/>
            <a:endParaRPr lang="en-US" sz="2400" dirty="0" smtClean="0">
              <a:solidFill>
                <a:schemeClr val="tx1"/>
              </a:solidFill>
            </a:endParaRPr>
          </a:p>
          <a:p>
            <a:pPr algn="just" fontAlgn="base"/>
            <a:r>
              <a:rPr lang="en-US" sz="2400" dirty="0" smtClean="0">
                <a:solidFill>
                  <a:schemeClr val="tx1"/>
                </a:solidFill>
              </a:rPr>
              <a:t>So it will raise the cash reserve ratio which the Commercial Banks are required to maintain with the Central Bank.</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itle 1"/>
          <p:cNvSpPr>
            <a:spLocks noGrp="1"/>
          </p:cNvSpPr>
          <p:nvPr>
            <p:ph type="ctrTitle" idx="4294967295"/>
          </p:nvPr>
        </p:nvSpPr>
        <p:spPr>
          <a:xfrm>
            <a:off x="214313" y="714375"/>
            <a:ext cx="8715375" cy="5143500"/>
          </a:xfrm>
        </p:spPr>
        <p:txBody>
          <a:bodyPr>
            <a:normAutofit/>
          </a:bodyPr>
          <a:lstStyle/>
          <a:p>
            <a:pPr algn="l"/>
            <a:r>
              <a:rPr lang="en-IN" sz="3200" b="1" dirty="0" smtClean="0"/>
              <a:t>Course Title</a:t>
            </a:r>
            <a:r>
              <a:rPr lang="en-IN" sz="4800" b="1" dirty="0" smtClean="0"/>
              <a:t>:  </a:t>
            </a:r>
            <a:r>
              <a:rPr lang="en-GB" sz="3600" b="1" dirty="0" smtClean="0"/>
              <a:t>Financial Markets &amp; Institutions</a:t>
            </a:r>
            <a:r>
              <a:rPr lang="en-IN" sz="4800" b="1" dirty="0" smtClean="0"/>
              <a:t/>
            </a:r>
            <a:br>
              <a:rPr lang="en-IN" sz="4800" b="1" dirty="0" smtClean="0"/>
            </a:br>
            <a:r>
              <a:rPr lang="en-US" sz="4800" dirty="0" smtClean="0"/>
              <a:t/>
            </a:r>
            <a:br>
              <a:rPr lang="en-US" sz="4800" dirty="0" smtClean="0"/>
            </a:br>
            <a:r>
              <a:rPr lang="en-IN" sz="2800" b="1" dirty="0" smtClean="0"/>
              <a:t>Course Code</a:t>
            </a:r>
            <a:r>
              <a:rPr lang="en-IN" sz="4800" b="1" dirty="0" smtClean="0"/>
              <a:t>: </a:t>
            </a:r>
            <a:r>
              <a:rPr lang="en-US" sz="4800" dirty="0" smtClean="0"/>
              <a:t>MBA 5052</a:t>
            </a:r>
            <a:br>
              <a:rPr lang="en-US" sz="4800" dirty="0" smtClean="0"/>
            </a:br>
            <a:r>
              <a:rPr lang="en-US" sz="4800" dirty="0" smtClean="0"/>
              <a:t/>
            </a:r>
            <a:br>
              <a:rPr lang="en-US" sz="4800" dirty="0" smtClean="0"/>
            </a:br>
            <a:r>
              <a:rPr lang="en-US" sz="3200" dirty="0" smtClean="0"/>
              <a:t>Instructor</a:t>
            </a:r>
            <a:r>
              <a:rPr lang="en-US" sz="4800" dirty="0" smtClean="0"/>
              <a:t>: </a:t>
            </a:r>
            <a:r>
              <a:rPr lang="en-US" sz="4800" dirty="0" err="1" smtClean="0"/>
              <a:t>Dr.Krishna</a:t>
            </a:r>
            <a:r>
              <a:rPr lang="en-US" sz="4800" dirty="0" smtClean="0"/>
              <a:t> </a:t>
            </a:r>
            <a:r>
              <a:rPr lang="en-US" sz="4800" dirty="0" err="1" smtClean="0"/>
              <a:t>Gadasandula</a:t>
            </a:r>
            <a:r>
              <a:rPr lang="en-US" sz="4800" dirty="0" smtClean="0"/>
              <a:t> </a:t>
            </a:r>
            <a:r>
              <a:rPr lang="en-AU" sz="4800" b="1" dirty="0" smtClean="0"/>
              <a:t/>
            </a:r>
            <a:br>
              <a:rPr lang="en-AU" sz="4800" b="1" dirty="0" smtClean="0"/>
            </a:br>
            <a:endParaRPr lang="en-AU" sz="4800" b="1" dirty="0" smtClean="0"/>
          </a:p>
        </p:txBody>
      </p:sp>
      <p:sp>
        <p:nvSpPr>
          <p:cNvPr id="4" name="Footer Placeholder 3"/>
          <p:cNvSpPr>
            <a:spLocks noGrp="1"/>
          </p:cNvSpPr>
          <p:nvPr>
            <p:ph type="ftr" sz="quarter" idx="11"/>
          </p:nvPr>
        </p:nvSpPr>
        <p:spPr/>
        <p:txBody>
          <a:bodyPr/>
          <a:lstStyle/>
          <a:p>
            <a:pPr>
              <a:defRPr/>
            </a:pPr>
            <a:r>
              <a:rPr lang="en-IN" b="1" smtClean="0"/>
              <a:t>Advanced Management Accounting:</a:t>
            </a:r>
            <a:endParaRPr lang="en-US" dirty="0"/>
          </a:p>
        </p:txBody>
      </p:sp>
      <p:sp>
        <p:nvSpPr>
          <p:cNvPr id="5" name="Slide Number Placeholder 4"/>
          <p:cNvSpPr>
            <a:spLocks noGrp="1"/>
          </p:cNvSpPr>
          <p:nvPr>
            <p:ph type="sldNum" sz="quarter" idx="12"/>
          </p:nvPr>
        </p:nvSpPr>
        <p:spPr/>
        <p:txBody>
          <a:bodyPr/>
          <a:lstStyle/>
          <a:p>
            <a:pPr>
              <a:defRPr/>
            </a:pPr>
            <a:fld id="{3DCD73B3-3442-4DD2-A202-AA8618E01C91}" type="slidenum">
              <a:rPr lang="en-US" smtClean="0"/>
              <a:pPr>
                <a:defRPr/>
              </a:pPr>
              <a:t>2</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ppt_x</p:attrName>
                                        </p:attrNameLst>
                                      </p:cBhvr>
                                      <p:tavLst>
                                        <p:tav tm="0">
                                          <p:val>
                                            <p:strVal val="#ppt_x-.2"/>
                                          </p:val>
                                        </p:tav>
                                        <p:tav tm="100000">
                                          <p:val>
                                            <p:strVal val="#ppt_x"/>
                                          </p:val>
                                        </p:tav>
                                      </p:tavLst>
                                    </p:anim>
                                    <p:anim calcmode="lin" valueType="num">
                                      <p:cBhvr>
                                        <p:cTn id="8" dur="1000" fill="hold"/>
                                        <p:tgtEl>
                                          <p:spTgt spid="51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400" b="1" dirty="0" smtClean="0">
                <a:solidFill>
                  <a:schemeClr val="tx1"/>
                </a:solidFill>
              </a:rPr>
              <a:t>Category # II. </a:t>
            </a:r>
            <a:r>
              <a:rPr lang="en-US" sz="2400" b="1" dirty="0" smtClean="0">
                <a:solidFill>
                  <a:srgbClr val="FF0000"/>
                </a:solidFill>
              </a:rPr>
              <a:t>Qualitative/Direct </a:t>
            </a:r>
            <a:r>
              <a:rPr lang="en-US" sz="2400" b="1" dirty="0" smtClean="0">
                <a:solidFill>
                  <a:schemeClr val="tx1"/>
                </a:solidFill>
              </a:rPr>
              <a:t>or Selective Method of Credit Control:</a:t>
            </a:r>
          </a:p>
          <a:p>
            <a:pPr algn="just" fontAlgn="base"/>
            <a:r>
              <a:rPr lang="en-US" sz="2400" dirty="0" smtClean="0">
                <a:solidFill>
                  <a:schemeClr val="tx1"/>
                </a:solidFill>
              </a:rPr>
              <a:t>The qualitative or the selective methods are directed towards the diversion of credit into particular uses or channels in the economy. Their objective is mainly to control and regulate the flow of credit into particular industries or businesses.</a:t>
            </a:r>
          </a:p>
          <a:p>
            <a:pPr algn="just" fontAlgn="base"/>
            <a:r>
              <a:rPr lang="en-US" sz="2400" b="1" dirty="0" smtClean="0">
                <a:solidFill>
                  <a:schemeClr val="tx1"/>
                </a:solidFill>
              </a:rPr>
              <a:t>he following are the important methods of credit control under selective method:</a:t>
            </a:r>
            <a:endParaRPr lang="en-US" sz="2400" dirty="0" smtClean="0">
              <a:solidFill>
                <a:schemeClr val="tx1"/>
              </a:solidFill>
            </a:endParaRPr>
          </a:p>
          <a:p>
            <a:pPr algn="just" fontAlgn="base"/>
            <a:r>
              <a:rPr lang="en-US" sz="2400" dirty="0" smtClean="0">
                <a:solidFill>
                  <a:schemeClr val="tx1"/>
                </a:solidFill>
              </a:rPr>
              <a:t>1. Rationing of Credit.</a:t>
            </a:r>
          </a:p>
          <a:p>
            <a:pPr algn="just" fontAlgn="base"/>
            <a:r>
              <a:rPr lang="en-US" sz="2400" dirty="0" smtClean="0">
                <a:solidFill>
                  <a:schemeClr val="tx1"/>
                </a:solidFill>
              </a:rPr>
              <a:t>2. Direct Action.</a:t>
            </a:r>
          </a:p>
          <a:p>
            <a:pPr algn="just" fontAlgn="base"/>
            <a:r>
              <a:rPr lang="en-US" sz="2400" dirty="0" smtClean="0">
                <a:solidFill>
                  <a:schemeClr val="tx1"/>
                </a:solidFill>
              </a:rPr>
              <a:t>3. Moral Persuasion.</a:t>
            </a:r>
          </a:p>
          <a:p>
            <a:pPr algn="just" fontAlgn="base"/>
            <a:r>
              <a:rPr lang="en-US" sz="2400" dirty="0" smtClean="0">
                <a:solidFill>
                  <a:schemeClr val="tx1"/>
                </a:solidFill>
              </a:rPr>
              <a:t>4. Method of Publicity.</a:t>
            </a:r>
          </a:p>
          <a:p>
            <a:pPr algn="just" fontAlgn="base"/>
            <a:r>
              <a:rPr lang="en-US" sz="2400" dirty="0" smtClean="0">
                <a:solidFill>
                  <a:schemeClr val="tx1"/>
                </a:solidFill>
              </a:rPr>
              <a:t>5. Regulation of Consumer’s Credit.</a:t>
            </a:r>
          </a:p>
          <a:p>
            <a:pPr algn="just" fontAlgn="base"/>
            <a:r>
              <a:rPr lang="en-US" sz="2400" dirty="0" smtClean="0">
                <a:solidFill>
                  <a:schemeClr val="tx1"/>
                </a:solidFill>
              </a:rPr>
              <a:t>6. Regulating the Marginal Requirements on Security Loans.</a:t>
            </a:r>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000" b="1" dirty="0" smtClean="0">
                <a:solidFill>
                  <a:schemeClr val="tx1"/>
                </a:solidFill>
              </a:rPr>
              <a:t>1. Rationing of Credit:</a:t>
            </a:r>
          </a:p>
          <a:p>
            <a:pPr algn="just" fontAlgn="base"/>
            <a:r>
              <a:rPr lang="en-US" sz="2000" dirty="0" smtClean="0">
                <a:solidFill>
                  <a:schemeClr val="tx1"/>
                </a:solidFill>
              </a:rPr>
              <a:t>Under this method the credit is rationed by limiting the amount available to each applicant. The Central Bank puts restrictions on demands for accommodations made upon it during times of monetary stringency.</a:t>
            </a:r>
          </a:p>
          <a:p>
            <a:pPr algn="just" fontAlgn="base"/>
            <a:endParaRPr lang="en-US" sz="2000" b="1" dirty="0" smtClean="0">
              <a:solidFill>
                <a:schemeClr val="tx1"/>
              </a:solidFill>
            </a:endParaRPr>
          </a:p>
          <a:p>
            <a:pPr algn="just" fontAlgn="base"/>
            <a:r>
              <a:rPr lang="en-US" sz="2000" b="1" dirty="0" smtClean="0">
                <a:solidFill>
                  <a:schemeClr val="tx1"/>
                </a:solidFill>
              </a:rPr>
              <a:t>This is an important method of credit control and this policy has been adopted by a number of countries like Russia and Germany</a:t>
            </a:r>
            <a:r>
              <a:rPr lang="en-US" sz="2000" dirty="0" smtClean="0">
                <a:solidFill>
                  <a:schemeClr val="tx1"/>
                </a:solidFill>
              </a:rPr>
              <a:t>.</a:t>
            </a:r>
          </a:p>
          <a:p>
            <a:pPr algn="just" fontAlgn="base"/>
            <a:r>
              <a:rPr lang="en-US" sz="2000" b="1" dirty="0" smtClean="0">
                <a:solidFill>
                  <a:schemeClr val="tx1"/>
                </a:solidFill>
              </a:rPr>
              <a:t>2. Direct Action:</a:t>
            </a:r>
          </a:p>
          <a:p>
            <a:pPr algn="just" fontAlgn="base"/>
            <a:r>
              <a:rPr lang="en-US" sz="2000" dirty="0" smtClean="0">
                <a:solidFill>
                  <a:schemeClr val="tx1"/>
                </a:solidFill>
              </a:rPr>
              <a:t>Under this method if the Commercial Banks do not follow the policy of the Central Bank, then the Central Bank has the only recourse to direct action. This method can be used to enforce both quantitatively and qualitatively credit controls by the Central Banks. </a:t>
            </a:r>
          </a:p>
          <a:p>
            <a:pPr algn="just" fontAlgn="base"/>
            <a:endParaRPr lang="en-US" sz="2000" dirty="0" smtClean="0">
              <a:solidFill>
                <a:schemeClr val="tx1"/>
              </a:solidFill>
            </a:endParaRPr>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000" b="1" dirty="0" smtClean="0">
                <a:solidFill>
                  <a:schemeClr val="tx1"/>
                </a:solidFill>
              </a:rPr>
              <a:t>3. Moral Persuasion:</a:t>
            </a:r>
          </a:p>
          <a:p>
            <a:pPr algn="just" fontAlgn="base"/>
            <a:r>
              <a:rPr lang="en-US" sz="2000" dirty="0" smtClean="0">
                <a:solidFill>
                  <a:schemeClr val="tx1"/>
                </a:solidFill>
              </a:rPr>
              <a:t>This method is frequently adopted by the Central Bank to exercise control over the Commercial Banks. </a:t>
            </a:r>
            <a:r>
              <a:rPr lang="en-US" sz="2000" dirty="0" smtClean="0">
                <a:solidFill>
                  <a:srgbClr val="FF0000"/>
                </a:solidFill>
              </a:rPr>
              <a:t>Under this method Central Bank gives advice, then request and persuasion to the Commercial Banks to co-operate with the Central Bank is implementing its credit policies.</a:t>
            </a:r>
          </a:p>
          <a:p>
            <a:pPr algn="just" fontAlgn="base"/>
            <a:r>
              <a:rPr lang="en-US" sz="2000" b="1" dirty="0" smtClean="0">
                <a:solidFill>
                  <a:schemeClr val="tx1"/>
                </a:solidFill>
              </a:rPr>
              <a:t>If the Commercial Banks do not follow or do not abide by the advice or request of the Central Bank no gross action is taken against them.</a:t>
            </a:r>
            <a:endParaRPr lang="en-US" sz="2000" dirty="0" smtClean="0">
              <a:solidFill>
                <a:schemeClr val="tx1"/>
              </a:solidFill>
            </a:endParaRPr>
          </a:p>
          <a:p>
            <a:pPr algn="just" fontAlgn="base"/>
            <a:r>
              <a:rPr lang="en-US" sz="2000" b="1" dirty="0" smtClean="0">
                <a:solidFill>
                  <a:schemeClr val="tx1"/>
                </a:solidFill>
              </a:rPr>
              <a:t>4. Method of Publicity:</a:t>
            </a:r>
          </a:p>
          <a:p>
            <a:pPr algn="just" fontAlgn="base"/>
            <a:r>
              <a:rPr lang="en-US" sz="2000" dirty="0" smtClean="0">
                <a:solidFill>
                  <a:schemeClr val="tx1"/>
                </a:solidFill>
              </a:rPr>
              <a:t>In modern times, Central Bank in order to make their policies successful, take the course of the medium of publicity. A policy can be effectively successful only when an effective public opinion is created in its favor.</a:t>
            </a:r>
          </a:p>
          <a:p>
            <a:pPr algn="just" fontAlgn="base"/>
            <a:r>
              <a:rPr lang="en-US" sz="2000" dirty="0" smtClean="0">
                <a:solidFill>
                  <a:schemeClr val="tx1"/>
                </a:solidFill>
              </a:rPr>
              <a:t>Its officials through news-papers, journals, conferences and seminar’s present a correct picture of the economic conditions of the country before the public and give a prospective economic policies.</a:t>
            </a:r>
          </a:p>
          <a:p>
            <a:pPr algn="just" fontAlgn="base"/>
            <a:r>
              <a:rPr lang="en-US" sz="2000" dirty="0" smtClean="0">
                <a:solidFill>
                  <a:schemeClr val="tx1"/>
                </a:solidFill>
              </a:rPr>
              <a:t> </a:t>
            </a:r>
            <a:r>
              <a:rPr lang="en-US" sz="2000" b="1" dirty="0" smtClean="0">
                <a:solidFill>
                  <a:schemeClr val="tx1"/>
                </a:solidFill>
              </a:rPr>
              <a:t>In developed countries Commercial Banks automatically change their credit creation policy. But in developing countries Commercial Banks being lured by regional gains. Even the Reserve Bank of India follows this policy.</a:t>
            </a:r>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b="1" dirty="0" smtClean="0"/>
              <a:t>Methods of Credit Control  used by Central Bank </a:t>
            </a:r>
            <a:r>
              <a:rPr lang="en-US" sz="1400" kern="1200" dirty="0">
                <a:solidFill>
                  <a:schemeClr val="dk1"/>
                </a:solidFill>
              </a:rPr>
              <a:t/>
            </a:r>
            <a:br>
              <a:rPr lang="en-US" sz="1400" kern="1200" dirty="0">
                <a:solidFill>
                  <a:schemeClr val="dk1"/>
                </a:solidFill>
              </a:rPr>
            </a:b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just" fontAlgn="base"/>
            <a:r>
              <a:rPr lang="en-US" sz="2400" b="1" dirty="0" smtClean="0">
                <a:solidFill>
                  <a:schemeClr val="tx1"/>
                </a:solidFill>
              </a:rPr>
              <a:t>5. Regulation of Consumer’s Credit:</a:t>
            </a:r>
          </a:p>
          <a:p>
            <a:pPr algn="just" fontAlgn="base"/>
            <a:r>
              <a:rPr lang="en-US" sz="2400" dirty="0" smtClean="0">
                <a:solidFill>
                  <a:schemeClr val="tx1"/>
                </a:solidFill>
              </a:rPr>
              <a:t>Under this method consumers are given credit in a little quantity and this period is fixed for 18 months; consequently credit creation expanded within the limit. </a:t>
            </a:r>
          </a:p>
          <a:p>
            <a:pPr algn="just" fontAlgn="base"/>
            <a:r>
              <a:rPr lang="en-US" sz="2400" dirty="0" smtClean="0">
                <a:solidFill>
                  <a:schemeClr val="tx1"/>
                </a:solidFill>
              </a:rPr>
              <a:t>This method was originally adopted by the U.S.A. as a protective and defensive measure, there after it has been used and adopted by various other countries.</a:t>
            </a:r>
          </a:p>
          <a:p>
            <a:pPr algn="just" fontAlgn="base"/>
            <a:endParaRPr lang="en-US" sz="2400" b="1" dirty="0" smtClean="0">
              <a:solidFill>
                <a:schemeClr val="tx1"/>
              </a:solidFill>
            </a:endParaRPr>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2590800"/>
            <a:ext cx="7772400" cy="838200"/>
          </a:xfrm>
        </p:spPr>
        <p:txBody>
          <a:bodyPr>
            <a:normAutofit/>
          </a:bodyPr>
          <a:lstStyle/>
          <a:p>
            <a:pPr lvl="1" algn="ctr" rtl="0">
              <a:spcBef>
                <a:spcPct val="0"/>
              </a:spcBef>
            </a:pPr>
            <a:r>
              <a:rPr lang="en-US" sz="2800" dirty="0"/>
              <a:t>Monetary Policy &amp; its Objectives </a:t>
            </a:r>
            <a:r>
              <a:rPr lang="en-US" sz="1200" kern="1200" dirty="0">
                <a:solidFill>
                  <a:schemeClr val="dk1"/>
                </a:solidFill>
              </a:rPr>
              <a:t/>
            </a:r>
            <a:br>
              <a:rPr lang="en-US" sz="1200" kern="1200" dirty="0">
                <a:solidFill>
                  <a:schemeClr val="dk1"/>
                </a:solidFill>
              </a:rPr>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dirty="0" smtClean="0"/>
              <a:t>Monetary Policy &amp; its Objectives</a:t>
            </a:r>
            <a:endParaRPr lang="en-US" sz="2000" dirty="0"/>
          </a:p>
        </p:txBody>
      </p:sp>
      <p:sp>
        <p:nvSpPr>
          <p:cNvPr id="4" name="Subtitle 3"/>
          <p:cNvSpPr>
            <a:spLocks noGrp="1"/>
          </p:cNvSpPr>
          <p:nvPr>
            <p:ph type="subTitle" idx="1"/>
          </p:nvPr>
        </p:nvSpPr>
        <p:spPr>
          <a:xfrm>
            <a:off x="381000" y="533400"/>
            <a:ext cx="8458200" cy="6096000"/>
          </a:xfrm>
        </p:spPr>
        <p:txBody>
          <a:bodyPr>
            <a:normAutofit lnSpcReduction="10000"/>
          </a:bodyPr>
          <a:lstStyle/>
          <a:p>
            <a:pPr algn="just" fontAlgn="base"/>
            <a:r>
              <a:rPr lang="en-US" sz="2000" dirty="0" smtClean="0">
                <a:solidFill>
                  <a:schemeClr val="tx1"/>
                </a:solidFill>
              </a:rPr>
              <a:t>Monetary policy is how central banks manage liquidity to </a:t>
            </a:r>
            <a:r>
              <a:rPr lang="en-US" sz="2000" dirty="0" smtClean="0">
                <a:solidFill>
                  <a:srgbClr val="FF0000"/>
                </a:solidFill>
              </a:rPr>
              <a:t>create economic growth</a:t>
            </a:r>
            <a:r>
              <a:rPr lang="en-US" sz="2000" dirty="0" smtClean="0">
                <a:solidFill>
                  <a:schemeClr val="tx1"/>
                </a:solidFill>
              </a:rPr>
              <a:t>. Liquidity is how much there is in the money supply. That includes credit, cash, checks, and money market mutual funds. </a:t>
            </a:r>
          </a:p>
          <a:p>
            <a:pPr algn="just" fontAlgn="base"/>
            <a:endParaRPr lang="en-US" sz="2000" dirty="0" smtClean="0">
              <a:solidFill>
                <a:schemeClr val="tx1"/>
              </a:solidFill>
            </a:endParaRPr>
          </a:p>
          <a:p>
            <a:pPr algn="just" fontAlgn="base"/>
            <a:r>
              <a:rPr lang="en-US" sz="2000" dirty="0" err="1" smtClean="0">
                <a:solidFill>
                  <a:schemeClr val="tx1"/>
                </a:solidFill>
              </a:rPr>
              <a:t>Dr.D.C</a:t>
            </a:r>
            <a:r>
              <a:rPr lang="en-US" sz="2000" dirty="0" smtClean="0">
                <a:solidFill>
                  <a:schemeClr val="tx1"/>
                </a:solidFill>
              </a:rPr>
              <a:t>. Rowan remarked, “The monetary policy is defined as discretionary action undertaken by the authorities designed to influence:</a:t>
            </a:r>
          </a:p>
          <a:p>
            <a:pPr algn="just" fontAlgn="base"/>
            <a:r>
              <a:rPr lang="en-US" sz="2000" dirty="0" smtClean="0">
                <a:solidFill>
                  <a:schemeClr val="tx1"/>
                </a:solidFill>
              </a:rPr>
              <a:t>	(a) The supply of money,</a:t>
            </a:r>
          </a:p>
          <a:p>
            <a:pPr algn="just" fontAlgn="base"/>
            <a:r>
              <a:rPr lang="en-US" sz="2000" dirty="0" smtClean="0">
                <a:solidFill>
                  <a:schemeClr val="tx1"/>
                </a:solidFill>
              </a:rPr>
              <a:t>	(b) Cost of Money or rate of interest and</a:t>
            </a:r>
          </a:p>
          <a:p>
            <a:pPr algn="just" fontAlgn="base"/>
            <a:r>
              <a:rPr lang="en-US" sz="2000" dirty="0" smtClean="0">
                <a:solidFill>
                  <a:schemeClr val="tx1"/>
                </a:solidFill>
              </a:rPr>
              <a:t>	(c) The availability of money.”</a:t>
            </a:r>
          </a:p>
          <a:p>
            <a:pPr algn="just"/>
            <a:r>
              <a:rPr lang="en-US" sz="2000" b="1" dirty="0" smtClean="0">
                <a:solidFill>
                  <a:schemeClr val="tx1"/>
                </a:solidFill>
              </a:rPr>
              <a:t>Objectives of Monetary Policy</a:t>
            </a:r>
          </a:p>
          <a:p>
            <a:pPr algn="just"/>
            <a:r>
              <a:rPr lang="en-US" sz="2000" b="1" dirty="0" smtClean="0">
                <a:solidFill>
                  <a:schemeClr val="tx1"/>
                </a:solidFill>
              </a:rPr>
              <a:t>	The primary objective of central banks is to manage inflation. The 	second is to reduce unemployment, but only after they have 	controlled inflation. </a:t>
            </a:r>
          </a:p>
          <a:p>
            <a:pPr algn="just"/>
            <a:r>
              <a:rPr lang="en-US" sz="2000" dirty="0" smtClean="0">
                <a:solidFill>
                  <a:schemeClr val="tx1"/>
                </a:solidFill>
              </a:rPr>
              <a:t>The U.S. Federal Reserve, like many other central banks, has specific targets for these objectives. It seeks an unemployment rate below 6.5 percent. The Fed says the natural rate of unemployment is between 4.7 percent and 5.8 percent. It wants the core inflation rate to be between 2 percent and 2.5 percent. It seeks healthy economic growth. That's a 2 to 3 percent annual increase in the nation's gross domestic product.</a:t>
            </a:r>
          </a:p>
          <a:p>
            <a:pPr algn="just"/>
            <a:endParaRPr lang="en-US" sz="2000" dirty="0" smtClean="0"/>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dirty="0" smtClean="0"/>
              <a:t>Unemployment rate in different countries </a:t>
            </a:r>
            <a:endParaRPr lang="en-US" sz="2000" dirty="0"/>
          </a:p>
        </p:txBody>
      </p:sp>
      <p:sp>
        <p:nvSpPr>
          <p:cNvPr id="4" name="Subtitle 3"/>
          <p:cNvSpPr>
            <a:spLocks noGrp="1"/>
          </p:cNvSpPr>
          <p:nvPr>
            <p:ph type="subTitle" idx="1"/>
          </p:nvPr>
        </p:nvSpPr>
        <p:spPr>
          <a:xfrm>
            <a:off x="381000" y="533400"/>
            <a:ext cx="8458200" cy="6096000"/>
          </a:xfrm>
        </p:spPr>
        <p:txBody>
          <a:bodyPr>
            <a:normAutofit fontScale="92500" lnSpcReduction="10000"/>
          </a:bodyPr>
          <a:lstStyle/>
          <a:p>
            <a:pPr algn="l" fontAlgn="base"/>
            <a:endParaRPr lang="en-US" sz="2600" b="1" dirty="0" smtClean="0">
              <a:hlinkClick r:id="rId2"/>
            </a:endParaRPr>
          </a:p>
          <a:p>
            <a:pPr algn="l" fontAlgn="base"/>
            <a:r>
              <a:rPr lang="en-US" sz="2600" b="1" dirty="0" smtClean="0">
                <a:hlinkClick r:id="rId2"/>
              </a:rPr>
              <a:t>Kenya</a:t>
            </a:r>
            <a:r>
              <a:rPr lang="en-US" sz="2600" b="1" dirty="0" smtClean="0"/>
              <a:t>	</a:t>
            </a:r>
            <a:r>
              <a:rPr lang="en-US" sz="2600" dirty="0" smtClean="0"/>
              <a:t>11.50	Dec/17</a:t>
            </a:r>
            <a:r>
              <a:rPr lang="en-US" sz="2600" dirty="0" smtClean="0">
                <a:solidFill>
                  <a:schemeClr val="tx1"/>
                </a:solidFill>
              </a:rPr>
              <a:t>.</a:t>
            </a:r>
          </a:p>
          <a:p>
            <a:pPr algn="l" fontAlgn="base"/>
            <a:r>
              <a:rPr lang="en-US" sz="2600" b="1" dirty="0" smtClean="0">
                <a:hlinkClick r:id="rId3"/>
              </a:rPr>
              <a:t>Congo</a:t>
            </a:r>
            <a:r>
              <a:rPr lang="en-US" sz="2600" dirty="0" smtClean="0"/>
              <a:t>46.10Dec/13</a:t>
            </a:r>
          </a:p>
          <a:p>
            <a:pPr algn="l" fontAlgn="base"/>
            <a:r>
              <a:rPr lang="en-US" sz="2600" b="1" dirty="0" smtClean="0">
                <a:hlinkClick r:id="rId4"/>
              </a:rPr>
              <a:t>South Africa</a:t>
            </a:r>
            <a:r>
              <a:rPr lang="en-US" sz="2600" dirty="0" smtClean="0"/>
              <a:t>27.10Dec/18</a:t>
            </a:r>
          </a:p>
          <a:p>
            <a:pPr algn="l" fontAlgn="base"/>
            <a:r>
              <a:rPr lang="en-US" sz="2600" b="1" dirty="0" smtClean="0">
                <a:hlinkClick r:id="rId5"/>
              </a:rPr>
              <a:t>Nigeria</a:t>
            </a:r>
            <a:r>
              <a:rPr lang="en-US" sz="2600" dirty="0" smtClean="0"/>
              <a:t>23.10Sep/18</a:t>
            </a:r>
          </a:p>
          <a:p>
            <a:pPr algn="l" fontAlgn="base"/>
            <a:r>
              <a:rPr lang="en-US" sz="2600" b="1" dirty="0" smtClean="0">
                <a:hlinkClick r:id="rId6"/>
              </a:rPr>
              <a:t>Ethiopia</a:t>
            </a:r>
            <a:r>
              <a:rPr lang="en-US" sz="2600" dirty="0" smtClean="0"/>
              <a:t>16.80Dec/15</a:t>
            </a:r>
          </a:p>
          <a:p>
            <a:pPr algn="l" fontAlgn="base"/>
            <a:r>
              <a:rPr lang="en-US" sz="2600" b="1" dirty="0" smtClean="0">
                <a:hlinkClick r:id="rId7"/>
              </a:rPr>
              <a:t>Zimbabwe</a:t>
            </a:r>
            <a:r>
              <a:rPr lang="en-US" sz="2600" dirty="0" smtClean="0"/>
              <a:t>5.16Dec/17</a:t>
            </a:r>
          </a:p>
          <a:p>
            <a:pPr algn="l" fontAlgn="base"/>
            <a:endParaRPr lang="en-US" sz="2600" dirty="0" smtClean="0"/>
          </a:p>
          <a:p>
            <a:pPr algn="l" fontAlgn="base"/>
            <a:endParaRPr lang="en-US" sz="2600" dirty="0" smtClean="0"/>
          </a:p>
          <a:p>
            <a:pPr algn="l" fontAlgn="base"/>
            <a:r>
              <a:rPr lang="en-US" sz="2600" b="1" dirty="0" smtClean="0">
                <a:hlinkClick r:id="rId8"/>
              </a:rPr>
              <a:t>China</a:t>
            </a:r>
            <a:r>
              <a:rPr lang="en-US" sz="2600" dirty="0" smtClean="0"/>
              <a:t>3.80Dec/18</a:t>
            </a:r>
          </a:p>
          <a:p>
            <a:pPr algn="l" fontAlgn="base"/>
            <a:r>
              <a:rPr lang="en-US" sz="2600" b="1" dirty="0" smtClean="0">
                <a:hlinkClick r:id="rId9"/>
              </a:rPr>
              <a:t>India</a:t>
            </a:r>
            <a:r>
              <a:rPr lang="en-US" sz="2600" dirty="0" smtClean="0"/>
              <a:t>3.53Dec/18 </a:t>
            </a:r>
          </a:p>
          <a:p>
            <a:pPr algn="l" fontAlgn="base"/>
            <a:r>
              <a:rPr lang="en-US" sz="2600" b="1" dirty="0" smtClean="0">
                <a:hlinkClick r:id="rId10"/>
              </a:rPr>
              <a:t>United States</a:t>
            </a:r>
            <a:r>
              <a:rPr lang="en-US" sz="2600" dirty="0" smtClean="0"/>
              <a:t>3.80Mar/19</a:t>
            </a:r>
            <a:endParaRPr lang="en-US" sz="2000" dirty="0" smtClean="0"/>
          </a:p>
          <a:p>
            <a:pPr algn="just" fontAlgn="base"/>
            <a:r>
              <a:rPr lang="en-US" sz="2000" dirty="0" smtClean="0"/>
              <a:t/>
            </a:r>
            <a:br>
              <a:rPr lang="en-US" sz="2000" dirty="0" smtClean="0"/>
            </a:br>
            <a:endParaRPr lang="en-US" sz="2000" dirty="0" smtClean="0"/>
          </a:p>
          <a:p>
            <a:pPr algn="just" fontAlgn="base"/>
            <a:r>
              <a:rPr lang="en-US" sz="2000" dirty="0" smtClean="0"/>
              <a:t/>
            </a:r>
            <a:br>
              <a:rPr lang="en-US" sz="2000" dirty="0" smtClean="0"/>
            </a:b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a:bodyPr>
          <a:lstStyle/>
          <a:p>
            <a:pPr lvl="1" algn="l" rtl="0">
              <a:spcBef>
                <a:spcPct val="0"/>
              </a:spcBef>
            </a:pPr>
            <a:r>
              <a:rPr lang="en-US" sz="2400" dirty="0" smtClean="0"/>
              <a:t>Monetary Policy &amp; its Objectives</a:t>
            </a:r>
            <a:endParaRPr lang="en-US" sz="2000" dirty="0"/>
          </a:p>
        </p:txBody>
      </p:sp>
      <p:sp>
        <p:nvSpPr>
          <p:cNvPr id="4" name="Subtitle 3"/>
          <p:cNvSpPr>
            <a:spLocks noGrp="1"/>
          </p:cNvSpPr>
          <p:nvPr>
            <p:ph type="subTitle" idx="1"/>
          </p:nvPr>
        </p:nvSpPr>
        <p:spPr>
          <a:xfrm>
            <a:off x="381000" y="533400"/>
            <a:ext cx="8458200" cy="6096000"/>
          </a:xfrm>
        </p:spPr>
        <p:txBody>
          <a:bodyPr>
            <a:normAutofit/>
          </a:bodyPr>
          <a:lstStyle/>
          <a:p>
            <a:pPr algn="l" fontAlgn="base"/>
            <a:r>
              <a:rPr lang="en-US" sz="2000" b="1" dirty="0" smtClean="0">
                <a:solidFill>
                  <a:srgbClr val="FF0000"/>
                </a:solidFill>
              </a:rPr>
              <a:t>Top 6 Objectives of Monetary Policy</a:t>
            </a:r>
          </a:p>
          <a:p>
            <a:pPr algn="just" fontAlgn="base"/>
            <a:r>
              <a:rPr lang="en-US" sz="2800" b="1" dirty="0" smtClean="0">
                <a:solidFill>
                  <a:schemeClr val="tx1"/>
                </a:solidFill>
              </a:rPr>
              <a:t>As the objective of monetary policy varies from country to country and from time to time, a brief description of the same has been as following:</a:t>
            </a:r>
            <a:endParaRPr lang="en-US" sz="2800" dirty="0" smtClean="0">
              <a:solidFill>
                <a:schemeClr val="tx1"/>
              </a:solidFill>
            </a:endParaRPr>
          </a:p>
          <a:p>
            <a:pPr algn="just" fontAlgn="base"/>
            <a:r>
              <a:rPr lang="en-US" sz="2800" dirty="0" smtClean="0">
                <a:solidFill>
                  <a:schemeClr val="tx1"/>
                </a:solidFill>
              </a:rPr>
              <a:t>(</a:t>
            </a:r>
            <a:r>
              <a:rPr lang="en-US" sz="2800" dirty="0" err="1" smtClean="0">
                <a:solidFill>
                  <a:schemeClr val="tx1"/>
                </a:solidFill>
              </a:rPr>
              <a:t>i</a:t>
            </a:r>
            <a:r>
              <a:rPr lang="en-US" sz="2800" dirty="0" smtClean="0">
                <a:solidFill>
                  <a:schemeClr val="tx1"/>
                </a:solidFill>
              </a:rPr>
              <a:t>) Neutrality of money</a:t>
            </a:r>
          </a:p>
          <a:p>
            <a:pPr algn="just" fontAlgn="base"/>
            <a:r>
              <a:rPr lang="en-US" sz="2800" dirty="0" smtClean="0">
                <a:solidFill>
                  <a:schemeClr val="tx1"/>
                </a:solidFill>
              </a:rPr>
              <a:t>(ii) Stability of exchange rates</a:t>
            </a:r>
          </a:p>
          <a:p>
            <a:pPr algn="just" fontAlgn="base"/>
            <a:r>
              <a:rPr lang="en-US" sz="2800" dirty="0" smtClean="0">
                <a:solidFill>
                  <a:schemeClr val="tx1"/>
                </a:solidFill>
              </a:rPr>
              <a:t>(iii) Price stability</a:t>
            </a:r>
          </a:p>
          <a:p>
            <a:pPr algn="just" fontAlgn="base"/>
            <a:r>
              <a:rPr lang="en-US" sz="2800" dirty="0" smtClean="0">
                <a:solidFill>
                  <a:schemeClr val="tx1"/>
                </a:solidFill>
              </a:rPr>
              <a:t>(iv) Full Employment</a:t>
            </a:r>
          </a:p>
          <a:p>
            <a:pPr algn="just" fontAlgn="base"/>
            <a:r>
              <a:rPr lang="en-US" sz="2800" dirty="0" smtClean="0">
                <a:solidFill>
                  <a:schemeClr val="tx1"/>
                </a:solidFill>
              </a:rPr>
              <a:t>(v) Economic Growth</a:t>
            </a:r>
          </a:p>
          <a:p>
            <a:pPr algn="just" fontAlgn="base"/>
            <a:r>
              <a:rPr lang="en-US" sz="2800" dirty="0" smtClean="0">
                <a:solidFill>
                  <a:schemeClr val="tx1"/>
                </a:solidFill>
              </a:rPr>
              <a:t>(vi) Equilibrium in the Balance of Payments.</a:t>
            </a:r>
          </a:p>
          <a:p>
            <a:pPr algn="just" fontAlgn="base"/>
            <a:endParaRPr lang="en-US" sz="2000" dirty="0" smtClean="0">
              <a:solidFill>
                <a:schemeClr val="tx1"/>
              </a:solidFill>
            </a:endParaRPr>
          </a:p>
          <a:p>
            <a:pPr algn="just" fontAlgn="base"/>
            <a:endParaRPr lang="en-US" sz="2000" dirty="0" smtClean="0"/>
          </a:p>
          <a:p>
            <a:pPr algn="l" fontAlgn="base"/>
            <a:endParaRPr lang="en-US" sz="2000" b="1" dirty="0" smtClean="0"/>
          </a:p>
          <a:p>
            <a:pPr algn="l" fontAlgn="base"/>
            <a:endParaRPr lang="en-US" sz="2000" b="1" dirty="0" smtClean="0"/>
          </a:p>
          <a:p>
            <a:pPr algn="just" fontAlgn="base"/>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81000" y="1219200"/>
            <a:ext cx="8382000" cy="5029200"/>
          </a:xfrm>
        </p:spPr>
        <p:txBody>
          <a:bodyPr>
            <a:normAutofit/>
          </a:bodyPr>
          <a:lstStyle/>
          <a:p>
            <a:endParaRPr lang="en-US" dirty="0" smtClean="0">
              <a:solidFill>
                <a:srgbClr val="FF0000"/>
              </a:solidFill>
            </a:endParaRPr>
          </a:p>
          <a:p>
            <a:endParaRPr lang="en-US" dirty="0">
              <a:solidFill>
                <a:srgbClr val="FF0000"/>
              </a:solidFill>
            </a:endParaRPr>
          </a:p>
          <a:p>
            <a:endParaRPr lang="en-US" dirty="0" smtClean="0">
              <a:solidFill>
                <a:srgbClr val="FF0000"/>
              </a:solidFill>
            </a:endParaRPr>
          </a:p>
          <a:p>
            <a:endParaRPr lang="en-US" dirty="0">
              <a:solidFill>
                <a:srgbClr val="FF0000"/>
              </a:solidFill>
            </a:endParaRPr>
          </a:p>
          <a:p>
            <a:r>
              <a:rPr lang="en-US" dirty="0" smtClean="0">
                <a:solidFill>
                  <a:srgbClr val="FF0000"/>
                </a:solidFill>
              </a:rPr>
              <a:t>Thank you </a:t>
            </a:r>
            <a:r>
              <a:rPr lang="en-US" dirty="0" smtClean="0"/>
              <a:t>. </a:t>
            </a:r>
            <a:endParaRPr lang="en-US" sz="7200" b="1" dirty="0"/>
          </a:p>
        </p:txBody>
      </p:sp>
    </p:spTree>
    <p:extLst>
      <p:ext uri="{BB962C8B-B14F-4D97-AF65-F5344CB8AC3E}">
        <p14:creationId xmlns:p14="http://schemas.microsoft.com/office/powerpoint/2010/main" xmlns="" val="1054093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Advanced Management Accounting:</a:t>
            </a:r>
            <a:endParaRPr lang="en-US" dirty="0"/>
          </a:p>
        </p:txBody>
      </p:sp>
      <p:sp>
        <p:nvSpPr>
          <p:cNvPr id="3" name="Slide Number Placeholder 2"/>
          <p:cNvSpPr>
            <a:spLocks noGrp="1"/>
          </p:cNvSpPr>
          <p:nvPr>
            <p:ph type="sldNum" sz="quarter" idx="12"/>
          </p:nvPr>
        </p:nvSpPr>
        <p:spPr/>
        <p:txBody>
          <a:bodyPr/>
          <a:lstStyle/>
          <a:p>
            <a:fld id="{75318CF1-12AA-49E8-A4B8-E4503BE9F55B}" type="slidenum">
              <a:rPr lang="en-US" smtClean="0"/>
              <a:pPr/>
              <a:t>3</a:t>
            </a:fld>
            <a:endParaRPr lang="en-US" dirty="0"/>
          </a:p>
        </p:txBody>
      </p:sp>
      <p:graphicFrame>
        <p:nvGraphicFramePr>
          <p:cNvPr id="4" name="Table 3"/>
          <p:cNvGraphicFramePr>
            <a:graphicFrameLocks noGrp="1"/>
          </p:cNvGraphicFramePr>
          <p:nvPr/>
        </p:nvGraphicFramePr>
        <p:xfrm>
          <a:off x="228600" y="762000"/>
          <a:ext cx="8534400" cy="5181600"/>
        </p:xfrm>
        <a:graphic>
          <a:graphicData uri="http://schemas.openxmlformats.org/drawingml/2006/table">
            <a:tbl>
              <a:tblPr firstRow="1" bandRow="1">
                <a:tableStyleId>{5C22544A-7EE6-4342-B048-85BDC9FD1C3A}</a:tableStyleId>
              </a:tblPr>
              <a:tblGrid>
                <a:gridCol w="8534400"/>
              </a:tblGrid>
              <a:tr h="1019065">
                <a:tc>
                  <a:txBody>
                    <a:bodyPr/>
                    <a:lstStyle/>
                    <a:p>
                      <a:r>
                        <a:rPr lang="en-US" sz="2800" dirty="0" smtClean="0"/>
                        <a:t>Syllabus -</a:t>
                      </a:r>
                      <a:r>
                        <a:rPr lang="en-US" sz="2800" b="1" kern="1200" baseline="0" dirty="0" smtClean="0">
                          <a:solidFill>
                            <a:schemeClr val="lt1"/>
                          </a:solidFill>
                          <a:latin typeface="+mn-lt"/>
                          <a:ea typeface="+mn-ea"/>
                          <a:cs typeface="+mn-cs"/>
                        </a:rPr>
                        <a:t>Chapter and Content Objectives</a:t>
                      </a:r>
                      <a:endParaRPr lang="en-US" sz="2800" dirty="0"/>
                    </a:p>
                  </a:txBody>
                  <a:tcPr/>
                </a:tc>
              </a:tr>
              <a:tr h="774252">
                <a:tc>
                  <a:txBody>
                    <a:bodyPr/>
                    <a:lstStyle/>
                    <a:p>
                      <a:r>
                        <a:rPr lang="en-US" sz="2400" b="1" kern="1200" baseline="0" dirty="0" smtClean="0">
                          <a:solidFill>
                            <a:schemeClr val="dk1"/>
                          </a:solidFill>
                          <a:latin typeface="+mn-lt"/>
                          <a:ea typeface="+mn-ea"/>
                          <a:cs typeface="+mn-cs"/>
                        </a:rPr>
                        <a:t>Chapter 2 ------</a:t>
                      </a:r>
                      <a:r>
                        <a:rPr lang="en-US" sz="1800" b="1" kern="1200" dirty="0" smtClean="0">
                          <a:solidFill>
                            <a:schemeClr val="dk1"/>
                          </a:solidFill>
                          <a:latin typeface="+mn-lt"/>
                          <a:ea typeface="+mn-ea"/>
                          <a:cs typeface="+mn-cs"/>
                        </a:rPr>
                        <a:t>BANKING SYSTEM</a:t>
                      </a:r>
                      <a:endParaRPr lang="en-US" sz="2400" b="1" dirty="0"/>
                    </a:p>
                  </a:txBody>
                  <a:tcPr/>
                </a:tc>
              </a:tr>
              <a:tr h="3388283">
                <a:tc>
                  <a:txBody>
                    <a:bodyPr/>
                    <a:lstStyle/>
                    <a:p>
                      <a:pPr lvl="2"/>
                      <a:r>
                        <a:rPr lang="en-US" sz="1800" kern="1200" dirty="0" smtClean="0">
                          <a:solidFill>
                            <a:schemeClr val="dk1"/>
                          </a:solidFill>
                          <a:latin typeface="+mn-lt"/>
                          <a:ea typeface="+mn-ea"/>
                          <a:cs typeface="+mn-cs"/>
                        </a:rPr>
                        <a:t>1 .Evolution of Central Banking,2 .Definition of a Central Bank</a:t>
                      </a:r>
                      <a:endParaRPr lang="en-US" sz="1200" kern="1200" dirty="0" smtClean="0">
                        <a:solidFill>
                          <a:schemeClr val="dk1"/>
                        </a:solidFill>
                        <a:latin typeface="+mn-lt"/>
                        <a:ea typeface="+mn-ea"/>
                        <a:cs typeface="+mn-cs"/>
                      </a:endParaRPr>
                    </a:p>
                    <a:p>
                      <a:pPr lvl="2"/>
                      <a:r>
                        <a:rPr lang="en-US" sz="1800" kern="1200" dirty="0" smtClean="0">
                          <a:solidFill>
                            <a:schemeClr val="dk1"/>
                          </a:solidFill>
                          <a:latin typeface="+mn-lt"/>
                          <a:ea typeface="+mn-ea"/>
                          <a:cs typeface="+mn-cs"/>
                        </a:rPr>
                        <a:t>3.Central Banking Functions 4.Credit Control Methods</a:t>
                      </a:r>
                    </a:p>
                    <a:p>
                      <a:pPr lvl="2"/>
                      <a:r>
                        <a:rPr lang="en-US" sz="1800" kern="1200" dirty="0" smtClean="0">
                          <a:solidFill>
                            <a:schemeClr val="dk1"/>
                          </a:solidFill>
                          <a:latin typeface="+mn-lt"/>
                          <a:ea typeface="+mn-ea"/>
                          <a:cs typeface="+mn-cs"/>
                        </a:rPr>
                        <a:t>4. Monetary Policy &amp; its Objectives  5. Regulation of the financial system</a:t>
                      </a:r>
                    </a:p>
                    <a:p>
                      <a:pPr lvl="2"/>
                      <a:r>
                        <a:rPr lang="en-US" sz="1800" kern="1200" dirty="0" smtClean="0">
                          <a:solidFill>
                            <a:schemeClr val="dk1"/>
                          </a:solidFill>
                          <a:latin typeface="+mn-lt"/>
                          <a:ea typeface="+mn-ea"/>
                          <a:cs typeface="+mn-cs"/>
                        </a:rPr>
                        <a:t>6. Central banking system in Ethiopia</a:t>
                      </a:r>
                    </a:p>
                    <a:p>
                      <a:pPr marL="914400" marR="0" lvl="2" indent="0" algn="l" defTabSz="914400" rtl="0" eaLnBrk="1" fontAlgn="auto" latinLnBrk="0" hangingPunct="1">
                        <a:lnSpc>
                          <a:spcPct val="100000"/>
                        </a:lnSpc>
                        <a:spcBef>
                          <a:spcPts val="0"/>
                        </a:spcBef>
                        <a:spcAft>
                          <a:spcPts val="0"/>
                        </a:spcAft>
                        <a:buClrTx/>
                        <a:buSzTx/>
                        <a:buFontTx/>
                        <a:buNone/>
                        <a:tabLst/>
                        <a:defRPr/>
                      </a:pPr>
                      <a:r>
                        <a:rPr lang="en-US" sz="2000" b="1" kern="1200" dirty="0" smtClean="0">
                          <a:solidFill>
                            <a:schemeClr val="dk1"/>
                          </a:solidFill>
                          <a:latin typeface="+mn-lt"/>
                          <a:ea typeface="+mn-ea"/>
                          <a:cs typeface="+mn-cs"/>
                        </a:rPr>
                        <a:t>Commercial Banking system</a:t>
                      </a:r>
                    </a:p>
                    <a:p>
                      <a:pPr lvl="2"/>
                      <a:r>
                        <a:rPr lang="en-US" sz="1800" kern="1200" dirty="0" smtClean="0">
                          <a:solidFill>
                            <a:schemeClr val="dk1"/>
                          </a:solidFill>
                          <a:latin typeface="+mn-lt"/>
                          <a:ea typeface="+mn-ea"/>
                          <a:cs typeface="+mn-cs"/>
                        </a:rPr>
                        <a:t>1. Definition of commercial banking  2.Commercial banking services</a:t>
                      </a:r>
                      <a:endParaRPr lang="en-US" sz="1200" kern="1200" dirty="0" smtClean="0">
                        <a:solidFill>
                          <a:schemeClr val="dk1"/>
                        </a:solidFill>
                        <a:latin typeface="+mn-lt"/>
                        <a:ea typeface="+mn-ea"/>
                        <a:cs typeface="+mn-cs"/>
                      </a:endParaRPr>
                    </a:p>
                    <a:p>
                      <a:r>
                        <a:rPr lang="en-US" sz="1800" kern="1200" dirty="0" smtClean="0">
                          <a:solidFill>
                            <a:schemeClr val="dk1"/>
                          </a:solidFill>
                          <a:latin typeface="+mn-lt"/>
                          <a:ea typeface="+mn-ea"/>
                          <a:cs typeface="+mn-cs"/>
                        </a:rPr>
                        <a:t>                  3. Domestic and international banking operation </a:t>
                      </a:r>
                      <a:endParaRPr lang="en-US" sz="1200" kern="1200" dirty="0">
                        <a:solidFill>
                          <a:schemeClr val="dk1"/>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0" y="228601"/>
            <a:ext cx="7772400" cy="533399"/>
          </a:xfrm>
        </p:spPr>
        <p:txBody>
          <a:bodyPr>
            <a:normAutofit/>
          </a:bodyPr>
          <a:lstStyle/>
          <a:p>
            <a:pPr lvl="1" algn="ctr" rtl="0">
              <a:spcBef>
                <a:spcPct val="0"/>
              </a:spcBef>
            </a:pPr>
            <a:r>
              <a:rPr lang="en-US" sz="2400" b="1" kern="1200" dirty="0">
                <a:solidFill>
                  <a:schemeClr val="dk1"/>
                </a:solidFill>
              </a:rPr>
              <a:t>BANKING SYSTEM</a:t>
            </a:r>
            <a:endParaRPr lang="en-US" dirty="0"/>
          </a:p>
        </p:txBody>
      </p:sp>
      <p:sp>
        <p:nvSpPr>
          <p:cNvPr id="4" name="Subtitle 3"/>
          <p:cNvSpPr>
            <a:spLocks noGrp="1"/>
          </p:cNvSpPr>
          <p:nvPr>
            <p:ph type="subTitle" idx="1"/>
          </p:nvPr>
        </p:nvSpPr>
        <p:spPr>
          <a:xfrm>
            <a:off x="457200" y="1066800"/>
            <a:ext cx="8458200" cy="5562600"/>
          </a:xfrm>
        </p:spPr>
        <p:txBody>
          <a:bodyPr/>
          <a:lstStyle/>
          <a:p>
            <a:pPr algn="just"/>
            <a:r>
              <a:rPr lang="en-US" dirty="0" smtClean="0">
                <a:solidFill>
                  <a:schemeClr val="tx1"/>
                </a:solidFill>
              </a:rPr>
              <a:t>A</a:t>
            </a:r>
            <a:r>
              <a:rPr lang="en-US" sz="2400" dirty="0" smtClean="0">
                <a:solidFill>
                  <a:schemeClr val="tx1"/>
                </a:solidFill>
              </a:rPr>
              <a:t> </a:t>
            </a:r>
            <a:r>
              <a:rPr lang="en-US" sz="2400" b="1" dirty="0" smtClean="0">
                <a:solidFill>
                  <a:schemeClr val="tx1"/>
                </a:solidFill>
              </a:rPr>
              <a:t>banking system</a:t>
            </a:r>
            <a:r>
              <a:rPr lang="en-US" sz="2400" dirty="0" smtClean="0">
                <a:solidFill>
                  <a:schemeClr val="tx1"/>
                </a:solidFill>
              </a:rPr>
              <a:t> is a group or network of institutions that provide financial services for us. These institutions are responsible for operating a payment </a:t>
            </a:r>
            <a:r>
              <a:rPr lang="en-US" sz="2400" b="1" dirty="0" smtClean="0">
                <a:solidFill>
                  <a:schemeClr val="tx1"/>
                </a:solidFill>
              </a:rPr>
              <a:t>system</a:t>
            </a:r>
            <a:r>
              <a:rPr lang="en-US" sz="2400" dirty="0" smtClean="0">
                <a:solidFill>
                  <a:schemeClr val="tx1"/>
                </a:solidFill>
              </a:rPr>
              <a:t>, providing loans, taking deposits, and helping with investments.</a:t>
            </a:r>
          </a:p>
          <a:p>
            <a:pPr algn="just"/>
            <a:r>
              <a:rPr lang="en-US" sz="2800" b="1" dirty="0" smtClean="0">
                <a:solidFill>
                  <a:schemeClr val="tx1"/>
                </a:solidFill>
              </a:rPr>
              <a:t>Functions of Banking :</a:t>
            </a:r>
          </a:p>
          <a:p>
            <a:pPr lvl="1" algn="just">
              <a:buFont typeface="Arial" pitchFamily="34" charset="0"/>
              <a:buChar char="•"/>
            </a:pPr>
            <a:r>
              <a:rPr lang="en-US" sz="2400" dirty="0" smtClean="0">
                <a:solidFill>
                  <a:schemeClr val="tx1"/>
                </a:solidFill>
              </a:rPr>
              <a:t>To deposit funds and use our checking accounts </a:t>
            </a:r>
          </a:p>
          <a:p>
            <a:pPr lvl="1" algn="just">
              <a:buFont typeface="Arial" pitchFamily="34" charset="0"/>
              <a:buChar char="•"/>
            </a:pPr>
            <a:r>
              <a:rPr lang="en-US" sz="2400" dirty="0" smtClean="0">
                <a:solidFill>
                  <a:schemeClr val="tx1"/>
                </a:solidFill>
              </a:rPr>
              <a:t>Debit cards to pay our bills or make purchases </a:t>
            </a:r>
          </a:p>
          <a:p>
            <a:pPr lvl="1" algn="just">
              <a:buFont typeface="Arial" pitchFamily="34" charset="0"/>
              <a:buChar char="•"/>
            </a:pPr>
            <a:r>
              <a:rPr lang="en-US" sz="2400" dirty="0" smtClean="0">
                <a:solidFill>
                  <a:schemeClr val="tx1"/>
                </a:solidFill>
              </a:rPr>
              <a:t>Finance our cars and homes </a:t>
            </a:r>
          </a:p>
          <a:p>
            <a:pPr lvl="1" algn="just">
              <a:buFont typeface="Arial" pitchFamily="34" charset="0"/>
              <a:buChar char="•"/>
            </a:pPr>
            <a:r>
              <a:rPr lang="en-US" sz="2400" dirty="0" smtClean="0">
                <a:solidFill>
                  <a:schemeClr val="tx1"/>
                </a:solidFill>
              </a:rPr>
              <a:t>Distribute currency and establish money related policies </a:t>
            </a:r>
          </a:p>
          <a:p>
            <a:pPr lvl="1" algn="just">
              <a:buFont typeface="Arial" pitchFamily="34" charset="0"/>
              <a:buChar char="•"/>
            </a:pPr>
            <a:r>
              <a:rPr lang="en-US" sz="2400" dirty="0" smtClean="0">
                <a:solidFill>
                  <a:schemeClr val="tx1"/>
                </a:solidFill>
              </a:rPr>
              <a:t>Conduct trades or deal with capital markets </a:t>
            </a:r>
          </a:p>
          <a:p>
            <a:pPr lvl="1" algn="just">
              <a:buFont typeface="Arial" pitchFamily="34" charset="0"/>
              <a:buChar char="•"/>
            </a:pPr>
            <a:r>
              <a:rPr lang="en-US" sz="2400" dirty="0" smtClean="0">
                <a:solidFill>
                  <a:schemeClr val="tx1"/>
                </a:solidFill>
              </a:rPr>
              <a:t>Obtain profit by charging more interests And paying less interest on    deposits </a:t>
            </a:r>
          </a:p>
          <a:p>
            <a:pPr algn="just"/>
            <a:endParaRPr lang="en-US"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04801"/>
            <a:ext cx="7772400" cy="838200"/>
          </a:xfrm>
        </p:spPr>
        <p:txBody>
          <a:bodyPr>
            <a:normAutofit/>
          </a:bodyPr>
          <a:lstStyle/>
          <a:p>
            <a:pPr lvl="1" algn="ctr" rtl="0">
              <a:spcBef>
                <a:spcPct val="0"/>
              </a:spcBef>
            </a:pPr>
            <a:r>
              <a:rPr lang="en-US" sz="2800" dirty="0"/>
              <a:t>Types Of </a:t>
            </a:r>
            <a:r>
              <a:rPr lang="en-US" sz="2800" dirty="0" smtClean="0"/>
              <a:t>Banking or Financial </a:t>
            </a:r>
            <a:r>
              <a:rPr lang="en-US" sz="2800" dirty="0"/>
              <a:t>Institutions </a:t>
            </a:r>
            <a:r>
              <a:rPr lang="en-US" sz="1200" kern="1200" dirty="0">
                <a:solidFill>
                  <a:schemeClr val="dk1"/>
                </a:solidFill>
              </a:rPr>
              <a:t/>
            </a:r>
            <a:br>
              <a:rPr lang="en-US" sz="1200" kern="1200" dirty="0">
                <a:solidFill>
                  <a:schemeClr val="dk1"/>
                </a:solidFill>
              </a:rPr>
            </a:br>
            <a:endParaRPr lang="en-US" dirty="0"/>
          </a:p>
        </p:txBody>
      </p:sp>
      <p:pic>
        <p:nvPicPr>
          <p:cNvPr id="4" name="Picture 3" descr="E:\FIMS DTU\Indian fin syst.png"/>
          <p:cNvPicPr>
            <a:picLocks noChangeAspect="1" noChangeArrowheads="1"/>
          </p:cNvPicPr>
          <p:nvPr/>
        </p:nvPicPr>
        <p:blipFill>
          <a:blip r:embed="rId2"/>
          <a:srcRect/>
          <a:stretch>
            <a:fillRect/>
          </a:stretch>
        </p:blipFill>
        <p:spPr bwMode="auto">
          <a:xfrm>
            <a:off x="228600" y="995363"/>
            <a:ext cx="8610599" cy="5634037"/>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0" y="1524000"/>
            <a:ext cx="7772400" cy="2819400"/>
          </a:xfrm>
        </p:spPr>
        <p:txBody>
          <a:bodyPr>
            <a:normAutofit/>
          </a:bodyPr>
          <a:lstStyle/>
          <a:p>
            <a:pPr lvl="1" algn="ctr" rtl="0">
              <a:spcBef>
                <a:spcPct val="0"/>
              </a:spcBef>
            </a:pPr>
            <a:r>
              <a:rPr lang="en-US" sz="2800" b="1" dirty="0" smtClean="0"/>
              <a:t>Evaluation of Central Banking </a:t>
            </a:r>
            <a:br>
              <a:rPr lang="en-US" sz="2800" b="1" dirty="0" smtClean="0"/>
            </a:br>
            <a:r>
              <a:rPr lang="en-US" sz="2800" b="1" dirty="0" smtClean="0"/>
              <a:t>with reference to Ethiopia </a:t>
            </a:r>
            <a:r>
              <a:rPr lang="en-US" sz="1200" kern="1200" dirty="0">
                <a:solidFill>
                  <a:schemeClr val="dk1"/>
                </a:solidFill>
              </a:rPr>
              <a:t/>
            </a:r>
            <a:br>
              <a:rPr lang="en-US" sz="1200" kern="1200" dirty="0">
                <a:solidFill>
                  <a:schemeClr val="dk1"/>
                </a:solidFill>
              </a:rPr>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fontScale="90000"/>
          </a:bodyPr>
          <a:lstStyle/>
          <a:p>
            <a:pPr lvl="1" algn="ctr" rtl="0">
              <a:spcBef>
                <a:spcPct val="0"/>
              </a:spcBef>
            </a:pPr>
            <a:r>
              <a:rPr lang="en-US" sz="2800" b="1" dirty="0"/>
              <a:t>Ethiopia - Banking Systems</a:t>
            </a:r>
            <a:r>
              <a:rPr lang="en-US" sz="2800" dirty="0"/>
              <a:t/>
            </a:r>
            <a:br>
              <a:rPr lang="en-US" sz="2800" dirty="0"/>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81000" y="533400"/>
            <a:ext cx="8458200" cy="6096000"/>
          </a:xfrm>
        </p:spPr>
        <p:txBody>
          <a:bodyPr>
            <a:normAutofit fontScale="92500" lnSpcReduction="10000"/>
          </a:bodyPr>
          <a:lstStyle/>
          <a:p>
            <a:pPr lvl="1" algn="just">
              <a:buFont typeface="Arial" pitchFamily="34" charset="0"/>
              <a:buChar char="•"/>
            </a:pPr>
            <a:r>
              <a:rPr lang="en-US" dirty="0" smtClean="0">
                <a:solidFill>
                  <a:schemeClr val="tx1"/>
                </a:solidFill>
              </a:rPr>
              <a:t>The GOE allowed the establishment of private banks and </a:t>
            </a:r>
            <a:r>
              <a:rPr lang="en-US" dirty="0" smtClean="0">
                <a:solidFill>
                  <a:srgbClr val="FF0000"/>
                </a:solidFill>
              </a:rPr>
              <a:t>insurance companies in 1994, but continues to prohibit foreign ownership in this sector.</a:t>
            </a:r>
            <a:r>
              <a:rPr lang="en-US" dirty="0" smtClean="0">
                <a:solidFill>
                  <a:schemeClr val="tx1"/>
                </a:solidFill>
              </a:rPr>
              <a:t>  </a:t>
            </a:r>
          </a:p>
          <a:p>
            <a:pPr lvl="2" algn="just">
              <a:buFont typeface="Arial" pitchFamily="34" charset="0"/>
              <a:buChar char="•"/>
            </a:pPr>
            <a:r>
              <a:rPr lang="en-US" dirty="0" smtClean="0">
                <a:solidFill>
                  <a:schemeClr val="tx1"/>
                </a:solidFill>
              </a:rPr>
              <a:t>The Ethiopian banking sector is currently comprised of a central bank (The National Bank of Ethiopia or NBE), two government owned banks and sixteen private banks. </a:t>
            </a:r>
          </a:p>
          <a:p>
            <a:pPr lvl="2" algn="just">
              <a:buFont typeface="Arial" pitchFamily="34" charset="0"/>
              <a:buChar char="•"/>
            </a:pPr>
            <a:r>
              <a:rPr lang="en-US" dirty="0" smtClean="0">
                <a:solidFill>
                  <a:schemeClr val="tx1"/>
                </a:solidFill>
              </a:rPr>
              <a:t>In September 2011, NBE issued a regulation that increased the minimum paid up capital required to establish a new bank from 75 million Birr ($3.4 million) to 500 million Birr ($22 million), which effectively stopped the entry of most new banks to the market. </a:t>
            </a:r>
          </a:p>
          <a:p>
            <a:pPr lvl="1" algn="just">
              <a:buFont typeface="Arial" pitchFamily="34" charset="0"/>
              <a:buChar char="•"/>
            </a:pPr>
            <a:r>
              <a:rPr lang="en-US" dirty="0" smtClean="0">
                <a:solidFill>
                  <a:schemeClr val="tx1"/>
                </a:solidFill>
              </a:rPr>
              <a:t>Under the Growth and Transformation Plan II (GTP II) period, NBE further increased the minimum paid up capital for </a:t>
            </a:r>
            <a:r>
              <a:rPr lang="en-US" dirty="0" smtClean="0">
                <a:solidFill>
                  <a:srgbClr val="FF0000"/>
                </a:solidFill>
              </a:rPr>
              <a:t>banks to 2 Billion Birr ($90 million) </a:t>
            </a:r>
            <a:r>
              <a:rPr lang="en-US" dirty="0" smtClean="0">
                <a:solidFill>
                  <a:schemeClr val="tx1"/>
                </a:solidFill>
              </a:rPr>
              <a:t>and advised all the sixteen currently operating private banks to increase their paid up capital to that amount by 2020.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fontScale="90000"/>
          </a:bodyPr>
          <a:lstStyle/>
          <a:p>
            <a:pPr lvl="1" algn="ctr" rtl="0">
              <a:spcBef>
                <a:spcPct val="0"/>
              </a:spcBef>
            </a:pPr>
            <a:r>
              <a:rPr lang="en-US" sz="2800" b="1" dirty="0"/>
              <a:t>Ethiopia - Banking Systems</a:t>
            </a:r>
            <a:r>
              <a:rPr lang="en-US" sz="2800" dirty="0"/>
              <a:t/>
            </a:r>
            <a:br>
              <a:rPr lang="en-US" sz="2800" dirty="0"/>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81000" y="533400"/>
            <a:ext cx="8458200" cy="6096000"/>
          </a:xfrm>
        </p:spPr>
        <p:txBody>
          <a:bodyPr>
            <a:normAutofit lnSpcReduction="10000"/>
          </a:bodyPr>
          <a:lstStyle/>
          <a:p>
            <a:pPr lvl="1" algn="just">
              <a:buFont typeface="Arial" pitchFamily="34" charset="0"/>
              <a:buChar char="•"/>
            </a:pPr>
            <a:r>
              <a:rPr lang="en-US" dirty="0" smtClean="0">
                <a:solidFill>
                  <a:srgbClr val="FF0000"/>
                </a:solidFill>
              </a:rPr>
              <a:t>Foreign banks are not permitted to provide financial services in Ethiopia and the market is closed to foreign retail banks. </a:t>
            </a:r>
            <a:r>
              <a:rPr lang="en-US" dirty="0" smtClean="0">
                <a:solidFill>
                  <a:schemeClr val="tx1"/>
                </a:solidFill>
              </a:rPr>
              <a:t>Currently, Ethiopia has allowed some foreign banks to open </a:t>
            </a:r>
            <a:r>
              <a:rPr lang="en-US" dirty="0" smtClean="0">
                <a:solidFill>
                  <a:srgbClr val="FF0000"/>
                </a:solidFill>
              </a:rPr>
              <a:t>liaison offices in Addis</a:t>
            </a:r>
            <a:r>
              <a:rPr lang="en-US" dirty="0" smtClean="0">
                <a:solidFill>
                  <a:schemeClr val="tx1"/>
                </a:solidFill>
              </a:rPr>
              <a:t>, to facilitate credit to companies from their countries of origins.  </a:t>
            </a:r>
          </a:p>
          <a:p>
            <a:pPr lvl="2" algn="just">
              <a:buFont typeface="Arial" pitchFamily="34" charset="0"/>
              <a:buChar char="•"/>
            </a:pPr>
            <a:r>
              <a:rPr lang="en-US" dirty="0" smtClean="0">
                <a:solidFill>
                  <a:schemeClr val="tx1"/>
                </a:solidFill>
              </a:rPr>
              <a:t>Chinese, German, Kenyan, Turkish, and South African banks have opened liaison offices in Ethiopia. </a:t>
            </a:r>
          </a:p>
          <a:p>
            <a:pPr lvl="2" algn="just">
              <a:buFont typeface="Arial" pitchFamily="34" charset="0"/>
              <a:buChar char="•"/>
            </a:pPr>
            <a:r>
              <a:rPr lang="en-US" dirty="0" smtClean="0">
                <a:solidFill>
                  <a:schemeClr val="tx1"/>
                </a:solidFill>
              </a:rPr>
              <a:t>Based on the most recently data, Commercial Bank of Ethiopia (CBE) mobilizes more than 60 percent of total bank deposits, bank loans and foreign exchange.  </a:t>
            </a:r>
          </a:p>
          <a:p>
            <a:pPr lvl="2" algn="just"/>
            <a:endParaRPr lang="en-US" dirty="0" smtClean="0">
              <a:solidFill>
                <a:schemeClr val="tx1"/>
              </a:solidFill>
            </a:endParaRPr>
          </a:p>
          <a:p>
            <a:pPr lvl="2" algn="just">
              <a:buFont typeface="Arial" pitchFamily="34" charset="0"/>
              <a:buChar char="•"/>
            </a:pPr>
            <a:r>
              <a:rPr lang="en-US" dirty="0" smtClean="0">
                <a:solidFill>
                  <a:schemeClr val="tx1"/>
                </a:solidFill>
              </a:rPr>
              <a:t>NBE controls the bank’s minimum deposit rate, which now stands at 5 percent, while loan interest rates are allowed to float.  Real deposit interest rates have been negative in recent years mainly due to inflation.</a:t>
            </a:r>
          </a:p>
          <a:p>
            <a:pPr lvl="1" algn="just">
              <a:buFont typeface="Arial" pitchFamily="34" charset="0"/>
              <a:buChar char="•"/>
            </a:pPr>
            <a:endParaRPr lang="en-US"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
            <a:ext cx="7772400" cy="762000"/>
          </a:xfrm>
        </p:spPr>
        <p:txBody>
          <a:bodyPr>
            <a:normAutofit fontScale="90000"/>
          </a:bodyPr>
          <a:lstStyle/>
          <a:p>
            <a:pPr lvl="1" algn="ctr" rtl="0">
              <a:spcBef>
                <a:spcPct val="0"/>
              </a:spcBef>
            </a:pPr>
            <a:r>
              <a:rPr lang="en-US" sz="2800" b="1" dirty="0"/>
              <a:t>Ethiopia - Banking Systems</a:t>
            </a:r>
            <a:r>
              <a:rPr lang="en-US" sz="2800" dirty="0"/>
              <a:t/>
            </a:r>
            <a:br>
              <a:rPr lang="en-US" sz="2800" dirty="0"/>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81000" y="533400"/>
            <a:ext cx="8458200" cy="6096000"/>
          </a:xfrm>
        </p:spPr>
        <p:txBody>
          <a:bodyPr>
            <a:normAutofit/>
          </a:bodyPr>
          <a:lstStyle/>
          <a:p>
            <a:pPr lvl="1" algn="just">
              <a:buFont typeface="Arial" pitchFamily="34" charset="0"/>
              <a:buChar char="•"/>
            </a:pPr>
            <a:r>
              <a:rPr lang="en-US" sz="2400" dirty="0" smtClean="0">
                <a:solidFill>
                  <a:schemeClr val="tx1"/>
                </a:solidFill>
              </a:rPr>
              <a:t>The state-owned Commercial Bank of Ethiopia (CBE) dominates the market in terms of assets, deposits, bank branches, and total banking workforce.   </a:t>
            </a:r>
          </a:p>
          <a:p>
            <a:pPr lvl="2" algn="just">
              <a:buFont typeface="Arial" pitchFamily="34" charset="0"/>
              <a:buChar char="•"/>
            </a:pPr>
            <a:r>
              <a:rPr lang="en-US" sz="2000" dirty="0" smtClean="0">
                <a:solidFill>
                  <a:schemeClr val="tx1"/>
                </a:solidFill>
              </a:rPr>
              <a:t>In 2016, CBE merged with another state owned bank, the Construction and Business Bank. </a:t>
            </a:r>
          </a:p>
          <a:p>
            <a:pPr lvl="2" algn="just">
              <a:buFont typeface="Arial" pitchFamily="34" charset="0"/>
              <a:buChar char="•"/>
            </a:pPr>
            <a:r>
              <a:rPr lang="en-US" sz="2000" dirty="0" smtClean="0">
                <a:solidFill>
                  <a:schemeClr val="tx1"/>
                </a:solidFill>
              </a:rPr>
              <a:t>The other government-owned specialized bank is the Development Bank of Ethiopia (DBE).  The state-owned DBE provides loans to investors in priority sectors.</a:t>
            </a:r>
          </a:p>
          <a:p>
            <a:pPr lvl="1" algn="just">
              <a:buFont typeface="Arial" pitchFamily="34" charset="0"/>
              <a:buChar char="•"/>
            </a:pPr>
            <a:endParaRPr lang="en-US" sz="2400" dirty="0" smtClean="0">
              <a:solidFill>
                <a:schemeClr val="tx1"/>
              </a:solidFill>
            </a:endParaRPr>
          </a:p>
          <a:p>
            <a:pPr lvl="1" algn="just">
              <a:buFont typeface="Arial" pitchFamily="34" charset="0"/>
              <a:buChar char="•"/>
            </a:pPr>
            <a:r>
              <a:rPr lang="en-US" sz="2400" dirty="0" smtClean="0">
                <a:solidFill>
                  <a:schemeClr val="tx1"/>
                </a:solidFill>
              </a:rPr>
              <a:t> DBE extends short, medium, and long-term loans for viable development projects, including industrial and agricultural projects.  DBE also provides other banking services such as checking and saving accounts to its clients.</a:t>
            </a:r>
          </a:p>
          <a:p>
            <a:pPr lvl="1" algn="just"/>
            <a:r>
              <a:rPr lang="en-US" sz="2400" dirty="0" smtClean="0">
                <a:solidFill>
                  <a:schemeClr val="tx1"/>
                </a:solidFill>
              </a:rPr>
              <a:t>  </a:t>
            </a:r>
            <a:br>
              <a:rPr lang="en-US" sz="2400" dirty="0" smtClean="0">
                <a:solidFill>
                  <a:schemeClr val="tx1"/>
                </a:solidFill>
              </a:rPr>
            </a:br>
            <a:endParaRPr lang="en-US" sz="2400" dirty="0" smtClean="0">
              <a:solidFill>
                <a:schemeClr val="tx1"/>
              </a:solidFill>
            </a:endParaRPr>
          </a:p>
          <a:p>
            <a:pPr lvl="1" algn="just">
              <a:buFont typeface="Arial" pitchFamily="34" charset="0"/>
              <a:buChar char="•"/>
            </a:pPr>
            <a:endParaRPr lang="en-US" sz="18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5049</TotalTime>
  <Words>716</Words>
  <Application>Microsoft Office PowerPoint</Application>
  <PresentationFormat>On-screen Show (4:3)</PresentationFormat>
  <Paragraphs>183</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Course Title:  Financial Markets &amp; Institutions  Course Code: MBA 5052  Instructor: Dr.Krishna Gadasandula  </vt:lpstr>
      <vt:lpstr>Slide 3</vt:lpstr>
      <vt:lpstr>BANKING SYSTEM</vt:lpstr>
      <vt:lpstr>Types Of Banking or Financial Institutions  </vt:lpstr>
      <vt:lpstr>Evaluation of Central Banking  with reference to Ethiopia  </vt:lpstr>
      <vt:lpstr>Ethiopia - Banking Systems  </vt:lpstr>
      <vt:lpstr>Ethiopia - Banking Systems  </vt:lpstr>
      <vt:lpstr>Ethiopia - Banking Systems  </vt:lpstr>
      <vt:lpstr>Ethiopia - Banking Systems  </vt:lpstr>
      <vt:lpstr>Ethiopia - Banking Systems  </vt:lpstr>
      <vt:lpstr>Functions of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Methods of Credit Control  used by Central Bank  </vt:lpstr>
      <vt:lpstr>Monetary Policy &amp; its Objectives  </vt:lpstr>
      <vt:lpstr>Monetary Policy &amp; its Objectives</vt:lpstr>
      <vt:lpstr>Unemployment rate in different countries </vt:lpstr>
      <vt:lpstr>Monetary Policy &amp; its Objectives</vt:lpstr>
      <vt:lpstr>Slide 28</vt:lpstr>
    </vt:vector>
  </TitlesOfParts>
  <Manager>Ahmad Tariq Bhatti</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Based Costing</dc:title>
  <dc:creator>sa</dc:creator>
  <cp:keywords>ABC System</cp:keywords>
  <dc:description>By Ahmad Tariq Bhatti</dc:description>
  <cp:lastModifiedBy>DTU</cp:lastModifiedBy>
  <cp:revision>456</cp:revision>
  <dcterms:created xsi:type="dcterms:W3CDTF">2012-11-25T16:15:32Z</dcterms:created>
  <dcterms:modified xsi:type="dcterms:W3CDTF">2020-04-21T17:26:54Z</dcterms:modified>
</cp:coreProperties>
</file>