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1"/>
  </p:notesMasterIdLst>
  <p:sldIdLst>
    <p:sldId id="445" r:id="rId2"/>
    <p:sldId id="384" r:id="rId3"/>
    <p:sldId id="460" r:id="rId4"/>
    <p:sldId id="444" r:id="rId5"/>
    <p:sldId id="440" r:id="rId6"/>
    <p:sldId id="441" r:id="rId7"/>
    <p:sldId id="442" r:id="rId8"/>
    <p:sldId id="443" r:id="rId9"/>
    <p:sldId id="459" r:id="rId10"/>
    <p:sldId id="461" r:id="rId11"/>
    <p:sldId id="446" r:id="rId12"/>
    <p:sldId id="464" r:id="rId13"/>
    <p:sldId id="447" r:id="rId14"/>
    <p:sldId id="499" r:id="rId15"/>
    <p:sldId id="473" r:id="rId16"/>
    <p:sldId id="501" r:id="rId17"/>
    <p:sldId id="500" r:id="rId18"/>
    <p:sldId id="448" r:id="rId19"/>
    <p:sldId id="462" r:id="rId20"/>
    <p:sldId id="465" r:id="rId21"/>
    <p:sldId id="466" r:id="rId22"/>
    <p:sldId id="467" r:id="rId23"/>
    <p:sldId id="477" r:id="rId24"/>
    <p:sldId id="449" r:id="rId25"/>
    <p:sldId id="474" r:id="rId26"/>
    <p:sldId id="475" r:id="rId27"/>
    <p:sldId id="476" r:id="rId28"/>
    <p:sldId id="478" r:id="rId29"/>
    <p:sldId id="494" r:id="rId30"/>
    <p:sldId id="493" r:id="rId31"/>
    <p:sldId id="479" r:id="rId32"/>
    <p:sldId id="480" r:id="rId33"/>
    <p:sldId id="481" r:id="rId34"/>
    <p:sldId id="482" r:id="rId35"/>
    <p:sldId id="483" r:id="rId36"/>
    <p:sldId id="484" r:id="rId37"/>
    <p:sldId id="497" r:id="rId38"/>
    <p:sldId id="495" r:id="rId39"/>
    <p:sldId id="496" r:id="rId40"/>
    <p:sldId id="502" r:id="rId41"/>
    <p:sldId id="486" r:id="rId42"/>
    <p:sldId id="498" r:id="rId43"/>
    <p:sldId id="487" r:id="rId44"/>
    <p:sldId id="488" r:id="rId45"/>
    <p:sldId id="489" r:id="rId46"/>
    <p:sldId id="490" r:id="rId47"/>
    <p:sldId id="491" r:id="rId48"/>
    <p:sldId id="492" r:id="rId49"/>
    <p:sldId id="427"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3399"/>
    <a:srgbClr val="0000CC"/>
    <a:srgbClr val="0000FF"/>
    <a:srgbClr val="00FF00"/>
    <a:srgbClr val="00FF99"/>
    <a:srgbClr val="0066CC"/>
    <a:srgbClr val="000099"/>
    <a:srgbClr val="00FFCC"/>
    <a:srgbClr val="FFCC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62" autoAdjust="0"/>
    <p:restoredTop sz="94660"/>
  </p:normalViewPr>
  <p:slideViewPr>
    <p:cSldViewPr>
      <p:cViewPr varScale="1">
        <p:scale>
          <a:sx n="68" d="100"/>
          <a:sy n="68" d="100"/>
        </p:scale>
        <p:origin x="-1440" y="-9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53CC86-0C63-4953-A5AC-65DD6BC193EF}"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5F18AFF7-9130-4F2A-AA85-25902A4D1B5F}">
      <dgm:prSet phldrT="[Text]"/>
      <dgm:spPr>
        <a:solidFill>
          <a:schemeClr val="lt1">
            <a:hueOff val="0"/>
            <a:satOff val="0"/>
            <a:lumOff val="0"/>
          </a:schemeClr>
        </a:solidFill>
        <a:ln>
          <a:solidFill>
            <a:schemeClr val="accent3">
              <a:lumMod val="50000"/>
            </a:schemeClr>
          </a:solidFill>
        </a:ln>
      </dgm:spPr>
      <dgm:t>
        <a:bodyPr/>
        <a:lstStyle/>
        <a:p>
          <a:r>
            <a:rPr lang="en-US" dirty="0" smtClean="0"/>
            <a:t>FINANCIAL MARKETS</a:t>
          </a:r>
          <a:endParaRPr lang="en-US" dirty="0"/>
        </a:p>
      </dgm:t>
    </dgm:pt>
    <dgm:pt modelId="{6CA5F137-C1C7-45A6-9F11-59660B7FF112}" type="parTrans" cxnId="{6D83E894-697D-4276-8F45-E42713517CB9}">
      <dgm:prSet/>
      <dgm:spPr/>
      <dgm:t>
        <a:bodyPr/>
        <a:lstStyle/>
        <a:p>
          <a:endParaRPr lang="en-US"/>
        </a:p>
      </dgm:t>
    </dgm:pt>
    <dgm:pt modelId="{EB56ABB2-F6BA-430B-88BA-215CAE92AB4D}" type="sibTrans" cxnId="{6D83E894-697D-4276-8F45-E42713517CB9}">
      <dgm:prSet/>
      <dgm:spPr/>
      <dgm:t>
        <a:bodyPr/>
        <a:lstStyle/>
        <a:p>
          <a:endParaRPr lang="en-US"/>
        </a:p>
      </dgm:t>
    </dgm:pt>
    <dgm:pt modelId="{359130E0-6C86-46E5-BF18-B5BCCDC9DC2F}">
      <dgm:prSet phldrT="[Text]"/>
      <dgm:spPr>
        <a:ln>
          <a:solidFill>
            <a:schemeClr val="accent3">
              <a:lumMod val="50000"/>
            </a:schemeClr>
          </a:solidFill>
        </a:ln>
      </dgm:spPr>
      <dgm:t>
        <a:bodyPr/>
        <a:lstStyle/>
        <a:p>
          <a:r>
            <a:rPr lang="en-US" dirty="0" smtClean="0"/>
            <a:t>MONEY MARKET</a:t>
          </a:r>
          <a:endParaRPr lang="en-US" dirty="0"/>
        </a:p>
      </dgm:t>
    </dgm:pt>
    <dgm:pt modelId="{389033BF-7105-4C0C-B2C2-00885B2DB0C2}" type="parTrans" cxnId="{97ADD48D-F941-446C-B6B5-3A85D78558EF}">
      <dgm:prSet/>
      <dgm:spPr/>
      <dgm:t>
        <a:bodyPr/>
        <a:lstStyle/>
        <a:p>
          <a:endParaRPr lang="en-US"/>
        </a:p>
      </dgm:t>
    </dgm:pt>
    <dgm:pt modelId="{2E38587B-DA9C-49C3-98A1-79324CCC83F8}" type="sibTrans" cxnId="{97ADD48D-F941-446C-B6B5-3A85D78558EF}">
      <dgm:prSet/>
      <dgm:spPr/>
      <dgm:t>
        <a:bodyPr/>
        <a:lstStyle/>
        <a:p>
          <a:endParaRPr lang="en-US"/>
        </a:p>
      </dgm:t>
    </dgm:pt>
    <dgm:pt modelId="{23EBA684-2C0A-4BE5-B76E-76FDBC1691D1}">
      <dgm:prSet phldrT="[Text]"/>
      <dgm:spPr>
        <a:ln>
          <a:solidFill>
            <a:schemeClr val="accent3">
              <a:lumMod val="50000"/>
            </a:schemeClr>
          </a:solidFill>
        </a:ln>
      </dgm:spPr>
      <dgm:t>
        <a:bodyPr/>
        <a:lstStyle/>
        <a:p>
          <a:r>
            <a:rPr lang="en-US" dirty="0" smtClean="0"/>
            <a:t>CAPITAL MARKET</a:t>
          </a:r>
          <a:endParaRPr lang="en-US" dirty="0"/>
        </a:p>
      </dgm:t>
    </dgm:pt>
    <dgm:pt modelId="{C82D0A82-03FD-4AFB-85BC-03F6AD7499D0}" type="parTrans" cxnId="{C500B199-05C5-477F-94D7-F75CDA30D4A9}">
      <dgm:prSet/>
      <dgm:spPr/>
      <dgm:t>
        <a:bodyPr/>
        <a:lstStyle/>
        <a:p>
          <a:endParaRPr lang="en-US"/>
        </a:p>
      </dgm:t>
    </dgm:pt>
    <dgm:pt modelId="{63A48879-07F0-4BEC-9656-3F8E5ABB6521}" type="sibTrans" cxnId="{C500B199-05C5-477F-94D7-F75CDA30D4A9}">
      <dgm:prSet/>
      <dgm:spPr/>
      <dgm:t>
        <a:bodyPr/>
        <a:lstStyle/>
        <a:p>
          <a:endParaRPr lang="en-US"/>
        </a:p>
      </dgm:t>
    </dgm:pt>
    <dgm:pt modelId="{55CEDAD0-CEA7-45FE-B70D-B0D586E693B2}" type="pres">
      <dgm:prSet presAssocID="{9953CC86-0C63-4953-A5AC-65DD6BC193EF}" presName="hierChild1" presStyleCnt="0">
        <dgm:presLayoutVars>
          <dgm:chPref val="1"/>
          <dgm:dir/>
          <dgm:animOne val="branch"/>
          <dgm:animLvl val="lvl"/>
          <dgm:resizeHandles/>
        </dgm:presLayoutVars>
      </dgm:prSet>
      <dgm:spPr/>
      <dgm:t>
        <a:bodyPr/>
        <a:lstStyle/>
        <a:p>
          <a:endParaRPr lang="en-US"/>
        </a:p>
      </dgm:t>
    </dgm:pt>
    <dgm:pt modelId="{418E4DAB-05C3-4CBA-8716-249D3A9B0DFE}" type="pres">
      <dgm:prSet presAssocID="{5F18AFF7-9130-4F2A-AA85-25902A4D1B5F}" presName="hierRoot1" presStyleCnt="0"/>
      <dgm:spPr/>
    </dgm:pt>
    <dgm:pt modelId="{0517FB64-9917-4988-BA6D-8BD3FCE7596B}" type="pres">
      <dgm:prSet presAssocID="{5F18AFF7-9130-4F2A-AA85-25902A4D1B5F}" presName="composite" presStyleCnt="0"/>
      <dgm:spPr/>
    </dgm:pt>
    <dgm:pt modelId="{1237B6D0-493C-4FB4-8474-0A52E7AC7DC0}" type="pres">
      <dgm:prSet presAssocID="{5F18AFF7-9130-4F2A-AA85-25902A4D1B5F}" presName="background" presStyleLbl="node0" presStyleIdx="0" presStyleCnt="1"/>
      <dgm:spPr>
        <a:solidFill>
          <a:schemeClr val="accent3">
            <a:lumMod val="75000"/>
          </a:schemeClr>
        </a:solidFill>
      </dgm:spPr>
    </dgm:pt>
    <dgm:pt modelId="{53A28C6C-2D49-4055-9CEF-967CB5A72733}" type="pres">
      <dgm:prSet presAssocID="{5F18AFF7-9130-4F2A-AA85-25902A4D1B5F}" presName="text" presStyleLbl="fgAcc0" presStyleIdx="0" presStyleCnt="1" custLinFactNeighborY="-2">
        <dgm:presLayoutVars>
          <dgm:chPref val="3"/>
        </dgm:presLayoutVars>
      </dgm:prSet>
      <dgm:spPr/>
      <dgm:t>
        <a:bodyPr/>
        <a:lstStyle/>
        <a:p>
          <a:endParaRPr lang="en-US"/>
        </a:p>
      </dgm:t>
    </dgm:pt>
    <dgm:pt modelId="{7400C126-F74E-46FC-8D71-B005A9C87190}" type="pres">
      <dgm:prSet presAssocID="{5F18AFF7-9130-4F2A-AA85-25902A4D1B5F}" presName="hierChild2" presStyleCnt="0"/>
      <dgm:spPr/>
    </dgm:pt>
    <dgm:pt modelId="{306334AA-0BD8-44BD-850B-B09570F33013}" type="pres">
      <dgm:prSet presAssocID="{389033BF-7105-4C0C-B2C2-00885B2DB0C2}" presName="Name10" presStyleLbl="parChTrans1D2" presStyleIdx="0" presStyleCnt="2"/>
      <dgm:spPr/>
      <dgm:t>
        <a:bodyPr/>
        <a:lstStyle/>
        <a:p>
          <a:endParaRPr lang="en-US"/>
        </a:p>
      </dgm:t>
    </dgm:pt>
    <dgm:pt modelId="{04947D5A-841C-415E-B4BB-87C262835226}" type="pres">
      <dgm:prSet presAssocID="{359130E0-6C86-46E5-BF18-B5BCCDC9DC2F}" presName="hierRoot2" presStyleCnt="0"/>
      <dgm:spPr/>
    </dgm:pt>
    <dgm:pt modelId="{3ED35C7C-6D37-4903-8E87-A3490FE84F8A}" type="pres">
      <dgm:prSet presAssocID="{359130E0-6C86-46E5-BF18-B5BCCDC9DC2F}" presName="composite2" presStyleCnt="0"/>
      <dgm:spPr/>
    </dgm:pt>
    <dgm:pt modelId="{9DE0B690-CCE9-4CC5-9045-B65DDA56C48A}" type="pres">
      <dgm:prSet presAssocID="{359130E0-6C86-46E5-BF18-B5BCCDC9DC2F}" presName="background2" presStyleLbl="node2" presStyleIdx="0" presStyleCnt="2"/>
      <dgm:spPr>
        <a:solidFill>
          <a:schemeClr val="accent3"/>
        </a:solidFill>
      </dgm:spPr>
    </dgm:pt>
    <dgm:pt modelId="{8E60C266-6EEA-4A4F-A321-A3D6782950EF}" type="pres">
      <dgm:prSet presAssocID="{359130E0-6C86-46E5-BF18-B5BCCDC9DC2F}" presName="text2" presStyleLbl="fgAcc2" presStyleIdx="0" presStyleCnt="2">
        <dgm:presLayoutVars>
          <dgm:chPref val="3"/>
        </dgm:presLayoutVars>
      </dgm:prSet>
      <dgm:spPr/>
      <dgm:t>
        <a:bodyPr/>
        <a:lstStyle/>
        <a:p>
          <a:endParaRPr lang="en-US"/>
        </a:p>
      </dgm:t>
    </dgm:pt>
    <dgm:pt modelId="{9CC63BC8-5D23-4DF7-87A5-8662EAFB297C}" type="pres">
      <dgm:prSet presAssocID="{359130E0-6C86-46E5-BF18-B5BCCDC9DC2F}" presName="hierChild3" presStyleCnt="0"/>
      <dgm:spPr/>
    </dgm:pt>
    <dgm:pt modelId="{AAE66CB5-3E43-4EE8-ABD0-134745BDAF81}" type="pres">
      <dgm:prSet presAssocID="{C82D0A82-03FD-4AFB-85BC-03F6AD7499D0}" presName="Name10" presStyleLbl="parChTrans1D2" presStyleIdx="1" presStyleCnt="2"/>
      <dgm:spPr/>
      <dgm:t>
        <a:bodyPr/>
        <a:lstStyle/>
        <a:p>
          <a:endParaRPr lang="en-US"/>
        </a:p>
      </dgm:t>
    </dgm:pt>
    <dgm:pt modelId="{164F1437-87E6-4157-8908-B2EFAAA92639}" type="pres">
      <dgm:prSet presAssocID="{23EBA684-2C0A-4BE5-B76E-76FDBC1691D1}" presName="hierRoot2" presStyleCnt="0"/>
      <dgm:spPr/>
    </dgm:pt>
    <dgm:pt modelId="{875392E5-3FE8-49DE-8F42-19252D800B94}" type="pres">
      <dgm:prSet presAssocID="{23EBA684-2C0A-4BE5-B76E-76FDBC1691D1}" presName="composite2" presStyleCnt="0"/>
      <dgm:spPr/>
    </dgm:pt>
    <dgm:pt modelId="{4AB8B1F3-6587-4CC5-91FF-9A835078F2B1}" type="pres">
      <dgm:prSet presAssocID="{23EBA684-2C0A-4BE5-B76E-76FDBC1691D1}" presName="background2" presStyleLbl="node2" presStyleIdx="1" presStyleCnt="2"/>
      <dgm:spPr>
        <a:solidFill>
          <a:schemeClr val="accent3"/>
        </a:solidFill>
      </dgm:spPr>
    </dgm:pt>
    <dgm:pt modelId="{77E360B4-2DD6-42DA-A3A9-FE0D55B8F70A}" type="pres">
      <dgm:prSet presAssocID="{23EBA684-2C0A-4BE5-B76E-76FDBC1691D1}" presName="text2" presStyleLbl="fgAcc2" presStyleIdx="1" presStyleCnt="2">
        <dgm:presLayoutVars>
          <dgm:chPref val="3"/>
        </dgm:presLayoutVars>
      </dgm:prSet>
      <dgm:spPr/>
      <dgm:t>
        <a:bodyPr/>
        <a:lstStyle/>
        <a:p>
          <a:endParaRPr lang="en-US"/>
        </a:p>
      </dgm:t>
    </dgm:pt>
    <dgm:pt modelId="{2E2C9DFB-6DDD-44DD-BD5D-0AA52EC4FCC9}" type="pres">
      <dgm:prSet presAssocID="{23EBA684-2C0A-4BE5-B76E-76FDBC1691D1}" presName="hierChild3" presStyleCnt="0"/>
      <dgm:spPr/>
    </dgm:pt>
  </dgm:ptLst>
  <dgm:cxnLst>
    <dgm:cxn modelId="{C500B199-05C5-477F-94D7-F75CDA30D4A9}" srcId="{5F18AFF7-9130-4F2A-AA85-25902A4D1B5F}" destId="{23EBA684-2C0A-4BE5-B76E-76FDBC1691D1}" srcOrd="1" destOrd="0" parTransId="{C82D0A82-03FD-4AFB-85BC-03F6AD7499D0}" sibTransId="{63A48879-07F0-4BEC-9656-3F8E5ABB6521}"/>
    <dgm:cxn modelId="{5057F90D-C1CC-4729-AE11-0F14388334A8}" type="presOf" srcId="{9953CC86-0C63-4953-A5AC-65DD6BC193EF}" destId="{55CEDAD0-CEA7-45FE-B70D-B0D586E693B2}" srcOrd="0" destOrd="0" presId="urn:microsoft.com/office/officeart/2005/8/layout/hierarchy1"/>
    <dgm:cxn modelId="{9D86B949-F084-4343-ABE0-090307C4EC1F}" type="presOf" srcId="{5F18AFF7-9130-4F2A-AA85-25902A4D1B5F}" destId="{53A28C6C-2D49-4055-9CEF-967CB5A72733}" srcOrd="0" destOrd="0" presId="urn:microsoft.com/office/officeart/2005/8/layout/hierarchy1"/>
    <dgm:cxn modelId="{2F228229-3681-48EC-9E42-4370854FC247}" type="presOf" srcId="{389033BF-7105-4C0C-B2C2-00885B2DB0C2}" destId="{306334AA-0BD8-44BD-850B-B09570F33013}" srcOrd="0" destOrd="0" presId="urn:microsoft.com/office/officeart/2005/8/layout/hierarchy1"/>
    <dgm:cxn modelId="{F344BC01-C89D-4AE9-BACB-92445C510242}" type="presOf" srcId="{23EBA684-2C0A-4BE5-B76E-76FDBC1691D1}" destId="{77E360B4-2DD6-42DA-A3A9-FE0D55B8F70A}" srcOrd="0" destOrd="0" presId="urn:microsoft.com/office/officeart/2005/8/layout/hierarchy1"/>
    <dgm:cxn modelId="{4B31D2A3-2932-431D-B8D4-7E6BCA4BB374}" type="presOf" srcId="{359130E0-6C86-46E5-BF18-B5BCCDC9DC2F}" destId="{8E60C266-6EEA-4A4F-A321-A3D6782950EF}" srcOrd="0" destOrd="0" presId="urn:microsoft.com/office/officeart/2005/8/layout/hierarchy1"/>
    <dgm:cxn modelId="{97ADD48D-F941-446C-B6B5-3A85D78558EF}" srcId="{5F18AFF7-9130-4F2A-AA85-25902A4D1B5F}" destId="{359130E0-6C86-46E5-BF18-B5BCCDC9DC2F}" srcOrd="0" destOrd="0" parTransId="{389033BF-7105-4C0C-B2C2-00885B2DB0C2}" sibTransId="{2E38587B-DA9C-49C3-98A1-79324CCC83F8}"/>
    <dgm:cxn modelId="{6D83E894-697D-4276-8F45-E42713517CB9}" srcId="{9953CC86-0C63-4953-A5AC-65DD6BC193EF}" destId="{5F18AFF7-9130-4F2A-AA85-25902A4D1B5F}" srcOrd="0" destOrd="0" parTransId="{6CA5F137-C1C7-45A6-9F11-59660B7FF112}" sibTransId="{EB56ABB2-F6BA-430B-88BA-215CAE92AB4D}"/>
    <dgm:cxn modelId="{56881615-2688-42C0-A18D-0E7AF427DD14}" type="presOf" srcId="{C82D0A82-03FD-4AFB-85BC-03F6AD7499D0}" destId="{AAE66CB5-3E43-4EE8-ABD0-134745BDAF81}" srcOrd="0" destOrd="0" presId="urn:microsoft.com/office/officeart/2005/8/layout/hierarchy1"/>
    <dgm:cxn modelId="{D731058C-3B12-4854-BEA0-139229B2AA8E}" type="presParOf" srcId="{55CEDAD0-CEA7-45FE-B70D-B0D586E693B2}" destId="{418E4DAB-05C3-4CBA-8716-249D3A9B0DFE}" srcOrd="0" destOrd="0" presId="urn:microsoft.com/office/officeart/2005/8/layout/hierarchy1"/>
    <dgm:cxn modelId="{BF69A975-9FE0-4E9D-B869-B6DB629DFB1D}" type="presParOf" srcId="{418E4DAB-05C3-4CBA-8716-249D3A9B0DFE}" destId="{0517FB64-9917-4988-BA6D-8BD3FCE7596B}" srcOrd="0" destOrd="0" presId="urn:microsoft.com/office/officeart/2005/8/layout/hierarchy1"/>
    <dgm:cxn modelId="{0DDED7EC-155C-4965-8622-9C74317F4D04}" type="presParOf" srcId="{0517FB64-9917-4988-BA6D-8BD3FCE7596B}" destId="{1237B6D0-493C-4FB4-8474-0A52E7AC7DC0}" srcOrd="0" destOrd="0" presId="urn:microsoft.com/office/officeart/2005/8/layout/hierarchy1"/>
    <dgm:cxn modelId="{4A33697E-9C17-4003-B472-75974724D6B5}" type="presParOf" srcId="{0517FB64-9917-4988-BA6D-8BD3FCE7596B}" destId="{53A28C6C-2D49-4055-9CEF-967CB5A72733}" srcOrd="1" destOrd="0" presId="urn:microsoft.com/office/officeart/2005/8/layout/hierarchy1"/>
    <dgm:cxn modelId="{5A877F14-10F8-4B59-B18F-50796606D813}" type="presParOf" srcId="{418E4DAB-05C3-4CBA-8716-249D3A9B0DFE}" destId="{7400C126-F74E-46FC-8D71-B005A9C87190}" srcOrd="1" destOrd="0" presId="urn:microsoft.com/office/officeart/2005/8/layout/hierarchy1"/>
    <dgm:cxn modelId="{04A9B355-ACF1-45DF-B578-0077DD4A21A0}" type="presParOf" srcId="{7400C126-F74E-46FC-8D71-B005A9C87190}" destId="{306334AA-0BD8-44BD-850B-B09570F33013}" srcOrd="0" destOrd="0" presId="urn:microsoft.com/office/officeart/2005/8/layout/hierarchy1"/>
    <dgm:cxn modelId="{D360F513-944F-4BB5-AB68-4A84989FEB01}" type="presParOf" srcId="{7400C126-F74E-46FC-8D71-B005A9C87190}" destId="{04947D5A-841C-415E-B4BB-87C262835226}" srcOrd="1" destOrd="0" presId="urn:microsoft.com/office/officeart/2005/8/layout/hierarchy1"/>
    <dgm:cxn modelId="{8073389E-1C8E-47CB-8639-DA6DB38FF66E}" type="presParOf" srcId="{04947D5A-841C-415E-B4BB-87C262835226}" destId="{3ED35C7C-6D37-4903-8E87-A3490FE84F8A}" srcOrd="0" destOrd="0" presId="urn:microsoft.com/office/officeart/2005/8/layout/hierarchy1"/>
    <dgm:cxn modelId="{E5EA614C-D882-4ECC-8635-7B1736C48D20}" type="presParOf" srcId="{3ED35C7C-6D37-4903-8E87-A3490FE84F8A}" destId="{9DE0B690-CCE9-4CC5-9045-B65DDA56C48A}" srcOrd="0" destOrd="0" presId="urn:microsoft.com/office/officeart/2005/8/layout/hierarchy1"/>
    <dgm:cxn modelId="{AD474298-3541-490C-A71D-C40490BF5289}" type="presParOf" srcId="{3ED35C7C-6D37-4903-8E87-A3490FE84F8A}" destId="{8E60C266-6EEA-4A4F-A321-A3D6782950EF}" srcOrd="1" destOrd="0" presId="urn:microsoft.com/office/officeart/2005/8/layout/hierarchy1"/>
    <dgm:cxn modelId="{8BDB3031-0E7D-4CB9-8345-02A78B0B1790}" type="presParOf" srcId="{04947D5A-841C-415E-B4BB-87C262835226}" destId="{9CC63BC8-5D23-4DF7-87A5-8662EAFB297C}" srcOrd="1" destOrd="0" presId="urn:microsoft.com/office/officeart/2005/8/layout/hierarchy1"/>
    <dgm:cxn modelId="{D98F4166-F016-4E72-BDEB-90AC6F752071}" type="presParOf" srcId="{7400C126-F74E-46FC-8D71-B005A9C87190}" destId="{AAE66CB5-3E43-4EE8-ABD0-134745BDAF81}" srcOrd="2" destOrd="0" presId="urn:microsoft.com/office/officeart/2005/8/layout/hierarchy1"/>
    <dgm:cxn modelId="{F2CF49FB-5615-4027-BC6A-5E296E8682ED}" type="presParOf" srcId="{7400C126-F74E-46FC-8D71-B005A9C87190}" destId="{164F1437-87E6-4157-8908-B2EFAAA92639}" srcOrd="3" destOrd="0" presId="urn:microsoft.com/office/officeart/2005/8/layout/hierarchy1"/>
    <dgm:cxn modelId="{415DD7EF-87F9-4CDB-9965-64B60FC7FEA7}" type="presParOf" srcId="{164F1437-87E6-4157-8908-B2EFAAA92639}" destId="{875392E5-3FE8-49DE-8F42-19252D800B94}" srcOrd="0" destOrd="0" presId="urn:microsoft.com/office/officeart/2005/8/layout/hierarchy1"/>
    <dgm:cxn modelId="{17110B0E-4D1B-4BBB-A6F5-E4103F7B1D8B}" type="presParOf" srcId="{875392E5-3FE8-49DE-8F42-19252D800B94}" destId="{4AB8B1F3-6587-4CC5-91FF-9A835078F2B1}" srcOrd="0" destOrd="0" presId="urn:microsoft.com/office/officeart/2005/8/layout/hierarchy1"/>
    <dgm:cxn modelId="{CC1ECF2A-A9D8-4A4E-A8E9-D869DCEA411A}" type="presParOf" srcId="{875392E5-3FE8-49DE-8F42-19252D800B94}" destId="{77E360B4-2DD6-42DA-A3A9-FE0D55B8F70A}" srcOrd="1" destOrd="0" presId="urn:microsoft.com/office/officeart/2005/8/layout/hierarchy1"/>
    <dgm:cxn modelId="{0638A08A-44E5-4D23-B179-3B373A4C3516}" type="presParOf" srcId="{164F1437-87E6-4157-8908-B2EFAAA92639}" destId="{2E2C9DFB-6DDD-44DD-BD5D-0AA52EC4FCC9}" srcOrd="1" destOrd="0" presId="urn:microsoft.com/office/officeart/2005/8/layout/hierarchy1"/>
  </dgm:cxnLst>
  <dgm:bg/>
  <dgm:whole/>
</dgm:dataModel>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31F5C3-4A3F-4549-B0C7-25B66BF3DF59}" type="datetimeFigureOut">
              <a:rPr lang="en-US" smtClean="0"/>
              <a:pPr/>
              <a:t>4/21/2020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6E53C9-F864-45ED-A179-75645CED5C4F}" type="slidenum">
              <a:rPr lang="en-US" smtClean="0"/>
              <a:pPr/>
              <a:t>‹#›</a:t>
            </a:fld>
            <a:endParaRPr lang="en-US" dirty="0"/>
          </a:p>
        </p:txBody>
      </p:sp>
    </p:spTree>
    <p:extLst>
      <p:ext uri="{BB962C8B-B14F-4D97-AF65-F5344CB8AC3E}">
        <p14:creationId xmlns="" xmlns:p14="http://schemas.microsoft.com/office/powerpoint/2010/main" val="2567412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AU" smtClean="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810941E-96CD-4A83-AE83-A0B9D17C50F4}" type="slidenum">
              <a:rPr lang="en-AU" smtClean="0"/>
              <a:pPr fontAlgn="base">
                <a:spcBef>
                  <a:spcPct val="0"/>
                </a:spcBef>
                <a:spcAft>
                  <a:spcPct val="0"/>
                </a:spcAft>
                <a:defRPr/>
              </a:pPr>
              <a:t>5</a:t>
            </a:fld>
            <a:endParaRPr lang="en-AU" smtClean="0"/>
          </a:p>
        </p:txBody>
      </p:sp>
      <p:sp>
        <p:nvSpPr>
          <p:cNvPr id="5" name="Header Placeholder 4"/>
          <p:cNvSpPr>
            <a:spLocks noGrp="1"/>
          </p:cNvSpPr>
          <p:nvPr>
            <p:ph type="hdr" sz="quarter"/>
          </p:nvPr>
        </p:nvSpPr>
        <p:spPr/>
        <p:txBody>
          <a:bodyPr/>
          <a:lstStyle/>
          <a:p>
            <a:pPr>
              <a:defRPr/>
            </a:pPr>
            <a:r>
              <a:rPr lang="en-AU"/>
              <a:t>Debre Tabor University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AU" smtClean="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04AC60A-7854-44D8-8807-A2476CD3A8ED}" type="slidenum">
              <a:rPr lang="en-AU" smtClean="0"/>
              <a:pPr fontAlgn="base">
                <a:spcBef>
                  <a:spcPct val="0"/>
                </a:spcBef>
                <a:spcAft>
                  <a:spcPct val="0"/>
                </a:spcAft>
                <a:defRPr/>
              </a:pPr>
              <a:t>6</a:t>
            </a:fld>
            <a:endParaRPr lang="en-AU" smtClean="0"/>
          </a:p>
        </p:txBody>
      </p:sp>
      <p:sp>
        <p:nvSpPr>
          <p:cNvPr id="5" name="Header Placeholder 4"/>
          <p:cNvSpPr>
            <a:spLocks noGrp="1"/>
          </p:cNvSpPr>
          <p:nvPr>
            <p:ph type="hdr" sz="quarter"/>
          </p:nvPr>
        </p:nvSpPr>
        <p:spPr/>
        <p:txBody>
          <a:bodyPr/>
          <a:lstStyle/>
          <a:p>
            <a:pPr>
              <a:defRPr/>
            </a:pPr>
            <a:r>
              <a:rPr lang="en-AU"/>
              <a:t>Debre Tabor University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84354A3-FC36-4B2F-940F-F2928605A065}" type="datetime1">
              <a:rPr lang="en-US" smtClean="0"/>
              <a:pPr/>
              <a:t>4/21/2020</a:t>
            </a:fld>
            <a:endParaRPr lang="en-US" dirty="0"/>
          </a:p>
        </p:txBody>
      </p:sp>
      <p:sp>
        <p:nvSpPr>
          <p:cNvPr id="5" name="Footer Placeholder 4"/>
          <p:cNvSpPr>
            <a:spLocks noGrp="1"/>
          </p:cNvSpPr>
          <p:nvPr>
            <p:ph type="ftr" sz="quarter" idx="11"/>
          </p:nvPr>
        </p:nvSpPr>
        <p:spPr/>
        <p:txBody>
          <a:bodyPr/>
          <a:lstStyle/>
          <a:p>
            <a:r>
              <a:rPr lang="en-US" smtClean="0"/>
              <a:t>Advanced Management Accounting:</a:t>
            </a:r>
            <a:endParaRPr lang="en-US" dirty="0"/>
          </a:p>
        </p:txBody>
      </p:sp>
      <p:sp>
        <p:nvSpPr>
          <p:cNvPr id="6" name="Slide Number Placeholder 5"/>
          <p:cNvSpPr>
            <a:spLocks noGrp="1"/>
          </p:cNvSpPr>
          <p:nvPr>
            <p:ph type="sldNum" sz="quarter" idx="12"/>
          </p:nvPr>
        </p:nvSpPr>
        <p:spPr/>
        <p:txBody>
          <a:bodyPr/>
          <a:lstStyle/>
          <a:p>
            <a:fld id="{75318CF1-12AA-49E8-A4B8-E4503BE9F55B}" type="slidenum">
              <a:rPr lang="en-US" smtClean="0"/>
              <a:pPr/>
              <a:t>‹#›</a:t>
            </a:fld>
            <a:endParaRPr lang="en-US" dirty="0"/>
          </a:p>
        </p:txBody>
      </p:sp>
    </p:spTree>
    <p:extLst>
      <p:ext uri="{BB962C8B-B14F-4D97-AF65-F5344CB8AC3E}">
        <p14:creationId xmlns="" xmlns:p14="http://schemas.microsoft.com/office/powerpoint/2010/main" val="1291939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66A631-EAC2-46F9-A5AF-41137B82F76C}" type="datetime1">
              <a:rPr lang="en-US" smtClean="0"/>
              <a:pPr/>
              <a:t>4/21/2020</a:t>
            </a:fld>
            <a:endParaRPr lang="en-US" dirty="0"/>
          </a:p>
        </p:txBody>
      </p:sp>
      <p:sp>
        <p:nvSpPr>
          <p:cNvPr id="5" name="Footer Placeholder 4"/>
          <p:cNvSpPr>
            <a:spLocks noGrp="1"/>
          </p:cNvSpPr>
          <p:nvPr>
            <p:ph type="ftr" sz="quarter" idx="11"/>
          </p:nvPr>
        </p:nvSpPr>
        <p:spPr/>
        <p:txBody>
          <a:bodyPr/>
          <a:lstStyle/>
          <a:p>
            <a:r>
              <a:rPr lang="en-US" smtClean="0"/>
              <a:t>Advanced Management Accounting:</a:t>
            </a:r>
            <a:endParaRPr lang="en-US" dirty="0"/>
          </a:p>
        </p:txBody>
      </p:sp>
      <p:sp>
        <p:nvSpPr>
          <p:cNvPr id="6" name="Slide Number Placeholder 5"/>
          <p:cNvSpPr>
            <a:spLocks noGrp="1"/>
          </p:cNvSpPr>
          <p:nvPr>
            <p:ph type="sldNum" sz="quarter" idx="12"/>
          </p:nvPr>
        </p:nvSpPr>
        <p:spPr/>
        <p:txBody>
          <a:bodyPr/>
          <a:lstStyle/>
          <a:p>
            <a:fld id="{75318CF1-12AA-49E8-A4B8-E4503BE9F55B}" type="slidenum">
              <a:rPr lang="en-US" smtClean="0"/>
              <a:pPr/>
              <a:t>‹#›</a:t>
            </a:fld>
            <a:endParaRPr lang="en-US" dirty="0"/>
          </a:p>
        </p:txBody>
      </p:sp>
    </p:spTree>
    <p:extLst>
      <p:ext uri="{BB962C8B-B14F-4D97-AF65-F5344CB8AC3E}">
        <p14:creationId xmlns="" xmlns:p14="http://schemas.microsoft.com/office/powerpoint/2010/main" val="3834703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DF4FFC-0AD5-4770-B7AC-9F4E2EDB886C}" type="datetime1">
              <a:rPr lang="en-US" smtClean="0"/>
              <a:pPr/>
              <a:t>4/21/2020</a:t>
            </a:fld>
            <a:endParaRPr lang="en-US" dirty="0"/>
          </a:p>
        </p:txBody>
      </p:sp>
      <p:sp>
        <p:nvSpPr>
          <p:cNvPr id="5" name="Footer Placeholder 4"/>
          <p:cNvSpPr>
            <a:spLocks noGrp="1"/>
          </p:cNvSpPr>
          <p:nvPr>
            <p:ph type="ftr" sz="quarter" idx="11"/>
          </p:nvPr>
        </p:nvSpPr>
        <p:spPr/>
        <p:txBody>
          <a:bodyPr/>
          <a:lstStyle/>
          <a:p>
            <a:r>
              <a:rPr lang="en-US" smtClean="0"/>
              <a:t>Advanced Management Accounting:</a:t>
            </a:r>
            <a:endParaRPr lang="en-US" dirty="0"/>
          </a:p>
        </p:txBody>
      </p:sp>
      <p:sp>
        <p:nvSpPr>
          <p:cNvPr id="6" name="Slide Number Placeholder 5"/>
          <p:cNvSpPr>
            <a:spLocks noGrp="1"/>
          </p:cNvSpPr>
          <p:nvPr>
            <p:ph type="sldNum" sz="quarter" idx="12"/>
          </p:nvPr>
        </p:nvSpPr>
        <p:spPr/>
        <p:txBody>
          <a:bodyPr/>
          <a:lstStyle/>
          <a:p>
            <a:fld id="{75318CF1-12AA-49E8-A4B8-E4503BE9F55B}" type="slidenum">
              <a:rPr lang="en-US" smtClean="0"/>
              <a:pPr/>
              <a:t>‹#›</a:t>
            </a:fld>
            <a:endParaRPr lang="en-US" dirty="0"/>
          </a:p>
        </p:txBody>
      </p:sp>
    </p:spTree>
    <p:extLst>
      <p:ext uri="{BB962C8B-B14F-4D97-AF65-F5344CB8AC3E}">
        <p14:creationId xmlns="" xmlns:p14="http://schemas.microsoft.com/office/powerpoint/2010/main" val="211174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4E37BB-B863-4B71-AC4A-55FE5CF519BA}" type="datetime1">
              <a:rPr lang="en-US" smtClean="0"/>
              <a:pPr/>
              <a:t>4/21/2020</a:t>
            </a:fld>
            <a:endParaRPr lang="en-US" dirty="0"/>
          </a:p>
        </p:txBody>
      </p:sp>
      <p:sp>
        <p:nvSpPr>
          <p:cNvPr id="5" name="Footer Placeholder 4"/>
          <p:cNvSpPr>
            <a:spLocks noGrp="1"/>
          </p:cNvSpPr>
          <p:nvPr>
            <p:ph type="ftr" sz="quarter" idx="11"/>
          </p:nvPr>
        </p:nvSpPr>
        <p:spPr/>
        <p:txBody>
          <a:bodyPr/>
          <a:lstStyle/>
          <a:p>
            <a:r>
              <a:rPr lang="en-US" smtClean="0"/>
              <a:t>Advanced Management Accounting:</a:t>
            </a:r>
            <a:endParaRPr lang="en-US" dirty="0"/>
          </a:p>
        </p:txBody>
      </p:sp>
      <p:sp>
        <p:nvSpPr>
          <p:cNvPr id="6" name="Slide Number Placeholder 5"/>
          <p:cNvSpPr>
            <a:spLocks noGrp="1"/>
          </p:cNvSpPr>
          <p:nvPr>
            <p:ph type="sldNum" sz="quarter" idx="12"/>
          </p:nvPr>
        </p:nvSpPr>
        <p:spPr/>
        <p:txBody>
          <a:bodyPr/>
          <a:lstStyle/>
          <a:p>
            <a:fld id="{75318CF1-12AA-49E8-A4B8-E4503BE9F55B}" type="slidenum">
              <a:rPr lang="en-US" smtClean="0"/>
              <a:pPr/>
              <a:t>‹#›</a:t>
            </a:fld>
            <a:endParaRPr lang="en-US" dirty="0"/>
          </a:p>
        </p:txBody>
      </p:sp>
    </p:spTree>
    <p:extLst>
      <p:ext uri="{BB962C8B-B14F-4D97-AF65-F5344CB8AC3E}">
        <p14:creationId xmlns="" xmlns:p14="http://schemas.microsoft.com/office/powerpoint/2010/main" val="1260132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2000DB-25E7-4DB4-8C9F-CB4DA1BC0912}" type="datetime1">
              <a:rPr lang="en-US" smtClean="0"/>
              <a:pPr/>
              <a:t>4/21/2020</a:t>
            </a:fld>
            <a:endParaRPr lang="en-US" dirty="0"/>
          </a:p>
        </p:txBody>
      </p:sp>
      <p:sp>
        <p:nvSpPr>
          <p:cNvPr id="5" name="Footer Placeholder 4"/>
          <p:cNvSpPr>
            <a:spLocks noGrp="1"/>
          </p:cNvSpPr>
          <p:nvPr>
            <p:ph type="ftr" sz="quarter" idx="11"/>
          </p:nvPr>
        </p:nvSpPr>
        <p:spPr/>
        <p:txBody>
          <a:bodyPr/>
          <a:lstStyle/>
          <a:p>
            <a:r>
              <a:rPr lang="en-US" smtClean="0"/>
              <a:t>Advanced Management Accounting:</a:t>
            </a:r>
            <a:endParaRPr lang="en-US" dirty="0"/>
          </a:p>
        </p:txBody>
      </p:sp>
      <p:sp>
        <p:nvSpPr>
          <p:cNvPr id="6" name="Slide Number Placeholder 5"/>
          <p:cNvSpPr>
            <a:spLocks noGrp="1"/>
          </p:cNvSpPr>
          <p:nvPr>
            <p:ph type="sldNum" sz="quarter" idx="12"/>
          </p:nvPr>
        </p:nvSpPr>
        <p:spPr/>
        <p:txBody>
          <a:bodyPr/>
          <a:lstStyle/>
          <a:p>
            <a:fld id="{75318CF1-12AA-49E8-A4B8-E4503BE9F55B}" type="slidenum">
              <a:rPr lang="en-US" smtClean="0"/>
              <a:pPr/>
              <a:t>‹#›</a:t>
            </a:fld>
            <a:endParaRPr lang="en-US" dirty="0"/>
          </a:p>
        </p:txBody>
      </p:sp>
    </p:spTree>
    <p:extLst>
      <p:ext uri="{BB962C8B-B14F-4D97-AF65-F5344CB8AC3E}">
        <p14:creationId xmlns="" xmlns:p14="http://schemas.microsoft.com/office/powerpoint/2010/main" val="2765327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7FEF4C-6E3A-4657-998C-9BE41E80BD33}" type="datetime1">
              <a:rPr lang="en-US" smtClean="0"/>
              <a:pPr/>
              <a:t>4/21/2020</a:t>
            </a:fld>
            <a:endParaRPr lang="en-US" dirty="0"/>
          </a:p>
        </p:txBody>
      </p:sp>
      <p:sp>
        <p:nvSpPr>
          <p:cNvPr id="6" name="Footer Placeholder 5"/>
          <p:cNvSpPr>
            <a:spLocks noGrp="1"/>
          </p:cNvSpPr>
          <p:nvPr>
            <p:ph type="ftr" sz="quarter" idx="11"/>
          </p:nvPr>
        </p:nvSpPr>
        <p:spPr/>
        <p:txBody>
          <a:bodyPr/>
          <a:lstStyle/>
          <a:p>
            <a:r>
              <a:rPr lang="en-US" smtClean="0"/>
              <a:t>Advanced Management Accounting:</a:t>
            </a:r>
            <a:endParaRPr lang="en-US" dirty="0"/>
          </a:p>
        </p:txBody>
      </p:sp>
      <p:sp>
        <p:nvSpPr>
          <p:cNvPr id="7" name="Slide Number Placeholder 6"/>
          <p:cNvSpPr>
            <a:spLocks noGrp="1"/>
          </p:cNvSpPr>
          <p:nvPr>
            <p:ph type="sldNum" sz="quarter" idx="12"/>
          </p:nvPr>
        </p:nvSpPr>
        <p:spPr/>
        <p:txBody>
          <a:bodyPr/>
          <a:lstStyle/>
          <a:p>
            <a:fld id="{75318CF1-12AA-49E8-A4B8-E4503BE9F55B}" type="slidenum">
              <a:rPr lang="en-US" smtClean="0"/>
              <a:pPr/>
              <a:t>‹#›</a:t>
            </a:fld>
            <a:endParaRPr lang="en-US" dirty="0"/>
          </a:p>
        </p:txBody>
      </p:sp>
    </p:spTree>
    <p:extLst>
      <p:ext uri="{BB962C8B-B14F-4D97-AF65-F5344CB8AC3E}">
        <p14:creationId xmlns="" xmlns:p14="http://schemas.microsoft.com/office/powerpoint/2010/main" val="1528215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2B5F58E-5D58-4AD9-9807-5090BC3186B8}" type="datetime1">
              <a:rPr lang="en-US" smtClean="0"/>
              <a:pPr/>
              <a:t>4/21/2020</a:t>
            </a:fld>
            <a:endParaRPr lang="en-US" dirty="0"/>
          </a:p>
        </p:txBody>
      </p:sp>
      <p:sp>
        <p:nvSpPr>
          <p:cNvPr id="8" name="Footer Placeholder 7"/>
          <p:cNvSpPr>
            <a:spLocks noGrp="1"/>
          </p:cNvSpPr>
          <p:nvPr>
            <p:ph type="ftr" sz="quarter" idx="11"/>
          </p:nvPr>
        </p:nvSpPr>
        <p:spPr/>
        <p:txBody>
          <a:bodyPr/>
          <a:lstStyle/>
          <a:p>
            <a:r>
              <a:rPr lang="en-US" smtClean="0"/>
              <a:t>Advanced Management Accounting:</a:t>
            </a:r>
            <a:endParaRPr lang="en-US" dirty="0"/>
          </a:p>
        </p:txBody>
      </p:sp>
      <p:sp>
        <p:nvSpPr>
          <p:cNvPr id="9" name="Slide Number Placeholder 8"/>
          <p:cNvSpPr>
            <a:spLocks noGrp="1"/>
          </p:cNvSpPr>
          <p:nvPr>
            <p:ph type="sldNum" sz="quarter" idx="12"/>
          </p:nvPr>
        </p:nvSpPr>
        <p:spPr/>
        <p:txBody>
          <a:bodyPr/>
          <a:lstStyle/>
          <a:p>
            <a:fld id="{75318CF1-12AA-49E8-A4B8-E4503BE9F55B}" type="slidenum">
              <a:rPr lang="en-US" smtClean="0"/>
              <a:pPr/>
              <a:t>‹#›</a:t>
            </a:fld>
            <a:endParaRPr lang="en-US" dirty="0"/>
          </a:p>
        </p:txBody>
      </p:sp>
    </p:spTree>
    <p:extLst>
      <p:ext uri="{BB962C8B-B14F-4D97-AF65-F5344CB8AC3E}">
        <p14:creationId xmlns="" xmlns:p14="http://schemas.microsoft.com/office/powerpoint/2010/main" val="3174040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A669D3-6BA5-4CBB-A915-B09BED409007}" type="datetime1">
              <a:rPr lang="en-US" smtClean="0"/>
              <a:pPr/>
              <a:t>4/21/2020</a:t>
            </a:fld>
            <a:endParaRPr lang="en-US" dirty="0"/>
          </a:p>
        </p:txBody>
      </p:sp>
      <p:sp>
        <p:nvSpPr>
          <p:cNvPr id="4" name="Footer Placeholder 3"/>
          <p:cNvSpPr>
            <a:spLocks noGrp="1"/>
          </p:cNvSpPr>
          <p:nvPr>
            <p:ph type="ftr" sz="quarter" idx="11"/>
          </p:nvPr>
        </p:nvSpPr>
        <p:spPr/>
        <p:txBody>
          <a:bodyPr/>
          <a:lstStyle/>
          <a:p>
            <a:r>
              <a:rPr lang="en-US" smtClean="0"/>
              <a:t>Advanced Management Accounting:</a:t>
            </a:r>
            <a:endParaRPr lang="en-US" dirty="0"/>
          </a:p>
        </p:txBody>
      </p:sp>
      <p:sp>
        <p:nvSpPr>
          <p:cNvPr id="5" name="Slide Number Placeholder 4"/>
          <p:cNvSpPr>
            <a:spLocks noGrp="1"/>
          </p:cNvSpPr>
          <p:nvPr>
            <p:ph type="sldNum" sz="quarter" idx="12"/>
          </p:nvPr>
        </p:nvSpPr>
        <p:spPr/>
        <p:txBody>
          <a:bodyPr/>
          <a:lstStyle/>
          <a:p>
            <a:fld id="{75318CF1-12AA-49E8-A4B8-E4503BE9F55B}" type="slidenum">
              <a:rPr lang="en-US" smtClean="0"/>
              <a:pPr/>
              <a:t>‹#›</a:t>
            </a:fld>
            <a:endParaRPr lang="en-US" dirty="0"/>
          </a:p>
        </p:txBody>
      </p:sp>
    </p:spTree>
    <p:extLst>
      <p:ext uri="{BB962C8B-B14F-4D97-AF65-F5344CB8AC3E}">
        <p14:creationId xmlns="" xmlns:p14="http://schemas.microsoft.com/office/powerpoint/2010/main" val="3087308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189B97-3B95-45D4-9A7A-7628B668959B}" type="datetime1">
              <a:rPr lang="en-US" smtClean="0"/>
              <a:pPr/>
              <a:t>4/21/2020</a:t>
            </a:fld>
            <a:endParaRPr lang="en-US" dirty="0"/>
          </a:p>
        </p:txBody>
      </p:sp>
      <p:sp>
        <p:nvSpPr>
          <p:cNvPr id="3" name="Footer Placeholder 2"/>
          <p:cNvSpPr>
            <a:spLocks noGrp="1"/>
          </p:cNvSpPr>
          <p:nvPr>
            <p:ph type="ftr" sz="quarter" idx="11"/>
          </p:nvPr>
        </p:nvSpPr>
        <p:spPr/>
        <p:txBody>
          <a:bodyPr/>
          <a:lstStyle/>
          <a:p>
            <a:r>
              <a:rPr lang="en-US" smtClean="0"/>
              <a:t>Advanced Management Accounting:</a:t>
            </a:r>
            <a:endParaRPr lang="en-US" dirty="0"/>
          </a:p>
        </p:txBody>
      </p:sp>
      <p:sp>
        <p:nvSpPr>
          <p:cNvPr id="4" name="Slide Number Placeholder 3"/>
          <p:cNvSpPr>
            <a:spLocks noGrp="1"/>
          </p:cNvSpPr>
          <p:nvPr>
            <p:ph type="sldNum" sz="quarter" idx="12"/>
          </p:nvPr>
        </p:nvSpPr>
        <p:spPr/>
        <p:txBody>
          <a:bodyPr/>
          <a:lstStyle/>
          <a:p>
            <a:fld id="{75318CF1-12AA-49E8-A4B8-E4503BE9F55B}" type="slidenum">
              <a:rPr lang="en-US" smtClean="0"/>
              <a:pPr/>
              <a:t>‹#›</a:t>
            </a:fld>
            <a:endParaRPr lang="en-US" dirty="0"/>
          </a:p>
        </p:txBody>
      </p:sp>
    </p:spTree>
    <p:extLst>
      <p:ext uri="{BB962C8B-B14F-4D97-AF65-F5344CB8AC3E}">
        <p14:creationId xmlns="" xmlns:p14="http://schemas.microsoft.com/office/powerpoint/2010/main" val="1158579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A903DF-8377-4C0E-9058-C841CD230A17}" type="datetime1">
              <a:rPr lang="en-US" smtClean="0"/>
              <a:pPr/>
              <a:t>4/21/2020</a:t>
            </a:fld>
            <a:endParaRPr lang="en-US" dirty="0"/>
          </a:p>
        </p:txBody>
      </p:sp>
      <p:sp>
        <p:nvSpPr>
          <p:cNvPr id="6" name="Footer Placeholder 5"/>
          <p:cNvSpPr>
            <a:spLocks noGrp="1"/>
          </p:cNvSpPr>
          <p:nvPr>
            <p:ph type="ftr" sz="quarter" idx="11"/>
          </p:nvPr>
        </p:nvSpPr>
        <p:spPr/>
        <p:txBody>
          <a:bodyPr/>
          <a:lstStyle/>
          <a:p>
            <a:r>
              <a:rPr lang="en-US" smtClean="0"/>
              <a:t>Advanced Management Accounting:</a:t>
            </a:r>
            <a:endParaRPr lang="en-US" dirty="0"/>
          </a:p>
        </p:txBody>
      </p:sp>
      <p:sp>
        <p:nvSpPr>
          <p:cNvPr id="7" name="Slide Number Placeholder 6"/>
          <p:cNvSpPr>
            <a:spLocks noGrp="1"/>
          </p:cNvSpPr>
          <p:nvPr>
            <p:ph type="sldNum" sz="quarter" idx="12"/>
          </p:nvPr>
        </p:nvSpPr>
        <p:spPr/>
        <p:txBody>
          <a:bodyPr/>
          <a:lstStyle/>
          <a:p>
            <a:fld id="{75318CF1-12AA-49E8-A4B8-E4503BE9F55B}" type="slidenum">
              <a:rPr lang="en-US" smtClean="0"/>
              <a:pPr/>
              <a:t>‹#›</a:t>
            </a:fld>
            <a:endParaRPr lang="en-US" dirty="0"/>
          </a:p>
        </p:txBody>
      </p:sp>
    </p:spTree>
    <p:extLst>
      <p:ext uri="{BB962C8B-B14F-4D97-AF65-F5344CB8AC3E}">
        <p14:creationId xmlns="" xmlns:p14="http://schemas.microsoft.com/office/powerpoint/2010/main" val="2049209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0FF286-2EB3-4D20-9CEC-989133CF2869}" type="datetime1">
              <a:rPr lang="en-US" smtClean="0"/>
              <a:pPr/>
              <a:t>4/21/2020</a:t>
            </a:fld>
            <a:endParaRPr lang="en-US" dirty="0"/>
          </a:p>
        </p:txBody>
      </p:sp>
      <p:sp>
        <p:nvSpPr>
          <p:cNvPr id="6" name="Footer Placeholder 5"/>
          <p:cNvSpPr>
            <a:spLocks noGrp="1"/>
          </p:cNvSpPr>
          <p:nvPr>
            <p:ph type="ftr" sz="quarter" idx="11"/>
          </p:nvPr>
        </p:nvSpPr>
        <p:spPr/>
        <p:txBody>
          <a:bodyPr/>
          <a:lstStyle/>
          <a:p>
            <a:r>
              <a:rPr lang="en-US" smtClean="0"/>
              <a:t>Advanced Management Accounting:</a:t>
            </a:r>
            <a:endParaRPr lang="en-US" dirty="0"/>
          </a:p>
        </p:txBody>
      </p:sp>
      <p:sp>
        <p:nvSpPr>
          <p:cNvPr id="7" name="Slide Number Placeholder 6"/>
          <p:cNvSpPr>
            <a:spLocks noGrp="1"/>
          </p:cNvSpPr>
          <p:nvPr>
            <p:ph type="sldNum" sz="quarter" idx="12"/>
          </p:nvPr>
        </p:nvSpPr>
        <p:spPr/>
        <p:txBody>
          <a:bodyPr/>
          <a:lstStyle/>
          <a:p>
            <a:fld id="{75318CF1-12AA-49E8-A4B8-E4503BE9F55B}" type="slidenum">
              <a:rPr lang="en-US" smtClean="0"/>
              <a:pPr/>
              <a:t>‹#›</a:t>
            </a:fld>
            <a:endParaRPr lang="en-US" dirty="0"/>
          </a:p>
        </p:txBody>
      </p:sp>
    </p:spTree>
    <p:extLst>
      <p:ext uri="{BB962C8B-B14F-4D97-AF65-F5344CB8AC3E}">
        <p14:creationId xmlns="" xmlns:p14="http://schemas.microsoft.com/office/powerpoint/2010/main" val="1315087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42B38F-DD65-421D-9AE1-5B318D86896D}" type="datetime1">
              <a:rPr lang="en-US" smtClean="0"/>
              <a:pPr/>
              <a:t>4/21/2020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Advanced Management Accounting:</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18CF1-12AA-49E8-A4B8-E4503BE9F55B}" type="slidenum">
              <a:rPr lang="en-US" smtClean="0"/>
              <a:pPr/>
              <a:t>‹#›</a:t>
            </a:fld>
            <a:endParaRPr lang="en-US" dirty="0"/>
          </a:p>
        </p:txBody>
      </p:sp>
    </p:spTree>
    <p:extLst>
      <p:ext uri="{BB962C8B-B14F-4D97-AF65-F5344CB8AC3E}">
        <p14:creationId xmlns="" xmlns:p14="http://schemas.microsoft.com/office/powerpoint/2010/main" val="31510235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hyperlink" Target="https://en.wikipedia.org/w/index.php?title=Bunna_International_Bank&amp;action=edit&amp;redlink=1" TargetMode="External"/><Relationship Id="rId13" Type="http://schemas.openxmlformats.org/officeDocument/2006/relationships/hyperlink" Target="https://en.wikipedia.org/wiki/Development_Bank_of_Ethiopia" TargetMode="External"/><Relationship Id="rId18" Type="http://schemas.openxmlformats.org/officeDocument/2006/relationships/hyperlink" Target="https://en.wikipedia.org/w/index.php?title=United_Bank_(Ethiopia)&amp;action=edit&amp;redlink=1" TargetMode="External"/><Relationship Id="rId3" Type="http://schemas.openxmlformats.org/officeDocument/2006/relationships/hyperlink" Target="https://en.wikipedia.org/wiki/List_of_banks_in_Ethiopia" TargetMode="External"/><Relationship Id="rId7" Type="http://schemas.openxmlformats.org/officeDocument/2006/relationships/hyperlink" Target="https://en.wikipedia.org/w/index.php?title=Berhan_International_Bank&amp;action=edit&amp;redlink=1" TargetMode="External"/><Relationship Id="rId12" Type="http://schemas.openxmlformats.org/officeDocument/2006/relationships/hyperlink" Target="https://en.wikipedia.org/w/index.php?title=Debub_Global_Bank&amp;action=edit&amp;redlink=1" TargetMode="External"/><Relationship Id="rId17" Type="http://schemas.openxmlformats.org/officeDocument/2006/relationships/hyperlink" Target="https://en.wikipedia.org/wiki/Oromia_International_Bank" TargetMode="External"/><Relationship Id="rId2" Type="http://schemas.openxmlformats.org/officeDocument/2006/relationships/hyperlink" Target="https://en.wikipedia.org/w/index.php?title=Abay_Bank_S.C.&amp;action=edit&amp;redlink=1" TargetMode="External"/><Relationship Id="rId16" Type="http://schemas.openxmlformats.org/officeDocument/2006/relationships/hyperlink" Target="https://en.wikipedia.org/w/index.php?title=Nib_International_Bank&amp;action=edit&amp;redlink=1" TargetMode="External"/><Relationship Id="rId20" Type="http://schemas.openxmlformats.org/officeDocument/2006/relationships/hyperlink" Target="https://en.wikipedia.org/w/index.php?title=Zemen_Bank&amp;action=edit&amp;redlink=1" TargetMode="External"/><Relationship Id="rId1" Type="http://schemas.openxmlformats.org/officeDocument/2006/relationships/slideLayout" Target="../slideLayouts/slideLayout1.xml"/><Relationship Id="rId6" Type="http://schemas.openxmlformats.org/officeDocument/2006/relationships/hyperlink" Target="https://en.wikipedia.org/w/index.php?title=Bank_of_Abyssinia&amp;action=edit&amp;redlink=1" TargetMode="External"/><Relationship Id="rId11" Type="http://schemas.openxmlformats.org/officeDocument/2006/relationships/hyperlink" Target="https://en.wikipedia.org/w/index.php?title=Dashen_Bank&amp;action=edit&amp;redlink=1" TargetMode="External"/><Relationship Id="rId5" Type="http://schemas.openxmlformats.org/officeDocument/2006/relationships/hyperlink" Target="https://en.wikipedia.org/wiki/Awash_International_Bank" TargetMode="External"/><Relationship Id="rId15" Type="http://schemas.openxmlformats.org/officeDocument/2006/relationships/hyperlink" Target="https://en.wikipedia.org/w/index.php?title=Lion_International_Bank&amp;action=edit&amp;redlink=1" TargetMode="External"/><Relationship Id="rId10" Type="http://schemas.openxmlformats.org/officeDocument/2006/relationships/hyperlink" Target="https://en.wikipedia.org/w/index.php?title=Cooperative_Bank_of_Oromia(s.c.)&amp;action=edit&amp;redlink=1" TargetMode="External"/><Relationship Id="rId19" Type="http://schemas.openxmlformats.org/officeDocument/2006/relationships/hyperlink" Target="https://en.wikipedia.org/wiki/Wegagen_Bank" TargetMode="External"/><Relationship Id="rId4" Type="http://schemas.openxmlformats.org/officeDocument/2006/relationships/hyperlink" Target="https://en.wikipedia.org/w/index.php?title=Addis_International_Bank&amp;action=edit&amp;redlink=1" TargetMode="External"/><Relationship Id="rId9" Type="http://schemas.openxmlformats.org/officeDocument/2006/relationships/hyperlink" Target="https://en.wikipedia.org/wiki/Commercial_Bank_of_Ethiopia" TargetMode="External"/><Relationship Id="rId14" Type="http://schemas.openxmlformats.org/officeDocument/2006/relationships/hyperlink" Target="https://en.wikipedia.org/w/index.php?title=Enat_Bank&amp;action=edit&amp;redlink=1"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685800"/>
            <a:ext cx="8458200" cy="5486400"/>
          </a:xfrm>
          <a:solidFill>
            <a:schemeClr val="accent4">
              <a:lumMod val="20000"/>
              <a:lumOff val="80000"/>
            </a:schemeClr>
          </a:solidFill>
          <a:scene3d>
            <a:camera prst="orthographicFront"/>
            <a:lightRig rig="threePt" dir="t"/>
          </a:scene3d>
          <a:sp3d>
            <a:bevelT w="266700" h="273050" prst="divot"/>
            <a:bevelB w="273050" h="266700"/>
          </a:sp3d>
        </p:spPr>
        <p:txBody>
          <a:bodyPr>
            <a:normAutofit/>
          </a:bodyPr>
          <a:lstStyle/>
          <a:p>
            <a:endParaRPr lang="en-US" sz="2000" dirty="0" smtClean="0">
              <a:solidFill>
                <a:schemeClr val="tx1"/>
              </a:solidFill>
              <a:latin typeface="David" pitchFamily="34" charset="-79"/>
              <a:ea typeface="Batang" pitchFamily="18" charset="-127"/>
              <a:cs typeface="David" pitchFamily="34" charset="-79"/>
            </a:endParaRPr>
          </a:p>
          <a:p>
            <a:r>
              <a:rPr lang="en-US" sz="2800" b="1" dirty="0" smtClean="0">
                <a:solidFill>
                  <a:schemeClr val="tx1"/>
                </a:solidFill>
              </a:rPr>
              <a:t>Education Quotes</a:t>
            </a:r>
            <a:endParaRPr lang="en-US" sz="2800" dirty="0" smtClean="0">
              <a:solidFill>
                <a:schemeClr val="tx1"/>
              </a:solidFill>
            </a:endParaRPr>
          </a:p>
          <a:p>
            <a:r>
              <a:rPr lang="en-US" sz="2800" b="1" dirty="0" smtClean="0">
                <a:solidFill>
                  <a:srgbClr val="FF0000"/>
                </a:solidFill>
              </a:rPr>
              <a:t>Education</a:t>
            </a:r>
            <a:r>
              <a:rPr lang="en-US" sz="2800" dirty="0" smtClean="0">
                <a:solidFill>
                  <a:schemeClr val="tx1"/>
                </a:solidFill>
              </a:rPr>
              <a:t> is the most powerful weapon which you can use to change the world. ...</a:t>
            </a:r>
          </a:p>
          <a:p>
            <a:endParaRPr lang="en-US" sz="2800" b="1" dirty="0" smtClean="0">
              <a:solidFill>
                <a:schemeClr val="tx1"/>
              </a:solidFill>
            </a:endParaRPr>
          </a:p>
          <a:p>
            <a:r>
              <a:rPr lang="en-US" sz="2800" b="1" dirty="0" smtClean="0">
                <a:solidFill>
                  <a:srgbClr val="FF0000"/>
                </a:solidFill>
              </a:rPr>
              <a:t>Education</a:t>
            </a:r>
            <a:r>
              <a:rPr lang="en-US" sz="2800" dirty="0" smtClean="0">
                <a:solidFill>
                  <a:schemeClr val="tx1"/>
                </a:solidFill>
              </a:rPr>
              <a:t> is the passport to the future, for tomorrow belongs to those who prepare for it today. ...</a:t>
            </a:r>
          </a:p>
          <a:p>
            <a:endParaRPr lang="en-US" sz="2800" dirty="0" smtClean="0">
              <a:solidFill>
                <a:schemeClr val="tx1"/>
              </a:solidFill>
            </a:endParaRPr>
          </a:p>
          <a:p>
            <a:r>
              <a:rPr lang="en-US" sz="2800" b="1" dirty="0" smtClean="0">
                <a:solidFill>
                  <a:srgbClr val="FF0000"/>
                </a:solidFill>
              </a:rPr>
              <a:t>Education</a:t>
            </a:r>
            <a:r>
              <a:rPr lang="en-US" sz="2800" dirty="0" smtClean="0">
                <a:solidFill>
                  <a:schemeClr val="tx1"/>
                </a:solidFill>
              </a:rPr>
              <a:t> is An investment in knowledge pays the best interest.</a:t>
            </a:r>
            <a:r>
              <a:rPr lang="en-US" sz="2800" dirty="0" smtClean="0"/>
              <a:t> </a:t>
            </a:r>
          </a:p>
          <a:p>
            <a:r>
              <a:rPr lang="en-US" sz="1800" dirty="0" err="1" smtClean="0"/>
              <a:t>Dr.Krishna</a:t>
            </a:r>
            <a:r>
              <a:rPr lang="en-US" sz="1800" dirty="0" smtClean="0"/>
              <a:t> </a:t>
            </a:r>
            <a:r>
              <a:rPr lang="en-US" sz="1800" dirty="0" err="1" smtClean="0"/>
              <a:t>Gadasandula</a:t>
            </a:r>
            <a:endParaRPr lang="en-US" sz="1800" dirty="0"/>
          </a:p>
        </p:txBody>
      </p:sp>
    </p:spTree>
    <p:extLst>
      <p:ext uri="{BB962C8B-B14F-4D97-AF65-F5344CB8AC3E}">
        <p14:creationId xmlns="" xmlns:p14="http://schemas.microsoft.com/office/powerpoint/2010/main" val="41209784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Advanced Management Accounting:</a:t>
            </a:r>
            <a:endParaRPr lang="en-US" dirty="0"/>
          </a:p>
        </p:txBody>
      </p:sp>
      <p:sp>
        <p:nvSpPr>
          <p:cNvPr id="3" name="Slide Number Placeholder 2"/>
          <p:cNvSpPr>
            <a:spLocks noGrp="1"/>
          </p:cNvSpPr>
          <p:nvPr>
            <p:ph type="sldNum" sz="quarter" idx="12"/>
          </p:nvPr>
        </p:nvSpPr>
        <p:spPr/>
        <p:txBody>
          <a:bodyPr/>
          <a:lstStyle/>
          <a:p>
            <a:fld id="{75318CF1-12AA-49E8-A4B8-E4503BE9F55B}" type="slidenum">
              <a:rPr lang="en-US" smtClean="0"/>
              <a:pPr/>
              <a:t>10</a:t>
            </a:fld>
            <a:endParaRPr lang="en-US" dirty="0"/>
          </a:p>
        </p:txBody>
      </p:sp>
      <p:graphicFrame>
        <p:nvGraphicFramePr>
          <p:cNvPr id="4" name="Table 3"/>
          <p:cNvGraphicFramePr>
            <a:graphicFrameLocks noGrp="1"/>
          </p:cNvGraphicFramePr>
          <p:nvPr/>
        </p:nvGraphicFramePr>
        <p:xfrm>
          <a:off x="228600" y="381002"/>
          <a:ext cx="8534400" cy="5867398"/>
        </p:xfrm>
        <a:graphic>
          <a:graphicData uri="http://schemas.openxmlformats.org/drawingml/2006/table">
            <a:tbl>
              <a:tblPr firstRow="1" bandRow="1">
                <a:tableStyleId>{5C22544A-7EE6-4342-B048-85BDC9FD1C3A}</a:tableStyleId>
              </a:tblPr>
              <a:tblGrid>
                <a:gridCol w="8534400"/>
              </a:tblGrid>
              <a:tr h="685935">
                <a:tc>
                  <a:txBody>
                    <a:bodyPr/>
                    <a:lstStyle/>
                    <a:p>
                      <a:r>
                        <a:rPr lang="en-GB" sz="3200" b="1" kern="1200" cap="small" dirty="0" smtClean="0">
                          <a:solidFill>
                            <a:srgbClr val="FF0000"/>
                          </a:solidFill>
                          <a:latin typeface="+mn-lt"/>
                          <a:ea typeface="+mn-ea"/>
                          <a:cs typeface="+mn-cs"/>
                        </a:rPr>
                        <a:t>Assessment Methods</a:t>
                      </a:r>
                      <a:endParaRPr lang="en-US" sz="3200" b="1" kern="1200" dirty="0">
                        <a:solidFill>
                          <a:srgbClr val="FF0000"/>
                        </a:solidFill>
                        <a:latin typeface="+mn-lt"/>
                        <a:ea typeface="+mn-ea"/>
                        <a:cs typeface="+mn-cs"/>
                      </a:endParaRPr>
                    </a:p>
                  </a:txBody>
                  <a:tcPr/>
                </a:tc>
              </a:tr>
              <a:tr h="5181463">
                <a:tc>
                  <a:txBody>
                    <a:bodyPr/>
                    <a:lstStyle/>
                    <a:p>
                      <a:pPr marL="342900" indent="-342900">
                        <a:buFont typeface="+mj-lt"/>
                        <a:buNone/>
                      </a:pPr>
                      <a:endParaRPr lang="en-US" dirty="0"/>
                    </a:p>
                  </a:txBody>
                  <a:tcPr/>
                </a:tc>
              </a:tr>
            </a:tbl>
          </a:graphicData>
        </a:graphic>
      </p:graphicFrame>
      <p:graphicFrame>
        <p:nvGraphicFramePr>
          <p:cNvPr id="6" name="Table 5"/>
          <p:cNvGraphicFramePr>
            <a:graphicFrameLocks noGrp="1"/>
          </p:cNvGraphicFramePr>
          <p:nvPr/>
        </p:nvGraphicFramePr>
        <p:xfrm>
          <a:off x="304800" y="1143000"/>
          <a:ext cx="8229600" cy="4114800"/>
        </p:xfrm>
        <a:graphic>
          <a:graphicData uri="http://schemas.openxmlformats.org/drawingml/2006/table">
            <a:tbl>
              <a:tblPr/>
              <a:tblGrid>
                <a:gridCol w="5638800"/>
                <a:gridCol w="2590800"/>
              </a:tblGrid>
              <a:tr h="685800">
                <a:tc>
                  <a:txBody>
                    <a:bodyPr/>
                    <a:lstStyle/>
                    <a:p>
                      <a:pPr marL="0" marR="0" algn="just">
                        <a:lnSpc>
                          <a:spcPct val="150000"/>
                        </a:lnSpc>
                        <a:spcBef>
                          <a:spcPts val="0"/>
                        </a:spcBef>
                        <a:spcAft>
                          <a:spcPts val="0"/>
                        </a:spcAft>
                        <a:tabLst>
                          <a:tab pos="2057400" algn="l"/>
                          <a:tab pos="2438400" algn="l"/>
                        </a:tabLst>
                      </a:pPr>
                      <a:r>
                        <a:rPr lang="en-US" sz="2800" b="1" dirty="0">
                          <a:solidFill>
                            <a:srgbClr val="FFFFFF"/>
                          </a:solidFill>
                          <a:latin typeface="Times New Roman"/>
                          <a:ea typeface="Times New Roman"/>
                          <a:cs typeface="Times New Roman"/>
                        </a:rPr>
                        <a:t>Assessment method</a:t>
                      </a:r>
                      <a:endParaRPr lang="en-US" sz="2400" dirty="0">
                        <a:latin typeface="Calibri"/>
                        <a:ea typeface="Times New Roman"/>
                        <a:cs typeface="Times New Roman"/>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9BBB59"/>
                    </a:solidFill>
                  </a:tcPr>
                </a:tc>
                <a:tc>
                  <a:txBody>
                    <a:bodyPr/>
                    <a:lstStyle/>
                    <a:p>
                      <a:pPr marL="0" marR="0" algn="ctr">
                        <a:lnSpc>
                          <a:spcPct val="150000"/>
                        </a:lnSpc>
                        <a:spcBef>
                          <a:spcPts val="0"/>
                        </a:spcBef>
                        <a:spcAft>
                          <a:spcPts val="0"/>
                        </a:spcAft>
                        <a:tabLst>
                          <a:tab pos="2057400" algn="l"/>
                          <a:tab pos="2438400" algn="l"/>
                        </a:tabLst>
                      </a:pPr>
                      <a:r>
                        <a:rPr lang="en-US" sz="2800" b="1" dirty="0">
                          <a:solidFill>
                            <a:srgbClr val="FFFFFF"/>
                          </a:solidFill>
                          <a:latin typeface="Times New Roman"/>
                          <a:ea typeface="Times New Roman"/>
                          <a:cs typeface="Times New Roman"/>
                        </a:rPr>
                        <a:t>Weight</a:t>
                      </a:r>
                      <a:endParaRPr lang="en-US"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9BBB59"/>
                    </a:solidFill>
                  </a:tcPr>
                </a:tc>
              </a:tr>
              <a:tr h="685800">
                <a:tc>
                  <a:txBody>
                    <a:bodyPr/>
                    <a:lstStyle/>
                    <a:p>
                      <a:pPr marL="0" marR="0" algn="just">
                        <a:lnSpc>
                          <a:spcPct val="150000"/>
                        </a:lnSpc>
                        <a:spcBef>
                          <a:spcPts val="0"/>
                        </a:spcBef>
                        <a:spcAft>
                          <a:spcPts val="0"/>
                        </a:spcAft>
                        <a:tabLst>
                          <a:tab pos="2057400" algn="l"/>
                        </a:tabLst>
                      </a:pPr>
                      <a:r>
                        <a:rPr lang="en-US" sz="2400" dirty="0">
                          <a:latin typeface="Times New Roman"/>
                          <a:ea typeface="Times New Roman"/>
                          <a:cs typeface="Times New Roman"/>
                        </a:rPr>
                        <a:t>Assessment -I - (Individual Assignment )- </a:t>
                      </a:r>
                      <a:endParaRPr lang="en-US" sz="2000" dirty="0">
                        <a:latin typeface="Calibri"/>
                        <a:ea typeface="Times New Roman"/>
                        <a:cs typeface="Times New Roman"/>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marL="0" marR="0" algn="ctr">
                        <a:lnSpc>
                          <a:spcPct val="150000"/>
                        </a:lnSpc>
                        <a:spcBef>
                          <a:spcPts val="0"/>
                        </a:spcBef>
                        <a:spcAft>
                          <a:spcPts val="0"/>
                        </a:spcAft>
                        <a:tabLst>
                          <a:tab pos="2057400" algn="l"/>
                        </a:tabLst>
                      </a:pPr>
                      <a:r>
                        <a:rPr lang="en-US" sz="2400">
                          <a:latin typeface="Times New Roman"/>
                          <a:ea typeface="Times New Roman"/>
                          <a:cs typeface="Times New Roman"/>
                        </a:rPr>
                        <a:t>10%</a:t>
                      </a:r>
                      <a:endParaRPr lang="en-US" sz="2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r>
              <a:tr h="685800">
                <a:tc>
                  <a:txBody>
                    <a:bodyPr/>
                    <a:lstStyle/>
                    <a:p>
                      <a:pPr marL="0" marR="0" algn="just">
                        <a:lnSpc>
                          <a:spcPct val="150000"/>
                        </a:lnSpc>
                        <a:spcBef>
                          <a:spcPts val="0"/>
                        </a:spcBef>
                        <a:spcAft>
                          <a:spcPts val="0"/>
                        </a:spcAft>
                        <a:tabLst>
                          <a:tab pos="2057400" algn="l"/>
                        </a:tabLst>
                      </a:pPr>
                      <a:r>
                        <a:rPr lang="en-US" sz="2400" dirty="0">
                          <a:latin typeface="Times New Roman"/>
                          <a:ea typeface="Times New Roman"/>
                          <a:cs typeface="Times New Roman"/>
                        </a:rPr>
                        <a:t>Assessment -II (Group Assignment)</a:t>
                      </a:r>
                      <a:endParaRPr lang="en-US" sz="2000" dirty="0">
                        <a:latin typeface="Calibri"/>
                        <a:ea typeface="Times New Roman"/>
                        <a:cs typeface="Times New Roman"/>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marL="0" marR="0" algn="ctr">
                        <a:lnSpc>
                          <a:spcPct val="150000"/>
                        </a:lnSpc>
                        <a:spcBef>
                          <a:spcPts val="0"/>
                        </a:spcBef>
                        <a:spcAft>
                          <a:spcPts val="0"/>
                        </a:spcAft>
                        <a:tabLst>
                          <a:tab pos="2057400" algn="l"/>
                        </a:tabLst>
                      </a:pPr>
                      <a:r>
                        <a:rPr lang="en-US" sz="2400">
                          <a:latin typeface="Times New Roman"/>
                          <a:ea typeface="Times New Roman"/>
                          <a:cs typeface="Times New Roman"/>
                        </a:rPr>
                        <a:t>20%</a:t>
                      </a:r>
                      <a:endParaRPr lang="en-US" sz="2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r>
              <a:tr h="685800">
                <a:tc>
                  <a:txBody>
                    <a:bodyPr/>
                    <a:lstStyle/>
                    <a:p>
                      <a:pPr marL="0" marR="0" algn="just">
                        <a:lnSpc>
                          <a:spcPct val="150000"/>
                        </a:lnSpc>
                        <a:spcBef>
                          <a:spcPts val="0"/>
                        </a:spcBef>
                        <a:spcAft>
                          <a:spcPts val="0"/>
                        </a:spcAft>
                        <a:tabLst>
                          <a:tab pos="2057400" algn="l"/>
                        </a:tabLst>
                      </a:pPr>
                      <a:r>
                        <a:rPr lang="en-US" sz="2400" dirty="0">
                          <a:latin typeface="Times New Roman"/>
                          <a:ea typeface="Times New Roman"/>
                          <a:cs typeface="Times New Roman"/>
                        </a:rPr>
                        <a:t>Assessment –III (Test )</a:t>
                      </a:r>
                      <a:endParaRPr lang="en-US" sz="2000" dirty="0">
                        <a:latin typeface="Calibri"/>
                        <a:ea typeface="Times New Roman"/>
                        <a:cs typeface="Times New Roman"/>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marL="0" marR="0" algn="ctr">
                        <a:lnSpc>
                          <a:spcPct val="150000"/>
                        </a:lnSpc>
                        <a:spcBef>
                          <a:spcPts val="0"/>
                        </a:spcBef>
                        <a:spcAft>
                          <a:spcPts val="0"/>
                        </a:spcAft>
                        <a:tabLst>
                          <a:tab pos="2057400" algn="l"/>
                        </a:tabLst>
                      </a:pPr>
                      <a:r>
                        <a:rPr lang="en-US" sz="2400">
                          <a:latin typeface="Times New Roman"/>
                          <a:ea typeface="Times New Roman"/>
                          <a:cs typeface="Times New Roman"/>
                        </a:rPr>
                        <a:t>20%</a:t>
                      </a:r>
                      <a:endParaRPr lang="en-US" sz="2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r>
              <a:tr h="685800">
                <a:tc>
                  <a:txBody>
                    <a:bodyPr/>
                    <a:lstStyle/>
                    <a:p>
                      <a:pPr marL="0" marR="0" algn="just">
                        <a:lnSpc>
                          <a:spcPct val="150000"/>
                        </a:lnSpc>
                        <a:spcBef>
                          <a:spcPts val="0"/>
                        </a:spcBef>
                        <a:spcAft>
                          <a:spcPts val="0"/>
                        </a:spcAft>
                        <a:tabLst>
                          <a:tab pos="2057400" algn="l"/>
                        </a:tabLst>
                      </a:pPr>
                      <a:r>
                        <a:rPr lang="en-US" sz="2400" dirty="0">
                          <a:latin typeface="Times New Roman"/>
                          <a:ea typeface="Times New Roman"/>
                          <a:cs typeface="Times New Roman"/>
                        </a:rPr>
                        <a:t>Final Exam</a:t>
                      </a:r>
                      <a:endParaRPr lang="en-US" sz="2000" dirty="0">
                        <a:latin typeface="Calibri"/>
                        <a:ea typeface="Times New Roman"/>
                        <a:cs typeface="Times New Roman"/>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marL="0" marR="0" algn="ctr">
                        <a:lnSpc>
                          <a:spcPct val="150000"/>
                        </a:lnSpc>
                        <a:spcBef>
                          <a:spcPts val="0"/>
                        </a:spcBef>
                        <a:spcAft>
                          <a:spcPts val="0"/>
                        </a:spcAft>
                        <a:tabLst>
                          <a:tab pos="2057400" algn="l"/>
                        </a:tabLst>
                      </a:pPr>
                      <a:r>
                        <a:rPr lang="en-US" sz="2400" dirty="0">
                          <a:latin typeface="Times New Roman"/>
                          <a:ea typeface="Times New Roman"/>
                          <a:cs typeface="Times New Roman"/>
                        </a:rPr>
                        <a:t>50 %</a:t>
                      </a:r>
                      <a:endParaRPr lang="en-US" sz="20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r>
              <a:tr h="685800">
                <a:tc>
                  <a:txBody>
                    <a:bodyPr/>
                    <a:lstStyle/>
                    <a:p>
                      <a:pPr marL="0" marR="0" algn="just">
                        <a:lnSpc>
                          <a:spcPct val="150000"/>
                        </a:lnSpc>
                        <a:spcBef>
                          <a:spcPts val="0"/>
                        </a:spcBef>
                        <a:spcAft>
                          <a:spcPts val="0"/>
                        </a:spcAft>
                        <a:tabLst>
                          <a:tab pos="2057400" algn="l"/>
                          <a:tab pos="2438400" algn="l"/>
                        </a:tabLst>
                      </a:pPr>
                      <a:r>
                        <a:rPr lang="en-US" sz="2400" b="1" dirty="0">
                          <a:latin typeface="Times New Roman"/>
                          <a:ea typeface="Times New Roman"/>
                          <a:cs typeface="Times New Roman"/>
                        </a:rPr>
                        <a:t>     Total </a:t>
                      </a:r>
                      <a:endParaRPr lang="en-US" sz="2000" dirty="0">
                        <a:latin typeface="Calibri"/>
                        <a:ea typeface="Times New Roman"/>
                        <a:cs typeface="Times New Roman"/>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marL="0" marR="0" algn="ctr">
                        <a:lnSpc>
                          <a:spcPct val="150000"/>
                        </a:lnSpc>
                        <a:spcBef>
                          <a:spcPts val="0"/>
                        </a:spcBef>
                        <a:spcAft>
                          <a:spcPts val="0"/>
                        </a:spcAft>
                        <a:tabLst>
                          <a:tab pos="2057400" algn="l"/>
                          <a:tab pos="2438400" algn="l"/>
                        </a:tabLst>
                      </a:pPr>
                      <a:r>
                        <a:rPr lang="en-US" sz="2400" b="1" dirty="0">
                          <a:latin typeface="Times New Roman"/>
                          <a:ea typeface="Times New Roman"/>
                          <a:cs typeface="Times New Roman"/>
                        </a:rPr>
                        <a:t>100%</a:t>
                      </a:r>
                      <a:endParaRPr lang="en-US" sz="20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a:t>
            </a:r>
            <a:endParaRPr lang="en-US" dirty="0"/>
          </a:p>
        </p:txBody>
      </p:sp>
      <p:graphicFrame>
        <p:nvGraphicFramePr>
          <p:cNvPr id="3" name="Table 2"/>
          <p:cNvGraphicFramePr>
            <a:graphicFrameLocks noGrp="1"/>
          </p:cNvGraphicFramePr>
          <p:nvPr/>
        </p:nvGraphicFramePr>
        <p:xfrm>
          <a:off x="304800" y="609600"/>
          <a:ext cx="8534400" cy="5486400"/>
        </p:xfrm>
        <a:graphic>
          <a:graphicData uri="http://schemas.openxmlformats.org/drawingml/2006/table">
            <a:tbl>
              <a:tblPr firstRow="1" bandRow="1">
                <a:tableStyleId>{5C22544A-7EE6-4342-B048-85BDC9FD1C3A}</a:tableStyleId>
              </a:tblPr>
              <a:tblGrid>
                <a:gridCol w="8534400"/>
              </a:tblGrid>
              <a:tr h="1343925">
                <a:tc>
                  <a:txBody>
                    <a:bodyPr/>
                    <a:lstStyle/>
                    <a:p>
                      <a:endParaRPr lang="en-GB" sz="2400" b="1" kern="1200" dirty="0" smtClean="0">
                        <a:solidFill>
                          <a:schemeClr val="dk1"/>
                        </a:solidFill>
                        <a:latin typeface="+mn-lt"/>
                        <a:ea typeface="+mn-ea"/>
                        <a:cs typeface="+mn-cs"/>
                      </a:endParaRPr>
                    </a:p>
                    <a:p>
                      <a:pPr algn="ctr"/>
                      <a:r>
                        <a:rPr lang="en-GB" sz="2400" b="1" kern="1200" dirty="0" smtClean="0">
                          <a:solidFill>
                            <a:schemeClr val="dk1"/>
                          </a:solidFill>
                          <a:latin typeface="+mn-lt"/>
                          <a:ea typeface="+mn-ea"/>
                          <a:cs typeface="+mn-cs"/>
                        </a:rPr>
                        <a:t>Chapter 1</a:t>
                      </a:r>
                      <a:r>
                        <a:rPr lang="en-GB" sz="1800" kern="1200" dirty="0" smtClean="0">
                          <a:solidFill>
                            <a:schemeClr val="dk1"/>
                          </a:solidFill>
                          <a:latin typeface="+mn-lt"/>
                          <a:ea typeface="+mn-ea"/>
                          <a:cs typeface="+mn-cs"/>
                        </a:rPr>
                        <a:t>: </a:t>
                      </a:r>
                      <a:r>
                        <a:rPr lang="en-US" sz="1800" b="1" kern="1200" dirty="0" smtClean="0">
                          <a:solidFill>
                            <a:schemeClr val="dk1"/>
                          </a:solidFill>
                          <a:latin typeface="+mn-lt"/>
                          <a:ea typeface="+mn-ea"/>
                          <a:cs typeface="+mn-cs"/>
                        </a:rPr>
                        <a:t>INTRODUCTION TO FINANCIAL INSTITUTIONS </a:t>
                      </a:r>
                      <a:endParaRPr lang="en-US" sz="3200" b="1" dirty="0"/>
                    </a:p>
                  </a:txBody>
                  <a:tcPr/>
                </a:tc>
              </a:tr>
              <a:tr h="4142475">
                <a:tc>
                  <a:txBody>
                    <a:bodyPr/>
                    <a:lstStyle/>
                    <a:p>
                      <a:pPr marL="800100" lvl="1" indent="-342900">
                        <a:buFont typeface="+mj-lt"/>
                        <a:buAutoNum type="arabicPeriod"/>
                      </a:pPr>
                      <a:r>
                        <a:rPr lang="en-US" sz="2400" kern="1200" dirty="0" smtClean="0">
                          <a:solidFill>
                            <a:schemeClr val="dk1"/>
                          </a:solidFill>
                          <a:latin typeface="+mn-lt"/>
                          <a:ea typeface="+mn-ea"/>
                          <a:cs typeface="+mn-cs"/>
                        </a:rPr>
                        <a:t>Meaning and nature of financial institutions </a:t>
                      </a:r>
                      <a:endParaRPr lang="en-US" sz="1600" kern="1200" dirty="0" smtClean="0">
                        <a:solidFill>
                          <a:schemeClr val="dk1"/>
                        </a:solidFill>
                        <a:latin typeface="+mn-lt"/>
                        <a:ea typeface="+mn-ea"/>
                        <a:cs typeface="+mn-cs"/>
                      </a:endParaRPr>
                    </a:p>
                    <a:p>
                      <a:pPr marL="800100" lvl="1" indent="-342900">
                        <a:buFont typeface="+mj-lt"/>
                        <a:buAutoNum type="arabicPeriod"/>
                      </a:pPr>
                      <a:r>
                        <a:rPr lang="en-US" sz="2400" kern="1200" dirty="0" smtClean="0">
                          <a:solidFill>
                            <a:schemeClr val="dk1"/>
                          </a:solidFill>
                          <a:latin typeface="+mn-lt"/>
                          <a:ea typeface="+mn-ea"/>
                          <a:cs typeface="+mn-cs"/>
                        </a:rPr>
                        <a:t>Types of financial institutions </a:t>
                      </a:r>
                      <a:endParaRPr lang="en-US" sz="1600" kern="1200" dirty="0" smtClean="0">
                        <a:solidFill>
                          <a:schemeClr val="dk1"/>
                        </a:solidFill>
                        <a:latin typeface="+mn-lt"/>
                        <a:ea typeface="+mn-ea"/>
                        <a:cs typeface="+mn-cs"/>
                      </a:endParaRPr>
                    </a:p>
                    <a:p>
                      <a:pPr marL="800100" lvl="1" indent="-342900">
                        <a:buFont typeface="+mj-lt"/>
                        <a:buAutoNum type="arabicPeriod"/>
                      </a:pPr>
                      <a:r>
                        <a:rPr lang="en-US" sz="2400" kern="1200" dirty="0" smtClean="0">
                          <a:solidFill>
                            <a:schemeClr val="dk1"/>
                          </a:solidFill>
                          <a:latin typeface="+mn-lt"/>
                          <a:ea typeface="+mn-ea"/>
                          <a:cs typeface="+mn-cs"/>
                        </a:rPr>
                        <a:t>Functions of financial  institutions</a:t>
                      </a:r>
                      <a:endParaRPr lang="en-US" sz="1600" kern="1200" dirty="0" smtClean="0">
                        <a:solidFill>
                          <a:schemeClr val="dk1"/>
                        </a:solidFill>
                        <a:latin typeface="+mn-lt"/>
                        <a:ea typeface="+mn-ea"/>
                        <a:cs typeface="+mn-cs"/>
                      </a:endParaRPr>
                    </a:p>
                    <a:p>
                      <a:pPr marL="800100" lvl="1" indent="-342900">
                        <a:buFont typeface="+mj-lt"/>
                        <a:buAutoNum type="arabicPeriod"/>
                      </a:pPr>
                      <a:r>
                        <a:rPr lang="en-US" sz="2400" kern="1200" dirty="0" smtClean="0">
                          <a:solidFill>
                            <a:schemeClr val="dk1"/>
                          </a:solidFill>
                          <a:latin typeface="+mn-lt"/>
                          <a:ea typeface="+mn-ea"/>
                          <a:cs typeface="+mn-cs"/>
                        </a:rPr>
                        <a:t>Role of financial institutions </a:t>
                      </a:r>
                      <a:endParaRPr lang="en-US" sz="1600" kern="1200" dirty="0" smtClean="0">
                        <a:solidFill>
                          <a:schemeClr val="dk1"/>
                        </a:solidFill>
                        <a:latin typeface="+mn-lt"/>
                        <a:ea typeface="+mn-ea"/>
                        <a:cs typeface="+mn-cs"/>
                      </a:endParaRPr>
                    </a:p>
                    <a:p>
                      <a:pPr marL="800100" lvl="1" indent="-342900">
                        <a:buFont typeface="+mj-lt"/>
                        <a:buAutoNum type="arabicPeriod"/>
                      </a:pPr>
                      <a:r>
                        <a:rPr lang="en-US" sz="2400" kern="1200" dirty="0" smtClean="0">
                          <a:solidFill>
                            <a:schemeClr val="dk1"/>
                          </a:solidFill>
                          <a:latin typeface="+mn-lt"/>
                          <a:ea typeface="+mn-ea"/>
                          <a:cs typeface="+mn-cs"/>
                        </a:rPr>
                        <a:t>Money &amp; Characteristics of a developed Money Market</a:t>
                      </a:r>
                      <a:endParaRPr lang="en-US" sz="2400" dirty="0"/>
                    </a:p>
                  </a:txBody>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a:t>
            </a:r>
            <a:endParaRPr lang="en-US" dirty="0"/>
          </a:p>
        </p:txBody>
      </p:sp>
      <p:graphicFrame>
        <p:nvGraphicFramePr>
          <p:cNvPr id="3" name="Table 2"/>
          <p:cNvGraphicFramePr>
            <a:graphicFrameLocks noGrp="1"/>
          </p:cNvGraphicFramePr>
          <p:nvPr/>
        </p:nvGraphicFramePr>
        <p:xfrm>
          <a:off x="228600" y="304800"/>
          <a:ext cx="8534400" cy="3810000"/>
        </p:xfrm>
        <a:graphic>
          <a:graphicData uri="http://schemas.openxmlformats.org/drawingml/2006/table">
            <a:tbl>
              <a:tblPr firstRow="1" bandRow="1">
                <a:tableStyleId>{5C22544A-7EE6-4342-B048-85BDC9FD1C3A}</a:tableStyleId>
              </a:tblPr>
              <a:tblGrid>
                <a:gridCol w="8534400"/>
              </a:tblGrid>
              <a:tr h="933281">
                <a:tc>
                  <a:txBody>
                    <a:bodyPr/>
                    <a:lstStyle/>
                    <a:p>
                      <a:r>
                        <a:rPr lang="en-US" sz="2400" b="1" kern="1200" baseline="0" dirty="0" smtClean="0">
                          <a:solidFill>
                            <a:schemeClr val="dk1"/>
                          </a:solidFill>
                          <a:latin typeface="+mn-lt"/>
                          <a:ea typeface="+mn-ea"/>
                          <a:cs typeface="+mn-cs"/>
                        </a:rPr>
                        <a:t>Financial System :</a:t>
                      </a:r>
                      <a:endParaRPr lang="en-US" sz="3200" b="1" dirty="0"/>
                    </a:p>
                  </a:txBody>
                  <a:tcPr/>
                </a:tc>
              </a:tr>
              <a:tr h="2876719">
                <a:tc>
                  <a:txBody>
                    <a:bodyPr/>
                    <a:lstStyle/>
                    <a:p>
                      <a:pPr marL="800100" lvl="1" indent="-342900">
                        <a:buFont typeface="+mj-lt"/>
                        <a:buAutoNum type="arabicPeriod"/>
                      </a:pPr>
                      <a:r>
                        <a:rPr lang="en-US" sz="1800" kern="1200" dirty="0" smtClean="0">
                          <a:solidFill>
                            <a:schemeClr val="dk1"/>
                          </a:solidFill>
                          <a:latin typeface="+mn-lt"/>
                          <a:ea typeface="+mn-ea"/>
                          <a:cs typeface="+mn-cs"/>
                        </a:rPr>
                        <a:t>Meaning and nature of financial institutions </a:t>
                      </a:r>
                      <a:endParaRPr lang="en-US" sz="1200" kern="1200" dirty="0" smtClean="0">
                        <a:solidFill>
                          <a:schemeClr val="dk1"/>
                        </a:solidFill>
                        <a:latin typeface="+mn-lt"/>
                        <a:ea typeface="+mn-ea"/>
                        <a:cs typeface="+mn-cs"/>
                      </a:endParaRPr>
                    </a:p>
                    <a:p>
                      <a:pPr marL="800100" lvl="1" indent="-342900">
                        <a:buFont typeface="+mj-lt"/>
                        <a:buAutoNum type="arabicPeriod"/>
                      </a:pPr>
                      <a:r>
                        <a:rPr lang="en-US" sz="1800" kern="1200" dirty="0" smtClean="0">
                          <a:solidFill>
                            <a:schemeClr val="dk1"/>
                          </a:solidFill>
                          <a:latin typeface="+mn-lt"/>
                          <a:ea typeface="+mn-ea"/>
                          <a:cs typeface="+mn-cs"/>
                        </a:rPr>
                        <a:t>Types of financial institutions </a:t>
                      </a:r>
                      <a:endParaRPr lang="en-US" sz="1200" kern="1200" dirty="0" smtClean="0">
                        <a:solidFill>
                          <a:schemeClr val="dk1"/>
                        </a:solidFill>
                        <a:latin typeface="+mn-lt"/>
                        <a:ea typeface="+mn-ea"/>
                        <a:cs typeface="+mn-cs"/>
                      </a:endParaRPr>
                    </a:p>
                    <a:p>
                      <a:pPr marL="800100" lvl="1" indent="-342900">
                        <a:buFont typeface="+mj-lt"/>
                        <a:buAutoNum type="arabicPeriod"/>
                      </a:pPr>
                      <a:r>
                        <a:rPr lang="en-US" sz="1800" kern="1200" dirty="0" smtClean="0">
                          <a:solidFill>
                            <a:schemeClr val="dk1"/>
                          </a:solidFill>
                          <a:latin typeface="+mn-lt"/>
                          <a:ea typeface="+mn-ea"/>
                          <a:cs typeface="+mn-cs"/>
                        </a:rPr>
                        <a:t>Functions of financial  institutions</a:t>
                      </a:r>
                      <a:endParaRPr lang="en-US" sz="1200" kern="1200" dirty="0" smtClean="0">
                        <a:solidFill>
                          <a:schemeClr val="dk1"/>
                        </a:solidFill>
                        <a:latin typeface="+mn-lt"/>
                        <a:ea typeface="+mn-ea"/>
                        <a:cs typeface="+mn-cs"/>
                      </a:endParaRPr>
                    </a:p>
                    <a:p>
                      <a:pPr marL="800100" lvl="1" indent="-342900">
                        <a:buFont typeface="+mj-lt"/>
                        <a:buAutoNum type="arabicPeriod"/>
                      </a:pPr>
                      <a:r>
                        <a:rPr lang="en-US" sz="1800" kern="1200" dirty="0" smtClean="0">
                          <a:solidFill>
                            <a:schemeClr val="dk1"/>
                          </a:solidFill>
                          <a:latin typeface="+mn-lt"/>
                          <a:ea typeface="+mn-ea"/>
                          <a:cs typeface="+mn-cs"/>
                        </a:rPr>
                        <a:t>Role of financial institutions </a:t>
                      </a:r>
                      <a:endParaRPr lang="en-US" sz="1200" kern="1200" dirty="0" smtClean="0">
                        <a:solidFill>
                          <a:schemeClr val="dk1"/>
                        </a:solidFill>
                        <a:latin typeface="+mn-lt"/>
                        <a:ea typeface="+mn-ea"/>
                        <a:cs typeface="+mn-cs"/>
                      </a:endParaRPr>
                    </a:p>
                    <a:p>
                      <a:pPr marL="800100" lvl="1" indent="-342900">
                        <a:buFont typeface="+mj-lt"/>
                        <a:buAutoNum type="arabicPeriod"/>
                      </a:pPr>
                      <a:r>
                        <a:rPr lang="en-US" sz="1800" kern="1200" dirty="0" smtClean="0">
                          <a:solidFill>
                            <a:schemeClr val="dk1"/>
                          </a:solidFill>
                          <a:latin typeface="+mn-lt"/>
                          <a:ea typeface="+mn-ea"/>
                          <a:cs typeface="+mn-cs"/>
                        </a:rPr>
                        <a:t>Money &amp; Characteristics of a developed Money Market</a:t>
                      </a:r>
                      <a:endParaRPr lang="en-US" dirty="0"/>
                    </a:p>
                  </a:txBody>
                  <a:tcPr/>
                </a:tc>
              </a:tr>
            </a:tbl>
          </a:graphicData>
        </a:graphic>
      </p:graphicFrame>
      <p:pic>
        <p:nvPicPr>
          <p:cNvPr id="94211" name="Picture 3" descr="E:\FIMS DTU\Indian fin syst.png"/>
          <p:cNvPicPr>
            <a:picLocks noChangeAspect="1" noChangeArrowheads="1"/>
          </p:cNvPicPr>
          <p:nvPr/>
        </p:nvPicPr>
        <p:blipFill>
          <a:blip r:embed="rId2"/>
          <a:srcRect/>
          <a:stretch>
            <a:fillRect/>
          </a:stretch>
        </p:blipFill>
        <p:spPr bwMode="auto">
          <a:xfrm>
            <a:off x="228600" y="995363"/>
            <a:ext cx="8610599" cy="5634037"/>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09600" y="2743200"/>
            <a:ext cx="7772400" cy="838200"/>
          </a:xfrm>
        </p:spPr>
        <p:txBody>
          <a:bodyPr>
            <a:normAutofit fontScale="90000"/>
          </a:bodyPr>
          <a:lstStyle/>
          <a:p>
            <a:pPr lvl="1" algn="ctr" rtl="0">
              <a:spcBef>
                <a:spcPct val="0"/>
              </a:spcBef>
            </a:pPr>
            <a:r>
              <a:rPr lang="en-US" sz="3200" kern="1200" dirty="0">
                <a:solidFill>
                  <a:schemeClr val="dk1"/>
                </a:solidFill>
              </a:rPr>
              <a:t>Meaning and nature of financial institutions </a:t>
            </a:r>
            <a:r>
              <a:rPr lang="en-US" sz="1200" kern="1200" dirty="0">
                <a:solidFill>
                  <a:schemeClr val="dk1"/>
                </a:solidFill>
              </a:rPr>
              <a:t/>
            </a:r>
            <a:br>
              <a:rPr lang="en-US" sz="1200" kern="1200" dirty="0">
                <a:solidFill>
                  <a:schemeClr val="dk1"/>
                </a:solidFill>
              </a:rPr>
            </a:b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304801"/>
            <a:ext cx="7772400" cy="838200"/>
          </a:xfrm>
        </p:spPr>
        <p:txBody>
          <a:bodyPr>
            <a:normAutofit fontScale="90000"/>
          </a:bodyPr>
          <a:lstStyle/>
          <a:p>
            <a:pPr lvl="1" algn="ctr" rtl="0">
              <a:spcBef>
                <a:spcPct val="0"/>
              </a:spcBef>
            </a:pPr>
            <a:r>
              <a:rPr lang="en-US" sz="3200" kern="1200" dirty="0">
                <a:solidFill>
                  <a:schemeClr val="dk1"/>
                </a:solidFill>
              </a:rPr>
              <a:t>Meaning and nature of financial institutions </a:t>
            </a:r>
            <a:r>
              <a:rPr lang="en-US" sz="1200" kern="1200" dirty="0">
                <a:solidFill>
                  <a:schemeClr val="dk1"/>
                </a:solidFill>
              </a:rPr>
              <a:t/>
            </a:r>
            <a:br>
              <a:rPr lang="en-US" sz="1200" kern="1200" dirty="0">
                <a:solidFill>
                  <a:schemeClr val="dk1"/>
                </a:solidFill>
              </a:rPr>
            </a:br>
            <a:endParaRPr lang="en-US" dirty="0"/>
          </a:p>
        </p:txBody>
      </p:sp>
      <p:pic>
        <p:nvPicPr>
          <p:cNvPr id="95233" name="Picture 1" descr="E:\FIMS DTU\Ind 1.png"/>
          <p:cNvPicPr>
            <a:picLocks noChangeAspect="1" noChangeArrowheads="1"/>
          </p:cNvPicPr>
          <p:nvPr/>
        </p:nvPicPr>
        <p:blipFill>
          <a:blip r:embed="rId2"/>
          <a:srcRect/>
          <a:stretch>
            <a:fillRect/>
          </a:stretch>
        </p:blipFill>
        <p:spPr bwMode="auto">
          <a:xfrm>
            <a:off x="304800" y="1066800"/>
            <a:ext cx="8542338" cy="54102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57200" y="2590800"/>
            <a:ext cx="7772400" cy="838200"/>
          </a:xfrm>
        </p:spPr>
        <p:txBody>
          <a:bodyPr>
            <a:normAutofit fontScale="90000"/>
          </a:bodyPr>
          <a:lstStyle/>
          <a:p>
            <a:pPr lvl="1" algn="ctr" rtl="0">
              <a:spcBef>
                <a:spcPct val="0"/>
              </a:spcBef>
            </a:pPr>
            <a:r>
              <a:rPr lang="en-US" sz="2800" dirty="0"/>
              <a:t>Types Of Financial </a:t>
            </a:r>
            <a:r>
              <a:rPr lang="en-US" sz="2800" dirty="0" smtClean="0"/>
              <a:t>Institutions, functions And </a:t>
            </a:r>
            <a:r>
              <a:rPr lang="en-US" sz="2800" dirty="0"/>
              <a:t>Their Roles</a:t>
            </a:r>
            <a:r>
              <a:rPr lang="en-US" sz="1200" kern="1200" dirty="0">
                <a:solidFill>
                  <a:schemeClr val="dk1"/>
                </a:solidFill>
              </a:rPr>
              <a:t/>
            </a:r>
            <a:br>
              <a:rPr lang="en-US" sz="1200" kern="1200" dirty="0">
                <a:solidFill>
                  <a:schemeClr val="dk1"/>
                </a:solidFill>
              </a:rPr>
            </a:b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57200" y="2590800"/>
            <a:ext cx="7772400" cy="838200"/>
          </a:xfrm>
        </p:spPr>
        <p:txBody>
          <a:bodyPr>
            <a:normAutofit/>
          </a:bodyPr>
          <a:lstStyle/>
          <a:p>
            <a:pPr lvl="1" algn="ctr" rtl="0">
              <a:spcBef>
                <a:spcPct val="0"/>
              </a:spcBef>
            </a:pPr>
            <a:r>
              <a:rPr lang="en-US" sz="2800" dirty="0" smtClean="0"/>
              <a:t>How many banks are there in Ethiopia?</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533400" y="152400"/>
            <a:ext cx="7772400" cy="838200"/>
          </a:xfrm>
        </p:spPr>
        <p:txBody>
          <a:bodyPr>
            <a:normAutofit/>
          </a:bodyPr>
          <a:lstStyle/>
          <a:p>
            <a:pPr lvl="1" algn="ctr" rtl="0">
              <a:spcBef>
                <a:spcPct val="0"/>
              </a:spcBef>
            </a:pPr>
            <a:r>
              <a:rPr lang="en-US" sz="2400" dirty="0"/>
              <a:t>List of banks in </a:t>
            </a:r>
            <a:r>
              <a:rPr lang="en-US" sz="2400" dirty="0" smtClean="0"/>
              <a:t>Ethiopia</a:t>
            </a:r>
            <a:endParaRPr lang="en-US" dirty="0"/>
          </a:p>
        </p:txBody>
      </p:sp>
      <p:graphicFrame>
        <p:nvGraphicFramePr>
          <p:cNvPr id="3" name="Table 2"/>
          <p:cNvGraphicFramePr>
            <a:graphicFrameLocks noGrp="1"/>
          </p:cNvGraphicFramePr>
          <p:nvPr/>
        </p:nvGraphicFramePr>
        <p:xfrm>
          <a:off x="228600" y="838199"/>
          <a:ext cx="8762999" cy="5684450"/>
        </p:xfrm>
        <a:graphic>
          <a:graphicData uri="http://schemas.openxmlformats.org/drawingml/2006/table">
            <a:tbl>
              <a:tblPr/>
              <a:tblGrid>
                <a:gridCol w="413355"/>
                <a:gridCol w="2728102"/>
                <a:gridCol w="1901404"/>
                <a:gridCol w="3720138"/>
              </a:tblGrid>
              <a:tr h="163378">
                <a:tc>
                  <a:txBody>
                    <a:bodyPr/>
                    <a:lstStyle/>
                    <a:p>
                      <a:pPr algn="ctr"/>
                      <a:endParaRPr lang="en-US" sz="1600" dirty="0"/>
                    </a:p>
                  </a:txBody>
                  <a:tcPr marL="12466" marR="27270" marT="6233" marB="623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en-US" sz="1600"/>
                        <a:t>Bank Name</a:t>
                      </a:r>
                    </a:p>
                  </a:txBody>
                  <a:tcPr marL="12466" marR="27270" marT="6233" marB="623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en-US" sz="1600" dirty="0"/>
                        <a:t>Year Est.</a:t>
                      </a:r>
                    </a:p>
                  </a:txBody>
                  <a:tcPr marL="12466" marR="27270" marT="6233" marB="623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en-US" sz="1600" dirty="0"/>
                        <a:t>No of Branches</a:t>
                      </a:r>
                    </a:p>
                  </a:txBody>
                  <a:tcPr marL="12466" marR="27270" marT="6233" marB="623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r>
              <a:tr h="257833">
                <a:tc>
                  <a:txBody>
                    <a:bodyPr/>
                    <a:lstStyle/>
                    <a:p>
                      <a:pPr algn="ctr"/>
                      <a:r>
                        <a:rPr lang="en-US" sz="1600" dirty="0"/>
                        <a:t>1</a:t>
                      </a:r>
                    </a:p>
                  </a:txBody>
                  <a:tcPr marL="12466" marR="12466" marT="6233" marB="623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US" sz="1600" u="none" strike="noStrike" dirty="0" err="1">
                          <a:solidFill>
                            <a:srgbClr val="A55858"/>
                          </a:solidFill>
                          <a:hlinkClick r:id="rId2" tooltip="Abay Bank S.C. (page does not exist)"/>
                        </a:rPr>
                        <a:t>Abay</a:t>
                      </a:r>
                      <a:r>
                        <a:rPr lang="en-US" sz="1600" u="none" strike="noStrike" dirty="0">
                          <a:solidFill>
                            <a:srgbClr val="A55858"/>
                          </a:solidFill>
                          <a:hlinkClick r:id="rId2" tooltip="Abay Bank S.C. (page does not exist)"/>
                        </a:rPr>
                        <a:t> Bank S.C.</a:t>
                      </a:r>
                      <a:endParaRPr lang="en-US" sz="1600" dirty="0"/>
                    </a:p>
                  </a:txBody>
                  <a:tcPr marL="12466" marR="12466" marT="6233" marB="623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US" sz="1600" dirty="0"/>
                        <a:t>2010</a:t>
                      </a:r>
                    </a:p>
                  </a:txBody>
                  <a:tcPr marL="12466" marR="12466" marT="6233" marB="623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US" sz="1600"/>
                        <a:t>159</a:t>
                      </a:r>
                      <a:r>
                        <a:rPr lang="en-US" sz="1600" b="0" i="0" u="none" strike="noStrike" baseline="30000">
                          <a:solidFill>
                            <a:srgbClr val="0B0080"/>
                          </a:solidFill>
                          <a:hlinkClick r:id="rId3"/>
                        </a:rPr>
                        <a:t>[2]</a:t>
                      </a:r>
                      <a:endParaRPr lang="en-US" sz="1600"/>
                    </a:p>
                  </a:txBody>
                  <a:tcPr marL="12466" marR="12466" marT="6233" marB="623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257833">
                <a:tc>
                  <a:txBody>
                    <a:bodyPr/>
                    <a:lstStyle/>
                    <a:p>
                      <a:pPr algn="ctr"/>
                      <a:r>
                        <a:rPr lang="en-US" sz="1600"/>
                        <a:t>2</a:t>
                      </a:r>
                    </a:p>
                  </a:txBody>
                  <a:tcPr marL="12466" marR="12466" marT="6233" marB="623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US" sz="1600" u="none" strike="noStrike" dirty="0">
                          <a:solidFill>
                            <a:srgbClr val="A55858"/>
                          </a:solidFill>
                          <a:hlinkClick r:id="rId4" tooltip="Addis International Bank (page does not exist)"/>
                        </a:rPr>
                        <a:t>Addis International Bank</a:t>
                      </a:r>
                      <a:endParaRPr lang="en-US" sz="1600" dirty="0"/>
                    </a:p>
                  </a:txBody>
                  <a:tcPr marL="12466" marR="12466" marT="6233" marB="623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US" sz="1600"/>
                        <a:t>2011</a:t>
                      </a:r>
                    </a:p>
                  </a:txBody>
                  <a:tcPr marL="12466" marR="12466" marT="6233" marB="623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US" sz="1600"/>
                        <a:t>54</a:t>
                      </a:r>
                      <a:r>
                        <a:rPr lang="en-US" sz="1600" b="0" i="0" u="none" strike="noStrike" baseline="30000">
                          <a:solidFill>
                            <a:srgbClr val="0B0080"/>
                          </a:solidFill>
                          <a:hlinkClick r:id="rId3"/>
                        </a:rPr>
                        <a:t>[4]</a:t>
                      </a:r>
                      <a:endParaRPr lang="en-US" sz="1600"/>
                    </a:p>
                  </a:txBody>
                  <a:tcPr marL="12466" marR="12466" marT="6233" marB="623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257833">
                <a:tc>
                  <a:txBody>
                    <a:bodyPr/>
                    <a:lstStyle/>
                    <a:p>
                      <a:pPr algn="ctr"/>
                      <a:r>
                        <a:rPr lang="en-US" sz="1600"/>
                        <a:t>3</a:t>
                      </a:r>
                    </a:p>
                  </a:txBody>
                  <a:tcPr marL="12466" marR="12466" marT="6233" marB="623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US" sz="1600" u="none" strike="noStrike" dirty="0">
                          <a:solidFill>
                            <a:srgbClr val="0B0080"/>
                          </a:solidFill>
                          <a:hlinkClick r:id="rId5" tooltip="Awash International Bank"/>
                        </a:rPr>
                        <a:t>Awash International Bank</a:t>
                      </a:r>
                      <a:endParaRPr lang="en-US" sz="1600" dirty="0"/>
                    </a:p>
                  </a:txBody>
                  <a:tcPr marL="12466" marR="12466" marT="6233" marB="623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US" sz="1600"/>
                        <a:t>1994</a:t>
                      </a:r>
                    </a:p>
                  </a:txBody>
                  <a:tcPr marL="12466" marR="12466" marT="6233" marB="623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US" sz="1600"/>
                        <a:t>191</a:t>
                      </a:r>
                    </a:p>
                  </a:txBody>
                  <a:tcPr marL="12466" marR="12466" marT="6233" marB="623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257833">
                <a:tc>
                  <a:txBody>
                    <a:bodyPr/>
                    <a:lstStyle/>
                    <a:p>
                      <a:pPr algn="ctr"/>
                      <a:r>
                        <a:rPr lang="en-US" sz="1600"/>
                        <a:t>4</a:t>
                      </a:r>
                    </a:p>
                  </a:txBody>
                  <a:tcPr marL="12466" marR="12466" marT="6233" marB="623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US" sz="1600" u="none" strike="noStrike" dirty="0">
                          <a:solidFill>
                            <a:srgbClr val="A55858"/>
                          </a:solidFill>
                          <a:hlinkClick r:id="rId6" tooltip="Bank of Abyssinia (page does not exist)"/>
                        </a:rPr>
                        <a:t>Bank of Abyssinia</a:t>
                      </a:r>
                      <a:endParaRPr lang="en-US" sz="1600" dirty="0"/>
                    </a:p>
                  </a:txBody>
                  <a:tcPr marL="12466" marR="12466" marT="6233" marB="623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US" sz="1600" dirty="0"/>
                        <a:t>1996</a:t>
                      </a:r>
                    </a:p>
                  </a:txBody>
                  <a:tcPr marL="12466" marR="12466" marT="6233" marB="623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US" sz="1600"/>
                        <a:t>233</a:t>
                      </a:r>
                      <a:r>
                        <a:rPr lang="en-US" sz="1600" b="0" i="0" u="none" strike="noStrike" baseline="30000">
                          <a:solidFill>
                            <a:srgbClr val="0B0080"/>
                          </a:solidFill>
                          <a:hlinkClick r:id="rId3"/>
                        </a:rPr>
                        <a:t>[6]</a:t>
                      </a:r>
                      <a:endParaRPr lang="en-US" sz="1600"/>
                    </a:p>
                  </a:txBody>
                  <a:tcPr marL="12466" marR="12466" marT="6233" marB="623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209488">
                <a:tc>
                  <a:txBody>
                    <a:bodyPr/>
                    <a:lstStyle/>
                    <a:p>
                      <a:pPr algn="ctr"/>
                      <a:r>
                        <a:rPr lang="en-US" sz="1600"/>
                        <a:t>5</a:t>
                      </a:r>
                    </a:p>
                  </a:txBody>
                  <a:tcPr marL="12466" marR="12466" marT="6233" marB="623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US" sz="1600" u="none" strike="noStrike">
                          <a:solidFill>
                            <a:srgbClr val="A55858"/>
                          </a:solidFill>
                          <a:hlinkClick r:id="rId7" tooltip="Berhan International Bank (page does not exist)"/>
                        </a:rPr>
                        <a:t>Berhan International Bank</a:t>
                      </a:r>
                      <a:endParaRPr lang="en-US" sz="1600"/>
                    </a:p>
                  </a:txBody>
                  <a:tcPr marL="12466" marR="12466" marT="6233" marB="623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US" sz="1600" dirty="0"/>
                        <a:t>2010</a:t>
                      </a:r>
                    </a:p>
                  </a:txBody>
                  <a:tcPr marL="12466" marR="12466" marT="6233" marB="623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US" sz="1600"/>
                        <a:t>46</a:t>
                      </a:r>
                    </a:p>
                  </a:txBody>
                  <a:tcPr marL="12466" marR="12466" marT="6233" marB="623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257833">
                <a:tc>
                  <a:txBody>
                    <a:bodyPr/>
                    <a:lstStyle/>
                    <a:p>
                      <a:pPr algn="ctr"/>
                      <a:r>
                        <a:rPr lang="en-US" sz="1600"/>
                        <a:t>6</a:t>
                      </a:r>
                    </a:p>
                  </a:txBody>
                  <a:tcPr marL="12466" marR="12466" marT="6233" marB="623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US" sz="1600" u="none" strike="noStrike">
                          <a:solidFill>
                            <a:srgbClr val="A55858"/>
                          </a:solidFill>
                          <a:hlinkClick r:id="rId8" tooltip="Bunna International Bank (page does not exist)"/>
                        </a:rPr>
                        <a:t>Bunna International Bank</a:t>
                      </a:r>
                      <a:endParaRPr lang="en-US" sz="1600"/>
                    </a:p>
                  </a:txBody>
                  <a:tcPr marL="12466" marR="12466" marT="6233" marB="623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US" sz="1600"/>
                        <a:t>2009</a:t>
                      </a:r>
                    </a:p>
                  </a:txBody>
                  <a:tcPr marL="12466" marR="12466" marT="6233" marB="623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US" sz="1600" dirty="0"/>
                        <a:t>72</a:t>
                      </a:r>
                    </a:p>
                  </a:txBody>
                  <a:tcPr marL="12466" marR="12466" marT="6233" marB="623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306176">
                <a:tc>
                  <a:txBody>
                    <a:bodyPr/>
                    <a:lstStyle/>
                    <a:p>
                      <a:pPr algn="ctr"/>
                      <a:r>
                        <a:rPr lang="en-US" sz="1600"/>
                        <a:t>7</a:t>
                      </a:r>
                    </a:p>
                  </a:txBody>
                  <a:tcPr marL="12466" marR="12466" marT="6233" marB="623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US" sz="1600" u="none" strike="noStrike">
                          <a:solidFill>
                            <a:srgbClr val="0B0080"/>
                          </a:solidFill>
                          <a:hlinkClick r:id="rId9" tooltip="Commercial Bank of Ethiopia"/>
                        </a:rPr>
                        <a:t>Commercial Bank of Ethiopia</a:t>
                      </a:r>
                      <a:endParaRPr lang="en-US" sz="1600"/>
                    </a:p>
                  </a:txBody>
                  <a:tcPr marL="12466" marR="12466" marT="6233" marB="623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US" sz="1600"/>
                        <a:t>1963</a:t>
                      </a:r>
                    </a:p>
                  </a:txBody>
                  <a:tcPr marL="12466" marR="12466" marT="6233" marB="623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US" sz="1600" dirty="0"/>
                        <a:t>1192</a:t>
                      </a:r>
                      <a:r>
                        <a:rPr lang="en-US" sz="1600" b="0" i="0" u="none" strike="noStrike" baseline="30000" dirty="0">
                          <a:solidFill>
                            <a:srgbClr val="0B0080"/>
                          </a:solidFill>
                          <a:hlinkClick r:id="rId3"/>
                        </a:rPr>
                        <a:t>[8]</a:t>
                      </a:r>
                      <a:endParaRPr lang="en-US" sz="1600" dirty="0"/>
                    </a:p>
                  </a:txBody>
                  <a:tcPr marL="12466" marR="12466" marT="6233" marB="623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306176">
                <a:tc>
                  <a:txBody>
                    <a:bodyPr/>
                    <a:lstStyle/>
                    <a:p>
                      <a:pPr algn="ctr"/>
                      <a:r>
                        <a:rPr lang="en-US" sz="1600"/>
                        <a:t>8</a:t>
                      </a:r>
                    </a:p>
                  </a:txBody>
                  <a:tcPr marL="12466" marR="12466" marT="6233" marB="623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US" sz="1600" u="none" strike="noStrike">
                          <a:solidFill>
                            <a:srgbClr val="A55858"/>
                          </a:solidFill>
                          <a:hlinkClick r:id="rId10" tooltip="Cooperative Bank of Oromia(s.c.) (page does not exist)"/>
                        </a:rPr>
                        <a:t>Cooperative Bank of Oromia(s.c.)</a:t>
                      </a:r>
                      <a:endParaRPr lang="en-US" sz="1600"/>
                    </a:p>
                  </a:txBody>
                  <a:tcPr marL="12466" marR="12466" marT="6233" marB="623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US" sz="1600"/>
                        <a:t>2005</a:t>
                      </a:r>
                    </a:p>
                  </a:txBody>
                  <a:tcPr marL="12466" marR="12466" marT="6233" marB="623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US" sz="1600" dirty="0"/>
                        <a:t>190</a:t>
                      </a:r>
                    </a:p>
                  </a:txBody>
                  <a:tcPr marL="12466" marR="12466" marT="6233" marB="623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257833">
                <a:tc>
                  <a:txBody>
                    <a:bodyPr/>
                    <a:lstStyle/>
                    <a:p>
                      <a:pPr algn="ctr"/>
                      <a:r>
                        <a:rPr lang="en-US" sz="1600"/>
                        <a:t>9</a:t>
                      </a:r>
                    </a:p>
                  </a:txBody>
                  <a:tcPr marL="12466" marR="12466" marT="6233" marB="623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US" sz="1600" u="none" strike="noStrike">
                          <a:solidFill>
                            <a:srgbClr val="A55858"/>
                          </a:solidFill>
                          <a:hlinkClick r:id="rId11" tooltip="Dashen Bank (page does not exist)"/>
                        </a:rPr>
                        <a:t>Dashen Bank</a:t>
                      </a:r>
                      <a:endParaRPr lang="en-US" sz="1600"/>
                    </a:p>
                  </a:txBody>
                  <a:tcPr marL="12466" marR="12466" marT="6233" marB="623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US" sz="1600"/>
                        <a:t>2003</a:t>
                      </a:r>
                    </a:p>
                  </a:txBody>
                  <a:tcPr marL="12466" marR="12466" marT="6233" marB="623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US" sz="1600" dirty="0"/>
                        <a:t>146</a:t>
                      </a:r>
                      <a:r>
                        <a:rPr lang="en-US" sz="1600" b="0" i="0" u="none" strike="noStrike" baseline="30000" dirty="0">
                          <a:solidFill>
                            <a:srgbClr val="0B0080"/>
                          </a:solidFill>
                          <a:hlinkClick r:id="rId3"/>
                        </a:rPr>
                        <a:t>[10]</a:t>
                      </a:r>
                      <a:endParaRPr lang="en-US" sz="1600" dirty="0"/>
                    </a:p>
                  </a:txBody>
                  <a:tcPr marL="12466" marR="12466" marT="6233" marB="623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306176">
                <a:tc>
                  <a:txBody>
                    <a:bodyPr/>
                    <a:lstStyle/>
                    <a:p>
                      <a:pPr algn="ctr"/>
                      <a:r>
                        <a:rPr lang="en-US" sz="1600"/>
                        <a:t>10</a:t>
                      </a:r>
                    </a:p>
                  </a:txBody>
                  <a:tcPr marL="12466" marR="12466" marT="6233" marB="623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US" sz="1600" u="none" strike="noStrike">
                          <a:solidFill>
                            <a:srgbClr val="A55858"/>
                          </a:solidFill>
                          <a:hlinkClick r:id="rId12" tooltip="Debub Global Bank (page does not exist)"/>
                        </a:rPr>
                        <a:t>Debub Global Bank</a:t>
                      </a:r>
                      <a:endParaRPr lang="en-US" sz="1600"/>
                    </a:p>
                  </a:txBody>
                  <a:tcPr marL="12466" marR="12466" marT="6233" marB="623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US" sz="1600"/>
                        <a:t>2012</a:t>
                      </a:r>
                    </a:p>
                  </a:txBody>
                  <a:tcPr marL="12466" marR="12466" marT="6233" marB="623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US" sz="1600"/>
                        <a:t>32</a:t>
                      </a:r>
                    </a:p>
                  </a:txBody>
                  <a:tcPr marL="12466" marR="12466" marT="6233" marB="623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306176">
                <a:tc>
                  <a:txBody>
                    <a:bodyPr/>
                    <a:lstStyle/>
                    <a:p>
                      <a:pPr algn="ctr"/>
                      <a:r>
                        <a:rPr lang="en-US" sz="1600"/>
                        <a:t>11</a:t>
                      </a:r>
                    </a:p>
                  </a:txBody>
                  <a:tcPr marL="12466" marR="12466" marT="6233" marB="623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US" sz="1600" u="none" strike="noStrike">
                          <a:solidFill>
                            <a:srgbClr val="0B0080"/>
                          </a:solidFill>
                          <a:hlinkClick r:id="rId13" tooltip="Development Bank of Ethiopia"/>
                        </a:rPr>
                        <a:t>Development Bank of Ethiopia</a:t>
                      </a:r>
                      <a:endParaRPr lang="en-US" sz="1600"/>
                    </a:p>
                  </a:txBody>
                  <a:tcPr marL="12466" marR="12466" marT="6233" marB="623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US" sz="1600"/>
                        <a:t>1909</a:t>
                      </a:r>
                    </a:p>
                  </a:txBody>
                  <a:tcPr marL="12466" marR="12466" marT="6233" marB="623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US" sz="1600" dirty="0"/>
                        <a:t>43</a:t>
                      </a:r>
                    </a:p>
                  </a:txBody>
                  <a:tcPr marL="12466" marR="12466" marT="6233" marB="623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257833">
                <a:tc>
                  <a:txBody>
                    <a:bodyPr/>
                    <a:lstStyle/>
                    <a:p>
                      <a:pPr algn="ctr"/>
                      <a:r>
                        <a:rPr lang="en-US" sz="1600"/>
                        <a:t>12</a:t>
                      </a:r>
                    </a:p>
                  </a:txBody>
                  <a:tcPr marL="12466" marR="12466" marT="6233" marB="623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US" sz="1600" u="none" strike="noStrike" dirty="0" err="1">
                          <a:solidFill>
                            <a:srgbClr val="FF0000"/>
                          </a:solidFill>
                          <a:hlinkClick r:id="rId14" tooltip="Enat Bank (page does not exist)"/>
                        </a:rPr>
                        <a:t>Enat</a:t>
                      </a:r>
                      <a:r>
                        <a:rPr lang="en-US" sz="1600" u="none" strike="noStrike" dirty="0">
                          <a:solidFill>
                            <a:srgbClr val="FF0000"/>
                          </a:solidFill>
                          <a:hlinkClick r:id="rId14" tooltip="Enat Bank (page does not exist)"/>
                        </a:rPr>
                        <a:t> Bank</a:t>
                      </a:r>
                      <a:endParaRPr lang="en-US" sz="1600" dirty="0">
                        <a:solidFill>
                          <a:srgbClr val="FF0000"/>
                        </a:solidFill>
                      </a:endParaRPr>
                    </a:p>
                  </a:txBody>
                  <a:tcPr marL="12466" marR="12466" marT="6233" marB="623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US" sz="1600" dirty="0">
                          <a:solidFill>
                            <a:srgbClr val="FF0000"/>
                          </a:solidFill>
                        </a:rPr>
                        <a:t>2013</a:t>
                      </a:r>
                    </a:p>
                  </a:txBody>
                  <a:tcPr marL="12466" marR="12466" marT="6233" marB="623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US" sz="1600" dirty="0">
                          <a:solidFill>
                            <a:srgbClr val="FF0000"/>
                          </a:solidFill>
                        </a:rPr>
                        <a:t>7</a:t>
                      </a:r>
                    </a:p>
                  </a:txBody>
                  <a:tcPr marL="12466" marR="12466" marT="6233" marB="623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257833">
                <a:tc>
                  <a:txBody>
                    <a:bodyPr/>
                    <a:lstStyle/>
                    <a:p>
                      <a:pPr algn="ctr"/>
                      <a:r>
                        <a:rPr lang="en-US" sz="1600"/>
                        <a:t>13</a:t>
                      </a:r>
                    </a:p>
                  </a:txBody>
                  <a:tcPr marL="12466" marR="12466" marT="6233" marB="623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US" sz="1600" u="none" strike="noStrike">
                          <a:solidFill>
                            <a:srgbClr val="A55858"/>
                          </a:solidFill>
                          <a:hlinkClick r:id="rId15" tooltip="Lion International Bank (page does not exist)"/>
                        </a:rPr>
                        <a:t>Lion International Bank</a:t>
                      </a:r>
                      <a:endParaRPr lang="en-US" sz="1600"/>
                    </a:p>
                  </a:txBody>
                  <a:tcPr marL="12466" marR="12466" marT="6233" marB="623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US" sz="1600" dirty="0"/>
                        <a:t>2006</a:t>
                      </a:r>
                    </a:p>
                  </a:txBody>
                  <a:tcPr marL="12466" marR="12466" marT="6233" marB="623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US" sz="1600" dirty="0"/>
                        <a:t>67</a:t>
                      </a:r>
                    </a:p>
                  </a:txBody>
                  <a:tcPr marL="12466" marR="12466" marT="6233" marB="623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354519">
                <a:tc>
                  <a:txBody>
                    <a:bodyPr/>
                    <a:lstStyle/>
                    <a:p>
                      <a:pPr algn="ctr"/>
                      <a:r>
                        <a:rPr lang="en-US" sz="1600"/>
                        <a:t>14</a:t>
                      </a:r>
                    </a:p>
                  </a:txBody>
                  <a:tcPr marL="12466" marR="12466" marT="6233" marB="623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US" sz="1600" u="none" strike="noStrike">
                          <a:solidFill>
                            <a:srgbClr val="A55858"/>
                          </a:solidFill>
                          <a:hlinkClick r:id="rId16" tooltip="Nib International Bank (page does not exist)"/>
                        </a:rPr>
                        <a:t>Nib International Bank</a:t>
                      </a:r>
                      <a:endParaRPr lang="en-US" sz="1600"/>
                    </a:p>
                  </a:txBody>
                  <a:tcPr marL="12466" marR="12466" marT="6233" marB="623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US" sz="1600"/>
                        <a:t>1999</a:t>
                      </a:r>
                    </a:p>
                  </a:txBody>
                  <a:tcPr marL="12466" marR="12466" marT="6233" marB="623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US" sz="1600" dirty="0"/>
                        <a:t>98</a:t>
                      </a:r>
                    </a:p>
                  </a:txBody>
                  <a:tcPr marL="12466" marR="12466" marT="6233" marB="623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257833">
                <a:tc>
                  <a:txBody>
                    <a:bodyPr/>
                    <a:lstStyle/>
                    <a:p>
                      <a:pPr algn="ctr"/>
                      <a:r>
                        <a:rPr lang="en-US" sz="1600"/>
                        <a:t>15</a:t>
                      </a:r>
                    </a:p>
                  </a:txBody>
                  <a:tcPr marL="12466" marR="12466" marT="6233" marB="623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US" sz="1600" u="none" strike="noStrike">
                          <a:solidFill>
                            <a:srgbClr val="0B0080"/>
                          </a:solidFill>
                          <a:hlinkClick r:id="rId17" tooltip="Oromia International Bank"/>
                        </a:rPr>
                        <a:t>Oromia International Bank</a:t>
                      </a:r>
                      <a:endParaRPr lang="en-US" sz="1600"/>
                    </a:p>
                  </a:txBody>
                  <a:tcPr marL="12466" marR="12466" marT="6233" marB="623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US" sz="1600"/>
                        <a:t>2008</a:t>
                      </a:r>
                    </a:p>
                  </a:txBody>
                  <a:tcPr marL="12466" marR="12466" marT="6233" marB="623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US" sz="1600" dirty="0"/>
                        <a:t>115</a:t>
                      </a:r>
                    </a:p>
                  </a:txBody>
                  <a:tcPr marL="12466" marR="12466" marT="6233" marB="623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257833">
                <a:tc>
                  <a:txBody>
                    <a:bodyPr/>
                    <a:lstStyle/>
                    <a:p>
                      <a:pPr algn="ctr"/>
                      <a:r>
                        <a:rPr lang="en-US" sz="1600"/>
                        <a:t>16</a:t>
                      </a:r>
                    </a:p>
                  </a:txBody>
                  <a:tcPr marL="12466" marR="12466" marT="6233" marB="623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US" sz="1600" u="none" strike="noStrike">
                          <a:solidFill>
                            <a:srgbClr val="A55858"/>
                          </a:solidFill>
                          <a:hlinkClick r:id="rId18" tooltip="United Bank (Ethiopia) (page does not exist)"/>
                        </a:rPr>
                        <a:t>United Bank</a:t>
                      </a:r>
                      <a:endParaRPr lang="en-US" sz="1600"/>
                    </a:p>
                  </a:txBody>
                  <a:tcPr marL="12466" marR="12466" marT="6233" marB="623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US" sz="1600"/>
                        <a:t>1998</a:t>
                      </a:r>
                    </a:p>
                  </a:txBody>
                  <a:tcPr marL="12466" marR="12466" marT="6233" marB="623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US" sz="1600" dirty="0"/>
                        <a:t>108</a:t>
                      </a:r>
                      <a:r>
                        <a:rPr lang="en-US" sz="1600" b="0" i="0" u="none" strike="noStrike" baseline="30000" dirty="0">
                          <a:solidFill>
                            <a:srgbClr val="0B0080"/>
                          </a:solidFill>
                          <a:hlinkClick r:id="rId3"/>
                        </a:rPr>
                        <a:t>[11]</a:t>
                      </a:r>
                      <a:endParaRPr lang="en-US" sz="1600" dirty="0"/>
                    </a:p>
                  </a:txBody>
                  <a:tcPr marL="12466" marR="12466" marT="6233" marB="623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306176">
                <a:tc>
                  <a:txBody>
                    <a:bodyPr/>
                    <a:lstStyle/>
                    <a:p>
                      <a:pPr algn="ctr"/>
                      <a:r>
                        <a:rPr lang="en-US" sz="1600"/>
                        <a:t>17</a:t>
                      </a:r>
                    </a:p>
                  </a:txBody>
                  <a:tcPr marL="12466" marR="12466" marT="6233" marB="623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US" sz="1600" u="none" strike="noStrike">
                          <a:solidFill>
                            <a:srgbClr val="0B0080"/>
                          </a:solidFill>
                          <a:hlinkClick r:id="rId19" tooltip="Wegagen Bank"/>
                        </a:rPr>
                        <a:t>Wegagen Bank</a:t>
                      </a:r>
                      <a:endParaRPr lang="en-US" sz="1600"/>
                    </a:p>
                  </a:txBody>
                  <a:tcPr marL="12466" marR="12466" marT="6233" marB="623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US" sz="1600"/>
                        <a:t>1997</a:t>
                      </a:r>
                    </a:p>
                  </a:txBody>
                  <a:tcPr marL="12466" marR="12466" marT="6233" marB="623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US" sz="1600" dirty="0"/>
                        <a:t>211</a:t>
                      </a:r>
                      <a:r>
                        <a:rPr lang="en-US" sz="1600" b="0" i="0" u="none" strike="noStrike" baseline="30000" dirty="0">
                          <a:solidFill>
                            <a:srgbClr val="0B0080"/>
                          </a:solidFill>
                          <a:hlinkClick r:id="rId3"/>
                        </a:rPr>
                        <a:t>[12]</a:t>
                      </a:r>
                      <a:endParaRPr lang="en-US" sz="1600" dirty="0"/>
                    </a:p>
                  </a:txBody>
                  <a:tcPr marL="12466" marR="12466" marT="6233" marB="623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257833">
                <a:tc>
                  <a:txBody>
                    <a:bodyPr/>
                    <a:lstStyle/>
                    <a:p>
                      <a:pPr algn="ctr"/>
                      <a:r>
                        <a:rPr lang="en-US" sz="1600"/>
                        <a:t>18</a:t>
                      </a:r>
                    </a:p>
                  </a:txBody>
                  <a:tcPr marL="12466" marR="12466" marT="6233" marB="623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US" sz="1600" u="none" strike="noStrike">
                          <a:solidFill>
                            <a:srgbClr val="A55858"/>
                          </a:solidFill>
                          <a:hlinkClick r:id="rId20" tooltip="Zemen Bank (page does not exist)"/>
                        </a:rPr>
                        <a:t>Zemen Bank</a:t>
                      </a:r>
                      <a:endParaRPr lang="en-US" sz="1600"/>
                    </a:p>
                  </a:txBody>
                  <a:tcPr marL="12466" marR="12466" marT="6233" marB="623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US" sz="1600"/>
                        <a:t>2009</a:t>
                      </a:r>
                    </a:p>
                  </a:txBody>
                  <a:tcPr marL="12466" marR="12466" marT="6233" marB="623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US" sz="1600" dirty="0"/>
                        <a:t>1</a:t>
                      </a:r>
                    </a:p>
                  </a:txBody>
                  <a:tcPr marL="12466" marR="12466" marT="6233" marB="623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163378">
                <a:tc>
                  <a:txBody>
                    <a:bodyPr/>
                    <a:lstStyle/>
                    <a:p>
                      <a:pPr algn="ctr"/>
                      <a:endParaRPr lang="en-US" sz="1600"/>
                    </a:p>
                  </a:txBody>
                  <a:tcPr marL="12466" marR="12466" marT="6233" marB="623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US" sz="1600"/>
                        <a:t>Total</a:t>
                      </a:r>
                    </a:p>
                  </a:txBody>
                  <a:tcPr marL="12466" marR="12466" marT="6233" marB="623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endParaRPr lang="en-US" sz="1600"/>
                    </a:p>
                  </a:txBody>
                  <a:tcPr marL="12466" marR="12466" marT="6233" marB="623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US" sz="1600" dirty="0"/>
                        <a:t>2357</a:t>
                      </a:r>
                    </a:p>
                  </a:txBody>
                  <a:tcPr marL="12466" marR="12466" marT="6233" marB="623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bl>
          </a:graphicData>
        </a:graphic>
      </p:graphicFrame>
      <p:sp>
        <p:nvSpPr>
          <p:cNvPr id="1026" name="Rectangle 2"/>
          <p:cNvSpPr>
            <a:spLocks noChangeArrowheads="1"/>
          </p:cNvSpPr>
          <p:nvPr/>
        </p:nvSpPr>
        <p:spPr bwMode="auto">
          <a:xfrm>
            <a:off x="0" y="0"/>
            <a:ext cx="203902"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30000" dirty="0" smtClean="0">
                <a:ln>
                  <a:noFill/>
                </a:ln>
                <a:solidFill>
                  <a:srgbClr val="0B0080"/>
                </a:solidFill>
                <a:effectLst/>
                <a:latin typeface="Arial" charset="0"/>
                <a:cs typeface="Arial" charset="0"/>
                <a:hlinkClick r:id="rId3"/>
              </a:rPr>
              <a:t>]</a:t>
            </a:r>
            <a:endParaRPr kumimoji="0" lang="en-US" sz="1800" b="0" i="0" u="none" strike="noStrike" cap="none" normalizeH="0" baseline="0" dirty="0" smtClean="0">
              <a:ln>
                <a:noFill/>
              </a:ln>
              <a:solidFill>
                <a:schemeClr val="tx1"/>
              </a:solidFill>
              <a:effectLst/>
              <a:latin typeface="Arial" charset="0"/>
              <a:cs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81000" y="228600"/>
            <a:ext cx="8382000" cy="1066800"/>
          </a:xfrm>
        </p:spPr>
        <p:txBody>
          <a:bodyPr>
            <a:normAutofit fontScale="90000"/>
          </a:bodyPr>
          <a:lstStyle/>
          <a:p>
            <a:r>
              <a:rPr lang="en-US" sz="3200" dirty="0" smtClean="0"/>
              <a:t/>
            </a:r>
            <a:br>
              <a:rPr lang="en-US" sz="3200" dirty="0" smtClean="0"/>
            </a:br>
            <a:r>
              <a:rPr lang="en-US" sz="3200" dirty="0" smtClean="0"/>
              <a:t> </a:t>
            </a:r>
            <a:r>
              <a:rPr lang="en-US" sz="3600" b="1" dirty="0" smtClean="0"/>
              <a:t>Here are some of the main categories Financial institutions know:  </a:t>
            </a:r>
            <a:br>
              <a:rPr lang="en-US" sz="3600" b="1" dirty="0" smtClean="0"/>
            </a:br>
            <a:r>
              <a:rPr lang="en-US" sz="3600" b="1" dirty="0" smtClean="0"/>
              <a:t>Repo rate, Reverse Repo , CRR, SLR</a:t>
            </a:r>
            <a:r>
              <a:rPr lang="en-US" dirty="0" smtClean="0"/>
              <a:t/>
            </a:r>
            <a:br>
              <a:rPr lang="en-US" dirty="0" smtClean="0"/>
            </a:br>
            <a:endParaRPr lang="en-US" dirty="0"/>
          </a:p>
        </p:txBody>
      </p:sp>
      <p:sp>
        <p:nvSpPr>
          <p:cNvPr id="6" name="Subtitle 5"/>
          <p:cNvSpPr>
            <a:spLocks noGrp="1"/>
          </p:cNvSpPr>
          <p:nvPr>
            <p:ph type="subTitle" idx="1"/>
          </p:nvPr>
        </p:nvSpPr>
        <p:spPr>
          <a:xfrm>
            <a:off x="304800" y="1371600"/>
            <a:ext cx="8534400" cy="5029200"/>
          </a:xfrm>
        </p:spPr>
        <p:txBody>
          <a:bodyPr>
            <a:normAutofit/>
          </a:bodyPr>
          <a:lstStyle/>
          <a:p>
            <a:pPr algn="l"/>
            <a:r>
              <a:rPr lang="en-US" sz="2800" b="1" dirty="0" smtClean="0">
                <a:solidFill>
                  <a:schemeClr val="tx1"/>
                </a:solidFill>
              </a:rPr>
              <a:t>.</a:t>
            </a:r>
          </a:p>
        </p:txBody>
      </p:sp>
      <p:pic>
        <p:nvPicPr>
          <p:cNvPr id="1026" name="Picture 2" descr="E:\screen shots\types 1.png"/>
          <p:cNvPicPr>
            <a:picLocks noChangeAspect="1" noChangeArrowheads="1"/>
          </p:cNvPicPr>
          <p:nvPr/>
        </p:nvPicPr>
        <p:blipFill>
          <a:blip r:embed="rId2"/>
          <a:srcRect/>
          <a:stretch>
            <a:fillRect/>
          </a:stretch>
        </p:blipFill>
        <p:spPr bwMode="auto">
          <a:xfrm>
            <a:off x="719138" y="1524000"/>
            <a:ext cx="7704137" cy="40386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81000" y="228600"/>
            <a:ext cx="8382000" cy="762000"/>
          </a:xfrm>
        </p:spPr>
        <p:txBody>
          <a:bodyPr>
            <a:normAutofit fontScale="90000"/>
          </a:bodyPr>
          <a:lstStyle/>
          <a:p>
            <a:r>
              <a:rPr lang="en-US" sz="3200" dirty="0" smtClean="0"/>
              <a:t/>
            </a:r>
            <a:br>
              <a:rPr lang="en-US" sz="3200" dirty="0" smtClean="0"/>
            </a:br>
            <a:r>
              <a:rPr lang="en-US" sz="3200" b="1" dirty="0" smtClean="0">
                <a:solidFill>
                  <a:schemeClr val="dk1"/>
                </a:solidFill>
              </a:rPr>
              <a:t> Types of financial institutions and their functions   </a:t>
            </a:r>
            <a:r>
              <a:rPr lang="en-US" b="1" dirty="0" smtClean="0"/>
              <a:t/>
            </a:r>
            <a:br>
              <a:rPr lang="en-US" b="1" dirty="0" smtClean="0"/>
            </a:br>
            <a:endParaRPr lang="en-US" b="1" dirty="0"/>
          </a:p>
        </p:txBody>
      </p:sp>
      <p:sp>
        <p:nvSpPr>
          <p:cNvPr id="6" name="Subtitle 5"/>
          <p:cNvSpPr>
            <a:spLocks noGrp="1"/>
          </p:cNvSpPr>
          <p:nvPr>
            <p:ph type="subTitle" idx="1"/>
          </p:nvPr>
        </p:nvSpPr>
        <p:spPr>
          <a:xfrm>
            <a:off x="304800" y="1371600"/>
            <a:ext cx="8534400" cy="5029200"/>
          </a:xfrm>
        </p:spPr>
        <p:txBody>
          <a:bodyPr>
            <a:normAutofit/>
          </a:bodyPr>
          <a:lstStyle/>
          <a:p>
            <a:pPr algn="l"/>
            <a:r>
              <a:rPr lang="en-US" sz="2800" b="1" dirty="0" smtClean="0">
                <a:solidFill>
                  <a:schemeClr val="tx1"/>
                </a:solidFill>
              </a:rPr>
              <a:t>.</a:t>
            </a:r>
          </a:p>
        </p:txBody>
      </p:sp>
      <p:pic>
        <p:nvPicPr>
          <p:cNvPr id="1027" name="Picture 3" descr="E:\screen shots\types fin 2.png"/>
          <p:cNvPicPr>
            <a:picLocks noChangeAspect="1" noChangeArrowheads="1"/>
          </p:cNvPicPr>
          <p:nvPr/>
        </p:nvPicPr>
        <p:blipFill>
          <a:blip r:embed="rId2"/>
          <a:srcRect/>
          <a:stretch>
            <a:fillRect/>
          </a:stretch>
        </p:blipFill>
        <p:spPr bwMode="auto">
          <a:xfrm>
            <a:off x="533400" y="1371600"/>
            <a:ext cx="8153400" cy="5105400"/>
          </a:xfrm>
          <a:prstGeom prst="rect">
            <a:avLst/>
          </a:prstGeom>
          <a:noFill/>
        </p:spPr>
      </p:pic>
      <p:pic>
        <p:nvPicPr>
          <p:cNvPr id="8" name="Picture 3" descr="E:\screen shots\types fin 2.png"/>
          <p:cNvPicPr>
            <a:picLocks noChangeAspect="1" noChangeArrowheads="1"/>
          </p:cNvPicPr>
          <p:nvPr/>
        </p:nvPicPr>
        <p:blipFill>
          <a:blip r:embed="rId2"/>
          <a:srcRect/>
          <a:stretch>
            <a:fillRect/>
          </a:stretch>
        </p:blipFill>
        <p:spPr bwMode="auto">
          <a:xfrm>
            <a:off x="685800" y="1371600"/>
            <a:ext cx="8153400" cy="51054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685800"/>
            <a:ext cx="8305800" cy="5791200"/>
          </a:xfrm>
          <a:solidFill>
            <a:schemeClr val="accent4">
              <a:lumMod val="20000"/>
              <a:lumOff val="80000"/>
            </a:schemeClr>
          </a:solidFill>
          <a:scene3d>
            <a:camera prst="orthographicFront"/>
            <a:lightRig rig="threePt" dir="t"/>
          </a:scene3d>
          <a:sp3d>
            <a:bevelT w="266700" h="273050" prst="divot"/>
            <a:bevelB w="273050" h="266700"/>
          </a:sp3d>
        </p:spPr>
        <p:txBody>
          <a:bodyPr>
            <a:normAutofit/>
          </a:bodyPr>
          <a:lstStyle/>
          <a:p>
            <a:endParaRPr lang="en-US" sz="4000" b="1" dirty="0" smtClean="0"/>
          </a:p>
          <a:p>
            <a:r>
              <a:rPr lang="en-AU" sz="4000" b="1" dirty="0" smtClean="0">
                <a:solidFill>
                  <a:srgbClr val="FF0000"/>
                </a:solidFill>
              </a:rPr>
              <a:t>Welcome to all </a:t>
            </a:r>
            <a:r>
              <a:rPr lang="en-AU" sz="4000" b="1" dirty="0" smtClean="0"/>
              <a:t/>
            </a:r>
            <a:br>
              <a:rPr lang="en-AU" sz="4000" b="1" dirty="0" smtClean="0"/>
            </a:br>
            <a:r>
              <a:rPr lang="en-AU" sz="4000" b="1" dirty="0" smtClean="0"/>
              <a:t> 2</a:t>
            </a:r>
            <a:r>
              <a:rPr lang="en-AU" sz="4000" b="1" baseline="30000" dirty="0" smtClean="0"/>
              <a:t>nd</a:t>
            </a:r>
            <a:r>
              <a:rPr lang="en-AU" sz="4000" b="1" dirty="0" smtClean="0"/>
              <a:t> Year MBA. Students</a:t>
            </a:r>
          </a:p>
          <a:p>
            <a:endParaRPr lang="en-US" sz="4000" b="1" dirty="0" smtClean="0"/>
          </a:p>
          <a:p>
            <a:r>
              <a:rPr lang="en-US" sz="4000" b="1" dirty="0" smtClean="0">
                <a:solidFill>
                  <a:schemeClr val="tx1"/>
                </a:solidFill>
              </a:rPr>
              <a:t>Dr. Krishna </a:t>
            </a:r>
            <a:r>
              <a:rPr lang="en-US" sz="4000" b="1" dirty="0" err="1" smtClean="0">
                <a:solidFill>
                  <a:schemeClr val="tx1"/>
                </a:solidFill>
              </a:rPr>
              <a:t>Gadasandula</a:t>
            </a:r>
            <a:r>
              <a:rPr lang="en-US" sz="2000" dirty="0" smtClean="0">
                <a:solidFill>
                  <a:schemeClr val="tx1"/>
                </a:solidFill>
              </a:rPr>
              <a:t/>
            </a:r>
            <a:br>
              <a:rPr lang="en-US" sz="2000" dirty="0" smtClean="0">
                <a:solidFill>
                  <a:schemeClr val="tx1"/>
                </a:solidFill>
              </a:rPr>
            </a:br>
            <a:r>
              <a:rPr lang="en-US" sz="2800" b="1" i="1" dirty="0" smtClean="0">
                <a:solidFill>
                  <a:schemeClr val="tx1"/>
                </a:solidFill>
              </a:rPr>
              <a:t>M.B.A., </a:t>
            </a:r>
            <a:r>
              <a:rPr lang="en-US" sz="2800" b="1" i="1" dirty="0" err="1" smtClean="0">
                <a:solidFill>
                  <a:schemeClr val="tx1"/>
                </a:solidFill>
              </a:rPr>
              <a:t>M.Com</a:t>
            </a:r>
            <a:r>
              <a:rPr lang="en-US" sz="2800" b="1" i="1" dirty="0" smtClean="0">
                <a:solidFill>
                  <a:schemeClr val="tx1"/>
                </a:solidFill>
              </a:rPr>
              <a:t>. </a:t>
            </a:r>
            <a:r>
              <a:rPr lang="en-US" sz="2800" b="1" i="1" dirty="0" err="1" smtClean="0">
                <a:solidFill>
                  <a:schemeClr val="tx1"/>
                </a:solidFill>
              </a:rPr>
              <a:t>M.Phil.</a:t>
            </a:r>
            <a:r>
              <a:rPr lang="en-US" sz="2800" b="1" i="1" dirty="0" smtClean="0">
                <a:solidFill>
                  <a:schemeClr val="tx1"/>
                </a:solidFill>
              </a:rPr>
              <a:t> and Ph.D</a:t>
            </a:r>
            <a:r>
              <a:rPr lang="en-US" sz="2000" b="1" i="1" dirty="0" smtClean="0">
                <a:solidFill>
                  <a:schemeClr val="tx1"/>
                </a:solidFill>
              </a:rPr>
              <a:t>.  </a:t>
            </a:r>
            <a:br>
              <a:rPr lang="en-US" sz="2000" b="1" i="1" dirty="0" smtClean="0">
                <a:solidFill>
                  <a:schemeClr val="tx1"/>
                </a:solidFill>
              </a:rPr>
            </a:br>
            <a:r>
              <a:rPr lang="en-US" sz="2000" b="1" i="1" dirty="0" smtClean="0">
                <a:solidFill>
                  <a:schemeClr val="tx1"/>
                </a:solidFill>
              </a:rPr>
              <a:t>        With more than ten years of experience in Accounting and Finance Teaching, Research, Training &amp; Education Management.</a:t>
            </a:r>
            <a:r>
              <a:rPr lang="en-US" sz="2000" dirty="0" smtClean="0">
                <a:solidFill>
                  <a:schemeClr val="tx1"/>
                </a:solidFill>
              </a:rPr>
              <a:t/>
            </a:r>
            <a:br>
              <a:rPr lang="en-US" sz="2000" dirty="0" smtClean="0">
                <a:solidFill>
                  <a:schemeClr val="tx1"/>
                </a:solidFill>
              </a:rPr>
            </a:br>
            <a:r>
              <a:rPr lang="en-US" sz="2000" dirty="0" smtClean="0">
                <a:solidFill>
                  <a:schemeClr val="tx1"/>
                </a:solidFill>
              </a:rPr>
              <a:t> </a:t>
            </a:r>
            <a:r>
              <a:rPr lang="en-US" sz="1800" b="1" dirty="0" smtClean="0">
                <a:solidFill>
                  <a:schemeClr val="tx1"/>
                </a:solidFill>
              </a:rPr>
              <a:t>Mail: </a:t>
            </a:r>
            <a:r>
              <a:rPr lang="en-US" sz="1800" dirty="0" smtClean="0">
                <a:solidFill>
                  <a:schemeClr val="tx1"/>
                </a:solidFill>
              </a:rPr>
              <a:t>krishnagadasandula@gmail.com,</a:t>
            </a:r>
            <a:r>
              <a:rPr lang="en-US" sz="1800" b="1" dirty="0" smtClean="0">
                <a:solidFill>
                  <a:schemeClr val="tx1"/>
                </a:solidFill>
              </a:rPr>
              <a:t>               # +91 9866349726-</a:t>
            </a:r>
            <a:r>
              <a:rPr lang="en-US" sz="1800" b="1" smtClean="0">
                <a:solidFill>
                  <a:schemeClr val="tx1"/>
                </a:solidFill>
              </a:rPr>
              <a:t>, 0904565415(Local </a:t>
            </a:r>
            <a:r>
              <a:rPr lang="en-US" sz="1800" b="1" dirty="0" smtClean="0">
                <a:solidFill>
                  <a:schemeClr val="tx1"/>
                </a:solidFill>
              </a:rPr>
              <a:t>Phone No.)</a:t>
            </a:r>
          </a:p>
          <a:p>
            <a:r>
              <a:rPr lang="en-US" sz="1800" b="1" dirty="0" smtClean="0">
                <a:solidFill>
                  <a:schemeClr val="tx1"/>
                </a:solidFill>
              </a:rPr>
              <a:t>   </a:t>
            </a:r>
            <a:r>
              <a:rPr lang="en-US" sz="1800" b="1" dirty="0" err="1" smtClean="0">
                <a:solidFill>
                  <a:schemeClr val="tx1"/>
                </a:solidFill>
              </a:rPr>
              <a:t>Hyderabad.India</a:t>
            </a:r>
            <a:r>
              <a:rPr lang="en-US" sz="1800" b="1" dirty="0" smtClean="0"/>
              <a:t>.</a:t>
            </a:r>
            <a:endParaRPr lang="en-US" sz="2000" dirty="0" smtClean="0">
              <a:solidFill>
                <a:schemeClr val="tx1"/>
              </a:solidFill>
              <a:latin typeface="David" pitchFamily="34" charset="-79"/>
              <a:ea typeface="Batang" pitchFamily="18" charset="-127"/>
              <a:cs typeface="David" pitchFamily="34" charset="-79"/>
            </a:endParaRPr>
          </a:p>
        </p:txBody>
      </p:sp>
    </p:spTree>
    <p:extLst>
      <p:ext uri="{BB962C8B-B14F-4D97-AF65-F5344CB8AC3E}">
        <p14:creationId xmlns="" xmlns:p14="http://schemas.microsoft.com/office/powerpoint/2010/main" val="41209784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81000" y="228600"/>
            <a:ext cx="8382000" cy="762000"/>
          </a:xfrm>
        </p:spPr>
        <p:txBody>
          <a:bodyPr>
            <a:normAutofit fontScale="90000"/>
          </a:bodyPr>
          <a:lstStyle/>
          <a:p>
            <a:r>
              <a:rPr lang="en-US" sz="3200" dirty="0" smtClean="0"/>
              <a:t/>
            </a:r>
            <a:br>
              <a:rPr lang="en-US" sz="3200" dirty="0" smtClean="0"/>
            </a:br>
            <a:r>
              <a:rPr lang="en-US" sz="3200" b="1" dirty="0" smtClean="0">
                <a:solidFill>
                  <a:schemeClr val="dk1"/>
                </a:solidFill>
              </a:rPr>
              <a:t> Types of financial institutions </a:t>
            </a:r>
            <a:r>
              <a:rPr lang="en-US" b="1" dirty="0" smtClean="0"/>
              <a:t/>
            </a:r>
            <a:br>
              <a:rPr lang="en-US" b="1" dirty="0" smtClean="0"/>
            </a:br>
            <a:endParaRPr lang="en-US" b="1" dirty="0"/>
          </a:p>
        </p:txBody>
      </p:sp>
      <p:sp>
        <p:nvSpPr>
          <p:cNvPr id="6" name="Subtitle 5"/>
          <p:cNvSpPr>
            <a:spLocks noGrp="1"/>
          </p:cNvSpPr>
          <p:nvPr>
            <p:ph type="subTitle" idx="1"/>
          </p:nvPr>
        </p:nvSpPr>
        <p:spPr>
          <a:xfrm>
            <a:off x="304800" y="1371600"/>
            <a:ext cx="8534400" cy="5029200"/>
          </a:xfrm>
        </p:spPr>
        <p:txBody>
          <a:bodyPr>
            <a:normAutofit/>
          </a:bodyPr>
          <a:lstStyle/>
          <a:p>
            <a:pPr algn="l"/>
            <a:r>
              <a:rPr lang="en-US" sz="2800" b="1" dirty="0" smtClean="0">
                <a:solidFill>
                  <a:schemeClr val="tx1"/>
                </a:solidFill>
              </a:rPr>
              <a:t>.</a:t>
            </a:r>
          </a:p>
        </p:txBody>
      </p:sp>
      <p:pic>
        <p:nvPicPr>
          <p:cNvPr id="120834" name="Picture 2" descr="E:\screen shots\Typ fin inst3.png"/>
          <p:cNvPicPr>
            <a:picLocks noChangeAspect="1" noChangeArrowheads="1"/>
          </p:cNvPicPr>
          <p:nvPr/>
        </p:nvPicPr>
        <p:blipFill>
          <a:blip r:embed="rId2"/>
          <a:srcRect/>
          <a:stretch>
            <a:fillRect/>
          </a:stretch>
        </p:blipFill>
        <p:spPr bwMode="auto">
          <a:xfrm>
            <a:off x="1143000" y="1752600"/>
            <a:ext cx="7208837" cy="1247775"/>
          </a:xfrm>
          <a:prstGeom prst="rect">
            <a:avLst/>
          </a:prstGeom>
          <a:noFill/>
        </p:spPr>
      </p:pic>
      <p:pic>
        <p:nvPicPr>
          <p:cNvPr id="120835" name="Picture 3" descr="E:\screen shots\typ inst 4.png"/>
          <p:cNvPicPr>
            <a:picLocks noChangeAspect="1" noChangeArrowheads="1"/>
          </p:cNvPicPr>
          <p:nvPr/>
        </p:nvPicPr>
        <p:blipFill>
          <a:blip r:embed="rId3"/>
          <a:srcRect/>
          <a:stretch>
            <a:fillRect/>
          </a:stretch>
        </p:blipFill>
        <p:spPr bwMode="auto">
          <a:xfrm>
            <a:off x="1066800" y="3581400"/>
            <a:ext cx="7313613" cy="1247775"/>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81000" y="228600"/>
            <a:ext cx="8382000" cy="762000"/>
          </a:xfrm>
        </p:spPr>
        <p:txBody>
          <a:bodyPr>
            <a:normAutofit fontScale="90000"/>
          </a:bodyPr>
          <a:lstStyle/>
          <a:p>
            <a:r>
              <a:rPr lang="en-US" sz="3200" dirty="0" smtClean="0"/>
              <a:t/>
            </a:r>
            <a:br>
              <a:rPr lang="en-US" sz="3200" dirty="0" smtClean="0"/>
            </a:br>
            <a:r>
              <a:rPr lang="en-US" sz="3200" b="1" dirty="0" smtClean="0">
                <a:solidFill>
                  <a:schemeClr val="dk1"/>
                </a:solidFill>
              </a:rPr>
              <a:t> Types of financial institutions </a:t>
            </a:r>
            <a:r>
              <a:rPr lang="en-US" b="1" dirty="0" smtClean="0"/>
              <a:t/>
            </a:r>
            <a:br>
              <a:rPr lang="en-US" b="1" dirty="0" smtClean="0"/>
            </a:br>
            <a:endParaRPr lang="en-US" b="1" dirty="0"/>
          </a:p>
        </p:txBody>
      </p:sp>
      <p:sp>
        <p:nvSpPr>
          <p:cNvPr id="6" name="Subtitle 5"/>
          <p:cNvSpPr>
            <a:spLocks noGrp="1"/>
          </p:cNvSpPr>
          <p:nvPr>
            <p:ph type="subTitle" idx="1"/>
          </p:nvPr>
        </p:nvSpPr>
        <p:spPr>
          <a:xfrm>
            <a:off x="304800" y="1371600"/>
            <a:ext cx="8534400" cy="5029200"/>
          </a:xfrm>
        </p:spPr>
        <p:txBody>
          <a:bodyPr>
            <a:normAutofit/>
          </a:bodyPr>
          <a:lstStyle/>
          <a:p>
            <a:pPr algn="l"/>
            <a:r>
              <a:rPr lang="en-US" sz="2800" b="1" dirty="0" smtClean="0">
                <a:solidFill>
                  <a:schemeClr val="tx1"/>
                </a:solidFill>
              </a:rPr>
              <a:t>.</a:t>
            </a:r>
          </a:p>
        </p:txBody>
      </p:sp>
      <p:pic>
        <p:nvPicPr>
          <p:cNvPr id="121858" name="Picture 2" descr="E:\screen shots\6.png"/>
          <p:cNvPicPr>
            <a:picLocks noChangeAspect="1" noChangeArrowheads="1"/>
          </p:cNvPicPr>
          <p:nvPr/>
        </p:nvPicPr>
        <p:blipFill>
          <a:blip r:embed="rId2"/>
          <a:srcRect/>
          <a:stretch>
            <a:fillRect/>
          </a:stretch>
        </p:blipFill>
        <p:spPr bwMode="auto">
          <a:xfrm>
            <a:off x="457200" y="1143000"/>
            <a:ext cx="7799387" cy="1247775"/>
          </a:xfrm>
          <a:prstGeom prst="rect">
            <a:avLst/>
          </a:prstGeom>
          <a:noFill/>
        </p:spPr>
      </p:pic>
      <p:pic>
        <p:nvPicPr>
          <p:cNvPr id="121859" name="Picture 3" descr="E:\screen shots\7.png"/>
          <p:cNvPicPr>
            <a:picLocks noChangeAspect="1" noChangeArrowheads="1"/>
          </p:cNvPicPr>
          <p:nvPr/>
        </p:nvPicPr>
        <p:blipFill>
          <a:blip r:embed="rId3"/>
          <a:srcRect/>
          <a:stretch>
            <a:fillRect/>
          </a:stretch>
        </p:blipFill>
        <p:spPr bwMode="auto">
          <a:xfrm>
            <a:off x="381000" y="2667000"/>
            <a:ext cx="7942263" cy="1228725"/>
          </a:xfrm>
          <a:prstGeom prst="rect">
            <a:avLst/>
          </a:prstGeom>
          <a:noFill/>
        </p:spPr>
      </p:pic>
      <p:pic>
        <p:nvPicPr>
          <p:cNvPr id="121860" name="Picture 4" descr="E:\screen shots\8.png"/>
          <p:cNvPicPr>
            <a:picLocks noChangeAspect="1" noChangeArrowheads="1"/>
          </p:cNvPicPr>
          <p:nvPr/>
        </p:nvPicPr>
        <p:blipFill>
          <a:blip r:embed="rId4"/>
          <a:srcRect/>
          <a:stretch>
            <a:fillRect/>
          </a:stretch>
        </p:blipFill>
        <p:spPr bwMode="auto">
          <a:xfrm>
            <a:off x="457200" y="4114800"/>
            <a:ext cx="7770813" cy="1266825"/>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81000" y="228600"/>
            <a:ext cx="8382000" cy="762000"/>
          </a:xfrm>
        </p:spPr>
        <p:txBody>
          <a:bodyPr>
            <a:normAutofit fontScale="90000"/>
          </a:bodyPr>
          <a:lstStyle/>
          <a:p>
            <a:r>
              <a:rPr lang="en-US" sz="3200" dirty="0" smtClean="0"/>
              <a:t/>
            </a:r>
            <a:br>
              <a:rPr lang="en-US" sz="3200" dirty="0" smtClean="0"/>
            </a:br>
            <a:r>
              <a:rPr lang="en-US" sz="3200" b="1" dirty="0" smtClean="0">
                <a:solidFill>
                  <a:schemeClr val="dk1"/>
                </a:solidFill>
              </a:rPr>
              <a:t> Types of financial institutions </a:t>
            </a:r>
            <a:r>
              <a:rPr lang="en-US" b="1" dirty="0" smtClean="0"/>
              <a:t/>
            </a:r>
            <a:br>
              <a:rPr lang="en-US" b="1" dirty="0" smtClean="0"/>
            </a:br>
            <a:endParaRPr lang="en-US" b="1" dirty="0"/>
          </a:p>
        </p:txBody>
      </p:sp>
      <p:sp>
        <p:nvSpPr>
          <p:cNvPr id="6" name="Subtitle 5"/>
          <p:cNvSpPr>
            <a:spLocks noGrp="1"/>
          </p:cNvSpPr>
          <p:nvPr>
            <p:ph type="subTitle" idx="1"/>
          </p:nvPr>
        </p:nvSpPr>
        <p:spPr>
          <a:xfrm>
            <a:off x="304800" y="1371600"/>
            <a:ext cx="8534400" cy="5029200"/>
          </a:xfrm>
        </p:spPr>
        <p:txBody>
          <a:bodyPr>
            <a:normAutofit/>
          </a:bodyPr>
          <a:lstStyle/>
          <a:p>
            <a:pPr algn="l"/>
            <a:r>
              <a:rPr lang="en-US" sz="2800" b="1" dirty="0" smtClean="0">
                <a:solidFill>
                  <a:schemeClr val="tx1"/>
                </a:solidFill>
              </a:rPr>
              <a:t>.</a:t>
            </a:r>
          </a:p>
        </p:txBody>
      </p:sp>
      <p:pic>
        <p:nvPicPr>
          <p:cNvPr id="122882" name="Picture 2" descr="E:\screen shots\9.png"/>
          <p:cNvPicPr>
            <a:picLocks noChangeAspect="1" noChangeArrowheads="1"/>
          </p:cNvPicPr>
          <p:nvPr/>
        </p:nvPicPr>
        <p:blipFill>
          <a:blip r:embed="rId2"/>
          <a:srcRect/>
          <a:stretch>
            <a:fillRect/>
          </a:stretch>
        </p:blipFill>
        <p:spPr bwMode="auto">
          <a:xfrm>
            <a:off x="685800" y="1143000"/>
            <a:ext cx="7704137" cy="1257300"/>
          </a:xfrm>
          <a:prstGeom prst="rect">
            <a:avLst/>
          </a:prstGeom>
          <a:noFill/>
        </p:spPr>
      </p:pic>
      <p:pic>
        <p:nvPicPr>
          <p:cNvPr id="122883" name="Picture 3" descr="E:\screen shots\10.png"/>
          <p:cNvPicPr>
            <a:picLocks noChangeAspect="1" noChangeArrowheads="1"/>
          </p:cNvPicPr>
          <p:nvPr/>
        </p:nvPicPr>
        <p:blipFill>
          <a:blip r:embed="rId3"/>
          <a:srcRect/>
          <a:stretch>
            <a:fillRect/>
          </a:stretch>
        </p:blipFill>
        <p:spPr bwMode="auto">
          <a:xfrm>
            <a:off x="685800" y="2590800"/>
            <a:ext cx="7808913" cy="1257300"/>
          </a:xfrm>
          <a:prstGeom prst="rect">
            <a:avLst/>
          </a:prstGeom>
          <a:noFill/>
        </p:spPr>
      </p:pic>
      <p:pic>
        <p:nvPicPr>
          <p:cNvPr id="122884" name="Picture 4" descr="E:\screen shots\11.png"/>
          <p:cNvPicPr>
            <a:picLocks noChangeAspect="1" noChangeArrowheads="1"/>
          </p:cNvPicPr>
          <p:nvPr/>
        </p:nvPicPr>
        <p:blipFill>
          <a:blip r:embed="rId4"/>
          <a:srcRect/>
          <a:stretch>
            <a:fillRect/>
          </a:stretch>
        </p:blipFill>
        <p:spPr bwMode="auto">
          <a:xfrm>
            <a:off x="685800" y="4114800"/>
            <a:ext cx="7885113" cy="1247775"/>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screen shots\finans syst 1.png"/>
          <p:cNvPicPr>
            <a:picLocks noChangeAspect="1" noChangeArrowheads="1"/>
          </p:cNvPicPr>
          <p:nvPr/>
        </p:nvPicPr>
        <p:blipFill>
          <a:blip r:embed="rId2"/>
          <a:srcRect/>
          <a:stretch>
            <a:fillRect/>
          </a:stretch>
        </p:blipFill>
        <p:spPr bwMode="auto">
          <a:xfrm>
            <a:off x="313152" y="152400"/>
            <a:ext cx="8678448" cy="6324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Subtitle 6"/>
          <p:cNvSpPr>
            <a:spLocks noGrp="1"/>
          </p:cNvSpPr>
          <p:nvPr>
            <p:ph type="subTitle" idx="1"/>
          </p:nvPr>
        </p:nvSpPr>
        <p:spPr/>
        <p:txBody>
          <a:bodyPr/>
          <a:lstStyle/>
          <a:p>
            <a:r>
              <a:rPr lang="en-US" dirty="0" smtClean="0"/>
              <a:t>.</a:t>
            </a:r>
            <a:endParaRPr lang="en-US" dirty="0"/>
          </a:p>
        </p:txBody>
      </p:sp>
      <p:sp>
        <p:nvSpPr>
          <p:cNvPr id="8" name="Title 7"/>
          <p:cNvSpPr>
            <a:spLocks noGrp="1"/>
          </p:cNvSpPr>
          <p:nvPr>
            <p:ph type="ctrTitle"/>
          </p:nvPr>
        </p:nvSpPr>
        <p:spPr/>
        <p:txBody>
          <a:bodyPr/>
          <a:lstStyle/>
          <a:p>
            <a:r>
              <a:rPr lang="en-US" dirty="0" smtClean="0"/>
              <a:t>.</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457199"/>
            <a:ext cx="7772400" cy="533401"/>
          </a:xfrm>
        </p:spPr>
        <p:txBody>
          <a:bodyPr>
            <a:normAutofit fontScale="90000"/>
          </a:bodyPr>
          <a:lstStyle/>
          <a:p>
            <a:pPr algn="l"/>
            <a:r>
              <a:rPr lang="en-US" dirty="0" smtClean="0"/>
              <a:t>Role of Financial Institutions </a:t>
            </a:r>
            <a:endParaRPr lang="en-US" dirty="0"/>
          </a:p>
        </p:txBody>
      </p:sp>
      <p:sp>
        <p:nvSpPr>
          <p:cNvPr id="6" name="Subtitle 5"/>
          <p:cNvSpPr>
            <a:spLocks noGrp="1"/>
          </p:cNvSpPr>
          <p:nvPr>
            <p:ph type="subTitle" idx="1"/>
          </p:nvPr>
        </p:nvSpPr>
        <p:spPr>
          <a:xfrm>
            <a:off x="228600" y="1295400"/>
            <a:ext cx="8534400" cy="5334000"/>
          </a:xfrm>
        </p:spPr>
        <p:txBody>
          <a:bodyPr>
            <a:normAutofit/>
          </a:bodyPr>
          <a:lstStyle/>
          <a:p>
            <a:pPr algn="just"/>
            <a:r>
              <a:rPr lang="en-US" sz="2800" dirty="0" smtClean="0">
                <a:solidFill>
                  <a:schemeClr val="tx1"/>
                </a:solidFill>
              </a:rPr>
              <a:t>The processes of globalization that have engulfed the world economy caused significant changes in the bank industry. </a:t>
            </a:r>
          </a:p>
          <a:p>
            <a:pPr algn="just"/>
            <a:r>
              <a:rPr lang="en-US" sz="2800" dirty="0" smtClean="0">
                <a:solidFill>
                  <a:schemeClr val="tx1"/>
                </a:solidFill>
              </a:rPr>
              <a:t>Banks more and more look like financial supermarkets which offer a complete service from the classic work through investment banking, insurance and trade securities.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457199"/>
            <a:ext cx="7772400" cy="533401"/>
          </a:xfrm>
        </p:spPr>
        <p:txBody>
          <a:bodyPr>
            <a:normAutofit fontScale="90000"/>
          </a:bodyPr>
          <a:lstStyle/>
          <a:p>
            <a:pPr algn="l"/>
            <a:r>
              <a:rPr lang="en-US" dirty="0" smtClean="0"/>
              <a:t>Role of Financial Institutions </a:t>
            </a:r>
            <a:endParaRPr lang="en-US" dirty="0"/>
          </a:p>
        </p:txBody>
      </p:sp>
      <p:sp>
        <p:nvSpPr>
          <p:cNvPr id="6" name="Subtitle 5"/>
          <p:cNvSpPr>
            <a:spLocks noGrp="1"/>
          </p:cNvSpPr>
          <p:nvPr>
            <p:ph type="subTitle" idx="1"/>
          </p:nvPr>
        </p:nvSpPr>
        <p:spPr>
          <a:xfrm>
            <a:off x="228600" y="1295400"/>
            <a:ext cx="8534400" cy="5334000"/>
          </a:xfrm>
        </p:spPr>
        <p:txBody>
          <a:bodyPr>
            <a:noAutofit/>
          </a:bodyPr>
          <a:lstStyle/>
          <a:p>
            <a:pPr algn="just"/>
            <a:r>
              <a:rPr lang="en-US" sz="2400" dirty="0" smtClean="0">
                <a:solidFill>
                  <a:schemeClr val="tx1"/>
                </a:solidFill>
              </a:rPr>
              <a:t>System of financial markets and institutions has a much more important role than the </a:t>
            </a:r>
            <a:r>
              <a:rPr lang="en-US" sz="2400" dirty="0" smtClean="0">
                <a:solidFill>
                  <a:srgbClr val="FF0000"/>
                </a:solidFill>
              </a:rPr>
              <a:t>role of converting savings into investment</a:t>
            </a:r>
            <a:r>
              <a:rPr lang="en-US" sz="2400" dirty="0" smtClean="0">
                <a:solidFill>
                  <a:schemeClr val="tx1"/>
                </a:solidFill>
              </a:rPr>
              <a:t>.</a:t>
            </a:r>
          </a:p>
          <a:p>
            <a:pPr algn="just"/>
            <a:r>
              <a:rPr lang="en-US" sz="2400" dirty="0" smtClean="0">
                <a:solidFill>
                  <a:schemeClr val="tx1"/>
                </a:solidFill>
                <a:latin typeface="Times New Roman" pitchFamily="18" charset="0"/>
                <a:cs typeface="Times New Roman" pitchFamily="18" charset="0"/>
              </a:rPr>
              <a:t>1.One of the more recent microeconomic approaches to </a:t>
            </a:r>
            <a:r>
              <a:rPr lang="en-US" sz="2400" dirty="0" smtClean="0">
                <a:solidFill>
                  <a:srgbClr val="FF0000"/>
                </a:solidFill>
                <a:latin typeface="Times New Roman" pitchFamily="18" charset="0"/>
                <a:cs typeface="Times New Roman" pitchFamily="18" charset="0"/>
              </a:rPr>
              <a:t>economic growth is the promotion of entrepreneurial activities.</a:t>
            </a:r>
          </a:p>
          <a:p>
            <a:pPr algn="just"/>
            <a:r>
              <a:rPr lang="en-US" sz="2400" dirty="0" smtClean="0">
                <a:solidFill>
                  <a:schemeClr val="tx1"/>
                </a:solidFill>
                <a:latin typeface="Times New Roman" pitchFamily="18" charset="0"/>
                <a:cs typeface="Times New Roman" pitchFamily="18" charset="0"/>
              </a:rPr>
              <a:t>2. Entrepreneurial efforts have been found to generate a wide range of economic benefits, including </a:t>
            </a:r>
            <a:r>
              <a:rPr lang="en-US" sz="2400" dirty="0" smtClean="0">
                <a:solidFill>
                  <a:srgbClr val="FF0000"/>
                </a:solidFill>
                <a:latin typeface="Times New Roman" pitchFamily="18" charset="0"/>
                <a:cs typeface="Times New Roman" pitchFamily="18" charset="0"/>
              </a:rPr>
              <a:t>new businesses, new jobs, innovative products and services.</a:t>
            </a:r>
          </a:p>
          <a:p>
            <a:pPr algn="just"/>
            <a:r>
              <a:rPr lang="en-US" sz="2400" dirty="0" smtClean="0">
                <a:solidFill>
                  <a:schemeClr val="tx1"/>
                </a:solidFill>
                <a:latin typeface="Times New Roman" pitchFamily="18" charset="0"/>
                <a:cs typeface="Times New Roman" pitchFamily="18" charset="0"/>
              </a:rPr>
              <a:t>3. Financing the small scale sector: Credit is the prime input for sustained growth of small scale sector and its availability is thus a matter of great importance.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457199"/>
            <a:ext cx="7772400" cy="533401"/>
          </a:xfrm>
        </p:spPr>
        <p:txBody>
          <a:bodyPr>
            <a:normAutofit fontScale="90000"/>
          </a:bodyPr>
          <a:lstStyle/>
          <a:p>
            <a:pPr algn="l"/>
            <a:r>
              <a:rPr lang="en-US" dirty="0" smtClean="0"/>
              <a:t>Role of Financial Institutions </a:t>
            </a:r>
            <a:endParaRPr lang="en-US" dirty="0"/>
          </a:p>
        </p:txBody>
      </p:sp>
      <p:sp>
        <p:nvSpPr>
          <p:cNvPr id="6" name="Subtitle 5"/>
          <p:cNvSpPr>
            <a:spLocks noGrp="1"/>
          </p:cNvSpPr>
          <p:nvPr>
            <p:ph type="subTitle" idx="1"/>
          </p:nvPr>
        </p:nvSpPr>
        <p:spPr>
          <a:xfrm>
            <a:off x="228600" y="1295400"/>
            <a:ext cx="8534400" cy="5334000"/>
          </a:xfrm>
        </p:spPr>
        <p:txBody>
          <a:bodyPr>
            <a:normAutofit lnSpcReduction="10000"/>
          </a:bodyPr>
          <a:lstStyle/>
          <a:p>
            <a:pPr algn="just"/>
            <a:r>
              <a:rPr lang="en-US" sz="2800" dirty="0" smtClean="0">
                <a:solidFill>
                  <a:schemeClr val="tx1"/>
                </a:solidFill>
              </a:rPr>
              <a:t>4</a:t>
            </a:r>
            <a:r>
              <a:rPr lang="en-US" sz="3600" dirty="0" smtClean="0">
                <a:solidFill>
                  <a:schemeClr val="tx1"/>
                </a:solidFill>
              </a:rPr>
              <a:t>. </a:t>
            </a:r>
            <a:r>
              <a:rPr lang="en-US" sz="2800" b="1" dirty="0" smtClean="0">
                <a:solidFill>
                  <a:schemeClr val="tx1"/>
                </a:solidFill>
              </a:rPr>
              <a:t>Micro Finance Credit</a:t>
            </a:r>
            <a:r>
              <a:rPr lang="en-US" sz="2800" dirty="0" smtClean="0">
                <a:solidFill>
                  <a:schemeClr val="tx1"/>
                </a:solidFill>
              </a:rPr>
              <a:t>: Providing loans to unemployed or low-income individuals or groups who would otherwise have no other means of gaining financial services.</a:t>
            </a:r>
          </a:p>
          <a:p>
            <a:pPr algn="just"/>
            <a:r>
              <a:rPr lang="en-US" sz="2800" dirty="0" smtClean="0">
                <a:solidFill>
                  <a:schemeClr val="tx1"/>
                </a:solidFill>
              </a:rPr>
              <a:t>5. </a:t>
            </a:r>
            <a:r>
              <a:rPr lang="en-US" sz="2800" b="1" dirty="0" smtClean="0">
                <a:solidFill>
                  <a:schemeClr val="tx1"/>
                </a:solidFill>
              </a:rPr>
              <a:t>State level Institutions</a:t>
            </a:r>
            <a:r>
              <a:rPr lang="en-US" sz="2800" dirty="0" smtClean="0">
                <a:solidFill>
                  <a:schemeClr val="tx1"/>
                </a:solidFill>
              </a:rPr>
              <a:t>: Several financial institutions have been set up at the State level which supplement the financial assistance provided by the all India institutions.</a:t>
            </a:r>
          </a:p>
          <a:p>
            <a:pPr algn="just"/>
            <a:r>
              <a:rPr lang="en-US" sz="2800" dirty="0" smtClean="0">
                <a:solidFill>
                  <a:schemeClr val="tx1"/>
                </a:solidFill>
              </a:rPr>
              <a:t>6. </a:t>
            </a:r>
            <a:r>
              <a:rPr lang="en-US" sz="2800" b="1" dirty="0" smtClean="0">
                <a:solidFill>
                  <a:schemeClr val="tx1"/>
                </a:solidFill>
              </a:rPr>
              <a:t>Insurance and Financial services</a:t>
            </a:r>
            <a:r>
              <a:rPr lang="en-US" sz="2800" dirty="0" smtClean="0">
                <a:solidFill>
                  <a:schemeClr val="tx1"/>
                </a:solidFill>
              </a:rPr>
              <a:t>: The institutions are supporting a broad range of financial services to help expand local capital markets and develop local financial infrastructure.</a:t>
            </a:r>
          </a:p>
          <a:p>
            <a:pPr algn="just"/>
            <a:r>
              <a:rPr lang="en-US" sz="2800" b="1" dirty="0" smtClean="0">
                <a:solidFill>
                  <a:schemeClr val="tx1"/>
                </a:solidFill>
              </a:rPr>
              <a:t>And Development financial Institutions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457199"/>
            <a:ext cx="7772400" cy="533401"/>
          </a:xfrm>
        </p:spPr>
        <p:txBody>
          <a:bodyPr>
            <a:normAutofit fontScale="90000"/>
          </a:bodyPr>
          <a:lstStyle/>
          <a:p>
            <a:pPr algn="l"/>
            <a:r>
              <a:rPr lang="en-US" dirty="0" smtClean="0">
                <a:solidFill>
                  <a:srgbClr val="FF0000"/>
                </a:solidFill>
              </a:rPr>
              <a:t>Home Assignment  </a:t>
            </a:r>
            <a:endParaRPr lang="en-US" dirty="0">
              <a:solidFill>
                <a:srgbClr val="FF0000"/>
              </a:solidFill>
            </a:endParaRPr>
          </a:p>
        </p:txBody>
      </p:sp>
      <p:sp>
        <p:nvSpPr>
          <p:cNvPr id="6" name="Subtitle 5"/>
          <p:cNvSpPr>
            <a:spLocks noGrp="1"/>
          </p:cNvSpPr>
          <p:nvPr>
            <p:ph type="subTitle" idx="1"/>
          </p:nvPr>
        </p:nvSpPr>
        <p:spPr>
          <a:xfrm>
            <a:off x="228600" y="1295400"/>
            <a:ext cx="8534400" cy="5334000"/>
          </a:xfrm>
        </p:spPr>
        <p:txBody>
          <a:bodyPr>
            <a:normAutofit/>
          </a:bodyPr>
          <a:lstStyle/>
          <a:p>
            <a:pPr algn="just"/>
            <a:endParaRPr lang="en-US" sz="2800" b="1" dirty="0" smtClean="0">
              <a:solidFill>
                <a:schemeClr val="tx1"/>
              </a:solidFill>
            </a:endParaRPr>
          </a:p>
          <a:p>
            <a:pPr algn="just"/>
            <a:endParaRPr lang="en-US" sz="2800" b="1" dirty="0" smtClean="0">
              <a:solidFill>
                <a:schemeClr val="tx1"/>
              </a:solidFill>
            </a:endParaRPr>
          </a:p>
          <a:p>
            <a:pPr algn="just"/>
            <a:r>
              <a:rPr lang="en-US" sz="2800" b="1" dirty="0" smtClean="0">
                <a:solidFill>
                  <a:schemeClr val="tx1"/>
                </a:solidFill>
              </a:rPr>
              <a:t>Write a Note on  Development financial Institutions in Ethiopia.</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1524000"/>
            <a:ext cx="8610600" cy="3108543"/>
          </a:xfrm>
          <a:prstGeom prst="rect">
            <a:avLst/>
          </a:prstGeom>
          <a:noFill/>
        </p:spPr>
        <p:txBody>
          <a:bodyPr wrap="square" rtlCol="0">
            <a:spAutoFit/>
          </a:bodyPr>
          <a:lstStyle/>
          <a:p>
            <a:r>
              <a:rPr lang="en-US" sz="3600" b="1" dirty="0" smtClean="0">
                <a:solidFill>
                  <a:schemeClr val="accent3">
                    <a:lumMod val="50000"/>
                  </a:schemeClr>
                </a:solidFill>
                <a:latin typeface="Arial Black" pitchFamily="34" charset="0"/>
              </a:rPr>
              <a:t>           </a:t>
            </a:r>
          </a:p>
          <a:p>
            <a:r>
              <a:rPr lang="en-US" sz="3600" b="1" dirty="0" smtClean="0">
                <a:solidFill>
                  <a:schemeClr val="accent3">
                    <a:lumMod val="50000"/>
                  </a:schemeClr>
                </a:solidFill>
                <a:latin typeface="Arial Black" pitchFamily="34" charset="0"/>
              </a:rPr>
              <a:t>            </a:t>
            </a:r>
          </a:p>
          <a:p>
            <a:endParaRPr lang="en-US" sz="3600" b="1" dirty="0" smtClean="0">
              <a:solidFill>
                <a:schemeClr val="accent3">
                  <a:lumMod val="50000"/>
                </a:schemeClr>
              </a:solidFill>
              <a:latin typeface="Arial Black" pitchFamily="34" charset="0"/>
            </a:endParaRPr>
          </a:p>
          <a:p>
            <a:pPr algn="ctr"/>
            <a:r>
              <a:rPr lang="en-US" sz="4400" b="1" dirty="0" smtClean="0">
                <a:solidFill>
                  <a:schemeClr val="accent3">
                    <a:lumMod val="50000"/>
                  </a:schemeClr>
                </a:solidFill>
                <a:latin typeface="Arial Black" pitchFamily="34" charset="0"/>
              </a:rPr>
              <a:t>Financial Market</a:t>
            </a:r>
          </a:p>
          <a:p>
            <a:endParaRPr lang="en-US" sz="4400" b="1" i="1" dirty="0">
              <a:solidFill>
                <a:schemeClr val="accent3">
                  <a:lumMod val="50000"/>
                </a:schemeClr>
              </a:solidFill>
              <a:latin typeface="Arial Black" pitchFamily="34"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57200"/>
            <a:ext cx="9144000" cy="2819399"/>
          </a:xfrm>
        </p:spPr>
        <p:txBody>
          <a:bodyPr>
            <a:normAutofit/>
          </a:bodyPr>
          <a:lstStyle/>
          <a:p>
            <a:pPr algn="l">
              <a:buFont typeface="Wingdings" pitchFamily="2" charset="2"/>
              <a:buChar char="Ø"/>
            </a:pPr>
            <a:r>
              <a:rPr lang="en-US" sz="2400" i="1" dirty="0" smtClean="0">
                <a:latin typeface="Andalus" pitchFamily="18" charset="-78"/>
                <a:cs typeface="Andalus" pitchFamily="18" charset="-78"/>
              </a:rPr>
              <a:t> It is the market for sale and purchase of stocks (shares), bonds, bills</a:t>
            </a:r>
            <a:br>
              <a:rPr lang="en-US" sz="2400" i="1" dirty="0" smtClean="0">
                <a:latin typeface="Andalus" pitchFamily="18" charset="-78"/>
                <a:cs typeface="Andalus" pitchFamily="18" charset="-78"/>
              </a:rPr>
            </a:br>
            <a:r>
              <a:rPr lang="en-US" sz="2400" i="1" dirty="0" smtClean="0">
                <a:latin typeface="Andalus" pitchFamily="18" charset="-78"/>
                <a:cs typeface="Andalus" pitchFamily="18" charset="-78"/>
              </a:rPr>
              <a:t> of exchange, commodities, foreign currency etc which works as liquid assets.</a:t>
            </a:r>
            <a:br>
              <a:rPr lang="en-US" sz="2400" i="1" dirty="0" smtClean="0">
                <a:latin typeface="Andalus" pitchFamily="18" charset="-78"/>
                <a:cs typeface="Andalus" pitchFamily="18" charset="-78"/>
              </a:rPr>
            </a:br>
            <a:r>
              <a:rPr lang="en-US" sz="2400" i="1" dirty="0" smtClean="0">
                <a:latin typeface="Andalus" pitchFamily="18" charset="-78"/>
                <a:cs typeface="Andalus" pitchFamily="18" charset="-78"/>
              </a:rPr>
              <a:t/>
            </a:r>
            <a:br>
              <a:rPr lang="en-US" sz="2400" i="1" dirty="0" smtClean="0">
                <a:latin typeface="Andalus" pitchFamily="18" charset="-78"/>
                <a:cs typeface="Andalus" pitchFamily="18" charset="-78"/>
              </a:rPr>
            </a:br>
            <a:r>
              <a:rPr lang="en-US" sz="2400" i="1" dirty="0" smtClean="0">
                <a:latin typeface="Andalus" pitchFamily="18" charset="-78"/>
                <a:cs typeface="Andalus" pitchFamily="18" charset="-78"/>
              </a:rPr>
              <a:t>            Financial market is of two types:</a:t>
            </a:r>
            <a:endParaRPr lang="en-US" sz="2400" i="1" dirty="0">
              <a:latin typeface="Andalus" pitchFamily="18" charset="-78"/>
              <a:cs typeface="Andalus" pitchFamily="18" charset="-78"/>
            </a:endParaRPr>
          </a:p>
        </p:txBody>
      </p:sp>
      <p:sp>
        <p:nvSpPr>
          <p:cNvPr id="5" name="TextBox 4"/>
          <p:cNvSpPr txBox="1"/>
          <p:nvPr/>
        </p:nvSpPr>
        <p:spPr>
          <a:xfrm>
            <a:off x="990600" y="0"/>
            <a:ext cx="9144000" cy="1200329"/>
          </a:xfrm>
          <a:prstGeom prst="rect">
            <a:avLst/>
          </a:prstGeom>
          <a:noFill/>
        </p:spPr>
        <p:txBody>
          <a:bodyPr wrap="square" rtlCol="0">
            <a:spAutoFit/>
          </a:bodyPr>
          <a:lstStyle/>
          <a:p>
            <a:r>
              <a:rPr lang="en-US" sz="3600" b="1" u="sng" dirty="0" smtClean="0">
                <a:solidFill>
                  <a:schemeClr val="accent3">
                    <a:lumMod val="50000"/>
                  </a:schemeClr>
                </a:solidFill>
                <a:latin typeface="Arial Black" pitchFamily="34" charset="0"/>
              </a:rPr>
              <a:t>Financial Market</a:t>
            </a:r>
          </a:p>
          <a:p>
            <a:endParaRPr lang="en-US" sz="3600" b="1" i="1" dirty="0">
              <a:solidFill>
                <a:schemeClr val="accent3">
                  <a:lumMod val="50000"/>
                </a:schemeClr>
              </a:solidFill>
              <a:latin typeface="Arial Black" pitchFamily="34" charset="0"/>
            </a:endParaRPr>
          </a:p>
        </p:txBody>
      </p:sp>
      <p:sp>
        <p:nvSpPr>
          <p:cNvPr id="7" name="Straight Connector 3"/>
          <p:cNvSpPr/>
          <p:nvPr/>
        </p:nvSpPr>
        <p:spPr>
          <a:xfrm>
            <a:off x="4147794" y="4393431"/>
            <a:ext cx="1879838" cy="572306"/>
          </a:xfrm>
          <a:custGeom>
            <a:avLst/>
            <a:gdLst/>
            <a:ahLst/>
            <a:cxnLst/>
            <a:rect l="0" t="0" r="0" b="0"/>
            <a:pathLst>
              <a:path>
                <a:moveTo>
                  <a:pt x="0" y="0"/>
                </a:moveTo>
                <a:lnTo>
                  <a:pt x="0" y="390223"/>
                </a:lnTo>
                <a:lnTo>
                  <a:pt x="1879838" y="390223"/>
                </a:lnTo>
                <a:lnTo>
                  <a:pt x="1879838" y="57230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 name="Straight Connector 4"/>
          <p:cNvSpPr/>
          <p:nvPr/>
        </p:nvSpPr>
        <p:spPr>
          <a:xfrm>
            <a:off x="2278156" y="4393431"/>
            <a:ext cx="1869637" cy="571661"/>
          </a:xfrm>
          <a:custGeom>
            <a:avLst/>
            <a:gdLst/>
            <a:ahLst/>
            <a:cxnLst/>
            <a:rect l="0" t="0" r="0" b="0"/>
            <a:pathLst>
              <a:path>
                <a:moveTo>
                  <a:pt x="1869637" y="0"/>
                </a:moveTo>
                <a:lnTo>
                  <a:pt x="1869637" y="389578"/>
                </a:lnTo>
                <a:lnTo>
                  <a:pt x="0" y="389578"/>
                </a:lnTo>
                <a:lnTo>
                  <a:pt x="0" y="571661"/>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 name="Rounded Rectangle 8"/>
          <p:cNvSpPr/>
          <p:nvPr/>
        </p:nvSpPr>
        <p:spPr>
          <a:xfrm>
            <a:off x="3241238" y="3505821"/>
            <a:ext cx="1965513" cy="1248101"/>
          </a:xfrm>
          <a:prstGeom prst="roundRect">
            <a:avLst>
              <a:gd name="adj" fmla="val 10000"/>
            </a:avLst>
          </a:prstGeom>
        </p:spPr>
        <p:style>
          <a:lnRef idx="1">
            <a:schemeClr val="dk1"/>
          </a:lnRef>
          <a:fillRef idx="2">
            <a:schemeClr val="dk1"/>
          </a:fillRef>
          <a:effectRef idx="1">
            <a:schemeClr val="dk1"/>
          </a:effectRef>
          <a:fontRef idx="minor">
            <a:schemeClr val="dk1"/>
          </a:fontRef>
        </p:style>
      </p:sp>
      <p:grpSp>
        <p:nvGrpSpPr>
          <p:cNvPr id="3" name="Group 9"/>
          <p:cNvGrpSpPr/>
          <p:nvPr/>
        </p:nvGrpSpPr>
        <p:grpSpPr>
          <a:xfrm>
            <a:off x="3383428" y="3352800"/>
            <a:ext cx="1965513" cy="1248101"/>
            <a:chOff x="2479238" y="208090"/>
            <a:chExt cx="1965513" cy="1248101"/>
          </a:xfrm>
          <a:scene3d>
            <a:camera prst="orthographicFront">
              <a:rot lat="0" lon="0" rev="0"/>
            </a:camera>
            <a:lightRig rig="glow" dir="t">
              <a:rot lat="0" lon="0" rev="4800000"/>
            </a:lightRig>
          </a:scene3d>
        </p:grpSpPr>
        <p:sp>
          <p:nvSpPr>
            <p:cNvPr id="19" name="Rounded Rectangle 18"/>
            <p:cNvSpPr/>
            <p:nvPr/>
          </p:nvSpPr>
          <p:spPr>
            <a:xfrm>
              <a:off x="2479238" y="208090"/>
              <a:ext cx="1965513" cy="1248101"/>
            </a:xfrm>
            <a:prstGeom prst="roundRect">
              <a:avLst>
                <a:gd name="adj" fmla="val 10000"/>
              </a:avLst>
            </a:prstGeom>
            <a:ln>
              <a:noFill/>
            </a:ln>
            <a:effectLst>
              <a:outerShdw blurRad="190500" dist="228600" dir="2700000" algn="ctr">
                <a:srgbClr val="000000">
                  <a:alpha val="30000"/>
                </a:srgbClr>
              </a:outerShdw>
            </a:effectLst>
            <a:sp3d prstMaterial="matte">
              <a:bevelT w="127000" h="63500"/>
            </a:sp3d>
          </p:spPr>
          <p:style>
            <a:lnRef idx="0">
              <a:schemeClr val="accent1"/>
            </a:lnRef>
            <a:fillRef idx="3">
              <a:schemeClr val="accent1"/>
            </a:fillRef>
            <a:effectRef idx="3">
              <a:schemeClr val="accent1"/>
            </a:effectRef>
            <a:fontRef idx="minor">
              <a:schemeClr val="dk1">
                <a:hueOff val="0"/>
                <a:satOff val="0"/>
                <a:lumOff val="0"/>
                <a:alphaOff val="0"/>
              </a:schemeClr>
            </a:fontRef>
          </p:style>
        </p:sp>
        <p:sp>
          <p:nvSpPr>
            <p:cNvPr id="20" name="Rounded Rectangle 7"/>
            <p:cNvSpPr/>
            <p:nvPr/>
          </p:nvSpPr>
          <p:spPr>
            <a:xfrm>
              <a:off x="2515794" y="244646"/>
              <a:ext cx="1892401" cy="1174989"/>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200" b="1" kern="1200" dirty="0" smtClean="0"/>
                <a:t>FINANCIAL</a:t>
              </a:r>
              <a:r>
                <a:rPr lang="en-US" sz="2200" kern="1200" dirty="0" smtClean="0"/>
                <a:t> </a:t>
              </a:r>
              <a:r>
                <a:rPr lang="en-US" sz="2400" b="1" kern="1200" dirty="0" smtClean="0"/>
                <a:t>MARKETS</a:t>
              </a:r>
              <a:endParaRPr lang="en-US" sz="2400" b="1" kern="1200" dirty="0"/>
            </a:p>
          </p:txBody>
        </p:sp>
      </p:grpSp>
      <p:sp>
        <p:nvSpPr>
          <p:cNvPr id="11" name="Rounded Rectangle 10"/>
          <p:cNvSpPr/>
          <p:nvPr/>
        </p:nvSpPr>
        <p:spPr>
          <a:xfrm>
            <a:off x="1295400" y="4965092"/>
            <a:ext cx="1965513" cy="1248101"/>
          </a:xfrm>
          <a:prstGeom prst="roundRect">
            <a:avLst>
              <a:gd name="adj" fmla="val 10000"/>
            </a:avLst>
          </a:prstGeom>
        </p:spPr>
        <p:style>
          <a:lnRef idx="1">
            <a:schemeClr val="dk1"/>
          </a:lnRef>
          <a:fillRef idx="2">
            <a:schemeClr val="dk1"/>
          </a:fillRef>
          <a:effectRef idx="1">
            <a:schemeClr val="dk1"/>
          </a:effectRef>
          <a:fontRef idx="minor">
            <a:schemeClr val="dk1"/>
          </a:fontRef>
        </p:style>
      </p:sp>
      <p:grpSp>
        <p:nvGrpSpPr>
          <p:cNvPr id="4" name="Group 11"/>
          <p:cNvGrpSpPr/>
          <p:nvPr/>
        </p:nvGrpSpPr>
        <p:grpSpPr>
          <a:xfrm>
            <a:off x="1513790" y="5172563"/>
            <a:ext cx="1965513" cy="1248101"/>
            <a:chOff x="609600" y="2027853"/>
            <a:chExt cx="1965513" cy="1248101"/>
          </a:xfrm>
          <a:scene3d>
            <a:camera prst="orthographicFront">
              <a:rot lat="0" lon="0" rev="0"/>
            </a:camera>
            <a:lightRig rig="glow" dir="t">
              <a:rot lat="0" lon="0" rev="4800000"/>
            </a:lightRig>
          </a:scene3d>
        </p:grpSpPr>
        <p:sp>
          <p:nvSpPr>
            <p:cNvPr id="17" name="Rounded Rectangle 16"/>
            <p:cNvSpPr/>
            <p:nvPr/>
          </p:nvSpPr>
          <p:spPr>
            <a:xfrm>
              <a:off x="609600" y="2027853"/>
              <a:ext cx="1965513" cy="1248101"/>
            </a:xfrm>
            <a:prstGeom prst="roundRect">
              <a:avLst>
                <a:gd name="adj" fmla="val 10000"/>
              </a:avLst>
            </a:prstGeom>
            <a:ln>
              <a:noFill/>
            </a:ln>
            <a:effectLst>
              <a:outerShdw blurRad="190500" dist="228600" dir="2700000" algn="ctr">
                <a:srgbClr val="000000">
                  <a:alpha val="30000"/>
                </a:srgbClr>
              </a:outerShdw>
            </a:effectLst>
            <a:sp3d prstMaterial="matte">
              <a:bevelT w="127000" h="63500"/>
            </a:sp3d>
          </p:spPr>
          <p:style>
            <a:lnRef idx="1">
              <a:schemeClr val="accent6"/>
            </a:lnRef>
            <a:fillRef idx="3">
              <a:schemeClr val="accent6"/>
            </a:fillRef>
            <a:effectRef idx="2">
              <a:schemeClr val="accent6"/>
            </a:effectRef>
            <a:fontRef idx="minor">
              <a:schemeClr val="dk1">
                <a:hueOff val="0"/>
                <a:satOff val="0"/>
                <a:lumOff val="0"/>
                <a:alphaOff val="0"/>
              </a:schemeClr>
            </a:fontRef>
          </p:style>
        </p:sp>
        <p:sp>
          <p:nvSpPr>
            <p:cNvPr id="18" name="Rounded Rectangle 10"/>
            <p:cNvSpPr/>
            <p:nvPr/>
          </p:nvSpPr>
          <p:spPr>
            <a:xfrm>
              <a:off x="646156" y="2064409"/>
              <a:ext cx="1892401" cy="1174989"/>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MONEY MARKET</a:t>
              </a:r>
              <a:endParaRPr lang="en-US" sz="2400" b="1" kern="1200" dirty="0"/>
            </a:p>
          </p:txBody>
        </p:sp>
      </p:grpSp>
      <p:sp>
        <p:nvSpPr>
          <p:cNvPr id="13" name="Rounded Rectangle 12"/>
          <p:cNvSpPr/>
          <p:nvPr/>
        </p:nvSpPr>
        <p:spPr>
          <a:xfrm>
            <a:off x="5044877" y="4965738"/>
            <a:ext cx="1965513" cy="1248101"/>
          </a:xfrm>
          <a:prstGeom prst="roundRect">
            <a:avLst>
              <a:gd name="adj" fmla="val 10000"/>
            </a:avLst>
          </a:prstGeom>
        </p:spPr>
        <p:style>
          <a:lnRef idx="1">
            <a:schemeClr val="dk1"/>
          </a:lnRef>
          <a:fillRef idx="2">
            <a:schemeClr val="dk1"/>
          </a:fillRef>
          <a:effectRef idx="1">
            <a:schemeClr val="dk1"/>
          </a:effectRef>
          <a:fontRef idx="minor">
            <a:schemeClr val="dk1"/>
          </a:fontRef>
        </p:style>
      </p:sp>
      <p:grpSp>
        <p:nvGrpSpPr>
          <p:cNvPr id="6" name="Group 13"/>
          <p:cNvGrpSpPr/>
          <p:nvPr/>
        </p:nvGrpSpPr>
        <p:grpSpPr>
          <a:xfrm>
            <a:off x="5263267" y="5173208"/>
            <a:ext cx="1965513" cy="1248101"/>
            <a:chOff x="4359077" y="2028498"/>
            <a:chExt cx="1965513" cy="1248101"/>
          </a:xfrm>
          <a:scene3d>
            <a:camera prst="orthographicFront">
              <a:rot lat="0" lon="0" rev="0"/>
            </a:camera>
            <a:lightRig rig="glow" dir="t">
              <a:rot lat="0" lon="0" rev="4800000"/>
            </a:lightRig>
          </a:scene3d>
        </p:grpSpPr>
        <p:sp>
          <p:nvSpPr>
            <p:cNvPr id="15" name="Rounded Rectangle 14"/>
            <p:cNvSpPr/>
            <p:nvPr/>
          </p:nvSpPr>
          <p:spPr>
            <a:xfrm>
              <a:off x="4359077" y="2028498"/>
              <a:ext cx="1965513" cy="1248101"/>
            </a:xfrm>
            <a:prstGeom prst="roundRect">
              <a:avLst>
                <a:gd name="adj" fmla="val 10000"/>
              </a:avLst>
            </a:prstGeom>
            <a:ln>
              <a:noFill/>
            </a:ln>
            <a:effectLst>
              <a:outerShdw blurRad="190500" dist="228600" dir="2700000" algn="ctr">
                <a:srgbClr val="000000">
                  <a:alpha val="30000"/>
                </a:srgbClr>
              </a:outerShdw>
            </a:effectLst>
            <a:sp3d prstMaterial="matte">
              <a:bevelT w="127000" h="63500"/>
            </a:sp3d>
          </p:spPr>
          <p:style>
            <a:lnRef idx="1">
              <a:schemeClr val="accent2"/>
            </a:lnRef>
            <a:fillRef idx="3">
              <a:schemeClr val="accent2"/>
            </a:fillRef>
            <a:effectRef idx="2">
              <a:schemeClr val="accent2"/>
            </a:effectRef>
            <a:fontRef idx="minor">
              <a:schemeClr val="dk1">
                <a:hueOff val="0"/>
                <a:satOff val="0"/>
                <a:lumOff val="0"/>
                <a:alphaOff val="0"/>
              </a:schemeClr>
            </a:fontRef>
          </p:style>
        </p:sp>
        <p:sp>
          <p:nvSpPr>
            <p:cNvPr id="16" name="Rounded Rectangle 13"/>
            <p:cNvSpPr/>
            <p:nvPr/>
          </p:nvSpPr>
          <p:spPr>
            <a:xfrm>
              <a:off x="4395633" y="2065054"/>
              <a:ext cx="1892401" cy="1174989"/>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CAPITAL MARKET</a:t>
              </a:r>
              <a:endParaRPr lang="en-US" sz="2400" b="1" kern="1200" dirty="0"/>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2000"/>
                                        <p:tgtEl>
                                          <p:spTgt spid="9"/>
                                        </p:tgtEl>
                                      </p:cBhvr>
                                    </p:animEffect>
                                  </p:childTnLst>
                                </p:cTn>
                              </p:par>
                              <p:par>
                                <p:cTn id="19" presetID="10"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2000"/>
                                        <p:tgtEl>
                                          <p:spTgt spid="3"/>
                                        </p:tgtEl>
                                      </p:cBhvr>
                                    </p:animEffect>
                                  </p:childTnLst>
                                </p:cTn>
                              </p:par>
                              <p:par>
                                <p:cTn id="22" presetID="10"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2000"/>
                                        <p:tgtEl>
                                          <p:spTgt spid="11"/>
                                        </p:tgtEl>
                                      </p:cBhvr>
                                    </p:animEffect>
                                  </p:childTnLst>
                                </p:cTn>
                              </p:par>
                              <p:par>
                                <p:cTn id="25" presetID="10"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2000"/>
                                        <p:tgtEl>
                                          <p:spTgt spid="4"/>
                                        </p:tgtEl>
                                      </p:cBhvr>
                                    </p:animEffect>
                                  </p:childTnLst>
                                </p:cTn>
                              </p:par>
                              <p:par>
                                <p:cTn id="28" presetID="10"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2000"/>
                                        <p:tgtEl>
                                          <p:spTgt spid="13"/>
                                        </p:tgtEl>
                                      </p:cBhvr>
                                    </p:animEffect>
                                  </p:childTnLst>
                                </p:cTn>
                              </p:par>
                              <p:par>
                                <p:cTn id="31" presetID="10"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685800"/>
            <a:ext cx="8305800" cy="5791200"/>
          </a:xfrm>
          <a:solidFill>
            <a:schemeClr val="accent4">
              <a:lumMod val="20000"/>
              <a:lumOff val="80000"/>
            </a:schemeClr>
          </a:solidFill>
          <a:scene3d>
            <a:camera prst="orthographicFront"/>
            <a:lightRig rig="threePt" dir="t"/>
          </a:scene3d>
          <a:sp3d>
            <a:bevelT w="266700" h="273050" prst="divot"/>
            <a:bevelB w="273050" h="266700"/>
          </a:sp3d>
        </p:spPr>
        <p:txBody>
          <a:bodyPr>
            <a:normAutofit/>
          </a:bodyPr>
          <a:lstStyle/>
          <a:p>
            <a:endParaRPr lang="en-US" sz="4000" b="1" dirty="0" smtClean="0"/>
          </a:p>
          <a:p>
            <a:endParaRPr lang="en-US" sz="4000" b="1" dirty="0" smtClean="0">
              <a:solidFill>
                <a:srgbClr val="FF0000"/>
              </a:solidFill>
            </a:endParaRPr>
          </a:p>
          <a:p>
            <a:r>
              <a:rPr lang="en-US" sz="4000" b="1" dirty="0" smtClean="0">
                <a:solidFill>
                  <a:srgbClr val="FF0000"/>
                </a:solidFill>
              </a:rPr>
              <a:t>What is the Difference between </a:t>
            </a:r>
          </a:p>
          <a:p>
            <a:endParaRPr lang="en-US" sz="4000" b="1" dirty="0" smtClean="0">
              <a:solidFill>
                <a:srgbClr val="FF0000"/>
              </a:solidFill>
            </a:endParaRPr>
          </a:p>
          <a:p>
            <a:r>
              <a:rPr lang="en-US" sz="4000" b="1" dirty="0" smtClean="0">
                <a:solidFill>
                  <a:schemeClr val="tx1"/>
                </a:solidFill>
              </a:rPr>
              <a:t>Businessman and Entrepreneur?</a:t>
            </a:r>
            <a:endParaRPr lang="en-US" sz="2000" dirty="0" smtClean="0">
              <a:solidFill>
                <a:schemeClr val="tx1"/>
              </a:solidFill>
              <a:latin typeface="David" pitchFamily="34" charset="-79"/>
              <a:ea typeface="Batang" pitchFamily="18" charset="-127"/>
              <a:cs typeface="David" pitchFamily="34" charset="-79"/>
            </a:endParaRPr>
          </a:p>
        </p:txBody>
      </p:sp>
    </p:spTree>
    <p:extLst>
      <p:ext uri="{BB962C8B-B14F-4D97-AF65-F5344CB8AC3E}">
        <p14:creationId xmlns="" xmlns:p14="http://schemas.microsoft.com/office/powerpoint/2010/main" val="41209784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Content Placeholder 3" descr="markets-money_markets-fundamentals-page1-image1.gif"/>
          <p:cNvPicPr>
            <a:picLocks noGrp="1" noChangeAspect="1"/>
          </p:cNvPicPr>
          <p:nvPr>
            <p:ph idx="1"/>
          </p:nvPr>
        </p:nvPicPr>
        <p:blipFill>
          <a:blip r:embed="rId2"/>
          <a:srcRect/>
          <a:stretch>
            <a:fillRect/>
          </a:stretch>
        </p:blipFill>
        <p:spPr>
          <a:xfrm>
            <a:off x="1524000" y="4800600"/>
            <a:ext cx="6248400" cy="1266825"/>
          </a:xfrm>
        </p:spPr>
      </p:pic>
      <p:graphicFrame>
        <p:nvGraphicFramePr>
          <p:cNvPr id="5" name="Diagram 4"/>
          <p:cNvGraphicFramePr/>
          <p:nvPr/>
        </p:nvGraphicFramePr>
        <p:xfrm>
          <a:off x="1524000" y="1371600"/>
          <a:ext cx="6096000" cy="274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5"/>
          <p:cNvSpPr>
            <a:spLocks noGrp="1"/>
          </p:cNvSpPr>
          <p:nvPr>
            <p:ph type="title"/>
          </p:nvPr>
        </p:nvSpPr>
        <p:spPr/>
        <p:txBody>
          <a:bodyPr/>
          <a:lstStyle/>
          <a:p>
            <a:r>
              <a:rPr lang="en-US" dirty="0" smtClean="0"/>
              <a:t>.</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descr="money-graphics-2008_869921a.jpg"/>
          <p:cNvPicPr>
            <a:picLocks noChangeAspect="1"/>
          </p:cNvPicPr>
          <p:nvPr/>
        </p:nvPicPr>
        <p:blipFill>
          <a:blip r:embed="rId2" cstate="print"/>
          <a:stretch>
            <a:fillRect/>
          </a:stretch>
        </p:blipFill>
        <p:spPr>
          <a:xfrm>
            <a:off x="0" y="0"/>
            <a:ext cx="9143999" cy="6858000"/>
          </a:xfrm>
          <a:prstGeom prst="rect">
            <a:avLst/>
          </a:prstGeom>
        </p:spPr>
      </p:pic>
      <p:sp>
        <p:nvSpPr>
          <p:cNvPr id="6" name="TextBox 5"/>
          <p:cNvSpPr txBox="1"/>
          <p:nvPr/>
        </p:nvSpPr>
        <p:spPr>
          <a:xfrm>
            <a:off x="609600" y="1905000"/>
            <a:ext cx="9144000" cy="1200329"/>
          </a:xfrm>
          <a:prstGeom prst="rect">
            <a:avLst/>
          </a:prstGeom>
          <a:noFill/>
        </p:spPr>
        <p:txBody>
          <a:bodyPr wrap="square" rtlCol="0">
            <a:spAutoFit/>
          </a:bodyPr>
          <a:lstStyle/>
          <a:p>
            <a:r>
              <a:rPr lang="en-US" sz="7200" b="1" u="sng" dirty="0" smtClean="0">
                <a:solidFill>
                  <a:schemeClr val="tx1">
                    <a:lumMod val="95000"/>
                    <a:lumOff val="5000"/>
                  </a:schemeClr>
                </a:solidFill>
              </a:rPr>
              <a:t>MONEY MARKET</a:t>
            </a:r>
            <a:endParaRPr lang="en-US" sz="7200" b="1" u="sng"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2" descr="gold-mutual-fund.jpg"/>
          <p:cNvPicPr>
            <a:picLocks noChangeAspect="1"/>
          </p:cNvPicPr>
          <p:nvPr/>
        </p:nvPicPr>
        <p:blipFill>
          <a:blip r:embed="rId2" cstate="print"/>
          <a:stretch>
            <a:fillRect/>
          </a:stretch>
        </p:blipFill>
        <p:spPr>
          <a:xfrm>
            <a:off x="914400" y="0"/>
            <a:ext cx="8229600" cy="6858000"/>
          </a:xfrm>
          <a:prstGeom prst="rect">
            <a:avLst/>
          </a:prstGeom>
        </p:spPr>
      </p:pic>
      <p:sp>
        <p:nvSpPr>
          <p:cNvPr id="4" name="TextBox 3"/>
          <p:cNvSpPr txBox="1"/>
          <p:nvPr/>
        </p:nvSpPr>
        <p:spPr>
          <a:xfrm>
            <a:off x="1066800" y="253425"/>
            <a:ext cx="9144000" cy="646331"/>
          </a:xfrm>
          <a:prstGeom prst="rect">
            <a:avLst/>
          </a:prstGeom>
          <a:noFill/>
        </p:spPr>
        <p:txBody>
          <a:bodyPr wrap="square" rtlCol="0">
            <a:spAutoFit/>
          </a:bodyPr>
          <a:lstStyle/>
          <a:p>
            <a:r>
              <a:rPr lang="en-US" sz="3600" b="1" u="sng" dirty="0" smtClean="0">
                <a:solidFill>
                  <a:schemeClr val="accent3">
                    <a:lumMod val="50000"/>
                  </a:schemeClr>
                </a:solidFill>
                <a:latin typeface="Arial Black" pitchFamily="34" charset="0"/>
              </a:rPr>
              <a:t>Money Market</a:t>
            </a:r>
            <a:endParaRPr lang="en-US" sz="3600" b="1" u="sng" dirty="0">
              <a:solidFill>
                <a:schemeClr val="accent3">
                  <a:lumMod val="50000"/>
                </a:schemeClr>
              </a:solidFill>
              <a:latin typeface="Arial Black" pitchFamily="34" charset="0"/>
            </a:endParaRPr>
          </a:p>
        </p:txBody>
      </p:sp>
      <p:sp>
        <p:nvSpPr>
          <p:cNvPr id="5" name="TextBox 4"/>
          <p:cNvSpPr txBox="1"/>
          <p:nvPr/>
        </p:nvSpPr>
        <p:spPr>
          <a:xfrm>
            <a:off x="533400" y="1407616"/>
            <a:ext cx="4876800" cy="4154984"/>
          </a:xfrm>
          <a:prstGeom prst="rect">
            <a:avLst/>
          </a:prstGeom>
          <a:noFill/>
        </p:spPr>
        <p:txBody>
          <a:bodyPr wrap="square" rtlCol="0">
            <a:spAutoFit/>
          </a:bodyPr>
          <a:lstStyle/>
          <a:p>
            <a:pPr>
              <a:buFont typeface="Wingdings" pitchFamily="2" charset="2"/>
              <a:buChar char="Ø"/>
            </a:pPr>
            <a:r>
              <a:rPr lang="en-US" sz="2400" b="1" dirty="0" smtClean="0"/>
              <a:t>Money market is a mechanism that deals with the lending of short term funds (less than one year)</a:t>
            </a:r>
          </a:p>
          <a:p>
            <a:pPr>
              <a:buFont typeface="Wingdings" pitchFamily="2" charset="2"/>
              <a:buChar char="Ø"/>
            </a:pPr>
            <a:endParaRPr lang="en-US" sz="2400" b="1" dirty="0" smtClean="0"/>
          </a:p>
          <a:p>
            <a:pPr>
              <a:buFont typeface="Wingdings" pitchFamily="2" charset="2"/>
              <a:buChar char="Ø"/>
            </a:pPr>
            <a:endParaRPr lang="en-US" sz="2400" b="1" dirty="0"/>
          </a:p>
          <a:p>
            <a:pPr>
              <a:buFont typeface="Wingdings" pitchFamily="2" charset="2"/>
              <a:buChar char="Ø"/>
            </a:pPr>
            <a:r>
              <a:rPr lang="en-US" sz="2400" b="1" dirty="0" smtClean="0"/>
              <a:t>A segment of the financial market in which financial instrument with high liquidity  and very short maturities are traded.</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fade">
                                      <p:cBhvr>
                                        <p:cTn id="10"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Money Market (1).jpg"/>
          <p:cNvPicPr>
            <a:picLocks noChangeAspect="1"/>
          </p:cNvPicPr>
          <p:nvPr/>
        </p:nvPicPr>
        <p:blipFill>
          <a:blip r:embed="rId2" cstate="print"/>
          <a:stretch>
            <a:fillRect/>
          </a:stretch>
        </p:blipFill>
        <p:spPr>
          <a:xfrm>
            <a:off x="838200" y="0"/>
            <a:ext cx="8305800" cy="6858000"/>
          </a:xfrm>
          <a:prstGeom prst="rect">
            <a:avLst/>
          </a:prstGeom>
        </p:spPr>
      </p:pic>
      <p:sp>
        <p:nvSpPr>
          <p:cNvPr id="4" name="TextBox 3"/>
          <p:cNvSpPr txBox="1"/>
          <p:nvPr/>
        </p:nvSpPr>
        <p:spPr>
          <a:xfrm>
            <a:off x="990600" y="191869"/>
            <a:ext cx="9220200" cy="646331"/>
          </a:xfrm>
          <a:prstGeom prst="rect">
            <a:avLst/>
          </a:prstGeom>
          <a:noFill/>
        </p:spPr>
        <p:txBody>
          <a:bodyPr wrap="square" rtlCol="0">
            <a:spAutoFit/>
          </a:bodyPr>
          <a:lstStyle/>
          <a:p>
            <a:r>
              <a:rPr lang="en-US" sz="3600" b="1" u="sng" dirty="0" smtClean="0">
                <a:solidFill>
                  <a:schemeClr val="accent3">
                    <a:lumMod val="50000"/>
                  </a:schemeClr>
                </a:solidFill>
                <a:latin typeface="Arial Black" pitchFamily="34" charset="0"/>
              </a:rPr>
              <a:t>Features of money market</a:t>
            </a:r>
            <a:endParaRPr lang="en-US" sz="3600" b="1" u="sng" dirty="0">
              <a:solidFill>
                <a:schemeClr val="accent3">
                  <a:lumMod val="50000"/>
                </a:schemeClr>
              </a:solidFill>
              <a:latin typeface="Arial Black" pitchFamily="34" charset="0"/>
            </a:endParaRPr>
          </a:p>
        </p:txBody>
      </p:sp>
      <p:sp>
        <p:nvSpPr>
          <p:cNvPr id="5" name="TextBox 4"/>
          <p:cNvSpPr txBox="1"/>
          <p:nvPr/>
        </p:nvSpPr>
        <p:spPr>
          <a:xfrm>
            <a:off x="457200" y="1143000"/>
            <a:ext cx="5029200" cy="4524315"/>
          </a:xfrm>
          <a:prstGeom prst="rect">
            <a:avLst/>
          </a:prstGeom>
          <a:noFill/>
        </p:spPr>
        <p:txBody>
          <a:bodyPr wrap="square" rtlCol="0">
            <a:spAutoFit/>
          </a:bodyPr>
          <a:lstStyle/>
          <a:p>
            <a:pPr>
              <a:buFont typeface="Wingdings" pitchFamily="2" charset="2"/>
              <a:buChar char="Ø"/>
            </a:pPr>
            <a:r>
              <a:rPr lang="en-US" sz="2400" b="1" dirty="0" smtClean="0"/>
              <a:t> Constituents </a:t>
            </a:r>
            <a:r>
              <a:rPr lang="en-US" sz="2400" b="1" dirty="0"/>
              <a:t>of Money </a:t>
            </a:r>
            <a:r>
              <a:rPr lang="en-US" sz="2400" b="1" dirty="0" smtClean="0"/>
              <a:t>Market</a:t>
            </a:r>
          </a:p>
          <a:p>
            <a:pPr>
              <a:buFont typeface="Wingdings" pitchFamily="2" charset="2"/>
              <a:buChar char="Ø"/>
            </a:pPr>
            <a:endParaRPr lang="en-US" sz="2400" b="1" dirty="0" smtClean="0"/>
          </a:p>
          <a:p>
            <a:pPr>
              <a:buFont typeface="Wingdings" pitchFamily="2" charset="2"/>
              <a:buChar char="Ø"/>
            </a:pPr>
            <a:r>
              <a:rPr lang="en-US" sz="2400" b="1" dirty="0"/>
              <a:t>Heterogeneous </a:t>
            </a:r>
            <a:r>
              <a:rPr lang="en-US" sz="2400" b="1" dirty="0" smtClean="0"/>
              <a:t>(diverse) Market</a:t>
            </a:r>
          </a:p>
          <a:p>
            <a:pPr>
              <a:buFont typeface="Wingdings" pitchFamily="2" charset="2"/>
              <a:buChar char="Ø"/>
            </a:pPr>
            <a:endParaRPr lang="en-US" sz="2400" b="1" dirty="0" smtClean="0"/>
          </a:p>
          <a:p>
            <a:pPr>
              <a:buFont typeface="Wingdings" pitchFamily="2" charset="2"/>
              <a:buChar char="Ø"/>
            </a:pPr>
            <a:r>
              <a:rPr lang="en-US" sz="2400" b="1" dirty="0"/>
              <a:t>Dealers of Money </a:t>
            </a:r>
            <a:r>
              <a:rPr lang="en-US" sz="2400" b="1" dirty="0" smtClean="0"/>
              <a:t>Market</a:t>
            </a:r>
          </a:p>
          <a:p>
            <a:pPr>
              <a:buFont typeface="Wingdings" pitchFamily="2" charset="2"/>
              <a:buChar char="Ø"/>
            </a:pPr>
            <a:endParaRPr lang="en-US" sz="2400" b="1" dirty="0" smtClean="0"/>
          </a:p>
          <a:p>
            <a:pPr>
              <a:buFont typeface="Wingdings" pitchFamily="2" charset="2"/>
              <a:buChar char="Ø"/>
            </a:pPr>
            <a:r>
              <a:rPr lang="en-US" sz="2400" b="1" dirty="0"/>
              <a:t>Short-term </a:t>
            </a:r>
            <a:r>
              <a:rPr lang="en-US" sz="2400" b="1" dirty="0" smtClean="0"/>
              <a:t>Loans</a:t>
            </a:r>
          </a:p>
          <a:p>
            <a:endParaRPr lang="en-US" sz="2400" b="1" dirty="0" smtClean="0"/>
          </a:p>
          <a:p>
            <a:pPr>
              <a:buFont typeface="Wingdings" pitchFamily="2" charset="2"/>
              <a:buChar char="Ø"/>
            </a:pPr>
            <a:r>
              <a:rPr lang="en-US" sz="2400" b="1" dirty="0"/>
              <a:t>Different from Capital </a:t>
            </a:r>
            <a:r>
              <a:rPr lang="en-US" sz="2400" b="1" dirty="0" smtClean="0"/>
              <a:t>Market</a:t>
            </a:r>
          </a:p>
          <a:p>
            <a:pPr>
              <a:buFont typeface="Wingdings" pitchFamily="2" charset="2"/>
              <a:buChar char="Ø"/>
            </a:pPr>
            <a:endParaRPr lang="en-US" sz="2400" b="1" dirty="0" smtClean="0"/>
          </a:p>
          <a:p>
            <a:pPr>
              <a:buFont typeface="Wingdings" pitchFamily="2" charset="2"/>
              <a:buChar char="Ø"/>
            </a:pPr>
            <a:r>
              <a:rPr lang="en-US" sz="2400" b="1" dirty="0"/>
              <a:t>Association with Big </a:t>
            </a:r>
            <a:r>
              <a:rPr lang="en-US" sz="2400" b="1" dirty="0" smtClean="0"/>
              <a:t>Cities</a:t>
            </a:r>
          </a:p>
          <a:p>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2000"/>
                                        <p:tgtEl>
                                          <p:spTgt spid="5">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Effect transition="in" filter="fade">
                                      <p:cBhvr>
                                        <p:cTn id="13" dur="2000"/>
                                        <p:tgtEl>
                                          <p:spTgt spid="5">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6" end="6"/>
                                            </p:txEl>
                                          </p:spTgt>
                                        </p:tgtEl>
                                        <p:attrNameLst>
                                          <p:attrName>style.visibility</p:attrName>
                                        </p:attrNameLst>
                                      </p:cBhvr>
                                      <p:to>
                                        <p:strVal val="visible"/>
                                      </p:to>
                                    </p:set>
                                    <p:animEffect transition="in" filter="fade">
                                      <p:cBhvr>
                                        <p:cTn id="16" dur="2000"/>
                                        <p:tgtEl>
                                          <p:spTgt spid="5">
                                            <p:txEl>
                                              <p:pRg st="6" end="6"/>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animEffect transition="in" filter="fade">
                                      <p:cBhvr>
                                        <p:cTn id="19" dur="2000"/>
                                        <p:tgtEl>
                                          <p:spTgt spid="5">
                                            <p:txEl>
                                              <p:pRg st="8" end="8"/>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xEl>
                                              <p:pRg st="10" end="10"/>
                                            </p:txEl>
                                          </p:spTgt>
                                        </p:tgtEl>
                                        <p:attrNameLst>
                                          <p:attrName>style.visibility</p:attrName>
                                        </p:attrNameLst>
                                      </p:cBhvr>
                                      <p:to>
                                        <p:strVal val="visible"/>
                                      </p:to>
                                    </p:set>
                                    <p:animEffect transition="in" filter="fade">
                                      <p:cBhvr>
                                        <p:cTn id="22" dur="20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Money Market (1).jpg"/>
          <p:cNvPicPr>
            <a:picLocks noChangeAspect="1"/>
          </p:cNvPicPr>
          <p:nvPr/>
        </p:nvPicPr>
        <p:blipFill>
          <a:blip r:embed="rId2" cstate="print">
            <a:lum contrast="10000"/>
          </a:blip>
          <a:stretch>
            <a:fillRect/>
          </a:stretch>
        </p:blipFill>
        <p:spPr>
          <a:xfrm>
            <a:off x="914400" y="0"/>
            <a:ext cx="8305800" cy="6858000"/>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0" y="86380"/>
            <a:ext cx="9144000" cy="523220"/>
          </a:xfrm>
          <a:prstGeom prst="rect">
            <a:avLst/>
          </a:prstGeom>
          <a:noFill/>
        </p:spPr>
        <p:txBody>
          <a:bodyPr wrap="square" rtlCol="0">
            <a:spAutoFit/>
          </a:bodyPr>
          <a:lstStyle/>
          <a:p>
            <a:r>
              <a:rPr lang="en-US" sz="2800" b="1" u="sng" dirty="0">
                <a:solidFill>
                  <a:schemeClr val="accent3">
                    <a:lumMod val="50000"/>
                  </a:schemeClr>
                </a:solidFill>
                <a:latin typeface="Arial Black" pitchFamily="34" charset="0"/>
              </a:rPr>
              <a:t>Characteristics of A Developed Money </a:t>
            </a:r>
            <a:r>
              <a:rPr lang="en-US" sz="2800" b="1" u="sng" dirty="0" smtClean="0">
                <a:solidFill>
                  <a:schemeClr val="accent3">
                    <a:lumMod val="50000"/>
                  </a:schemeClr>
                </a:solidFill>
                <a:latin typeface="Arial Black" pitchFamily="34" charset="0"/>
              </a:rPr>
              <a:t>Market</a:t>
            </a:r>
            <a:endParaRPr lang="en-US" sz="2800" b="1" u="sng" dirty="0">
              <a:solidFill>
                <a:schemeClr val="accent3">
                  <a:lumMod val="50000"/>
                </a:schemeClr>
              </a:solidFill>
              <a:latin typeface="Arial Black" pitchFamily="34" charset="0"/>
            </a:endParaRPr>
          </a:p>
        </p:txBody>
      </p:sp>
      <p:sp>
        <p:nvSpPr>
          <p:cNvPr id="5" name="TextBox 4"/>
          <p:cNvSpPr txBox="1"/>
          <p:nvPr/>
        </p:nvSpPr>
        <p:spPr>
          <a:xfrm>
            <a:off x="533400" y="685800"/>
            <a:ext cx="5334000" cy="4401205"/>
          </a:xfrm>
          <a:prstGeom prst="rect">
            <a:avLst/>
          </a:prstGeom>
          <a:noFill/>
        </p:spPr>
        <p:txBody>
          <a:bodyPr wrap="square" rtlCol="0">
            <a:spAutoFit/>
          </a:bodyPr>
          <a:lstStyle/>
          <a:p>
            <a:pPr>
              <a:buFont typeface="Wingdings" pitchFamily="2" charset="2"/>
              <a:buChar char="Ø"/>
            </a:pPr>
            <a:r>
              <a:rPr lang="en-US" sz="2000" b="1" dirty="0" smtClean="0"/>
              <a:t>Existence </a:t>
            </a:r>
            <a:r>
              <a:rPr lang="en-US" sz="2000" b="1" dirty="0"/>
              <a:t>of Central </a:t>
            </a:r>
            <a:r>
              <a:rPr lang="en-US" sz="2000" b="1" dirty="0" smtClean="0"/>
              <a:t>Bank</a:t>
            </a:r>
          </a:p>
          <a:p>
            <a:pPr>
              <a:buFont typeface="Wingdings" pitchFamily="2" charset="2"/>
              <a:buChar char="Ø"/>
            </a:pPr>
            <a:endParaRPr lang="en-US" sz="2000" b="1" dirty="0" smtClean="0"/>
          </a:p>
          <a:p>
            <a:pPr>
              <a:buFont typeface="Wingdings" pitchFamily="2" charset="2"/>
              <a:buChar char="Ø"/>
            </a:pPr>
            <a:r>
              <a:rPr lang="en-US" sz="2000" b="1" dirty="0"/>
              <a:t> Highly organized commercial Banking </a:t>
            </a:r>
            <a:r>
              <a:rPr lang="en-US" sz="2000" b="1" dirty="0" smtClean="0"/>
              <a:t>System</a:t>
            </a:r>
            <a:endParaRPr lang="en-US" sz="2000" b="1" dirty="0"/>
          </a:p>
          <a:p>
            <a:pPr>
              <a:buFont typeface="Wingdings" pitchFamily="2" charset="2"/>
              <a:buChar char="Ø"/>
            </a:pPr>
            <a:endParaRPr lang="en-US" sz="2000" b="1" dirty="0" smtClean="0"/>
          </a:p>
          <a:p>
            <a:pPr>
              <a:buFont typeface="Wingdings" pitchFamily="2" charset="2"/>
              <a:buChar char="Ø"/>
            </a:pPr>
            <a:r>
              <a:rPr lang="en-US" sz="2000" b="1" dirty="0" smtClean="0"/>
              <a:t> </a:t>
            </a:r>
            <a:r>
              <a:rPr lang="en-US" sz="2000" b="1" dirty="0"/>
              <a:t>Availability of proper credit </a:t>
            </a:r>
            <a:r>
              <a:rPr lang="en-US" sz="2000" b="1" dirty="0" smtClean="0"/>
              <a:t>instruments</a:t>
            </a:r>
            <a:endParaRPr lang="en-US" sz="2000" b="1" dirty="0"/>
          </a:p>
          <a:p>
            <a:pPr>
              <a:buFont typeface="Wingdings" pitchFamily="2" charset="2"/>
              <a:buChar char="Ø"/>
            </a:pPr>
            <a:endParaRPr lang="en-US" sz="2000" b="1" dirty="0" smtClean="0"/>
          </a:p>
          <a:p>
            <a:pPr>
              <a:buFont typeface="Wingdings" pitchFamily="2" charset="2"/>
              <a:buChar char="Ø"/>
            </a:pPr>
            <a:r>
              <a:rPr lang="en-US" sz="2000" b="1" dirty="0" smtClean="0"/>
              <a:t> </a:t>
            </a:r>
            <a:r>
              <a:rPr lang="en-US" sz="2000" b="1" dirty="0"/>
              <a:t>International </a:t>
            </a:r>
            <a:r>
              <a:rPr lang="en-US" sz="2000" b="1" dirty="0" smtClean="0"/>
              <a:t>attraction</a:t>
            </a:r>
            <a:endParaRPr lang="en-US" sz="2000" b="1" dirty="0"/>
          </a:p>
          <a:p>
            <a:pPr>
              <a:buFont typeface="Wingdings" pitchFamily="2" charset="2"/>
              <a:buChar char="Ø"/>
            </a:pPr>
            <a:endParaRPr lang="en-US" sz="2000" b="1" dirty="0" smtClean="0"/>
          </a:p>
          <a:p>
            <a:pPr>
              <a:buFont typeface="Wingdings" pitchFamily="2" charset="2"/>
              <a:buChar char="Ø"/>
            </a:pPr>
            <a:r>
              <a:rPr lang="en-US" sz="2000" b="1" dirty="0" smtClean="0"/>
              <a:t> </a:t>
            </a:r>
            <a:r>
              <a:rPr lang="en-US" sz="2000" b="1" dirty="0"/>
              <a:t>Uniformity of interest rates</a:t>
            </a:r>
          </a:p>
          <a:p>
            <a:pPr>
              <a:buFont typeface="Wingdings" pitchFamily="2" charset="2"/>
              <a:buChar char="Ø"/>
            </a:pPr>
            <a:endParaRPr lang="en-US" sz="2000" b="1" dirty="0" smtClean="0"/>
          </a:p>
          <a:p>
            <a:pPr>
              <a:buFont typeface="Wingdings" pitchFamily="2" charset="2"/>
              <a:buChar char="Ø"/>
            </a:pPr>
            <a:r>
              <a:rPr lang="en-US" sz="2000" b="1" dirty="0" smtClean="0"/>
              <a:t>Stability </a:t>
            </a:r>
            <a:r>
              <a:rPr lang="en-US" sz="2000" b="1" dirty="0"/>
              <a:t>of prices and</a:t>
            </a:r>
          </a:p>
          <a:p>
            <a:pPr>
              <a:buFont typeface="Wingdings" pitchFamily="2" charset="2"/>
              <a:buChar char="Ø"/>
            </a:pPr>
            <a:endParaRPr lang="en-US" sz="2000" b="1" dirty="0" smtClean="0"/>
          </a:p>
          <a:p>
            <a:pPr>
              <a:buFont typeface="Wingdings" pitchFamily="2" charset="2"/>
              <a:buChar char="Ø"/>
            </a:pPr>
            <a:r>
              <a:rPr lang="en-US" sz="2000" b="1" dirty="0" smtClean="0"/>
              <a:t> </a:t>
            </a:r>
            <a:r>
              <a:rPr lang="en-US" sz="2000" b="1" dirty="0"/>
              <a:t>Highly developed Industrial system</a:t>
            </a:r>
          </a:p>
          <a:p>
            <a:endParaRPr lang="en-US"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2000"/>
                                        <p:tgtEl>
                                          <p:spTgt spid="5">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Effect transition="in" filter="fade">
                                      <p:cBhvr>
                                        <p:cTn id="13" dur="2000"/>
                                        <p:tgtEl>
                                          <p:spTgt spid="5">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6" end="6"/>
                                            </p:txEl>
                                          </p:spTgt>
                                        </p:tgtEl>
                                        <p:attrNameLst>
                                          <p:attrName>style.visibility</p:attrName>
                                        </p:attrNameLst>
                                      </p:cBhvr>
                                      <p:to>
                                        <p:strVal val="visible"/>
                                      </p:to>
                                    </p:set>
                                    <p:animEffect transition="in" filter="fade">
                                      <p:cBhvr>
                                        <p:cTn id="16" dur="2000"/>
                                        <p:tgtEl>
                                          <p:spTgt spid="5">
                                            <p:txEl>
                                              <p:pRg st="6" end="6"/>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animEffect transition="in" filter="fade">
                                      <p:cBhvr>
                                        <p:cTn id="19" dur="2000"/>
                                        <p:tgtEl>
                                          <p:spTgt spid="5">
                                            <p:txEl>
                                              <p:pRg st="8" end="8"/>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xEl>
                                              <p:pRg st="10" end="10"/>
                                            </p:txEl>
                                          </p:spTgt>
                                        </p:tgtEl>
                                        <p:attrNameLst>
                                          <p:attrName>style.visibility</p:attrName>
                                        </p:attrNameLst>
                                      </p:cBhvr>
                                      <p:to>
                                        <p:strVal val="visible"/>
                                      </p:to>
                                    </p:set>
                                    <p:animEffect transition="in" filter="fade">
                                      <p:cBhvr>
                                        <p:cTn id="22" dur="2000"/>
                                        <p:tgtEl>
                                          <p:spTgt spid="5">
                                            <p:txEl>
                                              <p:pRg st="10" end="1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xEl>
                                              <p:pRg st="12" end="12"/>
                                            </p:txEl>
                                          </p:spTgt>
                                        </p:tgtEl>
                                        <p:attrNameLst>
                                          <p:attrName>style.visibility</p:attrName>
                                        </p:attrNameLst>
                                      </p:cBhvr>
                                      <p:to>
                                        <p:strVal val="visible"/>
                                      </p:to>
                                    </p:set>
                                    <p:animEffect transition="in" filter="fade">
                                      <p:cBhvr>
                                        <p:cTn id="25" dur="2000"/>
                                        <p:tgtEl>
                                          <p:spTgt spid="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 name="Picture 39" descr="Money Market.jpg"/>
          <p:cNvPicPr>
            <a:picLocks noChangeAspect="1"/>
          </p:cNvPicPr>
          <p:nvPr/>
        </p:nvPicPr>
        <p:blipFill>
          <a:blip r:embed="rId2" cstate="print">
            <a:lum/>
          </a:blip>
          <a:stretch>
            <a:fillRect/>
          </a:stretch>
        </p:blipFill>
        <p:spPr>
          <a:xfrm>
            <a:off x="838200" y="0"/>
            <a:ext cx="8305800" cy="6858000"/>
          </a:xfrm>
          <a:prstGeom prst="rect">
            <a:avLst/>
          </a:prstGeom>
        </p:spPr>
      </p:pic>
      <p:sp>
        <p:nvSpPr>
          <p:cNvPr id="41" name="TextBox 40"/>
          <p:cNvSpPr txBox="1"/>
          <p:nvPr/>
        </p:nvSpPr>
        <p:spPr>
          <a:xfrm>
            <a:off x="533400" y="152400"/>
            <a:ext cx="9144000" cy="646331"/>
          </a:xfrm>
          <a:prstGeom prst="rect">
            <a:avLst/>
          </a:prstGeom>
          <a:noFill/>
        </p:spPr>
        <p:txBody>
          <a:bodyPr wrap="square" rtlCol="0">
            <a:spAutoFit/>
          </a:bodyPr>
          <a:lstStyle/>
          <a:p>
            <a:r>
              <a:rPr lang="en-US" sz="3600" b="1" u="sng" dirty="0" smtClean="0">
                <a:solidFill>
                  <a:schemeClr val="accent3">
                    <a:lumMod val="50000"/>
                  </a:schemeClr>
                </a:solidFill>
                <a:latin typeface="Arial Black" pitchFamily="34" charset="0"/>
              </a:rPr>
              <a:t>Importance of Money Market</a:t>
            </a:r>
            <a:endParaRPr lang="en-US" sz="3600" b="1" u="sng" dirty="0">
              <a:solidFill>
                <a:schemeClr val="accent3">
                  <a:lumMod val="50000"/>
                </a:schemeClr>
              </a:solidFill>
              <a:latin typeface="Arial Black" pitchFamily="34" charset="0"/>
            </a:endParaRPr>
          </a:p>
        </p:txBody>
      </p:sp>
      <p:sp>
        <p:nvSpPr>
          <p:cNvPr id="43" name="TextBox 42"/>
          <p:cNvSpPr txBox="1"/>
          <p:nvPr/>
        </p:nvSpPr>
        <p:spPr>
          <a:xfrm>
            <a:off x="457200" y="1219200"/>
            <a:ext cx="5029200" cy="4893647"/>
          </a:xfrm>
          <a:prstGeom prst="rect">
            <a:avLst/>
          </a:prstGeom>
          <a:noFill/>
        </p:spPr>
        <p:txBody>
          <a:bodyPr wrap="square" rtlCol="0">
            <a:spAutoFit/>
          </a:bodyPr>
          <a:lstStyle/>
          <a:p>
            <a:pPr>
              <a:buFont typeface="Wingdings" pitchFamily="2" charset="2"/>
              <a:buChar char="Ø"/>
            </a:pPr>
            <a:r>
              <a:rPr lang="en-US" sz="2400" b="1" dirty="0"/>
              <a:t>Financing </a:t>
            </a:r>
            <a:r>
              <a:rPr lang="en-US" sz="2400" b="1" dirty="0" smtClean="0"/>
              <a:t>Industry</a:t>
            </a:r>
          </a:p>
          <a:p>
            <a:pPr>
              <a:buFont typeface="Wingdings" pitchFamily="2" charset="2"/>
              <a:buChar char="Ø"/>
            </a:pPr>
            <a:endParaRPr lang="en-US" sz="2400" b="1" dirty="0" smtClean="0"/>
          </a:p>
          <a:p>
            <a:pPr>
              <a:buFont typeface="Wingdings" pitchFamily="2" charset="2"/>
              <a:buChar char="Ø"/>
            </a:pPr>
            <a:r>
              <a:rPr lang="en-US" sz="2400" b="1" dirty="0" smtClean="0"/>
              <a:t>Financing trade</a:t>
            </a:r>
          </a:p>
          <a:p>
            <a:endParaRPr lang="en-US" sz="2400" b="1" dirty="0" smtClean="0"/>
          </a:p>
          <a:p>
            <a:pPr>
              <a:buFont typeface="Wingdings" pitchFamily="2" charset="2"/>
              <a:buChar char="Ø"/>
            </a:pPr>
            <a:r>
              <a:rPr lang="en-US" sz="2400" b="1" dirty="0" smtClean="0"/>
              <a:t>Self </a:t>
            </a:r>
            <a:r>
              <a:rPr lang="en-US" sz="2400" b="1" dirty="0"/>
              <a:t>sufficiency of </a:t>
            </a:r>
            <a:r>
              <a:rPr lang="en-US" sz="2400" b="1" dirty="0" smtClean="0"/>
              <a:t>banks</a:t>
            </a:r>
            <a:endParaRPr lang="en-US" sz="2400" b="1" dirty="0"/>
          </a:p>
          <a:p>
            <a:pPr>
              <a:buFont typeface="Wingdings" pitchFamily="2" charset="2"/>
              <a:buChar char="Ø"/>
            </a:pPr>
            <a:endParaRPr lang="en-US" sz="2400" b="1" dirty="0" smtClean="0"/>
          </a:p>
          <a:p>
            <a:pPr>
              <a:buFont typeface="Wingdings" pitchFamily="2" charset="2"/>
              <a:buChar char="Ø"/>
            </a:pPr>
            <a:r>
              <a:rPr lang="en-US" sz="2400" b="1" dirty="0" smtClean="0"/>
              <a:t>Effective </a:t>
            </a:r>
            <a:r>
              <a:rPr lang="en-US" sz="2400" b="1" dirty="0"/>
              <a:t>implementation of monetary </a:t>
            </a:r>
            <a:r>
              <a:rPr lang="en-US" sz="2400" b="1" dirty="0" smtClean="0"/>
              <a:t>policy</a:t>
            </a:r>
          </a:p>
          <a:p>
            <a:pPr>
              <a:buFont typeface="Wingdings" pitchFamily="2" charset="2"/>
              <a:buChar char="Ø"/>
            </a:pPr>
            <a:endParaRPr lang="en-US" sz="2400" b="1" dirty="0" smtClean="0"/>
          </a:p>
          <a:p>
            <a:pPr>
              <a:buFont typeface="Wingdings" pitchFamily="2" charset="2"/>
              <a:buChar char="Ø"/>
            </a:pPr>
            <a:r>
              <a:rPr lang="en-US" sz="2400" b="1" dirty="0" smtClean="0"/>
              <a:t>Encourages </a:t>
            </a:r>
            <a:r>
              <a:rPr lang="en-US" sz="2400" b="1" dirty="0"/>
              <a:t>economic </a:t>
            </a:r>
            <a:r>
              <a:rPr lang="en-US" sz="2400" b="1" dirty="0" smtClean="0"/>
              <a:t>growth</a:t>
            </a:r>
          </a:p>
          <a:p>
            <a:pPr>
              <a:buFont typeface="Wingdings" pitchFamily="2" charset="2"/>
              <a:buChar char="Ø"/>
            </a:pPr>
            <a:endParaRPr lang="en-US" sz="2400" b="1" dirty="0" smtClean="0"/>
          </a:p>
          <a:p>
            <a:pPr>
              <a:buFont typeface="Wingdings" pitchFamily="2" charset="2"/>
              <a:buChar char="Ø"/>
            </a:pPr>
            <a:r>
              <a:rPr lang="en-US" sz="2400" b="1" dirty="0" smtClean="0"/>
              <a:t>Help </a:t>
            </a:r>
            <a:r>
              <a:rPr lang="en-US" sz="2400" b="1" dirty="0"/>
              <a:t>to </a:t>
            </a:r>
            <a:r>
              <a:rPr lang="en-US" sz="2400" b="1" dirty="0" smtClean="0"/>
              <a:t>government</a:t>
            </a:r>
          </a:p>
          <a:p>
            <a:endParaRPr lang="en-US" sz="24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xEl>
                                              <p:pRg st="0" end="0"/>
                                            </p:txEl>
                                          </p:spTgt>
                                        </p:tgtEl>
                                        <p:attrNameLst>
                                          <p:attrName>style.visibility</p:attrName>
                                        </p:attrNameLst>
                                      </p:cBhvr>
                                      <p:to>
                                        <p:strVal val="visible"/>
                                      </p:to>
                                    </p:set>
                                    <p:animEffect transition="in" filter="fade">
                                      <p:cBhvr>
                                        <p:cTn id="7" dur="2000"/>
                                        <p:tgtEl>
                                          <p:spTgt spid="4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3">
                                            <p:txEl>
                                              <p:pRg st="2" end="2"/>
                                            </p:txEl>
                                          </p:spTgt>
                                        </p:tgtEl>
                                        <p:attrNameLst>
                                          <p:attrName>style.visibility</p:attrName>
                                        </p:attrNameLst>
                                      </p:cBhvr>
                                      <p:to>
                                        <p:strVal val="visible"/>
                                      </p:to>
                                    </p:set>
                                    <p:animEffect transition="in" filter="fade">
                                      <p:cBhvr>
                                        <p:cTn id="10" dur="2000"/>
                                        <p:tgtEl>
                                          <p:spTgt spid="4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3">
                                            <p:txEl>
                                              <p:pRg st="4" end="4"/>
                                            </p:txEl>
                                          </p:spTgt>
                                        </p:tgtEl>
                                        <p:attrNameLst>
                                          <p:attrName>style.visibility</p:attrName>
                                        </p:attrNameLst>
                                      </p:cBhvr>
                                      <p:to>
                                        <p:strVal val="visible"/>
                                      </p:to>
                                    </p:set>
                                    <p:animEffect transition="in" filter="fade">
                                      <p:cBhvr>
                                        <p:cTn id="13" dur="2000"/>
                                        <p:tgtEl>
                                          <p:spTgt spid="43">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3">
                                            <p:txEl>
                                              <p:pRg st="6" end="6"/>
                                            </p:txEl>
                                          </p:spTgt>
                                        </p:tgtEl>
                                        <p:attrNameLst>
                                          <p:attrName>style.visibility</p:attrName>
                                        </p:attrNameLst>
                                      </p:cBhvr>
                                      <p:to>
                                        <p:strVal val="visible"/>
                                      </p:to>
                                    </p:set>
                                    <p:animEffect transition="in" filter="fade">
                                      <p:cBhvr>
                                        <p:cTn id="16" dur="2000"/>
                                        <p:tgtEl>
                                          <p:spTgt spid="43">
                                            <p:txEl>
                                              <p:pRg st="6" end="6"/>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3">
                                            <p:txEl>
                                              <p:pRg st="8" end="8"/>
                                            </p:txEl>
                                          </p:spTgt>
                                        </p:tgtEl>
                                        <p:attrNameLst>
                                          <p:attrName>style.visibility</p:attrName>
                                        </p:attrNameLst>
                                      </p:cBhvr>
                                      <p:to>
                                        <p:strVal val="visible"/>
                                      </p:to>
                                    </p:set>
                                    <p:animEffect transition="in" filter="fade">
                                      <p:cBhvr>
                                        <p:cTn id="19" dur="2000"/>
                                        <p:tgtEl>
                                          <p:spTgt spid="43">
                                            <p:txEl>
                                              <p:pRg st="8" end="8"/>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3">
                                            <p:txEl>
                                              <p:pRg st="10" end="10"/>
                                            </p:txEl>
                                          </p:spTgt>
                                        </p:tgtEl>
                                        <p:attrNameLst>
                                          <p:attrName>style.visibility</p:attrName>
                                        </p:attrNameLst>
                                      </p:cBhvr>
                                      <p:to>
                                        <p:strVal val="visible"/>
                                      </p:to>
                                    </p:set>
                                    <p:animEffect transition="in" filter="fade">
                                      <p:cBhvr>
                                        <p:cTn id="22" dur="2000"/>
                                        <p:tgtEl>
                                          <p:spTgt spid="4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build="allAtOnce"/>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Picture 2" descr="Money Market.jpg"/>
          <p:cNvPicPr>
            <a:picLocks noChangeAspect="1"/>
          </p:cNvPicPr>
          <p:nvPr/>
        </p:nvPicPr>
        <p:blipFill>
          <a:blip r:embed="rId2" cstate="print"/>
          <a:stretch>
            <a:fillRect/>
          </a:stretch>
        </p:blipFill>
        <p:spPr>
          <a:xfrm>
            <a:off x="838200" y="1371600"/>
            <a:ext cx="7696200" cy="5029200"/>
          </a:xfrm>
          <a:prstGeom prst="rect">
            <a:avLst/>
          </a:prstGeom>
        </p:spPr>
      </p:pic>
      <p:sp>
        <p:nvSpPr>
          <p:cNvPr id="4" name="TextBox 3"/>
          <p:cNvSpPr txBox="1"/>
          <p:nvPr/>
        </p:nvSpPr>
        <p:spPr>
          <a:xfrm>
            <a:off x="228600" y="2514600"/>
            <a:ext cx="9144000" cy="646331"/>
          </a:xfrm>
          <a:prstGeom prst="rect">
            <a:avLst/>
          </a:prstGeom>
          <a:noFill/>
        </p:spPr>
        <p:txBody>
          <a:bodyPr wrap="square" rtlCol="0">
            <a:spAutoFit/>
          </a:bodyPr>
          <a:lstStyle/>
          <a:p>
            <a:r>
              <a:rPr lang="en-US" sz="3600" b="1" u="sng" dirty="0" smtClean="0">
                <a:solidFill>
                  <a:schemeClr val="accent3">
                    <a:lumMod val="50000"/>
                  </a:schemeClr>
                </a:solidFill>
                <a:latin typeface="Arial Black" pitchFamily="34" charset="0"/>
              </a:rPr>
              <a:t>Instruments of Money Market</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344269"/>
            <a:ext cx="9144000" cy="646331"/>
          </a:xfrm>
          <a:prstGeom prst="rect">
            <a:avLst/>
          </a:prstGeom>
          <a:noFill/>
        </p:spPr>
        <p:txBody>
          <a:bodyPr wrap="square" rtlCol="0">
            <a:spAutoFit/>
          </a:bodyPr>
          <a:lstStyle/>
          <a:p>
            <a:r>
              <a:rPr lang="en-US" sz="3600" b="1" u="sng" dirty="0" smtClean="0">
                <a:solidFill>
                  <a:schemeClr val="accent3">
                    <a:lumMod val="50000"/>
                  </a:schemeClr>
                </a:solidFill>
                <a:latin typeface="Arial Black" pitchFamily="34" charset="0"/>
              </a:rPr>
              <a:t>Instrument of Money Market</a:t>
            </a:r>
          </a:p>
        </p:txBody>
      </p:sp>
      <p:sp>
        <p:nvSpPr>
          <p:cNvPr id="5" name="TextBox 4"/>
          <p:cNvSpPr txBox="1"/>
          <p:nvPr/>
        </p:nvSpPr>
        <p:spPr>
          <a:xfrm>
            <a:off x="304800" y="1066800"/>
            <a:ext cx="8153400" cy="5386090"/>
          </a:xfrm>
          <a:prstGeom prst="rect">
            <a:avLst/>
          </a:prstGeom>
          <a:noFill/>
        </p:spPr>
        <p:txBody>
          <a:bodyPr wrap="square" rtlCol="0">
            <a:spAutoFit/>
          </a:bodyPr>
          <a:lstStyle/>
          <a:p>
            <a:pPr>
              <a:buFont typeface="Wingdings" pitchFamily="2" charset="2"/>
              <a:buChar char="Ø"/>
            </a:pPr>
            <a:r>
              <a:rPr lang="en-US" sz="2800" b="1" dirty="0" smtClean="0">
                <a:solidFill>
                  <a:schemeClr val="tx1">
                    <a:lumMod val="95000"/>
                    <a:lumOff val="5000"/>
                  </a:schemeClr>
                </a:solidFill>
              </a:rPr>
              <a:t>Treasury bills(</a:t>
            </a:r>
            <a:r>
              <a:rPr lang="en-US" sz="2800" b="1" dirty="0" err="1" smtClean="0">
                <a:solidFill>
                  <a:schemeClr val="tx1">
                    <a:lumMod val="95000"/>
                    <a:lumOff val="5000"/>
                  </a:schemeClr>
                </a:solidFill>
              </a:rPr>
              <a:t>T’Bills</a:t>
            </a:r>
            <a:r>
              <a:rPr lang="en-US" sz="2800" b="1" dirty="0" smtClean="0">
                <a:solidFill>
                  <a:schemeClr val="tx1">
                    <a:lumMod val="95000"/>
                    <a:lumOff val="5000"/>
                  </a:schemeClr>
                </a:solidFill>
              </a:rPr>
              <a:t>)</a:t>
            </a:r>
          </a:p>
          <a:p>
            <a:pPr algn="just">
              <a:buFont typeface="Wingdings" pitchFamily="2" charset="2"/>
              <a:buChar char="Ø"/>
            </a:pPr>
            <a:r>
              <a:rPr lang="en-US" sz="2000" dirty="0" smtClean="0"/>
              <a:t>Short-term (usually less than one year, typically three months) maturity promissory note issued by a national (federal) government as a primary instrument for regulating money supply and raising funds via open market operations</a:t>
            </a:r>
            <a:endParaRPr lang="en-US" sz="2000" b="1" dirty="0" smtClean="0">
              <a:solidFill>
                <a:schemeClr val="tx1">
                  <a:lumMod val="95000"/>
                  <a:lumOff val="5000"/>
                </a:schemeClr>
              </a:solidFill>
            </a:endParaRPr>
          </a:p>
          <a:p>
            <a:pPr>
              <a:buFont typeface="Wingdings" pitchFamily="2" charset="2"/>
              <a:buChar char="Ø"/>
            </a:pPr>
            <a:r>
              <a:rPr lang="en-US" sz="2800" b="1" dirty="0" smtClean="0">
                <a:solidFill>
                  <a:schemeClr val="tx1">
                    <a:lumMod val="95000"/>
                    <a:lumOff val="5000"/>
                  </a:schemeClr>
                </a:solidFill>
              </a:rPr>
              <a:t>Commercial bills(CB or CP)</a:t>
            </a:r>
          </a:p>
          <a:p>
            <a:r>
              <a:rPr lang="en-US" sz="2000" dirty="0" smtClean="0"/>
              <a:t>short-term unsecured promissory notes issued by companies.</a:t>
            </a:r>
          </a:p>
          <a:p>
            <a:pPr algn="just"/>
            <a:r>
              <a:rPr lang="en-US" b="1" dirty="0" smtClean="0"/>
              <a:t>Commercial paper</a:t>
            </a:r>
            <a:r>
              <a:rPr lang="en-US" dirty="0" smtClean="0"/>
              <a:t> is an unsecured, short-term debt instrument issued by a corporation, typically for the financing of accounts payable and inventories, and meeting short-term liabilities. Maturities on </a:t>
            </a:r>
            <a:r>
              <a:rPr lang="en-US" b="1" dirty="0" smtClean="0"/>
              <a:t>commercial paper</a:t>
            </a:r>
            <a:r>
              <a:rPr lang="en-US" dirty="0" smtClean="0"/>
              <a:t> rarely range longer than 270 days</a:t>
            </a:r>
          </a:p>
          <a:p>
            <a:r>
              <a:rPr lang="en-US" sz="2800" b="1" dirty="0" smtClean="0">
                <a:solidFill>
                  <a:schemeClr val="tx1">
                    <a:lumMod val="95000"/>
                    <a:lumOff val="5000"/>
                  </a:schemeClr>
                </a:solidFill>
              </a:rPr>
              <a:t>Call Money market:</a:t>
            </a:r>
          </a:p>
          <a:p>
            <a:pPr algn="just"/>
            <a:r>
              <a:rPr lang="en-US" sz="2000" dirty="0" smtClean="0"/>
              <a:t>An interbank </a:t>
            </a:r>
            <a:r>
              <a:rPr lang="en-US" sz="2000" b="1" dirty="0" smtClean="0"/>
              <a:t>call money market</a:t>
            </a:r>
            <a:r>
              <a:rPr lang="en-US" sz="2000" dirty="0" smtClean="0"/>
              <a:t> is a short-term </a:t>
            </a:r>
            <a:r>
              <a:rPr lang="en-US" sz="2000" b="1" dirty="0" smtClean="0"/>
              <a:t>money market</a:t>
            </a:r>
            <a:r>
              <a:rPr lang="en-US" sz="2000" dirty="0" smtClean="0"/>
              <a:t> which allows for large </a:t>
            </a:r>
            <a:r>
              <a:rPr lang="en-US" sz="2000" b="1" dirty="0" smtClean="0"/>
              <a:t>financial </a:t>
            </a:r>
            <a:r>
              <a:rPr lang="en-US" sz="2000" dirty="0" smtClean="0"/>
              <a:t>institutions, such as banks, mutual </a:t>
            </a:r>
            <a:r>
              <a:rPr lang="en-US" sz="2000" b="1" dirty="0" smtClean="0"/>
              <a:t>funds</a:t>
            </a:r>
            <a:r>
              <a:rPr lang="en-US" sz="2000" dirty="0" smtClean="0"/>
              <a:t> and corporations, to borrow and lend </a:t>
            </a:r>
            <a:r>
              <a:rPr lang="en-US" sz="2000" b="1" dirty="0" smtClean="0"/>
              <a:t>money</a:t>
            </a:r>
            <a:r>
              <a:rPr lang="en-US" sz="2000" dirty="0" smtClean="0"/>
              <a:t> at interbank rates.</a:t>
            </a:r>
          </a:p>
          <a:p>
            <a:pPr algn="just"/>
            <a:endParaRPr lang="en-US" sz="2800" b="1" dirty="0">
              <a:solidFill>
                <a:schemeClr val="tx1">
                  <a:lumMod val="95000"/>
                  <a:lumOff val="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20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2000"/>
                                        <p:tgtEl>
                                          <p:spTgt spid="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2000"/>
                                        <p:tgtEl>
                                          <p:spTgt spid="5">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2000"/>
                                        <p:tgtEl>
                                          <p:spTgt spid="5">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2000"/>
                                        <p:tgtEl>
                                          <p:spTgt spid="5">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fade">
                                      <p:cBhvr>
                                        <p:cTn id="25" dur="2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sp>
        <p:nvSpPr>
          <p:cNvPr id="4" name="TextBox 3"/>
          <p:cNvSpPr txBox="1"/>
          <p:nvPr/>
        </p:nvSpPr>
        <p:spPr>
          <a:xfrm>
            <a:off x="533400" y="344269"/>
            <a:ext cx="9144000" cy="646331"/>
          </a:xfrm>
          <a:prstGeom prst="rect">
            <a:avLst/>
          </a:prstGeom>
          <a:noFill/>
        </p:spPr>
        <p:txBody>
          <a:bodyPr wrap="square" rtlCol="0">
            <a:spAutoFit/>
          </a:bodyPr>
          <a:lstStyle/>
          <a:p>
            <a:r>
              <a:rPr lang="en-US" sz="3600" b="1" u="sng" dirty="0" smtClean="0">
                <a:solidFill>
                  <a:schemeClr val="accent3">
                    <a:lumMod val="50000"/>
                  </a:schemeClr>
                </a:solidFill>
                <a:latin typeface="Arial Black" pitchFamily="34" charset="0"/>
              </a:rPr>
              <a:t>Instrument of Money Market</a:t>
            </a:r>
          </a:p>
        </p:txBody>
      </p:sp>
      <p:sp>
        <p:nvSpPr>
          <p:cNvPr id="5" name="TextBox 4"/>
          <p:cNvSpPr txBox="1"/>
          <p:nvPr/>
        </p:nvSpPr>
        <p:spPr>
          <a:xfrm>
            <a:off x="304800" y="990600"/>
            <a:ext cx="8534400" cy="5509200"/>
          </a:xfrm>
          <a:prstGeom prst="rect">
            <a:avLst/>
          </a:prstGeom>
          <a:noFill/>
        </p:spPr>
        <p:txBody>
          <a:bodyPr wrap="square" rtlCol="0">
            <a:spAutoFit/>
          </a:bodyPr>
          <a:lstStyle/>
          <a:p>
            <a:pPr>
              <a:buFont typeface="Wingdings" pitchFamily="2" charset="2"/>
              <a:buChar char="Ø"/>
            </a:pPr>
            <a:r>
              <a:rPr lang="en-US" sz="2800" b="1" dirty="0" smtClean="0">
                <a:solidFill>
                  <a:schemeClr val="tx1">
                    <a:lumMod val="95000"/>
                    <a:lumOff val="5000"/>
                  </a:schemeClr>
                </a:solidFill>
              </a:rPr>
              <a:t>Promissory notes</a:t>
            </a:r>
            <a:r>
              <a:rPr lang="en-US" sz="2800" b="1" dirty="0" smtClean="0">
                <a:solidFill>
                  <a:schemeClr val="tx1">
                    <a:lumMod val="95000"/>
                    <a:lumOff val="5000"/>
                  </a:schemeClr>
                </a:solidFill>
                <a:sym typeface="Wingdings" pitchFamily="2" charset="2"/>
              </a:rPr>
              <a:t>(PN)</a:t>
            </a:r>
            <a:endParaRPr lang="en-US" sz="2800" b="1" dirty="0" smtClean="0">
              <a:solidFill>
                <a:schemeClr val="tx1">
                  <a:lumMod val="95000"/>
                  <a:lumOff val="5000"/>
                </a:schemeClr>
              </a:solidFill>
            </a:endParaRPr>
          </a:p>
          <a:p>
            <a:pPr algn="just"/>
            <a:r>
              <a:rPr lang="en-US" dirty="0" smtClean="0"/>
              <a:t>A signed document containing a written promise to pay a stated sum to a specified person or the bearer at a specified date or on demand</a:t>
            </a:r>
            <a:r>
              <a:rPr lang="en-US" sz="2800" dirty="0" smtClean="0"/>
              <a:t>.</a:t>
            </a:r>
          </a:p>
          <a:p>
            <a:pPr algn="just"/>
            <a:r>
              <a:rPr lang="en-US" dirty="0" smtClean="0"/>
              <a:t>A </a:t>
            </a:r>
            <a:r>
              <a:rPr lang="en-US" b="1" dirty="0" smtClean="0"/>
              <a:t>promissory note</a:t>
            </a:r>
            <a:r>
              <a:rPr lang="en-US" dirty="0" smtClean="0"/>
              <a:t> is a financial instrument that contains a written promise by one party (the </a:t>
            </a:r>
            <a:r>
              <a:rPr lang="en-US" b="1" dirty="0" smtClean="0"/>
              <a:t>note's </a:t>
            </a:r>
            <a:r>
              <a:rPr lang="en-US" dirty="0" smtClean="0"/>
              <a:t>issuer or maker) to pay another party (the </a:t>
            </a:r>
            <a:r>
              <a:rPr lang="en-US" b="1" dirty="0" smtClean="0"/>
              <a:t>note's</a:t>
            </a:r>
            <a:r>
              <a:rPr lang="en-US" dirty="0" smtClean="0"/>
              <a:t> payee) a definite sum of money, either on demand or at a specified future date</a:t>
            </a:r>
            <a:endParaRPr lang="en-US" b="1" dirty="0" smtClean="0">
              <a:solidFill>
                <a:schemeClr val="tx1">
                  <a:lumMod val="95000"/>
                  <a:lumOff val="5000"/>
                </a:schemeClr>
              </a:solidFill>
            </a:endParaRPr>
          </a:p>
          <a:p>
            <a:pPr>
              <a:buFont typeface="Wingdings" pitchFamily="2" charset="2"/>
              <a:buChar char="Ø"/>
            </a:pPr>
            <a:r>
              <a:rPr lang="en-US" sz="2800" b="1" dirty="0" smtClean="0">
                <a:solidFill>
                  <a:schemeClr val="tx1">
                    <a:lumMod val="95000"/>
                    <a:lumOff val="5000"/>
                  </a:schemeClr>
                </a:solidFill>
              </a:rPr>
              <a:t>Certificate of Deposits(CD or COD)</a:t>
            </a:r>
          </a:p>
          <a:p>
            <a:pPr algn="just"/>
            <a:r>
              <a:rPr lang="en-US" sz="2400" dirty="0" smtClean="0"/>
              <a:t>A certificate issued by a bank to a person depositing money for a specified length of time at a specified rate of interest.</a:t>
            </a:r>
          </a:p>
          <a:p>
            <a:pPr algn="just"/>
            <a:r>
              <a:rPr lang="en-US" sz="2400" dirty="0" smtClean="0"/>
              <a:t>A </a:t>
            </a:r>
            <a:r>
              <a:rPr lang="en-US" sz="2400" b="1" dirty="0" smtClean="0"/>
              <a:t>certificate of deposit</a:t>
            </a:r>
            <a:r>
              <a:rPr lang="en-US" sz="2400" dirty="0" smtClean="0"/>
              <a:t> (CD) is a savings </a:t>
            </a:r>
            <a:r>
              <a:rPr lang="en-US" sz="2400" b="1" dirty="0" smtClean="0"/>
              <a:t>certificate</a:t>
            </a:r>
            <a:r>
              <a:rPr lang="en-US" sz="2400" dirty="0" smtClean="0"/>
              <a:t> with a fixed maturity date, specified fixed interest rate and can be issued in any denomination aside from minimum investment requirements. A CD restricts access to the funds until the maturity date of the investment</a:t>
            </a:r>
            <a:endParaRPr lang="en-US" sz="3200" b="1" dirty="0" smtClean="0">
              <a:solidFill>
                <a:schemeClr val="tx1">
                  <a:lumMod val="95000"/>
                  <a:lumOff val="5000"/>
                </a:schemeClr>
              </a:solidFill>
            </a:endParaRPr>
          </a:p>
          <a:p>
            <a:pPr>
              <a:buFont typeface="Wingdings" pitchFamily="2" charset="2"/>
              <a:buChar char="Ø"/>
            </a:pPr>
            <a:endParaRPr lang="en-US" sz="2800" b="1" dirty="0" smtClean="0">
              <a:solidFill>
                <a:schemeClr val="tx1">
                  <a:lumMod val="95000"/>
                  <a:lumOff val="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20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2000"/>
                                        <p:tgtEl>
                                          <p:spTgt spid="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2000"/>
                                        <p:tgtEl>
                                          <p:spTgt spid="5">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2000"/>
                                        <p:tgtEl>
                                          <p:spTgt spid="5">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2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533400" y="344269"/>
            <a:ext cx="9144000" cy="646331"/>
          </a:xfrm>
          <a:prstGeom prst="rect">
            <a:avLst/>
          </a:prstGeom>
          <a:noFill/>
        </p:spPr>
        <p:txBody>
          <a:bodyPr wrap="square" rtlCol="0">
            <a:spAutoFit/>
          </a:bodyPr>
          <a:lstStyle/>
          <a:p>
            <a:r>
              <a:rPr lang="en-US" sz="3600" b="1" u="sng" dirty="0" smtClean="0">
                <a:solidFill>
                  <a:schemeClr val="accent3">
                    <a:lumMod val="50000"/>
                  </a:schemeClr>
                </a:solidFill>
                <a:latin typeface="Arial Black" pitchFamily="34" charset="0"/>
              </a:rPr>
              <a:t>Instrument of Money Market</a:t>
            </a:r>
          </a:p>
        </p:txBody>
      </p:sp>
      <p:sp>
        <p:nvSpPr>
          <p:cNvPr id="5" name="TextBox 4"/>
          <p:cNvSpPr txBox="1"/>
          <p:nvPr/>
        </p:nvSpPr>
        <p:spPr>
          <a:xfrm>
            <a:off x="228600" y="1219200"/>
            <a:ext cx="8229600" cy="4031873"/>
          </a:xfrm>
          <a:prstGeom prst="rect">
            <a:avLst/>
          </a:prstGeom>
          <a:noFill/>
        </p:spPr>
        <p:txBody>
          <a:bodyPr wrap="square" rtlCol="0">
            <a:spAutoFit/>
          </a:bodyPr>
          <a:lstStyle/>
          <a:p>
            <a:pPr algn="just"/>
            <a:r>
              <a:rPr lang="en-US" sz="2400" dirty="0" smtClean="0">
                <a:solidFill>
                  <a:srgbClr val="FF0000"/>
                </a:solidFill>
              </a:rPr>
              <a:t>A </a:t>
            </a:r>
            <a:r>
              <a:rPr lang="en-US" sz="2400" b="1" dirty="0" smtClean="0">
                <a:solidFill>
                  <a:srgbClr val="FF0000"/>
                </a:solidFill>
              </a:rPr>
              <a:t>repurchase</a:t>
            </a:r>
            <a:r>
              <a:rPr lang="en-US" sz="2400" dirty="0" smtClean="0">
                <a:solidFill>
                  <a:srgbClr val="FF0000"/>
                </a:solidFill>
              </a:rPr>
              <a:t> agreement (</a:t>
            </a:r>
            <a:r>
              <a:rPr lang="en-US" sz="2400" b="1" dirty="0" smtClean="0">
                <a:solidFill>
                  <a:srgbClr val="FF0000"/>
                </a:solidFill>
              </a:rPr>
              <a:t>repo</a:t>
            </a:r>
            <a:r>
              <a:rPr lang="en-US" sz="2400" dirty="0" smtClean="0">
                <a:solidFill>
                  <a:srgbClr val="FF0000"/>
                </a:solidFill>
              </a:rPr>
              <a:t>) </a:t>
            </a:r>
            <a:r>
              <a:rPr lang="en-US" sz="2400" dirty="0" smtClean="0"/>
              <a:t>is a form of short-term borrowing for dealers in government securities. The dealer sells the government securities to investors, usually on an overnight basis, and buys them back the following day.</a:t>
            </a:r>
          </a:p>
          <a:p>
            <a:pPr algn="just"/>
            <a:endParaRPr lang="en-US" sz="2400" dirty="0" smtClean="0"/>
          </a:p>
          <a:p>
            <a:pPr algn="just"/>
            <a:r>
              <a:rPr lang="en-US" sz="2400" dirty="0" smtClean="0"/>
              <a:t>A dealer or other holder of government securities (usually T-bills) sells the securities to a lender and agrees to </a:t>
            </a:r>
            <a:r>
              <a:rPr lang="en-US" sz="2400" b="1" dirty="0" smtClean="0"/>
              <a:t>repurchase</a:t>
            </a:r>
            <a:r>
              <a:rPr lang="en-US" sz="2400" dirty="0" smtClean="0"/>
              <a:t> them at an agreed future date at an agreed price.</a:t>
            </a:r>
          </a:p>
          <a:p>
            <a:pPr algn="just"/>
            <a:endParaRPr lang="en-US" sz="2400" dirty="0" smtClean="0"/>
          </a:p>
          <a:p>
            <a:pPr algn="just"/>
            <a:endParaRPr lang="en-US" sz="2000" dirty="0" smtClean="0"/>
          </a:p>
          <a:p>
            <a:pPr algn="just"/>
            <a:endParaRPr lang="en-US" sz="2000" b="1" dirty="0" smtClean="0">
              <a:solidFill>
                <a:schemeClr val="tx1">
                  <a:lumMod val="95000"/>
                  <a:lumOff val="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2590800"/>
          </a:xfrm>
        </p:spPr>
        <p:txBody>
          <a:bodyPr>
            <a:noAutofit/>
            <a:scene3d>
              <a:camera prst="orthographicFront"/>
              <a:lightRig rig="threePt" dir="t"/>
            </a:scene3d>
            <a:sp3d extrusionH="57150">
              <a:bevelT w="254000" h="254000" prst="artDeco"/>
              <a:bevelB w="254000" h="254000"/>
            </a:sp3d>
          </a:bodyPr>
          <a:lstStyle/>
          <a:p>
            <a:r>
              <a:rPr lang="en-US" sz="6000" b="1" dirty="0" smtClean="0">
                <a:solidFill>
                  <a:srgbClr val="9999FF"/>
                </a:solidFill>
                <a:effectLst>
                  <a:outerShdw blurRad="50800" dist="38100" dir="13500000" algn="br" rotWithShape="0">
                    <a:srgbClr val="FF3399"/>
                  </a:outerShdw>
                </a:effectLst>
                <a:latin typeface="David" pitchFamily="34" charset="-79"/>
                <a:ea typeface="Batang" pitchFamily="18" charset="-127"/>
                <a:cs typeface="David" pitchFamily="34" charset="-79"/>
              </a:rPr>
              <a:t>Activity-Based </a:t>
            </a:r>
            <a:br>
              <a:rPr lang="en-US" sz="6000" b="1" dirty="0" smtClean="0">
                <a:solidFill>
                  <a:srgbClr val="9999FF"/>
                </a:solidFill>
                <a:effectLst>
                  <a:outerShdw blurRad="50800" dist="38100" dir="13500000" algn="br" rotWithShape="0">
                    <a:srgbClr val="FF3399"/>
                  </a:outerShdw>
                </a:effectLst>
                <a:latin typeface="David" pitchFamily="34" charset="-79"/>
                <a:ea typeface="Batang" pitchFamily="18" charset="-127"/>
                <a:cs typeface="David" pitchFamily="34" charset="-79"/>
              </a:rPr>
            </a:br>
            <a:r>
              <a:rPr lang="en-US" sz="6000" b="1" dirty="0" smtClean="0">
                <a:solidFill>
                  <a:srgbClr val="9999FF"/>
                </a:solidFill>
                <a:effectLst>
                  <a:outerShdw blurRad="50800" dist="38100" dir="13500000" algn="br" rotWithShape="0">
                    <a:srgbClr val="FF3399"/>
                  </a:outerShdw>
                </a:effectLst>
                <a:latin typeface="David" pitchFamily="34" charset="-79"/>
                <a:ea typeface="Batang" pitchFamily="18" charset="-127"/>
                <a:cs typeface="David" pitchFamily="34" charset="-79"/>
              </a:rPr>
              <a:t>Costing System</a:t>
            </a:r>
            <a:endParaRPr lang="en-US" sz="5400" b="1" dirty="0">
              <a:solidFill>
                <a:srgbClr val="9999FF"/>
              </a:solidFill>
              <a:effectLst>
                <a:outerShdw blurRad="50800" dist="38100" dir="13500000" algn="br" rotWithShape="0">
                  <a:srgbClr val="FF3399"/>
                </a:outerShdw>
              </a:effectLst>
              <a:latin typeface="David" pitchFamily="34" charset="-79"/>
              <a:ea typeface="Batang" pitchFamily="18" charset="-127"/>
              <a:cs typeface="David" pitchFamily="34" charset="-79"/>
            </a:endParaRPr>
          </a:p>
        </p:txBody>
      </p:sp>
      <p:sp>
        <p:nvSpPr>
          <p:cNvPr id="3" name="Subtitle 2"/>
          <p:cNvSpPr>
            <a:spLocks noGrp="1"/>
          </p:cNvSpPr>
          <p:nvPr>
            <p:ph type="subTitle" idx="1"/>
          </p:nvPr>
        </p:nvSpPr>
        <p:spPr>
          <a:xfrm>
            <a:off x="1219200" y="3886200"/>
            <a:ext cx="6781800" cy="2286000"/>
          </a:xfrm>
          <a:solidFill>
            <a:schemeClr val="accent4">
              <a:lumMod val="20000"/>
              <a:lumOff val="80000"/>
            </a:schemeClr>
          </a:solidFill>
          <a:scene3d>
            <a:camera prst="orthographicFront"/>
            <a:lightRig rig="threePt" dir="t"/>
          </a:scene3d>
          <a:sp3d>
            <a:bevelT w="266700" h="273050" prst="divot"/>
            <a:bevelB w="273050" h="266700"/>
          </a:sp3d>
        </p:spPr>
        <p:txBody>
          <a:bodyPr>
            <a:normAutofit/>
          </a:bodyPr>
          <a:lstStyle/>
          <a:p>
            <a:endParaRPr lang="en-US" sz="2000" dirty="0" smtClean="0">
              <a:solidFill>
                <a:schemeClr val="tx1"/>
              </a:solidFill>
              <a:latin typeface="David" pitchFamily="34" charset="-79"/>
              <a:ea typeface="Batang" pitchFamily="18" charset="-127"/>
              <a:cs typeface="David" pitchFamily="34" charset="-79"/>
            </a:endParaRPr>
          </a:p>
          <a:p>
            <a:endParaRPr lang="en-US" sz="2000" dirty="0" smtClean="0">
              <a:solidFill>
                <a:schemeClr val="tx1"/>
              </a:solidFill>
              <a:latin typeface="David" pitchFamily="34" charset="-79"/>
              <a:ea typeface="Batang" pitchFamily="18" charset="-127"/>
              <a:cs typeface="David" pitchFamily="34" charset="-79"/>
            </a:endParaRPr>
          </a:p>
          <a:p>
            <a:r>
              <a:rPr lang="en-US" sz="2900" dirty="0" err="1" smtClean="0">
                <a:solidFill>
                  <a:schemeClr val="tx1"/>
                </a:solidFill>
                <a:latin typeface="David" pitchFamily="34" charset="-79"/>
                <a:ea typeface="Batang" pitchFamily="18" charset="-127"/>
                <a:cs typeface="David" pitchFamily="34" charset="-79"/>
              </a:rPr>
              <a:t>Dr.G.Krishna</a:t>
            </a:r>
            <a:r>
              <a:rPr lang="en-US" sz="2900" dirty="0" smtClean="0">
                <a:solidFill>
                  <a:schemeClr val="tx1"/>
                </a:solidFill>
                <a:latin typeface="David" pitchFamily="34" charset="-79"/>
                <a:ea typeface="Batang" pitchFamily="18" charset="-127"/>
                <a:cs typeface="David" pitchFamily="34" charset="-79"/>
              </a:rPr>
              <a:t> </a:t>
            </a:r>
          </a:p>
        </p:txBody>
      </p:sp>
      <p:pic>
        <p:nvPicPr>
          <p:cNvPr id="1026" name="Picture 2" descr="D:\Removable Disk\desk top\special ppt\pic of the day.jpeg"/>
          <p:cNvPicPr>
            <a:picLocks noChangeAspect="1" noChangeArrowheads="1"/>
          </p:cNvPicPr>
          <p:nvPr/>
        </p:nvPicPr>
        <p:blipFill>
          <a:blip r:embed="rId2"/>
          <a:srcRect/>
          <a:stretch>
            <a:fillRect/>
          </a:stretch>
        </p:blipFill>
        <p:spPr bwMode="auto">
          <a:xfrm>
            <a:off x="1143000" y="228600"/>
            <a:ext cx="6858000" cy="6248400"/>
          </a:xfrm>
          <a:prstGeom prst="rect">
            <a:avLst/>
          </a:prstGeom>
          <a:noFill/>
        </p:spPr>
      </p:pic>
    </p:spTree>
    <p:extLst>
      <p:ext uri="{BB962C8B-B14F-4D97-AF65-F5344CB8AC3E}">
        <p14:creationId xmlns="" xmlns:p14="http://schemas.microsoft.com/office/powerpoint/2010/main" val="41209784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533400" y="344269"/>
            <a:ext cx="9144000" cy="646331"/>
          </a:xfrm>
          <a:prstGeom prst="rect">
            <a:avLst/>
          </a:prstGeom>
          <a:noFill/>
        </p:spPr>
        <p:txBody>
          <a:bodyPr wrap="square" rtlCol="0">
            <a:spAutoFit/>
          </a:bodyPr>
          <a:lstStyle/>
          <a:p>
            <a:r>
              <a:rPr lang="en-US" sz="3600" b="1" u="sng" dirty="0" smtClean="0">
                <a:solidFill>
                  <a:schemeClr val="accent3">
                    <a:lumMod val="50000"/>
                  </a:schemeClr>
                </a:solidFill>
                <a:latin typeface="Arial Black" pitchFamily="34" charset="0"/>
              </a:rPr>
              <a:t>Instrument of Money Market</a:t>
            </a:r>
          </a:p>
        </p:txBody>
      </p:sp>
      <p:sp>
        <p:nvSpPr>
          <p:cNvPr id="5" name="TextBox 4"/>
          <p:cNvSpPr txBox="1"/>
          <p:nvPr/>
        </p:nvSpPr>
        <p:spPr>
          <a:xfrm>
            <a:off x="228600" y="1219200"/>
            <a:ext cx="8229600" cy="6063198"/>
          </a:xfrm>
          <a:prstGeom prst="rect">
            <a:avLst/>
          </a:prstGeom>
          <a:noFill/>
        </p:spPr>
        <p:txBody>
          <a:bodyPr wrap="square" rtlCol="0">
            <a:spAutoFit/>
          </a:bodyPr>
          <a:lstStyle/>
          <a:p>
            <a:pPr algn="just"/>
            <a:endParaRPr lang="en-US" sz="2400" dirty="0" smtClean="0"/>
          </a:p>
          <a:p>
            <a:pPr algn="just"/>
            <a:r>
              <a:rPr lang="en-US" sz="3600" dirty="0" smtClean="0">
                <a:solidFill>
                  <a:srgbClr val="FF0000"/>
                </a:solidFill>
              </a:rPr>
              <a:t>Real interest rates are largely negative in Ethiopia. </a:t>
            </a:r>
          </a:p>
          <a:p>
            <a:pPr lvl="1" algn="just">
              <a:buFont typeface="Arial" pitchFamily="34" charset="0"/>
              <a:buChar char="•"/>
            </a:pPr>
            <a:r>
              <a:rPr lang="en-US" sz="3600" dirty="0" smtClean="0">
                <a:solidFill>
                  <a:srgbClr val="FF0000"/>
                </a:solidFill>
              </a:rPr>
              <a:t>The minimum bank deposit rate of 	7.00%, bond yield of 3.67%, </a:t>
            </a:r>
          </a:p>
          <a:p>
            <a:pPr lvl="1" algn="just">
              <a:buFont typeface="Arial" pitchFamily="34" charset="0"/>
              <a:buChar char="•"/>
            </a:pPr>
            <a:r>
              <a:rPr lang="en-US" sz="3600" dirty="0" smtClean="0">
                <a:solidFill>
                  <a:srgbClr val="FF0000"/>
                </a:solidFill>
              </a:rPr>
              <a:t>Treasury bill yield of 3.67%  and</a:t>
            </a:r>
          </a:p>
          <a:p>
            <a:pPr lvl="1" algn="just">
              <a:buFont typeface="Arial" pitchFamily="34" charset="0"/>
              <a:buChar char="•"/>
            </a:pPr>
            <a:r>
              <a:rPr lang="en-US" sz="3600" dirty="0" smtClean="0">
                <a:solidFill>
                  <a:srgbClr val="FF0000"/>
                </a:solidFill>
              </a:rPr>
              <a:t>Inflation rate is 16% </a:t>
            </a:r>
          </a:p>
          <a:p>
            <a:pPr algn="just"/>
            <a:endParaRPr lang="en-US" sz="3600" u="sng" dirty="0" smtClean="0">
              <a:solidFill>
                <a:srgbClr val="FF0000"/>
              </a:solidFill>
            </a:endParaRPr>
          </a:p>
          <a:p>
            <a:pPr algn="just"/>
            <a:r>
              <a:rPr lang="en-US" sz="3600" u="sng" dirty="0" smtClean="0">
                <a:solidFill>
                  <a:srgbClr val="FF0000"/>
                </a:solidFill>
              </a:rPr>
              <a:t>Return is lower than the inflation rate.</a:t>
            </a:r>
          </a:p>
          <a:p>
            <a:pPr algn="just"/>
            <a:endParaRPr lang="en-US" sz="3600" u="sng" dirty="0" smtClean="0">
              <a:solidFill>
                <a:srgbClr val="FF0000"/>
              </a:solidFill>
            </a:endParaRPr>
          </a:p>
          <a:p>
            <a:pPr algn="just"/>
            <a:endParaRPr lang="en-US" sz="2000" dirty="0" smtClean="0"/>
          </a:p>
          <a:p>
            <a:pPr algn="just"/>
            <a:endParaRPr lang="en-US" sz="2000" b="1" dirty="0" smtClean="0">
              <a:solidFill>
                <a:schemeClr val="tx1">
                  <a:lumMod val="95000"/>
                  <a:lumOff val="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2000"/>
                                        <p:tgtEl>
                                          <p:spTgt spid="5">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2000"/>
                                        <p:tgtEl>
                                          <p:spTgt spid="5">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Effect transition="in" filter="fade">
                                      <p:cBhvr>
                                        <p:cTn id="13" dur="2000"/>
                                        <p:tgtEl>
                                          <p:spTgt spid="5">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4" end="4"/>
                                            </p:txEl>
                                          </p:spTgt>
                                        </p:tgtEl>
                                        <p:attrNameLst>
                                          <p:attrName>style.visibility</p:attrName>
                                        </p:attrNameLst>
                                      </p:cBhvr>
                                      <p:to>
                                        <p:strVal val="visible"/>
                                      </p:to>
                                    </p:set>
                                    <p:animEffect transition="in" filter="fade">
                                      <p:cBhvr>
                                        <p:cTn id="16" dur="2000"/>
                                        <p:tgtEl>
                                          <p:spTgt spid="5">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animEffect transition="in" filter="fade">
                                      <p:cBhvr>
                                        <p:cTn id="21" dur="2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2819400"/>
            <a:ext cx="9144000" cy="707886"/>
          </a:xfrm>
          <a:prstGeom prst="rect">
            <a:avLst/>
          </a:prstGeom>
          <a:noFill/>
        </p:spPr>
        <p:txBody>
          <a:bodyPr wrap="square" rtlCol="0">
            <a:spAutoFit/>
          </a:bodyPr>
          <a:lstStyle/>
          <a:p>
            <a:pPr algn="ctr"/>
            <a:r>
              <a:rPr lang="en-US" sz="4000" b="1" dirty="0" smtClean="0">
                <a:solidFill>
                  <a:schemeClr val="accent3">
                    <a:lumMod val="50000"/>
                  </a:schemeClr>
                </a:solidFill>
                <a:latin typeface="Arial Black" pitchFamily="34" charset="0"/>
              </a:rPr>
              <a:t>CAPITAL MARKET</a:t>
            </a:r>
            <a:endParaRPr lang="en-US" sz="4000" b="1" dirty="0">
              <a:solidFill>
                <a:schemeClr val="accent3">
                  <a:lumMod val="50000"/>
                </a:schemeClr>
              </a:solidFill>
              <a:latin typeface="Arial Black" pitchFamily="34" charset="0"/>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143000"/>
            <a:ext cx="8763000" cy="5761577"/>
          </a:xfrm>
          <a:prstGeom prst="rect">
            <a:avLst/>
          </a:prstGeom>
        </p:spPr>
        <p:txBody>
          <a:bodyPr wrap="square">
            <a:spAutoFit/>
          </a:bodyPr>
          <a:lstStyle/>
          <a:p>
            <a:pPr>
              <a:lnSpc>
                <a:spcPct val="90000"/>
              </a:lnSpc>
              <a:buFont typeface="Wingdings" pitchFamily="2" charset="2"/>
              <a:buChar char="Ø"/>
            </a:pPr>
            <a:r>
              <a:rPr lang="en-US" sz="2400" dirty="0" smtClean="0">
                <a:latin typeface="David" pitchFamily="34" charset="-79"/>
                <a:cs typeface="David" pitchFamily="34" charset="-79"/>
              </a:rPr>
              <a:t>The market where investment instruments like bonds and equities are traded is known as the capital market.</a:t>
            </a:r>
          </a:p>
          <a:p>
            <a:pPr>
              <a:lnSpc>
                <a:spcPct val="90000"/>
              </a:lnSpc>
            </a:pPr>
            <a:endParaRPr lang="en-US" sz="2400" dirty="0" smtClean="0">
              <a:latin typeface="David" pitchFamily="34" charset="-79"/>
              <a:cs typeface="David" pitchFamily="34" charset="-79"/>
            </a:endParaRPr>
          </a:p>
          <a:p>
            <a:pPr>
              <a:lnSpc>
                <a:spcPct val="90000"/>
              </a:lnSpc>
              <a:buFont typeface="Wingdings" pitchFamily="2" charset="2"/>
              <a:buChar char="Ø"/>
            </a:pPr>
            <a:r>
              <a:rPr lang="en-US" sz="2400" b="1" dirty="0" smtClean="0">
                <a:latin typeface="David" pitchFamily="34" charset="-79"/>
                <a:cs typeface="David" pitchFamily="34" charset="-79"/>
              </a:rPr>
              <a:t>The primal role of this market is to make investment from investors     who have surplus funds to the ones who are running a deficit</a:t>
            </a:r>
          </a:p>
          <a:p>
            <a:pPr>
              <a:lnSpc>
                <a:spcPct val="90000"/>
              </a:lnSpc>
            </a:pPr>
            <a:endParaRPr lang="en-US" sz="2400" dirty="0" smtClean="0">
              <a:latin typeface="David" pitchFamily="34" charset="-79"/>
              <a:cs typeface="David" pitchFamily="34" charset="-79"/>
            </a:endParaRPr>
          </a:p>
          <a:p>
            <a:pPr marL="274320" indent="-274320" algn="just">
              <a:lnSpc>
                <a:spcPct val="80000"/>
              </a:lnSpc>
              <a:buFont typeface="Wingdings" pitchFamily="2" charset="2"/>
              <a:buChar char="Ø"/>
              <a:defRPr/>
            </a:pPr>
            <a:r>
              <a:rPr lang="en-US" sz="2400" dirty="0" smtClean="0">
                <a:latin typeface="David" pitchFamily="34" charset="-79"/>
                <a:cs typeface="David" pitchFamily="34" charset="-79"/>
              </a:rPr>
              <a:t> The capital market offers both long term and overnight funds. </a:t>
            </a:r>
          </a:p>
          <a:p>
            <a:pPr marL="274320" indent="-274320" algn="just">
              <a:lnSpc>
                <a:spcPct val="80000"/>
              </a:lnSpc>
              <a:defRPr/>
            </a:pPr>
            <a:endParaRPr lang="en-US" sz="2400" dirty="0" smtClean="0">
              <a:latin typeface="David" pitchFamily="34" charset="-79"/>
              <a:cs typeface="David" pitchFamily="34" charset="-79"/>
            </a:endParaRPr>
          </a:p>
          <a:p>
            <a:pPr marL="274320" indent="-274320" algn="just">
              <a:lnSpc>
                <a:spcPct val="80000"/>
              </a:lnSpc>
              <a:buFont typeface="Wingdings" pitchFamily="2" charset="2"/>
              <a:buChar char="Ø"/>
              <a:defRPr/>
            </a:pPr>
            <a:r>
              <a:rPr lang="en-US" sz="2400" dirty="0" smtClean="0">
                <a:latin typeface="David" pitchFamily="34" charset="-79"/>
                <a:cs typeface="David" pitchFamily="34" charset="-79"/>
              </a:rPr>
              <a:t>The different types of financial instruments that are traded in the capital markets are:</a:t>
            </a:r>
          </a:p>
          <a:p>
            <a:pPr marL="274320" indent="-274320" algn="just">
              <a:lnSpc>
                <a:spcPct val="80000"/>
              </a:lnSpc>
              <a:defRPr/>
            </a:pPr>
            <a:r>
              <a:rPr lang="en-US" sz="2400" dirty="0" smtClean="0">
                <a:latin typeface="David" pitchFamily="34" charset="-79"/>
                <a:cs typeface="David" pitchFamily="34" charset="-79"/>
              </a:rPr>
              <a:t>         </a:t>
            </a:r>
            <a:r>
              <a:rPr lang="en-US" sz="2400" dirty="0" smtClean="0">
                <a:solidFill>
                  <a:schemeClr val="tx2"/>
                </a:solidFill>
                <a:latin typeface="David" pitchFamily="34" charset="-79"/>
                <a:cs typeface="David" pitchFamily="34" charset="-79"/>
              </a:rPr>
              <a:t>&gt; E</a:t>
            </a:r>
            <a:r>
              <a:rPr lang="en-US" sz="2400" dirty="0" smtClean="0">
                <a:latin typeface="David" pitchFamily="34" charset="-79"/>
                <a:cs typeface="David" pitchFamily="34" charset="-79"/>
              </a:rPr>
              <a:t>quity and Debt instruments</a:t>
            </a:r>
          </a:p>
          <a:p>
            <a:pPr marL="274320" indent="-274320" algn="just">
              <a:lnSpc>
                <a:spcPct val="80000"/>
              </a:lnSpc>
              <a:defRPr/>
            </a:pPr>
            <a:r>
              <a:rPr lang="en-US" sz="2400" dirty="0" smtClean="0">
                <a:latin typeface="David" pitchFamily="34" charset="-79"/>
                <a:cs typeface="David" pitchFamily="34" charset="-79"/>
              </a:rPr>
              <a:t>         </a:t>
            </a:r>
            <a:r>
              <a:rPr lang="en-US" sz="2400" dirty="0" smtClean="0">
                <a:solidFill>
                  <a:schemeClr val="tx2"/>
                </a:solidFill>
                <a:latin typeface="David" pitchFamily="34" charset="-79"/>
                <a:cs typeface="David" pitchFamily="34" charset="-79"/>
              </a:rPr>
              <a:t>&gt; I</a:t>
            </a:r>
            <a:r>
              <a:rPr lang="en-US" sz="2400" dirty="0" smtClean="0">
                <a:latin typeface="David" pitchFamily="34" charset="-79"/>
                <a:cs typeface="David" pitchFamily="34" charset="-79"/>
              </a:rPr>
              <a:t>nsurance instruments, </a:t>
            </a:r>
          </a:p>
          <a:p>
            <a:pPr marL="274320" indent="-274320" algn="just">
              <a:lnSpc>
                <a:spcPct val="80000"/>
              </a:lnSpc>
              <a:defRPr/>
            </a:pPr>
            <a:r>
              <a:rPr lang="en-US" sz="2400" dirty="0" smtClean="0">
                <a:latin typeface="David" pitchFamily="34" charset="-79"/>
                <a:cs typeface="David" pitchFamily="34" charset="-79"/>
              </a:rPr>
              <a:t>         </a:t>
            </a:r>
            <a:r>
              <a:rPr lang="en-US" sz="2400" dirty="0" smtClean="0">
                <a:solidFill>
                  <a:schemeClr val="tx2"/>
                </a:solidFill>
                <a:latin typeface="David" pitchFamily="34" charset="-79"/>
                <a:cs typeface="David" pitchFamily="34" charset="-79"/>
              </a:rPr>
              <a:t>&gt;</a:t>
            </a:r>
            <a:r>
              <a:rPr lang="en-US" sz="2400" dirty="0" smtClean="0">
                <a:latin typeface="David" pitchFamily="34" charset="-79"/>
                <a:cs typeface="David" pitchFamily="34" charset="-79"/>
              </a:rPr>
              <a:t> Foreign exchange instruments, and </a:t>
            </a:r>
          </a:p>
          <a:p>
            <a:pPr marL="274320" indent="-274320" algn="just">
              <a:lnSpc>
                <a:spcPct val="80000"/>
              </a:lnSpc>
              <a:defRPr/>
            </a:pPr>
            <a:r>
              <a:rPr lang="en-US" sz="2400" dirty="0" smtClean="0">
                <a:latin typeface="David" pitchFamily="34" charset="-79"/>
                <a:cs typeface="David" pitchFamily="34" charset="-79"/>
              </a:rPr>
              <a:t>         </a:t>
            </a:r>
            <a:r>
              <a:rPr lang="en-US" sz="2400" dirty="0" smtClean="0">
                <a:solidFill>
                  <a:schemeClr val="tx2"/>
                </a:solidFill>
                <a:latin typeface="David" pitchFamily="34" charset="-79"/>
                <a:cs typeface="David" pitchFamily="34" charset="-79"/>
              </a:rPr>
              <a:t>&gt; H</a:t>
            </a:r>
            <a:r>
              <a:rPr lang="en-US" sz="2400" dirty="0" smtClean="0">
                <a:latin typeface="David" pitchFamily="34" charset="-79"/>
                <a:cs typeface="David" pitchFamily="34" charset="-79"/>
              </a:rPr>
              <a:t>ybrid instruments</a:t>
            </a:r>
          </a:p>
          <a:p>
            <a:pPr marL="274320" indent="-274320" algn="just">
              <a:lnSpc>
                <a:spcPct val="80000"/>
              </a:lnSpc>
              <a:defRPr/>
            </a:pPr>
            <a:endParaRPr lang="en-US" sz="2400" dirty="0" smtClean="0">
              <a:latin typeface="David" pitchFamily="34" charset="-79"/>
              <a:cs typeface="David" pitchFamily="34" charset="-79"/>
            </a:endParaRPr>
          </a:p>
          <a:p>
            <a:pPr>
              <a:lnSpc>
                <a:spcPct val="90000"/>
              </a:lnSpc>
              <a:buFont typeface="Wingdings" pitchFamily="2" charset="2"/>
              <a:buChar char="Ø"/>
            </a:pPr>
            <a:endParaRPr lang="en-US" sz="2800" b="1" dirty="0">
              <a:latin typeface="David" pitchFamily="34" charset="-79"/>
              <a:cs typeface="David" pitchFamily="34" charset="-79"/>
            </a:endParaRPr>
          </a:p>
        </p:txBody>
      </p:sp>
      <p:sp>
        <p:nvSpPr>
          <p:cNvPr id="5" name="TextBox 4"/>
          <p:cNvSpPr txBox="1"/>
          <p:nvPr/>
        </p:nvSpPr>
        <p:spPr>
          <a:xfrm>
            <a:off x="1143000" y="304800"/>
            <a:ext cx="9144000" cy="707886"/>
          </a:xfrm>
          <a:prstGeom prst="rect">
            <a:avLst/>
          </a:prstGeom>
          <a:noFill/>
        </p:spPr>
        <p:txBody>
          <a:bodyPr wrap="square" rtlCol="0">
            <a:spAutoFit/>
          </a:bodyPr>
          <a:lstStyle/>
          <a:p>
            <a:r>
              <a:rPr lang="en-US" sz="4000" b="1" u="sng" dirty="0" smtClean="0">
                <a:solidFill>
                  <a:schemeClr val="accent3">
                    <a:lumMod val="50000"/>
                  </a:schemeClr>
                </a:solidFill>
                <a:latin typeface="Arial Black" pitchFamily="34" charset="0"/>
              </a:rPr>
              <a:t>CAPITAL MARKET</a:t>
            </a:r>
            <a:endParaRPr lang="en-US" sz="4000" b="1" u="sng" dirty="0">
              <a:solidFill>
                <a:schemeClr val="accent3">
                  <a:lumMod val="50000"/>
                </a:schemeClr>
              </a:solidFill>
              <a:latin typeface="Arial Black"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2000"/>
                                        <p:tgtEl>
                                          <p:spTgt spid="4">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Effect transition="in" filter="fade">
                                      <p:cBhvr>
                                        <p:cTn id="13" dur="2000"/>
                                        <p:tgtEl>
                                          <p:spTgt spid="4">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6" end="6"/>
                                            </p:txEl>
                                          </p:spTgt>
                                        </p:tgtEl>
                                        <p:attrNameLst>
                                          <p:attrName>style.visibility</p:attrName>
                                        </p:attrNameLst>
                                      </p:cBhvr>
                                      <p:to>
                                        <p:strVal val="visible"/>
                                      </p:to>
                                    </p:set>
                                    <p:animEffect transition="in" filter="fade">
                                      <p:cBhvr>
                                        <p:cTn id="16" dur="2000"/>
                                        <p:tgtEl>
                                          <p:spTgt spid="4">
                                            <p:txEl>
                                              <p:pRg st="6" end="6"/>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animEffect transition="in" filter="fade">
                                      <p:cBhvr>
                                        <p:cTn id="19" dur="2000"/>
                                        <p:tgtEl>
                                          <p:spTgt spid="4">
                                            <p:txEl>
                                              <p:pRg st="7" end="7"/>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xEl>
                                              <p:pRg st="8" end="8"/>
                                            </p:txEl>
                                          </p:spTgt>
                                        </p:tgtEl>
                                        <p:attrNameLst>
                                          <p:attrName>style.visibility</p:attrName>
                                        </p:attrNameLst>
                                      </p:cBhvr>
                                      <p:to>
                                        <p:strVal val="visible"/>
                                      </p:to>
                                    </p:set>
                                    <p:animEffect transition="in" filter="fade">
                                      <p:cBhvr>
                                        <p:cTn id="22" dur="2000"/>
                                        <p:tgtEl>
                                          <p:spTgt spid="4">
                                            <p:txEl>
                                              <p:pRg st="8" end="8"/>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animEffect transition="in" filter="fade">
                                      <p:cBhvr>
                                        <p:cTn id="25" dur="2000"/>
                                        <p:tgtEl>
                                          <p:spTgt spid="4">
                                            <p:txEl>
                                              <p:pRg st="9" end="9"/>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txEl>
                                              <p:pRg st="10" end="10"/>
                                            </p:txEl>
                                          </p:spTgt>
                                        </p:tgtEl>
                                        <p:attrNameLst>
                                          <p:attrName>style.visibility</p:attrName>
                                        </p:attrNameLst>
                                      </p:cBhvr>
                                      <p:to>
                                        <p:strVal val="visible"/>
                                      </p:to>
                                    </p:set>
                                    <p:animEffect transition="in" filter="fade">
                                      <p:cBhvr>
                                        <p:cTn id="28" dur="20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04800"/>
            <a:ext cx="8495211" cy="830997"/>
          </a:xfrm>
          <a:prstGeom prst="rect">
            <a:avLst/>
          </a:prstGeom>
        </p:spPr>
        <p:txBody>
          <a:bodyPr wrap="none">
            <a:spAutoFit/>
          </a:bodyPr>
          <a:lstStyle/>
          <a:p>
            <a:r>
              <a:rPr lang="en-US" sz="4800" b="1" u="sng" dirty="0" smtClean="0">
                <a:solidFill>
                  <a:schemeClr val="accent3">
                    <a:lumMod val="50000"/>
                  </a:schemeClr>
                </a:solidFill>
                <a:latin typeface="Arial Black" pitchFamily="34" charset="0"/>
              </a:rPr>
              <a:t>Nature of capital market</a:t>
            </a:r>
            <a:endParaRPr lang="en-US" sz="4800" b="1" u="sng" dirty="0">
              <a:solidFill>
                <a:schemeClr val="accent3">
                  <a:lumMod val="50000"/>
                </a:schemeClr>
              </a:solidFill>
              <a:latin typeface="Arial Black" pitchFamily="34" charset="0"/>
            </a:endParaRPr>
          </a:p>
        </p:txBody>
      </p:sp>
      <p:sp>
        <p:nvSpPr>
          <p:cNvPr id="3" name="Rectangle 2"/>
          <p:cNvSpPr/>
          <p:nvPr/>
        </p:nvSpPr>
        <p:spPr>
          <a:xfrm>
            <a:off x="0" y="1295400"/>
            <a:ext cx="8915400" cy="3360920"/>
          </a:xfrm>
          <a:prstGeom prst="rect">
            <a:avLst/>
          </a:prstGeom>
        </p:spPr>
        <p:txBody>
          <a:bodyPr wrap="square">
            <a:spAutoFit/>
          </a:bodyPr>
          <a:lstStyle/>
          <a:p>
            <a:pPr>
              <a:lnSpc>
                <a:spcPct val="90000"/>
              </a:lnSpc>
            </a:pPr>
            <a:r>
              <a:rPr lang="en-US" sz="3600" b="1" dirty="0" smtClean="0">
                <a:cs typeface="Aharoni" pitchFamily="2" charset="-79"/>
              </a:rPr>
              <a:t> </a:t>
            </a:r>
            <a:r>
              <a:rPr lang="en-US" sz="2400" b="1" dirty="0" smtClean="0">
                <a:cs typeface="Aharoni" pitchFamily="2" charset="-79"/>
              </a:rPr>
              <a:t>The nature of capital market is brought out  by the following facts:</a:t>
            </a:r>
            <a:endParaRPr lang="en-US" sz="3600" b="1" dirty="0" smtClean="0">
              <a:cs typeface="Aharoni" pitchFamily="2" charset="-79"/>
            </a:endParaRPr>
          </a:p>
          <a:p>
            <a:pPr lvl="1">
              <a:lnSpc>
                <a:spcPct val="90000"/>
              </a:lnSpc>
              <a:buFont typeface="Wingdings" pitchFamily="2" charset="2"/>
              <a:buChar char="Ø"/>
            </a:pPr>
            <a:r>
              <a:rPr lang="en-US" sz="3200" b="1" dirty="0" smtClean="0">
                <a:cs typeface="Aharoni" pitchFamily="2" charset="-79"/>
              </a:rPr>
              <a:t>It Has Two Segments(Primary  and secondary)</a:t>
            </a:r>
          </a:p>
          <a:p>
            <a:pPr lvl="1">
              <a:lnSpc>
                <a:spcPct val="90000"/>
              </a:lnSpc>
              <a:buFont typeface="Wingdings" pitchFamily="2" charset="2"/>
              <a:buChar char="Ø"/>
            </a:pPr>
            <a:r>
              <a:rPr lang="en-US" sz="3200" b="1" dirty="0" smtClean="0">
                <a:cs typeface="Aharoni" pitchFamily="2" charset="-79"/>
              </a:rPr>
              <a:t>It Deals In Long-Term Securities</a:t>
            </a:r>
          </a:p>
          <a:p>
            <a:pPr lvl="1">
              <a:lnSpc>
                <a:spcPct val="90000"/>
              </a:lnSpc>
              <a:buFont typeface="Wingdings" pitchFamily="2" charset="2"/>
              <a:buChar char="Ø"/>
            </a:pPr>
            <a:r>
              <a:rPr lang="en-US" sz="3200" b="1" dirty="0" smtClean="0">
                <a:cs typeface="Aharoni" pitchFamily="2" charset="-79"/>
              </a:rPr>
              <a:t>It Performs Trade-off Function</a:t>
            </a:r>
          </a:p>
          <a:p>
            <a:pPr lvl="1">
              <a:lnSpc>
                <a:spcPct val="90000"/>
              </a:lnSpc>
              <a:buFont typeface="Wingdings" pitchFamily="2" charset="2"/>
              <a:buChar char="Ø"/>
            </a:pPr>
            <a:r>
              <a:rPr lang="en-US" sz="3200" b="1" dirty="0" smtClean="0">
                <a:cs typeface="Aharoni" pitchFamily="2" charset="-79"/>
              </a:rPr>
              <a:t>It Creates Dispersion In Business Ownership</a:t>
            </a:r>
          </a:p>
          <a:p>
            <a:pPr lvl="1">
              <a:lnSpc>
                <a:spcPct val="90000"/>
              </a:lnSpc>
              <a:buFont typeface="Wingdings" pitchFamily="2" charset="2"/>
              <a:buChar char="Ø"/>
            </a:pPr>
            <a:r>
              <a:rPr lang="en-US" sz="3600" b="1" dirty="0" smtClean="0">
                <a:cs typeface="Aharoni" pitchFamily="2" charset="-79"/>
              </a:rPr>
              <a:t>It Helps In Capital Formation</a:t>
            </a:r>
          </a:p>
          <a:p>
            <a:pPr lvl="1">
              <a:lnSpc>
                <a:spcPct val="90000"/>
              </a:lnSpc>
              <a:buFont typeface="Wingdings" pitchFamily="2" charset="2"/>
              <a:buChar char="Ø"/>
            </a:pPr>
            <a:r>
              <a:rPr lang="en-US" sz="3600" b="1" dirty="0" smtClean="0">
                <a:cs typeface="Aharoni" pitchFamily="2" charset="-79"/>
              </a:rPr>
              <a:t>It Helps In Creating Liquidity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228600"/>
            <a:ext cx="1066800" cy="6400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62000" y="228600"/>
            <a:ext cx="838200" cy="6740307"/>
          </a:xfrm>
          <a:prstGeom prst="rect">
            <a:avLst/>
          </a:prstGeom>
          <a:noFill/>
          <a:ln>
            <a:solidFill>
              <a:schemeClr val="accent1"/>
            </a:solidFill>
          </a:ln>
        </p:spPr>
        <p:txBody>
          <a:bodyPr wrap="square" rtlCol="0">
            <a:spAutoFit/>
          </a:bodyPr>
          <a:lstStyle/>
          <a:p>
            <a:r>
              <a:rPr lang="en-US" b="1" dirty="0" smtClean="0">
                <a:solidFill>
                  <a:schemeClr val="bg1"/>
                </a:solidFill>
                <a:latin typeface="Aharoni" pitchFamily="2" charset="-79"/>
                <a:cs typeface="Aharoni" pitchFamily="2" charset="-79"/>
              </a:rPr>
              <a:t>T</a:t>
            </a:r>
          </a:p>
          <a:p>
            <a:r>
              <a:rPr lang="en-US" b="1" dirty="0" smtClean="0">
                <a:solidFill>
                  <a:schemeClr val="bg1"/>
                </a:solidFill>
                <a:latin typeface="Aharoni" pitchFamily="2" charset="-79"/>
                <a:cs typeface="Aharoni" pitchFamily="2" charset="-79"/>
              </a:rPr>
              <a:t>Y</a:t>
            </a:r>
          </a:p>
          <a:p>
            <a:r>
              <a:rPr lang="en-US" b="1" dirty="0" smtClean="0">
                <a:solidFill>
                  <a:schemeClr val="bg1"/>
                </a:solidFill>
                <a:latin typeface="Aharoni" pitchFamily="2" charset="-79"/>
                <a:cs typeface="Aharoni" pitchFamily="2" charset="-79"/>
              </a:rPr>
              <a:t>P</a:t>
            </a:r>
          </a:p>
          <a:p>
            <a:r>
              <a:rPr lang="en-US" b="1" dirty="0" smtClean="0">
                <a:solidFill>
                  <a:schemeClr val="bg1"/>
                </a:solidFill>
                <a:latin typeface="Aharoni" pitchFamily="2" charset="-79"/>
                <a:cs typeface="Aharoni" pitchFamily="2" charset="-79"/>
              </a:rPr>
              <a:t>E</a:t>
            </a:r>
          </a:p>
          <a:p>
            <a:r>
              <a:rPr lang="en-US" b="1" u="sng" dirty="0" smtClean="0">
                <a:solidFill>
                  <a:schemeClr val="bg1"/>
                </a:solidFill>
                <a:latin typeface="Aharoni" pitchFamily="2" charset="-79"/>
                <a:cs typeface="Aharoni" pitchFamily="2" charset="-79"/>
              </a:rPr>
              <a:t>S</a:t>
            </a:r>
          </a:p>
          <a:p>
            <a:endParaRPr lang="en-US" b="1" u="sng" dirty="0" smtClean="0">
              <a:solidFill>
                <a:schemeClr val="bg1"/>
              </a:solidFill>
              <a:latin typeface="Aharoni" pitchFamily="2" charset="-79"/>
              <a:cs typeface="Aharoni" pitchFamily="2" charset="-79"/>
            </a:endParaRPr>
          </a:p>
          <a:p>
            <a:r>
              <a:rPr lang="en-US" b="1" dirty="0" smtClean="0">
                <a:solidFill>
                  <a:schemeClr val="bg1"/>
                </a:solidFill>
                <a:latin typeface="Aharoni" pitchFamily="2" charset="-79"/>
                <a:cs typeface="Aharoni" pitchFamily="2" charset="-79"/>
              </a:rPr>
              <a:t>O</a:t>
            </a:r>
          </a:p>
          <a:p>
            <a:r>
              <a:rPr lang="en-US" b="1" u="sng" dirty="0" smtClean="0">
                <a:solidFill>
                  <a:schemeClr val="bg1"/>
                </a:solidFill>
                <a:latin typeface="Aharoni" pitchFamily="2" charset="-79"/>
                <a:cs typeface="Aharoni" pitchFamily="2" charset="-79"/>
              </a:rPr>
              <a:t>F</a:t>
            </a:r>
          </a:p>
          <a:p>
            <a:endParaRPr lang="en-US" b="1" u="sng" dirty="0" smtClean="0">
              <a:solidFill>
                <a:schemeClr val="bg1"/>
              </a:solidFill>
              <a:latin typeface="Aharoni" pitchFamily="2" charset="-79"/>
              <a:cs typeface="Aharoni" pitchFamily="2" charset="-79"/>
            </a:endParaRPr>
          </a:p>
          <a:p>
            <a:r>
              <a:rPr lang="en-US" b="1" dirty="0" smtClean="0">
                <a:solidFill>
                  <a:schemeClr val="bg1"/>
                </a:solidFill>
                <a:latin typeface="Aharoni" pitchFamily="2" charset="-79"/>
                <a:cs typeface="Aharoni" pitchFamily="2" charset="-79"/>
              </a:rPr>
              <a:t>C</a:t>
            </a:r>
          </a:p>
          <a:p>
            <a:r>
              <a:rPr lang="en-US" b="1" dirty="0" smtClean="0">
                <a:solidFill>
                  <a:schemeClr val="bg1"/>
                </a:solidFill>
                <a:latin typeface="Aharoni" pitchFamily="2" charset="-79"/>
                <a:cs typeface="Aharoni" pitchFamily="2" charset="-79"/>
              </a:rPr>
              <a:t>A</a:t>
            </a:r>
          </a:p>
          <a:p>
            <a:r>
              <a:rPr lang="en-US" b="1" dirty="0" smtClean="0">
                <a:solidFill>
                  <a:schemeClr val="bg1"/>
                </a:solidFill>
                <a:latin typeface="Aharoni" pitchFamily="2" charset="-79"/>
                <a:cs typeface="Aharoni" pitchFamily="2" charset="-79"/>
              </a:rPr>
              <a:t>P</a:t>
            </a:r>
          </a:p>
          <a:p>
            <a:r>
              <a:rPr lang="en-US" b="1" dirty="0" smtClean="0">
                <a:solidFill>
                  <a:schemeClr val="bg1"/>
                </a:solidFill>
                <a:latin typeface="Aharoni" pitchFamily="2" charset="-79"/>
                <a:cs typeface="Aharoni" pitchFamily="2" charset="-79"/>
              </a:rPr>
              <a:t>I</a:t>
            </a:r>
          </a:p>
          <a:p>
            <a:r>
              <a:rPr lang="en-US" b="1" dirty="0" smtClean="0">
                <a:solidFill>
                  <a:schemeClr val="bg1"/>
                </a:solidFill>
                <a:latin typeface="Aharoni" pitchFamily="2" charset="-79"/>
                <a:cs typeface="Aharoni" pitchFamily="2" charset="-79"/>
              </a:rPr>
              <a:t>T</a:t>
            </a:r>
          </a:p>
          <a:p>
            <a:r>
              <a:rPr lang="en-US" b="1" dirty="0" smtClean="0">
                <a:solidFill>
                  <a:schemeClr val="bg1"/>
                </a:solidFill>
                <a:latin typeface="Aharoni" pitchFamily="2" charset="-79"/>
                <a:cs typeface="Aharoni" pitchFamily="2" charset="-79"/>
              </a:rPr>
              <a:t>A</a:t>
            </a:r>
          </a:p>
          <a:p>
            <a:r>
              <a:rPr lang="en-US" b="1" u="sng" dirty="0" smtClean="0">
                <a:solidFill>
                  <a:schemeClr val="bg1"/>
                </a:solidFill>
                <a:latin typeface="Aharoni" pitchFamily="2" charset="-79"/>
                <a:cs typeface="Aharoni" pitchFamily="2" charset="-79"/>
              </a:rPr>
              <a:t> L</a:t>
            </a:r>
          </a:p>
          <a:p>
            <a:endParaRPr lang="en-US" b="1" u="sng" dirty="0" smtClean="0">
              <a:solidFill>
                <a:schemeClr val="bg1"/>
              </a:solidFill>
              <a:latin typeface="Aharoni" pitchFamily="2" charset="-79"/>
              <a:cs typeface="Aharoni" pitchFamily="2" charset="-79"/>
            </a:endParaRPr>
          </a:p>
          <a:p>
            <a:r>
              <a:rPr lang="en-US" b="1" dirty="0" smtClean="0">
                <a:solidFill>
                  <a:schemeClr val="bg1"/>
                </a:solidFill>
                <a:latin typeface="Aharoni" pitchFamily="2" charset="-79"/>
                <a:cs typeface="Aharoni" pitchFamily="2" charset="-79"/>
              </a:rPr>
              <a:t>M</a:t>
            </a:r>
          </a:p>
          <a:p>
            <a:r>
              <a:rPr lang="en-US" b="1" dirty="0" smtClean="0">
                <a:solidFill>
                  <a:schemeClr val="bg1"/>
                </a:solidFill>
                <a:latin typeface="Aharoni" pitchFamily="2" charset="-79"/>
                <a:cs typeface="Aharoni" pitchFamily="2" charset="-79"/>
              </a:rPr>
              <a:t>A</a:t>
            </a:r>
          </a:p>
          <a:p>
            <a:r>
              <a:rPr lang="en-US" b="1" dirty="0" smtClean="0">
                <a:solidFill>
                  <a:schemeClr val="bg1"/>
                </a:solidFill>
                <a:latin typeface="Aharoni" pitchFamily="2" charset="-79"/>
                <a:cs typeface="Aharoni" pitchFamily="2" charset="-79"/>
              </a:rPr>
              <a:t>R</a:t>
            </a:r>
          </a:p>
          <a:p>
            <a:r>
              <a:rPr lang="en-US" b="1" dirty="0" smtClean="0">
                <a:solidFill>
                  <a:schemeClr val="bg1"/>
                </a:solidFill>
                <a:latin typeface="Aharoni" pitchFamily="2" charset="-79"/>
                <a:cs typeface="Aharoni" pitchFamily="2" charset="-79"/>
              </a:rPr>
              <a:t>K</a:t>
            </a:r>
          </a:p>
          <a:p>
            <a:r>
              <a:rPr lang="en-US" b="1" dirty="0" smtClean="0">
                <a:solidFill>
                  <a:schemeClr val="bg1"/>
                </a:solidFill>
                <a:latin typeface="Aharoni" pitchFamily="2" charset="-79"/>
                <a:cs typeface="Aharoni" pitchFamily="2" charset="-79"/>
              </a:rPr>
              <a:t>E</a:t>
            </a:r>
          </a:p>
          <a:p>
            <a:r>
              <a:rPr lang="en-US" b="1" u="sng" dirty="0" smtClean="0">
                <a:solidFill>
                  <a:schemeClr val="bg1"/>
                </a:solidFill>
                <a:latin typeface="Aharoni" pitchFamily="2" charset="-79"/>
                <a:cs typeface="Aharoni" pitchFamily="2" charset="-79"/>
              </a:rPr>
              <a:t>T</a:t>
            </a:r>
          </a:p>
          <a:p>
            <a:endParaRPr lang="en-US" b="1" u="sng" dirty="0">
              <a:solidFill>
                <a:schemeClr val="bg1"/>
              </a:solidFill>
              <a:latin typeface="Aharoni" pitchFamily="2" charset="-79"/>
              <a:cs typeface="Aharoni" pitchFamily="2" charset="-79"/>
            </a:endParaRPr>
          </a:p>
        </p:txBody>
      </p:sp>
      <p:sp>
        <p:nvSpPr>
          <p:cNvPr id="6" name="Left Brace 5"/>
          <p:cNvSpPr/>
          <p:nvPr/>
        </p:nvSpPr>
        <p:spPr>
          <a:xfrm>
            <a:off x="1600200" y="914400"/>
            <a:ext cx="3733800" cy="43434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graphicFrame>
        <p:nvGraphicFramePr>
          <p:cNvPr id="10" name="Table 9"/>
          <p:cNvGraphicFramePr>
            <a:graphicFrameLocks noGrp="1"/>
          </p:cNvGraphicFramePr>
          <p:nvPr/>
        </p:nvGraphicFramePr>
        <p:xfrm>
          <a:off x="5334000" y="533400"/>
          <a:ext cx="3276600" cy="685800"/>
        </p:xfrm>
        <a:graphic>
          <a:graphicData uri="http://schemas.openxmlformats.org/drawingml/2006/table">
            <a:tbl>
              <a:tblPr firstRow="1" bandRow="1">
                <a:tableStyleId>{5C22544A-7EE6-4342-B048-85BDC9FD1C3A}</a:tableStyleId>
              </a:tblPr>
              <a:tblGrid>
                <a:gridCol w="3276600"/>
              </a:tblGrid>
              <a:tr h="685800">
                <a:tc>
                  <a:txBody>
                    <a:bodyPr/>
                    <a:lstStyle/>
                    <a:p>
                      <a:endParaRPr lang="en-US" dirty="0"/>
                    </a:p>
                  </a:txBody>
                  <a:tcPr/>
                </a:tc>
              </a:tr>
            </a:tbl>
          </a:graphicData>
        </a:graphic>
      </p:graphicFrame>
      <p:graphicFrame>
        <p:nvGraphicFramePr>
          <p:cNvPr id="11" name="Table 10"/>
          <p:cNvGraphicFramePr>
            <a:graphicFrameLocks noGrp="1"/>
          </p:cNvGraphicFramePr>
          <p:nvPr/>
        </p:nvGraphicFramePr>
        <p:xfrm>
          <a:off x="5334000" y="4876800"/>
          <a:ext cx="3276600" cy="685800"/>
        </p:xfrm>
        <a:graphic>
          <a:graphicData uri="http://schemas.openxmlformats.org/drawingml/2006/table">
            <a:tbl>
              <a:tblPr firstRow="1" bandRow="1">
                <a:tableStyleId>{5C22544A-7EE6-4342-B048-85BDC9FD1C3A}</a:tableStyleId>
              </a:tblPr>
              <a:tblGrid>
                <a:gridCol w="3276600"/>
              </a:tblGrid>
              <a:tr h="685800">
                <a:tc>
                  <a:txBody>
                    <a:bodyPr/>
                    <a:lstStyle/>
                    <a:p>
                      <a:endParaRPr lang="en-US" dirty="0"/>
                    </a:p>
                  </a:txBody>
                  <a:tcPr/>
                </a:tc>
              </a:tr>
            </a:tbl>
          </a:graphicData>
        </a:graphic>
      </p:graphicFrame>
      <p:sp>
        <p:nvSpPr>
          <p:cNvPr id="12" name="TextBox 11"/>
          <p:cNvSpPr txBox="1"/>
          <p:nvPr/>
        </p:nvSpPr>
        <p:spPr>
          <a:xfrm>
            <a:off x="5410200" y="762000"/>
            <a:ext cx="2743200" cy="461665"/>
          </a:xfrm>
          <a:prstGeom prst="rect">
            <a:avLst/>
          </a:prstGeom>
          <a:noFill/>
        </p:spPr>
        <p:txBody>
          <a:bodyPr wrap="square" rtlCol="0">
            <a:spAutoFit/>
          </a:bodyPr>
          <a:lstStyle/>
          <a:p>
            <a:r>
              <a:rPr lang="en-US" sz="2400" b="1" dirty="0" smtClean="0">
                <a:solidFill>
                  <a:schemeClr val="bg1"/>
                </a:solidFill>
                <a:latin typeface="Arial Black" pitchFamily="34" charset="0"/>
              </a:rPr>
              <a:t>Primary</a:t>
            </a:r>
            <a:r>
              <a:rPr lang="en-US" sz="2000" b="1" dirty="0" smtClean="0">
                <a:solidFill>
                  <a:schemeClr val="bg1"/>
                </a:solidFill>
                <a:latin typeface="Arial Black" pitchFamily="34" charset="0"/>
              </a:rPr>
              <a:t> Market</a:t>
            </a:r>
            <a:endParaRPr lang="en-US" sz="2000" b="1" dirty="0">
              <a:solidFill>
                <a:schemeClr val="bg1"/>
              </a:solidFill>
              <a:latin typeface="Arial Black" pitchFamily="34" charset="0"/>
            </a:endParaRPr>
          </a:p>
        </p:txBody>
      </p:sp>
      <p:sp>
        <p:nvSpPr>
          <p:cNvPr id="13" name="TextBox 12"/>
          <p:cNvSpPr txBox="1"/>
          <p:nvPr/>
        </p:nvSpPr>
        <p:spPr>
          <a:xfrm>
            <a:off x="5410200" y="5147846"/>
            <a:ext cx="3276600" cy="394980"/>
          </a:xfrm>
          <a:prstGeom prst="rect">
            <a:avLst/>
          </a:prstGeom>
          <a:noFill/>
        </p:spPr>
        <p:txBody>
          <a:bodyPr wrap="square" rtlCol="0">
            <a:spAutoFit/>
          </a:bodyPr>
          <a:lstStyle/>
          <a:p>
            <a:pPr>
              <a:lnSpc>
                <a:spcPct val="80000"/>
              </a:lnSpc>
            </a:pPr>
            <a:r>
              <a:rPr lang="en-US" sz="2400" b="1" dirty="0" smtClean="0">
                <a:solidFill>
                  <a:schemeClr val="bg1"/>
                </a:solidFill>
                <a:latin typeface="Arial Black" pitchFamily="34" charset="0"/>
              </a:rPr>
              <a:t>Secondary</a:t>
            </a:r>
            <a:r>
              <a:rPr lang="en-US" sz="2000" b="1" dirty="0" smtClean="0">
                <a:solidFill>
                  <a:schemeClr val="bg1"/>
                </a:solidFill>
                <a:latin typeface="Arial Black" pitchFamily="34" charset="0"/>
              </a:rPr>
              <a:t> Market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0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20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555625"/>
            <a:ext cx="7772400" cy="1470025"/>
          </a:xfrm>
        </p:spPr>
        <p:txBody>
          <a:bodyPr/>
          <a:lstStyle/>
          <a:p>
            <a:r>
              <a:rPr lang="en-US" b="1" u="sng" dirty="0" smtClean="0">
                <a:solidFill>
                  <a:schemeClr val="accent3">
                    <a:lumMod val="50000"/>
                  </a:schemeClr>
                </a:solidFill>
                <a:effectLst/>
                <a:latin typeface="Arial Black" pitchFamily="34" charset="0"/>
                <a:cs typeface="Aharoni" pitchFamily="2" charset="-79"/>
              </a:rPr>
              <a:t/>
            </a:r>
            <a:br>
              <a:rPr lang="en-US" b="1" u="sng" dirty="0" smtClean="0">
                <a:solidFill>
                  <a:schemeClr val="accent3">
                    <a:lumMod val="50000"/>
                  </a:schemeClr>
                </a:solidFill>
                <a:effectLst/>
                <a:latin typeface="Arial Black" pitchFamily="34" charset="0"/>
                <a:cs typeface="Aharoni" pitchFamily="2" charset="-79"/>
              </a:rPr>
            </a:br>
            <a:r>
              <a:rPr lang="en-US" b="1" u="sng" dirty="0" smtClean="0">
                <a:solidFill>
                  <a:schemeClr val="accent3">
                    <a:lumMod val="50000"/>
                  </a:schemeClr>
                </a:solidFill>
                <a:effectLst/>
                <a:latin typeface="Arial Black" pitchFamily="34" charset="0"/>
                <a:cs typeface="Aharoni" pitchFamily="2" charset="-79"/>
              </a:rPr>
              <a:t>Primary Market</a:t>
            </a:r>
            <a:endParaRPr lang="en-US" b="1" u="sng" dirty="0">
              <a:solidFill>
                <a:schemeClr val="accent3">
                  <a:lumMod val="50000"/>
                </a:schemeClr>
              </a:solidFill>
              <a:effectLst/>
              <a:latin typeface="Arial Black" pitchFamily="34" charset="0"/>
              <a:cs typeface="Aharoni" pitchFamily="2" charset="-79"/>
            </a:endParaRPr>
          </a:p>
        </p:txBody>
      </p:sp>
      <p:sp>
        <p:nvSpPr>
          <p:cNvPr id="4" name="Rectangle 3"/>
          <p:cNvSpPr/>
          <p:nvPr/>
        </p:nvSpPr>
        <p:spPr>
          <a:xfrm>
            <a:off x="0" y="914401"/>
            <a:ext cx="9144000" cy="2062103"/>
          </a:xfrm>
          <a:prstGeom prst="rect">
            <a:avLst/>
          </a:prstGeom>
        </p:spPr>
        <p:txBody>
          <a:bodyPr wrap="square">
            <a:spAutoFit/>
          </a:bodyPr>
          <a:lstStyle/>
          <a:p>
            <a:pPr algn="just">
              <a:buFont typeface="Wingdings" pitchFamily="2" charset="2"/>
              <a:buChar char="Ø"/>
            </a:pPr>
            <a:r>
              <a:rPr lang="en-US" sz="2800" b="1" dirty="0" smtClean="0">
                <a:latin typeface="David" pitchFamily="34" charset="-79"/>
                <a:cs typeface="David" pitchFamily="34" charset="-79"/>
              </a:rPr>
              <a:t> </a:t>
            </a:r>
            <a:r>
              <a:rPr lang="en-US" sz="2400" dirty="0" smtClean="0">
                <a:latin typeface="Times New Roman" pitchFamily="18" charset="0"/>
                <a:cs typeface="Times New Roman" pitchFamily="18" charset="0"/>
              </a:rPr>
              <a:t>It is that market in which shares, debentures and other securities are sold for the first time for collecting long-term capital.</a:t>
            </a:r>
          </a:p>
          <a:p>
            <a:pPr algn="just">
              <a:buFont typeface="Wingdings" pitchFamily="2" charset="2"/>
              <a:buChar char="Ø"/>
            </a:pPr>
            <a:r>
              <a:rPr lang="en-US" sz="2400" dirty="0" smtClean="0">
                <a:latin typeface="Times New Roman" pitchFamily="18" charset="0"/>
                <a:cs typeface="Times New Roman" pitchFamily="18" charset="0"/>
              </a:rPr>
              <a:t> This market is concerned with new issues. Therefore, the primary market is also called NEW ISSUE MARKET. </a:t>
            </a:r>
          </a:p>
          <a:p>
            <a:pPr>
              <a:buFont typeface="Wingdings" pitchFamily="2" charset="2"/>
              <a:buChar char="Ø"/>
            </a:pPr>
            <a:endParaRPr lang="en-US" sz="2800" b="1" dirty="0" smtClean="0">
              <a:latin typeface="David" pitchFamily="34" charset="-79"/>
              <a:cs typeface="David" pitchFamily="34" charset="-79"/>
            </a:endParaRPr>
          </a:p>
        </p:txBody>
      </p:sp>
      <p:sp>
        <p:nvSpPr>
          <p:cNvPr id="5" name="Rectangle 4"/>
          <p:cNvSpPr/>
          <p:nvPr/>
        </p:nvSpPr>
        <p:spPr>
          <a:xfrm>
            <a:off x="0" y="2667000"/>
            <a:ext cx="9144000" cy="1865126"/>
          </a:xfrm>
          <a:prstGeom prst="rect">
            <a:avLst/>
          </a:prstGeom>
        </p:spPr>
        <p:txBody>
          <a:bodyPr wrap="square">
            <a:spAutoFit/>
          </a:bodyPr>
          <a:lstStyle/>
          <a:p>
            <a:pPr algn="just">
              <a:lnSpc>
                <a:spcPct val="80000"/>
              </a:lnSpc>
              <a:buFont typeface="Wingdings" pitchFamily="2" charset="2"/>
              <a:buChar char="Ø"/>
            </a:pPr>
            <a:r>
              <a:rPr lang="en-US" sz="2400" dirty="0" smtClean="0">
                <a:latin typeface="Times New Roman" pitchFamily="18" charset="0"/>
                <a:cs typeface="Times New Roman" pitchFamily="18" charset="0"/>
              </a:rPr>
              <a:t>In this market, the flow of funds is from savers to borrowers (industries), hence, it helps directly in the capital formation of the country. </a:t>
            </a:r>
          </a:p>
          <a:p>
            <a:pPr algn="just">
              <a:lnSpc>
                <a:spcPct val="80000"/>
              </a:lnSpc>
              <a:buFont typeface="Wingdings" pitchFamily="2" charset="2"/>
              <a:buChar char="Ø"/>
            </a:pPr>
            <a:r>
              <a:rPr lang="en-US" sz="2400" dirty="0" smtClean="0">
                <a:latin typeface="Times New Roman" pitchFamily="18" charset="0"/>
                <a:cs typeface="Times New Roman" pitchFamily="18" charset="0"/>
              </a:rPr>
              <a:t>The money collected from this market is generally used by the companies to modernize the plant, machinery and buildings, for extending business, and for setting up new business unit.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20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2000"/>
                                        <p:tgtEl>
                                          <p:spTgt spid="5">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5" grpId="0" build="allAtOnce"/>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381000" y="152400"/>
            <a:ext cx="8458200" cy="1143000"/>
          </a:xfrm>
        </p:spPr>
        <p:txBody>
          <a:bodyPr>
            <a:normAutofit fontScale="90000"/>
          </a:bodyPr>
          <a:lstStyle/>
          <a:p>
            <a:pPr eaLnBrk="1" fontAlgn="auto" hangingPunct="1">
              <a:spcAft>
                <a:spcPts val="0"/>
              </a:spcAft>
              <a:defRPr/>
            </a:pPr>
            <a:r>
              <a:rPr lang="en-US" b="1" u="sng" dirty="0">
                <a:solidFill>
                  <a:schemeClr val="accent3">
                    <a:lumMod val="50000"/>
                  </a:schemeClr>
                </a:solidFill>
                <a:effectLst/>
                <a:latin typeface="Arial Black" pitchFamily="34" charset="0"/>
              </a:rPr>
              <a:t>Features of Primary Market</a:t>
            </a:r>
          </a:p>
        </p:txBody>
      </p:sp>
      <p:sp>
        <p:nvSpPr>
          <p:cNvPr id="5" name="Rectangle 3"/>
          <p:cNvSpPr>
            <a:spLocks noGrp="1" noChangeArrowheads="1"/>
          </p:cNvSpPr>
          <p:nvPr>
            <p:ph idx="1"/>
          </p:nvPr>
        </p:nvSpPr>
        <p:spPr>
          <a:xfrm>
            <a:off x="304800" y="1524000"/>
            <a:ext cx="8305800" cy="5181600"/>
          </a:xfrm>
        </p:spPr>
        <p:txBody>
          <a:bodyPr/>
          <a:lstStyle/>
          <a:p>
            <a:pPr eaLnBrk="1" hangingPunct="1">
              <a:lnSpc>
                <a:spcPct val="80000"/>
              </a:lnSpc>
              <a:buFont typeface="Wingdings" pitchFamily="2" charset="2"/>
              <a:buChar char="Ø"/>
            </a:pPr>
            <a:r>
              <a:rPr lang="en-US" b="1" u="sng" dirty="0" smtClean="0">
                <a:latin typeface="Baskerville Old Face" pitchFamily="18" charset="0"/>
              </a:rPr>
              <a:t>It Is Related With New Issues</a:t>
            </a:r>
            <a:endParaRPr lang="en-US" b="1" dirty="0" smtClean="0">
              <a:latin typeface="Baskerville Old Face" pitchFamily="18" charset="0"/>
            </a:endParaRPr>
          </a:p>
          <a:p>
            <a:pPr eaLnBrk="1" hangingPunct="1">
              <a:lnSpc>
                <a:spcPct val="80000"/>
              </a:lnSpc>
              <a:buFont typeface="Wingdings" pitchFamily="2" charset="2"/>
              <a:buChar char="Ø"/>
            </a:pPr>
            <a:r>
              <a:rPr lang="en-US" b="1" u="sng" dirty="0" smtClean="0">
                <a:latin typeface="Baskerville Old Face" pitchFamily="18" charset="0"/>
              </a:rPr>
              <a:t>It Has No Particular Place</a:t>
            </a:r>
            <a:endParaRPr lang="en-US" b="1" dirty="0" smtClean="0">
              <a:latin typeface="Baskerville Old Face" pitchFamily="18" charset="0"/>
            </a:endParaRPr>
          </a:p>
          <a:p>
            <a:pPr eaLnBrk="1" hangingPunct="1">
              <a:lnSpc>
                <a:spcPct val="80000"/>
              </a:lnSpc>
              <a:buFont typeface="Wingdings" pitchFamily="2" charset="2"/>
              <a:buChar char="Ø"/>
            </a:pPr>
            <a:r>
              <a:rPr lang="en-US" b="1" u="sng" dirty="0" smtClean="0">
                <a:latin typeface="Baskerville Old Face" pitchFamily="18" charset="0"/>
              </a:rPr>
              <a:t>It Has Various Methods Of Float Capital:</a:t>
            </a:r>
            <a:r>
              <a:rPr lang="en-US" b="1" dirty="0" smtClean="0">
                <a:latin typeface="Baskerville Old Face" pitchFamily="18" charset="0"/>
              </a:rPr>
              <a:t> Following are the methods of raising capital in the primary market:</a:t>
            </a:r>
          </a:p>
          <a:p>
            <a:pPr eaLnBrk="1" hangingPunct="1">
              <a:lnSpc>
                <a:spcPct val="80000"/>
              </a:lnSpc>
              <a:buFont typeface="Wingdings" pitchFamily="2" charset="2"/>
              <a:buNone/>
            </a:pPr>
            <a:r>
              <a:rPr lang="en-US" b="1" dirty="0" smtClean="0">
                <a:latin typeface="Baskerville Old Face" pitchFamily="18" charset="0"/>
              </a:rPr>
              <a:t>                </a:t>
            </a:r>
            <a:r>
              <a:rPr lang="en-US" b="1" dirty="0" err="1" smtClean="0">
                <a:latin typeface="Baskerville Old Face" pitchFamily="18" charset="0"/>
              </a:rPr>
              <a:t>i</a:t>
            </a:r>
            <a:r>
              <a:rPr lang="en-US" b="1" dirty="0" smtClean="0">
                <a:latin typeface="Baskerville Old Face" pitchFamily="18" charset="0"/>
              </a:rPr>
              <a:t>)    Public Issue (IPO)</a:t>
            </a:r>
          </a:p>
          <a:p>
            <a:pPr eaLnBrk="1" hangingPunct="1">
              <a:lnSpc>
                <a:spcPct val="80000"/>
              </a:lnSpc>
              <a:buFont typeface="Wingdings" pitchFamily="2" charset="2"/>
              <a:buNone/>
            </a:pPr>
            <a:r>
              <a:rPr lang="en-US" b="1" dirty="0" smtClean="0">
                <a:latin typeface="Baskerville Old Face" pitchFamily="18" charset="0"/>
              </a:rPr>
              <a:t>                ii)   Offer For Sale </a:t>
            </a:r>
          </a:p>
          <a:p>
            <a:pPr eaLnBrk="1" hangingPunct="1">
              <a:lnSpc>
                <a:spcPct val="80000"/>
              </a:lnSpc>
              <a:buFont typeface="Wingdings" pitchFamily="2" charset="2"/>
              <a:buNone/>
            </a:pPr>
            <a:r>
              <a:rPr lang="en-US" b="1" dirty="0" smtClean="0">
                <a:latin typeface="Baskerville Old Face" pitchFamily="18" charset="0"/>
              </a:rPr>
              <a:t>                iii)  Private Placement </a:t>
            </a:r>
          </a:p>
          <a:p>
            <a:pPr eaLnBrk="1" hangingPunct="1">
              <a:lnSpc>
                <a:spcPct val="80000"/>
              </a:lnSpc>
              <a:buFont typeface="Wingdings" pitchFamily="2" charset="2"/>
              <a:buNone/>
            </a:pPr>
            <a:r>
              <a:rPr lang="en-US" b="1" dirty="0" smtClean="0">
                <a:latin typeface="Baskerville Old Face" pitchFamily="18" charset="0"/>
              </a:rPr>
              <a:t>                iv)  Right Issue </a:t>
            </a:r>
          </a:p>
          <a:p>
            <a:pPr eaLnBrk="1" hangingPunct="1">
              <a:lnSpc>
                <a:spcPct val="80000"/>
              </a:lnSpc>
              <a:buFont typeface="Wingdings" pitchFamily="2" charset="2"/>
              <a:buNone/>
            </a:pPr>
            <a:r>
              <a:rPr lang="en-US" b="1" dirty="0" smtClean="0">
                <a:latin typeface="Baskerville Old Face" pitchFamily="18" charset="0"/>
              </a:rPr>
              <a:t>                v)   Electronic-Initial Public Offer</a:t>
            </a:r>
          </a:p>
          <a:p>
            <a:pPr eaLnBrk="1" hangingPunct="1">
              <a:lnSpc>
                <a:spcPct val="80000"/>
              </a:lnSpc>
              <a:buFont typeface="Wingdings" pitchFamily="2" charset="2"/>
              <a:buChar char="Ø"/>
            </a:pPr>
            <a:r>
              <a:rPr lang="en-US" b="1" dirty="0" smtClean="0">
                <a:latin typeface="Baskerville Old Face" pitchFamily="18" charset="0"/>
              </a:rPr>
              <a:t>It comes before Secondary Market</a:t>
            </a:r>
          </a:p>
          <a:p>
            <a:pPr eaLnBrk="1" hangingPunct="1">
              <a:lnSpc>
                <a:spcPct val="80000"/>
              </a:lnSpc>
            </a:pPr>
            <a:endParaRPr lang="en-US" sz="800" b="1" dirty="0" smtClean="0">
              <a:latin typeface="Baskerville Old Face" pitchFamily="18" charset="0"/>
            </a:endParaRPr>
          </a:p>
        </p:txBody>
      </p:sp>
      <p:sp>
        <p:nvSpPr>
          <p:cNvPr id="7" name="Rounded Rectangle 6"/>
          <p:cNvSpPr/>
          <p:nvPr/>
        </p:nvSpPr>
        <p:spPr>
          <a:xfrm>
            <a:off x="6172200" y="3581400"/>
            <a:ext cx="2286000" cy="1828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Learn About Methods of issue in  IPO</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20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2000"/>
                                        <p:tgtEl>
                                          <p:spTgt spid="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2000"/>
                                        <p:tgtEl>
                                          <p:spTgt spid="5">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2000"/>
                                        <p:tgtEl>
                                          <p:spTgt spid="5">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2000"/>
                                        <p:tgtEl>
                                          <p:spTgt spid="5">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fade">
                                      <p:cBhvr>
                                        <p:cTn id="25" dur="2000"/>
                                        <p:tgtEl>
                                          <p:spTgt spid="5">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txEl>
                                              <p:pRg st="7" end="7"/>
                                            </p:txEl>
                                          </p:spTgt>
                                        </p:tgtEl>
                                        <p:attrNameLst>
                                          <p:attrName>style.visibility</p:attrName>
                                        </p:attrNameLst>
                                      </p:cBhvr>
                                      <p:to>
                                        <p:strVal val="visible"/>
                                      </p:to>
                                    </p:set>
                                    <p:animEffect transition="in" filter="fade">
                                      <p:cBhvr>
                                        <p:cTn id="28" dur="2000"/>
                                        <p:tgtEl>
                                          <p:spTgt spid="5">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Effect transition="in" filter="fade">
                                      <p:cBhvr>
                                        <p:cTn id="31" dur="20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1" y="381000"/>
            <a:ext cx="9143999" cy="769441"/>
          </a:xfrm>
          <a:prstGeom prst="rect">
            <a:avLst/>
          </a:prstGeom>
        </p:spPr>
        <p:txBody>
          <a:bodyPr wrap="square">
            <a:spAutoFit/>
          </a:bodyPr>
          <a:lstStyle/>
          <a:p>
            <a:r>
              <a:rPr lang="en-US" sz="4400" b="1" u="sng" dirty="0" smtClean="0">
                <a:solidFill>
                  <a:schemeClr val="accent3">
                    <a:lumMod val="50000"/>
                  </a:schemeClr>
                </a:solidFill>
                <a:latin typeface="Arial Black" pitchFamily="34" charset="0"/>
              </a:rPr>
              <a:t>Secondary Market</a:t>
            </a:r>
            <a:endParaRPr lang="en-US" sz="4400" u="sng" dirty="0">
              <a:solidFill>
                <a:schemeClr val="accent3">
                  <a:lumMod val="50000"/>
                </a:schemeClr>
              </a:solidFill>
              <a:latin typeface="Arial Black" pitchFamily="34" charset="0"/>
            </a:endParaRPr>
          </a:p>
        </p:txBody>
      </p:sp>
      <p:sp>
        <p:nvSpPr>
          <p:cNvPr id="3" name="Rectangle 2"/>
          <p:cNvSpPr/>
          <p:nvPr/>
        </p:nvSpPr>
        <p:spPr>
          <a:xfrm>
            <a:off x="0" y="1371600"/>
            <a:ext cx="9144000" cy="5262979"/>
          </a:xfrm>
          <a:prstGeom prst="rect">
            <a:avLst/>
          </a:prstGeom>
        </p:spPr>
        <p:txBody>
          <a:bodyPr wrap="square">
            <a:spAutoFit/>
          </a:bodyPr>
          <a:lstStyle/>
          <a:p>
            <a:pPr lvl="1" algn="just">
              <a:buFont typeface="Wingdings" pitchFamily="2" charset="2"/>
              <a:buChar char="Ø"/>
            </a:pPr>
            <a:r>
              <a:rPr lang="en-US" sz="2800" dirty="0" smtClean="0">
                <a:latin typeface="Times New Roman" pitchFamily="18" charset="0"/>
                <a:cs typeface="Times New Roman" pitchFamily="18" charset="0"/>
              </a:rPr>
              <a:t>The secondary market is that market in which the buying and selling of the previously issued securities is done. </a:t>
            </a:r>
          </a:p>
          <a:p>
            <a:pPr lvl="1" algn="just">
              <a:buFont typeface="Wingdings" pitchFamily="2" charset="2"/>
              <a:buChar char="Ø"/>
            </a:pPr>
            <a:r>
              <a:rPr lang="en-US" sz="2800" dirty="0" smtClean="0">
                <a:latin typeface="Times New Roman" pitchFamily="18" charset="0"/>
                <a:cs typeface="Times New Roman" pitchFamily="18" charset="0"/>
              </a:rPr>
              <a:t>The transactions of the secondary market are generally done through the medium of stock exchange.</a:t>
            </a:r>
          </a:p>
          <a:p>
            <a:pPr lvl="1" algn="just">
              <a:buFont typeface="Wingdings" pitchFamily="2" charset="2"/>
              <a:buChar char="Ø"/>
            </a:pPr>
            <a:endParaRPr lang="en-US" sz="2800" dirty="0" smtClean="0">
              <a:latin typeface="Times New Roman" pitchFamily="18" charset="0"/>
              <a:cs typeface="Times New Roman" pitchFamily="18" charset="0"/>
            </a:endParaRPr>
          </a:p>
          <a:p>
            <a:pPr lvl="1" algn="just">
              <a:buFont typeface="Wingdings" pitchFamily="2" charset="2"/>
              <a:buChar char="Ø"/>
            </a:pPr>
            <a:r>
              <a:rPr lang="en-US" sz="2800" b="1" dirty="0" smtClean="0">
                <a:latin typeface="Times New Roman" pitchFamily="18" charset="0"/>
                <a:cs typeface="Times New Roman" pitchFamily="18" charset="0"/>
              </a:rPr>
              <a:t>The chief purpose of the secondary market is to create liquidity in securities. </a:t>
            </a:r>
          </a:p>
          <a:p>
            <a:pPr lvl="1" algn="just">
              <a:buFont typeface="Wingdings" pitchFamily="2" charset="2"/>
              <a:buChar char="Ø"/>
            </a:pPr>
            <a:endParaRPr lang="en-US" sz="2800" b="1" dirty="0" smtClean="0">
              <a:latin typeface="Times New Roman" pitchFamily="18" charset="0"/>
              <a:cs typeface="Times New Roman" pitchFamily="18" charset="0"/>
            </a:endParaRPr>
          </a:p>
          <a:p>
            <a:pPr lvl="1" algn="just">
              <a:buFont typeface="Wingdings" pitchFamily="2" charset="2"/>
              <a:buChar char="Ø"/>
            </a:pPr>
            <a:r>
              <a:rPr lang="en-US" sz="2800" dirty="0" smtClean="0">
                <a:latin typeface="Times New Roman" pitchFamily="18" charset="0"/>
                <a:cs typeface="Times New Roman" pitchFamily="18" charset="0"/>
              </a:rPr>
              <a:t>If an individual has bought some security and he now wants to sell it, he can do so through the medium of stock exchange to sell or purchase through the medium of stock exchange requires the services of the broker presently.</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20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274638"/>
            <a:ext cx="91440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sng" strike="noStrike" kern="1200" cap="none" spc="0" normalizeH="0" baseline="0" noProof="0" dirty="0" smtClean="0">
                <a:ln>
                  <a:noFill/>
                </a:ln>
                <a:solidFill>
                  <a:schemeClr val="accent3">
                    <a:lumMod val="50000"/>
                  </a:schemeClr>
                </a:solidFill>
                <a:effectLst/>
                <a:uLnTx/>
                <a:uFillTx/>
                <a:latin typeface="Arial Black" pitchFamily="34" charset="0"/>
                <a:ea typeface="+mj-ea"/>
                <a:cs typeface="+mj-cs"/>
              </a:rPr>
              <a:t>Features of Secondary Market</a:t>
            </a:r>
            <a:endParaRPr kumimoji="0" lang="en-US" sz="4000" b="1" i="0" u="sng" strike="noStrike" kern="1200" cap="none" spc="0" normalizeH="0" baseline="0" noProof="0" dirty="0">
              <a:ln>
                <a:noFill/>
              </a:ln>
              <a:solidFill>
                <a:schemeClr val="accent3">
                  <a:lumMod val="50000"/>
                </a:schemeClr>
              </a:solidFill>
              <a:effectLst/>
              <a:uLnTx/>
              <a:uFillTx/>
              <a:latin typeface="Arial Black" pitchFamily="34" charset="0"/>
              <a:ea typeface="+mj-ea"/>
              <a:cs typeface="+mj-cs"/>
            </a:endParaRPr>
          </a:p>
        </p:txBody>
      </p:sp>
      <p:sp>
        <p:nvSpPr>
          <p:cNvPr id="3" name="Rectangle 3"/>
          <p:cNvSpPr txBox="1">
            <a:spLocks noChangeArrowheads="1"/>
          </p:cNvSpPr>
          <p:nvPr/>
        </p:nvSpPr>
        <p:spPr>
          <a:xfrm>
            <a:off x="0" y="1219200"/>
            <a:ext cx="9144000" cy="41148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US" sz="4000" i="0" strike="noStrike" kern="1200" cap="none" spc="0" normalizeH="0" baseline="0" noProof="0" dirty="0" smtClean="0">
                <a:ln>
                  <a:noFill/>
                </a:ln>
                <a:solidFill>
                  <a:schemeClr val="tx1"/>
                </a:solidFill>
                <a:effectLst/>
                <a:uLnTx/>
                <a:uFillTx/>
                <a:latin typeface="Aharoni" pitchFamily="2" charset="-79"/>
                <a:cs typeface="Aharoni" pitchFamily="2" charset="-79"/>
              </a:rPr>
              <a:t>It Creates Liquidity</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US" sz="4000" i="0" strike="noStrike" kern="1200" cap="none" spc="0" normalizeH="0" baseline="0" noProof="0" dirty="0" smtClean="0">
                <a:ln>
                  <a:noFill/>
                </a:ln>
                <a:solidFill>
                  <a:schemeClr val="tx1"/>
                </a:solidFill>
                <a:effectLst/>
                <a:uLnTx/>
                <a:uFillTx/>
                <a:latin typeface="Aharoni" pitchFamily="2" charset="-79"/>
                <a:cs typeface="Aharoni" pitchFamily="2" charset="-79"/>
              </a:rPr>
              <a:t>It Comes After Primary Market</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US" sz="4000" i="0" strike="noStrike" kern="1200" cap="none" spc="0" normalizeH="0" baseline="0" noProof="0" dirty="0" smtClean="0">
                <a:ln>
                  <a:noFill/>
                </a:ln>
                <a:solidFill>
                  <a:schemeClr val="tx1"/>
                </a:solidFill>
                <a:effectLst/>
                <a:uLnTx/>
                <a:uFillTx/>
                <a:latin typeface="Aharoni" pitchFamily="2" charset="-79"/>
                <a:cs typeface="Aharoni" pitchFamily="2" charset="-79"/>
              </a:rPr>
              <a:t>It Has A Particular Place</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US" sz="4000" i="0" strike="noStrike" kern="1200" cap="none" spc="0" normalizeH="0" baseline="0" noProof="0" dirty="0" smtClean="0">
                <a:ln>
                  <a:noFill/>
                </a:ln>
                <a:solidFill>
                  <a:schemeClr val="tx1"/>
                </a:solidFill>
                <a:effectLst/>
                <a:uLnTx/>
                <a:uFillTx/>
                <a:latin typeface="Aharoni" pitchFamily="2" charset="-79"/>
                <a:cs typeface="Aharoni" pitchFamily="2" charset="-79"/>
              </a:rPr>
              <a:t>It Encourage New Investments</a:t>
            </a:r>
          </a:p>
          <a:p>
            <a:pPr marL="342900" marR="0" lvl="0" indent="-342900" algn="l" defTabSz="914400" rtl="0" eaLnBrk="1" fontAlgn="auto" latinLnBrk="0" hangingPunct="1">
              <a:lnSpc>
                <a:spcPct val="100000"/>
              </a:lnSpc>
              <a:spcBef>
                <a:spcPct val="20000"/>
              </a:spcBef>
              <a:spcAft>
                <a:spcPts val="0"/>
              </a:spcAft>
              <a:buClrTx/>
              <a:buSzTx/>
              <a:tabLst/>
              <a:defRPr/>
            </a:pPr>
            <a:endParaRPr lang="en-US" sz="4000" dirty="0" smtClean="0">
              <a:solidFill>
                <a:srgbClr val="FF0000"/>
              </a:solidFill>
              <a:latin typeface="Aharoni" pitchFamily="2" charset="-79"/>
              <a:cs typeface="Aharoni" pitchFamily="2" charset="-79"/>
            </a:endParaRPr>
          </a:p>
          <a:p>
            <a:pPr marL="342900" marR="0" lvl="0" indent="-342900" algn="l" defTabSz="914400" rtl="0" eaLnBrk="1" fontAlgn="auto" latinLnBrk="0" hangingPunct="1">
              <a:lnSpc>
                <a:spcPct val="100000"/>
              </a:lnSpc>
              <a:spcBef>
                <a:spcPct val="20000"/>
              </a:spcBef>
              <a:spcAft>
                <a:spcPts val="0"/>
              </a:spcAft>
              <a:buClrTx/>
              <a:buSzTx/>
              <a:tabLst/>
              <a:defRPr/>
            </a:pPr>
            <a:r>
              <a:rPr lang="en-US" sz="4000" dirty="0" smtClean="0">
                <a:solidFill>
                  <a:srgbClr val="FF0000"/>
                </a:solidFill>
                <a:latin typeface="Aharoni" pitchFamily="2" charset="-79"/>
                <a:cs typeface="Aharoni" pitchFamily="2" charset="-79"/>
              </a:rPr>
              <a:t>There is no Secondary market in Ethiopian stock market Why?</a:t>
            </a:r>
            <a:endParaRPr kumimoji="0" lang="en-US" sz="4000" i="0" strike="noStrike" kern="1200" cap="none" spc="0" normalizeH="0" baseline="0" noProof="0" dirty="0" smtClean="0">
              <a:ln>
                <a:noFill/>
              </a:ln>
              <a:solidFill>
                <a:srgbClr val="FF0000"/>
              </a:solidFill>
              <a:effectLst/>
              <a:uLnTx/>
              <a:uFillTx/>
              <a:latin typeface="Aharoni" pitchFamily="2" charset="-79"/>
              <a:cs typeface="Aharoni" pitchFamily="2" charset="-79"/>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endParaRPr kumimoji="0" lang="en-US" sz="4000" i="0" strike="noStrike" kern="1200" cap="none" spc="0" normalizeH="0" baseline="0" noProof="0" dirty="0" smtClean="0">
              <a:ln>
                <a:noFill/>
              </a:ln>
              <a:solidFill>
                <a:schemeClr val="tx1"/>
              </a:solidFill>
              <a:effectLst/>
              <a:uLnTx/>
              <a:uFillTx/>
              <a:latin typeface="Aharoni" pitchFamily="2" charset="-79"/>
              <a:cs typeface="Aharoni" pitchFamily="2" charset="-79"/>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381000" y="1219200"/>
            <a:ext cx="8382000" cy="5029200"/>
          </a:xfrm>
        </p:spPr>
        <p:txBody>
          <a:bodyPr>
            <a:normAutofit/>
          </a:bodyPr>
          <a:lstStyle/>
          <a:p>
            <a:endParaRPr lang="en-US" dirty="0" smtClean="0">
              <a:solidFill>
                <a:srgbClr val="FF0000"/>
              </a:solidFill>
            </a:endParaRPr>
          </a:p>
          <a:p>
            <a:endParaRPr lang="en-US" dirty="0">
              <a:solidFill>
                <a:srgbClr val="FF0000"/>
              </a:solidFill>
            </a:endParaRPr>
          </a:p>
          <a:p>
            <a:endParaRPr lang="en-US" dirty="0" smtClean="0">
              <a:solidFill>
                <a:srgbClr val="FF0000"/>
              </a:solidFill>
            </a:endParaRPr>
          </a:p>
          <a:p>
            <a:endParaRPr lang="en-US" dirty="0">
              <a:solidFill>
                <a:srgbClr val="FF0000"/>
              </a:solidFill>
            </a:endParaRPr>
          </a:p>
          <a:p>
            <a:r>
              <a:rPr lang="en-US" dirty="0" smtClean="0">
                <a:solidFill>
                  <a:srgbClr val="FF0000"/>
                </a:solidFill>
              </a:rPr>
              <a:t>Thank you </a:t>
            </a:r>
            <a:r>
              <a:rPr lang="en-US" dirty="0" smtClean="0"/>
              <a:t>. </a:t>
            </a:r>
            <a:endParaRPr lang="en-US" sz="7200" b="1" dirty="0"/>
          </a:p>
        </p:txBody>
      </p:sp>
    </p:spTree>
    <p:extLst>
      <p:ext uri="{BB962C8B-B14F-4D97-AF65-F5344CB8AC3E}">
        <p14:creationId xmlns="" xmlns:p14="http://schemas.microsoft.com/office/powerpoint/2010/main" val="10540931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Title 1"/>
          <p:cNvSpPr>
            <a:spLocks noGrp="1"/>
          </p:cNvSpPr>
          <p:nvPr>
            <p:ph type="ctrTitle" idx="4294967295"/>
          </p:nvPr>
        </p:nvSpPr>
        <p:spPr>
          <a:xfrm>
            <a:off x="214313" y="714375"/>
            <a:ext cx="8715375" cy="5143500"/>
          </a:xfrm>
        </p:spPr>
        <p:txBody>
          <a:bodyPr>
            <a:normAutofit fontScale="90000"/>
          </a:bodyPr>
          <a:lstStyle/>
          <a:p>
            <a:pPr algn="l"/>
            <a:r>
              <a:rPr lang="en-IN" sz="3200" b="1" dirty="0" smtClean="0"/>
              <a:t>Course Title</a:t>
            </a:r>
            <a:r>
              <a:rPr lang="en-IN" sz="4800" b="1" dirty="0" smtClean="0"/>
              <a:t>:  </a:t>
            </a:r>
            <a:r>
              <a:rPr lang="en-GB" sz="3600" b="1" dirty="0" smtClean="0"/>
              <a:t>Financial Markets &amp; Institutions</a:t>
            </a:r>
            <a:r>
              <a:rPr lang="en-IN" sz="4800" b="1" dirty="0" smtClean="0"/>
              <a:t/>
            </a:r>
            <a:br>
              <a:rPr lang="en-IN" sz="4800" b="1" dirty="0" smtClean="0"/>
            </a:br>
            <a:r>
              <a:rPr lang="en-IN" sz="2800" b="1" dirty="0" smtClean="0"/>
              <a:t>Course Code</a:t>
            </a:r>
            <a:r>
              <a:rPr lang="en-IN" sz="4800" b="1" dirty="0" smtClean="0"/>
              <a:t>: </a:t>
            </a:r>
            <a:r>
              <a:rPr lang="en-US" sz="4800" dirty="0" smtClean="0"/>
              <a:t>MBA 5052</a:t>
            </a:r>
            <a:br>
              <a:rPr lang="en-US" sz="4800" dirty="0" smtClean="0"/>
            </a:br>
            <a:r>
              <a:rPr lang="en-US" sz="3200" dirty="0" smtClean="0"/>
              <a:t>Instructor</a:t>
            </a:r>
            <a:r>
              <a:rPr lang="en-US" sz="4800" dirty="0" smtClean="0"/>
              <a:t>: </a:t>
            </a:r>
            <a:r>
              <a:rPr lang="en-US" sz="4800" dirty="0" err="1" smtClean="0"/>
              <a:t>Dr.Krishna</a:t>
            </a:r>
            <a:r>
              <a:rPr lang="en-US" sz="4800" dirty="0" smtClean="0"/>
              <a:t> </a:t>
            </a:r>
            <a:r>
              <a:rPr lang="en-US" sz="4800" dirty="0" err="1" smtClean="0"/>
              <a:t>Gadasandula</a:t>
            </a:r>
            <a:r>
              <a:rPr lang="en-US" sz="4800" dirty="0" smtClean="0"/>
              <a:t> </a:t>
            </a:r>
            <a:br>
              <a:rPr lang="en-US" sz="4800" dirty="0" smtClean="0"/>
            </a:br>
            <a:r>
              <a:rPr lang="en-US" sz="4800" dirty="0" smtClean="0"/>
              <a:t/>
            </a:r>
            <a:br>
              <a:rPr lang="en-US" sz="4800" dirty="0" smtClean="0"/>
            </a:br>
            <a:r>
              <a:rPr lang="en-US" sz="4800" dirty="0" smtClean="0"/>
              <a:t>current batch </a:t>
            </a:r>
            <a:r>
              <a:rPr lang="en-US" sz="4800" dirty="0" err="1" smtClean="0"/>
              <a:t>cr</a:t>
            </a:r>
            <a:r>
              <a:rPr lang="en-US" sz="4800" dirty="0" smtClean="0"/>
              <a:t> ph no.</a:t>
            </a:r>
            <a:br>
              <a:rPr lang="en-US" sz="4800" dirty="0" smtClean="0"/>
            </a:br>
            <a:r>
              <a:rPr lang="en-US" sz="4800" dirty="0" smtClean="0"/>
              <a:t>+251 91870 7232</a:t>
            </a:r>
            <a:br>
              <a:rPr lang="en-US" sz="4800" dirty="0" smtClean="0"/>
            </a:br>
            <a:r>
              <a:rPr lang="en-US" sz="4800" dirty="0" smtClean="0"/>
              <a:t>+251  </a:t>
            </a:r>
            <a:r>
              <a:rPr lang="en-US" sz="4800" dirty="0" smtClean="0"/>
              <a:t>911998132 ok</a:t>
            </a:r>
            <a:r>
              <a:rPr lang="en-AU" sz="4800" b="1" dirty="0" smtClean="0"/>
              <a:t/>
            </a:r>
            <a:br>
              <a:rPr lang="en-AU" sz="4800" b="1" dirty="0" smtClean="0"/>
            </a:br>
            <a:endParaRPr lang="en-AU" sz="4800" b="1" dirty="0" smtClean="0"/>
          </a:p>
        </p:txBody>
      </p:sp>
      <p:sp>
        <p:nvSpPr>
          <p:cNvPr id="4" name="Footer Placeholder 3"/>
          <p:cNvSpPr>
            <a:spLocks noGrp="1"/>
          </p:cNvSpPr>
          <p:nvPr>
            <p:ph type="ftr" sz="quarter" idx="11"/>
          </p:nvPr>
        </p:nvSpPr>
        <p:spPr/>
        <p:txBody>
          <a:bodyPr/>
          <a:lstStyle/>
          <a:p>
            <a:pPr>
              <a:defRPr/>
            </a:pPr>
            <a:r>
              <a:rPr lang="en-IN" b="1" smtClean="0"/>
              <a:t>Advanced Management Accounting:</a:t>
            </a:r>
            <a:endParaRPr lang="en-US" dirty="0"/>
          </a:p>
        </p:txBody>
      </p:sp>
      <p:sp>
        <p:nvSpPr>
          <p:cNvPr id="5" name="Slide Number Placeholder 4"/>
          <p:cNvSpPr>
            <a:spLocks noGrp="1"/>
          </p:cNvSpPr>
          <p:nvPr>
            <p:ph type="sldNum" sz="quarter" idx="12"/>
          </p:nvPr>
        </p:nvSpPr>
        <p:spPr/>
        <p:txBody>
          <a:bodyPr/>
          <a:lstStyle/>
          <a:p>
            <a:pPr>
              <a:defRPr/>
            </a:pPr>
            <a:fld id="{3DCD73B3-3442-4DD2-A202-AA8618E01C91}" type="slidenum">
              <a:rPr lang="en-US" smtClean="0"/>
              <a:pPr>
                <a:defRPr/>
              </a:pPr>
              <a:t>5</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1000" fill="hold"/>
                                        <p:tgtEl>
                                          <p:spTgt spid="5122"/>
                                        </p:tgtEl>
                                        <p:attrNameLst>
                                          <p:attrName>ppt_x</p:attrName>
                                        </p:attrNameLst>
                                      </p:cBhvr>
                                      <p:tavLst>
                                        <p:tav tm="0">
                                          <p:val>
                                            <p:strVal val="#ppt_x-.2"/>
                                          </p:val>
                                        </p:tav>
                                        <p:tav tm="100000">
                                          <p:val>
                                            <p:strVal val="#ppt_x"/>
                                          </p:val>
                                        </p:tav>
                                      </p:tavLst>
                                    </p:anim>
                                    <p:anim calcmode="lin" valueType="num">
                                      <p:cBhvr>
                                        <p:cTn id="8" dur="1000" fill="hold"/>
                                        <p:tgtEl>
                                          <p:spTgt spid="5122"/>
                                        </p:tgtEl>
                                        <p:attrNameLst>
                                          <p:attrName>ppt_y</p:attrName>
                                        </p:attrNameLst>
                                      </p:cBhvr>
                                      <p:tavLst>
                                        <p:tav tm="0">
                                          <p:val>
                                            <p:strVal val="#ppt_y"/>
                                          </p:val>
                                        </p:tav>
                                        <p:tav tm="100000">
                                          <p:val>
                                            <p:strVal val="#ppt_y"/>
                                          </p:val>
                                        </p:tav>
                                      </p:tavLst>
                                    </p:anim>
                                    <p:animEffect transition="in" filter="wipe(right)" prLst="gradientSize: 0.1">
                                      <p:cBhvr>
                                        <p:cTn id="9" dur="1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Title 1"/>
          <p:cNvSpPr>
            <a:spLocks noGrp="1"/>
          </p:cNvSpPr>
          <p:nvPr>
            <p:ph type="ctrTitle" idx="4294967295"/>
          </p:nvPr>
        </p:nvSpPr>
        <p:spPr>
          <a:xfrm>
            <a:off x="928688" y="2130425"/>
            <a:ext cx="7910512" cy="2441575"/>
          </a:xfrm>
        </p:spPr>
        <p:txBody>
          <a:bodyPr>
            <a:normAutofit fontScale="90000"/>
          </a:bodyPr>
          <a:lstStyle/>
          <a:p>
            <a:r>
              <a:rPr lang="en-GB" b="1" i="1" dirty="0" smtClean="0"/>
              <a:t>Financial Markets and Institutions</a:t>
            </a:r>
            <a:r>
              <a:rPr lang="en-IN" sz="4800" b="1" dirty="0" smtClean="0"/>
              <a:t>:</a:t>
            </a:r>
            <a:br>
              <a:rPr lang="en-IN" sz="4800" b="1" dirty="0" smtClean="0"/>
            </a:br>
            <a:r>
              <a:rPr lang="en-US" sz="4800" b="1" dirty="0" smtClean="0"/>
              <a:t> </a:t>
            </a:r>
            <a:r>
              <a:rPr lang="en-US" sz="4800" dirty="0" smtClean="0"/>
              <a:t/>
            </a:r>
            <a:br>
              <a:rPr lang="en-US" sz="4800" dirty="0" smtClean="0"/>
            </a:br>
            <a:r>
              <a:rPr lang="en-US" sz="4800" dirty="0" smtClean="0">
                <a:solidFill>
                  <a:srgbClr val="FF0000"/>
                </a:solidFill>
              </a:rPr>
              <a:t>Syllabus </a:t>
            </a:r>
            <a:r>
              <a:rPr lang="en-AU" sz="4800" b="1" dirty="0" smtClean="0"/>
              <a:t/>
            </a:r>
            <a:br>
              <a:rPr lang="en-AU" sz="4800" b="1" dirty="0" smtClean="0"/>
            </a:br>
            <a:endParaRPr lang="en-AU" sz="4800" b="1" dirty="0" smtClean="0"/>
          </a:p>
        </p:txBody>
      </p:sp>
      <p:sp>
        <p:nvSpPr>
          <p:cNvPr id="6" name="Footer Placeholder 1"/>
          <p:cNvSpPr txBox="1">
            <a:spLocks/>
          </p:cNvSpPr>
          <p:nvPr/>
        </p:nvSpPr>
        <p:spPr>
          <a:xfrm>
            <a:off x="3276600" y="6508750"/>
            <a:ext cx="2895600" cy="365125"/>
          </a:xfrm>
          <a:prstGeom prst="rect">
            <a:avLst/>
          </a:prstGeom>
        </p:spPr>
        <p:txBody>
          <a:bodyPr vert="horz" lIns="91440" tIns="45720" rIns="91440" bIns="45720" rtlCol="0" anchor="ctr"/>
          <a:lstStyle/>
          <a:p>
            <a:pPr lvl="0" algn="ctr"/>
            <a:r>
              <a:rPr lang="en-IN" sz="1200" b="1" dirty="0" smtClean="0"/>
              <a:t>Advanced Management Accounting:</a:t>
            </a:r>
            <a:br>
              <a:rPr lang="en-IN" sz="1200" b="1" dirty="0" smtClean="0"/>
            </a:b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fld id="{75318CF1-12AA-49E8-A4B8-E4503BE9F55B}" type="slidenum">
              <a:rPr lang="en-US" smtClean="0"/>
              <a:pPr/>
              <a:t>6</a:t>
            </a:fld>
            <a:endParaRPr lang="en-US" dirty="0"/>
          </a:p>
        </p:txBody>
      </p:sp>
      <p:sp>
        <p:nvSpPr>
          <p:cNvPr id="8" name="Footer Placeholder 7"/>
          <p:cNvSpPr>
            <a:spLocks noGrp="1"/>
          </p:cNvSpPr>
          <p:nvPr>
            <p:ph type="ftr" sz="quarter" idx="11"/>
          </p:nvPr>
        </p:nvSpPr>
        <p:spPr/>
        <p:txBody>
          <a:bodyPr/>
          <a:lstStyle/>
          <a:p>
            <a:r>
              <a:rPr lang="en-US" smtClean="0"/>
              <a:t>Advanced Management Accounting:</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1000" fill="hold"/>
                                        <p:tgtEl>
                                          <p:spTgt spid="5122"/>
                                        </p:tgtEl>
                                        <p:attrNameLst>
                                          <p:attrName>ppt_x</p:attrName>
                                        </p:attrNameLst>
                                      </p:cBhvr>
                                      <p:tavLst>
                                        <p:tav tm="0">
                                          <p:val>
                                            <p:strVal val="#ppt_x-.2"/>
                                          </p:val>
                                        </p:tav>
                                        <p:tav tm="100000">
                                          <p:val>
                                            <p:strVal val="#ppt_x"/>
                                          </p:val>
                                        </p:tav>
                                      </p:tavLst>
                                    </p:anim>
                                    <p:anim calcmode="lin" valueType="num">
                                      <p:cBhvr>
                                        <p:cTn id="8" dur="1000" fill="hold"/>
                                        <p:tgtEl>
                                          <p:spTgt spid="5122"/>
                                        </p:tgtEl>
                                        <p:attrNameLst>
                                          <p:attrName>ppt_y</p:attrName>
                                        </p:attrNameLst>
                                      </p:cBhvr>
                                      <p:tavLst>
                                        <p:tav tm="0">
                                          <p:val>
                                            <p:strVal val="#ppt_y"/>
                                          </p:val>
                                        </p:tav>
                                        <p:tav tm="100000">
                                          <p:val>
                                            <p:strVal val="#ppt_y"/>
                                          </p:val>
                                        </p:tav>
                                      </p:tavLst>
                                    </p:anim>
                                    <p:animEffect transition="in" filter="wipe(right)" prLst="gradientSize: 0.1">
                                      <p:cBhvr>
                                        <p:cTn id="9" dur="1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Advanced Management Accounting:</a:t>
            </a:r>
            <a:endParaRPr lang="en-US" dirty="0"/>
          </a:p>
        </p:txBody>
      </p:sp>
      <p:sp>
        <p:nvSpPr>
          <p:cNvPr id="3" name="Slide Number Placeholder 2"/>
          <p:cNvSpPr>
            <a:spLocks noGrp="1"/>
          </p:cNvSpPr>
          <p:nvPr>
            <p:ph type="sldNum" sz="quarter" idx="12"/>
          </p:nvPr>
        </p:nvSpPr>
        <p:spPr/>
        <p:txBody>
          <a:bodyPr/>
          <a:lstStyle/>
          <a:p>
            <a:fld id="{75318CF1-12AA-49E8-A4B8-E4503BE9F55B}" type="slidenum">
              <a:rPr lang="en-US" smtClean="0"/>
              <a:pPr/>
              <a:t>7</a:t>
            </a:fld>
            <a:endParaRPr lang="en-US" dirty="0"/>
          </a:p>
        </p:txBody>
      </p:sp>
      <p:graphicFrame>
        <p:nvGraphicFramePr>
          <p:cNvPr id="4" name="Table 3"/>
          <p:cNvGraphicFramePr>
            <a:graphicFrameLocks noGrp="1"/>
          </p:cNvGraphicFramePr>
          <p:nvPr/>
        </p:nvGraphicFramePr>
        <p:xfrm>
          <a:off x="228600" y="457202"/>
          <a:ext cx="8534400" cy="5943599"/>
        </p:xfrm>
        <a:graphic>
          <a:graphicData uri="http://schemas.openxmlformats.org/drawingml/2006/table">
            <a:tbl>
              <a:tblPr firstRow="1" bandRow="1">
                <a:tableStyleId>{5C22544A-7EE6-4342-B048-85BDC9FD1C3A}</a:tableStyleId>
              </a:tblPr>
              <a:tblGrid>
                <a:gridCol w="8534400"/>
              </a:tblGrid>
              <a:tr h="721358">
                <a:tc>
                  <a:txBody>
                    <a:bodyPr/>
                    <a:lstStyle/>
                    <a:p>
                      <a:r>
                        <a:rPr lang="en-US" sz="2800" dirty="0" smtClean="0"/>
                        <a:t>Syllabus -</a:t>
                      </a:r>
                      <a:r>
                        <a:rPr lang="en-US" sz="2800" b="1" kern="1200" baseline="0" dirty="0" smtClean="0">
                          <a:solidFill>
                            <a:schemeClr val="lt1"/>
                          </a:solidFill>
                          <a:latin typeface="+mn-lt"/>
                          <a:ea typeface="+mn-ea"/>
                          <a:cs typeface="+mn-cs"/>
                        </a:rPr>
                        <a:t>Chapter and Content Objectives</a:t>
                      </a:r>
                      <a:endParaRPr lang="en-US" sz="2800" dirty="0"/>
                    </a:p>
                  </a:txBody>
                  <a:tcPr/>
                </a:tc>
              </a:tr>
              <a:tr h="557455">
                <a:tc>
                  <a:txBody>
                    <a:bodyPr/>
                    <a:lstStyle/>
                    <a:p>
                      <a:r>
                        <a:rPr lang="en-GB" sz="2400" b="1" kern="1200" dirty="0" smtClean="0">
                          <a:solidFill>
                            <a:schemeClr val="dk1"/>
                          </a:solidFill>
                          <a:latin typeface="+mn-lt"/>
                          <a:ea typeface="+mn-ea"/>
                          <a:cs typeface="+mn-cs"/>
                        </a:rPr>
                        <a:t>Chapter 1</a:t>
                      </a:r>
                      <a:r>
                        <a:rPr lang="en-GB" sz="1800" kern="1200" dirty="0" smtClean="0">
                          <a:solidFill>
                            <a:schemeClr val="dk1"/>
                          </a:solidFill>
                          <a:latin typeface="+mn-lt"/>
                          <a:ea typeface="+mn-ea"/>
                          <a:cs typeface="+mn-cs"/>
                        </a:rPr>
                        <a:t>: </a:t>
                      </a:r>
                      <a:r>
                        <a:rPr lang="en-US" sz="1800" b="1" kern="1200" dirty="0" smtClean="0">
                          <a:solidFill>
                            <a:schemeClr val="dk1"/>
                          </a:solidFill>
                          <a:latin typeface="+mn-lt"/>
                          <a:ea typeface="+mn-ea"/>
                          <a:cs typeface="+mn-cs"/>
                        </a:rPr>
                        <a:t>INTRODUCTION TO FINANCIAL INSTITUTIONS </a:t>
                      </a:r>
                      <a:endParaRPr lang="en-US" sz="3200" b="1" dirty="0"/>
                    </a:p>
                  </a:txBody>
                  <a:tcPr/>
                </a:tc>
              </a:tr>
              <a:tr h="1718284">
                <a:tc>
                  <a:txBody>
                    <a:bodyPr/>
                    <a:lstStyle/>
                    <a:p>
                      <a:pPr marL="800100" lvl="1" indent="-342900">
                        <a:buFont typeface="+mj-lt"/>
                        <a:buAutoNum type="arabicPeriod"/>
                      </a:pPr>
                      <a:r>
                        <a:rPr lang="en-US" sz="1800" kern="1200" dirty="0" smtClean="0">
                          <a:solidFill>
                            <a:schemeClr val="dk1"/>
                          </a:solidFill>
                          <a:latin typeface="+mn-lt"/>
                          <a:ea typeface="+mn-ea"/>
                          <a:cs typeface="+mn-cs"/>
                        </a:rPr>
                        <a:t>Meaning and nature of financial institutions </a:t>
                      </a:r>
                      <a:endParaRPr lang="en-US" sz="1200" kern="1200" dirty="0" smtClean="0">
                        <a:solidFill>
                          <a:schemeClr val="dk1"/>
                        </a:solidFill>
                        <a:latin typeface="+mn-lt"/>
                        <a:ea typeface="+mn-ea"/>
                        <a:cs typeface="+mn-cs"/>
                      </a:endParaRPr>
                    </a:p>
                    <a:p>
                      <a:pPr marL="800100" lvl="1" indent="-342900">
                        <a:buFont typeface="+mj-lt"/>
                        <a:buAutoNum type="arabicPeriod"/>
                      </a:pPr>
                      <a:r>
                        <a:rPr lang="en-US" sz="1800" kern="1200" dirty="0" smtClean="0">
                          <a:solidFill>
                            <a:schemeClr val="dk1"/>
                          </a:solidFill>
                          <a:latin typeface="+mn-lt"/>
                          <a:ea typeface="+mn-ea"/>
                          <a:cs typeface="+mn-cs"/>
                        </a:rPr>
                        <a:t>Types of financial institutions </a:t>
                      </a:r>
                      <a:endParaRPr lang="en-US" sz="1200" kern="1200" dirty="0" smtClean="0">
                        <a:solidFill>
                          <a:schemeClr val="dk1"/>
                        </a:solidFill>
                        <a:latin typeface="+mn-lt"/>
                        <a:ea typeface="+mn-ea"/>
                        <a:cs typeface="+mn-cs"/>
                      </a:endParaRPr>
                    </a:p>
                    <a:p>
                      <a:pPr marL="800100" lvl="1" indent="-342900">
                        <a:buFont typeface="+mj-lt"/>
                        <a:buAutoNum type="arabicPeriod"/>
                      </a:pPr>
                      <a:r>
                        <a:rPr lang="en-US" sz="1800" kern="1200" dirty="0" smtClean="0">
                          <a:solidFill>
                            <a:schemeClr val="dk1"/>
                          </a:solidFill>
                          <a:latin typeface="+mn-lt"/>
                          <a:ea typeface="+mn-ea"/>
                          <a:cs typeface="+mn-cs"/>
                        </a:rPr>
                        <a:t>Functions of financial  institutions</a:t>
                      </a:r>
                      <a:endParaRPr lang="en-US" sz="1200" kern="1200" dirty="0" smtClean="0">
                        <a:solidFill>
                          <a:schemeClr val="dk1"/>
                        </a:solidFill>
                        <a:latin typeface="+mn-lt"/>
                        <a:ea typeface="+mn-ea"/>
                        <a:cs typeface="+mn-cs"/>
                      </a:endParaRPr>
                    </a:p>
                    <a:p>
                      <a:pPr marL="800100" lvl="1" indent="-342900">
                        <a:buFont typeface="+mj-lt"/>
                        <a:buAutoNum type="arabicPeriod"/>
                      </a:pPr>
                      <a:r>
                        <a:rPr lang="en-US" sz="1800" kern="1200" dirty="0" smtClean="0">
                          <a:solidFill>
                            <a:schemeClr val="dk1"/>
                          </a:solidFill>
                          <a:latin typeface="+mn-lt"/>
                          <a:ea typeface="+mn-ea"/>
                          <a:cs typeface="+mn-cs"/>
                        </a:rPr>
                        <a:t>Role of financial institutions </a:t>
                      </a:r>
                      <a:endParaRPr lang="en-US" sz="1200" kern="1200" dirty="0" smtClean="0">
                        <a:solidFill>
                          <a:schemeClr val="dk1"/>
                        </a:solidFill>
                        <a:latin typeface="+mn-lt"/>
                        <a:ea typeface="+mn-ea"/>
                        <a:cs typeface="+mn-cs"/>
                      </a:endParaRPr>
                    </a:p>
                    <a:p>
                      <a:pPr marL="800100" lvl="1" indent="-342900">
                        <a:buFont typeface="+mj-lt"/>
                        <a:buAutoNum type="arabicPeriod"/>
                      </a:pPr>
                      <a:r>
                        <a:rPr lang="en-US" sz="1800" kern="1200" dirty="0" smtClean="0">
                          <a:solidFill>
                            <a:schemeClr val="dk1"/>
                          </a:solidFill>
                          <a:latin typeface="+mn-lt"/>
                          <a:ea typeface="+mn-ea"/>
                          <a:cs typeface="+mn-cs"/>
                        </a:rPr>
                        <a:t>Money &amp; Characteristics of a developed Money Market</a:t>
                      </a:r>
                      <a:endParaRPr lang="en-US" dirty="0"/>
                    </a:p>
                  </a:txBody>
                  <a:tcPr/>
                </a:tc>
              </a:tr>
              <a:tr h="548064">
                <a:tc>
                  <a:txBody>
                    <a:bodyPr/>
                    <a:lstStyle/>
                    <a:p>
                      <a:r>
                        <a:rPr lang="en-US" sz="2400" b="1" kern="1200" baseline="0" dirty="0" smtClean="0">
                          <a:solidFill>
                            <a:schemeClr val="dk1"/>
                          </a:solidFill>
                          <a:latin typeface="+mn-lt"/>
                          <a:ea typeface="+mn-ea"/>
                          <a:cs typeface="+mn-cs"/>
                        </a:rPr>
                        <a:t>Chapter 2 ------</a:t>
                      </a:r>
                      <a:r>
                        <a:rPr lang="en-US" sz="1800" b="1" kern="1200" dirty="0" smtClean="0">
                          <a:solidFill>
                            <a:schemeClr val="dk1"/>
                          </a:solidFill>
                          <a:latin typeface="+mn-lt"/>
                          <a:ea typeface="+mn-ea"/>
                          <a:cs typeface="+mn-cs"/>
                        </a:rPr>
                        <a:t>BANKING SYSTEM</a:t>
                      </a:r>
                      <a:endParaRPr lang="en-US" sz="2400" b="1" dirty="0"/>
                    </a:p>
                  </a:txBody>
                  <a:tcPr/>
                </a:tc>
              </a:tr>
              <a:tr h="2398438">
                <a:tc>
                  <a:txBody>
                    <a:bodyPr/>
                    <a:lstStyle/>
                    <a:p>
                      <a:pPr lvl="2"/>
                      <a:r>
                        <a:rPr lang="en-US" sz="1800" kern="1200" dirty="0" smtClean="0">
                          <a:solidFill>
                            <a:schemeClr val="dk1"/>
                          </a:solidFill>
                          <a:latin typeface="+mn-lt"/>
                          <a:ea typeface="+mn-ea"/>
                          <a:cs typeface="+mn-cs"/>
                        </a:rPr>
                        <a:t>1 .Evolution of Central Banking,2 .Definition of a Central Bank</a:t>
                      </a:r>
                      <a:endParaRPr lang="en-US" sz="1200" kern="1200" dirty="0" smtClean="0">
                        <a:solidFill>
                          <a:schemeClr val="dk1"/>
                        </a:solidFill>
                        <a:latin typeface="+mn-lt"/>
                        <a:ea typeface="+mn-ea"/>
                        <a:cs typeface="+mn-cs"/>
                      </a:endParaRPr>
                    </a:p>
                    <a:p>
                      <a:pPr lvl="2"/>
                      <a:r>
                        <a:rPr lang="en-US" sz="1800" kern="1200" dirty="0" smtClean="0">
                          <a:solidFill>
                            <a:schemeClr val="dk1"/>
                          </a:solidFill>
                          <a:latin typeface="+mn-lt"/>
                          <a:ea typeface="+mn-ea"/>
                          <a:cs typeface="+mn-cs"/>
                        </a:rPr>
                        <a:t>3.Central Banking Functions 4.Credit Control Methods</a:t>
                      </a:r>
                    </a:p>
                    <a:p>
                      <a:pPr lvl="2"/>
                      <a:r>
                        <a:rPr lang="en-US" sz="1800" kern="1200" dirty="0" smtClean="0">
                          <a:solidFill>
                            <a:schemeClr val="dk1"/>
                          </a:solidFill>
                          <a:latin typeface="+mn-lt"/>
                          <a:ea typeface="+mn-ea"/>
                          <a:cs typeface="+mn-cs"/>
                        </a:rPr>
                        <a:t>4. Monetary Policy &amp; its Objectives  5. Regulation of the financial system</a:t>
                      </a:r>
                    </a:p>
                    <a:p>
                      <a:pPr lvl="2"/>
                      <a:r>
                        <a:rPr lang="en-US" sz="1800" kern="1200" dirty="0" smtClean="0">
                          <a:solidFill>
                            <a:schemeClr val="dk1"/>
                          </a:solidFill>
                          <a:latin typeface="+mn-lt"/>
                          <a:ea typeface="+mn-ea"/>
                          <a:cs typeface="+mn-cs"/>
                        </a:rPr>
                        <a:t>6. Central banking system in Ethiopia</a:t>
                      </a:r>
                    </a:p>
                    <a:p>
                      <a:pPr marL="914400" marR="0" lvl="2" indent="0" algn="l" defTabSz="914400" rtl="0" eaLnBrk="1" fontAlgn="auto" latinLnBrk="0" hangingPunct="1">
                        <a:lnSpc>
                          <a:spcPct val="100000"/>
                        </a:lnSpc>
                        <a:spcBef>
                          <a:spcPts val="0"/>
                        </a:spcBef>
                        <a:spcAft>
                          <a:spcPts val="0"/>
                        </a:spcAft>
                        <a:buClrTx/>
                        <a:buSzTx/>
                        <a:buFontTx/>
                        <a:buNone/>
                        <a:tabLst/>
                        <a:defRPr/>
                      </a:pPr>
                      <a:r>
                        <a:rPr lang="en-US" sz="2000" b="1" kern="1200" dirty="0" smtClean="0">
                          <a:solidFill>
                            <a:schemeClr val="dk1"/>
                          </a:solidFill>
                          <a:latin typeface="+mn-lt"/>
                          <a:ea typeface="+mn-ea"/>
                          <a:cs typeface="+mn-cs"/>
                        </a:rPr>
                        <a:t>Commercial Banking system</a:t>
                      </a:r>
                    </a:p>
                    <a:p>
                      <a:pPr lvl="2"/>
                      <a:r>
                        <a:rPr lang="en-US" sz="1800" kern="1200" dirty="0" smtClean="0">
                          <a:solidFill>
                            <a:schemeClr val="dk1"/>
                          </a:solidFill>
                          <a:latin typeface="+mn-lt"/>
                          <a:ea typeface="+mn-ea"/>
                          <a:cs typeface="+mn-cs"/>
                        </a:rPr>
                        <a:t>1. Definition of commercial banking  2.Commercial banking services</a:t>
                      </a:r>
                      <a:endParaRPr lang="en-US" sz="1200" kern="1200" dirty="0" smtClean="0">
                        <a:solidFill>
                          <a:schemeClr val="dk1"/>
                        </a:solidFill>
                        <a:latin typeface="+mn-lt"/>
                        <a:ea typeface="+mn-ea"/>
                        <a:cs typeface="+mn-cs"/>
                      </a:endParaRPr>
                    </a:p>
                    <a:p>
                      <a:r>
                        <a:rPr lang="en-US" sz="1800" kern="1200" dirty="0" smtClean="0">
                          <a:solidFill>
                            <a:schemeClr val="dk1"/>
                          </a:solidFill>
                          <a:latin typeface="+mn-lt"/>
                          <a:ea typeface="+mn-ea"/>
                          <a:cs typeface="+mn-cs"/>
                        </a:rPr>
                        <a:t>                  3. Domestic and international banking operation </a:t>
                      </a:r>
                      <a:endParaRPr lang="en-US" sz="1200" kern="1200" dirty="0">
                        <a:solidFill>
                          <a:schemeClr val="dk1"/>
                        </a:solidFill>
                        <a:latin typeface="+mn-lt"/>
                        <a:ea typeface="+mn-ea"/>
                        <a:cs typeface="+mn-cs"/>
                      </a:endParaRPr>
                    </a:p>
                  </a:txBody>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Advanced Management Accounting:</a:t>
            </a:r>
            <a:endParaRPr lang="en-US" dirty="0"/>
          </a:p>
        </p:txBody>
      </p:sp>
      <p:sp>
        <p:nvSpPr>
          <p:cNvPr id="3" name="Slide Number Placeholder 2"/>
          <p:cNvSpPr>
            <a:spLocks noGrp="1"/>
          </p:cNvSpPr>
          <p:nvPr>
            <p:ph type="sldNum" sz="quarter" idx="12"/>
          </p:nvPr>
        </p:nvSpPr>
        <p:spPr/>
        <p:txBody>
          <a:bodyPr/>
          <a:lstStyle/>
          <a:p>
            <a:fld id="{75318CF1-12AA-49E8-A4B8-E4503BE9F55B}" type="slidenum">
              <a:rPr lang="en-US" smtClean="0"/>
              <a:pPr/>
              <a:t>8</a:t>
            </a:fld>
            <a:endParaRPr lang="en-US" dirty="0"/>
          </a:p>
        </p:txBody>
      </p:sp>
      <p:graphicFrame>
        <p:nvGraphicFramePr>
          <p:cNvPr id="4" name="Table 3"/>
          <p:cNvGraphicFramePr>
            <a:graphicFrameLocks noGrp="1"/>
          </p:cNvGraphicFramePr>
          <p:nvPr/>
        </p:nvGraphicFramePr>
        <p:xfrm>
          <a:off x="228600" y="381003"/>
          <a:ext cx="8534400" cy="6095998"/>
        </p:xfrm>
        <a:graphic>
          <a:graphicData uri="http://schemas.openxmlformats.org/drawingml/2006/table">
            <a:tbl>
              <a:tblPr firstRow="1" bandRow="1">
                <a:tableStyleId>{5C22544A-7EE6-4342-B048-85BDC9FD1C3A}</a:tableStyleId>
              </a:tblPr>
              <a:tblGrid>
                <a:gridCol w="8534400"/>
              </a:tblGrid>
              <a:tr h="548334">
                <a:tc>
                  <a:txBody>
                    <a:bodyPr/>
                    <a:lstStyle/>
                    <a:p>
                      <a:r>
                        <a:rPr lang="en-US" sz="2800" dirty="0" smtClean="0"/>
                        <a:t>Syllabus -</a:t>
                      </a:r>
                      <a:r>
                        <a:rPr lang="en-US" sz="2800" b="1" kern="1200" baseline="0" dirty="0" smtClean="0">
                          <a:solidFill>
                            <a:schemeClr val="lt1"/>
                          </a:solidFill>
                          <a:latin typeface="+mn-lt"/>
                          <a:ea typeface="+mn-ea"/>
                          <a:cs typeface="+mn-cs"/>
                        </a:rPr>
                        <a:t>Chapter and Content Objectives</a:t>
                      </a:r>
                      <a:endParaRPr lang="en-US" sz="2800" dirty="0"/>
                    </a:p>
                  </a:txBody>
                  <a:tcPr/>
                </a:tc>
              </a:tr>
              <a:tr h="483824">
                <a:tc>
                  <a:txBody>
                    <a:bodyPr/>
                    <a:lstStyle/>
                    <a:p>
                      <a:r>
                        <a:rPr lang="en-US" sz="2400" b="1" baseline="0" dirty="0" smtClean="0">
                          <a:latin typeface="Times New Roman"/>
                        </a:rPr>
                        <a:t>Chapter 3 ----</a:t>
                      </a:r>
                      <a:r>
                        <a:rPr lang="en-US" sz="2400" b="1" kern="1200" dirty="0" smtClean="0">
                          <a:solidFill>
                            <a:schemeClr val="dk1"/>
                          </a:solidFill>
                          <a:latin typeface="+mn-lt"/>
                          <a:ea typeface="+mn-ea"/>
                          <a:cs typeface="+mn-cs"/>
                        </a:rPr>
                        <a:t>OVERVIEW OF INVESTMENT</a:t>
                      </a:r>
                      <a:endParaRPr lang="en-US" sz="5400" b="1" dirty="0"/>
                    </a:p>
                  </a:txBody>
                  <a:tcPr/>
                </a:tc>
              </a:tr>
              <a:tr h="1838531">
                <a:tc>
                  <a:txBody>
                    <a:bodyPr/>
                    <a:lstStyle/>
                    <a:p>
                      <a:pPr marL="800100" lvl="1" indent="-342900">
                        <a:buFont typeface="+mj-lt"/>
                        <a:buAutoNum type="arabicPeriod"/>
                      </a:pPr>
                      <a:r>
                        <a:rPr lang="en-US" sz="1800" kern="1200" dirty="0" smtClean="0">
                          <a:solidFill>
                            <a:schemeClr val="dk1"/>
                          </a:solidFill>
                          <a:latin typeface="+mn-lt"/>
                          <a:ea typeface="+mn-ea"/>
                          <a:cs typeface="+mn-cs"/>
                        </a:rPr>
                        <a:t>Investment in general</a:t>
                      </a:r>
                      <a:endParaRPr lang="en-US" sz="1200" kern="1200" dirty="0" smtClean="0">
                        <a:solidFill>
                          <a:schemeClr val="dk1"/>
                        </a:solidFill>
                        <a:latin typeface="+mn-lt"/>
                        <a:ea typeface="+mn-ea"/>
                        <a:cs typeface="+mn-cs"/>
                      </a:endParaRPr>
                    </a:p>
                    <a:p>
                      <a:pPr marL="800100" lvl="1" indent="-342900">
                        <a:buFont typeface="+mj-lt"/>
                        <a:buAutoNum type="arabicPeriod"/>
                      </a:pPr>
                      <a:r>
                        <a:rPr lang="en-US" sz="1800" kern="1200" dirty="0" smtClean="0">
                          <a:solidFill>
                            <a:schemeClr val="dk1"/>
                          </a:solidFill>
                          <a:latin typeface="+mn-lt"/>
                          <a:ea typeface="+mn-ea"/>
                          <a:cs typeface="+mn-cs"/>
                        </a:rPr>
                        <a:t>Investment Decision Process: Important Considerations</a:t>
                      </a:r>
                      <a:endParaRPr lang="en-US" sz="1200" kern="1200" dirty="0" smtClean="0">
                        <a:solidFill>
                          <a:schemeClr val="dk1"/>
                        </a:solidFill>
                        <a:latin typeface="+mn-lt"/>
                        <a:ea typeface="+mn-ea"/>
                        <a:cs typeface="+mn-cs"/>
                      </a:endParaRPr>
                    </a:p>
                    <a:p>
                      <a:pPr marL="800100" lvl="1" indent="-342900">
                        <a:buFont typeface="+mj-lt"/>
                        <a:buAutoNum type="arabicPeriod"/>
                      </a:pPr>
                      <a:r>
                        <a:rPr lang="en-US" sz="1800" kern="1200" dirty="0" smtClean="0">
                          <a:solidFill>
                            <a:schemeClr val="dk1"/>
                          </a:solidFill>
                          <a:latin typeface="+mn-lt"/>
                          <a:ea typeface="+mn-ea"/>
                          <a:cs typeface="+mn-cs"/>
                        </a:rPr>
                        <a:t>Investment Alternatives: Money market, fixed income, equity, and derivative</a:t>
                      </a:r>
                    </a:p>
                    <a:p>
                      <a:pPr marL="800100" lvl="1" indent="-342900">
                        <a:buAutoNum type="arabicPeriod" startAt="4"/>
                      </a:pPr>
                      <a:r>
                        <a:rPr lang="en-US" sz="1800" kern="1200" dirty="0" smtClean="0">
                          <a:solidFill>
                            <a:schemeClr val="dk1"/>
                          </a:solidFill>
                          <a:latin typeface="+mn-lt"/>
                          <a:ea typeface="+mn-ea"/>
                          <a:cs typeface="+mn-cs"/>
                        </a:rPr>
                        <a:t>Indirect investment through different types of investment companies</a:t>
                      </a:r>
                    </a:p>
                    <a:p>
                      <a:pPr lvl="1"/>
                      <a:r>
                        <a:rPr lang="en-US" sz="1800" kern="1200" dirty="0" smtClean="0">
                          <a:solidFill>
                            <a:schemeClr val="dk1"/>
                          </a:solidFill>
                          <a:latin typeface="+mn-lt"/>
                          <a:ea typeface="+mn-ea"/>
                          <a:cs typeface="+mn-cs"/>
                        </a:rPr>
                        <a:t>5. Return and risks from investment </a:t>
                      </a:r>
                      <a:endParaRPr lang="en-US" sz="1200" kern="1200" dirty="0" smtClean="0">
                        <a:solidFill>
                          <a:schemeClr val="dk1"/>
                        </a:solidFill>
                        <a:latin typeface="+mn-lt"/>
                        <a:ea typeface="+mn-ea"/>
                        <a:cs typeface="+mn-cs"/>
                      </a:endParaRPr>
                    </a:p>
                    <a:p>
                      <a:r>
                        <a:rPr lang="en-US" sz="1800" kern="1200" dirty="0" smtClean="0">
                          <a:solidFill>
                            <a:schemeClr val="dk1"/>
                          </a:solidFill>
                          <a:latin typeface="+mn-lt"/>
                          <a:ea typeface="+mn-ea"/>
                          <a:cs typeface="+mn-cs"/>
                        </a:rPr>
                        <a:t>          6. Asset Pricing Models Analysis</a:t>
                      </a:r>
                    </a:p>
                  </a:txBody>
                  <a:tcPr/>
                </a:tc>
              </a:tr>
              <a:tr h="483824">
                <a:tc>
                  <a:txBody>
                    <a:bodyPr/>
                    <a:lstStyle/>
                    <a:p>
                      <a:r>
                        <a:rPr lang="en-US" sz="2400" b="1" kern="1200" baseline="0" dirty="0" smtClean="0">
                          <a:solidFill>
                            <a:schemeClr val="dk1"/>
                          </a:solidFill>
                          <a:latin typeface="+mn-lt"/>
                          <a:ea typeface="+mn-ea"/>
                          <a:cs typeface="+mn-cs"/>
                        </a:rPr>
                        <a:t>Chapter 4--- ---</a:t>
                      </a:r>
                      <a:r>
                        <a:rPr lang="en-US" sz="2000" b="1" kern="1200" dirty="0" smtClean="0">
                          <a:solidFill>
                            <a:schemeClr val="dk1"/>
                          </a:solidFill>
                          <a:latin typeface="+mn-lt"/>
                          <a:ea typeface="+mn-ea"/>
                          <a:cs typeface="+mn-cs"/>
                        </a:rPr>
                        <a:t>SECURITIES MARKET AND TRADING </a:t>
                      </a:r>
                      <a:endParaRPr lang="en-US" sz="2800" b="1" dirty="0"/>
                    </a:p>
                  </a:txBody>
                  <a:tcPr/>
                </a:tc>
              </a:tr>
              <a:tr h="677354">
                <a:tc>
                  <a:txBody>
                    <a:bodyPr/>
                    <a:lstStyle/>
                    <a:p>
                      <a:pPr marL="342900" indent="-342900">
                        <a:buFont typeface="+mj-lt"/>
                        <a:buAutoNum type="arabicPeriod"/>
                      </a:pPr>
                      <a:r>
                        <a:rPr lang="en-US" sz="1800" kern="1200" dirty="0" smtClean="0">
                          <a:solidFill>
                            <a:schemeClr val="dk1"/>
                          </a:solidFill>
                          <a:latin typeface="+mn-lt"/>
                          <a:ea typeface="+mn-ea"/>
                          <a:cs typeface="+mn-cs"/>
                        </a:rPr>
                        <a:t> Primary, Secondary and Third Markets. 2.  Foreign markets</a:t>
                      </a:r>
                    </a:p>
                    <a:p>
                      <a:pPr marL="342900" indent="-342900">
                        <a:buFont typeface="+mj-lt"/>
                        <a:buNone/>
                      </a:pPr>
                      <a:r>
                        <a:rPr lang="en-US" sz="1800" kern="1200" dirty="0" smtClean="0">
                          <a:solidFill>
                            <a:schemeClr val="dk1"/>
                          </a:solidFill>
                          <a:latin typeface="+mn-lt"/>
                          <a:ea typeface="+mn-ea"/>
                          <a:cs typeface="+mn-cs"/>
                        </a:rPr>
                        <a:t>3. Stock Market Indicators          4.  Institutional Vs Private Investments</a:t>
                      </a:r>
                      <a:endParaRPr lang="en-US" dirty="0"/>
                    </a:p>
                  </a:txBody>
                  <a:tcPr/>
                </a:tc>
              </a:tr>
              <a:tr h="5483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kern="1200" baseline="0" dirty="0" smtClean="0">
                          <a:solidFill>
                            <a:schemeClr val="dk1"/>
                          </a:solidFill>
                          <a:latin typeface="+mn-lt"/>
                          <a:ea typeface="+mn-ea"/>
                          <a:cs typeface="+mn-cs"/>
                        </a:rPr>
                        <a:t>Chapter 5--- ---</a:t>
                      </a:r>
                      <a:r>
                        <a:rPr lang="en-US" sz="1800" b="1" kern="1200" dirty="0" smtClean="0">
                          <a:solidFill>
                            <a:schemeClr val="dk1"/>
                          </a:solidFill>
                          <a:latin typeface="+mn-lt"/>
                          <a:ea typeface="+mn-ea"/>
                          <a:cs typeface="+mn-cs"/>
                        </a:rPr>
                        <a:t>SECURITY ANALYSIS </a:t>
                      </a:r>
                      <a:endParaRPr lang="en-US" sz="2400" b="1" dirty="0"/>
                    </a:p>
                  </a:txBody>
                  <a:tcPr/>
                </a:tc>
              </a:tr>
              <a:tr h="387059">
                <a:tc>
                  <a:txBody>
                    <a:bodyPr/>
                    <a:lstStyle/>
                    <a:p>
                      <a:r>
                        <a:rPr lang="en-US" sz="1800" kern="1200" dirty="0" smtClean="0">
                          <a:solidFill>
                            <a:schemeClr val="dk1"/>
                          </a:solidFill>
                          <a:latin typeface="+mn-lt"/>
                          <a:ea typeface="+mn-ea"/>
                          <a:cs typeface="+mn-cs"/>
                        </a:rPr>
                        <a:t>1 Market analysis   2 Industry Analysis   3 Company Analysis   4 Technical Analysis</a:t>
                      </a:r>
                      <a:endParaRPr lang="en-US" dirty="0"/>
                    </a:p>
                  </a:txBody>
                  <a:tcPr/>
                </a:tc>
              </a:tr>
              <a:tr h="548334">
                <a:tc>
                  <a:txBody>
                    <a:bodyPr/>
                    <a:lstStyle/>
                    <a:p>
                      <a:r>
                        <a:rPr lang="en-US" sz="2800" b="1" kern="1200" baseline="0" dirty="0" smtClean="0">
                          <a:solidFill>
                            <a:schemeClr val="dk1"/>
                          </a:solidFill>
                          <a:latin typeface="+mn-lt"/>
                          <a:ea typeface="+mn-ea"/>
                          <a:cs typeface="+mn-cs"/>
                        </a:rPr>
                        <a:t>Chapter 6-</a:t>
                      </a:r>
                      <a:r>
                        <a:rPr lang="en-US" sz="2000" b="1" kern="1200" baseline="0" dirty="0" smtClean="0">
                          <a:solidFill>
                            <a:schemeClr val="dk1"/>
                          </a:solidFill>
                          <a:latin typeface="+mn-lt"/>
                          <a:ea typeface="+mn-ea"/>
                          <a:cs typeface="+mn-cs"/>
                        </a:rPr>
                        <a:t>-</a:t>
                      </a:r>
                      <a:r>
                        <a:rPr lang="en-US" sz="2000" b="1" kern="1200" dirty="0" smtClean="0">
                          <a:solidFill>
                            <a:schemeClr val="dk1"/>
                          </a:solidFill>
                          <a:latin typeface="+mn-lt"/>
                          <a:ea typeface="+mn-ea"/>
                          <a:cs typeface="+mn-cs"/>
                        </a:rPr>
                        <a:t>INTRODUCTION TO DERIVATIVE MARKET</a:t>
                      </a:r>
                      <a:endParaRPr lang="en-US" sz="2000" dirty="0"/>
                    </a:p>
                  </a:txBody>
                  <a:tcPr/>
                </a:tc>
              </a:tr>
              <a:tr h="580404">
                <a:tc>
                  <a:txBody>
                    <a:bodyPr/>
                    <a:lstStyle/>
                    <a:p>
                      <a:r>
                        <a:rPr lang="en-US" sz="1800" kern="1200" dirty="0" smtClean="0">
                          <a:solidFill>
                            <a:schemeClr val="dk1"/>
                          </a:solidFill>
                          <a:latin typeface="+mn-lt"/>
                          <a:ea typeface="+mn-ea"/>
                          <a:cs typeface="+mn-cs"/>
                        </a:rPr>
                        <a:t>1 Futures and Forwards, 2 Options, 3 Swaps  4 Floors and Caps</a:t>
                      </a:r>
                      <a:endParaRPr lang="en-US" dirty="0"/>
                    </a:p>
                  </a:txBody>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Advanced Management Accounting:</a:t>
            </a:r>
            <a:endParaRPr lang="en-US" dirty="0"/>
          </a:p>
        </p:txBody>
      </p:sp>
      <p:sp>
        <p:nvSpPr>
          <p:cNvPr id="3" name="Slide Number Placeholder 2"/>
          <p:cNvSpPr>
            <a:spLocks noGrp="1"/>
          </p:cNvSpPr>
          <p:nvPr>
            <p:ph type="sldNum" sz="quarter" idx="12"/>
          </p:nvPr>
        </p:nvSpPr>
        <p:spPr/>
        <p:txBody>
          <a:bodyPr/>
          <a:lstStyle/>
          <a:p>
            <a:fld id="{75318CF1-12AA-49E8-A4B8-E4503BE9F55B}" type="slidenum">
              <a:rPr lang="en-US" smtClean="0"/>
              <a:pPr/>
              <a:t>9</a:t>
            </a:fld>
            <a:endParaRPr lang="en-US" dirty="0"/>
          </a:p>
        </p:txBody>
      </p:sp>
      <p:graphicFrame>
        <p:nvGraphicFramePr>
          <p:cNvPr id="4" name="Table 3"/>
          <p:cNvGraphicFramePr>
            <a:graphicFrameLocks noGrp="1"/>
          </p:cNvGraphicFramePr>
          <p:nvPr/>
        </p:nvGraphicFramePr>
        <p:xfrm>
          <a:off x="228600" y="381003"/>
          <a:ext cx="8534400" cy="5867399"/>
        </p:xfrm>
        <a:graphic>
          <a:graphicData uri="http://schemas.openxmlformats.org/drawingml/2006/table">
            <a:tbl>
              <a:tblPr firstRow="1" bandRow="1">
                <a:tableStyleId>{5C22544A-7EE6-4342-B048-85BDC9FD1C3A}</a:tableStyleId>
              </a:tblPr>
              <a:tblGrid>
                <a:gridCol w="8534400"/>
              </a:tblGrid>
              <a:tr h="690768">
                <a:tc>
                  <a:txBody>
                    <a:bodyPr/>
                    <a:lstStyle/>
                    <a:p>
                      <a:r>
                        <a:rPr lang="en-US" sz="2800" dirty="0" smtClean="0"/>
                        <a:t>Syllabus -</a:t>
                      </a:r>
                      <a:r>
                        <a:rPr lang="en-US" sz="2800" b="1" kern="1200" baseline="0" dirty="0" smtClean="0">
                          <a:solidFill>
                            <a:schemeClr val="lt1"/>
                          </a:solidFill>
                          <a:latin typeface="+mn-lt"/>
                          <a:ea typeface="+mn-ea"/>
                          <a:cs typeface="+mn-cs"/>
                        </a:rPr>
                        <a:t>Chapter and Content Objectives</a:t>
                      </a:r>
                      <a:endParaRPr lang="en-US" sz="2800" dirty="0"/>
                    </a:p>
                  </a:txBody>
                  <a:tcPr/>
                </a:tc>
              </a:tr>
              <a:tr h="609501">
                <a:tc>
                  <a:txBody>
                    <a:bodyPr/>
                    <a:lstStyle/>
                    <a:p>
                      <a:r>
                        <a:rPr lang="en-US" sz="2400" b="1" baseline="0" dirty="0" smtClean="0">
                          <a:latin typeface="Times New Roman"/>
                        </a:rPr>
                        <a:t>Chapter 7 ----</a:t>
                      </a:r>
                      <a:r>
                        <a:rPr lang="en-US" sz="1800" b="1" kern="1200" dirty="0" smtClean="0">
                          <a:solidFill>
                            <a:schemeClr val="dk1"/>
                          </a:solidFill>
                          <a:latin typeface="+mn-lt"/>
                          <a:ea typeface="+mn-ea"/>
                          <a:cs typeface="+mn-cs"/>
                        </a:rPr>
                        <a:t>PORTFOLIO SELECTION, MANAGEMENT AND EVALUATION</a:t>
                      </a:r>
                      <a:endParaRPr lang="en-US" sz="5400" b="1" dirty="0"/>
                    </a:p>
                  </a:txBody>
                  <a:tcPr/>
                </a:tc>
              </a:tr>
              <a:tr h="460769">
                <a:tc>
                  <a:txBody>
                    <a:bodyPr/>
                    <a:lstStyle/>
                    <a:p>
                      <a:r>
                        <a:rPr lang="en-US" sz="1800" kern="1200" dirty="0" smtClean="0">
                          <a:solidFill>
                            <a:schemeClr val="dk1"/>
                          </a:solidFill>
                          <a:latin typeface="+mn-lt"/>
                          <a:ea typeface="+mn-ea"/>
                          <a:cs typeface="+mn-cs"/>
                        </a:rPr>
                        <a:t>1. portfolio Selection, 2. Portfolio Management, 3. Portfolio Evaluation</a:t>
                      </a:r>
                      <a:endParaRPr lang="en-US" sz="2800" kern="1200" dirty="0" smtClean="0">
                        <a:solidFill>
                          <a:schemeClr val="dk1"/>
                        </a:solidFill>
                        <a:latin typeface="+mn-lt"/>
                        <a:ea typeface="+mn-ea"/>
                        <a:cs typeface="+mn-cs"/>
                      </a:endParaRPr>
                    </a:p>
                  </a:txBody>
                  <a:tcPr/>
                </a:tc>
              </a:tr>
              <a:tr h="6527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800" b="1" kern="1200" cap="small" dirty="0" smtClean="0">
                          <a:solidFill>
                            <a:schemeClr val="dk1"/>
                          </a:solidFill>
                          <a:latin typeface="+mn-lt"/>
                          <a:ea typeface="+mn-ea"/>
                          <a:cs typeface="+mn-cs"/>
                        </a:rPr>
                        <a:t>References:</a:t>
                      </a:r>
                      <a:endParaRPr lang="en-US" sz="4000" b="1" dirty="0"/>
                    </a:p>
                  </a:txBody>
                  <a:tcPr/>
                </a:tc>
              </a:tr>
              <a:tr h="3453605">
                <a:tc>
                  <a:txBody>
                    <a:bodyPr/>
                    <a:lstStyle/>
                    <a:p>
                      <a:pPr marL="342900" indent="-342900">
                        <a:buFont typeface="+mj-lt"/>
                        <a:buNone/>
                      </a:pPr>
                      <a:endParaRPr lang="en-US" dirty="0"/>
                    </a:p>
                  </a:txBody>
                  <a:tcPr/>
                </a:tc>
              </a:tr>
            </a:tbl>
          </a:graphicData>
        </a:graphic>
      </p:graphicFrame>
      <p:pic>
        <p:nvPicPr>
          <p:cNvPr id="1026" name="Picture 2" descr="E:\screen shots\FIMS ref.png"/>
          <p:cNvPicPr>
            <a:picLocks noChangeAspect="1" noChangeArrowheads="1"/>
          </p:cNvPicPr>
          <p:nvPr/>
        </p:nvPicPr>
        <p:blipFill>
          <a:blip r:embed="rId2"/>
          <a:srcRect/>
          <a:stretch>
            <a:fillRect/>
          </a:stretch>
        </p:blipFill>
        <p:spPr bwMode="auto">
          <a:xfrm>
            <a:off x="152400" y="2895600"/>
            <a:ext cx="8763000" cy="35052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5002</TotalTime>
  <Words>1584</Words>
  <Application>Microsoft Office PowerPoint</Application>
  <PresentationFormat>On-screen Show (4:3)</PresentationFormat>
  <Paragraphs>384</Paragraphs>
  <Slides>49</Slides>
  <Notes>2</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Slide 1</vt:lpstr>
      <vt:lpstr>Slide 2</vt:lpstr>
      <vt:lpstr>Slide 3</vt:lpstr>
      <vt:lpstr>Activity-Based  Costing System</vt:lpstr>
      <vt:lpstr>Course Title:  Financial Markets &amp; Institutions Course Code: MBA 5052 Instructor: Dr.Krishna Gadasandula   current batch cr ph no. +251 91870 7232 +251  911998132 ok </vt:lpstr>
      <vt:lpstr>Financial Markets and Institutions:   Syllabus  </vt:lpstr>
      <vt:lpstr>Slide 7</vt:lpstr>
      <vt:lpstr>Slide 8</vt:lpstr>
      <vt:lpstr>Slide 9</vt:lpstr>
      <vt:lpstr>Slide 10</vt:lpstr>
      <vt:lpstr>?</vt:lpstr>
      <vt:lpstr>?</vt:lpstr>
      <vt:lpstr>Meaning and nature of financial institutions  </vt:lpstr>
      <vt:lpstr>Meaning and nature of financial institutions  </vt:lpstr>
      <vt:lpstr>Types Of Financial Institutions, functions And Their Roles </vt:lpstr>
      <vt:lpstr>How many banks are there in Ethiopia?</vt:lpstr>
      <vt:lpstr>List of banks in Ethiopia</vt:lpstr>
      <vt:lpstr>  Here are some of the main categories Financial institutions know:   Repo rate, Reverse Repo , CRR, SLR </vt:lpstr>
      <vt:lpstr>  Types of financial institutions and their functions    </vt:lpstr>
      <vt:lpstr>  Types of financial institutions  </vt:lpstr>
      <vt:lpstr>  Types of financial institutions  </vt:lpstr>
      <vt:lpstr>  Types of financial institutions  </vt:lpstr>
      <vt:lpstr>.</vt:lpstr>
      <vt:lpstr>Role of Financial Institutions </vt:lpstr>
      <vt:lpstr>Role of Financial Institutions </vt:lpstr>
      <vt:lpstr>Role of Financial Institutions </vt:lpstr>
      <vt:lpstr>Home Assignment  </vt:lpstr>
      <vt:lpstr>Slide 28</vt:lpstr>
      <vt:lpstr> It is the market for sale and purchase of stocks (shares), bonds, bills  of exchange, commodities, foreign currency etc which works as liquid assets.              Financial market is of two types:</vt:lpstr>
      <vt:lpstr>.</vt:lpstr>
      <vt:lpstr>Slide 31</vt:lpstr>
      <vt:lpstr>Slide 32</vt:lpstr>
      <vt:lpstr>Slide 33</vt:lpstr>
      <vt:lpstr>Slide 34</vt:lpstr>
      <vt:lpstr>Slide 35</vt:lpstr>
      <vt:lpstr>Slide 36</vt:lpstr>
      <vt:lpstr>Slide 37</vt:lpstr>
      <vt:lpstr>.</vt:lpstr>
      <vt:lpstr>Slide 39</vt:lpstr>
      <vt:lpstr>Slide 40</vt:lpstr>
      <vt:lpstr>Slide 41</vt:lpstr>
      <vt:lpstr>Slide 42</vt:lpstr>
      <vt:lpstr>Slide 43</vt:lpstr>
      <vt:lpstr>Slide 44</vt:lpstr>
      <vt:lpstr> Primary Market</vt:lpstr>
      <vt:lpstr>Features of Primary Market</vt:lpstr>
      <vt:lpstr>Slide 47</vt:lpstr>
      <vt:lpstr>Slide 48</vt:lpstr>
      <vt:lpstr>Slide 49</vt:lpstr>
    </vt:vector>
  </TitlesOfParts>
  <Manager>Ahmad Tariq Bhatti</Manager>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Activity Based Costing</dc:title>
  <dc:creator>sa</dc:creator>
  <cp:keywords>ABC System</cp:keywords>
  <dc:description>By Ahmad Tariq Bhatti</dc:description>
  <cp:lastModifiedBy>DTU</cp:lastModifiedBy>
  <cp:revision>447</cp:revision>
  <dcterms:created xsi:type="dcterms:W3CDTF">2012-11-25T16:15:32Z</dcterms:created>
  <dcterms:modified xsi:type="dcterms:W3CDTF">2020-04-21T17:52:57Z</dcterms:modified>
</cp:coreProperties>
</file>