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8" r:id="rId2"/>
    <p:sldId id="257" r:id="rId3"/>
    <p:sldId id="278" r:id="rId4"/>
    <p:sldId id="279" r:id="rId5"/>
    <p:sldId id="268" r:id="rId6"/>
    <p:sldId id="280" r:id="rId7"/>
    <p:sldId id="281" r:id="rId8"/>
    <p:sldId id="282" r:id="rId9"/>
    <p:sldId id="269" r:id="rId10"/>
    <p:sldId id="267" r:id="rId11"/>
    <p:sldId id="270" r:id="rId12"/>
    <p:sldId id="272" r:id="rId13"/>
    <p:sldId id="271" r:id="rId14"/>
    <p:sldId id="283" r:id="rId15"/>
    <p:sldId id="273" r:id="rId16"/>
    <p:sldId id="274" r:id="rId17"/>
    <p:sldId id="275" r:id="rId18"/>
    <p:sldId id="284" r:id="rId19"/>
    <p:sldId id="276" r:id="rId20"/>
    <p:sldId id="277" r:id="rId21"/>
    <p:sldId id="285" r:id="rId22"/>
    <p:sldId id="286" r:id="rId23"/>
    <p:sldId id="287" r:id="rId24"/>
    <p:sldId id="26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00D0"/>
    <a:srgbClr val="13FF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190" y="29"/>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41ED0F-E373-4E05-ACD7-66519262A4BF}" type="datetimeFigureOut">
              <a:rPr lang="en-IN" smtClean="0"/>
              <a:t>13-03-2020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731243-75B1-4431-81FB-89D0F8824967}" type="slidenum">
              <a:rPr lang="en-IN" smtClean="0"/>
              <a:t>‹#›</a:t>
            </a:fld>
            <a:endParaRPr lang="en-IN"/>
          </a:p>
        </p:txBody>
      </p:sp>
    </p:spTree>
    <p:extLst>
      <p:ext uri="{BB962C8B-B14F-4D97-AF65-F5344CB8AC3E}">
        <p14:creationId xmlns:p14="http://schemas.microsoft.com/office/powerpoint/2010/main" val="1314085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1481A058-C29A-4727-B912-3F2D59F127C9}" type="datetimeFigureOut">
              <a:rPr lang="en-IN" smtClean="0"/>
              <a:t>13-03-2020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19A2CEE-3491-4D56-87A1-6D6FDC0AB5F9}" type="slidenum">
              <a:rPr lang="en-IN" smtClean="0"/>
              <a:t>‹#›</a:t>
            </a:fld>
            <a:endParaRPr lang="en-IN"/>
          </a:p>
        </p:txBody>
      </p:sp>
    </p:spTree>
    <p:extLst>
      <p:ext uri="{BB962C8B-B14F-4D97-AF65-F5344CB8AC3E}">
        <p14:creationId xmlns:p14="http://schemas.microsoft.com/office/powerpoint/2010/main" val="2590344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481A058-C29A-4727-B912-3F2D59F127C9}" type="datetimeFigureOut">
              <a:rPr lang="en-IN" smtClean="0"/>
              <a:t>13-03-2020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19A2CEE-3491-4D56-87A1-6D6FDC0AB5F9}" type="slidenum">
              <a:rPr lang="en-IN" smtClean="0"/>
              <a:t>‹#›</a:t>
            </a:fld>
            <a:endParaRPr lang="en-IN"/>
          </a:p>
        </p:txBody>
      </p:sp>
    </p:spTree>
    <p:extLst>
      <p:ext uri="{BB962C8B-B14F-4D97-AF65-F5344CB8AC3E}">
        <p14:creationId xmlns:p14="http://schemas.microsoft.com/office/powerpoint/2010/main" val="3438755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481A058-C29A-4727-B912-3F2D59F127C9}" type="datetimeFigureOut">
              <a:rPr lang="en-IN" smtClean="0"/>
              <a:t>13-03-2020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19A2CEE-3491-4D56-87A1-6D6FDC0AB5F9}" type="slidenum">
              <a:rPr lang="en-IN" smtClean="0"/>
              <a:t>‹#›</a:t>
            </a:fld>
            <a:endParaRPr lang="en-IN"/>
          </a:p>
        </p:txBody>
      </p:sp>
    </p:spTree>
    <p:extLst>
      <p:ext uri="{BB962C8B-B14F-4D97-AF65-F5344CB8AC3E}">
        <p14:creationId xmlns:p14="http://schemas.microsoft.com/office/powerpoint/2010/main" val="315528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481A058-C29A-4727-B912-3F2D59F127C9}" type="datetimeFigureOut">
              <a:rPr lang="en-IN" smtClean="0"/>
              <a:t>13-03-2020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19A2CEE-3491-4D56-87A1-6D6FDC0AB5F9}" type="slidenum">
              <a:rPr lang="en-IN" smtClean="0"/>
              <a:t>‹#›</a:t>
            </a:fld>
            <a:endParaRPr lang="en-IN"/>
          </a:p>
        </p:txBody>
      </p:sp>
    </p:spTree>
    <p:extLst>
      <p:ext uri="{BB962C8B-B14F-4D97-AF65-F5344CB8AC3E}">
        <p14:creationId xmlns:p14="http://schemas.microsoft.com/office/powerpoint/2010/main" val="3278141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81A058-C29A-4727-B912-3F2D59F127C9}" type="datetimeFigureOut">
              <a:rPr lang="en-IN" smtClean="0"/>
              <a:t>13-03-2020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19A2CEE-3491-4D56-87A1-6D6FDC0AB5F9}" type="slidenum">
              <a:rPr lang="en-IN" smtClean="0"/>
              <a:t>‹#›</a:t>
            </a:fld>
            <a:endParaRPr lang="en-IN"/>
          </a:p>
        </p:txBody>
      </p:sp>
    </p:spTree>
    <p:extLst>
      <p:ext uri="{BB962C8B-B14F-4D97-AF65-F5344CB8AC3E}">
        <p14:creationId xmlns:p14="http://schemas.microsoft.com/office/powerpoint/2010/main" val="2394148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1481A058-C29A-4727-B912-3F2D59F127C9}" type="datetimeFigureOut">
              <a:rPr lang="en-IN" smtClean="0"/>
              <a:t>13-03-2020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19A2CEE-3491-4D56-87A1-6D6FDC0AB5F9}" type="slidenum">
              <a:rPr lang="en-IN" smtClean="0"/>
              <a:t>‹#›</a:t>
            </a:fld>
            <a:endParaRPr lang="en-IN"/>
          </a:p>
        </p:txBody>
      </p:sp>
    </p:spTree>
    <p:extLst>
      <p:ext uri="{BB962C8B-B14F-4D97-AF65-F5344CB8AC3E}">
        <p14:creationId xmlns:p14="http://schemas.microsoft.com/office/powerpoint/2010/main" val="851197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1481A058-C29A-4727-B912-3F2D59F127C9}" type="datetimeFigureOut">
              <a:rPr lang="en-IN" smtClean="0"/>
              <a:t>13-03-2020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19A2CEE-3491-4D56-87A1-6D6FDC0AB5F9}" type="slidenum">
              <a:rPr lang="en-IN" smtClean="0"/>
              <a:t>‹#›</a:t>
            </a:fld>
            <a:endParaRPr lang="en-IN"/>
          </a:p>
        </p:txBody>
      </p:sp>
    </p:spTree>
    <p:extLst>
      <p:ext uri="{BB962C8B-B14F-4D97-AF65-F5344CB8AC3E}">
        <p14:creationId xmlns:p14="http://schemas.microsoft.com/office/powerpoint/2010/main" val="1232147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1481A058-C29A-4727-B912-3F2D59F127C9}" type="datetimeFigureOut">
              <a:rPr lang="en-IN" smtClean="0"/>
              <a:t>13-03-2020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19A2CEE-3491-4D56-87A1-6D6FDC0AB5F9}" type="slidenum">
              <a:rPr lang="en-IN" smtClean="0"/>
              <a:t>‹#›</a:t>
            </a:fld>
            <a:endParaRPr lang="en-IN"/>
          </a:p>
        </p:txBody>
      </p:sp>
    </p:spTree>
    <p:extLst>
      <p:ext uri="{BB962C8B-B14F-4D97-AF65-F5344CB8AC3E}">
        <p14:creationId xmlns:p14="http://schemas.microsoft.com/office/powerpoint/2010/main" val="1065036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81A058-C29A-4727-B912-3F2D59F127C9}" type="datetimeFigureOut">
              <a:rPr lang="en-IN" smtClean="0"/>
              <a:t>13-03-2020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19A2CEE-3491-4D56-87A1-6D6FDC0AB5F9}" type="slidenum">
              <a:rPr lang="en-IN" smtClean="0"/>
              <a:t>‹#›</a:t>
            </a:fld>
            <a:endParaRPr lang="en-IN"/>
          </a:p>
        </p:txBody>
      </p:sp>
    </p:spTree>
    <p:extLst>
      <p:ext uri="{BB962C8B-B14F-4D97-AF65-F5344CB8AC3E}">
        <p14:creationId xmlns:p14="http://schemas.microsoft.com/office/powerpoint/2010/main" val="3239459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81A058-C29A-4727-B912-3F2D59F127C9}" type="datetimeFigureOut">
              <a:rPr lang="en-IN" smtClean="0"/>
              <a:t>13-03-2020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19A2CEE-3491-4D56-87A1-6D6FDC0AB5F9}" type="slidenum">
              <a:rPr lang="en-IN" smtClean="0"/>
              <a:t>‹#›</a:t>
            </a:fld>
            <a:endParaRPr lang="en-IN"/>
          </a:p>
        </p:txBody>
      </p:sp>
    </p:spTree>
    <p:extLst>
      <p:ext uri="{BB962C8B-B14F-4D97-AF65-F5344CB8AC3E}">
        <p14:creationId xmlns:p14="http://schemas.microsoft.com/office/powerpoint/2010/main" val="3596650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81A058-C29A-4727-B912-3F2D59F127C9}" type="datetimeFigureOut">
              <a:rPr lang="en-IN" smtClean="0"/>
              <a:t>13-03-2020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19A2CEE-3491-4D56-87A1-6D6FDC0AB5F9}" type="slidenum">
              <a:rPr lang="en-IN" smtClean="0"/>
              <a:t>‹#›</a:t>
            </a:fld>
            <a:endParaRPr lang="en-IN"/>
          </a:p>
        </p:txBody>
      </p:sp>
    </p:spTree>
    <p:extLst>
      <p:ext uri="{BB962C8B-B14F-4D97-AF65-F5344CB8AC3E}">
        <p14:creationId xmlns:p14="http://schemas.microsoft.com/office/powerpoint/2010/main" val="3867992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81A058-C29A-4727-B912-3F2D59F127C9}" type="datetimeFigureOut">
              <a:rPr lang="en-IN" smtClean="0"/>
              <a:t>13-03-2020</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9A2CEE-3491-4D56-87A1-6D6FDC0AB5F9}" type="slidenum">
              <a:rPr lang="en-IN" smtClean="0"/>
              <a:t>‹#›</a:t>
            </a:fld>
            <a:endParaRPr lang="en-IN"/>
          </a:p>
        </p:txBody>
      </p:sp>
    </p:spTree>
    <p:extLst>
      <p:ext uri="{BB962C8B-B14F-4D97-AF65-F5344CB8AC3E}">
        <p14:creationId xmlns:p14="http://schemas.microsoft.com/office/powerpoint/2010/main" val="819412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63688" y="4077072"/>
            <a:ext cx="6768752" cy="720080"/>
          </a:xfrm>
          <a:solidFill>
            <a:srgbClr val="13FF94"/>
          </a:solidFill>
          <a:ln>
            <a:solidFill>
              <a:schemeClr val="accent2">
                <a:lumMod val="75000"/>
              </a:schemeClr>
            </a:solidFill>
          </a:ln>
        </p:spPr>
        <p:txBody>
          <a:bodyPr>
            <a:noAutofit/>
          </a:bodyPr>
          <a:lstStyle/>
          <a:p>
            <a:r>
              <a:rPr lang="en-IN" sz="3600" b="1" dirty="0" smtClean="0">
                <a:solidFill>
                  <a:srgbClr val="2D00D0"/>
                </a:solidFill>
              </a:rPr>
              <a:t>BY: </a:t>
            </a:r>
            <a:r>
              <a:rPr lang="en-IN" sz="3600" b="1" dirty="0" err="1" smtClean="0">
                <a:solidFill>
                  <a:srgbClr val="2D00D0"/>
                </a:solidFill>
              </a:rPr>
              <a:t>Yissa</a:t>
            </a:r>
            <a:r>
              <a:rPr lang="en-IN" sz="3600" b="1" dirty="0" smtClean="0">
                <a:solidFill>
                  <a:srgbClr val="2D00D0"/>
                </a:solidFill>
              </a:rPr>
              <a:t> </a:t>
            </a:r>
            <a:r>
              <a:rPr lang="en-IN" sz="3600" b="1" dirty="0" err="1" smtClean="0">
                <a:solidFill>
                  <a:srgbClr val="2D00D0"/>
                </a:solidFill>
              </a:rPr>
              <a:t>Hassen</a:t>
            </a:r>
            <a:r>
              <a:rPr lang="en-IN" sz="3600" b="1" dirty="0" smtClean="0">
                <a:solidFill>
                  <a:srgbClr val="2D00D0"/>
                </a:solidFill>
              </a:rPr>
              <a:t> (</a:t>
            </a:r>
            <a:r>
              <a:rPr lang="en-IN" sz="3600" b="1" dirty="0" err="1" smtClean="0">
                <a:solidFill>
                  <a:srgbClr val="2D00D0"/>
                </a:solidFill>
              </a:rPr>
              <a:t>Ph.D</a:t>
            </a:r>
            <a:r>
              <a:rPr lang="en-IN" sz="3600" b="1" dirty="0" smtClean="0">
                <a:solidFill>
                  <a:srgbClr val="2D00D0"/>
                </a:solidFill>
              </a:rPr>
              <a:t> Scholar)</a:t>
            </a:r>
          </a:p>
          <a:p>
            <a:endParaRPr lang="en-IN" sz="3600" b="1" dirty="0">
              <a:solidFill>
                <a:srgbClr val="2D00D0"/>
              </a:solidFill>
            </a:endParaRPr>
          </a:p>
          <a:p>
            <a:pPr algn="r"/>
            <a:r>
              <a:rPr lang="en-IN" sz="3600" b="1" dirty="0" smtClean="0">
                <a:solidFill>
                  <a:srgbClr val="2D00D0"/>
                </a:solidFill>
              </a:rPr>
              <a:t>March, 2020</a:t>
            </a:r>
          </a:p>
          <a:p>
            <a:pPr algn="r"/>
            <a:r>
              <a:rPr lang="en-IN" sz="3600" b="1" dirty="0" smtClean="0">
                <a:solidFill>
                  <a:srgbClr val="2D00D0"/>
                </a:solidFill>
              </a:rPr>
              <a:t>Debre Tabor, Ethiopia</a:t>
            </a:r>
            <a:endParaRPr lang="en-IN" sz="3600" b="1" dirty="0">
              <a:solidFill>
                <a:srgbClr val="2D00D0"/>
              </a:solidFill>
            </a:endParaRPr>
          </a:p>
        </p:txBody>
      </p:sp>
      <p:sp>
        <p:nvSpPr>
          <p:cNvPr id="2" name="Title 1"/>
          <p:cNvSpPr>
            <a:spLocks noGrp="1"/>
          </p:cNvSpPr>
          <p:nvPr>
            <p:ph type="ctrTitle"/>
          </p:nvPr>
        </p:nvSpPr>
        <p:spPr>
          <a:xfrm>
            <a:off x="251520" y="332656"/>
            <a:ext cx="8640960" cy="3600400"/>
          </a:xfrm>
          <a:solidFill>
            <a:schemeClr val="accent6">
              <a:lumMod val="75000"/>
            </a:schemeClr>
          </a:solidFill>
        </p:spPr>
        <p:txBody>
          <a:bodyPr>
            <a:normAutofit fontScale="90000"/>
          </a:bodyPr>
          <a:lstStyle/>
          <a:p>
            <a:pPr marL="182880"/>
            <a:r>
              <a:rPr lang="en-GB" sz="5300" dirty="0">
                <a:latin typeface="AR ESSENCE" panose="02000000000000000000" pitchFamily="2" charset="0"/>
              </a:rPr>
              <a:t>Leadership and Change </a:t>
            </a:r>
            <a:r>
              <a:rPr lang="en-GB" sz="5300" dirty="0" smtClean="0">
                <a:latin typeface="AR ESSENCE" panose="02000000000000000000" pitchFamily="2" charset="0"/>
              </a:rPr>
              <a:t>Management </a:t>
            </a:r>
            <a:br>
              <a:rPr lang="en-GB" sz="5300" dirty="0" smtClean="0">
                <a:latin typeface="AR ESSENCE" panose="02000000000000000000" pitchFamily="2" charset="0"/>
              </a:rPr>
            </a:br>
            <a:r>
              <a:rPr lang="en-GB" sz="5300" dirty="0" smtClean="0">
                <a:latin typeface="AR ESSENCE" panose="02000000000000000000" pitchFamily="2" charset="0"/>
              </a:rPr>
              <a:t>(</a:t>
            </a:r>
            <a:r>
              <a:rPr lang="en-GB" sz="5300" dirty="0">
                <a:latin typeface="AR ESSENCE" panose="02000000000000000000" pitchFamily="2" charset="0"/>
              </a:rPr>
              <a:t>MBA5023)</a:t>
            </a:r>
            <a:r>
              <a:rPr lang="en-GB" dirty="0" smtClean="0"/>
              <a:t/>
            </a:r>
            <a:br>
              <a:rPr lang="en-GB" dirty="0" smtClean="0"/>
            </a:br>
            <a:r>
              <a:rPr lang="en-GB" b="1" dirty="0" smtClean="0">
                <a:effectLst/>
              </a:rPr>
              <a:t>Chapter </a:t>
            </a:r>
            <a:r>
              <a:rPr lang="en-GB" b="1" dirty="0" smtClean="0">
                <a:effectLst/>
              </a:rPr>
              <a:t>TWO: </a:t>
            </a:r>
            <a:br>
              <a:rPr lang="en-GB" b="1" dirty="0" smtClean="0">
                <a:effectLst/>
              </a:rPr>
            </a:br>
            <a:r>
              <a:rPr lang="en-US" b="1" dirty="0" smtClean="0"/>
              <a:t>Leadership </a:t>
            </a:r>
            <a:r>
              <a:rPr lang="en-US" b="1" dirty="0"/>
              <a:t>Theories and Styles</a:t>
            </a:r>
            <a:endParaRPr lang="en-IN" b="1"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3353" t="59375" r="13807" b="12188"/>
          <a:stretch/>
        </p:blipFill>
        <p:spPr bwMode="auto">
          <a:xfrm>
            <a:off x="467544" y="4922480"/>
            <a:ext cx="2341240" cy="1890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5675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 y="116632"/>
            <a:ext cx="8507288" cy="706090"/>
          </a:xfrm>
        </p:spPr>
        <p:txBody>
          <a:bodyPr>
            <a:normAutofit fontScale="90000"/>
          </a:bodyPr>
          <a:lstStyle/>
          <a:p>
            <a:pPr algn="l"/>
            <a:r>
              <a:rPr lang="en-IN" b="1" i="1" dirty="0" smtClean="0"/>
              <a:t>Cont’d….</a:t>
            </a:r>
            <a:endParaRPr lang="en-IN" b="1" i="1" dirty="0"/>
          </a:p>
        </p:txBody>
      </p:sp>
      <p:sp>
        <p:nvSpPr>
          <p:cNvPr id="3" name="Content Placeholder 2"/>
          <p:cNvSpPr>
            <a:spLocks noGrp="1"/>
          </p:cNvSpPr>
          <p:nvPr>
            <p:ph idx="1"/>
          </p:nvPr>
        </p:nvSpPr>
        <p:spPr>
          <a:xfrm>
            <a:off x="251520" y="980728"/>
            <a:ext cx="8640960" cy="5616624"/>
          </a:xfrm>
        </p:spPr>
        <p:txBody>
          <a:bodyPr>
            <a:normAutofit fontScale="85000" lnSpcReduction="20000"/>
          </a:bodyPr>
          <a:lstStyle/>
          <a:p>
            <a:pPr algn="just"/>
            <a:r>
              <a:rPr lang="en-IN" dirty="0" smtClean="0"/>
              <a:t>Under </a:t>
            </a:r>
            <a:r>
              <a:rPr lang="en-IN" dirty="0"/>
              <a:t>the autocratic leadership style, all </a:t>
            </a:r>
            <a:r>
              <a:rPr lang="en-IN" dirty="0" smtClean="0"/>
              <a:t>decision-making powers </a:t>
            </a:r>
            <a:r>
              <a:rPr lang="en-IN" dirty="0"/>
              <a:t>are </a:t>
            </a:r>
            <a:r>
              <a:rPr lang="en-IN" b="1" dirty="0"/>
              <a:t>centralized</a:t>
            </a:r>
            <a:r>
              <a:rPr lang="en-IN" dirty="0"/>
              <a:t> in the leader, as with dictator leaders.</a:t>
            </a:r>
          </a:p>
          <a:p>
            <a:pPr algn="just"/>
            <a:r>
              <a:rPr lang="en-IN" dirty="0" smtClean="0"/>
              <a:t>They </a:t>
            </a:r>
            <a:r>
              <a:rPr lang="en-IN" dirty="0"/>
              <a:t>do not entertain any suggestions or initiatives </a:t>
            </a:r>
            <a:r>
              <a:rPr lang="en-IN" dirty="0" smtClean="0"/>
              <a:t>from subordinates</a:t>
            </a:r>
            <a:r>
              <a:rPr lang="en-IN" dirty="0"/>
              <a:t>. </a:t>
            </a:r>
            <a:endParaRPr lang="en-IN" dirty="0" smtClean="0"/>
          </a:p>
          <a:p>
            <a:pPr algn="just"/>
            <a:r>
              <a:rPr lang="en-IN" dirty="0" smtClean="0"/>
              <a:t>The </a:t>
            </a:r>
            <a:r>
              <a:rPr lang="en-IN" dirty="0"/>
              <a:t>autocratic leadership has been successful </a:t>
            </a:r>
            <a:r>
              <a:rPr lang="en-IN" dirty="0" smtClean="0"/>
              <a:t>as it </a:t>
            </a:r>
            <a:r>
              <a:rPr lang="en-IN" dirty="0"/>
              <a:t>provides strong motivation to the leader.</a:t>
            </a:r>
          </a:p>
          <a:p>
            <a:pPr algn="just"/>
            <a:r>
              <a:rPr lang="en-IN" dirty="0" smtClean="0"/>
              <a:t>It </a:t>
            </a:r>
            <a:r>
              <a:rPr lang="en-IN" dirty="0"/>
              <a:t>permits </a:t>
            </a:r>
            <a:r>
              <a:rPr lang="en-IN" b="1" dirty="0"/>
              <a:t>quick decision-making</a:t>
            </a:r>
            <a:r>
              <a:rPr lang="en-IN" dirty="0"/>
              <a:t>, as only one person </a:t>
            </a:r>
            <a:r>
              <a:rPr lang="en-IN" dirty="0" smtClean="0"/>
              <a:t>decides for </a:t>
            </a:r>
            <a:r>
              <a:rPr lang="en-IN" dirty="0"/>
              <a:t>the whole group and keeps each decision to himself until </a:t>
            </a:r>
            <a:r>
              <a:rPr lang="en-IN" dirty="0" smtClean="0"/>
              <a:t>he feels </a:t>
            </a:r>
            <a:r>
              <a:rPr lang="en-IN" dirty="0"/>
              <a:t>it is needed to be shared with the rest of the group.</a:t>
            </a:r>
          </a:p>
          <a:p>
            <a:pPr algn="just"/>
            <a:r>
              <a:rPr lang="en-IN" dirty="0" smtClean="0"/>
              <a:t>High </a:t>
            </a:r>
            <a:r>
              <a:rPr lang="en-IN" dirty="0"/>
              <a:t>degree of dependency on the leader</a:t>
            </a:r>
          </a:p>
          <a:p>
            <a:pPr algn="just"/>
            <a:r>
              <a:rPr lang="en-IN" dirty="0" smtClean="0"/>
              <a:t>May </a:t>
            </a:r>
            <a:r>
              <a:rPr lang="en-IN" dirty="0"/>
              <a:t>be valuable in some types of business where </a:t>
            </a:r>
            <a:r>
              <a:rPr lang="en-IN" dirty="0" smtClean="0"/>
              <a:t>decisions need </a:t>
            </a:r>
            <a:r>
              <a:rPr lang="en-IN" dirty="0"/>
              <a:t>to be made quickly and decisively</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751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 y="116632"/>
            <a:ext cx="8507288" cy="706090"/>
          </a:xfrm>
        </p:spPr>
        <p:txBody>
          <a:bodyPr>
            <a:normAutofit/>
          </a:bodyPr>
          <a:lstStyle/>
          <a:p>
            <a:pPr lvl="1" algn="l" rtl="0">
              <a:spcBef>
                <a:spcPct val="0"/>
              </a:spcBef>
            </a:pPr>
            <a:r>
              <a:rPr lang="en-IN" sz="3600" dirty="0" smtClean="0">
                <a:solidFill>
                  <a:srgbClr val="2D00D0"/>
                </a:solidFill>
              </a:rPr>
              <a:t>Cont’d……</a:t>
            </a:r>
            <a:endParaRPr lang="en-IN" sz="3600" dirty="0">
              <a:solidFill>
                <a:srgbClr val="2D00D0"/>
              </a:solidFill>
            </a:endParaRPr>
          </a:p>
        </p:txBody>
      </p:sp>
      <p:sp>
        <p:nvSpPr>
          <p:cNvPr id="3" name="Content Placeholder 2"/>
          <p:cNvSpPr>
            <a:spLocks noGrp="1"/>
          </p:cNvSpPr>
          <p:nvPr>
            <p:ph idx="1"/>
          </p:nvPr>
        </p:nvSpPr>
        <p:spPr>
          <a:xfrm>
            <a:off x="251520" y="980728"/>
            <a:ext cx="8640960" cy="5616624"/>
          </a:xfrm>
        </p:spPr>
        <p:txBody>
          <a:bodyPr>
            <a:normAutofit/>
          </a:bodyPr>
          <a:lstStyle/>
          <a:p>
            <a:pPr algn="just"/>
            <a:r>
              <a:rPr lang="en-US" dirty="0" smtClean="0"/>
              <a:t>In this approach </a:t>
            </a:r>
            <a:r>
              <a:rPr lang="en-US" dirty="0"/>
              <a:t>find the manager making the decision and then “Selling” it to employees or making the decision and allowing the group the opportunity to ask questions. </a:t>
            </a:r>
            <a:endParaRPr lang="en-US" dirty="0" smtClean="0"/>
          </a:p>
          <a:p>
            <a:pPr algn="just"/>
            <a:r>
              <a:rPr lang="en-US" dirty="0" smtClean="0"/>
              <a:t>The </a:t>
            </a:r>
            <a:r>
              <a:rPr lang="en-US" dirty="0"/>
              <a:t>autocratic leader is task-oriented and places little value on showing consideration to subordinations as a leadership technique. </a:t>
            </a:r>
            <a:endParaRPr lang="en-US" dirty="0" smtClean="0"/>
          </a:p>
          <a:p>
            <a:pPr algn="just"/>
            <a:r>
              <a:rPr lang="en-US" dirty="0" smtClean="0"/>
              <a:t>The </a:t>
            </a:r>
            <a:r>
              <a:rPr lang="en-US" dirty="0"/>
              <a:t>Autocratic manager uses Theory X assumption as his philosophical base for leadership.</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584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 y="116632"/>
            <a:ext cx="8507288" cy="706090"/>
          </a:xfrm>
        </p:spPr>
        <p:txBody>
          <a:bodyPr>
            <a:normAutofit/>
          </a:bodyPr>
          <a:lstStyle/>
          <a:p>
            <a:pPr lvl="1" algn="l" rtl="0">
              <a:spcBef>
                <a:spcPct val="0"/>
              </a:spcBef>
            </a:pPr>
            <a:r>
              <a:rPr lang="en-IN" sz="3600" dirty="0" smtClean="0">
                <a:solidFill>
                  <a:srgbClr val="2D00D0"/>
                </a:solidFill>
              </a:rPr>
              <a:t>Advantages </a:t>
            </a:r>
            <a:endParaRPr lang="en-IN" sz="3600" dirty="0">
              <a:solidFill>
                <a:srgbClr val="2D00D0"/>
              </a:solidFill>
            </a:endParaRPr>
          </a:p>
        </p:txBody>
      </p:sp>
      <p:sp>
        <p:nvSpPr>
          <p:cNvPr id="3" name="Content Placeholder 2"/>
          <p:cNvSpPr>
            <a:spLocks noGrp="1"/>
          </p:cNvSpPr>
          <p:nvPr>
            <p:ph idx="1"/>
          </p:nvPr>
        </p:nvSpPr>
        <p:spPr>
          <a:xfrm>
            <a:off x="251520" y="980728"/>
            <a:ext cx="8640960" cy="5616624"/>
          </a:xfrm>
        </p:spPr>
        <p:txBody>
          <a:bodyPr>
            <a:noAutofit/>
          </a:bodyPr>
          <a:lstStyle/>
          <a:p>
            <a:pPr lvl="0" algn="just">
              <a:lnSpc>
                <a:spcPct val="160000"/>
              </a:lnSpc>
            </a:pPr>
            <a:r>
              <a:rPr lang="en-US" sz="2800" dirty="0"/>
              <a:t>When there is a need to influence subordinates in favor of organizational objectives which has an effect on individuals.</a:t>
            </a:r>
            <a:endParaRPr lang="en-IN" sz="2800" dirty="0"/>
          </a:p>
          <a:p>
            <a:pPr algn="just">
              <a:lnSpc>
                <a:spcPct val="160000"/>
              </a:lnSpc>
            </a:pPr>
            <a:r>
              <a:rPr lang="en-US" sz="2800" dirty="0"/>
              <a:t> </a:t>
            </a:r>
            <a:r>
              <a:rPr lang="en-US" sz="2800" dirty="0" smtClean="0"/>
              <a:t>When </a:t>
            </a:r>
            <a:r>
              <a:rPr lang="en-US" sz="2800" dirty="0"/>
              <a:t>subordinates are new, they need to be directed.</a:t>
            </a:r>
            <a:endParaRPr lang="en-IN" sz="2800" dirty="0"/>
          </a:p>
          <a:p>
            <a:pPr algn="just">
              <a:lnSpc>
                <a:spcPct val="160000"/>
              </a:lnSpc>
            </a:pPr>
            <a:r>
              <a:rPr lang="en-US" sz="2800" dirty="0"/>
              <a:t> </a:t>
            </a:r>
            <a:r>
              <a:rPr lang="en-US" sz="2800" dirty="0" smtClean="0"/>
              <a:t>When </a:t>
            </a:r>
            <a:r>
              <a:rPr lang="en-US" sz="2800" dirty="0"/>
              <a:t>the situation calls for </a:t>
            </a:r>
            <a:r>
              <a:rPr lang="en-US" sz="2800" b="1" dirty="0"/>
              <a:t>unilateral</a:t>
            </a:r>
            <a:r>
              <a:rPr lang="en-US" sz="2800" dirty="0"/>
              <a:t> decision-making – perhaps there is no enough time for quality input from subordinates or the subordinates may lack information.</a:t>
            </a:r>
            <a:endParaRPr lang="en-IN" sz="2800" dirty="0"/>
          </a:p>
          <a:p>
            <a:pPr algn="just">
              <a:lnSpc>
                <a:spcPct val="160000"/>
              </a:lnSpc>
            </a:pP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5842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 y="116632"/>
            <a:ext cx="8507288" cy="706090"/>
          </a:xfrm>
        </p:spPr>
        <p:txBody>
          <a:bodyPr>
            <a:normAutofit/>
          </a:bodyPr>
          <a:lstStyle/>
          <a:p>
            <a:pPr lvl="1" algn="l" rtl="0">
              <a:spcBef>
                <a:spcPct val="0"/>
              </a:spcBef>
            </a:pPr>
            <a:r>
              <a:rPr lang="en-IN" sz="3600" dirty="0" smtClean="0">
                <a:solidFill>
                  <a:srgbClr val="2D00D0"/>
                </a:solidFill>
              </a:rPr>
              <a:t>Disa</a:t>
            </a:r>
            <a:r>
              <a:rPr lang="en-IN" sz="3600" dirty="0" smtClean="0">
                <a:solidFill>
                  <a:srgbClr val="2D00D0"/>
                </a:solidFill>
              </a:rPr>
              <a:t>dvantages </a:t>
            </a:r>
            <a:endParaRPr lang="en-IN" sz="3600" dirty="0">
              <a:solidFill>
                <a:srgbClr val="2D00D0"/>
              </a:solidFill>
            </a:endParaRPr>
          </a:p>
        </p:txBody>
      </p:sp>
      <p:sp>
        <p:nvSpPr>
          <p:cNvPr id="3" name="Content Placeholder 2"/>
          <p:cNvSpPr>
            <a:spLocks noGrp="1"/>
          </p:cNvSpPr>
          <p:nvPr>
            <p:ph idx="1"/>
          </p:nvPr>
        </p:nvSpPr>
        <p:spPr>
          <a:xfrm>
            <a:off x="251520" y="980728"/>
            <a:ext cx="8640960" cy="5616624"/>
          </a:xfrm>
        </p:spPr>
        <p:txBody>
          <a:bodyPr>
            <a:normAutofit fontScale="92500"/>
          </a:bodyPr>
          <a:lstStyle/>
          <a:p>
            <a:pPr lvl="0" algn="just">
              <a:lnSpc>
                <a:spcPct val="150000"/>
              </a:lnSpc>
            </a:pPr>
            <a:r>
              <a:rPr lang="en-US" sz="3600" dirty="0"/>
              <a:t>Employees’/subordinates’ ideas will not be used to solve organizational problems, which </a:t>
            </a:r>
            <a:r>
              <a:rPr lang="en-US" sz="3600" dirty="0" smtClean="0"/>
              <a:t>in</a:t>
            </a:r>
            <a:r>
              <a:rPr lang="en-IN" sz="3600" dirty="0"/>
              <a:t> </a:t>
            </a:r>
            <a:r>
              <a:rPr lang="en-US" sz="3600" dirty="0" smtClean="0"/>
              <a:t>some </a:t>
            </a:r>
            <a:r>
              <a:rPr lang="en-US" sz="3600" dirty="0"/>
              <a:t>cases subordinates may have better ideas than the superior about a particular problem.</a:t>
            </a:r>
            <a:endParaRPr lang="en-IN" sz="3600" dirty="0"/>
          </a:p>
          <a:p>
            <a:pPr algn="just">
              <a:lnSpc>
                <a:spcPct val="150000"/>
              </a:lnSpc>
            </a:pPr>
            <a:r>
              <a:rPr lang="en-US" sz="3600" dirty="0"/>
              <a:t> </a:t>
            </a:r>
            <a:r>
              <a:rPr lang="en-US" sz="3600" dirty="0" smtClean="0"/>
              <a:t>Subordinates </a:t>
            </a:r>
            <a:r>
              <a:rPr lang="en-US" sz="3600" dirty="0"/>
              <a:t>would be demotivated, i.e. It may suppress individual initiative</a:t>
            </a:r>
            <a:endParaRPr lang="en-IN" sz="3600" dirty="0"/>
          </a:p>
          <a:p>
            <a:pPr algn="just">
              <a:lnSpc>
                <a:spcPct val="150000"/>
              </a:lnSpc>
            </a:pPr>
            <a:r>
              <a:rPr lang="en-US" sz="3600" dirty="0"/>
              <a:t> </a:t>
            </a:r>
            <a:r>
              <a:rPr lang="en-US" sz="3600" dirty="0" smtClean="0"/>
              <a:t>Poor </a:t>
            </a:r>
            <a:r>
              <a:rPr lang="en-US" sz="3600" dirty="0"/>
              <a:t>implementation of decisions</a:t>
            </a:r>
            <a:endParaRPr lang="en-IN" sz="3600" dirty="0"/>
          </a:p>
          <a:p>
            <a:pPr algn="just"/>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584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340768"/>
            <a:ext cx="7772400" cy="1470025"/>
          </a:xfrm>
        </p:spPr>
        <p:txBody>
          <a:bodyPr/>
          <a:lstStyle/>
          <a:p>
            <a:r>
              <a:rPr lang="en-IN" b="1" i="1" dirty="0"/>
              <a:t>Participative or democratic style</a:t>
            </a:r>
            <a:endParaRPr lang="en-IN"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4773" t="37500" r="11698" b="42500"/>
          <a:stretch/>
        </p:blipFill>
        <p:spPr bwMode="auto">
          <a:xfrm>
            <a:off x="1763688" y="3212976"/>
            <a:ext cx="5371622"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01367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 y="116632"/>
            <a:ext cx="8507288" cy="706090"/>
          </a:xfrm>
        </p:spPr>
        <p:txBody>
          <a:bodyPr>
            <a:normAutofit fontScale="90000"/>
          </a:bodyPr>
          <a:lstStyle/>
          <a:p>
            <a:pPr algn="l"/>
            <a:r>
              <a:rPr lang="en-IN" b="1" i="1" dirty="0"/>
              <a:t>Participative or democratic style</a:t>
            </a:r>
            <a:endParaRPr lang="en-IN" b="1" i="1" dirty="0"/>
          </a:p>
        </p:txBody>
      </p:sp>
      <p:sp>
        <p:nvSpPr>
          <p:cNvPr id="3" name="Content Placeholder 2"/>
          <p:cNvSpPr>
            <a:spLocks noGrp="1"/>
          </p:cNvSpPr>
          <p:nvPr>
            <p:ph idx="1"/>
          </p:nvPr>
        </p:nvSpPr>
        <p:spPr>
          <a:xfrm>
            <a:off x="251520" y="980728"/>
            <a:ext cx="8640960" cy="5616624"/>
          </a:xfrm>
        </p:spPr>
        <p:txBody>
          <a:bodyPr>
            <a:normAutofit/>
          </a:bodyPr>
          <a:lstStyle/>
          <a:p>
            <a:pPr algn="just"/>
            <a:r>
              <a:rPr lang="en-IN" dirty="0" smtClean="0"/>
              <a:t>The </a:t>
            </a:r>
            <a:r>
              <a:rPr lang="en-IN" dirty="0"/>
              <a:t>democratic leadership style favours decision-making by </a:t>
            </a:r>
            <a:r>
              <a:rPr lang="en-IN" dirty="0" smtClean="0"/>
              <a:t>the group </a:t>
            </a:r>
            <a:r>
              <a:rPr lang="en-IN" dirty="0"/>
              <a:t>.</a:t>
            </a:r>
          </a:p>
          <a:p>
            <a:pPr algn="just"/>
            <a:r>
              <a:rPr lang="en-IN" dirty="0" smtClean="0"/>
              <a:t>They </a:t>
            </a:r>
            <a:r>
              <a:rPr lang="en-IN" dirty="0"/>
              <a:t>can win the </a:t>
            </a:r>
            <a:r>
              <a:rPr lang="en-IN" b="1" dirty="0"/>
              <a:t>cooperation</a:t>
            </a:r>
            <a:r>
              <a:rPr lang="en-IN" dirty="0"/>
              <a:t> of their group and can </a:t>
            </a:r>
            <a:r>
              <a:rPr lang="en-IN" dirty="0" smtClean="0"/>
              <a:t>motivate them </a:t>
            </a:r>
            <a:r>
              <a:rPr lang="en-IN" dirty="0"/>
              <a:t>effectively and positively.</a:t>
            </a:r>
          </a:p>
          <a:p>
            <a:pPr algn="just"/>
            <a:r>
              <a:rPr lang="en-IN" dirty="0" smtClean="0"/>
              <a:t>The </a:t>
            </a:r>
            <a:r>
              <a:rPr lang="en-IN" dirty="0"/>
              <a:t>decisions </a:t>
            </a:r>
            <a:r>
              <a:rPr lang="en-IN" dirty="0" smtClean="0"/>
              <a:t>are made </a:t>
            </a:r>
            <a:r>
              <a:rPr lang="en-IN" dirty="0"/>
              <a:t>with the </a:t>
            </a:r>
            <a:r>
              <a:rPr lang="en-IN" b="1" dirty="0" smtClean="0"/>
              <a:t>consultation</a:t>
            </a:r>
            <a:r>
              <a:rPr lang="en-IN" dirty="0" smtClean="0"/>
              <a:t> of group </a:t>
            </a:r>
            <a:r>
              <a:rPr lang="en-IN" dirty="0"/>
              <a:t>members and participation by them.</a:t>
            </a:r>
          </a:p>
          <a:p>
            <a:pPr algn="just"/>
            <a:r>
              <a:rPr lang="en-IN" b="1" dirty="0" smtClean="0"/>
              <a:t>Consultative</a:t>
            </a:r>
            <a:r>
              <a:rPr lang="en-IN" b="1" dirty="0"/>
              <a:t>: </a:t>
            </a:r>
            <a:r>
              <a:rPr lang="en-IN" dirty="0"/>
              <a:t>process of consultation before </a:t>
            </a:r>
            <a:r>
              <a:rPr lang="en-IN" dirty="0" smtClean="0"/>
              <a:t>decisions are taken</a:t>
            </a:r>
          </a:p>
          <a:p>
            <a:pPr algn="just"/>
            <a:r>
              <a:rPr lang="en-IN" b="1" dirty="0" smtClean="0"/>
              <a:t>Persuasive</a:t>
            </a:r>
            <a:r>
              <a:rPr lang="en-IN" b="1" dirty="0"/>
              <a:t>: </a:t>
            </a:r>
            <a:r>
              <a:rPr lang="en-IN" dirty="0"/>
              <a:t>Leader takes decision and seeks to </a:t>
            </a:r>
            <a:r>
              <a:rPr lang="en-IN" dirty="0" smtClean="0"/>
              <a:t>persuade others </a:t>
            </a:r>
            <a:r>
              <a:rPr lang="en-IN" dirty="0"/>
              <a:t>that the decision is correct.</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584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 y="116632"/>
            <a:ext cx="8507288" cy="706090"/>
          </a:xfrm>
        </p:spPr>
        <p:txBody>
          <a:bodyPr>
            <a:normAutofit/>
          </a:bodyPr>
          <a:lstStyle/>
          <a:p>
            <a:pPr lvl="1" algn="l" rtl="0">
              <a:spcBef>
                <a:spcPct val="0"/>
              </a:spcBef>
            </a:pPr>
            <a:r>
              <a:rPr lang="en-IN" sz="3600" dirty="0" smtClean="0">
                <a:solidFill>
                  <a:srgbClr val="2D00D0"/>
                </a:solidFill>
              </a:rPr>
              <a:t>Cont’d……</a:t>
            </a:r>
            <a:endParaRPr lang="en-IN" sz="3600" dirty="0">
              <a:solidFill>
                <a:srgbClr val="2D00D0"/>
              </a:solidFill>
            </a:endParaRPr>
          </a:p>
        </p:txBody>
      </p:sp>
      <p:sp>
        <p:nvSpPr>
          <p:cNvPr id="3" name="Content Placeholder 2"/>
          <p:cNvSpPr>
            <a:spLocks noGrp="1"/>
          </p:cNvSpPr>
          <p:nvPr>
            <p:ph idx="1"/>
          </p:nvPr>
        </p:nvSpPr>
        <p:spPr>
          <a:xfrm>
            <a:off x="251520" y="980728"/>
            <a:ext cx="8640960" cy="5616624"/>
          </a:xfrm>
        </p:spPr>
        <p:txBody>
          <a:bodyPr>
            <a:normAutofit/>
          </a:bodyPr>
          <a:lstStyle/>
          <a:p>
            <a:pPr algn="just">
              <a:lnSpc>
                <a:spcPct val="150000"/>
              </a:lnSpc>
            </a:pPr>
            <a:r>
              <a:rPr lang="en-US" dirty="0"/>
              <a:t>The leader delegates a great deal of authority while retaining </a:t>
            </a:r>
            <a:r>
              <a:rPr lang="en-US" b="1" dirty="0"/>
              <a:t>ultimate</a:t>
            </a:r>
            <a:r>
              <a:rPr lang="en-US" dirty="0"/>
              <a:t> responsibility. </a:t>
            </a:r>
            <a:endParaRPr lang="en-US" dirty="0" smtClean="0"/>
          </a:p>
          <a:p>
            <a:pPr algn="just">
              <a:lnSpc>
                <a:spcPct val="150000"/>
              </a:lnSpc>
            </a:pPr>
            <a:r>
              <a:rPr lang="en-US" b="1" dirty="0" smtClean="0"/>
              <a:t>Active </a:t>
            </a:r>
            <a:r>
              <a:rPr lang="en-US" b="1" dirty="0"/>
              <a:t>two-way communication </a:t>
            </a:r>
            <a:r>
              <a:rPr lang="en-US" dirty="0"/>
              <a:t>(upward and downward) exists. </a:t>
            </a:r>
            <a:endParaRPr lang="en-US" dirty="0" smtClean="0"/>
          </a:p>
          <a:p>
            <a:pPr algn="just">
              <a:lnSpc>
                <a:spcPct val="150000"/>
              </a:lnSpc>
            </a:pPr>
            <a:r>
              <a:rPr lang="en-US" dirty="0" smtClean="0"/>
              <a:t>The </a:t>
            </a:r>
            <a:r>
              <a:rPr lang="en-US" b="1" i="1" dirty="0">
                <a:solidFill>
                  <a:srgbClr val="FF0000"/>
                </a:solidFill>
              </a:rPr>
              <a:t>democrat</a:t>
            </a:r>
            <a:r>
              <a:rPr lang="en-US" dirty="0">
                <a:solidFill>
                  <a:srgbClr val="FF0000"/>
                </a:solidFill>
              </a:rPr>
              <a:t> </a:t>
            </a:r>
            <a:r>
              <a:rPr lang="en-US" dirty="0"/>
              <a:t>leader uses Theory Y assumption as his/her philosophical base for leadership.</a:t>
            </a:r>
            <a:endParaRPr lang="en-IN" dirty="0"/>
          </a:p>
        </p:txBody>
      </p:sp>
    </p:spTree>
    <p:extLst>
      <p:ext uri="{BB962C8B-B14F-4D97-AF65-F5344CB8AC3E}">
        <p14:creationId xmlns:p14="http://schemas.microsoft.com/office/powerpoint/2010/main" val="314584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 y="116632"/>
            <a:ext cx="8507288" cy="706090"/>
          </a:xfrm>
        </p:spPr>
        <p:txBody>
          <a:bodyPr>
            <a:normAutofit/>
          </a:bodyPr>
          <a:lstStyle/>
          <a:p>
            <a:pPr lvl="1" algn="l" rtl="0">
              <a:spcBef>
                <a:spcPct val="0"/>
              </a:spcBef>
            </a:pPr>
            <a:r>
              <a:rPr lang="en-IN" sz="3600" dirty="0" smtClean="0">
                <a:solidFill>
                  <a:srgbClr val="2D00D0"/>
                </a:solidFill>
              </a:rPr>
              <a:t>Cont’d……</a:t>
            </a:r>
            <a:endParaRPr lang="en-IN" sz="3600" dirty="0">
              <a:solidFill>
                <a:srgbClr val="2D00D0"/>
              </a:solidFill>
            </a:endParaRPr>
          </a:p>
        </p:txBody>
      </p:sp>
      <p:sp>
        <p:nvSpPr>
          <p:cNvPr id="3" name="Content Placeholder 2"/>
          <p:cNvSpPr>
            <a:spLocks noGrp="1"/>
          </p:cNvSpPr>
          <p:nvPr>
            <p:ph idx="1"/>
          </p:nvPr>
        </p:nvSpPr>
        <p:spPr>
          <a:xfrm>
            <a:off x="251520" y="980728"/>
            <a:ext cx="8640960" cy="5616624"/>
          </a:xfrm>
        </p:spPr>
        <p:txBody>
          <a:bodyPr>
            <a:noAutofit/>
          </a:bodyPr>
          <a:lstStyle/>
          <a:p>
            <a:pPr algn="just">
              <a:lnSpc>
                <a:spcPct val="160000"/>
              </a:lnSpc>
            </a:pPr>
            <a:r>
              <a:rPr lang="en-US" sz="2200" dirty="0"/>
              <a:t>The advantages of democratic leadership style are the disadvantages of the autocratic leadership style after we make them opposite.</a:t>
            </a:r>
            <a:endParaRPr lang="en-IN" sz="2200" dirty="0"/>
          </a:p>
          <a:p>
            <a:pPr marL="0" indent="0" algn="just">
              <a:lnSpc>
                <a:spcPct val="160000"/>
              </a:lnSpc>
              <a:buNone/>
            </a:pPr>
            <a:r>
              <a:rPr lang="en-US" sz="2200" b="1" i="1" dirty="0" smtClean="0"/>
              <a:t>Disadvantages/Limitations</a:t>
            </a:r>
            <a:endParaRPr lang="en-IN" sz="2200" dirty="0"/>
          </a:p>
          <a:p>
            <a:pPr lvl="0" algn="just">
              <a:lnSpc>
                <a:spcPct val="160000"/>
              </a:lnSpc>
            </a:pPr>
            <a:r>
              <a:rPr lang="en-US" sz="2200" dirty="0" smtClean="0"/>
              <a:t>Subordinates </a:t>
            </a:r>
            <a:r>
              <a:rPr lang="en-US" sz="2200" dirty="0"/>
              <a:t>may be </a:t>
            </a:r>
            <a:r>
              <a:rPr lang="en-US" sz="2200" b="1" dirty="0"/>
              <a:t>too involved </a:t>
            </a:r>
            <a:r>
              <a:rPr lang="en-US" sz="2200" dirty="0"/>
              <a:t>to influence the manager even when there is no need.</a:t>
            </a:r>
            <a:endParaRPr lang="en-IN" sz="2200" dirty="0"/>
          </a:p>
          <a:p>
            <a:pPr lvl="0" algn="just">
              <a:lnSpc>
                <a:spcPct val="160000"/>
              </a:lnSpc>
            </a:pPr>
            <a:r>
              <a:rPr lang="en-US" sz="2200" dirty="0" smtClean="0"/>
              <a:t>The </a:t>
            </a:r>
            <a:r>
              <a:rPr lang="en-US" sz="2200" dirty="0"/>
              <a:t>manager may not be able to influence the subordinates to the extent needed.</a:t>
            </a:r>
            <a:endParaRPr lang="en-IN" sz="2200" dirty="0"/>
          </a:p>
          <a:p>
            <a:pPr algn="just">
              <a:lnSpc>
                <a:spcPct val="160000"/>
              </a:lnSpc>
            </a:pPr>
            <a:r>
              <a:rPr lang="en-US" sz="2200" dirty="0"/>
              <a:t> </a:t>
            </a:r>
            <a:r>
              <a:rPr lang="en-US" sz="2200" dirty="0" smtClean="0"/>
              <a:t>However</a:t>
            </a:r>
            <a:r>
              <a:rPr lang="en-US" sz="2200" dirty="0"/>
              <a:t>, the major advantage of this leadership style is that, it enhances personal commitment through participation</a:t>
            </a:r>
            <a:r>
              <a:rPr lang="en-US" sz="2200" dirty="0" smtClean="0"/>
              <a:t>.</a:t>
            </a:r>
            <a:endParaRPr lang="en-IN" sz="2200" dirty="0"/>
          </a:p>
        </p:txBody>
      </p:sp>
    </p:spTree>
    <p:extLst>
      <p:ext uri="{BB962C8B-B14F-4D97-AF65-F5344CB8AC3E}">
        <p14:creationId xmlns:p14="http://schemas.microsoft.com/office/powerpoint/2010/main" val="314584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b="1" i="1" dirty="0"/>
              <a:t>Laissez –Faire or free rein style</a:t>
            </a:r>
            <a:endParaRPr lang="en-IN"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7394" t="39688" r="11874" b="38437"/>
          <a:stretch/>
        </p:blipFill>
        <p:spPr bwMode="auto">
          <a:xfrm>
            <a:off x="1933134" y="3286120"/>
            <a:ext cx="5945946" cy="3527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22044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 y="116632"/>
            <a:ext cx="8507288" cy="706090"/>
          </a:xfrm>
        </p:spPr>
        <p:txBody>
          <a:bodyPr>
            <a:normAutofit fontScale="90000"/>
          </a:bodyPr>
          <a:lstStyle/>
          <a:p>
            <a:r>
              <a:rPr lang="fr-FR" b="1" i="1" dirty="0"/>
              <a:t>Laissez –Faire or free rein style</a:t>
            </a:r>
            <a:endParaRPr lang="fr-FR" b="1" i="1" dirty="0"/>
          </a:p>
        </p:txBody>
      </p:sp>
      <p:sp>
        <p:nvSpPr>
          <p:cNvPr id="3" name="Content Placeholder 2"/>
          <p:cNvSpPr>
            <a:spLocks noGrp="1"/>
          </p:cNvSpPr>
          <p:nvPr>
            <p:ph idx="1"/>
          </p:nvPr>
        </p:nvSpPr>
        <p:spPr>
          <a:xfrm>
            <a:off x="251520" y="980728"/>
            <a:ext cx="8640960" cy="5616624"/>
          </a:xfrm>
        </p:spPr>
        <p:txBody>
          <a:bodyPr>
            <a:noAutofit/>
          </a:bodyPr>
          <a:lstStyle/>
          <a:p>
            <a:pPr algn="just"/>
            <a:r>
              <a:rPr lang="en-IN" sz="2400" dirty="0" smtClean="0"/>
              <a:t>A </a:t>
            </a:r>
            <a:r>
              <a:rPr lang="en-IN" sz="2400" dirty="0"/>
              <a:t>free rein leader does not lead, but </a:t>
            </a:r>
            <a:r>
              <a:rPr lang="en-IN" sz="2400" b="1" dirty="0"/>
              <a:t>leaves the group </a:t>
            </a:r>
            <a:r>
              <a:rPr lang="en-IN" sz="2400" b="1" dirty="0" smtClean="0"/>
              <a:t>entirely to </a:t>
            </a:r>
            <a:r>
              <a:rPr lang="en-IN" sz="2400" b="1" dirty="0"/>
              <a:t>itself </a:t>
            </a:r>
            <a:r>
              <a:rPr lang="en-IN" sz="2400" dirty="0"/>
              <a:t>such a leader </a:t>
            </a:r>
            <a:r>
              <a:rPr lang="en-IN" sz="2400" b="1" dirty="0"/>
              <a:t>allows maximum freedom </a:t>
            </a:r>
            <a:r>
              <a:rPr lang="en-IN" sz="2400" b="1" dirty="0" smtClean="0"/>
              <a:t>to subordinates</a:t>
            </a:r>
            <a:r>
              <a:rPr lang="en-IN" sz="2400" dirty="0"/>
              <a:t>, i.e. they are given a free hand in deciding </a:t>
            </a:r>
            <a:r>
              <a:rPr lang="en-IN" sz="2400" dirty="0" smtClean="0"/>
              <a:t>their own </a:t>
            </a:r>
            <a:r>
              <a:rPr lang="en-IN" sz="2400" dirty="0"/>
              <a:t>policies and methods.</a:t>
            </a:r>
          </a:p>
          <a:p>
            <a:pPr marL="514350" indent="-514350">
              <a:buFont typeface="+mj-lt"/>
              <a:buAutoNum type="arabicPeriod"/>
            </a:pPr>
            <a:r>
              <a:rPr lang="en-IN" sz="2400" dirty="0" smtClean="0"/>
              <a:t>Can </a:t>
            </a:r>
            <a:r>
              <a:rPr lang="en-IN" sz="2400" dirty="0"/>
              <a:t>be very useful in businesses where creative ideas </a:t>
            </a:r>
            <a:r>
              <a:rPr lang="en-IN" sz="2400" dirty="0" smtClean="0"/>
              <a:t>are important</a:t>
            </a:r>
            <a:endParaRPr lang="en-IN" sz="2400" dirty="0"/>
          </a:p>
          <a:p>
            <a:pPr marL="514350" indent="-514350">
              <a:buFont typeface="+mj-lt"/>
              <a:buAutoNum type="arabicPeriod"/>
            </a:pPr>
            <a:r>
              <a:rPr lang="en-IN" sz="2400" dirty="0" smtClean="0"/>
              <a:t>Can </a:t>
            </a:r>
            <a:r>
              <a:rPr lang="en-IN" sz="2400" dirty="0"/>
              <a:t>be highly motivational, as people have control over </a:t>
            </a:r>
            <a:r>
              <a:rPr lang="en-IN" sz="2400" dirty="0" smtClean="0"/>
              <a:t>their working </a:t>
            </a:r>
            <a:r>
              <a:rPr lang="en-IN" sz="2400" dirty="0"/>
              <a:t>life</a:t>
            </a:r>
          </a:p>
          <a:p>
            <a:pPr marL="514350" indent="-514350">
              <a:buFont typeface="+mj-lt"/>
              <a:buAutoNum type="arabicPeriod"/>
            </a:pPr>
            <a:r>
              <a:rPr lang="en-IN" sz="2400" dirty="0" smtClean="0"/>
              <a:t>Can </a:t>
            </a:r>
            <a:r>
              <a:rPr lang="en-IN" sz="2400" dirty="0"/>
              <a:t>make coordination and decision making </a:t>
            </a:r>
            <a:r>
              <a:rPr lang="en-IN" sz="2400" dirty="0" smtClean="0"/>
              <a:t>time-consuming and </a:t>
            </a:r>
            <a:r>
              <a:rPr lang="en-IN" sz="2400" dirty="0"/>
              <a:t>lacking in overall direction</a:t>
            </a:r>
          </a:p>
          <a:p>
            <a:pPr marL="514350" indent="-514350">
              <a:buFont typeface="+mj-lt"/>
              <a:buAutoNum type="arabicPeriod"/>
            </a:pPr>
            <a:r>
              <a:rPr lang="en-IN" sz="2400" dirty="0" smtClean="0"/>
              <a:t>Relies </a:t>
            </a:r>
            <a:r>
              <a:rPr lang="en-IN" sz="2400" dirty="0"/>
              <a:t>on good team work.</a:t>
            </a:r>
          </a:p>
          <a:p>
            <a:pPr marL="514350" indent="-514350">
              <a:buFont typeface="+mj-lt"/>
              <a:buAutoNum type="arabicPeriod"/>
            </a:pPr>
            <a:r>
              <a:rPr lang="en-IN" sz="2400" dirty="0" smtClean="0"/>
              <a:t>Relies </a:t>
            </a:r>
            <a:r>
              <a:rPr lang="en-IN" sz="2400" dirty="0"/>
              <a:t>on good interpersonal relations</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584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 y="2060848"/>
            <a:ext cx="8507288" cy="2016224"/>
          </a:xfrm>
        </p:spPr>
        <p:txBody>
          <a:bodyPr>
            <a:normAutofit/>
          </a:bodyPr>
          <a:lstStyle/>
          <a:p>
            <a:pPr lvl="1" algn="l" rtl="0">
              <a:spcBef>
                <a:spcPct val="0"/>
              </a:spcBef>
            </a:pPr>
            <a:r>
              <a:rPr lang="en-IN" sz="3600" dirty="0" smtClean="0">
                <a:solidFill>
                  <a:srgbClr val="2D00D0"/>
                </a:solidFill>
              </a:rPr>
              <a:t>2.1</a:t>
            </a:r>
            <a:r>
              <a:rPr lang="en-IN" sz="3600" dirty="0" smtClean="0">
                <a:solidFill>
                  <a:srgbClr val="2D00D0"/>
                </a:solidFill>
              </a:rPr>
              <a:t>: </a:t>
            </a:r>
            <a:r>
              <a:rPr lang="en-US" sz="3600" dirty="0"/>
              <a:t>Leadership style </a:t>
            </a:r>
            <a:endParaRPr lang="en-IN" sz="3600" dirty="0">
              <a:solidFill>
                <a:srgbClr val="2D00D0"/>
              </a:solidFill>
            </a:endParaRPr>
          </a:p>
        </p:txBody>
      </p:sp>
    </p:spTree>
    <p:extLst>
      <p:ext uri="{BB962C8B-B14F-4D97-AF65-F5344CB8AC3E}">
        <p14:creationId xmlns:p14="http://schemas.microsoft.com/office/powerpoint/2010/main" val="34942943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 y="116632"/>
            <a:ext cx="8507288" cy="706090"/>
          </a:xfrm>
        </p:spPr>
        <p:txBody>
          <a:bodyPr>
            <a:normAutofit/>
          </a:bodyPr>
          <a:lstStyle/>
          <a:p>
            <a:pPr lvl="1" algn="l" rtl="0">
              <a:spcBef>
                <a:spcPct val="0"/>
              </a:spcBef>
            </a:pPr>
            <a:r>
              <a:rPr lang="en-IN" sz="3600" dirty="0" smtClean="0">
                <a:solidFill>
                  <a:srgbClr val="2D00D0"/>
                </a:solidFill>
              </a:rPr>
              <a:t>Cont’d……</a:t>
            </a:r>
            <a:endParaRPr lang="en-IN" sz="3600" dirty="0">
              <a:solidFill>
                <a:srgbClr val="2D00D0"/>
              </a:solidFill>
            </a:endParaRPr>
          </a:p>
        </p:txBody>
      </p:sp>
      <p:sp>
        <p:nvSpPr>
          <p:cNvPr id="3" name="Content Placeholder 2"/>
          <p:cNvSpPr>
            <a:spLocks noGrp="1"/>
          </p:cNvSpPr>
          <p:nvPr>
            <p:ph idx="1"/>
          </p:nvPr>
        </p:nvSpPr>
        <p:spPr>
          <a:xfrm>
            <a:off x="251520" y="980728"/>
            <a:ext cx="8640960" cy="5616624"/>
          </a:xfrm>
        </p:spPr>
        <p:txBody>
          <a:bodyPr>
            <a:normAutofit fontScale="92500" lnSpcReduction="10000"/>
          </a:bodyPr>
          <a:lstStyle/>
          <a:p>
            <a:r>
              <a:rPr lang="en-US" dirty="0"/>
              <a:t>leaders generally give the group </a:t>
            </a:r>
            <a:r>
              <a:rPr lang="en-US" b="1" dirty="0"/>
              <a:t>complete</a:t>
            </a:r>
            <a:r>
              <a:rPr lang="en-US" dirty="0"/>
              <a:t> </a:t>
            </a:r>
            <a:r>
              <a:rPr lang="en-US" b="1" dirty="0">
                <a:solidFill>
                  <a:srgbClr val="FF0000"/>
                </a:solidFill>
              </a:rPr>
              <a:t>freedom</a:t>
            </a:r>
            <a:r>
              <a:rPr lang="en-US" dirty="0"/>
              <a:t>, provide the necessary materials, participate only to answer questions, and avoid decision-making whenever possible. </a:t>
            </a:r>
            <a:endParaRPr lang="en-IN" dirty="0"/>
          </a:p>
          <a:p>
            <a:pPr algn="just"/>
            <a:r>
              <a:rPr lang="en-US" dirty="0" smtClean="0"/>
              <a:t>Leaders </a:t>
            </a:r>
            <a:r>
              <a:rPr lang="en-US" dirty="0"/>
              <a:t>depend largely on </a:t>
            </a:r>
            <a:r>
              <a:rPr lang="en-US" b="1" dirty="0"/>
              <a:t>subordinates</a:t>
            </a:r>
            <a:r>
              <a:rPr lang="en-US" dirty="0"/>
              <a:t> to set their own goals and the means of achieving them, and they see their role as one of aiding the operations of followers by furnishing them information and acting primarily as a contact with the groups external environment, i.e. the leader’s role is to serve as a logistics specialist or representative of the group to outside groups</a:t>
            </a:r>
            <a:r>
              <a:rPr lang="en-US" dirty="0" smtClean="0"/>
              <a:t>.</a:t>
            </a:r>
            <a:endParaRPr lang="en-IN" dirty="0"/>
          </a:p>
        </p:txBody>
      </p:sp>
    </p:spTree>
    <p:extLst>
      <p:ext uri="{BB962C8B-B14F-4D97-AF65-F5344CB8AC3E}">
        <p14:creationId xmlns:p14="http://schemas.microsoft.com/office/powerpoint/2010/main" val="314584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 y="116632"/>
            <a:ext cx="8507288" cy="706090"/>
          </a:xfrm>
        </p:spPr>
        <p:txBody>
          <a:bodyPr>
            <a:normAutofit/>
          </a:bodyPr>
          <a:lstStyle/>
          <a:p>
            <a:pPr lvl="1" algn="l" rtl="0">
              <a:spcBef>
                <a:spcPct val="0"/>
              </a:spcBef>
            </a:pPr>
            <a:r>
              <a:rPr lang="en-IN" sz="3600" dirty="0" smtClean="0">
                <a:solidFill>
                  <a:srgbClr val="2D00D0"/>
                </a:solidFill>
              </a:rPr>
              <a:t>Cont’d……</a:t>
            </a:r>
            <a:endParaRPr lang="en-IN" sz="3600" dirty="0">
              <a:solidFill>
                <a:srgbClr val="2D00D0"/>
              </a:solidFill>
            </a:endParaRPr>
          </a:p>
        </p:txBody>
      </p:sp>
      <p:sp>
        <p:nvSpPr>
          <p:cNvPr id="3" name="Content Placeholder 2"/>
          <p:cNvSpPr>
            <a:spLocks noGrp="1"/>
          </p:cNvSpPr>
          <p:nvPr>
            <p:ph idx="1"/>
          </p:nvPr>
        </p:nvSpPr>
        <p:spPr>
          <a:xfrm>
            <a:off x="251520" y="980728"/>
            <a:ext cx="8640960" cy="5616624"/>
          </a:xfrm>
        </p:spPr>
        <p:txBody>
          <a:bodyPr>
            <a:normAutofit fontScale="77500" lnSpcReduction="20000"/>
          </a:bodyPr>
          <a:lstStyle/>
          <a:p>
            <a:pPr algn="just">
              <a:lnSpc>
                <a:spcPct val="150000"/>
              </a:lnSpc>
            </a:pPr>
            <a:r>
              <a:rPr lang="en-US" sz="3600" dirty="0"/>
              <a:t>The application of Laissez-Faire style can be found with individuals or groups that the manager views as being knowledgeable, independent, or motivated. </a:t>
            </a:r>
            <a:endParaRPr lang="en-US" sz="3600" dirty="0" smtClean="0"/>
          </a:p>
          <a:p>
            <a:pPr algn="just">
              <a:lnSpc>
                <a:spcPct val="150000"/>
              </a:lnSpc>
            </a:pPr>
            <a:r>
              <a:rPr lang="en-US" sz="3600" dirty="0" smtClean="0"/>
              <a:t>Additionally</a:t>
            </a:r>
            <a:r>
              <a:rPr lang="en-US" sz="3600" dirty="0"/>
              <a:t>, if the work group is composed of high achievers, or is highly research oriented, this style has potential benefits</a:t>
            </a:r>
            <a:r>
              <a:rPr lang="en-US" sz="3600" dirty="0" smtClean="0"/>
              <a:t>.</a:t>
            </a:r>
          </a:p>
          <a:p>
            <a:pPr algn="just">
              <a:lnSpc>
                <a:spcPct val="150000"/>
              </a:lnSpc>
            </a:pPr>
            <a:r>
              <a:rPr lang="en-US" sz="3600" dirty="0"/>
              <a:t>Primarily horizontal communication among peers </a:t>
            </a:r>
            <a:r>
              <a:rPr lang="en-US" sz="3600" dirty="0" smtClean="0"/>
              <a:t>exists</a:t>
            </a:r>
            <a:r>
              <a:rPr lang="en-US" sz="3600" dirty="0"/>
              <a:t>.</a:t>
            </a:r>
            <a:endParaRPr lang="en-IN" sz="3600" dirty="0"/>
          </a:p>
        </p:txBody>
      </p:sp>
    </p:spTree>
    <p:extLst>
      <p:ext uri="{BB962C8B-B14F-4D97-AF65-F5344CB8AC3E}">
        <p14:creationId xmlns:p14="http://schemas.microsoft.com/office/powerpoint/2010/main" val="321121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 y="116632"/>
            <a:ext cx="8507288" cy="706090"/>
          </a:xfrm>
        </p:spPr>
        <p:txBody>
          <a:bodyPr>
            <a:normAutofit/>
          </a:bodyPr>
          <a:lstStyle/>
          <a:p>
            <a:pPr lvl="1" algn="l" rtl="0">
              <a:spcBef>
                <a:spcPct val="0"/>
              </a:spcBef>
            </a:pPr>
            <a:r>
              <a:rPr lang="en-IN" sz="3600" dirty="0" smtClean="0">
                <a:solidFill>
                  <a:srgbClr val="2D00D0"/>
                </a:solidFill>
              </a:rPr>
              <a:t>Cont’d……</a:t>
            </a:r>
            <a:endParaRPr lang="en-IN" sz="3600" dirty="0">
              <a:solidFill>
                <a:srgbClr val="2D00D0"/>
              </a:solidFill>
            </a:endParaRPr>
          </a:p>
        </p:txBody>
      </p:sp>
      <p:sp>
        <p:nvSpPr>
          <p:cNvPr id="3" name="Content Placeholder 2"/>
          <p:cNvSpPr>
            <a:spLocks noGrp="1"/>
          </p:cNvSpPr>
          <p:nvPr>
            <p:ph idx="1"/>
          </p:nvPr>
        </p:nvSpPr>
        <p:spPr>
          <a:xfrm>
            <a:off x="251520" y="980728"/>
            <a:ext cx="8640960" cy="5616624"/>
          </a:xfrm>
        </p:spPr>
        <p:txBody>
          <a:bodyPr>
            <a:normAutofit fontScale="70000" lnSpcReduction="20000"/>
          </a:bodyPr>
          <a:lstStyle/>
          <a:p>
            <a:pPr marL="0" indent="0" algn="just">
              <a:lnSpc>
                <a:spcPct val="160000"/>
              </a:lnSpc>
              <a:buNone/>
            </a:pPr>
            <a:r>
              <a:rPr lang="en-US" sz="3600" dirty="0"/>
              <a:t> </a:t>
            </a:r>
            <a:r>
              <a:rPr lang="en-US" sz="3600" b="1" i="1" dirty="0" smtClean="0"/>
              <a:t>Advantages</a:t>
            </a:r>
            <a:endParaRPr lang="en-IN" sz="3600" dirty="0"/>
          </a:p>
          <a:p>
            <a:pPr algn="just">
              <a:lnSpc>
                <a:spcPct val="160000"/>
              </a:lnSpc>
            </a:pPr>
            <a:r>
              <a:rPr lang="en-US" sz="3600" dirty="0"/>
              <a:t> </a:t>
            </a:r>
            <a:r>
              <a:rPr lang="en-US" sz="3600" dirty="0" smtClean="0"/>
              <a:t>It </a:t>
            </a:r>
            <a:r>
              <a:rPr lang="en-US" sz="3600" dirty="0"/>
              <a:t>gives quite freedom for </a:t>
            </a:r>
            <a:r>
              <a:rPr lang="en-US" sz="3600" dirty="0" smtClean="0"/>
              <a:t>subordinates</a:t>
            </a:r>
            <a:endParaRPr lang="en-IN" sz="3600" dirty="0"/>
          </a:p>
          <a:p>
            <a:pPr lvl="0" algn="just">
              <a:lnSpc>
                <a:spcPct val="160000"/>
              </a:lnSpc>
            </a:pPr>
            <a:r>
              <a:rPr lang="en-US" sz="3600" dirty="0"/>
              <a:t>It gives much responsibility and self-guidance for subordinates</a:t>
            </a:r>
            <a:endParaRPr lang="en-IN" sz="3600" dirty="0"/>
          </a:p>
          <a:p>
            <a:pPr algn="just">
              <a:lnSpc>
                <a:spcPct val="160000"/>
              </a:lnSpc>
            </a:pPr>
            <a:r>
              <a:rPr lang="en-US" sz="3600" dirty="0"/>
              <a:t> </a:t>
            </a:r>
            <a:r>
              <a:rPr lang="en-US" sz="3600" dirty="0" smtClean="0"/>
              <a:t>It </a:t>
            </a:r>
            <a:r>
              <a:rPr lang="en-US" sz="3600" dirty="0"/>
              <a:t>permits self-starters to do things as they see fit without leader</a:t>
            </a:r>
            <a:endParaRPr lang="en-IN" sz="3600" dirty="0"/>
          </a:p>
          <a:p>
            <a:pPr marL="0" indent="0" algn="just">
              <a:lnSpc>
                <a:spcPct val="160000"/>
              </a:lnSpc>
              <a:buNone/>
            </a:pPr>
            <a:r>
              <a:rPr lang="en-US" sz="3600" b="1" dirty="0" smtClean="0"/>
              <a:t>Disadvantages</a:t>
            </a:r>
            <a:r>
              <a:rPr lang="en-US" sz="3600" dirty="0" smtClean="0"/>
              <a:t> </a:t>
            </a:r>
          </a:p>
          <a:p>
            <a:pPr algn="just">
              <a:lnSpc>
                <a:spcPct val="160000"/>
              </a:lnSpc>
            </a:pPr>
            <a:r>
              <a:rPr lang="en-US" sz="3600" dirty="0" smtClean="0"/>
              <a:t>Group </a:t>
            </a:r>
            <a:r>
              <a:rPr lang="en-US" sz="3600" dirty="0"/>
              <a:t>may drift aimlessly in the absence of direction from leader.</a:t>
            </a:r>
            <a:endParaRPr lang="en-IN" sz="3600" dirty="0"/>
          </a:p>
          <a:p>
            <a:pPr algn="just">
              <a:lnSpc>
                <a:spcPct val="160000"/>
              </a:lnSpc>
            </a:pPr>
            <a:r>
              <a:rPr lang="en-US" sz="3600" dirty="0"/>
              <a:t> </a:t>
            </a:r>
            <a:r>
              <a:rPr lang="en-US" sz="3600" dirty="0" smtClean="0"/>
              <a:t>It </a:t>
            </a:r>
            <a:r>
              <a:rPr lang="en-US" sz="3600" dirty="0"/>
              <a:t>may make things out of control</a:t>
            </a:r>
            <a:r>
              <a:rPr lang="en-US" sz="3600" dirty="0" smtClean="0"/>
              <a:t>.</a:t>
            </a:r>
            <a:endParaRPr lang="en-IN" sz="3600" dirty="0"/>
          </a:p>
        </p:txBody>
      </p:sp>
    </p:spTree>
    <p:extLst>
      <p:ext uri="{BB962C8B-B14F-4D97-AF65-F5344CB8AC3E}">
        <p14:creationId xmlns:p14="http://schemas.microsoft.com/office/powerpoint/2010/main" val="128660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 y="116632"/>
            <a:ext cx="8507288" cy="706090"/>
          </a:xfrm>
        </p:spPr>
        <p:txBody>
          <a:bodyPr>
            <a:normAutofit/>
          </a:bodyPr>
          <a:lstStyle/>
          <a:p>
            <a:pPr lvl="0" algn="l"/>
            <a:r>
              <a:rPr lang="en-US" sz="3600" b="1" dirty="0">
                <a:solidFill>
                  <a:srgbClr val="FF0000"/>
                </a:solidFill>
              </a:rPr>
              <a:t>Situational Leadership style</a:t>
            </a:r>
            <a:endParaRPr lang="en-IN" sz="3600" dirty="0">
              <a:solidFill>
                <a:srgbClr val="FF0000"/>
              </a:solidFill>
            </a:endParaRPr>
          </a:p>
        </p:txBody>
      </p:sp>
      <p:sp>
        <p:nvSpPr>
          <p:cNvPr id="3" name="Content Placeholder 2"/>
          <p:cNvSpPr>
            <a:spLocks noGrp="1"/>
          </p:cNvSpPr>
          <p:nvPr>
            <p:ph idx="1"/>
          </p:nvPr>
        </p:nvSpPr>
        <p:spPr>
          <a:xfrm>
            <a:off x="251520" y="980728"/>
            <a:ext cx="8640960" cy="5616624"/>
          </a:xfrm>
        </p:spPr>
        <p:txBody>
          <a:bodyPr>
            <a:normAutofit/>
          </a:bodyPr>
          <a:lstStyle/>
          <a:p>
            <a:r>
              <a:rPr lang="en-US" sz="3600" dirty="0" smtClean="0"/>
              <a:t>The </a:t>
            </a:r>
            <a:r>
              <a:rPr lang="en-US" sz="3600" dirty="0"/>
              <a:t>situational leadership style states that for a manager to be democrat, autocratic or laissez-faire, situations force him/her.</a:t>
            </a:r>
            <a:endParaRPr lang="en-IN" sz="3600" dirty="0"/>
          </a:p>
        </p:txBody>
      </p:sp>
    </p:spTree>
    <p:extLst>
      <p:ext uri="{BB962C8B-B14F-4D97-AF65-F5344CB8AC3E}">
        <p14:creationId xmlns:p14="http://schemas.microsoft.com/office/powerpoint/2010/main" val="329526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3724" t="24705" r="23197" b="12251"/>
          <a:stretch/>
        </p:blipFill>
        <p:spPr bwMode="auto">
          <a:xfrm>
            <a:off x="310674" y="578853"/>
            <a:ext cx="8365782" cy="5586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485" t="36094" r="28213" b="36563"/>
          <a:stretch/>
        </p:blipFill>
        <p:spPr bwMode="auto">
          <a:xfrm>
            <a:off x="1998228" y="4293096"/>
            <a:ext cx="5382084"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35127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N" sz="4800" b="1" dirty="0" smtClean="0">
                <a:solidFill>
                  <a:srgbClr val="FF0000"/>
                </a:solidFill>
              </a:rPr>
              <a:t>What is Leadership style?</a:t>
            </a:r>
            <a:endParaRPr lang="en-IN" sz="4800" b="1" dirty="0">
              <a:solidFill>
                <a:srgbClr val="FF0000"/>
              </a:solidFill>
            </a:endParaRPr>
          </a:p>
        </p:txBody>
      </p:sp>
      <p:sp>
        <p:nvSpPr>
          <p:cNvPr id="3" name="Subtitle 2"/>
          <p:cNvSpPr>
            <a:spLocks noGrp="1"/>
          </p:cNvSpPr>
          <p:nvPr>
            <p:ph type="subTitle" idx="1"/>
          </p:nvPr>
        </p:nvSpPr>
        <p:spPr/>
        <p:txBody>
          <a:bodyPr>
            <a:normAutofit/>
          </a:bodyPr>
          <a:lstStyle/>
          <a:p>
            <a:r>
              <a:rPr lang="en-IN" sz="4800" b="1" dirty="0" smtClean="0">
                <a:solidFill>
                  <a:srgbClr val="2D00D0"/>
                </a:solidFill>
              </a:rPr>
              <a:t>What are the types of Leadership Style?</a:t>
            </a:r>
            <a:endParaRPr lang="en-IN" sz="4800" b="1" dirty="0">
              <a:solidFill>
                <a:srgbClr val="2D00D0"/>
              </a:solidFill>
            </a:endParaRPr>
          </a:p>
        </p:txBody>
      </p:sp>
    </p:spTree>
    <p:extLst>
      <p:ext uri="{BB962C8B-B14F-4D97-AF65-F5344CB8AC3E}">
        <p14:creationId xmlns:p14="http://schemas.microsoft.com/office/powerpoint/2010/main" val="2522454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N" sz="4800" b="1" dirty="0" smtClean="0">
                <a:solidFill>
                  <a:srgbClr val="FF0000"/>
                </a:solidFill>
              </a:rPr>
              <a:t>What is Leadership style?</a:t>
            </a:r>
            <a:endParaRPr lang="en-IN" sz="4800" b="1" dirty="0">
              <a:solidFill>
                <a:srgbClr val="FF0000"/>
              </a:solidFill>
            </a:endParaRPr>
          </a:p>
        </p:txBody>
      </p:sp>
      <p:sp>
        <p:nvSpPr>
          <p:cNvPr id="3" name="Subtitle 2"/>
          <p:cNvSpPr>
            <a:spLocks noGrp="1"/>
          </p:cNvSpPr>
          <p:nvPr>
            <p:ph type="subTitle" idx="1"/>
          </p:nvPr>
        </p:nvSpPr>
        <p:spPr/>
        <p:txBody>
          <a:bodyPr>
            <a:normAutofit/>
          </a:bodyPr>
          <a:lstStyle/>
          <a:p>
            <a:r>
              <a:rPr lang="en-IN" sz="4800" b="1" dirty="0" smtClean="0">
                <a:solidFill>
                  <a:srgbClr val="2D00D0"/>
                </a:solidFill>
              </a:rPr>
              <a:t>What are the types of Leadership Style?</a:t>
            </a:r>
            <a:endParaRPr lang="en-IN" sz="4800" b="1" dirty="0">
              <a:solidFill>
                <a:srgbClr val="2D00D0"/>
              </a:solidFill>
            </a:endParaRPr>
          </a:p>
        </p:txBody>
      </p:sp>
    </p:spTree>
    <p:extLst>
      <p:ext uri="{BB962C8B-B14F-4D97-AF65-F5344CB8AC3E}">
        <p14:creationId xmlns:p14="http://schemas.microsoft.com/office/powerpoint/2010/main" val="2445256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 y="116632"/>
            <a:ext cx="8507288" cy="706090"/>
          </a:xfrm>
        </p:spPr>
        <p:txBody>
          <a:bodyPr>
            <a:normAutofit/>
          </a:bodyPr>
          <a:lstStyle/>
          <a:p>
            <a:pPr lvl="1" algn="l" rtl="0">
              <a:spcBef>
                <a:spcPct val="0"/>
              </a:spcBef>
            </a:pPr>
            <a:r>
              <a:rPr lang="en-IN" sz="3600" dirty="0" smtClean="0">
                <a:solidFill>
                  <a:srgbClr val="2D00D0"/>
                </a:solidFill>
              </a:rPr>
              <a:t>Cont’d……</a:t>
            </a:r>
            <a:endParaRPr lang="en-IN" sz="3600" dirty="0">
              <a:solidFill>
                <a:srgbClr val="2D00D0"/>
              </a:solidFill>
            </a:endParaRPr>
          </a:p>
        </p:txBody>
      </p:sp>
      <p:sp>
        <p:nvSpPr>
          <p:cNvPr id="3" name="Content Placeholder 2"/>
          <p:cNvSpPr>
            <a:spLocks noGrp="1"/>
          </p:cNvSpPr>
          <p:nvPr>
            <p:ph idx="1"/>
          </p:nvPr>
        </p:nvSpPr>
        <p:spPr>
          <a:xfrm>
            <a:off x="251520" y="980728"/>
            <a:ext cx="8640960" cy="5616624"/>
          </a:xfrm>
        </p:spPr>
        <p:txBody>
          <a:bodyPr>
            <a:normAutofit/>
          </a:bodyPr>
          <a:lstStyle/>
          <a:p>
            <a:pPr algn="just">
              <a:lnSpc>
                <a:spcPct val="150000"/>
              </a:lnSpc>
            </a:pPr>
            <a:r>
              <a:rPr lang="en-US" dirty="0"/>
              <a:t>The focus on finding leadership style (behavior patterns of leaders) is on the relationship between leaders’ action and the reaction of subordinates emotionally and behaviorally. A manager’s leadership style is composed of three parts:</a:t>
            </a:r>
            <a:endParaRPr lang="en-IN" dirty="0"/>
          </a:p>
          <a:p>
            <a:pPr algn="just"/>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584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 y="116632"/>
            <a:ext cx="8507288" cy="706090"/>
          </a:xfrm>
        </p:spPr>
        <p:txBody>
          <a:bodyPr>
            <a:normAutofit/>
          </a:bodyPr>
          <a:lstStyle/>
          <a:p>
            <a:pPr lvl="1" algn="l" rtl="0">
              <a:spcBef>
                <a:spcPct val="0"/>
              </a:spcBef>
            </a:pPr>
            <a:r>
              <a:rPr lang="en-IN" sz="3600" dirty="0" smtClean="0">
                <a:solidFill>
                  <a:srgbClr val="2D00D0"/>
                </a:solidFill>
              </a:rPr>
              <a:t>Cont’d……</a:t>
            </a:r>
            <a:endParaRPr lang="en-IN" sz="3600" dirty="0">
              <a:solidFill>
                <a:srgbClr val="2D00D0"/>
              </a:solidFill>
            </a:endParaRPr>
          </a:p>
        </p:txBody>
      </p:sp>
      <p:sp>
        <p:nvSpPr>
          <p:cNvPr id="3" name="Content Placeholder 2"/>
          <p:cNvSpPr>
            <a:spLocks noGrp="1"/>
          </p:cNvSpPr>
          <p:nvPr>
            <p:ph idx="1"/>
          </p:nvPr>
        </p:nvSpPr>
        <p:spPr>
          <a:xfrm>
            <a:off x="251520" y="980728"/>
            <a:ext cx="8640960" cy="5616624"/>
          </a:xfrm>
        </p:spPr>
        <p:txBody>
          <a:bodyPr>
            <a:normAutofit/>
          </a:bodyPr>
          <a:lstStyle/>
          <a:p>
            <a:pPr marL="0" indent="0">
              <a:buNone/>
            </a:pPr>
            <a:r>
              <a:rPr lang="en-US" dirty="0"/>
              <a:t>leadership style is composed of </a:t>
            </a:r>
            <a:r>
              <a:rPr lang="en-US" b="1" dirty="0">
                <a:solidFill>
                  <a:srgbClr val="FF0000"/>
                </a:solidFill>
              </a:rPr>
              <a:t>three</a:t>
            </a:r>
            <a:r>
              <a:rPr lang="en-US" dirty="0"/>
              <a:t> parts:</a:t>
            </a:r>
            <a:endParaRPr lang="en-IN" dirty="0"/>
          </a:p>
          <a:p>
            <a:pPr marL="533400" indent="-533400" algn="just">
              <a:buNone/>
            </a:pPr>
            <a:r>
              <a:rPr lang="en-US" dirty="0" smtClean="0"/>
              <a:t>A. How </a:t>
            </a:r>
            <a:r>
              <a:rPr lang="en-US" dirty="0"/>
              <a:t>the manager chooses to motivate subordinates</a:t>
            </a:r>
            <a:endParaRPr lang="en-IN" dirty="0"/>
          </a:p>
          <a:p>
            <a:pPr marL="0" indent="0">
              <a:buNone/>
            </a:pPr>
            <a:r>
              <a:rPr lang="en-US" b="1" dirty="0" smtClean="0">
                <a:solidFill>
                  <a:srgbClr val="2D00D0"/>
                </a:solidFill>
              </a:rPr>
              <a:t>Motivation approach</a:t>
            </a:r>
          </a:p>
          <a:p>
            <a:endParaRPr lang="en-IN" dirty="0" smtClean="0"/>
          </a:p>
          <a:p>
            <a:endParaRPr lang="en-IN" dirty="0"/>
          </a:p>
          <a:p>
            <a:pPr marL="0" lvl="0" indent="0">
              <a:buNone/>
            </a:pPr>
            <a:r>
              <a:rPr lang="en-US" dirty="0"/>
              <a:t/>
            </a:r>
            <a:br>
              <a:rPr lang="en-US" dirty="0"/>
            </a:br>
            <a:endParaRPr lang="en-IN"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604115957"/>
              </p:ext>
            </p:extLst>
          </p:nvPr>
        </p:nvGraphicFramePr>
        <p:xfrm>
          <a:off x="539552" y="3284984"/>
          <a:ext cx="7320136" cy="3596640"/>
        </p:xfrm>
        <a:graphic>
          <a:graphicData uri="http://schemas.openxmlformats.org/drawingml/2006/table">
            <a:tbl>
              <a:tblPr firstRow="1" bandRow="1">
                <a:tableStyleId>{5C22544A-7EE6-4342-B048-85BDC9FD1C3A}</a:tableStyleId>
              </a:tblPr>
              <a:tblGrid>
                <a:gridCol w="3660068"/>
                <a:gridCol w="3660068"/>
              </a:tblGrid>
              <a:tr h="528501">
                <a:tc>
                  <a:txBody>
                    <a:bodyPr/>
                    <a:lstStyle/>
                    <a:p>
                      <a:r>
                        <a:rPr lang="en-US" sz="3200" b="1" dirty="0" smtClean="0"/>
                        <a:t>Positive</a:t>
                      </a:r>
                      <a:endParaRPr lang="en-IN" sz="3200" dirty="0"/>
                    </a:p>
                  </a:txBody>
                  <a:tcPr/>
                </a:tc>
                <a:tc>
                  <a:txBody>
                    <a:bodyPr/>
                    <a:lstStyle/>
                    <a:p>
                      <a:r>
                        <a:rPr lang="en-US" sz="3200" b="1" dirty="0" smtClean="0"/>
                        <a:t>Negative</a:t>
                      </a:r>
                      <a:endParaRPr lang="en-IN" sz="3200" dirty="0"/>
                    </a:p>
                  </a:txBody>
                  <a:tcPr/>
                </a:tc>
              </a:tr>
              <a:tr h="2511487">
                <a:tc>
                  <a:txBody>
                    <a:bodyPr/>
                    <a:lstStyle/>
                    <a:p>
                      <a:pPr marL="457200" indent="-457200">
                        <a:buFont typeface="Wingdings" panose="05000000000000000000" pitchFamily="2" charset="2"/>
                        <a:buChar char="Ø"/>
                      </a:pPr>
                      <a:r>
                        <a:rPr lang="en-US" sz="3200" b="1" dirty="0" smtClean="0"/>
                        <a:t> </a:t>
                      </a:r>
                      <a:r>
                        <a:rPr lang="en-US" sz="3200" dirty="0" smtClean="0"/>
                        <a:t>Responsibility</a:t>
                      </a:r>
                      <a:endParaRPr lang="en-IN" sz="3200" dirty="0" smtClean="0"/>
                    </a:p>
                    <a:p>
                      <a:pPr marL="457200" indent="-457200">
                        <a:buFont typeface="Wingdings" panose="05000000000000000000" pitchFamily="2" charset="2"/>
                        <a:buChar char="Ø"/>
                      </a:pPr>
                      <a:r>
                        <a:rPr lang="en-US" sz="3200" dirty="0" smtClean="0"/>
                        <a:t>Recognition</a:t>
                      </a:r>
                      <a:endParaRPr lang="en-IN" sz="3200" dirty="0" smtClean="0"/>
                    </a:p>
                    <a:p>
                      <a:pPr marL="457200" indent="-457200">
                        <a:buFont typeface="Wingdings" panose="05000000000000000000" pitchFamily="2" charset="2"/>
                        <a:buChar char="Ø"/>
                      </a:pPr>
                      <a:r>
                        <a:rPr lang="en-US" sz="3200" dirty="0" smtClean="0"/>
                        <a:t> Praise</a:t>
                      </a:r>
                      <a:endParaRPr lang="en-IN" sz="3200" dirty="0" smtClean="0"/>
                    </a:p>
                    <a:p>
                      <a:pPr marL="457200" indent="-457200">
                        <a:buFont typeface="Wingdings" panose="05000000000000000000" pitchFamily="2" charset="2"/>
                        <a:buChar char="Ø"/>
                      </a:pPr>
                      <a:r>
                        <a:rPr lang="en-US" sz="3200" dirty="0" smtClean="0"/>
                        <a:t>Security</a:t>
                      </a:r>
                      <a:endParaRPr lang="en-IN" sz="3200" dirty="0" smtClean="0"/>
                    </a:p>
                    <a:p>
                      <a:pPr marL="457200" indent="-457200">
                        <a:buFont typeface="Wingdings" panose="05000000000000000000" pitchFamily="2" charset="2"/>
                        <a:buChar char="Ø"/>
                      </a:pPr>
                      <a:r>
                        <a:rPr lang="en-US" sz="3200" dirty="0" smtClean="0"/>
                        <a:t> Monetary Rewards</a:t>
                      </a:r>
                      <a:endParaRPr lang="en-IN" sz="3200" dirty="0" smtClean="0"/>
                    </a:p>
                  </a:txBody>
                  <a:tcPr/>
                </a:tc>
                <a:tc>
                  <a:txBody>
                    <a:bodyPr/>
                    <a:lstStyle/>
                    <a:p>
                      <a:pPr marL="457200" indent="-457200">
                        <a:buFont typeface="Arial" panose="020B0604020202020204" pitchFamily="34" charset="0"/>
                        <a:buChar char="•"/>
                      </a:pPr>
                      <a:r>
                        <a:rPr lang="en-US" sz="3200" dirty="0" smtClean="0"/>
                        <a:t>Threats</a:t>
                      </a:r>
                      <a:endParaRPr lang="en-IN" sz="3200" dirty="0" smtClean="0"/>
                    </a:p>
                    <a:p>
                      <a:pPr marL="457200" indent="-457200">
                        <a:buFont typeface="Arial" panose="020B0604020202020204" pitchFamily="34" charset="0"/>
                        <a:buChar char="•"/>
                      </a:pPr>
                      <a:r>
                        <a:rPr lang="en-US" sz="3200" dirty="0" smtClean="0"/>
                        <a:t>Coercion</a:t>
                      </a:r>
                      <a:endParaRPr lang="en-IN" sz="3200" dirty="0" smtClean="0"/>
                    </a:p>
                    <a:p>
                      <a:pPr marL="457200" indent="-457200">
                        <a:buFont typeface="Arial" panose="020B0604020202020204" pitchFamily="34" charset="0"/>
                        <a:buChar char="•"/>
                      </a:pPr>
                      <a:r>
                        <a:rPr lang="en-US" sz="3200" dirty="0" smtClean="0"/>
                        <a:t> Fines</a:t>
                      </a:r>
                      <a:endParaRPr lang="en-IN" sz="3200" dirty="0" smtClean="0"/>
                    </a:p>
                    <a:p>
                      <a:pPr marL="457200" indent="-457200">
                        <a:buFont typeface="Arial" panose="020B0604020202020204" pitchFamily="34" charset="0"/>
                        <a:buChar char="•"/>
                      </a:pPr>
                      <a:r>
                        <a:rPr lang="en-US" sz="3200" dirty="0" smtClean="0"/>
                        <a:t> Suspensions</a:t>
                      </a:r>
                    </a:p>
                    <a:p>
                      <a:pPr marL="457200" indent="-457200">
                        <a:buFont typeface="Arial" panose="020B0604020202020204" pitchFamily="34" charset="0"/>
                        <a:buChar char="•"/>
                      </a:pPr>
                      <a:r>
                        <a:rPr lang="en-US" sz="3200" dirty="0" smtClean="0"/>
                        <a:t>Termination</a:t>
                      </a:r>
                      <a:endParaRPr lang="en-IN" sz="3200" dirty="0" smtClean="0"/>
                    </a:p>
                  </a:txBody>
                  <a:tcPr/>
                </a:tc>
              </a:tr>
            </a:tbl>
          </a:graphicData>
        </a:graphic>
      </p:graphicFrame>
    </p:spTree>
    <p:extLst>
      <p:ext uri="{BB962C8B-B14F-4D97-AF65-F5344CB8AC3E}">
        <p14:creationId xmlns:p14="http://schemas.microsoft.com/office/powerpoint/2010/main" val="40105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 y="116632"/>
            <a:ext cx="8507288" cy="706090"/>
          </a:xfrm>
        </p:spPr>
        <p:txBody>
          <a:bodyPr>
            <a:normAutofit/>
          </a:bodyPr>
          <a:lstStyle/>
          <a:p>
            <a:pPr lvl="1" algn="l" rtl="0">
              <a:spcBef>
                <a:spcPct val="0"/>
              </a:spcBef>
            </a:pPr>
            <a:r>
              <a:rPr lang="en-IN" sz="3600" dirty="0" smtClean="0">
                <a:solidFill>
                  <a:srgbClr val="2D00D0"/>
                </a:solidFill>
              </a:rPr>
              <a:t>Cont’d……</a:t>
            </a:r>
            <a:endParaRPr lang="en-IN" sz="3600" dirty="0">
              <a:solidFill>
                <a:srgbClr val="2D00D0"/>
              </a:solidFill>
            </a:endParaRPr>
          </a:p>
        </p:txBody>
      </p:sp>
      <p:sp>
        <p:nvSpPr>
          <p:cNvPr id="3" name="Content Placeholder 2"/>
          <p:cNvSpPr>
            <a:spLocks noGrp="1"/>
          </p:cNvSpPr>
          <p:nvPr>
            <p:ph idx="1"/>
          </p:nvPr>
        </p:nvSpPr>
        <p:spPr>
          <a:xfrm>
            <a:off x="251520" y="980728"/>
            <a:ext cx="8640960" cy="5616624"/>
          </a:xfrm>
        </p:spPr>
        <p:txBody>
          <a:bodyPr>
            <a:normAutofit/>
          </a:bodyPr>
          <a:lstStyle/>
          <a:p>
            <a:pPr marL="533400" lvl="0" indent="-533400" algn="just">
              <a:lnSpc>
                <a:spcPct val="150000"/>
              </a:lnSpc>
              <a:buNone/>
            </a:pPr>
            <a:r>
              <a:rPr lang="en-US" dirty="0" smtClean="0"/>
              <a:t>B. His/her </a:t>
            </a:r>
            <a:r>
              <a:rPr lang="en-US" dirty="0"/>
              <a:t>decision-making style: the degree of decision-making authority the manager grants to subordinates.</a:t>
            </a:r>
            <a:endParaRPr lang="en-IN" dirty="0"/>
          </a:p>
          <a:p>
            <a:pPr marL="441325" indent="-441325" algn="just">
              <a:lnSpc>
                <a:spcPct val="150000"/>
              </a:lnSpc>
              <a:buNone/>
            </a:pPr>
            <a:r>
              <a:rPr lang="en-US" dirty="0" smtClean="0"/>
              <a:t>C. His/her </a:t>
            </a:r>
            <a:r>
              <a:rPr lang="en-US" dirty="0"/>
              <a:t>areas of emphasis (orientation) in the work environment: Task orientation, employee </a:t>
            </a:r>
            <a:r>
              <a:rPr lang="en-US" dirty="0" smtClean="0"/>
              <a:t>orientation</a:t>
            </a:r>
            <a:r>
              <a:rPr lang="en-IN" dirty="0">
                <a:latin typeface="Times New Roman" panose="02020603050405020304" pitchFamily="18" charset="0"/>
                <a:cs typeface="Times New Roman" panose="02020603050405020304" pitchFamily="18" charset="0"/>
              </a:rPr>
              <a:t>.</a:t>
            </a:r>
            <a:endParaRPr lang="en-IN" dirty="0"/>
          </a:p>
        </p:txBody>
      </p:sp>
    </p:spTree>
    <p:extLst>
      <p:ext uri="{BB962C8B-B14F-4D97-AF65-F5344CB8AC3E}">
        <p14:creationId xmlns:p14="http://schemas.microsoft.com/office/powerpoint/2010/main" val="363304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 y="116632"/>
            <a:ext cx="8507288" cy="706090"/>
          </a:xfrm>
        </p:spPr>
        <p:txBody>
          <a:bodyPr>
            <a:normAutofit/>
          </a:bodyPr>
          <a:lstStyle/>
          <a:p>
            <a:pPr lvl="1" algn="l" rtl="0">
              <a:spcBef>
                <a:spcPct val="0"/>
              </a:spcBef>
            </a:pPr>
            <a:r>
              <a:rPr lang="en-IN" sz="3600" dirty="0" smtClean="0">
                <a:solidFill>
                  <a:srgbClr val="2D00D0"/>
                </a:solidFill>
              </a:rPr>
              <a:t>Cont’d……</a:t>
            </a:r>
            <a:endParaRPr lang="en-IN" sz="3600" dirty="0">
              <a:solidFill>
                <a:srgbClr val="2D00D0"/>
              </a:solidFill>
            </a:endParaRPr>
          </a:p>
        </p:txBody>
      </p:sp>
      <p:sp>
        <p:nvSpPr>
          <p:cNvPr id="3" name="Content Placeholder 2"/>
          <p:cNvSpPr>
            <a:spLocks noGrp="1"/>
          </p:cNvSpPr>
          <p:nvPr>
            <p:ph idx="1"/>
          </p:nvPr>
        </p:nvSpPr>
        <p:spPr>
          <a:xfrm>
            <a:off x="251520" y="980728"/>
            <a:ext cx="8640960" cy="5616624"/>
          </a:xfrm>
        </p:spPr>
        <p:txBody>
          <a:bodyPr>
            <a:normAutofit/>
          </a:bodyPr>
          <a:lstStyle/>
          <a:p>
            <a:pPr algn="just"/>
            <a:r>
              <a:rPr lang="en-US" dirty="0"/>
              <a:t>Based on the above points there are three types of leadership styles: </a:t>
            </a:r>
            <a:endParaRPr lang="en-US" dirty="0" smtClean="0"/>
          </a:p>
          <a:p>
            <a:pPr marL="514350" indent="-514350">
              <a:buFont typeface="+mj-lt"/>
              <a:buAutoNum type="alphaUcPeriod"/>
            </a:pPr>
            <a:r>
              <a:rPr lang="en-IN" dirty="0" smtClean="0"/>
              <a:t>Autocratic </a:t>
            </a:r>
            <a:r>
              <a:rPr lang="en-IN" dirty="0"/>
              <a:t>or Authoritative</a:t>
            </a:r>
          </a:p>
          <a:p>
            <a:pPr marL="514350" indent="-514350">
              <a:buFont typeface="+mj-lt"/>
              <a:buAutoNum type="alphaUcPeriod"/>
            </a:pPr>
            <a:r>
              <a:rPr lang="en-IN" dirty="0"/>
              <a:t>Democratic or Participative</a:t>
            </a:r>
          </a:p>
          <a:p>
            <a:pPr marL="514350" indent="-514350">
              <a:buFont typeface="+mj-lt"/>
              <a:buAutoNum type="alphaUcPeriod"/>
            </a:pPr>
            <a:r>
              <a:rPr lang="en-IN" dirty="0"/>
              <a:t>Laissez Fair or Free rein</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304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 y="116632"/>
            <a:ext cx="8507288" cy="706090"/>
          </a:xfrm>
        </p:spPr>
        <p:txBody>
          <a:bodyPr>
            <a:normAutofit/>
          </a:bodyPr>
          <a:lstStyle/>
          <a:p>
            <a:pPr lvl="1" algn="l" rtl="0">
              <a:spcBef>
                <a:spcPct val="0"/>
              </a:spcBef>
            </a:pPr>
            <a:r>
              <a:rPr lang="en-IN" sz="3600" b="1" i="1" dirty="0" smtClean="0"/>
              <a:t>A. Autocratic or authoritarian style</a:t>
            </a:r>
            <a:endParaRPr lang="en-IN" sz="3600" dirty="0">
              <a:solidFill>
                <a:srgbClr val="2D00D0"/>
              </a:solidFill>
            </a:endParaRPr>
          </a:p>
        </p:txBody>
      </p:sp>
      <p:sp>
        <p:nvSpPr>
          <p:cNvPr id="3" name="Content Placeholder 2"/>
          <p:cNvSpPr>
            <a:spLocks noGrp="1"/>
          </p:cNvSpPr>
          <p:nvPr>
            <p:ph idx="1"/>
          </p:nvPr>
        </p:nvSpPr>
        <p:spPr>
          <a:xfrm>
            <a:off x="251520" y="980728"/>
            <a:ext cx="8640960" cy="5616624"/>
          </a:xfrm>
        </p:spPr>
        <p:txBody>
          <a:bodyPr>
            <a:normAutofit/>
          </a:bodyPr>
          <a:lstStyle/>
          <a:p>
            <a:pPr algn="just">
              <a:lnSpc>
                <a:spcPct val="150000"/>
              </a:lnSpc>
            </a:pPr>
            <a:r>
              <a:rPr lang="en-US" dirty="0"/>
              <a:t>It is closely associated with the </a:t>
            </a:r>
            <a:r>
              <a:rPr lang="en-US" b="1" dirty="0"/>
              <a:t>classical approach to management. </a:t>
            </a:r>
            <a:endParaRPr lang="en-US" b="1" dirty="0" smtClean="0"/>
          </a:p>
          <a:p>
            <a:pPr algn="just">
              <a:lnSpc>
                <a:spcPct val="150000"/>
              </a:lnSpc>
            </a:pPr>
            <a:r>
              <a:rPr lang="en-US" dirty="0" smtClean="0"/>
              <a:t>The </a:t>
            </a:r>
            <a:r>
              <a:rPr lang="en-US" dirty="0"/>
              <a:t>manager who follows this style is dogmatic and leads by the ability to </a:t>
            </a:r>
            <a:r>
              <a:rPr lang="en-US" b="1" dirty="0"/>
              <a:t>withhold</a:t>
            </a:r>
            <a:r>
              <a:rPr lang="en-US" dirty="0"/>
              <a:t> or give rewards and punishment, i.e. motivation is through incentives and </a:t>
            </a:r>
            <a:r>
              <a:rPr lang="en-US" b="1" dirty="0"/>
              <a:t>fear</a:t>
            </a:r>
            <a:r>
              <a:rPr lang="en-US" dirty="0"/>
              <a:t>.</a:t>
            </a:r>
            <a:endParaRPr lang="en-IN"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3192" t="65625" r="11874" b="17188"/>
          <a:stretch/>
        </p:blipFill>
        <p:spPr bwMode="auto">
          <a:xfrm>
            <a:off x="5873432" y="4797152"/>
            <a:ext cx="3019048"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584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221</TotalTime>
  <Words>903</Words>
  <Application>Microsoft Office PowerPoint</Application>
  <PresentationFormat>On-screen Show (4:3)</PresentationFormat>
  <Paragraphs>103</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Leadership and Change Management  (MBA5023) Chapter TWO:  Leadership Theories and Styles</vt:lpstr>
      <vt:lpstr>2.1: Leadership style </vt:lpstr>
      <vt:lpstr>What is Leadership style?</vt:lpstr>
      <vt:lpstr>What is Leadership style?</vt:lpstr>
      <vt:lpstr>Cont’d……</vt:lpstr>
      <vt:lpstr>Cont’d……</vt:lpstr>
      <vt:lpstr>Cont’d……</vt:lpstr>
      <vt:lpstr>Cont’d……</vt:lpstr>
      <vt:lpstr>A. Autocratic or authoritarian style</vt:lpstr>
      <vt:lpstr>Cont’d….</vt:lpstr>
      <vt:lpstr>Cont’d……</vt:lpstr>
      <vt:lpstr>Advantages </vt:lpstr>
      <vt:lpstr>Disadvantages </vt:lpstr>
      <vt:lpstr>Participative or democratic style</vt:lpstr>
      <vt:lpstr>Participative or democratic style</vt:lpstr>
      <vt:lpstr>Cont’d……</vt:lpstr>
      <vt:lpstr>Cont’d……</vt:lpstr>
      <vt:lpstr>Laissez –Faire or free rein style</vt:lpstr>
      <vt:lpstr>Laissez –Faire or free rein style</vt:lpstr>
      <vt:lpstr>Cont’d……</vt:lpstr>
      <vt:lpstr>Cont’d……</vt:lpstr>
      <vt:lpstr>Cont’d……</vt:lpstr>
      <vt:lpstr>Situational Leadership style</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One: INTRODUCTION</dc:title>
  <dc:creator>essa</dc:creator>
  <cp:lastModifiedBy>essa</cp:lastModifiedBy>
  <cp:revision>40</cp:revision>
  <dcterms:created xsi:type="dcterms:W3CDTF">2020-03-07T19:07:48Z</dcterms:created>
  <dcterms:modified xsi:type="dcterms:W3CDTF">2020-03-13T20:39:02Z</dcterms:modified>
</cp:coreProperties>
</file>