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1286" y="-8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IN"/>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DF92887F-9E33-4393-91D4-EB1182EF9878}" type="datetimeFigureOut">
              <a:rPr lang="en-IN" smtClean="0"/>
              <a:t>18-03-2020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32748674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F92887F-9E33-4393-91D4-EB1182EF9878}" type="datetimeFigureOut">
              <a:rPr lang="en-IN" smtClean="0"/>
              <a:t>18-03-2020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339551759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F92887F-9E33-4393-91D4-EB1182EF9878}" type="datetimeFigureOut">
              <a:rPr lang="en-IN" smtClean="0"/>
              <a:t>18-03-2020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29708798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DF92887F-9E33-4393-91D4-EB1182EF9878}" type="datetimeFigureOut">
              <a:rPr lang="en-IN" smtClean="0"/>
              <a:t>18-03-2020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17995204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IN"/>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F92887F-9E33-4393-91D4-EB1182EF9878}" type="datetimeFigureOut">
              <a:rPr lang="en-IN" smtClean="0"/>
              <a:t>18-03-2020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8690209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DF92887F-9E33-4393-91D4-EB1182EF9878}" type="datetimeFigureOut">
              <a:rPr lang="en-IN" smtClean="0"/>
              <a:t>18-03-2020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4769420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IN"/>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DF92887F-9E33-4393-91D4-EB1182EF9878}" type="datetimeFigureOut">
              <a:rPr lang="en-IN" smtClean="0"/>
              <a:t>18-03-2020</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26119790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DF92887F-9E33-4393-91D4-EB1182EF9878}" type="datetimeFigureOut">
              <a:rPr lang="en-IN" smtClean="0"/>
              <a:t>18-03-2020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6386660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F92887F-9E33-4393-91D4-EB1182EF9878}" type="datetimeFigureOut">
              <a:rPr lang="en-IN" smtClean="0"/>
              <a:t>18-03-2020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13195492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IN"/>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2887F-9E33-4393-91D4-EB1182EF9878}" type="datetimeFigureOut">
              <a:rPr lang="en-IN" smtClean="0"/>
              <a:t>18-03-2020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9220742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IN"/>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N"/>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F92887F-9E33-4393-91D4-EB1182EF9878}" type="datetimeFigureOut">
              <a:rPr lang="en-IN" smtClean="0"/>
              <a:t>18-03-2020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717000CE-39D5-4A17-A28F-CD1DBAE9241E}" type="slidenum">
              <a:rPr lang="en-IN" smtClean="0"/>
              <a:t>‹#›</a:t>
            </a:fld>
            <a:endParaRPr lang="en-IN"/>
          </a:p>
        </p:txBody>
      </p:sp>
    </p:spTree>
    <p:extLst>
      <p:ext uri="{BB962C8B-B14F-4D97-AF65-F5344CB8AC3E}">
        <p14:creationId xmlns:p14="http://schemas.microsoft.com/office/powerpoint/2010/main" val="76469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F92887F-9E33-4393-91D4-EB1182EF9878}" type="datetimeFigureOut">
              <a:rPr lang="en-IN" smtClean="0"/>
              <a:t>18-03-2020</a:t>
            </a:fld>
            <a:endParaRPr lang="en-IN"/>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17000CE-39D5-4A17-A28F-CD1DBAE9241E}" type="slidenum">
              <a:rPr lang="en-IN" smtClean="0"/>
              <a:t>‹#›</a:t>
            </a:fld>
            <a:endParaRPr lang="en-IN"/>
          </a:p>
        </p:txBody>
      </p:sp>
    </p:spTree>
    <p:extLst>
      <p:ext uri="{BB962C8B-B14F-4D97-AF65-F5344CB8AC3E}">
        <p14:creationId xmlns:p14="http://schemas.microsoft.com/office/powerpoint/2010/main" val="70627894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763688" y="4149081"/>
            <a:ext cx="6768752" cy="648071"/>
          </a:xfrm>
          <a:solidFill>
            <a:srgbClr val="13FF94"/>
          </a:solidFill>
          <a:ln>
            <a:solidFill>
              <a:schemeClr val="accent2">
                <a:lumMod val="75000"/>
              </a:schemeClr>
            </a:solidFill>
          </a:ln>
        </p:spPr>
        <p:txBody>
          <a:bodyPr>
            <a:noAutofit/>
          </a:bodyPr>
          <a:lstStyle/>
          <a:p>
            <a:r>
              <a:rPr lang="en-IN" sz="3600" b="1" dirty="0" smtClean="0">
                <a:solidFill>
                  <a:srgbClr val="2D00D0"/>
                </a:solidFill>
              </a:rPr>
              <a:t>BY: </a:t>
            </a:r>
            <a:r>
              <a:rPr lang="en-IN" sz="3600" b="1" dirty="0" err="1" smtClean="0">
                <a:solidFill>
                  <a:srgbClr val="2D00D0"/>
                </a:solidFill>
              </a:rPr>
              <a:t>Yissa</a:t>
            </a:r>
            <a:r>
              <a:rPr lang="en-IN" sz="3600" b="1" dirty="0" smtClean="0">
                <a:solidFill>
                  <a:srgbClr val="2D00D0"/>
                </a:solidFill>
              </a:rPr>
              <a:t> </a:t>
            </a:r>
            <a:r>
              <a:rPr lang="en-IN" sz="3600" b="1" dirty="0" err="1" smtClean="0">
                <a:solidFill>
                  <a:srgbClr val="2D00D0"/>
                </a:solidFill>
              </a:rPr>
              <a:t>Hassen</a:t>
            </a:r>
            <a:r>
              <a:rPr lang="en-IN" sz="3600" b="1" dirty="0" smtClean="0">
                <a:solidFill>
                  <a:srgbClr val="2D00D0"/>
                </a:solidFill>
              </a:rPr>
              <a:t> (</a:t>
            </a:r>
            <a:r>
              <a:rPr lang="en-IN" sz="3600" b="1" dirty="0" err="1" smtClean="0">
                <a:solidFill>
                  <a:srgbClr val="2D00D0"/>
                </a:solidFill>
              </a:rPr>
              <a:t>Ph.D</a:t>
            </a:r>
            <a:r>
              <a:rPr lang="en-IN" sz="3600" b="1" dirty="0" smtClean="0">
                <a:solidFill>
                  <a:srgbClr val="2D00D0"/>
                </a:solidFill>
              </a:rPr>
              <a:t> Scholar)</a:t>
            </a:r>
          </a:p>
          <a:p>
            <a:endParaRPr lang="en-IN" sz="3600" b="1" dirty="0">
              <a:solidFill>
                <a:srgbClr val="2D00D0"/>
              </a:solidFill>
            </a:endParaRPr>
          </a:p>
          <a:p>
            <a:pPr algn="r"/>
            <a:r>
              <a:rPr lang="en-IN" sz="3600" b="1" dirty="0" smtClean="0">
                <a:solidFill>
                  <a:srgbClr val="2D00D0"/>
                </a:solidFill>
              </a:rPr>
              <a:t>March, 2020</a:t>
            </a:r>
          </a:p>
          <a:p>
            <a:pPr algn="r"/>
            <a:r>
              <a:rPr lang="en-IN" sz="3600" b="1" dirty="0" smtClean="0">
                <a:solidFill>
                  <a:srgbClr val="2D00D0"/>
                </a:solidFill>
              </a:rPr>
              <a:t>Debre Tabor, Ethiopia</a:t>
            </a:r>
            <a:endParaRPr lang="en-IN" sz="3600" b="1" dirty="0">
              <a:solidFill>
                <a:srgbClr val="2D00D0"/>
              </a:solidFill>
            </a:endParaRPr>
          </a:p>
        </p:txBody>
      </p:sp>
      <p:sp>
        <p:nvSpPr>
          <p:cNvPr id="2" name="Title 1"/>
          <p:cNvSpPr>
            <a:spLocks noGrp="1"/>
          </p:cNvSpPr>
          <p:nvPr>
            <p:ph type="ctrTitle"/>
          </p:nvPr>
        </p:nvSpPr>
        <p:spPr>
          <a:xfrm>
            <a:off x="251520" y="332656"/>
            <a:ext cx="8640960" cy="3600400"/>
          </a:xfrm>
          <a:solidFill>
            <a:schemeClr val="accent6">
              <a:lumMod val="75000"/>
            </a:schemeClr>
          </a:solidFill>
        </p:spPr>
        <p:txBody>
          <a:bodyPr>
            <a:normAutofit fontScale="90000"/>
          </a:bodyPr>
          <a:lstStyle/>
          <a:p>
            <a:pPr marL="182880"/>
            <a:r>
              <a:rPr lang="en-GB" sz="5300" dirty="0">
                <a:latin typeface="AR ESSENCE" panose="02000000000000000000" pitchFamily="2" charset="0"/>
              </a:rPr>
              <a:t>Leadership and Change </a:t>
            </a:r>
            <a:r>
              <a:rPr lang="en-GB" sz="5300" dirty="0" smtClean="0">
                <a:latin typeface="AR ESSENCE" panose="02000000000000000000" pitchFamily="2" charset="0"/>
              </a:rPr>
              <a:t>Management </a:t>
            </a:r>
            <a:br>
              <a:rPr lang="en-GB" sz="5300" dirty="0" smtClean="0">
                <a:latin typeface="AR ESSENCE" panose="02000000000000000000" pitchFamily="2" charset="0"/>
              </a:rPr>
            </a:br>
            <a:r>
              <a:rPr lang="en-GB" sz="5300" dirty="0" smtClean="0">
                <a:latin typeface="AR ESSENCE" panose="02000000000000000000" pitchFamily="2" charset="0"/>
              </a:rPr>
              <a:t>(</a:t>
            </a:r>
            <a:r>
              <a:rPr lang="en-GB" sz="5300" dirty="0">
                <a:latin typeface="AR ESSENCE" panose="02000000000000000000" pitchFamily="2" charset="0"/>
              </a:rPr>
              <a:t>MBA5023</a:t>
            </a:r>
            <a:r>
              <a:rPr lang="en-GB" sz="5300" dirty="0" smtClean="0">
                <a:latin typeface="AR ESSENCE" panose="02000000000000000000" pitchFamily="2" charset="0"/>
              </a:rPr>
              <a:t>)</a:t>
            </a:r>
            <a:br>
              <a:rPr lang="en-GB" sz="5300" dirty="0" smtClean="0">
                <a:latin typeface="AR ESSENCE" panose="02000000000000000000" pitchFamily="2" charset="0"/>
              </a:rPr>
            </a:br>
            <a:r>
              <a:rPr lang="en-GB" sz="5300" dirty="0">
                <a:latin typeface="AR ESSENCE" panose="02000000000000000000" pitchFamily="2" charset="0"/>
              </a:rPr>
              <a:t/>
            </a:r>
            <a:br>
              <a:rPr lang="en-GB" sz="5300" dirty="0">
                <a:latin typeface="AR ESSENCE" panose="02000000000000000000" pitchFamily="2" charset="0"/>
              </a:rPr>
            </a:br>
            <a:r>
              <a:rPr lang="en-GB" b="1" dirty="0" smtClean="0">
                <a:effectLst/>
              </a:rPr>
              <a:t>Chapter Two: </a:t>
            </a:r>
            <a:r>
              <a:rPr lang="en-US" b="1" dirty="0" smtClean="0">
                <a:effectLst/>
              </a:rPr>
              <a:t>2.2 Leadership Theories</a:t>
            </a:r>
            <a:endParaRPr lang="en-IN" b="1" dirty="0"/>
          </a:p>
        </p:txBody>
      </p:sp>
    </p:spTree>
    <p:extLst>
      <p:ext uri="{BB962C8B-B14F-4D97-AF65-F5344CB8AC3E}">
        <p14:creationId xmlns:p14="http://schemas.microsoft.com/office/powerpoint/2010/main" val="205448007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A. </a:t>
            </a:r>
            <a:r>
              <a:rPr lang="en-US" b="1" dirty="0"/>
              <a:t>Trait Theory</a:t>
            </a:r>
            <a:endParaRPr lang="en-IN" dirty="0"/>
          </a:p>
        </p:txBody>
      </p:sp>
      <p:sp>
        <p:nvSpPr>
          <p:cNvPr id="3" name="Content Placeholder 2"/>
          <p:cNvSpPr>
            <a:spLocks noGrp="1"/>
          </p:cNvSpPr>
          <p:nvPr>
            <p:ph idx="1"/>
          </p:nvPr>
        </p:nvSpPr>
        <p:spPr>
          <a:xfrm>
            <a:off x="251520" y="980728"/>
            <a:ext cx="8640960" cy="5616624"/>
          </a:xfrm>
        </p:spPr>
        <p:txBody>
          <a:bodyPr>
            <a:normAutofit fontScale="92500"/>
          </a:bodyPr>
          <a:lstStyle/>
          <a:p>
            <a:pPr algn="just">
              <a:lnSpc>
                <a:spcPct val="150000"/>
              </a:lnSpc>
            </a:pPr>
            <a:r>
              <a:rPr lang="en-US" i="1" dirty="0"/>
              <a:t>Traits </a:t>
            </a:r>
            <a:r>
              <a:rPr lang="en-US" dirty="0"/>
              <a:t>are distinctive internal/personal qualities or characteristics of an individual, </a:t>
            </a:r>
          </a:p>
          <a:p>
            <a:pPr marL="514350" indent="-514350" algn="just">
              <a:lnSpc>
                <a:spcPct val="150000"/>
              </a:lnSpc>
              <a:buFont typeface="+mj-lt"/>
              <a:buAutoNum type="arabicPeriod"/>
            </a:pPr>
            <a:r>
              <a:rPr lang="en-US" b="1" dirty="0" smtClean="0"/>
              <a:t>Physical</a:t>
            </a:r>
            <a:r>
              <a:rPr lang="en-US" i="1" dirty="0" smtClean="0"/>
              <a:t> </a:t>
            </a:r>
            <a:r>
              <a:rPr lang="en-US" dirty="0"/>
              <a:t>(height, weight, appearance, health, </a:t>
            </a:r>
            <a:r>
              <a:rPr lang="en-US" dirty="0" err="1"/>
              <a:t>etc</a:t>
            </a:r>
            <a:r>
              <a:rPr lang="en-US" dirty="0"/>
              <a:t>), </a:t>
            </a:r>
            <a:endParaRPr lang="en-US" dirty="0" smtClean="0"/>
          </a:p>
          <a:p>
            <a:pPr marL="514350" indent="-514350" algn="just">
              <a:lnSpc>
                <a:spcPct val="150000"/>
              </a:lnSpc>
              <a:buFont typeface="+mj-lt"/>
              <a:buAutoNum type="arabicPeriod"/>
            </a:pPr>
            <a:r>
              <a:rPr lang="en-US" b="1" dirty="0"/>
              <a:t>P</a:t>
            </a:r>
            <a:r>
              <a:rPr lang="en-US" b="1" dirty="0" smtClean="0"/>
              <a:t>ersonal</a:t>
            </a:r>
            <a:r>
              <a:rPr lang="en-US" dirty="0" smtClean="0"/>
              <a:t> </a:t>
            </a:r>
            <a:r>
              <a:rPr lang="en-US" dirty="0"/>
              <a:t>(self-confidence, dominance, adaptable, extroversion/sociability, originality </a:t>
            </a:r>
            <a:r>
              <a:rPr lang="en-US" dirty="0" err="1"/>
              <a:t>etc</a:t>
            </a:r>
            <a:r>
              <a:rPr lang="en-US" dirty="0"/>
              <a:t>) and </a:t>
            </a:r>
            <a:endParaRPr lang="en-US" b="1" dirty="0" smtClean="0"/>
          </a:p>
          <a:p>
            <a:pPr marL="514350" indent="-514350" algn="just">
              <a:lnSpc>
                <a:spcPct val="150000"/>
              </a:lnSpc>
              <a:buFont typeface="+mj-lt"/>
              <a:buAutoNum type="arabicPeriod"/>
            </a:pPr>
            <a:r>
              <a:rPr lang="en-US" b="1" dirty="0"/>
              <a:t>M</a:t>
            </a:r>
            <a:r>
              <a:rPr lang="en-US" b="1" dirty="0" smtClean="0"/>
              <a:t>ental</a:t>
            </a:r>
            <a:r>
              <a:rPr lang="en-US" dirty="0" smtClean="0"/>
              <a:t> </a:t>
            </a:r>
            <a:r>
              <a:rPr lang="en-US" dirty="0"/>
              <a:t>(intelligence, creativity, knowledge, technical competence </a:t>
            </a:r>
            <a:r>
              <a:rPr lang="en-US" dirty="0" err="1"/>
              <a:t>etc</a:t>
            </a:r>
            <a:r>
              <a:rPr lang="en-US" dirty="0"/>
              <a:t>). </a:t>
            </a:r>
            <a:endParaRPr lang="en-IN" dirty="0"/>
          </a:p>
        </p:txBody>
      </p:sp>
    </p:spTree>
    <p:extLst>
      <p:ext uri="{BB962C8B-B14F-4D97-AF65-F5344CB8AC3E}">
        <p14:creationId xmlns:p14="http://schemas.microsoft.com/office/powerpoint/2010/main" val="231963001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r>
              <a:rPr lang="en-US" dirty="0"/>
              <a:t>A leader trait is a </a:t>
            </a:r>
            <a:r>
              <a:rPr lang="en-US" b="1" i="1" dirty="0"/>
              <a:t>physical or personality </a:t>
            </a:r>
            <a:r>
              <a:rPr lang="en-US" dirty="0"/>
              <a:t>characteristic that can be used to differentiate leaders from </a:t>
            </a:r>
            <a:r>
              <a:rPr lang="en-US" dirty="0" smtClean="0"/>
              <a:t>followers.</a:t>
            </a:r>
          </a:p>
          <a:p>
            <a:r>
              <a:rPr lang="en-US" dirty="0" smtClean="0"/>
              <a:t>It is </a:t>
            </a:r>
            <a:r>
              <a:rPr lang="en-US" dirty="0"/>
              <a:t>the old approach</a:t>
            </a:r>
            <a:endParaRPr lang="en-IN" dirty="0"/>
          </a:p>
          <a:p>
            <a:pPr algn="just"/>
            <a:r>
              <a:rPr lang="en-US" dirty="0"/>
              <a:t>Trait theory originated from an ancient theory called “</a:t>
            </a:r>
            <a:r>
              <a:rPr lang="en-US" b="1" i="1" dirty="0">
                <a:solidFill>
                  <a:srgbClr val="FF0000"/>
                </a:solidFill>
              </a:rPr>
              <a:t>Great Man</a:t>
            </a:r>
            <a:r>
              <a:rPr lang="en-US" dirty="0"/>
              <a:t>” theory that assumes that “leaders are born not made”-a belief dating back to the ancient Greeks and Romans</a:t>
            </a:r>
            <a:r>
              <a:rPr lang="en-US" dirty="0" smtClean="0"/>
              <a:t>.</a:t>
            </a: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fontScale="92500"/>
          </a:bodyPr>
          <a:lstStyle/>
          <a:p>
            <a:pPr algn="just">
              <a:lnSpc>
                <a:spcPct val="150000"/>
              </a:lnSpc>
            </a:pPr>
            <a:r>
              <a:rPr lang="en-US" dirty="0"/>
              <a:t>In searching for measurable leadership traits, researchers took two approaches:</a:t>
            </a:r>
            <a:endParaRPr lang="en-IN" dirty="0"/>
          </a:p>
          <a:p>
            <a:pPr marL="514350" indent="-514350" algn="just">
              <a:lnSpc>
                <a:spcPct val="150000"/>
              </a:lnSpc>
              <a:buFont typeface="+mj-lt"/>
              <a:buAutoNum type="alphaUcPeriod"/>
            </a:pPr>
            <a:r>
              <a:rPr lang="en-US" dirty="0"/>
              <a:t> </a:t>
            </a:r>
            <a:r>
              <a:rPr lang="en-US" dirty="0" smtClean="0"/>
              <a:t>They </a:t>
            </a:r>
            <a:r>
              <a:rPr lang="en-US" dirty="0"/>
              <a:t>attempted to compare the </a:t>
            </a:r>
            <a:r>
              <a:rPr lang="en-US" b="1" dirty="0">
                <a:solidFill>
                  <a:srgbClr val="0000FF"/>
                </a:solidFill>
              </a:rPr>
              <a:t>traits of those who </a:t>
            </a:r>
            <a:r>
              <a:rPr lang="en-US" b="1" i="1" dirty="0">
                <a:solidFill>
                  <a:srgbClr val="0000FF"/>
                </a:solidFill>
              </a:rPr>
              <a:t>emerged as leaders </a:t>
            </a:r>
            <a:r>
              <a:rPr lang="en-US" dirty="0"/>
              <a:t>with </a:t>
            </a:r>
            <a:r>
              <a:rPr lang="en-US" b="1" dirty="0">
                <a:solidFill>
                  <a:srgbClr val="FF0000"/>
                </a:solidFill>
              </a:rPr>
              <a:t>the traits of those who did not.</a:t>
            </a:r>
            <a:endParaRPr lang="en-IN" b="1" dirty="0">
              <a:solidFill>
                <a:srgbClr val="FF0000"/>
              </a:solidFill>
            </a:endParaRPr>
          </a:p>
          <a:p>
            <a:pPr marL="514350" indent="-514350" algn="just">
              <a:lnSpc>
                <a:spcPct val="150000"/>
              </a:lnSpc>
              <a:buFont typeface="+mj-lt"/>
              <a:buAutoNum type="alphaUcPeriod"/>
            </a:pPr>
            <a:r>
              <a:rPr lang="en-US" dirty="0"/>
              <a:t> </a:t>
            </a:r>
            <a:r>
              <a:rPr lang="en-US" dirty="0" smtClean="0"/>
              <a:t>They </a:t>
            </a:r>
            <a:r>
              <a:rPr lang="en-US" dirty="0"/>
              <a:t>attempted to compare the traits of </a:t>
            </a:r>
            <a:r>
              <a:rPr lang="en-US" b="1" dirty="0"/>
              <a:t>effective</a:t>
            </a:r>
            <a:r>
              <a:rPr lang="en-US" dirty="0"/>
              <a:t> leaders with those of </a:t>
            </a:r>
            <a:r>
              <a:rPr lang="en-US" b="1" dirty="0"/>
              <a:t>ineffective</a:t>
            </a:r>
            <a:r>
              <a:rPr lang="en-US" dirty="0"/>
              <a:t> leaders.</a:t>
            </a:r>
            <a:endParaRPr lang="en-IN" dirty="0"/>
          </a:p>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fontScale="62500" lnSpcReduction="20000"/>
          </a:bodyPr>
          <a:lstStyle/>
          <a:p>
            <a:pPr marL="0" indent="0" algn="just">
              <a:lnSpc>
                <a:spcPct val="170000"/>
              </a:lnSpc>
              <a:buNone/>
            </a:pPr>
            <a:r>
              <a:rPr lang="en-US" dirty="0"/>
              <a:t>Generally, the efforts to identify universal leadership traits ran into difficulties for the following reasons:</a:t>
            </a:r>
            <a:endParaRPr lang="en-IN" dirty="0"/>
          </a:p>
          <a:p>
            <a:pPr marL="514350" indent="-514350" algn="just">
              <a:lnSpc>
                <a:spcPct val="170000"/>
              </a:lnSpc>
              <a:buFont typeface="+mj-lt"/>
              <a:buAutoNum type="arabicPeriod"/>
            </a:pPr>
            <a:r>
              <a:rPr lang="en-US" dirty="0"/>
              <a:t> </a:t>
            </a:r>
            <a:r>
              <a:rPr lang="en-US" dirty="0" smtClean="0"/>
              <a:t>Not </a:t>
            </a:r>
            <a:r>
              <a:rPr lang="en-US" dirty="0"/>
              <a:t>all leaders possess all the traits and many non-leaders may possess most of the traits.</a:t>
            </a:r>
            <a:endParaRPr lang="en-IN" dirty="0"/>
          </a:p>
          <a:p>
            <a:pPr marL="514350" indent="-514350" algn="just">
              <a:lnSpc>
                <a:spcPct val="170000"/>
              </a:lnSpc>
              <a:buFont typeface="+mj-lt"/>
              <a:buAutoNum type="arabicPeriod"/>
            </a:pPr>
            <a:r>
              <a:rPr lang="en-US" dirty="0"/>
              <a:t> </a:t>
            </a:r>
            <a:r>
              <a:rPr lang="en-US" dirty="0" smtClean="0"/>
              <a:t>It </a:t>
            </a:r>
            <a:r>
              <a:rPr lang="en-US" dirty="0"/>
              <a:t>gives no guidance as to the magnitude of each trait for a person to be a leader.</a:t>
            </a:r>
            <a:endParaRPr lang="en-IN" dirty="0"/>
          </a:p>
          <a:p>
            <a:pPr marL="514350" indent="-514350" algn="just">
              <a:lnSpc>
                <a:spcPct val="170000"/>
              </a:lnSpc>
              <a:buFont typeface="+mj-lt"/>
              <a:buAutoNum type="arabicPeriod"/>
            </a:pPr>
            <a:r>
              <a:rPr lang="en-US" dirty="0"/>
              <a:t> </a:t>
            </a:r>
            <a:r>
              <a:rPr lang="en-US" dirty="0" smtClean="0"/>
              <a:t>No </a:t>
            </a:r>
            <a:r>
              <a:rPr lang="en-US" dirty="0"/>
              <a:t>agreement has been reached as to what their relationships are to the actual instances of leadership.</a:t>
            </a:r>
            <a:endParaRPr lang="en-IN" dirty="0"/>
          </a:p>
          <a:p>
            <a:pPr marL="514350" indent="-514350" algn="just">
              <a:lnSpc>
                <a:spcPct val="170000"/>
              </a:lnSpc>
              <a:buFont typeface="+mj-lt"/>
              <a:buAutoNum type="arabicPeriod"/>
            </a:pPr>
            <a:r>
              <a:rPr lang="en-US" dirty="0"/>
              <a:t> </a:t>
            </a:r>
            <a:r>
              <a:rPr lang="en-US" dirty="0" smtClean="0"/>
              <a:t>Traits </a:t>
            </a:r>
            <a:r>
              <a:rPr lang="en-US" dirty="0"/>
              <a:t>tend to be a chicken-and-egg proposition i.e. Successful leaders may display traits such as good vocabulary, education and self-confidence after they have assumed leadership positions.</a:t>
            </a:r>
            <a:endParaRPr lang="en-IN" dirty="0"/>
          </a:p>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4"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wipe(down)">
                                      <p:cBhvr>
                                        <p:cTn id="2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US" b="1" dirty="0"/>
              <a:t>B. Behavioral Theories</a:t>
            </a:r>
            <a:endParaRPr lang="en-IN" dirty="0"/>
          </a:p>
        </p:txBody>
      </p:sp>
      <p:sp>
        <p:nvSpPr>
          <p:cNvPr id="3" name="Content Placeholder 2"/>
          <p:cNvSpPr>
            <a:spLocks noGrp="1"/>
          </p:cNvSpPr>
          <p:nvPr>
            <p:ph idx="1"/>
          </p:nvPr>
        </p:nvSpPr>
        <p:spPr>
          <a:xfrm>
            <a:off x="251520" y="980728"/>
            <a:ext cx="8640960" cy="5616624"/>
          </a:xfrm>
        </p:spPr>
        <p:txBody>
          <a:bodyPr>
            <a:normAutofit fontScale="85000" lnSpcReduction="10000"/>
          </a:bodyPr>
          <a:lstStyle/>
          <a:p>
            <a:pPr algn="just">
              <a:lnSpc>
                <a:spcPct val="150000"/>
              </a:lnSpc>
            </a:pPr>
            <a:r>
              <a:rPr lang="en-US" dirty="0"/>
              <a:t>When it became evident that effective leaders did not seem to have any </a:t>
            </a:r>
            <a:r>
              <a:rPr lang="en-US" b="1" i="1" dirty="0">
                <a:solidFill>
                  <a:srgbClr val="0000FF"/>
                </a:solidFill>
              </a:rPr>
              <a:t>distinguishing traits or characteristics</a:t>
            </a:r>
            <a:r>
              <a:rPr lang="en-US" dirty="0"/>
              <a:t>, researchers tried to isolate the behaviors that made </a:t>
            </a:r>
            <a:r>
              <a:rPr lang="en-US" b="1" dirty="0">
                <a:solidFill>
                  <a:srgbClr val="FF0000"/>
                </a:solidFill>
              </a:rPr>
              <a:t>leaders effective</a:t>
            </a:r>
            <a:r>
              <a:rPr lang="en-US" dirty="0" smtClean="0"/>
              <a:t>.</a:t>
            </a:r>
          </a:p>
          <a:p>
            <a:pPr algn="just">
              <a:lnSpc>
                <a:spcPct val="150000"/>
              </a:lnSpc>
            </a:pPr>
            <a:r>
              <a:rPr lang="en-US" dirty="0" smtClean="0"/>
              <a:t>In </a:t>
            </a:r>
            <a:r>
              <a:rPr lang="en-US" dirty="0"/>
              <a:t>other words, rather than try to figure out what effective leaders were, researchers tried to determine what effective leaders did, how they delegated tasks, how they communicated with and tried to motivate their subordinates, how they carried out their tasks, and so no. </a:t>
            </a:r>
            <a:endParaRPr lang="en-US" dirty="0" smtClean="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fontScale="85000" lnSpcReduction="10000"/>
          </a:bodyPr>
          <a:lstStyle/>
          <a:p>
            <a:pPr algn="just">
              <a:lnSpc>
                <a:spcPct val="150000"/>
              </a:lnSpc>
            </a:pPr>
            <a:r>
              <a:rPr lang="en-US" dirty="0" smtClean="0"/>
              <a:t>This tries to answer the questions “What do effective leaders do? What ineffective leaders don't do? How do subordinate react emotionally and behaviorally (performance) to what the leader does?"</a:t>
            </a:r>
            <a:endParaRPr lang="en-IN" dirty="0" smtClean="0"/>
          </a:p>
          <a:p>
            <a:pPr algn="just">
              <a:lnSpc>
                <a:spcPct val="150000"/>
              </a:lnSpc>
            </a:pPr>
            <a:r>
              <a:rPr lang="en-US" dirty="0" smtClean="0"/>
              <a:t>Two </a:t>
            </a:r>
            <a:r>
              <a:rPr lang="en-US" dirty="0"/>
              <a:t>major dimensions of leader behavior emerged from this body of research; </a:t>
            </a:r>
            <a:r>
              <a:rPr lang="en-US" b="1" dirty="0"/>
              <a:t>one deals with </a:t>
            </a:r>
            <a:r>
              <a:rPr lang="en-US" b="1" dirty="0">
                <a:solidFill>
                  <a:srgbClr val="0000FF"/>
                </a:solidFill>
              </a:rPr>
              <a:t>how leaders get the </a:t>
            </a:r>
            <a:r>
              <a:rPr lang="en-US" b="1" i="1" dirty="0">
                <a:solidFill>
                  <a:srgbClr val="0000FF"/>
                </a:solidFill>
              </a:rPr>
              <a:t>job done </a:t>
            </a:r>
            <a:r>
              <a:rPr lang="en-US" b="1" dirty="0"/>
              <a:t>and the other deals with how </a:t>
            </a:r>
            <a:r>
              <a:rPr lang="en-US" b="1" i="1" dirty="0">
                <a:solidFill>
                  <a:srgbClr val="FF0000"/>
                </a:solidFill>
              </a:rPr>
              <a:t>leaders treat and interact </a:t>
            </a:r>
            <a:r>
              <a:rPr lang="en-US" b="1" dirty="0"/>
              <a:t>with their subordinates.</a:t>
            </a:r>
            <a:endParaRPr lang="en-IN" b="1" dirty="0"/>
          </a:p>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US" b="1" i="1" dirty="0" smtClean="0">
                <a:solidFill>
                  <a:srgbClr val="0000FF"/>
                </a:solidFill>
              </a:rPr>
              <a:t>The University of Michigan Studies</a:t>
            </a:r>
            <a:endParaRPr lang="en-IN" b="1" dirty="0">
              <a:solidFill>
                <a:srgbClr val="0000FF"/>
              </a:solidFill>
            </a:endParaRPr>
          </a:p>
        </p:txBody>
      </p:sp>
      <p:sp>
        <p:nvSpPr>
          <p:cNvPr id="3" name="Content Placeholder 2"/>
          <p:cNvSpPr>
            <a:spLocks noGrp="1"/>
          </p:cNvSpPr>
          <p:nvPr>
            <p:ph idx="1"/>
          </p:nvPr>
        </p:nvSpPr>
        <p:spPr>
          <a:xfrm>
            <a:off x="251520" y="980728"/>
            <a:ext cx="8640960" cy="5616624"/>
          </a:xfrm>
        </p:spPr>
        <p:txBody>
          <a:bodyPr>
            <a:normAutofit fontScale="85000" lnSpcReduction="10000"/>
          </a:bodyPr>
          <a:lstStyle/>
          <a:p>
            <a:pPr algn="just"/>
            <a:r>
              <a:rPr lang="en-US" dirty="0" smtClean="0"/>
              <a:t>Through </a:t>
            </a:r>
            <a:r>
              <a:rPr lang="en-US" dirty="0"/>
              <a:t>interviewing leaders and followers, researchers at the University of Michigan identified two distinct styles of leadership, referred to as </a:t>
            </a:r>
            <a:r>
              <a:rPr lang="en-US" i="1" dirty="0"/>
              <a:t>.</a:t>
            </a:r>
            <a:r>
              <a:rPr lang="en-US" b="1" i="1" dirty="0"/>
              <a:t>job-centered</a:t>
            </a:r>
            <a:r>
              <a:rPr lang="en-US" dirty="0"/>
              <a:t> and </a:t>
            </a:r>
            <a:r>
              <a:rPr lang="en-US" b="1" i="1" dirty="0"/>
              <a:t>employee - centered.</a:t>
            </a:r>
            <a:endParaRPr lang="en-IN" dirty="0"/>
          </a:p>
          <a:p>
            <a:pPr algn="just"/>
            <a:r>
              <a:rPr lang="en-US" smtClean="0"/>
              <a:t>The </a:t>
            </a:r>
            <a:r>
              <a:rPr lang="en-US" b="1" i="1" dirty="0"/>
              <a:t>job</a:t>
            </a:r>
            <a:r>
              <a:rPr lang="en-US" b="1" dirty="0"/>
              <a:t>-</a:t>
            </a:r>
            <a:r>
              <a:rPr lang="en-US" b="1" i="1" dirty="0"/>
              <a:t>centered</a:t>
            </a:r>
            <a:r>
              <a:rPr lang="en-US" dirty="0"/>
              <a:t> leader practices close supervision on the subordinates’ performance. This leader relies on coercion, reward, and legitimate power to influence the behavior and performance of followers.</a:t>
            </a:r>
            <a:endParaRPr lang="en-IN" dirty="0"/>
          </a:p>
          <a:p>
            <a:pPr algn="just"/>
            <a:r>
              <a:rPr lang="en-US" dirty="0"/>
              <a:t> </a:t>
            </a:r>
            <a:r>
              <a:rPr lang="en-US" dirty="0" smtClean="0"/>
              <a:t>The </a:t>
            </a:r>
            <a:r>
              <a:rPr lang="en-US" b="1" i="1" dirty="0"/>
              <a:t>employee-centered</a:t>
            </a:r>
            <a:r>
              <a:rPr lang="en-US" dirty="0"/>
              <a:t> leader believes in delegating authority and supporting followers in satisfying their needs by creating a supportive work environment. </a:t>
            </a:r>
            <a:endParaRPr lang="en-US" dirty="0" smtClean="0"/>
          </a:p>
          <a:p>
            <a:pPr algn="just"/>
            <a:r>
              <a:rPr lang="en-US" dirty="0" smtClean="0"/>
              <a:t>The </a:t>
            </a:r>
            <a:r>
              <a:rPr lang="en-US" dirty="0"/>
              <a:t>employee centered leader is concerned with followers', their personal advancement, growth and achievement.</a:t>
            </a:r>
            <a:endParaRPr lang="en-IN" dirty="0"/>
          </a:p>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wipe(down)">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4"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wipe(down)">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wipe(down)">
                                      <p:cBhvr>
                                        <p:cTn id="2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41176" y="116632"/>
            <a:ext cx="8507288" cy="706090"/>
          </a:xfrm>
        </p:spPr>
        <p:txBody>
          <a:bodyPr>
            <a:normAutofit fontScale="90000"/>
          </a:bodyPr>
          <a:lstStyle/>
          <a:p>
            <a:pPr algn="l"/>
            <a:r>
              <a:rPr lang="en-IN" dirty="0" smtClean="0"/>
              <a:t>Cont’d….</a:t>
            </a:r>
            <a:endParaRPr lang="en-IN" dirty="0"/>
          </a:p>
        </p:txBody>
      </p:sp>
      <p:sp>
        <p:nvSpPr>
          <p:cNvPr id="3" name="Content Placeholder 2"/>
          <p:cNvSpPr>
            <a:spLocks noGrp="1"/>
          </p:cNvSpPr>
          <p:nvPr>
            <p:ph idx="1"/>
          </p:nvPr>
        </p:nvSpPr>
        <p:spPr>
          <a:xfrm>
            <a:off x="251520" y="980728"/>
            <a:ext cx="8640960" cy="5616624"/>
          </a:xfrm>
        </p:spPr>
        <p:txBody>
          <a:bodyPr>
            <a:normAutofit/>
          </a:bodyPr>
          <a:lstStyle/>
          <a:p>
            <a:pPr algn="just">
              <a:lnSpc>
                <a:spcPct val="150000"/>
              </a:lnSpc>
            </a:pPr>
            <a:endParaRPr lang="en-IN" dirty="0"/>
          </a:p>
        </p:txBody>
      </p:sp>
    </p:spTree>
    <p:extLst>
      <p:ext uri="{BB962C8B-B14F-4D97-AF65-F5344CB8AC3E}">
        <p14:creationId xmlns:p14="http://schemas.microsoft.com/office/powerpoint/2010/main" val="10783678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4" fill="hold" grpId="0" nodeType="clickEffect" nodePh="1">
                                  <p:stCondLst>
                                    <p:cond delay="0"/>
                                  </p:stCondLst>
                                  <p:endCondLst>
                                    <p:cond evt="begin" delay="0">
                                      <p:tn val="5"/>
                                    </p:cond>
                                  </p:end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down)">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678</TotalTime>
  <Words>430</Words>
  <Application>Microsoft Office PowerPoint</Application>
  <PresentationFormat>On-screen Show (4:3)</PresentationFormat>
  <Paragraphs>56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Office Theme</vt:lpstr>
      <vt:lpstr>Leadership and Change Management  (MBA5023)  Chapter Two: 2.2 Leadership Theories</vt:lpstr>
      <vt:lpstr>A. Trait Theory</vt:lpstr>
      <vt:lpstr>Cont’d….</vt:lpstr>
      <vt:lpstr>Cont’d….</vt:lpstr>
      <vt:lpstr>Cont’d….</vt:lpstr>
      <vt:lpstr>B. Behavioral Theories</vt:lpstr>
      <vt:lpstr>Cont’d….</vt:lpstr>
      <vt:lpstr>The University of Michigan Studies</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lpstr>Cont’d….</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Leadership and Change Management  (MBA5023)  Chapter Two: 2.2 Leadership Theories</dc:title>
  <dc:creator>essa</dc:creator>
  <cp:lastModifiedBy>essa</cp:lastModifiedBy>
  <cp:revision>11</cp:revision>
  <dcterms:created xsi:type="dcterms:W3CDTF">2020-03-18T18:29:06Z</dcterms:created>
  <dcterms:modified xsi:type="dcterms:W3CDTF">2020-03-19T05:47:55Z</dcterms:modified>
</cp:coreProperties>
</file>