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80" r:id="rId2"/>
  </p:sldMasterIdLst>
  <p:notesMasterIdLst>
    <p:notesMasterId r:id="rId31"/>
  </p:notesMasterIdLst>
  <p:sldIdLst>
    <p:sldId id="256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56" r:id="rId15"/>
    <p:sldId id="357" r:id="rId16"/>
    <p:sldId id="358" r:id="rId17"/>
    <p:sldId id="359" r:id="rId18"/>
    <p:sldId id="360" r:id="rId19"/>
    <p:sldId id="327" r:id="rId20"/>
    <p:sldId id="361" r:id="rId21"/>
    <p:sldId id="362" r:id="rId22"/>
    <p:sldId id="328" r:id="rId23"/>
    <p:sldId id="329" r:id="rId24"/>
    <p:sldId id="330" r:id="rId25"/>
    <p:sldId id="331" r:id="rId26"/>
    <p:sldId id="333" r:id="rId27"/>
    <p:sldId id="345" r:id="rId28"/>
    <p:sldId id="363" r:id="rId29"/>
    <p:sldId id="31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D11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8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3154CF-F41A-4AF0-81D1-BA949E52454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25DA13D-68AF-41DD-815D-A85FF72795C7}">
      <dgm:prSet phldrT="[Text]" custT="1"/>
      <dgm:spPr/>
      <dgm:t>
        <a:bodyPr/>
        <a:lstStyle/>
        <a:p>
          <a:r>
            <a:rPr lang="en-GB" sz="2000" dirty="0" smtClean="0"/>
            <a:t>Ethnographic </a:t>
          </a:r>
          <a:endParaRPr lang="en-GB" sz="2000" dirty="0"/>
        </a:p>
      </dgm:t>
    </dgm:pt>
    <dgm:pt modelId="{E3FA1DC2-3CB4-4DE2-9CA3-D9E1DC3B0668}" type="parTrans" cxnId="{32851868-5322-4A5B-916B-72531EF828B9}">
      <dgm:prSet/>
      <dgm:spPr/>
      <dgm:t>
        <a:bodyPr/>
        <a:lstStyle/>
        <a:p>
          <a:endParaRPr lang="en-GB"/>
        </a:p>
      </dgm:t>
    </dgm:pt>
    <dgm:pt modelId="{060250E1-D611-48D1-A548-C608631C881F}" type="sibTrans" cxnId="{32851868-5322-4A5B-916B-72531EF828B9}">
      <dgm:prSet/>
      <dgm:spPr/>
      <dgm:t>
        <a:bodyPr/>
        <a:lstStyle/>
        <a:p>
          <a:endParaRPr lang="en-GB"/>
        </a:p>
      </dgm:t>
    </dgm:pt>
    <dgm:pt modelId="{417BCF68-B0C2-4099-AF3C-3A51E45F81A4}">
      <dgm:prSet phldrT="[Text]"/>
      <dgm:spPr/>
      <dgm:t>
        <a:bodyPr/>
        <a:lstStyle/>
        <a:p>
          <a:r>
            <a:rPr lang="en-GB" dirty="0" smtClean="0"/>
            <a:t>It is investigating how people adapt to new living conditions like prison, care home </a:t>
          </a:r>
          <a:r>
            <a:rPr lang="en-GB" dirty="0" err="1" smtClean="0"/>
            <a:t>etc</a:t>
          </a:r>
          <a:r>
            <a:rPr lang="en-GB" dirty="0" smtClean="0"/>
            <a:t>…</a:t>
          </a:r>
          <a:endParaRPr lang="en-GB" dirty="0"/>
        </a:p>
      </dgm:t>
    </dgm:pt>
    <dgm:pt modelId="{951267AA-C297-4A25-B53C-41C6944DB7F4}" type="parTrans" cxnId="{DEEC4F8A-0E26-450C-9385-0AC69E83F919}">
      <dgm:prSet/>
      <dgm:spPr/>
      <dgm:t>
        <a:bodyPr/>
        <a:lstStyle/>
        <a:p>
          <a:endParaRPr lang="en-GB"/>
        </a:p>
      </dgm:t>
    </dgm:pt>
    <dgm:pt modelId="{D5BA8370-A8A7-4EBC-A279-4910C1B67255}" type="sibTrans" cxnId="{DEEC4F8A-0E26-450C-9385-0AC69E83F919}">
      <dgm:prSet/>
      <dgm:spPr/>
      <dgm:t>
        <a:bodyPr/>
        <a:lstStyle/>
        <a:p>
          <a:endParaRPr lang="en-GB"/>
        </a:p>
      </dgm:t>
    </dgm:pt>
    <dgm:pt modelId="{B42DCBAC-800F-436D-8A8F-597E16FBE520}">
      <dgm:prSet phldrT="[Text]"/>
      <dgm:spPr/>
      <dgm:t>
        <a:bodyPr/>
        <a:lstStyle/>
        <a:p>
          <a:r>
            <a:rPr lang="en-GB" dirty="0" smtClean="0"/>
            <a:t>The researcher observes and analyses the social, ethnic, norms, and manners of communication on complex culture.  The focus will be based on themes. </a:t>
          </a:r>
          <a:endParaRPr lang="en-GB" dirty="0"/>
        </a:p>
      </dgm:t>
    </dgm:pt>
    <dgm:pt modelId="{5B9B40C2-7CE7-4FDD-9A4C-2C71FD80FB4B}" type="parTrans" cxnId="{42EF28C3-33D2-4D4D-B701-8ABC5FF2BBEC}">
      <dgm:prSet/>
      <dgm:spPr/>
      <dgm:t>
        <a:bodyPr/>
        <a:lstStyle/>
        <a:p>
          <a:endParaRPr lang="en-GB"/>
        </a:p>
      </dgm:t>
    </dgm:pt>
    <dgm:pt modelId="{232F1DBF-BFA2-42F4-84E1-E72A28DC2384}" type="sibTrans" cxnId="{42EF28C3-33D2-4D4D-B701-8ABC5FF2BBEC}">
      <dgm:prSet/>
      <dgm:spPr/>
      <dgm:t>
        <a:bodyPr/>
        <a:lstStyle/>
        <a:p>
          <a:endParaRPr lang="en-GB"/>
        </a:p>
      </dgm:t>
    </dgm:pt>
    <dgm:pt modelId="{3D72B85D-A017-40D1-A877-28695263ABF6}">
      <dgm:prSet phldrT="[Text]"/>
      <dgm:spPr/>
      <dgm:t>
        <a:bodyPr/>
        <a:lstStyle/>
        <a:p>
          <a:r>
            <a:rPr lang="en-GB" dirty="0" smtClean="0"/>
            <a:t>Constant comparative </a:t>
          </a:r>
          <a:endParaRPr lang="en-GB" dirty="0"/>
        </a:p>
      </dgm:t>
    </dgm:pt>
    <dgm:pt modelId="{F86EFD1C-9CC0-4974-B7F9-2119F8C02B24}" type="parTrans" cxnId="{433C5F60-FCE6-4D82-900F-E439E19061FA}">
      <dgm:prSet/>
      <dgm:spPr/>
      <dgm:t>
        <a:bodyPr/>
        <a:lstStyle/>
        <a:p>
          <a:endParaRPr lang="en-GB"/>
        </a:p>
      </dgm:t>
    </dgm:pt>
    <dgm:pt modelId="{691B3405-0F87-4C15-A0D0-ECEA2F9EAC34}" type="sibTrans" cxnId="{433C5F60-FCE6-4D82-900F-E439E19061FA}">
      <dgm:prSet/>
      <dgm:spPr/>
      <dgm:t>
        <a:bodyPr/>
        <a:lstStyle/>
        <a:p>
          <a:endParaRPr lang="en-GB"/>
        </a:p>
      </dgm:t>
    </dgm:pt>
    <dgm:pt modelId="{A45A5053-6AC5-41DE-8FBF-DA3D61F2FAD2}">
      <dgm:prSet phldrT="[Text]"/>
      <dgm:spPr/>
      <dgm:t>
        <a:bodyPr/>
        <a:lstStyle/>
        <a:p>
          <a:r>
            <a:rPr lang="en-GB" dirty="0" smtClean="0"/>
            <a:t>It is taking one data (one interview, one observation, statement, document analysis) and compare it with other to develop conceptualization.  </a:t>
          </a:r>
          <a:endParaRPr lang="en-GB" dirty="0"/>
        </a:p>
      </dgm:t>
    </dgm:pt>
    <dgm:pt modelId="{BEAB1537-583B-4FA5-A20D-2C7FC8F608D5}" type="parTrans" cxnId="{168029F2-A1A5-455E-ADD8-EA3675103673}">
      <dgm:prSet/>
      <dgm:spPr/>
      <dgm:t>
        <a:bodyPr/>
        <a:lstStyle/>
        <a:p>
          <a:endParaRPr lang="en-GB"/>
        </a:p>
      </dgm:t>
    </dgm:pt>
    <dgm:pt modelId="{3C817FDA-5FC2-4625-9864-3FFED8E9D84C}" type="sibTrans" cxnId="{168029F2-A1A5-455E-ADD8-EA3675103673}">
      <dgm:prSet/>
      <dgm:spPr/>
      <dgm:t>
        <a:bodyPr/>
        <a:lstStyle/>
        <a:p>
          <a:endParaRPr lang="en-GB"/>
        </a:p>
      </dgm:t>
    </dgm:pt>
    <dgm:pt modelId="{D01943B8-1169-4C9C-BCB5-7DA0545E0B1D}">
      <dgm:prSet phldrT="[Text]"/>
      <dgm:spPr/>
      <dgm:t>
        <a:bodyPr/>
        <a:lstStyle/>
        <a:p>
          <a:r>
            <a:rPr lang="en-GB" dirty="0" smtClean="0"/>
            <a:t>Phonological </a:t>
          </a:r>
          <a:endParaRPr lang="en-GB" dirty="0"/>
        </a:p>
      </dgm:t>
    </dgm:pt>
    <dgm:pt modelId="{7F4851DC-352E-4B47-9AE4-90C562EF81FB}" type="parTrans" cxnId="{9632F1A4-768A-4B77-B073-835939C62671}">
      <dgm:prSet/>
      <dgm:spPr/>
      <dgm:t>
        <a:bodyPr/>
        <a:lstStyle/>
        <a:p>
          <a:endParaRPr lang="en-GB"/>
        </a:p>
      </dgm:t>
    </dgm:pt>
    <dgm:pt modelId="{5DD3D40D-02F9-423A-A128-75F101EF5FEB}" type="sibTrans" cxnId="{9632F1A4-768A-4B77-B073-835939C62671}">
      <dgm:prSet/>
      <dgm:spPr/>
      <dgm:t>
        <a:bodyPr/>
        <a:lstStyle/>
        <a:p>
          <a:endParaRPr lang="en-GB"/>
        </a:p>
      </dgm:t>
    </dgm:pt>
    <dgm:pt modelId="{1DD8CA85-DC08-473D-954E-3D798EA3B5A1}">
      <dgm:prSet phldrT="[Text]"/>
      <dgm:spPr/>
      <dgm:t>
        <a:bodyPr/>
        <a:lstStyle/>
        <a:p>
          <a:r>
            <a:rPr lang="en-GB" dirty="0" smtClean="0"/>
            <a:t>It is the science of experience observed through observation. </a:t>
          </a:r>
          <a:endParaRPr lang="en-GB" dirty="0"/>
        </a:p>
      </dgm:t>
    </dgm:pt>
    <dgm:pt modelId="{01DD3B28-1FE1-419D-9576-7EDCA9D767C0}" type="parTrans" cxnId="{16438671-32E5-4AC6-A81F-8367BE55F909}">
      <dgm:prSet/>
      <dgm:spPr/>
      <dgm:t>
        <a:bodyPr/>
        <a:lstStyle/>
        <a:p>
          <a:endParaRPr lang="en-GB"/>
        </a:p>
      </dgm:t>
    </dgm:pt>
    <dgm:pt modelId="{99C8C301-26A2-49A5-9C96-379113E0F8F7}" type="sibTrans" cxnId="{16438671-32E5-4AC6-A81F-8367BE55F909}">
      <dgm:prSet/>
      <dgm:spPr/>
      <dgm:t>
        <a:bodyPr/>
        <a:lstStyle/>
        <a:p>
          <a:endParaRPr lang="en-GB"/>
        </a:p>
      </dgm:t>
    </dgm:pt>
    <dgm:pt modelId="{223DC5B5-6EB9-452B-88C8-3D8979EA1825}">
      <dgm:prSet phldrT="[Text]"/>
      <dgm:spPr/>
      <dgm:t>
        <a:bodyPr/>
        <a:lstStyle/>
        <a:p>
          <a:r>
            <a:rPr lang="en-GB" dirty="0" smtClean="0"/>
            <a:t>It is stating the story in to themes. </a:t>
          </a:r>
          <a:r>
            <a:rPr lang="en-GB" dirty="0" err="1" smtClean="0"/>
            <a:t>E.g</a:t>
          </a:r>
          <a:r>
            <a:rPr lang="en-GB" dirty="0" smtClean="0"/>
            <a:t> </a:t>
          </a:r>
          <a:r>
            <a:rPr lang="en-GB" dirty="0" err="1" smtClean="0"/>
            <a:t>mis</a:t>
          </a:r>
          <a:r>
            <a:rPr lang="en-GB" dirty="0" smtClean="0"/>
            <a:t> treatment and loss of responsibility stating after detailed observation. </a:t>
          </a:r>
          <a:endParaRPr lang="en-GB" dirty="0"/>
        </a:p>
      </dgm:t>
    </dgm:pt>
    <dgm:pt modelId="{143919E8-A67F-49C6-81CF-79A192C7B809}" type="parTrans" cxnId="{9E49AA09-31E6-41BA-AA37-F63BD15051F7}">
      <dgm:prSet/>
      <dgm:spPr/>
      <dgm:t>
        <a:bodyPr/>
        <a:lstStyle/>
        <a:p>
          <a:endParaRPr lang="en-GB"/>
        </a:p>
      </dgm:t>
    </dgm:pt>
    <dgm:pt modelId="{DB5DC324-09F5-4C81-8B33-0029B6B44D9D}" type="sibTrans" cxnId="{9E49AA09-31E6-41BA-AA37-F63BD15051F7}">
      <dgm:prSet/>
      <dgm:spPr/>
      <dgm:t>
        <a:bodyPr/>
        <a:lstStyle/>
        <a:p>
          <a:endParaRPr lang="en-GB"/>
        </a:p>
      </dgm:t>
    </dgm:pt>
    <dgm:pt modelId="{07094068-F16C-423D-9736-6C3B8B8D86C2}" type="pres">
      <dgm:prSet presAssocID="{103154CF-F41A-4AF0-81D1-BA949E5245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8BB1CE4-CC9F-4FEB-B8F9-8AD3F7F70393}" type="pres">
      <dgm:prSet presAssocID="{425DA13D-68AF-41DD-815D-A85FF72795C7}" presName="linNode" presStyleCnt="0"/>
      <dgm:spPr/>
    </dgm:pt>
    <dgm:pt modelId="{B5F3CF87-7931-4C66-8525-3511C4F6B27E}" type="pres">
      <dgm:prSet presAssocID="{425DA13D-68AF-41DD-815D-A85FF72795C7}" presName="parentText" presStyleLbl="node1" presStyleIdx="0" presStyleCnt="3" custScaleX="7058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78AEFDA-076E-44B9-90BD-0905D1C03320}" type="pres">
      <dgm:prSet presAssocID="{425DA13D-68AF-41DD-815D-A85FF72795C7}" presName="descendantText" presStyleLbl="alignAccFollowNode1" presStyleIdx="0" presStyleCnt="3" custScaleX="127104" custScaleY="1335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3CC6EB7-A8BE-4F82-8B32-BBA367F4E68D}" type="pres">
      <dgm:prSet presAssocID="{060250E1-D611-48D1-A548-C608631C881F}" presName="sp" presStyleCnt="0"/>
      <dgm:spPr/>
    </dgm:pt>
    <dgm:pt modelId="{A6F21AFB-B1D1-4BAF-959B-CC1C9F8A903E}" type="pres">
      <dgm:prSet presAssocID="{3D72B85D-A017-40D1-A877-28695263ABF6}" presName="linNode" presStyleCnt="0"/>
      <dgm:spPr/>
    </dgm:pt>
    <dgm:pt modelId="{4A32AD36-4029-486A-AA8C-E24268E320C1}" type="pres">
      <dgm:prSet presAssocID="{3D72B85D-A017-40D1-A877-28695263ABF6}" presName="parentText" presStyleLbl="node1" presStyleIdx="1" presStyleCnt="3" custScaleX="695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128774-9E22-4F5E-B582-5DC8148B4BDA}" type="pres">
      <dgm:prSet presAssocID="{3D72B85D-A017-40D1-A877-28695263ABF6}" presName="descendantText" presStyleLbl="alignAccFollowNode1" presStyleIdx="1" presStyleCnt="3" custScaleX="11944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155FDE4-5973-4765-9E15-C162369E102A}" type="pres">
      <dgm:prSet presAssocID="{691B3405-0F87-4C15-A0D0-ECEA2F9EAC34}" presName="sp" presStyleCnt="0"/>
      <dgm:spPr/>
    </dgm:pt>
    <dgm:pt modelId="{B54D32C9-A34C-4C80-A063-B5AE296F6D82}" type="pres">
      <dgm:prSet presAssocID="{D01943B8-1169-4C9C-BCB5-7DA0545E0B1D}" presName="linNode" presStyleCnt="0"/>
      <dgm:spPr/>
    </dgm:pt>
    <dgm:pt modelId="{C8BCC341-75F8-4042-B061-25127F10770C}" type="pres">
      <dgm:prSet presAssocID="{D01943B8-1169-4C9C-BCB5-7DA0545E0B1D}" presName="parentText" presStyleLbl="node1" presStyleIdx="2" presStyleCnt="3" custScaleX="7058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5222876-D44D-4F8E-9A1C-1893F56FA670}" type="pres">
      <dgm:prSet presAssocID="{D01943B8-1169-4C9C-BCB5-7DA0545E0B1D}" presName="descendantText" presStyleLbl="alignAccFollowNode1" presStyleIdx="2" presStyleCnt="3" custScaleX="12871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74B9AB4-D03A-4C3F-80DA-3167D07DCAAA}" type="presOf" srcId="{417BCF68-B0C2-4099-AF3C-3A51E45F81A4}" destId="{078AEFDA-076E-44B9-90BD-0905D1C03320}" srcOrd="0" destOrd="0" presId="urn:microsoft.com/office/officeart/2005/8/layout/vList5"/>
    <dgm:cxn modelId="{F371FF49-AA53-4F07-A162-B63089479689}" type="presOf" srcId="{B42DCBAC-800F-436D-8A8F-597E16FBE520}" destId="{078AEFDA-076E-44B9-90BD-0905D1C03320}" srcOrd="0" destOrd="1" presId="urn:microsoft.com/office/officeart/2005/8/layout/vList5"/>
    <dgm:cxn modelId="{DEEC4F8A-0E26-450C-9385-0AC69E83F919}" srcId="{425DA13D-68AF-41DD-815D-A85FF72795C7}" destId="{417BCF68-B0C2-4099-AF3C-3A51E45F81A4}" srcOrd="0" destOrd="0" parTransId="{951267AA-C297-4A25-B53C-41C6944DB7F4}" sibTransId="{D5BA8370-A8A7-4EBC-A279-4910C1B67255}"/>
    <dgm:cxn modelId="{08EFC571-07D8-42FE-BE09-E6C46E8A0920}" type="presOf" srcId="{1DD8CA85-DC08-473D-954E-3D798EA3B5A1}" destId="{A5222876-D44D-4F8E-9A1C-1893F56FA670}" srcOrd="0" destOrd="0" presId="urn:microsoft.com/office/officeart/2005/8/layout/vList5"/>
    <dgm:cxn modelId="{9632F1A4-768A-4B77-B073-835939C62671}" srcId="{103154CF-F41A-4AF0-81D1-BA949E524547}" destId="{D01943B8-1169-4C9C-BCB5-7DA0545E0B1D}" srcOrd="2" destOrd="0" parTransId="{7F4851DC-352E-4B47-9AE4-90C562EF81FB}" sibTransId="{5DD3D40D-02F9-423A-A128-75F101EF5FEB}"/>
    <dgm:cxn modelId="{32851868-5322-4A5B-916B-72531EF828B9}" srcId="{103154CF-F41A-4AF0-81D1-BA949E524547}" destId="{425DA13D-68AF-41DD-815D-A85FF72795C7}" srcOrd="0" destOrd="0" parTransId="{E3FA1DC2-3CB4-4DE2-9CA3-D9E1DC3B0668}" sibTransId="{060250E1-D611-48D1-A548-C608631C881F}"/>
    <dgm:cxn modelId="{3CBF9B2D-5414-4F91-8AA8-5D8E300415E8}" type="presOf" srcId="{A45A5053-6AC5-41DE-8FBF-DA3D61F2FAD2}" destId="{98128774-9E22-4F5E-B582-5DC8148B4BDA}" srcOrd="0" destOrd="0" presId="urn:microsoft.com/office/officeart/2005/8/layout/vList5"/>
    <dgm:cxn modelId="{16438671-32E5-4AC6-A81F-8367BE55F909}" srcId="{D01943B8-1169-4C9C-BCB5-7DA0545E0B1D}" destId="{1DD8CA85-DC08-473D-954E-3D798EA3B5A1}" srcOrd="0" destOrd="0" parTransId="{01DD3B28-1FE1-419D-9576-7EDCA9D767C0}" sibTransId="{99C8C301-26A2-49A5-9C96-379113E0F8F7}"/>
    <dgm:cxn modelId="{168029F2-A1A5-455E-ADD8-EA3675103673}" srcId="{3D72B85D-A017-40D1-A877-28695263ABF6}" destId="{A45A5053-6AC5-41DE-8FBF-DA3D61F2FAD2}" srcOrd="0" destOrd="0" parTransId="{BEAB1537-583B-4FA5-A20D-2C7FC8F608D5}" sibTransId="{3C817FDA-5FC2-4625-9864-3FFED8E9D84C}"/>
    <dgm:cxn modelId="{0238DD01-1ABA-46EA-B2ED-62F859EAE49A}" type="presOf" srcId="{425DA13D-68AF-41DD-815D-A85FF72795C7}" destId="{B5F3CF87-7931-4C66-8525-3511C4F6B27E}" srcOrd="0" destOrd="0" presId="urn:microsoft.com/office/officeart/2005/8/layout/vList5"/>
    <dgm:cxn modelId="{3CAB5829-EB98-4B92-9CD2-190E9646FB7F}" type="presOf" srcId="{223DC5B5-6EB9-452B-88C8-3D8979EA1825}" destId="{A5222876-D44D-4F8E-9A1C-1893F56FA670}" srcOrd="0" destOrd="1" presId="urn:microsoft.com/office/officeart/2005/8/layout/vList5"/>
    <dgm:cxn modelId="{42EF28C3-33D2-4D4D-B701-8ABC5FF2BBEC}" srcId="{425DA13D-68AF-41DD-815D-A85FF72795C7}" destId="{B42DCBAC-800F-436D-8A8F-597E16FBE520}" srcOrd="1" destOrd="0" parTransId="{5B9B40C2-7CE7-4FDD-9A4C-2C71FD80FB4B}" sibTransId="{232F1DBF-BFA2-42F4-84E1-E72A28DC2384}"/>
    <dgm:cxn modelId="{9E49AA09-31E6-41BA-AA37-F63BD15051F7}" srcId="{D01943B8-1169-4C9C-BCB5-7DA0545E0B1D}" destId="{223DC5B5-6EB9-452B-88C8-3D8979EA1825}" srcOrd="1" destOrd="0" parTransId="{143919E8-A67F-49C6-81CF-79A192C7B809}" sibTransId="{DB5DC324-09F5-4C81-8B33-0029B6B44D9D}"/>
    <dgm:cxn modelId="{9CBAC3C6-C158-4C20-A757-A77209D004C5}" type="presOf" srcId="{D01943B8-1169-4C9C-BCB5-7DA0545E0B1D}" destId="{C8BCC341-75F8-4042-B061-25127F10770C}" srcOrd="0" destOrd="0" presId="urn:microsoft.com/office/officeart/2005/8/layout/vList5"/>
    <dgm:cxn modelId="{B6ACFDEA-09B8-4B6D-AD67-6CA5174A6D3F}" type="presOf" srcId="{103154CF-F41A-4AF0-81D1-BA949E524547}" destId="{07094068-F16C-423D-9736-6C3B8B8D86C2}" srcOrd="0" destOrd="0" presId="urn:microsoft.com/office/officeart/2005/8/layout/vList5"/>
    <dgm:cxn modelId="{C3F03187-1FB8-4191-B545-5D3B154E8B3C}" type="presOf" srcId="{3D72B85D-A017-40D1-A877-28695263ABF6}" destId="{4A32AD36-4029-486A-AA8C-E24268E320C1}" srcOrd="0" destOrd="0" presId="urn:microsoft.com/office/officeart/2005/8/layout/vList5"/>
    <dgm:cxn modelId="{433C5F60-FCE6-4D82-900F-E439E19061FA}" srcId="{103154CF-F41A-4AF0-81D1-BA949E524547}" destId="{3D72B85D-A017-40D1-A877-28695263ABF6}" srcOrd="1" destOrd="0" parTransId="{F86EFD1C-9CC0-4974-B7F9-2119F8C02B24}" sibTransId="{691B3405-0F87-4C15-A0D0-ECEA2F9EAC34}"/>
    <dgm:cxn modelId="{5E33A222-393A-4F26-93A6-EF9288B1BCD7}" type="presParOf" srcId="{07094068-F16C-423D-9736-6C3B8B8D86C2}" destId="{78BB1CE4-CC9F-4FEB-B8F9-8AD3F7F70393}" srcOrd="0" destOrd="0" presId="urn:microsoft.com/office/officeart/2005/8/layout/vList5"/>
    <dgm:cxn modelId="{617E96A2-0F69-46F4-8370-2F30E4D0EAAE}" type="presParOf" srcId="{78BB1CE4-CC9F-4FEB-B8F9-8AD3F7F70393}" destId="{B5F3CF87-7931-4C66-8525-3511C4F6B27E}" srcOrd="0" destOrd="0" presId="urn:microsoft.com/office/officeart/2005/8/layout/vList5"/>
    <dgm:cxn modelId="{CDDFB36C-D633-4713-ACDB-26226ABAF289}" type="presParOf" srcId="{78BB1CE4-CC9F-4FEB-B8F9-8AD3F7F70393}" destId="{078AEFDA-076E-44B9-90BD-0905D1C03320}" srcOrd="1" destOrd="0" presId="urn:microsoft.com/office/officeart/2005/8/layout/vList5"/>
    <dgm:cxn modelId="{15101BC2-17E1-4C45-849C-EFBA1F1D3F86}" type="presParOf" srcId="{07094068-F16C-423D-9736-6C3B8B8D86C2}" destId="{23CC6EB7-A8BE-4F82-8B32-BBA367F4E68D}" srcOrd="1" destOrd="0" presId="urn:microsoft.com/office/officeart/2005/8/layout/vList5"/>
    <dgm:cxn modelId="{0598EAE4-0E44-4A2F-90CA-0E7C23A733EB}" type="presParOf" srcId="{07094068-F16C-423D-9736-6C3B8B8D86C2}" destId="{A6F21AFB-B1D1-4BAF-959B-CC1C9F8A903E}" srcOrd="2" destOrd="0" presId="urn:microsoft.com/office/officeart/2005/8/layout/vList5"/>
    <dgm:cxn modelId="{1067BB80-37FB-4490-8579-19FF79DC8967}" type="presParOf" srcId="{A6F21AFB-B1D1-4BAF-959B-CC1C9F8A903E}" destId="{4A32AD36-4029-486A-AA8C-E24268E320C1}" srcOrd="0" destOrd="0" presId="urn:microsoft.com/office/officeart/2005/8/layout/vList5"/>
    <dgm:cxn modelId="{9D692752-740B-45AA-B82F-D8D6BD85C3CE}" type="presParOf" srcId="{A6F21AFB-B1D1-4BAF-959B-CC1C9F8A903E}" destId="{98128774-9E22-4F5E-B582-5DC8148B4BDA}" srcOrd="1" destOrd="0" presId="urn:microsoft.com/office/officeart/2005/8/layout/vList5"/>
    <dgm:cxn modelId="{DE929660-A2EF-4E22-BA2F-C23DFF2CF6DF}" type="presParOf" srcId="{07094068-F16C-423D-9736-6C3B8B8D86C2}" destId="{4155FDE4-5973-4765-9E15-C162369E102A}" srcOrd="3" destOrd="0" presId="urn:microsoft.com/office/officeart/2005/8/layout/vList5"/>
    <dgm:cxn modelId="{59343F82-E1FA-4030-B7D2-C916949447C7}" type="presParOf" srcId="{07094068-F16C-423D-9736-6C3B8B8D86C2}" destId="{B54D32C9-A34C-4C80-A063-B5AE296F6D82}" srcOrd="4" destOrd="0" presId="urn:microsoft.com/office/officeart/2005/8/layout/vList5"/>
    <dgm:cxn modelId="{84810A8E-0253-4A16-AE10-2722F8ACD4A7}" type="presParOf" srcId="{B54D32C9-A34C-4C80-A063-B5AE296F6D82}" destId="{C8BCC341-75F8-4042-B061-25127F10770C}" srcOrd="0" destOrd="0" presId="urn:microsoft.com/office/officeart/2005/8/layout/vList5"/>
    <dgm:cxn modelId="{713D2584-5EDC-44BF-976B-E61CD53E49AB}" type="presParOf" srcId="{B54D32C9-A34C-4C80-A063-B5AE296F6D82}" destId="{A5222876-D44D-4F8E-9A1C-1893F56FA67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AEFDA-076E-44B9-90BD-0905D1C03320}">
      <dsp:nvSpPr>
        <dsp:cNvPr id="0" name=""/>
        <dsp:cNvSpPr/>
      </dsp:nvSpPr>
      <dsp:spPr>
        <a:xfrm rot="5400000">
          <a:off x="4184949" y="-2311231"/>
          <a:ext cx="1369680" cy="59944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It is investigating how people adapt to new living conditions like prison, care home </a:t>
          </a:r>
          <a:r>
            <a:rPr lang="en-GB" sz="1600" kern="1200" dirty="0" err="1" smtClean="0"/>
            <a:t>etc</a:t>
          </a:r>
          <a:r>
            <a:rPr lang="en-GB" sz="1600" kern="1200" dirty="0" smtClean="0"/>
            <a:t>…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The researcher observes and analyses the social, ethnic, norms, and manners of communication on complex culture.  The focus will be based on themes. </a:t>
          </a:r>
          <a:endParaRPr lang="en-GB" sz="1600" kern="1200" dirty="0"/>
        </a:p>
      </dsp:txBody>
      <dsp:txXfrm rot="-5400000">
        <a:off x="1872560" y="68020"/>
        <a:ext cx="5927597" cy="1235956"/>
      </dsp:txXfrm>
    </dsp:sp>
    <dsp:sp modelId="{B5F3CF87-7931-4C66-8525-3511C4F6B27E}">
      <dsp:nvSpPr>
        <dsp:cNvPr id="0" name=""/>
        <dsp:cNvSpPr/>
      </dsp:nvSpPr>
      <dsp:spPr>
        <a:xfrm>
          <a:off x="96" y="45045"/>
          <a:ext cx="1872463" cy="12819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Ethnographic </a:t>
          </a:r>
          <a:endParaRPr lang="en-GB" sz="2000" kern="1200" dirty="0"/>
        </a:p>
      </dsp:txBody>
      <dsp:txXfrm>
        <a:off x="62673" y="107622"/>
        <a:ext cx="1747309" cy="1156752"/>
      </dsp:txXfrm>
    </dsp:sp>
    <dsp:sp modelId="{98128774-9E22-4F5E-B582-5DC8148B4BDA}">
      <dsp:nvSpPr>
        <dsp:cNvPr id="0" name=""/>
        <dsp:cNvSpPr/>
      </dsp:nvSpPr>
      <dsp:spPr>
        <a:xfrm rot="5400000">
          <a:off x="4396236" y="-890559"/>
          <a:ext cx="1025524" cy="59328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It is taking one data (one interview, one observation, statement, document analysis) and compare it with other to develop conceptualization.  </a:t>
          </a:r>
          <a:endParaRPr lang="en-GB" sz="1600" kern="1200" dirty="0"/>
        </a:p>
      </dsp:txBody>
      <dsp:txXfrm rot="-5400000">
        <a:off x="1942552" y="1613187"/>
        <a:ext cx="5882831" cy="925400"/>
      </dsp:txXfrm>
    </dsp:sp>
    <dsp:sp modelId="{4A32AD36-4029-486A-AA8C-E24268E320C1}">
      <dsp:nvSpPr>
        <dsp:cNvPr id="0" name=""/>
        <dsp:cNvSpPr/>
      </dsp:nvSpPr>
      <dsp:spPr>
        <a:xfrm>
          <a:off x="96" y="1434934"/>
          <a:ext cx="1942456" cy="12819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Constant comparative </a:t>
          </a:r>
          <a:endParaRPr lang="en-GB" sz="2000" kern="1200" dirty="0"/>
        </a:p>
      </dsp:txBody>
      <dsp:txXfrm>
        <a:off x="62673" y="1497511"/>
        <a:ext cx="1817302" cy="1156752"/>
      </dsp:txXfrm>
    </dsp:sp>
    <dsp:sp modelId="{A5222876-D44D-4F8E-9A1C-1893F56FA670}">
      <dsp:nvSpPr>
        <dsp:cNvPr id="0" name=""/>
        <dsp:cNvSpPr/>
      </dsp:nvSpPr>
      <dsp:spPr>
        <a:xfrm rot="5400000">
          <a:off x="4353687" y="412239"/>
          <a:ext cx="1025524" cy="60192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It is the science of experience observed through observation. 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It is stating the story in to themes. </a:t>
          </a:r>
          <a:r>
            <a:rPr lang="en-GB" sz="1600" kern="1200" dirty="0" err="1" smtClean="0"/>
            <a:t>E.g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mis</a:t>
          </a:r>
          <a:r>
            <a:rPr lang="en-GB" sz="1600" kern="1200" dirty="0" smtClean="0"/>
            <a:t> treatment and loss of responsibility stating after detailed observation. </a:t>
          </a:r>
          <a:endParaRPr lang="en-GB" sz="1600" kern="1200" dirty="0"/>
        </a:p>
      </dsp:txBody>
      <dsp:txXfrm rot="-5400000">
        <a:off x="1856800" y="2959188"/>
        <a:ext cx="5969237" cy="925400"/>
      </dsp:txXfrm>
    </dsp:sp>
    <dsp:sp modelId="{C8BCC341-75F8-4042-B061-25127F10770C}">
      <dsp:nvSpPr>
        <dsp:cNvPr id="0" name=""/>
        <dsp:cNvSpPr/>
      </dsp:nvSpPr>
      <dsp:spPr>
        <a:xfrm>
          <a:off x="96" y="2780935"/>
          <a:ext cx="1856704" cy="12819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Phonological </a:t>
          </a:r>
          <a:endParaRPr lang="en-GB" sz="2000" kern="1200" dirty="0"/>
        </a:p>
      </dsp:txBody>
      <dsp:txXfrm>
        <a:off x="62673" y="2843512"/>
        <a:ext cx="1731550" cy="1156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2895E-8A4F-4617-B183-04FB091F897C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4DED8-4E0F-4537-B80B-D26F25F4CC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9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4DED8-4E0F-4537-B80B-D26F25F4CCD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4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4DED8-4E0F-4537-B80B-D26F25F4CCD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465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4DED8-4E0F-4537-B80B-D26F25F4CCD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79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4DED8-4E0F-4537-B80B-D26F25F4CCD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838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4DED8-4E0F-4537-B80B-D26F25F4CCDD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911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4DED8-4E0F-4537-B80B-D26F25F4CCDD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951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2BF6-EA3E-44A8-801D-5C164E2DE22D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80559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27805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17A79-209A-41D7-BC94-59B1B7812AC4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8006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AB4517D-52FB-4BC5-9513-8B8A9EA67493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535693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77E0-5B74-483C-A19F-B06A427781D7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09666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A8B9-0B39-4EAF-9CB4-5FC39A83FD8F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047081"/>
      </p:ext>
    </p:extLst>
  </p:cSld>
  <p:clrMapOvr>
    <a:masterClrMapping/>
  </p:clrMapOvr>
  <p:transition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EB96-9DFF-4FBF-9180-009999B18BFF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A3F75D-E20E-43FE-BD9A-A096B6C95649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66514566"/>
      </p:ext>
    </p:extLst>
  </p:cSld>
  <p:clrMapOvr>
    <a:masterClrMapping/>
  </p:clrMapOvr>
  <p:transition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5F7F-07F0-4FA9-ACF5-221F09E3923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1400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C78569B-E067-4267-855F-1A02A127A2F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332162"/>
      </p:ext>
    </p:extLst>
  </p:cSld>
  <p:clrMapOvr>
    <a:masterClrMapping/>
  </p:clrMapOvr>
  <p:transition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CDF7-6892-4699-8FA6-6545081963A8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62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CA2F-764A-40EE-9EB4-88D72A1C4F7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38206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ACDC255-2C20-4FFD-BC9A-231B4A02076A}" type="datetimeFigureOut">
              <a:rPr lang="en-IN" smtClean="0"/>
              <a:t>27-04-2020</a:t>
            </a:fld>
            <a:endParaRPr lang="en-IN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E3B066D-782C-4972-8A33-DB1F367A1C17}" type="slidenum">
              <a:rPr lang="en-IN" smtClean="0"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BE98F31-1D8F-4B41-9F7F-A655E3987DAD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0600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wipe/>
  </p:transition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../../MBA%20Summer.sav" TargetMode="External"/><Relationship Id="rId2" Type="http://schemas.openxmlformats.org/officeDocument/2006/relationships/hyperlink" Target="../../SPSSStatistics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../../SPSS%20Amharic%20Tutorial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844824"/>
            <a:ext cx="8784976" cy="4752528"/>
          </a:xfrm>
          <a:solidFill>
            <a:srgbClr val="00B0F0"/>
          </a:solidFill>
        </p:spPr>
        <p:txBody>
          <a:bodyPr>
            <a:normAutofit/>
          </a:bodyPr>
          <a:lstStyle/>
          <a:p>
            <a:endParaRPr lang="en-IN" dirty="0" smtClean="0">
              <a:solidFill>
                <a:schemeClr val="tx1"/>
              </a:solidFill>
            </a:endParaRPr>
          </a:p>
          <a:p>
            <a:endParaRPr lang="en-IN" sz="3600" b="1" dirty="0" smtClean="0">
              <a:solidFill>
                <a:schemeClr val="tx1"/>
              </a:solidFill>
              <a:latin typeface="AR CENA" pitchFamily="2" charset="0"/>
              <a:cs typeface="Times New Roman" pitchFamily="18" charset="0"/>
            </a:endParaRPr>
          </a:p>
          <a:p>
            <a:pPr lvl="2"/>
            <a:r>
              <a:rPr lang="en-IN" sz="4800" b="1" dirty="0" smtClean="0"/>
              <a:t>Data Processing and Data Analysis </a:t>
            </a:r>
            <a:endParaRPr lang="en-IN" sz="4800" b="1" dirty="0"/>
          </a:p>
          <a:p>
            <a:pPr algn="l"/>
            <a:endParaRPr lang="en-GB" sz="3200" b="1" dirty="0" smtClean="0">
              <a:solidFill>
                <a:schemeClr val="tx1"/>
              </a:solidFill>
            </a:endParaRPr>
          </a:p>
          <a:p>
            <a:pPr algn="l"/>
            <a:r>
              <a:rPr lang="en-GB" sz="3200" b="1" dirty="0" smtClean="0">
                <a:solidFill>
                  <a:schemeClr val="tx1"/>
                </a:solidFill>
              </a:rPr>
              <a:t>    By: K.E</a:t>
            </a:r>
          </a:p>
          <a:p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3B8B2-3301-4D0C-A37A-2A26028387D2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476673"/>
            <a:ext cx="8712968" cy="1296144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en-IN" sz="7200" b="1" dirty="0">
                <a:solidFill>
                  <a:schemeClr val="tx1"/>
                </a:solidFill>
                <a:latin typeface="AR CENA" pitchFamily="2" charset="0"/>
                <a:cs typeface="Times New Roman" pitchFamily="18" charset="0"/>
              </a:rPr>
              <a:t>Chapter </a:t>
            </a:r>
            <a:r>
              <a:rPr lang="en-IN" sz="7200" b="1" dirty="0" smtClean="0">
                <a:solidFill>
                  <a:schemeClr val="tx1"/>
                </a:solidFill>
                <a:latin typeface="AR CENA" pitchFamily="2" charset="0"/>
                <a:cs typeface="Times New Roman" pitchFamily="18" charset="0"/>
              </a:rPr>
              <a:t>-Seven</a:t>
            </a:r>
            <a:endParaRPr lang="en-IN" sz="7200" dirty="0">
              <a:solidFill>
                <a:srgbClr val="0D11B3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52687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IN" sz="2800" dirty="0"/>
              <a:t>Classification can be one of </a:t>
            </a:r>
            <a:r>
              <a:rPr lang="en-IN" sz="2800" dirty="0" smtClean="0"/>
              <a:t>the following </a:t>
            </a:r>
            <a:r>
              <a:rPr lang="en-IN" sz="2800" dirty="0"/>
              <a:t>two types, depending upon the nature of the phenomenon involved:</a:t>
            </a:r>
          </a:p>
          <a:p>
            <a:pPr algn="just">
              <a:lnSpc>
                <a:spcPct val="170000"/>
              </a:lnSpc>
            </a:pPr>
            <a:r>
              <a:rPr lang="en-IN" sz="2800" b="1" i="1" dirty="0" smtClean="0">
                <a:solidFill>
                  <a:srgbClr val="0000FF"/>
                </a:solidFill>
              </a:rPr>
              <a:t>Classification </a:t>
            </a:r>
            <a:r>
              <a:rPr lang="en-IN" sz="2800" b="1" i="1" dirty="0">
                <a:solidFill>
                  <a:srgbClr val="0000FF"/>
                </a:solidFill>
              </a:rPr>
              <a:t>according to attributes: </a:t>
            </a:r>
            <a:r>
              <a:rPr lang="en-IN" sz="2800" dirty="0"/>
              <a:t>As stated above, data are classified on the </a:t>
            </a:r>
            <a:r>
              <a:rPr lang="en-IN" sz="2800" dirty="0" smtClean="0"/>
              <a:t>basis of common characteristics </a:t>
            </a:r>
            <a:r>
              <a:rPr lang="en-IN" sz="2800" dirty="0"/>
              <a:t>which can either be </a:t>
            </a:r>
            <a:r>
              <a:rPr lang="en-IN" sz="2800" b="1" dirty="0">
                <a:solidFill>
                  <a:srgbClr val="FF0000"/>
                </a:solidFill>
              </a:rPr>
              <a:t>descriptive</a:t>
            </a:r>
            <a:r>
              <a:rPr lang="en-IN" sz="2800" dirty="0"/>
              <a:t> (such as literacy, sex, </a:t>
            </a:r>
            <a:r>
              <a:rPr lang="en-IN" sz="2800" dirty="0" smtClean="0"/>
              <a:t>honesty, etc</a:t>
            </a:r>
            <a:r>
              <a:rPr lang="en-IN" sz="2800" dirty="0"/>
              <a:t>.) or </a:t>
            </a:r>
            <a:r>
              <a:rPr lang="en-IN" sz="2800" b="1" dirty="0">
                <a:solidFill>
                  <a:srgbClr val="00B050"/>
                </a:solidFill>
              </a:rPr>
              <a:t>numerical</a:t>
            </a:r>
            <a:r>
              <a:rPr lang="en-IN" sz="2800" dirty="0"/>
              <a:t> (such as weight, height, income, etc.). </a:t>
            </a:r>
            <a:endParaRPr lang="en-IN" sz="2800" dirty="0" smtClean="0"/>
          </a:p>
          <a:p>
            <a:pPr algn="just">
              <a:lnSpc>
                <a:spcPct val="170000"/>
              </a:lnSpc>
            </a:pPr>
            <a:r>
              <a:rPr lang="en-IN" sz="2800" dirty="0" smtClean="0"/>
              <a:t>Descriptive </a:t>
            </a:r>
            <a:r>
              <a:rPr lang="en-IN" sz="2800" dirty="0"/>
              <a:t>characteristics </a:t>
            </a:r>
            <a:r>
              <a:rPr lang="en-IN" sz="2800" dirty="0" smtClean="0"/>
              <a:t>refer to </a:t>
            </a:r>
            <a:r>
              <a:rPr lang="en-IN" sz="2800" dirty="0"/>
              <a:t>qualitative phenomenon which cannot be measured quantitatively; only their presence </a:t>
            </a:r>
            <a:r>
              <a:rPr lang="en-IN" sz="2800" dirty="0" smtClean="0"/>
              <a:t>or absence </a:t>
            </a:r>
            <a:r>
              <a:rPr lang="en-IN" sz="2800" dirty="0"/>
              <a:t>in an individual item can be noticed. </a:t>
            </a:r>
            <a:endParaRPr lang="en-IN" sz="2800" dirty="0" smtClean="0"/>
          </a:p>
          <a:p>
            <a:pPr algn="just">
              <a:lnSpc>
                <a:spcPct val="170000"/>
              </a:lnSpc>
            </a:pPr>
            <a:r>
              <a:rPr lang="en-IN" sz="2800" dirty="0" smtClean="0"/>
              <a:t>Data </a:t>
            </a:r>
            <a:r>
              <a:rPr lang="en-IN" sz="2800" dirty="0"/>
              <a:t>obtained this way on the basis of </a:t>
            </a:r>
            <a:r>
              <a:rPr lang="en-IN" sz="2800" dirty="0" smtClean="0"/>
              <a:t>certain attributes </a:t>
            </a:r>
            <a:r>
              <a:rPr lang="en-IN" sz="2800" dirty="0"/>
              <a:t>are known as </a:t>
            </a:r>
            <a:r>
              <a:rPr lang="en-IN" sz="2800" i="1" dirty="0"/>
              <a:t>statistics of attributes </a:t>
            </a:r>
            <a:r>
              <a:rPr lang="en-IN" sz="2800" dirty="0"/>
              <a:t>and their classification is said to </a:t>
            </a:r>
            <a:r>
              <a:rPr lang="en-IN" sz="2800" dirty="0" smtClean="0"/>
              <a:t>be classification </a:t>
            </a:r>
            <a:r>
              <a:rPr lang="en-IN" sz="2800" dirty="0"/>
              <a:t>according to attributes.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Types of classifications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784976" cy="489654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IN" sz="1800" b="1" i="1" dirty="0">
                <a:solidFill>
                  <a:srgbClr val="0000FF"/>
                </a:solidFill>
              </a:rPr>
              <a:t>Classification according to class-intervals:</a:t>
            </a:r>
            <a:r>
              <a:rPr lang="en-IN" sz="1800" i="1" dirty="0"/>
              <a:t> </a:t>
            </a:r>
            <a:r>
              <a:rPr lang="en-IN" sz="1800" dirty="0"/>
              <a:t>Unlike descriptive characteristics, </a:t>
            </a:r>
            <a:r>
              <a:rPr lang="en-IN" sz="1800" dirty="0" smtClean="0"/>
              <a:t>the numerical </a:t>
            </a:r>
            <a:r>
              <a:rPr lang="en-IN" sz="1800" dirty="0"/>
              <a:t>characteristics refer to quantitative </a:t>
            </a:r>
            <a:r>
              <a:rPr lang="en-IN" sz="1800" dirty="0" smtClean="0"/>
              <a:t>phenomenon </a:t>
            </a:r>
            <a:r>
              <a:rPr lang="en-IN" sz="1800" dirty="0"/>
              <a:t>which can be measured </a:t>
            </a:r>
            <a:r>
              <a:rPr lang="en-IN" sz="1800" dirty="0" smtClean="0"/>
              <a:t>through some </a:t>
            </a:r>
            <a:r>
              <a:rPr lang="en-IN" sz="1800" dirty="0"/>
              <a:t>statistical units. </a:t>
            </a:r>
            <a:endParaRPr lang="en-IN" sz="1800" dirty="0" smtClean="0"/>
          </a:p>
          <a:p>
            <a:pPr algn="just">
              <a:lnSpc>
                <a:spcPct val="170000"/>
              </a:lnSpc>
            </a:pPr>
            <a:r>
              <a:rPr lang="en-IN" sz="1800" dirty="0" smtClean="0"/>
              <a:t>Data </a:t>
            </a:r>
            <a:r>
              <a:rPr lang="en-IN" sz="1800" dirty="0"/>
              <a:t>relating to income, production, age, weight, etc. come under </a:t>
            </a:r>
            <a:r>
              <a:rPr lang="en-IN" sz="1800" dirty="0" smtClean="0"/>
              <a:t>this category</a:t>
            </a:r>
            <a:r>
              <a:rPr lang="en-IN" sz="1800" dirty="0"/>
              <a:t>. </a:t>
            </a:r>
            <a:endParaRPr lang="en-IN" sz="1800" dirty="0" smtClean="0"/>
          </a:p>
          <a:p>
            <a:pPr algn="just">
              <a:lnSpc>
                <a:spcPct val="170000"/>
              </a:lnSpc>
            </a:pPr>
            <a:r>
              <a:rPr lang="en-IN" sz="1800" dirty="0" smtClean="0"/>
              <a:t>Such </a:t>
            </a:r>
            <a:r>
              <a:rPr lang="en-IN" sz="1800" dirty="0"/>
              <a:t>data are known as </a:t>
            </a:r>
            <a:r>
              <a:rPr lang="en-IN" sz="1800" i="1" dirty="0"/>
              <a:t>statistics of variables </a:t>
            </a:r>
            <a:r>
              <a:rPr lang="en-IN" sz="1800" dirty="0"/>
              <a:t>and are classified on the basis </a:t>
            </a:r>
            <a:r>
              <a:rPr lang="en-IN" sz="1800" dirty="0" smtClean="0"/>
              <a:t>of class </a:t>
            </a:r>
            <a:r>
              <a:rPr lang="en-IN" sz="1800" dirty="0"/>
              <a:t>intervals. For instance, persons whose </a:t>
            </a:r>
            <a:r>
              <a:rPr lang="en-IN" sz="1800" b="1" dirty="0">
                <a:solidFill>
                  <a:srgbClr val="FF0000"/>
                </a:solidFill>
              </a:rPr>
              <a:t>incomes</a:t>
            </a:r>
            <a:r>
              <a:rPr lang="en-IN" sz="1800" dirty="0"/>
              <a:t>, say, are within </a:t>
            </a:r>
            <a:r>
              <a:rPr lang="en-IN" sz="1800" dirty="0" err="1"/>
              <a:t>Rs</a:t>
            </a:r>
            <a:r>
              <a:rPr lang="en-IN" sz="1800" dirty="0"/>
              <a:t> 201 to </a:t>
            </a:r>
            <a:r>
              <a:rPr lang="en-IN" sz="1800" dirty="0" err="1"/>
              <a:t>Rs</a:t>
            </a:r>
            <a:r>
              <a:rPr lang="en-IN" sz="1800" dirty="0"/>
              <a:t> 400 </a:t>
            </a:r>
            <a:r>
              <a:rPr lang="en-IN" sz="1800" dirty="0" smtClean="0"/>
              <a:t>can form </a:t>
            </a:r>
            <a:r>
              <a:rPr lang="en-IN" sz="1800" dirty="0"/>
              <a:t>one group, those whose incomes are within </a:t>
            </a:r>
            <a:r>
              <a:rPr lang="en-IN" sz="1800" dirty="0" err="1"/>
              <a:t>Rs</a:t>
            </a:r>
            <a:r>
              <a:rPr lang="en-IN" sz="1800" dirty="0"/>
              <a:t> 401 to </a:t>
            </a:r>
            <a:r>
              <a:rPr lang="en-IN" sz="1800" dirty="0" err="1"/>
              <a:t>Rs</a:t>
            </a:r>
            <a:r>
              <a:rPr lang="en-IN" sz="1800" dirty="0"/>
              <a:t> 600 can form another </a:t>
            </a:r>
            <a:r>
              <a:rPr lang="en-IN" sz="1800" dirty="0" smtClean="0"/>
              <a:t>group and </a:t>
            </a:r>
            <a:r>
              <a:rPr lang="en-IN" sz="1800" dirty="0"/>
              <a:t>so on. </a:t>
            </a:r>
            <a:endParaRPr lang="en-IN" sz="1800" dirty="0" smtClean="0"/>
          </a:p>
          <a:p>
            <a:pPr algn="just">
              <a:lnSpc>
                <a:spcPct val="170000"/>
              </a:lnSpc>
            </a:pPr>
            <a:r>
              <a:rPr lang="en-IN" sz="1800" dirty="0" smtClean="0"/>
              <a:t>In </a:t>
            </a:r>
            <a:r>
              <a:rPr lang="en-IN" sz="1800" dirty="0"/>
              <a:t>this way the entire data may be divided into a number of groups or classes </a:t>
            </a:r>
            <a:r>
              <a:rPr lang="en-IN" sz="1800" dirty="0" smtClean="0"/>
              <a:t>or what </a:t>
            </a:r>
            <a:r>
              <a:rPr lang="en-IN" sz="1800" dirty="0"/>
              <a:t>are usually called, ‘class-intervals</a:t>
            </a:r>
            <a:r>
              <a:rPr lang="en-IN" sz="1800" dirty="0" smtClean="0"/>
              <a:t>.’</a:t>
            </a:r>
          </a:p>
          <a:p>
            <a:pPr algn="just">
              <a:lnSpc>
                <a:spcPct val="170000"/>
              </a:lnSpc>
            </a:pPr>
            <a:r>
              <a:rPr lang="en-IN" sz="1800" dirty="0" smtClean="0"/>
              <a:t>Then  items in each class will be counted </a:t>
            </a:r>
            <a:endParaRPr lang="en-IN" sz="18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Cont’d…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/>
              <a:t>Tabulation: </a:t>
            </a:r>
            <a:r>
              <a:rPr lang="en-IN" sz="2800" dirty="0"/>
              <a:t>When a mass of data has been assembled, it becomes necessary for the </a:t>
            </a:r>
            <a:r>
              <a:rPr lang="en-IN" sz="2800" dirty="0" smtClean="0"/>
              <a:t>researcher to </a:t>
            </a:r>
            <a:r>
              <a:rPr lang="en-IN" sz="2800" dirty="0"/>
              <a:t>arrange the same in some kind of concise and logical order. This procedure is referred to </a:t>
            </a:r>
            <a:r>
              <a:rPr lang="en-IN" sz="2800" dirty="0" smtClean="0"/>
              <a:t>as tabulation</a:t>
            </a:r>
            <a:r>
              <a:rPr lang="en-IN" sz="2800" dirty="0"/>
              <a:t>.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Thus</a:t>
            </a:r>
            <a:r>
              <a:rPr lang="en-IN" sz="2800" dirty="0"/>
              <a:t>, tabulation is the process of </a:t>
            </a:r>
            <a:r>
              <a:rPr lang="en-IN" sz="2800" b="1" dirty="0">
                <a:solidFill>
                  <a:srgbClr val="0000FF"/>
                </a:solidFill>
              </a:rPr>
              <a:t>summarising</a:t>
            </a:r>
            <a:r>
              <a:rPr lang="en-IN" sz="2800" dirty="0"/>
              <a:t> raw data and displaying the same in </a:t>
            </a:r>
            <a:r>
              <a:rPr lang="en-IN" sz="2800" dirty="0" smtClean="0"/>
              <a:t>compact form </a:t>
            </a:r>
            <a:r>
              <a:rPr lang="en-IN" sz="2800" dirty="0"/>
              <a:t>(i.e., in the form of statistical tables) for further analysis.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In </a:t>
            </a:r>
            <a:r>
              <a:rPr lang="en-IN" sz="2800" dirty="0"/>
              <a:t>a broader sense, tabulation is </a:t>
            </a:r>
            <a:r>
              <a:rPr lang="en-IN" sz="2800" dirty="0" smtClean="0"/>
              <a:t>an orderly </a:t>
            </a:r>
            <a:r>
              <a:rPr lang="en-IN" sz="2800" dirty="0"/>
              <a:t>arrangement of data in </a:t>
            </a:r>
            <a:r>
              <a:rPr lang="en-IN" sz="2800" b="1" dirty="0"/>
              <a:t>columns</a:t>
            </a:r>
            <a:r>
              <a:rPr lang="en-IN" sz="2800" dirty="0"/>
              <a:t> and </a:t>
            </a:r>
            <a:r>
              <a:rPr lang="en-IN" sz="2800" b="1" dirty="0"/>
              <a:t>rows</a:t>
            </a:r>
            <a:r>
              <a:rPr lang="en-IN" sz="2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IN" sz="28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Cont’d…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520" y="2819400"/>
            <a:ext cx="8352928" cy="2121768"/>
          </a:xfrm>
          <a:solidFill>
            <a:schemeClr val="accent2"/>
          </a:solidFill>
        </p:spPr>
        <p:txBody>
          <a:bodyPr>
            <a:normAutofit fontScale="92500"/>
          </a:bodyPr>
          <a:lstStyle/>
          <a:p>
            <a:pPr marL="342900" lvl="0" indent="-342900" algn="just">
              <a:lnSpc>
                <a:spcPct val="200000"/>
              </a:lnSpc>
              <a:buFont typeface="+mj-lt"/>
              <a:buAutoNum type="arabicPeriod"/>
            </a:pPr>
            <a:r>
              <a:rPr lang="en-IN" sz="2800" i="1" cap="none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 Accepted Principles Of Tabulation:</a:t>
            </a:r>
            <a:endParaRPr lang="en-IN" sz="2800" cap="none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buFont typeface="+mj-lt"/>
              <a:buAutoNum type="arabicPeriod"/>
            </a:pPr>
            <a:r>
              <a:rPr lang="en-IN" sz="2800" cap="none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Problems In Processing</a:t>
            </a:r>
          </a:p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2BF6-EA3E-44A8-801D-5C164E2DE22D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13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79512" y="381000"/>
            <a:ext cx="8856984" cy="17526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r>
              <a:rPr lang="en-IN" i="1" dirty="0"/>
              <a:t>Reading </a:t>
            </a:r>
            <a:r>
              <a:rPr lang="en-IN" i="1" dirty="0" smtClean="0"/>
              <a:t>Assignment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9525125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Qualitative and Quantitative Data Analysis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14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data refers to the expression and explanation of attributes of phenomena than the quantity or amount of measures.  </a:t>
            </a:r>
          </a:p>
          <a:p>
            <a:pPr marL="0" indent="0" algn="just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836497573"/>
              </p:ext>
            </p:extLst>
          </p:nvPr>
        </p:nvGraphicFramePr>
        <p:xfrm>
          <a:off x="652190" y="2334138"/>
          <a:ext cx="78761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719582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Coding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15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It is significant procedure for qualitative data analysis.</a:t>
            </a:r>
          </a:p>
          <a:p>
            <a:r>
              <a:rPr lang="en-GB" dirty="0" smtClean="0"/>
              <a:t>It is naming or categorizing data to reduce, integrate and conceptualize data.</a:t>
            </a:r>
          </a:p>
          <a:p>
            <a:r>
              <a:rPr lang="en-GB" dirty="0" smtClean="0"/>
              <a:t>It is dividing data in to individual words.</a:t>
            </a:r>
          </a:p>
          <a:p>
            <a:r>
              <a:rPr lang="en-GB" dirty="0" smtClean="0"/>
              <a:t>Types of coding </a:t>
            </a:r>
          </a:p>
          <a:p>
            <a:pPr marL="0" indent="0">
              <a:buNone/>
            </a:pPr>
            <a:r>
              <a:rPr lang="en-GB" dirty="0" smtClean="0"/>
              <a:t>Open coding –</a:t>
            </a:r>
            <a:r>
              <a:rPr lang="en-GB" sz="1800" dirty="0" smtClean="0"/>
              <a:t>initial stage, breakdown data to separate unit of meaning.</a:t>
            </a:r>
          </a:p>
          <a:p>
            <a:pPr marL="0" indent="0">
              <a:buNone/>
            </a:pPr>
            <a:r>
              <a:rPr lang="en-GB" dirty="0" smtClean="0"/>
              <a:t>Axial coding – </a:t>
            </a:r>
            <a:r>
              <a:rPr lang="en-GB" sz="1600" dirty="0" smtClean="0"/>
              <a:t>next stage, reduce the number of codes and collect them together. </a:t>
            </a:r>
          </a:p>
          <a:p>
            <a:pPr marL="0" indent="0">
              <a:buNone/>
            </a:pPr>
            <a:r>
              <a:rPr lang="en-GB" dirty="0" smtClean="0"/>
              <a:t>Selective coding- </a:t>
            </a:r>
            <a:r>
              <a:rPr lang="en-GB" sz="1800" dirty="0" smtClean="0"/>
              <a:t>final stage, categorizing in to core issues, develop theories.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061912838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Reliability and validity issues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16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Reliability</a:t>
            </a:r>
          </a:p>
          <a:p>
            <a:r>
              <a:rPr lang="en-GB" dirty="0" smtClean="0"/>
              <a:t>It is central concept in measurement of consistency. </a:t>
            </a:r>
          </a:p>
          <a:p>
            <a:r>
              <a:rPr lang="en-GB" dirty="0" smtClean="0"/>
              <a:t>It measures consistency overtime (stability) and internal consistency.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Stability-  </a:t>
            </a:r>
            <a:r>
              <a:rPr lang="en-GB" sz="2400" dirty="0" smtClean="0"/>
              <a:t>measures the extent to which, the same instrument measures the same result, under the same circumstance over time. 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Internal consistency- </a:t>
            </a:r>
            <a:r>
              <a:rPr lang="en-GB" sz="2400" dirty="0" smtClean="0"/>
              <a:t>it refers the extent to which the items are consistent to each other. </a:t>
            </a:r>
          </a:p>
          <a:p>
            <a:r>
              <a:rPr lang="en-GB" sz="2400" dirty="0" smtClean="0"/>
              <a:t>It is measured using </a:t>
            </a:r>
            <a:r>
              <a:rPr lang="en-GB" sz="2400" dirty="0" err="1" smtClean="0"/>
              <a:t>chronbatches</a:t>
            </a:r>
            <a:r>
              <a:rPr lang="en-GB" sz="2400" dirty="0" smtClean="0"/>
              <a:t> Alpha values &gt; 0.7.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0531876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Validity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17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It refers to the extent in which a test measures what we actually wish to do. </a:t>
            </a:r>
          </a:p>
          <a:p>
            <a:pPr marL="0" indent="0">
              <a:buNone/>
            </a:pPr>
            <a:r>
              <a:rPr lang="en-GB" dirty="0" smtClean="0"/>
              <a:t>Types of validity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External validity: </a:t>
            </a:r>
            <a:r>
              <a:rPr lang="en-GB" dirty="0" smtClean="0"/>
              <a:t>assumes generalizability of events to other situations , persons, places or times.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Construct validity</a:t>
            </a:r>
            <a:r>
              <a:rPr lang="en-GB" dirty="0" smtClean="0"/>
              <a:t>: it means that the instrument measures what we intend to measure, we measure the outcome what we want to measure.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Internal validity</a:t>
            </a:r>
            <a:r>
              <a:rPr lang="en-GB" dirty="0" smtClean="0"/>
              <a:t>: this assumes that there is relation ship between study variable and tries to explain the relationship is casual.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67030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784976" cy="489654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stated earlier, by analysis we mean the computation of certain indices or measures along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searching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patterns of relationship that exist among the data groups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Analysis, particularly in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 of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or experimental data, involves 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estimating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values of unknown parameters of the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and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of hypotheses for drawing inferences. </a:t>
            </a:r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may, therefore, be categorised as </a:t>
            </a:r>
            <a:r>
              <a:rPr lang="en-I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descriptive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inferential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 (Inferential analysis is often known as statistical analysis). “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algn="l"/>
            <a:r>
              <a:rPr lang="en-IN" sz="2800" b="1" dirty="0" smtClean="0">
                <a:solidFill>
                  <a:srgbClr val="0000FF"/>
                </a:solidFill>
              </a:rPr>
              <a:t>Quantitative ANALYSIS</a:t>
            </a:r>
            <a:endParaRPr lang="en-IN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Scale of measurements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19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chemeClr val="accent1"/>
                </a:solidFill>
              </a:rPr>
              <a:t>Nominal data </a:t>
            </a:r>
            <a:r>
              <a:rPr lang="en-GB" dirty="0" smtClean="0"/>
              <a:t>– it categorizing based on names</a:t>
            </a:r>
          </a:p>
          <a:p>
            <a:pPr marL="0" indent="0">
              <a:buNone/>
            </a:pPr>
            <a:r>
              <a:rPr lang="en-GB" dirty="0" smtClean="0"/>
              <a:t>e.g. Gender   -   Male or Female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Religion – Muslim, Christian, Jew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 smtClean="0"/>
              <a:t>Frequency, percentage and chi-square test can be computed. 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1"/>
                </a:solidFill>
              </a:rPr>
              <a:t>Ordinal data </a:t>
            </a:r>
            <a:r>
              <a:rPr lang="en-GB" dirty="0" smtClean="0"/>
              <a:t>– measures magnitude difference with no clear and  specific interval.    </a:t>
            </a:r>
          </a:p>
          <a:p>
            <a:pPr marL="0" indent="0">
              <a:buNone/>
            </a:pPr>
            <a:r>
              <a:rPr lang="en-GB" dirty="0" smtClean="0"/>
              <a:t>e.g. Satisfaction – high , low,  medium </a:t>
            </a:r>
          </a:p>
          <a:p>
            <a:pPr marL="0" indent="0">
              <a:buNone/>
            </a:pPr>
            <a:r>
              <a:rPr lang="en-GB" dirty="0" smtClean="0"/>
              <a:t>     agreement- strongly agree, agree, neutral, disagree, strongly disagree.</a:t>
            </a:r>
          </a:p>
          <a:p>
            <a:pPr marL="0" indent="0">
              <a:buNone/>
            </a:pPr>
            <a:r>
              <a:rPr lang="en-GB" sz="2000" dirty="0" smtClean="0"/>
              <a:t>- Percentile and median can be applied 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90741470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112568"/>
          </a:xfrm>
        </p:spPr>
        <p:txBody>
          <a:bodyPr>
            <a:noAutofit/>
          </a:bodyPr>
          <a:lstStyle/>
          <a:p>
            <a:pPr algn="just"/>
            <a:r>
              <a:rPr lang="en-IN" sz="2600" dirty="0"/>
              <a:t>The data, after collection, has to be </a:t>
            </a:r>
            <a:r>
              <a:rPr lang="en-IN" sz="2600" b="1" dirty="0"/>
              <a:t>processed</a:t>
            </a:r>
            <a:r>
              <a:rPr lang="en-IN" sz="2600" dirty="0"/>
              <a:t> and </a:t>
            </a:r>
            <a:r>
              <a:rPr lang="en-IN" sz="2600" b="1" dirty="0">
                <a:solidFill>
                  <a:srgbClr val="FF0000"/>
                </a:solidFill>
              </a:rPr>
              <a:t>analysed</a:t>
            </a:r>
            <a:r>
              <a:rPr lang="en-IN" sz="2600" dirty="0"/>
              <a:t> in accordance with the outline laid </a:t>
            </a:r>
            <a:r>
              <a:rPr lang="en-IN" sz="2600" dirty="0" smtClean="0"/>
              <a:t>down for </a:t>
            </a:r>
            <a:r>
              <a:rPr lang="en-IN" sz="2600" dirty="0"/>
              <a:t>the purpose at the time of developing the research plan. </a:t>
            </a:r>
            <a:endParaRPr lang="en-IN" sz="2600" dirty="0" smtClean="0"/>
          </a:p>
          <a:p>
            <a:pPr algn="just"/>
            <a:r>
              <a:rPr lang="en-IN" sz="2600" dirty="0" smtClean="0"/>
              <a:t>This </a:t>
            </a:r>
            <a:r>
              <a:rPr lang="en-IN" sz="2600" dirty="0"/>
              <a:t>is essential for a scientific study </a:t>
            </a:r>
            <a:r>
              <a:rPr lang="en-IN" sz="2600" dirty="0" smtClean="0"/>
              <a:t>and for </a:t>
            </a:r>
            <a:r>
              <a:rPr lang="en-IN" sz="2600" dirty="0"/>
              <a:t>ensuring that </a:t>
            </a:r>
            <a:r>
              <a:rPr lang="en-IN" sz="2600" b="1" i="1" dirty="0"/>
              <a:t>we have all relevant data </a:t>
            </a:r>
            <a:r>
              <a:rPr lang="en-IN" sz="2600" dirty="0"/>
              <a:t>for making contemplated comparisons and analysis.</a:t>
            </a:r>
          </a:p>
          <a:p>
            <a:pPr algn="just"/>
            <a:r>
              <a:rPr lang="en-IN" sz="2600" dirty="0"/>
              <a:t>Technically speaking, </a:t>
            </a:r>
            <a:r>
              <a:rPr lang="en-IN" sz="2600" b="1" dirty="0">
                <a:solidFill>
                  <a:srgbClr val="0000FF"/>
                </a:solidFill>
              </a:rPr>
              <a:t>processing</a:t>
            </a:r>
            <a:r>
              <a:rPr lang="en-IN" sz="2600" dirty="0"/>
              <a:t> implies editing, coding, classification and tabulation of </a:t>
            </a:r>
            <a:r>
              <a:rPr lang="en-IN" sz="2600" dirty="0" smtClean="0"/>
              <a:t>collected data </a:t>
            </a:r>
            <a:r>
              <a:rPr lang="en-IN" sz="2600" dirty="0"/>
              <a:t>so that they are amenable to analysis. </a:t>
            </a:r>
            <a:endParaRPr lang="en-IN" sz="2600" dirty="0" smtClean="0"/>
          </a:p>
          <a:p>
            <a:pPr algn="just"/>
            <a:r>
              <a:rPr lang="en-IN" sz="2600" dirty="0" smtClean="0"/>
              <a:t>The </a:t>
            </a:r>
            <a:r>
              <a:rPr lang="en-IN" sz="2600" dirty="0"/>
              <a:t>term </a:t>
            </a:r>
            <a:r>
              <a:rPr lang="en-IN" sz="2600" b="1" dirty="0">
                <a:solidFill>
                  <a:srgbClr val="0000FF"/>
                </a:solidFill>
              </a:rPr>
              <a:t>analysis</a:t>
            </a:r>
            <a:r>
              <a:rPr lang="en-IN" sz="2600" dirty="0"/>
              <a:t> refers to the </a:t>
            </a:r>
            <a:r>
              <a:rPr lang="en-IN" sz="2600" b="1" dirty="0"/>
              <a:t>computation</a:t>
            </a:r>
            <a:r>
              <a:rPr lang="en-IN" sz="2600" dirty="0"/>
              <a:t> of </a:t>
            </a:r>
            <a:r>
              <a:rPr lang="en-IN" sz="2600" dirty="0" smtClean="0"/>
              <a:t>certain measures </a:t>
            </a:r>
            <a:r>
              <a:rPr lang="en-IN" sz="2600" dirty="0"/>
              <a:t>along with searching for patterns of relationship that exist among data-groups.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7.1. Data Processing and Analysis 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2975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Cont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20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7936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Interval data </a:t>
            </a:r>
            <a:r>
              <a:rPr lang="en-GB" sz="2800" dirty="0" smtClean="0"/>
              <a:t>– the measurement has equal unit in scale. It does not have absolute zero.</a:t>
            </a:r>
          </a:p>
          <a:p>
            <a:r>
              <a:rPr lang="en-GB" sz="2800" dirty="0" smtClean="0"/>
              <a:t>E.g. height  in meters, weight in kilograms, temperature in degree centigrade</a:t>
            </a:r>
          </a:p>
          <a:p>
            <a:pPr marL="0" indent="0">
              <a:buNone/>
            </a:pPr>
            <a:r>
              <a:rPr lang="en-GB" sz="2400" dirty="0" smtClean="0"/>
              <a:t>- </a:t>
            </a:r>
            <a:r>
              <a:rPr lang="en-GB" sz="2400" dirty="0"/>
              <a:t> </a:t>
            </a:r>
            <a:r>
              <a:rPr lang="en-GB" sz="2400" dirty="0" smtClean="0"/>
              <a:t>T-test, ANOVA, and multivariate analysis techniques are used. </a:t>
            </a:r>
          </a:p>
          <a:p>
            <a:r>
              <a:rPr lang="en-GB" sz="2800" dirty="0" smtClean="0">
                <a:solidFill>
                  <a:schemeClr val="accent1"/>
                </a:solidFill>
              </a:rPr>
              <a:t>Ratio data </a:t>
            </a:r>
            <a:r>
              <a:rPr lang="en-GB" sz="2800" dirty="0"/>
              <a:t>– the measurement has equal unit in scale. It </a:t>
            </a:r>
            <a:r>
              <a:rPr lang="en-GB" sz="2800" dirty="0" smtClean="0"/>
              <a:t>has </a:t>
            </a:r>
            <a:r>
              <a:rPr lang="en-GB" sz="2800" dirty="0"/>
              <a:t>absolute zero.</a:t>
            </a:r>
          </a:p>
          <a:p>
            <a:r>
              <a:rPr lang="en-GB" sz="2800" dirty="0"/>
              <a:t>E.g. height  in meters, weight in kilograms, </a:t>
            </a:r>
            <a:endParaRPr lang="en-GB" sz="2800" dirty="0" smtClean="0"/>
          </a:p>
          <a:p>
            <a:pPr marL="0" indent="0">
              <a:buNone/>
            </a:pPr>
            <a:r>
              <a:rPr lang="en-GB" sz="2400" dirty="0" smtClean="0"/>
              <a:t>-  </a:t>
            </a:r>
            <a:r>
              <a:rPr lang="en-GB" sz="2400" dirty="0" smtClean="0">
                <a:solidFill>
                  <a:schemeClr val="accent1"/>
                </a:solidFill>
              </a:rPr>
              <a:t>All statistical </a:t>
            </a:r>
            <a:r>
              <a:rPr lang="en-GB" sz="2400" dirty="0" smtClean="0"/>
              <a:t>analysis </a:t>
            </a:r>
            <a:r>
              <a:rPr lang="en-GB" sz="2400" dirty="0"/>
              <a:t>techniques are used. </a:t>
            </a:r>
          </a:p>
        </p:txBody>
      </p:sp>
    </p:spTree>
    <p:extLst>
      <p:ext uri="{BB962C8B-B14F-4D97-AF65-F5344CB8AC3E}">
        <p14:creationId xmlns:p14="http://schemas.microsoft.com/office/powerpoint/2010/main" val="273269906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Autofit/>
          </a:bodyPr>
          <a:lstStyle/>
          <a:p>
            <a:pPr algn="just"/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Univariate analysis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examination of the distribution of cases on only one variable at a time (e.g., college graduation)</a:t>
            </a:r>
          </a:p>
          <a:p>
            <a:pPr algn="just"/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Bivariate analysis </a:t>
            </a:r>
          </a:p>
          <a:p>
            <a:pPr lvl="1" algn="just"/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examination of two variables simultaneously (e.g., the relation between gender and college graduation) </a:t>
            </a:r>
          </a:p>
          <a:p>
            <a:pPr algn="just"/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Multivariate analysis </a:t>
            </a:r>
          </a:p>
          <a:p>
            <a:pPr lvl="1" algn="just"/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examination of more than two variables simultaneously (e.g., the relationship between gender, race, and college graduation)</a:t>
            </a:r>
          </a:p>
          <a:p>
            <a:pPr algn="just"/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Types of Quantitative Analysis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altLang="en-US" sz="3200" u="sng" dirty="0"/>
              <a:t>Univariate analysis</a:t>
            </a:r>
            <a:r>
              <a:rPr lang="en-US" altLang="en-US" sz="3200" dirty="0"/>
              <a:t> </a:t>
            </a:r>
          </a:p>
          <a:p>
            <a:pPr algn="just">
              <a:lnSpc>
                <a:spcPct val="90000"/>
              </a:lnSpc>
            </a:pPr>
            <a:endParaRPr lang="en-US" altLang="en-US" sz="1400" dirty="0"/>
          </a:p>
          <a:p>
            <a:pPr lvl="1" algn="just">
              <a:lnSpc>
                <a:spcPct val="900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Purpose: description</a:t>
            </a:r>
          </a:p>
          <a:p>
            <a:pPr lvl="1" algn="just">
              <a:lnSpc>
                <a:spcPct val="90000"/>
              </a:lnSpc>
              <a:buFontTx/>
              <a:buNone/>
            </a:pPr>
            <a:endParaRPr lang="en-US" altLang="en-US" sz="160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en-US" altLang="en-US" sz="3200" u="sng" dirty="0"/>
              <a:t>Bivariate analysis </a:t>
            </a:r>
          </a:p>
          <a:p>
            <a:pPr lvl="1" algn="just">
              <a:lnSpc>
                <a:spcPct val="90000"/>
              </a:lnSpc>
            </a:pPr>
            <a:endParaRPr lang="en-US" altLang="en-US" sz="1400" u="sng" dirty="0">
              <a:solidFill>
                <a:schemeClr val="tx1"/>
              </a:solidFill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Purpose: determining the empirical relationship between the two variables</a:t>
            </a:r>
          </a:p>
          <a:p>
            <a:pPr lvl="1" algn="just">
              <a:lnSpc>
                <a:spcPct val="90000"/>
              </a:lnSpc>
            </a:pPr>
            <a:endParaRPr lang="en-US" altLang="en-US" sz="160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en-US" altLang="en-US" sz="3200" u="sng" dirty="0"/>
              <a:t>Multivariate analysis </a:t>
            </a:r>
          </a:p>
          <a:p>
            <a:pPr lvl="1" algn="just">
              <a:lnSpc>
                <a:spcPct val="90000"/>
              </a:lnSpc>
            </a:pPr>
            <a:endParaRPr lang="en-US" altLang="en-US" sz="1400" u="sng" dirty="0">
              <a:solidFill>
                <a:schemeClr val="tx1"/>
              </a:solidFill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400" dirty="0">
                <a:solidFill>
                  <a:schemeClr val="tx1"/>
                </a:solidFill>
              </a:rPr>
              <a:t>Purpose: determining the empirical relationship among the variables </a:t>
            </a:r>
          </a:p>
          <a:p>
            <a:pPr algn="just">
              <a:lnSpc>
                <a:spcPct val="150000"/>
              </a:lnSpc>
            </a:pPr>
            <a:endParaRPr lang="en-IN" sz="32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Purpose of each Analysis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784976" cy="489654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2400" b="1" i="1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Descriptive  statistics: a</a:t>
            </a:r>
            <a:r>
              <a:rPr lang="en-US" altLang="en-US" sz="24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re techniques </a:t>
            </a:r>
            <a:r>
              <a:rPr lang="en-US" altLang="en-US" sz="2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that summarize and describe characteristics of a group or make comparisons of characteristics between groups </a:t>
            </a:r>
            <a:endParaRPr lang="en-US" altLang="en-US" sz="2400" dirty="0" smtClean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2400" b="1" i="1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Inferential </a:t>
            </a:r>
            <a:r>
              <a:rPr lang="en-US" altLang="en-US" sz="2400" b="1" i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statistics</a:t>
            </a:r>
            <a:r>
              <a:rPr lang="en-US" altLang="en-US" sz="2400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are used to make generalizations or inferences about a population based on findings from a sample.</a:t>
            </a:r>
          </a:p>
          <a:p>
            <a:pPr algn="just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The </a:t>
            </a:r>
            <a:r>
              <a:rPr lang="en-US" altLang="en-US" sz="2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choice of a type of analysis is based on the evaluation questions, the type of data collected, and the audience who will receive the results.</a:t>
            </a:r>
            <a:r>
              <a:rPr lang="en-US" altLang="en-US" sz="2400" dirty="0">
                <a:solidFill>
                  <a:srgbClr val="000000"/>
                </a:solidFill>
                <a:latin typeface="Times New Roman"/>
                <a:ea typeface="Arial Unicode MS" pitchFamily="34" charset="-128"/>
                <a:cs typeface="Arial Unicode MS" pitchFamily="34" charset="-128"/>
              </a:rPr>
              <a:t> </a:t>
            </a:r>
            <a:endParaRPr lang="en-IN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altLang="en-US" sz="4000" b="1" dirty="0" smtClean="0"/>
              <a:t>Types of Statistics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/>
          </a:bodyPr>
          <a:lstStyle/>
          <a:p>
            <a:pPr algn="just"/>
            <a:r>
              <a:rPr lang="en-US" alt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Measures of </a:t>
            </a:r>
            <a:r>
              <a:rPr lang="en-US" alt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central tendency</a:t>
            </a:r>
            <a:r>
              <a:rPr lang="en-US" altLang="en-US" sz="2800" dirty="0">
                <a:solidFill>
                  <a:schemeClr val="accent1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reflect the central tendencies of a distribution</a:t>
            </a:r>
          </a:p>
          <a:p>
            <a:pPr lvl="1" algn="just"/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Mode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reflects the attribute with the greatest frequency </a:t>
            </a:r>
          </a:p>
          <a:p>
            <a:pPr lvl="1" algn="just"/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Median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reflects the attribute that cuts the distribution in half </a:t>
            </a:r>
          </a:p>
          <a:p>
            <a:pPr lvl="1" algn="just"/>
            <a:r>
              <a:rPr lang="en-US" alt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Mean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reflects the average; sum of attributes divided by # of </a:t>
            </a:r>
            <a:r>
              <a:rPr lang="en-US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cases</a:t>
            </a:r>
            <a:endParaRPr lang="en-US" altLang="en-US" sz="28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Measures of </a:t>
            </a:r>
            <a:r>
              <a:rPr lang="en-US" altLang="en-US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dispersion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reflect the spread or distribution of the distribution</a:t>
            </a:r>
          </a:p>
          <a:p>
            <a:pPr lvl="1" algn="just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Range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is the difference between largest &amp; smallest scores; high – low</a:t>
            </a:r>
          </a:p>
          <a:p>
            <a:pPr lvl="1" algn="just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Variance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is the average of the squared differences between each observation and the mean</a:t>
            </a:r>
          </a:p>
          <a:p>
            <a:pPr lvl="1" algn="just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Standard </a:t>
            </a: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deviation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is the square root of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variance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Simple statistical Analysis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In modern times, with the availability of computer facilities, there has been a rapid </a:t>
            </a:r>
            <a:r>
              <a:rPr lang="en-IN" sz="2800" dirty="0" smtClean="0"/>
              <a:t>development of </a:t>
            </a:r>
            <a:r>
              <a:rPr lang="en-IN" sz="2800" b="1" i="1" dirty="0">
                <a:solidFill>
                  <a:srgbClr val="0000FF"/>
                </a:solidFill>
              </a:rPr>
              <a:t>multivariate analysis </a:t>
            </a:r>
            <a:r>
              <a:rPr lang="en-IN" sz="2800" dirty="0"/>
              <a:t>which may be defined as “all statistical methods which </a:t>
            </a:r>
            <a:r>
              <a:rPr lang="en-IN" sz="2800" dirty="0" smtClean="0"/>
              <a:t>simultaneously analyse </a:t>
            </a:r>
            <a:r>
              <a:rPr lang="en-IN" sz="2800" dirty="0"/>
              <a:t>more than two variables on a sample of observations</a:t>
            </a:r>
            <a:r>
              <a:rPr lang="en-IN" sz="2800" dirty="0" smtClean="0"/>
              <a:t>” Usually </a:t>
            </a:r>
            <a:r>
              <a:rPr lang="en-IN" sz="2800" dirty="0"/>
              <a:t>the following </a:t>
            </a:r>
            <a:r>
              <a:rPr lang="en-IN" sz="2800" dirty="0" smtClean="0"/>
              <a:t>analyses are involved </a:t>
            </a:r>
            <a:r>
              <a:rPr lang="en-IN" sz="2800" dirty="0"/>
              <a:t>when we make a reference of multivariate analysis: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2800" b="1" i="1" dirty="0" smtClean="0">
                <a:solidFill>
                  <a:srgbClr val="0000FF"/>
                </a:solidFill>
              </a:rPr>
              <a:t>Types of univariate and Multivariate  analysis</a:t>
            </a:r>
            <a:endParaRPr lang="en-IN" sz="28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Cont’d…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640960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on your study 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3F75D-E20E-43FE-BD9A-A096B6C95649}" type="slidenum">
              <a:rPr lang="en-IN" smtClean="0">
                <a:solidFill>
                  <a:srgbClr val="8CADAE">
                    <a:shade val="75000"/>
                  </a:srgbClr>
                </a:solidFill>
              </a:rPr>
              <a:pPr/>
              <a:t>27</a:t>
            </a:fld>
            <a:endParaRPr lang="en-IN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file"/>
              </a:rPr>
              <a:t>..\..\</a:t>
            </a:r>
            <a:r>
              <a:rPr lang="en-GB" dirty="0" err="1" smtClean="0">
                <a:hlinkClick r:id="rId2" action="ppaction://hlinkfile"/>
              </a:rPr>
              <a:t>SPSSStatistics</a:t>
            </a:r>
            <a:endParaRPr lang="en-GB" dirty="0" smtClean="0"/>
          </a:p>
          <a:p>
            <a:r>
              <a:rPr lang="en-GB" dirty="0" smtClean="0">
                <a:hlinkClick r:id="rId3" action="ppaction://hlinkfile"/>
              </a:rPr>
              <a:t>..\..\MBA </a:t>
            </a:r>
            <a:r>
              <a:rPr lang="en-GB" dirty="0" err="1" smtClean="0">
                <a:hlinkClick r:id="rId3" action="ppaction://hlinkfile"/>
              </a:rPr>
              <a:t>Summer.sav</a:t>
            </a:r>
            <a:endParaRPr lang="en-GB" dirty="0" smtClean="0"/>
          </a:p>
          <a:p>
            <a:r>
              <a:rPr lang="en-GB" smtClean="0">
                <a:hlinkClick r:id="rId4" action="ppaction://hlinkfile"/>
              </a:rPr>
              <a:t>..\..\SPSS Amharic Tutorial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30522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2BF6-EA3E-44A8-801D-5C164E2DE22D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714050"/>
            <a:ext cx="8784976" cy="2515150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IN" sz="7300" dirty="0" smtClean="0">
                <a:solidFill>
                  <a:srgbClr val="0D11B3"/>
                </a:solidFill>
              </a:rPr>
              <a:t>Thank you for your Attention</a:t>
            </a:r>
            <a:r>
              <a:rPr lang="en-IN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81306826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9685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Thus, “</a:t>
            </a:r>
            <a:r>
              <a:rPr lang="en-IN" sz="2800" dirty="0" smtClean="0"/>
              <a:t>in the </a:t>
            </a:r>
            <a:r>
              <a:rPr lang="en-IN" sz="2800" dirty="0"/>
              <a:t>process of analysis, </a:t>
            </a:r>
            <a:r>
              <a:rPr lang="en-IN" sz="2800" b="1" dirty="0"/>
              <a:t>relationships</a:t>
            </a:r>
            <a:r>
              <a:rPr lang="en-IN" sz="2800" dirty="0"/>
              <a:t> or </a:t>
            </a:r>
            <a:r>
              <a:rPr lang="en-IN" sz="2800" b="1" i="1" dirty="0"/>
              <a:t>differences</a:t>
            </a:r>
            <a:r>
              <a:rPr lang="en-IN" sz="2800" dirty="0"/>
              <a:t> supporting or conflicting with original or </a:t>
            </a:r>
            <a:r>
              <a:rPr lang="en-IN" sz="2800" dirty="0" smtClean="0"/>
              <a:t>new </a:t>
            </a:r>
            <a:r>
              <a:rPr lang="en-IN" sz="2800" b="1" i="1" dirty="0" smtClean="0">
                <a:solidFill>
                  <a:srgbClr val="0000FF"/>
                </a:solidFill>
              </a:rPr>
              <a:t>hypotheses</a:t>
            </a:r>
            <a:r>
              <a:rPr lang="en-IN" sz="2800" dirty="0" smtClean="0"/>
              <a:t> </a:t>
            </a:r>
            <a:r>
              <a:rPr lang="en-IN" sz="2800" dirty="0"/>
              <a:t>should be subjected to statistical tests of significance to determine with what validity </a:t>
            </a:r>
            <a:r>
              <a:rPr lang="en-IN" sz="2800" dirty="0" smtClean="0"/>
              <a:t>data can </a:t>
            </a:r>
            <a:r>
              <a:rPr lang="en-IN" sz="2800" dirty="0"/>
              <a:t>be said to indicate any conclusions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Cont’d…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27426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n-IN" sz="3400" dirty="0" smtClean="0"/>
              <a:t>The following are the </a:t>
            </a:r>
            <a:r>
              <a:rPr lang="en-IN" sz="3400" dirty="0"/>
              <a:t>explanation of all the </a:t>
            </a:r>
            <a:r>
              <a:rPr lang="en-IN" sz="3400" dirty="0" smtClean="0"/>
              <a:t> data processing </a:t>
            </a:r>
            <a:r>
              <a:rPr lang="en-IN" sz="3400" dirty="0"/>
              <a:t>operations.</a:t>
            </a:r>
          </a:p>
          <a:p>
            <a:pPr algn="just">
              <a:lnSpc>
                <a:spcPct val="160000"/>
              </a:lnSpc>
            </a:pPr>
            <a:r>
              <a:rPr lang="en-IN" sz="3600" b="1" dirty="0" smtClean="0"/>
              <a:t>Editing</a:t>
            </a:r>
            <a:r>
              <a:rPr lang="en-IN" sz="3400" b="1" dirty="0"/>
              <a:t>: </a:t>
            </a:r>
            <a:r>
              <a:rPr lang="en-IN" sz="3400" dirty="0"/>
              <a:t>Editing of data is a process of examining the collected raw data (specially in surveys) </a:t>
            </a:r>
            <a:r>
              <a:rPr lang="en-IN" sz="3400" dirty="0" smtClean="0"/>
              <a:t>to </a:t>
            </a:r>
            <a:r>
              <a:rPr lang="en-IN" sz="3400" b="1" i="1" dirty="0" smtClean="0">
                <a:solidFill>
                  <a:srgbClr val="FF0000"/>
                </a:solidFill>
              </a:rPr>
              <a:t>detect </a:t>
            </a:r>
            <a:r>
              <a:rPr lang="en-IN" sz="3400" b="1" i="1" dirty="0">
                <a:solidFill>
                  <a:srgbClr val="FF0000"/>
                </a:solidFill>
              </a:rPr>
              <a:t>errors </a:t>
            </a:r>
            <a:r>
              <a:rPr lang="en-IN" sz="3400" dirty="0"/>
              <a:t>and </a:t>
            </a:r>
            <a:r>
              <a:rPr lang="en-IN" sz="3400" b="1" dirty="0">
                <a:solidFill>
                  <a:srgbClr val="FF0000"/>
                </a:solidFill>
              </a:rPr>
              <a:t>omissions</a:t>
            </a:r>
            <a:r>
              <a:rPr lang="en-IN" sz="3400" dirty="0"/>
              <a:t> and to correct these when possible. </a:t>
            </a:r>
            <a:endParaRPr lang="en-IN" sz="3400" dirty="0" smtClean="0"/>
          </a:p>
          <a:p>
            <a:pPr algn="just">
              <a:lnSpc>
                <a:spcPct val="160000"/>
              </a:lnSpc>
            </a:pPr>
            <a:r>
              <a:rPr lang="en-IN" sz="3400" dirty="0" smtClean="0"/>
              <a:t>As </a:t>
            </a:r>
            <a:r>
              <a:rPr lang="en-IN" sz="3400" dirty="0"/>
              <a:t>a matter of fact, editing </a:t>
            </a:r>
            <a:r>
              <a:rPr lang="en-IN" sz="3400" dirty="0" smtClean="0"/>
              <a:t>involves a </a:t>
            </a:r>
            <a:r>
              <a:rPr lang="en-IN" sz="3400" dirty="0"/>
              <a:t>careful scrutiny of the completed questionnaires and/or schedules. Editing is done to assure that </a:t>
            </a:r>
            <a:r>
              <a:rPr lang="en-IN" sz="3400" dirty="0" smtClean="0"/>
              <a:t>the data </a:t>
            </a:r>
            <a:r>
              <a:rPr lang="en-IN" sz="3400" dirty="0"/>
              <a:t>are accurate, consistent with other facts gathered, uniformly entered, as completed as </a:t>
            </a:r>
            <a:r>
              <a:rPr lang="en-IN" sz="3400" dirty="0" smtClean="0"/>
              <a:t>possible and </a:t>
            </a:r>
            <a:r>
              <a:rPr lang="en-IN" sz="3400" dirty="0"/>
              <a:t>have been well arranged to facilitate coding and tabulation</a:t>
            </a:r>
            <a:r>
              <a:rPr lang="en-IN" sz="3400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IN" sz="3400" dirty="0"/>
              <a:t>With regard to points or stages at which editing should be done, one can talk of </a:t>
            </a:r>
            <a:r>
              <a:rPr lang="en-IN" sz="3400" b="1" dirty="0"/>
              <a:t>field editing and central editing</a:t>
            </a:r>
            <a:r>
              <a:rPr lang="en-IN" sz="3400" b="1" dirty="0" smtClean="0"/>
              <a:t>. 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en-IN" sz="28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algn="l"/>
            <a:r>
              <a:rPr lang="en-IN" sz="2800" b="1" dirty="0">
                <a:solidFill>
                  <a:srgbClr val="0000FF"/>
                </a:solidFill>
              </a:rPr>
              <a:t>PROCESSING OPERATIONS</a:t>
            </a:r>
          </a:p>
        </p:txBody>
      </p:sp>
    </p:spTree>
    <p:extLst>
      <p:ext uri="{BB962C8B-B14F-4D97-AF65-F5344CB8AC3E}">
        <p14:creationId xmlns:p14="http://schemas.microsoft.com/office/powerpoint/2010/main" val="313027426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IN" sz="2800" b="1" i="1" dirty="0" smtClean="0">
                <a:solidFill>
                  <a:srgbClr val="0000FF"/>
                </a:solidFill>
              </a:rPr>
              <a:t>Field </a:t>
            </a:r>
            <a:r>
              <a:rPr lang="en-IN" sz="2800" b="1" i="1" dirty="0">
                <a:solidFill>
                  <a:srgbClr val="0000FF"/>
                </a:solidFill>
              </a:rPr>
              <a:t>editing </a:t>
            </a:r>
            <a:r>
              <a:rPr lang="en-IN" sz="2800" dirty="0"/>
              <a:t>consists in the review of the reporting forms by the investigator </a:t>
            </a:r>
            <a:r>
              <a:rPr lang="en-IN" sz="2800" dirty="0" smtClean="0"/>
              <a:t>for completing </a:t>
            </a:r>
            <a:r>
              <a:rPr lang="en-IN" sz="2800" dirty="0"/>
              <a:t>(translating or rewriting) what the latter has written in abbreviated and/or in illegible </a:t>
            </a:r>
            <a:r>
              <a:rPr lang="en-IN" sz="2800" dirty="0" smtClean="0"/>
              <a:t>form </a:t>
            </a:r>
            <a:r>
              <a:rPr lang="en-IN" sz="2800" dirty="0"/>
              <a:t>at the time of recording the respondents’ responses. This type of editing is necessary in view of </a:t>
            </a:r>
            <a:r>
              <a:rPr lang="en-IN" sz="2800" dirty="0" smtClean="0"/>
              <a:t>the fact </a:t>
            </a:r>
            <a:r>
              <a:rPr lang="en-IN" sz="2800" dirty="0"/>
              <a:t>that individual writing styles often can be difficult for others to decipher. </a:t>
            </a:r>
            <a:endParaRPr lang="en-IN" sz="2800" dirty="0" smtClean="0"/>
          </a:p>
          <a:p>
            <a:pPr algn="just">
              <a:lnSpc>
                <a:spcPct val="160000"/>
              </a:lnSpc>
            </a:pPr>
            <a:r>
              <a:rPr lang="en-IN" sz="2800" dirty="0" smtClean="0"/>
              <a:t>This </a:t>
            </a:r>
            <a:r>
              <a:rPr lang="en-IN" sz="2800" dirty="0"/>
              <a:t>sort of </a:t>
            </a:r>
            <a:r>
              <a:rPr lang="en-IN" sz="2800" dirty="0" smtClean="0"/>
              <a:t>editing should </a:t>
            </a:r>
            <a:r>
              <a:rPr lang="en-IN" sz="2800" dirty="0"/>
              <a:t>be done as soon as possible after the interview, preferably on the very day or on the next </a:t>
            </a:r>
            <a:r>
              <a:rPr lang="en-IN" sz="2800" dirty="0" smtClean="0"/>
              <a:t>day. While </a:t>
            </a:r>
            <a:r>
              <a:rPr lang="en-IN" sz="2800" dirty="0"/>
              <a:t>doing field editing, the investigator must restrain himself and must </a:t>
            </a:r>
            <a:r>
              <a:rPr lang="en-IN" sz="2800" b="1" dirty="0"/>
              <a:t>not correct errors </a:t>
            </a:r>
            <a:r>
              <a:rPr lang="en-IN" sz="2800" dirty="0"/>
              <a:t>of </a:t>
            </a:r>
            <a:r>
              <a:rPr lang="en-IN" sz="2800" dirty="0" smtClean="0"/>
              <a:t>omission by </a:t>
            </a:r>
            <a:r>
              <a:rPr lang="en-IN" sz="2800" dirty="0"/>
              <a:t>simply guessing what the informant would have said if the question had been asked.</a:t>
            </a:r>
          </a:p>
          <a:p>
            <a:pPr algn="just">
              <a:lnSpc>
                <a:spcPct val="150000"/>
              </a:lnSpc>
            </a:pPr>
            <a:endParaRPr lang="en-IN" sz="28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Cont’d…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N" sz="2800" b="1" i="1" dirty="0">
                <a:solidFill>
                  <a:srgbClr val="0000FF"/>
                </a:solidFill>
              </a:rPr>
              <a:t>Central editing </a:t>
            </a:r>
            <a:r>
              <a:rPr lang="en-IN" sz="2800" dirty="0"/>
              <a:t>should take place when all forms or schedules have been completed and </a:t>
            </a:r>
            <a:r>
              <a:rPr lang="en-IN" sz="2800" dirty="0" smtClean="0"/>
              <a:t>returned to </a:t>
            </a:r>
            <a:r>
              <a:rPr lang="en-IN" sz="2800" dirty="0"/>
              <a:t>the office. </a:t>
            </a:r>
            <a:endParaRPr lang="en-IN" sz="2800" dirty="0" smtClean="0"/>
          </a:p>
          <a:p>
            <a:pPr algn="just"/>
            <a:r>
              <a:rPr lang="en-IN" sz="2800" dirty="0" smtClean="0"/>
              <a:t>This </a:t>
            </a:r>
            <a:r>
              <a:rPr lang="en-IN" sz="2800" dirty="0"/>
              <a:t>type of editing implies that all forms should get a thorough editing by a single </a:t>
            </a:r>
            <a:r>
              <a:rPr lang="en-IN" sz="2800" dirty="0" smtClean="0"/>
              <a:t>editor in </a:t>
            </a:r>
            <a:r>
              <a:rPr lang="en-IN" sz="2800" dirty="0"/>
              <a:t>a small study and by a team of editors in case of a large inquiry. </a:t>
            </a:r>
            <a:endParaRPr lang="en-IN" sz="2800" dirty="0" smtClean="0"/>
          </a:p>
          <a:p>
            <a:pPr algn="just"/>
            <a:r>
              <a:rPr lang="en-IN" sz="2800" dirty="0" smtClean="0"/>
              <a:t>Editor(s</a:t>
            </a:r>
            <a:r>
              <a:rPr lang="en-IN" sz="2800" dirty="0"/>
              <a:t>) may correct the </a:t>
            </a:r>
            <a:r>
              <a:rPr lang="en-IN" sz="2800" dirty="0" smtClean="0"/>
              <a:t>obvious errors </a:t>
            </a:r>
            <a:r>
              <a:rPr lang="en-IN" sz="2800" dirty="0"/>
              <a:t>such as an entry in the wrong place, entry recorded in months when it should have </a:t>
            </a:r>
            <a:r>
              <a:rPr lang="en-IN" sz="2800" dirty="0" smtClean="0"/>
              <a:t>been recorded </a:t>
            </a:r>
            <a:r>
              <a:rPr lang="en-IN" sz="2800" dirty="0"/>
              <a:t>in weeks, and the like</a:t>
            </a:r>
            <a:r>
              <a:rPr lang="en-IN" sz="2800" dirty="0" smtClean="0"/>
              <a:t>.</a:t>
            </a:r>
          </a:p>
          <a:p>
            <a:pPr algn="just"/>
            <a:r>
              <a:rPr lang="en-IN" sz="2800" dirty="0" smtClean="0"/>
              <a:t> </a:t>
            </a:r>
            <a:r>
              <a:rPr lang="en-IN" sz="2800" dirty="0"/>
              <a:t>In case of inappropriate on missing replies, the editor can </a:t>
            </a:r>
            <a:r>
              <a:rPr lang="en-IN" sz="2800" dirty="0" smtClean="0"/>
              <a:t>sometimes determine </a:t>
            </a:r>
            <a:r>
              <a:rPr lang="en-IN" sz="2800" dirty="0"/>
              <a:t>the proper answer by reviewing the other information in the schedule. </a:t>
            </a:r>
            <a:endParaRPr lang="en-IN" sz="2800" dirty="0" smtClean="0"/>
          </a:p>
          <a:p>
            <a:pPr algn="just"/>
            <a:r>
              <a:rPr lang="en-IN" sz="2800" dirty="0" smtClean="0"/>
              <a:t>At </a:t>
            </a:r>
            <a:r>
              <a:rPr lang="en-IN" sz="2800" dirty="0"/>
              <a:t>times, </a:t>
            </a:r>
            <a:r>
              <a:rPr lang="en-IN" sz="2800" dirty="0" smtClean="0"/>
              <a:t>the respondent </a:t>
            </a:r>
            <a:r>
              <a:rPr lang="en-IN" sz="2800" dirty="0"/>
              <a:t>can be contacted for clarification.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Cont’d…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IN" sz="2800" b="1" dirty="0" smtClean="0"/>
              <a:t>Coding</a:t>
            </a:r>
            <a:r>
              <a:rPr lang="en-IN" sz="2800" b="1" dirty="0"/>
              <a:t>: </a:t>
            </a:r>
            <a:r>
              <a:rPr lang="en-IN" sz="2800" dirty="0"/>
              <a:t>Coding refers to the process of assigning numerals or other symbols to answers so </a:t>
            </a:r>
            <a:r>
              <a:rPr lang="en-IN" sz="2800" dirty="0" smtClean="0"/>
              <a:t>that responses </a:t>
            </a:r>
            <a:r>
              <a:rPr lang="en-IN" sz="2800" dirty="0"/>
              <a:t>can be put into a limited number of categories or classes. Such classes should be </a:t>
            </a:r>
            <a:r>
              <a:rPr lang="en-IN" sz="2800" dirty="0" smtClean="0"/>
              <a:t>appropriate to </a:t>
            </a:r>
            <a:r>
              <a:rPr lang="en-IN" sz="2800" dirty="0"/>
              <a:t>the research problem under consideration</a:t>
            </a:r>
            <a:r>
              <a:rPr lang="en-IN" sz="2800" dirty="0" smtClean="0"/>
              <a:t>.</a:t>
            </a:r>
          </a:p>
          <a:p>
            <a:pPr>
              <a:lnSpc>
                <a:spcPct val="160000"/>
              </a:lnSpc>
            </a:pPr>
            <a:r>
              <a:rPr lang="en-IN" sz="2800" dirty="0"/>
              <a:t>They must also possess the characteristic </a:t>
            </a:r>
            <a:r>
              <a:rPr lang="en-IN" sz="2800" dirty="0" smtClean="0"/>
              <a:t>of </a:t>
            </a:r>
            <a:r>
              <a:rPr lang="en-IN" sz="2800" b="1" dirty="0" smtClean="0">
                <a:solidFill>
                  <a:srgbClr val="FF0000"/>
                </a:solidFill>
              </a:rPr>
              <a:t>exhaustiveness</a:t>
            </a:r>
            <a:r>
              <a:rPr lang="en-IN" sz="2800" dirty="0" smtClean="0"/>
              <a:t> </a:t>
            </a:r>
            <a:r>
              <a:rPr lang="en-IN" sz="2800" dirty="0"/>
              <a:t>(i.e., there must be a class for every data item) and also that of </a:t>
            </a:r>
            <a:r>
              <a:rPr lang="en-IN" sz="2800" b="1" dirty="0">
                <a:solidFill>
                  <a:srgbClr val="FF0000"/>
                </a:solidFill>
              </a:rPr>
              <a:t>mutual </a:t>
            </a:r>
            <a:r>
              <a:rPr lang="en-IN" sz="2800" b="1" dirty="0" smtClean="0">
                <a:solidFill>
                  <a:srgbClr val="FF0000"/>
                </a:solidFill>
              </a:rPr>
              <a:t>exclusively </a:t>
            </a:r>
            <a:r>
              <a:rPr lang="en-IN" sz="2800" dirty="0" smtClean="0"/>
              <a:t>which </a:t>
            </a:r>
            <a:r>
              <a:rPr lang="en-IN" sz="2800" dirty="0"/>
              <a:t>means that a specific answer can be placed in one and only one cell in a given category set.</a:t>
            </a:r>
          </a:p>
          <a:p>
            <a:pPr>
              <a:lnSpc>
                <a:spcPct val="160000"/>
              </a:lnSpc>
            </a:pPr>
            <a:r>
              <a:rPr lang="en-IN" sz="2800" dirty="0"/>
              <a:t>Another rule to be observed is that of </a:t>
            </a:r>
            <a:r>
              <a:rPr lang="en-IN" sz="2800" b="1" dirty="0" err="1"/>
              <a:t>unidimensionality</a:t>
            </a:r>
            <a:r>
              <a:rPr lang="en-IN" sz="2800" dirty="0"/>
              <a:t> by which is meant that </a:t>
            </a:r>
            <a:r>
              <a:rPr lang="en-IN" sz="2800" b="1" dirty="0"/>
              <a:t>every class </a:t>
            </a:r>
            <a:r>
              <a:rPr lang="en-IN" sz="2800" dirty="0"/>
              <a:t>is </a:t>
            </a:r>
            <a:r>
              <a:rPr lang="en-IN" sz="2800" dirty="0" smtClean="0"/>
              <a:t>defined in </a:t>
            </a:r>
            <a:r>
              <a:rPr lang="en-IN" sz="2800" dirty="0"/>
              <a:t>terms of </a:t>
            </a:r>
            <a:r>
              <a:rPr lang="en-IN" sz="2800" b="1" dirty="0">
                <a:solidFill>
                  <a:srgbClr val="0000FF"/>
                </a:solidFill>
              </a:rPr>
              <a:t>only one concept.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Cont’d…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/>
              <a:t>Coding</a:t>
            </a:r>
            <a:r>
              <a:rPr lang="en-IN" sz="2800" dirty="0"/>
              <a:t> is necessary for efficient analysis and through it the several replies may be reduced to </a:t>
            </a:r>
            <a:r>
              <a:rPr lang="en-IN" sz="2800" dirty="0" smtClean="0"/>
              <a:t>a small </a:t>
            </a:r>
            <a:r>
              <a:rPr lang="en-IN" sz="2800" dirty="0"/>
              <a:t>number of classes which contain the critical information required for analysis. Coding </a:t>
            </a:r>
            <a:r>
              <a:rPr lang="en-IN" sz="2800" dirty="0" smtClean="0"/>
              <a:t>decisions should </a:t>
            </a:r>
            <a:r>
              <a:rPr lang="en-IN" sz="2800" dirty="0"/>
              <a:t>usually be taken at the designing stage of the questionnaire</a:t>
            </a:r>
            <a:r>
              <a:rPr lang="en-IN" sz="28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Coding may be done at the time of questionnaire design</a:t>
            </a:r>
            <a:endParaRPr lang="en-IN" sz="28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Cont’d…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A4DFE-67B5-43D7-AAD8-7A6019720FBE}" type="datetime1">
              <a:rPr lang="en-US" smtClean="0"/>
              <a:pPr/>
              <a:t>4/27/2020</a:t>
            </a:fld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89654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/>
              <a:t>Classification: </a:t>
            </a:r>
            <a:r>
              <a:rPr lang="en-IN" sz="2800" dirty="0"/>
              <a:t>Most research studies result in a </a:t>
            </a:r>
            <a:r>
              <a:rPr lang="en-IN" sz="2800" dirty="0">
                <a:solidFill>
                  <a:srgbClr val="FF0000"/>
                </a:solidFill>
              </a:rPr>
              <a:t>large volume of raw data</a:t>
            </a:r>
            <a:r>
              <a:rPr lang="en-IN" sz="2800" dirty="0"/>
              <a:t> which must be </a:t>
            </a:r>
            <a:r>
              <a:rPr lang="en-IN" sz="2800" dirty="0" smtClean="0"/>
              <a:t>reduced into </a:t>
            </a:r>
            <a:r>
              <a:rPr lang="en-IN" sz="2800" dirty="0"/>
              <a:t>homogeneous groups if we are to get meaningful relationships.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This </a:t>
            </a:r>
            <a:r>
              <a:rPr lang="en-IN" sz="2800" dirty="0"/>
              <a:t>fact necessitates </a:t>
            </a:r>
            <a:r>
              <a:rPr lang="en-IN" sz="2800" dirty="0" smtClean="0"/>
              <a:t>classification of </a:t>
            </a:r>
            <a:r>
              <a:rPr lang="en-IN" sz="2800" dirty="0"/>
              <a:t>data which happens to be the process of arranging data in groups or classes on the basis </a:t>
            </a:r>
            <a:r>
              <a:rPr lang="en-IN" sz="2800" dirty="0" smtClean="0"/>
              <a:t>of </a:t>
            </a:r>
            <a:r>
              <a:rPr lang="en-IN" sz="2800" dirty="0" smtClean="0">
                <a:solidFill>
                  <a:srgbClr val="FF0000"/>
                </a:solidFill>
              </a:rPr>
              <a:t>common </a:t>
            </a:r>
            <a:r>
              <a:rPr lang="en-IN" sz="2800" dirty="0"/>
              <a:t>characteristics. </a:t>
            </a:r>
            <a:endParaRPr lang="en-IN" sz="2800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/>
              <a:t>Data </a:t>
            </a:r>
            <a:r>
              <a:rPr lang="en-IN" sz="2800" dirty="0"/>
              <a:t>having a common characteristic are placed in one class and in </a:t>
            </a:r>
            <a:r>
              <a:rPr lang="en-IN" sz="2800" dirty="0" smtClean="0"/>
              <a:t>this </a:t>
            </a:r>
            <a:r>
              <a:rPr lang="en-IN" sz="2800" dirty="0"/>
              <a:t>way the entire data get divided into a number of groups or classes.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24136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IN" sz="4000" b="1" dirty="0" smtClean="0">
                <a:solidFill>
                  <a:schemeClr val="tx1"/>
                </a:solidFill>
                <a:latin typeface="Rockwell Condensed" pitchFamily="18" charset="0"/>
                <a:cs typeface="Times New Roman" pitchFamily="18" charset="0"/>
              </a:rPr>
              <a:t>Cont’d…</a:t>
            </a:r>
            <a:endParaRPr lang="en-IN" sz="4000" b="1" dirty="0">
              <a:solidFill>
                <a:schemeClr val="tx1"/>
              </a:solidFill>
              <a:latin typeface="Rockwell Condense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219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9885</TotalTime>
  <Words>2147</Words>
  <Application>Microsoft Office PowerPoint</Application>
  <PresentationFormat>On-screen Show (4:3)</PresentationFormat>
  <Paragraphs>189</Paragraphs>
  <Slides>28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Aspect</vt:lpstr>
      <vt:lpstr>Civic</vt:lpstr>
      <vt:lpstr>Chapter -Seven</vt:lpstr>
      <vt:lpstr>7.1. Data Processing and Analysis </vt:lpstr>
      <vt:lpstr>Cont’d…</vt:lpstr>
      <vt:lpstr>PROCESSING OPERATIONS</vt:lpstr>
      <vt:lpstr>Cont’d…</vt:lpstr>
      <vt:lpstr>Cont’d…</vt:lpstr>
      <vt:lpstr>Cont’d…</vt:lpstr>
      <vt:lpstr>Cont’d…</vt:lpstr>
      <vt:lpstr>Cont’d…</vt:lpstr>
      <vt:lpstr>Types of classifications</vt:lpstr>
      <vt:lpstr>Cont’d…</vt:lpstr>
      <vt:lpstr>Cont’d…</vt:lpstr>
      <vt:lpstr>Reading Assignment</vt:lpstr>
      <vt:lpstr>Qualitative and Quantitative Data Analysis</vt:lpstr>
      <vt:lpstr>Coding </vt:lpstr>
      <vt:lpstr>Reliability and validity issues</vt:lpstr>
      <vt:lpstr>Validity </vt:lpstr>
      <vt:lpstr>Quantitative ANALYSIS</vt:lpstr>
      <vt:lpstr>Scale of measurements </vt:lpstr>
      <vt:lpstr>Cont…</vt:lpstr>
      <vt:lpstr>Types of Quantitative Analysis</vt:lpstr>
      <vt:lpstr>Purpose of each Analysis</vt:lpstr>
      <vt:lpstr>Types of Statistics</vt:lpstr>
      <vt:lpstr>Simple statistical Analysis</vt:lpstr>
      <vt:lpstr>Types of univariate and Multivariate  analysis</vt:lpstr>
      <vt:lpstr>Cont’d…</vt:lpstr>
      <vt:lpstr>Analysis on your study </vt:lpstr>
      <vt:lpstr>Thank you for your Attention.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One:             RESEARCH METHODS: AN INTRODUCTION                           BY: Yissa H.                                                                    March,2018</dc:title>
  <dc:creator>0wner</dc:creator>
  <cp:lastModifiedBy>Kindey</cp:lastModifiedBy>
  <cp:revision>264</cp:revision>
  <dcterms:created xsi:type="dcterms:W3CDTF">2018-03-04T11:29:35Z</dcterms:created>
  <dcterms:modified xsi:type="dcterms:W3CDTF">2020-04-27T07:22:26Z</dcterms:modified>
</cp:coreProperties>
</file>