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4"/>
  </p:notesMasterIdLst>
  <p:sldIdLst>
    <p:sldId id="256" r:id="rId2"/>
    <p:sldId id="257" r:id="rId3"/>
    <p:sldId id="258" r:id="rId4"/>
    <p:sldId id="265" r:id="rId5"/>
    <p:sldId id="259" r:id="rId6"/>
    <p:sldId id="260" r:id="rId7"/>
    <p:sldId id="261" r:id="rId8"/>
    <p:sldId id="262" r:id="rId9"/>
    <p:sldId id="263" r:id="rId10"/>
    <p:sldId id="264" r:id="rId11"/>
    <p:sldId id="266" r:id="rId12"/>
    <p:sldId id="267" r:id="rId13"/>
    <p:sldId id="276" r:id="rId14"/>
    <p:sldId id="268" r:id="rId15"/>
    <p:sldId id="269" r:id="rId16"/>
    <p:sldId id="270" r:id="rId17"/>
    <p:sldId id="271" r:id="rId18"/>
    <p:sldId id="272" r:id="rId19"/>
    <p:sldId id="273" r:id="rId20"/>
    <p:sldId id="274" r:id="rId21"/>
    <p:sldId id="275"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41" r:id="rId82"/>
    <p:sldId id="342" r:id="rId83"/>
    <p:sldId id="343" r:id="rId84"/>
    <p:sldId id="344" r:id="rId85"/>
    <p:sldId id="345" r:id="rId86"/>
    <p:sldId id="336" r:id="rId87"/>
    <p:sldId id="337" r:id="rId88"/>
    <p:sldId id="338" r:id="rId89"/>
    <p:sldId id="339" r:id="rId90"/>
    <p:sldId id="346" r:id="rId91"/>
    <p:sldId id="347" r:id="rId92"/>
    <p:sldId id="348" r:id="rId9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59" autoAdjust="0"/>
    <p:restoredTop sz="86441" autoAdjust="0"/>
  </p:normalViewPr>
  <p:slideViewPr>
    <p:cSldViewPr>
      <p:cViewPr varScale="1">
        <p:scale>
          <a:sx n="37" d="100"/>
          <a:sy n="37" d="100"/>
        </p:scale>
        <p:origin x="-1008" y="-78"/>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FABF48-F300-4C1E-8620-50334B9788E6}" type="datetimeFigureOut">
              <a:rPr lang="en-US" smtClean="0"/>
              <a:pPr/>
              <a:t>4/23/2020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E8C27C-F49B-4718-B04E-C7ED07847F3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E8C27C-F49B-4718-B04E-C7ED07847F36}" type="slidenum">
              <a:rPr lang="en-US" smtClean="0"/>
              <a:pPr/>
              <a:t>41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E8C27C-F49B-4718-B04E-C7ED07847F36}" type="slidenum">
              <a:rPr lang="en-US" smtClean="0"/>
              <a:pPr/>
              <a:t>85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99766BD-F305-48E6-A206-7D7525B08288}" type="datetimeFigureOut">
              <a:rPr lang="en-US" smtClean="0"/>
              <a:pPr/>
              <a:t>4/23/2020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920237E-017C-4BDA-AD40-3C089C65B90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9766BD-F305-48E6-A206-7D7525B08288}"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0237E-017C-4BDA-AD40-3C089C65B9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9766BD-F305-48E6-A206-7D7525B08288}"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0237E-017C-4BDA-AD40-3C089C65B9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9766BD-F305-48E6-A206-7D7525B08288}"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0237E-017C-4BDA-AD40-3C089C65B9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99766BD-F305-48E6-A206-7D7525B08288}"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0237E-017C-4BDA-AD40-3C089C65B90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99766BD-F305-48E6-A206-7D7525B08288}"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0237E-017C-4BDA-AD40-3C089C65B9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99766BD-F305-48E6-A206-7D7525B08288}" type="datetimeFigureOut">
              <a:rPr lang="en-US" smtClean="0"/>
              <a:pPr/>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20237E-017C-4BDA-AD40-3C089C65B9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99766BD-F305-48E6-A206-7D7525B08288}" type="datetimeFigureOut">
              <a:rPr lang="en-US" smtClean="0"/>
              <a:pPr/>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20237E-017C-4BDA-AD40-3C089C65B9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766BD-F305-48E6-A206-7D7525B08288}" type="datetimeFigureOut">
              <a:rPr lang="en-US" smtClean="0"/>
              <a:pPr/>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20237E-017C-4BDA-AD40-3C089C65B9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99766BD-F305-48E6-A206-7D7525B08288}"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0237E-017C-4BDA-AD40-3C089C65B9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99766BD-F305-48E6-A206-7D7525B08288}"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920237E-017C-4BDA-AD40-3C089C65B90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99766BD-F305-48E6-A206-7D7525B08288}" type="datetimeFigureOut">
              <a:rPr lang="en-US" smtClean="0"/>
              <a:pPr/>
              <a:t>4/23/2020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920237E-017C-4BDA-AD40-3C089C65B90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248400"/>
          </a:xfrm>
        </p:spPr>
        <p:txBody>
          <a:bodyPr>
            <a:normAutofit fontScale="92500" lnSpcReduction="10000"/>
          </a:bodyPr>
          <a:lstStyle/>
          <a:p>
            <a:r>
              <a:rPr lang="en-US" sz="4100" b="1" dirty="0" smtClean="0"/>
              <a:t>LANGUAGE TESTING (TEFL 602)</a:t>
            </a:r>
          </a:p>
          <a:p>
            <a:pPr algn="l"/>
            <a:r>
              <a:rPr lang="en-US" b="1" dirty="0" smtClean="0"/>
              <a:t>What is testing?</a:t>
            </a:r>
          </a:p>
          <a:p>
            <a:pPr algn="l"/>
            <a:r>
              <a:rPr lang="en-US" b="1" dirty="0" smtClean="0"/>
              <a:t>Are testing and assessment synonymous?</a:t>
            </a:r>
          </a:p>
          <a:p>
            <a:pPr algn="l"/>
            <a:r>
              <a:rPr lang="en-US" b="1" dirty="0" smtClean="0"/>
              <a:t>Is language testing a one shot event or a result of developmental stages?</a:t>
            </a:r>
          </a:p>
          <a:p>
            <a:pPr algn="l"/>
            <a:r>
              <a:rPr lang="en-US" b="1" dirty="0" smtClean="0"/>
              <a:t>If the second idea is true, what were the recent historical developments of language testing?</a:t>
            </a:r>
          </a:p>
          <a:p>
            <a:pPr algn="l"/>
            <a:r>
              <a:rPr lang="en-US" b="1" dirty="0" smtClean="0"/>
              <a:t>How many types of testing do we have?</a:t>
            </a:r>
          </a:p>
          <a:p>
            <a:pPr algn="l"/>
            <a:r>
              <a:rPr lang="en-US" b="1" u="sng" dirty="0" smtClean="0"/>
              <a:t>Testing:</a:t>
            </a:r>
            <a:r>
              <a:rPr lang="en-US" b="1" dirty="0" smtClean="0"/>
              <a:t> </a:t>
            </a:r>
            <a:r>
              <a:rPr lang="en-US" b="1" dirty="0"/>
              <a:t>There are many different types of measures in the </a:t>
            </a:r>
            <a:r>
              <a:rPr lang="en-US" b="1" dirty="0" smtClean="0"/>
              <a:t>social sciences</a:t>
            </a:r>
            <a:r>
              <a:rPr lang="en-US" b="1" dirty="0"/>
              <a:t>, including rankings, rating scales, and </a:t>
            </a:r>
            <a:r>
              <a:rPr lang="en-US" b="1" dirty="0" smtClean="0"/>
              <a:t>tests.</a:t>
            </a:r>
            <a:endParaRPr lang="en-US" b="1" dirty="0"/>
          </a:p>
          <a:p>
            <a:pPr algn="l"/>
            <a:r>
              <a:rPr lang="en-US" b="1" dirty="0" smtClean="0"/>
              <a:t>Carroll </a:t>
            </a:r>
            <a:r>
              <a:rPr lang="en-US" b="1" dirty="0"/>
              <a:t>provides the following definition of a test:</a:t>
            </a:r>
          </a:p>
          <a:p>
            <a:pPr algn="l"/>
            <a:r>
              <a:rPr lang="en-US" b="1" dirty="0" smtClean="0"/>
              <a:t>A </a:t>
            </a:r>
            <a:r>
              <a:rPr lang="en-US" b="1" dirty="0"/>
              <a:t>psychological or educational test is</a:t>
            </a:r>
            <a:r>
              <a:rPr lang="en-US" b="1" dirty="0">
                <a:solidFill>
                  <a:srgbClr val="FFFF00"/>
                </a:solidFill>
              </a:rPr>
              <a:t> a </a:t>
            </a:r>
            <a:r>
              <a:rPr lang="en-US" b="1" dirty="0" smtClean="0">
                <a:solidFill>
                  <a:srgbClr val="FFFF00"/>
                </a:solidFill>
              </a:rPr>
              <a:t>procedure designed to elicit</a:t>
            </a:r>
            <a:r>
              <a:rPr lang="en-US" b="1" dirty="0">
                <a:solidFill>
                  <a:srgbClr val="FFFF00"/>
                </a:solidFill>
              </a:rPr>
              <a:t> </a:t>
            </a:r>
            <a:r>
              <a:rPr lang="en-US" b="1" dirty="0" smtClean="0">
                <a:solidFill>
                  <a:srgbClr val="FFFF00"/>
                </a:solidFill>
              </a:rPr>
              <a:t>certain </a:t>
            </a:r>
            <a:r>
              <a:rPr lang="en-US" b="1" dirty="0">
                <a:solidFill>
                  <a:srgbClr val="FFFF00"/>
                </a:solidFill>
              </a:rPr>
              <a:t>behavior from which one can make inferences </a:t>
            </a:r>
            <a:r>
              <a:rPr lang="en-US" b="1" dirty="0" smtClean="0">
                <a:solidFill>
                  <a:srgbClr val="FFFF00"/>
                </a:solidFill>
              </a:rPr>
              <a:t>about certain </a:t>
            </a:r>
            <a:r>
              <a:rPr lang="en-US" b="1" dirty="0">
                <a:solidFill>
                  <a:srgbClr val="FFFF00"/>
                </a:solidFill>
              </a:rPr>
              <a:t>characteristics of an individual.</a:t>
            </a:r>
          </a:p>
          <a:p>
            <a:r>
              <a:rPr lang="en-US" b="1" dirty="0">
                <a:solidFill>
                  <a:srgbClr val="FFFF00"/>
                </a:solidFill>
              </a:rPr>
              <a:t>(Carroll 1968: 46)</a:t>
            </a:r>
            <a:r>
              <a:rPr lang="en-US" b="1" dirty="0" smtClean="0"/>
              <a:t> </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fontScale="92500"/>
          </a:bodyPr>
          <a:lstStyle/>
          <a:p>
            <a:pPr>
              <a:buNone/>
            </a:pPr>
            <a:r>
              <a:rPr lang="en-US" sz="3800" b="1" dirty="0" smtClean="0"/>
              <a:t>4. The communicative stage</a:t>
            </a:r>
            <a:r>
              <a:rPr lang="en-US" dirty="0" smtClean="0"/>
              <a:t> </a:t>
            </a:r>
          </a:p>
          <a:p>
            <a:pPr>
              <a:buNone/>
            </a:pPr>
            <a:r>
              <a:rPr lang="en-US" dirty="0" smtClean="0"/>
              <a:t>This </a:t>
            </a:r>
            <a:r>
              <a:rPr lang="en-US" b="1" dirty="0" smtClean="0"/>
              <a:t>language testing emphasizes meaning of utterances</a:t>
            </a:r>
            <a:r>
              <a:rPr lang="en-US" dirty="0" smtClean="0"/>
              <a:t> than their form and structure.</a:t>
            </a:r>
          </a:p>
          <a:p>
            <a:pPr>
              <a:buNone/>
            </a:pPr>
            <a:r>
              <a:rPr lang="en-US" dirty="0" smtClean="0"/>
              <a:t>Although there is a link b/n communicative and integrative tests, </a:t>
            </a:r>
            <a:r>
              <a:rPr lang="en-US" b="1" dirty="0" smtClean="0"/>
              <a:t>communicative tests are primarily concerned with how language is used in communication.</a:t>
            </a:r>
            <a:r>
              <a:rPr lang="en-US" dirty="0" smtClean="0"/>
              <a:t> Mostly associated with real life tasks. </a:t>
            </a:r>
            <a:r>
              <a:rPr lang="en-US" b="1" dirty="0" smtClean="0"/>
              <a:t>Success</a:t>
            </a:r>
            <a:r>
              <a:rPr lang="en-US" dirty="0" smtClean="0"/>
              <a:t> in this test </a:t>
            </a:r>
            <a:r>
              <a:rPr lang="en-US" b="1" dirty="0" smtClean="0"/>
              <a:t>is proved</a:t>
            </a:r>
            <a:r>
              <a:rPr lang="en-US" dirty="0" smtClean="0"/>
              <a:t> by success of students with their </a:t>
            </a:r>
            <a:r>
              <a:rPr lang="en-US" b="1" dirty="0" smtClean="0"/>
              <a:t>effectiveness in communication</a:t>
            </a:r>
            <a:r>
              <a:rPr lang="en-US" dirty="0" smtClean="0"/>
              <a:t> than formal language.</a:t>
            </a:r>
          </a:p>
          <a:p>
            <a:pPr>
              <a:buNone/>
            </a:pPr>
            <a:r>
              <a:rPr lang="en-US" b="1" i="1" dirty="0" smtClean="0"/>
              <a:t>Language use</a:t>
            </a:r>
            <a:r>
              <a:rPr lang="en-US" b="1" dirty="0" smtClean="0"/>
              <a:t> is emphasized to the exclusion of </a:t>
            </a:r>
            <a:r>
              <a:rPr lang="en-US" b="1" i="1" dirty="0" smtClean="0"/>
              <a:t>language usage</a:t>
            </a:r>
            <a:r>
              <a:rPr lang="en-US" i="1" dirty="0" smtClean="0"/>
              <a:t> ( </a:t>
            </a:r>
            <a:r>
              <a:rPr lang="en-US" dirty="0" smtClean="0"/>
              <a:t>knowledge of formal patterns of language</a:t>
            </a:r>
            <a:r>
              <a:rPr lang="en-US" i="1" dirty="0" smtClean="0"/>
              <a:t>)</a:t>
            </a:r>
            <a:r>
              <a:rPr lang="en-US" dirty="0" smtClean="0"/>
              <a:t> . The attempt made to measure students’ different performance profile or language skills by using communicative tests is called “divisibility hypothesis”. This is due to measuring students’ different proficiency (listening, reading,  speaking, and writing) than simply one overall measure.</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ctr">
              <a:buNone/>
            </a:pPr>
            <a:r>
              <a:rPr lang="en-US" b="1" i="1" dirty="0" smtClean="0"/>
              <a:t>Types of Language Tests </a:t>
            </a:r>
            <a:endParaRPr lang="en-US" dirty="0" smtClean="0"/>
          </a:p>
          <a:p>
            <a:r>
              <a:rPr lang="en-US" dirty="0" smtClean="0"/>
              <a:t>The needs of assessing the outcome of learning have led to the development and elaboration of different test formats. </a:t>
            </a:r>
          </a:p>
          <a:p>
            <a:r>
              <a:rPr lang="en-US" dirty="0" smtClean="0"/>
              <a:t>Testing language has traditionally taken the form of testing knowledge about language, usually the testing of knowledge of vocabulary and grammar. Stern (1983, p. 340) notes that </a:t>
            </a:r>
            <a:r>
              <a:rPr lang="en-US" b="1" i="1" dirty="0" smtClean="0"/>
              <a:t>“if the ultimate objective of language teaching is effective language learning, then our main concern must be the learning outcome‟</a:t>
            </a:r>
            <a:r>
              <a:rPr lang="en-US" dirty="0" smtClean="0"/>
              <a:t>. </a:t>
            </a:r>
          </a:p>
          <a:p>
            <a:pPr>
              <a:buNone/>
            </a:pPr>
            <a:r>
              <a:rPr lang="en-US" dirty="0" smtClean="0"/>
              <a:t>Learning the language </a:t>
            </a:r>
            <a:r>
              <a:rPr lang="en-US" sz="3600" b="1" dirty="0" smtClean="0"/>
              <a:t> ǂ </a:t>
            </a:r>
            <a:r>
              <a:rPr lang="en-US" dirty="0" smtClean="0"/>
              <a:t>Learning about the language.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lstStyle/>
          <a:p>
            <a:pPr>
              <a:buNone/>
            </a:pPr>
            <a:r>
              <a:rPr lang="en-US" dirty="0" smtClean="0"/>
              <a:t>In the same line of thought, Wigglesworth (2008) further adds that </a:t>
            </a:r>
            <a:r>
              <a:rPr lang="en-US" b="1" i="1" dirty="0" smtClean="0"/>
              <a:t>“In the assessment of languages, tasks are designed to measure learners’ productive language skills through performances which allow candidates to demonstrate the kinds of language skills that may be required in a real world context.” </a:t>
            </a:r>
            <a:r>
              <a:rPr lang="en-US" dirty="0" smtClean="0"/>
              <a:t>This is because a </a:t>
            </a:r>
            <a:r>
              <a:rPr lang="en-US" b="1" i="1" dirty="0" smtClean="0"/>
              <a:t>“</a:t>
            </a:r>
            <a:r>
              <a:rPr lang="en-US" b="1" i="1" u="sng" dirty="0" smtClean="0"/>
              <a:t>specific purpose language test</a:t>
            </a:r>
            <a:r>
              <a:rPr lang="en-US" b="1" i="1" dirty="0" smtClean="0"/>
              <a:t> is one in which test content and methods are derived from </a:t>
            </a:r>
            <a:r>
              <a:rPr lang="en-US" b="1" i="1" u="sng" dirty="0" smtClean="0"/>
              <a:t>an analysis of  specific purposes of</a:t>
            </a:r>
            <a:r>
              <a:rPr lang="en-US" b="1" i="1" dirty="0" smtClean="0"/>
              <a:t> target language use situation, so that </a:t>
            </a:r>
            <a:r>
              <a:rPr lang="en-US" b="1" i="1" u="sng" dirty="0" smtClean="0"/>
              <a:t>test tasks </a:t>
            </a:r>
            <a:r>
              <a:rPr lang="en-US" b="1" i="1" dirty="0" smtClean="0"/>
              <a:t>and </a:t>
            </a:r>
            <a:r>
              <a:rPr lang="en-US" b="1" i="1" u="sng" dirty="0" smtClean="0"/>
              <a:t>content</a:t>
            </a:r>
            <a:r>
              <a:rPr lang="en-US" b="1" i="1" dirty="0" smtClean="0"/>
              <a:t> are </a:t>
            </a:r>
            <a:r>
              <a:rPr lang="en-US" b="1" i="1" u="sng" dirty="0" smtClean="0"/>
              <a:t>authentically representative</a:t>
            </a:r>
            <a:r>
              <a:rPr lang="en-US" b="1" i="1" dirty="0" smtClean="0"/>
              <a:t> of tasks in the target situation” </a:t>
            </a:r>
            <a:r>
              <a:rPr lang="en-US" dirty="0" smtClean="0"/>
              <a:t>(Douglas, 2000, p. 19). </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477000"/>
          </a:xfrm>
        </p:spPr>
        <p:txBody>
          <a:bodyPr/>
          <a:lstStyle/>
          <a:p>
            <a:pPr>
              <a:buNone/>
            </a:pPr>
            <a:r>
              <a:rPr lang="en-US" dirty="0" smtClean="0"/>
              <a:t>In short Douglas Brown said, Specific purpose tests make their contents and methods focus on identifying and analyzing specific purposes of  language use situations of the target language.</a:t>
            </a:r>
          </a:p>
          <a:p>
            <a:pPr>
              <a:buNone/>
            </a:pPr>
            <a:r>
              <a:rPr lang="en-US" dirty="0" smtClean="0"/>
              <a:t>i.e. test tasks and contents should be </a:t>
            </a:r>
            <a:r>
              <a:rPr lang="en-US" b="1" dirty="0" smtClean="0"/>
              <a:t>authentic</a:t>
            </a:r>
            <a:r>
              <a:rPr lang="en-US" dirty="0" smtClean="0"/>
              <a:t> so that they reflect and match with tasks in </a:t>
            </a:r>
            <a:r>
              <a:rPr lang="en-US" b="1" dirty="0" smtClean="0"/>
              <a:t>real life situations of the target language.</a:t>
            </a:r>
          </a:p>
          <a:p>
            <a:pPr>
              <a:buNone/>
            </a:pPr>
            <a:r>
              <a:rPr lang="en-US" dirty="0" smtClean="0"/>
              <a:t>Authenticity refers to purposes in real life situation.</a:t>
            </a:r>
          </a:p>
          <a:p>
            <a:pPr>
              <a:buNone/>
            </a:pPr>
            <a:r>
              <a:rPr lang="en-US" dirty="0" smtClean="0"/>
              <a:t>Thus, the issue of </a:t>
            </a:r>
            <a:r>
              <a:rPr lang="en-US" b="1" dirty="0" smtClean="0"/>
              <a:t>authenticity is central</a:t>
            </a:r>
            <a:r>
              <a:rPr lang="en-US" dirty="0" smtClean="0"/>
              <a:t> to the </a:t>
            </a:r>
            <a:r>
              <a:rPr lang="en-US" b="1" dirty="0" smtClean="0"/>
              <a:t>assessment</a:t>
            </a:r>
            <a:r>
              <a:rPr lang="en-US" dirty="0" smtClean="0"/>
              <a:t> of </a:t>
            </a:r>
            <a:r>
              <a:rPr lang="en-US" b="1" dirty="0" smtClean="0"/>
              <a:t>language for specific functions</a:t>
            </a:r>
            <a:r>
              <a:rPr lang="en-US" dirty="0" smtClean="0"/>
              <a: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None/>
            </a:pPr>
            <a:r>
              <a:rPr lang="en-US" dirty="0" smtClean="0"/>
              <a:t>This is another way of saying that testing is a socially situated activity although the social aspects have been relatively under-explored (Wigglesworth, 2008). Yet, </a:t>
            </a:r>
            <a:r>
              <a:rPr lang="en-US" b="1" dirty="0" smtClean="0"/>
              <a:t>language tests differ with respect to how they are designed, and what they are for,</a:t>
            </a:r>
            <a:r>
              <a:rPr lang="en-US" dirty="0" smtClean="0"/>
              <a:t> in other words, </a:t>
            </a:r>
            <a:r>
              <a:rPr lang="en-US" b="1" dirty="0" smtClean="0"/>
              <a:t>tests differ in</a:t>
            </a:r>
            <a:r>
              <a:rPr lang="en-US" dirty="0" smtClean="0"/>
              <a:t> respect to </a:t>
            </a:r>
            <a:r>
              <a:rPr lang="en-US" b="1" dirty="0" smtClean="0"/>
              <a:t>test method</a:t>
            </a:r>
            <a:r>
              <a:rPr lang="en-US" dirty="0" smtClean="0"/>
              <a:t> and </a:t>
            </a:r>
            <a:r>
              <a:rPr lang="en-US" b="1" dirty="0" smtClean="0"/>
              <a:t>test purpose.</a:t>
            </a:r>
            <a:r>
              <a:rPr lang="en-US" dirty="0" smtClean="0"/>
              <a:t> In terms of </a:t>
            </a:r>
            <a:r>
              <a:rPr lang="en-US" b="1" dirty="0" smtClean="0"/>
              <a:t>method</a:t>
            </a:r>
            <a:r>
              <a:rPr lang="en-US" dirty="0" smtClean="0"/>
              <a:t>, we can broadly distinguish traditional </a:t>
            </a:r>
            <a:r>
              <a:rPr lang="en-US" b="1" i="1" dirty="0" smtClean="0"/>
              <a:t>paper-and-pencil language tests </a:t>
            </a:r>
            <a:r>
              <a:rPr lang="en-US" dirty="0" smtClean="0"/>
              <a:t>from </a:t>
            </a:r>
            <a:r>
              <a:rPr lang="en-US" b="1" i="1" dirty="0" smtClean="0"/>
              <a:t>performance tests</a:t>
            </a:r>
            <a:r>
              <a:rPr lang="en-US" b="1" dirty="0" smtClean="0"/>
              <a:t>.</a:t>
            </a:r>
            <a:r>
              <a:rPr lang="en-US" dirty="0" smtClean="0"/>
              <a:t> </a:t>
            </a:r>
          </a:p>
          <a:p>
            <a:pPr>
              <a:buNone/>
            </a:pPr>
            <a:r>
              <a:rPr lang="en-US" b="1" dirty="0" smtClean="0"/>
              <a:t>Paper-and-pencil language tests</a:t>
            </a:r>
            <a:r>
              <a:rPr lang="en-US" dirty="0" smtClean="0"/>
              <a:t> are typically used for the </a:t>
            </a:r>
            <a:r>
              <a:rPr lang="en-US" b="1" dirty="0" smtClean="0"/>
              <a:t>assessment</a:t>
            </a:r>
            <a:r>
              <a:rPr lang="en-US" dirty="0" smtClean="0"/>
              <a:t> either of separate components of </a:t>
            </a:r>
            <a:r>
              <a:rPr lang="en-US" b="1" dirty="0" smtClean="0"/>
              <a:t>language knowledge</a:t>
            </a:r>
            <a:r>
              <a:rPr lang="en-US" dirty="0" smtClean="0"/>
              <a:t> (grammar, vocabulary etc.), or of a </a:t>
            </a:r>
            <a:r>
              <a:rPr lang="en-US" b="1" dirty="0" smtClean="0"/>
              <a:t>receptive understanding</a:t>
            </a:r>
            <a:r>
              <a:rPr lang="en-US" dirty="0" smtClean="0"/>
              <a:t> (listening and reading comprehension).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lstStyle/>
          <a:p>
            <a:r>
              <a:rPr lang="en-US" dirty="0" smtClean="0"/>
              <a:t>In </a:t>
            </a:r>
            <a:r>
              <a:rPr lang="en-US" b="1" dirty="0" smtClean="0"/>
              <a:t>performance-based tests,</a:t>
            </a:r>
            <a:r>
              <a:rPr lang="en-US" dirty="0" smtClean="0"/>
              <a:t> the language skills are </a:t>
            </a:r>
            <a:r>
              <a:rPr lang="en-US" b="1" dirty="0" smtClean="0"/>
              <a:t>assessed in an act of communication.</a:t>
            </a:r>
            <a:r>
              <a:rPr lang="en-US" dirty="0" smtClean="0"/>
              <a:t> Performance tests are most commonly tests of speaking and writing, for instance, to ask a language learner to introduce himself or herself formally or informally and to write a composition, a paragraph or an essay. </a:t>
            </a:r>
          </a:p>
          <a:p>
            <a:r>
              <a:rPr lang="en-US" dirty="0" smtClean="0"/>
              <a:t>A performance test is </a:t>
            </a:r>
            <a:r>
              <a:rPr lang="en-US" b="1" i="1" dirty="0" smtClean="0"/>
              <a:t>“a test in which the ability of candidates to perform particular tasks, usually associated with job or study requirements, is assessed” </a:t>
            </a:r>
            <a:r>
              <a:rPr lang="en-US" dirty="0" smtClean="0"/>
              <a:t>(Davies et al.) i.e. we test students’ performance of the target  language required in real life situations.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lstStyle/>
          <a:p>
            <a:pPr>
              <a:buNone/>
            </a:pPr>
            <a:r>
              <a:rPr lang="en-US" b="1" dirty="0" smtClean="0"/>
              <a:t>In terms of purpose,</a:t>
            </a:r>
            <a:r>
              <a:rPr lang="en-US" dirty="0" smtClean="0"/>
              <a:t> several types of language </a:t>
            </a:r>
            <a:r>
              <a:rPr lang="en-US" b="1" dirty="0" smtClean="0"/>
              <a:t>tests</a:t>
            </a:r>
            <a:r>
              <a:rPr lang="en-US" dirty="0" smtClean="0"/>
              <a:t> have devised to </a:t>
            </a:r>
            <a:r>
              <a:rPr lang="en-US" b="1" dirty="0" smtClean="0"/>
              <a:t>measure</a:t>
            </a:r>
            <a:r>
              <a:rPr lang="en-US" dirty="0" smtClean="0"/>
              <a:t> the </a:t>
            </a:r>
            <a:r>
              <a:rPr lang="en-US" b="1" dirty="0" smtClean="0"/>
              <a:t>learning outcomes</a:t>
            </a:r>
            <a:r>
              <a:rPr lang="en-US" dirty="0" smtClean="0"/>
              <a:t> accordingly. However, </a:t>
            </a:r>
            <a:r>
              <a:rPr lang="en-US" b="1" dirty="0" smtClean="0"/>
              <a:t>each test has</a:t>
            </a:r>
            <a:r>
              <a:rPr lang="en-US" dirty="0" smtClean="0"/>
              <a:t> its </a:t>
            </a:r>
            <a:r>
              <a:rPr lang="en-US" b="1" dirty="0" smtClean="0"/>
              <a:t>specific purpose, properties and criterion</a:t>
            </a:r>
            <a:r>
              <a:rPr lang="en-US" dirty="0" smtClean="0"/>
              <a:t> </a:t>
            </a:r>
            <a:r>
              <a:rPr lang="en-US" b="1" dirty="0" smtClean="0"/>
              <a:t>to be measured.</a:t>
            </a:r>
            <a:r>
              <a:rPr lang="en-US" dirty="0" smtClean="0"/>
              <a:t> The test types that will be dealt with in this part have been laid-out not in terms of importance, they are all of equal importance, but on the basis of alphabetical order. Yet, dictation, the traditional testing device which focuses much more on discrete language items, will have its fair of attention in terms of its </a:t>
            </a:r>
            <a:r>
              <a:rPr lang="en-US" dirty="0" err="1" smtClean="0"/>
              <a:t>pro‟s</a:t>
            </a:r>
            <a:r>
              <a:rPr lang="en-US" dirty="0" smtClean="0"/>
              <a:t> and </a:t>
            </a:r>
            <a:r>
              <a:rPr lang="en-US" dirty="0" err="1" smtClean="0"/>
              <a:t>con‟s</a:t>
            </a: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None/>
            </a:pPr>
            <a:r>
              <a:rPr lang="en-US" dirty="0" smtClean="0"/>
              <a:t> Richards et al. (1985) define a </a:t>
            </a:r>
            <a:r>
              <a:rPr lang="en-US" dirty="0" smtClean="0">
                <a:solidFill>
                  <a:srgbClr val="FF0000"/>
                </a:solidFill>
              </a:rPr>
              <a:t>criterion-referenced test </a:t>
            </a:r>
            <a:r>
              <a:rPr lang="en-US" dirty="0" smtClean="0"/>
              <a:t>(CRT) as: </a:t>
            </a:r>
            <a:r>
              <a:rPr lang="en-US" i="1" dirty="0" smtClean="0"/>
              <a:t>a test which </a:t>
            </a:r>
            <a:r>
              <a:rPr lang="en-US" i="1" dirty="0" smtClean="0">
                <a:solidFill>
                  <a:srgbClr val="FF0000"/>
                </a:solidFill>
              </a:rPr>
              <a:t>measures a student’s performance according to a particular standard or criterion which has been agreed upon.</a:t>
            </a:r>
            <a:r>
              <a:rPr lang="en-US" i="1" dirty="0" smtClean="0"/>
              <a:t> The student must reach this level of performance to pass the test, and a student’s score is therefore interpreted with reference to the criterion score, rather to the scores of the students. </a:t>
            </a:r>
            <a:r>
              <a:rPr lang="en-US" dirty="0" smtClean="0"/>
              <a:t>That definition is very different from their definition for a </a:t>
            </a:r>
            <a:r>
              <a:rPr lang="en-US" dirty="0" smtClean="0">
                <a:solidFill>
                  <a:srgbClr val="FF0000"/>
                </a:solidFill>
              </a:rPr>
              <a:t>norm-referenced test </a:t>
            </a:r>
            <a:r>
              <a:rPr lang="en-US" dirty="0" smtClean="0"/>
              <a:t>(NRT) which they say is: </a:t>
            </a:r>
            <a:r>
              <a:rPr lang="en-US" i="1" dirty="0" smtClean="0">
                <a:solidFill>
                  <a:srgbClr val="FF0000"/>
                </a:solidFill>
              </a:rPr>
              <a:t>A test which is designed to measure how the performance of a particular student or group of students compares with the performance of another student or group of students whose scores are given as the norm. </a:t>
            </a:r>
            <a:r>
              <a:rPr lang="en-US" i="1" dirty="0" smtClean="0"/>
              <a:t>A student’s score is therefore interpreted with reference to the scores of other students or group of students, rather than to an agreed criterion score. </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fontScale="92500" lnSpcReduction="20000"/>
          </a:bodyPr>
          <a:lstStyle/>
          <a:p>
            <a:pPr>
              <a:buNone/>
            </a:pPr>
            <a:r>
              <a:rPr lang="en-US" b="1" dirty="0" smtClean="0"/>
              <a:t>1. Achievement Test</a:t>
            </a:r>
            <a:r>
              <a:rPr lang="en-US" dirty="0" smtClean="0"/>
              <a:t> </a:t>
            </a:r>
          </a:p>
          <a:p>
            <a:pPr>
              <a:buNone/>
            </a:pPr>
            <a:r>
              <a:rPr lang="en-US" dirty="0" smtClean="0"/>
              <a:t>An achievement test, also </a:t>
            </a:r>
            <a:r>
              <a:rPr lang="en-US" b="1" dirty="0" smtClean="0"/>
              <a:t>referred to as attainment or summative test,</a:t>
            </a:r>
            <a:r>
              <a:rPr lang="en-US" dirty="0" smtClean="0"/>
              <a:t> are devised to</a:t>
            </a:r>
            <a:r>
              <a:rPr lang="en-US" b="1" dirty="0" smtClean="0"/>
              <a:t> measure how much of a language someone has learned with reference to a particular course of study or </a:t>
            </a:r>
            <a:r>
              <a:rPr lang="en-US" b="1" dirty="0" err="1" smtClean="0"/>
              <a:t>programme</a:t>
            </a:r>
            <a:r>
              <a:rPr lang="en-US" b="1" dirty="0" smtClean="0"/>
              <a:t> of instruction,</a:t>
            </a:r>
            <a:r>
              <a:rPr lang="en-US" dirty="0" smtClean="0"/>
              <a:t> e.g. end-of-year tests designed to show mastery of a language. An achievement test might be a listening comprehension test based on a particular set of situational dialogues in a textbook. The test has a two-fold objective: </a:t>
            </a:r>
          </a:p>
          <a:p>
            <a:pPr>
              <a:buNone/>
            </a:pPr>
            <a:r>
              <a:rPr lang="en-US" dirty="0" smtClean="0"/>
              <a:t>1) To help the </a:t>
            </a:r>
            <a:r>
              <a:rPr lang="en-US" b="1" dirty="0" smtClean="0"/>
              <a:t>teachers judge the success of their teaching.</a:t>
            </a:r>
            <a:r>
              <a:rPr lang="en-US" dirty="0" smtClean="0"/>
              <a:t> </a:t>
            </a:r>
          </a:p>
          <a:p>
            <a:pPr>
              <a:buNone/>
            </a:pPr>
            <a:r>
              <a:rPr lang="en-US" dirty="0" smtClean="0"/>
              <a:t>2) To identify the </a:t>
            </a:r>
            <a:r>
              <a:rPr lang="en-US" b="1" dirty="0" smtClean="0"/>
              <a:t>weaknesses of their learners.</a:t>
            </a:r>
            <a:r>
              <a:rPr lang="en-US" dirty="0" smtClean="0"/>
              <a:t> </a:t>
            </a:r>
          </a:p>
          <a:p>
            <a:pPr>
              <a:buNone/>
            </a:pPr>
            <a:r>
              <a:rPr lang="en-US" dirty="0" smtClean="0"/>
              <a:t>In more practical and pedagogical terms, Brown (1994, p. 259) defines an </a:t>
            </a:r>
            <a:r>
              <a:rPr lang="en-US" b="1" dirty="0" smtClean="0"/>
              <a:t>achievement test</a:t>
            </a:r>
            <a:r>
              <a:rPr lang="en-US" dirty="0" smtClean="0"/>
              <a:t> as </a:t>
            </a:r>
            <a:r>
              <a:rPr lang="en-US" i="1" dirty="0" smtClean="0">
                <a:solidFill>
                  <a:srgbClr val="FF0000"/>
                </a:solidFill>
              </a:rPr>
              <a:t>“tests that are limited to particular material covered in a curriculum within a particular time frame‟</a:t>
            </a:r>
            <a:r>
              <a:rPr lang="en-US" dirty="0" smtClean="0">
                <a:solidFill>
                  <a:srgbClr val="FF0000"/>
                </a:solidFill>
              </a:rPr>
              <a:t>.</a:t>
            </a:r>
            <a:r>
              <a:rPr lang="en-US" dirty="0" smtClean="0"/>
              <a:t> In other words, they are designed primarily to measure individual progress rather than as a means of motivating or reinforcing language. Ideally, achievement tests are rarely constructed by classroom teacher for a particular class.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a:bodyPr>
          <a:lstStyle/>
          <a:p>
            <a:pPr>
              <a:buNone/>
            </a:pPr>
            <a:r>
              <a:rPr lang="en-US" b="1" dirty="0" smtClean="0"/>
              <a:t>Achievement tests</a:t>
            </a:r>
            <a:r>
              <a:rPr lang="en-US" dirty="0" smtClean="0"/>
              <a:t> are formal tests given to learners to </a:t>
            </a:r>
            <a:r>
              <a:rPr lang="en-US" b="1" dirty="0" smtClean="0"/>
              <a:t>check how </a:t>
            </a:r>
            <a:r>
              <a:rPr lang="en-US" dirty="0" smtClean="0"/>
              <a:t>really </a:t>
            </a:r>
            <a:r>
              <a:rPr lang="en-US" b="1" dirty="0" smtClean="0"/>
              <a:t>they learnt</a:t>
            </a:r>
            <a:r>
              <a:rPr lang="en-US" dirty="0" smtClean="0"/>
              <a:t> </a:t>
            </a:r>
            <a:r>
              <a:rPr lang="en-US" b="1" dirty="0" smtClean="0"/>
              <a:t>to achieve</a:t>
            </a:r>
            <a:r>
              <a:rPr lang="en-US" dirty="0" smtClean="0"/>
              <a:t> the course </a:t>
            </a:r>
            <a:r>
              <a:rPr lang="en-US" b="1" dirty="0" smtClean="0"/>
              <a:t>objectives.</a:t>
            </a:r>
            <a:r>
              <a:rPr lang="en-US" dirty="0" smtClean="0"/>
              <a:t> Its content depends on the syllabus or the text book.</a:t>
            </a:r>
          </a:p>
          <a:p>
            <a:pPr>
              <a:buNone/>
            </a:pPr>
            <a:r>
              <a:rPr lang="en-US" dirty="0" smtClean="0"/>
              <a:t>Some scholars (Hughes, A.,1989)divide </a:t>
            </a:r>
            <a:r>
              <a:rPr lang="en-US" b="1" dirty="0" smtClean="0"/>
              <a:t>achievement tests</a:t>
            </a:r>
            <a:r>
              <a:rPr lang="en-US" dirty="0" smtClean="0"/>
              <a:t> as </a:t>
            </a:r>
            <a:r>
              <a:rPr lang="en-US" b="1" dirty="0" smtClean="0"/>
              <a:t>progress and final achievement tests.</a:t>
            </a:r>
          </a:p>
          <a:p>
            <a:pPr>
              <a:buNone/>
            </a:pPr>
            <a:r>
              <a:rPr lang="en-US" b="1" dirty="0" smtClean="0"/>
              <a:t>Progress tests are</a:t>
            </a:r>
            <a:r>
              <a:rPr lang="en-US" dirty="0" smtClean="0"/>
              <a:t> those </a:t>
            </a:r>
            <a:r>
              <a:rPr lang="en-US" b="1" dirty="0" smtClean="0"/>
              <a:t>given</a:t>
            </a:r>
            <a:r>
              <a:rPr lang="en-US" dirty="0" smtClean="0"/>
              <a:t> at various stages throughout a language course </a:t>
            </a:r>
            <a:r>
              <a:rPr lang="en-US" b="1" dirty="0" smtClean="0"/>
              <a:t>to see</a:t>
            </a:r>
            <a:r>
              <a:rPr lang="en-US" dirty="0" smtClean="0"/>
              <a:t> </a:t>
            </a:r>
            <a:r>
              <a:rPr lang="en-US" b="1" dirty="0" smtClean="0"/>
              <a:t>what the students have learnt.</a:t>
            </a:r>
            <a:r>
              <a:rPr lang="en-US" dirty="0" smtClean="0"/>
              <a:t> Whereas </a:t>
            </a:r>
            <a:r>
              <a:rPr lang="en-US" b="1" dirty="0" smtClean="0"/>
              <a:t>final achievement tests</a:t>
            </a:r>
            <a:r>
              <a:rPr lang="en-US" dirty="0" smtClean="0"/>
              <a:t> tend to be </a:t>
            </a:r>
            <a:r>
              <a:rPr lang="en-US" b="1" dirty="0" smtClean="0"/>
              <a:t>given at the end</a:t>
            </a:r>
            <a:r>
              <a:rPr lang="en-US" dirty="0" smtClean="0"/>
              <a:t> of the course for the same purpose (</a:t>
            </a:r>
            <a:r>
              <a:rPr lang="en-US" b="1" dirty="0" smtClean="0"/>
              <a:t>to know what students have learnt</a:t>
            </a:r>
            <a:r>
              <a:rPr lang="en-US" dirty="0" smtClean="0"/>
              <a:t>).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lstStyle/>
          <a:p>
            <a:r>
              <a:rPr lang="en-US" dirty="0"/>
              <a:t>a test is a </a:t>
            </a:r>
            <a:r>
              <a:rPr lang="en-US" dirty="0" smtClean="0"/>
              <a:t>measurement instrument </a:t>
            </a:r>
            <a:r>
              <a:rPr lang="en-US" dirty="0"/>
              <a:t>designed to elicit a specific sample of an </a:t>
            </a:r>
            <a:r>
              <a:rPr lang="en-US" dirty="0" smtClean="0"/>
              <a:t>individual’s behavior</a:t>
            </a:r>
            <a:r>
              <a:rPr lang="en-US" dirty="0"/>
              <a:t>. </a:t>
            </a:r>
            <a:r>
              <a:rPr lang="en-US" b="1" dirty="0"/>
              <a:t>As one type of measurement, a test necessarily </a:t>
            </a:r>
            <a:r>
              <a:rPr lang="en-US" b="1" dirty="0" smtClean="0"/>
              <a:t>quantifies </a:t>
            </a:r>
            <a:r>
              <a:rPr lang="en-US" dirty="0" smtClean="0"/>
              <a:t>characteristics </a:t>
            </a:r>
            <a:r>
              <a:rPr lang="en-US" dirty="0"/>
              <a:t>of individuals </a:t>
            </a:r>
            <a:r>
              <a:rPr lang="en-US" b="1" dirty="0"/>
              <a:t>according to </a:t>
            </a:r>
            <a:r>
              <a:rPr lang="en-US" b="1" dirty="0" smtClean="0"/>
              <a:t>explicitly designed </a:t>
            </a:r>
            <a:r>
              <a:rPr lang="en-US" b="1" dirty="0"/>
              <a:t>procedures. </a:t>
            </a:r>
            <a:r>
              <a:rPr lang="en-US" dirty="0" smtClean="0"/>
              <a:t>What distinguishes </a:t>
            </a:r>
            <a:r>
              <a:rPr lang="en-US" dirty="0"/>
              <a:t>a test from other types of measurement is that it </a:t>
            </a:r>
            <a:r>
              <a:rPr lang="en-US" dirty="0" smtClean="0"/>
              <a:t>is designed </a:t>
            </a:r>
            <a:r>
              <a:rPr lang="en-US" dirty="0"/>
              <a:t>to</a:t>
            </a:r>
            <a:r>
              <a:rPr lang="en-US" b="1" dirty="0"/>
              <a:t> obtain</a:t>
            </a:r>
            <a:r>
              <a:rPr lang="en-US" dirty="0"/>
              <a:t> a </a:t>
            </a:r>
            <a:r>
              <a:rPr lang="en-US" b="1" dirty="0"/>
              <a:t>specific sample of </a:t>
            </a:r>
            <a:r>
              <a:rPr lang="en-US" b="1" dirty="0" smtClean="0"/>
              <a:t>behavior.</a:t>
            </a:r>
            <a:r>
              <a:rPr lang="en-US" dirty="0" smtClean="0"/>
              <a:t> </a:t>
            </a:r>
          </a:p>
          <a:p>
            <a:pPr algn="ctr">
              <a:buNone/>
            </a:pPr>
            <a:r>
              <a:rPr lang="en-US" dirty="0" smtClean="0"/>
              <a:t>Historical stages of language testing</a:t>
            </a:r>
          </a:p>
          <a:p>
            <a:pPr>
              <a:buNone/>
            </a:pPr>
            <a:r>
              <a:rPr lang="en-US" dirty="0" smtClean="0"/>
              <a:t>According to </a:t>
            </a:r>
            <a:r>
              <a:rPr lang="en-US" dirty="0" err="1" smtClean="0"/>
              <a:t>Spolsky</a:t>
            </a:r>
            <a:r>
              <a:rPr lang="en-US" dirty="0" smtClean="0"/>
              <a:t> (1875), there are three stages in the recent history of language testing. The </a:t>
            </a:r>
            <a:r>
              <a:rPr lang="en-US" b="1" dirty="0" smtClean="0"/>
              <a:t>pre-scientific</a:t>
            </a:r>
            <a:r>
              <a:rPr lang="en-US" dirty="0" smtClean="0"/>
              <a:t>, the </a:t>
            </a:r>
            <a:r>
              <a:rPr lang="en-US" b="1" dirty="0" smtClean="0"/>
              <a:t>psychometric-</a:t>
            </a:r>
            <a:r>
              <a:rPr lang="en-US" b="1" dirty="0" err="1" smtClean="0"/>
              <a:t>structuralist</a:t>
            </a:r>
            <a:r>
              <a:rPr lang="en-US" dirty="0" smtClean="0"/>
              <a:t> and the </a:t>
            </a:r>
            <a:r>
              <a:rPr lang="en-US" b="1" dirty="0" smtClean="0"/>
              <a:t>psycholinguistic-socio-linguistic.</a:t>
            </a:r>
            <a:r>
              <a:rPr lang="en-US" dirty="0" smtClean="0"/>
              <a:t>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lstStyle/>
          <a:p>
            <a:pPr>
              <a:buNone/>
            </a:pPr>
            <a:r>
              <a:rPr lang="en-US" b="1" dirty="0" smtClean="0"/>
              <a:t>2. Diagnostic tests:</a:t>
            </a:r>
            <a:r>
              <a:rPr lang="en-US" dirty="0" smtClean="0"/>
              <a:t> are used to identify </a:t>
            </a:r>
            <a:r>
              <a:rPr lang="en-US" dirty="0" smtClean="0">
                <a:solidFill>
                  <a:srgbClr val="FF0000"/>
                </a:solidFill>
              </a:rPr>
              <a:t>students’ strengths and weaknesses.</a:t>
            </a:r>
            <a:r>
              <a:rPr lang="en-US" dirty="0" smtClean="0"/>
              <a:t> They will be administered in the course of the teaching learning process.</a:t>
            </a:r>
          </a:p>
          <a:p>
            <a:pPr>
              <a:buNone/>
            </a:pPr>
            <a:r>
              <a:rPr lang="en-US" b="1" dirty="0" smtClean="0"/>
              <a:t>3. Placement tests:</a:t>
            </a:r>
            <a:r>
              <a:rPr lang="en-US" dirty="0" smtClean="0"/>
              <a:t> as their name suggests, are administered to provide information which will help </a:t>
            </a:r>
            <a:r>
              <a:rPr lang="en-US" dirty="0" smtClean="0">
                <a:solidFill>
                  <a:srgbClr val="FF0000"/>
                </a:solidFill>
              </a:rPr>
              <a:t>to place students at the stage that is most appropriate to their abilities.</a:t>
            </a:r>
            <a:r>
              <a:rPr lang="en-US" dirty="0" smtClean="0"/>
              <a:t> Typically they are used to assign students to classes at different levels.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553200"/>
          </a:xfrm>
        </p:spPr>
        <p:txBody>
          <a:bodyPr>
            <a:normAutofit/>
          </a:bodyPr>
          <a:lstStyle/>
          <a:p>
            <a:pPr algn="just">
              <a:buNone/>
            </a:pPr>
            <a:r>
              <a:rPr lang="en-US" dirty="0" smtClean="0"/>
              <a:t>A placement test is originally designed </a:t>
            </a:r>
            <a:r>
              <a:rPr lang="en-US" b="1" dirty="0" smtClean="0"/>
              <a:t>to place learners at an appropriate level</a:t>
            </a:r>
            <a:r>
              <a:rPr lang="en-US" dirty="0" smtClean="0"/>
              <a:t> in a </a:t>
            </a:r>
            <a:r>
              <a:rPr lang="en-US" dirty="0" err="1" smtClean="0"/>
              <a:t>programme</a:t>
            </a:r>
            <a:r>
              <a:rPr lang="en-US" dirty="0" smtClean="0"/>
              <a:t> or course. The term “placement test” as Richards et al. (1989) note </a:t>
            </a:r>
            <a:r>
              <a:rPr lang="en-US" b="1" dirty="0" smtClean="0"/>
              <a:t>does not refer to what a test contains </a:t>
            </a:r>
            <a:r>
              <a:rPr lang="en-US" dirty="0" smtClean="0"/>
              <a:t>or </a:t>
            </a:r>
            <a:r>
              <a:rPr lang="en-US" b="1" dirty="0" smtClean="0"/>
              <a:t>how it is constructed, but to the purpose for which it used.</a:t>
            </a:r>
            <a:r>
              <a:rPr lang="en-US" dirty="0" smtClean="0"/>
              <a:t> Various types or testing procedures such as dictation, interview or a grammar test (discrete or integrative) can be used for placement purposes. The English Placement test (EPT) is a well-known test in America, The EPT is designed to assess the level of reading and writing skills of entering undergraduate students so that they can be placed in appropriate courses. Those undergraduate students who do not demonstrate college or university-level skills will be directed to remedial courses or </a:t>
            </a:r>
            <a:r>
              <a:rPr lang="en-US" dirty="0" err="1" smtClean="0"/>
              <a:t>programmes</a:t>
            </a:r>
            <a:r>
              <a:rPr lang="en-US" dirty="0" smtClean="0"/>
              <a:t> to help them attain these skills</a:t>
            </a:r>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a:bodyPr>
          <a:lstStyle/>
          <a:p>
            <a:pPr>
              <a:buNone/>
            </a:pPr>
            <a:r>
              <a:rPr lang="en-US" b="1" dirty="0" smtClean="0"/>
              <a:t>4. Proficiency Test </a:t>
            </a:r>
            <a:endParaRPr lang="en-US" dirty="0" smtClean="0"/>
          </a:p>
          <a:p>
            <a:pPr>
              <a:buNone/>
            </a:pPr>
            <a:r>
              <a:rPr lang="en-US" dirty="0" smtClean="0"/>
              <a:t>A proficiency test is devised to measure how much of a language someone has learned. </a:t>
            </a:r>
            <a:r>
              <a:rPr lang="en-US" b="1" dirty="0" smtClean="0"/>
              <a:t>It is not linked to any particular course of instruction</a:t>
            </a:r>
            <a:r>
              <a:rPr lang="en-US" dirty="0" smtClean="0"/>
              <a:t>, but </a:t>
            </a:r>
            <a:r>
              <a:rPr lang="en-US" dirty="0" smtClean="0">
                <a:solidFill>
                  <a:srgbClr val="FF0000"/>
                </a:solidFill>
              </a:rPr>
              <a:t>measures the learner’s general level of language mastery.</a:t>
            </a:r>
            <a:r>
              <a:rPr lang="en-US" dirty="0" smtClean="0"/>
              <a:t> Most English language proficiency tests base their testing items on high frequency-count vocabulary and general basic grammar. Some proficiency tests have been standardized for worldwide use, such as the well-known American tests, the TOEFL, and the English Language Proficiency Test (ELPT) which are used to measure the English language proficiency of foreign students intending further study at English-speaking institutions in the USA.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fontScale="92500" lnSpcReduction="10000"/>
          </a:bodyPr>
          <a:lstStyle/>
          <a:p>
            <a:pPr>
              <a:buNone/>
            </a:pPr>
            <a:r>
              <a:rPr lang="en-US" dirty="0" smtClean="0"/>
              <a:t> The </a:t>
            </a:r>
            <a:r>
              <a:rPr lang="en-US" i="1" dirty="0" smtClean="0"/>
              <a:t>English Language Proficiency Test </a:t>
            </a:r>
            <a:r>
              <a:rPr lang="en-US" dirty="0" smtClean="0"/>
              <a:t>(ELPT) assess both the understanding of spoken and written standard American English and the ability to function in a classroom where English is spoken.</a:t>
            </a:r>
          </a:p>
          <a:p>
            <a:r>
              <a:rPr lang="en-US" b="1" i="1" dirty="0" smtClean="0"/>
              <a:t>Generally, “the aim of a proficiency test is to determine whether this language ability corresponds to specific language requirements” </a:t>
            </a:r>
            <a:r>
              <a:rPr lang="en-US" dirty="0" smtClean="0"/>
              <a:t>(</a:t>
            </a:r>
            <a:r>
              <a:rPr lang="en-US" dirty="0" err="1" smtClean="0"/>
              <a:t>Valette</a:t>
            </a:r>
            <a:r>
              <a:rPr lang="en-US" dirty="0" smtClean="0"/>
              <a:t>, 1977, p. 6) </a:t>
            </a:r>
            <a:r>
              <a:rPr lang="en-US" b="1" dirty="0" smtClean="0"/>
              <a:t>TOEFL </a:t>
            </a:r>
            <a:endParaRPr lang="en-US" dirty="0" smtClean="0"/>
          </a:p>
          <a:p>
            <a:pPr algn="just"/>
            <a:r>
              <a:rPr lang="en-US" dirty="0" smtClean="0"/>
              <a:t>The Test of English as a Foreign Language, or </a:t>
            </a:r>
            <a:r>
              <a:rPr lang="en-US" b="1" dirty="0" smtClean="0"/>
              <a:t>TOEFL</a:t>
            </a:r>
            <a:r>
              <a:rPr lang="en-US" dirty="0" smtClean="0"/>
              <a:t> for short, is a large-scale language assessment. It is, </a:t>
            </a:r>
            <a:r>
              <a:rPr lang="en-US" b="1" i="1" dirty="0" smtClean="0"/>
              <a:t>“arguably the most well-known and widely used large-scale language assessment in the world” </a:t>
            </a:r>
            <a:r>
              <a:rPr lang="en-US" dirty="0" smtClean="0"/>
              <a:t>(</a:t>
            </a:r>
            <a:r>
              <a:rPr lang="en-US" dirty="0" err="1" smtClean="0"/>
              <a:t>Kunnan</a:t>
            </a:r>
            <a:r>
              <a:rPr lang="en-US" dirty="0" smtClean="0"/>
              <a:t>, 2008, p. 140). It was first developed in 1963 in the United States to help in the assessment of the language competence of non-native speakers. As a test type, it is a standardized test of English proficiency administered by the Educational Testing Service, Princeton. It is widely used to measure the English-language proficiency of foreign students wishing to enter American colleges and universities.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normAutofit/>
          </a:bodyPr>
          <a:lstStyle/>
          <a:p>
            <a:pPr>
              <a:buNone/>
            </a:pPr>
            <a:r>
              <a:rPr lang="en-US" b="1" i="1" dirty="0" smtClean="0"/>
              <a:t>“Over the years, the TOEFL became mandatory for non-American and non-Canadian native speakers of English applicants to undergraduate and graduate programs in U.S. and Canadian English-medium universities</a:t>
            </a:r>
            <a:r>
              <a:rPr lang="en-US" dirty="0" smtClean="0"/>
              <a:t>”. </a:t>
            </a:r>
          </a:p>
          <a:p>
            <a:pPr algn="just">
              <a:buNone/>
            </a:pPr>
            <a:r>
              <a:rPr lang="en-US" dirty="0" smtClean="0"/>
              <a:t>The International English Language Testing System, IELTS, is designed to assess the language ability of candidates who wish </a:t>
            </a:r>
            <a:r>
              <a:rPr lang="en-US" b="1" dirty="0" smtClean="0"/>
              <a:t>to study or work</a:t>
            </a:r>
            <a:r>
              <a:rPr lang="en-US" dirty="0" smtClean="0"/>
              <a:t> </a:t>
            </a:r>
            <a:r>
              <a:rPr lang="en-US" b="1" dirty="0" smtClean="0"/>
              <a:t>in countries where English is the language of communication.</a:t>
            </a:r>
            <a:r>
              <a:rPr lang="en-US" dirty="0" smtClean="0"/>
              <a:t> IELTS is required for admission to British universities and colleges. It is also recognized by universities and employers in </a:t>
            </a:r>
            <a:r>
              <a:rPr lang="en-US" b="1" dirty="0" smtClean="0"/>
              <a:t>Australia, Canada, and the USA.</a:t>
            </a:r>
            <a:endParaRPr lang="en-US"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a:bodyPr>
          <a:lstStyle/>
          <a:p>
            <a:pPr>
              <a:buNone/>
            </a:pPr>
            <a:r>
              <a:rPr lang="en-US" b="1" dirty="0" smtClean="0"/>
              <a:t>5. Language Aptitude Test </a:t>
            </a:r>
            <a:endParaRPr lang="en-US" dirty="0" smtClean="0"/>
          </a:p>
          <a:p>
            <a:pPr>
              <a:buNone/>
            </a:pPr>
            <a:r>
              <a:rPr lang="en-US" dirty="0" smtClean="0"/>
              <a:t>Before defining what a language aptitude test is, it would be wiser to start first by defining what a language aptitude is. Language aptitude, </a:t>
            </a:r>
            <a:r>
              <a:rPr lang="en-US" b="1" dirty="0" smtClean="0"/>
              <a:t>as a hybrid of linguistic and psychological concept refers to the </a:t>
            </a:r>
            <a:r>
              <a:rPr lang="en-US" b="1" dirty="0" smtClean="0">
                <a:solidFill>
                  <a:srgbClr val="FF0000"/>
                </a:solidFill>
              </a:rPr>
              <a:t>genuine ability one is endowed with to learn a language. It is thought to be a combination of several abilities:</a:t>
            </a:r>
            <a:r>
              <a:rPr lang="en-US" b="1" dirty="0" smtClean="0"/>
              <a:t> </a:t>
            </a:r>
          </a:p>
          <a:p>
            <a:r>
              <a:rPr lang="en-US" i="1" dirty="0" smtClean="0"/>
              <a:t>Phonological ability, </a:t>
            </a:r>
            <a:r>
              <a:rPr lang="en-US" dirty="0" smtClean="0"/>
              <a:t>i.e. the ability to </a:t>
            </a:r>
            <a:r>
              <a:rPr lang="en-US" b="1" dirty="0" smtClean="0"/>
              <a:t>detect phonetic differences</a:t>
            </a:r>
            <a:r>
              <a:rPr lang="en-US" dirty="0" smtClean="0"/>
              <a:t> (e.g. of stress, intonation, vowel quality) in a new language. </a:t>
            </a:r>
          </a:p>
          <a:p>
            <a:r>
              <a:rPr lang="en-US" dirty="0" smtClean="0"/>
              <a:t> </a:t>
            </a:r>
            <a:r>
              <a:rPr lang="en-US" i="1" dirty="0" smtClean="0"/>
              <a:t>Syntactic ability</a:t>
            </a:r>
            <a:r>
              <a:rPr lang="en-US" dirty="0" smtClean="0"/>
              <a:t>, i.e., the ability to </a:t>
            </a:r>
            <a:r>
              <a:rPr lang="en-US" b="1" dirty="0" smtClean="0"/>
              <a:t>recognize the different grammatical functions of words in sentences.</a:t>
            </a:r>
            <a:r>
              <a:rPr lang="en-US" dirty="0" smtClean="0"/>
              <a:t> </a:t>
            </a:r>
          </a:p>
          <a:p>
            <a:r>
              <a:rPr lang="en-US" dirty="0" smtClean="0"/>
              <a:t> </a:t>
            </a:r>
            <a:r>
              <a:rPr lang="en-US" i="1" dirty="0" smtClean="0"/>
              <a:t>Psychological ability</a:t>
            </a:r>
            <a:r>
              <a:rPr lang="en-US" dirty="0" smtClean="0"/>
              <a:t>, i.e. </a:t>
            </a:r>
            <a:r>
              <a:rPr lang="en-US" b="1" dirty="0" smtClean="0"/>
              <a:t>rote-learning abilities</a:t>
            </a:r>
            <a:r>
              <a:rPr lang="en-US" dirty="0" smtClean="0"/>
              <a:t> and the </a:t>
            </a:r>
            <a:r>
              <a:rPr lang="en-US" b="1" dirty="0" smtClean="0"/>
              <a:t>ability to make inferences</a:t>
            </a:r>
            <a:r>
              <a:rPr lang="en-US" dirty="0" smtClean="0"/>
              <a:t> and </a:t>
            </a:r>
            <a:r>
              <a:rPr lang="en-US" b="1" dirty="0" smtClean="0"/>
              <a:t>inductive learning.</a:t>
            </a:r>
            <a:endParaRPr lang="en-US"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763000" cy="6400800"/>
          </a:xfrm>
        </p:spPr>
        <p:txBody>
          <a:bodyPr>
            <a:normAutofit fontScale="85000" lnSpcReduction="10000"/>
          </a:bodyPr>
          <a:lstStyle/>
          <a:p>
            <a:r>
              <a:rPr lang="en-US" dirty="0" smtClean="0"/>
              <a:t> Crystal (1989, p. 371) suggests other variables conducive to successful language learning such as </a:t>
            </a:r>
            <a:r>
              <a:rPr lang="en-US" b="1" i="1" dirty="0" smtClean="0"/>
              <a:t>„empathy and adaptability, assertiveness and independence with good drive and powers of application‟</a:t>
            </a:r>
            <a:r>
              <a:rPr lang="en-US" dirty="0" smtClean="0"/>
              <a:t>. A high language-aptitude person can learn more quickly and easily than a low language-aptitude individual. The evidence in such assertion is axiomatic in a language aptitude test. </a:t>
            </a:r>
          </a:p>
          <a:p>
            <a:pPr>
              <a:buNone/>
            </a:pPr>
            <a:r>
              <a:rPr lang="en-US" dirty="0" smtClean="0"/>
              <a:t>A language aptitude test tends to measure a learner aptitude for language learning, be it second or foreign, i.e. students performance in a language. Thus, it is used to identify those learners who are most likely to succeed. Language aptitude tests usually consist of several different test items which measures such abilities as: </a:t>
            </a:r>
          </a:p>
          <a:p>
            <a:r>
              <a:rPr lang="en-US" i="1" dirty="0" smtClean="0"/>
              <a:t>Sound-coding ability</a:t>
            </a:r>
            <a:r>
              <a:rPr lang="en-US" dirty="0" smtClean="0"/>
              <a:t>, i.e. the ability to identify and remember new sounds in a new language. </a:t>
            </a:r>
          </a:p>
          <a:p>
            <a:r>
              <a:rPr lang="en-US" dirty="0" smtClean="0"/>
              <a:t> </a:t>
            </a:r>
            <a:r>
              <a:rPr lang="en-US" i="1" dirty="0" smtClean="0"/>
              <a:t>Grammar-coding ability</a:t>
            </a:r>
            <a:r>
              <a:rPr lang="en-US" dirty="0" smtClean="0"/>
              <a:t>, i.e. the ability to identify the grammatical functions of different parts of sentences. </a:t>
            </a:r>
          </a:p>
          <a:p>
            <a:r>
              <a:rPr lang="en-US" dirty="0" smtClean="0"/>
              <a:t> </a:t>
            </a:r>
            <a:r>
              <a:rPr lang="en-US" i="1" dirty="0" smtClean="0"/>
              <a:t>Inductive-learning ability</a:t>
            </a:r>
            <a:r>
              <a:rPr lang="en-US" dirty="0" smtClean="0"/>
              <a:t>, i.e. the ability to work out meanings without explanation in the new language. </a:t>
            </a:r>
          </a:p>
          <a:p>
            <a:r>
              <a:rPr lang="en-US" i="1" dirty="0" smtClean="0"/>
              <a:t>Memorization</a:t>
            </a:r>
            <a:r>
              <a:rPr lang="en-US" dirty="0" smtClean="0"/>
              <a:t>, i.e. the ability to remember and to recall words, patterns, rules in the new language. </a:t>
            </a:r>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normAutofit/>
          </a:bodyPr>
          <a:lstStyle/>
          <a:p>
            <a:pPr>
              <a:buNone/>
            </a:pPr>
            <a:r>
              <a:rPr lang="en-US" dirty="0" smtClean="0"/>
              <a:t>Some English aptitude tests require students to perform such tasks as learning numbers, listening, detecting spelling clues and grammatical patterns and memorizing (Brown, 1994). </a:t>
            </a:r>
          </a:p>
          <a:p>
            <a:pPr>
              <a:buNone/>
            </a:pPr>
            <a:r>
              <a:rPr lang="en-US" b="1" dirty="0" smtClean="0"/>
              <a:t>6. Discrete-Point Test </a:t>
            </a:r>
            <a:endParaRPr lang="en-US" dirty="0" smtClean="0"/>
          </a:p>
          <a:p>
            <a:pPr>
              <a:buNone/>
            </a:pPr>
            <a:r>
              <a:rPr lang="en-US" dirty="0" smtClean="0"/>
              <a:t>The discrete-point test, also called discrete-item test, is a language test </a:t>
            </a:r>
            <a:r>
              <a:rPr lang="en-US" b="1" dirty="0" smtClean="0"/>
              <a:t>which measures knowledge of individual language items,</a:t>
            </a:r>
            <a:r>
              <a:rPr lang="en-US" dirty="0" smtClean="0"/>
              <a:t> such as a grammar test which has different sections on </a:t>
            </a:r>
            <a:r>
              <a:rPr lang="en-US" b="1" dirty="0" smtClean="0"/>
              <a:t>tenses, adverbs and prepositions.</a:t>
            </a:r>
            <a:r>
              <a:rPr lang="en-US" dirty="0" smtClean="0"/>
              <a:t> Discrete-point tests are based on the theory that language consists of different parts such as speech sounds, grammar and vocabulary, and different skills such as listening, speaking, reading and writing, and these are made up of elements that can be tested separately.</a:t>
            </a:r>
          </a:p>
          <a:p>
            <a:pPr>
              <a:buNone/>
            </a:pP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553200"/>
          </a:xfrm>
        </p:spPr>
        <p:txBody>
          <a:bodyPr>
            <a:normAutofit fontScale="92500"/>
          </a:bodyPr>
          <a:lstStyle/>
          <a:p>
            <a:pPr>
              <a:buNone/>
            </a:pPr>
            <a:r>
              <a:rPr lang="en-US" dirty="0" smtClean="0"/>
              <a:t>Test consisting of multiple-choice questions are usually regarded as discrete-point tests. Discrete-point tests are all too often contrasted with what are called integrative tests. An integrative test is one which requires a learner to use several skills at the same time. An essay-writing is an integrative test because it leans heavily on the knowledge of grammar, vocabulary, and rules of discourse; a dictation is also an integrative test as it requires knowledge of grammar, vocabulary and listening comprehension skills. </a:t>
            </a:r>
          </a:p>
          <a:p>
            <a:r>
              <a:rPr lang="en-US" dirty="0" smtClean="0"/>
              <a:t>In this vein, Harmer notes the following distinction between discrete-point testing and integrative testing, </a:t>
            </a:r>
            <a:r>
              <a:rPr lang="en-US" b="1" i="1" dirty="0" smtClean="0"/>
              <a:t>“Whereas discrete point-testing only tests one thing at a time such as asking students to choose the correct tense of a verb, integrative test items expect students to use a variety of language at any one given time – as they will have to do when writing a composition or doing a conversational oral test” </a:t>
            </a:r>
            <a:r>
              <a:rPr lang="en-US" dirty="0" smtClean="0"/>
              <a:t>(Harmer, 2001, p. 323).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lstStyle/>
          <a:p>
            <a:pPr>
              <a:buNone/>
            </a:pPr>
            <a:r>
              <a:rPr lang="en-US" dirty="0" smtClean="0"/>
              <a:t>In the same line of thought, Broughton </a:t>
            </a:r>
            <a:r>
              <a:rPr lang="en-US" i="1" dirty="0" smtClean="0"/>
              <a:t>et al. </a:t>
            </a:r>
            <a:r>
              <a:rPr lang="en-US" dirty="0" smtClean="0"/>
              <a:t>,more than some thirty years ago, noted that </a:t>
            </a:r>
            <a:r>
              <a:rPr lang="en-US" b="1" i="1" dirty="0" smtClean="0"/>
              <a:t>“Since language is seen as a number of systems, there will be items to test knowledge of both the production and reception of the sound segment system, of the stress system, the intonation system, and morphemic system, the grammatical system, the lexical system and so on” </a:t>
            </a:r>
            <a:r>
              <a:rPr lang="en-US" dirty="0" smtClean="0"/>
              <a:t>(Broughton et al., 1980, pp. 149-150). </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a:bodyPr>
          <a:lstStyle/>
          <a:p>
            <a:pPr>
              <a:buNone/>
            </a:pPr>
            <a:r>
              <a:rPr lang="en-US" dirty="0" smtClean="0"/>
              <a:t>These may be characterized as “the </a:t>
            </a:r>
            <a:r>
              <a:rPr lang="en-US" b="1" dirty="0" smtClean="0"/>
              <a:t>Garden of Eden”</a:t>
            </a:r>
            <a:r>
              <a:rPr lang="en-US" dirty="0" smtClean="0"/>
              <a:t>, “the </a:t>
            </a:r>
            <a:r>
              <a:rPr lang="en-US" b="1" dirty="0" smtClean="0"/>
              <a:t>Vale of Tears</a:t>
            </a:r>
            <a:r>
              <a:rPr lang="en-US" dirty="0" smtClean="0"/>
              <a:t>” and “the </a:t>
            </a:r>
            <a:r>
              <a:rPr lang="en-US" b="1" dirty="0" smtClean="0"/>
              <a:t>Promised Land</a:t>
            </a:r>
            <a:r>
              <a:rPr lang="en-US" dirty="0" smtClean="0"/>
              <a:t>” By Morrow (1979).</a:t>
            </a:r>
          </a:p>
          <a:p>
            <a:pPr>
              <a:buNone/>
            </a:pPr>
            <a:r>
              <a:rPr lang="en-US" dirty="0" smtClean="0"/>
              <a:t>However, these stages have been divided into four by Heaton (1990). The </a:t>
            </a:r>
            <a:r>
              <a:rPr lang="en-US" b="1" dirty="0" smtClean="0"/>
              <a:t>essay translation,</a:t>
            </a:r>
            <a:r>
              <a:rPr lang="en-US" dirty="0" smtClean="0"/>
              <a:t> the </a:t>
            </a:r>
            <a:r>
              <a:rPr lang="en-US" b="1" dirty="0" err="1" smtClean="0"/>
              <a:t>structuralist</a:t>
            </a:r>
            <a:r>
              <a:rPr lang="en-US" b="1" dirty="0" smtClean="0"/>
              <a:t>,</a:t>
            </a:r>
            <a:r>
              <a:rPr lang="en-US" dirty="0" smtClean="0"/>
              <a:t> the </a:t>
            </a:r>
            <a:r>
              <a:rPr lang="en-US" b="1" dirty="0" smtClean="0"/>
              <a:t>integrative</a:t>
            </a:r>
            <a:r>
              <a:rPr lang="en-US" dirty="0" smtClean="0"/>
              <a:t> and the </a:t>
            </a:r>
            <a:r>
              <a:rPr lang="en-US" b="1" dirty="0" smtClean="0"/>
              <a:t>communicative</a:t>
            </a:r>
            <a:r>
              <a:rPr lang="en-US" dirty="0" smtClean="0"/>
              <a:t>.</a:t>
            </a:r>
          </a:p>
          <a:p>
            <a:pPr>
              <a:buNone/>
            </a:pPr>
            <a:r>
              <a:rPr lang="en-US" dirty="0" smtClean="0"/>
              <a:t>Different tests or even different parts of a given test may fall into one or another of these stages.</a:t>
            </a:r>
          </a:p>
          <a:p>
            <a:pPr>
              <a:buNone/>
            </a:pPr>
            <a:r>
              <a:rPr lang="en-US" dirty="0" smtClean="0"/>
              <a:t>On the other hand, these stages may be viewed as </a:t>
            </a:r>
            <a:r>
              <a:rPr lang="en-US" b="1" dirty="0" smtClean="0"/>
              <a:t>concomitant with the teaching methods.</a:t>
            </a:r>
            <a:r>
              <a:rPr lang="en-US" dirty="0" smtClean="0"/>
              <a:t> For instance, </a:t>
            </a:r>
            <a:r>
              <a:rPr lang="en-US" b="1" dirty="0" smtClean="0"/>
              <a:t>pre-scientific stage  with grammar translation,</a:t>
            </a:r>
            <a:r>
              <a:rPr lang="en-US" dirty="0" smtClean="0"/>
              <a:t> </a:t>
            </a:r>
            <a:r>
              <a:rPr lang="en-US" b="1" dirty="0" smtClean="0"/>
              <a:t>psychometric-</a:t>
            </a:r>
            <a:r>
              <a:rPr lang="en-US" b="1" dirty="0" err="1" smtClean="0"/>
              <a:t>structuralist</a:t>
            </a:r>
            <a:r>
              <a:rPr lang="en-US" b="1" dirty="0" smtClean="0"/>
              <a:t> with audio lingual</a:t>
            </a:r>
            <a:r>
              <a:rPr lang="en-US" dirty="0" smtClean="0"/>
              <a:t> and the </a:t>
            </a:r>
            <a:r>
              <a:rPr lang="en-US" b="1" dirty="0" smtClean="0"/>
              <a:t>psycholinguistic- sociolinguistic  with the recent communicative language teaching methods.</a:t>
            </a:r>
            <a:r>
              <a:rPr lang="en-US" dirty="0" smtClean="0"/>
              <a:t> </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a:bodyPr>
          <a:lstStyle/>
          <a:p>
            <a:pPr algn="ctr">
              <a:buNone/>
            </a:pPr>
            <a:r>
              <a:rPr lang="en-US" dirty="0" smtClean="0"/>
              <a:t>Characteristics of a Good Test</a:t>
            </a:r>
          </a:p>
          <a:p>
            <a:pPr>
              <a:buNone/>
            </a:pPr>
            <a:r>
              <a:rPr lang="en-US" dirty="0" smtClean="0"/>
              <a:t>There are some general requirements that should be considered while constructing effective tests.</a:t>
            </a:r>
          </a:p>
          <a:p>
            <a:pPr>
              <a:buFont typeface="Wingdings" pitchFamily="2" charset="2"/>
              <a:buChar char="ü"/>
            </a:pPr>
            <a:r>
              <a:rPr lang="en-US" dirty="0" smtClean="0"/>
              <a:t>Familiarity of test constructors to the material to be tested</a:t>
            </a:r>
          </a:p>
          <a:p>
            <a:pPr>
              <a:buFont typeface="Wingdings" pitchFamily="2" charset="2"/>
              <a:buChar char="ü"/>
            </a:pPr>
            <a:r>
              <a:rPr lang="en-US" dirty="0" smtClean="0"/>
              <a:t>Awareness on the examinee’s level, range of understanding and ability</a:t>
            </a:r>
          </a:p>
          <a:p>
            <a:pPr>
              <a:buFont typeface="Wingdings" pitchFamily="2" charset="2"/>
              <a:buChar char="ü"/>
            </a:pPr>
            <a:r>
              <a:rPr lang="en-US" dirty="0" smtClean="0"/>
              <a:t>Skill in clearly and concisely expressing information and instruction</a:t>
            </a:r>
          </a:p>
          <a:p>
            <a:pPr>
              <a:buFont typeface="Wingdings" pitchFamily="2" charset="2"/>
              <a:buChar char="ü"/>
            </a:pPr>
            <a:r>
              <a:rPr lang="en-US" dirty="0" smtClean="0"/>
              <a:t>Mastery of techniques of item writing</a:t>
            </a:r>
          </a:p>
          <a:p>
            <a:pPr>
              <a:buFont typeface="Wingdings" pitchFamily="2" charset="2"/>
              <a:buChar char="ü"/>
            </a:pPr>
            <a:r>
              <a:rPr lang="en-US" dirty="0" smtClean="0"/>
              <a:t>Giving necessary time for test construction</a:t>
            </a:r>
          </a:p>
          <a:p>
            <a:pPr>
              <a:buFont typeface="Wingdings" pitchFamily="2" charset="2"/>
              <a:buChar char="ü"/>
            </a:pPr>
            <a:r>
              <a:rPr lang="en-US" dirty="0" smtClean="0"/>
              <a:t>Avoiding the use of vague (highly abstruse concepts) or highly technical jargon words.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dirty="0" smtClean="0"/>
              <a:t>However, </a:t>
            </a:r>
            <a:r>
              <a:rPr lang="en-US" b="1" dirty="0" smtClean="0"/>
              <a:t>validity, reliability, practicality and comprehensiveness</a:t>
            </a:r>
            <a:r>
              <a:rPr lang="en-US" dirty="0" smtClean="0"/>
              <a:t> are criteria used to measure quality of language tests.</a:t>
            </a:r>
          </a:p>
          <a:p>
            <a:pPr marL="514350" indent="-514350" algn="just">
              <a:buAutoNum type="arabicParenR"/>
            </a:pPr>
            <a:r>
              <a:rPr lang="en-US" dirty="0" smtClean="0"/>
              <a:t>validity: the extent to which a test measures what it is supposed to measure and nothing else (Heaton, 1990). In line with this criterion, there are face validity, content validity, construct validity, empirical validity, concurrent and predictive validity (or according to Hughes, 1989 criterion-related validity) are some to mention.</a:t>
            </a:r>
          </a:p>
          <a:p>
            <a:pPr marL="514350" indent="-514350" algn="just">
              <a:buAutoNum type="arabicParenR"/>
            </a:pPr>
            <a:r>
              <a:rPr lang="en-US" dirty="0" smtClean="0"/>
              <a:t>Reliability: for a test to be valid, it must at first be reliable as an instrument. This means, </a:t>
            </a:r>
            <a:r>
              <a:rPr lang="en-US" b="1" dirty="0" smtClean="0"/>
              <a:t>it is a necessary characteristic of any good test.</a:t>
            </a:r>
            <a:r>
              <a:rPr lang="en-US" dirty="0" smtClean="0"/>
              <a:t> This concept refers to the ability of a test to </a:t>
            </a:r>
            <a:r>
              <a:rPr lang="en-US" b="1" dirty="0" smtClean="0"/>
              <a:t>generate similar results in different occasions in scoring</a:t>
            </a:r>
            <a:r>
              <a:rPr lang="en-US" dirty="0" smtClean="0"/>
              <a:t>.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lstStyle/>
          <a:p>
            <a:pPr>
              <a:buNone/>
            </a:pPr>
            <a:r>
              <a:rPr lang="en-US" dirty="0" smtClean="0"/>
              <a:t>In other words, reliability refers to the </a:t>
            </a:r>
            <a:r>
              <a:rPr lang="en-US" b="1" dirty="0" smtClean="0"/>
              <a:t>dependability or consistency of a test given to the same students in different times without additional input</a:t>
            </a:r>
            <a:r>
              <a:rPr lang="en-US" dirty="0" smtClean="0"/>
              <a:t> or a test given to different groups at the same time.</a:t>
            </a:r>
          </a:p>
          <a:p>
            <a:pPr>
              <a:buNone/>
            </a:pPr>
            <a:r>
              <a:rPr lang="en-US" dirty="0" smtClean="0"/>
              <a:t>3) Practicality refers to whether the test is appropriate  and </a:t>
            </a:r>
            <a:r>
              <a:rPr lang="en-US" b="1" dirty="0" smtClean="0"/>
              <a:t>free from time, financial, administration, scoring and interpretation constraints.</a:t>
            </a:r>
          </a:p>
          <a:p>
            <a:pPr algn="just">
              <a:buNone/>
            </a:pPr>
            <a:r>
              <a:rPr lang="en-US" dirty="0" smtClean="0"/>
              <a:t>4) Comprehensiveness is the </a:t>
            </a:r>
            <a:r>
              <a:rPr lang="en-US" b="1" dirty="0" smtClean="0"/>
              <a:t>completeness of the contents in a given test.</a:t>
            </a:r>
            <a:endParaRPr lang="en-US"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705600"/>
          </a:xfrm>
        </p:spPr>
        <p:txBody>
          <a:bodyPr>
            <a:normAutofit/>
          </a:bodyPr>
          <a:lstStyle/>
          <a:p>
            <a:pPr algn="ctr">
              <a:buNone/>
            </a:pPr>
            <a:r>
              <a:rPr lang="en-US" b="1" dirty="0" smtClean="0"/>
              <a:t>TEST FORMATS</a:t>
            </a:r>
          </a:p>
          <a:p>
            <a:pPr>
              <a:buNone/>
            </a:pPr>
            <a:r>
              <a:rPr lang="en-US" dirty="0" smtClean="0"/>
              <a:t>Tests differ in the method of scoring and can be divided into two kinds.</a:t>
            </a:r>
          </a:p>
          <a:p>
            <a:pPr marL="514350" indent="-514350" algn="just">
              <a:buAutoNum type="arabicParenR"/>
            </a:pPr>
            <a:r>
              <a:rPr lang="en-US" b="1" dirty="0" smtClean="0"/>
              <a:t>Objective tests:</a:t>
            </a:r>
            <a:r>
              <a:rPr lang="en-US" dirty="0" smtClean="0"/>
              <a:t> tests which require no judgment of the scorer are called objective tests. These are formats in which students </a:t>
            </a:r>
            <a:r>
              <a:rPr lang="en-US" b="1" dirty="0" smtClean="0"/>
              <a:t>select the correct responses among provided information. </a:t>
            </a:r>
            <a:r>
              <a:rPr lang="en-US" dirty="0" smtClean="0"/>
              <a:t>True-false, multiple choice and matching tests are of this format. These formats have high reliability.</a:t>
            </a:r>
          </a:p>
          <a:p>
            <a:pPr marL="514350" indent="-514350" algn="just">
              <a:buAutoNum type="arabicParenR"/>
            </a:pPr>
            <a:r>
              <a:rPr lang="en-US" b="1" dirty="0" smtClean="0"/>
              <a:t>Subjective tests:</a:t>
            </a:r>
            <a:r>
              <a:rPr lang="en-US" dirty="0" smtClean="0"/>
              <a:t> tests in which </a:t>
            </a:r>
            <a:r>
              <a:rPr lang="en-US" b="1" dirty="0" smtClean="0"/>
              <a:t>students are required to supply answers by themselves</a:t>
            </a:r>
            <a:r>
              <a:rPr lang="en-US" dirty="0" smtClean="0"/>
              <a:t> are of this type of format. This format requires judgment of the scorer.</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62500" lnSpcReduction="20000"/>
          </a:bodyPr>
          <a:lstStyle/>
          <a:p>
            <a:pPr algn="ctr">
              <a:buNone/>
            </a:pPr>
            <a:r>
              <a:rPr lang="en-US" b="1" dirty="0" smtClean="0"/>
              <a:t>Individual assignment</a:t>
            </a:r>
          </a:p>
          <a:p>
            <a:pPr marL="514350" indent="-514350">
              <a:buAutoNum type="arabicPeriod"/>
            </a:pPr>
            <a:r>
              <a:rPr lang="en-US" dirty="0" smtClean="0">
                <a:solidFill>
                  <a:schemeClr val="accent1"/>
                </a:solidFill>
              </a:rPr>
              <a:t>Language tests and gender/fairness in language testing</a:t>
            </a:r>
            <a:r>
              <a:rPr lang="en-US" dirty="0" smtClean="0"/>
              <a:t>  </a:t>
            </a:r>
          </a:p>
          <a:p>
            <a:pPr marL="514350" indent="-514350">
              <a:buAutoNum type="arabicPeriod"/>
            </a:pPr>
            <a:r>
              <a:rPr lang="en-US" dirty="0" smtClean="0"/>
              <a:t>Item analysis =  </a:t>
            </a:r>
            <a:r>
              <a:rPr lang="en-US" dirty="0" err="1" smtClean="0"/>
              <a:t>Endalk</a:t>
            </a:r>
            <a:r>
              <a:rPr lang="en-US" dirty="0" smtClean="0"/>
              <a:t> </a:t>
            </a:r>
            <a:r>
              <a:rPr lang="en-US" dirty="0" err="1" smtClean="0"/>
              <a:t>Mulatie</a:t>
            </a:r>
            <a:endParaRPr lang="en-US" dirty="0" smtClean="0"/>
          </a:p>
          <a:p>
            <a:pPr marL="514350" indent="-514350">
              <a:buAutoNum type="arabicPeriod"/>
            </a:pPr>
            <a:r>
              <a:rPr lang="en-US" dirty="0" smtClean="0">
                <a:solidFill>
                  <a:srgbClr val="00B0F0"/>
                </a:solidFill>
              </a:rPr>
              <a:t>Wash back effect and authenticity</a:t>
            </a:r>
            <a:r>
              <a:rPr lang="en-US" dirty="0" smtClean="0"/>
              <a:t> </a:t>
            </a:r>
          </a:p>
          <a:p>
            <a:pPr marL="514350" indent="-514350">
              <a:buAutoNum type="arabicPeriod"/>
            </a:pPr>
            <a:r>
              <a:rPr lang="en-US" dirty="0" smtClean="0"/>
              <a:t>Alternative assessment= </a:t>
            </a:r>
            <a:r>
              <a:rPr lang="en-US" dirty="0" err="1" smtClean="0"/>
              <a:t>Yohannes</a:t>
            </a:r>
            <a:r>
              <a:rPr lang="en-US" dirty="0" smtClean="0"/>
              <a:t>  </a:t>
            </a:r>
            <a:r>
              <a:rPr lang="en-US" dirty="0" err="1" smtClean="0"/>
              <a:t>Beyene</a:t>
            </a:r>
            <a:endParaRPr lang="en-US" dirty="0" smtClean="0"/>
          </a:p>
          <a:p>
            <a:pPr marL="514350" indent="-514350">
              <a:buAutoNum type="arabicPeriod"/>
            </a:pPr>
            <a:r>
              <a:rPr lang="en-US" dirty="0" smtClean="0"/>
              <a:t>Continuous assessment       “                 “</a:t>
            </a:r>
          </a:p>
          <a:p>
            <a:pPr marL="514350" indent="-514350">
              <a:buAutoNum type="arabicPeriod"/>
            </a:pPr>
            <a:r>
              <a:rPr lang="en-US" dirty="0" smtClean="0"/>
              <a:t>Assessment models               “                 “</a:t>
            </a:r>
          </a:p>
          <a:p>
            <a:pPr marL="514350" indent="-514350">
              <a:buNone/>
            </a:pPr>
            <a:r>
              <a:rPr lang="en-US" dirty="0" smtClean="0"/>
              <a:t>Characteristics of good tests</a:t>
            </a:r>
          </a:p>
          <a:p>
            <a:pPr marL="514350" indent="-514350">
              <a:buNone/>
            </a:pPr>
            <a:r>
              <a:rPr lang="en-US" dirty="0" smtClean="0"/>
              <a:t>7.     Validity = </a:t>
            </a:r>
            <a:r>
              <a:rPr lang="en-US" dirty="0" err="1" smtClean="0"/>
              <a:t>Getinet</a:t>
            </a:r>
            <a:r>
              <a:rPr lang="en-US" dirty="0" smtClean="0"/>
              <a:t> </a:t>
            </a:r>
            <a:r>
              <a:rPr lang="en-US" dirty="0" err="1" smtClean="0"/>
              <a:t>Girmay</a:t>
            </a:r>
            <a:endParaRPr lang="en-US" dirty="0" smtClean="0"/>
          </a:p>
          <a:p>
            <a:pPr marL="514350" indent="-514350">
              <a:buNone/>
            </a:pPr>
            <a:r>
              <a:rPr lang="en-US" dirty="0" smtClean="0"/>
              <a:t>8.      Reliability = “            “ </a:t>
            </a:r>
          </a:p>
          <a:p>
            <a:pPr marL="514350" indent="-514350">
              <a:buNone/>
            </a:pPr>
            <a:r>
              <a:rPr lang="en-US" dirty="0" smtClean="0"/>
              <a:t>9.      Practicality and comprehensiveness = </a:t>
            </a:r>
            <a:r>
              <a:rPr lang="en-US" dirty="0" err="1" smtClean="0"/>
              <a:t>Getinet</a:t>
            </a:r>
            <a:r>
              <a:rPr lang="en-US" dirty="0" smtClean="0"/>
              <a:t> </a:t>
            </a:r>
            <a:r>
              <a:rPr lang="en-US" dirty="0" err="1" smtClean="0"/>
              <a:t>Girmay</a:t>
            </a:r>
            <a:r>
              <a:rPr lang="en-US" dirty="0" smtClean="0"/>
              <a:t> </a:t>
            </a:r>
          </a:p>
          <a:p>
            <a:pPr marL="514350" indent="-514350">
              <a:buNone/>
            </a:pPr>
            <a:r>
              <a:rPr lang="en-US" dirty="0" smtClean="0"/>
              <a:t>10 .  </a:t>
            </a:r>
            <a:r>
              <a:rPr lang="en-US" dirty="0" smtClean="0">
                <a:solidFill>
                  <a:schemeClr val="accent1"/>
                </a:solidFill>
              </a:rPr>
              <a:t> Approaches to good testing</a:t>
            </a:r>
          </a:p>
          <a:p>
            <a:pPr marL="514350" indent="-514350">
              <a:buNone/>
            </a:pPr>
            <a:r>
              <a:rPr lang="en-US" dirty="0" smtClean="0"/>
              <a:t>11.  </a:t>
            </a:r>
            <a:r>
              <a:rPr lang="en-US" dirty="0" smtClean="0">
                <a:solidFill>
                  <a:schemeClr val="accent1"/>
                </a:solidFill>
              </a:rPr>
              <a:t>  Standardized and teacher-made/non-standardized tests </a:t>
            </a:r>
          </a:p>
          <a:p>
            <a:pPr marL="514350" indent="-514350">
              <a:buNone/>
            </a:pPr>
            <a:r>
              <a:rPr lang="en-US" dirty="0" smtClean="0">
                <a:solidFill>
                  <a:schemeClr val="accent1"/>
                </a:solidFill>
              </a:rPr>
              <a:t>12.    Scoring, grading and student evaluation</a:t>
            </a:r>
          </a:p>
          <a:p>
            <a:pPr marL="514350" indent="-514350">
              <a:buNone/>
            </a:pPr>
            <a:r>
              <a:rPr lang="en-US" dirty="0" smtClean="0">
                <a:solidFill>
                  <a:schemeClr val="accent1"/>
                </a:solidFill>
              </a:rPr>
              <a:t>13.    Test construction and types of tests</a:t>
            </a:r>
          </a:p>
          <a:p>
            <a:pPr marL="514350" indent="-514350">
              <a:buNone/>
            </a:pPr>
            <a:r>
              <a:rPr lang="en-US" dirty="0" smtClean="0"/>
              <a:t>14.     Assessing listening  = </a:t>
            </a:r>
            <a:r>
              <a:rPr lang="en-US" dirty="0" err="1" smtClean="0"/>
              <a:t>Mekonnen</a:t>
            </a:r>
            <a:r>
              <a:rPr lang="en-US" dirty="0" smtClean="0"/>
              <a:t> </a:t>
            </a:r>
            <a:r>
              <a:rPr lang="en-US" dirty="0" err="1" smtClean="0"/>
              <a:t>Atnafu</a:t>
            </a:r>
            <a:endParaRPr lang="en-US" dirty="0" smtClean="0"/>
          </a:p>
          <a:p>
            <a:pPr marL="514350" indent="-514350">
              <a:buNone/>
            </a:pPr>
            <a:r>
              <a:rPr lang="en-US" dirty="0" smtClean="0"/>
              <a:t>15.     Assessing speaking  =        “              “</a:t>
            </a:r>
          </a:p>
          <a:p>
            <a:pPr marL="514350" indent="-514350">
              <a:buNone/>
            </a:pPr>
            <a:r>
              <a:rPr lang="en-US" dirty="0" smtClean="0"/>
              <a:t>16.     Assessing reading   = </a:t>
            </a:r>
            <a:r>
              <a:rPr lang="en-US" dirty="0" err="1" smtClean="0"/>
              <a:t>Adane</a:t>
            </a:r>
            <a:r>
              <a:rPr lang="en-US" dirty="0" smtClean="0"/>
              <a:t> </a:t>
            </a:r>
            <a:r>
              <a:rPr lang="en-US" dirty="0" err="1" smtClean="0"/>
              <a:t>Kindie</a:t>
            </a:r>
            <a:endParaRPr lang="en-US" dirty="0" smtClean="0"/>
          </a:p>
          <a:p>
            <a:pPr marL="514350" indent="-514350">
              <a:buNone/>
            </a:pPr>
            <a:r>
              <a:rPr lang="en-US" dirty="0" smtClean="0"/>
              <a:t>17.     Assessing writing   =      “            “           </a:t>
            </a:r>
          </a:p>
          <a:p>
            <a:pPr marL="514350" indent="-514350">
              <a:buNone/>
            </a:pPr>
            <a:r>
              <a:rPr lang="en-US" dirty="0" smtClean="0"/>
              <a:t>18.    Objective type tests   = Addis </a:t>
            </a:r>
            <a:r>
              <a:rPr lang="en-US" dirty="0" err="1" smtClean="0"/>
              <a:t>Ezezew</a:t>
            </a:r>
            <a:endParaRPr lang="en-US" dirty="0" smtClean="0">
              <a:solidFill>
                <a:schemeClr val="accent1"/>
              </a:solidFill>
            </a:endParaRPr>
          </a:p>
          <a:p>
            <a:pPr marL="514350" indent="-514350">
              <a:buAutoNum type="arabicPeriod" startAt="19"/>
            </a:pPr>
            <a:r>
              <a:rPr lang="en-US" dirty="0" smtClean="0">
                <a:solidFill>
                  <a:schemeClr val="accent1"/>
                </a:solidFill>
              </a:rPr>
              <a:t>Subjective tests </a:t>
            </a:r>
          </a:p>
          <a:p>
            <a:pPr marL="514350" indent="-514350">
              <a:buAutoNum type="arabicPeriod" startAt="19"/>
            </a:pPr>
            <a:r>
              <a:rPr lang="en-US" dirty="0" smtClean="0">
                <a:solidFill>
                  <a:schemeClr val="accent1"/>
                </a:solidFill>
              </a:rPr>
              <a:t>Principles or evaluation criteria of good and bad tests</a:t>
            </a:r>
          </a:p>
          <a:p>
            <a:pPr marL="514350" indent="-514350">
              <a:buAutoNum type="arabicPeriod" startAt="19"/>
            </a:pPr>
            <a:r>
              <a:rPr lang="en-US" dirty="0" smtClean="0">
                <a:solidFill>
                  <a:schemeClr val="accent1"/>
                </a:solidFill>
              </a:rPr>
              <a:t>Assessment VS testing</a:t>
            </a:r>
          </a:p>
          <a:p>
            <a:pPr marL="514350" indent="-514350">
              <a:buAutoNum type="arabicPeriod" startAt="19"/>
            </a:pPr>
            <a:r>
              <a:rPr lang="en-US" dirty="0" smtClean="0">
                <a:solidFill>
                  <a:schemeClr val="accent1"/>
                </a:solidFill>
              </a:rPr>
              <a:t>Teaching, learning and assessment </a:t>
            </a:r>
          </a:p>
          <a:p>
            <a:pPr marL="514350" indent="-514350">
              <a:buAutoNum type="arabicPeriod" startAt="19"/>
            </a:pPr>
            <a:r>
              <a:rPr lang="en-US" dirty="0" smtClean="0">
                <a:solidFill>
                  <a:schemeClr val="accent1"/>
                </a:solidFill>
              </a:rPr>
              <a:t>Communicative testing</a:t>
            </a:r>
          </a:p>
          <a:p>
            <a:pPr marL="514350" indent="-514350">
              <a:buNone/>
            </a:pPr>
            <a:r>
              <a:rPr lang="en-US" dirty="0" smtClean="0"/>
              <a:t>Date  of submission: To be informed later</a:t>
            </a:r>
          </a:p>
          <a:p>
            <a:pPr marL="514350" indent="-514350">
              <a:buAutoNum type="arabicPeriod" startAt="19"/>
            </a:pPr>
            <a:endParaRPr lang="en-US" dirty="0" smtClean="0"/>
          </a:p>
          <a:p>
            <a:pPr marL="514350" indent="-514350">
              <a:buAutoNum type="arabicPeriod"/>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a:bodyPr>
          <a:lstStyle/>
          <a:p>
            <a:pPr>
              <a:buNone/>
            </a:pPr>
            <a:r>
              <a:rPr lang="en-US" dirty="0" smtClean="0"/>
              <a:t>A test is a method of measuring an individual’s ability, knowledge or performance in a given domain (Brown, D)</a:t>
            </a:r>
          </a:p>
          <a:p>
            <a:pPr algn="ctr">
              <a:buNone/>
            </a:pPr>
            <a:r>
              <a:rPr lang="en-US" b="1" dirty="0" smtClean="0"/>
              <a:t>Characteristics of a good test</a:t>
            </a:r>
          </a:p>
          <a:p>
            <a:pPr>
              <a:buNone/>
            </a:pPr>
            <a:r>
              <a:rPr lang="en-US" b="1" dirty="0" smtClean="0"/>
              <a:t>1. Reliability:</a:t>
            </a:r>
            <a:r>
              <a:rPr lang="en-US" dirty="0" smtClean="0"/>
              <a:t> refers to consistency / dependability / repeatability of measurement. I.e. a test giving the same result whenever used under the same condition.</a:t>
            </a:r>
          </a:p>
          <a:p>
            <a:pPr>
              <a:buNone/>
            </a:pPr>
            <a:r>
              <a:rPr lang="en-US" dirty="0" smtClean="0"/>
              <a:t>A measure can be reliable without being valid.</a:t>
            </a:r>
          </a:p>
          <a:p>
            <a:pPr>
              <a:buNone/>
            </a:pPr>
            <a:r>
              <a:rPr lang="en-US" dirty="0" smtClean="0"/>
              <a:t>Factors affecting reliability of a test are:</a:t>
            </a:r>
          </a:p>
          <a:p>
            <a:pPr marL="514350" indent="-514350">
              <a:buAutoNum type="alphaLcParenR"/>
            </a:pPr>
            <a:r>
              <a:rPr lang="en-US" dirty="0" smtClean="0"/>
              <a:t>examinee-specific (concentration, fatigue, memory lapse, recklessness)</a:t>
            </a:r>
          </a:p>
          <a:p>
            <a:pPr marL="514350" indent="-514350">
              <a:buAutoNum type="alphaLcParenR"/>
            </a:pPr>
            <a:r>
              <a:rPr lang="en-US" dirty="0" smtClean="0"/>
              <a:t>Test-specific (questions set, ambiguity, lack of instructional clarity, tricky items)</a:t>
            </a:r>
          </a:p>
          <a:p>
            <a:pPr marL="514350" indent="-514350">
              <a:buAutoNum type="alphaLcParenR"/>
            </a:pPr>
            <a:r>
              <a:rPr lang="en-US" dirty="0" smtClean="0"/>
              <a:t>Scoring-specific (lack of uniformity in scoring, computation/counting error, carelessness in scoring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ormAutofit lnSpcReduction="10000"/>
          </a:bodyPr>
          <a:lstStyle/>
          <a:p>
            <a:pPr>
              <a:buNone/>
            </a:pPr>
            <a:r>
              <a:rPr lang="en-US" dirty="0" smtClean="0"/>
              <a:t>Reliability is a precursor of validity. As checking validity is laborious, reliability is the first step to validity. No need to west time checking validity if a test is unreliable.</a:t>
            </a:r>
          </a:p>
          <a:p>
            <a:pPr>
              <a:buNone/>
            </a:pPr>
            <a:r>
              <a:rPr lang="en-US" dirty="0" smtClean="0"/>
              <a:t>Types of reliability are:</a:t>
            </a:r>
          </a:p>
          <a:p>
            <a:pPr>
              <a:buNone/>
            </a:pPr>
            <a:r>
              <a:rPr lang="en-US" dirty="0" smtClean="0"/>
              <a:t>a) test-retest reliability (Stability) checks whether a test score is stable over time. i.e. checking the measure of a test by administering it twice over a period of time to a group and correlate results. Tests are administered twice and pair of scores of each student would be registered in columns and finally Pearson product-moment correlation coefficient b/n the two scores would be calculated. However, the test- retest time interval should not be long. The shorter the time of test administration, the less the changes may occur and the higher the reliability of test score ( as no additional input to change the score occurs).</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normAutofit/>
          </a:bodyPr>
          <a:lstStyle/>
          <a:p>
            <a:pPr>
              <a:buNone/>
            </a:pPr>
            <a:r>
              <a:rPr lang="en-US" dirty="0" smtClean="0"/>
              <a:t>Negative correlation coefficient would be rounded to zero correlation or uncorrelated (by negative it means less than no reliability which is meaningless).</a:t>
            </a:r>
          </a:p>
          <a:p>
            <a:pPr>
              <a:buNone/>
            </a:pPr>
            <a:r>
              <a:rPr lang="en-US" dirty="0" smtClean="0"/>
              <a:t>b) equivalent/parallel forms reliability is similar to test-retest but instead of giving the same test to the same group in time interval, we slightly change the same test in sequence or any other means like coding (different but equivalent tests) and administer to the same group of students.</a:t>
            </a:r>
          </a:p>
          <a:p>
            <a:pPr>
              <a:buNone/>
            </a:pPr>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lstStyle/>
          <a:p>
            <a:pPr>
              <a:buNone/>
            </a:pPr>
            <a:r>
              <a:rPr lang="en-US" dirty="0" smtClean="0"/>
              <a:t>c) Internal consistency reliability: a test administered once and the strength of each item to measure the content will be checked. How well each item measures the construct/content.</a:t>
            </a:r>
          </a:p>
          <a:p>
            <a:pPr>
              <a:buNone/>
            </a:pPr>
            <a:r>
              <a:rPr lang="en-US" dirty="0" smtClean="0"/>
              <a:t>Split-half reliability is the best means to check internal consistency. Test will be split in terms of odd and even numbers and scored separately like two different tests and correlation coefficient will be calculated for the two sets of scores.</a:t>
            </a:r>
          </a:p>
          <a:p>
            <a:pPr>
              <a:buNone/>
            </a:pPr>
            <a:r>
              <a:rPr lang="en-US" dirty="0" smtClean="0"/>
              <a:t>d)Reliability of rater judgment: usually, in productive skills, rater judgments will be made. These are inter-rater and intra-rater reliabilities.</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86800" cy="6477000"/>
          </a:xfrm>
        </p:spPr>
        <p:txBody>
          <a:bodyPr/>
          <a:lstStyle/>
          <a:p>
            <a:pPr marL="514350" indent="-514350">
              <a:buAutoNum type="arabicParenR"/>
            </a:pPr>
            <a:r>
              <a:rPr lang="en-US" dirty="0" smtClean="0"/>
              <a:t>intra-rater reliability: the degree to which a rater equivalently scores the same test on two separate occasions (may be in two weeks interval) under various physical and emotional states. </a:t>
            </a:r>
          </a:p>
          <a:p>
            <a:pPr marL="514350" indent="-514350">
              <a:buAutoNum type="arabicParenR"/>
            </a:pPr>
            <a:r>
              <a:rPr lang="en-US" dirty="0" smtClean="0"/>
              <a:t>Inter-rater reliability: two or more raters will score the same test and check their agreement in their judgment.</a:t>
            </a:r>
          </a:p>
          <a:p>
            <a:pPr marL="514350" indent="-514350">
              <a:buNone/>
            </a:pPr>
            <a:r>
              <a:rPr lang="en-US" dirty="0" smtClean="0"/>
              <a:t>Factors affecting reliability:</a:t>
            </a:r>
          </a:p>
          <a:p>
            <a:pPr marL="514350" indent="-514350">
              <a:buNone/>
            </a:pPr>
            <a:r>
              <a:rPr lang="en-US" dirty="0" smtClean="0"/>
              <a:t>a) student-related factors: physical conditions of students like illness, fatigue, sight or auditory problems may impact reliability.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lstStyle/>
          <a:p>
            <a:pPr marL="514350" indent="-514350">
              <a:buAutoNum type="arabicPeriod"/>
            </a:pPr>
            <a:r>
              <a:rPr lang="en-US" b="1" dirty="0" smtClean="0"/>
              <a:t>The essay translation period</a:t>
            </a:r>
            <a:endParaRPr lang="en-US" dirty="0" smtClean="0"/>
          </a:p>
          <a:p>
            <a:pPr marL="514350" indent="-514350">
              <a:buNone/>
            </a:pPr>
            <a:r>
              <a:rPr lang="en-US" dirty="0" smtClean="0"/>
              <a:t>This is the pre-scientific stage of language testing.</a:t>
            </a:r>
          </a:p>
          <a:p>
            <a:pPr marL="514350" indent="-514350">
              <a:buFont typeface="Wingdings" pitchFamily="2" charset="2"/>
              <a:buChar char="Ø"/>
            </a:pPr>
            <a:r>
              <a:rPr lang="en-US" b="1" dirty="0" smtClean="0"/>
              <a:t>No special skill or expertise was required in testing</a:t>
            </a:r>
            <a:r>
              <a:rPr lang="en-US" dirty="0" smtClean="0"/>
              <a:t>.</a:t>
            </a:r>
          </a:p>
          <a:p>
            <a:pPr marL="514350" indent="-514350">
              <a:buFont typeface="Wingdings" pitchFamily="2" charset="2"/>
              <a:buChar char="Ø"/>
            </a:pPr>
            <a:r>
              <a:rPr lang="en-US" dirty="0" smtClean="0"/>
              <a:t>The </a:t>
            </a:r>
            <a:r>
              <a:rPr lang="en-US" b="1" dirty="0" smtClean="0"/>
              <a:t>subjective judgment of the teacher is important.</a:t>
            </a:r>
          </a:p>
          <a:p>
            <a:pPr marL="514350" indent="-514350">
              <a:buFont typeface="Wingdings" pitchFamily="2" charset="2"/>
              <a:buChar char="Ø"/>
            </a:pPr>
            <a:r>
              <a:rPr lang="en-US" dirty="0" smtClean="0"/>
              <a:t>Tests were consisting </a:t>
            </a:r>
            <a:r>
              <a:rPr lang="en-US" b="1" dirty="0" smtClean="0"/>
              <a:t>essay writing, translation and grammatical analysis </a:t>
            </a:r>
            <a:r>
              <a:rPr lang="en-US" dirty="0" smtClean="0"/>
              <a:t>(often in the form of comments about the language being learnt).</a:t>
            </a:r>
          </a:p>
          <a:p>
            <a:pPr>
              <a:buNone/>
            </a:pP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629400"/>
          </a:xfrm>
        </p:spPr>
        <p:txBody>
          <a:bodyPr/>
          <a:lstStyle/>
          <a:p>
            <a:pPr>
              <a:buNone/>
            </a:pPr>
            <a:r>
              <a:rPr lang="en-US" dirty="0" smtClean="0"/>
              <a:t>Or psychological factors like motivation, emotional state, concentration, memory/forgetfulness, impulsiveness, carelessness etc. may vary scores of students.</a:t>
            </a:r>
          </a:p>
          <a:p>
            <a:pPr>
              <a:buNone/>
            </a:pPr>
            <a:r>
              <a:rPr lang="en-US" dirty="0" smtClean="0"/>
              <a:t>b) rater-related factors: tester’s control over tests is more of scoring procedures. Errors in doing the scoring are commonly sources of errors. Additionally, variance in judgment of subjective type tests  is another source due to the subjective nature of scoring procedures. Certain idiosyncrasies/behaviors are also reasons for committing measurement errors. i.e. some raters are simply tougher than others.   </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lnSpcReduction="10000"/>
          </a:bodyPr>
          <a:lstStyle/>
          <a:p>
            <a:pPr>
              <a:buNone/>
            </a:pPr>
            <a:r>
              <a:rPr lang="en-US" dirty="0" smtClean="0"/>
              <a:t>Lack of attention to the scoring criteria, experience and preconceived biases are also some other reasons related to raters’ errors.</a:t>
            </a:r>
          </a:p>
          <a:p>
            <a:pPr>
              <a:buNone/>
            </a:pPr>
            <a:r>
              <a:rPr lang="en-US" dirty="0" smtClean="0"/>
              <a:t>Rater-reliability problems are not only related to two or more raters but intra-rater reliability is a common occurrence for teachers as a result of unclear scoring criteria, fatigue, bias to particular good or bad students or even carelessness.</a:t>
            </a:r>
          </a:p>
          <a:p>
            <a:pPr>
              <a:buNone/>
            </a:pPr>
            <a:r>
              <a:rPr lang="en-US" dirty="0" smtClean="0"/>
              <a:t>c) Test administration related factors: unclear directions are bases for scoring variance, timing, tedious papers and illegible typing or duplication problems are some reasons for measurement errors.</a:t>
            </a:r>
          </a:p>
          <a:p>
            <a:pPr>
              <a:buNone/>
            </a:pPr>
            <a:r>
              <a:rPr lang="en-US" dirty="0" smtClean="0"/>
              <a:t>d)  Test-related reliability factors: setting too long tests, type of items chosen, poorly written items (quality of items), test security (students getting test copies ahead of administration) may also be reasons for measurement errors.    </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a:bodyPr>
          <a:lstStyle/>
          <a:p>
            <a:pPr>
              <a:buNone/>
            </a:pPr>
            <a:r>
              <a:rPr lang="en-US" dirty="0" smtClean="0"/>
              <a:t>e) environment-related factors: classroom situations (comfortable seats, ventilation, class size, proper lighting and weather etc.) are factors. </a:t>
            </a:r>
          </a:p>
          <a:p>
            <a:pPr>
              <a:buNone/>
            </a:pPr>
            <a:r>
              <a:rPr lang="en-US" dirty="0" smtClean="0"/>
              <a:t>According to Hughes, reasons for unreliability are two : interaction b/n the </a:t>
            </a:r>
            <a:r>
              <a:rPr lang="en-US" dirty="0" err="1" smtClean="0"/>
              <a:t>testee</a:t>
            </a:r>
            <a:r>
              <a:rPr lang="en-US" dirty="0" smtClean="0"/>
              <a:t> and the test itself and the scoring of a test.</a:t>
            </a:r>
          </a:p>
          <a:p>
            <a:pPr algn="ctr">
              <a:buNone/>
            </a:pPr>
            <a:r>
              <a:rPr lang="en-US" dirty="0" smtClean="0"/>
              <a:t>How to improve test reliability?</a:t>
            </a:r>
          </a:p>
          <a:p>
            <a:pPr>
              <a:buNone/>
            </a:pPr>
            <a:r>
              <a:rPr lang="en-US" dirty="0" smtClean="0"/>
              <a:t>Re-administering the test after a lapse of time, administering parallel form of the test to the same group (giving two similar versions of a test to the same group), Applying technique of split-half method of measuring reliability and test and maintaining test administration reliability by making sure that all students got same quality input</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ormAutofit/>
          </a:bodyPr>
          <a:lstStyle/>
          <a:p>
            <a:pPr>
              <a:buNone/>
            </a:pPr>
            <a:r>
              <a:rPr lang="en-US" dirty="0" smtClean="0"/>
              <a:t>(like giving all students cleanly photocopied test sheets, video input equally visible, sound clearly heard, light, temperature, extra noise and objective scoring) are some ways to improve reliability problems.</a:t>
            </a:r>
          </a:p>
          <a:p>
            <a:pPr>
              <a:buNone/>
            </a:pPr>
            <a:r>
              <a:rPr lang="en-US" dirty="0" smtClean="0"/>
              <a:t>In the same token, intra-rater reliability of open-ended responses may be managed by:</a:t>
            </a:r>
          </a:p>
          <a:p>
            <a:pPr>
              <a:buFont typeface="Wingdings" pitchFamily="2" charset="2"/>
              <a:buChar char="v"/>
            </a:pPr>
            <a:r>
              <a:rPr lang="en-US" dirty="0" smtClean="0"/>
              <a:t>Using consistent sets of criteria</a:t>
            </a:r>
          </a:p>
          <a:p>
            <a:pPr>
              <a:buFont typeface="Wingdings" pitchFamily="2" charset="2"/>
              <a:buChar char="v"/>
            </a:pPr>
            <a:r>
              <a:rPr lang="en-US" dirty="0" smtClean="0"/>
              <a:t>Giving uniform attention throughout the scoring</a:t>
            </a:r>
          </a:p>
          <a:p>
            <a:pPr>
              <a:buFont typeface="Wingdings" pitchFamily="2" charset="2"/>
              <a:buChar char="v"/>
            </a:pPr>
            <a:r>
              <a:rPr lang="en-US" dirty="0" smtClean="0"/>
              <a:t>Checking consistency by reading at least twice</a:t>
            </a:r>
          </a:p>
          <a:p>
            <a:pPr>
              <a:buFont typeface="Wingdings" pitchFamily="2" charset="2"/>
              <a:buChar char="v"/>
            </a:pPr>
            <a:r>
              <a:rPr lang="en-US" dirty="0" smtClean="0"/>
              <a:t>Avoiding fatigue and maintaining stamina (resistance to hardship)</a:t>
            </a:r>
          </a:p>
          <a:p>
            <a:pPr>
              <a:buFont typeface="Wingdings" pitchFamily="2" charset="2"/>
              <a:buChar char="v"/>
            </a:pPr>
            <a:r>
              <a:rPr lang="en-US" dirty="0" smtClean="0"/>
              <a:t>Setting more number of items will increase reliability</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pPr>
              <a:buFont typeface="Wingdings" pitchFamily="2" charset="2"/>
              <a:buChar char="v"/>
            </a:pPr>
            <a:r>
              <a:rPr lang="en-US" dirty="0" smtClean="0"/>
              <a:t>Maintaining homogeneity of items in quality and discrimination power</a:t>
            </a:r>
          </a:p>
          <a:p>
            <a:pPr>
              <a:buFont typeface="Wingdings" pitchFamily="2" charset="2"/>
              <a:buChar char="v"/>
            </a:pPr>
            <a:r>
              <a:rPr lang="en-US" dirty="0" smtClean="0"/>
              <a:t>Writing concise and clear instruction</a:t>
            </a:r>
          </a:p>
          <a:p>
            <a:pPr>
              <a:buFont typeface="Wingdings" pitchFamily="2" charset="2"/>
              <a:buChar char="v"/>
            </a:pPr>
            <a:r>
              <a:rPr lang="en-US" dirty="0" smtClean="0"/>
              <a:t> making the group of students heterogeneous will excel the measure of the reliability of a test</a:t>
            </a:r>
          </a:p>
          <a:p>
            <a:pPr>
              <a:buFont typeface="Wingdings" pitchFamily="2" charset="2"/>
              <a:buChar char="v"/>
            </a:pPr>
            <a:r>
              <a:rPr lang="en-US" dirty="0" smtClean="0"/>
              <a:t>Identifying students by number than by name ( to avoid bias).</a:t>
            </a:r>
          </a:p>
          <a:p>
            <a:pPr>
              <a:buNone/>
            </a:pPr>
            <a:r>
              <a:rPr lang="en-US" b="1" dirty="0" smtClean="0"/>
              <a:t>2. Validity: </a:t>
            </a:r>
            <a:r>
              <a:rPr lang="en-US" dirty="0" smtClean="0"/>
              <a:t>is another characteristic of a good test which is a Greek word meaning strong (concept, conclusion or measurement) to the extent of accuracy to the real world. Therefore, validity of a test refers to the degree to which the test as a tool measures what it claims to measure. So validity equates accuracy .</a:t>
            </a:r>
          </a:p>
          <a:p>
            <a:pPr>
              <a:buNone/>
            </a:pPr>
            <a:r>
              <a:rPr lang="en-US" dirty="0" smtClean="0"/>
              <a:t>To some scholars validity means truth-fullness (</a:t>
            </a:r>
            <a:r>
              <a:rPr lang="en-US" dirty="0" err="1" smtClean="0"/>
              <a:t>Goodwin&amp;leech</a:t>
            </a:r>
            <a:r>
              <a:rPr lang="en-US" dirty="0" smtClean="0"/>
              <a:t>, 2003). To others like </a:t>
            </a:r>
            <a:r>
              <a:rPr lang="en-US" dirty="0" err="1" smtClean="0"/>
              <a:t>Ebel&amp;Frisbie</a:t>
            </a:r>
            <a:r>
              <a:rPr lang="en-US" dirty="0" smtClean="0"/>
              <a:t> (1991) it means appropriacy of an instrument to fulfill its purpose.</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None/>
            </a:pPr>
            <a:r>
              <a:rPr lang="en-US" dirty="0" smtClean="0"/>
              <a:t>Validity is concerned with the soundness of the results and their interpretation. Validity shows how well a test determines the arrival of students to the established goals of a given course or how well a test calls for performance of students and matches with the tested unit.</a:t>
            </a:r>
          </a:p>
          <a:p>
            <a:pPr>
              <a:buFont typeface="Wingdings" pitchFamily="2" charset="2"/>
              <a:buChar char="Ø"/>
            </a:pPr>
            <a:r>
              <a:rPr lang="en-US" dirty="0" smtClean="0"/>
              <a:t>Validity refers to appropriateness of the test results not the instrument itself.</a:t>
            </a:r>
          </a:p>
          <a:p>
            <a:pPr>
              <a:buFont typeface="Wingdings" pitchFamily="2" charset="2"/>
              <a:buChar char="Ø"/>
            </a:pPr>
            <a:r>
              <a:rPr lang="en-US" dirty="0" smtClean="0"/>
              <a:t>There is </a:t>
            </a:r>
            <a:r>
              <a:rPr lang="en-US" b="1" dirty="0" smtClean="0"/>
              <a:t>no as such invalid or fully valid result</a:t>
            </a:r>
            <a:r>
              <a:rPr lang="en-US" dirty="0" smtClean="0"/>
              <a:t>. But it is simply a matter of degree</a:t>
            </a:r>
          </a:p>
          <a:p>
            <a:pPr>
              <a:buFont typeface="Wingdings" pitchFamily="2" charset="2"/>
              <a:buChar char="Ø"/>
            </a:pPr>
            <a:r>
              <a:rPr lang="en-US" dirty="0" smtClean="0"/>
              <a:t>There is no all rounded valid test. One may be valid for vocabulary but not for comprehension.</a:t>
            </a:r>
          </a:p>
          <a:p>
            <a:pPr>
              <a:buFont typeface="Wingdings" pitchFamily="2" charset="2"/>
              <a:buChar char="Ø"/>
            </a:pPr>
            <a:r>
              <a:rPr lang="en-US" dirty="0" smtClean="0"/>
              <a:t>Validity is a unitary concept though dependent to</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a:bodyPr>
          <a:lstStyle/>
          <a:p>
            <a:pPr>
              <a:buNone/>
            </a:pPr>
            <a:r>
              <a:rPr lang="en-US" dirty="0" smtClean="0"/>
              <a:t>different types of evidences. With this respect we have about 7 different types of validity.</a:t>
            </a:r>
          </a:p>
          <a:p>
            <a:pPr marL="514350" indent="-514350">
              <a:buNone/>
            </a:pPr>
            <a:r>
              <a:rPr lang="en-US" dirty="0" smtClean="0"/>
              <a:t>2.1 Construct validity: refers to the ability of a test to </a:t>
            </a:r>
            <a:r>
              <a:rPr lang="en-US" b="1" dirty="0" smtClean="0"/>
              <a:t>exactly measure</a:t>
            </a:r>
            <a:r>
              <a:rPr lang="en-US" dirty="0" smtClean="0"/>
              <a:t> what it is claimed for. A test that is designed to measure depression should only measure depression not its causes like anxiety or stress. It is the basis for all other validities that determines the nature and the system of the exam / the test (i.e. the content and the system).</a:t>
            </a:r>
          </a:p>
          <a:p>
            <a:pPr marL="514350" indent="-514350">
              <a:buNone/>
            </a:pPr>
            <a:r>
              <a:rPr lang="en-US" dirty="0" smtClean="0"/>
              <a:t>2.2 Content validity: this is the most important type for certification and licensure programs like educational training programs. Connections b/n </a:t>
            </a:r>
            <a:r>
              <a:rPr lang="en-US" b="1" dirty="0" smtClean="0"/>
              <a:t>test items and job-related tasks</a:t>
            </a:r>
            <a:r>
              <a:rPr lang="en-US" dirty="0" smtClean="0"/>
              <a:t> should be established through test specification and item </a:t>
            </a:r>
          </a:p>
          <a:p>
            <a:pPr marL="514350" indent="-514350">
              <a:buAutoNum type="arabicPeriod"/>
            </a:pP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477000"/>
          </a:xfrm>
        </p:spPr>
        <p:txBody>
          <a:bodyPr>
            <a:normAutofit/>
          </a:bodyPr>
          <a:lstStyle/>
          <a:p>
            <a:pPr>
              <a:buNone/>
            </a:pPr>
            <a:r>
              <a:rPr lang="en-US" dirty="0" smtClean="0"/>
              <a:t>writing guidelines should be carefully followed in order to increase content validity of a test. Content validity can easily be estimated by group of subject matter experts (SMEs).</a:t>
            </a:r>
          </a:p>
          <a:p>
            <a:pPr>
              <a:buNone/>
            </a:pPr>
            <a:r>
              <a:rPr lang="en-US" dirty="0" smtClean="0"/>
              <a:t>2.3 Concurrent validity: concurrent means at the same time and in psychology, education and social sciences, it refers to the degree of </a:t>
            </a:r>
            <a:r>
              <a:rPr lang="en-US" b="1" dirty="0" smtClean="0"/>
              <a:t>correspondence b/n a test and a previously valid test of the same construct</a:t>
            </a:r>
            <a:r>
              <a:rPr lang="en-US" dirty="0" smtClean="0"/>
              <a:t>. It can also mean the practice of concurrently testing two groups at the same time or asking two different groups of people to take the same test and measure if the test accurately measured what it claims to measure through statistical method than a logical method.  </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553200"/>
          </a:xfrm>
        </p:spPr>
        <p:txBody>
          <a:bodyPr>
            <a:normAutofit/>
          </a:bodyPr>
          <a:lstStyle/>
          <a:p>
            <a:pPr>
              <a:buNone/>
            </a:pPr>
            <a:r>
              <a:rPr lang="en-US" dirty="0" smtClean="0"/>
              <a:t>If students score well in both practical and paper tests, then concurrent validity has occurred, but if there exists a mismatch b/n the two, then concurrent validity hasn’t.</a:t>
            </a:r>
          </a:p>
          <a:p>
            <a:pPr algn="ctr">
              <a:buNone/>
            </a:pPr>
            <a:r>
              <a:rPr lang="en-US" dirty="0" smtClean="0"/>
              <a:t>Advantages of concurrent validity</a:t>
            </a:r>
          </a:p>
          <a:p>
            <a:pPr>
              <a:buFont typeface="Wingdings" pitchFamily="2" charset="2"/>
              <a:buChar char="ü"/>
            </a:pPr>
            <a:r>
              <a:rPr lang="en-US" dirty="0" smtClean="0"/>
              <a:t>It is a vast way to validate a given data.</a:t>
            </a:r>
          </a:p>
          <a:p>
            <a:pPr>
              <a:buFont typeface="Wingdings" pitchFamily="2" charset="2"/>
              <a:buChar char="ü"/>
            </a:pPr>
            <a:r>
              <a:rPr lang="en-US" dirty="0" smtClean="0"/>
              <a:t>It is highly appropriate to validate personal attributes (strengths and weaknesses).</a:t>
            </a:r>
          </a:p>
          <a:p>
            <a:pPr algn="ctr">
              <a:buNone/>
            </a:pPr>
            <a:r>
              <a:rPr lang="en-US" dirty="0" smtClean="0"/>
              <a:t>Disadvantages</a:t>
            </a:r>
          </a:p>
          <a:p>
            <a:pPr>
              <a:buFont typeface="Courier New" pitchFamily="49" charset="0"/>
              <a:buChar char="o"/>
            </a:pPr>
            <a:r>
              <a:rPr lang="en-US" dirty="0" smtClean="0"/>
              <a:t>It is less effective as compared to predictive validity</a:t>
            </a:r>
          </a:p>
          <a:p>
            <a:pPr>
              <a:buFont typeface="Courier New" pitchFamily="49" charset="0"/>
              <a:buChar char="o"/>
            </a:pPr>
            <a:r>
              <a:rPr lang="en-US" dirty="0" smtClean="0"/>
              <a:t>When testing different groups, responses may differ</a:t>
            </a:r>
          </a:p>
          <a:p>
            <a:pPr>
              <a:buNone/>
            </a:pP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normAutofit/>
          </a:bodyPr>
          <a:lstStyle/>
          <a:p>
            <a:pPr>
              <a:buNone/>
            </a:pPr>
            <a:r>
              <a:rPr lang="en-US" dirty="0" smtClean="0"/>
              <a:t>2.4 Predictive validity: This is another statistical approach to validity. It measures the </a:t>
            </a:r>
            <a:r>
              <a:rPr lang="en-US" b="1" dirty="0" smtClean="0"/>
              <a:t>relationship b/n examinees’ performances on the test scores to an examinee’s future performance.</a:t>
            </a:r>
            <a:r>
              <a:rPr lang="en-US" dirty="0" smtClean="0"/>
              <a:t> It considers how well the test predicts examinees’ future status. It is specially useful for selection or admission purposes.</a:t>
            </a:r>
          </a:p>
          <a:p>
            <a:pPr>
              <a:buNone/>
            </a:pPr>
            <a:r>
              <a:rPr lang="en-US" dirty="0" smtClean="0"/>
              <a:t>2.5 Face validity: is the magnitude of a test to which students see the assessment as fair, relevant and useful to improve their learning. It is </a:t>
            </a:r>
            <a:r>
              <a:rPr lang="en-US" b="1" dirty="0" smtClean="0"/>
              <a:t>students’ perception about the test to be valid</a:t>
            </a:r>
            <a:r>
              <a:rPr lang="en-US" dirty="0" smtClean="0"/>
              <a:t>. It asks the question “Does the test appear to do what it is designed to do on the face as per the students?”</a:t>
            </a:r>
          </a:p>
          <a:p>
            <a:pPr>
              <a:buNone/>
            </a:pPr>
            <a:r>
              <a:rPr lang="en-US" dirty="0" smtClean="0"/>
              <a:t>Students consider a test to have high face validity if</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Font typeface="Wingdings" pitchFamily="2" charset="2"/>
              <a:buChar char="Ø"/>
            </a:pPr>
            <a:r>
              <a:rPr lang="en-US" dirty="0" smtClean="0"/>
              <a:t>Tests had a heavy literary and cultural bias</a:t>
            </a:r>
          </a:p>
          <a:p>
            <a:pPr>
              <a:buFont typeface="Wingdings" pitchFamily="2" charset="2"/>
              <a:buChar char="Ø"/>
            </a:pPr>
            <a:r>
              <a:rPr lang="en-US" dirty="0" smtClean="0"/>
              <a:t>Public exams like ESLCE result from this stage sometimes had an aural/oral component at the intermediate and advanced levels as addition but without an integral part of the syllabus or the examination.</a:t>
            </a:r>
          </a:p>
          <a:p>
            <a:pPr>
              <a:buNone/>
            </a:pPr>
            <a:r>
              <a:rPr lang="en-US" sz="3500" b="1" dirty="0" smtClean="0"/>
              <a:t>2. The </a:t>
            </a:r>
            <a:r>
              <a:rPr lang="en-US" sz="3500" b="1" dirty="0" err="1" smtClean="0"/>
              <a:t>structuralist</a:t>
            </a:r>
            <a:r>
              <a:rPr lang="en-US" sz="3500" b="1" dirty="0" smtClean="0"/>
              <a:t> stage</a:t>
            </a:r>
          </a:p>
          <a:p>
            <a:pPr>
              <a:buFont typeface="Wingdings" pitchFamily="2" charset="2"/>
              <a:buChar char="v"/>
            </a:pPr>
            <a:r>
              <a:rPr lang="en-US" dirty="0" smtClean="0"/>
              <a:t> </a:t>
            </a:r>
            <a:r>
              <a:rPr lang="en-US" b="1" dirty="0" smtClean="0"/>
              <a:t>Language learning</a:t>
            </a:r>
            <a:r>
              <a:rPr lang="en-US" dirty="0" smtClean="0"/>
              <a:t> is concerned with acquisition of a </a:t>
            </a:r>
            <a:r>
              <a:rPr lang="en-US" b="1" dirty="0" smtClean="0"/>
              <a:t>set of habits.</a:t>
            </a:r>
          </a:p>
          <a:p>
            <a:pPr>
              <a:buFont typeface="Wingdings" pitchFamily="2" charset="2"/>
              <a:buChar char="v"/>
            </a:pPr>
            <a:r>
              <a:rPr lang="en-US" b="1" dirty="0" smtClean="0"/>
              <a:t>Focuses on structural linguistics</a:t>
            </a:r>
            <a:r>
              <a:rPr lang="en-US" dirty="0" smtClean="0"/>
              <a:t> </a:t>
            </a:r>
          </a:p>
          <a:p>
            <a:pPr>
              <a:buFont typeface="Wingdings" pitchFamily="2" charset="2"/>
              <a:buChar char="v"/>
            </a:pPr>
            <a:r>
              <a:rPr lang="en-US" dirty="0" smtClean="0"/>
              <a:t> </a:t>
            </a:r>
            <a:r>
              <a:rPr lang="en-US" b="1" dirty="0" smtClean="0"/>
              <a:t>identifies and measures learners’ mastery of separate elements of the target language </a:t>
            </a:r>
            <a:r>
              <a:rPr lang="en-US" dirty="0" smtClean="0"/>
              <a:t>such as phonology, vocabulary and grammar.</a:t>
            </a:r>
          </a:p>
          <a:p>
            <a:pPr>
              <a:buFont typeface="Wingdings" pitchFamily="2" charset="2"/>
              <a:buChar char="v"/>
            </a:pPr>
            <a:r>
              <a:rPr lang="en-US" dirty="0" smtClean="0"/>
              <a:t>Such mastery is tested using words and sentences completely </a:t>
            </a:r>
            <a:r>
              <a:rPr lang="en-US" b="1" dirty="0" smtClean="0"/>
              <a:t>divorced</a:t>
            </a:r>
            <a:r>
              <a:rPr lang="en-US" dirty="0" smtClean="0"/>
              <a:t> from any </a:t>
            </a:r>
            <a:r>
              <a:rPr lang="en-US" b="1" dirty="0" smtClean="0"/>
              <a:t>context</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Font typeface="Wingdings" pitchFamily="2" charset="2"/>
              <a:buChar char="ü"/>
            </a:pPr>
            <a:r>
              <a:rPr lang="en-US" dirty="0" smtClean="0"/>
              <a:t>It’s constructed as expected with familiar tasks</a:t>
            </a:r>
          </a:p>
          <a:p>
            <a:pPr>
              <a:buFont typeface="Wingdings" pitchFamily="2" charset="2"/>
              <a:buChar char="ü"/>
            </a:pPr>
            <a:r>
              <a:rPr lang="en-US" dirty="0" smtClean="0"/>
              <a:t>The directions are crystal clear</a:t>
            </a:r>
          </a:p>
          <a:p>
            <a:pPr>
              <a:buFont typeface="Wingdings" pitchFamily="2" charset="2"/>
              <a:buChar char="ü"/>
            </a:pPr>
            <a:r>
              <a:rPr lang="en-US" dirty="0" smtClean="0"/>
              <a:t>Items are not complicated</a:t>
            </a:r>
          </a:p>
          <a:p>
            <a:pPr>
              <a:buFont typeface="Wingdings" pitchFamily="2" charset="2"/>
              <a:buChar char="ü"/>
            </a:pPr>
            <a:r>
              <a:rPr lang="en-US" dirty="0" smtClean="0"/>
              <a:t>Time allowed is appropriate to do the test</a:t>
            </a:r>
          </a:p>
          <a:p>
            <a:pPr>
              <a:buFont typeface="Wingdings" pitchFamily="2" charset="2"/>
              <a:buChar char="ü"/>
            </a:pPr>
            <a:r>
              <a:rPr lang="en-US" dirty="0" smtClean="0"/>
              <a:t>Tasks are related to the course work (has content validity)</a:t>
            </a:r>
          </a:p>
          <a:p>
            <a:pPr>
              <a:buFont typeface="Wingdings" pitchFamily="2" charset="2"/>
              <a:buChar char="ü"/>
            </a:pPr>
            <a:r>
              <a:rPr lang="en-US" dirty="0" smtClean="0"/>
              <a:t>Difficulty level of items is reasonable (85% and&gt;)</a:t>
            </a:r>
          </a:p>
          <a:p>
            <a:pPr>
              <a:buNone/>
            </a:pPr>
            <a:r>
              <a:rPr lang="en-US" dirty="0" smtClean="0"/>
              <a:t>2.6 Criterion validity: this is combination of both </a:t>
            </a:r>
            <a:r>
              <a:rPr lang="en-US" b="1" dirty="0" smtClean="0"/>
              <a:t>concurrent and predictive validities.</a:t>
            </a:r>
            <a:r>
              <a:rPr lang="en-US" dirty="0" smtClean="0"/>
              <a:t> i.e. does the test predict students’ performance/behavior the same way in another situation or time in the past / present or in the future?</a:t>
            </a:r>
          </a:p>
          <a:p>
            <a:pPr>
              <a:buNone/>
            </a:pPr>
            <a:r>
              <a:rPr lang="en-US" dirty="0" smtClean="0"/>
              <a:t>For instance if a test was given to an applicant for a </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a:bodyPr>
          <a:lstStyle/>
          <a:p>
            <a:pPr>
              <a:buNone/>
            </a:pPr>
            <a:r>
              <a:rPr lang="en-US" dirty="0" smtClean="0"/>
              <a:t>Job becomes successful and is employed and finally becomes successful in accomplishing his/her responsibility in the best possible manner thus, the test would be considered to have criterion validity. One problem of criterion validity pertinent to social science is that the relevant criterion variable may not be acquired/managed.</a:t>
            </a:r>
          </a:p>
          <a:p>
            <a:pPr>
              <a:buNone/>
            </a:pPr>
            <a:r>
              <a:rPr lang="en-US" dirty="0" smtClean="0"/>
              <a:t>2.7 Empirical validity: is a </a:t>
            </a:r>
            <a:r>
              <a:rPr lang="en-US" b="1" dirty="0" smtClean="0"/>
              <a:t>statistical issue </a:t>
            </a:r>
            <a:r>
              <a:rPr lang="en-US" dirty="0" smtClean="0"/>
              <a:t>that indicates </a:t>
            </a:r>
            <a:r>
              <a:rPr lang="en-US" b="1" dirty="0" smtClean="0"/>
              <a:t>how test scores correspond/relate with the behavior of a </a:t>
            </a:r>
            <a:r>
              <a:rPr lang="en-US" b="1" dirty="0" err="1" smtClean="0"/>
              <a:t>testee</a:t>
            </a:r>
            <a:r>
              <a:rPr lang="en-US" b="1" dirty="0" smtClean="0"/>
              <a:t> another time in another context.</a:t>
            </a:r>
            <a:r>
              <a:rPr lang="en-US" dirty="0" smtClean="0"/>
              <a:t> For instance how a score of a student in aptitude test matches with his/her grades in college courses.</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477000"/>
          </a:xfrm>
        </p:spPr>
        <p:txBody>
          <a:bodyPr>
            <a:normAutofit/>
          </a:bodyPr>
          <a:lstStyle/>
          <a:p>
            <a:pPr algn="ctr">
              <a:buNone/>
            </a:pPr>
            <a:r>
              <a:rPr lang="en-US" dirty="0" smtClean="0"/>
              <a:t>Factors affecting validity</a:t>
            </a:r>
          </a:p>
          <a:p>
            <a:pPr>
              <a:buFont typeface="Wingdings" pitchFamily="2" charset="2"/>
              <a:buChar char="v"/>
            </a:pPr>
            <a:r>
              <a:rPr lang="en-US" dirty="0" smtClean="0"/>
              <a:t>Level of clarity of direction</a:t>
            </a:r>
          </a:p>
          <a:p>
            <a:pPr>
              <a:buFont typeface="Wingdings" pitchFamily="2" charset="2"/>
              <a:buChar char="v"/>
            </a:pPr>
            <a:r>
              <a:rPr lang="en-US" dirty="0" smtClean="0"/>
              <a:t>Difficulty in wording and sentence structures</a:t>
            </a:r>
          </a:p>
          <a:p>
            <a:pPr>
              <a:buFont typeface="Wingdings" pitchFamily="2" charset="2"/>
              <a:buChar char="v"/>
            </a:pPr>
            <a:r>
              <a:rPr lang="en-US" dirty="0" smtClean="0"/>
              <a:t>Too easy/too difficult items(difficulty level of test items).</a:t>
            </a:r>
          </a:p>
          <a:p>
            <a:pPr>
              <a:buFont typeface="Wingdings" pitchFamily="2" charset="2"/>
              <a:buChar char="v"/>
            </a:pPr>
            <a:r>
              <a:rPr lang="en-US" dirty="0" smtClean="0"/>
              <a:t>Use of ambiguous statements in items</a:t>
            </a:r>
          </a:p>
          <a:p>
            <a:pPr>
              <a:buFont typeface="Wingdings" pitchFamily="2" charset="2"/>
              <a:buChar char="v"/>
            </a:pPr>
            <a:r>
              <a:rPr lang="en-US" dirty="0" smtClean="0"/>
              <a:t>Lack of relation b/n test items and objectives to be measured</a:t>
            </a:r>
          </a:p>
          <a:p>
            <a:pPr>
              <a:buFont typeface="Wingdings" pitchFamily="2" charset="2"/>
              <a:buChar char="v"/>
            </a:pPr>
            <a:r>
              <a:rPr lang="en-US" dirty="0" smtClean="0"/>
              <a:t>Inadequate time allotment/provision</a:t>
            </a:r>
          </a:p>
          <a:p>
            <a:pPr>
              <a:buFont typeface="Wingdings" pitchFamily="2" charset="2"/>
              <a:buChar char="v"/>
            </a:pPr>
            <a:r>
              <a:rPr lang="en-US" dirty="0" smtClean="0"/>
              <a:t> lack of arrangement of items from easy to complex</a:t>
            </a:r>
          </a:p>
          <a:p>
            <a:pPr>
              <a:buFont typeface="Wingdings" pitchFamily="2" charset="2"/>
              <a:buChar char="v"/>
            </a:pPr>
            <a:r>
              <a:rPr lang="en-US" dirty="0" smtClean="0"/>
              <a:t>Carelessness to cheating by invigilators</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a:bodyPr>
          <a:lstStyle/>
          <a:p>
            <a:pPr>
              <a:buFont typeface="Wingdings" pitchFamily="2" charset="2"/>
              <a:buChar char="v"/>
            </a:pPr>
            <a:r>
              <a:rPr lang="en-US" dirty="0" smtClean="0"/>
              <a:t>Students’ adverse physical/psychological state during the test (anxiety, hunger, illness, quarrel…) </a:t>
            </a:r>
          </a:p>
          <a:p>
            <a:pPr>
              <a:buFont typeface="Wingdings" pitchFamily="2" charset="2"/>
              <a:buChar char="v"/>
            </a:pPr>
            <a:r>
              <a:rPr lang="en-US" dirty="0" smtClean="0"/>
              <a:t>Lack of consistency in arrangement of responses</a:t>
            </a:r>
          </a:p>
          <a:p>
            <a:pPr>
              <a:buNone/>
            </a:pPr>
            <a:r>
              <a:rPr lang="en-US" dirty="0" smtClean="0"/>
              <a:t>3. Practicality: refers the </a:t>
            </a:r>
            <a:r>
              <a:rPr lang="en-US" dirty="0" err="1" smtClean="0"/>
              <a:t>nitty</a:t>
            </a:r>
            <a:r>
              <a:rPr lang="en-US" dirty="0" smtClean="0"/>
              <a:t>- gritty(details) related to resources i.e. human, material, time and finance. It is an issue of:</a:t>
            </a:r>
          </a:p>
          <a:p>
            <a:r>
              <a:rPr lang="en-US" dirty="0" smtClean="0"/>
              <a:t>Optimum expression (not too long/too short)</a:t>
            </a:r>
          </a:p>
          <a:p>
            <a:r>
              <a:rPr lang="en-US" dirty="0" smtClean="0"/>
              <a:t>Appropriate timing</a:t>
            </a:r>
          </a:p>
          <a:p>
            <a:r>
              <a:rPr lang="en-US" dirty="0" smtClean="0"/>
              <a:t>Proper scoring procedures</a:t>
            </a:r>
          </a:p>
          <a:p>
            <a:r>
              <a:rPr lang="en-US" dirty="0" smtClean="0"/>
              <a:t>Appropriate evaluation system</a:t>
            </a:r>
          </a:p>
          <a:p>
            <a:r>
              <a:rPr lang="en-US" dirty="0" smtClean="0"/>
              <a:t>Uniformity in test administration</a:t>
            </a:r>
          </a:p>
          <a:p>
            <a:r>
              <a:rPr lang="en-US" dirty="0" smtClean="0"/>
              <a:t>   physical conditions( classroom, desks, ventilation etc.)  </a:t>
            </a:r>
          </a:p>
          <a:p>
            <a:pPr>
              <a:buNone/>
            </a:pPr>
            <a:endParaRPr lang="en-US" dirty="0" smtClean="0"/>
          </a:p>
          <a:p>
            <a:pPr>
              <a:buFont typeface="Wingdings" pitchFamily="2" charset="2"/>
              <a:buChar char="v"/>
            </a:pP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rmAutofit/>
          </a:bodyPr>
          <a:lstStyle/>
          <a:p>
            <a:pPr>
              <a:buNone/>
            </a:pPr>
            <a:r>
              <a:rPr lang="en-US" dirty="0" smtClean="0"/>
              <a:t>4. Comprehensiveness:  refers to the completeness of the content in a given test. In other words, the test should:</a:t>
            </a:r>
          </a:p>
          <a:p>
            <a:pPr>
              <a:buFont typeface="Wingdings" pitchFamily="2" charset="2"/>
              <a:buChar char="Ø"/>
            </a:pPr>
            <a:r>
              <a:rPr lang="en-US" dirty="0" smtClean="0"/>
              <a:t>Cover the whole syllabus</a:t>
            </a:r>
          </a:p>
          <a:p>
            <a:pPr>
              <a:buFont typeface="Wingdings" pitchFamily="2" charset="2"/>
              <a:buChar char="Ø"/>
            </a:pPr>
            <a:r>
              <a:rPr lang="en-US" dirty="0" smtClean="0"/>
              <a:t>Give due focus to learning materials</a:t>
            </a:r>
          </a:p>
          <a:p>
            <a:pPr>
              <a:buFont typeface="Wingdings" pitchFamily="2" charset="2"/>
              <a:buChar char="Ø"/>
            </a:pPr>
            <a:r>
              <a:rPr lang="en-US" dirty="0" smtClean="0"/>
              <a:t>Include the desired objectives  </a:t>
            </a:r>
          </a:p>
          <a:p>
            <a:pPr algn="ctr">
              <a:buNone/>
            </a:pPr>
            <a:r>
              <a:rPr lang="en-US" dirty="0" smtClean="0"/>
              <a:t>Test and gender</a:t>
            </a:r>
          </a:p>
          <a:p>
            <a:pPr>
              <a:buNone/>
            </a:pPr>
            <a:r>
              <a:rPr lang="en-US" dirty="0" smtClean="0"/>
              <a:t>Gender refers to the attitude of a given society towards maleness or femaleness. Social construction of men and women relations apart from biological/sexual matters.</a:t>
            </a:r>
          </a:p>
          <a:p>
            <a:pPr>
              <a:buNone/>
            </a:pPr>
            <a:r>
              <a:rPr lang="en-US" dirty="0" smtClean="0"/>
              <a:t>Gender can also be defined as “commonly shared expectations and norms within a society about male and female behavior, characteristics and roles. It is a social construct that differentiates females from males including ways in which males and females interact each other.</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lnSpcReduction="10000"/>
          </a:bodyPr>
          <a:lstStyle/>
          <a:p>
            <a:pPr>
              <a:buNone/>
            </a:pPr>
            <a:r>
              <a:rPr lang="en-US" dirty="0" smtClean="0"/>
              <a:t>Nowadays, understanding and considering gender in testing is a means to ensure test fairness for examinees.</a:t>
            </a:r>
          </a:p>
          <a:p>
            <a:pPr>
              <a:buNone/>
            </a:pPr>
            <a:r>
              <a:rPr lang="en-US" dirty="0" smtClean="0"/>
              <a:t>Males and females differ  in their test taking abilities. Boys’ score is higher in oral skills where as girls’ score is higher in written skills. Similarly in studying second language (French) British girls were found better in all skills than boys. Females are popular in second language learning than males. Women are better  in a range of language skills including verbal and spatial memory and in perceptual speed but men in  </a:t>
            </a:r>
            <a:r>
              <a:rPr lang="en-US" dirty="0" err="1" smtClean="0"/>
              <a:t>maths</a:t>
            </a:r>
            <a:r>
              <a:rPr lang="en-US" dirty="0" smtClean="0"/>
              <a:t>, science and social studies. Generally, the difference b/n male and female is significantly greater in modern language than other areas. </a:t>
            </a:r>
          </a:p>
          <a:p>
            <a:pPr algn="ctr">
              <a:buNone/>
            </a:pPr>
            <a:r>
              <a:rPr lang="en-US" b="1" dirty="0" smtClean="0"/>
              <a:t>Constructing good tests</a:t>
            </a:r>
          </a:p>
          <a:p>
            <a:pPr>
              <a:buNone/>
            </a:pPr>
            <a:r>
              <a:rPr lang="en-US" dirty="0" smtClean="0"/>
              <a:t>As tests are instruments with which we collect information about students’ learning, we better follow the following principles to construct good tests.</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a:bodyPr>
          <a:lstStyle/>
          <a:p>
            <a:pPr>
              <a:buFont typeface="Wingdings" pitchFamily="2" charset="2"/>
              <a:buChar char="ü"/>
            </a:pPr>
            <a:r>
              <a:rPr lang="en-US" dirty="0" smtClean="0"/>
              <a:t>Consider your reasons for testing (if it shows students’ progress, is motivating…)</a:t>
            </a:r>
          </a:p>
          <a:p>
            <a:pPr>
              <a:buFont typeface="Wingdings" pitchFamily="2" charset="2"/>
              <a:buChar char="ü"/>
            </a:pPr>
            <a:r>
              <a:rPr lang="en-US" dirty="0" smtClean="0"/>
              <a:t>Maintain consistency b/n goals, teaching method and students’ learning</a:t>
            </a:r>
          </a:p>
          <a:p>
            <a:pPr>
              <a:buFont typeface="Wingdings" pitchFamily="2" charset="2"/>
              <a:buChar char="ü"/>
            </a:pPr>
            <a:r>
              <a:rPr lang="en-US" dirty="0" smtClean="0"/>
              <a:t>Use appropriate testing methods to check learning goals (</a:t>
            </a:r>
            <a:r>
              <a:rPr lang="en-US" dirty="0" err="1" smtClean="0"/>
              <a:t>e.g</a:t>
            </a:r>
            <a:r>
              <a:rPr lang="en-US" dirty="0" smtClean="0"/>
              <a:t> multiple choice to check memory, essay to check analysis/synthesis etc.)</a:t>
            </a:r>
          </a:p>
          <a:p>
            <a:pPr>
              <a:buFont typeface="Wingdings" pitchFamily="2" charset="2"/>
              <a:buChar char="ü"/>
            </a:pPr>
            <a:r>
              <a:rPr lang="en-US" dirty="0" smtClean="0"/>
              <a:t>Help students prepare (review and reinforce high lights which students should learn &amp; retain)</a:t>
            </a:r>
          </a:p>
          <a:p>
            <a:pPr>
              <a:buFont typeface="Wingdings" pitchFamily="2" charset="2"/>
              <a:buChar char="ü"/>
            </a:pPr>
            <a:r>
              <a:rPr lang="en-US" dirty="0" smtClean="0"/>
              <a:t>Use consistent language in teaching and testing</a:t>
            </a:r>
          </a:p>
          <a:p>
            <a:pPr>
              <a:buFont typeface="Wingdings" pitchFamily="2" charset="2"/>
              <a:buChar char="ü"/>
            </a:pPr>
            <a:r>
              <a:rPr lang="en-US" dirty="0" smtClean="0"/>
              <a:t>Avoid obvious, trivial and ambiguous items</a:t>
            </a:r>
          </a:p>
          <a:p>
            <a:pPr>
              <a:buFont typeface="Wingdings" pitchFamily="2" charset="2"/>
              <a:buChar char="ü"/>
            </a:pPr>
            <a:r>
              <a:rPr lang="en-US" dirty="0" smtClean="0"/>
              <a:t>Care for the grammar and punctuation</a:t>
            </a:r>
          </a:p>
          <a:p>
            <a:pPr>
              <a:buFont typeface="Wingdings" pitchFamily="2" charset="2"/>
              <a:buChar char="ü"/>
            </a:pPr>
            <a:r>
              <a:rPr lang="en-US" dirty="0" smtClean="0"/>
              <a:t>Avoid items that have no answer such that experts agree</a:t>
            </a:r>
          </a:p>
          <a:p>
            <a:pPr>
              <a:buFont typeface="Wingdings" pitchFamily="2" charset="2"/>
              <a:buChar char="ü"/>
            </a:pP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lstStyle/>
          <a:p>
            <a:pPr>
              <a:buFont typeface="Wingdings" pitchFamily="2" charset="2"/>
              <a:buChar char="ü"/>
            </a:pPr>
            <a:r>
              <a:rPr lang="en-US" dirty="0" smtClean="0"/>
              <a:t>Avoid tricky or key word that gives clue to answer</a:t>
            </a:r>
          </a:p>
          <a:p>
            <a:pPr>
              <a:buFont typeface="Wingdings" pitchFamily="2" charset="2"/>
              <a:buChar char="ü"/>
            </a:pPr>
            <a:r>
              <a:rPr lang="en-US" dirty="0" smtClean="0"/>
              <a:t>Avoid items with irrelevant/misleading clues</a:t>
            </a:r>
          </a:p>
          <a:p>
            <a:pPr>
              <a:buFont typeface="Wingdings" pitchFamily="2" charset="2"/>
              <a:buChar char="ü"/>
            </a:pPr>
            <a:r>
              <a:rPr lang="en-US" dirty="0" smtClean="0"/>
              <a:t>Avoid items that furnish answer to another item</a:t>
            </a:r>
          </a:p>
          <a:p>
            <a:pPr>
              <a:buFont typeface="Wingdings" pitchFamily="2" charset="2"/>
              <a:buChar char="ü"/>
            </a:pPr>
            <a:r>
              <a:rPr lang="en-US" dirty="0" smtClean="0"/>
              <a:t>Consider validity (difficulty &amp; discrimination level) of the item while construction</a:t>
            </a:r>
          </a:p>
          <a:p>
            <a:pPr>
              <a:buFont typeface="Wingdings" pitchFamily="2" charset="2"/>
              <a:buChar char="ü"/>
            </a:pPr>
            <a:r>
              <a:rPr lang="en-US" dirty="0" smtClean="0"/>
              <a:t>Let the item have high reliability</a:t>
            </a:r>
          </a:p>
          <a:p>
            <a:pPr>
              <a:buFont typeface="Wingdings" pitchFamily="2" charset="2"/>
              <a:buChar char="ü"/>
            </a:pPr>
            <a:r>
              <a:rPr lang="en-US" dirty="0" smtClean="0"/>
              <a:t>Keep items objective in nature</a:t>
            </a:r>
          </a:p>
          <a:p>
            <a:pPr>
              <a:buFont typeface="Wingdings" pitchFamily="2" charset="2"/>
              <a:buChar char="ü"/>
            </a:pPr>
            <a:r>
              <a:rPr lang="en-US" dirty="0" smtClean="0"/>
              <a:t>The test should be comprehensive</a:t>
            </a:r>
          </a:p>
          <a:p>
            <a:pPr>
              <a:buFont typeface="Wingdings" pitchFamily="2" charset="2"/>
              <a:buChar char="ü"/>
            </a:pPr>
            <a:r>
              <a:rPr lang="en-US" dirty="0" smtClean="0"/>
              <a:t>It must be practical (easy to administer, score and cost effective in economy, effort and time</a:t>
            </a:r>
          </a:p>
          <a:p>
            <a:pPr>
              <a:buFont typeface="Wingdings" pitchFamily="2" charset="2"/>
              <a:buChar char="ü"/>
            </a:pP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lstStyle/>
          <a:p>
            <a:pPr>
              <a:buNone/>
            </a:pPr>
            <a:r>
              <a:rPr lang="en-US" dirty="0" smtClean="0"/>
              <a:t>Pertinent to cautions in preparing multiple choice:</a:t>
            </a:r>
          </a:p>
          <a:p>
            <a:pPr>
              <a:buFont typeface="Wingdings" pitchFamily="2" charset="2"/>
              <a:buChar char="Ø"/>
            </a:pPr>
            <a:r>
              <a:rPr lang="en-US" dirty="0" smtClean="0"/>
              <a:t>Check your wording to avoid misinterpretation by showing to test committee or colleague</a:t>
            </a:r>
          </a:p>
          <a:p>
            <a:pPr>
              <a:buFont typeface="Wingdings" pitchFamily="2" charset="2"/>
              <a:buChar char="Ø"/>
            </a:pPr>
            <a:r>
              <a:rPr lang="en-US" dirty="0" smtClean="0"/>
              <a:t>Prove that the stem is crystal clear to students</a:t>
            </a:r>
          </a:p>
          <a:p>
            <a:pPr>
              <a:buFont typeface="Wingdings" pitchFamily="2" charset="2"/>
              <a:buChar char="Ø"/>
            </a:pPr>
            <a:r>
              <a:rPr lang="en-US" dirty="0" smtClean="0"/>
              <a:t>Consider the length, grammar or any clue giving option to the stem</a:t>
            </a:r>
          </a:p>
          <a:p>
            <a:pPr>
              <a:buFont typeface="Wingdings" pitchFamily="2" charset="2"/>
              <a:buChar char="Ø"/>
            </a:pPr>
            <a:r>
              <a:rPr lang="en-US" dirty="0" smtClean="0"/>
              <a:t>Avoid items that are extremely difficult or easy or those which seek only recognition etc.</a:t>
            </a:r>
          </a:p>
          <a:p>
            <a:pPr>
              <a:buFont typeface="Wingdings" pitchFamily="2" charset="2"/>
              <a:buChar char="Ø"/>
            </a:pPr>
            <a:r>
              <a:rPr lang="en-US" dirty="0" smtClean="0"/>
              <a:t>Consider item analysis while designing the test such as items that are very difficult and those  items that most high achievers miss.</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a:bodyPr>
          <a:lstStyle/>
          <a:p>
            <a:pPr>
              <a:buNone/>
            </a:pPr>
            <a:r>
              <a:rPr lang="en-US" dirty="0" smtClean="0"/>
              <a:t>In line with essay items, they are designed to check students’ ability to think critically, organize concepts and be creative (no guessing) and original (emphasizes communication). These items (essay and short answer) are easy to design but difficult &amp; time consuming to score. These items should show students’ ability to analyze, synthesize and evaluate. They need to lead students towards critical analysis than simple recalling or recognition.</a:t>
            </a:r>
          </a:p>
          <a:p>
            <a:pPr>
              <a:buNone/>
            </a:pPr>
            <a:r>
              <a:rPr lang="en-US" dirty="0" smtClean="0"/>
              <a:t>Essay items should be specific (not vague or ambiguous). They must instigate students to the kind of thinking we expect like identify, compare, discuss, elicit etc. thus, they should get enough time and space. Scoring in essays is unreliable. The contents contain few sample questions from broad area.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pPr>
              <a:buFont typeface="Wingdings" pitchFamily="2" charset="2"/>
              <a:buChar char="v"/>
            </a:pPr>
            <a:r>
              <a:rPr lang="en-US" dirty="0" smtClean="0"/>
              <a:t>The skills of listening, speaking, reading and writing are also separated from one another since it believes to test one thing at a time.</a:t>
            </a:r>
          </a:p>
          <a:p>
            <a:pPr>
              <a:buFont typeface="Wingdings" pitchFamily="2" charset="2"/>
              <a:buChar char="v"/>
            </a:pPr>
            <a:r>
              <a:rPr lang="en-US" dirty="0" smtClean="0"/>
              <a:t>This </a:t>
            </a:r>
            <a:r>
              <a:rPr lang="en-US" dirty="0" err="1" smtClean="0"/>
              <a:t>structuralist</a:t>
            </a:r>
            <a:r>
              <a:rPr lang="en-US" dirty="0" smtClean="0"/>
              <a:t> approach is important to </a:t>
            </a:r>
            <a:r>
              <a:rPr lang="en-US" b="1" dirty="0" smtClean="0"/>
              <a:t>concentrate on </a:t>
            </a:r>
            <a:r>
              <a:rPr lang="en-US" b="1" dirty="0" err="1" smtClean="0"/>
              <a:t>testees</a:t>
            </a:r>
            <a:r>
              <a:rPr lang="en-US" b="1" dirty="0" smtClean="0"/>
              <a:t>’ separate ability </a:t>
            </a:r>
            <a:r>
              <a:rPr lang="en-US" dirty="0" smtClean="0"/>
              <a:t>such as testing writing composition making it independent of reading.</a:t>
            </a:r>
          </a:p>
          <a:p>
            <a:pPr>
              <a:buFont typeface="Wingdings" pitchFamily="2" charset="2"/>
              <a:buChar char="v"/>
            </a:pPr>
            <a:r>
              <a:rPr lang="en-US" b="1" dirty="0" smtClean="0"/>
              <a:t>statistical measures of reliability and validity are legacies of this stage</a:t>
            </a:r>
            <a:r>
              <a:rPr lang="en-US" dirty="0" smtClean="0"/>
              <a:t> as a result of the popularity of </a:t>
            </a:r>
            <a:r>
              <a:rPr lang="en-US" b="1" dirty="0" smtClean="0"/>
              <a:t>multiple choice items.</a:t>
            </a:r>
          </a:p>
          <a:p>
            <a:pPr>
              <a:buNone/>
            </a:pPr>
            <a:r>
              <a:rPr lang="en-US" sz="3500" b="1" dirty="0" smtClean="0"/>
              <a:t>3.The integrative stage</a:t>
            </a:r>
          </a:p>
          <a:p>
            <a:pPr>
              <a:buFont typeface="Wingdings" pitchFamily="2" charset="2"/>
              <a:buChar char="ü"/>
            </a:pPr>
            <a:r>
              <a:rPr lang="en-US" dirty="0" smtClean="0"/>
              <a:t>This primarily </a:t>
            </a:r>
            <a:r>
              <a:rPr lang="en-US" b="1" dirty="0" smtClean="0"/>
              <a:t>involves the testing of language in context being concerned with meaning.</a:t>
            </a:r>
          </a:p>
          <a:p>
            <a:pPr>
              <a:buFont typeface="Wingdings" pitchFamily="2" charset="2"/>
              <a:buChar char="ü"/>
            </a:pPr>
            <a:r>
              <a:rPr lang="en-US" dirty="0" smtClean="0"/>
              <a:t>It does not seek to separate language skills into neat divisions to improve test reliability.</a:t>
            </a:r>
          </a:p>
          <a:p>
            <a:pPr>
              <a:buFont typeface="Wingdings" pitchFamily="2" charset="2"/>
              <a:buChar char="ü"/>
            </a:pPr>
            <a:r>
              <a:rPr lang="en-US" dirty="0" smtClean="0"/>
              <a:t>These tests are designed to assess learners’  ability to use</a:t>
            </a:r>
          </a:p>
          <a:p>
            <a:pPr>
              <a:buNone/>
            </a:pPr>
            <a:r>
              <a:rPr lang="en-US" dirty="0" smtClean="0"/>
              <a:t>    two or more skills simultaneously.    </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a:bodyPr>
          <a:lstStyle/>
          <a:p>
            <a:pPr>
              <a:buNone/>
            </a:pPr>
            <a:r>
              <a:rPr lang="en-US" dirty="0" smtClean="0"/>
              <a:t>While scoring essay items, we need to develop criteria for appropriate responses of each item. Then, scoring guide for the grade to be given and reading responses of one item by all students is sound. This will help the teacher to have a holistic view on the understanding of students for one item.</a:t>
            </a:r>
          </a:p>
          <a:p>
            <a:pPr>
              <a:buNone/>
            </a:pPr>
            <a:r>
              <a:rPr lang="en-US" dirty="0" smtClean="0"/>
              <a:t>With regard to matching items, we should try to test learners’ ability to recognize, relate or make associations by identifying what has been learnt. Items contain incomplete statements, descriptive phrases, definitions, events, persons, dates, diagrams, vocabularies,  with extra items one can prevent guessing. However, consider the following </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normAutofit/>
          </a:bodyPr>
          <a:lstStyle/>
          <a:p>
            <a:pPr>
              <a:buFont typeface="Wingdings" pitchFamily="2" charset="2"/>
              <a:buChar char="v"/>
            </a:pPr>
            <a:r>
              <a:rPr lang="en-US" dirty="0" smtClean="0"/>
              <a:t>Write at least 4 but not more than 12 responses</a:t>
            </a:r>
          </a:p>
          <a:p>
            <a:pPr>
              <a:buFont typeface="Wingdings" pitchFamily="2" charset="2"/>
              <a:buChar char="v"/>
            </a:pPr>
            <a:r>
              <a:rPr lang="en-US" dirty="0" smtClean="0"/>
              <a:t>Use homogeneous or related materials</a:t>
            </a:r>
          </a:p>
          <a:p>
            <a:pPr>
              <a:buFont typeface="Wingdings" pitchFamily="2" charset="2"/>
              <a:buChar char="v"/>
            </a:pPr>
            <a:r>
              <a:rPr lang="en-US" dirty="0" smtClean="0"/>
              <a:t>Keep all items on the same page</a:t>
            </a:r>
          </a:p>
          <a:p>
            <a:pPr>
              <a:buFont typeface="Wingdings" pitchFamily="2" charset="2"/>
              <a:buChar char="v"/>
            </a:pPr>
            <a:r>
              <a:rPr lang="en-US" dirty="0" smtClean="0"/>
              <a:t>Make items clear</a:t>
            </a:r>
          </a:p>
          <a:p>
            <a:pPr>
              <a:buFont typeface="Wingdings" pitchFamily="2" charset="2"/>
              <a:buChar char="v"/>
            </a:pPr>
            <a:r>
              <a:rPr lang="en-US" dirty="0" smtClean="0"/>
              <a:t>Use diagrams if necessary</a:t>
            </a:r>
          </a:p>
          <a:p>
            <a:pPr algn="ctr">
              <a:buNone/>
            </a:pPr>
            <a:r>
              <a:rPr lang="en-US" b="1" dirty="0" smtClean="0"/>
              <a:t>True/ False items</a:t>
            </a:r>
          </a:p>
          <a:p>
            <a:pPr>
              <a:buNone/>
            </a:pPr>
            <a:r>
              <a:rPr lang="en-US" dirty="0" smtClean="0"/>
              <a:t>While constructing true-false items:</a:t>
            </a:r>
          </a:p>
          <a:p>
            <a:r>
              <a:rPr lang="en-US" dirty="0" smtClean="0"/>
              <a:t>Include one central/significant idea in one statement</a:t>
            </a:r>
          </a:p>
          <a:p>
            <a:r>
              <a:rPr lang="en-US" dirty="0" smtClean="0"/>
              <a:t>Make the statement clear and unambiguous</a:t>
            </a:r>
          </a:p>
          <a:p>
            <a:r>
              <a:rPr lang="en-US" dirty="0" smtClean="0"/>
              <a:t>Use negative statements sparingly and avoid double negatives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ormAutofit/>
          </a:bodyPr>
          <a:lstStyle/>
          <a:p>
            <a:r>
              <a:rPr lang="en-US" dirty="0" smtClean="0"/>
              <a:t>Use simple language and keep statements short</a:t>
            </a:r>
          </a:p>
          <a:p>
            <a:r>
              <a:rPr lang="en-US" dirty="0" smtClean="0"/>
              <a:t>Arrange items in groups and in order of increasing difficulty.</a:t>
            </a:r>
          </a:p>
          <a:p>
            <a:pPr algn="ctr">
              <a:buNone/>
            </a:pPr>
            <a:r>
              <a:rPr lang="en-US" b="1" dirty="0" smtClean="0"/>
              <a:t>Continuous Assessment</a:t>
            </a:r>
          </a:p>
          <a:p>
            <a:pPr>
              <a:buNone/>
            </a:pPr>
            <a:r>
              <a:rPr lang="en-US" dirty="0" smtClean="0"/>
              <a:t>modes and types such as formative and summative; terminal and continuous; closed-book and open-book; norm-referenced, criterion-referenced and </a:t>
            </a:r>
            <a:r>
              <a:rPr lang="en-US" dirty="0" err="1" smtClean="0"/>
              <a:t>ipsative</a:t>
            </a:r>
            <a:r>
              <a:rPr lang="en-US" dirty="0" smtClean="0"/>
              <a:t>; external, peer, tutor and self-assessment; written, oral and situational; manual and computer assessment modes would be accounted.</a:t>
            </a:r>
          </a:p>
          <a:p>
            <a:pPr>
              <a:buNone/>
            </a:pPr>
            <a:r>
              <a:rPr lang="en-US" dirty="0" smtClean="0"/>
              <a:t>Among these modes of assessment, continuous assessment is mentioned as one type. </a:t>
            </a:r>
          </a:p>
          <a:p>
            <a:pPr>
              <a:buNone/>
            </a:pP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lstStyle/>
          <a:p>
            <a:pPr>
              <a:buNone/>
            </a:pPr>
            <a:r>
              <a:rPr lang="en-US" dirty="0" smtClean="0"/>
              <a:t>continuous assessment would be realized through reflection, cooperative and collaborative learning together with self and peer evaluation. In the mean time, monotony, anxiety, dependency, passivity and other related constraints may also be minimized. </a:t>
            </a:r>
          </a:p>
          <a:p>
            <a:pPr>
              <a:buNone/>
            </a:pPr>
            <a:r>
              <a:rPr lang="en-US" dirty="0" smtClean="0"/>
              <a:t>Continuous assessment is a systematic  collection of marks/grades for a period of time and their aggregation to the final result. It is an assessment process that uses various types of assessment instruments such as: tests, assignments, projects, observation, interview, check list and port folio / documentation .</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a:bodyPr>
          <a:lstStyle/>
          <a:p>
            <a:pPr>
              <a:buNone/>
            </a:pPr>
            <a:r>
              <a:rPr lang="en-US" dirty="0" smtClean="0"/>
              <a:t>The two purposes of continuous assessment as a process are improving the validity &amp; reliability of results of the students at different times throughout the course (since the average is expected to be reliable) and improving learners’ effective learning and work habits.</a:t>
            </a:r>
          </a:p>
          <a:p>
            <a:pPr algn="ctr">
              <a:buNone/>
            </a:pPr>
            <a:r>
              <a:rPr lang="en-US" dirty="0" smtClean="0"/>
              <a:t>Characteristics of continuous assessment</a:t>
            </a:r>
          </a:p>
          <a:p>
            <a:pPr marL="514350" indent="-514350">
              <a:buAutoNum type="alphaLcParenR"/>
            </a:pPr>
            <a:r>
              <a:rPr lang="en-US" dirty="0" smtClean="0"/>
              <a:t>Systematic: the type of measurement, the time interval (how many times it would be given) and the type of tools to be used are planned.</a:t>
            </a:r>
          </a:p>
          <a:p>
            <a:pPr marL="514350" indent="-514350">
              <a:buAutoNum type="alphaLcParenR"/>
            </a:pPr>
            <a:r>
              <a:rPr lang="en-US" dirty="0" smtClean="0"/>
              <a:t>Comprehensiveness:  many types of assessment methods are used to determine students’ learning / performance in general.</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lstStyle/>
          <a:p>
            <a:pPr>
              <a:buNone/>
            </a:pPr>
            <a:r>
              <a:rPr lang="en-US" dirty="0" smtClean="0"/>
              <a:t>c) Cumulative: decision would be made by combining various results of the students.</a:t>
            </a:r>
          </a:p>
          <a:p>
            <a:pPr>
              <a:buNone/>
            </a:pPr>
            <a:r>
              <a:rPr lang="en-US" dirty="0" smtClean="0"/>
              <a:t>d) Guidance-based: information collected by continuous assessment is useful to guide the  place, the future career, the training and the development of  the students.</a:t>
            </a:r>
          </a:p>
          <a:p>
            <a:pPr algn="ctr">
              <a:buNone/>
            </a:pPr>
            <a:r>
              <a:rPr lang="en-US" dirty="0" smtClean="0"/>
              <a:t>Weaknesses of Cass</a:t>
            </a:r>
          </a:p>
          <a:p>
            <a:pPr>
              <a:buFont typeface="Wingdings" pitchFamily="2" charset="2"/>
              <a:buChar char="Ø"/>
            </a:pPr>
            <a:r>
              <a:rPr lang="en-US" dirty="0" smtClean="0"/>
              <a:t>High level stress on students </a:t>
            </a:r>
          </a:p>
          <a:p>
            <a:pPr>
              <a:buFont typeface="Wingdings" pitchFamily="2" charset="2"/>
              <a:buChar char="Ø"/>
            </a:pPr>
            <a:r>
              <a:rPr lang="en-US" dirty="0" smtClean="0"/>
              <a:t>Too much recording in teachers</a:t>
            </a:r>
          </a:p>
          <a:p>
            <a:pPr>
              <a:buFont typeface="Wingdings" pitchFamily="2" charset="2"/>
              <a:buChar char="Ø"/>
            </a:pPr>
            <a:r>
              <a:rPr lang="en-US" dirty="0" smtClean="0"/>
              <a:t>Reducing teacher-student contact hours</a:t>
            </a:r>
          </a:p>
          <a:p>
            <a:pPr>
              <a:buFont typeface="Wingdings" pitchFamily="2" charset="2"/>
              <a:buChar char="Ø"/>
            </a:pPr>
            <a:r>
              <a:rPr lang="en-US" dirty="0" smtClean="0"/>
              <a:t>Concentration on class and home works than projects and assignments  </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normAutofit/>
          </a:bodyPr>
          <a:lstStyle/>
          <a:p>
            <a:pPr>
              <a:buFont typeface="Wingdings" pitchFamily="2" charset="2"/>
              <a:buChar char="Ø"/>
            </a:pPr>
            <a:r>
              <a:rPr lang="en-US" dirty="0" smtClean="0"/>
              <a:t>Use of items that require easy marking</a:t>
            </a:r>
          </a:p>
          <a:p>
            <a:pPr>
              <a:buFont typeface="Wingdings" pitchFamily="2" charset="2"/>
              <a:buChar char="Ø"/>
            </a:pPr>
            <a:r>
              <a:rPr lang="en-US" dirty="0" smtClean="0"/>
              <a:t>Lack of uniformity  from school to school</a:t>
            </a:r>
          </a:p>
          <a:p>
            <a:pPr>
              <a:buFont typeface="Wingdings" pitchFamily="2" charset="2"/>
              <a:buChar char="Ø"/>
            </a:pPr>
            <a:r>
              <a:rPr lang="en-US" dirty="0" smtClean="0"/>
              <a:t>Less contribution for remedial instruction as the teacher will be loaded by the number of assessments and other duties.</a:t>
            </a:r>
          </a:p>
          <a:p>
            <a:pPr>
              <a:buFont typeface="Wingdings" pitchFamily="2" charset="2"/>
              <a:buChar char="Ø"/>
            </a:pPr>
            <a:r>
              <a:rPr lang="en-US" dirty="0" smtClean="0"/>
              <a:t>Less quality: as the assessment is controlled by classroom teachers, the quality of tests and other assignments will be low</a:t>
            </a:r>
          </a:p>
          <a:p>
            <a:pPr>
              <a:buFont typeface="Wingdings" pitchFamily="2" charset="2"/>
              <a:buChar char="Ø"/>
            </a:pPr>
            <a:r>
              <a:rPr lang="en-US" dirty="0" smtClean="0"/>
              <a:t>Shortage of finance: demands high cost for repeated tests </a:t>
            </a:r>
          </a:p>
          <a:p>
            <a:pPr>
              <a:buFont typeface="Wingdings" pitchFamily="2" charset="2"/>
              <a:buChar char="Ø"/>
            </a:pPr>
            <a:r>
              <a:rPr lang="en-US" dirty="0" smtClean="0"/>
              <a:t>Grade inflation: students gather more marks in Cass than the final exam </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lstStyle/>
          <a:p>
            <a:pPr algn="ctr">
              <a:buNone/>
            </a:pPr>
            <a:r>
              <a:rPr lang="en-US" dirty="0" smtClean="0"/>
              <a:t>Wash back effect</a:t>
            </a:r>
          </a:p>
          <a:p>
            <a:pPr>
              <a:buNone/>
            </a:pPr>
            <a:r>
              <a:rPr lang="en-US" dirty="0" smtClean="0"/>
              <a:t>This refers to the </a:t>
            </a:r>
            <a:r>
              <a:rPr lang="en-US" b="1" dirty="0" smtClean="0"/>
              <a:t>influence of tests on teaching and learning. </a:t>
            </a:r>
            <a:r>
              <a:rPr lang="en-US" dirty="0" smtClean="0"/>
              <a:t>i.e. it is the impact of tests </a:t>
            </a:r>
            <a:r>
              <a:rPr lang="en-US" b="1" dirty="0" smtClean="0"/>
              <a:t>on curriculum design, on teaching practices and learning behaviors.</a:t>
            </a:r>
          </a:p>
          <a:p>
            <a:pPr>
              <a:buNone/>
            </a:pPr>
            <a:r>
              <a:rPr lang="en-US" dirty="0" smtClean="0"/>
              <a:t>Wash back is </a:t>
            </a:r>
            <a:r>
              <a:rPr lang="en-US" b="1" dirty="0" smtClean="0"/>
              <a:t>consequential validity</a:t>
            </a:r>
            <a:r>
              <a:rPr lang="en-US" dirty="0" smtClean="0"/>
              <a:t> as it is the effect of testing on the teaching and the learning processes. </a:t>
            </a:r>
          </a:p>
          <a:p>
            <a:pPr>
              <a:buNone/>
            </a:pPr>
            <a:r>
              <a:rPr lang="en-US" b="1" dirty="0" smtClean="0"/>
              <a:t>If tests motivate teachers and learners </a:t>
            </a:r>
            <a:r>
              <a:rPr lang="en-US" dirty="0" smtClean="0"/>
              <a:t>to teach and learn better, </a:t>
            </a:r>
            <a:r>
              <a:rPr lang="en-US" b="1" dirty="0" smtClean="0"/>
              <a:t>wash back will be positive</a:t>
            </a:r>
            <a:r>
              <a:rPr lang="en-US" dirty="0" smtClean="0"/>
              <a:t>, but </a:t>
            </a:r>
            <a:r>
              <a:rPr lang="en-US" b="1" dirty="0" smtClean="0"/>
              <a:t>if students and teachers work only for tests,</a:t>
            </a:r>
            <a:r>
              <a:rPr lang="en-US" dirty="0" smtClean="0"/>
              <a:t> then back </a:t>
            </a:r>
            <a:r>
              <a:rPr lang="en-US" b="1" dirty="0" smtClean="0"/>
              <a:t>wash effect will be negative.</a:t>
            </a:r>
            <a:r>
              <a:rPr lang="en-US" dirty="0" smtClean="0"/>
              <a:t>  </a:t>
            </a:r>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a:bodyPr>
          <a:lstStyle/>
          <a:p>
            <a:pPr>
              <a:buNone/>
            </a:pPr>
            <a:r>
              <a:rPr lang="en-US" dirty="0" smtClean="0"/>
              <a:t>The </a:t>
            </a:r>
            <a:r>
              <a:rPr lang="en-US" b="1" dirty="0" smtClean="0"/>
              <a:t>factors for back wash effect</a:t>
            </a:r>
            <a:r>
              <a:rPr lang="en-US" dirty="0" smtClean="0"/>
              <a:t> may be:</a:t>
            </a:r>
          </a:p>
          <a:p>
            <a:pPr marL="514350" indent="-514350">
              <a:buAutoNum type="alphaLcParenR"/>
            </a:pPr>
            <a:r>
              <a:rPr lang="en-US" b="1" dirty="0" smtClean="0"/>
              <a:t>Teacher factors:</a:t>
            </a:r>
            <a:r>
              <a:rPr lang="en-US" dirty="0" smtClean="0"/>
              <a:t> when teachers stop bringing new materials, narrow the curriculum and </a:t>
            </a:r>
            <a:r>
              <a:rPr lang="en-US" b="1" dirty="0" smtClean="0"/>
              <a:t>replace whole thing with worksheets related to previous tests and exams</a:t>
            </a:r>
          </a:p>
          <a:p>
            <a:pPr marL="514350" indent="-514350">
              <a:buAutoNum type="alphaLcParenR"/>
            </a:pPr>
            <a:r>
              <a:rPr lang="en-US" b="1" dirty="0" smtClean="0"/>
              <a:t>Learner factors:</a:t>
            </a:r>
            <a:r>
              <a:rPr lang="en-US" dirty="0" smtClean="0"/>
              <a:t> students </a:t>
            </a:r>
            <a:r>
              <a:rPr lang="en-US" b="1" dirty="0" smtClean="0"/>
              <a:t>tending to exams, applying test taking strategies (changing their names for better alphabets), studying vocabularies and grammar rules than communication and skill development</a:t>
            </a:r>
          </a:p>
          <a:p>
            <a:pPr marL="514350" indent="-514350">
              <a:buAutoNum type="alphaLcParenR"/>
            </a:pPr>
            <a:r>
              <a:rPr lang="en-US" b="1" dirty="0" smtClean="0"/>
              <a:t>Time factors: asking time for test preparation, spending class hours for test preparation, skipping/ignoring classes to study for tests </a:t>
            </a:r>
            <a:endParaRPr lang="en-US" b="1"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lstStyle/>
          <a:p>
            <a:pPr algn="ctr">
              <a:buNone/>
            </a:pPr>
            <a:r>
              <a:rPr lang="en-US" dirty="0" smtClean="0"/>
              <a:t>Means of </a:t>
            </a:r>
            <a:r>
              <a:rPr lang="en-US" b="1" dirty="0" smtClean="0"/>
              <a:t>promoting positive back wash</a:t>
            </a:r>
          </a:p>
          <a:p>
            <a:pPr>
              <a:buFont typeface="Wingdings" pitchFamily="2" charset="2"/>
              <a:buChar char="ü"/>
            </a:pPr>
            <a:r>
              <a:rPr lang="en-US" dirty="0" smtClean="0"/>
              <a:t>Spending more time on teaching and learning</a:t>
            </a:r>
          </a:p>
          <a:p>
            <a:pPr>
              <a:buFont typeface="Wingdings" pitchFamily="2" charset="2"/>
              <a:buChar char="ü"/>
            </a:pPr>
            <a:r>
              <a:rPr lang="en-US" dirty="0" smtClean="0"/>
              <a:t>Relating test tasks with teaching-learning activities</a:t>
            </a:r>
          </a:p>
          <a:p>
            <a:pPr>
              <a:buFont typeface="Wingdings" pitchFamily="2" charset="2"/>
              <a:buChar char="ü"/>
            </a:pPr>
            <a:r>
              <a:rPr lang="en-US" dirty="0" smtClean="0"/>
              <a:t>Testing abilities you want to develop</a:t>
            </a:r>
          </a:p>
          <a:p>
            <a:pPr>
              <a:buFont typeface="Wingdings" pitchFamily="2" charset="2"/>
              <a:buChar char="ü"/>
            </a:pPr>
            <a:r>
              <a:rPr lang="en-US" dirty="0" smtClean="0"/>
              <a:t>Making testing criterion-referenced</a:t>
            </a:r>
          </a:p>
          <a:p>
            <a:pPr>
              <a:buFont typeface="Wingdings" pitchFamily="2" charset="2"/>
              <a:buChar char="ü"/>
            </a:pPr>
            <a:r>
              <a:rPr lang="en-US" dirty="0" smtClean="0"/>
              <a:t>Associating tests with objectives</a:t>
            </a:r>
          </a:p>
          <a:p>
            <a:pPr>
              <a:buFont typeface="Wingdings" pitchFamily="2" charset="2"/>
              <a:buChar char="ü"/>
            </a:pPr>
            <a:r>
              <a:rPr lang="en-US" dirty="0" smtClean="0"/>
              <a:t>Preparing wide samples of items</a:t>
            </a:r>
          </a:p>
          <a:p>
            <a:pPr algn="ctr">
              <a:buNone/>
            </a:pPr>
            <a:r>
              <a:rPr lang="en-US" b="1" dirty="0" smtClean="0"/>
              <a:t>Test authenticity</a:t>
            </a:r>
          </a:p>
          <a:p>
            <a:pPr>
              <a:buNone/>
            </a:pPr>
            <a:r>
              <a:rPr lang="en-US" dirty="0" smtClean="0"/>
              <a:t>This refers to the </a:t>
            </a:r>
            <a:r>
              <a:rPr lang="en-US" b="1" dirty="0" smtClean="0"/>
              <a:t>degree of correspondence b/n the test task and the target language task.</a:t>
            </a:r>
            <a:r>
              <a:rPr lang="en-US"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pPr>
              <a:buNone/>
            </a:pPr>
            <a:r>
              <a:rPr lang="en-US" dirty="0" smtClean="0"/>
              <a:t>Thus, integrative tests are concerned with global view of proficiency i.e. an underlying language competence or grammar of expectancy (that argues every learner to possess regardless of the functional language or regardless of the purpose for which the language is being learnt.</a:t>
            </a:r>
          </a:p>
          <a:p>
            <a:pPr>
              <a:buFont typeface="Wingdings" pitchFamily="2" charset="2"/>
              <a:buChar char="ü"/>
            </a:pPr>
            <a:r>
              <a:rPr lang="en-US" dirty="0" smtClean="0"/>
              <a:t> integrative testing </a:t>
            </a:r>
            <a:r>
              <a:rPr lang="en-US" b="1" dirty="0" smtClean="0"/>
              <a:t>involves functional language but not the use of functional language.</a:t>
            </a:r>
          </a:p>
          <a:p>
            <a:pPr>
              <a:buFont typeface="Wingdings" pitchFamily="2" charset="2"/>
              <a:buChar char="ü"/>
            </a:pPr>
            <a:r>
              <a:rPr lang="en-US" dirty="0" smtClean="0"/>
              <a:t>This type of testing is best </a:t>
            </a:r>
            <a:r>
              <a:rPr lang="en-US" b="1" dirty="0" smtClean="0"/>
              <a:t>characterized by the use of cloze testing and dictation.</a:t>
            </a:r>
            <a:r>
              <a:rPr lang="en-US" dirty="0" smtClean="0"/>
              <a:t> Oral interviews, translation and essay writing are also included in many integrative tests which may be overlooked by those who narrowly see this test.</a:t>
            </a:r>
          </a:p>
          <a:p>
            <a:pPr>
              <a:buFont typeface="Wingdings" pitchFamily="2" charset="2"/>
              <a:buChar char="ü"/>
            </a:pPr>
            <a:r>
              <a:rPr lang="en-US" dirty="0" smtClean="0"/>
              <a:t>The principle of cloze testing is based on </a:t>
            </a:r>
            <a:r>
              <a:rPr lang="en-US" b="1" dirty="0" smtClean="0"/>
              <a:t>Gestalt’s theory of closure (</a:t>
            </a:r>
            <a:r>
              <a:rPr lang="en-US" dirty="0" smtClean="0"/>
              <a:t>closing gaps in patterns subconsciously  i.e. ability to decode interrupted or mutilated messages by making the most acceptable substitutions from all the contextual </a:t>
            </a:r>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324600"/>
          </a:xfrm>
        </p:spPr>
        <p:txBody>
          <a:bodyPr/>
          <a:lstStyle/>
          <a:p>
            <a:pPr>
              <a:buNone/>
            </a:pPr>
            <a:r>
              <a:rPr lang="en-US" b="1" dirty="0" smtClean="0"/>
              <a:t>                  Test authenticity are of two types:</a:t>
            </a:r>
          </a:p>
          <a:p>
            <a:pPr marL="514350" indent="-514350">
              <a:buAutoNum type="arabicParenR"/>
            </a:pPr>
            <a:r>
              <a:rPr lang="en-US" b="1" dirty="0" smtClean="0"/>
              <a:t>Situational authenticity</a:t>
            </a:r>
            <a:r>
              <a:rPr lang="en-US" dirty="0" smtClean="0"/>
              <a:t> refers to the </a:t>
            </a:r>
            <a:r>
              <a:rPr lang="en-US" b="1" dirty="0" smtClean="0"/>
              <a:t>match b/n test characteristics and the target language use situation.</a:t>
            </a:r>
          </a:p>
          <a:p>
            <a:pPr marL="514350" indent="-514350">
              <a:buAutoNum type="arabicParenR"/>
            </a:pPr>
            <a:r>
              <a:rPr lang="en-US" b="1" dirty="0" smtClean="0"/>
              <a:t>Interactional authenticity </a:t>
            </a:r>
            <a:r>
              <a:rPr lang="en-US" dirty="0" smtClean="0"/>
              <a:t>refers to the </a:t>
            </a:r>
            <a:r>
              <a:rPr lang="en-US" b="1" dirty="0" smtClean="0"/>
              <a:t>interaction b/n the test taker and the test task.</a:t>
            </a:r>
          </a:p>
          <a:p>
            <a:pPr marL="514350" indent="-514350">
              <a:buNone/>
            </a:pPr>
            <a:r>
              <a:rPr lang="en-US" dirty="0" smtClean="0"/>
              <a:t>Thus, </a:t>
            </a:r>
            <a:r>
              <a:rPr lang="en-US" b="1" dirty="0" smtClean="0"/>
              <a:t>authenticity in its general sense</a:t>
            </a:r>
            <a:r>
              <a:rPr lang="en-US" dirty="0" smtClean="0"/>
              <a:t> refers to </a:t>
            </a:r>
            <a:r>
              <a:rPr lang="en-US" b="1" dirty="0" smtClean="0"/>
              <a:t>“purpose in real life situation.”</a:t>
            </a:r>
            <a:r>
              <a:rPr lang="en-US" dirty="0" smtClean="0"/>
              <a:t> therefore </a:t>
            </a:r>
            <a:r>
              <a:rPr lang="en-US" b="1" dirty="0" smtClean="0"/>
              <a:t>authenticity is a core issue in language for specific functions.</a:t>
            </a:r>
            <a:r>
              <a:rPr lang="en-US" dirty="0" smtClean="0"/>
              <a:t> </a:t>
            </a:r>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normAutofit lnSpcReduction="10000"/>
          </a:bodyPr>
          <a:lstStyle/>
          <a:p>
            <a:pPr algn="ctr">
              <a:buNone/>
            </a:pPr>
            <a:r>
              <a:rPr lang="en-US" b="1" dirty="0" smtClean="0"/>
              <a:t>Purposes of assessment</a:t>
            </a:r>
            <a:endParaRPr lang="en-US" dirty="0" smtClean="0"/>
          </a:p>
          <a:p>
            <a:pPr>
              <a:buNone/>
            </a:pPr>
            <a:r>
              <a:rPr lang="en-US" dirty="0" smtClean="0"/>
              <a:t> </a:t>
            </a:r>
            <a:r>
              <a:rPr lang="en-US" b="1" dirty="0" smtClean="0"/>
              <a:t>Assessment purposes</a:t>
            </a:r>
            <a:r>
              <a:rPr lang="en-US" dirty="0" smtClean="0"/>
              <a:t> have been categorized as</a:t>
            </a:r>
            <a:r>
              <a:rPr lang="en-US" b="1" dirty="0" smtClean="0"/>
              <a:t> assessment of learning, assessment for learning and assessment as learning (Earl 2003)                                   1) Assessment of learning </a:t>
            </a:r>
            <a:r>
              <a:rPr lang="en-US" dirty="0" smtClean="0"/>
              <a:t>characterizes how we may traditionally view assessment. It involves </a:t>
            </a:r>
            <a:r>
              <a:rPr lang="en-US" u="heavy" dirty="0" smtClean="0"/>
              <a:t>making </a:t>
            </a:r>
            <a:r>
              <a:rPr lang="en-US" u="heavy" dirty="0" err="1" smtClean="0"/>
              <a:t>judgements</a:t>
            </a:r>
            <a:r>
              <a:rPr lang="en-US" u="heavy" dirty="0" smtClean="0"/>
              <a:t> about students’ summative achievement for purposes of selection and certification, and it also acts as a focus for institutional accountability and quality assurance.</a:t>
            </a:r>
          </a:p>
          <a:p>
            <a:pPr>
              <a:buNone/>
            </a:pPr>
            <a:r>
              <a:rPr lang="en-US" dirty="0" smtClean="0"/>
              <a:t>    2) </a:t>
            </a:r>
            <a:r>
              <a:rPr lang="en-US" b="1" dirty="0" smtClean="0"/>
              <a:t>assessment for learning </a:t>
            </a:r>
            <a:r>
              <a:rPr lang="en-US" u="heavy" dirty="0" smtClean="0"/>
              <a:t>is formative and diagnostic.</a:t>
            </a:r>
            <a:r>
              <a:rPr lang="en-US" dirty="0" smtClean="0"/>
              <a:t> It provides information about student achievement which allows teaching and learning activities to be changed in response to the needs of the learner and recognizes the huge benefit that feedback can have on learning (Black and </a:t>
            </a:r>
            <a:r>
              <a:rPr lang="en-US" dirty="0" err="1" smtClean="0"/>
              <a:t>Wiliam</a:t>
            </a:r>
            <a:r>
              <a:rPr lang="en-US" dirty="0" smtClean="0"/>
              <a:t> 1998a)</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lnSpcReduction="10000"/>
          </a:bodyPr>
          <a:lstStyle/>
          <a:p>
            <a:pPr>
              <a:buNone/>
            </a:pPr>
            <a:r>
              <a:rPr lang="en-US" b="1" dirty="0" smtClean="0"/>
              <a:t>3) assessment as learning</a:t>
            </a:r>
            <a:r>
              <a:rPr lang="en-US" dirty="0" smtClean="0"/>
              <a:t> can be defined in two interlinked ways. First, at a very straightforward level, </a:t>
            </a:r>
            <a:r>
              <a:rPr lang="en-US" u="heavy" dirty="0" smtClean="0"/>
              <a:t>tackling assignments and revision when higher education students do much of their learning.</a:t>
            </a:r>
            <a:r>
              <a:rPr lang="en-US" dirty="0" smtClean="0"/>
              <a:t> Second, assessment as learning is </a:t>
            </a:r>
            <a:r>
              <a:rPr lang="en-US" u="heavy" dirty="0" smtClean="0"/>
              <a:t>a subset of assessment for learning and sees student involvement in assessment, using feedback, participating in peer assessment, and self-monitoring of progress as moments of learning in themselves</a:t>
            </a:r>
            <a:r>
              <a:rPr lang="en-US" dirty="0" smtClean="0"/>
              <a:t> (Black and </a:t>
            </a:r>
            <a:r>
              <a:rPr lang="en-US" dirty="0" err="1" smtClean="0"/>
              <a:t>Wiliam</a:t>
            </a:r>
            <a:r>
              <a:rPr lang="en-US" dirty="0" smtClean="0"/>
              <a:t> 1998a).</a:t>
            </a:r>
          </a:p>
          <a:p>
            <a:pPr>
              <a:buNone/>
            </a:pPr>
            <a:r>
              <a:rPr lang="en-US" dirty="0" smtClean="0">
                <a:solidFill>
                  <a:srgbClr val="FF0000"/>
                </a:solidFill>
              </a:rPr>
              <a:t>In short, assessment as learning </a:t>
            </a:r>
            <a:r>
              <a:rPr lang="en-US" dirty="0" smtClean="0"/>
              <a:t> is when teachers give </a:t>
            </a:r>
            <a:r>
              <a:rPr lang="en-US" b="1" dirty="0" smtClean="0"/>
              <a:t>revision </a:t>
            </a:r>
            <a:r>
              <a:rPr lang="en-US" dirty="0" smtClean="0"/>
              <a:t>to higher  education students who covered a lot of portions or when teachers give assignments for students to help them revise their  wide portion.</a:t>
            </a:r>
          </a:p>
          <a:p>
            <a:pPr>
              <a:buNone/>
            </a:pPr>
            <a:r>
              <a:rPr lang="en-US" dirty="0" smtClean="0"/>
              <a:t>Secondly assessment as learning is students’ </a:t>
            </a:r>
            <a:r>
              <a:rPr lang="en-US" b="1" dirty="0" smtClean="0"/>
              <a:t>participation in self &amp; peer assessment</a:t>
            </a:r>
            <a:r>
              <a:rPr lang="en-US" dirty="0" smtClean="0"/>
              <a:t> and is a part of assessment for learning. </a:t>
            </a:r>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lnSpcReduction="10000"/>
          </a:bodyPr>
          <a:lstStyle/>
          <a:p>
            <a:pPr algn="ctr">
              <a:buNone/>
            </a:pPr>
            <a:r>
              <a:rPr lang="en-US" b="1" dirty="0" smtClean="0"/>
              <a:t>Learning and assessment</a:t>
            </a:r>
          </a:p>
          <a:p>
            <a:pPr>
              <a:buNone/>
            </a:pPr>
            <a:r>
              <a:rPr lang="en-US" dirty="0" smtClean="0"/>
              <a:t>In the research, </a:t>
            </a:r>
            <a:r>
              <a:rPr lang="en-US" b="1" dirty="0" smtClean="0"/>
              <a:t>two approaches to learning by students</a:t>
            </a:r>
            <a:r>
              <a:rPr lang="en-US" dirty="0" smtClean="0"/>
              <a:t> which consistently emerge are a </a:t>
            </a:r>
            <a:r>
              <a:rPr lang="en-US" b="1" dirty="0" smtClean="0"/>
              <a:t>surface approach</a:t>
            </a:r>
            <a:r>
              <a:rPr lang="en-US" dirty="0" smtClean="0"/>
              <a:t> and a </a:t>
            </a:r>
            <a:r>
              <a:rPr lang="en-US" b="1" dirty="0" smtClean="0"/>
              <a:t>deep approach</a:t>
            </a:r>
            <a:r>
              <a:rPr lang="en-US" dirty="0" smtClean="0"/>
              <a:t> (</a:t>
            </a:r>
            <a:r>
              <a:rPr lang="en-US" dirty="0" err="1" smtClean="0"/>
              <a:t>Marton</a:t>
            </a:r>
            <a:r>
              <a:rPr lang="en-US" dirty="0" smtClean="0"/>
              <a:t> and </a:t>
            </a:r>
            <a:r>
              <a:rPr lang="en-US" dirty="0" err="1" smtClean="0"/>
              <a:t>Saljo</a:t>
            </a:r>
            <a:r>
              <a:rPr lang="en-US" dirty="0" smtClean="0"/>
              <a:t> 1997; </a:t>
            </a:r>
            <a:r>
              <a:rPr lang="en-US" dirty="0" err="1" smtClean="0"/>
              <a:t>Ramsden</a:t>
            </a:r>
            <a:r>
              <a:rPr lang="en-US" dirty="0" smtClean="0"/>
              <a:t> 2003). The student’s conception of learning and their intention when studying are central to the approach they take. Students adopt a </a:t>
            </a:r>
            <a:r>
              <a:rPr lang="en-US" b="1" dirty="0" smtClean="0"/>
              <a:t>surface approach</a:t>
            </a:r>
            <a:r>
              <a:rPr lang="en-US" dirty="0" smtClean="0"/>
              <a:t> when their intention is to </a:t>
            </a:r>
            <a:r>
              <a:rPr lang="en-US" b="1" dirty="0" smtClean="0"/>
              <a:t>cope with the requirements of the task but with little personal engagement or aim to understand the material.</a:t>
            </a:r>
            <a:r>
              <a:rPr lang="en-US" dirty="0" smtClean="0"/>
              <a:t> Such students want to get by with minimum effort and tend to focus on the detail of the knowledge, memorizing the information or procedures, for example rote learning for an examination. As a result, </a:t>
            </a:r>
            <a:r>
              <a:rPr lang="en-US" b="1" dirty="0" smtClean="0"/>
              <a:t>students do not grasp the overall meaning of their studies</a:t>
            </a:r>
            <a:r>
              <a:rPr lang="en-US" dirty="0" smtClean="0"/>
              <a:t>, </a:t>
            </a:r>
            <a:r>
              <a:rPr lang="en-US" b="1" dirty="0" smtClean="0"/>
              <a:t>develop</a:t>
            </a:r>
            <a:r>
              <a:rPr lang="en-US" dirty="0" smtClean="0"/>
              <a:t> </a:t>
            </a:r>
            <a:r>
              <a:rPr lang="en-US" b="1" dirty="0" smtClean="0"/>
              <a:t>limited conceptual understanding</a:t>
            </a:r>
            <a:r>
              <a:rPr lang="en-US" dirty="0" smtClean="0"/>
              <a:t> of the material and </a:t>
            </a:r>
            <a:r>
              <a:rPr lang="en-US" b="1" dirty="0" smtClean="0"/>
              <a:t>have poor-quality learning outcomes</a:t>
            </a:r>
            <a:r>
              <a:rPr lang="en-US" dirty="0" smtClean="0"/>
              <a:t> (</a:t>
            </a:r>
            <a:r>
              <a:rPr lang="en-US" dirty="0" err="1" smtClean="0"/>
              <a:t>Entwistle</a:t>
            </a:r>
            <a:r>
              <a:rPr lang="en-US" dirty="0" smtClean="0"/>
              <a:t> 1997).</a:t>
            </a:r>
          </a:p>
          <a:p>
            <a:pPr>
              <a:buNone/>
            </a:pPr>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normAutofit/>
          </a:bodyPr>
          <a:lstStyle/>
          <a:p>
            <a:pPr>
              <a:buNone/>
            </a:pPr>
            <a:r>
              <a:rPr lang="en-US" dirty="0" smtClean="0"/>
              <a:t>In contrast, students who adopt a </a:t>
            </a:r>
            <a:r>
              <a:rPr lang="en-US" b="1" dirty="0" smtClean="0"/>
              <a:t>deep approach </a:t>
            </a:r>
            <a:r>
              <a:rPr lang="en-US" dirty="0" smtClean="0"/>
              <a:t>aim to </a:t>
            </a:r>
            <a:r>
              <a:rPr lang="en-US" b="1" dirty="0" smtClean="0"/>
              <a:t>understand ideas and are intrinsically interested in their studies.</a:t>
            </a:r>
            <a:r>
              <a:rPr lang="en-US" dirty="0" smtClean="0"/>
              <a:t> The learning strategies they use include </a:t>
            </a:r>
            <a:r>
              <a:rPr lang="en-US" dirty="0" smtClean="0">
                <a:solidFill>
                  <a:srgbClr val="FF0000"/>
                </a:solidFill>
              </a:rPr>
              <a:t>relating information and ideas together and to their own experience and looking for patterns, principles and meaning in the texts. </a:t>
            </a:r>
            <a:r>
              <a:rPr lang="en-US" dirty="0" smtClean="0"/>
              <a:t>This approach </a:t>
            </a:r>
            <a:r>
              <a:rPr lang="en-US" b="1" dirty="0" smtClean="0"/>
              <a:t>leads to higher-quality learning outcomes for the student.</a:t>
            </a:r>
          </a:p>
          <a:p>
            <a:pPr>
              <a:buNone/>
            </a:pPr>
            <a:r>
              <a:rPr lang="en-US" b="1" dirty="0" smtClean="0"/>
              <a:t>An approach to learning is not a fixed characteristic of an individual</a:t>
            </a:r>
            <a:r>
              <a:rPr lang="en-US" dirty="0" smtClean="0"/>
              <a:t> but is </a:t>
            </a:r>
            <a:r>
              <a:rPr lang="en-US" b="1" dirty="0" smtClean="0"/>
              <a:t>influenced by their perception of the learning environment, most particularly the assessment task</a:t>
            </a:r>
            <a:r>
              <a:rPr lang="en-US" dirty="0" smtClean="0"/>
              <a:t> (Morgan and Beatty 1997; Biggs 2003).</a:t>
            </a:r>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fontScale="92500" lnSpcReduction="10000"/>
          </a:bodyPr>
          <a:lstStyle/>
          <a:p>
            <a:r>
              <a:rPr lang="en-US" b="1" dirty="0" smtClean="0"/>
              <a:t>Appropriate assessment can encourage students to adopt a deep approach to learning,</a:t>
            </a:r>
            <a:r>
              <a:rPr lang="en-US" dirty="0" smtClean="0"/>
              <a:t> and the contrary is true for poorly designed assessment. If students perceive that a task requires memorization and reproduction of facts, then that is what they will do. </a:t>
            </a:r>
            <a:r>
              <a:rPr lang="en-US" b="1" dirty="0" smtClean="0"/>
              <a:t>The link between assessment method and student approach to learning is vital for the design of assessment in higher education.</a:t>
            </a:r>
          </a:p>
          <a:p>
            <a:pPr algn="ctr">
              <a:buNone/>
            </a:pPr>
            <a:r>
              <a:rPr lang="en-US" b="1" dirty="0" smtClean="0"/>
              <a:t>Assessment Models</a:t>
            </a:r>
            <a:endParaRPr lang="en-US" dirty="0" smtClean="0"/>
          </a:p>
          <a:p>
            <a:pPr>
              <a:buNone/>
            </a:pPr>
            <a:r>
              <a:rPr lang="en-US" dirty="0" smtClean="0"/>
              <a:t>One difficulty with assessment as a term in educational contexts is that its usage often departs from how the term is understood in everyday usage.</a:t>
            </a:r>
          </a:p>
          <a:p>
            <a:pPr>
              <a:buNone/>
            </a:pPr>
            <a:r>
              <a:rPr lang="en-US" dirty="0" smtClean="0"/>
              <a:t>The Oxford English Dictionary (2002-) is instructive here through its location of educational assessment within the broader usage of the term. Thus it defines</a:t>
            </a:r>
            <a:r>
              <a:rPr lang="en-US" b="1" dirty="0" smtClean="0"/>
              <a:t> ‘‘to assess’’ as ‘‘to evaluate (a person or thing); to estimate (the quality, value, or extent of), to gauge or judge’’ and it defines assessment in education as ‘‘</a:t>
            </a:r>
            <a:r>
              <a:rPr lang="en-US" dirty="0" smtClean="0">
                <a:solidFill>
                  <a:srgbClr val="FF0000"/>
                </a:solidFill>
              </a:rPr>
              <a:t>the process or means of evaluating academic work’’</a:t>
            </a:r>
            <a:r>
              <a:rPr lang="en-US" dirty="0" smtClean="0"/>
              <a:t>.</a:t>
            </a:r>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rmAutofit/>
          </a:bodyPr>
          <a:lstStyle/>
          <a:p>
            <a:pPr>
              <a:buNone/>
            </a:pPr>
            <a:r>
              <a:rPr lang="en-US" dirty="0" smtClean="0"/>
              <a:t>These two definitions neatly encompass two principal models of assessment: where </a:t>
            </a:r>
            <a:r>
              <a:rPr lang="en-US" dirty="0" smtClean="0">
                <a:solidFill>
                  <a:srgbClr val="FF0000"/>
                </a:solidFill>
              </a:rPr>
              <a:t>assessment</a:t>
            </a:r>
            <a:r>
              <a:rPr lang="en-US" dirty="0" smtClean="0"/>
              <a:t> is conceived of </a:t>
            </a:r>
            <a:r>
              <a:rPr lang="en-US" dirty="0" smtClean="0">
                <a:solidFill>
                  <a:srgbClr val="FF0000"/>
                </a:solidFill>
              </a:rPr>
              <a:t>quantitatively </a:t>
            </a:r>
            <a:r>
              <a:rPr lang="en-US" dirty="0" smtClean="0"/>
              <a:t>in terms of </a:t>
            </a:r>
            <a:r>
              <a:rPr lang="en-US" dirty="0" smtClean="0">
                <a:solidFill>
                  <a:srgbClr val="FF0000"/>
                </a:solidFill>
              </a:rPr>
              <a:t>‘‘gauging’’</a:t>
            </a:r>
            <a:r>
              <a:rPr lang="en-US" dirty="0" smtClean="0"/>
              <a:t> the </a:t>
            </a:r>
            <a:r>
              <a:rPr lang="en-US" dirty="0" smtClean="0">
                <a:solidFill>
                  <a:srgbClr val="FF0000"/>
                </a:solidFill>
              </a:rPr>
              <a:t>‘‘extent of’’ learning,</a:t>
            </a:r>
            <a:r>
              <a:rPr lang="en-US" dirty="0" smtClean="0"/>
              <a:t> assessment follows a </a:t>
            </a:r>
            <a:r>
              <a:rPr lang="en-US" b="1" dirty="0" smtClean="0">
                <a:solidFill>
                  <a:srgbClr val="FF0000"/>
                </a:solidFill>
              </a:rPr>
              <a:t>measurement model;</a:t>
            </a:r>
            <a:r>
              <a:rPr lang="en-US" dirty="0" smtClean="0"/>
              <a:t> where it is </a:t>
            </a:r>
            <a:r>
              <a:rPr lang="en-US" b="1" dirty="0" smtClean="0"/>
              <a:t>construed</a:t>
            </a:r>
            <a:r>
              <a:rPr lang="en-US" dirty="0" smtClean="0"/>
              <a:t> in terms of </a:t>
            </a:r>
            <a:r>
              <a:rPr lang="en-US" dirty="0" smtClean="0">
                <a:solidFill>
                  <a:srgbClr val="FF0000"/>
                </a:solidFill>
              </a:rPr>
              <a:t>‘‘evaluation’’, ‘‘quality’’, and ‘‘judgment’’</a:t>
            </a:r>
            <a:r>
              <a:rPr lang="en-US" dirty="0" smtClean="0"/>
              <a:t>,  it follows a </a:t>
            </a:r>
            <a:r>
              <a:rPr lang="en-US" b="1" dirty="0" smtClean="0"/>
              <a:t>judgment model.</a:t>
            </a:r>
          </a:p>
          <a:p>
            <a:pPr algn="just">
              <a:buNone/>
            </a:pPr>
            <a:r>
              <a:rPr lang="en-US" dirty="0" smtClean="0"/>
              <a:t>Hager and Butler (1996) have explicated the distinctions between these paradigms very clearly (see also </a:t>
            </a:r>
            <a:r>
              <a:rPr lang="en-US" dirty="0" err="1" smtClean="0"/>
              <a:t>Boud</a:t>
            </a:r>
            <a:r>
              <a:rPr lang="en-US" dirty="0" smtClean="0"/>
              <a:t> in Chapter 3). They describe a </a:t>
            </a:r>
            <a:r>
              <a:rPr lang="en-US" b="1" dirty="0" smtClean="0"/>
              <a:t>scientific </a:t>
            </a:r>
            <a:r>
              <a:rPr lang="en-US" b="1" dirty="0" smtClean="0">
                <a:solidFill>
                  <a:srgbClr val="FF0000"/>
                </a:solidFill>
              </a:rPr>
              <a:t>measurement model</a:t>
            </a:r>
            <a:r>
              <a:rPr lang="en-US" b="1" dirty="0" smtClean="0"/>
              <a:t> in which </a:t>
            </a:r>
            <a:r>
              <a:rPr lang="en-US" b="1" dirty="0" smtClean="0">
                <a:solidFill>
                  <a:srgbClr val="FF0000"/>
                </a:solidFill>
              </a:rPr>
              <a:t>knowledge is seen as objective</a:t>
            </a:r>
            <a:r>
              <a:rPr lang="en-US" b="1" dirty="0" smtClean="0"/>
              <a:t> and </a:t>
            </a:r>
            <a:r>
              <a:rPr lang="en-US" b="1" dirty="0" smtClean="0">
                <a:solidFill>
                  <a:srgbClr val="FF0000"/>
                </a:solidFill>
              </a:rPr>
              <a:t>context-free </a:t>
            </a:r>
            <a:r>
              <a:rPr lang="en-US" b="1" dirty="0" smtClean="0"/>
              <a:t>and in which assessment </a:t>
            </a:r>
            <a:r>
              <a:rPr lang="en-US" b="1" dirty="0" smtClean="0">
                <a:solidFill>
                  <a:srgbClr val="FF0000"/>
                </a:solidFill>
              </a:rPr>
              <a:t>tests</a:t>
            </a:r>
            <a:r>
              <a:rPr lang="en-US" b="1" dirty="0" smtClean="0"/>
              <a:t> well-established </a:t>
            </a:r>
            <a:r>
              <a:rPr lang="en-US" b="1" dirty="0" smtClean="0">
                <a:solidFill>
                  <a:srgbClr val="FF0000"/>
                </a:solidFill>
              </a:rPr>
              <a:t>knowledge</a:t>
            </a:r>
            <a:r>
              <a:rPr lang="en-US" b="1" dirty="0" smtClean="0"/>
              <a:t> that stands </a:t>
            </a:r>
            <a:r>
              <a:rPr lang="en-US" b="1" dirty="0" smtClean="0">
                <a:solidFill>
                  <a:srgbClr val="FF0000"/>
                </a:solidFill>
              </a:rPr>
              <a:t>apart from practice.</a:t>
            </a:r>
            <a:r>
              <a:rPr lang="en-US" dirty="0" smtClean="0">
                <a:solidFill>
                  <a:srgbClr val="FF0000"/>
                </a:solidFill>
              </a:rPr>
              <a:t>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a:bodyPr>
          <a:lstStyle/>
          <a:p>
            <a:pPr>
              <a:buNone/>
            </a:pPr>
            <a:r>
              <a:rPr lang="en-US" dirty="0" smtClean="0"/>
              <a:t>In this measurement model, assessment utilizes closed problems with definite answers. In contrast, the judgment model integrates theory and practice, sees knowledge as provisional, subjective and context dependent, and uses practice-like assessment which includes open problems with indefinite answers. Knight (2007) more recently highlighted the importance of the distinction between measurement and judgment by pointing out the common mistake of applying measurement to achievements that are not, in an epistemological sense, measurable and noting that different kinds of </a:t>
            </a:r>
            <a:r>
              <a:rPr lang="en-US" b="1" dirty="0" smtClean="0"/>
              <a:t>judgment are required once we move beyond the simplest forms of knowledge. i.e. judgment = assessment of higher forms of knowledge ( application, analysis, synthesis, evaluation) </a:t>
            </a:r>
          </a:p>
          <a:p>
            <a:pPr>
              <a:buNone/>
            </a:pPr>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None/>
            </a:pPr>
            <a:r>
              <a:rPr lang="en-US" dirty="0" err="1" smtClean="0"/>
              <a:t>Boud</a:t>
            </a:r>
            <a:r>
              <a:rPr lang="en-US" dirty="0" smtClean="0"/>
              <a:t> (2007) has taken the further step of arguing for assessment that not merely applies judgment to students’ work but serves actively to inform students’ own judgment of their work, a skill seen to be essential in their future practice.</a:t>
            </a:r>
          </a:p>
          <a:p>
            <a:pPr>
              <a:buNone/>
            </a:pPr>
            <a:r>
              <a:rPr lang="en-US" dirty="0" smtClean="0"/>
              <a:t>Assessment as judgment therefore seems to be at the core of assessment, and its immediate object is a student’s work.</a:t>
            </a:r>
          </a:p>
          <a:p>
            <a:pPr>
              <a:buNone/>
            </a:pPr>
            <a:r>
              <a:rPr lang="en-US" dirty="0" smtClean="0"/>
              <a:t>However, one further step seems Assessment, Learning and Judgment in Higher Education is needed. Is assessment merely about particular pieces of work or does the object of assessment go beyond the work? Two other definitions are instructive.</a:t>
            </a:r>
          </a:p>
          <a:p>
            <a:pPr>
              <a:buNone/>
            </a:pPr>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normAutofit lnSpcReduction="10000"/>
          </a:bodyPr>
          <a:lstStyle/>
          <a:p>
            <a:r>
              <a:rPr lang="en-US" dirty="0" smtClean="0"/>
              <a:t>Firstly, in the highly influential work of the Committee on the Foundations of Assessment, Knowing What Students Know: The Science and Design of Educational Assessment, assessment is defined as ‘‘a process by which educators use students’ responses to specially created or naturally occurring stimuli to draw inferences about the students’ knowledge and skills’’ (Committee on the Foundations of Assessment, 2001, p. 20).</a:t>
            </a:r>
          </a:p>
          <a:p>
            <a:r>
              <a:rPr lang="en-US" dirty="0" smtClean="0"/>
              <a:t>Secondly, Sadler (in a private communication) has incorporated these elements in a simple, </a:t>
            </a:r>
            <a:r>
              <a:rPr lang="en-US" b="1" dirty="0" smtClean="0"/>
              <a:t>three-stage definition:</a:t>
            </a:r>
            <a:r>
              <a:rPr lang="en-US" dirty="0" smtClean="0"/>
              <a:t> ‘‘The act of </a:t>
            </a:r>
            <a:r>
              <a:rPr lang="en-US" dirty="0" smtClean="0">
                <a:solidFill>
                  <a:srgbClr val="FF0000"/>
                </a:solidFill>
              </a:rPr>
              <a:t>assessment consists of appraising the quality of what students have done</a:t>
            </a:r>
            <a:r>
              <a:rPr lang="en-US" dirty="0" smtClean="0"/>
              <a:t> in response to a set task so that we can </a:t>
            </a:r>
            <a:r>
              <a:rPr lang="en-US" dirty="0" smtClean="0">
                <a:solidFill>
                  <a:srgbClr val="FF0000"/>
                </a:solidFill>
              </a:rPr>
              <a:t>infer what students can do</a:t>
            </a:r>
            <a:r>
              <a:rPr lang="en-US" dirty="0" smtClean="0"/>
              <a:t>, from which we can draw an inference about </a:t>
            </a:r>
            <a:r>
              <a:rPr lang="en-US" dirty="0" smtClean="0">
                <a:solidFill>
                  <a:srgbClr val="FF0000"/>
                </a:solidFill>
              </a:rPr>
              <a:t>what students know.’’ </a:t>
            </a:r>
            <a:r>
              <a:rPr lang="en-US" dirty="0" err="1" smtClean="0">
                <a:solidFill>
                  <a:srgbClr val="FF0000"/>
                </a:solidFill>
              </a:rPr>
              <a:t>i.e</a:t>
            </a:r>
            <a:r>
              <a:rPr lang="en-US" dirty="0" smtClean="0">
                <a:solidFill>
                  <a:srgbClr val="FF0000"/>
                </a:solidFill>
              </a:rPr>
              <a:t>  </a:t>
            </a:r>
            <a:r>
              <a:rPr lang="en-US" b="1" dirty="0" smtClean="0"/>
              <a:t>assessment consists of</a:t>
            </a:r>
            <a:r>
              <a:rPr lang="en-US" dirty="0" smtClean="0">
                <a:solidFill>
                  <a:srgbClr val="FF0000"/>
                </a:solidFill>
              </a:rPr>
              <a:t>  </a:t>
            </a:r>
            <a:r>
              <a:rPr lang="en-US" b="1" dirty="0" smtClean="0"/>
              <a:t>appraising students’ work</a:t>
            </a:r>
            <a:r>
              <a:rPr lang="en-US" dirty="0" smtClean="0">
                <a:solidFill>
                  <a:srgbClr val="FF0000"/>
                </a:solidFill>
              </a:rPr>
              <a:t>, inferring what they can do </a:t>
            </a:r>
            <a:r>
              <a:rPr lang="en-US" b="1" dirty="0" smtClean="0"/>
              <a:t>and </a:t>
            </a:r>
            <a:r>
              <a:rPr lang="en-US" b="1" dirty="0" smtClean="0">
                <a:solidFill>
                  <a:srgbClr val="00B050"/>
                </a:solidFill>
              </a:rPr>
              <a:t>inferring what they know.</a:t>
            </a:r>
            <a:r>
              <a:rPr lang="en-US" dirty="0" smtClean="0">
                <a:solidFill>
                  <a:srgbClr val="FF0000"/>
                </a:solidFill>
              </a:rPr>
              <a:t> </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None/>
            </a:pPr>
            <a:r>
              <a:rPr lang="en-US" dirty="0" smtClean="0"/>
              <a:t>clues available. Every nth word is deleted in a text (usually every 5</a:t>
            </a:r>
            <a:r>
              <a:rPr lang="en-US" baseline="30000" dirty="0" smtClean="0"/>
              <a:t>th</a:t>
            </a:r>
            <a:r>
              <a:rPr lang="en-US" dirty="0" smtClean="0"/>
              <a:t>, 6</a:t>
            </a:r>
            <a:r>
              <a:rPr lang="en-US" baseline="30000" dirty="0" smtClean="0"/>
              <a:t>th</a:t>
            </a:r>
            <a:r>
              <a:rPr lang="en-US" dirty="0" smtClean="0"/>
              <a:t> or 7</a:t>
            </a:r>
            <a:r>
              <a:rPr lang="en-US" baseline="30000" dirty="0" smtClean="0"/>
              <a:t>th</a:t>
            </a:r>
            <a:r>
              <a:rPr lang="en-US" dirty="0" smtClean="0"/>
              <a:t> word).</a:t>
            </a:r>
          </a:p>
          <a:p>
            <a:pPr>
              <a:buFont typeface="Wingdings" pitchFamily="2" charset="2"/>
              <a:buChar char="ü"/>
            </a:pPr>
            <a:r>
              <a:rPr lang="en-US" dirty="0" smtClean="0"/>
              <a:t>The text of a close test should be long enough to allow a reasonable number of deletions (about 40/50 blanks).</a:t>
            </a:r>
          </a:p>
          <a:p>
            <a:pPr>
              <a:buFont typeface="Wingdings" pitchFamily="2" charset="2"/>
              <a:buChar char="ü"/>
            </a:pPr>
            <a:r>
              <a:rPr lang="en-US" dirty="0" smtClean="0"/>
              <a:t> The more blanks the more reliable the cloze test.</a:t>
            </a:r>
          </a:p>
          <a:p>
            <a:pPr>
              <a:buFont typeface="Wingdings" pitchFamily="2" charset="2"/>
              <a:buChar char="ü"/>
            </a:pPr>
            <a:r>
              <a:rPr lang="en-US" dirty="0" smtClean="0"/>
              <a:t>Methods of scoring may be awarding marks to acceptable (awarding to any reasonable equivalent answer) or to exact answer only.</a:t>
            </a:r>
          </a:p>
          <a:p>
            <a:pPr>
              <a:buFont typeface="Wingdings" pitchFamily="2" charset="2"/>
              <a:buChar char="ü"/>
            </a:pPr>
            <a:r>
              <a:rPr lang="en-US" b="1" dirty="0" smtClean="0"/>
              <a:t>We need 3 types of knowledge to perform cloze tests;</a:t>
            </a:r>
            <a:endParaRPr lang="en-US" b="1" dirty="0" smtClean="0">
              <a:solidFill>
                <a:srgbClr val="FF0000"/>
              </a:solidFill>
            </a:endParaRPr>
          </a:p>
          <a:p>
            <a:pPr marL="514350" indent="-514350">
              <a:buAutoNum type="alphaUcParenR"/>
            </a:pPr>
            <a:r>
              <a:rPr lang="en-US" dirty="0" smtClean="0">
                <a:solidFill>
                  <a:srgbClr val="FF0000"/>
                </a:solidFill>
              </a:rPr>
              <a:t>Linguistic knowledge/knowledge about the language</a:t>
            </a:r>
          </a:p>
          <a:p>
            <a:pPr marL="514350" indent="-514350">
              <a:buAutoNum type="alphaUcParenR"/>
            </a:pPr>
            <a:r>
              <a:rPr lang="en-US" dirty="0" smtClean="0">
                <a:solidFill>
                  <a:srgbClr val="FF0000"/>
                </a:solidFill>
              </a:rPr>
              <a:t>Textual knowledge/knowledge about the text</a:t>
            </a:r>
          </a:p>
          <a:p>
            <a:pPr marL="514350" indent="-514350">
              <a:buAutoNum type="alphaUcParenR"/>
            </a:pPr>
            <a:r>
              <a:rPr lang="en-US" dirty="0" smtClean="0">
                <a:solidFill>
                  <a:srgbClr val="FF0000"/>
                </a:solidFill>
              </a:rPr>
              <a:t>Knowledge of the world/global knowledge</a:t>
            </a:r>
          </a:p>
          <a:p>
            <a:pPr marL="514350" indent="-514350">
              <a:buFont typeface="Wingdings" pitchFamily="2" charset="2"/>
              <a:buChar char="ü"/>
            </a:pPr>
            <a:r>
              <a:rPr lang="en-US" dirty="0" smtClean="0"/>
              <a:t>Cloze tests correlate highly with listening, writing and speaking abilities.</a:t>
            </a:r>
          </a:p>
          <a:p>
            <a:pPr marL="514350" indent="-514350">
              <a:buAutoNum type="alphaUcParenR"/>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a:bodyPr>
          <a:lstStyle/>
          <a:p>
            <a:r>
              <a:rPr lang="en-US" dirty="0" smtClean="0"/>
              <a:t>From these definitions, the irreducible core of assessment can be limited to (a) students’ work,      (b) judgments about the quality of this work, and     (c) inferences drawn from this about what students know. Judgment and inference are thus at the core of assessment, leading to this simple definition:</a:t>
            </a:r>
          </a:p>
          <a:p>
            <a:pPr>
              <a:buNone/>
            </a:pPr>
            <a:r>
              <a:rPr lang="en-US" b="1" dirty="0" smtClean="0"/>
              <a:t>To assess is to make judgments about students’ work, inferring from this what they have the capacity to do in the assessed domain, and thus what they know, value, or are capable of doing.</a:t>
            </a:r>
            <a:r>
              <a:rPr lang="en-US" dirty="0" smtClean="0"/>
              <a:t> This definition does not assume the purpose(s) of assessment, who assesses, when assessment occurs or how it is done. It does, however, provide a basis for considering these matters clearly and aids the discussion of the relationship between assessment and learning.</a:t>
            </a:r>
          </a:p>
          <a:p>
            <a:pPr>
              <a:buNone/>
            </a:pPr>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lstStyle/>
          <a:p>
            <a:pPr algn="ctr">
              <a:buNone/>
            </a:pPr>
            <a:r>
              <a:rPr lang="en-US" dirty="0" smtClean="0"/>
              <a:t>Teaching, Learning and Assessment</a:t>
            </a:r>
          </a:p>
          <a:p>
            <a:pPr>
              <a:buNone/>
            </a:pPr>
            <a:r>
              <a:rPr lang="en-US" b="1" dirty="0" smtClean="0"/>
              <a:t>Teaching is a process of imparting information</a:t>
            </a:r>
            <a:r>
              <a:rPr lang="en-US" dirty="0" smtClean="0"/>
              <a:t> while </a:t>
            </a:r>
            <a:r>
              <a:rPr lang="en-US" b="1" dirty="0" smtClean="0"/>
              <a:t>learning is a process of receiving knowledge as evidenced by a positive or negative change that lasts long.</a:t>
            </a:r>
          </a:p>
          <a:p>
            <a:pPr>
              <a:buNone/>
            </a:pPr>
            <a:r>
              <a:rPr lang="en-US" b="1" dirty="0" smtClean="0"/>
              <a:t>Learning is a process of transforming experience into knowledge, skills and abilities</a:t>
            </a:r>
            <a:r>
              <a:rPr lang="en-US" dirty="0" smtClean="0"/>
              <a:t> and </a:t>
            </a:r>
            <a:r>
              <a:rPr lang="en-US" b="1" dirty="0" smtClean="0"/>
              <a:t>make them persistent for a longer period of time to practically apply it</a:t>
            </a:r>
            <a:r>
              <a:rPr lang="en-US" dirty="0" smtClean="0"/>
              <a:t> as necessary.</a:t>
            </a:r>
          </a:p>
          <a:p>
            <a:pPr>
              <a:buNone/>
            </a:pPr>
            <a:r>
              <a:rPr lang="en-US" dirty="0" smtClean="0"/>
              <a:t>There are different types of learning such as:</a:t>
            </a:r>
          </a:p>
          <a:p>
            <a:pPr marL="514350" indent="-514350">
              <a:buAutoNum type="arabicParenR"/>
            </a:pPr>
            <a:r>
              <a:rPr lang="en-US" b="1" dirty="0" smtClean="0"/>
              <a:t>Motor learning: </a:t>
            </a:r>
            <a:r>
              <a:rPr lang="en-US" dirty="0" smtClean="0"/>
              <a:t>routine activities like walking, driving, running and others involving muscular coordination</a:t>
            </a:r>
          </a:p>
          <a:p>
            <a:pPr marL="514350" indent="-514350">
              <a:buAutoNum type="arabicParenR"/>
            </a:pPr>
            <a:r>
              <a:rPr lang="en-US" b="1" dirty="0" smtClean="0"/>
              <a:t>Verbal learning:</a:t>
            </a:r>
            <a:r>
              <a:rPr lang="en-US" dirty="0" smtClean="0"/>
              <a:t> involves the language we speak and the communication we use.</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a:bodyPr>
          <a:lstStyle/>
          <a:p>
            <a:pPr>
              <a:buNone/>
            </a:pPr>
            <a:r>
              <a:rPr lang="en-US" dirty="0" smtClean="0"/>
              <a:t>3)</a:t>
            </a:r>
            <a:r>
              <a:rPr lang="en-US" b="1" dirty="0" smtClean="0"/>
              <a:t> Concept learning: </a:t>
            </a:r>
            <a:r>
              <a:rPr lang="en-US" dirty="0" smtClean="0"/>
              <a:t>this learning involves abstraction and generalization which are higher mental processes such as thinking, reasoning, intelligence, association etc.</a:t>
            </a:r>
          </a:p>
          <a:p>
            <a:pPr>
              <a:buNone/>
            </a:pPr>
            <a:r>
              <a:rPr lang="en-US" dirty="0" smtClean="0"/>
              <a:t>4) </a:t>
            </a:r>
            <a:r>
              <a:rPr lang="en-US" b="1" dirty="0" smtClean="0"/>
              <a:t>Discriminative learning:</a:t>
            </a:r>
            <a:r>
              <a:rPr lang="en-US" dirty="0" smtClean="0"/>
              <a:t> learning by differentiating stimulus and response such as sound of various animals, vehicles like motor bikes, buses, trucks, lorries etc.</a:t>
            </a:r>
          </a:p>
          <a:p>
            <a:pPr>
              <a:buNone/>
            </a:pPr>
            <a:r>
              <a:rPr lang="en-US" dirty="0" smtClean="0"/>
              <a:t>5) </a:t>
            </a:r>
            <a:r>
              <a:rPr lang="en-US" b="1" dirty="0" smtClean="0"/>
              <a:t>Learning principles:</a:t>
            </a:r>
            <a:r>
              <a:rPr lang="en-US" dirty="0" smtClean="0"/>
              <a:t> we learn mathematical, grammar, scientific etc. principles such as formulae, laws, correlations etc.</a:t>
            </a:r>
          </a:p>
          <a:p>
            <a:pPr>
              <a:buNone/>
            </a:pPr>
            <a:r>
              <a:rPr lang="en-US" dirty="0" smtClean="0"/>
              <a:t>6) </a:t>
            </a:r>
            <a:r>
              <a:rPr lang="en-US" b="1" dirty="0" smtClean="0"/>
              <a:t>Problem solving:</a:t>
            </a:r>
            <a:r>
              <a:rPr lang="en-US" dirty="0" smtClean="0"/>
              <a:t> this is a higher order learning process such as reasoning, observing, </a:t>
            </a:r>
            <a:r>
              <a:rPr lang="en-US" dirty="0" err="1" smtClean="0"/>
              <a:t>immaginating</a:t>
            </a:r>
            <a:r>
              <a:rPr lang="en-US" dirty="0" smtClean="0"/>
              <a:t>. And generalizing. </a:t>
            </a:r>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None/>
            </a:pPr>
            <a:r>
              <a:rPr lang="en-US" dirty="0" smtClean="0"/>
              <a:t>7) </a:t>
            </a:r>
            <a:r>
              <a:rPr lang="en-US" b="1" dirty="0" smtClean="0"/>
              <a:t>Attitude learning: </a:t>
            </a:r>
            <a:r>
              <a:rPr lang="en-US" dirty="0" smtClean="0"/>
              <a:t>it determines and directs our behavior. Beginning from young age, we develop various attitudes such as positive and/or negative attitudes towards people, our profession, politics etc.</a:t>
            </a:r>
          </a:p>
          <a:p>
            <a:pPr>
              <a:buNone/>
            </a:pPr>
            <a:r>
              <a:rPr lang="en-US" b="1" dirty="0" smtClean="0"/>
              <a:t>In line with teaching, we have different approaches</a:t>
            </a:r>
            <a:r>
              <a:rPr lang="en-US" dirty="0" smtClean="0"/>
              <a:t> such as:</a:t>
            </a:r>
          </a:p>
          <a:p>
            <a:pPr marL="514350" indent="-514350">
              <a:buAutoNum type="alphaLcParenR"/>
            </a:pPr>
            <a:r>
              <a:rPr lang="en-US" b="1" dirty="0" smtClean="0"/>
              <a:t>Teacher-centered:</a:t>
            </a:r>
            <a:r>
              <a:rPr lang="en-US" dirty="0" smtClean="0"/>
              <a:t> in which the teacher is taken  as the only reliable source of knowledge.</a:t>
            </a:r>
          </a:p>
          <a:p>
            <a:pPr marL="514350" indent="-514350">
              <a:buAutoNum type="alphaLcParenR"/>
            </a:pPr>
            <a:r>
              <a:rPr lang="en-US" b="1" dirty="0" smtClean="0"/>
              <a:t>Learner-centered approach:</a:t>
            </a:r>
            <a:r>
              <a:rPr lang="en-US" dirty="0" smtClean="0"/>
              <a:t> is a premise which considers learners as important source of information and should get more time in class.</a:t>
            </a:r>
          </a:p>
          <a:p>
            <a:pPr marL="514350" indent="-514350">
              <a:buAutoNum type="alphaLcParenR"/>
            </a:pPr>
            <a:r>
              <a:rPr lang="en-US" b="1" dirty="0" smtClean="0"/>
              <a:t>Teacher-dominated:</a:t>
            </a:r>
            <a:r>
              <a:rPr lang="en-US" dirty="0" smtClean="0"/>
              <a:t> only the teacher’s voice will be heard since he/she is the only information dispenser / distributer  </a:t>
            </a:r>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lstStyle/>
          <a:p>
            <a:pPr>
              <a:buNone/>
            </a:pPr>
            <a:r>
              <a:rPr lang="en-US" dirty="0" smtClean="0"/>
              <a:t>d)</a:t>
            </a:r>
            <a:r>
              <a:rPr lang="en-US" b="1" dirty="0" smtClean="0"/>
              <a:t> subject-centered: </a:t>
            </a:r>
            <a:r>
              <a:rPr lang="en-US" dirty="0" smtClean="0"/>
              <a:t>an approach that gives primacy to subject matter than learners.</a:t>
            </a:r>
          </a:p>
          <a:p>
            <a:pPr>
              <a:buNone/>
            </a:pPr>
            <a:r>
              <a:rPr lang="en-US" dirty="0" smtClean="0"/>
              <a:t>e) </a:t>
            </a:r>
            <a:r>
              <a:rPr lang="en-US" b="1" dirty="0" smtClean="0"/>
              <a:t>Interactive approach:</a:t>
            </a:r>
            <a:r>
              <a:rPr lang="en-US" dirty="0" smtClean="0"/>
              <a:t> students interact with the teacher as well as with each other.</a:t>
            </a:r>
          </a:p>
          <a:p>
            <a:pPr>
              <a:buNone/>
            </a:pPr>
            <a:r>
              <a:rPr lang="en-US" dirty="0" smtClean="0"/>
              <a:t>f) </a:t>
            </a:r>
            <a:r>
              <a:rPr lang="en-US" b="1" dirty="0" smtClean="0"/>
              <a:t>Constructivist approach: </a:t>
            </a:r>
            <a:r>
              <a:rPr lang="en-US" dirty="0" smtClean="0"/>
              <a:t>students are expected to construct information/knowledge and meaning out of their experience.</a:t>
            </a:r>
          </a:p>
          <a:p>
            <a:pPr>
              <a:buNone/>
            </a:pPr>
            <a:r>
              <a:rPr lang="en-US" dirty="0" smtClean="0"/>
              <a:t>g) </a:t>
            </a:r>
            <a:r>
              <a:rPr lang="en-US" b="1" dirty="0" smtClean="0"/>
              <a:t>Banking approach:</a:t>
            </a:r>
            <a:r>
              <a:rPr lang="en-US" dirty="0" smtClean="0"/>
              <a:t> teacher deposits knowledge in the empty minds of students as memory</a:t>
            </a:r>
          </a:p>
          <a:p>
            <a:pPr>
              <a:buNone/>
            </a:pPr>
            <a:r>
              <a:rPr lang="en-US" dirty="0" smtClean="0"/>
              <a:t>h) </a:t>
            </a:r>
            <a:r>
              <a:rPr lang="en-US" b="1" dirty="0" smtClean="0"/>
              <a:t>Integrated approach:</a:t>
            </a:r>
            <a:r>
              <a:rPr lang="en-US" dirty="0" smtClean="0"/>
              <a:t> this is an intra-disciplinary or multidisciplinary approach where the teacher connects the lesson with other subjects. </a:t>
            </a:r>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fontScale="92500"/>
          </a:bodyPr>
          <a:lstStyle/>
          <a:p>
            <a:pPr marL="571500" indent="-571500">
              <a:buAutoNum type="romanLcParenR"/>
            </a:pPr>
            <a:r>
              <a:rPr lang="en-US" dirty="0" smtClean="0"/>
              <a:t>indirect/ Guided approach: the teacher guides the learner to discover things. The learner engages in the learning process while the teacher facilitates or guides</a:t>
            </a:r>
          </a:p>
          <a:p>
            <a:pPr marL="571500" indent="-571500" algn="ctr">
              <a:buNone/>
            </a:pPr>
            <a:r>
              <a:rPr lang="en-US" dirty="0" smtClean="0"/>
              <a:t>DIFFERENCES </a:t>
            </a:r>
          </a:p>
          <a:p>
            <a:pPr marL="571500" indent="-571500">
              <a:buNone/>
            </a:pPr>
            <a:r>
              <a:rPr lang="en-US" dirty="0" smtClean="0"/>
              <a:t>teaching gives feedback whereas learning progresses or advances. A teacher may be influential even after death, but learning ceases as life ceases. Learning cannot be mandated while teaching can be delegated.</a:t>
            </a:r>
          </a:p>
          <a:p>
            <a:pPr marL="571500" indent="-571500" algn="ctr">
              <a:buNone/>
            </a:pPr>
            <a:r>
              <a:rPr lang="en-US" b="1" dirty="0" smtClean="0"/>
              <a:t>Assessment</a:t>
            </a:r>
          </a:p>
          <a:p>
            <a:pPr marL="571500" indent="-571500">
              <a:buNone/>
            </a:pPr>
            <a:r>
              <a:rPr lang="en-US" b="1" dirty="0" smtClean="0"/>
              <a:t>Assessment is a process of gathering information about both teaching and learning so as to make decision.</a:t>
            </a:r>
          </a:p>
          <a:p>
            <a:pPr marL="571500" indent="-571500">
              <a:buNone/>
            </a:pPr>
            <a:r>
              <a:rPr lang="en-US" b="1" dirty="0" smtClean="0"/>
              <a:t>Assessment is a bridge that links both teaching and learning.</a:t>
            </a:r>
            <a:r>
              <a:rPr lang="en-US" dirty="0" smtClean="0"/>
              <a:t> It decides what and how to teach including learners’ learning as assessment is a process of gathering data. </a:t>
            </a:r>
          </a:p>
          <a:p>
            <a:pPr marL="571500" indent="-571500">
              <a:buNone/>
            </a:pPr>
            <a:r>
              <a:rPr lang="en-US" dirty="0" smtClean="0"/>
              <a:t> </a:t>
            </a:r>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839200" cy="6400800"/>
          </a:xfrm>
        </p:spPr>
        <p:txBody>
          <a:bodyPr>
            <a:normAutofit/>
          </a:bodyPr>
          <a:lstStyle/>
          <a:p>
            <a:pPr algn="ctr">
              <a:buNone/>
            </a:pPr>
            <a:r>
              <a:rPr lang="en-US" b="1" dirty="0" smtClean="0"/>
              <a:t>ITEM ANALYSIS</a:t>
            </a:r>
          </a:p>
          <a:p>
            <a:pPr>
              <a:buNone/>
            </a:pPr>
            <a:r>
              <a:rPr lang="en-US" dirty="0" smtClean="0"/>
              <a:t>A test item is a basic unit of a multiple choice test. It is the smallest unit that produces distinctive and meaningful rating.</a:t>
            </a:r>
          </a:p>
          <a:p>
            <a:pPr>
              <a:buNone/>
            </a:pPr>
            <a:r>
              <a:rPr lang="en-US" dirty="0" smtClean="0"/>
              <a:t>An item analysis therefore is a simple statistical method with which one can examine the effectiveness/ appropriateness of a test item. With item analysis we modify, replace, include or reject an item and/or its destructor(s) as a result of scoring the students’ responses. </a:t>
            </a:r>
          </a:p>
          <a:p>
            <a:pPr>
              <a:buNone/>
            </a:pPr>
            <a:r>
              <a:rPr lang="en-US" dirty="0" smtClean="0"/>
              <a:t>Items will be called appropriate when they are neither easy nor difficult and/or are capable of discriminating students. The total quality of a test  is a result of the quality of each item it comprises.</a:t>
            </a:r>
          </a:p>
          <a:p>
            <a:pPr>
              <a:buNone/>
            </a:pPr>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86800" cy="6477000"/>
          </a:xfrm>
        </p:spPr>
        <p:txBody>
          <a:bodyPr>
            <a:normAutofit/>
          </a:bodyPr>
          <a:lstStyle/>
          <a:p>
            <a:pPr>
              <a:buNone/>
            </a:pPr>
            <a:r>
              <a:rPr lang="en-US" dirty="0" smtClean="0"/>
              <a:t>In item analysis, statistical concepts such as mean, standard deviation, median and mode are used.</a:t>
            </a:r>
          </a:p>
          <a:p>
            <a:pPr>
              <a:buNone/>
            </a:pPr>
            <a:r>
              <a:rPr lang="en-US" dirty="0" smtClean="0"/>
              <a:t>Mean is the average of students’ response to an item.</a:t>
            </a:r>
          </a:p>
          <a:p>
            <a:pPr>
              <a:buNone/>
            </a:pPr>
            <a:r>
              <a:rPr lang="en-US" dirty="0" smtClean="0"/>
              <a:t>Standard deviation on the other hand refers to the dispersion of student scores on that item from the mean. Mode is repeated score in a list whereas median is the central score from a list of scores in an ascending or descending order.</a:t>
            </a:r>
          </a:p>
          <a:p>
            <a:pPr>
              <a:buNone/>
            </a:pPr>
            <a:r>
              <a:rPr lang="en-US" dirty="0" smtClean="0"/>
              <a:t>Item difficulty is the percentage of students who answered the single item correctly. It is the average score of the correctly answered item(s) divided by the total number of the items and multiplied by 100.   </a:t>
            </a:r>
            <a:endParaRPr 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lstStyle/>
          <a:p>
            <a:pPr>
              <a:buNone/>
            </a:pPr>
            <a:r>
              <a:rPr lang="en-US" dirty="0" smtClean="0"/>
              <a:t>To determine the difficulty level of an item, we use  a measure called </a:t>
            </a:r>
            <a:r>
              <a:rPr lang="en-US" b="1" i="1" dirty="0" smtClean="0"/>
              <a:t>difficulty index.</a:t>
            </a:r>
            <a:endParaRPr lang="en-US" dirty="0" smtClean="0"/>
          </a:p>
          <a:p>
            <a:pPr>
              <a:buNone/>
            </a:pPr>
            <a:r>
              <a:rPr lang="en-US" dirty="0" smtClean="0"/>
              <a:t>The item difficulty index hence ranges from 0 to 100. An item with difficulty index  &gt; 0.75 is relatively easy while &lt; 0.30 is difficult.</a:t>
            </a:r>
          </a:p>
          <a:p>
            <a:pPr>
              <a:buNone/>
            </a:pPr>
            <a:r>
              <a:rPr lang="en-US" dirty="0" smtClean="0"/>
              <a:t>If the item is so difficult (that many of the students got wrong), its discrimination power is low and vice versa.</a:t>
            </a:r>
          </a:p>
          <a:p>
            <a:pPr>
              <a:buNone/>
            </a:pPr>
            <a:r>
              <a:rPr lang="en-US" dirty="0" smtClean="0"/>
              <a:t>Item discrimination: is the power of an item to differentiate students on how well they know the material being tested. </a:t>
            </a:r>
          </a:p>
          <a:p>
            <a:pPr>
              <a:buNone/>
            </a:pPr>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fontScale="92500"/>
          </a:bodyPr>
          <a:lstStyle/>
          <a:p>
            <a:pPr algn="ctr">
              <a:buNone/>
            </a:pPr>
            <a:r>
              <a:rPr lang="en-US" dirty="0" smtClean="0"/>
              <a:t>Purposes of test analysis</a:t>
            </a:r>
          </a:p>
          <a:p>
            <a:pPr>
              <a:buFont typeface="Wingdings" pitchFamily="2" charset="2"/>
              <a:buChar char="ü"/>
            </a:pPr>
            <a:r>
              <a:rPr lang="en-US" dirty="0" smtClean="0"/>
              <a:t>Helps to identify items that will be used later</a:t>
            </a:r>
          </a:p>
          <a:p>
            <a:pPr>
              <a:buFont typeface="Wingdings" pitchFamily="2" charset="2"/>
              <a:buChar char="ü"/>
            </a:pPr>
            <a:r>
              <a:rPr lang="en-US" dirty="0" smtClean="0"/>
              <a:t>Assists to prevents ambiguous and misleading items </a:t>
            </a:r>
          </a:p>
          <a:p>
            <a:pPr>
              <a:buFont typeface="Wingdings" pitchFamily="2" charset="2"/>
              <a:buChar char="ü"/>
            </a:pPr>
            <a:r>
              <a:rPr lang="en-US" dirty="0" smtClean="0"/>
              <a:t>Enable to identify potential mistakes in scoring, and distracters that do not work</a:t>
            </a:r>
          </a:p>
          <a:p>
            <a:pPr>
              <a:buFont typeface="Wingdings" pitchFamily="2" charset="2"/>
              <a:buChar char="ü"/>
            </a:pPr>
            <a:r>
              <a:rPr lang="en-US" dirty="0" smtClean="0"/>
              <a:t>Increases instructors’ skill in test construction</a:t>
            </a:r>
          </a:p>
          <a:p>
            <a:pPr>
              <a:buFont typeface="Wingdings" pitchFamily="2" charset="2"/>
              <a:buChar char="ü"/>
            </a:pPr>
            <a:r>
              <a:rPr lang="en-US" dirty="0" smtClean="0"/>
              <a:t>Enables to identify course content that need special emphasis</a:t>
            </a:r>
          </a:p>
          <a:p>
            <a:pPr>
              <a:buNone/>
            </a:pPr>
            <a:r>
              <a:rPr lang="en-US" dirty="0" smtClean="0"/>
              <a:t>Generally, an item analysis gives important information about: </a:t>
            </a:r>
            <a:r>
              <a:rPr lang="en-US" b="1" i="1" dirty="0" smtClean="0"/>
              <a:t>item difficulty</a:t>
            </a:r>
            <a:r>
              <a:rPr lang="en-US" dirty="0" smtClean="0"/>
              <a:t>, </a:t>
            </a:r>
            <a:r>
              <a:rPr lang="en-US" b="1" i="1" dirty="0" smtClean="0"/>
              <a:t>item discrimination </a:t>
            </a:r>
            <a:r>
              <a:rPr lang="en-US" dirty="0" smtClean="0"/>
              <a:t>and </a:t>
            </a:r>
            <a:r>
              <a:rPr lang="en-US" b="1" i="1" dirty="0" smtClean="0"/>
              <a:t>effectiveness of distracters or distracter analysis</a:t>
            </a:r>
            <a:r>
              <a:rPr lang="en-US" dirty="0" smtClean="0"/>
              <a:t> . </a:t>
            </a:r>
          </a:p>
          <a:p>
            <a:pPr algn="ctr">
              <a:buNone/>
            </a:pPr>
            <a:r>
              <a:rPr lang="en-US" b="1" dirty="0" smtClean="0"/>
              <a:t>Good and bad tests</a:t>
            </a:r>
          </a:p>
          <a:p>
            <a:pPr>
              <a:buNone/>
            </a:pPr>
            <a:r>
              <a:rPr lang="en-US" dirty="0" smtClean="0"/>
              <a:t>What make tests good tests?</a:t>
            </a:r>
          </a:p>
          <a:p>
            <a:pPr>
              <a:buNone/>
            </a:pPr>
            <a:r>
              <a:rPr lang="en-US" dirty="0" smtClean="0"/>
              <a:t>Answering the following questions will assist us to judge the quality of tests.</a:t>
            </a:r>
          </a:p>
          <a:p>
            <a:pPr>
              <a:buFont typeface="Wingdings" pitchFamily="2" charset="2"/>
              <a:buChar char="Ø"/>
            </a:pPr>
            <a:r>
              <a:rPr lang="en-US" dirty="0" smtClean="0"/>
              <a:t> can it be given with out administrative constraints?</a:t>
            </a:r>
          </a:p>
          <a:p>
            <a:pPr algn="ct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Font typeface="Wingdings" pitchFamily="2" charset="2"/>
              <a:buChar char="ü"/>
            </a:pPr>
            <a:r>
              <a:rPr lang="en-US" dirty="0" smtClean="0"/>
              <a:t>Provide lead in for cloze test i.e. no deletion should be made in the first few sentences to enable students become familiar with the text.</a:t>
            </a:r>
          </a:p>
          <a:p>
            <a:pPr>
              <a:buNone/>
            </a:pPr>
            <a:r>
              <a:rPr lang="en-US" dirty="0" smtClean="0">
                <a:solidFill>
                  <a:srgbClr val="FF0000"/>
                </a:solidFill>
              </a:rPr>
              <a:t>Integrative tests use cloze tests, dictation, oral interviews, composition writing and translation methods.</a:t>
            </a:r>
          </a:p>
          <a:p>
            <a:pPr>
              <a:buFont typeface="Wingdings" pitchFamily="2" charset="2"/>
              <a:buChar char="ü"/>
            </a:pPr>
            <a:r>
              <a:rPr lang="en-US" dirty="0" smtClean="0"/>
              <a:t>Cloze tests may be used for </a:t>
            </a:r>
            <a:r>
              <a:rPr lang="en-US" b="1" dirty="0" smtClean="0"/>
              <a:t>achievement, proficiency , diagnostic and placement tests.</a:t>
            </a:r>
          </a:p>
          <a:p>
            <a:pPr>
              <a:buFont typeface="Wingdings" pitchFamily="2" charset="2"/>
              <a:buChar char="ü"/>
            </a:pPr>
            <a:r>
              <a:rPr lang="en-US" dirty="0" smtClean="0"/>
              <a:t> Dictation is another type of integrative tests. This measures students’ skill of listening comprehension (auditory discrimination, auditory memory, spelling, recognition of sound segments, grammatical &amp; lexical patterns of language).</a:t>
            </a:r>
          </a:p>
          <a:p>
            <a:pPr>
              <a:buNone/>
            </a:pPr>
            <a:r>
              <a:rPr lang="en-US" dirty="0" smtClean="0"/>
              <a:t>N.B </a:t>
            </a:r>
            <a:r>
              <a:rPr lang="en-US" dirty="0" err="1" smtClean="0"/>
              <a:t>plz</a:t>
            </a:r>
            <a:r>
              <a:rPr lang="en-US" dirty="0" smtClean="0"/>
              <a:t>. Take time to see the three other types of integrative tests : oral interviews, composition writing and translation.</a:t>
            </a:r>
            <a:endParaRPr 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normAutofit lnSpcReduction="10000"/>
          </a:bodyPr>
          <a:lstStyle/>
          <a:p>
            <a:pPr>
              <a:buFont typeface="Wingdings" pitchFamily="2" charset="2"/>
              <a:buChar char="Ø"/>
            </a:pPr>
            <a:r>
              <a:rPr lang="en-US" dirty="0" smtClean="0"/>
              <a:t> Is it dependable?</a:t>
            </a:r>
          </a:p>
          <a:p>
            <a:pPr>
              <a:buFont typeface="Wingdings" pitchFamily="2" charset="2"/>
              <a:buChar char="Ø"/>
            </a:pPr>
            <a:r>
              <a:rPr lang="en-US" dirty="0" smtClean="0"/>
              <a:t>Does the test represent real world language use?</a:t>
            </a:r>
          </a:p>
          <a:p>
            <a:pPr>
              <a:buFont typeface="Wingdings" pitchFamily="2" charset="2"/>
              <a:buChar char="Ø"/>
            </a:pPr>
            <a:r>
              <a:rPr lang="en-US" dirty="0" smtClean="0"/>
              <a:t> Does the test measure what it is supposed to measure?</a:t>
            </a:r>
          </a:p>
          <a:p>
            <a:pPr>
              <a:buFont typeface="Wingdings" pitchFamily="2" charset="2"/>
              <a:buChar char="Ø"/>
            </a:pPr>
            <a:r>
              <a:rPr lang="en-US" dirty="0" smtClean="0"/>
              <a:t> does the test provide students with useful information?</a:t>
            </a:r>
          </a:p>
          <a:p>
            <a:pPr>
              <a:buFont typeface="Wingdings" pitchFamily="2" charset="2"/>
              <a:buChar char="Ø"/>
            </a:pPr>
            <a:r>
              <a:rPr lang="en-US" dirty="0" smtClean="0"/>
              <a:t> are the five cardinal criteria to test tests fulfilled? (validity, reliability, practicality, authenticity and wash back effect).</a:t>
            </a:r>
          </a:p>
          <a:p>
            <a:pPr>
              <a:buNone/>
            </a:pPr>
            <a:r>
              <a:rPr lang="en-US" dirty="0" smtClean="0"/>
              <a:t>Generally, a test needs to fulfill the following to be called good.</a:t>
            </a:r>
          </a:p>
          <a:p>
            <a:pPr>
              <a:buFont typeface="Wingdings" pitchFamily="2" charset="2"/>
              <a:buChar char="ü"/>
            </a:pPr>
            <a:r>
              <a:rPr lang="en-US" dirty="0" smtClean="0"/>
              <a:t> Validity (face, content, criterion related: predictive &amp; concurrent, construct, transfer/transportability and consequential)</a:t>
            </a:r>
          </a:p>
          <a:p>
            <a:pPr>
              <a:buFont typeface="Wingdings" pitchFamily="2" charset="2"/>
              <a:buChar char="ü"/>
            </a:pPr>
            <a:r>
              <a:rPr lang="en-US" dirty="0" smtClean="0"/>
              <a:t> reliability ( student-related reliability, rater, test administration reliability, test reliability, test-retest, split half and parallel form)</a:t>
            </a:r>
          </a:p>
          <a:p>
            <a:pPr>
              <a:buFont typeface="Wingdings" pitchFamily="2" charset="2"/>
              <a:buChar char="ü"/>
            </a:pPr>
            <a:r>
              <a:rPr lang="en-US" dirty="0" smtClean="0"/>
              <a:t>Objectivity (same scoring by different raters)</a:t>
            </a:r>
          </a:p>
          <a:p>
            <a:pPr>
              <a:buNone/>
            </a:pPr>
            <a:endParaRPr lang="en-US"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553200"/>
          </a:xfrm>
        </p:spPr>
        <p:txBody>
          <a:bodyPr>
            <a:normAutofit lnSpcReduction="10000"/>
          </a:bodyPr>
          <a:lstStyle/>
          <a:p>
            <a:pPr>
              <a:buFont typeface="Wingdings" pitchFamily="2" charset="2"/>
              <a:buChar char="ü"/>
            </a:pPr>
            <a:r>
              <a:rPr lang="en-US" dirty="0" smtClean="0"/>
              <a:t>Comprehensiveness ( items from taught or studied)</a:t>
            </a:r>
          </a:p>
          <a:p>
            <a:pPr>
              <a:buFont typeface="Wingdings" pitchFamily="2" charset="2"/>
              <a:buChar char="ü"/>
            </a:pPr>
            <a:r>
              <a:rPr lang="en-US" dirty="0" smtClean="0"/>
              <a:t> simplicity (use of clear, simple and correct language)</a:t>
            </a:r>
          </a:p>
          <a:p>
            <a:pPr>
              <a:buFont typeface="Wingdings" pitchFamily="2" charset="2"/>
              <a:buChar char="ü"/>
            </a:pPr>
            <a:r>
              <a:rPr lang="en-US" dirty="0" smtClean="0"/>
              <a:t> </a:t>
            </a:r>
            <a:r>
              <a:rPr lang="en-US" dirty="0" err="1" smtClean="0"/>
              <a:t>scorability</a:t>
            </a:r>
            <a:r>
              <a:rPr lang="en-US" dirty="0" smtClean="0"/>
              <a:t> (fair mark distribution to each item)</a:t>
            </a:r>
          </a:p>
          <a:p>
            <a:pPr>
              <a:buFont typeface="Wingdings" pitchFamily="2" charset="2"/>
              <a:buChar char="ü"/>
            </a:pPr>
            <a:r>
              <a:rPr lang="en-US" dirty="0" smtClean="0"/>
              <a:t> Practicality (test length, time allotment, low cost, easy to administer, easy to score discrimination power, information adequacy and </a:t>
            </a:r>
            <a:r>
              <a:rPr lang="en-US" dirty="0" err="1" smtClean="0"/>
              <a:t>professsionalism</a:t>
            </a:r>
            <a:r>
              <a:rPr lang="en-US" dirty="0" smtClean="0"/>
              <a:t>)</a:t>
            </a:r>
          </a:p>
          <a:p>
            <a:pPr>
              <a:buFont typeface="Wingdings" pitchFamily="2" charset="2"/>
              <a:buChar char="ü"/>
            </a:pPr>
            <a:r>
              <a:rPr lang="en-US" dirty="0" smtClean="0"/>
              <a:t> relevance (ability of items to measure desired objectives)</a:t>
            </a:r>
          </a:p>
          <a:p>
            <a:pPr>
              <a:buFont typeface="Wingdings" pitchFamily="2" charset="2"/>
              <a:buChar char="ü"/>
            </a:pPr>
            <a:r>
              <a:rPr lang="en-US" dirty="0" smtClean="0"/>
              <a:t> balanced (test measures linguistic and communicative competencies, reflects real command of the language or appropriacy and accuracy)</a:t>
            </a:r>
          </a:p>
          <a:p>
            <a:pPr>
              <a:buFont typeface="Wingdings" pitchFamily="2" charset="2"/>
              <a:buChar char="ü"/>
            </a:pPr>
            <a:r>
              <a:rPr lang="en-US" dirty="0" smtClean="0"/>
              <a:t>Appropriate in difficulty ( items progressing in difficulty to reduce stress and tension)</a:t>
            </a:r>
          </a:p>
          <a:p>
            <a:pPr>
              <a:buFont typeface="Wingdings" pitchFamily="2" charset="2"/>
              <a:buChar char="ü"/>
            </a:pPr>
            <a:r>
              <a:rPr lang="en-US" dirty="0" smtClean="0"/>
              <a:t> clarity (clear instruction/ students know what to do)</a:t>
            </a:r>
          </a:p>
          <a:p>
            <a:pPr>
              <a:buFont typeface="Wingdings" pitchFamily="2" charset="2"/>
              <a:buChar char="ü"/>
            </a:pPr>
            <a:r>
              <a:rPr lang="en-US" dirty="0" smtClean="0"/>
              <a:t>Authenticity (tests should reflect every day discourse, and there should be correspondence b/n test tasks and target language tasks)</a:t>
            </a:r>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77000"/>
          </a:xfrm>
        </p:spPr>
        <p:txBody>
          <a:bodyPr/>
          <a:lstStyle/>
          <a:p>
            <a:pPr>
              <a:buNone/>
            </a:pPr>
            <a:endParaRPr lang="en-US" dirty="0" smtClean="0"/>
          </a:p>
          <a:p>
            <a:pPr>
              <a:buFont typeface="Wingdings" pitchFamily="2" charset="2"/>
              <a:buChar char="ü"/>
            </a:pPr>
            <a:r>
              <a:rPr lang="en-US" dirty="0" smtClean="0"/>
              <a:t>Economical (appropriate time for preparing, grading and answering items)</a:t>
            </a:r>
          </a:p>
          <a:p>
            <a:pPr>
              <a:buFont typeface="Wingdings" pitchFamily="2" charset="2"/>
              <a:buChar char="ü"/>
            </a:pPr>
            <a:r>
              <a:rPr lang="en-US" dirty="0" smtClean="0"/>
              <a:t>socially sensitive (fairness of passing rate to females &amp; males, minorities and majority groups)</a:t>
            </a:r>
          </a:p>
          <a:p>
            <a:pPr>
              <a:buFont typeface="Wingdings" pitchFamily="2" charset="2"/>
              <a:buChar char="ü"/>
            </a:pPr>
            <a:r>
              <a:rPr lang="en-US" dirty="0" smtClean="0"/>
              <a:t>Candidate friendly (clear relation between the test and the job)</a:t>
            </a:r>
          </a:p>
          <a:p>
            <a:pPr>
              <a:buFont typeface="Wingdings" pitchFamily="2" charset="2"/>
              <a:buChar char="ü"/>
            </a:pPr>
            <a:r>
              <a:rPr lang="en-US" dirty="0" smtClean="0"/>
              <a:t>Wash back (effect of the test on teaching and learning)</a:t>
            </a:r>
          </a:p>
          <a:p>
            <a:pPr>
              <a:buFont typeface="Wingdings" pitchFamily="2" charset="2"/>
              <a:buChar char="ü"/>
            </a:pPr>
            <a:endParaRPr lang="en-US" dirty="0" smtClean="0"/>
          </a:p>
          <a:p>
            <a:pPr>
              <a:buNone/>
            </a:pPr>
            <a:r>
              <a:rPr lang="en-US" dirty="0" smtClean="0"/>
              <a:t>N.B. your 2</a:t>
            </a:r>
            <a:r>
              <a:rPr lang="en-US" baseline="30000" dirty="0" smtClean="0"/>
              <a:t>nd</a:t>
            </a:r>
            <a:r>
              <a:rPr lang="en-US" dirty="0" smtClean="0"/>
              <a:t> assignment will be sent  on the internet as necessary.</a:t>
            </a:r>
          </a:p>
          <a:p>
            <a:pPr>
              <a:buNone/>
            </a:pPr>
            <a:endParaRPr lang="en-US" dirty="0"/>
          </a:p>
        </p:txBody>
      </p:sp>
      <p:sp>
        <p:nvSpPr>
          <p:cNvPr id="4" name="Rectangle 3"/>
          <p:cNvSpPr/>
          <p:nvPr/>
        </p:nvSpPr>
        <p:spPr>
          <a:xfrm>
            <a:off x="2241362" y="5257800"/>
            <a:ext cx="4661276" cy="923330"/>
          </a:xfrm>
          <a:prstGeom prst="rect">
            <a:avLst/>
          </a:prstGeom>
          <a:noFill/>
        </p:spPr>
        <p:txBody>
          <a:bodyPr wrap="square" lIns="91440" tIns="45720" rIns="91440" bIns="45720">
            <a:spAutoFit/>
          </a:bodyPr>
          <a:lstStyle/>
          <a:p>
            <a:pPr algn="ctr"/>
            <a:r>
              <a:rPr lang="en-US"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BEST WISHES</a:t>
            </a:r>
            <a:endParaRPr 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3700</TotalTime>
  <Words>9969</Words>
  <Application>Microsoft Office PowerPoint</Application>
  <PresentationFormat>On-screen Show (4:3)</PresentationFormat>
  <Paragraphs>439</Paragraphs>
  <Slides>92</Slides>
  <Notes>2</Notes>
  <HiddenSlides>0</HiddenSlides>
  <MMClips>0</MMClips>
  <ScaleCrop>false</ScaleCrop>
  <HeadingPairs>
    <vt:vector size="4" baseType="variant">
      <vt:variant>
        <vt:lpstr>Theme</vt:lpstr>
      </vt:variant>
      <vt:variant>
        <vt:i4>1</vt:i4>
      </vt:variant>
      <vt:variant>
        <vt:lpstr>Slide Titles</vt:lpstr>
      </vt:variant>
      <vt:variant>
        <vt:i4>92</vt:i4>
      </vt:variant>
    </vt:vector>
  </HeadingPairs>
  <TitlesOfParts>
    <vt:vector size="93"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Tamrat</dc:creator>
  <cp:lastModifiedBy>DTU</cp:lastModifiedBy>
  <cp:revision>488</cp:revision>
  <dcterms:created xsi:type="dcterms:W3CDTF">2018-03-10T01:35:24Z</dcterms:created>
  <dcterms:modified xsi:type="dcterms:W3CDTF">2020-04-23T18:08:25Z</dcterms:modified>
</cp:coreProperties>
</file>