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2.xml" ContentType="application/vnd.openxmlformats-officedocument.presentationml.notesSlide+xml"/>
  <Override PartName="/ppt/slides/slide99.xml" ContentType="application/vnd.openxmlformats-officedocument.presentationml.slide+xml"/>
  <Override PartName="/ppt/slides/slide11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9"/>
  </p:notesMasterIdLst>
  <p:handoutMasterIdLst>
    <p:handoutMasterId r:id="rId130"/>
  </p:handoutMasterIdLst>
  <p:sldIdLst>
    <p:sldId id="370" r:id="rId2"/>
    <p:sldId id="368" r:id="rId3"/>
    <p:sldId id="369" r:id="rId4"/>
    <p:sldId id="367"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394" r:id="rId21"/>
    <p:sldId id="392" r:id="rId22"/>
    <p:sldId id="400" r:id="rId23"/>
    <p:sldId id="379" r:id="rId24"/>
    <p:sldId id="402" r:id="rId25"/>
    <p:sldId id="272" r:id="rId26"/>
    <p:sldId id="273" r:id="rId27"/>
    <p:sldId id="274" r:id="rId28"/>
    <p:sldId id="275" r:id="rId29"/>
    <p:sldId id="403" r:id="rId30"/>
    <p:sldId id="276" r:id="rId31"/>
    <p:sldId id="277" r:id="rId32"/>
    <p:sldId id="278" r:id="rId33"/>
    <p:sldId id="279" r:id="rId34"/>
    <p:sldId id="377" r:id="rId35"/>
    <p:sldId id="381" r:id="rId36"/>
    <p:sldId id="280" r:id="rId37"/>
    <p:sldId id="404" r:id="rId38"/>
    <p:sldId id="281" r:id="rId39"/>
    <p:sldId id="397" r:id="rId40"/>
    <p:sldId id="383" r:id="rId41"/>
    <p:sldId id="282" r:id="rId42"/>
    <p:sldId id="283" r:id="rId43"/>
    <p:sldId id="395" r:id="rId44"/>
    <p:sldId id="396" r:id="rId45"/>
    <p:sldId id="384" r:id="rId46"/>
    <p:sldId id="385" r:id="rId47"/>
    <p:sldId id="386" r:id="rId48"/>
    <p:sldId id="387" r:id="rId49"/>
    <p:sldId id="388" r:id="rId50"/>
    <p:sldId id="389" r:id="rId51"/>
    <p:sldId id="390" r:id="rId52"/>
    <p:sldId id="391" r:id="rId53"/>
    <p:sldId id="292" r:id="rId54"/>
    <p:sldId id="293" r:id="rId55"/>
    <p:sldId id="294" r:id="rId56"/>
    <p:sldId id="295" r:id="rId57"/>
    <p:sldId id="296" r:id="rId58"/>
    <p:sldId id="297" r:id="rId59"/>
    <p:sldId id="398" r:id="rId60"/>
    <p:sldId id="299" r:id="rId61"/>
    <p:sldId id="300" r:id="rId62"/>
    <p:sldId id="298" r:id="rId63"/>
    <p:sldId id="301" r:id="rId64"/>
    <p:sldId id="302" r:id="rId65"/>
    <p:sldId id="303" r:id="rId66"/>
    <p:sldId id="304" r:id="rId67"/>
    <p:sldId id="305" r:id="rId68"/>
    <p:sldId id="306" r:id="rId69"/>
    <p:sldId id="307" r:id="rId70"/>
    <p:sldId id="308" r:id="rId71"/>
    <p:sldId id="309" r:id="rId72"/>
    <p:sldId id="315" r:id="rId73"/>
    <p:sldId id="317" r:id="rId74"/>
    <p:sldId id="316" r:id="rId75"/>
    <p:sldId id="314" r:id="rId76"/>
    <p:sldId id="313" r:id="rId77"/>
    <p:sldId id="312" r:id="rId78"/>
    <p:sldId id="339" r:id="rId79"/>
    <p:sldId id="340" r:id="rId80"/>
    <p:sldId id="341" r:id="rId81"/>
    <p:sldId id="342" r:id="rId82"/>
    <p:sldId id="343" r:id="rId83"/>
    <p:sldId id="344" r:id="rId84"/>
    <p:sldId id="311" r:id="rId85"/>
    <p:sldId id="310" r:id="rId86"/>
    <p:sldId id="318" r:id="rId87"/>
    <p:sldId id="319" r:id="rId88"/>
    <p:sldId id="320" r:id="rId89"/>
    <p:sldId id="321" r:id="rId90"/>
    <p:sldId id="322" r:id="rId91"/>
    <p:sldId id="323" r:id="rId92"/>
    <p:sldId id="324" r:id="rId93"/>
    <p:sldId id="325" r:id="rId94"/>
    <p:sldId id="326" r:id="rId95"/>
    <p:sldId id="327" r:id="rId96"/>
    <p:sldId id="328" r:id="rId97"/>
    <p:sldId id="329" r:id="rId98"/>
    <p:sldId id="330" r:id="rId99"/>
    <p:sldId id="331" r:id="rId100"/>
    <p:sldId id="332" r:id="rId101"/>
    <p:sldId id="333" r:id="rId102"/>
    <p:sldId id="334" r:id="rId103"/>
    <p:sldId id="336" r:id="rId104"/>
    <p:sldId id="337" r:id="rId105"/>
    <p:sldId id="338" r:id="rId106"/>
    <p:sldId id="345" r:id="rId107"/>
    <p:sldId id="346" r:id="rId108"/>
    <p:sldId id="347" r:id="rId109"/>
    <p:sldId id="348" r:id="rId110"/>
    <p:sldId id="349" r:id="rId111"/>
    <p:sldId id="350" r:id="rId112"/>
    <p:sldId id="351" r:id="rId113"/>
    <p:sldId id="352" r:id="rId114"/>
    <p:sldId id="353" r:id="rId115"/>
    <p:sldId id="354" r:id="rId116"/>
    <p:sldId id="355" r:id="rId117"/>
    <p:sldId id="356" r:id="rId118"/>
    <p:sldId id="357" r:id="rId119"/>
    <p:sldId id="358" r:id="rId120"/>
    <p:sldId id="359" r:id="rId121"/>
    <p:sldId id="360" r:id="rId122"/>
    <p:sldId id="361" r:id="rId123"/>
    <p:sldId id="362" r:id="rId124"/>
    <p:sldId id="363" r:id="rId125"/>
    <p:sldId id="364" r:id="rId126"/>
    <p:sldId id="365" r:id="rId127"/>
    <p:sldId id="366" r:id="rId128"/>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20044" autoAdjust="0"/>
    <p:restoredTop sz="90909" autoAdjust="0"/>
  </p:normalViewPr>
  <p:slideViewPr>
    <p:cSldViewPr>
      <p:cViewPr varScale="1">
        <p:scale>
          <a:sx n="43" d="100"/>
          <a:sy n="43" d="100"/>
        </p:scale>
        <p:origin x="-1128" y="-102"/>
      </p:cViewPr>
      <p:guideLst>
        <p:guide orient="horz" pos="2160"/>
        <p:guide pos="2880"/>
      </p:guideLst>
    </p:cSldViewPr>
  </p:slideViewPr>
  <p:outlineViewPr>
    <p:cViewPr>
      <p:scale>
        <a:sx n="33" d="100"/>
        <a:sy n="33" d="100"/>
      </p:scale>
      <p:origin x="0" y="-6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3F3EC9FE-3AF4-4691-8015-0503806C50C5}" type="datetimeFigureOut">
              <a:rPr lang="en-US" smtClean="0"/>
              <a:pPr/>
              <a:t>4/23/2020</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1674A12D-CBB2-406C-965C-7AD8F0476B3D}" type="slidenum">
              <a:rPr lang="en-US" smtClean="0"/>
              <a:pPr/>
              <a:t>‹#›</a:t>
            </a:fld>
            <a:endParaRPr lang="en-US"/>
          </a:p>
        </p:txBody>
      </p:sp>
    </p:spTree>
    <p:extLst>
      <p:ext uri="{BB962C8B-B14F-4D97-AF65-F5344CB8AC3E}">
        <p14:creationId xmlns:p14="http://schemas.microsoft.com/office/powerpoint/2010/main" xmlns="" val="35454627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a:defRPr sz="1200"/>
            </a:lvl1pPr>
          </a:lstStyle>
          <a:p>
            <a:fld id="{B833CD89-A188-4E40-A2A1-7B18FB220950}" type="datetimeFigureOut">
              <a:rPr lang="en-US" smtClean="0"/>
              <a:pPr/>
              <a:t>4/23/2020</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1440" tIns="45720" rIns="91440" bIns="45720" rtlCol="0" anchor="b"/>
          <a:lstStyle>
            <a:lvl1pPr algn="r">
              <a:defRPr sz="1200"/>
            </a:lvl1pPr>
          </a:lstStyle>
          <a:p>
            <a:fld id="{0814E290-E2F0-4185-99DD-5F7B249A06CB}" type="slidenum">
              <a:rPr lang="en-US" smtClean="0"/>
              <a:pPr/>
              <a:t>‹#›</a:t>
            </a:fld>
            <a:endParaRPr lang="en-US"/>
          </a:p>
        </p:txBody>
      </p:sp>
    </p:spTree>
    <p:extLst>
      <p:ext uri="{BB962C8B-B14F-4D97-AF65-F5344CB8AC3E}">
        <p14:creationId xmlns:p14="http://schemas.microsoft.com/office/powerpoint/2010/main" xmlns="" val="3005674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1</a:t>
            </a:r>
            <a:r>
              <a:rPr lang="en-US" baseline="30000" dirty="0" smtClean="0"/>
              <a:t>ST</a:t>
            </a:r>
            <a:r>
              <a:rPr lang="en-US" dirty="0" smtClean="0"/>
              <a:t> how sound waves are created by</a:t>
            </a:r>
            <a:r>
              <a:rPr lang="en-US" baseline="0" dirty="0" smtClean="0"/>
              <a:t> larynx or vocal tract </a:t>
            </a:r>
            <a:r>
              <a:rPr lang="en-US" dirty="0" smtClean="0">
                <a:solidFill>
                  <a:schemeClr val="accent6">
                    <a:lumMod val="60000"/>
                    <a:lumOff val="40000"/>
                  </a:schemeClr>
                </a:solidFill>
                <a:latin typeface="Times New Roman" panose="02020603050405020304" pitchFamily="18" charset="0"/>
                <a:cs typeface="Times New Roman" panose="02020603050405020304" pitchFamily="18" charset="0"/>
              </a:rPr>
              <a:t>/</a:t>
            </a:r>
            <a:r>
              <a:rPr lang="en-US" b="1" dirty="0" smtClean="0">
                <a:solidFill>
                  <a:schemeClr val="accent6">
                    <a:lumMod val="60000"/>
                    <a:lumOff val="40000"/>
                  </a:schemeClr>
                </a:solidFill>
                <a:latin typeface="Times New Roman" panose="02020603050405020304" pitchFamily="18" charset="0"/>
                <a:cs typeface="Times New Roman" panose="02020603050405020304" pitchFamily="18" charset="0"/>
              </a:rPr>
              <a:t>how sound waves </a:t>
            </a:r>
            <a:r>
              <a:rPr lang="en-US" dirty="0" smtClean="0">
                <a:solidFill>
                  <a:schemeClr val="accent6">
                    <a:lumMod val="60000"/>
                    <a:lumOff val="40000"/>
                  </a:schemeClr>
                </a:solidFill>
                <a:latin typeface="Times New Roman" panose="02020603050405020304" pitchFamily="18" charset="0"/>
                <a:cs typeface="Times New Roman" panose="02020603050405020304" pitchFamily="18" charset="0"/>
              </a:rPr>
              <a:t>are created by the larynx or vocal tract.</a:t>
            </a:r>
          </a:p>
          <a:p>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6</a:t>
            </a:fld>
            <a:endParaRPr lang="en-US"/>
          </a:p>
        </p:txBody>
      </p:sp>
    </p:spTree>
    <p:extLst>
      <p:ext uri="{BB962C8B-B14F-4D97-AF65-F5344CB8AC3E}">
        <p14:creationId xmlns:p14="http://schemas.microsoft.com/office/powerpoint/2010/main" xmlns="" val="51282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22</a:t>
            </a:fld>
            <a:endParaRPr lang="en-US"/>
          </a:p>
        </p:txBody>
      </p:sp>
    </p:spTree>
    <p:extLst>
      <p:ext uri="{BB962C8B-B14F-4D97-AF65-F5344CB8AC3E}">
        <p14:creationId xmlns:p14="http://schemas.microsoft.com/office/powerpoint/2010/main" xmlns="" val="38838080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EF02C5-CDFF-4DD3-B103-FBB5FB38B107}" type="slidenum">
              <a:rPr lang="en-US" smtClean="0"/>
              <a:pPr/>
              <a:t>23</a:t>
            </a:fld>
            <a:endParaRPr lang="en-US"/>
          </a:p>
        </p:txBody>
      </p:sp>
    </p:spTree>
    <p:extLst>
      <p:ext uri="{BB962C8B-B14F-4D97-AF65-F5344CB8AC3E}">
        <p14:creationId xmlns:p14="http://schemas.microsoft.com/office/powerpoint/2010/main" xmlns="" val="10264911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sonorant phonemes-</a:t>
            </a:r>
            <a:r>
              <a:rPr lang="en-US" baseline="0" dirty="0" smtClean="0"/>
              <a:t> </a:t>
            </a:r>
            <a:r>
              <a:rPr lang="en-US" sz="1200" b="1" kern="1200" dirty="0" smtClean="0">
                <a:solidFill>
                  <a:schemeClr val="tx1"/>
                </a:solidFill>
                <a:latin typeface="+mn-lt"/>
                <a:ea typeface="+mn-ea"/>
                <a:cs typeface="+mn-cs"/>
              </a:rPr>
              <a:t>are sounds that are voiced and do not cause sufficient obstruction</a:t>
            </a:r>
          </a:p>
          <a:p>
            <a:r>
              <a:rPr lang="en-US" sz="1200" kern="1200" dirty="0" smtClean="0">
                <a:solidFill>
                  <a:schemeClr val="tx1"/>
                </a:solidFill>
                <a:latin typeface="+mn-lt"/>
                <a:ea typeface="+mn-ea"/>
                <a:cs typeface="+mn-cs"/>
              </a:rPr>
              <a:t>to the airflow to prevent normal voicing from continuing.</a:t>
            </a:r>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24</a:t>
            </a:fld>
            <a:endParaRPr lang="en-US"/>
          </a:p>
        </p:txBody>
      </p:sp>
    </p:spTree>
    <p:extLst>
      <p:ext uri="{BB962C8B-B14F-4D97-AF65-F5344CB8AC3E}">
        <p14:creationId xmlns:p14="http://schemas.microsoft.com/office/powerpoint/2010/main" xmlns="" val="19704504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31</a:t>
            </a:fld>
            <a:endParaRPr lang="en-US"/>
          </a:p>
        </p:txBody>
      </p:sp>
    </p:spTree>
    <p:extLst>
      <p:ext uri="{BB962C8B-B14F-4D97-AF65-F5344CB8AC3E}">
        <p14:creationId xmlns:p14="http://schemas.microsoft.com/office/powerpoint/2010/main" xmlns="" val="33340574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Red ones-are diphthongs as they are composed of </a:t>
            </a:r>
          </a:p>
        </p:txBody>
      </p:sp>
      <p:sp>
        <p:nvSpPr>
          <p:cNvPr id="4" name="Slide Number Placeholder 3"/>
          <p:cNvSpPr>
            <a:spLocks noGrp="1"/>
          </p:cNvSpPr>
          <p:nvPr>
            <p:ph type="sldNum" sz="quarter" idx="10"/>
          </p:nvPr>
        </p:nvSpPr>
        <p:spPr/>
        <p:txBody>
          <a:bodyPr/>
          <a:lstStyle/>
          <a:p>
            <a:fld id="{0814E290-E2F0-4185-99DD-5F7B249A06CB}" type="slidenum">
              <a:rPr lang="en-US" smtClean="0"/>
              <a:pPr/>
              <a:t>34</a:t>
            </a:fld>
            <a:endParaRPr lang="en-US"/>
          </a:p>
        </p:txBody>
      </p:sp>
    </p:spTree>
    <p:extLst>
      <p:ext uri="{BB962C8B-B14F-4D97-AF65-F5344CB8AC3E}">
        <p14:creationId xmlns:p14="http://schemas.microsoft.com/office/powerpoint/2010/main" xmlns="" val="101155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Puff- a short burst of breath/wind</a:t>
            </a:r>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43</a:t>
            </a:fld>
            <a:endParaRPr lang="en-US"/>
          </a:p>
        </p:txBody>
      </p:sp>
    </p:spTree>
    <p:extLst>
      <p:ext uri="{BB962C8B-B14F-4D97-AF65-F5344CB8AC3E}">
        <p14:creationId xmlns:p14="http://schemas.microsoft.com/office/powerpoint/2010/main" xmlns="" val="6491738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49</a:t>
            </a:fld>
            <a:endParaRPr lang="en-US"/>
          </a:p>
        </p:txBody>
      </p:sp>
    </p:spTree>
    <p:extLst>
      <p:ext uri="{BB962C8B-B14F-4D97-AF65-F5344CB8AC3E}">
        <p14:creationId xmlns:p14="http://schemas.microsoft.com/office/powerpoint/2010/main" xmlns="" val="11621593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55</a:t>
            </a:fld>
            <a:endParaRPr lang="en-US"/>
          </a:p>
        </p:txBody>
      </p:sp>
    </p:spTree>
    <p:extLst>
      <p:ext uri="{BB962C8B-B14F-4D97-AF65-F5344CB8AC3E}">
        <p14:creationId xmlns:p14="http://schemas.microsoft.com/office/powerpoint/2010/main" xmlns="" val="3677025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Wholly-</a:t>
            </a:r>
            <a:r>
              <a:rPr lang="en-US" dirty="0" smtClean="0"/>
              <a:t> absolutely, entirely, completely</a:t>
            </a:r>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7</a:t>
            </a:fld>
            <a:endParaRPr lang="en-US"/>
          </a:p>
        </p:txBody>
      </p:sp>
    </p:spTree>
    <p:extLst>
      <p:ext uri="{BB962C8B-B14F-4D97-AF65-F5344CB8AC3E}">
        <p14:creationId xmlns:p14="http://schemas.microsoft.com/office/powerpoint/2010/main" xmlns="" val="3134830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Series-</a:t>
            </a:r>
            <a:r>
              <a:rPr lang="en-US" b="0" dirty="0" smtClean="0"/>
              <a:t>chain</a:t>
            </a:r>
            <a:r>
              <a:rPr lang="en-US" dirty="0" smtClean="0"/>
              <a:t>, sequence; </a:t>
            </a:r>
            <a:r>
              <a:rPr lang="en-US" b="1" dirty="0" smtClean="0"/>
              <a:t>radiate out</a:t>
            </a:r>
            <a:r>
              <a:rPr lang="en-US" dirty="0" smtClean="0"/>
              <a:t>-emit in the form of rays, release</a:t>
            </a:r>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8</a:t>
            </a:fld>
            <a:endParaRPr lang="en-US"/>
          </a:p>
        </p:txBody>
      </p:sp>
    </p:spTree>
    <p:extLst>
      <p:ext uri="{BB962C8B-B14F-4D97-AF65-F5344CB8AC3E}">
        <p14:creationId xmlns:p14="http://schemas.microsoft.com/office/powerpoint/2010/main" xmlns="" val="1492721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drawn out-lasting</a:t>
            </a:r>
            <a:r>
              <a:rPr lang="en-US" baseline="0" dirty="0" smtClean="0"/>
              <a:t> longer</a:t>
            </a:r>
            <a:endParaRPr lang="en-US" dirty="0" smtClean="0"/>
          </a:p>
          <a:p>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10</a:t>
            </a:fld>
            <a:endParaRPr lang="en-US"/>
          </a:p>
        </p:txBody>
      </p:sp>
    </p:spTree>
    <p:extLst>
      <p:ext uri="{BB962C8B-B14F-4D97-AF65-F5344CB8AC3E}">
        <p14:creationId xmlns:p14="http://schemas.microsoft.com/office/powerpoint/2010/main" xmlns="" val="2957229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Pitch-</a:t>
            </a:r>
            <a:r>
              <a:rPr lang="en-US" dirty="0" smtClean="0"/>
              <a:t> tone; Through the Vocal tract</a:t>
            </a:r>
            <a:r>
              <a:rPr lang="en-US" baseline="0" dirty="0" smtClean="0"/>
              <a:t> </a:t>
            </a:r>
            <a:r>
              <a:rPr lang="en-US" dirty="0" smtClean="0"/>
              <a:t>Air passes</a:t>
            </a:r>
            <a:r>
              <a:rPr lang="en-US" baseline="0" dirty="0" smtClean="0"/>
              <a:t> to produce speech sounds. 2</a:t>
            </a:r>
            <a:r>
              <a:rPr lang="en-US" baseline="30000" dirty="0" smtClean="0"/>
              <a:t>nd</a:t>
            </a:r>
            <a:r>
              <a:rPr lang="en-US" baseline="0" dirty="0" smtClean="0"/>
              <a:t> e.g. lyre and harp </a:t>
            </a:r>
            <a:r>
              <a:rPr lang="en-US" dirty="0" smtClean="0">
                <a:solidFill>
                  <a:srgbClr val="0070C0"/>
                </a:solidFill>
                <a:latin typeface="Times New Roman" panose="02020603050405020304" pitchFamily="18" charset="0"/>
                <a:cs typeface="Times New Roman" panose="02020603050405020304" pitchFamily="18" charset="0"/>
              </a:rPr>
              <a:t>E.g. lyre and harp</a:t>
            </a:r>
          </a:p>
          <a:p>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13</a:t>
            </a:fld>
            <a:endParaRPr lang="en-US"/>
          </a:p>
        </p:txBody>
      </p:sp>
    </p:spTree>
    <p:extLst>
      <p:ext uri="{BB962C8B-B14F-4D97-AF65-F5344CB8AC3E}">
        <p14:creationId xmlns:p14="http://schemas.microsoft.com/office/powerpoint/2010/main" xmlns="" val="3429333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Yellow- to look through</a:t>
            </a:r>
            <a:r>
              <a:rPr lang="en-US" baseline="0" dirty="0" smtClean="0"/>
              <a:t> resources,</a:t>
            </a:r>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14</a:t>
            </a:fld>
            <a:endParaRPr lang="en-US"/>
          </a:p>
        </p:txBody>
      </p:sp>
    </p:spTree>
    <p:extLst>
      <p:ext uri="{BB962C8B-B14F-4D97-AF65-F5344CB8AC3E}">
        <p14:creationId xmlns:p14="http://schemas.microsoft.com/office/powerpoint/2010/main" xmlns="" val="14236992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Distinctive-</a:t>
            </a:r>
            <a:r>
              <a:rPr lang="en-US" dirty="0" smtClean="0"/>
              <a:t> typical, unique, </a:t>
            </a:r>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16</a:t>
            </a:fld>
            <a:endParaRPr lang="en-US"/>
          </a:p>
        </p:txBody>
      </p:sp>
    </p:spTree>
    <p:extLst>
      <p:ext uri="{BB962C8B-B14F-4D97-AF65-F5344CB8AC3E}">
        <p14:creationId xmlns:p14="http://schemas.microsoft.com/office/powerpoint/2010/main" xmlns="" val="473601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Consonants are</a:t>
            </a:r>
            <a:r>
              <a:rPr lang="en-US" baseline="0" dirty="0" smtClean="0"/>
              <a:t> described in terms of </a:t>
            </a:r>
            <a:r>
              <a:rPr lang="en-US" b="1" baseline="0" dirty="0" smtClean="0"/>
              <a:t>voicing</a:t>
            </a:r>
            <a:r>
              <a:rPr lang="en-US" baseline="0" dirty="0" smtClean="0"/>
              <a:t>, </a:t>
            </a:r>
            <a:r>
              <a:rPr lang="en-US" b="1" baseline="0" dirty="0" smtClean="0"/>
              <a:t>place</a:t>
            </a:r>
            <a:r>
              <a:rPr lang="en-US" baseline="0" dirty="0" smtClean="0"/>
              <a:t> </a:t>
            </a:r>
            <a:r>
              <a:rPr lang="en-US" b="1" baseline="0" dirty="0" smtClean="0"/>
              <a:t>of</a:t>
            </a:r>
            <a:r>
              <a:rPr lang="en-US" baseline="0" dirty="0" smtClean="0"/>
              <a:t> </a:t>
            </a:r>
            <a:r>
              <a:rPr lang="en-US" b="1" baseline="0" dirty="0" smtClean="0"/>
              <a:t>articulation</a:t>
            </a:r>
            <a:r>
              <a:rPr lang="en-US" baseline="0" dirty="0" smtClean="0"/>
              <a:t>, </a:t>
            </a:r>
            <a:r>
              <a:rPr lang="en-US" b="1" baseline="0" dirty="0" smtClean="0"/>
              <a:t>manner</a:t>
            </a:r>
            <a:r>
              <a:rPr lang="en-US" baseline="0" dirty="0" smtClean="0"/>
              <a:t> </a:t>
            </a:r>
            <a:r>
              <a:rPr lang="en-US" b="1" baseline="0" dirty="0" smtClean="0"/>
              <a:t>of</a:t>
            </a:r>
            <a:r>
              <a:rPr lang="en-US" baseline="0" dirty="0" smtClean="0"/>
              <a:t> </a:t>
            </a:r>
            <a:r>
              <a:rPr lang="en-US" b="1" baseline="0" dirty="0" smtClean="0"/>
              <a:t>articulation</a:t>
            </a:r>
            <a:endParaRPr lang="en-US" b="1"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18</a:t>
            </a:fld>
            <a:endParaRPr lang="en-US"/>
          </a:p>
        </p:txBody>
      </p:sp>
    </p:spTree>
    <p:extLst>
      <p:ext uri="{BB962C8B-B14F-4D97-AF65-F5344CB8AC3E}">
        <p14:creationId xmlns:p14="http://schemas.microsoft.com/office/powerpoint/2010/main" xmlns="" val="21275636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14E290-E2F0-4185-99DD-5F7B249A06CB}" type="slidenum">
              <a:rPr lang="en-US" smtClean="0"/>
              <a:pPr/>
              <a:t>19</a:t>
            </a:fld>
            <a:endParaRPr lang="en-US"/>
          </a:p>
        </p:txBody>
      </p:sp>
    </p:spTree>
    <p:extLst>
      <p:ext uri="{BB962C8B-B14F-4D97-AF65-F5344CB8AC3E}">
        <p14:creationId xmlns:p14="http://schemas.microsoft.com/office/powerpoint/2010/main" xmlns="" val="2458835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D1DC0B-2221-4944-A98F-6275AFBF8A38}"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99121-76DE-4B1E-A368-CE85DEB0CB88}"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D1DC0B-2221-4944-A98F-6275AFBF8A38}"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99121-76DE-4B1E-A368-CE85DEB0CB8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D1DC0B-2221-4944-A98F-6275AFBF8A38}"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99121-76DE-4B1E-A368-CE85DEB0CB8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D1DC0B-2221-4944-A98F-6275AFBF8A38}"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99121-76DE-4B1E-A368-CE85DEB0CB8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D1DC0B-2221-4944-A98F-6275AFBF8A38}" type="datetimeFigureOut">
              <a:rPr lang="en-US" smtClean="0"/>
              <a:pPr/>
              <a:t>4/23/2020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4B99121-76DE-4B1E-A368-CE85DEB0CB88}"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D1DC0B-2221-4944-A98F-6275AFBF8A38}" type="datetimeFigureOut">
              <a:rPr lang="en-US" smtClean="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99121-76DE-4B1E-A368-CE85DEB0CB8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D1DC0B-2221-4944-A98F-6275AFBF8A38}" type="datetimeFigureOut">
              <a:rPr lang="en-US" smtClean="0"/>
              <a:pPr/>
              <a:t>4/23/2020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4B99121-76DE-4B1E-A368-CE85DEB0CB88}"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D1DC0B-2221-4944-A98F-6275AFBF8A38}" type="datetimeFigureOut">
              <a:rPr lang="en-US" smtClean="0"/>
              <a:pPr/>
              <a:t>4/23/2020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4B99121-76DE-4B1E-A368-CE85DEB0CB8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D1DC0B-2221-4944-A98F-6275AFBF8A38}" type="datetimeFigureOut">
              <a:rPr lang="en-US" smtClean="0"/>
              <a:pPr/>
              <a:t>4/23/2020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4B99121-76DE-4B1E-A368-CE85DEB0CB8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D1DC0B-2221-4944-A98F-6275AFBF8A38}" type="datetimeFigureOut">
              <a:rPr lang="en-US" smtClean="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99121-76DE-4B1E-A368-CE85DEB0CB8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D1DC0B-2221-4944-A98F-6275AFBF8A38}" type="datetimeFigureOut">
              <a:rPr lang="en-US" smtClean="0"/>
              <a:pPr/>
              <a:t>4/23/2020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4B99121-76DE-4B1E-A368-CE85DEB0CB8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D1DC0B-2221-4944-A98F-6275AFBF8A38}" type="datetimeFigureOut">
              <a:rPr lang="en-US" smtClean="0"/>
              <a:pPr/>
              <a:t>4/23/2020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B99121-76DE-4B1E-A368-CE85DEB0CB8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image" Target="../media/image13.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5400" b="1" dirty="0"/>
              <a:t>STRUCTURE OF ENGLISH AND ITS </a:t>
            </a:r>
            <a:r>
              <a:rPr lang="en-US" sz="5400" b="1" dirty="0" smtClean="0"/>
              <a:t>TEACHING</a:t>
            </a:r>
          </a:p>
          <a:p>
            <a:pPr marL="0" indent="0" algn="ctr">
              <a:buNone/>
            </a:pPr>
            <a:r>
              <a:rPr lang="en-US" sz="5400" b="1" dirty="0" smtClean="0"/>
              <a:t> </a:t>
            </a:r>
            <a:r>
              <a:rPr lang="en-US" sz="5400" b="1" dirty="0"/>
              <a:t>(</a:t>
            </a:r>
            <a:r>
              <a:rPr lang="en-US" sz="5400" b="1" dirty="0" smtClean="0"/>
              <a:t>TEFL 612</a:t>
            </a:r>
            <a:r>
              <a:rPr lang="en-US" sz="5400" b="1" dirty="0"/>
              <a:t>)</a:t>
            </a:r>
            <a:br>
              <a:rPr lang="en-US" sz="5400" b="1" dirty="0"/>
            </a:br>
            <a:endParaRPr lang="en-US" sz="5400" dirty="0"/>
          </a:p>
        </p:txBody>
      </p:sp>
    </p:spTree>
    <p:extLst>
      <p:ext uri="{BB962C8B-B14F-4D97-AF65-F5344CB8AC3E}">
        <p14:creationId xmlns:p14="http://schemas.microsoft.com/office/powerpoint/2010/main" xmlns="" val="42305647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6248400"/>
          </a:xfrm>
        </p:spPr>
        <p:txBody>
          <a:bodyPr>
            <a:normAutofit lnSpcReduction="10000"/>
          </a:bodyPr>
          <a:lstStyle/>
          <a:p>
            <a:pPr algn="just">
              <a:buNone/>
            </a:pPr>
            <a:r>
              <a:rPr lang="en-US" b="1" i="1" dirty="0">
                <a:latin typeface="Times New Roman" panose="02020603050405020304" pitchFamily="18" charset="0"/>
                <a:cs typeface="Times New Roman" panose="02020603050405020304" pitchFamily="18" charset="0"/>
              </a:rPr>
              <a:t>Air flow from the lungs during speech</a:t>
            </a:r>
            <a:endParaRPr lang="en-US"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At first</a:t>
            </a:r>
            <a:r>
              <a:rPr lang="en-US" dirty="0">
                <a:latin typeface="Times New Roman" panose="02020603050405020304" pitchFamily="18" charset="0"/>
                <a:cs typeface="Times New Roman" panose="02020603050405020304" pitchFamily="18" charset="0"/>
              </a:rPr>
              <a:t> 3-4 times as much air is exhaled as during quiet breathing. </a:t>
            </a:r>
            <a:endParaRPr lang="en-US" dirty="0" smtClean="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Second</a:t>
            </a:r>
            <a:r>
              <a:rPr lang="en-US" dirty="0">
                <a:latin typeface="Times New Roman" panose="02020603050405020304" pitchFamily="18" charset="0"/>
                <a:cs typeface="Times New Roman" panose="02020603050405020304" pitchFamily="18" charset="0"/>
              </a:rPr>
              <a:t>, in speech the normal breathing system is changed radically, inhalation is </a:t>
            </a:r>
            <a:r>
              <a:rPr lang="en-US" dirty="0">
                <a:solidFill>
                  <a:srgbClr val="FF0000"/>
                </a:solidFill>
                <a:latin typeface="Times New Roman" panose="02020603050405020304" pitchFamily="18" charset="0"/>
                <a:cs typeface="Times New Roman" panose="02020603050405020304" pitchFamily="18" charset="0"/>
              </a:rPr>
              <a:t>more rapid </a:t>
            </a:r>
            <a:r>
              <a:rPr lang="en-US" dirty="0">
                <a:latin typeface="Times New Roman" panose="02020603050405020304" pitchFamily="18" charset="0"/>
                <a:cs typeface="Times New Roman" panose="02020603050405020304" pitchFamily="18" charset="0"/>
              </a:rPr>
              <a:t>and exhalation is much </a:t>
            </a:r>
            <a:r>
              <a:rPr lang="en-US" dirty="0">
                <a:solidFill>
                  <a:srgbClr val="FF0000"/>
                </a:solidFill>
                <a:latin typeface="Times New Roman" panose="02020603050405020304" pitchFamily="18" charset="0"/>
                <a:cs typeface="Times New Roman" panose="02020603050405020304" pitchFamily="18" charset="0"/>
              </a:rPr>
              <a:t>more drawn</a:t>
            </a: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out</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Third,</a:t>
            </a:r>
            <a:r>
              <a:rPr lang="en-US" dirty="0">
                <a:latin typeface="Times New Roman" panose="02020603050405020304" pitchFamily="18" charset="0"/>
                <a:cs typeface="Times New Roman" panose="02020603050405020304" pitchFamily="18" charset="0"/>
              </a:rPr>
              <a:t> the number of breathes per unit time decreases during speech. </a:t>
            </a:r>
            <a:endParaRPr lang="en-US" dirty="0" smtClean="0">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Fourth</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the flow of air unimpeded during quiet breathing encounters resistance from the obstructions &amp; closures occurring in the throat and the mouth.</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normAutofit/>
          </a:bodyPr>
          <a:lstStyle/>
          <a:p>
            <a:pPr>
              <a:buNone/>
            </a:pPr>
            <a:r>
              <a:rPr lang="en-US" dirty="0" smtClean="0"/>
              <a:t>The above is a simple phrase structure rule. Other accurate descriptions of noun phrases will be modified later.</a:t>
            </a:r>
          </a:p>
          <a:p>
            <a:pPr>
              <a:buNone/>
            </a:pPr>
            <a:r>
              <a:rPr lang="en-US" dirty="0" smtClean="0"/>
              <a:t>e.g. The delicious oranges or the oranges from Israel.</a:t>
            </a:r>
          </a:p>
          <a:p>
            <a:pPr>
              <a:buNone/>
            </a:pPr>
            <a:r>
              <a:rPr lang="en-US" dirty="0" smtClean="0"/>
              <a:t>VP          (Aux) =Main verb</a:t>
            </a:r>
          </a:p>
          <a:p>
            <a:pPr>
              <a:buNone/>
            </a:pPr>
            <a:r>
              <a:rPr lang="en-US" dirty="0" smtClean="0"/>
              <a:t>    VP                        </a:t>
            </a:r>
            <a:r>
              <a:rPr lang="en-US" dirty="0" err="1" smtClean="0"/>
              <a:t>VP</a:t>
            </a:r>
            <a:r>
              <a:rPr lang="en-US" dirty="0" smtClean="0"/>
              <a:t>                          </a:t>
            </a:r>
            <a:r>
              <a:rPr lang="en-US" dirty="0" err="1" smtClean="0"/>
              <a:t>VP</a:t>
            </a:r>
            <a:endParaRPr lang="en-US" dirty="0" smtClean="0"/>
          </a:p>
          <a:p>
            <a:pPr>
              <a:buNone/>
            </a:pPr>
            <a:endParaRPr lang="en-US" dirty="0" smtClean="0"/>
          </a:p>
          <a:p>
            <a:pPr>
              <a:buNone/>
            </a:pPr>
            <a:r>
              <a:rPr lang="en-US" dirty="0" smtClean="0"/>
              <a:t>Aux     V               Aux    V                       </a:t>
            </a:r>
            <a:r>
              <a:rPr lang="en-US" dirty="0" err="1" smtClean="0"/>
              <a:t>V</a:t>
            </a:r>
            <a:r>
              <a:rPr lang="en-US" dirty="0" smtClean="0"/>
              <a:t>               </a:t>
            </a:r>
          </a:p>
          <a:p>
            <a:pPr>
              <a:buNone/>
            </a:pPr>
            <a:r>
              <a:rPr lang="en-US" dirty="0" smtClean="0"/>
              <a:t>Has      eaten       will     eat                  eats (VP made   </a:t>
            </a:r>
            <a:br>
              <a:rPr lang="en-US" dirty="0" smtClean="0"/>
            </a:br>
            <a:r>
              <a:rPr lang="en-US" dirty="0" smtClean="0"/>
              <a:t>                                                of only one main verb)   </a:t>
            </a:r>
            <a:endParaRPr lang="en-US" dirty="0"/>
          </a:p>
        </p:txBody>
      </p:sp>
      <p:cxnSp>
        <p:nvCxnSpPr>
          <p:cNvPr id="5" name="Straight Arrow Connector 4"/>
          <p:cNvCxnSpPr/>
          <p:nvPr/>
        </p:nvCxnSpPr>
        <p:spPr>
          <a:xfrm>
            <a:off x="990600" y="32004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342900" y="4076700"/>
            <a:ext cx="5334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914400" y="4038600"/>
            <a:ext cx="4572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009900" y="4000500"/>
            <a:ext cx="4572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3505200" y="3962400"/>
            <a:ext cx="381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829300" y="4457700"/>
            <a:ext cx="990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705600"/>
          </a:xfrm>
        </p:spPr>
        <p:txBody>
          <a:bodyPr>
            <a:normAutofit lnSpcReduction="10000"/>
          </a:bodyPr>
          <a:lstStyle/>
          <a:p>
            <a:pPr>
              <a:buNone/>
            </a:pPr>
            <a:r>
              <a:rPr lang="en-US" dirty="0" smtClean="0"/>
              <a:t>Again this rule is one simple rule that allow us to generate only one kind of VP which is made up of only a main verb, or of one auxiliary verb or modal and a main verb.</a:t>
            </a:r>
          </a:p>
          <a:p>
            <a:pPr>
              <a:buNone/>
            </a:pPr>
            <a:r>
              <a:rPr lang="en-US" dirty="0" smtClean="0"/>
              <a:t>Auxiliary verbs are forms of have, be or do that occurs in aux, a syntactic position before verb.</a:t>
            </a:r>
          </a:p>
          <a:p>
            <a:pPr>
              <a:buNone/>
            </a:pPr>
            <a:r>
              <a:rPr lang="en-US" dirty="0" smtClean="0"/>
              <a:t>Main verb: that occurs under V and is head of VP.</a:t>
            </a:r>
          </a:p>
          <a:p>
            <a:pPr>
              <a:buNone/>
            </a:pPr>
            <a:r>
              <a:rPr lang="en-US" dirty="0" smtClean="0"/>
              <a:t>Modal verbs: class of verbs (can, could, may, might etc.) that occur in Aux. compare the following.</a:t>
            </a:r>
          </a:p>
          <a:p>
            <a:pPr>
              <a:buNone/>
            </a:pPr>
            <a:r>
              <a:rPr lang="en-US" dirty="0" smtClean="0"/>
              <a:t>E.G </a:t>
            </a:r>
            <a:r>
              <a:rPr lang="en-US" dirty="0" err="1" smtClean="0"/>
              <a:t>Baye</a:t>
            </a:r>
            <a:r>
              <a:rPr lang="en-US" dirty="0" smtClean="0"/>
              <a:t> </a:t>
            </a:r>
            <a:r>
              <a:rPr lang="en-US" i="1" u="sng" dirty="0" smtClean="0"/>
              <a:t>should have been reading</a:t>
            </a:r>
            <a:r>
              <a:rPr lang="en-US" dirty="0" smtClean="0"/>
              <a:t> under the tree.</a:t>
            </a:r>
          </a:p>
          <a:p>
            <a:pPr>
              <a:buNone/>
            </a:pPr>
            <a:r>
              <a:rPr lang="en-US" dirty="0" smtClean="0"/>
              <a:t>       </a:t>
            </a:r>
            <a:r>
              <a:rPr lang="en-US" dirty="0" err="1" smtClean="0"/>
              <a:t>Baye</a:t>
            </a:r>
            <a:r>
              <a:rPr lang="en-US" dirty="0" smtClean="0"/>
              <a:t>  </a:t>
            </a:r>
            <a:r>
              <a:rPr lang="en-US" i="1" u="sng" dirty="0" smtClean="0"/>
              <a:t>have should been reading</a:t>
            </a:r>
            <a:r>
              <a:rPr lang="en-US" dirty="0" smtClean="0"/>
              <a:t> under the tree.</a:t>
            </a:r>
          </a:p>
          <a:p>
            <a:pPr>
              <a:buNone/>
            </a:pPr>
            <a:r>
              <a:rPr lang="en-US" dirty="0" err="1" smtClean="0"/>
              <a:t>Nagation</a:t>
            </a:r>
            <a:r>
              <a:rPr lang="en-US" dirty="0" smtClean="0"/>
              <a:t>: causing a statement to have the opposite meaning by inserting not b/n Aux. and V.</a:t>
            </a:r>
            <a:endParaRPr lang="en-US" dirty="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normAutofit lnSpcReduction="10000"/>
          </a:bodyPr>
          <a:lstStyle/>
          <a:p>
            <a:pPr>
              <a:buNone/>
            </a:pPr>
            <a:r>
              <a:rPr lang="en-US" dirty="0" smtClean="0"/>
              <a:t>Don’t use double negatives. (though it is still used in southeastern US English speakers, African American English speakers and Hispanic English speakers, and even among blue collar speakers than white collar). In earlier </a:t>
            </a:r>
            <a:r>
              <a:rPr lang="en-US" dirty="0" err="1" smtClean="0"/>
              <a:t>varities</a:t>
            </a:r>
            <a:r>
              <a:rPr lang="en-US" dirty="0" smtClean="0"/>
              <a:t> of English, even triple and quadruple negatives were not uncommon. Why not now? Suggest.</a:t>
            </a:r>
          </a:p>
          <a:p>
            <a:pPr>
              <a:buNone/>
            </a:pPr>
            <a:r>
              <a:rPr lang="en-US" dirty="0" err="1" smtClean="0"/>
              <a:t>e.g</a:t>
            </a:r>
            <a:r>
              <a:rPr lang="en-US" dirty="0" smtClean="0"/>
              <a:t> </a:t>
            </a:r>
            <a:r>
              <a:rPr lang="en-US" dirty="0" err="1" smtClean="0"/>
              <a:t>Spanish:Juan</a:t>
            </a:r>
            <a:r>
              <a:rPr lang="en-US" dirty="0" smtClean="0"/>
              <a:t> no </a:t>
            </a:r>
            <a:r>
              <a:rPr lang="en-US" dirty="0" err="1" smtClean="0"/>
              <a:t>sabe</a:t>
            </a:r>
            <a:r>
              <a:rPr lang="en-US" dirty="0" smtClean="0"/>
              <a:t> nada.</a:t>
            </a:r>
          </a:p>
          <a:p>
            <a:pPr>
              <a:buNone/>
            </a:pPr>
            <a:r>
              <a:rPr lang="en-US" dirty="0" smtClean="0"/>
              <a:t>                     Juan no knows nothing.</a:t>
            </a:r>
          </a:p>
          <a:p>
            <a:pPr>
              <a:buNone/>
            </a:pPr>
            <a:r>
              <a:rPr lang="en-US" dirty="0" smtClean="0"/>
              <a:t>English: Juan don’t know nothing.</a:t>
            </a:r>
          </a:p>
          <a:p>
            <a:pPr>
              <a:buNone/>
            </a:pPr>
            <a:r>
              <a:rPr lang="en-US" dirty="0" smtClean="0"/>
              <a:t>Middle English: He </a:t>
            </a:r>
            <a:r>
              <a:rPr lang="en-US" dirty="0" err="1" smtClean="0"/>
              <a:t>nevereyet</a:t>
            </a:r>
            <a:r>
              <a:rPr lang="en-US" dirty="0" smtClean="0"/>
              <a:t> no </a:t>
            </a:r>
            <a:r>
              <a:rPr lang="en-US" dirty="0" err="1" smtClean="0"/>
              <a:t>villeynye</a:t>
            </a:r>
            <a:r>
              <a:rPr lang="en-US" dirty="0" smtClean="0"/>
              <a:t> ne </a:t>
            </a:r>
            <a:r>
              <a:rPr lang="en-US" dirty="0" err="1" smtClean="0"/>
              <a:t>sayde</a:t>
            </a:r>
            <a:endParaRPr lang="en-US" dirty="0" smtClean="0"/>
          </a:p>
          <a:p>
            <a:pPr>
              <a:buNone/>
            </a:pPr>
            <a:r>
              <a:rPr lang="en-US" dirty="0" smtClean="0"/>
              <a:t>                             He never yet no villainy not said.</a:t>
            </a:r>
            <a:endParaRPr lang="en-US" dirty="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324600"/>
          </a:xfrm>
        </p:spPr>
        <p:txBody>
          <a:bodyPr>
            <a:normAutofit lnSpcReduction="10000"/>
          </a:bodyPr>
          <a:lstStyle/>
          <a:p>
            <a:pPr algn="ctr">
              <a:buNone/>
            </a:pPr>
            <a:r>
              <a:rPr lang="en-US" dirty="0" smtClean="0"/>
              <a:t>Subject auxiliary inversion</a:t>
            </a:r>
          </a:p>
          <a:p>
            <a:pPr>
              <a:buNone/>
            </a:pPr>
            <a:r>
              <a:rPr lang="en-US" dirty="0" smtClean="0"/>
              <a:t>This is movement of an auxiliary verb to sentence initial position (preceding the subject) to form a question. </a:t>
            </a:r>
            <a:r>
              <a:rPr lang="en-US" dirty="0" err="1" smtClean="0"/>
              <a:t>E.g</a:t>
            </a:r>
            <a:r>
              <a:rPr lang="en-US" dirty="0" smtClean="0"/>
              <a:t> Is </a:t>
            </a:r>
            <a:r>
              <a:rPr lang="en-US" dirty="0" err="1" smtClean="0"/>
              <a:t>Almaz</a:t>
            </a:r>
            <a:r>
              <a:rPr lang="en-US" dirty="0" smtClean="0"/>
              <a:t> singing bravery music?</a:t>
            </a:r>
          </a:p>
          <a:p>
            <a:pPr>
              <a:buNone/>
            </a:pPr>
            <a:r>
              <a:rPr lang="en-US" dirty="0" smtClean="0"/>
              <a:t>N.B Main verbs in English cannot undergo SAI. To invert the main verb and the subject will produce ungrammatical sentence.</a:t>
            </a:r>
          </a:p>
          <a:p>
            <a:pPr>
              <a:buNone/>
            </a:pPr>
            <a:r>
              <a:rPr lang="en-US" dirty="0" smtClean="0"/>
              <a:t>In English is there any occasion where only AUX occurs? There is a rule named </a:t>
            </a:r>
            <a:r>
              <a:rPr lang="en-US" i="1" dirty="0" smtClean="0"/>
              <a:t>tag question formation</a:t>
            </a:r>
            <a:r>
              <a:rPr lang="en-US" dirty="0" smtClean="0"/>
              <a:t> rule. This is a syntactic rule </a:t>
            </a:r>
            <a:r>
              <a:rPr lang="en-US" dirty="0" err="1" smtClean="0"/>
              <a:t>that”copies</a:t>
            </a:r>
            <a:r>
              <a:rPr lang="en-US" dirty="0" smtClean="0"/>
              <a:t>” the subject and an auxiliary or modal verb in a sentence final position. </a:t>
            </a:r>
            <a:r>
              <a:rPr lang="en-US" dirty="0" err="1" smtClean="0"/>
              <a:t>E.g</a:t>
            </a:r>
            <a:r>
              <a:rPr lang="en-US" dirty="0" smtClean="0"/>
              <a:t> </a:t>
            </a:r>
            <a:r>
              <a:rPr lang="en-US" dirty="0" err="1" smtClean="0"/>
              <a:t>Alemu</a:t>
            </a:r>
            <a:r>
              <a:rPr lang="en-US" dirty="0" smtClean="0"/>
              <a:t> should leave, shouldn’t he? </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normAutofit lnSpcReduction="10000"/>
          </a:bodyPr>
          <a:lstStyle/>
          <a:p>
            <a:pPr>
              <a:buNone/>
            </a:pPr>
            <a:r>
              <a:rPr lang="en-US" i="1" dirty="0" smtClean="0"/>
              <a:t>Summary: Main verbs cannot occur in tag questions.</a:t>
            </a:r>
          </a:p>
          <a:p>
            <a:pPr>
              <a:buNone/>
            </a:pPr>
            <a:r>
              <a:rPr lang="en-US" i="1" dirty="0" smtClean="0"/>
              <a:t>Only Aux verbs: undergo SAI</a:t>
            </a:r>
          </a:p>
          <a:p>
            <a:pPr>
              <a:buNone/>
            </a:pPr>
            <a:r>
              <a:rPr lang="en-US" i="1" dirty="0" smtClean="0"/>
              <a:t>                             occur to the left of not</a:t>
            </a:r>
          </a:p>
          <a:p>
            <a:pPr>
              <a:buNone/>
            </a:pPr>
            <a:r>
              <a:rPr lang="en-US" i="1" dirty="0" smtClean="0"/>
              <a:t>                             show up in tag question </a:t>
            </a:r>
          </a:p>
          <a:p>
            <a:pPr>
              <a:buNone/>
            </a:pPr>
            <a:r>
              <a:rPr lang="en-US" i="1" dirty="0" smtClean="0"/>
              <a:t>We may use pleonastic “do” as empty auxiliary to form questions, tags, negative sentences or to emphasize something.</a:t>
            </a:r>
          </a:p>
          <a:p>
            <a:pPr>
              <a:buNone/>
            </a:pPr>
            <a:r>
              <a:rPr lang="en-US" i="1" dirty="0" smtClean="0"/>
              <a:t>e.g. My friends go home. Do my friends go home?</a:t>
            </a:r>
          </a:p>
          <a:p>
            <a:pPr>
              <a:buNone/>
            </a:pPr>
            <a:r>
              <a:rPr lang="en-US" i="1" dirty="0" smtClean="0"/>
              <a:t>       My friends do not go home, do they?</a:t>
            </a:r>
          </a:p>
          <a:p>
            <a:pPr>
              <a:buNone/>
            </a:pPr>
            <a:r>
              <a:rPr lang="en-US" i="1" dirty="0" smtClean="0"/>
              <a:t>       I do clean my office.  N.B. </a:t>
            </a:r>
            <a:r>
              <a:rPr lang="en-US" i="1" u="sng" dirty="0" smtClean="0"/>
              <a:t>pleonastic do is “dummy,” or semantically empty auxiliary verb.</a:t>
            </a:r>
          </a:p>
          <a:p>
            <a:pPr>
              <a:buNone/>
            </a:pPr>
            <a:endParaRPr lang="en-US" i="1" dirty="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lnSpcReduction="10000"/>
          </a:bodyPr>
          <a:lstStyle/>
          <a:p>
            <a:pPr algn="ctr">
              <a:buNone/>
            </a:pPr>
            <a:r>
              <a:rPr lang="en-US" dirty="0" smtClean="0"/>
              <a:t>Adjectives and Adjective Phrases</a:t>
            </a:r>
          </a:p>
          <a:p>
            <a:pPr>
              <a:buNone/>
            </a:pPr>
            <a:r>
              <a:rPr lang="en-US" dirty="0" smtClean="0"/>
              <a:t>- Adjectives are words that describe nouns. Adjectives can themselves be modified by members of functional category DEG which refer for degree such as: </a:t>
            </a:r>
            <a:r>
              <a:rPr lang="en-US" i="1" dirty="0" smtClean="0"/>
              <a:t>so, too, very, rather </a:t>
            </a:r>
            <a:r>
              <a:rPr lang="en-US" dirty="0" smtClean="0"/>
              <a:t>and</a:t>
            </a:r>
            <a:r>
              <a:rPr lang="en-US" i="1" dirty="0" smtClean="0"/>
              <a:t> quite</a:t>
            </a:r>
            <a:r>
              <a:rPr lang="en-US" dirty="0" smtClean="0"/>
              <a:t>. </a:t>
            </a:r>
            <a:r>
              <a:rPr lang="en-US" dirty="0" err="1" smtClean="0"/>
              <a:t>E.g</a:t>
            </a:r>
            <a:r>
              <a:rPr lang="en-US" dirty="0" smtClean="0"/>
              <a:t> the [rather enormous] hog </a:t>
            </a:r>
          </a:p>
          <a:p>
            <a:pPr>
              <a:buNone/>
            </a:pPr>
            <a:r>
              <a:rPr lang="en-US" dirty="0" smtClean="0"/>
              <a:t>                     Deg  </a:t>
            </a:r>
            <a:r>
              <a:rPr lang="en-US" dirty="0" err="1" smtClean="0"/>
              <a:t>Adj</a:t>
            </a:r>
            <a:endParaRPr lang="en-US" dirty="0" smtClean="0"/>
          </a:p>
          <a:p>
            <a:pPr>
              <a:buNone/>
            </a:pPr>
            <a:r>
              <a:rPr lang="en-US" dirty="0" smtClean="0"/>
              <a:t>            a [very happy] child</a:t>
            </a:r>
          </a:p>
          <a:p>
            <a:pPr>
              <a:buNone/>
            </a:pPr>
            <a:r>
              <a:rPr lang="en-US" dirty="0" smtClean="0"/>
              <a:t>                 Deg     Adj.</a:t>
            </a:r>
          </a:p>
          <a:p>
            <a:pPr>
              <a:buNone/>
            </a:pPr>
            <a:r>
              <a:rPr lang="en-US" dirty="0" smtClean="0"/>
              <a:t>Adjective end by: -able, -</a:t>
            </a:r>
            <a:r>
              <a:rPr lang="en-US" dirty="0" err="1" smtClean="0"/>
              <a:t>ible</a:t>
            </a:r>
            <a:r>
              <a:rPr lang="en-US" dirty="0" smtClean="0"/>
              <a:t>, -al, -</a:t>
            </a:r>
            <a:r>
              <a:rPr lang="en-US" dirty="0" err="1" smtClean="0"/>
              <a:t>ful</a:t>
            </a:r>
            <a:r>
              <a:rPr lang="en-US" dirty="0" smtClean="0"/>
              <a:t>, -</a:t>
            </a:r>
            <a:r>
              <a:rPr lang="en-US" dirty="0" err="1" smtClean="0"/>
              <a:t>ic</a:t>
            </a:r>
            <a:r>
              <a:rPr lang="en-US" dirty="0" smtClean="0"/>
              <a:t>, -less, -</a:t>
            </a:r>
            <a:r>
              <a:rPr lang="en-US" dirty="0" err="1" smtClean="0"/>
              <a:t>ous</a:t>
            </a:r>
            <a:r>
              <a:rPr lang="en-US" dirty="0" smtClean="0"/>
              <a:t> as in: understandable, influential, functional, helpful, beautiful, artistic, submissive, creative, careless, dangerous etc.  </a:t>
            </a:r>
            <a:endParaRPr lang="en-US" dirty="0"/>
          </a:p>
        </p:txBody>
      </p:sp>
      <p:cxnSp>
        <p:nvCxnSpPr>
          <p:cNvPr id="8" name="Straight Arrow Connector 7"/>
          <p:cNvCxnSpPr/>
          <p:nvPr/>
        </p:nvCxnSpPr>
        <p:spPr>
          <a:xfrm rot="5400000">
            <a:off x="2134394" y="2971006"/>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a:off x="3124994" y="2971006"/>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1905794" y="4037806"/>
            <a:ext cx="3040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2934494" y="4076700"/>
            <a:ext cx="2278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458200" cy="6477000"/>
          </a:xfrm>
        </p:spPr>
        <p:txBody>
          <a:bodyPr/>
          <a:lstStyle/>
          <a:p>
            <a:pPr>
              <a:buNone/>
            </a:pPr>
            <a:r>
              <a:rPr lang="en-US" dirty="0" smtClean="0"/>
              <a:t>Adjectives can be formed from nouns, verbs and from other adjectives by adding suffixes.</a:t>
            </a:r>
          </a:p>
          <a:p>
            <a:pPr>
              <a:buNone/>
            </a:pPr>
            <a:r>
              <a:rPr lang="en-US" dirty="0" err="1" smtClean="0"/>
              <a:t>e.g</a:t>
            </a:r>
            <a:r>
              <a:rPr lang="en-US" dirty="0" smtClean="0"/>
              <a:t> nature=natural</a:t>
            </a:r>
          </a:p>
          <a:p>
            <a:pPr>
              <a:buNone/>
            </a:pPr>
            <a:r>
              <a:rPr lang="en-US" dirty="0" smtClean="0"/>
              <a:t>       ice=ic</a:t>
            </a:r>
            <a:r>
              <a:rPr lang="en-US" b="1" dirty="0" smtClean="0"/>
              <a:t>y</a:t>
            </a:r>
            <a:r>
              <a:rPr lang="en-US" dirty="0" smtClean="0"/>
              <a:t>                                 wind=wind</a:t>
            </a:r>
            <a:r>
              <a:rPr lang="en-US" b="1" dirty="0" smtClean="0"/>
              <a:t>y</a:t>
            </a:r>
          </a:p>
          <a:p>
            <a:pPr>
              <a:buNone/>
            </a:pPr>
            <a:r>
              <a:rPr lang="en-US" dirty="0" smtClean="0"/>
              <a:t>       beauty=beauti</a:t>
            </a:r>
            <a:r>
              <a:rPr lang="en-US" b="1" dirty="0" smtClean="0"/>
              <a:t>ful</a:t>
            </a:r>
            <a:r>
              <a:rPr lang="en-US" dirty="0" smtClean="0"/>
              <a:t>               enjoy=enjoy</a:t>
            </a:r>
            <a:r>
              <a:rPr lang="en-US" b="1" dirty="0" smtClean="0"/>
              <a:t>able</a:t>
            </a:r>
          </a:p>
          <a:p>
            <a:pPr>
              <a:buNone/>
            </a:pPr>
            <a:r>
              <a:rPr lang="en-US" dirty="0" smtClean="0"/>
              <a:t>        mystery=mysteri</a:t>
            </a:r>
            <a:r>
              <a:rPr lang="en-US" b="1" dirty="0" smtClean="0"/>
              <a:t>ous</a:t>
            </a:r>
            <a:r>
              <a:rPr lang="en-US" dirty="0" smtClean="0"/>
              <a:t>         help =help</a:t>
            </a:r>
            <a:r>
              <a:rPr lang="en-US" b="1" dirty="0" smtClean="0"/>
              <a:t>ful</a:t>
            </a:r>
          </a:p>
          <a:p>
            <a:pPr>
              <a:buNone/>
            </a:pPr>
            <a:r>
              <a:rPr lang="en-US" dirty="0" smtClean="0"/>
              <a:t>        history=histor</a:t>
            </a:r>
            <a:r>
              <a:rPr lang="en-US" b="1" dirty="0" smtClean="0"/>
              <a:t>ic </a:t>
            </a:r>
            <a:r>
              <a:rPr lang="en-US" dirty="0" smtClean="0"/>
              <a:t>                 obey=obedi</a:t>
            </a:r>
            <a:r>
              <a:rPr lang="en-US" b="1" dirty="0" smtClean="0"/>
              <a:t>ent</a:t>
            </a:r>
          </a:p>
          <a:p>
            <a:pPr>
              <a:buNone/>
            </a:pPr>
            <a:r>
              <a:rPr lang="en-US" dirty="0" smtClean="0"/>
              <a:t>        accident=accident</a:t>
            </a:r>
            <a:r>
              <a:rPr lang="en-US" b="1" dirty="0" smtClean="0"/>
              <a:t>al</a:t>
            </a:r>
            <a:r>
              <a:rPr lang="en-US" dirty="0" smtClean="0"/>
              <a:t>           play=play</a:t>
            </a:r>
            <a:r>
              <a:rPr lang="en-US" b="1" dirty="0" smtClean="0"/>
              <a:t>ful</a:t>
            </a:r>
          </a:p>
          <a:p>
            <a:pPr>
              <a:buNone/>
            </a:pPr>
            <a:r>
              <a:rPr lang="en-US" dirty="0" smtClean="0"/>
              <a:t>        danger=danger</a:t>
            </a:r>
            <a:r>
              <a:rPr lang="en-US" b="1" dirty="0" smtClean="0"/>
              <a:t>ous</a:t>
            </a:r>
            <a:r>
              <a:rPr lang="en-US" dirty="0" smtClean="0"/>
              <a:t>             talk=talk</a:t>
            </a:r>
            <a:r>
              <a:rPr lang="en-US" b="1" dirty="0" smtClean="0"/>
              <a:t>ative</a:t>
            </a:r>
          </a:p>
          <a:p>
            <a:pPr>
              <a:buNone/>
            </a:pPr>
            <a:r>
              <a:rPr lang="en-US" dirty="0" smtClean="0"/>
              <a:t>        length=long                          comic=comic</a:t>
            </a:r>
            <a:r>
              <a:rPr lang="en-US" b="1" dirty="0" smtClean="0"/>
              <a:t>al</a:t>
            </a:r>
          </a:p>
          <a:p>
            <a:pPr>
              <a:buNone/>
            </a:pPr>
            <a:r>
              <a:rPr lang="en-US" dirty="0" smtClean="0"/>
              <a:t>         star=star</a:t>
            </a:r>
            <a:r>
              <a:rPr lang="en-US" b="1" dirty="0" smtClean="0"/>
              <a:t>ry </a:t>
            </a:r>
            <a:r>
              <a:rPr lang="en-US" dirty="0" smtClean="0"/>
              <a:t>                          correct=correct</a:t>
            </a:r>
            <a:r>
              <a:rPr lang="en-US" b="1" dirty="0" smtClean="0"/>
              <a:t>ive</a:t>
            </a:r>
            <a:endParaRPr lang="en-US" b="1" dirty="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00800"/>
          </a:xfrm>
        </p:spPr>
        <p:txBody>
          <a:bodyPr>
            <a:normAutofit lnSpcReduction="10000"/>
          </a:bodyPr>
          <a:lstStyle/>
          <a:p>
            <a:pPr>
              <a:buNone/>
            </a:pPr>
            <a:r>
              <a:rPr lang="en-US" dirty="0" smtClean="0"/>
              <a:t>Types of adjectives: articles, possessive adjectives, demonstrative adjectives, coordinate (list of adjectives joined by commas/and), numbers, interrogative, indefinite, attributive (expressing traits, qualities &amp; features like real, best, perfect…)</a:t>
            </a:r>
          </a:p>
          <a:p>
            <a:pPr>
              <a:buNone/>
            </a:pPr>
            <a:r>
              <a:rPr lang="en-US" dirty="0" smtClean="0"/>
              <a:t>Adjective Phrase: is a group of words that describe a noun or pronoun in a sentence.</a:t>
            </a:r>
          </a:p>
          <a:p>
            <a:pPr>
              <a:buNone/>
            </a:pPr>
            <a:r>
              <a:rPr lang="en-US" dirty="0" smtClean="0"/>
              <a:t>Their position may be </a:t>
            </a:r>
            <a:r>
              <a:rPr lang="en-US" dirty="0" err="1" smtClean="0"/>
              <a:t>prenominal</a:t>
            </a:r>
            <a:r>
              <a:rPr lang="en-US" dirty="0" smtClean="0"/>
              <a:t> (before noun), </a:t>
            </a:r>
            <a:r>
              <a:rPr lang="en-US" dirty="0" err="1" smtClean="0"/>
              <a:t>postnominal</a:t>
            </a:r>
            <a:r>
              <a:rPr lang="en-US" dirty="0" smtClean="0"/>
              <a:t> (after noun phrases), predicate position immediately following linking verbs.</a:t>
            </a:r>
          </a:p>
          <a:p>
            <a:pPr>
              <a:buNone/>
            </a:pPr>
            <a:r>
              <a:rPr lang="en-US" dirty="0" err="1" smtClean="0"/>
              <a:t>e.g</a:t>
            </a:r>
            <a:r>
              <a:rPr lang="en-US" dirty="0" smtClean="0"/>
              <a:t> the enormous hog (</a:t>
            </a:r>
            <a:r>
              <a:rPr lang="en-US" dirty="0" err="1" smtClean="0"/>
              <a:t>prenominal</a:t>
            </a:r>
            <a:r>
              <a:rPr lang="en-US" dirty="0" smtClean="0"/>
              <a:t> position)</a:t>
            </a:r>
          </a:p>
          <a:p>
            <a:pPr>
              <a:buNone/>
            </a:pPr>
            <a:r>
              <a:rPr lang="en-US" dirty="0" smtClean="0"/>
              <a:t>       the options available (</a:t>
            </a:r>
            <a:r>
              <a:rPr lang="en-US" dirty="0" err="1" smtClean="0"/>
              <a:t>postnominal</a:t>
            </a:r>
            <a:r>
              <a:rPr lang="en-US" dirty="0" smtClean="0"/>
              <a:t>)  </a:t>
            </a:r>
            <a:endParaRPr lang="en-US" dirty="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686800" cy="6400800"/>
          </a:xfrm>
        </p:spPr>
        <p:txBody>
          <a:bodyPr/>
          <a:lstStyle/>
          <a:p>
            <a:pPr>
              <a:buNone/>
            </a:pPr>
            <a:r>
              <a:rPr lang="en-US" dirty="0" smtClean="0"/>
              <a:t>The beef tasted very interesting (predicate position</a:t>
            </a:r>
          </a:p>
          <a:p>
            <a:pPr>
              <a:buNone/>
            </a:pPr>
            <a:r>
              <a:rPr lang="en-US" dirty="0" smtClean="0"/>
              <a:t>Linking verb is verb that links the subject of a sentence with a phrase that describes it, usually an adjective phrase.</a:t>
            </a:r>
          </a:p>
          <a:p>
            <a:pPr>
              <a:buNone/>
            </a:pPr>
            <a:r>
              <a:rPr lang="en-US" dirty="0" smtClean="0"/>
              <a:t>Look at the following tree diagram</a:t>
            </a:r>
          </a:p>
          <a:p>
            <a:pPr>
              <a:buNone/>
            </a:pPr>
            <a:r>
              <a:rPr lang="en-US" dirty="0" smtClean="0"/>
              <a:t>           S                                                      </a:t>
            </a:r>
            <a:r>
              <a:rPr lang="en-US" dirty="0" err="1" smtClean="0"/>
              <a:t>S</a:t>
            </a:r>
            <a:endParaRPr lang="en-US" dirty="0" smtClean="0"/>
          </a:p>
          <a:p>
            <a:pPr>
              <a:buNone/>
            </a:pPr>
            <a:r>
              <a:rPr lang="en-US" dirty="0" smtClean="0"/>
              <a:t>NP           VP                                          NP     VP</a:t>
            </a:r>
          </a:p>
          <a:p>
            <a:pPr>
              <a:buNone/>
            </a:pPr>
            <a:r>
              <a:rPr lang="en-US" dirty="0" smtClean="0"/>
              <a:t> N         V      AP                                      N     V   NP</a:t>
            </a:r>
          </a:p>
          <a:p>
            <a:pPr>
              <a:buNone/>
            </a:pPr>
            <a:r>
              <a:rPr lang="en-US" dirty="0" smtClean="0"/>
              <a:t>He       feels                                         she  gets</a:t>
            </a:r>
          </a:p>
          <a:p>
            <a:pPr>
              <a:buNone/>
            </a:pPr>
            <a:r>
              <a:rPr lang="en-US" dirty="0" smtClean="0"/>
              <a:t>                  Deg      A                                          AP     N</a:t>
            </a:r>
          </a:p>
          <a:p>
            <a:pPr>
              <a:buNone/>
            </a:pPr>
            <a:r>
              <a:rPr lang="en-US" dirty="0" smtClean="0"/>
              <a:t>                 very     depressed                          tiny   dolls</a:t>
            </a:r>
            <a:endParaRPr lang="en-US" dirty="0"/>
          </a:p>
        </p:txBody>
      </p:sp>
      <p:cxnSp>
        <p:nvCxnSpPr>
          <p:cNvPr id="5" name="Straight Connector 4"/>
          <p:cNvCxnSpPr/>
          <p:nvPr/>
        </p:nvCxnSpPr>
        <p:spPr>
          <a:xfrm rot="16200000" flipH="1">
            <a:off x="1447800" y="3200400"/>
            <a:ext cx="304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10800000" flipV="1">
            <a:off x="914400" y="3124200"/>
            <a:ext cx="4572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981200" y="3657600"/>
            <a:ext cx="4572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1600200" y="3733800"/>
            <a:ext cx="4572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419100" y="3924300"/>
            <a:ext cx="228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667000" y="4495800"/>
            <a:ext cx="533400"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2247900" y="4610100"/>
            <a:ext cx="5334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6705600" y="3200400"/>
            <a:ext cx="4572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6248400" y="3276600"/>
            <a:ext cx="5334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6249194" y="3962400"/>
            <a:ext cx="304006"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7391400" y="3733800"/>
            <a:ext cx="304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7048500" y="3771900"/>
            <a:ext cx="3048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16200000" flipH="1">
            <a:off x="7772400" y="4343400"/>
            <a:ext cx="68580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7277100" y="4533900"/>
            <a:ext cx="6858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8230394" y="5715000"/>
            <a:ext cx="304006"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7315200" y="5715000"/>
            <a:ext cx="3048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77000"/>
          </a:xfrm>
        </p:spPr>
        <p:txBody>
          <a:bodyPr>
            <a:normAutofit lnSpcReduction="10000"/>
          </a:bodyPr>
          <a:lstStyle/>
          <a:p>
            <a:pPr algn="ctr">
              <a:buNone/>
            </a:pPr>
            <a:r>
              <a:rPr lang="en-US" dirty="0" smtClean="0"/>
              <a:t>Verbs and verb phrases</a:t>
            </a:r>
          </a:p>
          <a:p>
            <a:pPr>
              <a:buNone/>
            </a:pPr>
            <a:r>
              <a:rPr lang="en-US" dirty="0" smtClean="0"/>
              <a:t>Verbs are basic building blocks of a sentence. Verbs have as many as five forms or morphological structures: infinitive, present tense, past tense, present participle and past participle. Syntactically, verbs can be divided into three groups as </a:t>
            </a:r>
            <a:r>
              <a:rPr lang="en-US" b="1" dirty="0" smtClean="0"/>
              <a:t>auxiliary, main</a:t>
            </a:r>
            <a:r>
              <a:rPr lang="en-US" dirty="0" smtClean="0"/>
              <a:t> and </a:t>
            </a:r>
            <a:r>
              <a:rPr lang="en-US" b="1" dirty="0" smtClean="0"/>
              <a:t>modal</a:t>
            </a:r>
            <a:r>
              <a:rPr lang="en-US" dirty="0" smtClean="0"/>
              <a:t>.</a:t>
            </a:r>
          </a:p>
          <a:p>
            <a:pPr>
              <a:buNone/>
            </a:pPr>
            <a:r>
              <a:rPr lang="en-US" b="1" dirty="0" smtClean="0"/>
              <a:t>Auxiliary verb</a:t>
            </a:r>
            <a:r>
              <a:rPr lang="en-US" dirty="0" smtClean="0"/>
              <a:t>: form of ‘have’, ‘be’ or ‘do’ that occurs in aux, a syntactic position preceding v.</a:t>
            </a:r>
          </a:p>
          <a:p>
            <a:pPr>
              <a:buNone/>
            </a:pPr>
            <a:r>
              <a:rPr lang="en-US" dirty="0" smtClean="0"/>
              <a:t>Main verb: verb that occurs under v and is head of </a:t>
            </a:r>
            <a:r>
              <a:rPr lang="en-US" dirty="0" err="1" smtClean="0"/>
              <a:t>vp</a:t>
            </a:r>
            <a:r>
              <a:rPr lang="en-US" dirty="0" smtClean="0"/>
              <a:t>.</a:t>
            </a:r>
          </a:p>
          <a:p>
            <a:pPr>
              <a:buNone/>
            </a:pPr>
            <a:r>
              <a:rPr lang="en-US" dirty="0" smtClean="0"/>
              <a:t>Modal verb: class of verbs (can/could, may/might, etc.) that occur in Aux.</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458200" cy="6477000"/>
          </a:xfrm>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However, these changes in the normal breathing pattern (i.e. exchange of oxygen and carbon dioxide) caused during speech will create </a:t>
            </a:r>
            <a:r>
              <a:rPr lang="en-US" b="1" dirty="0">
                <a:solidFill>
                  <a:srgbClr val="FF0000"/>
                </a:solidFill>
                <a:latin typeface="Times New Roman" panose="02020603050405020304" pitchFamily="18" charset="0"/>
                <a:cs typeface="Times New Roman" panose="02020603050405020304" pitchFamily="18" charset="0"/>
              </a:rPr>
              <a:t>no discomfort </a:t>
            </a:r>
            <a:r>
              <a:rPr lang="en-US" dirty="0">
                <a:latin typeface="Times New Roman" panose="02020603050405020304" pitchFamily="18" charset="0"/>
                <a:cs typeface="Times New Roman" panose="02020603050405020304" pitchFamily="18" charset="0"/>
              </a:rPr>
              <a:t>to the speaker. </a:t>
            </a:r>
          </a:p>
          <a:p>
            <a:pPr algn="just"/>
            <a:r>
              <a:rPr lang="en-US" dirty="0">
                <a:latin typeface="Times New Roman" panose="02020603050405020304" pitchFamily="18" charset="0"/>
                <a:cs typeface="Times New Roman" panose="02020603050405020304" pitchFamily="18" charset="0"/>
              </a:rPr>
              <a:t>Contraction of the diaphragm (sheet of muscular tissue that separates the chest cavity from the abdominal region) results </a:t>
            </a:r>
            <a:r>
              <a:rPr lang="en-US" dirty="0">
                <a:solidFill>
                  <a:srgbClr val="FF0000"/>
                </a:solidFill>
                <a:latin typeface="Times New Roman" panose="02020603050405020304" pitchFamily="18" charset="0"/>
                <a:cs typeface="Times New Roman" panose="02020603050405020304" pitchFamily="18" charset="0"/>
              </a:rPr>
              <a:t>expansion of lungs</a:t>
            </a:r>
            <a:r>
              <a:rPr lang="en-US" dirty="0">
                <a:latin typeface="Times New Roman" panose="02020603050405020304" pitchFamily="18" charset="0"/>
                <a:cs typeface="Times New Roman" panose="02020603050405020304" pitchFamily="18" charset="0"/>
              </a:rPr>
              <a:t> during quiet breathing and speech.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Others </a:t>
            </a:r>
            <a:r>
              <a:rPr lang="en-US" dirty="0">
                <a:latin typeface="Times New Roman" panose="02020603050405020304" pitchFamily="18" charset="0"/>
                <a:cs typeface="Times New Roman" panose="02020603050405020304" pitchFamily="18" charset="0"/>
              </a:rPr>
              <a:t>that play a significant role are the set of muscles b/n the ribs in the rib cage.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Then</a:t>
            </a:r>
            <a:r>
              <a:rPr lang="en-US" dirty="0">
                <a:latin typeface="Times New Roman" panose="02020603050405020304" pitchFamily="18" charset="0"/>
                <a:cs typeface="Times New Roman" panose="02020603050405020304" pitchFamily="18" charset="0"/>
              </a:rPr>
              <a:t>, the lungs stretch and shrink to inhale and exhale air with special adaptation of humans’ breathing system during speech.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553200"/>
          </a:xfrm>
        </p:spPr>
        <p:txBody>
          <a:bodyPr>
            <a:normAutofit lnSpcReduction="10000"/>
          </a:bodyPr>
          <a:lstStyle/>
          <a:p>
            <a:pPr>
              <a:buNone/>
            </a:pPr>
            <a:r>
              <a:rPr lang="en-US" dirty="0" smtClean="0"/>
              <a:t>Examples:</a:t>
            </a:r>
          </a:p>
          <a:p>
            <a:pPr>
              <a:buNone/>
            </a:pPr>
            <a:r>
              <a:rPr lang="en-US" dirty="0" smtClean="0"/>
              <a:t>Main verbs: feel, go, eat, run, hope</a:t>
            </a:r>
          </a:p>
          <a:p>
            <a:pPr>
              <a:buNone/>
            </a:pPr>
            <a:r>
              <a:rPr lang="en-US" dirty="0" smtClean="0"/>
              <a:t>             </a:t>
            </a:r>
            <a:r>
              <a:rPr lang="en-US" dirty="0" err="1" smtClean="0"/>
              <a:t>Moges</a:t>
            </a:r>
            <a:r>
              <a:rPr lang="en-US" dirty="0" smtClean="0"/>
              <a:t> </a:t>
            </a:r>
            <a:r>
              <a:rPr lang="en-US" u="sng" dirty="0" smtClean="0"/>
              <a:t>feels </a:t>
            </a:r>
            <a:r>
              <a:rPr lang="en-US" dirty="0" smtClean="0"/>
              <a:t>happy.</a:t>
            </a:r>
          </a:p>
          <a:p>
            <a:pPr>
              <a:buNone/>
            </a:pPr>
            <a:r>
              <a:rPr lang="en-US" dirty="0" smtClean="0"/>
              <a:t>                          </a:t>
            </a:r>
            <a:r>
              <a:rPr lang="en-US" u="sng" dirty="0" smtClean="0"/>
              <a:t>went</a:t>
            </a:r>
            <a:r>
              <a:rPr lang="en-US" dirty="0" smtClean="0"/>
              <a:t> on a trip.</a:t>
            </a:r>
          </a:p>
          <a:p>
            <a:pPr>
              <a:buNone/>
            </a:pPr>
            <a:r>
              <a:rPr lang="en-US" dirty="0" smtClean="0"/>
              <a:t>                          </a:t>
            </a:r>
            <a:r>
              <a:rPr lang="en-US" u="sng" dirty="0" smtClean="0"/>
              <a:t>ate</a:t>
            </a:r>
            <a:r>
              <a:rPr lang="en-US" dirty="0" smtClean="0"/>
              <a:t> breadfruit.</a:t>
            </a:r>
          </a:p>
          <a:p>
            <a:pPr>
              <a:buNone/>
            </a:pPr>
            <a:r>
              <a:rPr lang="en-US" dirty="0" smtClean="0"/>
              <a:t>                          </a:t>
            </a:r>
            <a:r>
              <a:rPr lang="en-US" u="sng" dirty="0" smtClean="0"/>
              <a:t>ran</a:t>
            </a:r>
            <a:r>
              <a:rPr lang="en-US" dirty="0" smtClean="0"/>
              <a:t> the Boston Marathon.</a:t>
            </a:r>
          </a:p>
          <a:p>
            <a:pPr>
              <a:buNone/>
            </a:pPr>
            <a:r>
              <a:rPr lang="en-US" dirty="0" smtClean="0"/>
              <a:t>                          </a:t>
            </a:r>
            <a:r>
              <a:rPr lang="en-US" u="sng" dirty="0" smtClean="0"/>
              <a:t>hopes</a:t>
            </a:r>
            <a:r>
              <a:rPr lang="en-US" dirty="0" smtClean="0"/>
              <a:t> to win the election.</a:t>
            </a:r>
          </a:p>
          <a:p>
            <a:pPr>
              <a:buNone/>
            </a:pPr>
            <a:r>
              <a:rPr lang="en-US" dirty="0" smtClean="0"/>
              <a:t>Auxiliary verbs: have, be</a:t>
            </a:r>
          </a:p>
          <a:p>
            <a:pPr>
              <a:buNone/>
            </a:pPr>
            <a:r>
              <a:rPr lang="en-US" dirty="0" smtClean="0"/>
              <a:t>              </a:t>
            </a:r>
            <a:r>
              <a:rPr lang="en-US" dirty="0" err="1" smtClean="0"/>
              <a:t>Moges</a:t>
            </a:r>
            <a:r>
              <a:rPr lang="en-US" dirty="0" smtClean="0"/>
              <a:t> has eaten too much candy.</a:t>
            </a:r>
          </a:p>
          <a:p>
            <a:pPr>
              <a:buNone/>
            </a:pPr>
            <a:r>
              <a:rPr lang="en-US" dirty="0" smtClean="0"/>
              <a:t>                            is running for his life.</a:t>
            </a:r>
          </a:p>
          <a:p>
            <a:pPr>
              <a:buNone/>
            </a:pPr>
            <a:r>
              <a:rPr lang="en-US" dirty="0" smtClean="0"/>
              <a:t>Modal verbs: may, might, shall, should, will, would, can, could, must</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77000"/>
          </a:xfrm>
        </p:spPr>
        <p:txBody>
          <a:bodyPr/>
          <a:lstStyle/>
          <a:p>
            <a:pPr>
              <a:buNone/>
            </a:pPr>
            <a:r>
              <a:rPr lang="en-US" dirty="0" err="1" smtClean="0"/>
              <a:t>e.g</a:t>
            </a:r>
            <a:r>
              <a:rPr lang="en-US" dirty="0" smtClean="0"/>
              <a:t> </a:t>
            </a:r>
            <a:r>
              <a:rPr lang="en-US" dirty="0" err="1" smtClean="0"/>
              <a:t>Moges</a:t>
            </a:r>
            <a:r>
              <a:rPr lang="en-US" dirty="0" smtClean="0"/>
              <a:t> may/might/shall/should/will/would/can</a:t>
            </a:r>
          </a:p>
          <a:p>
            <a:pPr>
              <a:buNone/>
            </a:pPr>
            <a:r>
              <a:rPr lang="en-US" dirty="0" smtClean="0"/>
              <a:t>… go on a cruise.</a:t>
            </a:r>
          </a:p>
          <a:p>
            <a:pPr>
              <a:buNone/>
            </a:pPr>
            <a:r>
              <a:rPr lang="en-US" dirty="0" smtClean="0"/>
              <a:t>Note that auxiliary, main and modal verbs occur in a certain order in English.</a:t>
            </a:r>
          </a:p>
          <a:p>
            <a:pPr>
              <a:buNone/>
            </a:pPr>
            <a:r>
              <a:rPr lang="en-US" dirty="0" err="1" smtClean="0"/>
              <a:t>e.g</a:t>
            </a:r>
            <a:r>
              <a:rPr lang="en-US" dirty="0" smtClean="0"/>
              <a:t> </a:t>
            </a:r>
            <a:r>
              <a:rPr lang="en-US" dirty="0" err="1" smtClean="0"/>
              <a:t>Azeb</a:t>
            </a:r>
            <a:r>
              <a:rPr lang="en-US" dirty="0" smtClean="0"/>
              <a:t> </a:t>
            </a:r>
            <a:r>
              <a:rPr lang="en-US" u="sng" dirty="0" smtClean="0"/>
              <a:t>should have been reading</a:t>
            </a:r>
            <a:r>
              <a:rPr lang="en-US" dirty="0" smtClean="0"/>
              <a:t> under the tree.</a:t>
            </a:r>
          </a:p>
          <a:p>
            <a:pPr>
              <a:buNone/>
            </a:pPr>
            <a:r>
              <a:rPr lang="en-US" dirty="0" smtClean="0"/>
              <a:t>                 </a:t>
            </a:r>
            <a:r>
              <a:rPr lang="en-US" u="sng" dirty="0" smtClean="0"/>
              <a:t>should be reading</a:t>
            </a:r>
            <a:r>
              <a:rPr lang="en-US" dirty="0" smtClean="0"/>
              <a:t> under the tree.</a:t>
            </a:r>
          </a:p>
          <a:p>
            <a:pPr>
              <a:buNone/>
            </a:pPr>
            <a:r>
              <a:rPr lang="en-US" dirty="0" smtClean="0"/>
              <a:t>                  </a:t>
            </a:r>
            <a:r>
              <a:rPr lang="en-US" u="sng" dirty="0" smtClean="0"/>
              <a:t>should read</a:t>
            </a:r>
            <a:r>
              <a:rPr lang="en-US" dirty="0" smtClean="0"/>
              <a:t> under the tree.</a:t>
            </a:r>
          </a:p>
          <a:p>
            <a:pPr>
              <a:buNone/>
            </a:pPr>
            <a:r>
              <a:rPr lang="en-US" dirty="0" smtClean="0"/>
              <a:t>                  </a:t>
            </a:r>
            <a:r>
              <a:rPr lang="en-US" u="sng" dirty="0" smtClean="0"/>
              <a:t>read </a:t>
            </a:r>
            <a:r>
              <a:rPr lang="en-US" dirty="0" smtClean="0"/>
              <a:t>under the tree.    </a:t>
            </a:r>
            <a:r>
              <a:rPr lang="en-US" b="1" dirty="0" smtClean="0"/>
              <a:t>Not</a:t>
            </a:r>
          </a:p>
          <a:p>
            <a:pPr>
              <a:buNone/>
            </a:pPr>
            <a:r>
              <a:rPr lang="en-US" b="1" dirty="0" smtClean="0"/>
              <a:t>        </a:t>
            </a:r>
            <a:r>
              <a:rPr lang="en-US" dirty="0" err="1" smtClean="0"/>
              <a:t>Azeb</a:t>
            </a:r>
            <a:r>
              <a:rPr lang="en-US" dirty="0" smtClean="0"/>
              <a:t> </a:t>
            </a:r>
            <a:r>
              <a:rPr lang="en-US" u="sng" dirty="0" smtClean="0"/>
              <a:t>have should been reading</a:t>
            </a:r>
            <a:r>
              <a:rPr lang="en-US" dirty="0" smtClean="0"/>
              <a:t> under the tree.</a:t>
            </a:r>
          </a:p>
          <a:p>
            <a:pPr>
              <a:buNone/>
            </a:pPr>
            <a:r>
              <a:rPr lang="en-US" dirty="0" smtClean="0"/>
              <a:t>                  </a:t>
            </a:r>
            <a:r>
              <a:rPr lang="en-US" u="sng" dirty="0" smtClean="0"/>
              <a:t>should reading be</a:t>
            </a:r>
            <a:r>
              <a:rPr lang="en-US" dirty="0" smtClean="0"/>
              <a:t> under the tree.</a:t>
            </a:r>
          </a:p>
          <a:p>
            <a:pPr>
              <a:buNone/>
            </a:pPr>
            <a:r>
              <a:rPr lang="en-US" dirty="0" smtClean="0"/>
              <a:t>                  </a:t>
            </a:r>
            <a:r>
              <a:rPr lang="en-US" u="sng" dirty="0" smtClean="0"/>
              <a:t>read should</a:t>
            </a:r>
            <a:r>
              <a:rPr lang="en-US" dirty="0" smtClean="0"/>
              <a:t> under the tree. </a:t>
            </a:r>
            <a:endParaRPr lang="en-US" dirty="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lstStyle/>
          <a:p>
            <a:pPr>
              <a:buNone/>
            </a:pPr>
            <a:r>
              <a:rPr lang="en-US" dirty="0" smtClean="0"/>
              <a:t>A phrase structure rule for verb phrases</a:t>
            </a:r>
          </a:p>
          <a:p>
            <a:pPr>
              <a:buNone/>
            </a:pPr>
            <a:r>
              <a:rPr lang="en-US" dirty="0" smtClean="0"/>
              <a:t>Main verb is required in a </a:t>
            </a:r>
            <a:r>
              <a:rPr lang="en-US" dirty="0" err="1" smtClean="0"/>
              <a:t>vp</a:t>
            </a:r>
            <a:r>
              <a:rPr lang="en-US" dirty="0" smtClean="0"/>
              <a:t> and is ahead of the </a:t>
            </a:r>
            <a:r>
              <a:rPr lang="en-US" dirty="0" err="1" smtClean="0"/>
              <a:t>vp</a:t>
            </a:r>
            <a:endParaRPr lang="en-US" dirty="0" smtClean="0"/>
          </a:p>
          <a:p>
            <a:pPr>
              <a:buNone/>
            </a:pPr>
            <a:r>
              <a:rPr lang="en-US" dirty="0" smtClean="0"/>
              <a:t>The elements that precede the main verb are ‘functional categories, namely auxiliary verbs and modals. </a:t>
            </a:r>
          </a:p>
          <a:p>
            <a:pPr>
              <a:buNone/>
            </a:pPr>
            <a:r>
              <a:rPr lang="en-US" dirty="0" smtClean="0"/>
              <a:t>Rule: v in English is optionally preceded by an auxiliary element, an auxiliary verb or modal.</a:t>
            </a:r>
          </a:p>
          <a:p>
            <a:pPr>
              <a:buNone/>
            </a:pPr>
            <a:r>
              <a:rPr lang="en-US" dirty="0" err="1" smtClean="0"/>
              <a:t>vp</a:t>
            </a:r>
            <a:r>
              <a:rPr lang="en-US" dirty="0" smtClean="0"/>
              <a:t>                    (Aux) v</a:t>
            </a:r>
          </a:p>
          <a:p>
            <a:pPr>
              <a:buNone/>
            </a:pPr>
            <a:r>
              <a:rPr lang="en-US" dirty="0" smtClean="0"/>
              <a:t>Aux                  Modal, have, be</a:t>
            </a:r>
          </a:p>
          <a:p>
            <a:pPr>
              <a:buNone/>
            </a:pPr>
            <a:r>
              <a:rPr lang="en-US" dirty="0" smtClean="0"/>
              <a:t>With the rule, we can draw the following trees.</a:t>
            </a:r>
          </a:p>
          <a:p>
            <a:pPr>
              <a:buNone/>
            </a:pPr>
            <a:r>
              <a:rPr lang="en-US" dirty="0" smtClean="0"/>
              <a:t>        </a:t>
            </a:r>
            <a:endParaRPr lang="en-US" dirty="0"/>
          </a:p>
        </p:txBody>
      </p:sp>
      <p:cxnSp>
        <p:nvCxnSpPr>
          <p:cNvPr id="5" name="Straight Arrow Connector 4"/>
          <p:cNvCxnSpPr/>
          <p:nvPr/>
        </p:nvCxnSpPr>
        <p:spPr>
          <a:xfrm>
            <a:off x="990600" y="4267200"/>
            <a:ext cx="1295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143000" y="4876800"/>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lstStyle/>
          <a:p>
            <a:pPr>
              <a:buNone/>
            </a:pPr>
            <a:r>
              <a:rPr lang="en-US" dirty="0" smtClean="0"/>
              <a:t>        </a:t>
            </a:r>
            <a:r>
              <a:rPr lang="en-US" dirty="0" err="1" smtClean="0"/>
              <a:t>vp</a:t>
            </a:r>
            <a:r>
              <a:rPr lang="en-US" dirty="0" smtClean="0"/>
              <a:t>                      </a:t>
            </a:r>
            <a:r>
              <a:rPr lang="en-US" dirty="0" err="1" smtClean="0"/>
              <a:t>vp</a:t>
            </a:r>
            <a:r>
              <a:rPr lang="en-US" dirty="0" smtClean="0"/>
              <a:t>                             </a:t>
            </a:r>
            <a:r>
              <a:rPr lang="en-US" dirty="0" err="1" smtClean="0"/>
              <a:t>vp</a:t>
            </a:r>
            <a:endParaRPr lang="en-US" dirty="0" smtClean="0"/>
          </a:p>
          <a:p>
            <a:pPr>
              <a:buNone/>
            </a:pPr>
            <a:endParaRPr lang="en-US" dirty="0" smtClean="0"/>
          </a:p>
          <a:p>
            <a:pPr>
              <a:buNone/>
            </a:pPr>
            <a:r>
              <a:rPr lang="en-US" dirty="0" smtClean="0"/>
              <a:t>Aux        v          Aux          v                       </a:t>
            </a:r>
            <a:r>
              <a:rPr lang="en-US" dirty="0" err="1" smtClean="0"/>
              <a:t>vp</a:t>
            </a:r>
            <a:endParaRPr lang="en-US" dirty="0" smtClean="0"/>
          </a:p>
          <a:p>
            <a:pPr>
              <a:buNone/>
            </a:pPr>
            <a:r>
              <a:rPr lang="en-US" dirty="0" smtClean="0"/>
              <a:t>Has      eaten      will        eat                    eats</a:t>
            </a:r>
          </a:p>
          <a:p>
            <a:pPr>
              <a:buNone/>
            </a:pPr>
            <a:r>
              <a:rPr lang="en-US" dirty="0" smtClean="0"/>
              <a:t>Negation: causing a statement to have the opposite meaning by inserting not between Aux and v.</a:t>
            </a:r>
          </a:p>
          <a:p>
            <a:pPr>
              <a:buNone/>
            </a:pPr>
            <a:r>
              <a:rPr lang="en-US" dirty="0" smtClean="0"/>
              <a:t>Negation: have/be/modal + not</a:t>
            </a:r>
          </a:p>
          <a:p>
            <a:pPr>
              <a:buNone/>
            </a:pPr>
            <a:r>
              <a:rPr lang="en-US" dirty="0" err="1" smtClean="0"/>
              <a:t>e.g</a:t>
            </a:r>
            <a:r>
              <a:rPr lang="en-US" dirty="0" smtClean="0"/>
              <a:t>  </a:t>
            </a:r>
            <a:r>
              <a:rPr lang="en-US" dirty="0" err="1" smtClean="0"/>
              <a:t>Ephrem</a:t>
            </a:r>
            <a:r>
              <a:rPr lang="en-US" dirty="0" smtClean="0"/>
              <a:t> is not playing volley ball.</a:t>
            </a:r>
          </a:p>
          <a:p>
            <a:pPr>
              <a:buNone/>
            </a:pPr>
            <a:r>
              <a:rPr lang="en-US" dirty="0" smtClean="0"/>
              <a:t>N.B  Don’t use double negatives                     </a:t>
            </a:r>
          </a:p>
          <a:p>
            <a:pPr>
              <a:buNone/>
            </a:pPr>
            <a:r>
              <a:rPr lang="en-US" dirty="0" err="1" smtClean="0"/>
              <a:t>e.g</a:t>
            </a:r>
            <a:r>
              <a:rPr lang="en-US" dirty="0" smtClean="0"/>
              <a:t> Belay doesn’t know nothing.  </a:t>
            </a:r>
            <a:endParaRPr lang="en-US" dirty="0"/>
          </a:p>
        </p:txBody>
      </p:sp>
      <p:cxnSp>
        <p:nvCxnSpPr>
          <p:cNvPr id="5" name="Straight Connector 4"/>
          <p:cNvCxnSpPr/>
          <p:nvPr/>
        </p:nvCxnSpPr>
        <p:spPr>
          <a:xfrm rot="16200000" flipH="1">
            <a:off x="1219200" y="762000"/>
            <a:ext cx="533400"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685800" y="838200"/>
            <a:ext cx="6096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657600" y="685800"/>
            <a:ext cx="762000" cy="609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048000" y="685800"/>
            <a:ext cx="609600" cy="609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6324600" y="1295400"/>
            <a:ext cx="9144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534400" cy="6477000"/>
          </a:xfrm>
        </p:spPr>
        <p:txBody>
          <a:bodyPr>
            <a:normAutofit lnSpcReduction="10000"/>
          </a:bodyPr>
          <a:lstStyle/>
          <a:p>
            <a:pPr>
              <a:buNone/>
            </a:pPr>
            <a:r>
              <a:rPr lang="en-US" dirty="0" smtClean="0"/>
              <a:t>Subject auxiliary inversion: movement of an auxiliary verb to sentence initial position (preceding subject) to form a question.</a:t>
            </a:r>
          </a:p>
          <a:p>
            <a:pPr>
              <a:buNone/>
            </a:pPr>
            <a:r>
              <a:rPr lang="en-US" dirty="0" err="1" smtClean="0"/>
              <a:t>e.g</a:t>
            </a:r>
            <a:r>
              <a:rPr lang="en-US" dirty="0" smtClean="0"/>
              <a:t> Is </a:t>
            </a:r>
            <a:r>
              <a:rPr lang="en-US" dirty="0" err="1" smtClean="0"/>
              <a:t>Molla</a:t>
            </a:r>
            <a:r>
              <a:rPr lang="en-US" dirty="0" smtClean="0"/>
              <a:t> presenting the assignment well?</a:t>
            </a:r>
          </a:p>
          <a:p>
            <a:pPr>
              <a:buNone/>
            </a:pPr>
            <a:r>
              <a:rPr lang="en-US" dirty="0" smtClean="0"/>
              <a:t>Tag question formation: syntactic rule that copies the subject and an auxiliary or modal verb in sentence final position.</a:t>
            </a:r>
          </a:p>
          <a:p>
            <a:pPr>
              <a:buNone/>
            </a:pPr>
            <a:r>
              <a:rPr lang="en-US" dirty="0" err="1" smtClean="0"/>
              <a:t>e.g</a:t>
            </a:r>
            <a:r>
              <a:rPr lang="en-US" dirty="0" smtClean="0"/>
              <a:t> Ali should come soon, shouldn’t he?</a:t>
            </a:r>
          </a:p>
          <a:p>
            <a:pPr algn="ctr">
              <a:buNone/>
            </a:pPr>
            <a:r>
              <a:rPr lang="en-US" i="1" u="sng" dirty="0" smtClean="0"/>
              <a:t>Difference between main and Aux. verbs.</a:t>
            </a:r>
          </a:p>
          <a:p>
            <a:pPr>
              <a:buNone/>
            </a:pPr>
            <a:r>
              <a:rPr lang="en-US" dirty="0" smtClean="0"/>
              <a:t>main verbs can’t undergo SAI (</a:t>
            </a:r>
            <a:r>
              <a:rPr lang="en-US" dirty="0" err="1" smtClean="0"/>
              <a:t>sub.,Aux</a:t>
            </a:r>
            <a:r>
              <a:rPr lang="en-US" dirty="0" smtClean="0"/>
              <a:t>. </a:t>
            </a:r>
            <a:r>
              <a:rPr lang="en-US" dirty="0" err="1" smtClean="0"/>
              <a:t>Invers</a:t>
            </a:r>
            <a:endParaRPr lang="en-US" dirty="0" smtClean="0"/>
          </a:p>
          <a:p>
            <a:pPr>
              <a:buNone/>
            </a:pPr>
            <a:r>
              <a:rPr lang="en-US" dirty="0" smtClean="0"/>
              <a:t>        main verbs can’t occur in tag questions.</a:t>
            </a:r>
          </a:p>
          <a:p>
            <a:pPr>
              <a:buNone/>
            </a:pPr>
            <a:r>
              <a:rPr lang="en-US" dirty="0" smtClean="0"/>
              <a:t>         only Aux. show up in tag question. </a:t>
            </a:r>
            <a:endParaRPr lang="en-US" dirty="0"/>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00800"/>
          </a:xfrm>
        </p:spPr>
        <p:txBody>
          <a:bodyPr/>
          <a:lstStyle/>
          <a:p>
            <a:pPr>
              <a:buNone/>
            </a:pPr>
            <a:r>
              <a:rPr lang="en-US" dirty="0" smtClean="0"/>
              <a:t>N. B remember ‘do’ insertion for question and negative formation and for emphasis.</a:t>
            </a:r>
          </a:p>
          <a:p>
            <a:pPr>
              <a:buNone/>
            </a:pPr>
            <a:r>
              <a:rPr lang="en-US" dirty="0" err="1" smtClean="0"/>
              <a:t>e.g</a:t>
            </a:r>
            <a:r>
              <a:rPr lang="en-US" dirty="0" smtClean="0"/>
              <a:t> Did I clean my dorm?</a:t>
            </a:r>
          </a:p>
          <a:p>
            <a:pPr>
              <a:buNone/>
            </a:pPr>
            <a:r>
              <a:rPr lang="en-US" dirty="0" smtClean="0"/>
              <a:t>       I did clean my bed room.</a:t>
            </a:r>
          </a:p>
          <a:p>
            <a:pPr>
              <a:buNone/>
            </a:pPr>
            <a:r>
              <a:rPr lang="en-US" dirty="0" smtClean="0"/>
              <a:t>       I didn’t clean the room.</a:t>
            </a:r>
          </a:p>
          <a:p>
            <a:pPr algn="ctr">
              <a:buNone/>
            </a:pPr>
            <a:r>
              <a:rPr lang="en-US" u="sng" dirty="0" smtClean="0"/>
              <a:t>Adverbs and adverb phrases</a:t>
            </a:r>
          </a:p>
          <a:p>
            <a:pPr>
              <a:buNone/>
            </a:pPr>
            <a:r>
              <a:rPr lang="en-US" dirty="0" smtClean="0"/>
              <a:t>Adverbs modify verbs, adjectives and adverbs.</a:t>
            </a:r>
          </a:p>
          <a:p>
            <a:pPr>
              <a:buNone/>
            </a:pPr>
            <a:r>
              <a:rPr lang="en-US" dirty="0" smtClean="0"/>
              <a:t>Not all adverbs end in –</a:t>
            </a:r>
            <a:r>
              <a:rPr lang="en-US" dirty="0" err="1" smtClean="0"/>
              <a:t>ly</a:t>
            </a:r>
            <a:r>
              <a:rPr lang="en-US" dirty="0" smtClean="0"/>
              <a:t>. </a:t>
            </a:r>
            <a:r>
              <a:rPr lang="en-US" dirty="0" err="1" smtClean="0"/>
              <a:t>E.g</a:t>
            </a:r>
            <a:r>
              <a:rPr lang="en-US" dirty="0" smtClean="0"/>
              <a:t> still, never, often, fast, usually, just, perhaps, even, once, etc.</a:t>
            </a:r>
          </a:p>
          <a:p>
            <a:pPr>
              <a:buNone/>
            </a:pPr>
            <a:r>
              <a:rPr lang="en-US" dirty="0" smtClean="0"/>
              <a:t>Adverb phrase appear in a sentence at the beginning, end and middle position.</a:t>
            </a:r>
            <a:endParaRPr lang="en-US" dirty="0"/>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00800"/>
          </a:xfrm>
        </p:spPr>
        <p:txBody>
          <a:bodyPr/>
          <a:lstStyle/>
          <a:p>
            <a:pPr algn="ctr">
              <a:buNone/>
            </a:pPr>
            <a:r>
              <a:rPr lang="en-US" dirty="0" smtClean="0"/>
              <a:t>Prepositions and prepositional phrases</a:t>
            </a:r>
          </a:p>
          <a:p>
            <a:pPr>
              <a:buNone/>
            </a:pPr>
            <a:r>
              <a:rPr lang="en-US" dirty="0" smtClean="0"/>
              <a:t>As they are closed class, prepositions are functional category and lexical category as well since they change meaning (in, on, under, around, above the table = prep + NP).</a:t>
            </a:r>
          </a:p>
          <a:p>
            <a:pPr>
              <a:buNone/>
            </a:pPr>
            <a:r>
              <a:rPr lang="en-US" dirty="0" smtClean="0"/>
              <a:t>Prepositional phrases can occur in a number of different places in a sentence (after VP and commonly in NP as modifiers of noun).</a:t>
            </a:r>
          </a:p>
          <a:p>
            <a:pPr>
              <a:buNone/>
            </a:pPr>
            <a:r>
              <a:rPr lang="en-US" dirty="0" err="1" smtClean="0"/>
              <a:t>e.g</a:t>
            </a:r>
            <a:r>
              <a:rPr lang="en-US" dirty="0" smtClean="0"/>
              <a:t> I always slept </a:t>
            </a:r>
            <a:r>
              <a:rPr lang="en-US" u="sng" dirty="0" smtClean="0"/>
              <a:t>under a shade of trees </a:t>
            </a:r>
            <a:r>
              <a:rPr lang="en-US" b="1" dirty="0" smtClean="0"/>
              <a:t>in the field</a:t>
            </a:r>
            <a:r>
              <a:rPr lang="en-US" dirty="0" smtClean="0"/>
              <a:t>.</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534400" cy="6477000"/>
          </a:xfrm>
        </p:spPr>
        <p:txBody>
          <a:bodyPr/>
          <a:lstStyle/>
          <a:p>
            <a:pPr>
              <a:buNone/>
            </a:pPr>
            <a:r>
              <a:rPr lang="en-US" dirty="0" smtClean="0"/>
              <a:t>Clauses: are syntactic phrases made up of at least a subject (NP) and a predicate (VP)</a:t>
            </a:r>
          </a:p>
          <a:p>
            <a:pPr>
              <a:buNone/>
            </a:pPr>
            <a:r>
              <a:rPr lang="en-US" dirty="0" smtClean="0"/>
              <a:t>Subject is syntactically the noun phrase in the clause (NP VP).</a:t>
            </a:r>
          </a:p>
          <a:p>
            <a:pPr>
              <a:buNone/>
            </a:pPr>
            <a:r>
              <a:rPr lang="en-US" dirty="0" smtClean="0"/>
              <a:t>Predicate is syntactically  the VP in the clause (VP NP).</a:t>
            </a:r>
          </a:p>
          <a:p>
            <a:pPr>
              <a:buNone/>
            </a:pPr>
            <a:r>
              <a:rPr lang="en-US" dirty="0" smtClean="0"/>
              <a:t>            </a:t>
            </a:r>
            <a:r>
              <a:rPr lang="en-US" dirty="0" err="1" smtClean="0"/>
              <a:t>Cl</a:t>
            </a:r>
            <a:r>
              <a:rPr lang="en-US" dirty="0" smtClean="0"/>
              <a:t>                     NP VP</a:t>
            </a:r>
          </a:p>
          <a:p>
            <a:pPr>
              <a:buNone/>
            </a:pPr>
            <a:r>
              <a:rPr lang="en-US" dirty="0" smtClean="0"/>
              <a:t>Given the phrase structure rules, we can diagram a number of different clauses. Look at the following two examples.</a:t>
            </a:r>
            <a:endParaRPr lang="en-US" dirty="0"/>
          </a:p>
        </p:txBody>
      </p:sp>
      <p:cxnSp>
        <p:nvCxnSpPr>
          <p:cNvPr id="5" name="Straight Arrow Connector 4"/>
          <p:cNvCxnSpPr/>
          <p:nvPr/>
        </p:nvCxnSpPr>
        <p:spPr>
          <a:xfrm>
            <a:off x="2209800" y="3810000"/>
            <a:ext cx="1371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534400" cy="6400800"/>
          </a:xfrm>
        </p:spPr>
        <p:txBody>
          <a:bodyPr/>
          <a:lstStyle/>
          <a:p>
            <a:pPr>
              <a:buNone/>
            </a:pPr>
            <a:r>
              <a:rPr lang="en-US" dirty="0" smtClean="0"/>
              <a:t>              </a:t>
            </a:r>
            <a:r>
              <a:rPr lang="en-US" dirty="0" err="1" smtClean="0"/>
              <a:t>Cl</a:t>
            </a:r>
            <a:r>
              <a:rPr lang="en-US" dirty="0" smtClean="0"/>
              <a:t>                                                  </a:t>
            </a:r>
            <a:r>
              <a:rPr lang="en-US" dirty="0" err="1" smtClean="0"/>
              <a:t>Cl</a:t>
            </a:r>
            <a:endParaRPr lang="en-US" dirty="0" smtClean="0"/>
          </a:p>
          <a:p>
            <a:pPr>
              <a:buNone/>
            </a:pPr>
            <a:r>
              <a:rPr lang="en-US" dirty="0" smtClean="0"/>
              <a:t>       </a:t>
            </a:r>
          </a:p>
          <a:p>
            <a:pPr>
              <a:buNone/>
            </a:pPr>
            <a:r>
              <a:rPr lang="en-US" dirty="0" smtClean="0"/>
              <a:t>     NP         VP                                       NP         VP</a:t>
            </a:r>
          </a:p>
          <a:p>
            <a:pPr>
              <a:buNone/>
            </a:pPr>
            <a:endParaRPr lang="en-US" dirty="0" smtClean="0"/>
          </a:p>
          <a:p>
            <a:pPr>
              <a:buNone/>
            </a:pPr>
            <a:r>
              <a:rPr lang="en-US" dirty="0" smtClean="0"/>
              <a:t> D         N                                                     AUX   V    AP </a:t>
            </a:r>
          </a:p>
          <a:p>
            <a:pPr>
              <a:buNone/>
            </a:pPr>
            <a:r>
              <a:rPr lang="en-US" dirty="0" smtClean="0"/>
              <a:t>the   ox AUX   V       NP            D     AP   N    seemed </a:t>
            </a:r>
          </a:p>
          <a:p>
            <a:pPr>
              <a:buNone/>
            </a:pPr>
            <a:r>
              <a:rPr lang="en-US" dirty="0" smtClean="0"/>
              <a:t>               is    eating                  the         worm </a:t>
            </a:r>
          </a:p>
          <a:p>
            <a:pPr>
              <a:buNone/>
            </a:pPr>
            <a:r>
              <a:rPr lang="en-US" dirty="0" smtClean="0"/>
              <a:t>                                   N            Deg    A</a:t>
            </a:r>
          </a:p>
          <a:p>
            <a:pPr>
              <a:buNone/>
            </a:pPr>
            <a:r>
              <a:rPr lang="en-US" dirty="0" smtClean="0"/>
              <a:t>                                   grass      very   dirty               sad</a:t>
            </a:r>
          </a:p>
          <a:p>
            <a:pPr>
              <a:buNone/>
            </a:pPr>
            <a:endParaRPr lang="en-US" dirty="0" smtClean="0"/>
          </a:p>
          <a:p>
            <a:pPr>
              <a:buNone/>
            </a:pPr>
            <a:endParaRPr lang="en-US" dirty="0"/>
          </a:p>
        </p:txBody>
      </p:sp>
      <p:cxnSp>
        <p:nvCxnSpPr>
          <p:cNvPr id="5" name="Straight Connector 4"/>
          <p:cNvCxnSpPr/>
          <p:nvPr/>
        </p:nvCxnSpPr>
        <p:spPr>
          <a:xfrm rot="16200000" flipH="1">
            <a:off x="1905000" y="914400"/>
            <a:ext cx="6096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1219200" y="762000"/>
            <a:ext cx="762000" cy="76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609600" y="2133600"/>
            <a:ext cx="8382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1104900" y="2095500"/>
            <a:ext cx="762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6200000" flipH="1">
            <a:off x="2590800" y="1905000"/>
            <a:ext cx="1295400" cy="1143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a:off x="1600200" y="2209800"/>
            <a:ext cx="144780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2095500" y="2400300"/>
            <a:ext cx="12954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3467100" y="4000500"/>
            <a:ext cx="685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6858000" y="685800"/>
            <a:ext cx="9144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6286500" y="876300"/>
            <a:ext cx="8382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848600" y="1905000"/>
            <a:ext cx="9144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7429500" y="2324100"/>
            <a:ext cx="9144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5400000">
            <a:off x="7086600" y="1981200"/>
            <a:ext cx="914400" cy="762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5867400" y="2438400"/>
            <a:ext cx="14478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600700" y="2476500"/>
            <a:ext cx="13716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5257800" y="2057400"/>
            <a:ext cx="1219200" cy="106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5334000" y="3733800"/>
            <a:ext cx="99060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5753100" y="4076700"/>
            <a:ext cx="9144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7620000" y="4114800"/>
            <a:ext cx="2133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00800"/>
          </a:xfrm>
        </p:spPr>
        <p:txBody>
          <a:bodyPr>
            <a:normAutofit fontScale="70000" lnSpcReduction="20000"/>
          </a:bodyPr>
          <a:lstStyle/>
          <a:p>
            <a:pPr>
              <a:buNone/>
            </a:pPr>
            <a:r>
              <a:rPr lang="en-US" sz="4100" dirty="0" smtClean="0"/>
              <a:t>Subjects  of clauses may not necessary be agents of an action:</a:t>
            </a:r>
          </a:p>
          <a:p>
            <a:pPr>
              <a:buNone/>
            </a:pPr>
            <a:r>
              <a:rPr lang="en-US" sz="4100" dirty="0" err="1" smtClean="0"/>
              <a:t>e.g</a:t>
            </a:r>
            <a:r>
              <a:rPr lang="en-US" sz="4100" dirty="0" smtClean="0"/>
              <a:t> It is raining.     </a:t>
            </a:r>
          </a:p>
          <a:p>
            <a:pPr>
              <a:buNone/>
            </a:pPr>
            <a:r>
              <a:rPr lang="en-US" sz="4100" dirty="0" smtClean="0"/>
              <a:t>      There is a mouse in the ceiling.</a:t>
            </a:r>
          </a:p>
          <a:p>
            <a:pPr>
              <a:buNone/>
            </a:pPr>
            <a:r>
              <a:rPr lang="en-US" sz="4100" dirty="0" smtClean="0"/>
              <a:t>      That is simply ridiculous. The subjects of these clauses are not animate, but they took the position of the subject which was for NP. This shows that syntactic subject and the semantic definition of subject (called the logical subject) are different.</a:t>
            </a:r>
          </a:p>
          <a:p>
            <a:pPr>
              <a:buNone/>
            </a:pPr>
            <a:r>
              <a:rPr lang="en-US" sz="4100" dirty="0" err="1" smtClean="0"/>
              <a:t>e.g</a:t>
            </a:r>
            <a:r>
              <a:rPr lang="en-US" sz="4100" dirty="0" smtClean="0"/>
              <a:t> </a:t>
            </a:r>
            <a:r>
              <a:rPr lang="en-US" sz="4100" u="sng" dirty="0" smtClean="0"/>
              <a:t>The cat</a:t>
            </a:r>
            <a:r>
              <a:rPr lang="en-US" sz="4100" dirty="0" smtClean="0"/>
              <a:t> chased the rat. (logical subject)</a:t>
            </a:r>
          </a:p>
          <a:p>
            <a:pPr>
              <a:buNone/>
            </a:pPr>
            <a:r>
              <a:rPr lang="en-US" sz="4100" dirty="0" smtClean="0"/>
              <a:t>       </a:t>
            </a:r>
            <a:r>
              <a:rPr lang="en-US" sz="4100" u="sng" dirty="0" smtClean="0"/>
              <a:t>It</a:t>
            </a:r>
            <a:r>
              <a:rPr lang="en-US" sz="4100" dirty="0" smtClean="0"/>
              <a:t> is raining. (syntactic subject)</a:t>
            </a:r>
          </a:p>
          <a:p>
            <a:pPr>
              <a:buNone/>
            </a:pPr>
            <a:r>
              <a:rPr lang="en-US" sz="4100" dirty="0" smtClean="0"/>
              <a:t>Compare this in active and passive sentences. Though the subject &amp; the object exchange places, the subject position taken by the object refers to the syntactic position.    </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458200" cy="6477000"/>
          </a:xfrm>
        </p:spPr>
        <p:txBody>
          <a:bodyPr>
            <a:normAutofit fontScale="92500" lnSpcReduction="10000"/>
          </a:bodyPr>
          <a:lstStyle/>
          <a:p>
            <a:pPr algn="just"/>
            <a:r>
              <a:rPr lang="en-US" dirty="0">
                <a:latin typeface="Times New Roman" panose="02020603050405020304" pitchFamily="18" charset="0"/>
                <a:cs typeface="Times New Roman" panose="02020603050405020304" pitchFamily="18" charset="0"/>
              </a:rPr>
              <a:t>In the process of breathing then, </a:t>
            </a:r>
            <a:r>
              <a:rPr lang="en-US" dirty="0">
                <a:solidFill>
                  <a:srgbClr val="0070C0"/>
                </a:solidFill>
                <a:latin typeface="Times New Roman" panose="02020603050405020304" pitchFamily="18" charset="0"/>
                <a:cs typeface="Times New Roman" panose="02020603050405020304" pitchFamily="18" charset="0"/>
              </a:rPr>
              <a:t>the amount of the flow of air </a:t>
            </a:r>
            <a:r>
              <a:rPr lang="en-US" dirty="0">
                <a:latin typeface="Times New Roman" panose="02020603050405020304" pitchFamily="18" charset="0"/>
                <a:cs typeface="Times New Roman" panose="02020603050405020304" pitchFamily="18" charset="0"/>
              </a:rPr>
              <a:t>would make the vocal </a:t>
            </a:r>
            <a:r>
              <a:rPr lang="en-US" dirty="0" smtClean="0">
                <a:latin typeface="Times New Roman" panose="02020603050405020304" pitchFamily="18" charset="0"/>
                <a:cs typeface="Times New Roman" panose="02020603050405020304" pitchFamily="18" charset="0"/>
              </a:rPr>
              <a:t>cords </a:t>
            </a:r>
            <a:r>
              <a:rPr lang="en-US" dirty="0">
                <a:latin typeface="Times New Roman" panose="02020603050405020304" pitchFamily="18" charset="0"/>
                <a:cs typeface="Times New Roman" panose="02020603050405020304" pitchFamily="18" charset="0"/>
              </a:rPr>
              <a:t>vibrate and what we call </a:t>
            </a:r>
            <a:r>
              <a:rPr lang="en-US" b="1" dirty="0">
                <a:solidFill>
                  <a:srgbClr val="FF0000"/>
                </a:solidFill>
                <a:latin typeface="Times New Roman" panose="02020603050405020304" pitchFamily="18" charset="0"/>
                <a:cs typeface="Times New Roman" panose="02020603050405020304" pitchFamily="18" charset="0"/>
              </a:rPr>
              <a:t>voicing (phonation)</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occurs.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Thus</a:t>
            </a:r>
            <a:r>
              <a:rPr lang="en-US" dirty="0">
                <a:latin typeface="Times New Roman" panose="02020603050405020304" pitchFamily="18" charset="0"/>
                <a:cs typeface="Times New Roman" panose="02020603050405020304" pitchFamily="18" charset="0"/>
              </a:rPr>
              <a:t>, the frequency of the vibration determines the perceived pitch.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Voicing </a:t>
            </a:r>
            <a:r>
              <a:rPr lang="en-US" dirty="0">
                <a:latin typeface="Times New Roman" panose="02020603050405020304" pitchFamily="18" charset="0"/>
                <a:cs typeface="Times New Roman" panose="02020603050405020304" pitchFamily="18" charset="0"/>
              </a:rPr>
              <a:t>or phonation is the ‘extra noise’ produced as a result of </a:t>
            </a:r>
            <a:r>
              <a:rPr lang="en-US" b="1" dirty="0">
                <a:solidFill>
                  <a:srgbClr val="FF0000"/>
                </a:solidFill>
                <a:latin typeface="Times New Roman" panose="02020603050405020304" pitchFamily="18" charset="0"/>
                <a:cs typeface="Times New Roman" panose="02020603050405020304" pitchFamily="18" charset="0"/>
              </a:rPr>
              <a:t>controlling the air flow</a:t>
            </a:r>
            <a:r>
              <a:rPr lang="en-US" dirty="0">
                <a:latin typeface="Times New Roman" panose="02020603050405020304" pitchFamily="18" charset="0"/>
                <a:cs typeface="Times New Roman" panose="02020603050405020304" pitchFamily="18" charset="0"/>
              </a:rPr>
              <a:t> (which in fact will have an impact on the vibration of the vocal </a:t>
            </a:r>
            <a:r>
              <a:rPr lang="en-US" dirty="0" smtClean="0">
                <a:latin typeface="Times New Roman" panose="02020603050405020304" pitchFamily="18" charset="0"/>
                <a:cs typeface="Times New Roman" panose="02020603050405020304" pitchFamily="18" charset="0"/>
              </a:rPr>
              <a:t>cords) </a:t>
            </a:r>
            <a:r>
              <a:rPr lang="en-US" dirty="0">
                <a:latin typeface="Times New Roman" panose="02020603050405020304" pitchFamily="18" charset="0"/>
                <a:cs typeface="Times New Roman" panose="02020603050405020304" pitchFamily="18" charset="0"/>
              </a:rPr>
              <a:t>and in the meantime </a:t>
            </a:r>
            <a:r>
              <a:rPr lang="en-US" b="1" dirty="0">
                <a:solidFill>
                  <a:srgbClr val="FF0000"/>
                </a:solidFill>
                <a:latin typeface="Times New Roman" panose="02020603050405020304" pitchFamily="18" charset="0"/>
                <a:cs typeface="Times New Roman" panose="02020603050405020304" pitchFamily="18" charset="0"/>
              </a:rPr>
              <a:t>voiced</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(vocal cords contracted) and </a:t>
            </a:r>
            <a:r>
              <a:rPr lang="en-US" b="1" dirty="0">
                <a:solidFill>
                  <a:srgbClr val="FF0000"/>
                </a:solidFill>
                <a:latin typeface="Times New Roman" panose="02020603050405020304" pitchFamily="18" charset="0"/>
                <a:cs typeface="Times New Roman" panose="02020603050405020304" pitchFamily="18" charset="0"/>
              </a:rPr>
              <a:t>voiceless</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(vocal cords released) sounds would be created.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We </a:t>
            </a:r>
            <a:r>
              <a:rPr lang="en-US" dirty="0">
                <a:latin typeface="Times New Roman" panose="02020603050405020304" pitchFamily="18" charset="0"/>
                <a:cs typeface="Times New Roman" panose="02020603050405020304" pitchFamily="18" charset="0"/>
              </a:rPr>
              <a:t>call the space b/n the cords the </a:t>
            </a:r>
            <a:r>
              <a:rPr lang="en-US" b="1" dirty="0">
                <a:solidFill>
                  <a:srgbClr val="FF0000"/>
                </a:solidFill>
                <a:latin typeface="Times New Roman" panose="02020603050405020304" pitchFamily="18" charset="0"/>
                <a:cs typeface="Times New Roman" panose="02020603050405020304" pitchFamily="18" charset="0"/>
              </a:rPr>
              <a:t>glottis</a:t>
            </a:r>
            <a:r>
              <a:rPr lang="en-US" dirty="0">
                <a:latin typeface="Times New Roman" panose="02020603050405020304" pitchFamily="18" charset="0"/>
                <a:cs typeface="Times New Roman" panose="02020603050405020304" pitchFamily="18" charset="0"/>
              </a:rPr>
              <a:t>, and the mechanical vibration of these cords is what is called </a:t>
            </a:r>
            <a:r>
              <a:rPr lang="en-US" dirty="0">
                <a:solidFill>
                  <a:srgbClr val="FF0000"/>
                </a:solidFill>
                <a:latin typeface="Times New Roman" panose="02020603050405020304" pitchFamily="18" charset="0"/>
                <a:cs typeface="Times New Roman" panose="02020603050405020304" pitchFamily="18" charset="0"/>
              </a:rPr>
              <a:t>voicing</a:t>
            </a:r>
            <a:r>
              <a:rPr lang="en-US" dirty="0">
                <a:latin typeface="Times New Roman" panose="02020603050405020304" pitchFamily="18" charset="0"/>
                <a:cs typeface="Times New Roman" panose="02020603050405020304" pitchFamily="18" charset="0"/>
              </a:rPr>
              <a:t>.</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77000"/>
          </a:xfrm>
        </p:spPr>
        <p:txBody>
          <a:bodyPr>
            <a:normAutofit lnSpcReduction="10000"/>
          </a:bodyPr>
          <a:lstStyle/>
          <a:p>
            <a:pPr algn="ctr">
              <a:buNone/>
            </a:pPr>
            <a:r>
              <a:rPr lang="en-US" dirty="0" smtClean="0"/>
              <a:t>Independent and subordinate clauses</a:t>
            </a:r>
          </a:p>
          <a:p>
            <a:pPr>
              <a:buNone/>
            </a:pPr>
            <a:r>
              <a:rPr lang="en-US" dirty="0" smtClean="0"/>
              <a:t>Subordinate clause: is a clause that is contained in another constituent. </a:t>
            </a:r>
          </a:p>
          <a:p>
            <a:pPr>
              <a:buNone/>
            </a:pPr>
            <a:r>
              <a:rPr lang="en-US" dirty="0" err="1" smtClean="0"/>
              <a:t>E,g</a:t>
            </a:r>
            <a:r>
              <a:rPr lang="en-US" dirty="0" smtClean="0"/>
              <a:t> I think </a:t>
            </a:r>
            <a:r>
              <a:rPr lang="en-US" b="1" dirty="0" smtClean="0"/>
              <a:t>that </a:t>
            </a:r>
            <a:r>
              <a:rPr lang="en-US" b="1" dirty="0" err="1" smtClean="0"/>
              <a:t>Baye</a:t>
            </a:r>
            <a:r>
              <a:rPr lang="en-US" b="1" dirty="0" smtClean="0"/>
              <a:t> claimed</a:t>
            </a:r>
            <a:r>
              <a:rPr lang="en-US" dirty="0" smtClean="0"/>
              <a:t>. (subordinate)</a:t>
            </a:r>
          </a:p>
          <a:p>
            <a:pPr>
              <a:buNone/>
            </a:pPr>
            <a:r>
              <a:rPr lang="en-US" dirty="0" smtClean="0"/>
              <a:t>Independent clause: clause that is not contained in another constituent.</a:t>
            </a:r>
          </a:p>
          <a:p>
            <a:pPr>
              <a:buNone/>
            </a:pPr>
            <a:r>
              <a:rPr lang="en-US" dirty="0" smtClean="0"/>
              <a:t>What is a sentence then? A clause is a syntactic unit</a:t>
            </a:r>
          </a:p>
          <a:p>
            <a:pPr>
              <a:buNone/>
            </a:pPr>
            <a:r>
              <a:rPr lang="en-US" dirty="0" smtClean="0"/>
              <a:t>Namely the unit[NP VP]. A sentence is more abstract. It could be single clause, can include any number of clauses (both independent and subordinate) and when written can be any length.</a:t>
            </a:r>
          </a:p>
          <a:p>
            <a:pPr>
              <a:buNone/>
            </a:pPr>
            <a:r>
              <a:rPr lang="en-US" dirty="0" smtClean="0"/>
              <a:t>N.B Definition of sentence should be skill based.</a:t>
            </a:r>
            <a:endParaRPr lang="en-US" dirty="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00800"/>
          </a:xfrm>
        </p:spPr>
        <p:txBody>
          <a:bodyPr>
            <a:normAutofit lnSpcReduction="10000"/>
          </a:bodyPr>
          <a:lstStyle/>
          <a:p>
            <a:pPr>
              <a:buNone/>
            </a:pPr>
            <a:r>
              <a:rPr lang="en-US" dirty="0" smtClean="0"/>
              <a:t>Ambiguity: this refers to having more </a:t>
            </a:r>
            <a:r>
              <a:rPr lang="en-US" dirty="0" err="1" smtClean="0"/>
              <a:t>thanone</a:t>
            </a:r>
            <a:r>
              <a:rPr lang="en-US" dirty="0" smtClean="0"/>
              <a:t> meaning. </a:t>
            </a:r>
            <a:r>
              <a:rPr lang="en-US" dirty="0" err="1" smtClean="0"/>
              <a:t>e.g</a:t>
            </a:r>
            <a:r>
              <a:rPr lang="en-US" dirty="0" smtClean="0"/>
              <a:t>  Theo is a rat. (Theo may be a furry rodent or an unsavory person. This kind of ambiguity is called </a:t>
            </a:r>
            <a:r>
              <a:rPr lang="en-US" b="1" u="sng" dirty="0" smtClean="0"/>
              <a:t>lexical ambiguity</a:t>
            </a:r>
            <a:r>
              <a:rPr lang="en-US" dirty="0" smtClean="0"/>
              <a:t>. (word that has more than one meaning.)</a:t>
            </a:r>
          </a:p>
          <a:p>
            <a:pPr>
              <a:buNone/>
            </a:pPr>
            <a:r>
              <a:rPr lang="en-US" dirty="0" smtClean="0"/>
              <a:t>Syntactic ambiguity: a clause or phrase having more than one meaning b/c it has more than one syntactic structure.</a:t>
            </a:r>
          </a:p>
          <a:p>
            <a:pPr>
              <a:buNone/>
            </a:pPr>
            <a:r>
              <a:rPr lang="en-US" dirty="0" err="1" smtClean="0"/>
              <a:t>e.g</a:t>
            </a:r>
            <a:r>
              <a:rPr lang="en-US" dirty="0" smtClean="0"/>
              <a:t> the cat chased the rat with a knife.</a:t>
            </a:r>
          </a:p>
          <a:p>
            <a:pPr>
              <a:buNone/>
            </a:pPr>
            <a:r>
              <a:rPr lang="en-US" dirty="0" smtClean="0"/>
              <a:t>Recursion: property that allows phrase structure rules to generate phrases of infinite length or grammatical property of unlimited extension of phrases. May be for emphasis/exaggeration.</a:t>
            </a:r>
          </a:p>
          <a:p>
            <a:pPr>
              <a:buNone/>
            </a:pPr>
            <a:endParaRPr lang="en-US" dirty="0"/>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477000"/>
          </a:xfrm>
        </p:spPr>
        <p:txBody>
          <a:bodyPr>
            <a:normAutofit lnSpcReduction="10000"/>
          </a:bodyPr>
          <a:lstStyle/>
          <a:p>
            <a:pPr>
              <a:buNone/>
            </a:pPr>
            <a:r>
              <a:rPr lang="en-US" dirty="0" smtClean="0"/>
              <a:t>Complement: phrase that combines with a head to form a large phrase.</a:t>
            </a:r>
          </a:p>
          <a:p>
            <a:pPr>
              <a:buNone/>
            </a:pPr>
            <a:r>
              <a:rPr lang="en-US" dirty="0" err="1" smtClean="0"/>
              <a:t>e.g</a:t>
            </a:r>
            <a:r>
              <a:rPr lang="en-US" dirty="0" smtClean="0"/>
              <a:t> I got the food </a:t>
            </a:r>
            <a:r>
              <a:rPr lang="en-US" u="sng" dirty="0" smtClean="0"/>
              <a:t>too hot to eat (complement)</a:t>
            </a:r>
            <a:r>
              <a:rPr lang="en-US" dirty="0" smtClean="0"/>
              <a:t>.</a:t>
            </a:r>
          </a:p>
          <a:p>
            <a:pPr>
              <a:buNone/>
            </a:pPr>
            <a:r>
              <a:rPr lang="en-US" dirty="0" err="1" smtClean="0"/>
              <a:t>Mamo</a:t>
            </a:r>
            <a:r>
              <a:rPr lang="en-US" dirty="0" smtClean="0"/>
              <a:t> is easy to please.</a:t>
            </a:r>
          </a:p>
          <a:p>
            <a:pPr>
              <a:buNone/>
            </a:pPr>
            <a:r>
              <a:rPr lang="en-US" dirty="0" err="1" smtClean="0"/>
              <a:t>Mamo</a:t>
            </a:r>
            <a:r>
              <a:rPr lang="en-US" dirty="0" smtClean="0"/>
              <a:t> is easy (for someone) to please.</a:t>
            </a:r>
          </a:p>
          <a:p>
            <a:pPr>
              <a:buNone/>
            </a:pPr>
            <a:r>
              <a:rPr lang="en-US" dirty="0" err="1" smtClean="0"/>
              <a:t>Mamo</a:t>
            </a:r>
            <a:r>
              <a:rPr lang="en-US" dirty="0" smtClean="0"/>
              <a:t> is easy (for someone) to please (</a:t>
            </a:r>
            <a:r>
              <a:rPr lang="en-US" dirty="0" err="1" smtClean="0"/>
              <a:t>Mamo</a:t>
            </a:r>
            <a:r>
              <a:rPr lang="en-US" dirty="0" smtClean="0"/>
              <a:t>).</a:t>
            </a:r>
          </a:p>
          <a:p>
            <a:pPr>
              <a:buNone/>
            </a:pPr>
            <a:r>
              <a:rPr lang="en-US" dirty="0" smtClean="0"/>
              <a:t>If we observe the phrases in the brackets, they were unpronounced but understood implications and so are silent. Unpronounced yet understood syntactic material in sentences is called </a:t>
            </a:r>
            <a:r>
              <a:rPr lang="en-US" b="1" u="sng" dirty="0" smtClean="0"/>
              <a:t>silent syntax</a:t>
            </a:r>
            <a:r>
              <a:rPr lang="en-US" dirty="0" smtClean="0"/>
              <a:t>. </a:t>
            </a:r>
          </a:p>
          <a:p>
            <a:pPr>
              <a:buNone/>
            </a:pPr>
            <a:r>
              <a:rPr lang="en-US" dirty="0" smtClean="0"/>
              <a:t>Substitution: process by which we replace a phrase with a pronoun. </a:t>
            </a:r>
            <a:r>
              <a:rPr lang="en-US" dirty="0" err="1" smtClean="0"/>
              <a:t>E.g</a:t>
            </a:r>
            <a:r>
              <a:rPr lang="en-US" dirty="0" smtClean="0"/>
              <a:t> The new houses will make a </a:t>
            </a:r>
            <a:endParaRPr lang="en-US" dirty="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534400" cy="6477000"/>
          </a:xfrm>
        </p:spPr>
        <p:txBody>
          <a:bodyPr>
            <a:normAutofit lnSpcReduction="10000"/>
          </a:bodyPr>
          <a:lstStyle/>
          <a:p>
            <a:pPr>
              <a:buNone/>
            </a:pPr>
            <a:r>
              <a:rPr lang="en-US" dirty="0" smtClean="0"/>
              <a:t>fine addition to the neighborhood. </a:t>
            </a:r>
            <a:r>
              <a:rPr lang="en-US" b="1" dirty="0" smtClean="0"/>
              <a:t>They</a:t>
            </a:r>
            <a:r>
              <a:rPr lang="en-US" dirty="0" smtClean="0"/>
              <a:t> will make a fine addition to the neighborhood. They= the new houses.</a:t>
            </a:r>
          </a:p>
          <a:p>
            <a:pPr>
              <a:buNone/>
            </a:pPr>
            <a:r>
              <a:rPr lang="en-US" dirty="0" smtClean="0"/>
              <a:t>Pronoun reference: is a process that relates a pronoun to its antecedent, the phrase to which the pronoun refers.</a:t>
            </a:r>
          </a:p>
          <a:p>
            <a:pPr>
              <a:buNone/>
            </a:pPr>
            <a:r>
              <a:rPr lang="en-US" dirty="0" smtClean="0"/>
              <a:t>Antecedent: phrase preceding a pronoun that refers to it.</a:t>
            </a:r>
          </a:p>
          <a:p>
            <a:pPr>
              <a:buNone/>
            </a:pPr>
            <a:r>
              <a:rPr lang="en-US" dirty="0" err="1" smtClean="0"/>
              <a:t>e.g</a:t>
            </a:r>
            <a:r>
              <a:rPr lang="en-US" dirty="0" smtClean="0"/>
              <a:t> </a:t>
            </a:r>
            <a:r>
              <a:rPr lang="en-US" b="1" dirty="0" smtClean="0"/>
              <a:t>The student</a:t>
            </a:r>
            <a:r>
              <a:rPr lang="en-US" dirty="0" smtClean="0"/>
              <a:t> came in, and he sat down. </a:t>
            </a:r>
          </a:p>
          <a:p>
            <a:pPr>
              <a:buNone/>
            </a:pPr>
            <a:r>
              <a:rPr lang="en-US" dirty="0" smtClean="0"/>
              <a:t>        (a linguistic antecedent). </a:t>
            </a:r>
          </a:p>
          <a:p>
            <a:pPr>
              <a:buNone/>
            </a:pPr>
            <a:r>
              <a:rPr lang="en-US" dirty="0" smtClean="0"/>
              <a:t>Conjunctions and coordination</a:t>
            </a:r>
          </a:p>
          <a:p>
            <a:pPr>
              <a:buNone/>
            </a:pPr>
            <a:r>
              <a:rPr lang="en-US" dirty="0" err="1" smtClean="0"/>
              <a:t>Coordination:joinning</a:t>
            </a:r>
            <a:r>
              <a:rPr lang="en-US" dirty="0" smtClean="0"/>
              <a:t> phrases (of the same category, usually) with conjunctions/FANBOYS </a:t>
            </a: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77000"/>
          </a:xfrm>
        </p:spPr>
        <p:txBody>
          <a:bodyPr>
            <a:normAutofit lnSpcReduction="10000"/>
          </a:bodyPr>
          <a:lstStyle/>
          <a:p>
            <a:pPr>
              <a:buNone/>
            </a:pPr>
            <a:r>
              <a:rPr lang="en-US" dirty="0" err="1" smtClean="0"/>
              <a:t>e.g</a:t>
            </a:r>
            <a:r>
              <a:rPr lang="en-US" dirty="0" smtClean="0"/>
              <a:t> </a:t>
            </a:r>
            <a:r>
              <a:rPr lang="en-US" dirty="0" err="1" smtClean="0"/>
              <a:t>Almaz</a:t>
            </a:r>
            <a:r>
              <a:rPr lang="en-US" dirty="0" smtClean="0"/>
              <a:t> went to Gondar, but she didn’t get her doctor.</a:t>
            </a:r>
          </a:p>
          <a:p>
            <a:pPr>
              <a:buNone/>
            </a:pPr>
            <a:r>
              <a:rPr lang="en-US" dirty="0" smtClean="0"/>
              <a:t>Parallelism: constraint on coordinating like categories (NP and NP; VP and VP) </a:t>
            </a:r>
          </a:p>
          <a:p>
            <a:pPr>
              <a:buNone/>
            </a:pPr>
            <a:r>
              <a:rPr lang="en-US" dirty="0" err="1" smtClean="0"/>
              <a:t>Hypotaxis</a:t>
            </a:r>
            <a:r>
              <a:rPr lang="en-US" dirty="0" smtClean="0"/>
              <a:t>: subordinate clause structure</a:t>
            </a:r>
          </a:p>
          <a:p>
            <a:pPr>
              <a:buNone/>
            </a:pPr>
            <a:r>
              <a:rPr lang="en-US" dirty="0" smtClean="0"/>
              <a:t>Parataxis: coordinate clause structure</a:t>
            </a:r>
          </a:p>
          <a:p>
            <a:pPr algn="ctr">
              <a:buNone/>
            </a:pPr>
            <a:r>
              <a:rPr lang="en-US" dirty="0" smtClean="0"/>
              <a:t>Coordination and ambiguity</a:t>
            </a:r>
          </a:p>
          <a:p>
            <a:pPr>
              <a:buNone/>
            </a:pPr>
            <a:r>
              <a:rPr lang="en-US" dirty="0" smtClean="0"/>
              <a:t>This refers to ambiguity in coordinated clauses.</a:t>
            </a:r>
          </a:p>
          <a:p>
            <a:pPr>
              <a:buNone/>
            </a:pPr>
            <a:r>
              <a:rPr lang="en-US" dirty="0" err="1" smtClean="0"/>
              <a:t>e.g</a:t>
            </a:r>
            <a:r>
              <a:rPr lang="en-US" dirty="0" smtClean="0"/>
              <a:t> We ate chocolate-covered grasshoppers and flies. (the AP chocolate-covered modifies only the N grasshoppers or it modifies the coordinated Ns grasshoppers and flies.</a:t>
            </a:r>
            <a:endParaRPr lang="en-US" dirty="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lstStyle/>
          <a:p>
            <a:pPr algn="ctr">
              <a:buNone/>
            </a:pPr>
            <a:r>
              <a:rPr lang="en-US" dirty="0" smtClean="0"/>
              <a:t>Movement and Deletion</a:t>
            </a:r>
          </a:p>
          <a:p>
            <a:pPr>
              <a:buNone/>
            </a:pPr>
            <a:r>
              <a:rPr lang="en-US" dirty="0" smtClean="0"/>
              <a:t>Movement: refers to syntactic operation by which phrases can be rearranged in a sentence under specific conditions or constraints.</a:t>
            </a:r>
          </a:p>
          <a:p>
            <a:pPr>
              <a:buNone/>
            </a:pPr>
            <a:r>
              <a:rPr lang="en-US" dirty="0" err="1" smtClean="0"/>
              <a:t>e.g</a:t>
            </a:r>
            <a:r>
              <a:rPr lang="en-US" dirty="0" smtClean="0"/>
              <a:t> SAI (subject auxiliary inversion) in changing statement to question form.</a:t>
            </a:r>
          </a:p>
          <a:p>
            <a:pPr>
              <a:buNone/>
            </a:pPr>
            <a:r>
              <a:rPr lang="en-US" dirty="0" smtClean="0"/>
              <a:t>Deletion: process by which constituents are deleted in a sentence under certain syntactic conditions.</a:t>
            </a:r>
          </a:p>
          <a:p>
            <a:pPr>
              <a:buNone/>
            </a:pPr>
            <a:r>
              <a:rPr lang="en-US" dirty="0" err="1" smtClean="0"/>
              <a:t>e.g</a:t>
            </a:r>
            <a:r>
              <a:rPr lang="en-US" dirty="0" smtClean="0"/>
              <a:t> </a:t>
            </a:r>
            <a:r>
              <a:rPr lang="en-US" dirty="0" err="1" smtClean="0"/>
              <a:t>Taye</a:t>
            </a:r>
            <a:r>
              <a:rPr lang="en-US" dirty="0" smtClean="0"/>
              <a:t> is riding his horse in the bush, and </a:t>
            </a:r>
            <a:r>
              <a:rPr lang="en-US" dirty="0" err="1" smtClean="0"/>
              <a:t>Hailu</a:t>
            </a:r>
            <a:r>
              <a:rPr lang="en-US" dirty="0" smtClean="0"/>
              <a:t> is too. (riding is understood and deleted) </a:t>
            </a:r>
            <a:endParaRPr lang="en-US" dirty="0"/>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610600" cy="6477000"/>
          </a:xfrm>
        </p:spPr>
        <p:txBody>
          <a:bodyPr>
            <a:normAutofit lnSpcReduction="10000"/>
          </a:bodyPr>
          <a:lstStyle/>
          <a:p>
            <a:pPr>
              <a:buNone/>
            </a:pPr>
            <a:r>
              <a:rPr lang="en-US" dirty="0" smtClean="0"/>
              <a:t>Deep structure: clause in its base word order (in English SVO) before syntactic rules such as movement or deletion applied.</a:t>
            </a:r>
          </a:p>
          <a:p>
            <a:pPr>
              <a:buNone/>
            </a:pPr>
            <a:r>
              <a:rPr lang="en-US" dirty="0" smtClean="0"/>
              <a:t>Surface structure: clause in its derived order after movement and deletion rules have applied.</a:t>
            </a:r>
          </a:p>
          <a:p>
            <a:pPr>
              <a:buNone/>
            </a:pPr>
            <a:r>
              <a:rPr lang="en-US" dirty="0" smtClean="0"/>
              <a:t>Deletion: process by which constituents are deleted in a sentence under certain syntactic conditions.</a:t>
            </a:r>
          </a:p>
          <a:p>
            <a:pPr>
              <a:buNone/>
            </a:pPr>
            <a:r>
              <a:rPr lang="en-US" dirty="0" smtClean="0"/>
              <a:t>e.g. he said, he would get a motor, and she said too. (would get a motor).</a:t>
            </a:r>
          </a:p>
          <a:p>
            <a:pPr>
              <a:buNone/>
            </a:pPr>
            <a:r>
              <a:rPr lang="en-US" dirty="0" smtClean="0"/>
              <a:t>VP deletion: syntactic operation in which a verb phrase is deleted but understood as referring to an antecedent verb phrase. </a:t>
            </a:r>
            <a:endParaRPr lang="en-US" dirty="0"/>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534400" cy="5973763"/>
          </a:xfrm>
        </p:spPr>
        <p:txBody>
          <a:bodyPr/>
          <a:lstStyle/>
          <a:p>
            <a:pPr>
              <a:buNone/>
            </a:pPr>
            <a:r>
              <a:rPr lang="en-US" dirty="0" smtClean="0"/>
              <a:t>Gapping: deletion operation that applies in coordinate clauses.</a:t>
            </a:r>
          </a:p>
          <a:p>
            <a:pPr>
              <a:buNone/>
            </a:pPr>
            <a:r>
              <a:rPr lang="en-US" dirty="0" smtClean="0"/>
              <a:t>e.g.  </a:t>
            </a:r>
            <a:r>
              <a:rPr lang="en-US" dirty="0" err="1" smtClean="0"/>
              <a:t>Baye</a:t>
            </a:r>
            <a:r>
              <a:rPr lang="en-US" dirty="0" smtClean="0"/>
              <a:t> likes sweet juice, and Belay </a:t>
            </a:r>
            <a:r>
              <a:rPr lang="en-US" dirty="0" err="1" smtClean="0"/>
              <a:t>Nega</a:t>
            </a:r>
            <a:r>
              <a:rPr lang="en-US" dirty="0" smtClean="0"/>
              <a:t>.</a:t>
            </a:r>
          </a:p>
          <a:p>
            <a:pPr>
              <a:buNone/>
            </a:pPr>
            <a:r>
              <a:rPr lang="en-US" dirty="0" smtClean="0"/>
              <a:t>Movement (reordering): most familiar reordering movement is subject auxiliary inversion by moving auxiliary to initial.</a:t>
            </a:r>
          </a:p>
          <a:p>
            <a:pPr>
              <a:buNone/>
            </a:pPr>
            <a:r>
              <a:rPr lang="en-US" dirty="0" smtClean="0"/>
              <a:t>                                    </a:t>
            </a:r>
            <a:r>
              <a:rPr lang="en-US" dirty="0" err="1" smtClean="0"/>
              <a:t>Debre</a:t>
            </a:r>
            <a:r>
              <a:rPr lang="en-US" dirty="0" smtClean="0"/>
              <a:t> Tabor University </a:t>
            </a:r>
          </a:p>
          <a:p>
            <a:pPr>
              <a:buNone/>
            </a:pPr>
            <a:r>
              <a:rPr lang="en-US" dirty="0" smtClean="0"/>
              <a:t>                                             August, 2017</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248400"/>
          </a:xfrm>
        </p:spPr>
        <p:txBody>
          <a:bodyPr>
            <a:normAutofit/>
          </a:bodyPr>
          <a:lstStyle/>
          <a:p>
            <a:pPr algn="just"/>
            <a:r>
              <a:rPr lang="en-US" dirty="0">
                <a:latin typeface="Times New Roman" panose="02020603050405020304" pitchFamily="18" charset="0"/>
                <a:cs typeface="Times New Roman" panose="02020603050405020304" pitchFamily="18" charset="0"/>
              </a:rPr>
              <a:t>As voicing is related with </a:t>
            </a:r>
            <a:r>
              <a:rPr lang="en-US" b="1" dirty="0">
                <a:latin typeface="Times New Roman" panose="02020603050405020304" pitchFamily="18" charset="0"/>
                <a:cs typeface="Times New Roman" panose="02020603050405020304" pitchFamily="18" charset="0"/>
              </a:rPr>
              <a:t>age</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sex</a:t>
            </a:r>
            <a:r>
              <a:rPr lang="en-US" dirty="0">
                <a:latin typeface="Times New Roman" panose="02020603050405020304" pitchFamily="18" charset="0"/>
                <a:cs typeface="Times New Roman" panose="02020603050405020304" pitchFamily="18" charset="0"/>
              </a:rPr>
              <a:t>, vocal cords of </a:t>
            </a:r>
            <a:r>
              <a:rPr lang="en-US" b="1" dirty="0">
                <a:latin typeface="Times New Roman" panose="02020603050405020304" pitchFamily="18" charset="0"/>
                <a:cs typeface="Times New Roman" panose="02020603050405020304" pitchFamily="18" charset="0"/>
              </a:rPr>
              <a:t>adults</a:t>
            </a:r>
            <a:r>
              <a:rPr lang="en-US" dirty="0">
                <a:latin typeface="Times New Roman" panose="02020603050405020304" pitchFamily="18" charset="0"/>
                <a:cs typeface="Times New Roman" panose="02020603050405020304" pitchFamily="18" charset="0"/>
              </a:rPr>
              <a:t> are larger in size than females and children. </a:t>
            </a:r>
            <a:endParaRPr lang="en-US" dirty="0" smtClean="0">
              <a:latin typeface="Times New Roman" panose="02020603050405020304" pitchFamily="18" charset="0"/>
              <a:cs typeface="Times New Roman" panose="02020603050405020304" pitchFamily="18" charset="0"/>
            </a:endParaRPr>
          </a:p>
          <a:p>
            <a:pPr algn="just"/>
            <a:r>
              <a:rPr lang="en-US" dirty="0" smtClean="0">
                <a:solidFill>
                  <a:srgbClr val="0070C0"/>
                </a:solidFill>
                <a:latin typeface="Times New Roman" panose="02020603050405020304" pitchFamily="18" charset="0"/>
                <a:cs typeface="Times New Roman" panose="02020603050405020304" pitchFamily="18" charset="0"/>
              </a:rPr>
              <a:t>The </a:t>
            </a:r>
            <a:r>
              <a:rPr lang="en-US" dirty="0">
                <a:solidFill>
                  <a:srgbClr val="0070C0"/>
                </a:solidFill>
                <a:latin typeface="Times New Roman" panose="02020603050405020304" pitchFamily="18" charset="0"/>
                <a:cs typeface="Times New Roman" panose="02020603050405020304" pitchFamily="18" charset="0"/>
              </a:rPr>
              <a:t>frequency of vibration </a:t>
            </a:r>
            <a:r>
              <a:rPr lang="en-US" dirty="0" smtClean="0">
                <a:solidFill>
                  <a:srgbClr val="0070C0"/>
                </a:solidFill>
                <a:latin typeface="Times New Roman" panose="02020603050405020304" pitchFamily="18" charset="0"/>
                <a:cs typeface="Times New Roman" panose="02020603050405020304" pitchFamily="18" charset="0"/>
              </a:rPr>
              <a:t>of adults will </a:t>
            </a:r>
            <a:r>
              <a:rPr lang="en-US" dirty="0">
                <a:solidFill>
                  <a:srgbClr val="0070C0"/>
                </a:solidFill>
                <a:latin typeface="Times New Roman" panose="02020603050405020304" pitchFamily="18" charset="0"/>
                <a:cs typeface="Times New Roman" panose="02020603050405020304" pitchFamily="18" charset="0"/>
              </a:rPr>
              <a:t>be lower than </a:t>
            </a:r>
            <a:r>
              <a:rPr lang="en-US" dirty="0" smtClean="0">
                <a:solidFill>
                  <a:srgbClr val="0070C0"/>
                </a:solidFill>
                <a:latin typeface="Times New Roman" panose="02020603050405020304" pitchFamily="18" charset="0"/>
                <a:cs typeface="Times New Roman" panose="02020603050405020304" pitchFamily="18" charset="0"/>
              </a:rPr>
              <a:t>both females and children, and hence </a:t>
            </a:r>
            <a:r>
              <a:rPr lang="en-US" dirty="0">
                <a:solidFill>
                  <a:srgbClr val="0070C0"/>
                </a:solidFill>
                <a:latin typeface="Times New Roman" panose="02020603050405020304" pitchFamily="18" charset="0"/>
                <a:cs typeface="Times New Roman" panose="02020603050405020304" pitchFamily="18" charset="0"/>
              </a:rPr>
              <a:t>the pitch of adults is lower than females and children. </a:t>
            </a:r>
            <a:endParaRPr lang="en-US" dirty="0" smtClean="0">
              <a:solidFill>
                <a:srgbClr val="0070C0"/>
              </a:solidFill>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Vocal </a:t>
            </a:r>
            <a:r>
              <a:rPr lang="en-US" b="1" dirty="0">
                <a:latin typeface="Times New Roman" panose="02020603050405020304" pitchFamily="18" charset="0"/>
                <a:cs typeface="Times New Roman" panose="02020603050405020304" pitchFamily="18" charset="0"/>
              </a:rPr>
              <a:t>tract: </a:t>
            </a:r>
            <a:r>
              <a:rPr lang="en-US" dirty="0">
                <a:latin typeface="Times New Roman" panose="02020603050405020304" pitchFamily="18" charset="0"/>
                <a:cs typeface="Times New Roman" panose="02020603050405020304" pitchFamily="18" charset="0"/>
              </a:rPr>
              <a:t>This is the region above the vocal cords that includes the </a:t>
            </a:r>
            <a:r>
              <a:rPr lang="en-US" dirty="0" smtClean="0">
                <a:latin typeface="Times New Roman" panose="02020603050405020304" pitchFamily="18" charset="0"/>
                <a:cs typeface="Times New Roman" panose="02020603050405020304" pitchFamily="18" charset="0"/>
              </a:rPr>
              <a:t>oral cavity (pharynx) </a:t>
            </a:r>
            <a:r>
              <a:rPr lang="en-US" dirty="0">
                <a:latin typeface="Times New Roman" panose="02020603050405020304" pitchFamily="18" charset="0"/>
                <a:cs typeface="Times New Roman" panose="02020603050405020304" pitchFamily="18" charset="0"/>
              </a:rPr>
              <a:t>and the nasal cavity.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is the space within which the speech sounds of human language are produced.</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6248400"/>
          </a:xfrm>
        </p:spPr>
        <p:txBody>
          <a:bodyPr>
            <a:normAutofit fontScale="92500" lnSpcReduction="10000"/>
          </a:bodyPr>
          <a:lstStyle/>
          <a:p>
            <a:pPr algn="just">
              <a:buFont typeface="Wingdings" pitchFamily="2" charset="2"/>
              <a:buChar char="v"/>
            </a:pPr>
            <a:r>
              <a:rPr lang="en-US" dirty="0">
                <a:latin typeface="Times New Roman" panose="02020603050405020304" pitchFamily="18" charset="0"/>
                <a:cs typeface="Times New Roman" panose="02020603050405020304" pitchFamily="18" charset="0"/>
              </a:rPr>
              <a:t>In English language, </a:t>
            </a:r>
            <a:r>
              <a:rPr lang="en-US" b="1" dirty="0">
                <a:solidFill>
                  <a:srgbClr val="FF0000"/>
                </a:solidFill>
                <a:latin typeface="Times New Roman" panose="02020603050405020304" pitchFamily="18" charset="0"/>
                <a:cs typeface="Times New Roman" panose="02020603050405020304" pitchFamily="18" charset="0"/>
              </a:rPr>
              <a:t>inconsistency</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a:t>
            </a:r>
            <a:r>
              <a:rPr lang="en-US" b="1" dirty="0">
                <a:solidFill>
                  <a:srgbClr val="FF0000"/>
                </a:solidFill>
                <a:latin typeface="Times New Roman" panose="02020603050405020304" pitchFamily="18" charset="0"/>
                <a:cs typeface="Times New Roman" panose="02020603050405020304" pitchFamily="18" charset="0"/>
              </a:rPr>
              <a:t>inadequacy</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its </a:t>
            </a:r>
            <a:r>
              <a:rPr lang="en-US" b="1" dirty="0">
                <a:latin typeface="Times New Roman" panose="02020603050405020304" pitchFamily="18" charset="0"/>
                <a:cs typeface="Times New Roman" panose="02020603050405020304" pitchFamily="18" charset="0"/>
              </a:rPr>
              <a:t>orthography</a:t>
            </a:r>
            <a:r>
              <a:rPr lang="en-US" dirty="0">
                <a:latin typeface="Times New Roman" panose="02020603050405020304" pitchFamily="18" charset="0"/>
                <a:cs typeface="Times New Roman" panose="02020603050405020304" pitchFamily="18" charset="0"/>
              </a:rPr>
              <a:t> makes it complex. </a:t>
            </a:r>
            <a:endParaRPr lang="en-US" dirty="0" smtClean="0">
              <a:latin typeface="Times New Roman" panose="02020603050405020304" pitchFamily="18" charset="0"/>
              <a:cs typeface="Times New Roman" panose="02020603050405020304" pitchFamily="18" charset="0"/>
            </a:endParaRPr>
          </a:p>
          <a:p>
            <a:pPr algn="just">
              <a:buFont typeface="Wingdings" pitchFamily="2" charset="2"/>
              <a:buChar char="Ø"/>
            </a:pPr>
            <a:r>
              <a:rPr lang="en-US" dirty="0" smtClean="0">
                <a:latin typeface="Times New Roman" panose="02020603050405020304" pitchFamily="18" charset="0"/>
                <a:cs typeface="Times New Roman" panose="02020603050405020304" pitchFamily="18" charset="0"/>
              </a:rPr>
              <a:t>A </a:t>
            </a:r>
            <a:r>
              <a:rPr lang="en-US" b="1" dirty="0">
                <a:latin typeface="Times New Roman" panose="02020603050405020304" pitchFamily="18" charset="0"/>
                <a:cs typeface="Times New Roman" panose="02020603050405020304" pitchFamily="18" charset="0"/>
              </a:rPr>
              <a:t>single letter </a:t>
            </a: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alphabet</a:t>
            </a:r>
            <a:r>
              <a:rPr lang="en-US" dirty="0">
                <a:latin typeface="Times New Roman" panose="02020603050405020304" pitchFamily="18" charset="0"/>
                <a:cs typeface="Times New Roman" panose="02020603050405020304" pitchFamily="18" charset="0"/>
              </a:rPr>
              <a:t> stands for </a:t>
            </a:r>
            <a:r>
              <a:rPr lang="en-US" b="1" dirty="0">
                <a:solidFill>
                  <a:srgbClr val="FF0000"/>
                </a:solidFill>
                <a:latin typeface="Times New Roman" panose="02020603050405020304" pitchFamily="18" charset="0"/>
                <a:cs typeface="Times New Roman" panose="02020603050405020304" pitchFamily="18" charset="0"/>
              </a:rPr>
              <a:t>more than one sound</a:t>
            </a:r>
            <a:r>
              <a:rPr lang="en-US" dirty="0">
                <a:latin typeface="Times New Roman" panose="02020603050405020304" pitchFamily="18" charset="0"/>
                <a:cs typeface="Times New Roman" panose="02020603050405020304" pitchFamily="18" charset="0"/>
              </a:rPr>
              <a:t> or </a:t>
            </a:r>
            <a:r>
              <a:rPr lang="en-US" b="1" dirty="0">
                <a:latin typeface="Times New Roman" panose="02020603050405020304" pitchFamily="18" charset="0"/>
                <a:cs typeface="Times New Roman" panose="02020603050405020304" pitchFamily="18" charset="0"/>
              </a:rPr>
              <a:t>group of letters</a:t>
            </a:r>
            <a:r>
              <a:rPr lang="en-US" dirty="0">
                <a:latin typeface="Times New Roman" panose="02020603050405020304" pitchFamily="18" charset="0"/>
                <a:cs typeface="Times New Roman" panose="02020603050405020304" pitchFamily="18" charset="0"/>
              </a:rPr>
              <a:t> stand for </a:t>
            </a:r>
            <a:r>
              <a:rPr lang="en-US" b="1" dirty="0">
                <a:solidFill>
                  <a:srgbClr val="FF0000"/>
                </a:solidFill>
                <a:latin typeface="Times New Roman" panose="02020603050405020304" pitchFamily="18" charset="0"/>
                <a:cs typeface="Times New Roman" panose="02020603050405020304" pitchFamily="18" charset="0"/>
              </a:rPr>
              <a:t>the same sound. </a:t>
            </a:r>
            <a:endParaRPr lang="en-US" b="1" dirty="0" smtClean="0">
              <a:solidFill>
                <a:srgbClr val="FF0000"/>
              </a:solidFill>
              <a:latin typeface="Times New Roman" panose="02020603050405020304" pitchFamily="18" charset="0"/>
              <a:cs typeface="Times New Roman" panose="02020603050405020304" pitchFamily="18" charset="0"/>
            </a:endParaRPr>
          </a:p>
          <a:p>
            <a:pPr algn="just">
              <a:buFont typeface="Wingdings" pitchFamily="2" charset="2"/>
              <a:buChar char="ü"/>
            </a:pPr>
            <a:r>
              <a:rPr lang="en-US" dirty="0" smtClean="0">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/k/=</a:t>
            </a:r>
            <a:r>
              <a:rPr lang="en-US" u="sng" dirty="0">
                <a:latin typeface="Times New Roman" panose="02020603050405020304" pitchFamily="18" charset="0"/>
                <a:cs typeface="Times New Roman" panose="02020603050405020304" pitchFamily="18" charset="0"/>
              </a:rPr>
              <a:t> k</a:t>
            </a:r>
            <a:r>
              <a:rPr lang="en-US" dirty="0">
                <a:latin typeface="Times New Roman" panose="02020603050405020304" pitchFamily="18" charset="0"/>
                <a:cs typeface="Times New Roman" panose="02020603050405020304" pitchFamily="18" charset="0"/>
              </a:rPr>
              <a:t>iss, che</a:t>
            </a:r>
            <a:r>
              <a:rPr lang="en-US" u="sng" dirty="0">
                <a:latin typeface="Times New Roman" panose="02020603050405020304" pitchFamily="18" charset="0"/>
                <a:cs typeface="Times New Roman" panose="02020603050405020304" pitchFamily="18" charset="0"/>
              </a:rPr>
              <a:t>ck</a:t>
            </a:r>
            <a:r>
              <a:rPr lang="en-US" dirty="0">
                <a:latin typeface="Times New Roman" panose="02020603050405020304" pitchFamily="18" charset="0"/>
                <a:cs typeface="Times New Roman" panose="02020603050405020304" pitchFamily="18" charset="0"/>
              </a:rPr>
              <a:t>, ar</a:t>
            </a:r>
            <a:r>
              <a:rPr lang="en-US" u="sng" dirty="0">
                <a:latin typeface="Times New Roman" panose="02020603050405020304" pitchFamily="18" charset="0"/>
                <a:cs typeface="Times New Roman" panose="02020603050405020304" pitchFamily="18" charset="0"/>
              </a:rPr>
              <a:t>ch</a:t>
            </a:r>
            <a:r>
              <a:rPr lang="en-US" dirty="0">
                <a:latin typeface="Times New Roman" panose="02020603050405020304" pitchFamily="18" charset="0"/>
                <a:cs typeface="Times New Roman" panose="02020603050405020304" pitchFamily="18" charset="0"/>
              </a:rPr>
              <a:t>, </a:t>
            </a:r>
            <a:r>
              <a:rPr lang="en-US" u="sng" dirty="0">
                <a:latin typeface="Times New Roman" panose="02020603050405020304" pitchFamily="18" charset="0"/>
                <a:cs typeface="Times New Roman" panose="02020603050405020304" pitchFamily="18" charset="0"/>
              </a:rPr>
              <a:t>c</a:t>
            </a:r>
            <a:r>
              <a:rPr lang="en-US" dirty="0">
                <a:latin typeface="Times New Roman" panose="02020603050405020304" pitchFamily="18" charset="0"/>
                <a:cs typeface="Times New Roman" panose="02020603050405020304" pitchFamily="18" charset="0"/>
              </a:rPr>
              <a:t>amel,</a:t>
            </a:r>
          </a:p>
          <a:p>
            <a:pPr algn="just">
              <a:buFont typeface="Wingdings" pitchFamily="2" charset="2"/>
              <a:buChar char="ü"/>
            </a:pP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t/= </a:t>
            </a:r>
            <a:r>
              <a:rPr lang="en-US" u="sng" dirty="0">
                <a:latin typeface="Times New Roman" panose="02020603050405020304" pitchFamily="18" charset="0"/>
                <a:cs typeface="Times New Roman" panose="02020603050405020304" pitchFamily="18" charset="0"/>
              </a:rPr>
              <a:t>t</a:t>
            </a:r>
            <a:r>
              <a:rPr lang="en-US" dirty="0">
                <a:latin typeface="Times New Roman" panose="02020603050405020304" pitchFamily="18" charset="0"/>
                <a:cs typeface="Times New Roman" panose="02020603050405020304" pitchFamily="18" charset="0"/>
              </a:rPr>
              <a:t>ouch, men</a:t>
            </a:r>
            <a:r>
              <a:rPr lang="en-US" u="sng" dirty="0">
                <a:latin typeface="Times New Roman" panose="02020603050405020304" pitchFamily="18" charset="0"/>
                <a:cs typeface="Times New Roman" panose="02020603050405020304" pitchFamily="18" charset="0"/>
              </a:rPr>
              <a:t>tion</a:t>
            </a:r>
            <a:r>
              <a:rPr lang="en-US" dirty="0">
                <a:latin typeface="Times New Roman" panose="02020603050405020304" pitchFamily="18" charset="0"/>
                <a:cs typeface="Times New Roman" panose="02020603050405020304" pitchFamily="18" charset="0"/>
              </a:rPr>
              <a:t> (-</a:t>
            </a:r>
            <a:r>
              <a:rPr lang="en-US" u="sng" dirty="0" err="1">
                <a:latin typeface="Times New Roman" panose="02020603050405020304" pitchFamily="18" charset="0"/>
                <a:cs typeface="Times New Roman" panose="02020603050405020304" pitchFamily="18" charset="0"/>
              </a:rPr>
              <a:t>tion</a:t>
            </a:r>
            <a:r>
              <a:rPr lang="en-US" dirty="0">
                <a:latin typeface="Times New Roman" panose="02020603050405020304" pitchFamily="18" charset="0"/>
                <a:cs typeface="Times New Roman" panose="02020603050405020304" pitchFamily="18" charset="0"/>
              </a:rPr>
              <a:t> as /</a:t>
            </a:r>
            <a:r>
              <a:rPr lang="en-US" dirty="0" err="1">
                <a:latin typeface="Times New Roman" panose="02020603050405020304" pitchFamily="18" charset="0"/>
                <a:cs typeface="Times New Roman" panose="02020603050405020304" pitchFamily="18" charset="0"/>
              </a:rPr>
              <a:t>sh</a:t>
            </a:r>
            <a:r>
              <a:rPr lang="en-US" dirty="0">
                <a:latin typeface="Times New Roman" panose="02020603050405020304" pitchFamily="18" charset="0"/>
                <a:cs typeface="Times New Roman" panose="02020603050405020304" pitchFamily="18" charset="0"/>
              </a:rPr>
              <a:t>/ sound)</a:t>
            </a:r>
          </a:p>
          <a:p>
            <a:pPr algn="just">
              <a:buFont typeface="Wingdings" pitchFamily="2" charset="2"/>
              <a:buChar char="ü"/>
            </a:pP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j/= </a:t>
            </a:r>
            <a:r>
              <a:rPr lang="en-US" u="sng" dirty="0">
                <a:latin typeface="Times New Roman" panose="02020603050405020304" pitchFamily="18" charset="0"/>
                <a:cs typeface="Times New Roman" panose="02020603050405020304" pitchFamily="18" charset="0"/>
              </a:rPr>
              <a:t>j</a:t>
            </a:r>
            <a:r>
              <a:rPr lang="en-US" dirty="0">
                <a:latin typeface="Times New Roman" panose="02020603050405020304" pitchFamily="18" charset="0"/>
                <a:cs typeface="Times New Roman" panose="02020603050405020304" pitchFamily="18" charset="0"/>
              </a:rPr>
              <a:t>og, </a:t>
            </a:r>
            <a:r>
              <a:rPr lang="en-US" u="sng" dirty="0">
                <a:latin typeface="Times New Roman" panose="02020603050405020304" pitchFamily="18" charset="0"/>
                <a:cs typeface="Times New Roman" panose="02020603050405020304" pitchFamily="18" charset="0"/>
              </a:rPr>
              <a:t>g</a:t>
            </a:r>
            <a:r>
              <a:rPr lang="en-US" dirty="0">
                <a:latin typeface="Times New Roman" panose="02020603050405020304" pitchFamily="18" charset="0"/>
                <a:cs typeface="Times New Roman" panose="02020603050405020304" pitchFamily="18" charset="0"/>
              </a:rPr>
              <a:t>iraffe, e</a:t>
            </a:r>
            <a:r>
              <a:rPr lang="en-US" u="sng" dirty="0">
                <a:latin typeface="Times New Roman" panose="02020603050405020304" pitchFamily="18" charset="0"/>
                <a:cs typeface="Times New Roman" panose="02020603050405020304" pitchFamily="18" charset="0"/>
              </a:rPr>
              <a:t>dge</a:t>
            </a:r>
            <a:r>
              <a:rPr lang="en-US" dirty="0">
                <a:latin typeface="Times New Roman" panose="02020603050405020304" pitchFamily="18" charset="0"/>
                <a:cs typeface="Times New Roman" panose="02020603050405020304" pitchFamily="18" charset="0"/>
              </a:rPr>
              <a:t>,</a:t>
            </a:r>
          </a:p>
          <a:p>
            <a:pPr algn="just"/>
            <a:r>
              <a:rPr lang="en-US" b="1" dirty="0">
                <a:latin typeface="Times New Roman" panose="02020603050405020304" pitchFamily="18" charset="0"/>
                <a:cs typeface="Times New Roman" panose="02020603050405020304" pitchFamily="18" charset="0"/>
              </a:rPr>
              <a:t>Phonetic transcription system: </a:t>
            </a:r>
            <a:r>
              <a:rPr lang="en-US" dirty="0">
                <a:latin typeface="Times New Roman" panose="02020603050405020304" pitchFamily="18" charset="0"/>
                <a:cs typeface="Times New Roman" panose="02020603050405020304" pitchFamily="18" charset="0"/>
              </a:rPr>
              <a:t>This is a writing system (phonemic </a:t>
            </a:r>
            <a:r>
              <a:rPr lang="en-US" dirty="0" smtClean="0">
                <a:latin typeface="Times New Roman" panose="02020603050405020304" pitchFamily="18" charset="0"/>
                <a:cs typeface="Times New Roman" panose="02020603050405020304" pitchFamily="18" charset="0"/>
              </a:rPr>
              <a:t>system) </a:t>
            </a:r>
            <a:r>
              <a:rPr lang="en-US" dirty="0">
                <a:latin typeface="Times New Roman" panose="02020603050405020304" pitchFamily="18" charset="0"/>
                <a:cs typeface="Times New Roman" panose="02020603050405020304" pitchFamily="18" charset="0"/>
              </a:rPr>
              <a:t>which tells us that </a:t>
            </a:r>
            <a:r>
              <a:rPr lang="en-US" b="1" dirty="0">
                <a:solidFill>
                  <a:srgbClr val="FF0000"/>
                </a:solidFill>
                <a:latin typeface="Times New Roman" panose="02020603050405020304" pitchFamily="18" charset="0"/>
                <a:cs typeface="Times New Roman" panose="02020603050405020304" pitchFamily="18" charset="0"/>
              </a:rPr>
              <a:t>distinctive speech sounds</a:t>
            </a:r>
            <a:r>
              <a:rPr lang="en-US" dirty="0">
                <a:latin typeface="Times New Roman" panose="02020603050405020304" pitchFamily="18" charset="0"/>
                <a:cs typeface="Times New Roman" panose="02020603050405020304" pitchFamily="18" charset="0"/>
              </a:rPr>
              <a:t> of a language is represented with </a:t>
            </a:r>
            <a:r>
              <a:rPr lang="en-US" b="1" dirty="0">
                <a:solidFill>
                  <a:srgbClr val="FF0000"/>
                </a:solidFill>
                <a:latin typeface="Times New Roman" panose="02020603050405020304" pitchFamily="18" charset="0"/>
                <a:cs typeface="Times New Roman" panose="02020603050405020304" pitchFamily="18" charset="0"/>
              </a:rPr>
              <a:t>a unique symbol or unique combination of symbols</a:t>
            </a:r>
            <a:r>
              <a:rPr lang="en-US" dirty="0">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458200" cy="6324600"/>
          </a:xfrm>
        </p:spPr>
        <p:txBody>
          <a:bodyPr>
            <a:normAutofit fontScale="92500" lnSpcReduction="10000"/>
          </a:bodyPr>
          <a:lstStyle/>
          <a:p>
            <a:pPr algn="just"/>
            <a:r>
              <a:rPr lang="en-US" dirty="0">
                <a:latin typeface="Times New Roman" panose="02020603050405020304" pitchFamily="18" charset="0"/>
                <a:cs typeface="Times New Roman" panose="02020603050405020304" pitchFamily="18" charset="0"/>
              </a:rPr>
              <a:t>This </a:t>
            </a:r>
            <a:r>
              <a:rPr lang="en-US" b="1" dirty="0">
                <a:latin typeface="Times New Roman" panose="02020603050405020304" pitchFamily="18" charset="0"/>
                <a:cs typeface="Times New Roman" panose="02020603050405020304" pitchFamily="18" charset="0"/>
              </a:rPr>
              <a:t>transcription system</a:t>
            </a:r>
            <a:r>
              <a:rPr lang="en-US" dirty="0">
                <a:latin typeface="Times New Roman" panose="02020603050405020304" pitchFamily="18" charset="0"/>
                <a:cs typeface="Times New Roman" panose="02020603050405020304" pitchFamily="18" charset="0"/>
              </a:rPr>
              <a:t>, therefore, overcomes the </a:t>
            </a:r>
            <a:r>
              <a:rPr lang="en-US" i="1" dirty="0">
                <a:solidFill>
                  <a:srgbClr val="FF0000"/>
                </a:solidFill>
                <a:latin typeface="Times New Roman" panose="02020603050405020304" pitchFamily="18" charset="0"/>
                <a:cs typeface="Times New Roman" panose="02020603050405020304" pitchFamily="18" charset="0"/>
              </a:rPr>
              <a:t>deficiencies of the current English alphabet</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All </a:t>
            </a:r>
            <a:r>
              <a:rPr lang="en-US" dirty="0">
                <a:latin typeface="Times New Roman" panose="02020603050405020304" pitchFamily="18" charset="0"/>
                <a:cs typeface="Times New Roman" panose="02020603050405020304" pitchFamily="18" charset="0"/>
              </a:rPr>
              <a:t>human languages should have </a:t>
            </a:r>
            <a:r>
              <a:rPr lang="en-US" b="1" dirty="0">
                <a:latin typeface="Times New Roman" panose="02020603050405020304" pitchFamily="18" charset="0"/>
                <a:cs typeface="Times New Roman" panose="02020603050405020304" pitchFamily="18" charset="0"/>
              </a:rPr>
              <a:t>a regular &amp; consistent set of distinctive sounds</a:t>
            </a:r>
            <a:r>
              <a:rPr lang="en-US" dirty="0">
                <a:latin typeface="Times New Roman" panose="02020603050405020304" pitchFamily="18" charset="0"/>
                <a:cs typeface="Times New Roman" panose="02020603050405020304" pitchFamily="18" charset="0"/>
              </a:rPr>
              <a:t> that can be represented phonemically.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phonemic symbols we use are those of the IPA (International Phonetic Alphabet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E.g. /p/ = phonemic </a:t>
            </a:r>
            <a:r>
              <a:rPr lang="en-US" dirty="0" smtClean="0">
                <a:latin typeface="Times New Roman" panose="02020603050405020304" pitchFamily="18" charset="0"/>
                <a:cs typeface="Times New Roman" panose="02020603050405020304" pitchFamily="18" charset="0"/>
              </a:rPr>
              <a:t>symbol.</a:t>
            </a:r>
          </a:p>
          <a:p>
            <a:pPr algn="just"/>
            <a:r>
              <a:rPr lang="en-US" b="1" dirty="0" smtClean="0">
                <a:latin typeface="Times New Roman" panose="02020603050405020304" pitchFamily="18" charset="0"/>
                <a:cs typeface="Times New Roman" panose="02020603050405020304" pitchFamily="18" charset="0"/>
                <a:hlinkClick r:id="" action="ppaction://noaction"/>
              </a:rPr>
              <a:t>The basic sounds of English</a:t>
            </a:r>
            <a:endParaRPr lang="en-US" b="1" dirty="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Phonology:</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a branch of linguistics that studies the </a:t>
            </a:r>
            <a:r>
              <a:rPr lang="en-US" b="1" dirty="0">
                <a:latin typeface="Times New Roman" panose="02020603050405020304" pitchFamily="18" charset="0"/>
                <a:cs typeface="Times New Roman" panose="02020603050405020304" pitchFamily="18" charset="0"/>
              </a:rPr>
              <a:t>structure, distribution and </a:t>
            </a:r>
            <a:br>
              <a:rPr lang="en-US" b="1" dirty="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sequence </a:t>
            </a:r>
            <a:r>
              <a:rPr lang="en-US" b="1" dirty="0">
                <a:latin typeface="Times New Roman" panose="02020603050405020304" pitchFamily="18" charset="0"/>
                <a:cs typeface="Times New Roman" panose="02020603050405020304" pitchFamily="18" charset="0"/>
              </a:rPr>
              <a:t>of speech sound</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the shape of syllables.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82000" cy="6172200"/>
          </a:xfrm>
        </p:spPr>
        <p:txBody>
          <a:bodyPr>
            <a:normAutofit fontScale="92500" lnSpcReduction="20000"/>
          </a:bodyPr>
          <a:lstStyle/>
          <a:p>
            <a:pPr algn="just"/>
            <a:r>
              <a:rPr lang="en-US" b="1" dirty="0">
                <a:latin typeface="Times New Roman" panose="02020603050405020304" pitchFamily="18" charset="0"/>
                <a:cs typeface="Times New Roman" panose="02020603050405020304" pitchFamily="18" charset="0"/>
              </a:rPr>
              <a:t>PHONEMES</a:t>
            </a:r>
            <a:r>
              <a:rPr lang="en-US" dirty="0">
                <a:latin typeface="Times New Roman" panose="02020603050405020304" pitchFamily="18" charset="0"/>
                <a:cs typeface="Times New Roman" panose="02020603050405020304" pitchFamily="18" charset="0"/>
              </a:rPr>
              <a:t>: are the </a:t>
            </a:r>
            <a:r>
              <a:rPr lang="en-US" b="1" dirty="0">
                <a:solidFill>
                  <a:srgbClr val="FF0000"/>
                </a:solidFill>
                <a:latin typeface="Times New Roman" panose="02020603050405020304" pitchFamily="18" charset="0"/>
                <a:cs typeface="Times New Roman" panose="02020603050405020304" pitchFamily="18" charset="0"/>
              </a:rPr>
              <a:t>distinctive sounds </a:t>
            </a:r>
            <a:r>
              <a:rPr lang="en-US" dirty="0">
                <a:latin typeface="Times New Roman" panose="02020603050405020304" pitchFamily="18" charset="0"/>
                <a:cs typeface="Times New Roman" panose="02020603050405020304" pitchFamily="18" charset="0"/>
              </a:rPr>
              <a:t>in a language.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They make </a:t>
            </a:r>
            <a:r>
              <a:rPr lang="en-US" dirty="0">
                <a:latin typeface="Times New Roman" panose="02020603050405020304" pitchFamily="18" charset="0"/>
                <a:cs typeface="Times New Roman" panose="02020603050405020304" pitchFamily="18" charset="0"/>
              </a:rPr>
              <a:t>a difference in the </a:t>
            </a:r>
            <a:r>
              <a:rPr lang="en-US" dirty="0" smtClean="0">
                <a:solidFill>
                  <a:srgbClr val="FF0000"/>
                </a:solidFill>
                <a:latin typeface="Times New Roman" panose="02020603050405020304" pitchFamily="18" charset="0"/>
                <a:cs typeface="Times New Roman" panose="02020603050405020304" pitchFamily="18" charset="0"/>
              </a:rPr>
              <a:t>meanings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 words. </a:t>
            </a:r>
          </a:p>
          <a:p>
            <a:pPr algn="just"/>
            <a:r>
              <a:rPr lang="en-US" dirty="0" smtClean="0">
                <a:latin typeface="Times New Roman" panose="02020603050405020304" pitchFamily="18" charset="0"/>
                <a:cs typeface="Times New Roman" panose="02020603050405020304" pitchFamily="18" charset="0"/>
              </a:rPr>
              <a:t>They </a:t>
            </a:r>
            <a:r>
              <a:rPr lang="en-US" dirty="0">
                <a:latin typeface="Times New Roman" panose="02020603050405020304" pitchFamily="18" charset="0"/>
                <a:cs typeface="Times New Roman" panose="02020603050405020304" pitchFamily="18" charset="0"/>
              </a:rPr>
              <a:t>differ from language to language. </a:t>
            </a:r>
            <a:r>
              <a:rPr lang="en-US" i="1" dirty="0">
                <a:latin typeface="Times New Roman" panose="02020603050405020304" pitchFamily="18" charset="0"/>
                <a:cs typeface="Times New Roman" panose="02020603050405020304" pitchFamily="18" charset="0"/>
              </a:rPr>
              <a:t>For instance, English has about </a:t>
            </a:r>
            <a:r>
              <a:rPr lang="en-US" i="1" dirty="0" smtClean="0">
                <a:latin typeface="Times New Roman" panose="02020603050405020304" pitchFamily="18" charset="0"/>
                <a:cs typeface="Times New Roman" panose="02020603050405020304" pitchFamily="18" charset="0"/>
              </a:rPr>
              <a:t>44 </a:t>
            </a:r>
            <a:r>
              <a:rPr lang="en-US" i="1" dirty="0">
                <a:latin typeface="Times New Roman" panose="02020603050405020304" pitchFamily="18" charset="0"/>
                <a:cs typeface="Times New Roman" panose="02020603050405020304" pitchFamily="18" charset="0"/>
              </a:rPr>
              <a:t>distinctive phonemes</a:t>
            </a:r>
            <a:r>
              <a:rPr lang="en-US" i="1"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English </a:t>
            </a:r>
            <a:r>
              <a:rPr lang="en-US" dirty="0">
                <a:latin typeface="Times New Roman" panose="02020603050405020304" pitchFamily="18" charset="0"/>
                <a:cs typeface="Times New Roman" panose="02020603050405020304" pitchFamily="18" charset="0"/>
              </a:rPr>
              <a:t>consonants and vowel sounds are phonemes.</a:t>
            </a:r>
          </a:p>
          <a:p>
            <a:pPr algn="just"/>
            <a:r>
              <a:rPr lang="en-US" dirty="0">
                <a:latin typeface="Times New Roman" panose="02020603050405020304" pitchFamily="18" charset="0"/>
                <a:cs typeface="Times New Roman" panose="02020603050405020304" pitchFamily="18" charset="0"/>
              </a:rPr>
              <a:t>The most common consonant sounds across </a:t>
            </a:r>
            <a:r>
              <a:rPr lang="en-US" dirty="0" smtClean="0">
                <a:latin typeface="Times New Roman" panose="02020603050405020304" pitchFamily="18" charset="0"/>
                <a:cs typeface="Times New Roman" panose="02020603050405020304" pitchFamily="18" charset="0"/>
              </a:rPr>
              <a:t>languages </a:t>
            </a:r>
            <a:r>
              <a:rPr lang="en-US" dirty="0">
                <a:latin typeface="Times New Roman" panose="02020603050405020304" pitchFamily="18" charset="0"/>
                <a:cs typeface="Times New Roman" panose="02020603050405020304" pitchFamily="18" charset="0"/>
              </a:rPr>
              <a:t>are [</a:t>
            </a:r>
            <a:r>
              <a:rPr lang="en-US" dirty="0" err="1">
                <a:latin typeface="Times New Roman" panose="02020603050405020304" pitchFamily="18" charset="0"/>
                <a:cs typeface="Times New Roman" panose="02020603050405020304" pitchFamily="18" charset="0"/>
              </a:rPr>
              <a:t>p,t,k</a:t>
            </a:r>
            <a:r>
              <a:rPr lang="en-US" dirty="0">
                <a:latin typeface="Times New Roman" panose="02020603050405020304" pitchFamily="18" charset="0"/>
                <a:cs typeface="Times New Roman" panose="02020603050405020304" pitchFamily="18" charset="0"/>
              </a:rPr>
              <a:t>] but not all languages have them.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distinction b/n vowel and consonant is </a:t>
            </a:r>
            <a:r>
              <a:rPr lang="en-US" b="1" dirty="0">
                <a:solidFill>
                  <a:srgbClr val="FF0000"/>
                </a:solidFill>
                <a:latin typeface="Times New Roman" panose="02020603050405020304" pitchFamily="18" charset="0"/>
                <a:cs typeface="Times New Roman" panose="02020603050405020304" pitchFamily="18" charset="0"/>
              </a:rPr>
              <a:t>on the way we produce them</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(How </a:t>
            </a:r>
            <a:r>
              <a:rPr lang="en-US" dirty="0">
                <a:latin typeface="Times New Roman" panose="02020603050405020304" pitchFamily="18" charset="0"/>
                <a:cs typeface="Times New Roman" panose="02020603050405020304" pitchFamily="18" charset="0"/>
              </a:rPr>
              <a:t>we restrict the flow of air</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324600"/>
          </a:xfrm>
        </p:spPr>
        <p:txBody>
          <a:bodyPr>
            <a:normAutofit lnSpcReduction="10000"/>
          </a:bodyPr>
          <a:lstStyle/>
          <a:p>
            <a:pPr algn="just"/>
            <a:r>
              <a:rPr lang="en-US" dirty="0">
                <a:latin typeface="Times New Roman" panose="02020603050405020304" pitchFamily="18" charset="0"/>
                <a:cs typeface="Times New Roman" panose="02020603050405020304" pitchFamily="18" charset="0"/>
              </a:rPr>
              <a:t>A consonant sound has some degree of restriction.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Although </a:t>
            </a:r>
            <a:r>
              <a:rPr lang="en-US" dirty="0">
                <a:latin typeface="Times New Roman" panose="02020603050405020304" pitchFamily="18" charset="0"/>
                <a:cs typeface="Times New Roman" panose="02020603050405020304" pitchFamily="18" charset="0"/>
              </a:rPr>
              <a:t>there are so many English sounds, there are only 24 consonant phonemes (the sounds that make a difference in meanings of words to English speakers</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/b/ and /p/ are distinctive. </a:t>
            </a:r>
            <a:r>
              <a:rPr lang="en-US" dirty="0" err="1">
                <a:latin typeface="Times New Roman" panose="02020603050405020304" pitchFamily="18" charset="0"/>
                <a:cs typeface="Times New Roman" panose="02020603050405020304" pitchFamily="18" charset="0"/>
              </a:rPr>
              <a:t>i.e</a:t>
            </a:r>
            <a:r>
              <a:rPr lang="en-US" dirty="0">
                <a:latin typeface="Times New Roman" panose="02020603050405020304" pitchFamily="18" charset="0"/>
                <a:cs typeface="Times New Roman" panose="02020603050405020304" pitchFamily="18" charset="0"/>
              </a:rPr>
              <a:t> . bit and pit have different meanings. </a:t>
            </a:r>
            <a:r>
              <a:rPr lang="en-US" b="1" i="1" dirty="0">
                <a:latin typeface="Times New Roman" panose="02020603050405020304" pitchFamily="18" charset="0"/>
                <a:cs typeface="Times New Roman" panose="02020603050405020304" pitchFamily="18" charset="0"/>
              </a:rPr>
              <a:t>B</a:t>
            </a:r>
            <a:r>
              <a:rPr lang="en-US" i="1" dirty="0">
                <a:latin typeface="Times New Roman" panose="02020603050405020304" pitchFamily="18" charset="0"/>
                <a:cs typeface="Times New Roman" panose="02020603050405020304" pitchFamily="18" charset="0"/>
              </a:rPr>
              <a:t>it</a:t>
            </a:r>
            <a:r>
              <a:rPr lang="en-US" dirty="0">
                <a:latin typeface="Times New Roman" panose="02020603050405020304" pitchFamily="18" charset="0"/>
                <a:cs typeface="Times New Roman" panose="02020603050405020304" pitchFamily="18" charset="0"/>
              </a:rPr>
              <a:t> and </a:t>
            </a:r>
            <a:r>
              <a:rPr lang="en-US" b="1" i="1" dirty="0">
                <a:latin typeface="Times New Roman" panose="02020603050405020304" pitchFamily="18" charset="0"/>
                <a:cs typeface="Times New Roman" panose="02020603050405020304" pitchFamily="18" charset="0"/>
              </a:rPr>
              <a:t>p</a:t>
            </a:r>
            <a:r>
              <a:rPr lang="en-US" i="1" dirty="0">
                <a:latin typeface="Times New Roman" panose="02020603050405020304" pitchFamily="18" charset="0"/>
                <a:cs typeface="Times New Roman" panose="02020603050405020304" pitchFamily="18" charset="0"/>
              </a:rPr>
              <a:t>it</a:t>
            </a:r>
            <a:r>
              <a:rPr lang="en-US" dirty="0">
                <a:latin typeface="Times New Roman" panose="02020603050405020304" pitchFamily="18" charset="0"/>
                <a:cs typeface="Times New Roman" panose="02020603050405020304" pitchFamily="18" charset="0"/>
              </a:rPr>
              <a:t> are </a:t>
            </a:r>
            <a:r>
              <a:rPr lang="en-US" b="1" dirty="0">
                <a:latin typeface="Times New Roman" panose="02020603050405020304" pitchFamily="18" charset="0"/>
                <a:cs typeface="Times New Roman" panose="02020603050405020304" pitchFamily="18" charset="0"/>
              </a:rPr>
              <a:t>minimal pair (two words that differ by </a:t>
            </a:r>
            <a:r>
              <a:rPr lang="en-US" b="1" i="1" dirty="0">
                <a:solidFill>
                  <a:srgbClr val="FF0000"/>
                </a:solidFill>
                <a:latin typeface="Times New Roman" panose="02020603050405020304" pitchFamily="18" charset="0"/>
                <a:cs typeface="Times New Roman" panose="02020603050405020304" pitchFamily="18" charset="0"/>
              </a:rPr>
              <a:t>only a single phoneme in the same position</a:t>
            </a:r>
            <a:r>
              <a:rPr lang="en-US" b="1"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we write words using the IPA </a:t>
            </a: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phonetic </a:t>
            </a:r>
            <a:r>
              <a:rPr lang="en-US" dirty="0" smtClean="0">
                <a:latin typeface="Times New Roman" panose="02020603050405020304" pitchFamily="18" charset="0"/>
                <a:cs typeface="Times New Roman" panose="02020603050405020304" pitchFamily="18" charset="0"/>
              </a:rPr>
              <a:t>alphabet), </a:t>
            </a:r>
            <a:r>
              <a:rPr lang="en-US" dirty="0">
                <a:latin typeface="Times New Roman" panose="02020603050405020304" pitchFamily="18" charset="0"/>
                <a:cs typeface="Times New Roman" panose="02020603050405020304" pitchFamily="18" charset="0"/>
              </a:rPr>
              <a:t>we use the version </a:t>
            </a:r>
            <a:r>
              <a:rPr lang="en-US" i="1" dirty="0">
                <a:latin typeface="Times New Roman" panose="02020603050405020304" pitchFamily="18" charset="0"/>
                <a:cs typeface="Times New Roman" panose="02020603050405020304" pitchFamily="18" charset="0"/>
              </a:rPr>
              <a:t>phonemic alphabet</a:t>
            </a:r>
            <a:r>
              <a:rPr lang="en-US" dirty="0">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6248400"/>
          </a:xfrm>
        </p:spPr>
        <p:txBody>
          <a:bodyPr/>
          <a:lstStyle/>
          <a:p>
            <a:pPr algn="just"/>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phonemic alphabet there is always one-to-one correspondence b/n </a:t>
            </a:r>
            <a:r>
              <a:rPr lang="en-US" dirty="0">
                <a:solidFill>
                  <a:srgbClr val="FF0000"/>
                </a:solidFill>
                <a:latin typeface="Times New Roman" panose="02020603050405020304" pitchFamily="18" charset="0"/>
                <a:cs typeface="Times New Roman" panose="02020603050405020304" pitchFamily="18" charset="0"/>
              </a:rPr>
              <a:t>sounds and symbols </a:t>
            </a:r>
            <a:r>
              <a:rPr lang="en-US" dirty="0">
                <a:latin typeface="Times New Roman" panose="02020603050405020304" pitchFamily="18" charset="0"/>
                <a:cs typeface="Times New Roman" panose="02020603050405020304" pitchFamily="18" charset="0"/>
              </a:rPr>
              <a:t>(symbols that are not the same as letters but represent only sounds of a language).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Consonants </a:t>
            </a:r>
            <a:r>
              <a:rPr lang="en-US" dirty="0">
                <a:latin typeface="Times New Roman" panose="02020603050405020304" pitchFamily="18" charset="0"/>
                <a:cs typeface="Times New Roman" panose="02020603050405020304" pitchFamily="18" charset="0"/>
              </a:rPr>
              <a:t>would be described in terms of:</a:t>
            </a:r>
          </a:p>
          <a:p>
            <a:pPr lvl="0" algn="just"/>
            <a:r>
              <a:rPr lang="en-US" b="1" dirty="0">
                <a:latin typeface="Times New Roman" panose="02020603050405020304" pitchFamily="18" charset="0"/>
                <a:cs typeface="Times New Roman" panose="02020603050405020304" pitchFamily="18" charset="0"/>
              </a:rPr>
              <a:t>Voicing:</a:t>
            </a:r>
            <a:r>
              <a:rPr lang="en-US" dirty="0">
                <a:latin typeface="Times New Roman" panose="02020603050405020304" pitchFamily="18" charset="0"/>
                <a:cs typeface="Times New Roman" panose="02020603050405020304" pitchFamily="18" charset="0"/>
              </a:rPr>
              <a:t> controlling/restricting the vibration of the vocal cords as air passes through </a:t>
            </a:r>
            <a:r>
              <a:rPr lang="en-US" dirty="0" smtClean="0">
                <a:latin typeface="Times New Roman" panose="02020603050405020304" pitchFamily="18" charset="0"/>
                <a:cs typeface="Times New Roman" panose="02020603050405020304" pitchFamily="18" charset="0"/>
              </a:rPr>
              <a:t>to make </a:t>
            </a:r>
            <a:r>
              <a:rPr lang="en-US" dirty="0">
                <a:latin typeface="Times New Roman" panose="02020603050405020304" pitchFamily="18" charset="0"/>
                <a:cs typeface="Times New Roman" panose="02020603050405020304" pitchFamily="18" charset="0"/>
              </a:rPr>
              <a:t>sounds</a:t>
            </a:r>
          </a:p>
          <a:p>
            <a:pPr lvl="0" algn="just"/>
            <a:r>
              <a:rPr lang="en-US" b="1" dirty="0">
                <a:latin typeface="Times New Roman" panose="02020603050405020304" pitchFamily="18" charset="0"/>
                <a:cs typeface="Times New Roman" panose="02020603050405020304" pitchFamily="18" charset="0"/>
              </a:rPr>
              <a:t>Place of articulation:</a:t>
            </a:r>
            <a:r>
              <a:rPr lang="en-US" dirty="0">
                <a:latin typeface="Times New Roman" panose="02020603050405020304" pitchFamily="18" charset="0"/>
                <a:cs typeface="Times New Roman" panose="02020603050405020304" pitchFamily="18" charset="0"/>
              </a:rPr>
              <a:t> The places in the oral cavity where air flow is modified to make </a:t>
            </a:r>
            <a:br>
              <a:rPr lang="en-US" dirty="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speech</a:t>
            </a:r>
            <a:endParaRPr lang="en-US" dirty="0">
              <a:latin typeface="Times New Roman" panose="02020603050405020304" pitchFamily="18" charset="0"/>
              <a:cs typeface="Times New Roman" panose="02020603050405020304" pitchFamily="18" charset="0"/>
            </a:endParaRP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6400800"/>
          </a:xfrm>
        </p:spPr>
        <p:txBody>
          <a:bodyPr>
            <a:normAutofit/>
          </a:bodyPr>
          <a:lstStyle/>
          <a:p>
            <a:pPr lvl="0" algn="just"/>
            <a:r>
              <a:rPr lang="en-US" b="1" dirty="0">
                <a:latin typeface="Times New Roman" panose="02020603050405020304" pitchFamily="18" charset="0"/>
                <a:cs typeface="Times New Roman" panose="02020603050405020304" pitchFamily="18" charset="0"/>
              </a:rPr>
              <a:t>Manner of articulation:</a:t>
            </a:r>
            <a:r>
              <a:rPr lang="en-US" dirty="0">
                <a:latin typeface="Times New Roman" panose="02020603050405020304" pitchFamily="18" charset="0"/>
                <a:cs typeface="Times New Roman" panose="02020603050405020304" pitchFamily="18" charset="0"/>
              </a:rPr>
              <a:t> The way we move and position our lips, tongue, and teeth to </a:t>
            </a:r>
            <a:r>
              <a:rPr lang="en-US" dirty="0" smtClean="0">
                <a:latin typeface="Times New Roman" panose="02020603050405020304" pitchFamily="18" charset="0"/>
                <a:cs typeface="Times New Roman" panose="02020603050405020304" pitchFamily="18" charset="0"/>
              </a:rPr>
              <a:t>make       speech </a:t>
            </a:r>
            <a:r>
              <a:rPr lang="en-US" dirty="0">
                <a:latin typeface="Times New Roman" panose="02020603050405020304" pitchFamily="18" charset="0"/>
                <a:cs typeface="Times New Roman" panose="02020603050405020304" pitchFamily="18" charset="0"/>
              </a:rPr>
              <a:t>sounds</a:t>
            </a:r>
          </a:p>
          <a:p>
            <a:pPr algn="just"/>
            <a:r>
              <a:rPr lang="en-US" dirty="0">
                <a:latin typeface="Times New Roman" panose="02020603050405020304" pitchFamily="18" charset="0"/>
                <a:cs typeface="Times New Roman" panose="02020603050405020304" pitchFamily="18" charset="0"/>
              </a:rPr>
              <a:t>N.B. We therefore describe Sounds in relation to these categories and is called Natural Class of sounds. This means, Sounds in natural class share some set of </a:t>
            </a:r>
            <a:r>
              <a:rPr lang="en-US" i="1" dirty="0">
                <a:latin typeface="Times New Roman" panose="02020603050405020304" pitchFamily="18" charset="0"/>
                <a:cs typeface="Times New Roman" panose="02020603050405020304" pitchFamily="18" charset="0"/>
              </a:rPr>
              <a:t>phonetic characteristics (phonetic features</a:t>
            </a:r>
            <a:r>
              <a:rPr lang="en-US" i="1"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Unit one- </a:t>
            </a:r>
            <a:r>
              <a:rPr lang="en-US" dirty="0"/>
              <a:t>E</a:t>
            </a:r>
            <a:r>
              <a:rPr lang="en-US" dirty="0" smtClean="0"/>
              <a:t>nglish phonetics and phonology</a:t>
            </a:r>
            <a:endParaRPr lang="en-US" dirty="0"/>
          </a:p>
        </p:txBody>
      </p:sp>
      <p:sp>
        <p:nvSpPr>
          <p:cNvPr id="3" name="Content Placeholder 2"/>
          <p:cNvSpPr>
            <a:spLocks noGrp="1"/>
          </p:cNvSpPr>
          <p:nvPr>
            <p:ph idx="1"/>
          </p:nvPr>
        </p:nvSpPr>
        <p:spPr>
          <a:xfrm>
            <a:off x="457200" y="1646237"/>
            <a:ext cx="8229600" cy="4525963"/>
          </a:xfrm>
        </p:spPr>
        <p:txBody>
          <a:bodyPr>
            <a:normAutofit lnSpcReduction="10000"/>
          </a:bodyPr>
          <a:lstStyle/>
          <a:p>
            <a:pPr marL="514350" indent="-514350">
              <a:buAutoNum type="arabicPeriod"/>
            </a:pPr>
            <a:r>
              <a:rPr lang="en-US" dirty="0" smtClean="0"/>
              <a:t>Phonetics </a:t>
            </a:r>
          </a:p>
          <a:p>
            <a:pPr marL="0" indent="0">
              <a:buNone/>
            </a:pPr>
            <a:r>
              <a:rPr lang="en-US" dirty="0" smtClean="0"/>
              <a:t>1.1 </a:t>
            </a:r>
            <a:r>
              <a:rPr lang="en-US" dirty="0"/>
              <a:t>p</a:t>
            </a:r>
            <a:r>
              <a:rPr lang="en-US" dirty="0" smtClean="0"/>
              <a:t>honetics and its branches</a:t>
            </a:r>
          </a:p>
          <a:p>
            <a:pPr marL="0" indent="0">
              <a:buNone/>
            </a:pPr>
            <a:r>
              <a:rPr lang="en-US" dirty="0" smtClean="0"/>
              <a:t>1.2 </a:t>
            </a:r>
            <a:r>
              <a:rPr lang="en-US" dirty="0"/>
              <a:t>s</a:t>
            </a:r>
            <a:r>
              <a:rPr lang="en-US" dirty="0" smtClean="0"/>
              <a:t>peech sounds/ production process</a:t>
            </a:r>
          </a:p>
          <a:p>
            <a:pPr marL="0" indent="0">
              <a:buNone/>
            </a:pPr>
            <a:r>
              <a:rPr lang="en-US" dirty="0" smtClean="0"/>
              <a:t>1.3 </a:t>
            </a:r>
            <a:r>
              <a:rPr lang="en-US" dirty="0"/>
              <a:t>t</a:t>
            </a:r>
            <a:r>
              <a:rPr lang="en-US" dirty="0" smtClean="0"/>
              <a:t>he basic sounds of English</a:t>
            </a:r>
          </a:p>
          <a:p>
            <a:pPr marL="0" indent="0">
              <a:buNone/>
            </a:pPr>
            <a:r>
              <a:rPr lang="en-US" dirty="0" smtClean="0"/>
              <a:t>2. The phonology of English</a:t>
            </a:r>
          </a:p>
          <a:p>
            <a:pPr marL="0" indent="0">
              <a:buNone/>
            </a:pPr>
            <a:r>
              <a:rPr lang="en-US" dirty="0" smtClean="0"/>
              <a:t>2.1 English consonants</a:t>
            </a:r>
          </a:p>
          <a:p>
            <a:pPr marL="0" indent="0">
              <a:buNone/>
            </a:pPr>
            <a:r>
              <a:rPr lang="en-US" dirty="0" smtClean="0"/>
              <a:t>2.2 English vowels</a:t>
            </a:r>
          </a:p>
          <a:p>
            <a:pPr marL="0" indent="0">
              <a:buNone/>
            </a:pPr>
            <a:r>
              <a:rPr lang="en-US" dirty="0" smtClean="0"/>
              <a:t>2.3 English phonemes and allophones</a:t>
            </a:r>
            <a:endParaRPr lang="en-US" dirty="0"/>
          </a:p>
        </p:txBody>
      </p:sp>
    </p:spTree>
    <p:extLst>
      <p:ext uri="{BB962C8B-B14F-4D97-AF65-F5344CB8AC3E}">
        <p14:creationId xmlns:p14="http://schemas.microsoft.com/office/powerpoint/2010/main" xmlns="" val="1405980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Consonants contd.</a:t>
            </a:r>
            <a:endParaRPr lang="en-US" dirty="0"/>
          </a:p>
        </p:txBody>
      </p:sp>
      <p:sp>
        <p:nvSpPr>
          <p:cNvPr id="3" name="Content Placeholder 2"/>
          <p:cNvSpPr>
            <a:spLocks noGrp="1"/>
          </p:cNvSpPr>
          <p:nvPr>
            <p:ph idx="1"/>
          </p:nvPr>
        </p:nvSpPr>
        <p:spPr/>
        <p:txBody>
          <a:bodyPr/>
          <a:lstStyle/>
          <a:p>
            <a:pPr marL="0" indent="0" algn="just">
              <a:buNone/>
            </a:pPr>
            <a:r>
              <a:rPr lang="en-US" b="1" dirty="0">
                <a:latin typeface="Times New Roman" panose="02020603050405020304" pitchFamily="18" charset="0"/>
                <a:cs typeface="Times New Roman" panose="02020603050405020304" pitchFamily="18" charset="0"/>
              </a:rPr>
              <a:t>A) Voiced and voiceless consonants :</a:t>
            </a:r>
            <a:r>
              <a:rPr lang="en-US" dirty="0">
                <a:latin typeface="Times New Roman" panose="02020603050405020304" pitchFamily="18" charset="0"/>
                <a:cs typeface="Times New Roman" panose="02020603050405020304" pitchFamily="18" charset="0"/>
              </a:rPr>
              <a:t> All consonants would be categorized either </a:t>
            </a:r>
            <a:r>
              <a:rPr lang="en-US" i="1" dirty="0">
                <a:solidFill>
                  <a:srgbClr val="FF0000"/>
                </a:solidFill>
                <a:latin typeface="Times New Roman" panose="02020603050405020304" pitchFamily="18" charset="0"/>
                <a:cs typeface="Times New Roman" panose="02020603050405020304" pitchFamily="18" charset="0"/>
              </a:rPr>
              <a:t>Voiced</a:t>
            </a:r>
            <a:r>
              <a:rPr lang="en-US" i="1" dirty="0">
                <a:latin typeface="Times New Roman" panose="02020603050405020304" pitchFamily="18" charset="0"/>
                <a:cs typeface="Times New Roman" panose="02020603050405020304" pitchFamily="18" charset="0"/>
              </a:rPr>
              <a:t> or </a:t>
            </a:r>
            <a:r>
              <a:rPr lang="en-US" i="1" dirty="0">
                <a:solidFill>
                  <a:srgbClr val="FF0000"/>
                </a:solidFill>
                <a:latin typeface="Times New Roman" panose="02020603050405020304" pitchFamily="18" charset="0"/>
                <a:cs typeface="Times New Roman" panose="02020603050405020304" pitchFamily="18" charset="0"/>
              </a:rPr>
              <a:t>Voiceless</a:t>
            </a:r>
            <a:r>
              <a:rPr lang="en-US" i="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p>
          <a:p>
            <a:pPr algn="just"/>
            <a:r>
              <a:rPr lang="en-US" dirty="0">
                <a:latin typeface="Times New Roman" panose="02020603050405020304" pitchFamily="18" charset="0"/>
                <a:cs typeface="Times New Roman" panose="02020603050405020304" pitchFamily="18" charset="0"/>
              </a:rPr>
              <a:t>When the air coming out of the lungs meets </a:t>
            </a:r>
            <a:r>
              <a:rPr lang="en-US" dirty="0">
                <a:solidFill>
                  <a:srgbClr val="FF0000"/>
                </a:solidFill>
                <a:latin typeface="Times New Roman" panose="02020603050405020304" pitchFamily="18" charset="0"/>
                <a:cs typeface="Times New Roman" panose="02020603050405020304" pitchFamily="18" charset="0"/>
              </a:rPr>
              <a:t>resistance</a:t>
            </a:r>
            <a:r>
              <a:rPr lang="en-US" dirty="0">
                <a:latin typeface="Times New Roman" panose="02020603050405020304" pitchFamily="18" charset="0"/>
                <a:cs typeface="Times New Roman" panose="02020603050405020304" pitchFamily="18" charset="0"/>
              </a:rPr>
              <a:t> in the larynx/voice box, the muscles in the cords vibrate during speaking and it’s called</a:t>
            </a:r>
            <a:r>
              <a:rPr lang="en-US" b="1" dirty="0">
                <a:latin typeface="Times New Roman" panose="02020603050405020304" pitchFamily="18" charset="0"/>
                <a:cs typeface="Times New Roman" panose="02020603050405020304" pitchFamily="18" charset="0"/>
              </a:rPr>
              <a:t> voicing. </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55164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Voiced and voiceless </a:t>
            </a:r>
            <a:r>
              <a:rPr lang="en-US" b="1" dirty="0" smtClean="0"/>
              <a:t>consonants contd.</a:t>
            </a:r>
            <a:endParaRPr lang="en-US" dirty="0"/>
          </a:p>
        </p:txBody>
      </p:sp>
      <p:sp>
        <p:nvSpPr>
          <p:cNvPr id="3" name="Content Placeholder 2"/>
          <p:cNvSpPr>
            <a:spLocks noGrp="1"/>
          </p:cNvSpPr>
          <p:nvPr>
            <p:ph idx="1"/>
          </p:nvPr>
        </p:nvSpPr>
        <p:spPr>
          <a:xfrm>
            <a:off x="457200" y="1600200"/>
            <a:ext cx="8382000" cy="4525963"/>
          </a:xfrm>
        </p:spPr>
        <p:txBody>
          <a:bodyPr>
            <a:normAutofit/>
          </a:bodyPr>
          <a:lstStyle/>
          <a:p>
            <a:pPr algn="just"/>
            <a:r>
              <a:rPr lang="en-US" dirty="0" smtClean="0">
                <a:latin typeface="Times New Roman" panose="02020603050405020304" pitchFamily="18" charset="0"/>
                <a:cs typeface="Times New Roman" panose="02020603050405020304" pitchFamily="18" charset="0"/>
              </a:rPr>
              <a:t>At </a:t>
            </a:r>
            <a:r>
              <a:rPr lang="en-US" dirty="0">
                <a:latin typeface="Times New Roman" panose="02020603050405020304" pitchFamily="18" charset="0"/>
                <a:cs typeface="Times New Roman" panose="02020603050405020304" pitchFamily="18" charset="0"/>
              </a:rPr>
              <a:t>the phonation </a:t>
            </a:r>
            <a:r>
              <a:rPr lang="en-US" dirty="0" smtClean="0">
                <a:latin typeface="Times New Roman" panose="02020603050405020304" pitchFamily="18" charset="0"/>
                <a:cs typeface="Times New Roman" panose="02020603050405020304" pitchFamily="18" charset="0"/>
              </a:rPr>
              <a:t>stage</a:t>
            </a:r>
            <a:r>
              <a:rPr lang="en-US" dirty="0">
                <a:latin typeface="Times New Roman" panose="02020603050405020304" pitchFamily="18" charset="0"/>
                <a:cs typeface="Times New Roman" panose="02020603050405020304" pitchFamily="18" charset="0"/>
              </a:rPr>
              <a:t>, the vocal folds are in </a:t>
            </a:r>
            <a:r>
              <a:rPr lang="en-US" b="1" dirty="0">
                <a:solidFill>
                  <a:srgbClr val="FF0000"/>
                </a:solidFill>
                <a:latin typeface="Times New Roman" panose="02020603050405020304" pitchFamily="18" charset="0"/>
                <a:cs typeface="Times New Roman" panose="02020603050405020304" pitchFamily="18" charset="0"/>
              </a:rPr>
              <a:t>tight contact </a:t>
            </a:r>
            <a:r>
              <a:rPr lang="en-US" dirty="0">
                <a:latin typeface="Times New Roman" panose="02020603050405020304" pitchFamily="18" charset="0"/>
                <a:cs typeface="Times New Roman" panose="02020603050405020304" pitchFamily="18" charset="0"/>
              </a:rPr>
              <a:t>for the production of </a:t>
            </a:r>
            <a:r>
              <a:rPr lang="en-US" dirty="0">
                <a:solidFill>
                  <a:srgbClr val="FF0000"/>
                </a:solidFill>
                <a:latin typeface="Times New Roman" panose="02020603050405020304" pitchFamily="18" charset="0"/>
                <a:cs typeface="Times New Roman" panose="02020603050405020304" pitchFamily="18" charset="0"/>
              </a:rPr>
              <a:t>voiced consonants, </a:t>
            </a:r>
          </a:p>
          <a:p>
            <a:pPr algn="just"/>
            <a:r>
              <a:rPr lang="en-US" dirty="0">
                <a:latin typeface="Times New Roman" panose="02020603050405020304" pitchFamily="18" charset="0"/>
                <a:cs typeface="Times New Roman" panose="02020603050405020304" pitchFamily="18" charset="0"/>
              </a:rPr>
              <a:t>while the air for voiceless consonants passes through the glottis with </a:t>
            </a:r>
            <a:r>
              <a:rPr lang="en-US" dirty="0">
                <a:solidFill>
                  <a:srgbClr val="FF0000"/>
                </a:solidFill>
                <a:latin typeface="Times New Roman" panose="02020603050405020304" pitchFamily="18" charset="0"/>
                <a:cs typeface="Times New Roman" panose="02020603050405020304" pitchFamily="18" charset="0"/>
              </a:rPr>
              <a:t>vocal </a:t>
            </a:r>
            <a:r>
              <a:rPr lang="en-US" dirty="0" smtClean="0">
                <a:solidFill>
                  <a:srgbClr val="FF0000"/>
                </a:solidFill>
                <a:latin typeface="Times New Roman" panose="02020603050405020304" pitchFamily="18" charset="0"/>
                <a:cs typeface="Times New Roman" panose="02020603050405020304" pitchFamily="18" charset="0"/>
              </a:rPr>
              <a:t>folds set </a:t>
            </a:r>
            <a:r>
              <a:rPr lang="en-US" dirty="0">
                <a:solidFill>
                  <a:srgbClr val="FF0000"/>
                </a:solidFill>
                <a:latin typeface="Times New Roman" panose="02020603050405020304" pitchFamily="18" charset="0"/>
                <a:cs typeface="Times New Roman" panose="02020603050405020304" pitchFamily="18" charset="0"/>
              </a:rPr>
              <a:t>apart. </a:t>
            </a:r>
            <a:endParaRPr lang="en-US" dirty="0" smtClean="0">
              <a:solidFill>
                <a:srgbClr val="FF0000"/>
              </a:solidFill>
              <a:latin typeface="Times New Roman" panose="02020603050405020304" pitchFamily="18" charset="0"/>
              <a:cs typeface="Times New Roman" panose="02020603050405020304" pitchFamily="18" charset="0"/>
            </a:endParaRPr>
          </a:p>
          <a:p>
            <a:pPr algn="just"/>
            <a:r>
              <a:rPr lang="en-US" b="1" dirty="0" smtClean="0">
                <a:latin typeface="Times New Roman" panose="02020603050405020304" pitchFamily="18" charset="0"/>
                <a:cs typeface="Times New Roman" panose="02020603050405020304" pitchFamily="18" charset="0"/>
              </a:rPr>
              <a:t>Sonorants</a:t>
            </a:r>
            <a:r>
              <a:rPr lang="en-US" dirty="0" smtClean="0">
                <a:latin typeface="Times New Roman" panose="02020603050405020304" pitchFamily="18" charset="0"/>
                <a:cs typeface="Times New Roman" panose="02020603050405020304" pitchFamily="18" charset="0"/>
              </a:rPr>
              <a:t> - are </a:t>
            </a:r>
            <a:r>
              <a:rPr lang="en-US" dirty="0">
                <a:latin typeface="Times New Roman" panose="02020603050405020304" pitchFamily="18" charset="0"/>
                <a:cs typeface="Times New Roman" panose="02020603050405020304" pitchFamily="18" charset="0"/>
              </a:rPr>
              <a:t>sounds that are voiced and do not cause sufficient </a:t>
            </a:r>
            <a:r>
              <a:rPr lang="en-US" dirty="0" smtClean="0">
                <a:latin typeface="Times New Roman" panose="02020603050405020304" pitchFamily="18" charset="0"/>
                <a:cs typeface="Times New Roman" panose="02020603050405020304" pitchFamily="18" charset="0"/>
              </a:rPr>
              <a:t>obstruction to </a:t>
            </a:r>
            <a:r>
              <a:rPr lang="en-US" dirty="0">
                <a:latin typeface="Times New Roman" panose="02020603050405020304" pitchFamily="18" charset="0"/>
                <a:cs typeface="Times New Roman" panose="02020603050405020304" pitchFamily="18" charset="0"/>
              </a:rPr>
              <a:t>the airflow to prevent normal voicing from continuing</a:t>
            </a:r>
            <a:r>
              <a:rPr lang="en-US"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xmlns="" val="2597258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b="1" dirty="0" smtClean="0"/>
              <a:t/>
            </a:r>
            <a:br>
              <a:rPr lang="en-US" b="1" dirty="0" smtClean="0"/>
            </a:br>
            <a:r>
              <a:rPr lang="en-US" b="1" dirty="0" smtClean="0"/>
              <a:t>Voiced </a:t>
            </a:r>
            <a:r>
              <a:rPr lang="en-US" b="1" dirty="0"/>
              <a:t>and voiceless consonants and sonorants</a:t>
            </a:r>
            <a:br>
              <a:rPr lang="en-US" b="1" dirty="0"/>
            </a:br>
            <a:endParaRPr lang="en-US" dirty="0"/>
          </a:p>
        </p:txBody>
      </p:sp>
      <p:graphicFrame>
        <p:nvGraphicFramePr>
          <p:cNvPr id="4" name="Content Placeholder 3"/>
          <p:cNvGraphicFramePr>
            <a:graphicFrameLocks noGrp="1"/>
          </p:cNvGraphicFramePr>
          <p:nvPr>
            <p:ph idx="1"/>
            <p:extLst/>
          </p:nvPr>
        </p:nvGraphicFramePr>
        <p:xfrm>
          <a:off x="9378" y="1295400"/>
          <a:ext cx="9144000" cy="5745430"/>
        </p:xfrm>
        <a:graphic>
          <a:graphicData uri="http://schemas.openxmlformats.org/drawingml/2006/table">
            <a:tbl>
              <a:tblPr firstRow="1" bandRow="1">
                <a:tableStyleId>{5C22544A-7EE6-4342-B048-85BDC9FD1C3A}</a:tableStyleId>
              </a:tblPr>
              <a:tblGrid>
                <a:gridCol w="3048000"/>
                <a:gridCol w="3048000"/>
                <a:gridCol w="3048000"/>
              </a:tblGrid>
              <a:tr h="378471">
                <a:tc gridSpan="2">
                  <a:txBody>
                    <a:bodyPr/>
                    <a:lstStyle/>
                    <a:p>
                      <a:pPr algn="ctr"/>
                      <a:r>
                        <a:rPr lang="en-US" sz="2400" dirty="0" smtClean="0"/>
                        <a:t>Consonants </a:t>
                      </a:r>
                      <a:endParaRPr lang="en-US" sz="2400" dirty="0"/>
                    </a:p>
                  </a:txBody>
                  <a:tcPr/>
                </a:tc>
                <a:tc hMerge="1">
                  <a:txBody>
                    <a:bodyPr/>
                    <a:lstStyle/>
                    <a:p>
                      <a:endParaRPr lang="en-US" dirty="0"/>
                    </a:p>
                  </a:txBody>
                  <a:tcPr/>
                </a:tc>
                <a:tc>
                  <a:txBody>
                    <a:bodyPr/>
                    <a:lstStyle/>
                    <a:p>
                      <a:r>
                        <a:rPr lang="en-US" sz="2400" dirty="0" smtClean="0"/>
                        <a:t>Sonorants</a:t>
                      </a:r>
                      <a:endParaRPr lang="en-US" sz="2400" dirty="0"/>
                    </a:p>
                  </a:txBody>
                  <a:tcPr/>
                </a:tc>
              </a:tr>
              <a:tr h="528823">
                <a:tc>
                  <a:txBody>
                    <a:bodyPr/>
                    <a:lstStyle/>
                    <a:p>
                      <a:r>
                        <a:rPr lang="en-US" sz="2800" b="1" dirty="0" smtClean="0"/>
                        <a:t>Voiced </a:t>
                      </a:r>
                      <a:endParaRPr lang="en-US" sz="2800" b="1" dirty="0"/>
                    </a:p>
                  </a:txBody>
                  <a:tcPr/>
                </a:tc>
                <a:tc>
                  <a:txBody>
                    <a:bodyPr/>
                    <a:lstStyle/>
                    <a:p>
                      <a:r>
                        <a:rPr lang="en-US" sz="2800" b="1" dirty="0" smtClean="0"/>
                        <a:t>Voiceless </a:t>
                      </a:r>
                      <a:endParaRPr lang="en-US" sz="2800" b="1" dirty="0"/>
                    </a:p>
                  </a:txBody>
                  <a:tcPr/>
                </a:tc>
                <a:tc>
                  <a:txBody>
                    <a:bodyPr/>
                    <a:lstStyle/>
                    <a:p>
                      <a:r>
                        <a:rPr lang="en-US" sz="2800" b="1" dirty="0" smtClean="0"/>
                        <a:t>Voiced </a:t>
                      </a:r>
                      <a:endParaRPr lang="en-US" sz="2800" b="1" dirty="0"/>
                    </a:p>
                  </a:txBody>
                  <a:tcPr/>
                </a:tc>
              </a:tr>
              <a:tr h="528823">
                <a:tc>
                  <a:txBody>
                    <a:bodyPr/>
                    <a:lstStyle/>
                    <a:p>
                      <a:r>
                        <a:rPr lang="en-US" sz="2800" b="1" kern="1200" dirty="0" smtClean="0">
                          <a:solidFill>
                            <a:schemeClr val="dk1"/>
                          </a:solidFill>
                          <a:latin typeface="+mn-lt"/>
                          <a:ea typeface="+mn-ea"/>
                          <a:cs typeface="+mn-cs"/>
                        </a:rPr>
                        <a:t>/b/</a:t>
                      </a:r>
                    </a:p>
                  </a:txBody>
                  <a:tcPr/>
                </a:tc>
                <a:tc>
                  <a:txBody>
                    <a:bodyPr/>
                    <a:lstStyle/>
                    <a:p>
                      <a:r>
                        <a:rPr lang="en-US" sz="2800" b="1" kern="1200" dirty="0" smtClean="0">
                          <a:solidFill>
                            <a:schemeClr val="dk1"/>
                          </a:solidFill>
                          <a:latin typeface="+mn-lt"/>
                          <a:ea typeface="+mn-ea"/>
                          <a:cs typeface="+mn-cs"/>
                        </a:rPr>
                        <a:t>/p/</a:t>
                      </a:r>
                    </a:p>
                  </a:txBody>
                  <a:tcPr/>
                </a:tc>
                <a:tc>
                  <a:txBody>
                    <a:bodyPr/>
                    <a:lstStyle/>
                    <a:p>
                      <a:r>
                        <a:rPr lang="en-US" sz="2800" b="1" kern="1200" dirty="0" smtClean="0">
                          <a:solidFill>
                            <a:schemeClr val="dk1"/>
                          </a:solidFill>
                          <a:latin typeface="+mn-lt"/>
                          <a:ea typeface="+mn-ea"/>
                          <a:cs typeface="+mn-cs"/>
                        </a:rPr>
                        <a:t>/m/</a:t>
                      </a:r>
                    </a:p>
                  </a:txBody>
                  <a:tcPr/>
                </a:tc>
              </a:tr>
              <a:tr h="528823">
                <a:tc>
                  <a:txBody>
                    <a:bodyPr/>
                    <a:lstStyle/>
                    <a:p>
                      <a:r>
                        <a:rPr lang="en-US" sz="2800" b="1" kern="1200" dirty="0" smtClean="0">
                          <a:solidFill>
                            <a:schemeClr val="dk1"/>
                          </a:solidFill>
                          <a:latin typeface="+mn-lt"/>
                          <a:ea typeface="+mn-ea"/>
                          <a:cs typeface="+mn-cs"/>
                        </a:rPr>
                        <a:t>/d/</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/n/</a:t>
                      </a:r>
                    </a:p>
                  </a:txBody>
                  <a:tcPr/>
                </a:tc>
              </a:tr>
              <a:tr h="528823">
                <a:tc>
                  <a:txBody>
                    <a:bodyPr/>
                    <a:lstStyle/>
                    <a:p>
                      <a:r>
                        <a:rPr lang="en-US" sz="2800" b="1" kern="1200" dirty="0" smtClean="0">
                          <a:solidFill>
                            <a:schemeClr val="dk1"/>
                          </a:solidFill>
                          <a:latin typeface="+mn-lt"/>
                          <a:ea typeface="+mn-ea"/>
                          <a:cs typeface="+mn-cs"/>
                        </a:rPr>
                        <a:t>/g/</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/k/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/ŋ/</a:t>
                      </a:r>
                    </a:p>
                  </a:txBody>
                  <a:tcPr/>
                </a:tc>
              </a:tr>
              <a:tr h="528823">
                <a:tc>
                  <a:txBody>
                    <a:bodyPr/>
                    <a:lstStyle/>
                    <a:p>
                      <a:r>
                        <a:rPr lang="en-US" sz="2800" b="1" kern="1200" dirty="0" smtClean="0">
                          <a:solidFill>
                            <a:schemeClr val="dk1"/>
                          </a:solidFill>
                          <a:latin typeface="+mn-lt"/>
                          <a:ea typeface="+mn-ea"/>
                          <a:cs typeface="+mn-cs"/>
                        </a:rPr>
                        <a:t>/v/</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/f/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/l/</a:t>
                      </a:r>
                    </a:p>
                  </a:txBody>
                  <a:tcPr/>
                </a:tc>
              </a:tr>
              <a:tr h="5288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/z/</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/s/</a:t>
                      </a:r>
                      <a:endParaRPr lang="el-GR" sz="2800" b="1"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/r/</a:t>
                      </a:r>
                    </a:p>
                  </a:txBody>
                  <a:tcPr/>
                </a:tc>
              </a:tr>
              <a:tr h="528823">
                <a:tc>
                  <a:txBody>
                    <a:bodyPr/>
                    <a:lstStyle/>
                    <a:p>
                      <a:r>
                        <a:rPr lang="en-US" sz="2800" b="1" kern="1200" dirty="0" smtClean="0">
                          <a:solidFill>
                            <a:schemeClr val="dk1"/>
                          </a:solidFill>
                          <a:latin typeface="+mn-lt"/>
                          <a:ea typeface="+mn-ea"/>
                          <a:cs typeface="+mn-cs"/>
                        </a:rPr>
                        <a:t>/ʒ/</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/ʃ/</a:t>
                      </a:r>
                      <a:endParaRPr lang="el-GR" sz="2800" b="1"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/j/</a:t>
                      </a:r>
                    </a:p>
                  </a:txBody>
                  <a:tcPr/>
                </a:tc>
              </a:tr>
              <a:tr h="5288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/ð/ </a:t>
                      </a:r>
                    </a:p>
                  </a:txBody>
                  <a:tcPr/>
                </a:tc>
                <a:tc>
                  <a:txBody>
                    <a:bodyPr/>
                    <a:lstStyle/>
                    <a:p>
                      <a:r>
                        <a:rPr lang="en-US" sz="2800" b="1" kern="1200" dirty="0" smtClean="0">
                          <a:solidFill>
                            <a:schemeClr val="dk1"/>
                          </a:solidFill>
                          <a:latin typeface="+mn-lt"/>
                          <a:ea typeface="+mn-ea"/>
                          <a:cs typeface="+mn-cs"/>
                        </a:rPr>
                        <a:t>/</a:t>
                      </a:r>
                      <a:r>
                        <a:rPr lang="el-GR" sz="2800" b="1" kern="1200" dirty="0" smtClean="0">
                          <a:solidFill>
                            <a:schemeClr val="dk1"/>
                          </a:solidFill>
                          <a:latin typeface="+mn-lt"/>
                          <a:ea typeface="+mn-ea"/>
                          <a:cs typeface="+mn-cs"/>
                        </a:rPr>
                        <a:t>θ/</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/w/</a:t>
                      </a:r>
                    </a:p>
                  </a:txBody>
                  <a:tcPr/>
                </a:tc>
              </a:tr>
              <a:tr h="5288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a:t>
                      </a:r>
                      <a:r>
                        <a:rPr lang="en-US" sz="2800" b="1" kern="1200" dirty="0" err="1" smtClean="0">
                          <a:solidFill>
                            <a:schemeClr val="dk1"/>
                          </a:solidFill>
                          <a:latin typeface="+mn-lt"/>
                          <a:ea typeface="+mn-ea"/>
                          <a:cs typeface="+mn-cs"/>
                        </a:rPr>
                        <a:t>dʒ</a:t>
                      </a:r>
                      <a:r>
                        <a:rPr lang="en-US" sz="2800" b="1" kern="1200" dirty="0" smtClean="0">
                          <a:solidFill>
                            <a:schemeClr val="dk1"/>
                          </a:solidFill>
                          <a:latin typeface="+mn-lt"/>
                          <a:ea typeface="+mn-ea"/>
                          <a:cs typeface="+mn-cs"/>
                        </a:rPr>
                        <a:t>/ </a:t>
                      </a:r>
                      <a:endParaRPr lang="en-US" sz="28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a:t>
                      </a:r>
                      <a:r>
                        <a:rPr lang="en-US" sz="2800" b="1" kern="1200" dirty="0" err="1" smtClean="0">
                          <a:solidFill>
                            <a:schemeClr val="dk1"/>
                          </a:solidFill>
                          <a:latin typeface="+mn-lt"/>
                          <a:ea typeface="+mn-ea"/>
                          <a:cs typeface="+mn-cs"/>
                        </a:rPr>
                        <a:t>tʃ</a:t>
                      </a:r>
                      <a:r>
                        <a:rPr lang="en-US" sz="2800" b="1" kern="1200" dirty="0" smtClean="0">
                          <a:solidFill>
                            <a:schemeClr val="dk1"/>
                          </a:solidFill>
                          <a:latin typeface="+mn-lt"/>
                          <a:ea typeface="+mn-ea"/>
                          <a:cs typeface="+mn-cs"/>
                        </a:rPr>
                        <a:t>/</a:t>
                      </a:r>
                    </a:p>
                  </a:txBody>
                  <a:tcPr/>
                </a:tc>
                <a:tc rowSpan="2">
                  <a:txBody>
                    <a:bodyPr/>
                    <a:lstStyle/>
                    <a:p>
                      <a:endParaRPr lang="en-US" dirty="0"/>
                    </a:p>
                  </a:txBody>
                  <a:tcPr>
                    <a:blipFill>
                      <a:blip r:embed="rId3"/>
                      <a:tile tx="0" ty="0" sx="100000" sy="100000" flip="none" algn="tl"/>
                    </a:blipFill>
                  </a:tcPr>
                </a:tc>
              </a:tr>
              <a:tr h="528823">
                <a:tc>
                  <a:txBody>
                    <a:bodyPr/>
                    <a:lstStyle/>
                    <a:p>
                      <a:endParaRPr lang="en-US" dirty="0"/>
                    </a:p>
                  </a:txBody>
                  <a:tcPr>
                    <a:blipFill>
                      <a:blip r:embed="rId3"/>
                      <a:tile tx="0" ty="0" sx="100000" sy="100000" flip="none" algn="tl"/>
                    </a:blip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b="1" kern="1200" dirty="0" smtClean="0">
                          <a:solidFill>
                            <a:schemeClr val="dk1"/>
                          </a:solidFill>
                          <a:latin typeface="+mn-lt"/>
                          <a:ea typeface="+mn-ea"/>
                          <a:cs typeface="+mn-cs"/>
                        </a:rPr>
                        <a:t>/h/</a:t>
                      </a:r>
                      <a:endParaRPr lang="en-US" sz="2800" dirty="0" smtClean="0"/>
                    </a:p>
                  </a:txBody>
                  <a:tcPr/>
                </a:tc>
                <a:tc vMerge="1">
                  <a:txBody>
                    <a:bodyPr/>
                    <a:lstStyle/>
                    <a:p>
                      <a:endParaRPr lang="en-US" dirty="0"/>
                    </a:p>
                  </a:txBody>
                  <a:tcPr/>
                </a:tc>
              </a:tr>
            </a:tbl>
          </a:graphicData>
        </a:graphic>
      </p:graphicFrame>
    </p:spTree>
    <p:extLst>
      <p:ext uri="{BB962C8B-B14F-4D97-AF65-F5344CB8AC3E}">
        <p14:creationId xmlns:p14="http://schemas.microsoft.com/office/powerpoint/2010/main" xmlns="" val="2222381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
            <a:ext cx="8991600" cy="1066800"/>
          </a:xfrm>
        </p:spPr>
        <p:txBody>
          <a:bodyPr>
            <a:noAutofit/>
          </a:bodyPr>
          <a:lstStyle/>
          <a:p>
            <a:r>
              <a:rPr lang="en-US" sz="3200" b="1" dirty="0" smtClean="0"/>
              <a:t/>
            </a:r>
            <a:br>
              <a:rPr lang="en-US" sz="3200" b="1" dirty="0" smtClean="0"/>
            </a:br>
            <a:r>
              <a:rPr lang="en-US" sz="3200" b="1" dirty="0" smtClean="0"/>
              <a:t>Consonant </a:t>
            </a:r>
            <a:r>
              <a:rPr lang="en-US" sz="3200" b="1" dirty="0"/>
              <a:t>phonemes </a:t>
            </a:r>
            <a:r>
              <a:rPr lang="en-US" sz="3200" b="1" dirty="0" smtClean="0"/>
              <a:t>with </a:t>
            </a:r>
            <a:r>
              <a:rPr lang="en-US" sz="3200" b="1" dirty="0"/>
              <a:t>word examples </a:t>
            </a:r>
            <a:br>
              <a:rPr lang="en-US" sz="3200" b="1" dirty="0"/>
            </a:b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967684324"/>
              </p:ext>
            </p:extLst>
          </p:nvPr>
        </p:nvGraphicFramePr>
        <p:xfrm>
          <a:off x="0" y="1066800"/>
          <a:ext cx="9144000" cy="5554980"/>
        </p:xfrm>
        <a:graphic>
          <a:graphicData uri="http://schemas.openxmlformats.org/drawingml/2006/table">
            <a:tbl>
              <a:tblPr firstRow="1" bandRow="1">
                <a:tableStyleId>{5C22544A-7EE6-4342-B048-85BDC9FD1C3A}</a:tableStyleId>
              </a:tblPr>
              <a:tblGrid>
                <a:gridCol w="2286000"/>
                <a:gridCol w="2286000"/>
                <a:gridCol w="1981200"/>
                <a:gridCol w="2590800"/>
              </a:tblGrid>
              <a:tr h="482600">
                <a:tc>
                  <a:txBody>
                    <a:bodyPr/>
                    <a:lstStyle/>
                    <a:p>
                      <a:r>
                        <a:rPr lang="en-US" sz="3600" dirty="0" smtClean="0">
                          <a:solidFill>
                            <a:schemeClr val="tx1"/>
                          </a:solidFill>
                        </a:rPr>
                        <a:t>/p/</a:t>
                      </a:r>
                      <a:endParaRPr lang="en-US" sz="3600" dirty="0">
                        <a:solidFill>
                          <a:schemeClr val="tx1"/>
                        </a:solidFill>
                      </a:endParaRPr>
                    </a:p>
                  </a:txBody>
                  <a:tcPr marL="68580" marR="68580" marT="34290" marB="34290"/>
                </a:tc>
                <a:tc>
                  <a:txBody>
                    <a:bodyPr/>
                    <a:lstStyle/>
                    <a:p>
                      <a:r>
                        <a:rPr lang="en-US" sz="3600" dirty="0" smtClean="0">
                          <a:solidFill>
                            <a:schemeClr val="tx1"/>
                          </a:solidFill>
                        </a:rPr>
                        <a:t>as in </a:t>
                      </a:r>
                      <a:r>
                        <a:rPr lang="en-US" sz="3600" i="1" dirty="0" smtClean="0">
                          <a:solidFill>
                            <a:schemeClr val="tx1"/>
                          </a:solidFill>
                        </a:rPr>
                        <a:t>pipe</a:t>
                      </a:r>
                      <a:endParaRPr lang="en-US" sz="3600" i="1" dirty="0">
                        <a:solidFill>
                          <a:schemeClr val="tx1"/>
                        </a:solidFill>
                      </a:endParaRPr>
                    </a:p>
                  </a:txBody>
                  <a:tcPr marL="68580" marR="68580" marT="34290" marB="34290"/>
                </a:tc>
                <a:tc>
                  <a:txBody>
                    <a:bodyPr/>
                    <a:lstStyle/>
                    <a:p>
                      <a:r>
                        <a:rPr lang="en-US" sz="3600" b="1" kern="1200" dirty="0" smtClean="0">
                          <a:solidFill>
                            <a:schemeClr val="tx1"/>
                          </a:solidFill>
                          <a:latin typeface="+mn-lt"/>
                          <a:ea typeface="+mn-ea"/>
                          <a:cs typeface="+mn-cs"/>
                        </a:rPr>
                        <a:t>/z/</a:t>
                      </a:r>
                      <a:endParaRPr lang="en-US" sz="3600" dirty="0">
                        <a:solidFill>
                          <a:schemeClr val="tx1"/>
                        </a:solidFill>
                      </a:endParaRPr>
                    </a:p>
                  </a:txBody>
                  <a:tcPr marL="68580" marR="68580" marT="34290" marB="34290"/>
                </a:tc>
                <a:tc>
                  <a:txBody>
                    <a:bodyPr/>
                    <a:lstStyle/>
                    <a:p>
                      <a:r>
                        <a:rPr lang="en-US" sz="3600" dirty="0" smtClean="0">
                          <a:solidFill>
                            <a:schemeClr val="tx1"/>
                          </a:solidFill>
                        </a:rPr>
                        <a:t>as in </a:t>
                      </a:r>
                      <a:r>
                        <a:rPr lang="en-US" sz="3600" i="1" dirty="0" smtClean="0">
                          <a:solidFill>
                            <a:schemeClr val="tx1"/>
                          </a:solidFill>
                        </a:rPr>
                        <a:t>zoo</a:t>
                      </a:r>
                      <a:endParaRPr lang="en-US" sz="3600" i="1" dirty="0">
                        <a:solidFill>
                          <a:schemeClr val="tx1"/>
                        </a:solidFill>
                      </a:endParaRPr>
                    </a:p>
                  </a:txBody>
                  <a:tcPr marL="68580" marR="68580" marT="34290" marB="34290"/>
                </a:tc>
              </a:tr>
              <a:tr h="482600">
                <a:tc>
                  <a:txBody>
                    <a:bodyPr/>
                    <a:lstStyle/>
                    <a:p>
                      <a:r>
                        <a:rPr lang="en-US" sz="3600" b="1" dirty="0" smtClean="0"/>
                        <a:t>/b/</a:t>
                      </a:r>
                      <a:endParaRPr lang="en-US" sz="3600" b="1" dirty="0"/>
                    </a:p>
                  </a:txBody>
                  <a:tcPr marL="68580" marR="68580" marT="34290" marB="34290"/>
                </a:tc>
                <a:tc>
                  <a:txBody>
                    <a:bodyPr/>
                    <a:lstStyle/>
                    <a:p>
                      <a:r>
                        <a:rPr lang="en-US" sz="3600" dirty="0" smtClean="0"/>
                        <a:t>as in </a:t>
                      </a:r>
                      <a:r>
                        <a:rPr lang="en-US" sz="3600" i="1" dirty="0" smtClean="0"/>
                        <a:t>be</a:t>
                      </a:r>
                      <a:endParaRPr lang="en-US" sz="3600" i="1" dirty="0"/>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3600" b="1" kern="1200" dirty="0" smtClean="0">
                          <a:solidFill>
                            <a:schemeClr val="dk1"/>
                          </a:solidFill>
                          <a:latin typeface="+mn-lt"/>
                          <a:ea typeface="+mn-ea"/>
                          <a:cs typeface="+mn-cs"/>
                        </a:rPr>
                        <a:t>/θ/</a:t>
                      </a:r>
                      <a:endParaRPr lang="en-US" sz="3600" dirty="0"/>
                    </a:p>
                  </a:txBody>
                  <a:tcPr marL="68580" marR="68580" marT="34290" marB="34290"/>
                </a:tc>
                <a:tc>
                  <a:txBody>
                    <a:bodyPr/>
                    <a:lstStyle/>
                    <a:p>
                      <a:r>
                        <a:rPr lang="en-US" sz="3600" dirty="0" smtClean="0"/>
                        <a:t>as in </a:t>
                      </a:r>
                      <a:r>
                        <a:rPr lang="en-US" sz="3600" i="1" dirty="0" smtClean="0"/>
                        <a:t>think</a:t>
                      </a:r>
                      <a:endParaRPr lang="en-US" sz="3600" i="1" dirty="0"/>
                    </a:p>
                  </a:txBody>
                  <a:tcPr marL="68580" marR="68580" marT="34290" marB="34290"/>
                </a:tc>
              </a:tr>
              <a:tr h="482600">
                <a:tc>
                  <a:txBody>
                    <a:bodyPr/>
                    <a:lstStyle/>
                    <a:p>
                      <a:r>
                        <a:rPr lang="en-US" sz="3600" b="1" dirty="0" smtClean="0"/>
                        <a:t>/t/</a:t>
                      </a:r>
                      <a:endParaRPr lang="en-US" sz="3600" b="1" dirty="0"/>
                    </a:p>
                  </a:txBody>
                  <a:tcPr marL="68580" marR="68580" marT="34290" marB="34290"/>
                </a:tc>
                <a:tc>
                  <a:txBody>
                    <a:bodyPr/>
                    <a:lstStyle/>
                    <a:p>
                      <a:r>
                        <a:rPr lang="en-US" sz="3600" dirty="0" smtClean="0"/>
                        <a:t>as in </a:t>
                      </a:r>
                      <a:r>
                        <a:rPr lang="en-US" sz="3600" i="1" dirty="0" smtClean="0"/>
                        <a:t>time</a:t>
                      </a:r>
                      <a:endParaRPr lang="en-US" sz="3600" i="1" dirty="0"/>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kern="1200" dirty="0" smtClean="0">
                          <a:solidFill>
                            <a:schemeClr val="dk1"/>
                          </a:solidFill>
                          <a:latin typeface="+mn-lt"/>
                          <a:ea typeface="+mn-ea"/>
                          <a:cs typeface="+mn-cs"/>
                        </a:rPr>
                        <a:t>/ð/</a:t>
                      </a:r>
                      <a:endParaRPr lang="en-US" sz="3600" dirty="0"/>
                    </a:p>
                  </a:txBody>
                  <a:tcPr marL="68580" marR="68580" marT="34290" marB="34290"/>
                </a:tc>
                <a:tc>
                  <a:txBody>
                    <a:bodyPr/>
                    <a:lstStyle/>
                    <a:p>
                      <a:r>
                        <a:rPr lang="en-US" sz="3600" dirty="0" smtClean="0"/>
                        <a:t>as in </a:t>
                      </a:r>
                      <a:r>
                        <a:rPr lang="en-US" sz="3600" i="1" dirty="0" smtClean="0"/>
                        <a:t>that</a:t>
                      </a:r>
                      <a:endParaRPr lang="en-US" sz="3600" i="1" dirty="0"/>
                    </a:p>
                  </a:txBody>
                  <a:tcPr marL="68580" marR="68580" marT="34290" marB="34290"/>
                </a:tc>
              </a:tr>
              <a:tr h="482600">
                <a:tc>
                  <a:txBody>
                    <a:bodyPr/>
                    <a:lstStyle/>
                    <a:p>
                      <a:r>
                        <a:rPr lang="en-US" sz="3600" b="1" dirty="0" smtClean="0"/>
                        <a:t>/d/</a:t>
                      </a:r>
                      <a:endParaRPr lang="en-US" sz="3600" b="1" dirty="0"/>
                    </a:p>
                  </a:txBody>
                  <a:tcPr marL="68580" marR="68580" marT="34290" marB="34290"/>
                </a:tc>
                <a:tc>
                  <a:txBody>
                    <a:bodyPr/>
                    <a:lstStyle/>
                    <a:p>
                      <a:r>
                        <a:rPr lang="en-US" sz="3600" dirty="0" smtClean="0"/>
                        <a:t>as in </a:t>
                      </a:r>
                      <a:r>
                        <a:rPr lang="en-US" sz="3600" i="1" dirty="0" smtClean="0"/>
                        <a:t>do</a:t>
                      </a:r>
                      <a:endParaRPr lang="en-US" sz="3600" i="1" dirty="0"/>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kern="1200" dirty="0" smtClean="0">
                          <a:solidFill>
                            <a:schemeClr val="dk1"/>
                          </a:solidFill>
                          <a:latin typeface="+mn-lt"/>
                          <a:ea typeface="+mn-ea"/>
                          <a:cs typeface="+mn-cs"/>
                        </a:rPr>
                        <a:t>/ʃ/</a:t>
                      </a:r>
                      <a:endParaRPr lang="en-US" sz="3600" dirty="0"/>
                    </a:p>
                  </a:txBody>
                  <a:tcPr marL="68580" marR="68580" marT="34290" marB="34290"/>
                </a:tc>
                <a:tc>
                  <a:txBody>
                    <a:bodyPr/>
                    <a:lstStyle/>
                    <a:p>
                      <a:r>
                        <a:rPr lang="en-US" sz="3600" dirty="0" smtClean="0"/>
                        <a:t>as in </a:t>
                      </a:r>
                      <a:r>
                        <a:rPr lang="en-US" sz="3600" i="1" dirty="0" smtClean="0"/>
                        <a:t>sure </a:t>
                      </a:r>
                      <a:endParaRPr lang="en-US" sz="3600" i="1" dirty="0"/>
                    </a:p>
                  </a:txBody>
                  <a:tcPr marL="68580" marR="68580" marT="34290" marB="34290"/>
                </a:tc>
              </a:tr>
              <a:tr h="482600">
                <a:tc>
                  <a:txBody>
                    <a:bodyPr/>
                    <a:lstStyle/>
                    <a:p>
                      <a:r>
                        <a:rPr lang="en-US" sz="3600" b="1" dirty="0" smtClean="0"/>
                        <a:t>/k/</a:t>
                      </a:r>
                      <a:endParaRPr lang="en-US" sz="3600" b="1" dirty="0"/>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dirty="0" smtClean="0"/>
                        <a:t>as in </a:t>
                      </a:r>
                      <a:r>
                        <a:rPr lang="en-US" sz="3600" i="1" dirty="0" smtClean="0"/>
                        <a:t>car</a:t>
                      </a:r>
                      <a:endParaRPr lang="en-US" sz="3600" i="1" dirty="0"/>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kern="1200" dirty="0" smtClean="0">
                          <a:solidFill>
                            <a:schemeClr val="dk1"/>
                          </a:solidFill>
                          <a:latin typeface="+mn-lt"/>
                          <a:ea typeface="+mn-ea"/>
                          <a:cs typeface="+mn-cs"/>
                        </a:rPr>
                        <a:t>/ʒ/</a:t>
                      </a:r>
                      <a:endParaRPr lang="en-US" sz="3600" dirty="0"/>
                    </a:p>
                  </a:txBody>
                  <a:tcPr marL="68580" marR="68580" marT="34290" marB="34290"/>
                </a:tc>
                <a:tc>
                  <a:txBody>
                    <a:bodyPr/>
                    <a:lstStyle/>
                    <a:p>
                      <a:r>
                        <a:rPr lang="en-US" sz="3600" dirty="0" smtClean="0"/>
                        <a:t>as in </a:t>
                      </a:r>
                      <a:r>
                        <a:rPr lang="en-US" sz="3600" i="1" dirty="0" smtClean="0"/>
                        <a:t>casual</a:t>
                      </a:r>
                      <a:endParaRPr lang="en-US" sz="3600" i="1" dirty="0"/>
                    </a:p>
                  </a:txBody>
                  <a:tcPr marL="68580" marR="68580" marT="34290" marB="34290"/>
                </a:tc>
              </a:tr>
              <a:tr h="482600">
                <a:tc>
                  <a:txBody>
                    <a:bodyPr/>
                    <a:lstStyle/>
                    <a:p>
                      <a:r>
                        <a:rPr lang="en-US" sz="3600" b="1" dirty="0" smtClean="0"/>
                        <a:t>/g/</a:t>
                      </a:r>
                      <a:endParaRPr lang="en-US" sz="3600" b="1" dirty="0"/>
                    </a:p>
                  </a:txBody>
                  <a:tcPr marL="68580" marR="68580" marT="34290" marB="34290"/>
                </a:tc>
                <a:tc>
                  <a:txBody>
                    <a:bodyPr/>
                    <a:lstStyle/>
                    <a:p>
                      <a:r>
                        <a:rPr lang="en-US" sz="3600" dirty="0" smtClean="0"/>
                        <a:t>as in </a:t>
                      </a:r>
                      <a:r>
                        <a:rPr lang="en-US" sz="3600" i="1" dirty="0" smtClean="0"/>
                        <a:t>go</a:t>
                      </a:r>
                      <a:endParaRPr lang="en-US" sz="3600" i="1" dirty="0"/>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kern="1200" dirty="0" smtClean="0">
                          <a:solidFill>
                            <a:schemeClr val="dk1"/>
                          </a:solidFill>
                          <a:latin typeface="+mn-lt"/>
                          <a:ea typeface="+mn-ea"/>
                          <a:cs typeface="+mn-cs"/>
                        </a:rPr>
                        <a:t>/</a:t>
                      </a:r>
                      <a:r>
                        <a:rPr lang="en-US" sz="3600" b="1" kern="1200" dirty="0" err="1" smtClean="0">
                          <a:solidFill>
                            <a:schemeClr val="dk1"/>
                          </a:solidFill>
                          <a:latin typeface="+mn-lt"/>
                          <a:ea typeface="+mn-ea"/>
                          <a:cs typeface="+mn-cs"/>
                        </a:rPr>
                        <a:t>tʃ</a:t>
                      </a:r>
                      <a:r>
                        <a:rPr lang="en-US" sz="3600" b="1" kern="1200" dirty="0" smtClean="0">
                          <a:solidFill>
                            <a:schemeClr val="dk1"/>
                          </a:solidFill>
                          <a:latin typeface="+mn-lt"/>
                          <a:ea typeface="+mn-ea"/>
                          <a:cs typeface="+mn-cs"/>
                        </a:rPr>
                        <a:t>/</a:t>
                      </a:r>
                      <a:endParaRPr lang="en-US" sz="3600" dirty="0"/>
                    </a:p>
                  </a:txBody>
                  <a:tcPr marL="68580" marR="68580" marT="34290" marB="34290"/>
                </a:tc>
                <a:tc>
                  <a:txBody>
                    <a:bodyPr/>
                    <a:lstStyle/>
                    <a:p>
                      <a:r>
                        <a:rPr lang="en-US" sz="3600" dirty="0" smtClean="0"/>
                        <a:t>as in </a:t>
                      </a:r>
                      <a:r>
                        <a:rPr lang="en-US" sz="3600" i="1" dirty="0" smtClean="0"/>
                        <a:t>church</a:t>
                      </a:r>
                      <a:endParaRPr lang="en-US" sz="3600" i="1" dirty="0"/>
                    </a:p>
                  </a:txBody>
                  <a:tcPr marL="68580" marR="68580" marT="34290" marB="34290"/>
                </a:tc>
              </a:tr>
              <a:tr h="482600">
                <a:tc>
                  <a:txBody>
                    <a:bodyPr/>
                    <a:lstStyle/>
                    <a:p>
                      <a:r>
                        <a:rPr lang="en-US" sz="3600" b="1" dirty="0" smtClean="0"/>
                        <a:t>/f/</a:t>
                      </a:r>
                      <a:endParaRPr lang="en-US" sz="3600" b="1" dirty="0"/>
                    </a:p>
                  </a:txBody>
                  <a:tcPr marL="68580" marR="68580" marT="34290" marB="34290"/>
                </a:tc>
                <a:tc>
                  <a:txBody>
                    <a:bodyPr/>
                    <a:lstStyle/>
                    <a:p>
                      <a:r>
                        <a:rPr lang="en-US" sz="3600" dirty="0" smtClean="0"/>
                        <a:t>as in </a:t>
                      </a:r>
                      <a:r>
                        <a:rPr lang="en-US" sz="3600" i="1" dirty="0" smtClean="0"/>
                        <a:t>fine</a:t>
                      </a:r>
                      <a:endParaRPr lang="en-US" sz="3600" i="1" dirty="0"/>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kern="1200" dirty="0" smtClean="0">
                          <a:solidFill>
                            <a:schemeClr val="dk1"/>
                          </a:solidFill>
                          <a:latin typeface="+mn-lt"/>
                          <a:ea typeface="+mn-ea"/>
                          <a:cs typeface="+mn-cs"/>
                        </a:rPr>
                        <a:t>/</a:t>
                      </a:r>
                      <a:r>
                        <a:rPr lang="en-US" sz="3600" b="1" kern="1200" dirty="0" err="1" smtClean="0">
                          <a:solidFill>
                            <a:schemeClr val="dk1"/>
                          </a:solidFill>
                          <a:latin typeface="+mn-lt"/>
                          <a:ea typeface="+mn-ea"/>
                          <a:cs typeface="+mn-cs"/>
                        </a:rPr>
                        <a:t>dʒ</a:t>
                      </a:r>
                      <a:r>
                        <a:rPr lang="en-US" sz="3600" b="1" kern="1200" dirty="0" smtClean="0">
                          <a:solidFill>
                            <a:schemeClr val="dk1"/>
                          </a:solidFill>
                          <a:latin typeface="+mn-lt"/>
                          <a:ea typeface="+mn-ea"/>
                          <a:cs typeface="+mn-cs"/>
                        </a:rPr>
                        <a:t>/</a:t>
                      </a:r>
                      <a:endParaRPr lang="en-US" sz="3600" dirty="0"/>
                    </a:p>
                  </a:txBody>
                  <a:tcPr marL="68580" marR="68580" marT="34290" marB="34290"/>
                </a:tc>
                <a:tc>
                  <a:txBody>
                    <a:bodyPr/>
                    <a:lstStyle/>
                    <a:p>
                      <a:r>
                        <a:rPr lang="en-US" sz="3600" dirty="0" smtClean="0"/>
                        <a:t>as in </a:t>
                      </a:r>
                      <a:r>
                        <a:rPr lang="en-US" sz="3600" i="1" dirty="0" smtClean="0"/>
                        <a:t>gin</a:t>
                      </a:r>
                      <a:endParaRPr lang="en-US" sz="3600" i="1" dirty="0"/>
                    </a:p>
                  </a:txBody>
                  <a:tcPr marL="68580" marR="68580" marT="34290" marB="34290"/>
                </a:tc>
              </a:tr>
              <a:tr h="482600">
                <a:tc>
                  <a:txBody>
                    <a:bodyPr/>
                    <a:lstStyle/>
                    <a:p>
                      <a:r>
                        <a:rPr lang="en-US" sz="3600" b="1" dirty="0" smtClean="0"/>
                        <a:t>/v/</a:t>
                      </a:r>
                      <a:endParaRPr lang="en-US" sz="3600" b="1" dirty="0"/>
                    </a:p>
                  </a:txBody>
                  <a:tcPr marL="68580" marR="68580" marT="34290" marB="34290"/>
                </a:tc>
                <a:tc>
                  <a:txBody>
                    <a:bodyPr/>
                    <a:lstStyle/>
                    <a:p>
                      <a:r>
                        <a:rPr lang="en-US" sz="3600" dirty="0" smtClean="0"/>
                        <a:t>as in </a:t>
                      </a:r>
                      <a:r>
                        <a:rPr lang="en-US" sz="3600" i="1" dirty="0" smtClean="0"/>
                        <a:t>vet</a:t>
                      </a:r>
                      <a:endParaRPr lang="en-US" sz="3600" i="1" dirty="0"/>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kern="1200" dirty="0" smtClean="0">
                          <a:solidFill>
                            <a:schemeClr val="dk1"/>
                          </a:solidFill>
                          <a:latin typeface="+mn-lt"/>
                          <a:ea typeface="+mn-ea"/>
                          <a:cs typeface="+mn-cs"/>
                        </a:rPr>
                        <a:t>/h/</a:t>
                      </a:r>
                    </a:p>
                  </a:txBody>
                  <a:tcPr marL="68580" marR="68580" marT="34290" marB="34290"/>
                </a:tc>
                <a:tc>
                  <a:txBody>
                    <a:bodyPr/>
                    <a:lstStyle/>
                    <a:p>
                      <a:r>
                        <a:rPr lang="en-US" sz="3600" dirty="0" smtClean="0"/>
                        <a:t>as in </a:t>
                      </a:r>
                      <a:r>
                        <a:rPr lang="en-US" sz="3600" i="1" dirty="0" smtClean="0"/>
                        <a:t>hat</a:t>
                      </a:r>
                      <a:endParaRPr lang="en-US" sz="3600" i="1" dirty="0"/>
                    </a:p>
                  </a:txBody>
                  <a:tcPr marL="68580" marR="68580" marT="34290" marB="34290"/>
                </a:tc>
              </a:tr>
              <a:tr h="482600">
                <a:tc>
                  <a:txBody>
                    <a:bodyPr/>
                    <a:lstStyle/>
                    <a:p>
                      <a:r>
                        <a:rPr lang="en-US" sz="3600" b="1" dirty="0" smtClean="0"/>
                        <a:t>/s/</a:t>
                      </a:r>
                      <a:endParaRPr lang="en-US" sz="3600" b="1" dirty="0"/>
                    </a:p>
                  </a:txBody>
                  <a:tcPr marL="68580" marR="68580" marT="34290" marB="34290"/>
                </a:tc>
                <a:tc>
                  <a:txBody>
                    <a:bodyPr/>
                    <a:lstStyle/>
                    <a:p>
                      <a:r>
                        <a:rPr lang="en-US" sz="3600" dirty="0" smtClean="0"/>
                        <a:t>as in </a:t>
                      </a:r>
                      <a:r>
                        <a:rPr lang="en-US" sz="3600" i="1" dirty="0" smtClean="0"/>
                        <a:t>sad</a:t>
                      </a:r>
                      <a:endParaRPr lang="en-US" sz="3600" i="1" dirty="0"/>
                    </a:p>
                  </a:txBody>
                  <a:tcPr marL="68580" marR="68580" marT="34290" marB="34290"/>
                </a:tc>
                <a:tc>
                  <a:txBody>
                    <a:bodyPr/>
                    <a:lstStyle/>
                    <a:p>
                      <a:endParaRPr lang="en-US" sz="3600" b="1" dirty="0">
                        <a:solidFill>
                          <a:srgbClr val="FF0000"/>
                        </a:solidFill>
                      </a:endParaRPr>
                    </a:p>
                  </a:txBody>
                  <a:tcPr marL="68580" marR="68580" marT="34290" marB="34290"/>
                </a:tc>
                <a:tc>
                  <a:txBody>
                    <a:bodyPr/>
                    <a:lstStyle/>
                    <a:p>
                      <a:endParaRPr lang="en-US" sz="3600" i="1" dirty="0"/>
                    </a:p>
                  </a:txBody>
                  <a:tcPr marL="68580" marR="68580" marT="34290" marB="34290"/>
                </a:tc>
              </a:tr>
            </a:tbl>
          </a:graphicData>
        </a:graphic>
      </p:graphicFrame>
    </p:spTree>
    <p:extLst>
      <p:ext uri="{BB962C8B-B14F-4D97-AF65-F5344CB8AC3E}">
        <p14:creationId xmlns:p14="http://schemas.microsoft.com/office/powerpoint/2010/main" xmlns="" val="797109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sonorants with word examples</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xmlns="" val="1341616734"/>
              </p:ext>
            </p:extLst>
          </p:nvPr>
        </p:nvGraphicFramePr>
        <p:xfrm>
          <a:off x="457200" y="1600200"/>
          <a:ext cx="8229600" cy="2491740"/>
        </p:xfrm>
        <a:graphic>
          <a:graphicData uri="http://schemas.openxmlformats.org/drawingml/2006/table">
            <a:tbl>
              <a:tblPr firstRow="1" bandRow="1">
                <a:tableStyleId>{5C22544A-7EE6-4342-B048-85BDC9FD1C3A}</a:tableStyleId>
              </a:tblPr>
              <a:tblGrid>
                <a:gridCol w="2057400"/>
                <a:gridCol w="2057400"/>
                <a:gridCol w="1752600"/>
                <a:gridCol w="2362200"/>
              </a:tblGrid>
              <a:tr h="370840">
                <a:tc>
                  <a:txBody>
                    <a:bodyPr/>
                    <a:lstStyle/>
                    <a:p>
                      <a:r>
                        <a:rPr lang="en-US" sz="3600" dirty="0" smtClean="0">
                          <a:solidFill>
                            <a:schemeClr val="tx2">
                              <a:lumMod val="75000"/>
                            </a:schemeClr>
                          </a:solidFill>
                        </a:rPr>
                        <a:t>/</a:t>
                      </a:r>
                      <a:r>
                        <a:rPr lang="en-US" sz="3600" b="1" kern="1200" dirty="0" smtClean="0">
                          <a:solidFill>
                            <a:schemeClr val="tx2">
                              <a:lumMod val="75000"/>
                            </a:schemeClr>
                          </a:solidFill>
                          <a:latin typeface="+mn-lt"/>
                          <a:ea typeface="+mn-ea"/>
                          <a:cs typeface="+mn-cs"/>
                        </a:rPr>
                        <a:t>m</a:t>
                      </a:r>
                      <a:r>
                        <a:rPr lang="en-US" sz="3600" dirty="0" smtClean="0">
                          <a:solidFill>
                            <a:schemeClr val="tx2">
                              <a:lumMod val="75000"/>
                            </a:schemeClr>
                          </a:solidFill>
                        </a:rPr>
                        <a:t>/</a:t>
                      </a:r>
                      <a:endParaRPr lang="en-US" sz="3600" dirty="0">
                        <a:solidFill>
                          <a:schemeClr val="tx2">
                            <a:lumMod val="75000"/>
                          </a:schemeClr>
                        </a:solidFill>
                      </a:endParaRPr>
                    </a:p>
                  </a:txBody>
                  <a:tcPr marL="68580" marR="68580" marT="34290" marB="34290"/>
                </a:tc>
                <a:tc>
                  <a:txBody>
                    <a:bodyPr/>
                    <a:lstStyle/>
                    <a:p>
                      <a:r>
                        <a:rPr lang="en-US" sz="3600" dirty="0" smtClean="0">
                          <a:solidFill>
                            <a:schemeClr val="tx2">
                              <a:lumMod val="75000"/>
                            </a:schemeClr>
                          </a:solidFill>
                        </a:rPr>
                        <a:t>as in </a:t>
                      </a:r>
                      <a:r>
                        <a:rPr lang="en-US" sz="3600" i="1" dirty="0" smtClean="0">
                          <a:solidFill>
                            <a:schemeClr val="tx2">
                              <a:lumMod val="75000"/>
                            </a:schemeClr>
                          </a:solidFill>
                        </a:rPr>
                        <a:t>map</a:t>
                      </a:r>
                      <a:endParaRPr lang="en-US" sz="3600" i="1" dirty="0">
                        <a:solidFill>
                          <a:schemeClr val="tx2">
                            <a:lumMod val="75000"/>
                          </a:schemeClr>
                        </a:solidFill>
                      </a:endParaRP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kern="1200" dirty="0" smtClean="0">
                          <a:solidFill>
                            <a:schemeClr val="tx2">
                              <a:lumMod val="75000"/>
                            </a:schemeClr>
                          </a:solidFill>
                          <a:latin typeface="+mn-lt"/>
                          <a:ea typeface="+mn-ea"/>
                          <a:cs typeface="+mn-cs"/>
                        </a:rPr>
                        <a:t>/r/</a:t>
                      </a:r>
                      <a:endParaRPr lang="en-US" sz="3600" dirty="0">
                        <a:solidFill>
                          <a:schemeClr val="tx2">
                            <a:lumMod val="75000"/>
                          </a:schemeClr>
                        </a:solidFill>
                      </a:endParaRPr>
                    </a:p>
                  </a:txBody>
                  <a:tcPr marL="68580" marR="68580" marT="34290" marB="34290"/>
                </a:tc>
                <a:tc>
                  <a:txBody>
                    <a:bodyPr/>
                    <a:lstStyle/>
                    <a:p>
                      <a:r>
                        <a:rPr lang="en-US" sz="3600" dirty="0" smtClean="0">
                          <a:solidFill>
                            <a:schemeClr val="tx2">
                              <a:lumMod val="75000"/>
                            </a:schemeClr>
                          </a:solidFill>
                        </a:rPr>
                        <a:t>as in </a:t>
                      </a:r>
                      <a:r>
                        <a:rPr lang="en-US" sz="3600" i="1" dirty="0" smtClean="0">
                          <a:solidFill>
                            <a:schemeClr val="tx2">
                              <a:lumMod val="75000"/>
                            </a:schemeClr>
                          </a:solidFill>
                        </a:rPr>
                        <a:t>red</a:t>
                      </a:r>
                      <a:endParaRPr lang="en-US" sz="3600" i="1" dirty="0">
                        <a:solidFill>
                          <a:schemeClr val="tx2">
                            <a:lumMod val="75000"/>
                          </a:schemeClr>
                        </a:solidFill>
                      </a:endParaRPr>
                    </a:p>
                  </a:txBody>
                  <a:tcPr marL="68580" marR="68580" marT="34290" marB="34290"/>
                </a:tc>
              </a:tr>
              <a:tr h="370840">
                <a:tc>
                  <a:txBody>
                    <a:bodyPr/>
                    <a:lstStyle/>
                    <a:p>
                      <a:r>
                        <a:rPr lang="en-US" sz="3600" b="1" dirty="0" smtClean="0">
                          <a:solidFill>
                            <a:schemeClr val="tx2">
                              <a:lumMod val="75000"/>
                            </a:schemeClr>
                          </a:solidFill>
                        </a:rPr>
                        <a:t>/n/</a:t>
                      </a:r>
                      <a:endParaRPr lang="en-US" sz="3600" b="1" dirty="0">
                        <a:solidFill>
                          <a:schemeClr val="tx2">
                            <a:lumMod val="75000"/>
                          </a:schemeClr>
                        </a:solidFill>
                      </a:endParaRPr>
                    </a:p>
                  </a:txBody>
                  <a:tcPr marL="68580" marR="68580" marT="34290" marB="34290"/>
                </a:tc>
                <a:tc>
                  <a:txBody>
                    <a:bodyPr/>
                    <a:lstStyle/>
                    <a:p>
                      <a:r>
                        <a:rPr lang="en-US" sz="3600" dirty="0" smtClean="0"/>
                        <a:t>as in </a:t>
                      </a:r>
                      <a:r>
                        <a:rPr lang="en-US" sz="3600" i="1" dirty="0" smtClean="0"/>
                        <a:t>nose</a:t>
                      </a:r>
                      <a:endParaRPr lang="en-US" sz="3600" i="1" dirty="0"/>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kern="1200" dirty="0" smtClean="0">
                          <a:solidFill>
                            <a:schemeClr val="tx2">
                              <a:lumMod val="75000"/>
                            </a:schemeClr>
                          </a:solidFill>
                          <a:latin typeface="+mn-lt"/>
                          <a:ea typeface="+mn-ea"/>
                          <a:cs typeface="+mn-cs"/>
                        </a:rPr>
                        <a:t>/j/</a:t>
                      </a:r>
                      <a:endParaRPr lang="en-US" sz="3600" dirty="0">
                        <a:solidFill>
                          <a:schemeClr val="tx2">
                            <a:lumMod val="75000"/>
                          </a:schemeClr>
                        </a:solidFill>
                      </a:endParaRPr>
                    </a:p>
                  </a:txBody>
                  <a:tcPr marL="68580" marR="68580" marT="34290" marB="34290"/>
                </a:tc>
                <a:tc>
                  <a:txBody>
                    <a:bodyPr/>
                    <a:lstStyle/>
                    <a:p>
                      <a:r>
                        <a:rPr lang="en-US" sz="3600" dirty="0" smtClean="0"/>
                        <a:t>as in </a:t>
                      </a:r>
                      <a:r>
                        <a:rPr lang="en-US" sz="3600" i="1" dirty="0" smtClean="0"/>
                        <a:t>yacht</a:t>
                      </a:r>
                      <a:endParaRPr lang="en-US" sz="3600" i="1" dirty="0"/>
                    </a:p>
                  </a:txBody>
                  <a:tcPr marL="68580" marR="68580" marT="34290" marB="3429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kern="1200" dirty="0" smtClean="0">
                          <a:solidFill>
                            <a:schemeClr val="tx2">
                              <a:lumMod val="75000"/>
                            </a:schemeClr>
                          </a:solidFill>
                          <a:latin typeface="+mn-lt"/>
                          <a:ea typeface="+mn-ea"/>
                          <a:cs typeface="+mn-cs"/>
                        </a:rPr>
                        <a:t>/ŋ/</a:t>
                      </a:r>
                    </a:p>
                  </a:txBody>
                  <a:tcPr marL="68580" marR="68580" marT="34290" marB="34290"/>
                </a:tc>
                <a:tc>
                  <a:txBody>
                    <a:bodyPr/>
                    <a:lstStyle/>
                    <a:p>
                      <a:r>
                        <a:rPr lang="en-US" sz="3600" dirty="0" smtClean="0"/>
                        <a:t>as in </a:t>
                      </a:r>
                      <a:r>
                        <a:rPr lang="en-US" sz="3600" i="1" dirty="0" smtClean="0"/>
                        <a:t>king</a:t>
                      </a:r>
                      <a:endParaRPr lang="en-US" sz="3600" i="1" dirty="0"/>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kern="1200" dirty="0" smtClean="0">
                          <a:solidFill>
                            <a:schemeClr val="tx2">
                              <a:lumMod val="75000"/>
                            </a:schemeClr>
                          </a:solidFill>
                          <a:latin typeface="+mn-lt"/>
                          <a:ea typeface="+mn-ea"/>
                          <a:cs typeface="+mn-cs"/>
                        </a:rPr>
                        <a:t>/w/</a:t>
                      </a:r>
                      <a:endParaRPr lang="en-US" sz="3600" dirty="0">
                        <a:solidFill>
                          <a:schemeClr val="tx2">
                            <a:lumMod val="75000"/>
                          </a:schemeClr>
                        </a:solidFill>
                      </a:endParaRPr>
                    </a:p>
                  </a:txBody>
                  <a:tcPr marL="68580" marR="68580" marT="34290" marB="34290"/>
                </a:tc>
                <a:tc>
                  <a:txBody>
                    <a:bodyPr/>
                    <a:lstStyle/>
                    <a:p>
                      <a:r>
                        <a:rPr lang="en-US" sz="3600" dirty="0" smtClean="0"/>
                        <a:t>as in </a:t>
                      </a:r>
                      <a:r>
                        <a:rPr lang="en-US" sz="3600" i="1" dirty="0" smtClean="0"/>
                        <a:t>wet</a:t>
                      </a:r>
                      <a:endParaRPr lang="en-US" sz="3600" i="1" dirty="0"/>
                    </a:p>
                  </a:txBody>
                  <a:tcPr marL="68580" marR="68580" marT="34290" marB="3429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b="1" kern="1200" dirty="0" smtClean="0">
                          <a:solidFill>
                            <a:schemeClr val="tx2">
                              <a:lumMod val="75000"/>
                            </a:schemeClr>
                          </a:solidFill>
                          <a:latin typeface="+mn-lt"/>
                          <a:ea typeface="+mn-ea"/>
                          <a:cs typeface="+mn-cs"/>
                        </a:rPr>
                        <a:t>/l/</a:t>
                      </a:r>
                      <a:endParaRPr lang="en-US" sz="3600" dirty="0">
                        <a:solidFill>
                          <a:schemeClr val="tx2">
                            <a:lumMod val="75000"/>
                          </a:schemeClr>
                        </a:solidFill>
                      </a:endParaRPr>
                    </a:p>
                  </a:txBody>
                  <a:tcPr marL="68580" marR="68580" marT="34290" marB="34290"/>
                </a:tc>
                <a:tc>
                  <a:txBody>
                    <a:bodyPr/>
                    <a:lstStyle/>
                    <a:p>
                      <a:r>
                        <a:rPr lang="en-US" sz="3600" dirty="0" smtClean="0"/>
                        <a:t>as in </a:t>
                      </a:r>
                      <a:r>
                        <a:rPr lang="en-US" sz="3600" i="1" dirty="0" smtClean="0"/>
                        <a:t>love</a:t>
                      </a:r>
                      <a:endParaRPr lang="en-US" sz="3600" i="1" dirty="0"/>
                    </a:p>
                  </a:txBody>
                  <a:tcPr marL="68580" marR="68580" marT="34290" marB="34290"/>
                </a:tc>
                <a:tc>
                  <a:txBody>
                    <a:bodyPr/>
                    <a:lstStyle/>
                    <a:p>
                      <a:endParaRPr lang="en-US" sz="3600" dirty="0"/>
                    </a:p>
                  </a:txBody>
                  <a:tcPr/>
                </a:tc>
                <a:tc>
                  <a:txBody>
                    <a:bodyPr/>
                    <a:lstStyle/>
                    <a:p>
                      <a:endParaRPr lang="en-US" sz="3600" dirty="0"/>
                    </a:p>
                  </a:txBody>
                  <a:tcPr/>
                </a:tc>
              </a:tr>
            </a:tbl>
          </a:graphicData>
        </a:graphic>
      </p:graphicFrame>
    </p:spTree>
    <p:extLst>
      <p:ext uri="{BB962C8B-B14F-4D97-AF65-F5344CB8AC3E}">
        <p14:creationId xmlns:p14="http://schemas.microsoft.com/office/powerpoint/2010/main" xmlns="" val="12290918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00800"/>
          </a:xfrm>
        </p:spPr>
        <p:txBody>
          <a:bodyPr/>
          <a:lstStyle/>
          <a:p>
            <a:pPr>
              <a:buNone/>
            </a:pPr>
            <a:endParaRPr lang="en-US" dirty="0"/>
          </a:p>
        </p:txBody>
      </p:sp>
      <p:pic>
        <p:nvPicPr>
          <p:cNvPr id="1026" name="Picture 2"/>
          <p:cNvPicPr>
            <a:picLocks noChangeAspect="1" noChangeArrowheads="1"/>
          </p:cNvPicPr>
          <p:nvPr/>
        </p:nvPicPr>
        <p:blipFill>
          <a:blip r:embed="rId2"/>
          <a:srcRect/>
          <a:stretch>
            <a:fillRect/>
          </a:stretch>
        </p:blipFill>
        <p:spPr bwMode="auto">
          <a:xfrm>
            <a:off x="685800" y="990600"/>
            <a:ext cx="8229600" cy="56388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458200" cy="6400800"/>
          </a:xfrm>
        </p:spPr>
        <p:txBody>
          <a:bodyPr>
            <a:normAutofit/>
          </a:bodyPr>
          <a:lstStyle/>
          <a:p>
            <a:pPr>
              <a:buNone/>
            </a:pPr>
            <a:r>
              <a:rPr lang="en-US" dirty="0">
                <a:latin typeface="Times New Roman" panose="02020603050405020304" pitchFamily="18" charset="0"/>
                <a:cs typeface="Times New Roman" panose="02020603050405020304" pitchFamily="18" charset="0"/>
              </a:rPr>
              <a:t>B) </a:t>
            </a:r>
            <a:r>
              <a:rPr lang="en-US" b="1" dirty="0">
                <a:latin typeface="Times New Roman" panose="02020603050405020304" pitchFamily="18" charset="0"/>
                <a:cs typeface="Times New Roman" panose="02020603050405020304" pitchFamily="18" charset="0"/>
              </a:rPr>
              <a:t>Place of Articulation: </a:t>
            </a:r>
            <a:r>
              <a:rPr lang="en-US" dirty="0">
                <a:latin typeface="Times New Roman" panose="02020603050405020304" pitchFamily="18" charset="0"/>
                <a:cs typeface="Times New Roman" panose="02020603050405020304" pitchFamily="18" charset="0"/>
              </a:rPr>
              <a:t>Just like the vocal cord, the throat and the </a:t>
            </a:r>
            <a:r>
              <a:rPr lang="en-US" dirty="0" smtClean="0">
                <a:latin typeface="Times New Roman" panose="02020603050405020304" pitchFamily="18" charset="0"/>
                <a:cs typeface="Times New Roman" panose="02020603050405020304" pitchFamily="18" charset="0"/>
              </a:rPr>
              <a:t>mouth; the lips, </a:t>
            </a:r>
            <a:r>
              <a:rPr lang="en-US" dirty="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he tongue and the teeth </a:t>
            </a:r>
            <a:r>
              <a:rPr lang="en-US" dirty="0">
                <a:latin typeface="Times New Roman" panose="02020603050405020304" pitchFamily="18" charset="0"/>
                <a:cs typeface="Times New Roman" panose="02020603050405020304" pitchFamily="18" charset="0"/>
              </a:rPr>
              <a:t>have roles in making sounds.</a:t>
            </a:r>
          </a:p>
          <a:p>
            <a:pPr marL="0" indent="0" algn="just">
              <a:buNone/>
            </a:pPr>
            <a:r>
              <a:rPr lang="en-US" b="1" dirty="0" smtClean="0">
                <a:latin typeface="Times New Roman" panose="02020603050405020304" pitchFamily="18" charset="0"/>
                <a:cs typeface="Times New Roman" panose="02020603050405020304" pitchFamily="18" charset="0"/>
              </a:rPr>
              <a:t>1. Bilabial</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in </a:t>
            </a:r>
            <a:r>
              <a:rPr lang="en-US" dirty="0" smtClean="0">
                <a:latin typeface="Times New Roman" panose="02020603050405020304" pitchFamily="18" charset="0"/>
                <a:cs typeface="Times New Roman" panose="02020603050405020304" pitchFamily="18" charset="0"/>
              </a:rPr>
              <a:t>Latin it </a:t>
            </a:r>
            <a:r>
              <a:rPr lang="en-US" dirty="0">
                <a:latin typeface="Times New Roman" panose="02020603050405020304" pitchFamily="18" charset="0"/>
                <a:cs typeface="Times New Roman" panose="02020603050405020304" pitchFamily="18" charset="0"/>
              </a:rPr>
              <a:t>means two </a:t>
            </a:r>
            <a:r>
              <a:rPr lang="en-US" dirty="0" smtClean="0">
                <a:latin typeface="Times New Roman" panose="02020603050405020304" pitchFamily="18" charset="0"/>
                <a:cs typeface="Times New Roman" panose="02020603050405020304" pitchFamily="18" charset="0"/>
              </a:rPr>
              <a:t>lips. </a:t>
            </a:r>
            <a:r>
              <a:rPr lang="en-US" dirty="0">
                <a:latin typeface="Times New Roman" panose="02020603050405020304" pitchFamily="18" charset="0"/>
                <a:cs typeface="Times New Roman" panose="02020603050405020304" pitchFamily="18" charset="0"/>
              </a:rPr>
              <a:t>Sounds of this group are made by </a:t>
            </a:r>
            <a:r>
              <a:rPr lang="en-US" i="1" dirty="0">
                <a:solidFill>
                  <a:srgbClr val="FF0000"/>
                </a:solidFill>
                <a:latin typeface="Times New Roman" panose="02020603050405020304" pitchFamily="18" charset="0"/>
                <a:cs typeface="Times New Roman" panose="02020603050405020304" pitchFamily="18" charset="0"/>
              </a:rPr>
              <a:t>bringing the two lips together</a:t>
            </a:r>
            <a:r>
              <a:rPr lang="en-US" dirty="0" smtClean="0">
                <a:latin typeface="Times New Roman" panose="02020603050405020304" pitchFamily="18" charset="0"/>
                <a:cs typeface="Times New Roman" panose="02020603050405020304" pitchFamily="18" charset="0"/>
              </a:rPr>
              <a:t>.</a:t>
            </a:r>
          </a:p>
          <a:p>
            <a:pPr marL="0" indent="0" algn="just">
              <a:buNone/>
            </a:pP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E.g. /p/as in </a:t>
            </a:r>
            <a:r>
              <a:rPr lang="en-US" b="1" u="sng" dirty="0">
                <a:latin typeface="Times New Roman" panose="02020603050405020304" pitchFamily="18" charset="0"/>
                <a:cs typeface="Times New Roman" panose="02020603050405020304" pitchFamily="18" charset="0"/>
              </a:rPr>
              <a:t>p</a:t>
            </a:r>
            <a:r>
              <a:rPr lang="en-US" dirty="0">
                <a:latin typeface="Times New Roman" panose="02020603050405020304" pitchFamily="18" charset="0"/>
                <a:cs typeface="Times New Roman" panose="02020603050405020304" pitchFamily="18" charset="0"/>
              </a:rPr>
              <a:t>ink; /b/ as in </a:t>
            </a:r>
            <a:r>
              <a:rPr lang="en-US" b="1" dirty="0">
                <a:latin typeface="Times New Roman" panose="02020603050405020304" pitchFamily="18" charset="0"/>
                <a:cs typeface="Times New Roman" panose="02020603050405020304" pitchFamily="18" charset="0"/>
              </a:rPr>
              <a:t>b</a:t>
            </a:r>
            <a:r>
              <a:rPr lang="en-US" dirty="0">
                <a:latin typeface="Times New Roman" panose="02020603050405020304" pitchFamily="18" charset="0"/>
                <a:cs typeface="Times New Roman" panose="02020603050405020304" pitchFamily="18" charset="0"/>
              </a:rPr>
              <a:t>ull; /m/ as in</a:t>
            </a:r>
            <a:r>
              <a:rPr lang="en-US" b="1" dirty="0">
                <a:latin typeface="Times New Roman" panose="02020603050405020304" pitchFamily="18" charset="0"/>
                <a:cs typeface="Times New Roman" panose="02020603050405020304" pitchFamily="18" charset="0"/>
              </a:rPr>
              <a:t> </a:t>
            </a:r>
            <a:r>
              <a:rPr lang="en-US" b="1" u="sng" dirty="0" smtClean="0">
                <a:latin typeface="Times New Roman" panose="02020603050405020304" pitchFamily="18" charset="0"/>
                <a:cs typeface="Times New Roman" panose="02020603050405020304" pitchFamily="18" charset="0"/>
              </a:rPr>
              <a:t>m</a:t>
            </a:r>
            <a:r>
              <a:rPr lang="en-US" dirty="0" smtClean="0">
                <a:latin typeface="Times New Roman" panose="02020603050405020304" pitchFamily="18" charset="0"/>
                <a:cs typeface="Times New Roman" panose="02020603050405020304" pitchFamily="18" charset="0"/>
              </a:rPr>
              <a:t>ake, </a:t>
            </a:r>
            <a:r>
              <a:rPr lang="en-US" b="1" u="sng" dirty="0" smtClean="0">
                <a:latin typeface="Times New Roman" panose="02020603050405020304" pitchFamily="18" charset="0"/>
                <a:cs typeface="Times New Roman" panose="02020603050405020304" pitchFamily="18" charset="0"/>
              </a:rPr>
              <a:t>m</a:t>
            </a:r>
            <a:r>
              <a:rPr lang="en-US" dirty="0" smtClean="0">
                <a:latin typeface="Times New Roman" panose="02020603050405020304" pitchFamily="18" charset="0"/>
                <a:cs typeface="Times New Roman" panose="02020603050405020304" pitchFamily="18" charset="0"/>
              </a:rPr>
              <a:t>ass</a:t>
            </a:r>
            <a:r>
              <a:rPr lang="en-US" dirty="0">
                <a:latin typeface="Times New Roman" panose="02020603050405020304" pitchFamily="18" charset="0"/>
                <a:cs typeface="Times New Roman" panose="02020603050405020304" pitchFamily="18" charset="0"/>
              </a:rPr>
              <a:t>; /w/ as in </a:t>
            </a:r>
            <a:r>
              <a:rPr lang="en-US" b="1" u="sng" dirty="0">
                <a:latin typeface="Times New Roman" panose="02020603050405020304" pitchFamily="18" charset="0"/>
                <a:cs typeface="Times New Roman" panose="02020603050405020304" pitchFamily="18" charset="0"/>
              </a:rPr>
              <a:t>w</a:t>
            </a:r>
            <a:r>
              <a:rPr lang="en-US" dirty="0">
                <a:latin typeface="Times New Roman" panose="02020603050405020304" pitchFamily="18" charset="0"/>
                <a:cs typeface="Times New Roman" panose="02020603050405020304" pitchFamily="18" charset="0"/>
              </a:rPr>
              <a:t>ash</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2. </a:t>
            </a:r>
            <a:r>
              <a:rPr lang="en-US" b="1" dirty="0" err="1" smtClean="0">
                <a:latin typeface="Times New Roman" panose="02020603050405020304" pitchFamily="18" charset="0"/>
                <a:cs typeface="Times New Roman" panose="02020603050405020304" pitchFamily="18" charset="0"/>
              </a:rPr>
              <a:t>Labiodental</a:t>
            </a:r>
            <a:r>
              <a:rPr lang="en-US" b="1"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sounds of this group are made by the </a:t>
            </a:r>
            <a:r>
              <a:rPr lang="en-US" i="1" dirty="0">
                <a:solidFill>
                  <a:srgbClr val="FF0000"/>
                </a:solidFill>
                <a:latin typeface="Times New Roman" panose="02020603050405020304" pitchFamily="18" charset="0"/>
                <a:cs typeface="Times New Roman" panose="02020603050405020304" pitchFamily="18" charset="0"/>
              </a:rPr>
              <a:t>lower lip against the upper front teeth</a:t>
            </a:r>
            <a:r>
              <a:rPr lang="en-US" dirty="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v/ as in </a:t>
            </a:r>
            <a:r>
              <a:rPr lang="en-US" u="sng" dirty="0">
                <a:latin typeface="Times New Roman" panose="02020603050405020304" pitchFamily="18" charset="0"/>
                <a:cs typeface="Times New Roman" panose="02020603050405020304" pitchFamily="18" charset="0"/>
              </a:rPr>
              <a:t>v</a:t>
            </a:r>
            <a:r>
              <a:rPr lang="en-US" dirty="0">
                <a:latin typeface="Times New Roman" panose="02020603050405020304" pitchFamily="18" charset="0"/>
                <a:cs typeface="Times New Roman" panose="02020603050405020304" pitchFamily="18" charset="0"/>
              </a:rPr>
              <a:t>alley. </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6324600"/>
          </a:xfrm>
        </p:spPr>
        <p:txBody>
          <a:bodyPr>
            <a:normAutofit fontScale="92500"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3. </a:t>
            </a:r>
            <a:r>
              <a:rPr lang="en-US" b="1" dirty="0">
                <a:latin typeface="Times New Roman" panose="02020603050405020304" pitchFamily="18" charset="0"/>
                <a:cs typeface="Times New Roman" panose="02020603050405020304" pitchFamily="18" charset="0"/>
              </a:rPr>
              <a:t>Interdental:</a:t>
            </a:r>
            <a:r>
              <a:rPr lang="en-US" dirty="0">
                <a:latin typeface="Times New Roman" panose="02020603050405020304" pitchFamily="18" charset="0"/>
                <a:cs typeface="Times New Roman" panose="02020603050405020304" pitchFamily="18" charset="0"/>
              </a:rPr>
              <a:t> these sounds are formed by placing the tip of the tongue between the upper and lower front teeth.</a:t>
            </a:r>
          </a:p>
          <a:p>
            <a:pPr algn="just"/>
            <a:r>
              <a:rPr lang="en-US" dirty="0">
                <a:latin typeface="Times New Roman" panose="02020603050405020304" pitchFamily="18" charset="0"/>
                <a:cs typeface="Times New Roman" panose="02020603050405020304" pitchFamily="18" charset="0"/>
              </a:rPr>
              <a:t>e.g.  </a:t>
            </a:r>
            <a:r>
              <a:rPr lang="en-US" dirty="0" smtClean="0">
                <a:latin typeface="Times New Roman" panose="02020603050405020304" pitchFamily="18" charset="0"/>
                <a:cs typeface="Times New Roman" panose="02020603050405020304" pitchFamily="18" charset="0"/>
              </a:rPr>
              <a:t>/Ɵ</a:t>
            </a:r>
            <a:r>
              <a:rPr lang="en-US" dirty="0">
                <a:latin typeface="Times New Roman" panose="02020603050405020304" pitchFamily="18" charset="0"/>
                <a:cs typeface="Times New Roman" panose="02020603050405020304" pitchFamily="18" charset="0"/>
              </a:rPr>
              <a:t>/ in </a:t>
            </a:r>
            <a:r>
              <a:rPr lang="en-US" b="1" u="sng" dirty="0">
                <a:latin typeface="Times New Roman" panose="02020603050405020304" pitchFamily="18" charset="0"/>
                <a:cs typeface="Times New Roman" panose="02020603050405020304" pitchFamily="18" charset="0"/>
              </a:rPr>
              <a:t>th</a:t>
            </a:r>
            <a:r>
              <a:rPr lang="en-US" dirty="0">
                <a:latin typeface="Times New Roman" panose="02020603050405020304" pitchFamily="18" charset="0"/>
                <a:cs typeface="Times New Roman" panose="02020603050405020304" pitchFamily="18" charset="0"/>
              </a:rPr>
              <a:t>in and </a:t>
            </a:r>
            <a:r>
              <a:rPr lang="en-US" b="1" dirty="0" smtClean="0">
                <a:latin typeface="Times New Roman" panose="02020603050405020304" pitchFamily="18" charset="0"/>
                <a:cs typeface="Times New Roman" panose="02020603050405020304" pitchFamily="18" charset="0"/>
              </a:rPr>
              <a:t>/ð/</a:t>
            </a:r>
            <a:r>
              <a:rPr lang="en-US" dirty="0" smtClean="0">
                <a:latin typeface="Times New Roman" panose="02020603050405020304" pitchFamily="18" charset="0"/>
                <a:cs typeface="Times New Roman" panose="02020603050405020304" pitchFamily="18" charset="0"/>
              </a:rPr>
              <a:t>in </a:t>
            </a:r>
            <a:r>
              <a:rPr lang="en-US" b="1" u="sng" dirty="0" smtClean="0">
                <a:latin typeface="Times New Roman" panose="02020603050405020304" pitchFamily="18" charset="0"/>
                <a:cs typeface="Times New Roman" panose="02020603050405020304" pitchFamily="18" charset="0"/>
              </a:rPr>
              <a:t>th</a:t>
            </a:r>
            <a:r>
              <a:rPr lang="en-US" dirty="0" smtClean="0">
                <a:latin typeface="Times New Roman" panose="02020603050405020304" pitchFamily="18" charset="0"/>
                <a:cs typeface="Times New Roman" panose="02020603050405020304" pitchFamily="18" charset="0"/>
              </a:rPr>
              <a:t>ough</a:t>
            </a: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name given to the first symbol is “</a:t>
            </a:r>
            <a:r>
              <a:rPr lang="en-US" i="1" dirty="0">
                <a:latin typeface="Times New Roman" panose="02020603050405020304" pitchFamily="18" charset="0"/>
                <a:cs typeface="Times New Roman" panose="02020603050405020304" pitchFamily="18" charset="0"/>
              </a:rPr>
              <a:t>theta”</a:t>
            </a:r>
            <a:r>
              <a:rPr lang="en-US" dirty="0">
                <a:latin typeface="Times New Roman" panose="02020603050405020304" pitchFamily="18" charset="0"/>
                <a:cs typeface="Times New Roman" panose="02020603050405020304" pitchFamily="18" charset="0"/>
              </a:rPr>
              <a:t> and the latter “</a:t>
            </a:r>
            <a:r>
              <a:rPr lang="en-US" i="1" dirty="0">
                <a:latin typeface="Times New Roman" panose="02020603050405020304" pitchFamily="18" charset="0"/>
                <a:cs typeface="Times New Roman" panose="02020603050405020304" pitchFamily="18" charset="0"/>
              </a:rPr>
              <a:t>eth”.</a:t>
            </a:r>
            <a:endParaRPr lang="en-US" dirty="0">
              <a:latin typeface="Times New Roman" panose="02020603050405020304" pitchFamily="18" charset="0"/>
              <a:cs typeface="Times New Roman" panose="02020603050405020304" pitchFamily="18" charset="0"/>
            </a:endParaRPr>
          </a:p>
          <a:p>
            <a:pPr marL="0" indent="0" algn="just">
              <a:buNone/>
            </a:pPr>
            <a:r>
              <a:rPr lang="en-US" b="1" i="1" dirty="0" smtClean="0">
                <a:latin typeface="Times New Roman" panose="02020603050405020304" pitchFamily="18" charset="0"/>
                <a:cs typeface="Times New Roman" panose="02020603050405020304" pitchFamily="18" charset="0"/>
              </a:rPr>
              <a:t>4. </a:t>
            </a:r>
            <a:r>
              <a:rPr lang="en-US" b="1" dirty="0">
                <a:latin typeface="Times New Roman" panose="02020603050405020304" pitchFamily="18" charset="0"/>
                <a:cs typeface="Times New Roman" panose="02020603050405020304" pitchFamily="18" charset="0"/>
              </a:rPr>
              <a:t>A</a:t>
            </a:r>
            <a:r>
              <a:rPr lang="en-US" b="1" dirty="0" smtClean="0">
                <a:latin typeface="Times New Roman" panose="02020603050405020304" pitchFamily="18" charset="0"/>
                <a:cs typeface="Times New Roman" panose="02020603050405020304" pitchFamily="18" charset="0"/>
              </a:rPr>
              <a:t>lveolar</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these sounds would be created when the </a:t>
            </a:r>
            <a:r>
              <a:rPr lang="en-US" i="1" dirty="0">
                <a:solidFill>
                  <a:srgbClr val="FF0000"/>
                </a:solidFill>
                <a:latin typeface="Times New Roman" panose="02020603050405020304" pitchFamily="18" charset="0"/>
                <a:cs typeface="Times New Roman" panose="02020603050405020304" pitchFamily="18" charset="0"/>
              </a:rPr>
              <a:t>tip of the tongue touches the alveolar ridge</a:t>
            </a:r>
            <a:r>
              <a:rPr lang="en-US" dirty="0">
                <a:latin typeface="Times New Roman" panose="02020603050405020304" pitchFamily="18" charset="0"/>
                <a:cs typeface="Times New Roman" panose="02020603050405020304" pitchFamily="18" charset="0"/>
              </a:rPr>
              <a:t>. E.g. /t/in </a:t>
            </a:r>
            <a:r>
              <a:rPr lang="en-US" u="sng" dirty="0">
                <a:latin typeface="Times New Roman" panose="02020603050405020304" pitchFamily="18" charset="0"/>
                <a:cs typeface="Times New Roman" panose="02020603050405020304" pitchFamily="18" charset="0"/>
              </a:rPr>
              <a:t>t</a:t>
            </a:r>
            <a:r>
              <a:rPr lang="en-US" dirty="0">
                <a:latin typeface="Times New Roman" panose="02020603050405020304" pitchFamily="18" charset="0"/>
                <a:cs typeface="Times New Roman" panose="02020603050405020304" pitchFamily="18" charset="0"/>
              </a:rPr>
              <a:t>eeth; /d/ in </a:t>
            </a:r>
            <a:r>
              <a:rPr lang="en-US" u="sng" dirty="0">
                <a:latin typeface="Times New Roman" panose="02020603050405020304" pitchFamily="18" charset="0"/>
                <a:cs typeface="Times New Roman" panose="02020603050405020304" pitchFamily="18" charset="0"/>
              </a:rPr>
              <a:t>d</a:t>
            </a:r>
            <a:r>
              <a:rPr lang="en-US" dirty="0">
                <a:latin typeface="Times New Roman" panose="02020603050405020304" pitchFamily="18" charset="0"/>
                <a:cs typeface="Times New Roman" panose="02020603050405020304" pitchFamily="18" charset="0"/>
              </a:rPr>
              <a:t>eep; /s/ in </a:t>
            </a:r>
            <a:r>
              <a:rPr lang="en-US" u="sng" dirty="0">
                <a:latin typeface="Times New Roman" panose="02020603050405020304" pitchFamily="18" charset="0"/>
                <a:cs typeface="Times New Roman" panose="02020603050405020304" pitchFamily="18" charset="0"/>
              </a:rPr>
              <a:t>s</a:t>
            </a:r>
            <a:r>
              <a:rPr lang="en-US" dirty="0">
                <a:latin typeface="Times New Roman" panose="02020603050405020304" pitchFamily="18" charset="0"/>
                <a:cs typeface="Times New Roman" panose="02020603050405020304" pitchFamily="18" charset="0"/>
              </a:rPr>
              <a:t>ea; /z/ in </a:t>
            </a:r>
            <a:r>
              <a:rPr lang="en-US" u="sng" dirty="0">
                <a:latin typeface="Times New Roman" panose="02020603050405020304" pitchFamily="18" charset="0"/>
                <a:cs typeface="Times New Roman" panose="02020603050405020304" pitchFamily="18" charset="0"/>
              </a:rPr>
              <a:t>z</a:t>
            </a:r>
            <a:r>
              <a:rPr lang="en-US" dirty="0">
                <a:latin typeface="Times New Roman" panose="02020603050405020304" pitchFamily="18" charset="0"/>
                <a:cs typeface="Times New Roman" panose="02020603050405020304" pitchFamily="18" charset="0"/>
              </a:rPr>
              <a:t>ero; /n/ in </a:t>
            </a:r>
            <a:r>
              <a:rPr lang="en-US" u="sng" dirty="0">
                <a:latin typeface="Times New Roman" panose="02020603050405020304" pitchFamily="18" charset="0"/>
                <a:cs typeface="Times New Roman" panose="02020603050405020304" pitchFamily="18" charset="0"/>
              </a:rPr>
              <a:t>n</a:t>
            </a:r>
            <a:r>
              <a:rPr lang="en-US" dirty="0">
                <a:latin typeface="Times New Roman" panose="02020603050405020304" pitchFamily="18" charset="0"/>
                <a:cs typeface="Times New Roman" panose="02020603050405020304" pitchFamily="18" charset="0"/>
              </a:rPr>
              <a:t>eat; /l/ in </a:t>
            </a:r>
            <a:r>
              <a:rPr lang="en-US" u="sng" dirty="0">
                <a:latin typeface="Times New Roman" panose="02020603050405020304" pitchFamily="18" charset="0"/>
                <a:cs typeface="Times New Roman" panose="02020603050405020304" pitchFamily="18" charset="0"/>
              </a:rPr>
              <a:t>l</a:t>
            </a:r>
            <a:r>
              <a:rPr lang="en-US" dirty="0">
                <a:latin typeface="Times New Roman" panose="02020603050405020304" pitchFamily="18" charset="0"/>
                <a:cs typeface="Times New Roman" panose="02020603050405020304" pitchFamily="18" charset="0"/>
              </a:rPr>
              <a:t>eer; /r/ in </a:t>
            </a:r>
            <a:r>
              <a:rPr lang="en-US" u="sng" dirty="0">
                <a:latin typeface="Times New Roman" panose="02020603050405020304" pitchFamily="18" charset="0"/>
                <a:cs typeface="Times New Roman" panose="02020603050405020304" pitchFamily="18" charset="0"/>
              </a:rPr>
              <a:t>r</a:t>
            </a:r>
            <a:r>
              <a:rPr lang="en-US" dirty="0">
                <a:latin typeface="Times New Roman" panose="02020603050405020304" pitchFamily="18" charset="0"/>
                <a:cs typeface="Times New Roman" panose="02020603050405020304" pitchFamily="18" charset="0"/>
              </a:rPr>
              <a:t>ed</a:t>
            </a:r>
          </a:p>
          <a:p>
            <a:pPr marL="0" indent="0" algn="just">
              <a:buNone/>
            </a:pPr>
            <a:r>
              <a:rPr lang="en-US" b="1" dirty="0" smtClean="0">
                <a:latin typeface="Times New Roman" panose="02020603050405020304" pitchFamily="18" charset="0"/>
                <a:cs typeface="Times New Roman" panose="02020603050405020304" pitchFamily="18" charset="0"/>
              </a:rPr>
              <a:t>5. </a:t>
            </a:r>
            <a:r>
              <a:rPr lang="en-US" b="1" dirty="0">
                <a:latin typeface="Times New Roman" panose="02020603050405020304" pitchFamily="18" charset="0"/>
                <a:cs typeface="Times New Roman" panose="02020603050405020304" pitchFamily="18" charset="0"/>
              </a:rPr>
              <a:t>Palatal:</a:t>
            </a:r>
            <a:r>
              <a:rPr lang="en-US" dirty="0">
                <a:latin typeface="Times New Roman" panose="02020603050405020304" pitchFamily="18" charset="0"/>
                <a:cs typeface="Times New Roman" panose="02020603050405020304" pitchFamily="18" charset="0"/>
              </a:rPr>
              <a:t> the tongue and the palate (the hard part </a:t>
            </a:r>
            <a:r>
              <a:rPr lang="en-US" dirty="0" smtClean="0">
                <a:latin typeface="Times New Roman" panose="02020603050405020304" pitchFamily="18" charset="0"/>
                <a:cs typeface="Times New Roman" panose="02020603050405020304" pitchFamily="18" charset="0"/>
              </a:rPr>
              <a:t> </a:t>
            </a:r>
          </a:p>
          <a:p>
            <a:pPr marL="0" indent="0" algn="just">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of </a:t>
            </a:r>
            <a:r>
              <a:rPr lang="en-US" dirty="0">
                <a:latin typeface="Times New Roman" panose="02020603050405020304" pitchFamily="18" charset="0"/>
                <a:cs typeface="Times New Roman" panose="02020603050405020304" pitchFamily="18" charset="0"/>
              </a:rPr>
              <a:t>the roof of the mouth) produce this sound.  E.g. </a:t>
            </a:r>
            <a:r>
              <a:rPr lang="en-US"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ʃ</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a:t>
            </a:r>
            <a:r>
              <a:rPr lang="en-US" u="sng" dirty="0">
                <a:latin typeface="Times New Roman" panose="02020603050405020304" pitchFamily="18" charset="0"/>
                <a:cs typeface="Times New Roman" panose="02020603050405020304" pitchFamily="18" charset="0"/>
              </a:rPr>
              <a:t>sh</a:t>
            </a:r>
            <a:r>
              <a:rPr lang="en-US" dirty="0">
                <a:latin typeface="Times New Roman" panose="02020603050405020304" pitchFamily="18" charset="0"/>
                <a:cs typeface="Times New Roman" panose="02020603050405020304" pitchFamily="18" charset="0"/>
              </a:rPr>
              <a:t>ell; </a:t>
            </a:r>
            <a:r>
              <a:rPr lang="en-US" b="1" dirty="0" smtClean="0">
                <a:latin typeface="Times New Roman" panose="02020603050405020304" pitchFamily="18" charset="0"/>
                <a:cs typeface="Times New Roman" panose="02020603050405020304" pitchFamily="18" charset="0"/>
              </a:rPr>
              <a:t>/ʒ/ </a:t>
            </a:r>
            <a:r>
              <a:rPr lang="en-US" dirty="0" smtClean="0">
                <a:latin typeface="Times New Roman" panose="02020603050405020304" pitchFamily="18" charset="0"/>
                <a:cs typeface="Times New Roman" panose="02020603050405020304" pitchFamily="18" charset="0"/>
              </a:rPr>
              <a:t>in </a:t>
            </a:r>
            <a:r>
              <a:rPr lang="en-US" u="sng" dirty="0">
                <a:latin typeface="Times New Roman" panose="02020603050405020304" pitchFamily="18" charset="0"/>
                <a:cs typeface="Times New Roman" panose="02020603050405020304" pitchFamily="18" charset="0"/>
              </a:rPr>
              <a:t>ge</a:t>
            </a:r>
            <a:r>
              <a:rPr lang="en-US" dirty="0">
                <a:latin typeface="Times New Roman" panose="02020603050405020304" pitchFamily="18" charset="0"/>
                <a:cs typeface="Times New Roman" panose="02020603050405020304" pitchFamily="18" charset="0"/>
              </a:rPr>
              <a:t>nre/mea</a:t>
            </a:r>
            <a:r>
              <a:rPr lang="en-US" u="sng" dirty="0">
                <a:latin typeface="Times New Roman" panose="02020603050405020304" pitchFamily="18" charset="0"/>
                <a:cs typeface="Times New Roman" panose="02020603050405020304" pitchFamily="18" charset="0"/>
              </a:rPr>
              <a:t>su</a:t>
            </a:r>
            <a:r>
              <a:rPr lang="en-US" dirty="0">
                <a:latin typeface="Times New Roman" panose="02020603050405020304" pitchFamily="18" charset="0"/>
                <a:cs typeface="Times New Roman" panose="02020603050405020304" pitchFamily="18" charset="0"/>
              </a:rPr>
              <a:t>re</a:t>
            </a:r>
            <a:r>
              <a:rPr lang="en-US" dirty="0" smtClean="0">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tʃ</a:t>
            </a:r>
            <a:r>
              <a:rPr lang="en-US"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in </a:t>
            </a:r>
            <a:r>
              <a:rPr lang="en-US" u="sng" dirty="0" smtClean="0">
                <a:latin typeface="Times New Roman" panose="02020603050405020304" pitchFamily="18" charset="0"/>
                <a:cs typeface="Times New Roman" panose="02020603050405020304" pitchFamily="18" charset="0"/>
              </a:rPr>
              <a:t>ch</a:t>
            </a:r>
            <a:r>
              <a:rPr lang="en-US" dirty="0" smtClean="0">
                <a:latin typeface="Times New Roman" panose="02020603050405020304" pitchFamily="18" charset="0"/>
                <a:cs typeface="Times New Roman" panose="02020603050405020304" pitchFamily="18" charset="0"/>
              </a:rPr>
              <a:t>eers</a:t>
            </a:r>
            <a:r>
              <a:rPr lang="en-US"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j</a:t>
            </a:r>
            <a:r>
              <a:rPr lang="en-US" b="1"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a:t>
            </a:r>
            <a:r>
              <a:rPr lang="en-US" u="sng" dirty="0">
                <a:latin typeface="Times New Roman" panose="02020603050405020304" pitchFamily="18" charset="0"/>
                <a:cs typeface="Times New Roman" panose="02020603050405020304" pitchFamily="18" charset="0"/>
              </a:rPr>
              <a:t>ye</a:t>
            </a:r>
            <a:r>
              <a:rPr lang="en-US" dirty="0">
                <a:latin typeface="Times New Roman" panose="02020603050405020304" pitchFamily="18" charset="0"/>
                <a:cs typeface="Times New Roman" panose="02020603050405020304" pitchFamily="18" charset="0"/>
              </a:rPr>
              <a:t>llow.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382000" cy="6324600"/>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6. </a:t>
            </a:r>
            <a:r>
              <a:rPr lang="en-US" b="1" dirty="0">
                <a:latin typeface="Times New Roman" panose="02020603050405020304" pitchFamily="18" charset="0"/>
                <a:cs typeface="Times New Roman" panose="02020603050405020304" pitchFamily="18" charset="0"/>
              </a:rPr>
              <a:t>Velar:  </a:t>
            </a:r>
            <a:r>
              <a:rPr lang="en-US" dirty="0">
                <a:latin typeface="Times New Roman" panose="02020603050405020304" pitchFamily="18" charset="0"/>
                <a:cs typeface="Times New Roman" panose="02020603050405020304" pitchFamily="18" charset="0"/>
              </a:rPr>
              <a:t>sound groups made with the tongue near the </a:t>
            </a:r>
            <a:r>
              <a:rPr lang="en-US" dirty="0">
                <a:solidFill>
                  <a:srgbClr val="FF0000"/>
                </a:solidFill>
                <a:latin typeface="Times New Roman" panose="02020603050405020304" pitchFamily="18" charset="0"/>
                <a:cs typeface="Times New Roman" panose="02020603050405020304" pitchFamily="18" charset="0"/>
              </a:rPr>
              <a:t>velum</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soft part of the roof of the mouth). E.g. /k/ in </a:t>
            </a:r>
            <a:r>
              <a:rPr lang="en-US" u="sng" dirty="0">
                <a:latin typeface="Times New Roman" panose="02020603050405020304" pitchFamily="18" charset="0"/>
                <a:cs typeface="Times New Roman" panose="02020603050405020304" pitchFamily="18" charset="0"/>
              </a:rPr>
              <a:t>k</a:t>
            </a:r>
            <a:r>
              <a:rPr lang="en-US" dirty="0">
                <a:latin typeface="Times New Roman" panose="02020603050405020304" pitchFamily="18" charset="0"/>
                <a:cs typeface="Times New Roman" panose="02020603050405020304" pitchFamily="18" charset="0"/>
              </a:rPr>
              <a:t>ing; /g/ in </a:t>
            </a:r>
            <a:r>
              <a:rPr lang="en-US" u="sng" dirty="0">
                <a:latin typeface="Times New Roman" panose="02020603050405020304" pitchFamily="18" charset="0"/>
                <a:cs typeface="Times New Roman" panose="02020603050405020304" pitchFamily="18" charset="0"/>
              </a:rPr>
              <a:t>g</a:t>
            </a:r>
            <a:r>
              <a:rPr lang="en-US" dirty="0">
                <a:latin typeface="Times New Roman" panose="02020603050405020304" pitchFamily="18" charset="0"/>
                <a:cs typeface="Times New Roman" panose="02020603050405020304" pitchFamily="18" charset="0"/>
              </a:rPr>
              <a:t>ear; /</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ŋ/</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ki</a:t>
            </a:r>
            <a:r>
              <a:rPr lang="en-US" u="sng" dirty="0">
                <a:latin typeface="Times New Roman" panose="02020603050405020304" pitchFamily="18" charset="0"/>
                <a:cs typeface="Times New Roman" panose="02020603050405020304" pitchFamily="18" charset="0"/>
              </a:rPr>
              <a:t>ng</a:t>
            </a:r>
            <a:r>
              <a:rPr lang="en-US" b="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7. </a:t>
            </a:r>
            <a:r>
              <a:rPr lang="en-US" b="1" dirty="0">
                <a:latin typeface="Times New Roman" panose="02020603050405020304" pitchFamily="18" charset="0"/>
                <a:cs typeface="Times New Roman" panose="02020603050405020304" pitchFamily="18" charset="0"/>
              </a:rPr>
              <a:t>Glottal: </a:t>
            </a:r>
            <a:r>
              <a:rPr lang="en-US" dirty="0">
                <a:latin typeface="Times New Roman" panose="02020603050405020304" pitchFamily="18" charset="0"/>
                <a:cs typeface="Times New Roman" panose="02020603050405020304" pitchFamily="18" charset="0"/>
              </a:rPr>
              <a:t>This is sound made at the glottis. E.g. </a:t>
            </a:r>
            <a:r>
              <a:rPr lang="en-US" b="1" dirty="0">
                <a:latin typeface="Times New Roman" panose="02020603050405020304" pitchFamily="18" charset="0"/>
                <a:cs typeface="Times New Roman" panose="02020603050405020304" pitchFamily="18" charset="0"/>
              </a:rPr>
              <a:t>/h/</a:t>
            </a:r>
            <a:r>
              <a:rPr lang="en-US" dirty="0">
                <a:latin typeface="Times New Roman" panose="02020603050405020304" pitchFamily="18" charset="0"/>
                <a:cs typeface="Times New Roman" panose="02020603050405020304" pitchFamily="18" charset="0"/>
              </a:rPr>
              <a:t> in </a:t>
            </a:r>
            <a:r>
              <a:rPr lang="en-US" u="sng" dirty="0">
                <a:latin typeface="Times New Roman" panose="02020603050405020304" pitchFamily="18" charset="0"/>
                <a:cs typeface="Times New Roman" panose="02020603050405020304" pitchFamily="18" charset="0"/>
              </a:rPr>
              <a:t>h</a:t>
            </a:r>
            <a:r>
              <a:rPr lang="en-US" dirty="0">
                <a:latin typeface="Times New Roman" panose="02020603050405020304" pitchFamily="18" charset="0"/>
                <a:cs typeface="Times New Roman" panose="02020603050405020304" pitchFamily="18" charset="0"/>
              </a:rPr>
              <a:t>appy.</a:t>
            </a:r>
            <a:r>
              <a:rPr lang="en-US" b="1" dirty="0">
                <a:latin typeface="Times New Roman" panose="02020603050405020304" pitchFamily="18" charset="0"/>
                <a:cs typeface="Times New Roman" panose="02020603050405020304" pitchFamily="18" charset="0"/>
              </a:rPr>
              <a:t> </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Sometimes</a:t>
            </a:r>
            <a:r>
              <a:rPr lang="en-US" dirty="0">
                <a:latin typeface="Times New Roman" panose="02020603050405020304" pitchFamily="18" charset="0"/>
                <a:cs typeface="Times New Roman" panose="02020603050405020304" pitchFamily="18" charset="0"/>
              </a:rPr>
              <a:t>, this sound is classified as glottal fricative.</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Consonants contd.</a:t>
            </a:r>
          </a:p>
        </p:txBody>
      </p:sp>
      <p:sp>
        <p:nvSpPr>
          <p:cNvPr id="3" name="Content Placeholder 2"/>
          <p:cNvSpPr>
            <a:spLocks noGrp="1"/>
          </p:cNvSpPr>
          <p:nvPr>
            <p:ph idx="1"/>
          </p:nvPr>
        </p:nvSpPr>
        <p:spPr/>
        <p:txBody>
          <a:bodyPr/>
          <a:lstStyle/>
          <a:p>
            <a:r>
              <a:rPr lang="en-US" b="1" dirty="0">
                <a:latin typeface="Times New Roman" panose="02020603050405020304" pitchFamily="18" charset="0"/>
                <a:cs typeface="Times New Roman" panose="02020603050405020304" pitchFamily="18" charset="0"/>
              </a:rPr>
              <a:t>C) Manner of Articulation: </a:t>
            </a:r>
            <a:r>
              <a:rPr lang="en-US" dirty="0">
                <a:latin typeface="Times New Roman" panose="02020603050405020304" pitchFamily="18" charset="0"/>
                <a:cs typeface="Times New Roman" panose="02020603050405020304" pitchFamily="18" charset="0"/>
              </a:rPr>
              <a:t>This is the third type of describing consonants which shows “</a:t>
            </a:r>
            <a:r>
              <a:rPr lang="en-US" b="1" dirty="0">
                <a:solidFill>
                  <a:srgbClr val="FF0000"/>
                </a:solidFill>
                <a:latin typeface="Times New Roman" panose="02020603050405020304" pitchFamily="18" charset="0"/>
                <a:cs typeface="Times New Roman" panose="02020603050405020304" pitchFamily="18" charset="0"/>
              </a:rPr>
              <a:t>how</a:t>
            </a:r>
            <a:r>
              <a:rPr lang="en-US" dirty="0">
                <a:latin typeface="Times New Roman" panose="02020603050405020304" pitchFamily="18" charset="0"/>
                <a:cs typeface="Times New Roman" panose="02020603050405020304" pitchFamily="18" charset="0"/>
              </a:rPr>
              <a:t>” sound is made with respect to </a:t>
            </a:r>
            <a:r>
              <a:rPr lang="en-US" i="1" dirty="0">
                <a:solidFill>
                  <a:srgbClr val="FF0000"/>
                </a:solidFill>
                <a:latin typeface="Times New Roman" panose="02020603050405020304" pitchFamily="18" charset="0"/>
                <a:cs typeface="Times New Roman" panose="02020603050405020304" pitchFamily="18" charset="0"/>
              </a:rPr>
              <a:t>air flow</a:t>
            </a:r>
            <a:r>
              <a:rPr lang="en-US"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xmlns="" val="28229361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pPr marL="0" indent="0">
              <a:buNone/>
            </a:pPr>
            <a:r>
              <a:rPr lang="en-US" dirty="0" smtClean="0"/>
              <a:t>2.4 phonological processes</a:t>
            </a:r>
          </a:p>
          <a:p>
            <a:pPr marL="0" indent="0">
              <a:buNone/>
            </a:pPr>
            <a:r>
              <a:rPr lang="en-US" dirty="0" smtClean="0"/>
              <a:t>3. </a:t>
            </a:r>
            <a:r>
              <a:rPr lang="en-US" dirty="0" err="1" smtClean="0"/>
              <a:t>Suprasegmental</a:t>
            </a:r>
            <a:r>
              <a:rPr lang="en-US" dirty="0" smtClean="0"/>
              <a:t> features </a:t>
            </a:r>
          </a:p>
          <a:p>
            <a:pPr marL="0" indent="0">
              <a:buNone/>
            </a:pPr>
            <a:r>
              <a:rPr lang="en-US" dirty="0" smtClean="0"/>
              <a:t>3.1 syllable structure</a:t>
            </a:r>
          </a:p>
          <a:p>
            <a:pPr marL="0" indent="0">
              <a:buNone/>
            </a:pPr>
            <a:r>
              <a:rPr lang="en-US" dirty="0" smtClean="0"/>
              <a:t>3.2 stress</a:t>
            </a:r>
          </a:p>
          <a:p>
            <a:pPr marL="0" indent="0">
              <a:buNone/>
            </a:pPr>
            <a:r>
              <a:rPr lang="en-US" dirty="0" smtClean="0"/>
              <a:t>3.3 intonation…</a:t>
            </a:r>
            <a:endParaRPr lang="en-US" dirty="0"/>
          </a:p>
        </p:txBody>
      </p:sp>
    </p:spTree>
    <p:extLst>
      <p:ext uri="{BB962C8B-B14F-4D97-AF65-F5344CB8AC3E}">
        <p14:creationId xmlns:p14="http://schemas.microsoft.com/office/powerpoint/2010/main" xmlns="" val="2881438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382000" cy="6477000"/>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1. </a:t>
            </a:r>
            <a:r>
              <a:rPr lang="en-US" b="1" dirty="0">
                <a:latin typeface="Times New Roman" panose="02020603050405020304" pitchFamily="18" charset="0"/>
                <a:cs typeface="Times New Roman" panose="02020603050405020304" pitchFamily="18" charset="0"/>
              </a:rPr>
              <a:t>Stops:</a:t>
            </a:r>
            <a:r>
              <a:rPr lang="en-US" dirty="0">
                <a:latin typeface="Times New Roman" panose="02020603050405020304" pitchFamily="18" charset="0"/>
                <a:cs typeface="Times New Roman" panose="02020603050405020304" pitchFamily="18" charset="0"/>
              </a:rPr>
              <a:t> sounds made by </a:t>
            </a:r>
            <a:r>
              <a:rPr lang="en-US" dirty="0">
                <a:solidFill>
                  <a:srgbClr val="FF0000"/>
                </a:solidFill>
                <a:latin typeface="Times New Roman" panose="02020603050405020304" pitchFamily="18" charset="0"/>
                <a:cs typeface="Times New Roman" panose="02020603050405020304" pitchFamily="18" charset="0"/>
              </a:rPr>
              <a:t>obstructing air stream completely</a:t>
            </a:r>
            <a:r>
              <a:rPr lang="en-US" dirty="0">
                <a:latin typeface="Times New Roman" panose="02020603050405020304" pitchFamily="18" charset="0"/>
                <a:cs typeface="Times New Roman" panose="02020603050405020304" pitchFamily="18" charset="0"/>
              </a:rPr>
              <a:t> in the oral cavity.</a:t>
            </a:r>
          </a:p>
          <a:p>
            <a:pPr marL="0" indent="0" algn="just">
              <a:buNone/>
            </a:pPr>
            <a:r>
              <a:rPr lang="en-US" dirty="0">
                <a:latin typeface="Times New Roman" panose="02020603050405020304" pitchFamily="18" charset="0"/>
                <a:cs typeface="Times New Roman" panose="02020603050405020304" pitchFamily="18" charset="0"/>
              </a:rPr>
              <a:t>e.g. /p/ =pink; /b/=ball; /t/= teeth; /d/=dog; /k/= kiss; /g</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gear</a:t>
            </a:r>
          </a:p>
          <a:p>
            <a:pPr marL="0" indent="0" algn="just">
              <a:buNone/>
            </a:pPr>
            <a:r>
              <a:rPr lang="en-US" b="1" dirty="0" smtClean="0">
                <a:latin typeface="Times New Roman" panose="02020603050405020304" pitchFamily="18" charset="0"/>
                <a:cs typeface="Times New Roman" panose="02020603050405020304" pitchFamily="18" charset="0"/>
              </a:rPr>
              <a:t>2. </a:t>
            </a:r>
            <a:r>
              <a:rPr lang="en-US" b="1" dirty="0">
                <a:latin typeface="Times New Roman" panose="02020603050405020304" pitchFamily="18" charset="0"/>
                <a:cs typeface="Times New Roman" panose="02020603050405020304" pitchFamily="18" charset="0"/>
              </a:rPr>
              <a:t>Fricatives:</a:t>
            </a:r>
            <a:r>
              <a:rPr lang="en-US" dirty="0">
                <a:latin typeface="Times New Roman" panose="02020603050405020304" pitchFamily="18" charset="0"/>
                <a:cs typeface="Times New Roman" panose="02020603050405020304" pitchFamily="18" charset="0"/>
              </a:rPr>
              <a:t>  these sounds are formed by </a:t>
            </a:r>
            <a:r>
              <a:rPr lang="en-US" dirty="0">
                <a:solidFill>
                  <a:srgbClr val="FF0000"/>
                </a:solidFill>
                <a:latin typeface="Times New Roman" panose="02020603050405020304" pitchFamily="18" charset="0"/>
                <a:cs typeface="Times New Roman" panose="02020603050405020304" pitchFamily="18" charset="0"/>
              </a:rPr>
              <a:t>nearly</a:t>
            </a: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complete stoppage </a:t>
            </a:r>
            <a:r>
              <a:rPr lang="en-US" dirty="0">
                <a:latin typeface="Times New Roman" panose="02020603050405020304" pitchFamily="18" charset="0"/>
                <a:cs typeface="Times New Roman" panose="02020603050405020304" pitchFamily="18" charset="0"/>
              </a:rPr>
              <a:t>of airstream.</a:t>
            </a:r>
          </a:p>
          <a:p>
            <a:pPr marL="0" indent="0" algn="just">
              <a:buNone/>
            </a:pPr>
            <a:r>
              <a:rPr lang="en-US" dirty="0">
                <a:latin typeface="Times New Roman" panose="02020603050405020304" pitchFamily="18" charset="0"/>
                <a:cs typeface="Times New Roman" panose="02020603050405020304" pitchFamily="18" charset="0"/>
              </a:rPr>
              <a:t>e.g. /f/=fast; /v/= valley; /Ɵ/= thick</a:t>
            </a:r>
            <a:r>
              <a:rPr lang="en-US" dirty="0" smtClean="0">
                <a:latin typeface="Times New Roman" panose="02020603050405020304" pitchFamily="18" charset="0"/>
                <a:cs typeface="Times New Roman" panose="02020603050405020304" pitchFamily="18" charset="0"/>
              </a:rPr>
              <a:t>; </a:t>
            </a:r>
            <a:r>
              <a:rPr lang="en-US" dirty="0" smtClean="0">
                <a:solidFill>
                  <a:schemeClr val="dk1"/>
                </a:solidFill>
                <a:latin typeface="Times New Roman" panose="02020603050405020304" pitchFamily="18" charset="0"/>
                <a:cs typeface="Times New Roman" panose="02020603050405020304" pitchFamily="18" charset="0"/>
              </a:rPr>
              <a:t>/</a:t>
            </a:r>
            <a:r>
              <a:rPr lang="en-US" dirty="0">
                <a:solidFill>
                  <a:schemeClr val="dk1"/>
                </a:solidFill>
                <a:latin typeface="Times New Roman" panose="02020603050405020304" pitchFamily="18" charset="0"/>
                <a:cs typeface="Times New Roman" panose="02020603050405020304" pitchFamily="18" charset="0"/>
              </a:rPr>
              <a:t>ð</a:t>
            </a:r>
            <a:r>
              <a:rPr lang="en-US" dirty="0" smtClean="0">
                <a:solidFill>
                  <a:schemeClr val="dk1"/>
                </a:solidFill>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through; </a:t>
            </a:r>
            <a:r>
              <a:rPr lang="en-US" dirty="0" smtClean="0">
                <a:solidFill>
                  <a:schemeClr val="dk1"/>
                </a:solidFill>
                <a:latin typeface="Times New Roman" panose="02020603050405020304" pitchFamily="18" charset="0"/>
                <a:cs typeface="Times New Roman" panose="02020603050405020304" pitchFamily="18" charset="0"/>
              </a:rPr>
              <a:t>/</a:t>
            </a:r>
            <a:r>
              <a:rPr lang="en-US" dirty="0">
                <a:solidFill>
                  <a:schemeClr val="dk1"/>
                </a:solidFill>
                <a:latin typeface="Times New Roman" panose="02020603050405020304" pitchFamily="18" charset="0"/>
                <a:cs typeface="Times New Roman" panose="02020603050405020304" pitchFamily="18" charset="0"/>
              </a:rPr>
              <a:t>ʃ</a:t>
            </a:r>
            <a:r>
              <a:rPr lang="en-US" dirty="0" smtClean="0">
                <a:solidFill>
                  <a:schemeClr val="dk1"/>
                </a:solidFill>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shell; /s/= sea; /z/= zenith; </a:t>
            </a:r>
            <a:r>
              <a:rPr lang="en-US" dirty="0" smtClean="0">
                <a:solidFill>
                  <a:schemeClr val="dk1"/>
                </a:solidFill>
                <a:latin typeface="Times New Roman" panose="02020603050405020304" pitchFamily="18" charset="0"/>
                <a:cs typeface="Times New Roman" panose="02020603050405020304" pitchFamily="18" charset="0"/>
              </a:rPr>
              <a:t>/</a:t>
            </a:r>
            <a:r>
              <a:rPr lang="en-US" dirty="0">
                <a:solidFill>
                  <a:schemeClr val="dk1"/>
                </a:solidFill>
                <a:latin typeface="Times New Roman" panose="02020603050405020304" pitchFamily="18" charset="0"/>
                <a:cs typeface="Times New Roman" panose="02020603050405020304" pitchFamily="18" charset="0"/>
              </a:rPr>
              <a:t>ʒ</a:t>
            </a:r>
            <a:r>
              <a:rPr lang="en-US" dirty="0" smtClean="0">
                <a:solidFill>
                  <a:schemeClr val="dk1"/>
                </a:solidFill>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genre, measure etc.</a:t>
            </a:r>
          </a:p>
          <a:p>
            <a:pPr marL="0" indent="0" algn="just">
              <a:buNone/>
            </a:pPr>
            <a:r>
              <a:rPr lang="en-US" b="1" dirty="0" smtClean="0">
                <a:latin typeface="Times New Roman" panose="02020603050405020304" pitchFamily="18" charset="0"/>
                <a:cs typeface="Times New Roman" panose="02020603050405020304" pitchFamily="18" charset="0"/>
              </a:rPr>
              <a:t>3. </a:t>
            </a:r>
            <a:r>
              <a:rPr lang="en-US" b="1" dirty="0">
                <a:latin typeface="Times New Roman" panose="02020603050405020304" pitchFamily="18" charset="0"/>
                <a:cs typeface="Times New Roman" panose="02020603050405020304" pitchFamily="18" charset="0"/>
              </a:rPr>
              <a:t>Affricates:</a:t>
            </a:r>
            <a:r>
              <a:rPr lang="en-US" dirty="0">
                <a:latin typeface="Times New Roman" panose="02020603050405020304" pitchFamily="18" charset="0"/>
                <a:cs typeface="Times New Roman" panose="02020603050405020304" pitchFamily="18" charset="0"/>
              </a:rPr>
              <a:t> group of sounds created when airstream is </a:t>
            </a:r>
            <a:r>
              <a:rPr lang="en-US" dirty="0">
                <a:solidFill>
                  <a:srgbClr val="FF0000"/>
                </a:solidFill>
                <a:latin typeface="Times New Roman" panose="02020603050405020304" pitchFamily="18" charset="0"/>
                <a:cs typeface="Times New Roman" panose="02020603050405020304" pitchFamily="18" charset="0"/>
              </a:rPr>
              <a:t>completely</a:t>
            </a: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stopped</a:t>
            </a:r>
            <a:r>
              <a:rPr lang="en-US" dirty="0">
                <a:latin typeface="Times New Roman" panose="02020603050405020304" pitchFamily="18" charset="0"/>
                <a:cs typeface="Times New Roman" panose="02020603050405020304" pitchFamily="18" charset="0"/>
              </a:rPr>
              <a:t> and </a:t>
            </a:r>
            <a:r>
              <a:rPr lang="en-US" dirty="0">
                <a:solidFill>
                  <a:srgbClr val="FF0000"/>
                </a:solidFill>
                <a:latin typeface="Times New Roman" panose="02020603050405020304" pitchFamily="18" charset="0"/>
                <a:cs typeface="Times New Roman" panose="02020603050405020304" pitchFamily="18" charset="0"/>
              </a:rPr>
              <a:t>released</a:t>
            </a:r>
            <a:r>
              <a:rPr lang="en-US" dirty="0">
                <a:latin typeface="Times New Roman" panose="02020603050405020304" pitchFamily="18" charset="0"/>
                <a:cs typeface="Times New Roman" panose="02020603050405020304" pitchFamily="18" charset="0"/>
              </a:rPr>
              <a:t> by the articulators </a:t>
            </a:r>
            <a:r>
              <a:rPr lang="en-US" dirty="0">
                <a:solidFill>
                  <a:srgbClr val="FF0000"/>
                </a:solidFill>
                <a:latin typeface="Times New Roman" panose="02020603050405020304" pitchFamily="18" charset="0"/>
                <a:cs typeface="Times New Roman" panose="02020603050405020304" pitchFamily="18" charset="0"/>
              </a:rPr>
              <a:t>slowly</a:t>
            </a:r>
            <a:r>
              <a:rPr lang="en-US" dirty="0">
                <a:latin typeface="Times New Roman" panose="02020603050405020304" pitchFamily="18" charset="0"/>
                <a:cs typeface="Times New Roman" panose="02020603050405020304" pitchFamily="18" charset="0"/>
              </a:rPr>
              <a:t> so that sounds begin as stops and end as fricatives.</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00800"/>
          </a:xfrm>
        </p:spPr>
        <p:txBody>
          <a:bodyPr>
            <a:normAutofit/>
          </a:bodyPr>
          <a:lstStyle/>
          <a:p>
            <a:pPr algn="just"/>
            <a:r>
              <a:rPr lang="en-US" dirty="0">
                <a:latin typeface="Times New Roman" panose="02020603050405020304" pitchFamily="18" charset="0"/>
                <a:cs typeface="Times New Roman" panose="02020603050405020304" pitchFamily="18" charset="0"/>
              </a:rPr>
              <a:t>e.g.  </a:t>
            </a:r>
            <a:r>
              <a:rPr lang="en-US" b="1" dirty="0" smtClean="0">
                <a:solidFill>
                  <a:schemeClr val="dk1"/>
                </a:solidFill>
                <a:latin typeface="Times New Roman" panose="02020603050405020304" pitchFamily="18" charset="0"/>
                <a:cs typeface="Times New Roman" panose="02020603050405020304" pitchFamily="18" charset="0"/>
              </a:rPr>
              <a:t>/</a:t>
            </a:r>
            <a:r>
              <a:rPr lang="en-US" b="1" dirty="0" err="1">
                <a:solidFill>
                  <a:schemeClr val="dk1"/>
                </a:solidFill>
                <a:latin typeface="Times New Roman" panose="02020603050405020304" pitchFamily="18" charset="0"/>
                <a:cs typeface="Times New Roman" panose="02020603050405020304" pitchFamily="18" charset="0"/>
              </a:rPr>
              <a:t>tʃ</a:t>
            </a:r>
            <a:r>
              <a:rPr lang="en-US" b="1" dirty="0" smtClean="0">
                <a:solidFill>
                  <a:schemeClr val="dk1"/>
                </a:solidFill>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cheers; </a:t>
            </a:r>
            <a:r>
              <a:rPr lang="en-US" b="1" dirty="0" smtClean="0">
                <a:solidFill>
                  <a:schemeClr val="dk1"/>
                </a:solidFill>
                <a:latin typeface="Times New Roman" panose="02020603050405020304" pitchFamily="18" charset="0"/>
                <a:cs typeface="Times New Roman" panose="02020603050405020304" pitchFamily="18" charset="0"/>
              </a:rPr>
              <a:t>/</a:t>
            </a:r>
            <a:r>
              <a:rPr lang="en-US" b="1" dirty="0" err="1">
                <a:solidFill>
                  <a:schemeClr val="dk1"/>
                </a:solidFill>
                <a:latin typeface="Times New Roman" panose="02020603050405020304" pitchFamily="18" charset="0"/>
                <a:cs typeface="Times New Roman" panose="02020603050405020304" pitchFamily="18" charset="0"/>
              </a:rPr>
              <a:t>dʒ</a:t>
            </a:r>
            <a:r>
              <a:rPr lang="en-US" b="1" dirty="0" smtClean="0">
                <a:solidFill>
                  <a:schemeClr val="dk1"/>
                </a:solidFill>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jam</a:t>
            </a:r>
            <a:r>
              <a:rPr lang="en-US" b="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4. </a:t>
            </a:r>
            <a:r>
              <a:rPr lang="en-US" b="1" dirty="0">
                <a:latin typeface="Times New Roman" panose="02020603050405020304" pitchFamily="18" charset="0"/>
                <a:cs typeface="Times New Roman" panose="02020603050405020304" pitchFamily="18" charset="0"/>
              </a:rPr>
              <a:t>Nasals:</a:t>
            </a:r>
            <a:r>
              <a:rPr lang="en-US" dirty="0">
                <a:latin typeface="Times New Roman" panose="02020603050405020304" pitchFamily="18" charset="0"/>
                <a:cs typeface="Times New Roman" panose="02020603050405020304" pitchFamily="18" charset="0"/>
              </a:rPr>
              <a:t> group of sounds made in the </a:t>
            </a:r>
            <a:r>
              <a:rPr lang="en-US" dirty="0">
                <a:solidFill>
                  <a:srgbClr val="FF0000"/>
                </a:solidFill>
                <a:latin typeface="Times New Roman" panose="02020603050405020304" pitchFamily="18" charset="0"/>
                <a:cs typeface="Times New Roman" panose="02020603050405020304" pitchFamily="18" charset="0"/>
              </a:rPr>
              <a:t>nasal cavity </a:t>
            </a:r>
            <a:r>
              <a:rPr lang="en-US" dirty="0">
                <a:latin typeface="Times New Roman" panose="02020603050405020304" pitchFamily="18" charset="0"/>
                <a:cs typeface="Times New Roman" panose="02020603050405020304" pitchFamily="18" charset="0"/>
              </a:rPr>
              <a:t>by </a:t>
            </a:r>
            <a:r>
              <a:rPr lang="en-US" dirty="0">
                <a:solidFill>
                  <a:srgbClr val="FF0000"/>
                </a:solidFill>
                <a:latin typeface="Times New Roman" panose="02020603050405020304" pitchFamily="18" charset="0"/>
                <a:cs typeface="Times New Roman" panose="02020603050405020304" pitchFamily="18" charset="0"/>
              </a:rPr>
              <a:t>lowering the velum</a:t>
            </a:r>
            <a:r>
              <a:rPr lang="en-US" dirty="0">
                <a:latin typeface="Times New Roman" panose="02020603050405020304" pitchFamily="18" charset="0"/>
                <a:cs typeface="Times New Roman" panose="02020603050405020304" pitchFamily="18" charset="0"/>
              </a:rPr>
              <a:t> and letting the airstream pass through </a:t>
            </a:r>
            <a:r>
              <a:rPr lang="en-US" dirty="0">
                <a:solidFill>
                  <a:srgbClr val="FF0000"/>
                </a:solidFill>
                <a:latin typeface="Times New Roman" panose="02020603050405020304" pitchFamily="18" charset="0"/>
                <a:cs typeface="Times New Roman" panose="02020603050405020304" pitchFamily="18" charset="0"/>
              </a:rPr>
              <a:t>the nasal cavity</a:t>
            </a:r>
            <a:r>
              <a:rPr lang="en-US" dirty="0">
                <a:latin typeface="Times New Roman" panose="02020603050405020304" pitchFamily="18" charset="0"/>
                <a:cs typeface="Times New Roman" panose="02020603050405020304" pitchFamily="18" charset="0"/>
              </a:rPr>
              <a:t>. E.g. /m/=make; /n/=nut, bun; / ŋ /=sing</a:t>
            </a:r>
          </a:p>
          <a:p>
            <a:pPr marL="0" indent="0" algn="just">
              <a:buNone/>
            </a:pPr>
            <a:r>
              <a:rPr lang="en-US" b="1" dirty="0" smtClean="0">
                <a:latin typeface="Times New Roman" panose="02020603050405020304" pitchFamily="18" charset="0"/>
                <a:cs typeface="Times New Roman" panose="02020603050405020304" pitchFamily="18" charset="0"/>
              </a:rPr>
              <a:t>5. </a:t>
            </a:r>
            <a:r>
              <a:rPr lang="en-US" b="1" dirty="0">
                <a:latin typeface="Times New Roman" panose="02020603050405020304" pitchFamily="18" charset="0"/>
                <a:cs typeface="Times New Roman" panose="02020603050405020304" pitchFamily="18" charset="0"/>
              </a:rPr>
              <a:t>Glides:</a:t>
            </a:r>
            <a:r>
              <a:rPr lang="en-US" dirty="0">
                <a:latin typeface="Times New Roman" panose="02020603050405020304" pitchFamily="18" charset="0"/>
                <a:cs typeface="Times New Roman" panose="02020603050405020304" pitchFamily="18" charset="0"/>
              </a:rPr>
              <a:t> sounds formed with </a:t>
            </a:r>
            <a:r>
              <a:rPr lang="en-US" i="1" dirty="0">
                <a:solidFill>
                  <a:srgbClr val="FF0000"/>
                </a:solidFill>
                <a:latin typeface="Times New Roman" panose="02020603050405020304" pitchFamily="18" charset="0"/>
                <a:cs typeface="Times New Roman" panose="02020603050405020304" pitchFamily="18" charset="0"/>
              </a:rPr>
              <a:t>slight closure </a:t>
            </a:r>
            <a:r>
              <a:rPr lang="en-US" dirty="0">
                <a:latin typeface="Times New Roman" panose="02020603050405020304" pitchFamily="18" charset="0"/>
                <a:cs typeface="Times New Roman" panose="02020603050405020304" pitchFamily="18" charset="0"/>
              </a:rPr>
              <a:t>of the articulators if the vocal cavity was opened.</a:t>
            </a:r>
          </a:p>
          <a:p>
            <a:pPr algn="just"/>
            <a:r>
              <a:rPr lang="en-US" dirty="0">
                <a:latin typeface="Times New Roman" panose="02020603050405020304" pitchFamily="18" charset="0"/>
                <a:cs typeface="Times New Roman" panose="02020603050405020304" pitchFamily="18" charset="0"/>
              </a:rPr>
              <a:t>e.g. </a:t>
            </a:r>
            <a:r>
              <a:rPr lang="en-US" dirty="0" smtClean="0">
                <a:latin typeface="Times New Roman" panose="02020603050405020304" pitchFamily="18" charset="0"/>
                <a:cs typeface="Times New Roman" panose="02020603050405020304" pitchFamily="18" charset="0"/>
              </a:rPr>
              <a:t>/j/= </a:t>
            </a:r>
            <a:r>
              <a:rPr lang="en-US" dirty="0">
                <a:latin typeface="Times New Roman" panose="02020603050405020304" pitchFamily="18" charset="0"/>
                <a:cs typeface="Times New Roman" panose="02020603050405020304" pitchFamily="18" charset="0"/>
              </a:rPr>
              <a:t>yellow; /w/=wash; </a:t>
            </a:r>
            <a:r>
              <a:rPr lang="en-US" dirty="0" smtClean="0">
                <a:latin typeface="Times New Roman" panose="02020603050405020304" pitchFamily="18" charset="0"/>
                <a:cs typeface="Times New Roman" panose="02020603050405020304" pitchFamily="18" charset="0"/>
              </a:rPr>
              <a:t>which; </a:t>
            </a:r>
            <a:endParaRPr lang="en-US" dirty="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6. </a:t>
            </a:r>
            <a:r>
              <a:rPr lang="en-US" b="1" dirty="0">
                <a:latin typeface="Times New Roman" panose="02020603050405020304" pitchFamily="18" charset="0"/>
                <a:cs typeface="Times New Roman" panose="02020603050405020304" pitchFamily="18" charset="0"/>
              </a:rPr>
              <a:t>Liquids:</a:t>
            </a:r>
            <a:r>
              <a:rPr lang="en-US" dirty="0">
                <a:latin typeface="Times New Roman" panose="02020603050405020304" pitchFamily="18" charset="0"/>
                <a:cs typeface="Times New Roman" panose="02020603050405020304" pitchFamily="18" charset="0"/>
              </a:rPr>
              <a:t> obstruction of airstream </a:t>
            </a:r>
            <a:r>
              <a:rPr lang="en-US" i="1" dirty="0">
                <a:solidFill>
                  <a:srgbClr val="FF0000"/>
                </a:solidFill>
                <a:latin typeface="Times New Roman" panose="02020603050405020304" pitchFamily="18" charset="0"/>
                <a:cs typeface="Times New Roman" panose="02020603050405020304" pitchFamily="18" charset="0"/>
              </a:rPr>
              <a:t>without creating friction </a:t>
            </a:r>
            <a:r>
              <a:rPr lang="en-US" dirty="0">
                <a:latin typeface="Times New Roman" panose="02020603050405020304" pitchFamily="18" charset="0"/>
                <a:cs typeface="Times New Roman" panose="02020603050405020304" pitchFamily="18" charset="0"/>
              </a:rPr>
              <a:t>but </a:t>
            </a:r>
            <a:r>
              <a:rPr lang="en-US" i="1" dirty="0">
                <a:solidFill>
                  <a:srgbClr val="FF0000"/>
                </a:solidFill>
                <a:latin typeface="Times New Roman" panose="02020603050405020304" pitchFamily="18" charset="0"/>
                <a:cs typeface="Times New Roman" panose="02020603050405020304" pitchFamily="18" charset="0"/>
              </a:rPr>
              <a:t>narrow enough</a:t>
            </a:r>
            <a:r>
              <a:rPr lang="en-US" dirty="0">
                <a:latin typeface="Times New Roman" panose="02020603050405020304" pitchFamily="18" charset="0"/>
                <a:cs typeface="Times New Roman" panose="02020603050405020304" pitchFamily="18" charset="0"/>
              </a:rPr>
              <a:t> to stop the flow of air creates these </a:t>
            </a:r>
            <a:r>
              <a:rPr lang="en-US" dirty="0" smtClean="0">
                <a:latin typeface="Times New Roman" panose="02020603050405020304" pitchFamily="18" charset="0"/>
                <a:cs typeface="Times New Roman" panose="02020603050405020304" pitchFamily="18" charset="0"/>
              </a:rPr>
              <a:t>sounds.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6248400"/>
          </a:xfrm>
        </p:spPr>
        <p:txBody>
          <a:bodyPr/>
          <a:lstStyle/>
          <a:p>
            <a:pPr algn="just"/>
            <a:r>
              <a:rPr lang="en-US" dirty="0">
                <a:solidFill>
                  <a:srgbClr val="FF0000"/>
                </a:solidFill>
                <a:latin typeface="Times New Roman" panose="02020603050405020304" pitchFamily="18" charset="0"/>
                <a:cs typeface="Times New Roman" panose="02020603050405020304" pitchFamily="18" charset="0"/>
              </a:rPr>
              <a:t>Tongue touches the alveolar ridge </a:t>
            </a:r>
            <a:r>
              <a:rPr lang="en-US" dirty="0">
                <a:latin typeface="Times New Roman" panose="02020603050405020304" pitchFamily="18" charset="0"/>
                <a:cs typeface="Times New Roman" panose="02020603050405020304" pitchFamily="18" charset="0"/>
              </a:rPr>
              <a:t>and air flows around </a:t>
            </a:r>
            <a:r>
              <a:rPr lang="en-US" dirty="0">
                <a:solidFill>
                  <a:srgbClr val="FF0000"/>
                </a:solidFill>
                <a:latin typeface="Times New Roman" panose="02020603050405020304" pitchFamily="18" charset="0"/>
                <a:cs typeface="Times New Roman" panose="02020603050405020304" pitchFamily="18" charset="0"/>
              </a:rPr>
              <a:t>the sides of the tongue</a:t>
            </a:r>
            <a:r>
              <a:rPr lang="en-US" dirty="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/l/=leer, leaf; /r/=red</a:t>
            </a:r>
          </a:p>
          <a:p>
            <a:pPr marL="0" indent="0" algn="just">
              <a:buNone/>
            </a:pPr>
            <a:endParaRPr lang="en-US"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6248400"/>
          </a:xfrm>
        </p:spPr>
        <p:txBody>
          <a:bodyPr>
            <a:normAutofit/>
          </a:bodyPr>
          <a:lstStyle/>
          <a:p>
            <a:pPr algn="just"/>
            <a:r>
              <a:rPr lang="en-US" b="1" dirty="0" smtClean="0">
                <a:latin typeface="Times New Roman" panose="02020603050405020304" pitchFamily="18" charset="0"/>
                <a:cs typeface="Times New Roman" panose="02020603050405020304" pitchFamily="18" charset="0"/>
              </a:rPr>
              <a:t>         VOWELS</a:t>
            </a:r>
          </a:p>
          <a:p>
            <a:pPr algn="just"/>
            <a:r>
              <a:rPr lang="en-US" dirty="0" smtClean="0">
                <a:latin typeface="Times New Roman" panose="02020603050405020304" pitchFamily="18" charset="0"/>
                <a:cs typeface="Times New Roman" panose="02020603050405020304" pitchFamily="18" charset="0"/>
              </a:rPr>
              <a:t>Vowels </a:t>
            </a:r>
            <a:r>
              <a:rPr lang="en-US" dirty="0">
                <a:latin typeface="Times New Roman" panose="02020603050405020304" pitchFamily="18" charset="0"/>
                <a:cs typeface="Times New Roman" panose="02020603050405020304" pitchFamily="18" charset="0"/>
              </a:rPr>
              <a:t>are the class of sounds that are associated with </a:t>
            </a:r>
            <a:r>
              <a:rPr lang="en-US" i="1" dirty="0">
                <a:solidFill>
                  <a:srgbClr val="FF0000"/>
                </a:solidFill>
                <a:latin typeface="Times New Roman" panose="02020603050405020304" pitchFamily="18" charset="0"/>
                <a:cs typeface="Times New Roman" panose="02020603050405020304" pitchFamily="18" charset="0"/>
              </a:rPr>
              <a:t>the least obstruction </a:t>
            </a:r>
            <a:r>
              <a:rPr lang="en-US" i="1" dirty="0" smtClean="0">
                <a:solidFill>
                  <a:srgbClr val="FF0000"/>
                </a:solidFill>
                <a:latin typeface="Times New Roman" panose="02020603050405020304" pitchFamily="18" charset="0"/>
                <a:cs typeface="Times New Roman" panose="02020603050405020304" pitchFamily="18" charset="0"/>
              </a:rPr>
              <a:t>to the </a:t>
            </a:r>
            <a:r>
              <a:rPr lang="en-US" i="1" dirty="0">
                <a:solidFill>
                  <a:srgbClr val="FF0000"/>
                </a:solidFill>
                <a:latin typeface="Times New Roman" panose="02020603050405020304" pitchFamily="18" charset="0"/>
                <a:cs typeface="Times New Roman" panose="02020603050405020304" pitchFamily="18" charset="0"/>
              </a:rPr>
              <a:t>flow of air</a:t>
            </a:r>
            <a:r>
              <a:rPr lang="en-US" dirty="0">
                <a:latin typeface="Times New Roman" panose="02020603050405020304" pitchFamily="18" charset="0"/>
                <a:cs typeface="Times New Roman" panose="02020603050405020304" pitchFamily="18" charset="0"/>
              </a:rPr>
              <a:t> during their production.</a:t>
            </a:r>
          </a:p>
          <a:p>
            <a:pPr algn="just"/>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most languages we get from three to seven vowel sounds</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However, English has between fourteen and twenty vowels (</a:t>
            </a:r>
            <a:r>
              <a:rPr lang="en-US" dirty="0" err="1">
                <a:latin typeface="Times New Roman" panose="02020603050405020304" pitchFamily="18" charset="0"/>
                <a:cs typeface="Times New Roman" panose="02020603050405020304" pitchFamily="18" charset="0"/>
              </a:rPr>
              <a:t>monophthongs</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diphthongs and </a:t>
            </a:r>
            <a:r>
              <a:rPr lang="en-US" dirty="0" err="1">
                <a:latin typeface="Times New Roman" panose="02020603050405020304" pitchFamily="18" charset="0"/>
                <a:cs typeface="Times New Roman" panose="02020603050405020304" pitchFamily="18" charset="0"/>
              </a:rPr>
              <a:t>triphthongs</a:t>
            </a:r>
            <a:r>
              <a:rPr lang="en-US" dirty="0">
                <a:latin typeface="Times New Roman" panose="02020603050405020304" pitchFamily="18" charset="0"/>
                <a:cs typeface="Times New Roman" panose="02020603050405020304" pitchFamily="18" charset="0"/>
              </a:rPr>
              <a:t>) depending on the dialects.</a:t>
            </a:r>
          </a:p>
          <a:p>
            <a:pPr algn="just"/>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We </a:t>
            </a:r>
            <a:r>
              <a:rPr lang="en-US" dirty="0">
                <a:latin typeface="Times New Roman" panose="02020603050405020304" pitchFamily="18" charset="0"/>
                <a:cs typeface="Times New Roman" panose="02020603050405020304" pitchFamily="18" charset="0"/>
              </a:rPr>
              <a:t>classify them as high, mid and back</a:t>
            </a:r>
            <a:r>
              <a:rPr lang="en-US" b="1" dirty="0">
                <a:latin typeface="Times New Roman" panose="02020603050405020304" pitchFamily="18" charset="0"/>
                <a:cs typeface="Times New Roman" panose="02020603050405020304" pitchFamily="18" charset="0"/>
              </a:rPr>
              <a:t> on the basis of </a:t>
            </a:r>
            <a:r>
              <a:rPr lang="en-US" dirty="0">
                <a:latin typeface="Times New Roman" panose="02020603050405020304" pitchFamily="18" charset="0"/>
                <a:cs typeface="Times New Roman" panose="02020603050405020304" pitchFamily="18" charset="0"/>
              </a:rPr>
              <a:t>the position of the tongue.</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9144001" cy="1219199"/>
          </a:xfrm>
        </p:spPr>
        <p:txBody>
          <a:bodyPr>
            <a:normAutofit/>
          </a:bodyPr>
          <a:lstStyle/>
          <a:p>
            <a:r>
              <a:rPr lang="en-US" b="1" dirty="0" smtClean="0"/>
              <a:t>Vowel phonemes with word examples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xmlns="" val="3648183730"/>
              </p:ext>
            </p:extLst>
          </p:nvPr>
        </p:nvGraphicFramePr>
        <p:xfrm>
          <a:off x="22747" y="838200"/>
          <a:ext cx="9123528" cy="3611880"/>
        </p:xfrm>
        <a:graphic>
          <a:graphicData uri="http://schemas.openxmlformats.org/drawingml/2006/table">
            <a:tbl>
              <a:tblPr firstRow="1" bandRow="1">
                <a:tableStyleId>{5C22544A-7EE6-4342-B048-85BDC9FD1C3A}</a:tableStyleId>
              </a:tblPr>
              <a:tblGrid>
                <a:gridCol w="2280882"/>
                <a:gridCol w="2280882"/>
                <a:gridCol w="2280882"/>
                <a:gridCol w="2280882"/>
              </a:tblGrid>
              <a:tr h="601980">
                <a:tc>
                  <a:txBody>
                    <a:bodyPr/>
                    <a:lstStyle/>
                    <a:p>
                      <a:r>
                        <a:rPr lang="en-US" sz="3200" b="1" kern="1200" dirty="0" smtClean="0">
                          <a:solidFill>
                            <a:schemeClr val="lt1"/>
                          </a:solidFill>
                          <a:latin typeface="+mn-lt"/>
                          <a:ea typeface="+mn-ea"/>
                          <a:cs typeface="+mn-cs"/>
                        </a:rPr>
                        <a:t>/ɪ/</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b="1" kern="1200" dirty="0" smtClean="0">
                          <a:solidFill>
                            <a:schemeClr val="lt1"/>
                          </a:solidFill>
                          <a:latin typeface="+mn-lt"/>
                          <a:ea typeface="+mn-ea"/>
                          <a:cs typeface="+mn-cs"/>
                        </a:rPr>
                        <a:t>as in </a:t>
                      </a:r>
                      <a:r>
                        <a:rPr lang="en-US" sz="3200" b="1" i="1" kern="1200" dirty="0" smtClean="0">
                          <a:solidFill>
                            <a:schemeClr val="lt1"/>
                          </a:solidFill>
                          <a:latin typeface="+mn-lt"/>
                          <a:ea typeface="+mn-ea"/>
                          <a:cs typeface="+mn-cs"/>
                        </a:rPr>
                        <a:t>sit</a:t>
                      </a:r>
                    </a:p>
                  </a:txBody>
                  <a:tcPr marL="68580" marR="68580" marT="34290" marB="34290"/>
                </a:tc>
                <a:tc>
                  <a:txBody>
                    <a:bodyPr/>
                    <a:lstStyle/>
                    <a:p>
                      <a:r>
                        <a:rPr lang="en-US" sz="3200" b="1" kern="1200" dirty="0" smtClean="0">
                          <a:solidFill>
                            <a:schemeClr val="dk1"/>
                          </a:solidFill>
                          <a:latin typeface="+mn-lt"/>
                          <a:ea typeface="+mn-ea"/>
                          <a:cs typeface="+mn-cs"/>
                        </a:rPr>
                        <a:t>/ɒ/</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box</a:t>
                      </a:r>
                    </a:p>
                  </a:txBody>
                  <a:tcPr marL="68580" marR="68580" marT="34290" marB="34290"/>
                </a:tc>
              </a:tr>
              <a:tr h="601980">
                <a:tc>
                  <a:txBody>
                    <a:bodyPr/>
                    <a:lstStyle/>
                    <a:p>
                      <a:r>
                        <a:rPr lang="en-US" sz="3200" b="1" kern="1200" dirty="0" smtClean="0">
                          <a:solidFill>
                            <a:schemeClr val="dk1"/>
                          </a:solidFill>
                          <a:latin typeface="+mn-lt"/>
                          <a:ea typeface="+mn-ea"/>
                          <a:cs typeface="+mn-cs"/>
                        </a:rPr>
                        <a:t>/</a:t>
                      </a:r>
                      <a:r>
                        <a:rPr lang="en-US" sz="3200" b="1" kern="1200" dirty="0" err="1" smtClean="0">
                          <a:solidFill>
                            <a:schemeClr val="dk1"/>
                          </a:solidFill>
                          <a:latin typeface="+mn-lt"/>
                          <a:ea typeface="+mn-ea"/>
                          <a:cs typeface="+mn-cs"/>
                        </a:rPr>
                        <a:t>i</a:t>
                      </a:r>
                      <a:r>
                        <a:rPr lang="en-US" sz="3200" b="1" kern="1200" dirty="0" smtClean="0">
                          <a:solidFill>
                            <a:schemeClr val="dk1"/>
                          </a:solidFill>
                          <a:latin typeface="+mn-lt"/>
                          <a:ea typeface="+mn-ea"/>
                          <a:cs typeface="+mn-cs"/>
                        </a:rPr>
                        <a:t>ː/</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speak</a:t>
                      </a:r>
                    </a:p>
                  </a:txBody>
                  <a:tcPr marL="68580" marR="68580" marT="34290" marB="34290"/>
                </a:tc>
                <a:tc>
                  <a:txBody>
                    <a:bodyPr/>
                    <a:lstStyle/>
                    <a:p>
                      <a:r>
                        <a:rPr lang="en-US" sz="3200" b="1" kern="1200" dirty="0" smtClean="0">
                          <a:solidFill>
                            <a:schemeClr val="dk1"/>
                          </a:solidFill>
                          <a:latin typeface="+mn-lt"/>
                          <a:ea typeface="+mn-ea"/>
                          <a:cs typeface="+mn-cs"/>
                        </a:rPr>
                        <a:t>/ɔː/</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door</a:t>
                      </a:r>
                    </a:p>
                  </a:txBody>
                  <a:tcPr marL="68580" marR="68580" marT="34290" marB="34290"/>
                </a:tc>
              </a:tr>
              <a:tr h="601980">
                <a:tc>
                  <a:txBody>
                    <a:bodyPr/>
                    <a:lstStyle/>
                    <a:p>
                      <a:r>
                        <a:rPr lang="en-US" sz="3200" b="1" kern="1200" dirty="0" smtClean="0">
                          <a:solidFill>
                            <a:schemeClr val="dk1"/>
                          </a:solidFill>
                          <a:latin typeface="+mn-lt"/>
                          <a:ea typeface="+mn-ea"/>
                          <a:cs typeface="+mn-cs"/>
                        </a:rPr>
                        <a:t>/ʊ/</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book</a:t>
                      </a:r>
                    </a:p>
                  </a:txBody>
                  <a:tcPr marL="68580" marR="68580" marT="34290" marB="34290"/>
                </a:tc>
                <a:tc>
                  <a:txBody>
                    <a:bodyPr/>
                    <a:lstStyle/>
                    <a:p>
                      <a:r>
                        <a:rPr lang="en-US" sz="3200" b="1" kern="1200" dirty="0" smtClean="0">
                          <a:solidFill>
                            <a:schemeClr val="dk1"/>
                          </a:solidFill>
                          <a:latin typeface="+mn-lt"/>
                          <a:ea typeface="+mn-ea"/>
                          <a:cs typeface="+mn-cs"/>
                        </a:rPr>
                        <a:t>/e/</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bed</a:t>
                      </a:r>
                    </a:p>
                  </a:txBody>
                  <a:tcPr marL="68580" marR="68580" marT="34290" marB="34290"/>
                </a:tc>
              </a:tr>
              <a:tr h="601980">
                <a:tc>
                  <a:txBody>
                    <a:bodyPr/>
                    <a:lstStyle/>
                    <a:p>
                      <a:r>
                        <a:rPr lang="en-US" sz="3200" b="1" kern="1200" dirty="0" smtClean="0">
                          <a:solidFill>
                            <a:schemeClr val="dk1"/>
                          </a:solidFill>
                          <a:latin typeface="+mn-lt"/>
                          <a:ea typeface="+mn-ea"/>
                          <a:cs typeface="+mn-cs"/>
                        </a:rPr>
                        <a:t>/uː/</a:t>
                      </a:r>
                      <a:endParaRPr lang="en-US" sz="3200" dirty="0"/>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tool</a:t>
                      </a:r>
                    </a:p>
                  </a:txBody>
                  <a:tcPr marL="68580" marR="68580" marT="34290" marB="34290"/>
                </a:tc>
                <a:tc>
                  <a:txBody>
                    <a:bodyPr/>
                    <a:lstStyle/>
                    <a:p>
                      <a:r>
                        <a:rPr lang="en-US" sz="3200" b="1" kern="1200" dirty="0" smtClean="0">
                          <a:solidFill>
                            <a:schemeClr val="dk1"/>
                          </a:solidFill>
                          <a:latin typeface="+mn-lt"/>
                          <a:ea typeface="+mn-ea"/>
                          <a:cs typeface="+mn-cs"/>
                        </a:rPr>
                        <a:t>/æ/</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cat</a:t>
                      </a:r>
                    </a:p>
                  </a:txBody>
                  <a:tcPr marL="68580" marR="68580" marT="34290" marB="34290"/>
                </a:tc>
              </a:tr>
              <a:tr h="601980">
                <a:tc>
                  <a:txBody>
                    <a:bodyPr/>
                    <a:lstStyle/>
                    <a:p>
                      <a:r>
                        <a:rPr lang="en-US" sz="3200" b="1" kern="1200" dirty="0" smtClean="0">
                          <a:solidFill>
                            <a:schemeClr val="dk1"/>
                          </a:solidFill>
                          <a:latin typeface="+mn-lt"/>
                          <a:ea typeface="+mn-ea"/>
                          <a:cs typeface="+mn-cs"/>
                        </a:rPr>
                        <a:t>/ʌ/</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cup</a:t>
                      </a:r>
                    </a:p>
                  </a:txBody>
                  <a:tcPr marL="68580" marR="68580" marT="34290" marB="34290"/>
                </a:tc>
                <a:tc>
                  <a:txBody>
                    <a:bodyPr/>
                    <a:lstStyle/>
                    <a:p>
                      <a:r>
                        <a:rPr lang="en-US" sz="3200" b="1" kern="1200" dirty="0" smtClean="0">
                          <a:solidFill>
                            <a:schemeClr val="tx2"/>
                          </a:solidFill>
                          <a:latin typeface="+mn-lt"/>
                          <a:ea typeface="+mn-ea"/>
                          <a:cs typeface="+mn-cs"/>
                        </a:rPr>
                        <a:t>/ɜː/</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b="1" kern="1200" dirty="0" smtClean="0">
                          <a:solidFill>
                            <a:schemeClr val="tx2"/>
                          </a:solidFill>
                          <a:latin typeface="+mn-lt"/>
                          <a:ea typeface="+mn-ea"/>
                          <a:cs typeface="+mn-cs"/>
                        </a:rPr>
                        <a:t>as in </a:t>
                      </a:r>
                      <a:r>
                        <a:rPr lang="en-US" sz="3200" b="1" i="1" kern="1200" dirty="0" smtClean="0">
                          <a:solidFill>
                            <a:schemeClr val="tx2"/>
                          </a:solidFill>
                          <a:latin typeface="+mn-lt"/>
                          <a:ea typeface="+mn-ea"/>
                          <a:cs typeface="+mn-cs"/>
                        </a:rPr>
                        <a:t>bird</a:t>
                      </a:r>
                      <a:endParaRPr lang="en-US" sz="3200" dirty="0" smtClean="0">
                        <a:solidFill>
                          <a:schemeClr val="tx2"/>
                        </a:solidFill>
                      </a:endParaRPr>
                    </a:p>
                  </a:txBody>
                  <a:tcPr marL="68580" marR="68580" marT="34290" marB="34290"/>
                </a:tc>
              </a:tr>
              <a:tr h="601980">
                <a:tc>
                  <a:txBody>
                    <a:bodyPr/>
                    <a:lstStyle/>
                    <a:p>
                      <a:r>
                        <a:rPr lang="en-US" sz="3200" b="1" kern="1200" dirty="0" smtClean="0">
                          <a:solidFill>
                            <a:schemeClr val="dk1"/>
                          </a:solidFill>
                          <a:latin typeface="+mn-lt"/>
                          <a:ea typeface="+mn-ea"/>
                          <a:cs typeface="+mn-cs"/>
                        </a:rPr>
                        <a:t>/ɑː/</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heart</a:t>
                      </a:r>
                    </a:p>
                  </a:txBody>
                  <a:tcPr marL="68580" marR="68580" marT="34290" marB="34290"/>
                </a:tc>
                <a:tc>
                  <a:txBody>
                    <a:bodyPr/>
                    <a:lstStyle/>
                    <a:p>
                      <a:r>
                        <a:rPr lang="en-US" sz="3200" b="1" kern="1200" dirty="0" smtClean="0">
                          <a:solidFill>
                            <a:schemeClr val="dk1"/>
                          </a:solidFill>
                          <a:latin typeface="+mn-lt"/>
                          <a:ea typeface="+mn-ea"/>
                          <a:cs typeface="+mn-cs"/>
                        </a:rPr>
                        <a:t>/ə/</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ago</a:t>
                      </a:r>
                      <a:endParaRPr lang="en-US" sz="3200" dirty="0" smtClean="0"/>
                    </a:p>
                  </a:txBody>
                  <a:tcPr marL="68580" marR="68580" marT="34290" marB="34290"/>
                </a:tc>
              </a:tr>
            </a:tbl>
          </a:graphicData>
        </a:graphic>
      </p:graphicFrame>
    </p:spTree>
    <p:extLst>
      <p:ext uri="{BB962C8B-B14F-4D97-AF65-F5344CB8AC3E}">
        <p14:creationId xmlns:p14="http://schemas.microsoft.com/office/powerpoint/2010/main" xmlns="" val="2531253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Diphthongs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00200"/>
            <a:ext cx="8534400" cy="4525963"/>
          </a:xfrm>
        </p:spPr>
        <p:txBody>
          <a:bodyPr>
            <a:normAutofit lnSpcReduction="10000"/>
          </a:bodyPr>
          <a:lstStyle/>
          <a:p>
            <a:pPr algn="just"/>
            <a:r>
              <a:rPr lang="en-US" dirty="0" smtClean="0">
                <a:latin typeface="Times New Roman" panose="02020603050405020304" pitchFamily="18" charset="0"/>
                <a:cs typeface="Times New Roman" panose="02020603050405020304" pitchFamily="18" charset="0"/>
              </a:rPr>
              <a:t>Diphthongs </a:t>
            </a:r>
            <a:r>
              <a:rPr lang="en-US" dirty="0">
                <a:latin typeface="Times New Roman" panose="02020603050405020304" pitchFamily="18" charset="0"/>
                <a:cs typeface="Times New Roman" panose="02020603050405020304" pitchFamily="18" charset="0"/>
              </a:rPr>
              <a:t>are vowels in which </a:t>
            </a:r>
            <a:r>
              <a:rPr lang="en-US" dirty="0">
                <a:solidFill>
                  <a:srgbClr val="FF0000"/>
                </a:solidFill>
                <a:latin typeface="Times New Roman" panose="02020603050405020304" pitchFamily="18" charset="0"/>
                <a:cs typeface="Times New Roman" panose="02020603050405020304" pitchFamily="18" charset="0"/>
              </a:rPr>
              <a:t>two vowel qualities can be perceived</a:t>
            </a:r>
            <a:r>
              <a:rPr lang="en-US" dirty="0">
                <a:latin typeface="Times New Roman" panose="02020603050405020304" pitchFamily="18" charset="0"/>
                <a:cs typeface="Times New Roman" panose="02020603050405020304" pitchFamily="18" charset="0"/>
              </a:rPr>
              <a:t>, and the articulators move from the production of one vowel to the other.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first part of the diphthong is </a:t>
            </a:r>
            <a:r>
              <a:rPr lang="en-US" dirty="0">
                <a:solidFill>
                  <a:srgbClr val="FF0000"/>
                </a:solidFill>
                <a:latin typeface="Times New Roman" panose="02020603050405020304" pitchFamily="18" charset="0"/>
                <a:cs typeface="Times New Roman" panose="02020603050405020304" pitchFamily="18" charset="0"/>
              </a:rPr>
              <a:t>longer and stronger</a:t>
            </a:r>
            <a:r>
              <a:rPr lang="en-US" dirty="0">
                <a:latin typeface="Times New Roman" panose="02020603050405020304" pitchFamily="18" charset="0"/>
                <a:cs typeface="Times New Roman" panose="02020603050405020304" pitchFamily="18" charset="0"/>
              </a:rPr>
              <a:t> than the second and is often referred as to the </a:t>
            </a:r>
            <a:r>
              <a:rPr lang="en-US" b="1" dirty="0">
                <a:solidFill>
                  <a:srgbClr val="FF0000"/>
                </a:solidFill>
                <a:latin typeface="Times New Roman" panose="02020603050405020304" pitchFamily="18" charset="0"/>
                <a:cs typeface="Times New Roman" panose="02020603050405020304" pitchFamily="18" charset="0"/>
              </a:rPr>
              <a:t>nucleus of the diphthong. </a:t>
            </a:r>
            <a:endParaRPr lang="en-US" b="1" dirty="0" smtClean="0">
              <a:solidFill>
                <a:srgbClr val="FF0000"/>
              </a:solidFill>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second part is </a:t>
            </a:r>
            <a:r>
              <a:rPr lang="en-US" b="1" dirty="0">
                <a:latin typeface="Times New Roman" panose="02020603050405020304" pitchFamily="18" charset="0"/>
                <a:cs typeface="Times New Roman" panose="02020603050405020304" pitchFamily="18" charset="0"/>
              </a:rPr>
              <a:t>just a glide </a:t>
            </a:r>
            <a:r>
              <a:rPr lang="en-US" dirty="0">
                <a:latin typeface="Times New Roman" panose="02020603050405020304" pitchFamily="18" charset="0"/>
                <a:cs typeface="Times New Roman" panose="02020603050405020304" pitchFamily="18" charset="0"/>
              </a:rPr>
              <a:t>whose full formation is generally not accomplished. </a:t>
            </a:r>
          </a:p>
        </p:txBody>
      </p:sp>
    </p:spTree>
    <p:extLst>
      <p:ext uri="{BB962C8B-B14F-4D97-AF65-F5344CB8AC3E}">
        <p14:creationId xmlns:p14="http://schemas.microsoft.com/office/powerpoint/2010/main" xmlns="" val="2190597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6324600"/>
          </a:xfrm>
        </p:spPr>
        <p:txBody>
          <a:bodyPr>
            <a:normAutofit/>
          </a:bodyPr>
          <a:lstStyle/>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quality of the phoneme reduces to quite short and decreases in loudness. </a:t>
            </a:r>
          </a:p>
          <a:p>
            <a:pPr algn="just"/>
            <a:r>
              <a:rPr lang="en-US" dirty="0">
                <a:latin typeface="Times New Roman" panose="02020603050405020304" pitchFamily="18" charset="0"/>
                <a:cs typeface="Times New Roman" panose="02020603050405020304" pitchFamily="18" charset="0"/>
              </a:rPr>
              <a:t>The organs of speech only move toward the articulation of the glide, but </a:t>
            </a:r>
            <a:r>
              <a:rPr lang="en-US" b="1" dirty="0">
                <a:solidFill>
                  <a:srgbClr val="FF0000"/>
                </a:solidFill>
                <a:latin typeface="Times New Roman" panose="02020603050405020304" pitchFamily="18" charset="0"/>
                <a:cs typeface="Times New Roman" panose="02020603050405020304" pitchFamily="18" charset="0"/>
              </a:rPr>
              <a:t>they are not set to pronounce it fully. </a:t>
            </a:r>
          </a:p>
          <a:p>
            <a:pPr algn="just"/>
            <a:r>
              <a:rPr lang="en-US" dirty="0">
                <a:latin typeface="Times New Roman" panose="02020603050405020304" pitchFamily="18" charset="0"/>
                <a:cs typeface="Times New Roman" panose="02020603050405020304" pitchFamily="18" charset="0"/>
              </a:rPr>
              <a:t>The total number of diphthongs is eight: /</a:t>
            </a:r>
            <a:r>
              <a:rPr lang="en-US" dirty="0" err="1">
                <a:latin typeface="Times New Roman" panose="02020603050405020304" pitchFamily="18" charset="0"/>
                <a:cs typeface="Times New Roman" panose="02020603050405020304" pitchFamily="18" charset="0"/>
              </a:rPr>
              <a:t>eɪ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ɔɪ</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ɪə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ʊə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əʊ</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aʊ</a:t>
            </a:r>
            <a:r>
              <a:rPr lang="en-US" dirty="0" smtClean="0">
                <a:latin typeface="Times New Roman" panose="02020603050405020304" pitchFamily="18" charset="0"/>
                <a:cs typeface="Times New Roman" panose="02020603050405020304" pitchFamily="18" charset="0"/>
              </a:rPr>
              <a:t>/.</a:t>
            </a:r>
          </a:p>
          <a:p>
            <a:pPr algn="just"/>
            <a:endParaRPr lang="en-US" dirty="0">
              <a:latin typeface="Times New Roman" panose="02020603050405020304" pitchFamily="18" charset="0"/>
              <a:cs typeface="Times New Roman" panose="02020603050405020304" pitchFamily="18" charset="0"/>
            </a:endParaRPr>
          </a:p>
          <a:p>
            <a:pPr algn="just"/>
            <a:endParaRPr lang="en-US"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Diphthongs with examples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237149147"/>
              </p:ext>
            </p:extLst>
          </p:nvPr>
        </p:nvGraphicFramePr>
        <p:xfrm>
          <a:off x="457200" y="1600200"/>
          <a:ext cx="8229600" cy="271272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en-US" sz="3200" b="1" kern="1200" dirty="0" smtClean="0">
                          <a:solidFill>
                            <a:srgbClr val="FF0000"/>
                          </a:solidFill>
                          <a:latin typeface="+mn-lt"/>
                          <a:ea typeface="+mn-ea"/>
                          <a:cs typeface="+mn-cs"/>
                        </a:rPr>
                        <a:t>/</a:t>
                      </a:r>
                      <a:r>
                        <a:rPr lang="en-US" sz="3200" b="1" kern="1200" dirty="0" err="1" smtClean="0">
                          <a:solidFill>
                            <a:srgbClr val="FF0000"/>
                          </a:solidFill>
                          <a:latin typeface="+mn-lt"/>
                          <a:ea typeface="+mn-ea"/>
                          <a:cs typeface="+mn-cs"/>
                        </a:rPr>
                        <a:t>eɪ</a:t>
                      </a:r>
                      <a:r>
                        <a:rPr lang="en-US" sz="3200" b="1" kern="1200" dirty="0" smtClean="0">
                          <a:solidFill>
                            <a:srgbClr val="FF0000"/>
                          </a:solidFill>
                          <a:latin typeface="+mn-lt"/>
                          <a:ea typeface="+mn-ea"/>
                          <a:cs typeface="+mn-cs"/>
                        </a:rPr>
                        <a:t>/</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may</a:t>
                      </a:r>
                      <a:endParaRPr lang="en-US" sz="3200" dirty="0" smtClean="0"/>
                    </a:p>
                  </a:txBody>
                  <a:tcPr marL="68580" marR="68580" marT="34290" marB="34290"/>
                </a:tc>
                <a:tc>
                  <a:txBody>
                    <a:bodyPr/>
                    <a:lstStyle/>
                    <a:p>
                      <a:r>
                        <a:rPr lang="en-US" sz="3200" b="1" kern="1200" dirty="0" smtClean="0">
                          <a:solidFill>
                            <a:srgbClr val="FF0000"/>
                          </a:solidFill>
                          <a:latin typeface="+mn-lt"/>
                          <a:ea typeface="+mn-ea"/>
                          <a:cs typeface="+mn-cs"/>
                        </a:rPr>
                        <a:t>/</a:t>
                      </a:r>
                      <a:r>
                        <a:rPr lang="en-US" sz="3200" b="1" kern="1200" dirty="0" err="1" smtClean="0">
                          <a:solidFill>
                            <a:srgbClr val="FF0000"/>
                          </a:solidFill>
                          <a:latin typeface="+mn-lt"/>
                          <a:ea typeface="+mn-ea"/>
                          <a:cs typeface="+mn-cs"/>
                        </a:rPr>
                        <a:t>eə</a:t>
                      </a:r>
                      <a:r>
                        <a:rPr lang="en-US" sz="3200" b="1" kern="1200" dirty="0" smtClean="0">
                          <a:solidFill>
                            <a:srgbClr val="FF0000"/>
                          </a:solidFill>
                          <a:latin typeface="+mn-lt"/>
                          <a:ea typeface="+mn-ea"/>
                          <a:cs typeface="+mn-cs"/>
                        </a:rPr>
                        <a:t>/</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dare</a:t>
                      </a:r>
                    </a:p>
                  </a:txBody>
                  <a:tcPr marL="68580" marR="68580" marT="34290" marB="34290"/>
                </a:tc>
              </a:tr>
              <a:tr h="370840">
                <a:tc>
                  <a:txBody>
                    <a:bodyPr/>
                    <a:lstStyle/>
                    <a:p>
                      <a:r>
                        <a:rPr lang="en-US" sz="3200" b="1" kern="1200" dirty="0" smtClean="0">
                          <a:solidFill>
                            <a:srgbClr val="FF0000"/>
                          </a:solidFill>
                          <a:latin typeface="+mn-lt"/>
                          <a:ea typeface="+mn-ea"/>
                          <a:cs typeface="+mn-cs"/>
                        </a:rPr>
                        <a:t>/</a:t>
                      </a:r>
                      <a:r>
                        <a:rPr lang="en-US" sz="3200" b="1" kern="1200" dirty="0" err="1" smtClean="0">
                          <a:solidFill>
                            <a:srgbClr val="FF0000"/>
                          </a:solidFill>
                          <a:latin typeface="+mn-lt"/>
                          <a:ea typeface="+mn-ea"/>
                          <a:cs typeface="+mn-cs"/>
                        </a:rPr>
                        <a:t>aɪ</a:t>
                      </a:r>
                      <a:r>
                        <a:rPr lang="en-US" sz="3200" b="1" kern="1200" dirty="0" smtClean="0">
                          <a:solidFill>
                            <a:srgbClr val="FF0000"/>
                          </a:solidFill>
                          <a:latin typeface="+mn-lt"/>
                          <a:ea typeface="+mn-ea"/>
                          <a:cs typeface="+mn-cs"/>
                        </a:rPr>
                        <a:t>/</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kite</a:t>
                      </a:r>
                      <a:endParaRPr lang="en-US" sz="3200" dirty="0"/>
                    </a:p>
                  </a:txBody>
                  <a:tcPr marL="68580" marR="68580" marT="34290" marB="34290"/>
                </a:tc>
                <a:tc>
                  <a:txBody>
                    <a:bodyPr/>
                    <a:lstStyle/>
                    <a:p>
                      <a:r>
                        <a:rPr lang="en-US" sz="3200" b="1" kern="1200" dirty="0" smtClean="0">
                          <a:solidFill>
                            <a:srgbClr val="FF0000"/>
                          </a:solidFill>
                          <a:latin typeface="+mn-lt"/>
                          <a:ea typeface="+mn-ea"/>
                          <a:cs typeface="+mn-cs"/>
                        </a:rPr>
                        <a:t>/</a:t>
                      </a:r>
                      <a:r>
                        <a:rPr lang="en-US" sz="3200" b="1" kern="1200" dirty="0" err="1" smtClean="0">
                          <a:solidFill>
                            <a:srgbClr val="FF0000"/>
                          </a:solidFill>
                          <a:latin typeface="+mn-lt"/>
                          <a:ea typeface="+mn-ea"/>
                          <a:cs typeface="+mn-cs"/>
                        </a:rPr>
                        <a:t>ʊə</a:t>
                      </a:r>
                      <a:r>
                        <a:rPr lang="en-US" sz="3200" b="1" kern="1200" dirty="0" smtClean="0">
                          <a:solidFill>
                            <a:srgbClr val="FF0000"/>
                          </a:solidFill>
                          <a:latin typeface="+mn-lt"/>
                          <a:ea typeface="+mn-ea"/>
                          <a:cs typeface="+mn-cs"/>
                        </a:rPr>
                        <a:t>/</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cure</a:t>
                      </a:r>
                    </a:p>
                  </a:txBody>
                  <a:tcPr marL="68580" marR="68580" marT="34290" marB="34290"/>
                </a:tc>
              </a:tr>
              <a:tr h="370840">
                <a:tc>
                  <a:txBody>
                    <a:bodyPr/>
                    <a:lstStyle/>
                    <a:p>
                      <a:r>
                        <a:rPr lang="en-US" sz="3200" b="1" kern="1200" dirty="0" smtClean="0">
                          <a:solidFill>
                            <a:srgbClr val="FF0000"/>
                          </a:solidFill>
                          <a:latin typeface="+mn-lt"/>
                          <a:ea typeface="+mn-ea"/>
                          <a:cs typeface="+mn-cs"/>
                        </a:rPr>
                        <a:t>/</a:t>
                      </a:r>
                      <a:r>
                        <a:rPr lang="en-US" sz="3200" b="1" kern="1200" dirty="0" err="1" smtClean="0">
                          <a:solidFill>
                            <a:srgbClr val="FF0000"/>
                          </a:solidFill>
                          <a:latin typeface="+mn-lt"/>
                          <a:ea typeface="+mn-ea"/>
                          <a:cs typeface="+mn-cs"/>
                        </a:rPr>
                        <a:t>ɔɪ</a:t>
                      </a:r>
                      <a:r>
                        <a:rPr lang="en-US" sz="3200" b="1" kern="1200" dirty="0" smtClean="0">
                          <a:solidFill>
                            <a:srgbClr val="FF0000"/>
                          </a:solidFill>
                          <a:latin typeface="+mn-lt"/>
                          <a:ea typeface="+mn-ea"/>
                          <a:cs typeface="+mn-cs"/>
                        </a:rPr>
                        <a:t>/</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toy</a:t>
                      </a:r>
                    </a:p>
                  </a:txBody>
                  <a:tcPr marL="68580" marR="68580" marT="34290" marB="34290"/>
                </a:tc>
                <a:tc>
                  <a:txBody>
                    <a:bodyPr/>
                    <a:lstStyle/>
                    <a:p>
                      <a:r>
                        <a:rPr lang="en-US" sz="3200" b="1" kern="1200" dirty="0" smtClean="0">
                          <a:solidFill>
                            <a:srgbClr val="FF0000"/>
                          </a:solidFill>
                          <a:latin typeface="+mn-lt"/>
                          <a:ea typeface="+mn-ea"/>
                          <a:cs typeface="+mn-cs"/>
                        </a:rPr>
                        <a:t>/</a:t>
                      </a:r>
                      <a:r>
                        <a:rPr lang="en-US" sz="3200" b="1" kern="1200" dirty="0" err="1" smtClean="0">
                          <a:solidFill>
                            <a:srgbClr val="FF0000"/>
                          </a:solidFill>
                          <a:latin typeface="+mn-lt"/>
                          <a:ea typeface="+mn-ea"/>
                          <a:cs typeface="+mn-cs"/>
                        </a:rPr>
                        <a:t>əʊ</a:t>
                      </a:r>
                      <a:r>
                        <a:rPr lang="en-US" sz="3200" b="1" kern="1200" dirty="0" smtClean="0">
                          <a:solidFill>
                            <a:srgbClr val="FF0000"/>
                          </a:solidFill>
                          <a:latin typeface="+mn-lt"/>
                          <a:ea typeface="+mn-ea"/>
                          <a:cs typeface="+mn-cs"/>
                        </a:rPr>
                        <a:t>/</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cold</a:t>
                      </a:r>
                    </a:p>
                  </a:txBody>
                  <a:tcPr marL="68580" marR="68580" marT="34290" marB="34290"/>
                </a:tc>
              </a:tr>
              <a:tr h="370840">
                <a:tc>
                  <a:txBody>
                    <a:bodyPr/>
                    <a:lstStyle/>
                    <a:p>
                      <a:r>
                        <a:rPr lang="en-US" sz="3200" b="1" kern="1200" dirty="0" smtClean="0">
                          <a:solidFill>
                            <a:srgbClr val="FF0000"/>
                          </a:solidFill>
                          <a:latin typeface="+mn-lt"/>
                          <a:ea typeface="+mn-ea"/>
                          <a:cs typeface="+mn-cs"/>
                        </a:rPr>
                        <a:t>/</a:t>
                      </a:r>
                      <a:r>
                        <a:rPr lang="en-US" sz="3200" b="1" kern="1200" dirty="0" err="1" smtClean="0">
                          <a:solidFill>
                            <a:srgbClr val="FF0000"/>
                          </a:solidFill>
                          <a:latin typeface="+mn-lt"/>
                          <a:ea typeface="+mn-ea"/>
                          <a:cs typeface="+mn-cs"/>
                        </a:rPr>
                        <a:t>ɪə</a:t>
                      </a:r>
                      <a:r>
                        <a:rPr lang="en-US" sz="3200" b="1" kern="1200" dirty="0" smtClean="0">
                          <a:solidFill>
                            <a:srgbClr val="FF0000"/>
                          </a:solidFill>
                          <a:latin typeface="+mn-lt"/>
                          <a:ea typeface="+mn-ea"/>
                          <a:cs typeface="+mn-cs"/>
                        </a:rPr>
                        <a:t>/</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near</a:t>
                      </a:r>
                    </a:p>
                  </a:txBody>
                  <a:tcPr marL="68580" marR="68580" marT="34290" marB="34290"/>
                </a:tc>
                <a:tc>
                  <a:txBody>
                    <a:bodyPr/>
                    <a:lstStyle/>
                    <a:p>
                      <a:r>
                        <a:rPr lang="en-US" sz="3200" b="1" kern="1200" dirty="0" smtClean="0">
                          <a:solidFill>
                            <a:srgbClr val="FF0000"/>
                          </a:solidFill>
                          <a:latin typeface="+mn-lt"/>
                          <a:ea typeface="+mn-ea"/>
                          <a:cs typeface="+mn-cs"/>
                        </a:rPr>
                        <a:t>/</a:t>
                      </a:r>
                      <a:r>
                        <a:rPr lang="en-US" sz="3200" b="1" kern="1200" dirty="0" err="1" smtClean="0">
                          <a:solidFill>
                            <a:srgbClr val="FF0000"/>
                          </a:solidFill>
                          <a:latin typeface="+mn-lt"/>
                          <a:ea typeface="+mn-ea"/>
                          <a:cs typeface="+mn-cs"/>
                        </a:rPr>
                        <a:t>aʊ</a:t>
                      </a:r>
                      <a:r>
                        <a:rPr lang="en-US" sz="3200" b="1" kern="1200" dirty="0" smtClean="0">
                          <a:solidFill>
                            <a:srgbClr val="FF0000"/>
                          </a:solidFill>
                          <a:latin typeface="+mn-lt"/>
                          <a:ea typeface="+mn-ea"/>
                          <a:cs typeface="+mn-cs"/>
                        </a:rPr>
                        <a:t>/</a:t>
                      </a:r>
                    </a:p>
                  </a:txBody>
                  <a:tcPr marL="68580" marR="68580" marT="34290" marB="3429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mouth</a:t>
                      </a:r>
                      <a:endParaRPr lang="en-US" sz="3200" dirty="0" smtClean="0"/>
                    </a:p>
                  </a:txBody>
                  <a:tcPr marL="68580" marR="68580" marT="34290" marB="34290"/>
                </a:tc>
              </a:tr>
            </a:tbl>
          </a:graphicData>
        </a:graphic>
      </p:graphicFrame>
    </p:spTree>
    <p:extLst>
      <p:ext uri="{BB962C8B-B14F-4D97-AF65-F5344CB8AC3E}">
        <p14:creationId xmlns:p14="http://schemas.microsoft.com/office/powerpoint/2010/main" xmlns="" val="35639197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6172200"/>
          </a:xfrm>
        </p:spPr>
        <p:txBody>
          <a:bodyPr>
            <a:normAutofit lnSpcReduction="10000"/>
          </a:bodyPr>
          <a:lstStyle/>
          <a:p>
            <a:pPr algn="just"/>
            <a:r>
              <a:rPr lang="en-US" b="1" dirty="0">
                <a:latin typeface="Times New Roman" panose="02020603050405020304" pitchFamily="18" charset="0"/>
                <a:cs typeface="Times New Roman" panose="02020603050405020304" pitchFamily="18" charset="0"/>
              </a:rPr>
              <a:t>Syllabic consonants:</a:t>
            </a:r>
            <a:r>
              <a:rPr lang="en-US" dirty="0">
                <a:latin typeface="Times New Roman" panose="02020603050405020304" pitchFamily="18" charset="0"/>
                <a:cs typeface="Times New Roman" panose="02020603050405020304" pitchFamily="18" charset="0"/>
              </a:rPr>
              <a:t> In English language, we have syllabic consonants /l/,/r/ (liquids) and /m/, /n/ (nasals) which are identified as </a:t>
            </a:r>
            <a:r>
              <a:rPr lang="en-US" dirty="0">
                <a:solidFill>
                  <a:srgbClr val="FF0000"/>
                </a:solidFill>
                <a:latin typeface="Times New Roman" panose="02020603050405020304" pitchFamily="18" charset="0"/>
                <a:cs typeface="Times New Roman" panose="02020603050405020304" pitchFamily="18" charset="0"/>
              </a:rPr>
              <a:t>consonants</a:t>
            </a:r>
            <a:r>
              <a:rPr lang="en-US" dirty="0">
                <a:latin typeface="Times New Roman" panose="02020603050405020304" pitchFamily="18" charset="0"/>
                <a:cs typeface="Times New Roman" panose="02020603050405020304" pitchFamily="18" charset="0"/>
              </a:rPr>
              <a:t> but </a:t>
            </a:r>
            <a:r>
              <a:rPr lang="en-US" dirty="0">
                <a:solidFill>
                  <a:srgbClr val="FF0000"/>
                </a:solidFill>
                <a:latin typeface="Times New Roman" panose="02020603050405020304" pitchFamily="18" charset="0"/>
                <a:cs typeface="Times New Roman" panose="02020603050405020304" pitchFamily="18" charset="0"/>
              </a:rPr>
              <a:t>may fill a vowel slot </a:t>
            </a:r>
            <a:r>
              <a:rPr lang="en-US" dirty="0">
                <a:latin typeface="Times New Roman" panose="02020603050405020304" pitchFamily="18" charset="0"/>
                <a:cs typeface="Times New Roman" panose="02020603050405020304" pitchFamily="18" charset="0"/>
              </a:rPr>
              <a:t>in a syllable when </a:t>
            </a:r>
            <a:r>
              <a:rPr lang="en-US" b="1" dirty="0">
                <a:solidFill>
                  <a:srgbClr val="FF0000"/>
                </a:solidFill>
                <a:latin typeface="Times New Roman" panose="02020603050405020304" pitchFamily="18" charset="0"/>
                <a:cs typeface="Times New Roman" panose="02020603050405020304" pitchFamily="18" charset="0"/>
              </a:rPr>
              <a:t>no vowel is present</a:t>
            </a:r>
            <a:r>
              <a:rPr lang="en-US" dirty="0">
                <a:latin typeface="Times New Roman" panose="02020603050405020304" pitchFamily="18" charset="0"/>
                <a:cs typeface="Times New Roman" panose="02020603050405020304" pitchFamily="18" charset="0"/>
              </a:rPr>
              <a:t>. </a:t>
            </a:r>
          </a:p>
          <a:p>
            <a:pPr algn="just"/>
            <a:r>
              <a:rPr lang="en-US" dirty="0" smtClean="0">
                <a:latin typeface="Times New Roman" panose="02020603050405020304" pitchFamily="18" charset="0"/>
                <a:cs typeface="Times New Roman" panose="02020603050405020304" pitchFamily="18" charset="0"/>
              </a:rPr>
              <a:t>A SYLLABIC </a:t>
            </a:r>
            <a:r>
              <a:rPr lang="en-US" dirty="0">
                <a:latin typeface="Times New Roman" panose="02020603050405020304" pitchFamily="18" charset="0"/>
                <a:cs typeface="Times New Roman" panose="02020603050405020304" pitchFamily="18" charset="0"/>
              </a:rPr>
              <a:t>CONSONANT - a syllable where the vowel and the consonant have merged into one</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A </a:t>
            </a:r>
            <a:r>
              <a:rPr lang="en-US" dirty="0" smtClean="0">
                <a:solidFill>
                  <a:srgbClr val="FF0000"/>
                </a:solidFill>
                <a:latin typeface="Times New Roman" panose="02020603050405020304" pitchFamily="18" charset="0"/>
                <a:cs typeface="Times New Roman" panose="02020603050405020304" pitchFamily="18" charset="0"/>
              </a:rPr>
              <a:t>small vertical line</a:t>
            </a:r>
            <a:r>
              <a:rPr lang="en-US" dirty="0" smtClean="0">
                <a:latin typeface="Times New Roman" panose="02020603050405020304" pitchFamily="18" charset="0"/>
                <a:cs typeface="Times New Roman" panose="02020603050405020304" pitchFamily="18" charset="0"/>
              </a:rPr>
              <a:t> is used beneath consonants to show that they are SYLLABIC. (n, l, r written as </a:t>
            </a:r>
            <a:r>
              <a:rPr lang="lv-LV" dirty="0" smtClean="0">
                <a:latin typeface="Times New Roman" panose="02020603050405020304" pitchFamily="18" charset="0"/>
                <a:cs typeface="Times New Roman" panose="02020603050405020304" pitchFamily="18" charset="0"/>
              </a:rPr>
              <a:t>ņ</a:t>
            </a:r>
            <a:r>
              <a:rPr lang="en-US" dirty="0" smtClean="0">
                <a:latin typeface="Times New Roman" panose="02020603050405020304" pitchFamily="18" charset="0"/>
                <a:cs typeface="Times New Roman" panose="02020603050405020304" pitchFamily="18" charset="0"/>
              </a:rPr>
              <a:t>, </a:t>
            </a:r>
            <a:r>
              <a:rPr lang="lv-LV" dirty="0" smtClean="0">
                <a:latin typeface="Times New Roman" panose="02020603050405020304" pitchFamily="18" charset="0"/>
                <a:cs typeface="Times New Roman" panose="02020603050405020304" pitchFamily="18" charset="0"/>
              </a:rPr>
              <a:t>ļ</a:t>
            </a:r>
            <a:r>
              <a:rPr lang="en-US" dirty="0" smtClean="0">
                <a:latin typeface="Times New Roman" panose="02020603050405020304" pitchFamily="18" charset="0"/>
                <a:cs typeface="Times New Roman" panose="02020603050405020304" pitchFamily="18" charset="0"/>
              </a:rPr>
              <a:t> </a:t>
            </a:r>
            <a:r>
              <a:rPr lang="lv-LV" dirty="0" smtClean="0">
                <a:latin typeface="Times New Roman" panose="02020603050405020304" pitchFamily="18" charset="0"/>
                <a:cs typeface="Times New Roman" panose="02020603050405020304" pitchFamily="18" charset="0"/>
              </a:rPr>
              <a:t>ŗ</a:t>
            </a:r>
            <a:r>
              <a:rPr lang="en-US" dirty="0" smtClean="0">
                <a:latin typeface="Times New Roman" panose="02020603050405020304" pitchFamily="18" charset="0"/>
                <a:cs typeface="Times New Roman" panose="02020603050405020304" pitchFamily="18" charset="0"/>
              </a:rPr>
              <a:t> )</a:t>
            </a:r>
          </a:p>
          <a:p>
            <a:pPr algn="just"/>
            <a:r>
              <a:rPr lang="en-US" dirty="0" smtClean="0">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runner= /</a:t>
            </a:r>
            <a:r>
              <a:rPr lang="en-US" dirty="0" err="1" smtClean="0">
                <a:latin typeface="Times New Roman" panose="02020603050405020304" pitchFamily="18" charset="0"/>
                <a:cs typeface="Times New Roman" panose="02020603050405020304" pitchFamily="18" charset="0"/>
              </a:rPr>
              <a:t>rƏn</a:t>
            </a:r>
            <a:r>
              <a:rPr lang="lv-LV" dirty="0" smtClean="0">
                <a:latin typeface="Times New Roman" panose="02020603050405020304" pitchFamily="18" charset="0"/>
                <a:cs typeface="Times New Roman" panose="02020603050405020304" pitchFamily="18" charset="0"/>
              </a:rPr>
              <a:t>ŗ</a:t>
            </a:r>
            <a:r>
              <a:rPr lang="en-US" dirty="0" smtClean="0">
                <a:latin typeface="Times New Roman" panose="02020603050405020304" pitchFamily="18" charset="0"/>
                <a:cs typeface="Times New Roman" panose="02020603050405020304" pitchFamily="18" charset="0"/>
              </a:rPr>
              <a:t>/; ribbon= /rib</a:t>
            </a:r>
            <a:r>
              <a:rPr lang="lv-LV" dirty="0" smtClean="0">
                <a:latin typeface="Times New Roman" panose="02020603050405020304" pitchFamily="18" charset="0"/>
                <a:cs typeface="Times New Roman" panose="02020603050405020304" pitchFamily="18" charset="0"/>
              </a:rPr>
              <a:t>ņ</a:t>
            </a:r>
            <a:r>
              <a:rPr lang="en-US" dirty="0" smtClean="0">
                <a:latin typeface="Times New Roman" panose="02020603050405020304" pitchFamily="18" charset="0"/>
                <a:cs typeface="Times New Roman" panose="02020603050405020304" pitchFamily="18" charset="0"/>
              </a:rPr>
              <a:t>/</a:t>
            </a:r>
          </a:p>
          <a:p>
            <a:pPr algn="just">
              <a:buNone/>
            </a:pPr>
            <a:endParaRPr lang="en-US" dirty="0">
              <a:latin typeface="Times New Roman" panose="02020603050405020304" pitchFamily="18" charset="0"/>
              <a:cs typeface="Times New Roman" panose="02020603050405020304" pitchFamily="18" charset="0"/>
            </a:endParaRPr>
          </a:p>
        </p:txBody>
      </p:sp>
      <p:pic>
        <p:nvPicPr>
          <p:cNvPr id="1025" name="Picture 1" descr="1stress"/>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28575"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26" name="Picture 2" descr="b"/>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0"/>
            <a:ext cx="57150"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27" name="Picture 3" descr="strut"/>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0" y="0"/>
            <a:ext cx="66675"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28" name="Picture 4" descr="t"/>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0" y="0"/>
            <a:ext cx="47625"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descr="nSyl"/>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0" y="0"/>
            <a:ext cx="57150"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30" name="Picture 6" descr="1stress"/>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28575"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31" name="Picture 7" descr="w"/>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0" y="0"/>
            <a:ext cx="76200"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32" name="Picture 8" descr="price"/>
          <p:cNvPicPr>
            <a:picLocks noChangeAspect="1" noChangeArrowheads="1"/>
          </p:cNvPicPr>
          <p:nvPr/>
        </p:nvPicPr>
        <p:blipFill>
          <a:blip r:embed="rId8">
            <a:extLst>
              <a:ext uri="{28A0092B-C50C-407E-A947-70E740481C1C}">
                <a14:useLocalDpi xmlns:a14="http://schemas.microsoft.com/office/drawing/2010/main" xmlns="" val="0"/>
              </a:ext>
            </a:extLst>
          </a:blip>
          <a:srcRect/>
          <a:stretch>
            <a:fillRect/>
          </a:stretch>
        </p:blipFill>
        <p:spPr bwMode="auto">
          <a:xfrm>
            <a:off x="0" y="0"/>
            <a:ext cx="123825"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33" name="Picture 9" descr="d"/>
          <p:cNvPicPr>
            <a:picLocks noChangeAspect="1" noChangeArrowheads="1"/>
          </p:cNvPicPr>
          <p:nvPr/>
        </p:nvPicPr>
        <p:blipFill>
          <a:blip r:embed="rId9">
            <a:extLst>
              <a:ext uri="{28A0092B-C50C-407E-A947-70E740481C1C}">
                <a14:useLocalDpi xmlns:a14="http://schemas.microsoft.com/office/drawing/2010/main" xmlns="" val="0"/>
              </a:ext>
            </a:extLst>
          </a:blip>
          <a:srcRect/>
          <a:stretch>
            <a:fillRect/>
          </a:stretch>
        </p:blipFill>
        <p:spPr bwMode="auto">
          <a:xfrm>
            <a:off x="0" y="0"/>
            <a:ext cx="57150"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34" name="Picture 10" descr="nSyl"/>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0" y="0"/>
            <a:ext cx="57150"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35" name="Picture 11" descr="1stress"/>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28575"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36" name="Picture 12" descr="r"/>
          <p:cNvPicPr>
            <a:picLocks noChangeAspect="1" noChangeArrowheads="1"/>
          </p:cNvPicPr>
          <p:nvPr/>
        </p:nvPicPr>
        <p:blipFill>
          <a:blip r:embed="rId10">
            <a:extLst>
              <a:ext uri="{28A0092B-C50C-407E-A947-70E740481C1C}">
                <a14:useLocalDpi xmlns:a14="http://schemas.microsoft.com/office/drawing/2010/main" xmlns="" val="0"/>
              </a:ext>
            </a:extLst>
          </a:blip>
          <a:srcRect/>
          <a:stretch>
            <a:fillRect/>
          </a:stretch>
        </p:blipFill>
        <p:spPr bwMode="auto">
          <a:xfrm>
            <a:off x="0" y="0"/>
            <a:ext cx="47625"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37" name="Picture 13" descr="lot"/>
          <p:cNvPicPr>
            <a:picLocks noChangeAspect="1" noChangeArrowheads="1"/>
          </p:cNvPicPr>
          <p:nvPr/>
        </p:nvPicPr>
        <p:blipFill>
          <a:blip r:embed="rId11">
            <a:extLst>
              <a:ext uri="{28A0092B-C50C-407E-A947-70E740481C1C}">
                <a14:useLocalDpi xmlns:a14="http://schemas.microsoft.com/office/drawing/2010/main" xmlns="" val="0"/>
              </a:ext>
            </a:extLst>
          </a:blip>
          <a:srcRect/>
          <a:stretch>
            <a:fillRect/>
          </a:stretch>
        </p:blipFill>
        <p:spPr bwMode="auto">
          <a:xfrm>
            <a:off x="0" y="0"/>
            <a:ext cx="57150"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38" name="Picture 14" descr="t"/>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0" y="0"/>
            <a:ext cx="47625"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39" name="Picture 15" descr="nSyl"/>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0" y="0"/>
            <a:ext cx="57150"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40" name="Picture 16" descr="1stress"/>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28575"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41" name="Picture 17" descr="b"/>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0"/>
            <a:ext cx="57150"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42" name="Picture 18" descr="lot"/>
          <p:cNvPicPr>
            <a:picLocks noChangeAspect="1" noChangeArrowheads="1"/>
          </p:cNvPicPr>
          <p:nvPr/>
        </p:nvPicPr>
        <p:blipFill>
          <a:blip r:embed="rId11">
            <a:extLst>
              <a:ext uri="{28A0092B-C50C-407E-A947-70E740481C1C}">
                <a14:useLocalDpi xmlns:a14="http://schemas.microsoft.com/office/drawing/2010/main" xmlns="" val="0"/>
              </a:ext>
            </a:extLst>
          </a:blip>
          <a:srcRect/>
          <a:stretch>
            <a:fillRect/>
          </a:stretch>
        </p:blipFill>
        <p:spPr bwMode="auto">
          <a:xfrm>
            <a:off x="0" y="0"/>
            <a:ext cx="57150"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43" name="Picture 19" descr="t"/>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0" y="0"/>
            <a:ext cx="47625" cy="133350"/>
          </a:xfrm>
          <a:prstGeom prst="rect">
            <a:avLst/>
          </a:prstGeom>
          <a:noFill/>
          <a:extLst>
            <a:ext uri="{909E8E84-426E-40DD-AFC4-6F175D3DCCD1}">
              <a14:hiddenFill xmlns:a14="http://schemas.microsoft.com/office/drawing/2010/main" xmlns="">
                <a:solidFill>
                  <a:srgbClr val="FFFFFF"/>
                </a:solidFill>
              </a14:hiddenFill>
            </a:ext>
          </a:extLst>
        </p:spPr>
      </p:pic>
      <p:pic>
        <p:nvPicPr>
          <p:cNvPr id="1044" name="Picture 20" descr="lSyl"/>
          <p:cNvPicPr>
            <a:picLocks noChangeAspect="1" noChangeArrowheads="1"/>
          </p:cNvPicPr>
          <p:nvPr/>
        </p:nvPicPr>
        <p:blipFill>
          <a:blip r:embed="rId12">
            <a:extLst>
              <a:ext uri="{28A0092B-C50C-407E-A947-70E740481C1C}">
                <a14:useLocalDpi xmlns:a14="http://schemas.microsoft.com/office/drawing/2010/main" xmlns="" val="0"/>
              </a:ext>
            </a:extLst>
          </a:blip>
          <a:srcRect/>
          <a:stretch>
            <a:fillRect/>
          </a:stretch>
        </p:blipFill>
        <p:spPr bwMode="auto">
          <a:xfrm>
            <a:off x="0" y="0"/>
            <a:ext cx="19050" cy="13335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6172200"/>
          </a:xfrm>
        </p:spPr>
        <p:txBody>
          <a:bodyPr>
            <a:normAutofit/>
          </a:bodyPr>
          <a:lstStyle/>
          <a:p>
            <a:pPr algn="just"/>
            <a:r>
              <a:rPr lang="en-US" b="1" dirty="0">
                <a:latin typeface="Times New Roman" panose="02020603050405020304" pitchFamily="18" charset="0"/>
                <a:cs typeface="Times New Roman" panose="02020603050405020304" pitchFamily="18" charset="0"/>
              </a:rPr>
              <a:t>Triphthongs: </a:t>
            </a:r>
            <a:r>
              <a:rPr lang="en-US" dirty="0">
                <a:latin typeface="Times New Roman" panose="02020603050405020304" pitchFamily="18" charset="0"/>
                <a:cs typeface="Times New Roman" panose="02020603050405020304" pitchFamily="18" charset="0"/>
              </a:rPr>
              <a:t>are very difficult English sounds of the vowel category. </a:t>
            </a:r>
          </a:p>
          <a:p>
            <a:pPr algn="just"/>
            <a:r>
              <a:rPr lang="en-US" dirty="0">
                <a:latin typeface="Times New Roman" panose="02020603050405020304" pitchFamily="18" charset="0"/>
                <a:cs typeface="Times New Roman" panose="02020603050405020304" pitchFamily="18" charset="0"/>
              </a:rPr>
              <a:t>We cannot either </a:t>
            </a:r>
            <a:r>
              <a:rPr lang="en-US" dirty="0">
                <a:solidFill>
                  <a:srgbClr val="FF0000"/>
                </a:solidFill>
                <a:latin typeface="Times New Roman" panose="02020603050405020304" pitchFamily="18" charset="0"/>
                <a:cs typeface="Times New Roman" panose="02020603050405020304" pitchFamily="18" charset="0"/>
              </a:rPr>
              <a:t>recognize</a:t>
            </a:r>
            <a:r>
              <a:rPr lang="en-US" dirty="0">
                <a:latin typeface="Times New Roman" panose="02020603050405020304" pitchFamily="18" charset="0"/>
                <a:cs typeface="Times New Roman" panose="02020603050405020304" pitchFamily="18" charset="0"/>
              </a:rPr>
              <a:t> or </a:t>
            </a:r>
            <a:r>
              <a:rPr lang="en-US" dirty="0">
                <a:solidFill>
                  <a:srgbClr val="FF0000"/>
                </a:solidFill>
                <a:latin typeface="Times New Roman" panose="02020603050405020304" pitchFamily="18" charset="0"/>
                <a:cs typeface="Times New Roman" panose="02020603050405020304" pitchFamily="18" charset="0"/>
              </a:rPr>
              <a:t>pronounce</a:t>
            </a:r>
            <a:r>
              <a:rPr lang="en-US" dirty="0">
                <a:latin typeface="Times New Roman" panose="02020603050405020304" pitchFamily="18" charset="0"/>
                <a:cs typeface="Times New Roman" panose="02020603050405020304" pitchFamily="18" charset="0"/>
              </a:rPr>
              <a:t> them.</a:t>
            </a:r>
          </a:p>
          <a:p>
            <a:pPr algn="just"/>
            <a:r>
              <a:rPr lang="en-US" dirty="0">
                <a:latin typeface="Times New Roman" panose="02020603050405020304" pitchFamily="18" charset="0"/>
                <a:cs typeface="Times New Roman" panose="02020603050405020304" pitchFamily="18" charset="0"/>
              </a:rPr>
              <a:t>These are sounds in which </a:t>
            </a:r>
            <a:r>
              <a:rPr lang="en-US" b="1" dirty="0">
                <a:solidFill>
                  <a:srgbClr val="FF0000"/>
                </a:solidFill>
                <a:latin typeface="Times New Roman" panose="02020603050405020304" pitchFamily="18" charset="0"/>
                <a:cs typeface="Times New Roman" panose="02020603050405020304" pitchFamily="18" charset="0"/>
              </a:rPr>
              <a:t>three vowel qualities</a:t>
            </a:r>
            <a:r>
              <a:rPr lang="en-US" dirty="0">
                <a:latin typeface="Times New Roman" panose="02020603050405020304" pitchFamily="18" charset="0"/>
                <a:cs typeface="Times New Roman" panose="02020603050405020304" pitchFamily="18" charset="0"/>
              </a:rPr>
              <a:t> can be perceived as </a:t>
            </a:r>
            <a:r>
              <a:rPr lang="en-US" dirty="0">
                <a:solidFill>
                  <a:srgbClr val="FF0000"/>
                </a:solidFill>
                <a:latin typeface="Times New Roman" panose="02020603050405020304" pitchFamily="18" charset="0"/>
                <a:cs typeface="Times New Roman" panose="02020603050405020304" pitchFamily="18" charset="0"/>
              </a:rPr>
              <a:t>they glide from one vowel to another and then to a third</a:t>
            </a:r>
            <a:r>
              <a:rPr lang="en-US" dirty="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According to Roach </a:t>
            </a:r>
            <a:r>
              <a:rPr lang="en-US" dirty="0">
                <a:latin typeface="Times New Roman" panose="02020603050405020304" pitchFamily="18" charset="0"/>
                <a:cs typeface="Times New Roman" panose="02020603050405020304" pitchFamily="18" charset="0"/>
              </a:rPr>
              <a:t>(2009: 19) </a:t>
            </a:r>
            <a:r>
              <a:rPr lang="en-US" dirty="0" err="1" smtClean="0">
                <a:latin typeface="Times New Roman" panose="02020603050405020304" pitchFamily="18" charset="0"/>
                <a:cs typeface="Times New Roman" panose="02020603050405020304" pitchFamily="18" charset="0"/>
              </a:rPr>
              <a:t>triphthongs</a:t>
            </a:r>
            <a:r>
              <a:rPr lang="en-US" dirty="0" smtClean="0">
                <a:latin typeface="Times New Roman" panose="02020603050405020304" pitchFamily="18" charset="0"/>
                <a:cs typeface="Times New Roman" panose="02020603050405020304" pitchFamily="18" charset="0"/>
              </a:rPr>
              <a:t> are composed </a:t>
            </a:r>
            <a:r>
              <a:rPr lang="en-US" dirty="0">
                <a:latin typeface="Times New Roman" panose="02020603050405020304" pitchFamily="18" charset="0"/>
                <a:cs typeface="Times New Roman" panose="02020603050405020304" pitchFamily="18" charset="0"/>
              </a:rPr>
              <a:t>of </a:t>
            </a:r>
            <a:r>
              <a:rPr lang="en-US" b="1" dirty="0" smtClean="0">
                <a:latin typeface="Times New Roman" panose="02020603050405020304" pitchFamily="18" charset="0"/>
                <a:cs typeface="Times New Roman" panose="02020603050405020304" pitchFamily="18" charset="0"/>
              </a:rPr>
              <a:t>closing </a:t>
            </a:r>
            <a:r>
              <a:rPr lang="en-US" b="1" dirty="0">
                <a:latin typeface="Times New Roman" panose="02020603050405020304" pitchFamily="18" charset="0"/>
                <a:cs typeface="Times New Roman" panose="02020603050405020304" pitchFamily="18" charset="0"/>
              </a:rPr>
              <a:t>diphthongs</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with </a:t>
            </a:r>
            <a:r>
              <a:rPr lang="en-US" dirty="0">
                <a:latin typeface="Times New Roman" panose="02020603050405020304" pitchFamily="18" charset="0"/>
                <a:cs typeface="Times New Roman" panose="02020603050405020304" pitchFamily="18" charset="0"/>
              </a:rPr>
              <a:t>a schwa added on the </a:t>
            </a:r>
            <a:r>
              <a:rPr lang="en-US" dirty="0" smtClean="0">
                <a:latin typeface="Times New Roman" panose="02020603050405020304" pitchFamily="18" charset="0"/>
                <a:cs typeface="Times New Roman" panose="02020603050405020304" pitchFamily="18" charset="0"/>
              </a:rPr>
              <a:t>end. </a:t>
            </a: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The five examples of </a:t>
            </a:r>
            <a:r>
              <a:rPr lang="en-US" dirty="0" err="1">
                <a:latin typeface="Times New Roman" panose="02020603050405020304" pitchFamily="18" charset="0"/>
                <a:cs typeface="Times New Roman" panose="02020603050405020304" pitchFamily="18" charset="0"/>
              </a:rPr>
              <a:t>triphthongs</a:t>
            </a:r>
            <a:r>
              <a:rPr lang="en-US" dirty="0">
                <a:latin typeface="Times New Roman" panose="02020603050405020304" pitchFamily="18" charset="0"/>
                <a:cs typeface="Times New Roman" panose="02020603050405020304" pitchFamily="18" charset="0"/>
              </a:rPr>
              <a:t> are given below:</a:t>
            </a:r>
          </a:p>
          <a:p>
            <a:pPr algn="just"/>
            <a:endParaRPr lang="en-US" dirty="0">
              <a:latin typeface="Times New Roman" panose="02020603050405020304" pitchFamily="18" charset="0"/>
              <a:cs typeface="Times New Roman" panose="02020603050405020304" pitchFamily="18" charset="0"/>
            </a:endParaRPr>
          </a:p>
          <a:p>
            <a:pPr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60340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Unit </a:t>
            </a:r>
            <a:r>
              <a:rPr lang="en-US" dirty="0">
                <a:latin typeface="Times New Roman" panose="02020603050405020304" pitchFamily="18" charset="0"/>
                <a:cs typeface="Times New Roman" panose="02020603050405020304" pitchFamily="18" charset="0"/>
              </a:rPr>
              <a:t>one- English </a:t>
            </a:r>
            <a:r>
              <a:rPr lang="en-US" dirty="0" smtClean="0">
                <a:latin typeface="Times New Roman" panose="02020603050405020304" pitchFamily="18" charset="0"/>
                <a:cs typeface="Times New Roman" panose="02020603050405020304" pitchFamily="18" charset="0"/>
              </a:rPr>
              <a:t>Phonetics </a:t>
            </a:r>
            <a:r>
              <a:rPr lang="en-US" dirty="0">
                <a:latin typeface="Times New Roman" panose="02020603050405020304" pitchFamily="18" charset="0"/>
                <a:cs typeface="Times New Roman" panose="02020603050405020304" pitchFamily="18" charset="0"/>
              </a:rPr>
              <a:t>and </a:t>
            </a:r>
            <a:r>
              <a:rPr lang="en-US" dirty="0" smtClean="0">
                <a:latin typeface="Times New Roman" panose="02020603050405020304" pitchFamily="18" charset="0"/>
                <a:cs typeface="Times New Roman" panose="02020603050405020304" pitchFamily="18" charset="0"/>
              </a:rPr>
              <a:t>Phonology</a:t>
            </a: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a:bodyPr>
          <a:lstStyle/>
          <a:p>
            <a:pPr algn="just"/>
            <a:r>
              <a:rPr lang="en-US" dirty="0">
                <a:latin typeface="Times New Roman" panose="02020603050405020304" pitchFamily="18" charset="0"/>
                <a:cs typeface="Times New Roman" panose="02020603050405020304" pitchFamily="18" charset="0"/>
              </a:rPr>
              <a:t>Linguistics: The </a:t>
            </a:r>
            <a:r>
              <a:rPr lang="en-US" b="1" dirty="0">
                <a:latin typeface="Times New Roman" panose="02020603050405020304" pitchFamily="18" charset="0"/>
                <a:cs typeface="Times New Roman" panose="02020603050405020304" pitchFamily="18" charset="0"/>
              </a:rPr>
              <a:t>scientific study </a:t>
            </a:r>
            <a:r>
              <a:rPr lang="en-US" dirty="0">
                <a:latin typeface="Times New Roman" panose="02020603050405020304" pitchFamily="18" charset="0"/>
                <a:cs typeface="Times New Roman" panose="02020603050405020304" pitchFamily="18" charset="0"/>
              </a:rPr>
              <a:t>of human language.</a:t>
            </a:r>
          </a:p>
          <a:p>
            <a:pPr algn="just"/>
            <a:r>
              <a:rPr lang="en-US" dirty="0">
                <a:latin typeface="Times New Roman" panose="02020603050405020304" pitchFamily="18" charset="0"/>
                <a:cs typeface="Times New Roman" panose="02020603050405020304" pitchFamily="18" charset="0"/>
              </a:rPr>
              <a:t>Its theory aims at studying the </a:t>
            </a:r>
            <a:r>
              <a:rPr lang="en-US" b="1" dirty="0">
                <a:solidFill>
                  <a:srgbClr val="FF0000"/>
                </a:solidFill>
                <a:latin typeface="Times New Roman" panose="02020603050405020304" pitchFamily="18" charset="0"/>
                <a:cs typeface="Times New Roman" panose="02020603050405020304" pitchFamily="18" charset="0"/>
              </a:rPr>
              <a:t>what of language knowledge</a:t>
            </a:r>
            <a:r>
              <a:rPr lang="en-US" dirty="0">
                <a:latin typeface="Times New Roman" panose="02020603050405020304" pitchFamily="18" charset="0"/>
                <a:cs typeface="Times New Roman" panose="02020603050405020304" pitchFamily="18" charset="0"/>
              </a:rPr>
              <a:t> (competence), the </a:t>
            </a:r>
            <a:r>
              <a:rPr lang="en-US" b="1" dirty="0">
                <a:solidFill>
                  <a:srgbClr val="FF0000"/>
                </a:solidFill>
                <a:latin typeface="Times New Roman" panose="02020603050405020304" pitchFamily="18" charset="0"/>
                <a:cs typeface="Times New Roman" panose="02020603050405020304" pitchFamily="18" charset="0"/>
              </a:rPr>
              <a:t>how of language acquisition</a:t>
            </a:r>
            <a:r>
              <a:rPr lang="en-US" dirty="0">
                <a:latin typeface="Times New Roman" panose="02020603050405020304" pitchFamily="18" charset="0"/>
                <a:cs typeface="Times New Roman" panose="02020603050405020304" pitchFamily="18" charset="0"/>
              </a:rPr>
              <a:t> and the </a:t>
            </a:r>
            <a:r>
              <a:rPr lang="en-US" b="1" dirty="0">
                <a:solidFill>
                  <a:srgbClr val="FF0000"/>
                </a:solidFill>
                <a:latin typeface="Times New Roman" panose="02020603050405020304" pitchFamily="18" charset="0"/>
                <a:cs typeface="Times New Roman" panose="02020603050405020304" pitchFamily="18" charset="0"/>
              </a:rPr>
              <a:t>application of language knowledge</a:t>
            </a:r>
            <a:r>
              <a:rPr lang="en-US" dirty="0">
                <a:latin typeface="Times New Roman" panose="02020603050405020304" pitchFamily="18" charset="0"/>
                <a:cs typeface="Times New Roman" panose="02020603050405020304" pitchFamily="18" charset="0"/>
              </a:rPr>
              <a:t> (how we put language into use).</a:t>
            </a:r>
          </a:p>
          <a:p>
            <a:pPr algn="just"/>
            <a:r>
              <a:rPr lang="en-US" dirty="0">
                <a:latin typeface="Times New Roman" panose="02020603050405020304" pitchFamily="18" charset="0"/>
                <a:cs typeface="Times New Roman" panose="02020603050405020304" pitchFamily="18" charset="0"/>
              </a:rPr>
              <a:t>Main branches of linguistics are: </a:t>
            </a:r>
            <a:r>
              <a:rPr lang="en-US" i="1" dirty="0">
                <a:solidFill>
                  <a:srgbClr val="FF0000"/>
                </a:solidFill>
                <a:latin typeface="Times New Roman" panose="02020603050405020304" pitchFamily="18" charset="0"/>
                <a:cs typeface="Times New Roman" panose="02020603050405020304" pitchFamily="18" charset="0"/>
              </a:rPr>
              <a:t>phonetics</a:t>
            </a:r>
            <a:r>
              <a:rPr lang="en-US" dirty="0">
                <a:latin typeface="Times New Roman" panose="02020603050405020304" pitchFamily="18" charset="0"/>
                <a:cs typeface="Times New Roman" panose="02020603050405020304" pitchFamily="18" charset="0"/>
              </a:rPr>
              <a:t>, </a:t>
            </a:r>
            <a:r>
              <a:rPr lang="en-US" i="1" dirty="0">
                <a:solidFill>
                  <a:srgbClr val="FF0000"/>
                </a:solidFill>
                <a:latin typeface="Times New Roman" panose="02020603050405020304" pitchFamily="18" charset="0"/>
                <a:cs typeface="Times New Roman" panose="02020603050405020304" pitchFamily="18" charset="0"/>
              </a:rPr>
              <a:t>phonology</a:t>
            </a:r>
            <a:r>
              <a:rPr lang="en-US" dirty="0">
                <a:latin typeface="Times New Roman" panose="02020603050405020304" pitchFamily="18" charset="0"/>
                <a:cs typeface="Times New Roman" panose="02020603050405020304" pitchFamily="18" charset="0"/>
              </a:rPr>
              <a:t>, morphology, syntax, semantics and pragmatics.</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087209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433"/>
            <a:ext cx="9144000" cy="1143000"/>
          </a:xfrm>
        </p:spPr>
        <p:txBody>
          <a:bodyPr/>
          <a:lstStyle/>
          <a:p>
            <a:r>
              <a:rPr lang="en-US" dirty="0" smtClean="0"/>
              <a:t>Triphthongs with example words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83856724"/>
              </p:ext>
            </p:extLst>
          </p:nvPr>
        </p:nvGraphicFramePr>
        <p:xfrm>
          <a:off x="0" y="1421050"/>
          <a:ext cx="9147412" cy="5436948"/>
        </p:xfrm>
        <a:graphic>
          <a:graphicData uri="http://schemas.openxmlformats.org/drawingml/2006/table">
            <a:tbl>
              <a:tblPr firstRow="1" bandRow="1">
                <a:tableStyleId>{5C22544A-7EE6-4342-B048-85BDC9FD1C3A}</a:tableStyleId>
              </a:tblPr>
              <a:tblGrid>
                <a:gridCol w="3350638"/>
                <a:gridCol w="5796774"/>
              </a:tblGrid>
              <a:tr h="12154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b="1" kern="1200" dirty="0" smtClean="0">
                          <a:solidFill>
                            <a:schemeClr val="lt1"/>
                          </a:solidFill>
                          <a:latin typeface="+mn-lt"/>
                          <a:ea typeface="+mn-ea"/>
                          <a:cs typeface="+mn-cs"/>
                        </a:rPr>
                        <a:t>/</a:t>
                      </a:r>
                      <a:r>
                        <a:rPr lang="en-US" sz="3200" b="1" kern="1200" dirty="0" err="1" smtClean="0">
                          <a:solidFill>
                            <a:schemeClr val="lt1"/>
                          </a:solidFill>
                          <a:latin typeface="+mn-lt"/>
                          <a:ea typeface="+mn-ea"/>
                          <a:cs typeface="+mn-cs"/>
                        </a:rPr>
                        <a:t>eɪə</a:t>
                      </a:r>
                      <a:r>
                        <a:rPr lang="en-US" sz="3200" b="1" kern="1200" dirty="0" smtClean="0">
                          <a:solidFill>
                            <a:schemeClr val="lt1"/>
                          </a:solidFill>
                          <a:latin typeface="+mn-lt"/>
                          <a:ea typeface="+mn-ea"/>
                          <a:cs typeface="+mn-cs"/>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b="1" kern="1200" dirty="0" smtClean="0">
                          <a:solidFill>
                            <a:schemeClr val="lt1"/>
                          </a:solidFill>
                          <a:latin typeface="+mn-lt"/>
                          <a:ea typeface="+mn-ea"/>
                          <a:cs typeface="+mn-cs"/>
                        </a:rPr>
                        <a:t>as in </a:t>
                      </a:r>
                      <a:r>
                        <a:rPr lang="en-US" sz="3200" b="1" i="1" kern="1200" dirty="0" smtClean="0">
                          <a:solidFill>
                            <a:schemeClr val="lt1"/>
                          </a:solidFill>
                          <a:latin typeface="+mn-lt"/>
                          <a:ea typeface="+mn-ea"/>
                          <a:cs typeface="+mn-cs"/>
                        </a:rPr>
                        <a:t>player</a:t>
                      </a:r>
                    </a:p>
                    <a:p>
                      <a:endParaRPr lang="en-US" sz="3200" dirty="0"/>
                    </a:p>
                  </a:txBody>
                  <a:tcPr/>
                </a:tc>
              </a:tr>
              <a:tr h="10553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t>
                      </a:r>
                      <a:r>
                        <a:rPr lang="en-US" sz="3200" kern="1200" dirty="0" err="1" smtClean="0">
                          <a:solidFill>
                            <a:schemeClr val="dk1"/>
                          </a:solidFill>
                          <a:latin typeface="+mn-lt"/>
                          <a:ea typeface="+mn-ea"/>
                          <a:cs typeface="+mn-cs"/>
                        </a:rPr>
                        <a:t>aɪə</a:t>
                      </a:r>
                      <a:r>
                        <a:rPr lang="en-US" sz="3200" kern="1200" dirty="0" smtClean="0">
                          <a:solidFill>
                            <a:schemeClr val="dk1"/>
                          </a:solidFill>
                          <a:latin typeface="+mn-lt"/>
                          <a:ea typeface="+mn-ea"/>
                          <a:cs typeface="+mn-cs"/>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fire</a:t>
                      </a:r>
                    </a:p>
                  </a:txBody>
                  <a:tcPr/>
                </a:tc>
              </a:tr>
              <a:tr h="10553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t>
                      </a:r>
                      <a:r>
                        <a:rPr lang="en-US" sz="3200" kern="1200" dirty="0" err="1" smtClean="0">
                          <a:solidFill>
                            <a:schemeClr val="dk1"/>
                          </a:solidFill>
                          <a:latin typeface="+mn-lt"/>
                          <a:ea typeface="+mn-ea"/>
                          <a:cs typeface="+mn-cs"/>
                        </a:rPr>
                        <a:t>ɔɪə</a:t>
                      </a:r>
                      <a:r>
                        <a:rPr lang="en-US" sz="3200" kern="1200" dirty="0" smtClean="0">
                          <a:solidFill>
                            <a:schemeClr val="dk1"/>
                          </a:solidFill>
                          <a:latin typeface="+mn-lt"/>
                          <a:ea typeface="+mn-ea"/>
                          <a:cs typeface="+mn-cs"/>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lawyer</a:t>
                      </a:r>
                    </a:p>
                  </a:txBody>
                  <a:tcPr/>
                </a:tc>
              </a:tr>
              <a:tr h="10553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t>
                      </a:r>
                      <a:r>
                        <a:rPr lang="en-US" sz="3200" kern="1200" dirty="0" err="1" smtClean="0">
                          <a:solidFill>
                            <a:schemeClr val="dk1"/>
                          </a:solidFill>
                          <a:latin typeface="+mn-lt"/>
                          <a:ea typeface="+mn-ea"/>
                          <a:cs typeface="+mn-cs"/>
                        </a:rPr>
                        <a:t>əʊə</a:t>
                      </a:r>
                      <a:r>
                        <a:rPr lang="en-US" sz="3200" kern="1200" dirty="0" smtClean="0">
                          <a:solidFill>
                            <a:schemeClr val="dk1"/>
                          </a:solidFill>
                          <a:latin typeface="+mn-lt"/>
                          <a:ea typeface="+mn-ea"/>
                          <a:cs typeface="+mn-cs"/>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lower</a:t>
                      </a:r>
                    </a:p>
                  </a:txBody>
                  <a:tcPr/>
                </a:tc>
              </a:tr>
              <a:tr h="10553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kern="1200" dirty="0" smtClean="0">
                          <a:solidFill>
                            <a:schemeClr val="dk1"/>
                          </a:solidFill>
                          <a:latin typeface="+mn-lt"/>
                          <a:ea typeface="+mn-ea"/>
                          <a:cs typeface="+mn-cs"/>
                        </a:rPr>
                        <a:t>/</a:t>
                      </a:r>
                      <a:r>
                        <a:rPr lang="en-US" sz="3200" kern="1200" dirty="0" err="1" smtClean="0">
                          <a:solidFill>
                            <a:schemeClr val="dk1"/>
                          </a:solidFill>
                          <a:latin typeface="+mn-lt"/>
                          <a:ea typeface="+mn-ea"/>
                          <a:cs typeface="+mn-cs"/>
                        </a:rPr>
                        <a:t>aʊə</a:t>
                      </a:r>
                      <a:r>
                        <a:rPr lang="en-US" sz="3200" kern="1200" dirty="0" smtClean="0">
                          <a:solidFill>
                            <a:schemeClr val="dk1"/>
                          </a:solidFill>
                          <a:latin typeface="+mn-lt"/>
                          <a:ea typeface="+mn-ea"/>
                          <a:cs typeface="+mn-cs"/>
                        </a:rPr>
                        <a:t>/</a:t>
                      </a:r>
                    </a:p>
                  </a:txBody>
                  <a:tcPr/>
                </a:tc>
                <a:tc>
                  <a:txBody>
                    <a:bodyPr/>
                    <a:lstStyle/>
                    <a:p>
                      <a:r>
                        <a:rPr lang="en-US" sz="3200" kern="1200" dirty="0" smtClean="0">
                          <a:solidFill>
                            <a:schemeClr val="dk1"/>
                          </a:solidFill>
                          <a:latin typeface="+mn-lt"/>
                          <a:ea typeface="+mn-ea"/>
                          <a:cs typeface="+mn-cs"/>
                        </a:rPr>
                        <a:t>as in </a:t>
                      </a:r>
                      <a:r>
                        <a:rPr lang="en-US" sz="3200" i="1" kern="1200" dirty="0" smtClean="0">
                          <a:solidFill>
                            <a:schemeClr val="dk1"/>
                          </a:solidFill>
                          <a:latin typeface="+mn-lt"/>
                          <a:ea typeface="+mn-ea"/>
                          <a:cs typeface="+mn-cs"/>
                        </a:rPr>
                        <a:t>our</a:t>
                      </a:r>
                      <a:endParaRPr lang="en-US" sz="3200" dirty="0"/>
                    </a:p>
                  </a:txBody>
                  <a:tcPr/>
                </a:tc>
              </a:tr>
            </a:tbl>
          </a:graphicData>
        </a:graphic>
      </p:graphicFrame>
    </p:spTree>
    <p:extLst>
      <p:ext uri="{BB962C8B-B14F-4D97-AF65-F5344CB8AC3E}">
        <p14:creationId xmlns:p14="http://schemas.microsoft.com/office/powerpoint/2010/main" xmlns="" val="358227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382000" cy="6400800"/>
          </a:xfrm>
        </p:spPr>
        <p:txBody>
          <a:bodyPr/>
          <a:lstStyle/>
          <a:p>
            <a:pPr algn="just"/>
            <a:r>
              <a:rPr lang="en-US" dirty="0" smtClean="0">
                <a:latin typeface="Times New Roman" panose="02020603050405020304" pitchFamily="18" charset="0"/>
                <a:cs typeface="Times New Roman" panose="02020603050405020304" pitchFamily="18" charset="0"/>
              </a:rPr>
              <a:t>Apart </a:t>
            </a:r>
            <a:r>
              <a:rPr lang="en-US" dirty="0">
                <a:latin typeface="Times New Roman" panose="02020603050405020304" pitchFamily="18" charset="0"/>
                <a:cs typeface="Times New Roman" panose="02020603050405020304" pitchFamily="18" charset="0"/>
              </a:rPr>
              <a:t>from voicing, place of articulation and manner of </a:t>
            </a:r>
            <a:r>
              <a:rPr lang="en-US" dirty="0" smtClean="0">
                <a:latin typeface="Times New Roman" panose="02020603050405020304" pitchFamily="18" charset="0"/>
                <a:cs typeface="Times New Roman" panose="02020603050405020304" pitchFamily="18" charset="0"/>
              </a:rPr>
              <a:t>articulation, </a:t>
            </a:r>
            <a:r>
              <a:rPr lang="en-US" dirty="0">
                <a:latin typeface="Times New Roman" panose="02020603050405020304" pitchFamily="18" charset="0"/>
                <a:cs typeface="Times New Roman" panose="02020603050405020304" pitchFamily="18" charset="0"/>
              </a:rPr>
              <a:t>sounds are distinctive in </a:t>
            </a:r>
            <a:r>
              <a:rPr lang="en-US" dirty="0">
                <a:solidFill>
                  <a:srgbClr val="FF0000"/>
                </a:solidFill>
                <a:latin typeface="Times New Roman" panose="02020603050405020304" pitchFamily="18" charset="0"/>
                <a:cs typeface="Times New Roman" panose="02020603050405020304" pitchFamily="18" charset="0"/>
              </a:rPr>
              <a:t>tone</a:t>
            </a: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stress</a:t>
            </a:r>
            <a:r>
              <a:rPr lang="en-US" dirty="0">
                <a:latin typeface="Times New Roman" panose="02020603050405020304" pitchFamily="18" charset="0"/>
                <a:cs typeface="Times New Roman" panose="02020603050405020304" pitchFamily="18" charset="0"/>
              </a:rPr>
              <a:t> and </a:t>
            </a:r>
            <a:r>
              <a:rPr lang="en-US" dirty="0">
                <a:solidFill>
                  <a:srgbClr val="FF0000"/>
                </a:solidFill>
                <a:latin typeface="Times New Roman" panose="02020603050405020304" pitchFamily="18" charset="0"/>
                <a:cs typeface="Times New Roman" panose="02020603050405020304" pitchFamily="18" charset="0"/>
              </a:rPr>
              <a:t>nasalization</a:t>
            </a:r>
            <a:r>
              <a:rPr lang="en-US" dirty="0" smtClean="0">
                <a:latin typeface="Times New Roman" panose="02020603050405020304" pitchFamily="18" charset="0"/>
                <a:cs typeface="Times New Roman" panose="02020603050405020304" pitchFamily="18" charset="0"/>
              </a:rPr>
              <a:t>.</a:t>
            </a:r>
          </a:p>
          <a:p>
            <a:pPr algn="just"/>
            <a:r>
              <a:rPr lang="en-US" b="1" dirty="0">
                <a:latin typeface="Times New Roman" panose="02020603050405020304" pitchFamily="18" charset="0"/>
                <a:cs typeface="Times New Roman" panose="02020603050405020304" pitchFamily="18" charset="0"/>
              </a:rPr>
              <a:t>Tone</a:t>
            </a:r>
            <a:r>
              <a:rPr lang="en-US" dirty="0">
                <a:latin typeface="Times New Roman" panose="02020603050405020304" pitchFamily="18" charset="0"/>
                <a:cs typeface="Times New Roman" panose="02020603050405020304" pitchFamily="18" charset="0"/>
              </a:rPr>
              <a:t>: is </a:t>
            </a:r>
            <a:r>
              <a:rPr lang="en-US" dirty="0">
                <a:solidFill>
                  <a:srgbClr val="FF0000"/>
                </a:solidFill>
                <a:latin typeface="Times New Roman" panose="02020603050405020304" pitchFamily="18" charset="0"/>
                <a:cs typeface="Times New Roman" panose="02020603050405020304" pitchFamily="18" charset="0"/>
              </a:rPr>
              <a:t>variation in pitch </a:t>
            </a:r>
            <a:r>
              <a:rPr lang="en-US" dirty="0">
                <a:latin typeface="Times New Roman" panose="02020603050405020304" pitchFamily="18" charset="0"/>
                <a:cs typeface="Times New Roman" panose="02020603050405020304" pitchFamily="18" charset="0"/>
              </a:rPr>
              <a:t>that makes a </a:t>
            </a:r>
            <a:r>
              <a:rPr lang="en-US" i="1" dirty="0">
                <a:solidFill>
                  <a:srgbClr val="FF0000"/>
                </a:solidFill>
                <a:latin typeface="Times New Roman" panose="02020603050405020304" pitchFamily="18" charset="0"/>
                <a:cs typeface="Times New Roman" panose="02020603050405020304" pitchFamily="18" charset="0"/>
              </a:rPr>
              <a:t>difference in the meaning of words </a:t>
            </a:r>
            <a:r>
              <a:rPr lang="en-US" dirty="0">
                <a:latin typeface="Times New Roman" panose="02020603050405020304" pitchFamily="18" charset="0"/>
                <a:cs typeface="Times New Roman" panose="02020603050405020304" pitchFamily="18" charset="0"/>
              </a:rPr>
              <a:t>particularly in tone languages like Chinese, Indian, Vietnamese etc. languages.</a:t>
            </a:r>
          </a:p>
          <a:p>
            <a:pPr algn="just"/>
            <a:endParaRPr lang="en-US" dirty="0">
              <a:latin typeface="Times New Roman" panose="02020603050405020304" pitchFamily="18" charset="0"/>
              <a:cs typeface="Times New Roman" panose="02020603050405020304" pitchFamily="18" charset="0"/>
            </a:endParaRP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382000" cy="6324600"/>
          </a:xfrm>
        </p:spPr>
        <p:txBody>
          <a:bodyPr>
            <a:normAutofit/>
          </a:bodyPr>
          <a:lstStyle/>
          <a:p>
            <a:pPr algn="just"/>
            <a:r>
              <a:rPr lang="en-US" b="1" dirty="0" smtClean="0">
                <a:latin typeface="Times New Roman" panose="02020603050405020304" pitchFamily="18" charset="0"/>
                <a:cs typeface="Times New Roman" panose="02020603050405020304" pitchFamily="18" charset="0"/>
              </a:rPr>
              <a:t>Stress</a:t>
            </a:r>
            <a:r>
              <a:rPr lang="en-US" dirty="0">
                <a:latin typeface="Times New Roman" panose="02020603050405020304" pitchFamily="18" charset="0"/>
                <a:cs typeface="Times New Roman" panose="02020603050405020304" pitchFamily="18" charset="0"/>
              </a:rPr>
              <a:t>: on the other </a:t>
            </a:r>
            <a:r>
              <a:rPr lang="en-US" dirty="0" smtClean="0">
                <a:latin typeface="Times New Roman" panose="02020603050405020304" pitchFamily="18" charset="0"/>
                <a:cs typeface="Times New Roman" panose="02020603050405020304" pitchFamily="18" charset="0"/>
              </a:rPr>
              <a:t>hand, </a:t>
            </a:r>
            <a:r>
              <a:rPr lang="en-US" dirty="0">
                <a:latin typeface="Times New Roman" panose="02020603050405020304" pitchFamily="18" charset="0"/>
                <a:cs typeface="Times New Roman" panose="02020603050405020304" pitchFamily="18" charset="0"/>
              </a:rPr>
              <a:t>is a </a:t>
            </a:r>
            <a:r>
              <a:rPr lang="en-US" dirty="0">
                <a:solidFill>
                  <a:srgbClr val="FF0000"/>
                </a:solidFill>
                <a:latin typeface="Times New Roman" panose="02020603050405020304" pitchFamily="18" charset="0"/>
                <a:cs typeface="Times New Roman" panose="02020603050405020304" pitchFamily="18" charset="0"/>
              </a:rPr>
              <a:t>relative emphasis </a:t>
            </a:r>
            <a:r>
              <a:rPr lang="en-US" dirty="0">
                <a:latin typeface="Times New Roman" panose="02020603050405020304" pitchFamily="18" charset="0"/>
                <a:cs typeface="Times New Roman" panose="02020603050405020304" pitchFamily="18" charset="0"/>
              </a:rPr>
              <a:t>given to syllables in a word. This works in </a:t>
            </a:r>
            <a:r>
              <a:rPr lang="en-US" dirty="0" err="1" smtClean="0">
                <a:latin typeface="Times New Roman" panose="02020603050405020304" pitchFamily="18" charset="0"/>
                <a:cs typeface="Times New Roman" panose="02020603050405020304" pitchFamily="18" charset="0"/>
              </a:rPr>
              <a:t>nontonal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languages which gradually lost their tonal attribute/feature. </a:t>
            </a:r>
            <a:r>
              <a:rPr lang="en-US" dirty="0" smtClean="0">
                <a:latin typeface="Times New Roman" panose="02020603050405020304" pitchFamily="18" charset="0"/>
                <a:cs typeface="Times New Roman" panose="02020603050405020304" pitchFamily="18" charset="0"/>
              </a:rPr>
              <a:t>E.g. </a:t>
            </a:r>
            <a:r>
              <a:rPr lang="en-US" dirty="0">
                <a:latin typeface="Times New Roman" panose="02020603050405020304" pitchFamily="18" charset="0"/>
                <a:cs typeface="Times New Roman" panose="02020603050405020304" pitchFamily="18" charset="0"/>
              </a:rPr>
              <a:t>Korean language</a:t>
            </a:r>
          </a:p>
          <a:p>
            <a:pPr algn="just"/>
            <a:r>
              <a:rPr lang="en-US" b="1" dirty="0">
                <a:latin typeface="Times New Roman" panose="02020603050405020304" pitchFamily="18" charset="0"/>
                <a:cs typeface="Times New Roman" panose="02020603050405020304" pitchFamily="18" charset="0"/>
              </a:rPr>
              <a:t>Nasalization</a:t>
            </a:r>
            <a:r>
              <a:rPr lang="en-US" dirty="0">
                <a:latin typeface="Times New Roman" panose="02020603050405020304" pitchFamily="18" charset="0"/>
                <a:cs typeface="Times New Roman" panose="02020603050405020304" pitchFamily="18" charset="0"/>
              </a:rPr>
              <a:t>: refers to production of a speech sound with </a:t>
            </a:r>
            <a:r>
              <a:rPr lang="en-US" b="1" i="1" dirty="0">
                <a:solidFill>
                  <a:srgbClr val="FF0000"/>
                </a:solidFill>
                <a:latin typeface="Times New Roman" panose="02020603050405020304" pitchFamily="18" charset="0"/>
                <a:cs typeface="Times New Roman" panose="02020603050405020304" pitchFamily="18" charset="0"/>
              </a:rPr>
              <a:t>the velum lowered </a:t>
            </a:r>
            <a:r>
              <a:rPr lang="en-US" dirty="0">
                <a:latin typeface="Times New Roman" panose="02020603050405020304" pitchFamily="18" charset="0"/>
                <a:cs typeface="Times New Roman" panose="02020603050405020304" pitchFamily="18" charset="0"/>
              </a:rPr>
              <a:t>so that most of the airflow passes through the nose rather than the mouth. </a:t>
            </a:r>
            <a:r>
              <a:rPr lang="en-US" dirty="0" smtClean="0">
                <a:latin typeface="Times New Roman" panose="02020603050405020304" pitchFamily="18" charset="0"/>
                <a:cs typeface="Times New Roman" panose="02020603050405020304" pitchFamily="18" charset="0"/>
              </a:rPr>
              <a:t>E.g. </a:t>
            </a:r>
            <a:r>
              <a:rPr lang="en-US" dirty="0">
                <a:latin typeface="Times New Roman" panose="02020603050405020304" pitchFamily="18" charset="0"/>
                <a:cs typeface="Times New Roman" panose="02020603050405020304" pitchFamily="18" charset="0"/>
              </a:rPr>
              <a:t>Nigerian and French </a:t>
            </a:r>
            <a:r>
              <a:rPr lang="en-US" dirty="0" smtClean="0">
                <a:latin typeface="Times New Roman" panose="02020603050405020304" pitchFamily="18" charset="0"/>
                <a:cs typeface="Times New Roman" panose="02020603050405020304" pitchFamily="18" charset="0"/>
              </a:rPr>
              <a:t>languages</a:t>
            </a:r>
          </a:p>
          <a:p>
            <a:pPr marL="0" indent="0"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Phonemes and Allophones</a:t>
            </a:r>
            <a:endParaRPr lang="en-US" dirty="0"/>
          </a:p>
        </p:txBody>
      </p:sp>
      <p:sp>
        <p:nvSpPr>
          <p:cNvPr id="3" name="Content Placeholder 2"/>
          <p:cNvSpPr>
            <a:spLocks noGrp="1"/>
          </p:cNvSpPr>
          <p:nvPr>
            <p:ph idx="1"/>
          </p:nvPr>
        </p:nvSpPr>
        <p:spPr>
          <a:xfrm>
            <a:off x="0" y="1600200"/>
            <a:ext cx="9144000" cy="5257800"/>
          </a:xfrm>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A </a:t>
            </a:r>
            <a:r>
              <a:rPr lang="en-US" b="1" dirty="0">
                <a:latin typeface="Times New Roman" panose="02020603050405020304" pitchFamily="18" charset="0"/>
                <a:cs typeface="Times New Roman" panose="02020603050405020304" pitchFamily="18" charset="0"/>
              </a:rPr>
              <a:t>phoneme</a:t>
            </a:r>
            <a:r>
              <a:rPr lang="en-US" dirty="0">
                <a:latin typeface="Times New Roman" panose="02020603050405020304" pitchFamily="18" charset="0"/>
                <a:cs typeface="Times New Roman" panose="02020603050405020304" pitchFamily="18" charset="0"/>
              </a:rPr>
              <a:t> includes all the phonetic specifications of phones and is the </a:t>
            </a:r>
            <a:r>
              <a:rPr lang="en-US" b="1" dirty="0">
                <a:solidFill>
                  <a:srgbClr val="FF0000"/>
                </a:solidFill>
                <a:latin typeface="Times New Roman" panose="02020603050405020304" pitchFamily="18" charset="0"/>
                <a:cs typeface="Times New Roman" panose="02020603050405020304" pitchFamily="18" charset="0"/>
              </a:rPr>
              <a:t>smallest</a:t>
            </a:r>
            <a:r>
              <a:rPr lang="en-US" dirty="0">
                <a:solidFill>
                  <a:srgbClr val="FF0000"/>
                </a:solidFill>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independent</a:t>
            </a:r>
            <a:r>
              <a:rPr lang="en-US" dirty="0">
                <a:solidFill>
                  <a:srgbClr val="FF0000"/>
                </a:solidFill>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unit</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that can </a:t>
            </a:r>
            <a:r>
              <a:rPr lang="en-US" b="1" dirty="0">
                <a:latin typeface="Times New Roman" panose="02020603050405020304" pitchFamily="18" charset="0"/>
                <a:cs typeface="Times New Roman" panose="02020603050405020304" pitchFamily="18" charset="0"/>
              </a:rPr>
              <a:t>bring about a change in meaning</a:t>
            </a:r>
            <a:r>
              <a:rPr lang="en-US" dirty="0" smtClean="0">
                <a:latin typeface="Times New Roman" panose="02020603050405020304" pitchFamily="18" charset="0"/>
                <a:cs typeface="Times New Roman" panose="02020603050405020304" pitchFamily="18" charset="0"/>
              </a:rPr>
              <a:t>. </a:t>
            </a:r>
          </a:p>
          <a:p>
            <a:pPr algn="just"/>
            <a:r>
              <a:rPr lang="en-US" dirty="0" smtClean="0">
                <a:latin typeface="Times New Roman" panose="02020603050405020304" pitchFamily="18" charset="0"/>
                <a:cs typeface="Times New Roman" panose="02020603050405020304" pitchFamily="18" charset="0"/>
              </a:rPr>
              <a:t>Phones </a:t>
            </a:r>
            <a:r>
              <a:rPr lang="en-US" dirty="0">
                <a:latin typeface="Times New Roman" panose="02020603050405020304" pitchFamily="18" charset="0"/>
                <a:cs typeface="Times New Roman" panose="02020603050405020304" pitchFamily="18" charset="0"/>
              </a:rPr>
              <a:t>that belong to the </a:t>
            </a:r>
            <a:r>
              <a:rPr lang="en-US" b="1" dirty="0">
                <a:solidFill>
                  <a:srgbClr val="FF0000"/>
                </a:solidFill>
                <a:latin typeface="Times New Roman" panose="02020603050405020304" pitchFamily="18" charset="0"/>
                <a:cs typeface="Times New Roman" panose="02020603050405020304" pitchFamily="18" charset="0"/>
              </a:rPr>
              <a:t>same phoneme</a:t>
            </a:r>
            <a:r>
              <a:rPr lang="en-US" dirty="0">
                <a:latin typeface="Times New Roman" panose="02020603050405020304" pitchFamily="18" charset="0"/>
                <a:cs typeface="Times New Roman" panose="02020603050405020304" pitchFamily="18" charset="0"/>
              </a:rPr>
              <a:t>, such as [t] and [</a:t>
            </a:r>
            <a:r>
              <a:rPr lang="en-US" dirty="0" err="1">
                <a:latin typeface="Times New Roman" panose="02020603050405020304" pitchFamily="18" charset="0"/>
                <a:cs typeface="Times New Roman" panose="02020603050405020304" pitchFamily="18" charset="0"/>
              </a:rPr>
              <a:t>tʰ</a:t>
            </a:r>
            <a:r>
              <a:rPr lang="en-US" dirty="0">
                <a:latin typeface="Times New Roman" panose="02020603050405020304" pitchFamily="18" charset="0"/>
                <a:cs typeface="Times New Roman" panose="02020603050405020304" pitchFamily="18" charset="0"/>
              </a:rPr>
              <a:t>] for English /t/, are called </a:t>
            </a:r>
            <a:r>
              <a:rPr lang="en-US" b="1" dirty="0">
                <a:latin typeface="Times New Roman" panose="02020603050405020304" pitchFamily="18" charset="0"/>
                <a:cs typeface="Times New Roman" panose="02020603050405020304" pitchFamily="18" charset="0"/>
              </a:rPr>
              <a:t>allophones</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gn="just"/>
            <a:r>
              <a:rPr lang="en-US" b="1" dirty="0">
                <a:latin typeface="Times New Roman" panose="02020603050405020304" pitchFamily="18" charset="0"/>
                <a:cs typeface="Times New Roman" panose="02020603050405020304" pitchFamily="18" charset="0"/>
              </a:rPr>
              <a:t>Aspiration</a:t>
            </a: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Puff of air </a:t>
            </a:r>
            <a:r>
              <a:rPr lang="en-US" dirty="0">
                <a:latin typeface="Times New Roman" panose="02020603050405020304" pitchFamily="18" charset="0"/>
                <a:cs typeface="Times New Roman" panose="02020603050405020304" pitchFamily="18" charset="0"/>
              </a:rPr>
              <a:t>that accompanies </a:t>
            </a:r>
            <a:r>
              <a:rPr lang="en-US" dirty="0">
                <a:solidFill>
                  <a:srgbClr val="FF0000"/>
                </a:solidFill>
                <a:latin typeface="Times New Roman" panose="02020603050405020304" pitchFamily="18" charset="0"/>
                <a:cs typeface="Times New Roman" panose="02020603050405020304" pitchFamily="18" charset="0"/>
              </a:rPr>
              <a:t>the initial voiceless consonants</a:t>
            </a:r>
            <a:r>
              <a:rPr lang="en-US" dirty="0">
                <a:latin typeface="Times New Roman" panose="02020603050405020304" pitchFamily="18" charset="0"/>
                <a:cs typeface="Times New Roman" panose="02020603050405020304" pitchFamily="18" charset="0"/>
              </a:rPr>
              <a:t>, E.g. </a:t>
            </a:r>
            <a:r>
              <a:rPr lang="en-US" u="sng" dirty="0">
                <a:latin typeface="Times New Roman" panose="02020603050405020304" pitchFamily="18" charset="0"/>
                <a:cs typeface="Times New Roman" panose="02020603050405020304" pitchFamily="18" charset="0"/>
              </a:rPr>
              <a:t>p</a:t>
            </a:r>
            <a:r>
              <a:rPr lang="en-US" dirty="0">
                <a:latin typeface="Times New Roman" panose="02020603050405020304" pitchFamily="18" charset="0"/>
                <a:cs typeface="Times New Roman" panose="02020603050405020304" pitchFamily="18" charset="0"/>
              </a:rPr>
              <a:t>ot and </a:t>
            </a:r>
            <a:r>
              <a:rPr lang="en-US" u="sng" dirty="0" smtClean="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ick</a:t>
            </a:r>
          </a:p>
          <a:p>
            <a:pPr algn="just"/>
            <a:r>
              <a:rPr lang="en-US" dirty="0" smtClean="0">
                <a:latin typeface="Times New Roman" panose="02020603050405020304" pitchFamily="18" charset="0"/>
                <a:cs typeface="Times New Roman" panose="02020603050405020304" pitchFamily="18" charset="0"/>
              </a:rPr>
              <a:t>Aspiration is indicated by the superscript </a:t>
            </a:r>
            <a:r>
              <a:rPr lang="en-US" sz="2400" dirty="0">
                <a:latin typeface="Times New Roman" panose="02020603050405020304" pitchFamily="18" charset="0"/>
                <a:cs typeface="Times New Roman" panose="02020603050405020304" pitchFamily="18" charset="0"/>
              </a:rPr>
              <a:t>‘h</a:t>
            </a:r>
            <a:r>
              <a:rPr lang="en-US" sz="2400" dirty="0" smtClean="0">
                <a:latin typeface="Times New Roman" panose="02020603050405020304" pitchFamily="18" charset="0"/>
                <a:cs typeface="Times New Roman" panose="02020603050405020304" pitchFamily="18" charset="0"/>
              </a:rPr>
              <a:t>’, e.g.</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a:t>
            </a:r>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t</a:t>
            </a:r>
            <a:r>
              <a:rPr lang="en-US" baseline="30000" dirty="0" err="1" smtClean="0">
                <a:latin typeface="Times New Roman" panose="02020603050405020304" pitchFamily="18" charset="0"/>
                <a:cs typeface="Times New Roman" panose="02020603050405020304" pitchFamily="18" charset="0"/>
              </a:rPr>
              <a:t>h</a:t>
            </a:r>
            <a:r>
              <a:rPr lang="en-US" dirty="0" smtClean="0">
                <a:latin typeface="Times New Roman" panose="02020603050405020304" pitchFamily="18" charset="0"/>
                <a:cs typeface="Times New Roman" panose="02020603050405020304" pitchFamily="18" charset="0"/>
              </a:rPr>
              <a:t>] </a:t>
            </a:r>
            <a:r>
              <a:rPr lang="en-US" sz="2600" dirty="0" smtClean="0">
                <a:latin typeface="Times New Roman" panose="02020603050405020304" pitchFamily="18" charset="0"/>
                <a:cs typeface="Times New Roman" panose="02020603050405020304" pitchFamily="18" charset="0"/>
              </a:rPr>
              <a:t>h </a:t>
            </a:r>
            <a:r>
              <a:rPr lang="en-US" dirty="0" smtClean="0">
                <a:latin typeface="Times New Roman" panose="02020603050405020304" pitchFamily="18" charset="0"/>
                <a:cs typeface="Times New Roman" panose="02020603050405020304" pitchFamily="18" charset="0"/>
              </a:rPr>
              <a:t>indicates that /t/ is aspirated.</a:t>
            </a:r>
            <a:endParaRPr lang="en-US" dirty="0" smtClean="0">
              <a:solidFill>
                <a:srgbClr val="FF0000"/>
              </a:solidFill>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Allophones of the same phoneme </a:t>
            </a:r>
            <a:r>
              <a:rPr lang="en-US" b="1" dirty="0" smtClean="0">
                <a:latin typeface="Times New Roman" panose="02020603050405020304" pitchFamily="18" charset="0"/>
                <a:cs typeface="Times New Roman" panose="02020603050405020304" pitchFamily="18" charset="0"/>
              </a:rPr>
              <a:t>do </a:t>
            </a:r>
            <a:r>
              <a:rPr lang="en-US" b="1" dirty="0">
                <a:latin typeface="Times New Roman" panose="02020603050405020304" pitchFamily="18" charset="0"/>
                <a:cs typeface="Times New Roman" panose="02020603050405020304" pitchFamily="18" charset="0"/>
              </a:rPr>
              <a:t>not affect the semantic meaning </a:t>
            </a:r>
            <a:r>
              <a:rPr lang="en-US" dirty="0">
                <a:latin typeface="Times New Roman" panose="02020603050405020304" pitchFamily="18" charset="0"/>
                <a:cs typeface="Times New Roman" panose="02020603050405020304" pitchFamily="18" charset="0"/>
              </a:rPr>
              <a:t>of the word, while a </a:t>
            </a:r>
            <a:r>
              <a:rPr lang="en-US" b="1" dirty="0">
                <a:latin typeface="Times New Roman" panose="02020603050405020304" pitchFamily="18" charset="0"/>
                <a:cs typeface="Times New Roman" panose="02020603050405020304" pitchFamily="18" charset="0"/>
              </a:rPr>
              <a:t>substituted phoneme</a:t>
            </a:r>
            <a:r>
              <a:rPr lang="en-US" dirty="0">
                <a:latin typeface="Times New Roman" panose="02020603050405020304" pitchFamily="18" charset="0"/>
                <a:cs typeface="Times New Roman" panose="02020603050405020304" pitchFamily="18" charset="0"/>
              </a:rPr>
              <a:t> could bring a </a:t>
            </a:r>
            <a:r>
              <a:rPr lang="en-US" b="1" dirty="0">
                <a:solidFill>
                  <a:srgbClr val="FF0000"/>
                </a:solidFill>
                <a:latin typeface="Times New Roman" panose="02020603050405020304" pitchFamily="18" charset="0"/>
                <a:cs typeface="Times New Roman" panose="02020603050405020304" pitchFamily="18" charset="0"/>
              </a:rPr>
              <a:t>semantic change</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9388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Phonemes and </a:t>
            </a:r>
            <a:r>
              <a:rPr lang="en-US" b="1" dirty="0" smtClean="0"/>
              <a:t>Allophones </a:t>
            </a:r>
            <a:r>
              <a:rPr lang="en-US" b="1" dirty="0" err="1" smtClean="0"/>
              <a:t>contd</a:t>
            </a:r>
            <a:endParaRPr lang="en-US" dirty="0"/>
          </a:p>
        </p:txBody>
      </p:sp>
      <p:sp>
        <p:nvSpPr>
          <p:cNvPr id="3" name="Content Placeholder 2"/>
          <p:cNvSpPr>
            <a:spLocks noGrp="1"/>
          </p:cNvSpPr>
          <p:nvPr>
            <p:ph idx="1"/>
          </p:nvPr>
        </p:nvSpPr>
        <p:spPr/>
        <p:txBody>
          <a:bodyPr>
            <a:normAutofit/>
          </a:bodyPr>
          <a:lstStyle/>
          <a:p>
            <a:r>
              <a:rPr lang="en-US" dirty="0"/>
              <a:t>For example, </a:t>
            </a:r>
            <a:r>
              <a:rPr lang="en-US" b="1" i="1" dirty="0"/>
              <a:t>t</a:t>
            </a:r>
            <a:r>
              <a:rPr lang="en-US" i="1" dirty="0"/>
              <a:t>eam</a:t>
            </a:r>
            <a:r>
              <a:rPr lang="en-US" dirty="0"/>
              <a:t> pronounced with any allophone of the phoneme /t/ maintains its meaning, but if it is substituted with the phoneme /b/, then it brings about a semantic change. </a:t>
            </a:r>
          </a:p>
          <a:p>
            <a:r>
              <a:rPr lang="en-US" dirty="0"/>
              <a:t>These two words then (</a:t>
            </a:r>
            <a:r>
              <a:rPr lang="en-US" i="1" dirty="0"/>
              <a:t>team</a:t>
            </a:r>
            <a:r>
              <a:rPr lang="en-US" dirty="0"/>
              <a:t> /</a:t>
            </a:r>
            <a:r>
              <a:rPr lang="en-US" b="1" dirty="0" err="1"/>
              <a:t>t</a:t>
            </a:r>
            <a:r>
              <a:rPr lang="en-US" dirty="0" err="1"/>
              <a:t>iːm</a:t>
            </a:r>
            <a:r>
              <a:rPr lang="en-US" dirty="0"/>
              <a:t>/ and </a:t>
            </a:r>
            <a:r>
              <a:rPr lang="en-US" i="1" dirty="0"/>
              <a:t>beam </a:t>
            </a:r>
            <a:r>
              <a:rPr lang="en-US" dirty="0"/>
              <a:t>/</a:t>
            </a:r>
            <a:r>
              <a:rPr lang="en-US" b="1" dirty="0" err="1"/>
              <a:t>b</a:t>
            </a:r>
            <a:r>
              <a:rPr lang="en-US" dirty="0" err="1"/>
              <a:t>iːm</a:t>
            </a:r>
            <a:r>
              <a:rPr lang="en-US" dirty="0"/>
              <a:t>/) form a </a:t>
            </a:r>
            <a:r>
              <a:rPr lang="en-US" b="1" dirty="0"/>
              <a:t>minimal </a:t>
            </a:r>
            <a:r>
              <a:rPr lang="en-US" b="1" dirty="0" smtClean="0"/>
              <a:t>pair</a:t>
            </a:r>
            <a:r>
              <a:rPr lang="en-US" dirty="0"/>
              <a:t>.</a:t>
            </a:r>
          </a:p>
          <a:p>
            <a:endParaRPr lang="en-US" dirty="0"/>
          </a:p>
          <a:p>
            <a:endParaRPr lang="en-US" dirty="0"/>
          </a:p>
        </p:txBody>
      </p:sp>
    </p:spTree>
    <p:extLst>
      <p:ext uri="{BB962C8B-B14F-4D97-AF65-F5344CB8AC3E}">
        <p14:creationId xmlns:p14="http://schemas.microsoft.com/office/powerpoint/2010/main" xmlns="" val="1996077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Phonemes and </a:t>
            </a:r>
            <a:r>
              <a:rPr lang="en-US" b="1" dirty="0" smtClean="0"/>
              <a:t>Allophones contd.</a:t>
            </a:r>
            <a:endParaRPr lang="en-US" dirty="0"/>
          </a:p>
        </p:txBody>
      </p:sp>
      <p:sp>
        <p:nvSpPr>
          <p:cNvPr id="3" name="Content Placeholder 2"/>
          <p:cNvSpPr>
            <a:spLocks noGrp="1"/>
          </p:cNvSpPr>
          <p:nvPr>
            <p:ph idx="1"/>
          </p:nvPr>
        </p:nvSpPr>
        <p:spPr>
          <a:xfrm>
            <a:off x="0" y="1600200"/>
            <a:ext cx="9144000" cy="5257800"/>
          </a:xfrm>
        </p:spPr>
        <p:txBody>
          <a:bodyPr>
            <a:normAutofit fontScale="92500"/>
          </a:bodyPr>
          <a:lstStyle/>
          <a:p>
            <a:r>
              <a:rPr lang="en-US" dirty="0"/>
              <a:t>The superscript </a:t>
            </a:r>
            <a:r>
              <a:rPr lang="en-US" sz="2400" dirty="0"/>
              <a:t>‘h’</a:t>
            </a:r>
            <a:r>
              <a:rPr lang="en-US" dirty="0"/>
              <a:t> in [</a:t>
            </a:r>
            <a:r>
              <a:rPr lang="en-US" dirty="0" err="1"/>
              <a:t>p</a:t>
            </a:r>
            <a:r>
              <a:rPr lang="en-US" sz="3000" baseline="30000" dirty="0" err="1"/>
              <a:t>h</a:t>
            </a:r>
            <a:r>
              <a:rPr lang="en-US" dirty="0"/>
              <a:t>] indicates the aspiration</a:t>
            </a:r>
            <a:r>
              <a:rPr lang="en-US" dirty="0" smtClean="0"/>
              <a:t>.</a:t>
            </a:r>
          </a:p>
          <a:p>
            <a:r>
              <a:rPr lang="en-US" dirty="0" smtClean="0"/>
              <a:t>This </a:t>
            </a:r>
            <a:r>
              <a:rPr lang="en-US" dirty="0"/>
              <a:t>aspiration </a:t>
            </a:r>
            <a:r>
              <a:rPr lang="en-US" dirty="0" smtClean="0"/>
              <a:t>of </a:t>
            </a:r>
            <a:r>
              <a:rPr lang="en-US" dirty="0"/>
              <a:t>/p/ occurs in English when /p</a:t>
            </a:r>
            <a:r>
              <a:rPr lang="en-US" dirty="0" smtClean="0"/>
              <a:t>/ is </a:t>
            </a:r>
            <a:r>
              <a:rPr lang="en-US" dirty="0"/>
              <a:t>in a </a:t>
            </a:r>
            <a:r>
              <a:rPr lang="en-US" b="1" dirty="0" smtClean="0"/>
              <a:t>certain position </a:t>
            </a:r>
            <a:r>
              <a:rPr lang="en-US" dirty="0" smtClean="0"/>
              <a:t>with </a:t>
            </a:r>
            <a:r>
              <a:rPr lang="en-US" dirty="0"/>
              <a:t>respect to other sounds, we call this </a:t>
            </a:r>
            <a:r>
              <a:rPr lang="en-US" sz="3000" i="1" dirty="0" smtClean="0">
                <a:solidFill>
                  <a:srgbClr val="FF0000"/>
                </a:solidFill>
              </a:rPr>
              <a:t>phonological </a:t>
            </a:r>
            <a:r>
              <a:rPr lang="en-US" sz="3000" i="1" dirty="0">
                <a:solidFill>
                  <a:srgbClr val="FF0000"/>
                </a:solidFill>
              </a:rPr>
              <a:t>rule of English. </a:t>
            </a:r>
          </a:p>
          <a:p>
            <a:r>
              <a:rPr lang="en-US" i="1" dirty="0"/>
              <a:t>e.g. /p/ </a:t>
            </a:r>
            <a:r>
              <a:rPr lang="en-US" dirty="0"/>
              <a:t>becomes </a:t>
            </a:r>
            <a:r>
              <a:rPr lang="en-US" dirty="0">
                <a:solidFill>
                  <a:srgbClr val="FF0000"/>
                </a:solidFill>
              </a:rPr>
              <a:t>aspirated</a:t>
            </a:r>
            <a:r>
              <a:rPr lang="en-US" dirty="0"/>
              <a:t> if it occurs at the </a:t>
            </a:r>
            <a:r>
              <a:rPr lang="en-US" dirty="0">
                <a:solidFill>
                  <a:srgbClr val="FF0000"/>
                </a:solidFill>
              </a:rPr>
              <a:t>beginning</a:t>
            </a:r>
            <a:r>
              <a:rPr lang="en-US" dirty="0"/>
              <a:t> </a:t>
            </a:r>
            <a:r>
              <a:rPr lang="en-US" b="1" dirty="0">
                <a:solidFill>
                  <a:srgbClr val="FF0000"/>
                </a:solidFill>
              </a:rPr>
              <a:t>of a stressed syllable</a:t>
            </a:r>
            <a:r>
              <a:rPr lang="en-US" dirty="0"/>
              <a:t>. Otherwise, it is </a:t>
            </a:r>
            <a:r>
              <a:rPr lang="en-US" dirty="0" err="1"/>
              <a:t>unaspirated</a:t>
            </a:r>
            <a:r>
              <a:rPr lang="en-US" dirty="0"/>
              <a:t>.</a:t>
            </a:r>
          </a:p>
          <a:p>
            <a:r>
              <a:rPr lang="en-US" dirty="0"/>
              <a:t>Aspiration rule in English works for </a:t>
            </a:r>
            <a:r>
              <a:rPr lang="en-US" b="1" dirty="0">
                <a:solidFill>
                  <a:srgbClr val="FF0000"/>
                </a:solidFill>
              </a:rPr>
              <a:t>all nasal voiceless stops </a:t>
            </a:r>
            <a:r>
              <a:rPr lang="en-US" dirty="0"/>
              <a:t>/p/, /t/ and /k/. </a:t>
            </a:r>
            <a:r>
              <a:rPr lang="en-US" dirty="0" smtClean="0"/>
              <a:t>E.g. </a:t>
            </a:r>
            <a:r>
              <a:rPr lang="en-US" dirty="0"/>
              <a:t>/t/ of tack is aspirated but /t/ of stack is not. /k/ of cat is, but /k/ of scat is </a:t>
            </a:r>
            <a:r>
              <a:rPr lang="en-US" dirty="0" smtClean="0"/>
              <a:t>not.</a:t>
            </a:r>
          </a:p>
          <a:p>
            <a:r>
              <a:rPr lang="en-US" dirty="0" smtClean="0"/>
              <a:t>However</a:t>
            </a:r>
            <a:r>
              <a:rPr lang="en-US" dirty="0"/>
              <a:t>, this may not work for other languages. </a:t>
            </a:r>
            <a:r>
              <a:rPr lang="en-US" sz="2400" i="1" dirty="0"/>
              <a:t> </a:t>
            </a:r>
            <a:r>
              <a:rPr lang="en-US" dirty="0"/>
              <a:t> </a:t>
            </a:r>
          </a:p>
          <a:p>
            <a:endParaRPr lang="en-US" dirty="0"/>
          </a:p>
        </p:txBody>
      </p:sp>
    </p:spTree>
    <p:extLst>
      <p:ext uri="{BB962C8B-B14F-4D97-AF65-F5344CB8AC3E}">
        <p14:creationId xmlns:p14="http://schemas.microsoft.com/office/powerpoint/2010/main" xmlns="" val="3453676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a:t>Phonemes and Allophones contd.</a:t>
            </a:r>
            <a:endParaRPr lang="en-US" dirty="0"/>
          </a:p>
        </p:txBody>
      </p:sp>
      <p:sp>
        <p:nvSpPr>
          <p:cNvPr id="3" name="Content Placeholder 2"/>
          <p:cNvSpPr>
            <a:spLocks noGrp="1"/>
          </p:cNvSpPr>
          <p:nvPr>
            <p:ph idx="1"/>
          </p:nvPr>
        </p:nvSpPr>
        <p:spPr>
          <a:xfrm>
            <a:off x="0" y="1066800"/>
            <a:ext cx="9144000" cy="5791200"/>
          </a:xfrm>
        </p:spPr>
        <p:txBody>
          <a:bodyPr>
            <a:noAutofit/>
          </a:bodyPr>
          <a:lstStyle/>
          <a:p>
            <a:r>
              <a:rPr lang="en-US" dirty="0" smtClean="0"/>
              <a:t>N.B. </a:t>
            </a:r>
            <a:r>
              <a:rPr lang="en-US" dirty="0"/>
              <a:t>E</a:t>
            </a:r>
            <a:r>
              <a:rPr lang="en-US" dirty="0" smtClean="0"/>
              <a:t>ach </a:t>
            </a:r>
            <a:r>
              <a:rPr lang="en-US" dirty="0"/>
              <a:t>language has its own set of phonemes. </a:t>
            </a:r>
            <a:endParaRPr lang="en-US" dirty="0" smtClean="0"/>
          </a:p>
          <a:p>
            <a:r>
              <a:rPr lang="en-US" dirty="0" smtClean="0"/>
              <a:t>In </a:t>
            </a:r>
            <a:r>
              <a:rPr lang="en-US" dirty="0"/>
              <a:t>some languages the voiceless aspirated and </a:t>
            </a:r>
            <a:r>
              <a:rPr lang="en-US" dirty="0" err="1"/>
              <a:t>unaspirated</a:t>
            </a:r>
            <a:r>
              <a:rPr lang="en-US" dirty="0"/>
              <a:t> bilabial stops are </a:t>
            </a:r>
            <a:r>
              <a:rPr lang="en-US" b="1" dirty="0"/>
              <a:t>separated phonemes </a:t>
            </a:r>
            <a:r>
              <a:rPr lang="en-US" dirty="0"/>
              <a:t>as in /</a:t>
            </a:r>
            <a:r>
              <a:rPr lang="en-US" dirty="0" err="1"/>
              <a:t>p</a:t>
            </a:r>
            <a:r>
              <a:rPr lang="en-US" baseline="30000" dirty="0" err="1"/>
              <a:t>h</a:t>
            </a:r>
            <a:r>
              <a:rPr lang="en-US" dirty="0"/>
              <a:t>/ and /p/, respectively. </a:t>
            </a:r>
            <a:endParaRPr lang="en-US" dirty="0" smtClean="0"/>
          </a:p>
          <a:p>
            <a:r>
              <a:rPr lang="en-US" dirty="0"/>
              <a:t>For Instance, in Hindi and Korean these two sounds sound as different as /p/ and /b/ </a:t>
            </a:r>
            <a:r>
              <a:rPr lang="en-US" dirty="0">
                <a:solidFill>
                  <a:srgbClr val="FF0000"/>
                </a:solidFill>
              </a:rPr>
              <a:t>do</a:t>
            </a:r>
            <a:r>
              <a:rPr lang="en-US" dirty="0"/>
              <a:t> to English speakers and the two sounds make meaning difference.</a:t>
            </a:r>
          </a:p>
          <a:p>
            <a:endParaRPr lang="en-US" dirty="0"/>
          </a:p>
          <a:p>
            <a:endParaRPr lang="en-US" sz="2800" dirty="0" smtClean="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r>
              <a:rPr lang="en-US" sz="2800" dirty="0"/>
              <a:t>.  </a:t>
            </a:r>
          </a:p>
          <a:p>
            <a:endParaRPr lang="en-US" sz="2800" dirty="0"/>
          </a:p>
        </p:txBody>
      </p:sp>
    </p:spTree>
    <p:extLst>
      <p:ext uri="{BB962C8B-B14F-4D97-AF65-F5344CB8AC3E}">
        <p14:creationId xmlns:p14="http://schemas.microsoft.com/office/powerpoint/2010/main" xmlns="" val="2290504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0" end="20"/>
                                            </p:txEl>
                                          </p:spTgt>
                                        </p:tgtEl>
                                        <p:attrNameLst>
                                          <p:attrName>style.visibility</p:attrName>
                                        </p:attrNameLst>
                                      </p:cBhvr>
                                      <p:to>
                                        <p:strVal val="visible"/>
                                      </p:to>
                                    </p:set>
                                    <p:anim calcmode="lin" valueType="num">
                                      <p:cBhvr additive="base">
                                        <p:cTn id="25" dur="500" fill="hold"/>
                                        <p:tgtEl>
                                          <p:spTgt spid="3">
                                            <p:txEl>
                                              <p:pRg st="20" end="2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0" end="2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Phonemes and Allophones contd.</a:t>
            </a:r>
            <a:endParaRPr lang="en-US" dirty="0"/>
          </a:p>
        </p:txBody>
      </p:sp>
      <p:sp>
        <p:nvSpPr>
          <p:cNvPr id="3" name="Content Placeholder 2"/>
          <p:cNvSpPr>
            <a:spLocks noGrp="1"/>
          </p:cNvSpPr>
          <p:nvPr>
            <p:ph idx="1"/>
          </p:nvPr>
        </p:nvSpPr>
        <p:spPr>
          <a:xfrm>
            <a:off x="228600" y="1600200"/>
            <a:ext cx="8458200" cy="4953000"/>
          </a:xfrm>
        </p:spPr>
        <p:txBody>
          <a:bodyPr>
            <a:normAutofit/>
          </a:bodyPr>
          <a:lstStyle/>
          <a:p>
            <a:r>
              <a:rPr lang="en-US" dirty="0" smtClean="0"/>
              <a:t>E.g</a:t>
            </a:r>
            <a:r>
              <a:rPr lang="en-US" dirty="0"/>
              <a:t>. /</a:t>
            </a:r>
            <a:r>
              <a:rPr lang="en-US" dirty="0" err="1" smtClean="0"/>
              <a:t>p</a:t>
            </a:r>
            <a:r>
              <a:rPr lang="en-US" baseline="30000" dirty="0" err="1" smtClean="0"/>
              <a:t>h</a:t>
            </a:r>
            <a:r>
              <a:rPr lang="en-US" dirty="0" err="1" smtClean="0"/>
              <a:t>al</a:t>
            </a:r>
            <a:r>
              <a:rPr lang="en-US" dirty="0"/>
              <a:t>/ in </a:t>
            </a:r>
            <a:r>
              <a:rPr lang="en-US" dirty="0" err="1"/>
              <a:t>korean</a:t>
            </a:r>
            <a:r>
              <a:rPr lang="en-US" dirty="0"/>
              <a:t> is ‘arm’, while /pal/ means ‘foot’. /</a:t>
            </a:r>
            <a:r>
              <a:rPr lang="en-US" dirty="0" err="1"/>
              <a:t>t</a:t>
            </a:r>
            <a:r>
              <a:rPr lang="en-US" baseline="30000" dirty="0" err="1"/>
              <a:t>h</a:t>
            </a:r>
            <a:r>
              <a:rPr lang="en-US" dirty="0" err="1"/>
              <a:t>al</a:t>
            </a:r>
            <a:r>
              <a:rPr lang="en-US" dirty="0"/>
              <a:t>/= mask, but /</a:t>
            </a:r>
            <a:r>
              <a:rPr lang="en-US" dirty="0" err="1"/>
              <a:t>tal</a:t>
            </a:r>
            <a:r>
              <a:rPr lang="en-US" dirty="0"/>
              <a:t>/ = moon; /</a:t>
            </a:r>
            <a:r>
              <a:rPr lang="en-US" dirty="0" err="1"/>
              <a:t>k</a:t>
            </a:r>
            <a:r>
              <a:rPr lang="en-US" baseline="30000" dirty="0" err="1"/>
              <a:t>h</a:t>
            </a:r>
            <a:r>
              <a:rPr lang="en-US" dirty="0" err="1"/>
              <a:t>al</a:t>
            </a:r>
            <a:r>
              <a:rPr lang="en-US" dirty="0"/>
              <a:t>/ = knife, but /</a:t>
            </a:r>
            <a:r>
              <a:rPr lang="en-US" dirty="0" err="1"/>
              <a:t>kal</a:t>
            </a:r>
            <a:r>
              <a:rPr lang="en-US" dirty="0"/>
              <a:t>/ = will go etc</a:t>
            </a:r>
            <a:r>
              <a:rPr lang="en-US" dirty="0" smtClean="0"/>
              <a:t>.</a:t>
            </a:r>
          </a:p>
          <a:p>
            <a:r>
              <a:rPr lang="en-US" dirty="0"/>
              <a:t>The phoneme /t/ in English as in the word </a:t>
            </a:r>
            <a:r>
              <a:rPr lang="en-US" i="1" dirty="0"/>
              <a:t>batman </a:t>
            </a:r>
            <a:r>
              <a:rPr lang="en-US" dirty="0"/>
              <a:t>is not pronounced as in the word </a:t>
            </a:r>
            <a:r>
              <a:rPr lang="en-US" i="1" dirty="0"/>
              <a:t>‘tap’</a:t>
            </a:r>
            <a:r>
              <a:rPr lang="en-US" dirty="0"/>
              <a:t>. This shows that the /t/ in English has </a:t>
            </a:r>
            <a:r>
              <a:rPr lang="en-US" b="1" dirty="0">
                <a:solidFill>
                  <a:srgbClr val="FF0000"/>
                </a:solidFill>
              </a:rPr>
              <a:t>allophonic variations.</a:t>
            </a:r>
          </a:p>
          <a:p>
            <a:endParaRPr lang="en-US" dirty="0"/>
          </a:p>
          <a:p>
            <a:endParaRPr lang="en-US" dirty="0"/>
          </a:p>
        </p:txBody>
      </p:sp>
    </p:spTree>
    <p:extLst>
      <p:ext uri="{BB962C8B-B14F-4D97-AF65-F5344CB8AC3E}">
        <p14:creationId xmlns:p14="http://schemas.microsoft.com/office/powerpoint/2010/main" xmlns="" val="2928968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Phonemes and Allophones contd.</a:t>
            </a:r>
            <a:endParaRPr lang="en-US" dirty="0"/>
          </a:p>
        </p:txBody>
      </p:sp>
      <p:sp>
        <p:nvSpPr>
          <p:cNvPr id="3" name="Content Placeholder 2"/>
          <p:cNvSpPr>
            <a:spLocks noGrp="1"/>
          </p:cNvSpPr>
          <p:nvPr>
            <p:ph idx="1"/>
          </p:nvPr>
        </p:nvSpPr>
        <p:spPr/>
        <p:txBody>
          <a:bodyPr>
            <a:normAutofit/>
          </a:bodyPr>
          <a:lstStyle/>
          <a:p>
            <a:r>
              <a:rPr lang="en-US" dirty="0"/>
              <a:t>In American English, the /t/ in words like: little, battle, butter, and writer is called a </a:t>
            </a:r>
            <a:r>
              <a:rPr lang="en-US" b="1" dirty="0"/>
              <a:t>‘flap’ </a:t>
            </a:r>
            <a:r>
              <a:rPr lang="en-US" dirty="0"/>
              <a:t>indicated by a symbol [f]. </a:t>
            </a:r>
          </a:p>
          <a:p>
            <a:r>
              <a:rPr lang="en-US" dirty="0"/>
              <a:t>A </a:t>
            </a:r>
            <a:r>
              <a:rPr lang="en-US" b="1" dirty="0"/>
              <a:t>flap </a:t>
            </a:r>
            <a:r>
              <a:rPr lang="en-US" dirty="0"/>
              <a:t>is a manner of consonant articulation similar to a stop, but </a:t>
            </a:r>
            <a:r>
              <a:rPr lang="en-US" b="1" dirty="0">
                <a:solidFill>
                  <a:srgbClr val="FF0000"/>
                </a:solidFill>
              </a:rPr>
              <a:t>with no air pressure </a:t>
            </a:r>
            <a:r>
              <a:rPr lang="en-US" dirty="0"/>
              <a:t>build up and therefore no air release</a:t>
            </a:r>
            <a:r>
              <a:rPr lang="en-US" dirty="0" smtClean="0"/>
              <a:t>.</a:t>
            </a:r>
            <a:endParaRPr lang="en-US" dirty="0"/>
          </a:p>
        </p:txBody>
      </p:sp>
    </p:spTree>
    <p:extLst>
      <p:ext uri="{BB962C8B-B14F-4D97-AF65-F5344CB8AC3E}">
        <p14:creationId xmlns:p14="http://schemas.microsoft.com/office/powerpoint/2010/main" xmlns="" val="3075516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With </a:t>
            </a:r>
            <a:r>
              <a:rPr lang="en-US" dirty="0"/>
              <a:t>regard to phonological rules, there are </a:t>
            </a:r>
            <a:br>
              <a:rPr lang="en-US" dirty="0"/>
            </a:br>
            <a:endParaRPr lang="en-US" dirty="0"/>
          </a:p>
        </p:txBody>
      </p:sp>
      <p:sp>
        <p:nvSpPr>
          <p:cNvPr id="3" name="Content Placeholder 2"/>
          <p:cNvSpPr>
            <a:spLocks noGrp="1"/>
          </p:cNvSpPr>
          <p:nvPr>
            <p:ph idx="1"/>
          </p:nvPr>
        </p:nvSpPr>
        <p:spPr>
          <a:xfrm>
            <a:off x="0" y="1600200"/>
            <a:ext cx="9144000" cy="5257800"/>
          </a:xfrm>
        </p:spPr>
        <p:txBody>
          <a:bodyPr>
            <a:normAutofit lnSpcReduction="10000"/>
          </a:bodyPr>
          <a:lstStyle/>
          <a:p>
            <a:pPr marL="457200" indent="-457200">
              <a:buFont typeface="Wingdings" pitchFamily="2" charset="2"/>
              <a:buChar char="ü"/>
            </a:pPr>
            <a:r>
              <a:rPr lang="en-US" b="1" dirty="0" smtClean="0"/>
              <a:t>Assimilation </a:t>
            </a:r>
            <a:r>
              <a:rPr lang="en-US" b="1" dirty="0"/>
              <a:t>rules</a:t>
            </a:r>
            <a:r>
              <a:rPr lang="en-US" dirty="0"/>
              <a:t> (such as, vowel nasalization, alveolar nasal assimilation, alveolar stop assimilation, palatalization, voicing assimilation), </a:t>
            </a:r>
            <a:endParaRPr lang="en-US" dirty="0" smtClean="0"/>
          </a:p>
          <a:p>
            <a:pPr marL="457200" indent="-457200">
              <a:buFont typeface="Wingdings" pitchFamily="2" charset="2"/>
              <a:buChar char="ü"/>
            </a:pPr>
            <a:r>
              <a:rPr lang="en-US" b="1" dirty="0" smtClean="0"/>
              <a:t>Dissimilation </a:t>
            </a:r>
            <a:r>
              <a:rPr lang="en-US" b="1" dirty="0"/>
              <a:t>rules </a:t>
            </a:r>
            <a:r>
              <a:rPr lang="en-US" dirty="0"/>
              <a:t>( like: dissimilation of fricative sounds), </a:t>
            </a:r>
          </a:p>
          <a:p>
            <a:pPr marL="457200" indent="-457200">
              <a:buFont typeface="Wingdings" pitchFamily="2" charset="2"/>
              <a:buChar char="ü"/>
            </a:pPr>
            <a:r>
              <a:rPr lang="en-US" b="1" dirty="0"/>
              <a:t>Insertion rules </a:t>
            </a:r>
            <a:r>
              <a:rPr lang="en-US" dirty="0"/>
              <a:t>(such as: insertion of consonants, insertion of voiceless stops, </a:t>
            </a:r>
            <a:r>
              <a:rPr lang="en-US" dirty="0" smtClean="0"/>
              <a:t>etc.) </a:t>
            </a:r>
          </a:p>
          <a:p>
            <a:pPr marL="457200" indent="-457200">
              <a:buFont typeface="Wingdings" pitchFamily="2" charset="2"/>
              <a:buChar char="ü"/>
            </a:pPr>
            <a:r>
              <a:rPr lang="en-US" b="1" dirty="0" smtClean="0"/>
              <a:t>Deletion </a:t>
            </a:r>
            <a:r>
              <a:rPr lang="en-US" b="1" dirty="0"/>
              <a:t>rules </a:t>
            </a:r>
            <a:r>
              <a:rPr lang="en-US" dirty="0"/>
              <a:t>(deletion of /r/ after vowels, deletion of fricative next to fricative, deletion of like sounds or syllables, deletion of consonant clusters), </a:t>
            </a:r>
          </a:p>
          <a:p>
            <a:endParaRPr lang="en-US" dirty="0"/>
          </a:p>
        </p:txBody>
      </p:sp>
    </p:spTree>
    <p:extLst>
      <p:ext uri="{BB962C8B-B14F-4D97-AF65-F5344CB8AC3E}">
        <p14:creationId xmlns:p14="http://schemas.microsoft.com/office/powerpoint/2010/main" xmlns="" val="351784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77000"/>
          </a:xfrm>
        </p:spPr>
        <p:txBody>
          <a:bodyPr>
            <a:normAutofit fontScale="92500"/>
          </a:bodyPr>
          <a:lstStyle/>
          <a:p>
            <a:pPr marL="0" indent="0" algn="ctr">
              <a:buNone/>
            </a:pPr>
            <a:r>
              <a:rPr lang="en-US" b="1" dirty="0">
                <a:latin typeface="Times New Roman" panose="02020603050405020304" pitchFamily="18" charset="0"/>
                <a:cs typeface="Times New Roman" panose="02020603050405020304" pitchFamily="18" charset="0"/>
              </a:rPr>
              <a:t>Phonetics and </a:t>
            </a:r>
            <a:r>
              <a:rPr lang="en-US" b="1" dirty="0" smtClean="0">
                <a:latin typeface="Times New Roman" panose="02020603050405020304" pitchFamily="18" charset="0"/>
                <a:cs typeface="Times New Roman" panose="02020603050405020304" pitchFamily="18" charset="0"/>
              </a:rPr>
              <a:t>Phonology</a:t>
            </a:r>
            <a:endParaRPr lang="en-US" dirty="0">
              <a:latin typeface="Times New Roman" panose="02020603050405020304" pitchFamily="18" charset="0"/>
              <a:cs typeface="Times New Roman" panose="02020603050405020304" pitchFamily="18" charset="0"/>
            </a:endParaRPr>
          </a:p>
          <a:p>
            <a:pPr lvl="0" algn="just"/>
            <a:r>
              <a:rPr lang="en-US" b="1" dirty="0">
                <a:latin typeface="Times New Roman" panose="02020603050405020304" pitchFamily="18" charset="0"/>
                <a:cs typeface="Times New Roman" panose="02020603050405020304" pitchFamily="18" charset="0"/>
              </a:rPr>
              <a:t>PHONETICS:</a:t>
            </a:r>
            <a:r>
              <a:rPr lang="en-US" dirty="0">
                <a:latin typeface="Times New Roman" panose="02020603050405020304" pitchFamily="18" charset="0"/>
                <a:cs typeface="Times New Roman" panose="02020603050405020304" pitchFamily="18" charset="0"/>
              </a:rPr>
              <a:t> studies </a:t>
            </a:r>
            <a:r>
              <a:rPr lang="en-US" b="1" dirty="0">
                <a:solidFill>
                  <a:srgbClr val="FF0000"/>
                </a:solidFill>
                <a:latin typeface="Times New Roman" panose="02020603050405020304" pitchFamily="18" charset="0"/>
                <a:cs typeface="Times New Roman" panose="02020603050405020304" pitchFamily="18" charset="0"/>
              </a:rPr>
              <a:t>speech sounds</a:t>
            </a:r>
            <a:r>
              <a:rPr lang="en-US" dirty="0">
                <a:latin typeface="Times New Roman" panose="02020603050405020304" pitchFamily="18" charset="0"/>
                <a:cs typeface="Times New Roman" panose="02020603050405020304" pitchFamily="18" charset="0"/>
              </a:rPr>
              <a:t>, including the </a:t>
            </a:r>
            <a:r>
              <a:rPr lang="en-US" b="1" dirty="0">
                <a:solidFill>
                  <a:srgbClr val="FF0000"/>
                </a:solidFill>
                <a:latin typeface="Times New Roman" panose="02020603050405020304" pitchFamily="18" charset="0"/>
                <a:cs typeface="Times New Roman" panose="02020603050405020304" pitchFamily="18" charset="0"/>
              </a:rPr>
              <a:t>production</a:t>
            </a:r>
            <a:r>
              <a:rPr lang="en-US" dirty="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transmission</a:t>
            </a:r>
            <a:r>
              <a:rPr lang="en-US" dirty="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description</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a:t>
            </a:r>
            <a:r>
              <a:rPr lang="en-US" b="1" dirty="0">
                <a:solidFill>
                  <a:srgbClr val="FF0000"/>
                </a:solidFill>
                <a:latin typeface="Times New Roman" panose="02020603050405020304" pitchFamily="18" charset="0"/>
                <a:cs typeface="Times New Roman" panose="02020603050405020304" pitchFamily="18" charset="0"/>
              </a:rPr>
              <a:t>classification</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a:t>
            </a:r>
            <a:r>
              <a:rPr lang="en-US" b="1" dirty="0">
                <a:latin typeface="Times New Roman" panose="02020603050405020304" pitchFamily="18" charset="0"/>
                <a:cs typeface="Times New Roman" panose="02020603050405020304" pitchFamily="18" charset="0"/>
              </a:rPr>
              <a:t>speech</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sounds</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lvl="0" algn="just"/>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short, it studies the </a:t>
            </a:r>
            <a:r>
              <a:rPr lang="en-US" i="1" dirty="0">
                <a:solidFill>
                  <a:srgbClr val="FF0000"/>
                </a:solidFill>
                <a:latin typeface="Times New Roman" panose="02020603050405020304" pitchFamily="18" charset="0"/>
                <a:cs typeface="Times New Roman" panose="02020603050405020304" pitchFamily="18" charset="0"/>
              </a:rPr>
              <a:t>system of speech sounds</a:t>
            </a:r>
            <a:r>
              <a:rPr lang="en-US" dirty="0">
                <a:latin typeface="Times New Roman" panose="02020603050405020304" pitchFamily="18" charset="0"/>
                <a:cs typeface="Times New Roman" panose="02020603050405020304" pitchFamily="18" charset="0"/>
              </a:rPr>
              <a:t> of human language. </a:t>
            </a:r>
          </a:p>
          <a:p>
            <a:pPr lvl="0" algn="just"/>
            <a:r>
              <a:rPr lang="en-US" b="1" dirty="0" smtClean="0">
                <a:latin typeface="Times New Roman" panose="02020603050405020304" pitchFamily="18" charset="0"/>
                <a:cs typeface="Times New Roman" panose="02020603050405020304" pitchFamily="18" charset="0"/>
                <a:sym typeface="Wingdings" pitchFamily="2" charset="2"/>
              </a:rPr>
              <a:t>Branches of Phonetics</a:t>
            </a:r>
            <a:endParaRPr lang="en-US" b="1" dirty="0">
              <a:latin typeface="Times New Roman" panose="02020603050405020304" pitchFamily="18" charset="0"/>
              <a:cs typeface="Times New Roman" panose="02020603050405020304" pitchFamily="18" charset="0"/>
            </a:endParaRPr>
          </a:p>
          <a:p>
            <a:pPr lvl="0" algn="just"/>
            <a:r>
              <a:rPr lang="en-US" b="1" dirty="0" err="1">
                <a:latin typeface="Times New Roman" panose="02020603050405020304" pitchFamily="18" charset="0"/>
                <a:cs typeface="Times New Roman" panose="02020603050405020304" pitchFamily="18" charset="0"/>
              </a:rPr>
              <a:t>Articulatory</a:t>
            </a:r>
            <a:r>
              <a:rPr lang="en-US" b="1" dirty="0">
                <a:latin typeface="Times New Roman" panose="02020603050405020304" pitchFamily="18" charset="0"/>
                <a:cs typeface="Times New Roman" panose="02020603050405020304" pitchFamily="18" charset="0"/>
              </a:rPr>
              <a:t> Phonetics</a:t>
            </a:r>
            <a:r>
              <a:rPr lang="en-US" dirty="0">
                <a:latin typeface="Times New Roman" panose="02020603050405020304" pitchFamily="18" charset="0"/>
                <a:cs typeface="Times New Roman" panose="02020603050405020304" pitchFamily="18" charset="0"/>
              </a:rPr>
              <a:t>: A branch of phonetics that deals with </a:t>
            </a:r>
            <a:r>
              <a:rPr lang="en-US" b="1" dirty="0">
                <a:solidFill>
                  <a:srgbClr val="FF0000"/>
                </a:solidFill>
                <a:latin typeface="Times New Roman" panose="02020603050405020304" pitchFamily="18" charset="0"/>
                <a:cs typeface="Times New Roman" panose="02020603050405020304" pitchFamily="18" charset="0"/>
              </a:rPr>
              <a:t>how speech sounds are articulated or produced</a:t>
            </a:r>
            <a:r>
              <a:rPr lang="en-US" dirty="0">
                <a:latin typeface="Times New Roman" panose="02020603050405020304" pitchFamily="18" charset="0"/>
                <a:cs typeface="Times New Roman" panose="02020603050405020304" pitchFamily="18" charset="0"/>
              </a:rPr>
              <a:t> in the vocal tract. </a:t>
            </a:r>
            <a:r>
              <a:rPr lang="en-US" i="1" dirty="0">
                <a:latin typeface="Times New Roman" panose="02020603050405020304" pitchFamily="18" charset="0"/>
                <a:cs typeface="Times New Roman" panose="02020603050405020304" pitchFamily="18" charset="0"/>
              </a:rPr>
              <a:t>Unlike acoustic phonetics, it considers speech sounds as </a:t>
            </a:r>
            <a:r>
              <a:rPr lang="en-US" i="1" dirty="0">
                <a:solidFill>
                  <a:srgbClr val="FF0000"/>
                </a:solidFill>
                <a:latin typeface="Times New Roman" panose="02020603050405020304" pitchFamily="18" charset="0"/>
                <a:cs typeface="Times New Roman" panose="02020603050405020304" pitchFamily="18" charset="0"/>
              </a:rPr>
              <a:t>segments </a:t>
            </a:r>
            <a:r>
              <a:rPr lang="en-US" i="1" dirty="0">
                <a:latin typeface="Times New Roman" panose="02020603050405020304" pitchFamily="18" charset="0"/>
                <a:cs typeface="Times New Roman" panose="02020603050405020304" pitchFamily="18" charset="0"/>
              </a:rPr>
              <a:t>or </a:t>
            </a:r>
            <a:r>
              <a:rPr lang="en-US" i="1" dirty="0">
                <a:solidFill>
                  <a:srgbClr val="FF0000"/>
                </a:solidFill>
                <a:latin typeface="Times New Roman" panose="02020603050405020304" pitchFamily="18" charset="0"/>
                <a:cs typeface="Times New Roman" panose="02020603050405020304" pitchFamily="18" charset="0"/>
              </a:rPr>
              <a:t>separated </a:t>
            </a:r>
            <a:r>
              <a:rPr lang="en-US" i="1" dirty="0">
                <a:latin typeface="Times New Roman" panose="02020603050405020304" pitchFamily="18" charset="0"/>
                <a:cs typeface="Times New Roman" panose="02020603050405020304" pitchFamily="18" charset="0"/>
              </a:rPr>
              <a:t>than continuous (the place, manner and voicing).</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Phonological rules contd.</a:t>
            </a:r>
            <a:endParaRPr lang="en-US" dirty="0"/>
          </a:p>
        </p:txBody>
      </p:sp>
      <p:sp>
        <p:nvSpPr>
          <p:cNvPr id="3" name="Content Placeholder 2"/>
          <p:cNvSpPr>
            <a:spLocks noGrp="1"/>
          </p:cNvSpPr>
          <p:nvPr>
            <p:ph idx="1"/>
          </p:nvPr>
        </p:nvSpPr>
        <p:spPr>
          <a:xfrm>
            <a:off x="76200" y="1600200"/>
            <a:ext cx="9067800" cy="5257800"/>
          </a:xfrm>
        </p:spPr>
        <p:txBody>
          <a:bodyPr>
            <a:normAutofit/>
          </a:bodyPr>
          <a:lstStyle/>
          <a:p>
            <a:pPr marL="457200" indent="-457200">
              <a:buFont typeface="Wingdings" pitchFamily="2" charset="2"/>
              <a:buChar char="ü"/>
            </a:pPr>
            <a:r>
              <a:rPr lang="en-US" b="1" dirty="0"/>
              <a:t>Fronting rules </a:t>
            </a:r>
            <a:r>
              <a:rPr lang="en-US" dirty="0"/>
              <a:t>( such as: fronting of velar nasal to alveolar nasal, fronting in child language, </a:t>
            </a:r>
            <a:r>
              <a:rPr lang="en-US" dirty="0" smtClean="0"/>
              <a:t>etc.),</a:t>
            </a:r>
            <a:endParaRPr lang="en-US" dirty="0"/>
          </a:p>
          <a:p>
            <a:pPr>
              <a:buFont typeface="Wingdings" panose="05000000000000000000" pitchFamily="2" charset="2"/>
              <a:buChar char="ü"/>
            </a:pPr>
            <a:r>
              <a:rPr lang="en-US" b="1" dirty="0" smtClean="0"/>
              <a:t>Exchange </a:t>
            </a:r>
            <a:r>
              <a:rPr lang="en-US" b="1" dirty="0"/>
              <a:t>rules </a:t>
            </a:r>
            <a:r>
              <a:rPr lang="en-US" dirty="0"/>
              <a:t>(like: exchanging /s/ and a consonant, exchanging /r/ and a vowel, </a:t>
            </a:r>
            <a:r>
              <a:rPr lang="en-US" dirty="0" smtClean="0"/>
              <a:t>exchanging </a:t>
            </a:r>
            <a:r>
              <a:rPr lang="en-US" dirty="0"/>
              <a:t>syllable onsets) and </a:t>
            </a:r>
            <a:r>
              <a:rPr lang="en-US" dirty="0">
                <a:solidFill>
                  <a:srgbClr val="FF0000"/>
                </a:solidFill>
              </a:rPr>
              <a:t>Multiple rule processes</a:t>
            </a:r>
            <a:r>
              <a:rPr lang="en-US" dirty="0"/>
              <a:t>.</a:t>
            </a:r>
          </a:p>
          <a:p>
            <a:pPr marL="457200" indent="-457200">
              <a:buFont typeface="Wingdings" pitchFamily="2" charset="2"/>
              <a:buChar char="ü"/>
            </a:pPr>
            <a:endParaRPr lang="en-US" dirty="0"/>
          </a:p>
          <a:p>
            <a:endParaRPr lang="en-US" dirty="0"/>
          </a:p>
        </p:txBody>
      </p:sp>
    </p:spTree>
    <p:extLst>
      <p:ext uri="{BB962C8B-B14F-4D97-AF65-F5344CB8AC3E}">
        <p14:creationId xmlns:p14="http://schemas.microsoft.com/office/powerpoint/2010/main" xmlns="" val="344308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Supra Segmental Features: </a:t>
            </a:r>
            <a:endParaRPr lang="en-US" dirty="0"/>
          </a:p>
        </p:txBody>
      </p:sp>
      <p:sp>
        <p:nvSpPr>
          <p:cNvPr id="3" name="Content Placeholder 2"/>
          <p:cNvSpPr>
            <a:spLocks noGrp="1"/>
          </p:cNvSpPr>
          <p:nvPr>
            <p:ph idx="1"/>
          </p:nvPr>
        </p:nvSpPr>
        <p:spPr/>
        <p:txBody>
          <a:bodyPr/>
          <a:lstStyle/>
          <a:p>
            <a:r>
              <a:rPr lang="en-US" dirty="0"/>
              <a:t>S</a:t>
            </a:r>
            <a:r>
              <a:rPr lang="en-US" dirty="0" smtClean="0"/>
              <a:t>upra </a:t>
            </a:r>
            <a:r>
              <a:rPr lang="en-US" dirty="0" err="1" smtClean="0"/>
              <a:t>segmentals</a:t>
            </a:r>
            <a:r>
              <a:rPr lang="en-US" dirty="0" smtClean="0"/>
              <a:t> </a:t>
            </a:r>
            <a:r>
              <a:rPr lang="en-US" dirty="0"/>
              <a:t>are phenomenological phenomena/features that are </a:t>
            </a:r>
            <a:r>
              <a:rPr lang="en-US" b="1" dirty="0"/>
              <a:t>larger than a single sound </a:t>
            </a:r>
            <a:r>
              <a:rPr lang="en-US" dirty="0"/>
              <a:t>including </a:t>
            </a:r>
            <a:r>
              <a:rPr lang="en-US" b="1" dirty="0">
                <a:solidFill>
                  <a:srgbClr val="FF0000"/>
                </a:solidFill>
              </a:rPr>
              <a:t>syllables</a:t>
            </a:r>
            <a:r>
              <a:rPr lang="en-US" dirty="0"/>
              <a:t>, </a:t>
            </a:r>
            <a:r>
              <a:rPr lang="en-US" b="1" dirty="0">
                <a:solidFill>
                  <a:srgbClr val="FF0000"/>
                </a:solidFill>
              </a:rPr>
              <a:t>stress</a:t>
            </a:r>
            <a:r>
              <a:rPr lang="en-US" dirty="0">
                <a:solidFill>
                  <a:srgbClr val="FF0000"/>
                </a:solidFill>
              </a:rPr>
              <a:t> </a:t>
            </a:r>
            <a:r>
              <a:rPr lang="en-US" dirty="0"/>
              <a:t>and </a:t>
            </a:r>
            <a:r>
              <a:rPr lang="en-US" b="1" dirty="0">
                <a:solidFill>
                  <a:srgbClr val="FF0000"/>
                </a:solidFill>
              </a:rPr>
              <a:t>intonation</a:t>
            </a:r>
            <a:r>
              <a:rPr lang="en-US" dirty="0"/>
              <a:t>.</a:t>
            </a:r>
          </a:p>
          <a:p>
            <a:r>
              <a:rPr lang="en-US" b="1" u="sng" dirty="0"/>
              <a:t>Syllables: </a:t>
            </a:r>
            <a:r>
              <a:rPr lang="en-US" dirty="0"/>
              <a:t>are </a:t>
            </a:r>
            <a:r>
              <a:rPr lang="en-US" dirty="0">
                <a:solidFill>
                  <a:srgbClr val="FF0000"/>
                </a:solidFill>
              </a:rPr>
              <a:t>basic units of speech</a:t>
            </a:r>
            <a:r>
              <a:rPr lang="en-US" dirty="0"/>
              <a:t> generally containing </a:t>
            </a:r>
            <a:r>
              <a:rPr lang="en-US" dirty="0">
                <a:solidFill>
                  <a:srgbClr val="FF0000"/>
                </a:solidFill>
              </a:rPr>
              <a:t>only one vowel sound</a:t>
            </a:r>
            <a:r>
              <a:rPr lang="en-US" dirty="0"/>
              <a:t> (nucleus) and also possibly an </a:t>
            </a:r>
            <a:r>
              <a:rPr lang="en-US" b="1" i="1" dirty="0"/>
              <a:t>onset</a:t>
            </a:r>
            <a:r>
              <a:rPr lang="en-US" dirty="0"/>
              <a:t> and a </a:t>
            </a:r>
            <a:r>
              <a:rPr lang="en-US" b="1" dirty="0"/>
              <a:t>coda</a:t>
            </a:r>
            <a:r>
              <a:rPr lang="en-US" dirty="0"/>
              <a:t> called the </a:t>
            </a:r>
            <a:r>
              <a:rPr lang="en-US" b="1" i="1" dirty="0"/>
              <a:t>rime</a:t>
            </a:r>
            <a:r>
              <a:rPr lang="en-US" b="1" i="1" dirty="0" smtClean="0"/>
              <a:t>.</a:t>
            </a:r>
            <a:endParaRPr lang="en-US" b="1" i="1" u="sng" dirty="0" smtClean="0"/>
          </a:p>
        </p:txBody>
      </p:sp>
    </p:spTree>
    <p:extLst>
      <p:ext uri="{BB962C8B-B14F-4D97-AF65-F5344CB8AC3E}">
        <p14:creationId xmlns:p14="http://schemas.microsoft.com/office/powerpoint/2010/main" xmlns="" val="1538011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The </a:t>
            </a:r>
            <a:r>
              <a:rPr lang="en-US" dirty="0"/>
              <a:t>structure of the syllable:</a:t>
            </a:r>
            <a:br>
              <a:rPr lang="en-US" dirty="0"/>
            </a:br>
            <a:endParaRPr lang="en-US" dirty="0"/>
          </a:p>
        </p:txBody>
      </p:sp>
      <p:sp>
        <p:nvSpPr>
          <p:cNvPr id="3" name="Content Placeholder 2"/>
          <p:cNvSpPr>
            <a:spLocks noGrp="1"/>
          </p:cNvSpPr>
          <p:nvPr>
            <p:ph idx="1"/>
          </p:nvPr>
        </p:nvSpPr>
        <p:spPr>
          <a:xfrm>
            <a:off x="0" y="1417638"/>
            <a:ext cx="9144000" cy="5440362"/>
          </a:xfrm>
        </p:spPr>
        <p:txBody>
          <a:bodyPr>
            <a:normAutofit fontScale="92500" lnSpcReduction="10000"/>
          </a:bodyPr>
          <a:lstStyle/>
          <a:p>
            <a:r>
              <a:rPr lang="en-US" dirty="0"/>
              <a:t>Languages have varying syllable structures.</a:t>
            </a:r>
          </a:p>
          <a:p>
            <a:r>
              <a:rPr lang="en-US" dirty="0"/>
              <a:t>A syllable beginning with </a:t>
            </a:r>
            <a:r>
              <a:rPr lang="en-US" b="1" dirty="0"/>
              <a:t>a group of structures </a:t>
            </a:r>
            <a:r>
              <a:rPr lang="en-US" dirty="0"/>
              <a:t>is called the </a:t>
            </a:r>
            <a:r>
              <a:rPr lang="en-US" b="1" dirty="0">
                <a:solidFill>
                  <a:srgbClr val="FF0000"/>
                </a:solidFill>
              </a:rPr>
              <a:t>onset</a:t>
            </a:r>
            <a:r>
              <a:rPr lang="en-US" b="1" dirty="0"/>
              <a:t>.</a:t>
            </a:r>
            <a:r>
              <a:rPr lang="en-US" dirty="0"/>
              <a:t> </a:t>
            </a:r>
          </a:p>
          <a:p>
            <a:r>
              <a:rPr lang="en-US" dirty="0" smtClean="0"/>
              <a:t>A syllable </a:t>
            </a:r>
            <a:r>
              <a:rPr lang="en-US" dirty="0"/>
              <a:t>beginning with </a:t>
            </a:r>
            <a:r>
              <a:rPr lang="en-US" dirty="0">
                <a:solidFill>
                  <a:srgbClr val="FF0000"/>
                </a:solidFill>
              </a:rPr>
              <a:t>a Vowel followed by consonant(s)</a:t>
            </a:r>
            <a:r>
              <a:rPr lang="en-US" dirty="0"/>
              <a:t> at the end is a </a:t>
            </a:r>
            <a:r>
              <a:rPr lang="en-US" b="1" dirty="0">
                <a:solidFill>
                  <a:srgbClr val="FF0000"/>
                </a:solidFill>
              </a:rPr>
              <a:t>rime</a:t>
            </a:r>
            <a:r>
              <a:rPr lang="en-US" b="1" dirty="0"/>
              <a:t>.</a:t>
            </a:r>
          </a:p>
          <a:p>
            <a:r>
              <a:rPr lang="en-US" dirty="0"/>
              <a:t>A rime would be further divided into</a:t>
            </a:r>
            <a:r>
              <a:rPr lang="en-US" b="1" dirty="0"/>
              <a:t> Nucleus</a:t>
            </a:r>
            <a:r>
              <a:rPr lang="en-US" dirty="0"/>
              <a:t> and </a:t>
            </a:r>
            <a:r>
              <a:rPr lang="en-US" b="1" dirty="0"/>
              <a:t>coda.</a:t>
            </a:r>
          </a:p>
          <a:p>
            <a:r>
              <a:rPr lang="en-US" b="1" dirty="0"/>
              <a:t>Nucleus</a:t>
            </a:r>
            <a:r>
              <a:rPr lang="en-US" dirty="0"/>
              <a:t> is vowel as the </a:t>
            </a:r>
            <a:r>
              <a:rPr lang="en-US" b="1" dirty="0">
                <a:solidFill>
                  <a:srgbClr val="FF0000"/>
                </a:solidFill>
              </a:rPr>
              <a:t>minimum unit of the </a:t>
            </a:r>
            <a:r>
              <a:rPr lang="en-US" b="1" dirty="0" smtClean="0">
                <a:solidFill>
                  <a:srgbClr val="FF0000"/>
                </a:solidFill>
              </a:rPr>
              <a:t>rime.</a:t>
            </a:r>
            <a:endParaRPr lang="en-US" b="1" dirty="0">
              <a:solidFill>
                <a:srgbClr val="FF0000"/>
              </a:solidFill>
            </a:endParaRPr>
          </a:p>
          <a:p>
            <a:r>
              <a:rPr lang="en-US" b="1" dirty="0"/>
              <a:t>C</a:t>
            </a:r>
            <a:r>
              <a:rPr lang="en-US" b="1" dirty="0" smtClean="0"/>
              <a:t>oda</a:t>
            </a:r>
            <a:r>
              <a:rPr lang="en-US" dirty="0" smtClean="0"/>
              <a:t> </a:t>
            </a:r>
            <a:r>
              <a:rPr lang="en-US" dirty="0"/>
              <a:t>is consonant(s) at the end of the </a:t>
            </a:r>
            <a:r>
              <a:rPr lang="en-US" dirty="0" smtClean="0"/>
              <a:t>rime.</a:t>
            </a:r>
            <a:endParaRPr lang="en-US" dirty="0"/>
          </a:p>
          <a:p>
            <a:r>
              <a:rPr lang="en-US" dirty="0" smtClean="0">
                <a:solidFill>
                  <a:srgbClr val="FF0000"/>
                </a:solidFill>
              </a:rPr>
              <a:t>Vowels</a:t>
            </a:r>
            <a:r>
              <a:rPr lang="en-US" dirty="0" smtClean="0"/>
              <a:t> are </a:t>
            </a:r>
            <a:r>
              <a:rPr lang="en-US" dirty="0"/>
              <a:t>almost always </a:t>
            </a:r>
            <a:r>
              <a:rPr lang="en-US" dirty="0">
                <a:solidFill>
                  <a:srgbClr val="FF0000"/>
                </a:solidFill>
              </a:rPr>
              <a:t>the nucleus of a </a:t>
            </a:r>
            <a:r>
              <a:rPr lang="en-US" dirty="0" smtClean="0">
                <a:solidFill>
                  <a:srgbClr val="FF0000"/>
                </a:solidFill>
              </a:rPr>
              <a:t>syllable</a:t>
            </a:r>
            <a:r>
              <a:rPr lang="en-US" dirty="0" smtClean="0"/>
              <a:t>.</a:t>
            </a:r>
          </a:p>
          <a:p>
            <a:r>
              <a:rPr lang="en-US" dirty="0" smtClean="0"/>
              <a:t>If </a:t>
            </a:r>
            <a:r>
              <a:rPr lang="en-US" dirty="0"/>
              <a:t>a syllable lacks a vowel, syllabic consonants take over as nucleus (</a:t>
            </a:r>
            <a:r>
              <a:rPr lang="en-US" dirty="0" smtClean="0"/>
              <a:t>r, l, m, n, </a:t>
            </a:r>
            <a:r>
              <a:rPr lang="en-US" dirty="0"/>
              <a:t>i.e. liquids &amp; nasals)  </a:t>
            </a:r>
          </a:p>
        </p:txBody>
      </p:sp>
    </p:spTree>
    <p:extLst>
      <p:ext uri="{BB962C8B-B14F-4D97-AF65-F5344CB8AC3E}">
        <p14:creationId xmlns:p14="http://schemas.microsoft.com/office/powerpoint/2010/main" xmlns="" val="2400189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77000"/>
          </a:xfrm>
        </p:spPr>
        <p:txBody>
          <a:bodyPr/>
          <a:lstStyle/>
          <a:p>
            <a:pPr>
              <a:buNone/>
            </a:pPr>
            <a:r>
              <a:rPr lang="en-US" dirty="0" smtClean="0"/>
              <a:t>                                 Syllable                                                                       </a:t>
            </a:r>
          </a:p>
          <a:p>
            <a:pPr>
              <a:buNone/>
            </a:pPr>
            <a:endParaRPr lang="en-US" dirty="0" smtClean="0"/>
          </a:p>
          <a:p>
            <a:pPr>
              <a:buNone/>
            </a:pPr>
            <a:endParaRPr lang="en-US" dirty="0" smtClean="0"/>
          </a:p>
          <a:p>
            <a:pPr>
              <a:buNone/>
            </a:pPr>
            <a:r>
              <a:rPr lang="en-US" dirty="0" smtClean="0"/>
              <a:t>                           onset              rime</a:t>
            </a:r>
          </a:p>
          <a:p>
            <a:pPr>
              <a:buNone/>
            </a:pPr>
            <a:endParaRPr lang="en-US" dirty="0" smtClean="0"/>
          </a:p>
          <a:p>
            <a:pPr>
              <a:buNone/>
            </a:pPr>
            <a:r>
              <a:rPr lang="en-US" dirty="0" smtClean="0"/>
              <a:t>                       C              </a:t>
            </a:r>
            <a:r>
              <a:rPr lang="en-US" dirty="0" err="1" smtClean="0"/>
              <a:t>C</a:t>
            </a:r>
            <a:r>
              <a:rPr lang="en-US" dirty="0" smtClean="0"/>
              <a:t>        V           C       </a:t>
            </a:r>
          </a:p>
          <a:p>
            <a:pPr>
              <a:buNone/>
            </a:pPr>
            <a:endParaRPr lang="en-US" dirty="0" smtClean="0"/>
          </a:p>
          <a:p>
            <a:pPr>
              <a:buNone/>
            </a:pPr>
            <a:r>
              <a:rPr lang="en-US" dirty="0" smtClean="0"/>
              <a:t>                                        Nucleus               Coda                       </a:t>
            </a:r>
            <a:endParaRPr lang="en-US" dirty="0"/>
          </a:p>
        </p:txBody>
      </p:sp>
      <p:cxnSp>
        <p:nvCxnSpPr>
          <p:cNvPr id="5" name="Straight Arrow Connector 4"/>
          <p:cNvCxnSpPr/>
          <p:nvPr/>
        </p:nvCxnSpPr>
        <p:spPr>
          <a:xfrm>
            <a:off x="4267200" y="609600"/>
            <a:ext cx="12192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a:off x="3276600" y="762000"/>
            <a:ext cx="11430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429000" y="2438400"/>
            <a:ext cx="9144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2552700" y="2552700"/>
            <a:ext cx="9144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6200000" flipH="1">
            <a:off x="5562600" y="2362200"/>
            <a:ext cx="8382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a:off x="4953000" y="2667000"/>
            <a:ext cx="838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a:off x="4572000" y="3810000"/>
            <a:ext cx="914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16200000" flipH="1">
            <a:off x="6438900" y="3619500"/>
            <a:ext cx="8382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77000"/>
          </a:xfrm>
        </p:spPr>
        <p:txBody>
          <a:bodyPr>
            <a:normAutofit/>
          </a:bodyPr>
          <a:lstStyle/>
          <a:p>
            <a:pPr>
              <a:buFont typeface="Wingdings" panose="05000000000000000000" pitchFamily="2" charset="2"/>
              <a:buChar char="v"/>
            </a:pPr>
            <a:r>
              <a:rPr lang="en-US" dirty="0" smtClean="0"/>
              <a:t> In English an onset can consist of </a:t>
            </a:r>
            <a:r>
              <a:rPr lang="en-US" b="1" dirty="0" smtClean="0"/>
              <a:t>a cluster of consonants</a:t>
            </a:r>
            <a:r>
              <a:rPr lang="en-US" dirty="0" smtClean="0"/>
              <a:t>. </a:t>
            </a:r>
          </a:p>
          <a:p>
            <a:pPr>
              <a:buFont typeface="Wingdings" panose="05000000000000000000" pitchFamily="2" charset="2"/>
              <a:buChar char="v"/>
            </a:pPr>
            <a:r>
              <a:rPr lang="en-US" dirty="0" smtClean="0"/>
              <a:t>Groups of phonemes can occur next to each other at the beginning of a syllable. /fl/, /sp/, and /</a:t>
            </a:r>
            <a:r>
              <a:rPr lang="en-US" dirty="0" err="1" smtClean="0"/>
              <a:t>tr</a:t>
            </a:r>
            <a:r>
              <a:rPr lang="en-US" dirty="0" smtClean="0"/>
              <a:t>/</a:t>
            </a:r>
          </a:p>
          <a:p>
            <a:pPr>
              <a:buFont typeface="Wingdings" panose="05000000000000000000" pitchFamily="2" charset="2"/>
              <a:buChar char="v"/>
            </a:pPr>
            <a:r>
              <a:rPr lang="en-US" dirty="0" smtClean="0"/>
              <a:t>Consider three sounds at the onset of a syllable.</a:t>
            </a:r>
          </a:p>
          <a:p>
            <a:pPr>
              <a:buFont typeface="Wingdings" panose="05000000000000000000" pitchFamily="2" charset="2"/>
              <a:buChar char="Ø"/>
            </a:pPr>
            <a:r>
              <a:rPr lang="en-US" dirty="0" smtClean="0"/>
              <a:t>/</a:t>
            </a:r>
            <a:r>
              <a:rPr lang="en-US" dirty="0" err="1" smtClean="0"/>
              <a:t>spl</a:t>
            </a:r>
            <a:r>
              <a:rPr lang="en-US" dirty="0" smtClean="0"/>
              <a:t>/, /</a:t>
            </a:r>
            <a:r>
              <a:rPr lang="en-US" dirty="0" err="1" smtClean="0"/>
              <a:t>spr</a:t>
            </a:r>
            <a:r>
              <a:rPr lang="en-US" dirty="0" smtClean="0"/>
              <a:t>/, /</a:t>
            </a:r>
            <a:r>
              <a:rPr lang="en-US" dirty="0" err="1" smtClean="0"/>
              <a:t>skr</a:t>
            </a:r>
            <a:r>
              <a:rPr lang="en-US" dirty="0" smtClean="0"/>
              <a:t>/, /</a:t>
            </a:r>
            <a:r>
              <a:rPr lang="en-US" dirty="0" err="1" smtClean="0"/>
              <a:t>str</a:t>
            </a:r>
            <a:r>
              <a:rPr lang="en-US" dirty="0" smtClean="0"/>
              <a:t>/ and the rare /</a:t>
            </a:r>
            <a:r>
              <a:rPr lang="en-US" dirty="0" err="1" smtClean="0"/>
              <a:t>skl</a:t>
            </a:r>
            <a:r>
              <a:rPr lang="en-US" dirty="0" smtClean="0"/>
              <a:t>/=sclerosis</a:t>
            </a:r>
          </a:p>
          <a:p>
            <a:pPr>
              <a:buNone/>
            </a:pPr>
            <a:r>
              <a:rPr lang="en-US" dirty="0" smtClean="0"/>
              <a:t>N.B.  Strengths= how many clusters of consonants does it have in the onset &amp; coda?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305800" cy="6553200"/>
          </a:xfrm>
        </p:spPr>
        <p:txBody>
          <a:bodyPr>
            <a:normAutofit lnSpcReduction="10000"/>
          </a:bodyPr>
          <a:lstStyle/>
          <a:p>
            <a:r>
              <a:rPr lang="en-US" dirty="0" smtClean="0"/>
              <a:t>/</a:t>
            </a:r>
            <a:r>
              <a:rPr lang="en-US" dirty="0" err="1" smtClean="0"/>
              <a:t>streŋ</a:t>
            </a:r>
            <a:r>
              <a:rPr lang="el-GR" dirty="0" smtClean="0">
                <a:solidFill>
                  <a:schemeClr val="dk1"/>
                </a:solidFill>
              </a:rPr>
              <a:t>θ</a:t>
            </a:r>
            <a:r>
              <a:rPr lang="en-US" dirty="0" smtClean="0"/>
              <a:t>s/=is the most complex syllable structure. </a:t>
            </a:r>
            <a:r>
              <a:rPr lang="en-US" b="1" dirty="0" smtClean="0"/>
              <a:t>Three consonants </a:t>
            </a:r>
            <a:r>
              <a:rPr lang="en-US" dirty="0" smtClean="0"/>
              <a:t>in the onset and </a:t>
            </a:r>
            <a:r>
              <a:rPr lang="en-US" b="1" dirty="0" smtClean="0"/>
              <a:t>three consonants </a:t>
            </a:r>
            <a:r>
              <a:rPr lang="en-US" dirty="0" smtClean="0"/>
              <a:t>in the coda.</a:t>
            </a:r>
          </a:p>
          <a:p>
            <a:pPr>
              <a:buFont typeface="Wingdings" panose="05000000000000000000" pitchFamily="2" charset="2"/>
              <a:buChar char="v"/>
            </a:pPr>
            <a:r>
              <a:rPr lang="en-US" dirty="0" err="1" smtClean="0"/>
              <a:t>Phonotactics</a:t>
            </a:r>
            <a:r>
              <a:rPr lang="en-US" dirty="0" smtClean="0"/>
              <a:t>: is a branch of phonology dealing with </a:t>
            </a:r>
            <a:r>
              <a:rPr lang="en-US" dirty="0" smtClean="0">
                <a:solidFill>
                  <a:srgbClr val="FF0000"/>
                </a:solidFill>
              </a:rPr>
              <a:t>natural</a:t>
            </a:r>
            <a:r>
              <a:rPr lang="en-US" dirty="0" smtClean="0"/>
              <a:t> and </a:t>
            </a:r>
            <a:r>
              <a:rPr lang="en-US" dirty="0" smtClean="0">
                <a:solidFill>
                  <a:srgbClr val="FF0000"/>
                </a:solidFill>
              </a:rPr>
              <a:t>unconscious</a:t>
            </a:r>
            <a:r>
              <a:rPr lang="en-US" dirty="0" smtClean="0"/>
              <a:t> </a:t>
            </a:r>
            <a:r>
              <a:rPr lang="en-US" dirty="0" smtClean="0">
                <a:solidFill>
                  <a:srgbClr val="FF0000"/>
                </a:solidFill>
              </a:rPr>
              <a:t>restrictions</a:t>
            </a:r>
            <a:r>
              <a:rPr lang="en-US" dirty="0" smtClean="0"/>
              <a:t> on the permissible combinations of phonemes in a language. i.e. </a:t>
            </a:r>
            <a:r>
              <a:rPr lang="en-US" b="1" dirty="0" smtClean="0"/>
              <a:t>all the consonant clusters </a:t>
            </a:r>
            <a:r>
              <a:rPr lang="en-US" dirty="0" smtClean="0"/>
              <a:t>must occur </a:t>
            </a:r>
            <a:r>
              <a:rPr lang="en-US" dirty="0" smtClean="0">
                <a:solidFill>
                  <a:srgbClr val="FF0000"/>
                </a:solidFill>
              </a:rPr>
              <a:t>in a particular order and position </a:t>
            </a:r>
            <a:r>
              <a:rPr lang="en-US" dirty="0" smtClean="0"/>
              <a:t>with in the syllable. </a:t>
            </a:r>
          </a:p>
          <a:p>
            <a:pPr>
              <a:buNone/>
            </a:pPr>
            <a:r>
              <a:rPr lang="en-US" dirty="0" smtClean="0"/>
              <a:t>E.g. /</a:t>
            </a:r>
            <a:r>
              <a:rPr lang="en-US" dirty="0" err="1" smtClean="0"/>
              <a:t>pls</a:t>
            </a:r>
            <a:r>
              <a:rPr lang="en-US" dirty="0" smtClean="0"/>
              <a:t>/ cannot; /</a:t>
            </a:r>
            <a:r>
              <a:rPr lang="en-US" dirty="0" err="1" smtClean="0"/>
              <a:t>spl</a:t>
            </a:r>
            <a:r>
              <a:rPr lang="en-US" dirty="0" smtClean="0"/>
              <a:t>/ occurs on the onset but not as a coda of a syllable. /ŋ/ can be fond in the </a:t>
            </a:r>
            <a:r>
              <a:rPr lang="en-US" dirty="0" smtClean="0">
                <a:solidFill>
                  <a:srgbClr val="FF0000"/>
                </a:solidFill>
              </a:rPr>
              <a:t>coda</a:t>
            </a:r>
            <a:r>
              <a:rPr lang="en-US" dirty="0" smtClean="0"/>
              <a:t> but never in the </a:t>
            </a:r>
            <a:r>
              <a:rPr lang="en-US" dirty="0" smtClean="0">
                <a:solidFill>
                  <a:srgbClr val="FF0000"/>
                </a:solidFill>
              </a:rPr>
              <a:t>onset</a:t>
            </a:r>
            <a:r>
              <a:rPr lang="en-US" dirty="0" smtClean="0"/>
              <a:t>. Sing=/</a:t>
            </a:r>
            <a:r>
              <a:rPr lang="en-US" dirty="0" err="1" smtClean="0"/>
              <a:t>siŋ</a:t>
            </a:r>
            <a:r>
              <a:rPr lang="en-US" dirty="0" smtClean="0"/>
              <a:t>/ but no word as /</a:t>
            </a:r>
            <a:r>
              <a:rPr lang="en-US" dirty="0" err="1" smtClean="0"/>
              <a:t>ŋis</a:t>
            </a:r>
            <a:r>
              <a:rPr lang="en-US" dirty="0" smtClean="0"/>
              <a:t>/ or another. This is what is known as</a:t>
            </a:r>
            <a:r>
              <a:rPr lang="en-US" u="sng" dirty="0" smtClean="0"/>
              <a:t> </a:t>
            </a:r>
            <a:r>
              <a:rPr lang="en-US" u="sng" dirty="0" err="1" smtClean="0"/>
              <a:t>phonotactics</a:t>
            </a:r>
            <a:r>
              <a:rPr lang="en-US" u="sng" dirty="0" smtClean="0"/>
              <a:t>. </a:t>
            </a:r>
            <a:endParaRPr lang="en-US"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lstStyle/>
          <a:p>
            <a:r>
              <a:rPr lang="en-US" dirty="0" smtClean="0"/>
              <a:t>Consider </a:t>
            </a:r>
            <a:r>
              <a:rPr lang="en-US" b="1" dirty="0" err="1" smtClean="0"/>
              <a:t>graphotactic</a:t>
            </a:r>
            <a:r>
              <a:rPr lang="en-US" dirty="0" smtClean="0"/>
              <a:t> related to spelling and writing system.</a:t>
            </a:r>
          </a:p>
          <a:p>
            <a:r>
              <a:rPr lang="en-US" dirty="0" smtClean="0"/>
              <a:t>In pronunciation there appears slip of tongue</a:t>
            </a:r>
          </a:p>
          <a:p>
            <a:pPr>
              <a:buNone/>
            </a:pPr>
            <a:r>
              <a:rPr lang="en-US" dirty="0" smtClean="0"/>
              <a:t>Called</a:t>
            </a:r>
            <a:r>
              <a:rPr lang="en-US" b="1" dirty="0" smtClean="0"/>
              <a:t> </a:t>
            </a:r>
            <a:r>
              <a:rPr lang="en-US" b="1" dirty="0" smtClean="0">
                <a:solidFill>
                  <a:srgbClr val="FF0000"/>
                </a:solidFill>
              </a:rPr>
              <a:t>spoonerism</a:t>
            </a:r>
            <a:r>
              <a:rPr lang="en-US" b="1" dirty="0" smtClean="0"/>
              <a:t>. </a:t>
            </a:r>
          </a:p>
          <a:p>
            <a:pPr>
              <a:buNone/>
            </a:pPr>
            <a:r>
              <a:rPr lang="en-US" b="1" dirty="0" smtClean="0"/>
              <a:t>e.g. </a:t>
            </a:r>
            <a:r>
              <a:rPr lang="en-US" dirty="0" smtClean="0"/>
              <a:t>lighting a fire                   fighting a liar</a:t>
            </a:r>
          </a:p>
          <a:p>
            <a:pPr>
              <a:buNone/>
            </a:pPr>
            <a:r>
              <a:rPr lang="en-US" b="1" dirty="0" smtClean="0"/>
              <a:t>        </a:t>
            </a:r>
            <a:r>
              <a:rPr lang="en-US" dirty="0" smtClean="0"/>
              <a:t>blow your nose               know your blows</a:t>
            </a:r>
          </a:p>
          <a:p>
            <a:pPr>
              <a:buNone/>
            </a:pPr>
            <a:endParaRPr lang="en-US" dirty="0" smtClean="0"/>
          </a:p>
          <a:p>
            <a:r>
              <a:rPr lang="en-US" b="1" dirty="0" smtClean="0"/>
              <a:t>Stress: </a:t>
            </a:r>
            <a:r>
              <a:rPr lang="en-US" dirty="0" smtClean="0"/>
              <a:t>is a </a:t>
            </a:r>
            <a:r>
              <a:rPr lang="en-US" b="1" i="1" dirty="0" smtClean="0">
                <a:solidFill>
                  <a:srgbClr val="FF0000"/>
                </a:solidFill>
              </a:rPr>
              <a:t>relative emphasis </a:t>
            </a:r>
            <a:r>
              <a:rPr lang="en-US" dirty="0" smtClean="0"/>
              <a:t>given to the syllables of a word. </a:t>
            </a:r>
            <a:endParaRPr lang="en-US" dirty="0"/>
          </a:p>
          <a:p>
            <a:r>
              <a:rPr lang="en-US" dirty="0" smtClean="0"/>
              <a:t>The emphasis /prominence varies depending on the language.</a:t>
            </a:r>
            <a:endParaRPr lang="en-US" dirty="0"/>
          </a:p>
        </p:txBody>
      </p:sp>
      <p:cxnSp>
        <p:nvCxnSpPr>
          <p:cNvPr id="5" name="Straight Arrow Connector 4"/>
          <p:cNvCxnSpPr/>
          <p:nvPr/>
        </p:nvCxnSpPr>
        <p:spPr>
          <a:xfrm>
            <a:off x="3581400" y="2819400"/>
            <a:ext cx="1447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3962400" y="3429000"/>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lnSpcReduction="10000"/>
          </a:bodyPr>
          <a:lstStyle/>
          <a:p>
            <a:r>
              <a:rPr lang="en-US" dirty="0" smtClean="0"/>
              <a:t>Languages vary in nature. Some like in English, Russian… </a:t>
            </a:r>
            <a:r>
              <a:rPr lang="en-US" b="1" dirty="0" smtClean="0"/>
              <a:t>stressed syllables occur at a constant rate</a:t>
            </a:r>
            <a:r>
              <a:rPr lang="en-US" dirty="0" smtClean="0"/>
              <a:t>, and </a:t>
            </a:r>
            <a:r>
              <a:rPr lang="en-US" dirty="0" smtClean="0">
                <a:solidFill>
                  <a:srgbClr val="FF0000"/>
                </a:solidFill>
              </a:rPr>
              <a:t>unstressed syllables are shorter </a:t>
            </a:r>
            <a:r>
              <a:rPr lang="en-US" dirty="0" smtClean="0"/>
              <a:t>while others such as in Spanish- </a:t>
            </a:r>
            <a:r>
              <a:rPr lang="en-US" b="1" dirty="0" smtClean="0"/>
              <a:t>syllables are produced at a constant rate</a:t>
            </a:r>
            <a:r>
              <a:rPr lang="en-US" dirty="0" smtClean="0"/>
              <a:t> regardless of stress. We call them </a:t>
            </a:r>
            <a:r>
              <a:rPr lang="en-US" b="1" dirty="0" smtClean="0"/>
              <a:t>stress-timed </a:t>
            </a:r>
            <a:r>
              <a:rPr lang="en-US" dirty="0" smtClean="0"/>
              <a:t>and </a:t>
            </a:r>
            <a:r>
              <a:rPr lang="en-US" b="1" dirty="0" smtClean="0"/>
              <a:t>syllable-timed</a:t>
            </a:r>
            <a:r>
              <a:rPr lang="en-US" dirty="0" smtClean="0"/>
              <a:t> languages respectively. </a:t>
            </a:r>
          </a:p>
          <a:p>
            <a:pPr>
              <a:buNone/>
            </a:pPr>
            <a:r>
              <a:rPr lang="en-US" dirty="0" smtClean="0"/>
              <a:t>E.g. ˈInsulating (stress on the first syllable), </a:t>
            </a:r>
          </a:p>
          <a:p>
            <a:pPr>
              <a:buNone/>
            </a:pPr>
            <a:r>
              <a:rPr lang="en-US" dirty="0" smtClean="0"/>
              <a:t>        </a:t>
            </a:r>
            <a:r>
              <a:rPr lang="en-US" dirty="0" err="1" smtClean="0"/>
              <a:t>Straˈtegic</a:t>
            </a:r>
            <a:r>
              <a:rPr lang="en-US" dirty="0" smtClean="0"/>
              <a:t> (stress on the second syllable)</a:t>
            </a:r>
          </a:p>
          <a:p>
            <a:pPr>
              <a:buNone/>
            </a:pPr>
            <a:endParaRPr lang="en-US" dirty="0" smtClean="0"/>
          </a:p>
          <a:p>
            <a:pPr>
              <a:buFont typeface="Wingdings" panose="05000000000000000000" pitchFamily="2" charset="2"/>
              <a:buChar char="v"/>
            </a:pPr>
            <a:r>
              <a:rPr lang="en-US" dirty="0" smtClean="0"/>
              <a:t>Write five words with varying stress and syllables (initial, second, third and fourth syllables).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00800"/>
          </a:xfrm>
        </p:spPr>
        <p:txBody>
          <a:bodyPr/>
          <a:lstStyle/>
          <a:p>
            <a:pPr>
              <a:buNone/>
            </a:pPr>
            <a:r>
              <a:rPr lang="en-US" b="1" dirty="0" smtClean="0"/>
              <a:t>Intonation: </a:t>
            </a:r>
            <a:r>
              <a:rPr lang="en-US" dirty="0" smtClean="0">
                <a:solidFill>
                  <a:srgbClr val="FF0000"/>
                </a:solidFill>
              </a:rPr>
              <a:t>Variation in pitch</a:t>
            </a:r>
            <a:r>
              <a:rPr lang="en-US" dirty="0" smtClean="0"/>
              <a:t> across an utterance or varying the pitch along a longer stretch of speech.</a:t>
            </a:r>
          </a:p>
          <a:p>
            <a:pPr>
              <a:buNone/>
            </a:pPr>
            <a:r>
              <a:rPr lang="en-US" b="1" dirty="0" smtClean="0"/>
              <a:t>E.g. </a:t>
            </a:r>
            <a:r>
              <a:rPr lang="en-US" dirty="0" smtClean="0"/>
              <a:t>She bought a new car.</a:t>
            </a:r>
          </a:p>
          <a:p>
            <a:pPr>
              <a:buNone/>
            </a:pPr>
            <a:r>
              <a:rPr lang="en-US" b="1" dirty="0" smtClean="0"/>
              <a:t>        </a:t>
            </a:r>
            <a:r>
              <a:rPr lang="en-US" dirty="0" smtClean="0"/>
              <a:t>She bought a new car?</a:t>
            </a:r>
          </a:p>
          <a:p>
            <a:pPr>
              <a:buNone/>
            </a:pPr>
            <a:r>
              <a:rPr lang="en-US" dirty="0" smtClean="0"/>
              <a:t>        Did she buy a new car?</a:t>
            </a:r>
          </a:p>
          <a:p>
            <a:pPr>
              <a:buNone/>
            </a:pP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Review </a:t>
            </a:r>
            <a:r>
              <a:rPr lang="en-US" b="1" dirty="0"/>
              <a:t>Exercises</a:t>
            </a:r>
            <a:br>
              <a:rPr lang="en-US" b="1" dirty="0"/>
            </a:br>
            <a:endParaRPr lang="en-US" dirty="0"/>
          </a:p>
        </p:txBody>
      </p:sp>
      <p:sp>
        <p:nvSpPr>
          <p:cNvPr id="3" name="Content Placeholder 2"/>
          <p:cNvSpPr>
            <a:spLocks noGrp="1"/>
          </p:cNvSpPr>
          <p:nvPr>
            <p:ph idx="1"/>
          </p:nvPr>
        </p:nvSpPr>
        <p:spPr/>
        <p:txBody>
          <a:bodyPr/>
          <a:lstStyle/>
          <a:p>
            <a:pPr>
              <a:buNone/>
            </a:pPr>
            <a:r>
              <a:rPr lang="en-US" dirty="0" smtClean="0"/>
              <a:t>I</a:t>
            </a:r>
            <a:r>
              <a:rPr lang="en-US" dirty="0"/>
              <a:t>) For each group of words, write a three part description (voicing, place of articulation, and manner of articulation) of the following underlined words.</a:t>
            </a:r>
          </a:p>
          <a:p>
            <a:endParaRPr lang="en-US" dirty="0"/>
          </a:p>
        </p:txBody>
      </p:sp>
    </p:spTree>
    <p:extLst>
      <p:ext uri="{BB962C8B-B14F-4D97-AF65-F5344CB8AC3E}">
        <p14:creationId xmlns:p14="http://schemas.microsoft.com/office/powerpoint/2010/main" xmlns="" val="1278116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00800"/>
          </a:xfrm>
        </p:spPr>
        <p:txBody>
          <a:bodyPr/>
          <a:lstStyle/>
          <a:p>
            <a:pPr lvl="0" algn="just"/>
            <a:r>
              <a:rPr lang="en-US" b="1" dirty="0">
                <a:latin typeface="Times New Roman" panose="02020603050405020304" pitchFamily="18" charset="0"/>
                <a:cs typeface="Times New Roman" panose="02020603050405020304" pitchFamily="18" charset="0"/>
              </a:rPr>
              <a:t>Acoustic Phonetics:</a:t>
            </a:r>
            <a:r>
              <a:rPr lang="en-US" dirty="0">
                <a:latin typeface="Times New Roman" panose="02020603050405020304" pitchFamily="18" charset="0"/>
                <a:cs typeface="Times New Roman" panose="02020603050405020304" pitchFamily="18" charset="0"/>
              </a:rPr>
              <a:t> is another branch that deals with the </a:t>
            </a:r>
            <a:r>
              <a:rPr lang="en-US" b="1" dirty="0">
                <a:solidFill>
                  <a:srgbClr val="FF0000"/>
                </a:solidFill>
                <a:latin typeface="Times New Roman" panose="02020603050405020304" pitchFamily="18" charset="0"/>
                <a:cs typeface="Times New Roman" panose="02020603050405020304" pitchFamily="18" charset="0"/>
              </a:rPr>
              <a:t>physical properties of the speech </a:t>
            </a:r>
            <a:r>
              <a:rPr lang="en-US" b="1" dirty="0" smtClean="0">
                <a:solidFill>
                  <a:srgbClr val="FF0000"/>
                </a:solidFill>
                <a:latin typeface="Times New Roman" panose="02020603050405020304" pitchFamily="18" charset="0"/>
                <a:cs typeface="Times New Roman" panose="02020603050405020304" pitchFamily="18" charset="0"/>
              </a:rPr>
              <a:t>sounds. </a:t>
            </a:r>
          </a:p>
          <a:p>
            <a:pPr lvl="0" algn="just"/>
            <a:r>
              <a:rPr lang="en-US" b="1" dirty="0" smtClean="0">
                <a:latin typeface="Times New Roman" panose="02020603050405020304" pitchFamily="18" charset="0"/>
                <a:cs typeface="Times New Roman" panose="02020603050405020304" pitchFamily="18" charset="0"/>
              </a:rPr>
              <a:t>Auditory </a:t>
            </a:r>
            <a:r>
              <a:rPr lang="en-US" b="1" dirty="0">
                <a:latin typeface="Times New Roman" panose="02020603050405020304" pitchFamily="18" charset="0"/>
                <a:cs typeface="Times New Roman" panose="02020603050405020304" pitchFamily="18" charset="0"/>
              </a:rPr>
              <a:t>phonetics:</a:t>
            </a:r>
            <a:r>
              <a:rPr lang="en-US" dirty="0">
                <a:latin typeface="Times New Roman" panose="02020603050405020304" pitchFamily="18" charset="0"/>
                <a:cs typeface="Times New Roman" panose="02020603050405020304" pitchFamily="18" charset="0"/>
              </a:rPr>
              <a:t> refers to </a:t>
            </a:r>
            <a:r>
              <a:rPr lang="en-US" b="1" dirty="0">
                <a:solidFill>
                  <a:srgbClr val="FF0000"/>
                </a:solidFill>
                <a:latin typeface="Times New Roman" panose="02020603050405020304" pitchFamily="18" charset="0"/>
                <a:cs typeface="Times New Roman" panose="02020603050405020304" pitchFamily="18" charset="0"/>
              </a:rPr>
              <a:t>how the listener analyzes and processes</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articulated sounds </a:t>
            </a:r>
            <a:r>
              <a:rPr lang="en-US" dirty="0">
                <a:latin typeface="Times New Roman" panose="02020603050405020304" pitchFamily="18" charset="0"/>
                <a:cs typeface="Times New Roman" panose="02020603050405020304" pitchFamily="18" charset="0"/>
              </a:rPr>
              <a:t>in order to perceive the message sent.</a:t>
            </a:r>
          </a:p>
          <a:p>
            <a:pPr lvl="0" algn="just"/>
            <a:r>
              <a:rPr lang="en-US" b="1" dirty="0">
                <a:latin typeface="Times New Roman" panose="02020603050405020304" pitchFamily="18" charset="0"/>
                <a:cs typeface="Times New Roman" panose="02020603050405020304" pitchFamily="18" charset="0"/>
              </a:rPr>
              <a:t>Forensic phonetics: </a:t>
            </a:r>
            <a:r>
              <a:rPr lang="en-US" dirty="0">
                <a:latin typeface="Times New Roman" panose="02020603050405020304" pitchFamily="18" charset="0"/>
                <a:cs typeface="Times New Roman" panose="02020603050405020304" pitchFamily="18" charset="0"/>
              </a:rPr>
              <a:t>A process of </a:t>
            </a:r>
            <a:r>
              <a:rPr lang="en-US" b="1" dirty="0">
                <a:solidFill>
                  <a:srgbClr val="FF0000"/>
                </a:solidFill>
                <a:latin typeface="Times New Roman" panose="02020603050405020304" pitchFamily="18" charset="0"/>
                <a:cs typeface="Times New Roman" panose="02020603050405020304" pitchFamily="18" charset="0"/>
              </a:rPr>
              <a:t>analyzing recorded sound</a:t>
            </a:r>
            <a:r>
              <a:rPr lang="en-US" dirty="0">
                <a:latin typeface="Times New Roman" panose="02020603050405020304" pitchFamily="18" charset="0"/>
                <a:cs typeface="Times New Roman" panose="02020603050405020304" pitchFamily="18" charset="0"/>
              </a:rPr>
              <a:t> for various purposes by technical means.</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686800" cy="6858000"/>
          </a:xfrm>
        </p:spPr>
        <p:txBody>
          <a:bodyPr>
            <a:normAutofit/>
          </a:bodyPr>
          <a:lstStyle/>
          <a:p>
            <a:pPr marL="457200" indent="-457200">
              <a:buAutoNum type="arabicPeriod"/>
            </a:pPr>
            <a:r>
              <a:rPr lang="en-US" sz="2400" u="sng" dirty="0" smtClean="0">
                <a:latin typeface="Times New Roman" pitchFamily="18" charset="0"/>
                <a:cs typeface="Times New Roman" pitchFamily="18" charset="0"/>
              </a:rPr>
              <a:t>p</a:t>
            </a:r>
            <a:r>
              <a:rPr lang="en-US" sz="2400" dirty="0" smtClean="0">
                <a:latin typeface="Times New Roman" pitchFamily="18" charset="0"/>
                <a:cs typeface="Times New Roman" pitchFamily="18" charset="0"/>
              </a:rPr>
              <a:t>izza, </a:t>
            </a:r>
            <a:r>
              <a:rPr lang="en-US" sz="2400" u="sng" dirty="0" smtClean="0">
                <a:latin typeface="Times New Roman" pitchFamily="18" charset="0"/>
                <a:cs typeface="Times New Roman" pitchFamily="18" charset="0"/>
              </a:rPr>
              <a:t>m</a:t>
            </a:r>
            <a:r>
              <a:rPr lang="en-US" sz="2400" dirty="0" smtClean="0">
                <a:latin typeface="Times New Roman" pitchFamily="18" charset="0"/>
                <a:cs typeface="Times New Roman" pitchFamily="18" charset="0"/>
              </a:rPr>
              <a:t>alice, </a:t>
            </a:r>
            <a:r>
              <a:rPr lang="en-US" sz="2400" u="sng" dirty="0" smtClean="0">
                <a:latin typeface="Times New Roman" pitchFamily="18" charset="0"/>
                <a:cs typeface="Times New Roman" pitchFamily="18" charset="0"/>
              </a:rPr>
              <a:t>b</a:t>
            </a:r>
            <a:r>
              <a:rPr lang="en-US" sz="2400" dirty="0" smtClean="0">
                <a:latin typeface="Times New Roman" pitchFamily="18" charset="0"/>
                <a:cs typeface="Times New Roman" pitchFamily="18" charset="0"/>
              </a:rPr>
              <a:t>ashful, </a:t>
            </a:r>
            <a:r>
              <a:rPr lang="en-US" sz="2400" u="sng" dirty="0" smtClean="0">
                <a:latin typeface="Times New Roman" pitchFamily="18" charset="0"/>
                <a:cs typeface="Times New Roman" pitchFamily="18" charset="0"/>
              </a:rPr>
              <a:t>w</a:t>
            </a:r>
            <a:r>
              <a:rPr lang="en-US" sz="2400" dirty="0" smtClean="0">
                <a:latin typeface="Times New Roman" pitchFamily="18" charset="0"/>
                <a:cs typeface="Times New Roman" pitchFamily="18" charset="0"/>
              </a:rPr>
              <a:t>ash, </a:t>
            </a:r>
            <a:r>
              <a:rPr lang="en-US" sz="2400" u="sng" dirty="0" smtClean="0">
                <a:latin typeface="Times New Roman" pitchFamily="18" charset="0"/>
                <a:cs typeface="Times New Roman" pitchFamily="18" charset="0"/>
              </a:rPr>
              <a:t>f</a:t>
            </a:r>
            <a:r>
              <a:rPr lang="en-US" sz="2400" dirty="0" smtClean="0">
                <a:latin typeface="Times New Roman" pitchFamily="18" charset="0"/>
                <a:cs typeface="Times New Roman" pitchFamily="18" charset="0"/>
              </a:rPr>
              <a:t>ather, </a:t>
            </a:r>
            <a:r>
              <a:rPr lang="en-US" sz="2400" u="sng" dirty="0" smtClean="0">
                <a:latin typeface="Times New Roman" pitchFamily="18" charset="0"/>
                <a:cs typeface="Times New Roman" pitchFamily="18" charset="0"/>
              </a:rPr>
              <a:t>v</a:t>
            </a:r>
            <a:r>
              <a:rPr lang="en-US" sz="2400" dirty="0" smtClean="0">
                <a:latin typeface="Times New Roman" pitchFamily="18" charset="0"/>
                <a:cs typeface="Times New Roman" pitchFamily="18" charset="0"/>
              </a:rPr>
              <a:t>alise</a:t>
            </a:r>
          </a:p>
          <a:p>
            <a:pPr marL="457200" indent="-457200">
              <a:buAutoNum type="arabicPeriod"/>
            </a:pPr>
            <a:r>
              <a:rPr lang="en-US" sz="2400" u="sng"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ink, </a:t>
            </a:r>
            <a:r>
              <a:rPr lang="en-US" sz="2400" u="sng"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ough, </a:t>
            </a:r>
            <a:r>
              <a:rPr lang="en-US" sz="2400" u="sng"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rash, </a:t>
            </a:r>
            <a:r>
              <a:rPr lang="en-US" sz="2400" u="sng"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istle, </a:t>
            </a:r>
            <a:r>
              <a:rPr lang="en-US" sz="2400" u="sng"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ere</a:t>
            </a:r>
          </a:p>
          <a:p>
            <a:pPr marL="457200" indent="-457200">
              <a:buAutoNum type="arabicPeriod"/>
            </a:pPr>
            <a:r>
              <a:rPr lang="en-US" sz="2400" u="sng" dirty="0" smtClean="0">
                <a:latin typeface="Times New Roman" pitchFamily="18" charset="0"/>
                <a:cs typeface="Times New Roman" pitchFamily="18" charset="0"/>
              </a:rPr>
              <a:t>F</a:t>
            </a:r>
            <a:r>
              <a:rPr lang="en-US" sz="2400" dirty="0" smtClean="0">
                <a:latin typeface="Times New Roman" pitchFamily="18" charset="0"/>
                <a:cs typeface="Times New Roman" pitchFamily="18" charset="0"/>
              </a:rPr>
              <a:t>avorite, </a:t>
            </a:r>
            <a:r>
              <a:rPr lang="en-US" sz="2400" u="sng" dirty="0" smtClean="0">
                <a:latin typeface="Times New Roman" pitchFamily="18" charset="0"/>
                <a:cs typeface="Times New Roman" pitchFamily="18" charset="0"/>
              </a:rPr>
              <a:t>s</a:t>
            </a:r>
            <a:r>
              <a:rPr lang="en-US" sz="2400" dirty="0" smtClean="0">
                <a:latin typeface="Times New Roman" pitchFamily="18" charset="0"/>
                <a:cs typeface="Times New Roman" pitchFamily="18" charset="0"/>
              </a:rPr>
              <a:t>oap, </a:t>
            </a:r>
            <a:r>
              <a:rPr lang="en-US" sz="2400" u="sng" dirty="0" smtClean="0">
                <a:latin typeface="Times New Roman" pitchFamily="18" charset="0"/>
                <a:cs typeface="Times New Roman" pitchFamily="18" charset="0"/>
              </a:rPr>
              <a:t>v</a:t>
            </a:r>
            <a:r>
              <a:rPr lang="en-US" sz="2400" dirty="0" smtClean="0">
                <a:latin typeface="Times New Roman" pitchFamily="18" charset="0"/>
                <a:cs typeface="Times New Roman" pitchFamily="18" charset="0"/>
              </a:rPr>
              <a:t>aporize, </a:t>
            </a:r>
            <a:r>
              <a:rPr lang="en-US" sz="2400" u="sng" dirty="0" smtClean="0">
                <a:latin typeface="Times New Roman" pitchFamily="18" charset="0"/>
                <a:cs typeface="Times New Roman" pitchFamily="18" charset="0"/>
              </a:rPr>
              <a:t>z</a:t>
            </a:r>
            <a:r>
              <a:rPr lang="en-US" sz="2400" dirty="0" smtClean="0">
                <a:latin typeface="Times New Roman" pitchFamily="18" charset="0"/>
                <a:cs typeface="Times New Roman" pitchFamily="18" charset="0"/>
              </a:rPr>
              <a:t>enith, </a:t>
            </a:r>
            <a:r>
              <a:rPr lang="en-US" sz="2400" u="sng" dirty="0" smtClean="0">
                <a:latin typeface="Times New Roman" pitchFamily="18" charset="0"/>
                <a:cs typeface="Times New Roman" pitchFamily="18" charset="0"/>
              </a:rPr>
              <a:t>sh</a:t>
            </a:r>
            <a:r>
              <a:rPr lang="en-US" sz="2400" dirty="0" smtClean="0">
                <a:latin typeface="Times New Roman" pitchFamily="18" charset="0"/>
                <a:cs typeface="Times New Roman" pitchFamily="18" charset="0"/>
              </a:rPr>
              <a:t>ape, </a:t>
            </a:r>
            <a:r>
              <a:rPr lang="en-US" sz="2400" u="sng"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atch</a:t>
            </a:r>
          </a:p>
          <a:p>
            <a:pPr marL="457200" indent="-457200">
              <a:buAutoNum type="arabicPeriod"/>
            </a:pPr>
            <a:r>
              <a:rPr lang="en-US" sz="2400" dirty="0" smtClean="0">
                <a:latin typeface="Times New Roman" pitchFamily="18" charset="0"/>
                <a:cs typeface="Times New Roman" pitchFamily="18" charset="0"/>
              </a:rPr>
              <a:t>Si</a:t>
            </a:r>
            <a:r>
              <a:rPr lang="en-US" sz="2400" u="sng" dirty="0" smtClean="0">
                <a:latin typeface="Times New Roman" pitchFamily="18" charset="0"/>
                <a:cs typeface="Times New Roman" pitchFamily="18" charset="0"/>
              </a:rPr>
              <a:t>ng</a:t>
            </a:r>
            <a:r>
              <a:rPr lang="en-US" sz="2400" dirty="0" smtClean="0">
                <a:latin typeface="Times New Roman" pitchFamily="18" charset="0"/>
                <a:cs typeface="Times New Roman" pitchFamily="18" charset="0"/>
              </a:rPr>
              <a:t>, bar</a:t>
            </a:r>
            <a:r>
              <a:rPr lang="en-US" sz="2400" u="sng" dirty="0" smtClean="0">
                <a:latin typeface="Times New Roman" pitchFamily="18" charset="0"/>
                <a:cs typeface="Times New Roman" pitchFamily="18" charset="0"/>
              </a:rPr>
              <a:t>k</a:t>
            </a:r>
            <a:r>
              <a:rPr lang="en-US" sz="2400" dirty="0" smtClean="0">
                <a:latin typeface="Times New Roman" pitchFamily="18" charset="0"/>
                <a:cs typeface="Times New Roman" pitchFamily="18" charset="0"/>
              </a:rPr>
              <a:t>, </a:t>
            </a:r>
            <a:r>
              <a:rPr lang="en-US" sz="2400" u="sng" dirty="0" smtClean="0">
                <a:latin typeface="Times New Roman" pitchFamily="18" charset="0"/>
                <a:cs typeface="Times New Roman" pitchFamily="18" charset="0"/>
              </a:rPr>
              <a:t>g</a:t>
            </a:r>
            <a:r>
              <a:rPr lang="en-US" sz="2400" dirty="0" smtClean="0">
                <a:latin typeface="Times New Roman" pitchFamily="18" charset="0"/>
                <a:cs typeface="Times New Roman" pitchFamily="18" charset="0"/>
              </a:rPr>
              <a:t>et </a:t>
            </a:r>
          </a:p>
          <a:p>
            <a:pPr marL="457200" indent="-457200">
              <a:buNone/>
            </a:pPr>
            <a:r>
              <a:rPr lang="en-US" sz="2400" dirty="0" smtClean="0">
                <a:latin typeface="Times New Roman" pitchFamily="18" charset="0"/>
                <a:cs typeface="Times New Roman" pitchFamily="18" charset="0"/>
              </a:rPr>
              <a:t>II) Transcribe the following words using phonemic transcription.</a:t>
            </a:r>
          </a:p>
          <a:p>
            <a:pPr marL="457200" indent="-457200">
              <a:buNone/>
            </a:pPr>
            <a:r>
              <a:rPr lang="en-US" sz="2400" dirty="0" smtClean="0">
                <a:latin typeface="Times New Roman" pitchFamily="18" charset="0"/>
                <a:cs typeface="Times New Roman" pitchFamily="18" charset="0"/>
              </a:rPr>
              <a:t>5. Monkey       8. fangs          11. badger     14. uncle</a:t>
            </a:r>
          </a:p>
          <a:p>
            <a:pPr marL="457200" indent="-457200">
              <a:buNone/>
            </a:pPr>
            <a:r>
              <a:rPr lang="en-US" sz="2400" dirty="0" smtClean="0">
                <a:latin typeface="Times New Roman" pitchFamily="18" charset="0"/>
                <a:cs typeface="Times New Roman" pitchFamily="18" charset="0"/>
              </a:rPr>
              <a:t>6. Though         9. physics      12. think        15. measure</a:t>
            </a:r>
          </a:p>
          <a:p>
            <a:pPr marL="457200" indent="-457200">
              <a:buNone/>
            </a:pPr>
            <a:r>
              <a:rPr lang="en-US" sz="2400" dirty="0" smtClean="0">
                <a:latin typeface="Times New Roman" pitchFamily="18" charset="0"/>
                <a:cs typeface="Times New Roman" pitchFamily="18" charset="0"/>
              </a:rPr>
              <a:t>7. Crabs           10. thanks      13. useful</a:t>
            </a:r>
          </a:p>
          <a:p>
            <a:pPr marL="457200" indent="-457200">
              <a:buNone/>
            </a:pPr>
            <a:r>
              <a:rPr lang="en-US" sz="2400" dirty="0" smtClean="0">
                <a:latin typeface="Times New Roman" pitchFamily="18" charset="0"/>
                <a:cs typeface="Times New Roman" pitchFamily="18" charset="0"/>
              </a:rPr>
              <a:t>III) Describe the following sounds in terms of place  and manner of articulations.</a:t>
            </a:r>
          </a:p>
          <a:p>
            <a:pPr marL="457200" indent="-457200">
              <a:buNone/>
            </a:pPr>
            <a:r>
              <a:rPr lang="en-US" sz="2400" dirty="0" smtClean="0">
                <a:latin typeface="Times New Roman" pitchFamily="18" charset="0"/>
                <a:cs typeface="Times New Roman" pitchFamily="18" charset="0"/>
              </a:rPr>
              <a:t>/f/, /h/, /g/, /Ɵ/, /n/, /r/, /ŋ/, /b/, /</a:t>
            </a:r>
            <a:r>
              <a:rPr lang="en-US" sz="2400" dirty="0" smtClean="0">
                <a:solidFill>
                  <a:schemeClr val="dk1"/>
                </a:solidFill>
              </a:rPr>
              <a:t>ʃ</a:t>
            </a:r>
            <a:r>
              <a:rPr lang="en-US" sz="2400" dirty="0" smtClean="0">
                <a:latin typeface="Times New Roman" pitchFamily="18" charset="0"/>
                <a:cs typeface="Times New Roman" pitchFamily="18" charset="0"/>
              </a:rPr>
              <a:t>/, /</a:t>
            </a:r>
            <a:r>
              <a:rPr lang="en-US" sz="2400" dirty="0" err="1" smtClean="0">
                <a:solidFill>
                  <a:schemeClr val="dk1"/>
                </a:solidFill>
              </a:rPr>
              <a:t>tʃ</a:t>
            </a:r>
            <a:r>
              <a:rPr lang="en-US" sz="2400" dirty="0" smtClean="0">
                <a:latin typeface="Times New Roman" pitchFamily="18" charset="0"/>
                <a:cs typeface="Times New Roman" pitchFamily="18" charset="0"/>
              </a:rPr>
              <a:t>/, /</a:t>
            </a:r>
            <a:r>
              <a:rPr lang="en-US" sz="2400" dirty="0" err="1" smtClean="0">
                <a:solidFill>
                  <a:schemeClr val="dk1"/>
                </a:solidFill>
              </a:rPr>
              <a:t>dʒ</a:t>
            </a:r>
            <a:r>
              <a:rPr lang="en-US" sz="2400" dirty="0" smtClean="0">
                <a:latin typeface="Times New Roman" pitchFamily="18" charset="0"/>
                <a:cs typeface="Times New Roman" pitchFamily="18" charset="0"/>
              </a:rPr>
              <a:t>/, /m/</a:t>
            </a:r>
          </a:p>
          <a:p>
            <a:pPr marL="457200" indent="-457200">
              <a:buNone/>
            </a:pPr>
            <a:r>
              <a:rPr lang="en-US" sz="2400" dirty="0" smtClean="0">
                <a:latin typeface="Times New Roman" pitchFamily="18" charset="0"/>
                <a:cs typeface="Times New Roman" pitchFamily="18" charset="0"/>
              </a:rPr>
              <a:t>IV) Come up with four minimal pairs of words in which a sound differs only in voicing status. e.g.  Pin &amp; bin= /pin/ /bin/</a:t>
            </a:r>
          </a:p>
          <a:p>
            <a:pPr marL="457200" indent="-457200">
              <a:buNone/>
            </a:pPr>
            <a:r>
              <a:rPr lang="en-US" sz="2400" dirty="0" smtClean="0">
                <a:latin typeface="Times New Roman" pitchFamily="18" charset="0"/>
                <a:cs typeface="Times New Roman" pitchFamily="18" charset="0"/>
              </a:rPr>
              <a:t>V) Look at the consonant chart and write three sets of two words that differ in manner of articulation.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77000"/>
          </a:xfrm>
        </p:spPr>
        <p:txBody>
          <a:bodyPr>
            <a:normAutofit fontScale="92500" lnSpcReduction="20000"/>
          </a:bodyPr>
          <a:lstStyle/>
          <a:p>
            <a:pPr>
              <a:buNone/>
            </a:pPr>
            <a:r>
              <a:rPr lang="en-US" dirty="0" smtClean="0"/>
              <a:t>VI) Write your name in phonemic transcription.</a:t>
            </a:r>
          </a:p>
          <a:p>
            <a:pPr>
              <a:buNone/>
            </a:pPr>
            <a:r>
              <a:rPr lang="en-US" dirty="0" smtClean="0"/>
              <a:t>VII)Write a sentence in phonemic transcription.</a:t>
            </a:r>
          </a:p>
          <a:p>
            <a:pPr>
              <a:buNone/>
            </a:pPr>
            <a:r>
              <a:rPr lang="en-US" dirty="0" smtClean="0"/>
              <a:t>VIII) Write the following sentences in regular English orthography.</a:t>
            </a:r>
          </a:p>
          <a:p>
            <a:pPr marL="514350" indent="-514350">
              <a:buAutoNum type="alphaUcParenR"/>
            </a:pPr>
            <a:r>
              <a:rPr lang="en-US" dirty="0" smtClean="0"/>
              <a:t>/</a:t>
            </a:r>
            <a:r>
              <a:rPr lang="en-US" dirty="0" err="1" smtClean="0"/>
              <a:t>Tos</a:t>
            </a:r>
            <a:r>
              <a:rPr lang="en-US" dirty="0" smtClean="0"/>
              <a:t> ᵹᴂt </a:t>
            </a:r>
            <a:r>
              <a:rPr lang="en-US" dirty="0" err="1" smtClean="0"/>
              <a:t>eŋkƏr</a:t>
            </a:r>
            <a:r>
              <a:rPr lang="en-US" dirty="0" smtClean="0"/>
              <a:t> </a:t>
            </a:r>
            <a:r>
              <a:rPr lang="en-US" dirty="0" err="1" smtClean="0"/>
              <a:t>ovr</a:t>
            </a:r>
            <a:r>
              <a:rPr lang="en-US" dirty="0" smtClean="0"/>
              <a:t> </a:t>
            </a:r>
            <a:r>
              <a:rPr lang="en-US" dirty="0" err="1" smtClean="0"/>
              <a:t>hir</a:t>
            </a:r>
            <a:r>
              <a:rPr lang="en-US" dirty="0" smtClean="0"/>
              <a:t>/</a:t>
            </a:r>
          </a:p>
          <a:p>
            <a:pPr marL="514350" indent="-514350">
              <a:buAutoNum type="alphaUcParenR"/>
            </a:pPr>
            <a:r>
              <a:rPr lang="en-US" dirty="0" smtClean="0"/>
              <a:t>/ </a:t>
            </a:r>
            <a:r>
              <a:rPr lang="en-US" dirty="0" err="1" smtClean="0"/>
              <a:t>imᴂǰinƐri</a:t>
            </a:r>
            <a:r>
              <a:rPr lang="en-US" dirty="0" smtClean="0"/>
              <a:t> </a:t>
            </a:r>
            <a:r>
              <a:rPr lang="en-US" dirty="0" err="1" smtClean="0"/>
              <a:t>kričrz</a:t>
            </a:r>
            <a:r>
              <a:rPr lang="en-US" dirty="0" smtClean="0"/>
              <a:t> </a:t>
            </a:r>
            <a:r>
              <a:rPr lang="en-US" dirty="0" err="1" smtClean="0"/>
              <a:t>lƐpt</a:t>
            </a:r>
            <a:r>
              <a:rPr lang="en-US" dirty="0" smtClean="0"/>
              <a:t> </a:t>
            </a:r>
            <a:r>
              <a:rPr lang="en-US" dirty="0" err="1" smtClean="0"/>
              <a:t>tƆrd</a:t>
            </a:r>
            <a:r>
              <a:rPr lang="en-US" dirty="0" smtClean="0"/>
              <a:t> Əs </a:t>
            </a:r>
            <a:r>
              <a:rPr lang="en-US" dirty="0" err="1" smtClean="0"/>
              <a:t>frƏmal</a:t>
            </a:r>
            <a:r>
              <a:rPr lang="en-US" dirty="0" smtClean="0"/>
              <a:t> </a:t>
            </a:r>
            <a:r>
              <a:rPr lang="en-US" dirty="0" err="1" smtClean="0"/>
              <a:t>dirƐkšƏnz</a:t>
            </a:r>
            <a:r>
              <a:rPr lang="en-US" dirty="0" smtClean="0"/>
              <a:t>/</a:t>
            </a:r>
          </a:p>
          <a:p>
            <a:pPr marL="514350" indent="-514350">
              <a:buNone/>
            </a:pPr>
            <a:r>
              <a:rPr lang="en-US" dirty="0" smtClean="0"/>
              <a:t>IX) Transcribe the following words using syllabic consonants.</a:t>
            </a:r>
          </a:p>
          <a:p>
            <a:pPr marL="514350" indent="-514350">
              <a:buNone/>
            </a:pPr>
            <a:r>
              <a:rPr lang="en-US" dirty="0" smtClean="0"/>
              <a:t>Purple, bottom, cycle, cursive, kittens, </a:t>
            </a:r>
            <a:r>
              <a:rPr lang="en-US" dirty="0" err="1" smtClean="0"/>
              <a:t>furitive</a:t>
            </a:r>
            <a:endParaRPr lang="en-US" dirty="0" smtClean="0"/>
          </a:p>
          <a:p>
            <a:pPr marL="514350" indent="-514350">
              <a:buNone/>
            </a:pPr>
            <a:r>
              <a:rPr lang="en-US" dirty="0" smtClean="0"/>
              <a:t>X)Figure out the rule that determines when each allophone of the phoneme/l/ occurs.</a:t>
            </a:r>
          </a:p>
          <a:p>
            <a:pPr marL="514350" indent="-514350">
              <a:buNone/>
            </a:pPr>
            <a:r>
              <a:rPr lang="en-US" dirty="0" smtClean="0"/>
              <a:t>[lip]   lip       [lay]   lie   [</a:t>
            </a:r>
            <a:r>
              <a:rPr lang="en-US" dirty="0" err="1" smtClean="0"/>
              <a:t>plei</a:t>
            </a:r>
            <a:r>
              <a:rPr lang="en-US" dirty="0" smtClean="0"/>
              <a:t>]   play     [</a:t>
            </a:r>
            <a:r>
              <a:rPr lang="en-US" dirty="0" err="1" smtClean="0"/>
              <a:t>klu</a:t>
            </a:r>
            <a:r>
              <a:rPr lang="en-US" dirty="0" smtClean="0"/>
              <a:t>]   clue    </a:t>
            </a:r>
          </a:p>
          <a:p>
            <a:pPr marL="514350" indent="-514350">
              <a:buNone/>
            </a:pPr>
            <a:endParaRPr lang="en-US" dirty="0" smtClean="0"/>
          </a:p>
          <a:p>
            <a:pPr marL="514350" indent="-514350">
              <a:buNone/>
            </a:pPr>
            <a:r>
              <a:rPr lang="en-US" dirty="0" smtClean="0"/>
              <a:t>[</a:t>
            </a:r>
            <a:r>
              <a:rPr lang="en-US" dirty="0" err="1" smtClean="0"/>
              <a:t>pil</a:t>
            </a:r>
            <a:r>
              <a:rPr lang="en-US" dirty="0" smtClean="0"/>
              <a:t>]   pill    [</a:t>
            </a:r>
            <a:r>
              <a:rPr lang="en-US" dirty="0" err="1" smtClean="0"/>
              <a:t>ayl</a:t>
            </a:r>
            <a:r>
              <a:rPr lang="en-US" dirty="0" smtClean="0"/>
              <a:t>]   isle     [</a:t>
            </a:r>
            <a:r>
              <a:rPr lang="en-US" dirty="0" err="1" smtClean="0"/>
              <a:t>blu</a:t>
            </a:r>
            <a:r>
              <a:rPr lang="en-US" dirty="0" smtClean="0"/>
              <a:t>]    blue   [</a:t>
            </a:r>
            <a:r>
              <a:rPr lang="en-US" dirty="0" err="1" smtClean="0"/>
              <a:t>glu</a:t>
            </a:r>
            <a:r>
              <a:rPr lang="en-US" dirty="0" smtClean="0"/>
              <a:t>]    glue </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00800"/>
          </a:xfrm>
        </p:spPr>
        <p:txBody>
          <a:bodyPr>
            <a:normAutofit lnSpcReduction="10000"/>
          </a:bodyPr>
          <a:lstStyle/>
          <a:p>
            <a:pPr algn="ctr">
              <a:buNone/>
            </a:pPr>
            <a:r>
              <a:rPr lang="en-US" dirty="0" smtClean="0"/>
              <a:t>Morphology (Words and their parts)</a:t>
            </a:r>
          </a:p>
          <a:p>
            <a:pPr>
              <a:buNone/>
            </a:pPr>
            <a:r>
              <a:rPr lang="en-US" dirty="0" smtClean="0"/>
              <a:t>Morphology: ( a Greek word) study of the system of rules underlying our knowledge of the structure of words.</a:t>
            </a:r>
          </a:p>
          <a:p>
            <a:pPr>
              <a:buNone/>
            </a:pPr>
            <a:r>
              <a:rPr lang="en-US" dirty="0" smtClean="0"/>
              <a:t>Morphology is closely linked to the study of lexicon (which refers to our mental dictionary)</a:t>
            </a:r>
          </a:p>
          <a:p>
            <a:pPr>
              <a:buNone/>
            </a:pPr>
            <a:r>
              <a:rPr lang="en-US" dirty="0" smtClean="0"/>
              <a:t>Our mental dictionary stores </a:t>
            </a:r>
            <a:r>
              <a:rPr lang="en-US" dirty="0" err="1" smtClean="0"/>
              <a:t>infn</a:t>
            </a:r>
            <a:r>
              <a:rPr lang="en-US" dirty="0" smtClean="0"/>
              <a:t>. About words and the lexical rules that we use to build them.</a:t>
            </a:r>
          </a:p>
          <a:p>
            <a:pPr>
              <a:buNone/>
            </a:pPr>
            <a:r>
              <a:rPr lang="en-US" dirty="0" smtClean="0"/>
              <a:t>Word: is a unit of language to which meaning is attached.</a:t>
            </a:r>
          </a:p>
          <a:p>
            <a:pPr>
              <a:buNone/>
            </a:pPr>
            <a:r>
              <a:rPr lang="en-US" dirty="0" smtClean="0"/>
              <a:t>What is then the difference b/n a word &amp; a morpheme? Do they mean the same?</a:t>
            </a: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534400" cy="6629400"/>
          </a:xfrm>
        </p:spPr>
        <p:txBody>
          <a:bodyPr/>
          <a:lstStyle/>
          <a:p>
            <a:pPr>
              <a:buNone/>
            </a:pPr>
            <a:r>
              <a:rPr lang="en-US" dirty="0" smtClean="0"/>
              <a:t>Morpheme is the smallest unit of meaning in a word.</a:t>
            </a:r>
          </a:p>
          <a:p>
            <a:pPr>
              <a:buNone/>
            </a:pPr>
            <a:r>
              <a:rPr lang="en-US" dirty="0" smtClean="0"/>
              <a:t>e.g. The </a:t>
            </a:r>
            <a:r>
              <a:rPr lang="en-US" dirty="0" err="1" smtClean="0"/>
              <a:t>minnly</a:t>
            </a:r>
            <a:r>
              <a:rPr lang="en-US" dirty="0" smtClean="0"/>
              <a:t> </a:t>
            </a:r>
            <a:r>
              <a:rPr lang="en-US" dirty="0" err="1" smtClean="0"/>
              <a:t>earks</a:t>
            </a:r>
            <a:r>
              <a:rPr lang="en-US" dirty="0" smtClean="0"/>
              <a:t> </a:t>
            </a:r>
            <a:r>
              <a:rPr lang="en-US" dirty="0" err="1" smtClean="0"/>
              <a:t>yodded</a:t>
            </a:r>
            <a:r>
              <a:rPr lang="en-US" dirty="0" smtClean="0"/>
              <a:t> both </a:t>
            </a:r>
            <a:r>
              <a:rPr lang="en-US" dirty="0" err="1" smtClean="0"/>
              <a:t>thunkish</a:t>
            </a:r>
            <a:r>
              <a:rPr lang="en-US" dirty="0" smtClean="0"/>
              <a:t> </a:t>
            </a:r>
            <a:r>
              <a:rPr lang="en-US" dirty="0" err="1" smtClean="0"/>
              <a:t>blonks</a:t>
            </a:r>
            <a:r>
              <a:rPr lang="en-US" dirty="0" smtClean="0"/>
              <a:t>. </a:t>
            </a:r>
          </a:p>
          <a:p>
            <a:pPr>
              <a:buNone/>
            </a:pPr>
            <a:r>
              <a:rPr lang="en-US" dirty="0" smtClean="0"/>
              <a:t>Can’t we guess something by following syntactic category? </a:t>
            </a:r>
          </a:p>
          <a:p>
            <a:pPr>
              <a:buNone/>
            </a:pPr>
            <a:r>
              <a:rPr lang="en-US" dirty="0" smtClean="0"/>
              <a:t>Syntactic category: set of words that share a significant number of grammatical characteristics.</a:t>
            </a:r>
          </a:p>
          <a:p>
            <a:pPr>
              <a:buNone/>
            </a:pPr>
            <a:r>
              <a:rPr lang="en-US" dirty="0" smtClean="0"/>
              <a:t>Compare morpheme with syllable.</a:t>
            </a:r>
          </a:p>
          <a:p>
            <a:pPr>
              <a:buNone/>
            </a:pPr>
            <a:r>
              <a:rPr lang="en-US" dirty="0" smtClean="0"/>
              <a:t>e.g. Mississippi</a:t>
            </a:r>
          </a:p>
          <a:p>
            <a:pPr>
              <a:buNone/>
            </a:pPr>
            <a:r>
              <a:rPr lang="en-US" dirty="0" smtClean="0"/>
              <a:t>So, words can be etymologically  different.</a:t>
            </a:r>
          </a:p>
          <a:p>
            <a:pPr>
              <a:buNone/>
            </a:pP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77000"/>
          </a:xfrm>
        </p:spPr>
        <p:txBody>
          <a:bodyPr>
            <a:normAutofit fontScale="25000" lnSpcReduction="20000"/>
          </a:bodyPr>
          <a:lstStyle/>
          <a:p>
            <a:pPr>
              <a:buNone/>
            </a:pPr>
            <a:r>
              <a:rPr lang="en-US" sz="12800" dirty="0" err="1" smtClean="0"/>
              <a:t>Monomorphemic</a:t>
            </a:r>
            <a:r>
              <a:rPr lang="en-US" sz="12800" dirty="0" smtClean="0"/>
              <a:t> / </a:t>
            </a:r>
            <a:r>
              <a:rPr lang="en-US" sz="12800" dirty="0" err="1" smtClean="0"/>
              <a:t>polymorphemic</a:t>
            </a:r>
            <a:r>
              <a:rPr lang="en-US" sz="12800" dirty="0" smtClean="0"/>
              <a:t> [ cat, box, racehorse, grammaticality]</a:t>
            </a:r>
          </a:p>
          <a:p>
            <a:pPr>
              <a:buNone/>
            </a:pPr>
            <a:r>
              <a:rPr lang="en-US" sz="12800" dirty="0" smtClean="0"/>
              <a:t>Etymology: history of the origin of a word.</a:t>
            </a:r>
          </a:p>
          <a:p>
            <a:pPr>
              <a:buNone/>
            </a:pPr>
            <a:r>
              <a:rPr lang="en-US" sz="12800" dirty="0" smtClean="0"/>
              <a:t>Word classes: the classical division Vs syntactic category ( determiners, quantifiers, numerals, pronoun, degree words, conjunctions…)</a:t>
            </a:r>
          </a:p>
          <a:p>
            <a:pPr>
              <a:buNone/>
            </a:pPr>
            <a:r>
              <a:rPr lang="en-US" sz="12800" dirty="0" smtClean="0"/>
              <a:t>Syntactic categories would be divided into:</a:t>
            </a:r>
          </a:p>
          <a:p>
            <a:pPr>
              <a:buNone/>
            </a:pPr>
            <a:r>
              <a:rPr lang="en-US" sz="12800" dirty="0" smtClean="0"/>
              <a:t>Content words: words with lexical meanings.</a:t>
            </a:r>
          </a:p>
          <a:p>
            <a:pPr>
              <a:buNone/>
            </a:pPr>
            <a:r>
              <a:rPr lang="en-US" sz="12800" dirty="0" smtClean="0"/>
              <a:t>Function words: words which do not accept new members/have no </a:t>
            </a:r>
            <a:r>
              <a:rPr lang="en-US" sz="12800" dirty="0" err="1" smtClean="0"/>
              <a:t>contentful</a:t>
            </a:r>
            <a:r>
              <a:rPr lang="en-US" sz="12800" dirty="0" smtClean="0"/>
              <a:t> meanings / defined in terms of their use or function.</a:t>
            </a:r>
          </a:p>
          <a:p>
            <a:pPr>
              <a:buNone/>
            </a:pPr>
            <a:r>
              <a:rPr lang="en-US" sz="12800" dirty="0" smtClean="0"/>
              <a:t>So the prior are open class &amp; the latter closed class words.</a:t>
            </a:r>
          </a:p>
          <a:p>
            <a:pPr>
              <a:buNone/>
            </a:pPr>
            <a:endParaRPr lang="en-US" sz="12800" dirty="0" smtClean="0"/>
          </a:p>
          <a:p>
            <a:pPr>
              <a:buNone/>
            </a:pPr>
            <a:endParaRPr lang="en-US" sz="12800"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477000"/>
          </a:xfrm>
        </p:spPr>
        <p:txBody>
          <a:bodyPr>
            <a:normAutofit fontScale="92500" lnSpcReduction="10000"/>
          </a:bodyPr>
          <a:lstStyle/>
          <a:p>
            <a:pPr>
              <a:buNone/>
            </a:pPr>
            <a:r>
              <a:rPr lang="en-US" dirty="0" smtClean="0"/>
              <a:t>Determiners: the, a, that, his, </a:t>
            </a:r>
            <a:r>
              <a:rPr lang="en-US" dirty="0" err="1" smtClean="0"/>
              <a:t>my,those</a:t>
            </a:r>
            <a:r>
              <a:rPr lang="en-US" dirty="0" smtClean="0"/>
              <a:t>…</a:t>
            </a:r>
          </a:p>
          <a:p>
            <a:pPr>
              <a:buNone/>
            </a:pPr>
            <a:r>
              <a:rPr lang="en-US" dirty="0" smtClean="0"/>
              <a:t>Numerals: one, ten, eighth, second…</a:t>
            </a:r>
          </a:p>
          <a:p>
            <a:pPr>
              <a:buNone/>
            </a:pPr>
            <a:r>
              <a:rPr lang="en-US" dirty="0" smtClean="0"/>
              <a:t>Quantifiers: all, each, every, both…</a:t>
            </a:r>
          </a:p>
          <a:p>
            <a:pPr>
              <a:buNone/>
            </a:pPr>
            <a:r>
              <a:rPr lang="en-US" dirty="0" smtClean="0"/>
              <a:t>Pronoun: they, she…</a:t>
            </a:r>
          </a:p>
          <a:p>
            <a:pPr>
              <a:buNone/>
            </a:pPr>
            <a:r>
              <a:rPr lang="en-US" dirty="0" err="1" smtClean="0"/>
              <a:t>Prepositins</a:t>
            </a:r>
            <a:r>
              <a:rPr lang="en-US" dirty="0" smtClean="0"/>
              <a:t>: without, in, above , around…</a:t>
            </a:r>
          </a:p>
          <a:p>
            <a:pPr>
              <a:buNone/>
            </a:pPr>
            <a:r>
              <a:rPr lang="en-US" dirty="0" smtClean="0"/>
              <a:t>Conjunctions: coordinating/</a:t>
            </a:r>
            <a:r>
              <a:rPr lang="en-US" dirty="0" err="1" smtClean="0"/>
              <a:t>subbordinating</a:t>
            </a:r>
            <a:endParaRPr lang="en-US" dirty="0" smtClean="0"/>
          </a:p>
          <a:p>
            <a:pPr>
              <a:buNone/>
            </a:pPr>
            <a:r>
              <a:rPr lang="en-US" dirty="0" smtClean="0"/>
              <a:t>Degree words: very, so, quite, rather, too, </a:t>
            </a:r>
          </a:p>
          <a:p>
            <a:pPr>
              <a:buNone/>
            </a:pPr>
            <a:r>
              <a:rPr lang="en-US" dirty="0" smtClean="0"/>
              <a:t>Auxiliary: have, be, do</a:t>
            </a:r>
          </a:p>
          <a:p>
            <a:pPr>
              <a:buNone/>
            </a:pPr>
            <a:r>
              <a:rPr lang="en-US" dirty="0" smtClean="0"/>
              <a:t>Modal: may, might, can, could, will, would, must…</a:t>
            </a:r>
          </a:p>
          <a:p>
            <a:pPr>
              <a:buNone/>
            </a:pPr>
            <a:r>
              <a:rPr lang="en-US" dirty="0" smtClean="0"/>
              <a:t>Root morphemes: morphemes to which an affix can attach.</a:t>
            </a:r>
          </a:p>
          <a:p>
            <a:pPr>
              <a:buNone/>
            </a:pPr>
            <a:r>
              <a:rPr lang="en-US" dirty="0" smtClean="0"/>
              <a:t>e.g. friend-friendly, friendliness. Unfriendly…</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400800"/>
          </a:xfrm>
        </p:spPr>
        <p:txBody>
          <a:bodyPr>
            <a:normAutofit lnSpcReduction="10000"/>
          </a:bodyPr>
          <a:lstStyle/>
          <a:p>
            <a:pPr>
              <a:buNone/>
            </a:pPr>
            <a:r>
              <a:rPr lang="en-US" dirty="0" smtClean="0"/>
              <a:t>Bound root morpheme: non-affix morphemes  that cannot stand alone like perceive, deceive, receive etc.</a:t>
            </a:r>
          </a:p>
          <a:p>
            <a:pPr>
              <a:buNone/>
            </a:pPr>
            <a:r>
              <a:rPr lang="en-US" dirty="0" smtClean="0"/>
              <a:t>Productive rules: rules regularly used in the formation of new words/forms of words.</a:t>
            </a:r>
          </a:p>
          <a:p>
            <a:pPr>
              <a:buNone/>
            </a:pPr>
            <a:r>
              <a:rPr lang="en-US" dirty="0" smtClean="0"/>
              <a:t>e.g. deactivation, unemployment…</a:t>
            </a:r>
          </a:p>
          <a:p>
            <a:pPr>
              <a:buNone/>
            </a:pPr>
            <a:r>
              <a:rPr lang="en-US" dirty="0" smtClean="0"/>
              <a:t>Derivational affixation: affix that attach to a morpheme or word to derive a new word.</a:t>
            </a:r>
          </a:p>
          <a:p>
            <a:pPr>
              <a:buNone/>
            </a:pPr>
            <a:r>
              <a:rPr lang="en-US" dirty="0" smtClean="0"/>
              <a:t>e.g. -able= like, read, think</a:t>
            </a:r>
          </a:p>
          <a:p>
            <a:pPr>
              <a:buNone/>
            </a:pPr>
            <a:r>
              <a:rPr lang="en-US" dirty="0" smtClean="0"/>
              <a:t>        -</a:t>
            </a:r>
            <a:r>
              <a:rPr lang="en-US" dirty="0" err="1" smtClean="0"/>
              <a:t>ity</a:t>
            </a:r>
            <a:r>
              <a:rPr lang="en-US" dirty="0" smtClean="0"/>
              <a:t>=</a:t>
            </a:r>
            <a:r>
              <a:rPr lang="en-US" dirty="0" err="1" smtClean="0"/>
              <a:t>devine</a:t>
            </a:r>
            <a:r>
              <a:rPr lang="en-US" dirty="0" smtClean="0"/>
              <a:t>, serene, obscene</a:t>
            </a:r>
          </a:p>
          <a:p>
            <a:pPr>
              <a:buNone/>
            </a:pPr>
            <a:r>
              <a:rPr lang="en-US" dirty="0" smtClean="0"/>
              <a:t>Use: -</a:t>
            </a:r>
            <a:r>
              <a:rPr lang="en-US" dirty="0" err="1" smtClean="0"/>
              <a:t>ize</a:t>
            </a:r>
            <a:r>
              <a:rPr lang="en-US" dirty="0" smtClean="0"/>
              <a:t>, -</a:t>
            </a:r>
            <a:r>
              <a:rPr lang="en-US" dirty="0" err="1" smtClean="0"/>
              <a:t>ly</a:t>
            </a:r>
            <a:r>
              <a:rPr lang="en-US" dirty="0" smtClean="0"/>
              <a:t>, -</a:t>
            </a:r>
            <a:r>
              <a:rPr lang="en-US" dirty="0" err="1" smtClean="0"/>
              <a:t>ment</a:t>
            </a:r>
            <a:r>
              <a:rPr lang="en-US" dirty="0" smtClean="0"/>
              <a:t>, -</a:t>
            </a:r>
            <a:r>
              <a:rPr lang="en-US" dirty="0" err="1" smtClean="0"/>
              <a:t>ness,-ful</a:t>
            </a:r>
            <a:r>
              <a:rPr lang="en-US" dirty="0" smtClean="0"/>
              <a:t>, ex-, anti-, de-, in-,</a:t>
            </a:r>
          </a:p>
          <a:p>
            <a:pPr>
              <a:buNone/>
            </a:pPr>
            <a:r>
              <a:rPr lang="en-US" dirty="0" smtClean="0"/>
              <a:t>Un-, </a:t>
            </a:r>
            <a:r>
              <a:rPr lang="en-US" dirty="0" err="1" smtClean="0"/>
              <a:t>dis</a:t>
            </a:r>
            <a:r>
              <a:rPr lang="en-US" dirty="0" smtClean="0"/>
              <a:t>-, anti-, etc. add more </a:t>
            </a: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lstStyle/>
          <a:p>
            <a:pPr>
              <a:buNone/>
            </a:pPr>
            <a:r>
              <a:rPr lang="en-US" dirty="0" smtClean="0"/>
              <a:t>Affixation and our mental lexicon</a:t>
            </a:r>
          </a:p>
          <a:p>
            <a:pPr>
              <a:buNone/>
            </a:pPr>
            <a:r>
              <a:rPr lang="en-US" dirty="0" smtClean="0"/>
              <a:t>A process of adding sound or morpheme to form the meaning or function of a word is called affixation.</a:t>
            </a:r>
          </a:p>
          <a:p>
            <a:pPr>
              <a:buNone/>
            </a:pPr>
            <a:r>
              <a:rPr lang="en-US" dirty="0" smtClean="0"/>
              <a:t>Affixes are bound forms that are added to:</a:t>
            </a:r>
          </a:p>
          <a:p>
            <a:pPr marL="514350" indent="-514350">
              <a:buAutoNum type="alphaLcParenR"/>
            </a:pPr>
            <a:r>
              <a:rPr lang="en-US" dirty="0" smtClean="0"/>
              <a:t>The beginning of a word (prefix)       un-like, </a:t>
            </a:r>
            <a:r>
              <a:rPr lang="en-US" dirty="0" err="1" smtClean="0"/>
              <a:t>dis</a:t>
            </a:r>
            <a:r>
              <a:rPr lang="en-US" dirty="0" smtClean="0"/>
              <a:t>- entangle, pre- condition etc.</a:t>
            </a:r>
          </a:p>
          <a:p>
            <a:pPr marL="514350" indent="-514350">
              <a:buAutoNum type="alphaLcParenR"/>
            </a:pPr>
            <a:r>
              <a:rPr lang="en-US" dirty="0" smtClean="0"/>
              <a:t>The end of a word (suffix)         read-able, kind-</a:t>
            </a:r>
            <a:r>
              <a:rPr lang="en-US" dirty="0" err="1" smtClean="0"/>
              <a:t>ness</a:t>
            </a:r>
            <a:r>
              <a:rPr lang="en-US" dirty="0" smtClean="0"/>
              <a:t>, child-</a:t>
            </a:r>
            <a:r>
              <a:rPr lang="en-US" dirty="0" err="1" smtClean="0"/>
              <a:t>ish</a:t>
            </a:r>
            <a:r>
              <a:rPr lang="en-US" dirty="0" smtClean="0"/>
              <a:t> etc.</a:t>
            </a:r>
          </a:p>
          <a:p>
            <a:pPr marL="514350" indent="-514350">
              <a:buAutoNum type="alphaLcParenR"/>
            </a:pPr>
            <a:r>
              <a:rPr lang="en-US" dirty="0" smtClean="0"/>
              <a:t>The middle of a word (infix) </a:t>
            </a:r>
            <a:endParaRPr lang="en-US" dirty="0"/>
          </a:p>
        </p:txBody>
      </p:sp>
      <p:cxnSp>
        <p:nvCxnSpPr>
          <p:cNvPr id="5" name="Straight Arrow Connector 4"/>
          <p:cNvCxnSpPr/>
          <p:nvPr/>
        </p:nvCxnSpPr>
        <p:spPr>
          <a:xfrm>
            <a:off x="6248400" y="32766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5486400" y="43434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534400" cy="6400800"/>
          </a:xfrm>
        </p:spPr>
        <p:txBody>
          <a:bodyPr>
            <a:normAutofit lnSpcReduction="10000"/>
          </a:bodyPr>
          <a:lstStyle/>
          <a:p>
            <a:r>
              <a:rPr lang="en-US" dirty="0" smtClean="0"/>
              <a:t>Inflectional Affixes: are affixes which do not change the category of the word to which they attach, nor do they create new dictionary entries. They simply add grammatical information to the existing word. E.g. verb forms for 3</a:t>
            </a:r>
            <a:r>
              <a:rPr lang="en-US" baseline="30000" dirty="0" smtClean="0"/>
              <a:t>rd</a:t>
            </a:r>
            <a:r>
              <a:rPr lang="en-US" dirty="0" smtClean="0"/>
              <a:t> person singular, past forms, -</a:t>
            </a:r>
            <a:r>
              <a:rPr lang="en-US" dirty="0" err="1" smtClean="0"/>
              <a:t>ing</a:t>
            </a:r>
            <a:r>
              <a:rPr lang="en-US" dirty="0" smtClean="0"/>
              <a:t> forms of verbs, or possessive and plural forms of nouns, or comparative and superlative forms of regular adjectives -er, -</a:t>
            </a:r>
            <a:r>
              <a:rPr lang="en-US" dirty="0" err="1" smtClean="0"/>
              <a:t>est</a:t>
            </a:r>
            <a:r>
              <a:rPr lang="en-US" dirty="0" smtClean="0"/>
              <a:t>: are all inflectional affixes.</a:t>
            </a:r>
          </a:p>
          <a:p>
            <a:r>
              <a:rPr lang="en-US" dirty="0" smtClean="0"/>
              <a:t>However, unlike these affixes there are derivational affixes that attach to other morphemes to form new words which are separate entries in our mental dictionary, or lexicon. E.g. re-, per-, de- and con-      </a:t>
            </a:r>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534400" cy="6400800"/>
          </a:xfrm>
        </p:spPr>
        <p:txBody>
          <a:bodyPr>
            <a:normAutofit fontScale="92500" lnSpcReduction="20000"/>
          </a:bodyPr>
          <a:lstStyle/>
          <a:p>
            <a:r>
              <a:rPr lang="en-US" dirty="0" smtClean="0"/>
              <a:t>Derivational affixation (suffix): </a:t>
            </a:r>
          </a:p>
          <a:p>
            <a:r>
              <a:rPr lang="en-US" dirty="0" smtClean="0"/>
              <a:t>Verb to adjective: verb + able= readable, likable, thinkable</a:t>
            </a:r>
          </a:p>
          <a:p>
            <a:r>
              <a:rPr lang="en-US" dirty="0" smtClean="0"/>
              <a:t>Adjective to noun: </a:t>
            </a:r>
            <a:r>
              <a:rPr lang="en-US" dirty="0" err="1" smtClean="0"/>
              <a:t>Adjective+ity</a:t>
            </a:r>
            <a:r>
              <a:rPr lang="en-US" dirty="0" smtClean="0"/>
              <a:t>= serenity, divinity, obscenity</a:t>
            </a:r>
          </a:p>
          <a:p>
            <a:r>
              <a:rPr lang="en-US" dirty="0" smtClean="0"/>
              <a:t>Verb to noun: verb + </a:t>
            </a:r>
            <a:r>
              <a:rPr lang="en-US" dirty="0" err="1" smtClean="0"/>
              <a:t>ment</a:t>
            </a:r>
            <a:r>
              <a:rPr lang="en-US" dirty="0" smtClean="0"/>
              <a:t>= excitement, realignment, deportment, appeasement</a:t>
            </a:r>
          </a:p>
          <a:p>
            <a:r>
              <a:rPr lang="en-US" dirty="0" smtClean="0"/>
              <a:t>Adjective + </a:t>
            </a:r>
            <a:r>
              <a:rPr lang="en-US" dirty="0" err="1" smtClean="0"/>
              <a:t>ness</a:t>
            </a:r>
            <a:r>
              <a:rPr lang="en-US" dirty="0" smtClean="0"/>
              <a:t>=noun: loneliness, happiness, churlishness, baldness</a:t>
            </a:r>
          </a:p>
          <a:p>
            <a:r>
              <a:rPr lang="en-US" dirty="0" err="1" smtClean="0"/>
              <a:t>Adjective+ize</a:t>
            </a:r>
            <a:r>
              <a:rPr lang="en-US" dirty="0" smtClean="0"/>
              <a:t>=verb: regularize, sensationalize, legalize</a:t>
            </a:r>
          </a:p>
          <a:p>
            <a:r>
              <a:rPr lang="en-US" dirty="0" err="1" smtClean="0"/>
              <a:t>Adjective+ly</a:t>
            </a:r>
            <a:r>
              <a:rPr lang="en-US" dirty="0" smtClean="0"/>
              <a:t>= adverb: fortunately, possibly, quickly    </a:t>
            </a:r>
          </a:p>
          <a:p>
            <a:r>
              <a:rPr lang="en-US" dirty="0" smtClean="0"/>
              <a:t>In English, there are also other word formation processes such as: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lstStyle/>
          <a:p>
            <a:pPr algn="just">
              <a:buFont typeface="Wingdings" pitchFamily="2" charset="2"/>
              <a:buChar char="v"/>
            </a:pPr>
            <a:r>
              <a:rPr lang="en-US" dirty="0" smtClean="0">
                <a:latin typeface="Times New Roman" panose="02020603050405020304" pitchFamily="18" charset="0"/>
                <a:cs typeface="Times New Roman" panose="02020603050405020304" pitchFamily="18" charset="0"/>
              </a:rPr>
              <a:t> When </a:t>
            </a:r>
            <a:r>
              <a:rPr lang="en-US" dirty="0">
                <a:latin typeface="Times New Roman" panose="02020603050405020304" pitchFamily="18" charset="0"/>
                <a:cs typeface="Times New Roman" panose="02020603050405020304" pitchFamily="18" charset="0"/>
              </a:rPr>
              <a:t>we study phonetics, we will be able to determine:</a:t>
            </a:r>
          </a:p>
          <a:p>
            <a:pPr lvl="0" algn="just"/>
            <a:r>
              <a:rPr lang="en-US" dirty="0">
                <a:latin typeface="Times New Roman" panose="02020603050405020304" pitchFamily="18" charset="0"/>
                <a:cs typeface="Times New Roman" panose="02020603050405020304" pitchFamily="18" charset="0"/>
              </a:rPr>
              <a:t>What </a:t>
            </a:r>
            <a:r>
              <a:rPr lang="en-US" b="1" dirty="0">
                <a:solidFill>
                  <a:srgbClr val="FF0000"/>
                </a:solidFill>
                <a:latin typeface="Times New Roman" panose="02020603050405020304" pitchFamily="18" charset="0"/>
                <a:cs typeface="Times New Roman" panose="02020603050405020304" pitchFamily="18" charset="0"/>
              </a:rPr>
              <a:t>speech sounds </a:t>
            </a:r>
            <a:r>
              <a:rPr lang="en-US" dirty="0">
                <a:latin typeface="Times New Roman" panose="02020603050405020304" pitchFamily="18" charset="0"/>
                <a:cs typeface="Times New Roman" panose="02020603050405020304" pitchFamily="18" charset="0"/>
              </a:rPr>
              <a:t>are</a:t>
            </a:r>
          </a:p>
          <a:p>
            <a:pPr lvl="0" algn="just"/>
            <a:r>
              <a:rPr lang="en-US" dirty="0">
                <a:latin typeface="Times New Roman" panose="02020603050405020304" pitchFamily="18" charset="0"/>
                <a:cs typeface="Times New Roman" panose="02020603050405020304" pitchFamily="18" charset="0"/>
              </a:rPr>
              <a:t>How they vary one another</a:t>
            </a:r>
          </a:p>
          <a:p>
            <a:pPr lvl="0" algn="just"/>
            <a:r>
              <a:rPr lang="en-US" dirty="0">
                <a:latin typeface="Times New Roman" panose="02020603050405020304" pitchFamily="18" charset="0"/>
                <a:cs typeface="Times New Roman" panose="02020603050405020304" pitchFamily="18" charset="0"/>
              </a:rPr>
              <a:t>How they would be described and </a:t>
            </a:r>
            <a:endParaRPr lang="en-US" dirty="0" smtClean="0">
              <a:latin typeface="Times New Roman" panose="02020603050405020304" pitchFamily="18" charset="0"/>
              <a:cs typeface="Times New Roman" panose="02020603050405020304" pitchFamily="18" charset="0"/>
            </a:endParaRPr>
          </a:p>
          <a:p>
            <a:pPr lvl="0" algn="just">
              <a:buFont typeface="Wingdings" pitchFamily="2" charset="2"/>
              <a:buChar char="v"/>
            </a:pPr>
            <a:r>
              <a:rPr lang="en-US" dirty="0" smtClean="0">
                <a:latin typeface="Times New Roman" panose="02020603050405020304" pitchFamily="18" charset="0"/>
                <a:cs typeface="Times New Roman" panose="02020603050405020304" pitchFamily="18" charset="0"/>
              </a:rPr>
              <a:t>studying </a:t>
            </a:r>
            <a:r>
              <a:rPr lang="en-US" dirty="0">
                <a:latin typeface="Times New Roman" panose="02020603050405020304" pitchFamily="18" charset="0"/>
                <a:cs typeface="Times New Roman" panose="02020603050405020304" pitchFamily="18" charset="0"/>
              </a:rPr>
              <a:t>this area will be very much important for teachers of English to overcome its complexity as the system of spelling is not </a:t>
            </a:r>
            <a:r>
              <a:rPr lang="en-US" i="1" dirty="0">
                <a:solidFill>
                  <a:srgbClr val="FF0000"/>
                </a:solidFill>
                <a:latin typeface="Times New Roman" panose="02020603050405020304" pitchFamily="18" charset="0"/>
                <a:cs typeface="Times New Roman" panose="02020603050405020304" pitchFamily="18" charset="0"/>
              </a:rPr>
              <a:t>wholly phonetic</a:t>
            </a:r>
            <a:r>
              <a:rPr lang="en-US" dirty="0">
                <a:latin typeface="Times New Roman" panose="02020603050405020304" pitchFamily="18" charset="0"/>
                <a:cs typeface="Times New Roman" panose="02020603050405020304" pitchFamily="18" charset="0"/>
              </a:rPr>
              <a:t>.</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86800" cy="6400800"/>
          </a:xfrm>
        </p:spPr>
        <p:txBody>
          <a:bodyPr/>
          <a:lstStyle/>
          <a:p>
            <a:r>
              <a:rPr lang="en-US" dirty="0" smtClean="0"/>
              <a:t>Derivational affixation (prefix):</a:t>
            </a:r>
          </a:p>
          <a:p>
            <a:r>
              <a:rPr lang="en-US" dirty="0" err="1" smtClean="0"/>
              <a:t>Ex+noun</a:t>
            </a:r>
            <a:r>
              <a:rPr lang="en-US" dirty="0" smtClean="0"/>
              <a:t>=noun ex-president, ex-friend</a:t>
            </a:r>
          </a:p>
          <a:p>
            <a:pPr>
              <a:buNone/>
            </a:pPr>
            <a:r>
              <a:rPr lang="en-US" dirty="0" err="1" smtClean="0"/>
              <a:t>Ex+verb</a:t>
            </a:r>
            <a:r>
              <a:rPr lang="en-US" dirty="0" smtClean="0"/>
              <a:t>= * ex-mystify, ex-activate (can’t attach)</a:t>
            </a:r>
          </a:p>
          <a:p>
            <a:pPr>
              <a:buNone/>
            </a:pPr>
            <a:r>
              <a:rPr lang="en-US" dirty="0" err="1" smtClean="0"/>
              <a:t>Ex+adjective</a:t>
            </a:r>
            <a:r>
              <a:rPr lang="en-US" dirty="0" smtClean="0"/>
              <a:t>=* ex-modern, ex-fixable(can’t attach)</a:t>
            </a:r>
          </a:p>
          <a:p>
            <a:pPr>
              <a:buNone/>
            </a:pPr>
            <a:r>
              <a:rPr lang="en-US" dirty="0" err="1" smtClean="0"/>
              <a:t>Anti+noun</a:t>
            </a:r>
            <a:r>
              <a:rPr lang="en-US" dirty="0" smtClean="0"/>
              <a:t>=noun anti-depressant, anti-establishment</a:t>
            </a:r>
          </a:p>
          <a:p>
            <a:pPr>
              <a:buNone/>
            </a:pPr>
            <a:r>
              <a:rPr lang="en-US" dirty="0" smtClean="0"/>
              <a:t>De +verb=verb de-activate, de-nude</a:t>
            </a:r>
          </a:p>
          <a:p>
            <a:pPr>
              <a:buNone/>
            </a:pPr>
            <a:r>
              <a:rPr lang="en-US" dirty="0" err="1" smtClean="0"/>
              <a:t>In+adjective</a:t>
            </a:r>
            <a:r>
              <a:rPr lang="en-US" dirty="0" smtClean="0"/>
              <a:t>=adjective in-eligible, in-competent</a:t>
            </a:r>
          </a:p>
          <a:p>
            <a:pPr>
              <a:buNone/>
            </a:pPr>
            <a:r>
              <a:rPr lang="en-US" dirty="0" smtClean="0"/>
              <a:t>Class activity: use derivational affixation  to form words.              </a:t>
            </a:r>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77000"/>
          </a:xfrm>
        </p:spPr>
        <p:txBody>
          <a:bodyPr>
            <a:normAutofit lnSpcReduction="10000"/>
          </a:bodyPr>
          <a:lstStyle/>
          <a:p>
            <a:pPr algn="ctr">
              <a:buNone/>
            </a:pPr>
            <a:r>
              <a:rPr lang="en-US" dirty="0" smtClean="0"/>
              <a:t>Slang Vs new words</a:t>
            </a:r>
          </a:p>
          <a:p>
            <a:pPr>
              <a:buNone/>
            </a:pPr>
            <a:r>
              <a:rPr lang="en-US" dirty="0" smtClean="0"/>
              <a:t>Slang: an informal word or expression that has not gained complete acceptability and is used by a particular group.</a:t>
            </a:r>
          </a:p>
          <a:p>
            <a:pPr>
              <a:buNone/>
            </a:pPr>
            <a:r>
              <a:rPr lang="en-US" dirty="0" smtClean="0"/>
              <a:t>Jargon: specialized vocabulary associated with a trade or profession, sport, game, etc.</a:t>
            </a:r>
          </a:p>
          <a:p>
            <a:pPr>
              <a:buNone/>
            </a:pPr>
            <a:r>
              <a:rPr lang="en-US" dirty="0" smtClean="0"/>
              <a:t>dialect: variety of a language that has unique phonetics, phonology, syntax, and vocabulary.</a:t>
            </a:r>
          </a:p>
          <a:p>
            <a:pPr>
              <a:buNone/>
            </a:pPr>
            <a:r>
              <a:rPr lang="en-US" dirty="0" smtClean="0"/>
              <a:t>Register: manner of speaking that depends on audience (formal versus </a:t>
            </a:r>
            <a:r>
              <a:rPr lang="en-US" dirty="0" err="1" smtClean="0"/>
              <a:t>jnformal</a:t>
            </a:r>
            <a:r>
              <a:rPr lang="en-US" dirty="0" smtClean="0"/>
              <a:t>)/</a:t>
            </a:r>
          </a:p>
          <a:p>
            <a:pPr>
              <a:buNone/>
            </a:pPr>
            <a:r>
              <a:rPr lang="en-US" dirty="0" smtClean="0"/>
              <a:t>Taboo word: forbidden word or expression interpreted as insulting, vulgar, or rude in a particular language.      </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00800"/>
          </a:xfrm>
        </p:spPr>
        <p:txBody>
          <a:bodyPr>
            <a:normAutofit fontScale="92500" lnSpcReduction="10000"/>
          </a:bodyPr>
          <a:lstStyle/>
          <a:p>
            <a:pPr>
              <a:buNone/>
            </a:pPr>
            <a:r>
              <a:rPr lang="en-US" dirty="0" smtClean="0"/>
              <a:t>Coining (neologism): recently created word typically refers to a word not derived from existing words.</a:t>
            </a:r>
          </a:p>
          <a:p>
            <a:pPr>
              <a:buNone/>
            </a:pPr>
            <a:r>
              <a:rPr lang="en-US" dirty="0" smtClean="0"/>
              <a:t>Compounding: combining words into single word.</a:t>
            </a:r>
          </a:p>
          <a:p>
            <a:pPr>
              <a:buNone/>
            </a:pPr>
            <a:r>
              <a:rPr lang="en-US" dirty="0" smtClean="0"/>
              <a:t>E.g. nouns= blackbird, housefly, peanut butter, daughter-in-law,</a:t>
            </a:r>
          </a:p>
          <a:p>
            <a:pPr>
              <a:buNone/>
            </a:pPr>
            <a:r>
              <a:rPr lang="en-US" dirty="0" smtClean="0"/>
              <a:t>        adjectives= childlike, ready-to-wear, well-off,</a:t>
            </a:r>
          </a:p>
          <a:p>
            <a:pPr>
              <a:buNone/>
            </a:pPr>
            <a:r>
              <a:rPr lang="en-US" dirty="0" smtClean="0"/>
              <a:t>                              upright, double-minded</a:t>
            </a:r>
          </a:p>
          <a:p>
            <a:pPr>
              <a:buNone/>
            </a:pPr>
            <a:r>
              <a:rPr lang="en-US" dirty="0" smtClean="0"/>
              <a:t>         verbs= blackmail, overact, downsize, update</a:t>
            </a:r>
          </a:p>
          <a:p>
            <a:pPr>
              <a:buNone/>
            </a:pPr>
            <a:r>
              <a:rPr lang="en-US" dirty="0" smtClean="0"/>
              <a:t>                      outsource</a:t>
            </a:r>
          </a:p>
          <a:p>
            <a:pPr>
              <a:buNone/>
            </a:pPr>
            <a:r>
              <a:rPr lang="en-US" dirty="0" smtClean="0"/>
              <a:t>         Adverbs= downward, upward, therefore,     </a:t>
            </a:r>
            <a:br>
              <a:rPr lang="en-US" dirty="0" smtClean="0"/>
            </a:br>
            <a:r>
              <a:rPr lang="en-US" dirty="0" smtClean="0"/>
              <a:t>                        however, furthermore</a:t>
            </a:r>
          </a:p>
          <a:p>
            <a:pPr>
              <a:buNone/>
            </a:pPr>
            <a:r>
              <a:rPr lang="en-US" dirty="0" smtClean="0"/>
              <a:t>         preposition: into, onto, without, toward, within </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629400"/>
          </a:xfrm>
        </p:spPr>
        <p:txBody>
          <a:bodyPr/>
          <a:lstStyle/>
          <a:p>
            <a:pPr>
              <a:buNone/>
            </a:pPr>
            <a:r>
              <a:rPr lang="en-US" dirty="0" smtClean="0"/>
              <a:t>Eponyms: words derived from names of  famous people. E.g. </a:t>
            </a:r>
            <a:r>
              <a:rPr lang="en-US" dirty="0" err="1" smtClean="0"/>
              <a:t>pythagoras</a:t>
            </a:r>
            <a:r>
              <a:rPr lang="en-US" dirty="0" smtClean="0"/>
              <a:t> theorem, Mercedes Benz, Louis Braille etc.</a:t>
            </a:r>
          </a:p>
          <a:p>
            <a:pPr>
              <a:buNone/>
            </a:pPr>
            <a:r>
              <a:rPr lang="en-US" dirty="0" smtClean="0"/>
              <a:t>Blending (portmanteau): a process of word formation made from putting parts of two words together. E.g. permafrost=</a:t>
            </a:r>
            <a:r>
              <a:rPr lang="en-US" dirty="0" err="1" smtClean="0"/>
              <a:t>perma+frost</a:t>
            </a:r>
            <a:endParaRPr lang="en-US" dirty="0" smtClean="0"/>
          </a:p>
          <a:p>
            <a:pPr>
              <a:buNone/>
            </a:pPr>
            <a:r>
              <a:rPr lang="en-US" dirty="0" smtClean="0"/>
              <a:t>                             transistor= </a:t>
            </a:r>
            <a:r>
              <a:rPr lang="en-US" dirty="0" err="1" smtClean="0"/>
              <a:t>transfer+resister</a:t>
            </a:r>
            <a:endParaRPr lang="en-US" dirty="0" smtClean="0"/>
          </a:p>
          <a:p>
            <a:pPr>
              <a:buNone/>
            </a:pPr>
            <a:r>
              <a:rPr lang="en-US" dirty="0" smtClean="0"/>
              <a:t>                              blog=</a:t>
            </a:r>
            <a:r>
              <a:rPr lang="en-US" dirty="0" err="1" smtClean="0"/>
              <a:t>web+log</a:t>
            </a:r>
            <a:endParaRPr lang="en-US" dirty="0" smtClean="0"/>
          </a:p>
          <a:p>
            <a:pPr>
              <a:buNone/>
            </a:pPr>
            <a:r>
              <a:rPr lang="en-US" dirty="0" smtClean="0"/>
              <a:t>                               brunch= </a:t>
            </a:r>
            <a:r>
              <a:rPr lang="en-US" dirty="0" err="1" smtClean="0"/>
              <a:t>breakfast+lunch</a:t>
            </a:r>
            <a:endParaRPr lang="en-US" dirty="0" smtClean="0"/>
          </a:p>
          <a:p>
            <a:pPr>
              <a:buNone/>
            </a:pPr>
            <a:r>
              <a:rPr lang="en-US" dirty="0" smtClean="0"/>
              <a:t>Conversion: change of a word’s syntactic category such as making noun a verb, a verb to a noun, an adjective to a verb etc.  </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324600"/>
          </a:xfrm>
        </p:spPr>
        <p:txBody>
          <a:bodyPr/>
          <a:lstStyle/>
          <a:p>
            <a:pPr>
              <a:buNone/>
            </a:pPr>
            <a:r>
              <a:rPr lang="en-US" dirty="0" smtClean="0"/>
              <a:t>e.g.      Noun                                        verb</a:t>
            </a:r>
          </a:p>
          <a:p>
            <a:pPr>
              <a:buNone/>
            </a:pPr>
            <a:r>
              <a:rPr lang="en-US" dirty="0" smtClean="0"/>
              <a:t> mother, father, parent    to mother, to father etc.</a:t>
            </a:r>
          </a:p>
          <a:p>
            <a:pPr>
              <a:buNone/>
            </a:pPr>
            <a:r>
              <a:rPr lang="en-US" dirty="0" smtClean="0"/>
              <a:t>             verb                                      Noun</a:t>
            </a:r>
          </a:p>
          <a:p>
            <a:pPr>
              <a:buNone/>
            </a:pPr>
            <a:r>
              <a:rPr lang="en-US" dirty="0" smtClean="0"/>
              <a:t>Impact, commute, blackmail      impact, commute</a:t>
            </a:r>
          </a:p>
          <a:p>
            <a:pPr>
              <a:buNone/>
            </a:pPr>
            <a:r>
              <a:rPr lang="en-US" dirty="0" smtClean="0"/>
              <a:t>E-mail, fax                                       blackmail, fax etc.</a:t>
            </a:r>
          </a:p>
          <a:p>
            <a:pPr>
              <a:buNone/>
            </a:pPr>
            <a:r>
              <a:rPr lang="en-US" dirty="0" smtClean="0"/>
              <a:t>Adjective                                                  noun </a:t>
            </a:r>
          </a:p>
          <a:p>
            <a:pPr>
              <a:buNone/>
            </a:pPr>
            <a:r>
              <a:rPr lang="en-US" dirty="0" smtClean="0"/>
              <a:t>Crazy                                                       </a:t>
            </a:r>
            <a:r>
              <a:rPr lang="en-US" dirty="0" err="1" smtClean="0"/>
              <a:t>crazy</a:t>
            </a:r>
            <a:endParaRPr lang="en-US" dirty="0" smtClean="0"/>
          </a:p>
          <a:p>
            <a:pPr>
              <a:buNone/>
            </a:pPr>
            <a:r>
              <a:rPr lang="en-US" dirty="0" smtClean="0"/>
              <a:t>N.B when we change verbs to nouns, then there will be a change in stressed syllables.</a:t>
            </a:r>
          </a:p>
          <a:p>
            <a:pPr>
              <a:buNone/>
            </a:pPr>
            <a:r>
              <a:rPr lang="en-US" dirty="0" smtClean="0"/>
              <a:t>e.g. verbs: </a:t>
            </a:r>
            <a:r>
              <a:rPr lang="en-US" dirty="0" err="1" smtClean="0"/>
              <a:t>transfe’r</a:t>
            </a:r>
            <a:r>
              <a:rPr lang="en-US" dirty="0" smtClean="0"/>
              <a:t>, </a:t>
            </a:r>
            <a:r>
              <a:rPr lang="en-US" dirty="0" err="1" smtClean="0"/>
              <a:t>permi’t</a:t>
            </a:r>
            <a:r>
              <a:rPr lang="en-US" dirty="0" smtClean="0"/>
              <a:t>, </a:t>
            </a:r>
            <a:r>
              <a:rPr lang="en-US" dirty="0" err="1" smtClean="0"/>
              <a:t>conve’rt</a:t>
            </a:r>
            <a:r>
              <a:rPr lang="en-US" dirty="0" smtClean="0"/>
              <a:t>, </a:t>
            </a:r>
            <a:r>
              <a:rPr lang="en-US" dirty="0" err="1" smtClean="0"/>
              <a:t>perve’rt</a:t>
            </a:r>
            <a:r>
              <a:rPr lang="en-US" dirty="0" smtClean="0"/>
              <a:t>, </a:t>
            </a:r>
            <a:r>
              <a:rPr lang="en-US" dirty="0" err="1" smtClean="0"/>
              <a:t>commu’ne</a:t>
            </a:r>
            <a:endParaRPr lang="en-US" dirty="0"/>
          </a:p>
        </p:txBody>
      </p:sp>
      <p:cxnSp>
        <p:nvCxnSpPr>
          <p:cNvPr id="5" name="Straight Arrow Connector 4"/>
          <p:cNvCxnSpPr/>
          <p:nvPr/>
        </p:nvCxnSpPr>
        <p:spPr>
          <a:xfrm>
            <a:off x="4267200" y="11430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5410200" y="22860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lstStyle/>
          <a:p>
            <a:pPr>
              <a:buNone/>
            </a:pPr>
            <a:r>
              <a:rPr lang="en-US" dirty="0" smtClean="0"/>
              <a:t>Nouns: </a:t>
            </a:r>
            <a:r>
              <a:rPr lang="en-US" dirty="0" err="1" smtClean="0"/>
              <a:t>tra’nsfer</a:t>
            </a:r>
            <a:r>
              <a:rPr lang="en-US" dirty="0" smtClean="0"/>
              <a:t>, </a:t>
            </a:r>
            <a:r>
              <a:rPr lang="en-US" dirty="0" err="1" smtClean="0"/>
              <a:t>pe’rmit</a:t>
            </a:r>
            <a:r>
              <a:rPr lang="en-US" dirty="0" smtClean="0"/>
              <a:t>, </a:t>
            </a:r>
            <a:r>
              <a:rPr lang="en-US" dirty="0" err="1" smtClean="0"/>
              <a:t>co’nvert</a:t>
            </a:r>
            <a:r>
              <a:rPr lang="en-US" dirty="0" smtClean="0"/>
              <a:t>, </a:t>
            </a:r>
            <a:r>
              <a:rPr lang="en-US" dirty="0" err="1" smtClean="0"/>
              <a:t>pe’rvert</a:t>
            </a:r>
            <a:r>
              <a:rPr lang="en-US" dirty="0" smtClean="0"/>
              <a:t>, </a:t>
            </a:r>
            <a:r>
              <a:rPr lang="en-US" dirty="0" err="1" smtClean="0"/>
              <a:t>co’mmune</a:t>
            </a:r>
            <a:r>
              <a:rPr lang="en-US" dirty="0" smtClean="0"/>
              <a:t> etc.</a:t>
            </a:r>
          </a:p>
          <a:p>
            <a:pPr>
              <a:buNone/>
            </a:pPr>
            <a:r>
              <a:rPr lang="en-US" dirty="0" smtClean="0"/>
              <a:t>Acronyms: words formed from abbreviations of other words.</a:t>
            </a:r>
          </a:p>
          <a:p>
            <a:pPr>
              <a:buNone/>
            </a:pPr>
            <a:r>
              <a:rPr lang="en-US" dirty="0" smtClean="0"/>
              <a:t>e.g. SARS: severe acute respiratory syndrome</a:t>
            </a:r>
          </a:p>
          <a:p>
            <a:pPr>
              <a:buNone/>
            </a:pPr>
            <a:r>
              <a:rPr lang="en-US" dirty="0" smtClean="0"/>
              <a:t>        NASA: National Aeronautics and Space Admin.</a:t>
            </a:r>
          </a:p>
          <a:p>
            <a:pPr>
              <a:buNone/>
            </a:pPr>
            <a:r>
              <a:rPr lang="en-US" dirty="0" smtClean="0"/>
              <a:t>LARP: live action role-playing game</a:t>
            </a:r>
          </a:p>
          <a:p>
            <a:pPr>
              <a:buNone/>
            </a:pPr>
            <a:r>
              <a:rPr lang="en-US" dirty="0" smtClean="0"/>
              <a:t>WASP: White, Anglo-Saxon Protestant</a:t>
            </a:r>
          </a:p>
          <a:p>
            <a:pPr>
              <a:buNone/>
            </a:pPr>
            <a:r>
              <a:rPr lang="en-US" dirty="0" smtClean="0"/>
              <a:t>ROM: Red-only memory</a:t>
            </a:r>
          </a:p>
          <a:p>
            <a:pPr>
              <a:buNone/>
            </a:pPr>
            <a:r>
              <a:rPr lang="en-US" dirty="0" smtClean="0"/>
              <a:t>NIMBY: not in my backyard</a:t>
            </a:r>
          </a:p>
          <a:p>
            <a:pPr>
              <a:buNone/>
            </a:pPr>
            <a:r>
              <a:rPr lang="en-US" dirty="0" smtClean="0"/>
              <a:t>FAQs: frequently asked questions </a:t>
            </a:r>
            <a:endParaRPr 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lstStyle/>
          <a:p>
            <a:pPr>
              <a:buNone/>
            </a:pPr>
            <a:r>
              <a:rPr lang="en-US" dirty="0" smtClean="0"/>
              <a:t>N.B. in forming acronyms, we sometimes take 1</a:t>
            </a:r>
            <a:r>
              <a:rPr lang="en-US" baseline="30000" dirty="0" smtClean="0"/>
              <a:t>st</a:t>
            </a:r>
            <a:r>
              <a:rPr lang="en-US" dirty="0" smtClean="0"/>
              <a:t> letters of separate words (</a:t>
            </a:r>
            <a:r>
              <a:rPr lang="en-US" dirty="0" err="1" smtClean="0"/>
              <a:t>initialism</a:t>
            </a:r>
            <a:r>
              <a:rPr lang="en-US" dirty="0" smtClean="0"/>
              <a:t>) , or letters of words without upper case e.g. radar, laser, scuba, snafu or subtype of </a:t>
            </a:r>
            <a:r>
              <a:rPr lang="en-US" dirty="0" err="1" smtClean="0"/>
              <a:t>initialism</a:t>
            </a:r>
            <a:r>
              <a:rPr lang="en-US" dirty="0" smtClean="0"/>
              <a:t> i.e. acronym formed from letters within a word. E.g. TV/</a:t>
            </a:r>
            <a:r>
              <a:rPr lang="en-US" dirty="0" err="1" smtClean="0"/>
              <a:t>tv</a:t>
            </a:r>
            <a:r>
              <a:rPr lang="en-US" dirty="0" smtClean="0"/>
              <a:t>= television.</a:t>
            </a:r>
          </a:p>
          <a:p>
            <a:pPr>
              <a:buNone/>
            </a:pPr>
            <a:r>
              <a:rPr lang="en-US" dirty="0" smtClean="0"/>
              <a:t>Initialism such as ID = identification</a:t>
            </a:r>
          </a:p>
          <a:p>
            <a:pPr>
              <a:buNone/>
            </a:pPr>
            <a:r>
              <a:rPr lang="en-US" dirty="0" smtClean="0"/>
              <a:t>Clipping: is a word formation style with which we omit syllables. E.g. pantaloons=pants</a:t>
            </a:r>
          </a:p>
          <a:p>
            <a:pPr>
              <a:buNone/>
            </a:pPr>
            <a:r>
              <a:rPr lang="en-US" dirty="0" smtClean="0"/>
              <a:t>Streptococcus=strep; brother=bro; mathematics= math. But there are exceptions like=influenza, flu; chrysanthemum = mum</a:t>
            </a:r>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lstStyle/>
          <a:p>
            <a:pPr>
              <a:buNone/>
            </a:pPr>
            <a:r>
              <a:rPr lang="en-US" dirty="0" smtClean="0"/>
              <a:t>Backformation: making a new word by omitting what appears to be a morpheme (usually a suffix or a prefix) but actually isn’t.</a:t>
            </a:r>
          </a:p>
          <a:p>
            <a:pPr>
              <a:buNone/>
            </a:pPr>
            <a:r>
              <a:rPr lang="en-US" dirty="0" smtClean="0"/>
              <a:t>Editor     edit; </a:t>
            </a:r>
            <a:r>
              <a:rPr lang="en-US" dirty="0" err="1" smtClean="0"/>
              <a:t>scawager</a:t>
            </a:r>
            <a:r>
              <a:rPr lang="en-US" dirty="0" smtClean="0"/>
              <a:t>       scavenger</a:t>
            </a:r>
          </a:p>
          <a:p>
            <a:pPr>
              <a:buNone/>
            </a:pPr>
            <a:r>
              <a:rPr lang="en-US" dirty="0" err="1" smtClean="0"/>
              <a:t>messanger</a:t>
            </a:r>
            <a:r>
              <a:rPr lang="en-US" dirty="0" smtClean="0"/>
              <a:t>        </a:t>
            </a:r>
            <a:r>
              <a:rPr lang="en-US" dirty="0" err="1" smtClean="0"/>
              <a:t>messager</a:t>
            </a:r>
            <a:r>
              <a:rPr lang="en-US" dirty="0" smtClean="0"/>
              <a:t> (French); passenger </a:t>
            </a:r>
            <a:r>
              <a:rPr lang="en-US" dirty="0" err="1" smtClean="0"/>
              <a:t>passeger</a:t>
            </a:r>
            <a:r>
              <a:rPr lang="en-US" dirty="0" smtClean="0"/>
              <a:t> (French)</a:t>
            </a:r>
          </a:p>
          <a:p>
            <a:pPr>
              <a:buNone/>
            </a:pPr>
            <a:r>
              <a:rPr lang="en-US" dirty="0" smtClean="0"/>
              <a:t>Reduplication: making a word by doubling either the entire word or part of it.</a:t>
            </a:r>
          </a:p>
          <a:p>
            <a:pPr>
              <a:buNone/>
            </a:pPr>
            <a:r>
              <a:rPr lang="en-US" dirty="0" smtClean="0"/>
              <a:t>E.G </a:t>
            </a:r>
            <a:r>
              <a:rPr lang="en-US" dirty="0" err="1" smtClean="0"/>
              <a:t>wikiwiki</a:t>
            </a:r>
            <a:r>
              <a:rPr lang="en-US" dirty="0" smtClean="0"/>
              <a:t> (Hawaiian word) = quick</a:t>
            </a:r>
            <a:endParaRPr lang="en-US" dirty="0"/>
          </a:p>
        </p:txBody>
      </p:sp>
      <p:cxnSp>
        <p:nvCxnSpPr>
          <p:cNvPr id="5" name="Straight Arrow Connector 4"/>
          <p:cNvCxnSpPr/>
          <p:nvPr/>
        </p:nvCxnSpPr>
        <p:spPr>
          <a:xfrm>
            <a:off x="1371600" y="21336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267200" y="21336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286000" y="27432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7772400" y="27432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400800"/>
          </a:xfrm>
        </p:spPr>
        <p:txBody>
          <a:bodyPr>
            <a:normAutofit lnSpcReduction="10000"/>
          </a:bodyPr>
          <a:lstStyle/>
          <a:p>
            <a:pPr algn="ctr">
              <a:buNone/>
            </a:pPr>
            <a:r>
              <a:rPr lang="en-US" dirty="0" smtClean="0"/>
              <a:t>Words as types and words as tokens</a:t>
            </a:r>
          </a:p>
          <a:p>
            <a:pPr>
              <a:buNone/>
            </a:pPr>
            <a:r>
              <a:rPr lang="en-US" dirty="0" smtClean="0"/>
              <a:t>Words are building blocks of language to which meaning is attached.</a:t>
            </a:r>
          </a:p>
          <a:p>
            <a:pPr>
              <a:buNone/>
            </a:pPr>
            <a:r>
              <a:rPr lang="en-US" dirty="0" smtClean="0"/>
              <a:t>When words occur while speaking or writing they are called token (they are concrete particulars).</a:t>
            </a:r>
          </a:p>
          <a:p>
            <a:pPr>
              <a:buNone/>
            </a:pPr>
            <a:r>
              <a:rPr lang="en-US" dirty="0" smtClean="0"/>
              <a:t>Thus, words as building blocks are token while words as meaningful units are word types.</a:t>
            </a:r>
          </a:p>
          <a:p>
            <a:pPr>
              <a:buNone/>
            </a:pPr>
            <a:r>
              <a:rPr lang="en-US" dirty="0" smtClean="0"/>
              <a:t>Word as type is abstract and unique.</a:t>
            </a:r>
          </a:p>
          <a:p>
            <a:pPr>
              <a:buNone/>
            </a:pPr>
            <a:r>
              <a:rPr lang="en-US" dirty="0" smtClean="0"/>
              <a:t>Any word we know the meaning before it happens is predictable but unpredictable otherwise.</a:t>
            </a:r>
          </a:p>
          <a:p>
            <a:pPr>
              <a:buNone/>
            </a:pPr>
            <a:r>
              <a:rPr lang="en-US" dirty="0" smtClean="0"/>
              <a:t>Question: discuss non-words with unpredictable meanings.</a:t>
            </a:r>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77000"/>
          </a:xfrm>
        </p:spPr>
        <p:txBody>
          <a:bodyPr/>
          <a:lstStyle/>
          <a:p>
            <a:pPr algn="ctr">
              <a:buNone/>
            </a:pPr>
            <a:r>
              <a:rPr lang="en-US" dirty="0" smtClean="0"/>
              <a:t>Word and its parts</a:t>
            </a:r>
          </a:p>
          <a:p>
            <a:pPr>
              <a:buNone/>
            </a:pPr>
            <a:r>
              <a:rPr lang="en-US" dirty="0" smtClean="0"/>
              <a:t>Morphology: system of underlying rules governing a language system (in short study of words and the relationship b/n them).</a:t>
            </a:r>
          </a:p>
          <a:p>
            <a:pPr>
              <a:buNone/>
            </a:pPr>
            <a:r>
              <a:rPr lang="en-US" dirty="0" smtClean="0"/>
              <a:t>Morpheme: the smallest unit of meaning. It is both a smallest meaningful unit and smallest grammatical unit. E.g. exchanging= ex, change,     -</a:t>
            </a:r>
            <a:r>
              <a:rPr lang="en-US" dirty="0" err="1" smtClean="0"/>
              <a:t>ing</a:t>
            </a:r>
            <a:r>
              <a:rPr lang="en-US" dirty="0" smtClean="0"/>
              <a:t> are morphemes.</a:t>
            </a:r>
          </a:p>
          <a:p>
            <a:pPr>
              <a:buNone/>
            </a:pPr>
            <a:r>
              <a:rPr lang="en-US" dirty="0" smtClean="0"/>
              <a:t>Words may be either mono-morphemic / poly-morphemic. </a:t>
            </a:r>
            <a:r>
              <a:rPr lang="en-US" dirty="0" err="1" smtClean="0"/>
              <a:t>E.g</a:t>
            </a:r>
            <a:r>
              <a:rPr lang="en-US" dirty="0" smtClean="0"/>
              <a:t> helpfulness is poly-morphemic</a:t>
            </a:r>
          </a:p>
          <a:p>
            <a:pPr>
              <a:buNone/>
            </a:pPr>
            <a:r>
              <a:rPr lang="en-US" dirty="0" smtClean="0"/>
              <a:t>Characteristics of morphemes: </a:t>
            </a:r>
          </a:p>
          <a:p>
            <a:pPr marL="514350" indent="-514350">
              <a:buAutoNum type="arabicPeriod"/>
            </a:pPr>
            <a:r>
              <a:rPr lang="en-US" dirty="0" smtClean="0"/>
              <a:t>Identifiable from one word to another</a:t>
            </a:r>
          </a:p>
          <a:p>
            <a:pPr marL="514350" indent="-514350">
              <a:buNone/>
            </a:pPr>
            <a:endParaRPr lang="en-US" dirty="0" smtClean="0"/>
          </a:p>
          <a:p>
            <a:pPr marL="514350" indent="-514350">
              <a:buNone/>
            </a:pP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6400800"/>
          </a:xfrm>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Studying phonetics is also important for </a:t>
            </a:r>
            <a:r>
              <a:rPr lang="en-US" dirty="0">
                <a:solidFill>
                  <a:srgbClr val="FF0000"/>
                </a:solidFill>
                <a:latin typeface="Times New Roman" panose="02020603050405020304" pitchFamily="18" charset="0"/>
                <a:cs typeface="Times New Roman" panose="02020603050405020304" pitchFamily="18" charset="0"/>
              </a:rPr>
              <a:t>speech pathologists</a:t>
            </a:r>
            <a:r>
              <a:rPr lang="en-US" dirty="0">
                <a:latin typeface="Times New Roman" panose="02020603050405020304" pitchFamily="18" charset="0"/>
                <a:cs typeface="Times New Roman" panose="02020603050405020304" pitchFamily="18" charset="0"/>
              </a:rPr>
              <a:t> &amp; </a:t>
            </a:r>
            <a:r>
              <a:rPr lang="en-US" dirty="0">
                <a:solidFill>
                  <a:srgbClr val="FF0000"/>
                </a:solidFill>
                <a:latin typeface="Times New Roman" panose="02020603050405020304" pitchFamily="18" charset="0"/>
                <a:cs typeface="Times New Roman" panose="02020603050405020304" pitchFamily="18" charset="0"/>
              </a:rPr>
              <a:t>speech</a:t>
            </a:r>
            <a:r>
              <a:rPr lang="en-US" dirty="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therapists</a:t>
            </a:r>
            <a:r>
              <a:rPr lang="en-US" dirty="0">
                <a:latin typeface="Times New Roman" panose="02020603050405020304" pitchFamily="18" charset="0"/>
                <a:cs typeface="Times New Roman" panose="02020603050405020304" pitchFamily="18" charset="0"/>
              </a:rPr>
              <a:t> who work on those who have various </a:t>
            </a:r>
            <a:r>
              <a:rPr lang="en-US" b="1" i="1" dirty="0">
                <a:latin typeface="Times New Roman" panose="02020603050405020304" pitchFamily="18" charset="0"/>
                <a:cs typeface="Times New Roman" panose="02020603050405020304" pitchFamily="18" charset="0"/>
              </a:rPr>
              <a:t>language disabilities </a:t>
            </a:r>
            <a:r>
              <a:rPr lang="en-US" dirty="0">
                <a:latin typeface="Times New Roman" panose="02020603050405020304" pitchFamily="18" charset="0"/>
                <a:cs typeface="Times New Roman" panose="02020603050405020304" pitchFamily="18" charset="0"/>
              </a:rPr>
              <a:t>and </a:t>
            </a:r>
            <a:r>
              <a:rPr lang="en-US" b="1" i="1" dirty="0">
                <a:latin typeface="Times New Roman" panose="02020603050405020304" pitchFamily="18" charset="0"/>
                <a:cs typeface="Times New Roman" panose="02020603050405020304" pitchFamily="18" charset="0"/>
              </a:rPr>
              <a:t>delays</a:t>
            </a:r>
            <a:r>
              <a:rPr lang="en-US" dirty="0">
                <a:latin typeface="Times New Roman" panose="02020603050405020304" pitchFamily="18" charset="0"/>
                <a:cs typeface="Times New Roman" panose="02020603050405020304" pitchFamily="18" charset="0"/>
              </a:rPr>
              <a:t> due to injuries or stroke.</a:t>
            </a:r>
          </a:p>
          <a:p>
            <a:pPr algn="just">
              <a:buNone/>
            </a:pPr>
            <a:r>
              <a:rPr lang="en-US" b="1" dirty="0">
                <a:latin typeface="Times New Roman" panose="02020603050405020304" pitchFamily="18" charset="0"/>
                <a:cs typeface="Times New Roman" panose="02020603050405020304" pitchFamily="18" charset="0"/>
              </a:rPr>
              <a:t>Speech sounds and the production process:</a:t>
            </a:r>
            <a:endParaRPr lang="en-US" dirty="0">
              <a:latin typeface="Times New Roman" panose="02020603050405020304" pitchFamily="18" charset="0"/>
              <a:cs typeface="Times New Roman" panose="02020603050405020304" pitchFamily="18" charset="0"/>
            </a:endParaRPr>
          </a:p>
          <a:p>
            <a:pPr algn="just"/>
            <a:r>
              <a:rPr lang="en-US" b="1" i="1" dirty="0">
                <a:solidFill>
                  <a:srgbClr val="FF0000"/>
                </a:solidFill>
                <a:latin typeface="Times New Roman" panose="02020603050405020304" pitchFamily="18" charset="0"/>
                <a:cs typeface="Times New Roman" panose="02020603050405020304" pitchFamily="18" charset="0"/>
              </a:rPr>
              <a:t>Speech signal </a:t>
            </a:r>
            <a:r>
              <a:rPr lang="en-US" dirty="0">
                <a:latin typeface="Times New Roman" panose="02020603050405020304" pitchFamily="18" charset="0"/>
                <a:cs typeface="Times New Roman" panose="02020603050405020304" pitchFamily="18" charset="0"/>
              </a:rPr>
              <a:t>is a rapidly </a:t>
            </a:r>
            <a:r>
              <a:rPr lang="en-US" dirty="0" smtClean="0">
                <a:latin typeface="Times New Roman" panose="02020603050405020304" pitchFamily="18" charset="0"/>
                <a:cs typeface="Times New Roman" panose="02020603050405020304" pitchFamily="18" charset="0"/>
              </a:rPr>
              <a:t>flowing </a:t>
            </a:r>
            <a:r>
              <a:rPr lang="en-US" b="1" dirty="0">
                <a:latin typeface="Times New Roman" panose="02020603050405020304" pitchFamily="18" charset="0"/>
                <a:cs typeface="Times New Roman" panose="02020603050405020304" pitchFamily="18" charset="0"/>
              </a:rPr>
              <a:t>series of noises </a:t>
            </a:r>
            <a:r>
              <a:rPr lang="en-US" dirty="0">
                <a:latin typeface="Times New Roman" panose="02020603050405020304" pitchFamily="18" charset="0"/>
                <a:cs typeface="Times New Roman" panose="02020603050405020304" pitchFamily="18" charset="0"/>
              </a:rPr>
              <a:t>produced in the </a:t>
            </a:r>
            <a:r>
              <a:rPr lang="en-US" b="1" dirty="0">
                <a:latin typeface="Times New Roman" panose="02020603050405020304" pitchFamily="18" charset="0"/>
                <a:cs typeface="Times New Roman" panose="02020603050405020304" pitchFamily="18" charset="0"/>
              </a:rPr>
              <a:t>throat</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mouth</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nasal</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passages</a:t>
            </a:r>
            <a:r>
              <a:rPr lang="en-US" dirty="0">
                <a:latin typeface="Times New Roman" panose="02020603050405020304" pitchFamily="18" charset="0"/>
                <a:cs typeface="Times New Roman" panose="02020603050405020304" pitchFamily="18" charset="0"/>
              </a:rPr>
              <a:t> and that radiate out from the mouth (sometimes through the nose).</a:t>
            </a:r>
          </a:p>
          <a:p>
            <a:pPr algn="just"/>
            <a:r>
              <a:rPr lang="en-US" dirty="0">
                <a:latin typeface="Times New Roman" panose="02020603050405020304" pitchFamily="18" charset="0"/>
                <a:cs typeface="Times New Roman" panose="02020603050405020304" pitchFamily="18" charset="0"/>
              </a:rPr>
              <a:t>Learning to speak a language requires only the control of few muscles that move the </a:t>
            </a:r>
            <a:r>
              <a:rPr lang="en-US" b="1" dirty="0">
                <a:solidFill>
                  <a:srgbClr val="FF0000"/>
                </a:solidFill>
                <a:latin typeface="Times New Roman" panose="02020603050405020304" pitchFamily="18" charset="0"/>
                <a:cs typeface="Times New Roman" panose="02020603050405020304" pitchFamily="18" charset="0"/>
              </a:rPr>
              <a:t>lips</a:t>
            </a:r>
            <a:r>
              <a:rPr lang="en-US" dirty="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jaw</a:t>
            </a:r>
            <a:r>
              <a:rPr lang="en-US" dirty="0">
                <a:latin typeface="Times New Roman" panose="02020603050405020304" pitchFamily="18" charset="0"/>
                <a:cs typeface="Times New Roman" panose="02020603050405020304" pitchFamily="18" charset="0"/>
              </a:rPr>
              <a:t>, and the </a:t>
            </a:r>
            <a:r>
              <a:rPr lang="en-US" b="1" dirty="0">
                <a:solidFill>
                  <a:srgbClr val="FF0000"/>
                </a:solidFill>
                <a:latin typeface="Times New Roman" panose="02020603050405020304" pitchFamily="18" charset="0"/>
                <a:cs typeface="Times New Roman" panose="02020603050405020304" pitchFamily="18" charset="0"/>
              </a:rPr>
              <a:t>tongue</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gn="just"/>
            <a:r>
              <a:rPr lang="en-US" i="1" dirty="0" smtClean="0">
                <a:latin typeface="Times New Roman" panose="02020603050405020304" pitchFamily="18" charset="0"/>
                <a:cs typeface="Times New Roman" panose="02020603050405020304" pitchFamily="18" charset="0"/>
              </a:rPr>
              <a:t>Over </a:t>
            </a:r>
            <a:r>
              <a:rPr lang="en-US" i="1" dirty="0">
                <a:latin typeface="Times New Roman" panose="02020603050405020304" pitchFamily="18" charset="0"/>
                <a:cs typeface="Times New Roman" panose="02020603050405020304" pitchFamily="18" charset="0"/>
              </a:rPr>
              <a:t>100 muscles exercise direct and continuous control </a:t>
            </a:r>
            <a:r>
              <a:rPr lang="en-US" i="1" dirty="0" smtClean="0">
                <a:solidFill>
                  <a:srgbClr val="FFFF00"/>
                </a:solidFill>
                <a:latin typeface="Times New Roman" panose="02020603050405020304" pitchFamily="18" charset="0"/>
                <a:cs typeface="Times New Roman" panose="02020603050405020304" pitchFamily="18" charset="0"/>
              </a:rPr>
              <a:t>in</a:t>
            </a:r>
            <a:r>
              <a:rPr lang="en-US" i="1" dirty="0" smtClean="0">
                <a:latin typeface="Times New Roman" panose="02020603050405020304" pitchFamily="18" charset="0"/>
                <a:cs typeface="Times New Roman" panose="02020603050405020304" pitchFamily="18" charset="0"/>
              </a:rPr>
              <a:t> the </a:t>
            </a:r>
            <a:r>
              <a:rPr lang="en-US" i="1" dirty="0">
                <a:latin typeface="Times New Roman" panose="02020603050405020304" pitchFamily="18" charset="0"/>
                <a:cs typeface="Times New Roman" panose="02020603050405020304" pitchFamily="18" charset="0"/>
              </a:rPr>
              <a:t>process of producing sound waves that carry the speech.</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normAutofit fontScale="92500"/>
          </a:bodyPr>
          <a:lstStyle/>
          <a:p>
            <a:pPr>
              <a:buNone/>
            </a:pPr>
            <a:r>
              <a:rPr lang="en-US" dirty="0" smtClean="0"/>
              <a:t>2. Morphemes contribute in one way or another to the meaning of the whole word. </a:t>
            </a:r>
            <a:r>
              <a:rPr lang="en-US" dirty="0" err="1" smtClean="0"/>
              <a:t>E.g</a:t>
            </a:r>
            <a:r>
              <a:rPr lang="en-US" dirty="0" smtClean="0"/>
              <a:t> tenths= ten, </a:t>
            </a:r>
            <a:r>
              <a:rPr lang="en-US" dirty="0" err="1" smtClean="0"/>
              <a:t>th</a:t>
            </a:r>
            <a:r>
              <a:rPr lang="en-US" dirty="0" smtClean="0"/>
              <a:t>,-s each morpheme has meaning in the big word ( number, ordinal, plural).</a:t>
            </a:r>
          </a:p>
          <a:p>
            <a:pPr>
              <a:buNone/>
            </a:pPr>
            <a:r>
              <a:rPr lang="en-US" dirty="0" smtClean="0"/>
              <a:t>Kinds of morphemes: bound and free morphemes</a:t>
            </a:r>
          </a:p>
          <a:p>
            <a:pPr>
              <a:buNone/>
            </a:pPr>
            <a:r>
              <a:rPr lang="en-US" dirty="0" smtClean="0"/>
              <a:t>Bound: cannot stand by themselves but attached to free morphemes </a:t>
            </a:r>
            <a:r>
              <a:rPr lang="en-US" dirty="0" err="1" smtClean="0"/>
              <a:t>fo</a:t>
            </a:r>
            <a:r>
              <a:rPr lang="en-US" dirty="0" smtClean="0"/>
              <a:t> grammatical purposes</a:t>
            </a:r>
          </a:p>
          <a:p>
            <a:pPr>
              <a:buNone/>
            </a:pPr>
            <a:r>
              <a:rPr lang="en-US" dirty="0" smtClean="0"/>
              <a:t>Free morphemes: those root words which constitute an utterance by themselves and are meaningful.</a:t>
            </a:r>
          </a:p>
          <a:p>
            <a:pPr>
              <a:buNone/>
            </a:pPr>
            <a:r>
              <a:rPr lang="en-US" dirty="0" smtClean="0"/>
              <a:t>Allomorph: suffix –s has three </a:t>
            </a:r>
            <a:r>
              <a:rPr lang="en-US" dirty="0" err="1" smtClean="0"/>
              <a:t>alomorphs</a:t>
            </a:r>
            <a:r>
              <a:rPr lang="en-US" dirty="0" smtClean="0"/>
              <a:t> (s, z, </a:t>
            </a:r>
            <a:r>
              <a:rPr lang="en-US" dirty="0" err="1" smtClean="0"/>
              <a:t>iz</a:t>
            </a:r>
            <a:r>
              <a:rPr lang="en-US" dirty="0" smtClean="0"/>
              <a:t>/</a:t>
            </a:r>
            <a:r>
              <a:rPr lang="en-US" dirty="0" err="1" smtClean="0"/>
              <a:t>Əz</a:t>
            </a:r>
            <a:r>
              <a:rPr lang="en-US" dirty="0" smtClean="0"/>
              <a:t>) as in cats, dogs, horses). Morphological structure of words is largely independent of their phonological structure (sound, syllable, rhythmic units).</a:t>
            </a:r>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839200" cy="6629400"/>
          </a:xfrm>
        </p:spPr>
        <p:txBody>
          <a:bodyPr>
            <a:normAutofit fontScale="92500" lnSpcReduction="10000"/>
          </a:bodyPr>
          <a:lstStyle/>
          <a:p>
            <a:pPr algn="ctr">
              <a:buNone/>
            </a:pPr>
            <a:r>
              <a:rPr lang="en-US" dirty="0" smtClean="0"/>
              <a:t>Lexemes and word forms</a:t>
            </a:r>
          </a:p>
          <a:p>
            <a:pPr>
              <a:buNone/>
            </a:pPr>
            <a:r>
              <a:rPr lang="en-US" dirty="0" smtClean="0"/>
              <a:t>Combination of morphemes to form words vary from language to language.</a:t>
            </a:r>
          </a:p>
          <a:p>
            <a:pPr>
              <a:buNone/>
            </a:pPr>
            <a:r>
              <a:rPr lang="en-US" dirty="0" smtClean="0"/>
              <a:t>Words may be classified in three ways: genetic, areal, typological. All languages </a:t>
            </a:r>
            <a:r>
              <a:rPr lang="en-US" dirty="0" err="1" smtClean="0"/>
              <a:t>havewords</a:t>
            </a:r>
            <a:r>
              <a:rPr lang="en-US" dirty="0" smtClean="0"/>
              <a:t> and morphemes though the morphemes may vary in </a:t>
            </a:r>
            <a:r>
              <a:rPr lang="en-US" dirty="0" err="1" smtClean="0"/>
              <a:t>pronouncation</a:t>
            </a:r>
            <a:r>
              <a:rPr lang="en-US" dirty="0" smtClean="0"/>
              <a:t> and syllable. Combining morphemes to form words vary from language to language to change the form and the grammatical function. </a:t>
            </a:r>
            <a:r>
              <a:rPr lang="en-US" dirty="0" err="1" smtClean="0"/>
              <a:t>E.g</a:t>
            </a:r>
            <a:r>
              <a:rPr lang="en-US" dirty="0" smtClean="0"/>
              <a:t> analytic, </a:t>
            </a:r>
            <a:r>
              <a:rPr lang="en-US" dirty="0" err="1" smtClean="0"/>
              <a:t>agglutinatic</a:t>
            </a:r>
            <a:r>
              <a:rPr lang="en-US" dirty="0" smtClean="0"/>
              <a:t>, </a:t>
            </a:r>
            <a:r>
              <a:rPr lang="en-US" dirty="0" err="1" smtClean="0"/>
              <a:t>fusional</a:t>
            </a:r>
            <a:r>
              <a:rPr lang="en-US" dirty="0" smtClean="0"/>
              <a:t> polysynthetic etc. are some to mention.</a:t>
            </a:r>
          </a:p>
          <a:p>
            <a:pPr>
              <a:buNone/>
            </a:pPr>
            <a:r>
              <a:rPr lang="en-US" dirty="0" smtClean="0"/>
              <a:t>English is </a:t>
            </a:r>
            <a:r>
              <a:rPr lang="en-US" dirty="0" err="1" smtClean="0"/>
              <a:t>aglutinating</a:t>
            </a:r>
            <a:r>
              <a:rPr lang="en-US" dirty="0" smtClean="0"/>
              <a:t> that uses affixes widely; at the beginning and at the end. In some languages like </a:t>
            </a:r>
            <a:r>
              <a:rPr lang="en-US" dirty="0" err="1" smtClean="0"/>
              <a:t>Aborginal</a:t>
            </a:r>
            <a:r>
              <a:rPr lang="en-US" dirty="0" smtClean="0"/>
              <a:t> a bound </a:t>
            </a:r>
            <a:r>
              <a:rPr lang="en-US" dirty="0" err="1" smtClean="0"/>
              <a:t>morphemeis</a:t>
            </a:r>
            <a:r>
              <a:rPr lang="en-US" dirty="0" smtClean="0"/>
              <a:t> </a:t>
            </a:r>
            <a:r>
              <a:rPr lang="en-US" dirty="0" err="1" smtClean="0"/>
              <a:t>equivallent</a:t>
            </a:r>
            <a:r>
              <a:rPr lang="en-US" dirty="0" smtClean="0"/>
              <a:t> to a sentence in English.</a:t>
            </a:r>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92500"/>
          </a:bodyPr>
          <a:lstStyle/>
          <a:p>
            <a:pPr algn="ctr">
              <a:buNone/>
            </a:pPr>
            <a:r>
              <a:rPr lang="en-US" dirty="0" smtClean="0"/>
              <a:t>Lexeme and lexical items</a:t>
            </a:r>
          </a:p>
          <a:p>
            <a:pPr>
              <a:buNone/>
            </a:pPr>
            <a:r>
              <a:rPr lang="en-US" dirty="0" smtClean="0"/>
              <a:t>A lexeme is an abstract unit with a set of forms taken from a single word. </a:t>
            </a:r>
            <a:r>
              <a:rPr lang="en-US" dirty="0" err="1" smtClean="0"/>
              <a:t>e,.g</a:t>
            </a:r>
            <a:r>
              <a:rPr lang="en-US" dirty="0" smtClean="0"/>
              <a:t> run, runs, ran, running are forms of the same lexeme conventionally written as “run”. A lexeme is the smallest minimal unit of lexicon in language that gives some meaning. Lexeme is abstract unit while word is its concrete realization. One lexeme can take up more than one inflection to form many words. i.e. lexeme is not equal to a word or morpheme in language as a lexeme can form more than one word or morpheme. </a:t>
            </a:r>
            <a:r>
              <a:rPr lang="en-US" dirty="0" err="1" smtClean="0"/>
              <a:t>E.g</a:t>
            </a:r>
            <a:r>
              <a:rPr lang="en-US" dirty="0" smtClean="0"/>
              <a:t> consider verb phrases like take off, put up with which are composed of more than one word but are one lexeme. </a:t>
            </a:r>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normAutofit fontScale="92500" lnSpcReduction="10000"/>
          </a:bodyPr>
          <a:lstStyle/>
          <a:p>
            <a:pPr>
              <a:buNone/>
            </a:pPr>
            <a:r>
              <a:rPr lang="en-US" dirty="0" smtClean="0"/>
              <a:t>Lexical Items: they are chunks giving </a:t>
            </a:r>
            <a:r>
              <a:rPr lang="en-US" dirty="0" err="1" smtClean="0"/>
              <a:t>singlemeaning</a:t>
            </a:r>
            <a:r>
              <a:rPr lang="en-US" dirty="0" smtClean="0"/>
              <a:t> like lexemes but are not made of (limited) single word. </a:t>
            </a:r>
            <a:r>
              <a:rPr lang="en-US" dirty="0" err="1" smtClean="0"/>
              <a:t>E.g</a:t>
            </a:r>
            <a:r>
              <a:rPr lang="en-US" dirty="0" smtClean="0"/>
              <a:t> traffic light, take care of… they are a chain of words that form a language’s lexicon or vocabulary.</a:t>
            </a:r>
          </a:p>
          <a:p>
            <a:pPr>
              <a:buNone/>
            </a:pPr>
            <a:r>
              <a:rPr lang="en-US" dirty="0" smtClean="0"/>
              <a:t>Answer the following questions.</a:t>
            </a:r>
          </a:p>
          <a:p>
            <a:pPr>
              <a:buNone/>
            </a:pPr>
            <a:r>
              <a:rPr lang="en-US" dirty="0" smtClean="0"/>
              <a:t> what is the definition of a word? What are loan words? What are disentangling words and why do we call them so? What do we mean by lexical items? What are the four types of lexical items? What parameters do we use to categorize them? </a:t>
            </a:r>
          </a:p>
          <a:p>
            <a:pPr>
              <a:buNone/>
            </a:pPr>
            <a:r>
              <a:rPr lang="en-US" dirty="0" smtClean="0"/>
              <a:t>Fashion in morphology: refer to historical study of English word formation. </a:t>
            </a:r>
            <a:r>
              <a:rPr lang="en-US" dirty="0" err="1" smtClean="0"/>
              <a:t>E.g</a:t>
            </a:r>
            <a:r>
              <a:rPr lang="en-US" dirty="0" smtClean="0"/>
              <a:t> Latin &amp; Greek prefixes like hyper and macro, micro considered as fashion.</a:t>
            </a:r>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rmAutofit fontScale="92500" lnSpcReduction="10000"/>
          </a:bodyPr>
          <a:lstStyle/>
          <a:p>
            <a:pPr algn="ctr">
              <a:buNone/>
            </a:pPr>
            <a:r>
              <a:rPr lang="en-US" dirty="0" smtClean="0"/>
              <a:t>Grammatical Categories</a:t>
            </a:r>
          </a:p>
          <a:p>
            <a:pPr>
              <a:buNone/>
            </a:pPr>
            <a:r>
              <a:rPr lang="en-US" dirty="0" smtClean="0"/>
              <a:t>Word classes: open and closed class items</a:t>
            </a:r>
          </a:p>
          <a:p>
            <a:pPr>
              <a:buNone/>
            </a:pPr>
            <a:r>
              <a:rPr lang="en-US" dirty="0" smtClean="0"/>
              <a:t>These are referent to content and function word classes as seen before, but what do we mean by each of the following as grammatical categories?</a:t>
            </a:r>
          </a:p>
          <a:p>
            <a:pPr marL="514350" indent="-514350">
              <a:buAutoNum type="alphaUcParenR"/>
            </a:pPr>
            <a:r>
              <a:rPr lang="en-US" dirty="0" smtClean="0"/>
              <a:t>number: English nouns productively express plurality of nouns in various ways.</a:t>
            </a:r>
          </a:p>
          <a:p>
            <a:pPr marL="514350" indent="-514350">
              <a:buNone/>
            </a:pPr>
            <a:r>
              <a:rPr lang="en-US" dirty="0" smtClean="0"/>
              <a:t>1. By adding “s” or “</a:t>
            </a:r>
            <a:r>
              <a:rPr lang="en-US" dirty="0" err="1" smtClean="0"/>
              <a:t>es</a:t>
            </a:r>
            <a:r>
              <a:rPr lang="en-US" dirty="0" smtClean="0"/>
              <a:t>” as in dogs, cats, decisions, hallucinations etc. this is inflectional.</a:t>
            </a:r>
          </a:p>
          <a:p>
            <a:pPr marL="514350" indent="-514350">
              <a:buNone/>
            </a:pPr>
            <a:r>
              <a:rPr lang="en-US" dirty="0" smtClean="0"/>
              <a:t>2. Vowel mutation: changing the vowel structure than through affixation. E.g. mouse, man, tooth, goose, foot…</a:t>
            </a:r>
          </a:p>
          <a:p>
            <a:pPr marL="514350" indent="-514350">
              <a:buNone/>
            </a:pPr>
            <a:r>
              <a:rPr lang="en-US" dirty="0" smtClean="0"/>
              <a:t>       Zero affix plural: no change in plural form e.g. deer,   </a:t>
            </a:r>
            <a:br>
              <a:rPr lang="en-US" dirty="0" smtClean="0"/>
            </a:br>
            <a:r>
              <a:rPr lang="en-US" dirty="0" smtClean="0"/>
              <a:t>  sheep,   </a:t>
            </a:r>
            <a:endParaRPr 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534400" cy="6553200"/>
          </a:xfrm>
        </p:spPr>
        <p:txBody>
          <a:bodyPr/>
          <a:lstStyle/>
          <a:p>
            <a:pPr>
              <a:buNone/>
            </a:pPr>
            <a:r>
              <a:rPr lang="en-US" dirty="0" err="1" smtClean="0"/>
              <a:t>Pluralia</a:t>
            </a:r>
            <a:r>
              <a:rPr lang="en-US" dirty="0" smtClean="0"/>
              <a:t> </a:t>
            </a:r>
            <a:r>
              <a:rPr lang="en-US" dirty="0" err="1" smtClean="0"/>
              <a:t>tantum</a:t>
            </a:r>
            <a:r>
              <a:rPr lang="en-US" dirty="0" smtClean="0"/>
              <a:t>: nouns which are morphologically plural but semantically singular. E.g. scissors, pants, trousers, pliers, shorts etc.</a:t>
            </a:r>
          </a:p>
          <a:p>
            <a:pPr>
              <a:buNone/>
            </a:pPr>
            <a:r>
              <a:rPr lang="en-US" dirty="0" smtClean="0"/>
              <a:t>By classical English form, like adding “-en” children, oxen…</a:t>
            </a:r>
          </a:p>
          <a:p>
            <a:pPr>
              <a:buNone/>
            </a:pPr>
            <a:r>
              <a:rPr lang="en-US" dirty="0" smtClean="0"/>
              <a:t>B) case: a grammatical category that shows the function of a noun or a noun phrase in a sentence.</a:t>
            </a:r>
          </a:p>
          <a:p>
            <a:pPr marL="514350" indent="-514350">
              <a:buAutoNum type="arabicPeriod"/>
            </a:pPr>
            <a:r>
              <a:rPr lang="en-US" dirty="0" smtClean="0"/>
              <a:t>Nominative case: noun/noun phrase assigned as a subject. E.g. </a:t>
            </a:r>
            <a:r>
              <a:rPr lang="en-US" u="sng" dirty="0" smtClean="0"/>
              <a:t>The girl</a:t>
            </a:r>
            <a:r>
              <a:rPr lang="en-US" dirty="0" smtClean="0"/>
              <a:t> works hard.</a:t>
            </a:r>
          </a:p>
          <a:p>
            <a:pPr marL="514350" indent="-514350">
              <a:buAutoNum type="arabicPeriod"/>
            </a:pPr>
            <a:r>
              <a:rPr lang="en-US" dirty="0" smtClean="0"/>
              <a:t>Accusative case: noun or noun phrase assigned as a direct object in a sentence.</a:t>
            </a:r>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rmAutofit fontScale="92500"/>
          </a:bodyPr>
          <a:lstStyle/>
          <a:p>
            <a:pPr>
              <a:buNone/>
            </a:pPr>
            <a:r>
              <a:rPr lang="en-US" dirty="0" smtClean="0"/>
              <a:t>e.g. The boy hit </a:t>
            </a:r>
            <a:r>
              <a:rPr lang="en-US" u="sng" dirty="0" smtClean="0"/>
              <a:t>the girl</a:t>
            </a:r>
            <a:r>
              <a:rPr lang="en-US" dirty="0" smtClean="0"/>
              <a:t>.</a:t>
            </a:r>
          </a:p>
          <a:p>
            <a:pPr>
              <a:buNone/>
            </a:pPr>
            <a:r>
              <a:rPr lang="en-US" dirty="0" smtClean="0"/>
              <a:t>3.Dative case: noun or noun phrase used as an indirect object of a sentence.</a:t>
            </a:r>
          </a:p>
          <a:p>
            <a:pPr>
              <a:buNone/>
            </a:pPr>
            <a:r>
              <a:rPr lang="en-US" dirty="0" smtClean="0"/>
              <a:t>e.g. The boy gave </a:t>
            </a:r>
            <a:r>
              <a:rPr lang="en-US" u="sng" dirty="0" smtClean="0"/>
              <a:t>the girl</a:t>
            </a:r>
            <a:r>
              <a:rPr lang="en-US" dirty="0" smtClean="0"/>
              <a:t> a book.</a:t>
            </a:r>
          </a:p>
          <a:p>
            <a:pPr>
              <a:buNone/>
            </a:pPr>
            <a:r>
              <a:rPr lang="en-US" dirty="0" smtClean="0"/>
              <a:t>4. </a:t>
            </a:r>
            <a:r>
              <a:rPr lang="en-US" dirty="0" err="1" smtClean="0"/>
              <a:t>Genetive</a:t>
            </a:r>
            <a:r>
              <a:rPr lang="en-US" dirty="0" smtClean="0"/>
              <a:t> case: assigned to possessive noun phrases. </a:t>
            </a:r>
            <a:r>
              <a:rPr lang="en-US" dirty="0" err="1" smtClean="0"/>
              <a:t>E.g</a:t>
            </a:r>
            <a:r>
              <a:rPr lang="en-US" dirty="0" smtClean="0"/>
              <a:t> </a:t>
            </a:r>
            <a:r>
              <a:rPr lang="en-US" dirty="0" err="1" smtClean="0"/>
              <a:t>Dawit</a:t>
            </a:r>
            <a:r>
              <a:rPr lang="en-US" dirty="0" smtClean="0"/>
              <a:t> saw </a:t>
            </a:r>
            <a:r>
              <a:rPr lang="en-US" u="sng" dirty="0" smtClean="0"/>
              <a:t>the president’s</a:t>
            </a:r>
            <a:r>
              <a:rPr lang="en-US" dirty="0" smtClean="0"/>
              <a:t> office.</a:t>
            </a:r>
          </a:p>
          <a:p>
            <a:pPr>
              <a:buNone/>
            </a:pPr>
            <a:r>
              <a:rPr lang="en-US" dirty="0" smtClean="0"/>
              <a:t>C) Grammatical Gender: many languages distinguish  nouns in terms of grammatical gender-as masculine, feminine, or neuter. Old English divided nouns in the following way: noun ‘boat’ was masculine; ‘ship’ was neuter and ‘bridge’ was feminine.                 Remember inflections – </a:t>
            </a:r>
            <a:r>
              <a:rPr lang="en-US" dirty="0" err="1" smtClean="0"/>
              <a:t>ess</a:t>
            </a:r>
            <a:r>
              <a:rPr lang="en-US" dirty="0" smtClean="0"/>
              <a:t> for feminine.                  </a:t>
            </a:r>
            <a:r>
              <a:rPr lang="en-US" dirty="0" err="1" smtClean="0"/>
              <a:t>E.g</a:t>
            </a:r>
            <a:r>
              <a:rPr lang="en-US" dirty="0" smtClean="0"/>
              <a:t>  princ</a:t>
            </a:r>
            <a:r>
              <a:rPr lang="en-US" u="sng" dirty="0" smtClean="0"/>
              <a:t>ess</a:t>
            </a:r>
            <a:r>
              <a:rPr lang="en-US" dirty="0" smtClean="0"/>
              <a:t>, steward</a:t>
            </a:r>
            <a:r>
              <a:rPr lang="en-US" u="sng" dirty="0" smtClean="0"/>
              <a:t>ess</a:t>
            </a:r>
            <a:r>
              <a:rPr lang="en-US" dirty="0" smtClean="0"/>
              <a:t>, waitr</a:t>
            </a:r>
            <a:r>
              <a:rPr lang="en-US" u="sng" dirty="0" smtClean="0"/>
              <a:t>ess</a:t>
            </a:r>
            <a:r>
              <a:rPr lang="en-US" dirty="0" smtClean="0"/>
              <a:t>, actr</a:t>
            </a:r>
            <a:r>
              <a:rPr lang="en-US" u="sng" dirty="0" smtClean="0"/>
              <a:t>ess</a:t>
            </a:r>
            <a:r>
              <a:rPr lang="en-US" dirty="0" smtClean="0"/>
              <a:t> etc.</a:t>
            </a:r>
          </a:p>
          <a:p>
            <a:pPr>
              <a:buNone/>
            </a:pPr>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86800" cy="6400800"/>
          </a:xfrm>
        </p:spPr>
        <p:txBody>
          <a:bodyPr/>
          <a:lstStyle/>
          <a:p>
            <a:pPr>
              <a:buNone/>
            </a:pPr>
            <a:r>
              <a:rPr lang="en-US" dirty="0" smtClean="0"/>
              <a:t>Discuss about your language: </a:t>
            </a:r>
            <a:r>
              <a:rPr lang="en-US" dirty="0" err="1" smtClean="0"/>
              <a:t>e.g</a:t>
            </a:r>
            <a:r>
              <a:rPr lang="en-US" dirty="0" smtClean="0"/>
              <a:t> </a:t>
            </a:r>
            <a:r>
              <a:rPr lang="en-US" dirty="0" err="1" smtClean="0"/>
              <a:t>መሬት</a:t>
            </a:r>
            <a:r>
              <a:rPr lang="en-US" dirty="0" smtClean="0"/>
              <a:t>፣ </a:t>
            </a:r>
            <a:r>
              <a:rPr lang="en-US" dirty="0" err="1" smtClean="0"/>
              <a:t>ጸሐይ</a:t>
            </a:r>
            <a:r>
              <a:rPr lang="en-US" dirty="0" smtClean="0"/>
              <a:t>፣ </a:t>
            </a:r>
            <a:r>
              <a:rPr lang="en-US" dirty="0" err="1" smtClean="0"/>
              <a:t>ጨረቃ</a:t>
            </a:r>
            <a:endParaRPr lang="en-US" dirty="0" smtClean="0"/>
          </a:p>
          <a:p>
            <a:pPr>
              <a:buNone/>
            </a:pPr>
            <a:r>
              <a:rPr lang="en-US" dirty="0" smtClean="0"/>
              <a:t>and compare it with biological gender.</a:t>
            </a:r>
          </a:p>
          <a:p>
            <a:pPr>
              <a:buNone/>
            </a:pPr>
            <a:r>
              <a:rPr lang="en-US" dirty="0" smtClean="0"/>
              <a:t>D)person: a grammatical category that determines the choice of pronouns in a sentence according to such principles as whether the pronoun represents: a) the person or persons actually speaking or writing (1</a:t>
            </a:r>
            <a:r>
              <a:rPr lang="en-US" baseline="30000" dirty="0" smtClean="0"/>
              <a:t>st</a:t>
            </a:r>
            <a:r>
              <a:rPr lang="en-US" dirty="0" smtClean="0"/>
              <a:t> person=I, we) </a:t>
            </a:r>
          </a:p>
          <a:p>
            <a:pPr>
              <a:buNone/>
            </a:pPr>
            <a:r>
              <a:rPr lang="en-US" dirty="0" smtClean="0"/>
              <a:t>b) The person/persons being addressed (2</a:t>
            </a:r>
            <a:r>
              <a:rPr lang="en-US" baseline="30000" dirty="0" smtClean="0"/>
              <a:t>nd</a:t>
            </a:r>
            <a:r>
              <a:rPr lang="en-US" dirty="0" smtClean="0"/>
              <a:t> person you)</a:t>
            </a:r>
          </a:p>
          <a:p>
            <a:pPr>
              <a:buNone/>
            </a:pPr>
            <a:r>
              <a:rPr lang="en-US" dirty="0" smtClean="0"/>
              <a:t>c)Someone or something other than the speaker or the listener (3</a:t>
            </a:r>
            <a:r>
              <a:rPr lang="en-US" baseline="30000" dirty="0" smtClean="0"/>
              <a:t>rd</a:t>
            </a:r>
            <a:r>
              <a:rPr lang="en-US" dirty="0" smtClean="0"/>
              <a:t> person: he, she, it, they) </a:t>
            </a:r>
            <a:endParaRPr lang="en-US"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553200"/>
          </a:xfrm>
        </p:spPr>
        <p:txBody>
          <a:bodyPr/>
          <a:lstStyle/>
          <a:p>
            <a:pPr>
              <a:buNone/>
            </a:pPr>
            <a:r>
              <a:rPr lang="en-US" dirty="0" smtClean="0"/>
              <a:t>e) degree: a grammatical category in which adjectives/adverbs indicate the quality of some one or something. We indicate by regular patterns such as ‘–</a:t>
            </a:r>
            <a:r>
              <a:rPr lang="en-US" dirty="0" err="1" smtClean="0"/>
              <a:t>er</a:t>
            </a:r>
            <a:r>
              <a:rPr lang="en-US" dirty="0" smtClean="0"/>
              <a:t>’ or ‘–</a:t>
            </a:r>
            <a:r>
              <a:rPr lang="en-US" dirty="0" err="1" smtClean="0"/>
              <a:t>est</a:t>
            </a:r>
            <a:r>
              <a:rPr lang="en-US" dirty="0" smtClean="0"/>
              <a:t>’ or by adding ‘more’ or ‘most’ or even in an informal way. </a:t>
            </a:r>
          </a:p>
          <a:p>
            <a:pPr>
              <a:buNone/>
            </a:pPr>
            <a:r>
              <a:rPr lang="en-US" dirty="0" err="1" smtClean="0"/>
              <a:t>e.g</a:t>
            </a:r>
            <a:r>
              <a:rPr lang="en-US" dirty="0" smtClean="0"/>
              <a:t> clever-cleverer- cleverest </a:t>
            </a:r>
          </a:p>
          <a:p>
            <a:pPr>
              <a:buNone/>
            </a:pPr>
            <a:r>
              <a:rPr lang="en-US" dirty="0" smtClean="0"/>
              <a:t>       intelligent- more intelligent- most intelligent</a:t>
            </a:r>
          </a:p>
          <a:p>
            <a:pPr>
              <a:buNone/>
            </a:pPr>
            <a:r>
              <a:rPr lang="en-US" dirty="0" smtClean="0"/>
              <a:t>       good-better-best </a:t>
            </a:r>
          </a:p>
          <a:p>
            <a:pPr>
              <a:buNone/>
            </a:pPr>
            <a:r>
              <a:rPr lang="en-US" dirty="0" smtClean="0"/>
              <a:t>f)Tense: a grammatical category which shows the relationship b/n the form of the verb and the time of the action or state it declares.                                                                         </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458200" cy="6477000"/>
          </a:xfrm>
        </p:spPr>
        <p:txBody>
          <a:bodyPr/>
          <a:lstStyle/>
          <a:p>
            <a:pPr>
              <a:buNone/>
            </a:pPr>
            <a:r>
              <a:rPr lang="en-US" dirty="0" smtClean="0"/>
              <a:t>In English, verbs may be in present or past tense. However, the present tense form of the verb may also be used in:</a:t>
            </a:r>
          </a:p>
          <a:p>
            <a:pPr marL="514350" indent="-514350">
              <a:buAutoNum type="alphaLcParenR"/>
            </a:pPr>
            <a:r>
              <a:rPr lang="en-US" dirty="0" smtClean="0"/>
              <a:t>timeless expressions-The sun </a:t>
            </a:r>
            <a:r>
              <a:rPr lang="en-US" i="1" dirty="0" smtClean="0"/>
              <a:t>rises</a:t>
            </a:r>
            <a:r>
              <a:rPr lang="en-US" dirty="0" smtClean="0"/>
              <a:t> in the east. </a:t>
            </a:r>
          </a:p>
          <a:p>
            <a:pPr marL="514350" indent="-514350">
              <a:buAutoNum type="alphaLcParenR"/>
            </a:pPr>
            <a:r>
              <a:rPr lang="en-US" dirty="0" smtClean="0"/>
              <a:t>Future events: I </a:t>
            </a:r>
            <a:r>
              <a:rPr lang="en-US" i="1" dirty="0" smtClean="0"/>
              <a:t>leave/am leaving</a:t>
            </a:r>
            <a:r>
              <a:rPr lang="en-US" dirty="0" smtClean="0"/>
              <a:t> next week. </a:t>
            </a:r>
          </a:p>
          <a:p>
            <a:pPr marL="514350" indent="-514350">
              <a:buAutoNum type="alphaLcParenR"/>
            </a:pPr>
            <a:r>
              <a:rPr lang="en-US" dirty="0" smtClean="0"/>
              <a:t>Past events for dramatic effect: suddenly she </a:t>
            </a:r>
            <a:r>
              <a:rPr lang="en-US" i="1" dirty="0" smtClean="0"/>
              <a:t>collapses</a:t>
            </a:r>
            <a:r>
              <a:rPr lang="en-US" dirty="0" smtClean="0"/>
              <a:t> on the floor.</a:t>
            </a:r>
          </a:p>
          <a:p>
            <a:pPr marL="514350" indent="-514350">
              <a:buNone/>
            </a:pPr>
            <a:r>
              <a:rPr lang="en-US" dirty="0" smtClean="0"/>
              <a:t>The past tense form of the verb may also occur in conditional clauses. If I </a:t>
            </a:r>
            <a:r>
              <a:rPr lang="en-US" i="1" dirty="0" smtClean="0"/>
              <a:t>worked</a:t>
            </a:r>
            <a:r>
              <a:rPr lang="en-US" dirty="0" smtClean="0"/>
              <a:t> harder, I would pass the exam.</a:t>
            </a:r>
          </a:p>
          <a:p>
            <a:pPr marL="514350" indent="-514350">
              <a:buNone/>
            </a:pPr>
            <a:r>
              <a:rPr lang="en-US" dirty="0" smtClean="0"/>
              <a:t>g)mood: a grammatical category in which the form of the verb expresses the attitude of the</a:t>
            </a:r>
          </a:p>
          <a:p>
            <a:pPr marL="514350" indent="-514350">
              <a:buAutoNum type="alphaLcParenR"/>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6324600"/>
          </a:xfrm>
        </p:spPr>
        <p:txBody>
          <a:bodyPr/>
          <a:lstStyle/>
          <a:p>
            <a:pPr algn="just">
              <a:buFont typeface="Wingdings" pitchFamily="2" charset="2"/>
              <a:buChar char="Ø"/>
            </a:pPr>
            <a:r>
              <a:rPr lang="en-US" dirty="0">
                <a:latin typeface="Times New Roman" panose="02020603050405020304" pitchFamily="18" charset="0"/>
                <a:cs typeface="Times New Roman" panose="02020603050405020304" pitchFamily="18" charset="0"/>
              </a:rPr>
              <a:t>The sound waves are produced by complex interaction of:</a:t>
            </a:r>
          </a:p>
          <a:p>
            <a:pPr lvl="0" algn="just"/>
            <a:r>
              <a:rPr lang="en-US" b="1" i="1" dirty="0">
                <a:solidFill>
                  <a:srgbClr val="FF0000"/>
                </a:solidFill>
                <a:latin typeface="Times New Roman" panose="02020603050405020304" pitchFamily="18" charset="0"/>
                <a:cs typeface="Times New Roman" panose="02020603050405020304" pitchFamily="18" charset="0"/>
              </a:rPr>
              <a:t>Outward flow </a:t>
            </a:r>
            <a:r>
              <a:rPr lang="en-US" dirty="0">
                <a:latin typeface="Times New Roman" panose="02020603050405020304" pitchFamily="18" charset="0"/>
                <a:cs typeface="Times New Roman" panose="02020603050405020304" pitchFamily="18" charset="0"/>
              </a:rPr>
              <a:t>of air from the lungs</a:t>
            </a:r>
          </a:p>
          <a:p>
            <a:pPr lvl="0" algn="just"/>
            <a:r>
              <a:rPr lang="en-US" b="1" i="1" dirty="0">
                <a:solidFill>
                  <a:srgbClr val="FF0000"/>
                </a:solidFill>
                <a:latin typeface="Times New Roman" panose="02020603050405020304" pitchFamily="18" charset="0"/>
                <a:cs typeface="Times New Roman" panose="02020603050405020304" pitchFamily="18" charset="0"/>
              </a:rPr>
              <a:t>Modification</a:t>
            </a:r>
            <a:r>
              <a:rPr lang="en-US" dirty="0">
                <a:latin typeface="Times New Roman" panose="02020603050405020304" pitchFamily="18" charset="0"/>
                <a:cs typeface="Times New Roman" panose="02020603050405020304" pitchFamily="18" charset="0"/>
              </a:rPr>
              <a:t> of the air flow from the larynx (Adam’s apple) or voice box.</a:t>
            </a:r>
          </a:p>
          <a:p>
            <a:pPr lvl="0" algn="just"/>
            <a:r>
              <a:rPr lang="en-US" b="1" i="1" dirty="0">
                <a:solidFill>
                  <a:srgbClr val="FF0000"/>
                </a:solidFill>
                <a:latin typeface="Times New Roman" panose="02020603050405020304" pitchFamily="18" charset="0"/>
                <a:cs typeface="Times New Roman" panose="02020603050405020304" pitchFamily="18" charset="0"/>
              </a:rPr>
              <a:t>Additional</a:t>
            </a:r>
            <a:r>
              <a:rPr lang="en-US" dirty="0">
                <a:latin typeface="Times New Roman" panose="02020603050405020304" pitchFamily="18" charset="0"/>
                <a:cs typeface="Times New Roman" panose="02020603050405020304" pitchFamily="18" charset="0"/>
              </a:rPr>
              <a:t> </a:t>
            </a:r>
            <a:r>
              <a:rPr lang="en-US" b="1" i="1" dirty="0">
                <a:solidFill>
                  <a:srgbClr val="FF0000"/>
                </a:solidFill>
                <a:latin typeface="Times New Roman" panose="02020603050405020304" pitchFamily="18" charset="0"/>
                <a:cs typeface="Times New Roman" panose="02020603050405020304" pitchFamily="18" charset="0"/>
              </a:rPr>
              <a:t>modification</a:t>
            </a:r>
            <a:r>
              <a:rPr lang="en-US" dirty="0">
                <a:latin typeface="Times New Roman" panose="02020603050405020304" pitchFamily="18" charset="0"/>
                <a:cs typeface="Times New Roman" panose="02020603050405020304" pitchFamily="18" charset="0"/>
              </a:rPr>
              <a:t> of the air flow by </a:t>
            </a:r>
            <a:r>
              <a:rPr lang="en-US" dirty="0">
                <a:solidFill>
                  <a:srgbClr val="0070C0"/>
                </a:solidFill>
                <a:latin typeface="Times New Roman" panose="02020603050405020304" pitchFamily="18" charset="0"/>
                <a:cs typeface="Times New Roman" panose="02020603050405020304" pitchFamily="18" charset="0"/>
              </a:rPr>
              <a:t>position</a:t>
            </a:r>
            <a:r>
              <a:rPr lang="en-US" dirty="0">
                <a:latin typeface="Times New Roman" panose="02020603050405020304" pitchFamily="18" charset="0"/>
                <a:cs typeface="Times New Roman" panose="02020603050405020304" pitchFamily="18" charset="0"/>
              </a:rPr>
              <a:t> and </a:t>
            </a:r>
            <a:r>
              <a:rPr lang="en-US" dirty="0">
                <a:solidFill>
                  <a:srgbClr val="0070C0"/>
                </a:solidFill>
                <a:latin typeface="Times New Roman" panose="02020603050405020304" pitchFamily="18" charset="0"/>
                <a:cs typeface="Times New Roman" panose="02020603050405020304" pitchFamily="18" charset="0"/>
              </a:rPr>
              <a:t>movement</a:t>
            </a:r>
            <a:r>
              <a:rPr lang="en-US" dirty="0">
                <a:latin typeface="Times New Roman" panose="02020603050405020304" pitchFamily="18" charset="0"/>
                <a:cs typeface="Times New Roman" panose="02020603050405020304" pitchFamily="18" charset="0"/>
              </a:rPr>
              <a:t> of anatomical structures like the </a:t>
            </a:r>
            <a:r>
              <a:rPr lang="en-US" i="1" dirty="0">
                <a:solidFill>
                  <a:srgbClr val="FF0000"/>
                </a:solidFill>
                <a:latin typeface="Times New Roman" panose="02020603050405020304" pitchFamily="18" charset="0"/>
                <a:cs typeface="Times New Roman" panose="02020603050405020304" pitchFamily="18" charset="0"/>
              </a:rPr>
              <a:t>vocal</a:t>
            </a:r>
            <a:r>
              <a:rPr lang="en-US" dirty="0">
                <a:solidFill>
                  <a:srgbClr val="FF0000"/>
                </a:solidFill>
                <a:latin typeface="Times New Roman" panose="02020603050405020304" pitchFamily="18" charset="0"/>
                <a:cs typeface="Times New Roman" panose="02020603050405020304" pitchFamily="18" charset="0"/>
              </a:rPr>
              <a:t> </a:t>
            </a:r>
            <a:r>
              <a:rPr lang="en-US" i="1" dirty="0">
                <a:solidFill>
                  <a:srgbClr val="FF0000"/>
                </a:solidFill>
                <a:latin typeface="Times New Roman" panose="02020603050405020304" pitchFamily="18" charset="0"/>
                <a:cs typeface="Times New Roman" panose="02020603050405020304" pitchFamily="18" charset="0"/>
              </a:rPr>
              <a:t>tract</a:t>
            </a:r>
            <a:r>
              <a:rPr lang="en-US"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the </a:t>
            </a:r>
            <a:r>
              <a:rPr lang="en-US" i="1" dirty="0">
                <a:solidFill>
                  <a:srgbClr val="FF0000"/>
                </a:solidFill>
                <a:latin typeface="Times New Roman" panose="02020603050405020304" pitchFamily="18" charset="0"/>
                <a:cs typeface="Times New Roman" panose="02020603050405020304" pitchFamily="18" charset="0"/>
              </a:rPr>
              <a:t>tongue</a:t>
            </a:r>
            <a:r>
              <a:rPr lang="en-US" dirty="0">
                <a:latin typeface="Times New Roman" panose="02020603050405020304" pitchFamily="18" charset="0"/>
                <a:cs typeface="Times New Roman" panose="02020603050405020304" pitchFamily="18" charset="0"/>
              </a:rPr>
              <a:t>.</a:t>
            </a:r>
          </a:p>
          <a:p>
            <a:pPr algn="just">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77000"/>
          </a:xfrm>
        </p:spPr>
        <p:txBody>
          <a:bodyPr>
            <a:normAutofit lnSpcReduction="10000"/>
          </a:bodyPr>
          <a:lstStyle/>
          <a:p>
            <a:pPr>
              <a:buNone/>
            </a:pPr>
            <a:r>
              <a:rPr lang="en-US" dirty="0" smtClean="0"/>
              <a:t>of the speaker or writer to what is said or written. mood is of 3 types. Indicative, imperative and subjunctive.</a:t>
            </a:r>
          </a:p>
          <a:p>
            <a:pPr>
              <a:buNone/>
            </a:pPr>
            <a:r>
              <a:rPr lang="en-US" dirty="0" smtClean="0"/>
              <a:t>A)Indicative mood: the form of the verb used in declarative sentences or asking questions.</a:t>
            </a:r>
          </a:p>
          <a:p>
            <a:pPr marL="514350" indent="-514350">
              <a:buAutoNum type="arabicPeriod"/>
            </a:pPr>
            <a:r>
              <a:rPr lang="en-US" dirty="0" smtClean="0"/>
              <a:t>She talks a lot about everything.</a:t>
            </a:r>
          </a:p>
          <a:p>
            <a:pPr marL="514350" indent="-514350">
              <a:buAutoNum type="arabicPeriod"/>
            </a:pPr>
            <a:r>
              <a:rPr lang="en-US" dirty="0" smtClean="0"/>
              <a:t>Where have you been?</a:t>
            </a:r>
          </a:p>
          <a:p>
            <a:pPr marL="514350" indent="-514350">
              <a:buNone/>
            </a:pPr>
            <a:r>
              <a:rPr lang="en-US" dirty="0" smtClean="0"/>
              <a:t>B) The form of the verb used in imperative sentences. </a:t>
            </a:r>
            <a:r>
              <a:rPr lang="en-US" dirty="0" err="1" smtClean="0"/>
              <a:t>E.g</a:t>
            </a:r>
            <a:r>
              <a:rPr lang="en-US" dirty="0" smtClean="0"/>
              <a:t> Be quiet.</a:t>
            </a:r>
          </a:p>
          <a:p>
            <a:pPr marL="514350" indent="-514350">
              <a:buNone/>
            </a:pPr>
            <a:r>
              <a:rPr lang="en-US" dirty="0" smtClean="0"/>
              <a:t>                                 Put it on the table.</a:t>
            </a:r>
          </a:p>
          <a:p>
            <a:pPr marL="514350" indent="-514350">
              <a:buNone/>
            </a:pPr>
            <a:r>
              <a:rPr lang="en-US" dirty="0" smtClean="0"/>
              <a:t>N.B In English imperatives do not have tense, but sometimes they may be used in the progressive tense. </a:t>
            </a:r>
            <a:r>
              <a:rPr lang="en-US" dirty="0" err="1" smtClean="0"/>
              <a:t>E.g</a:t>
            </a:r>
            <a:r>
              <a:rPr lang="en-US" dirty="0" smtClean="0"/>
              <a:t> Be </a:t>
            </a:r>
            <a:r>
              <a:rPr lang="en-US" u="sng" dirty="0" smtClean="0"/>
              <a:t>waiting</a:t>
            </a:r>
            <a:r>
              <a:rPr lang="en-US" dirty="0" smtClean="0"/>
              <a:t> for me at five.</a:t>
            </a:r>
            <a:endParaRPr lang="en-US"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normAutofit fontScale="92500" lnSpcReduction="10000"/>
          </a:bodyPr>
          <a:lstStyle/>
          <a:p>
            <a:pPr>
              <a:buNone/>
            </a:pPr>
            <a:r>
              <a:rPr lang="en-US" dirty="0" smtClean="0"/>
              <a:t>C) Subjunctive mood: form of the verb used to express uncertainty, wish, desires etc. unlike the indicative mood, subjunctive mood expresses non-factual or hypothetical occasions.</a:t>
            </a:r>
          </a:p>
          <a:p>
            <a:pPr>
              <a:buNone/>
            </a:pPr>
            <a:r>
              <a:rPr lang="en-US" dirty="0" smtClean="0"/>
              <a:t>In English, we use subjunctive in:</a:t>
            </a:r>
          </a:p>
          <a:p>
            <a:pPr>
              <a:buNone/>
            </a:pPr>
            <a:r>
              <a:rPr lang="en-US" dirty="0" smtClean="0"/>
              <a:t>a) Be in present and past subjunctives (be &amp; were)</a:t>
            </a:r>
          </a:p>
          <a:p>
            <a:pPr>
              <a:buNone/>
            </a:pPr>
            <a:r>
              <a:rPr lang="en-US" dirty="0" smtClean="0"/>
              <a:t>b) The stem form of have, come, sing of other verbs (only in present form) with that expression.</a:t>
            </a:r>
          </a:p>
          <a:p>
            <a:pPr>
              <a:buNone/>
            </a:pPr>
            <a:r>
              <a:rPr lang="en-US" dirty="0" err="1" smtClean="0"/>
              <a:t>e.g</a:t>
            </a:r>
            <a:r>
              <a:rPr lang="en-US" dirty="0" smtClean="0"/>
              <a:t> I ask </a:t>
            </a:r>
            <a:r>
              <a:rPr lang="en-US" i="1" dirty="0" smtClean="0"/>
              <a:t>that</a:t>
            </a:r>
            <a:r>
              <a:rPr lang="en-US" dirty="0" smtClean="0"/>
              <a:t> you come at 3 p.m.</a:t>
            </a:r>
          </a:p>
          <a:p>
            <a:pPr>
              <a:buNone/>
            </a:pPr>
            <a:r>
              <a:rPr lang="en-US" dirty="0" smtClean="0"/>
              <a:t>       it is required </a:t>
            </a:r>
            <a:r>
              <a:rPr lang="en-US" i="1" dirty="0" smtClean="0"/>
              <a:t>that</a:t>
            </a:r>
            <a:r>
              <a:rPr lang="en-US" dirty="0" smtClean="0"/>
              <a:t> she be absent in the meeting.</a:t>
            </a:r>
          </a:p>
          <a:p>
            <a:pPr>
              <a:buNone/>
            </a:pPr>
            <a:r>
              <a:rPr lang="en-US" dirty="0" smtClean="0"/>
              <a:t>In conditional sentences, we use past subjunctive.</a:t>
            </a:r>
          </a:p>
          <a:p>
            <a:pPr>
              <a:buNone/>
            </a:pPr>
            <a:r>
              <a:rPr lang="en-US" dirty="0" err="1" smtClean="0"/>
              <a:t>e.g</a:t>
            </a:r>
            <a:r>
              <a:rPr lang="en-US" dirty="0" smtClean="0"/>
              <a:t> If </a:t>
            </a:r>
            <a:r>
              <a:rPr lang="en-US" i="1" dirty="0" smtClean="0"/>
              <a:t>I were</a:t>
            </a:r>
            <a:r>
              <a:rPr lang="en-US" dirty="0" smtClean="0"/>
              <a:t> you, I could fly (expressing wish only).</a:t>
            </a:r>
          </a:p>
          <a:p>
            <a:pPr>
              <a:buNone/>
            </a:pPr>
            <a:r>
              <a:rPr lang="en-US" dirty="0" smtClean="0"/>
              <a:t>In some fixed expressions like: So be it. (let it be) </a:t>
            </a:r>
            <a:endParaRPr 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lstStyle/>
          <a:p>
            <a:pPr>
              <a:buNone/>
            </a:pPr>
            <a:r>
              <a:rPr lang="en-US" dirty="0" smtClean="0"/>
              <a:t>h) Grammatical Aspect: is a </a:t>
            </a:r>
            <a:r>
              <a:rPr lang="en-US" i="1" u="sng" dirty="0" smtClean="0"/>
              <a:t>form of the verb</a:t>
            </a:r>
            <a:r>
              <a:rPr lang="en-US" dirty="0" smtClean="0"/>
              <a:t> that shows whether </a:t>
            </a:r>
            <a:r>
              <a:rPr lang="en-US" i="1" u="sng" dirty="0" smtClean="0"/>
              <a:t>an action happens once or repeatedly,</a:t>
            </a:r>
            <a:r>
              <a:rPr lang="en-US" dirty="0" smtClean="0"/>
              <a:t> or </a:t>
            </a:r>
            <a:r>
              <a:rPr lang="en-US" i="1" u="sng" dirty="0" smtClean="0"/>
              <a:t>is completed or still continuing</a:t>
            </a:r>
            <a:r>
              <a:rPr lang="en-US" dirty="0" smtClean="0"/>
              <a:t>. </a:t>
            </a:r>
          </a:p>
          <a:p>
            <a:pPr>
              <a:buNone/>
            </a:pPr>
            <a:r>
              <a:rPr lang="en-US" dirty="0" smtClean="0"/>
              <a:t>Inflectional morphemes indicating aspect are: -</a:t>
            </a:r>
            <a:r>
              <a:rPr lang="en-US" dirty="0" err="1" smtClean="0"/>
              <a:t>ed</a:t>
            </a:r>
            <a:r>
              <a:rPr lang="en-US" dirty="0" smtClean="0"/>
              <a:t>,  -en, -</a:t>
            </a:r>
            <a:r>
              <a:rPr lang="en-US" dirty="0" err="1" smtClean="0"/>
              <a:t>ing</a:t>
            </a:r>
            <a:r>
              <a:rPr lang="en-US" dirty="0" smtClean="0"/>
              <a:t>.            </a:t>
            </a:r>
            <a:r>
              <a:rPr lang="en-US" dirty="0" err="1" smtClean="0"/>
              <a:t>e.g</a:t>
            </a:r>
            <a:r>
              <a:rPr lang="en-US" dirty="0" smtClean="0"/>
              <a:t> prov</a:t>
            </a:r>
            <a:r>
              <a:rPr lang="en-US" u="sng" dirty="0" smtClean="0"/>
              <a:t>ing</a:t>
            </a:r>
            <a:r>
              <a:rPr lang="en-US" dirty="0" smtClean="0"/>
              <a:t>, prov</a:t>
            </a:r>
            <a:r>
              <a:rPr lang="en-US" u="sng" dirty="0" smtClean="0"/>
              <a:t>en</a:t>
            </a:r>
            <a:r>
              <a:rPr lang="en-US" dirty="0" smtClean="0"/>
              <a:t>, prov</a:t>
            </a:r>
            <a:r>
              <a:rPr lang="en-US" u="sng" dirty="0" smtClean="0"/>
              <a:t>ed</a:t>
            </a:r>
            <a:r>
              <a:rPr lang="en-US" dirty="0" smtClean="0"/>
              <a:t> (the   -en or –</a:t>
            </a:r>
            <a:r>
              <a:rPr lang="en-US" dirty="0" err="1" smtClean="0"/>
              <a:t>ed</a:t>
            </a:r>
            <a:r>
              <a:rPr lang="en-US" dirty="0" smtClean="0"/>
              <a:t> forms show that the action is completed while the –</a:t>
            </a:r>
            <a:r>
              <a:rPr lang="en-US" dirty="0" err="1" smtClean="0"/>
              <a:t>ing</a:t>
            </a:r>
            <a:r>
              <a:rPr lang="en-US" dirty="0" smtClean="0"/>
              <a:t> indicates action is continuing.) </a:t>
            </a:r>
          </a:p>
          <a:p>
            <a:pPr marL="571500" indent="-571500">
              <a:buAutoNum type="romanUcParenR"/>
            </a:pPr>
            <a:r>
              <a:rPr lang="en-US" dirty="0" smtClean="0"/>
              <a:t>voice: form of verb that indicates emphasis given (to either the doer or the receiver of the action).</a:t>
            </a:r>
          </a:p>
          <a:p>
            <a:pPr marL="571500" indent="-571500">
              <a:buNone/>
            </a:pPr>
            <a:r>
              <a:rPr lang="en-US" dirty="0" smtClean="0"/>
              <a:t>N.B look at the verb form: V to be + V3 for passive.</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77000"/>
          </a:xfrm>
        </p:spPr>
        <p:txBody>
          <a:bodyPr>
            <a:normAutofit/>
          </a:bodyPr>
          <a:lstStyle/>
          <a:p>
            <a:pPr algn="ctr">
              <a:buNone/>
            </a:pPr>
            <a:r>
              <a:rPr lang="en-US" dirty="0" smtClean="0"/>
              <a:t>Sentence Structure</a:t>
            </a:r>
          </a:p>
          <a:p>
            <a:pPr>
              <a:buNone/>
            </a:pPr>
            <a:r>
              <a:rPr lang="en-US" dirty="0" smtClean="0"/>
              <a:t>1) Define a sentence from the various elements it comprises.</a:t>
            </a:r>
          </a:p>
          <a:p>
            <a:pPr>
              <a:buFont typeface="Wingdings" pitchFamily="2" charset="2"/>
              <a:buChar char="ü"/>
            </a:pPr>
            <a:r>
              <a:rPr lang="en-US" dirty="0" smtClean="0"/>
              <a:t>A grammatical unit </a:t>
            </a:r>
          </a:p>
          <a:p>
            <a:pPr>
              <a:buFont typeface="Wingdings" pitchFamily="2" charset="2"/>
              <a:buChar char="ü"/>
            </a:pPr>
            <a:r>
              <a:rPr lang="en-US" dirty="0" smtClean="0"/>
              <a:t>Subject and predicate</a:t>
            </a:r>
          </a:p>
          <a:p>
            <a:pPr>
              <a:buFont typeface="Wingdings" pitchFamily="2" charset="2"/>
              <a:buChar char="ü"/>
            </a:pPr>
            <a:r>
              <a:rPr lang="en-US" dirty="0" smtClean="0"/>
              <a:t>Meaningfulness</a:t>
            </a:r>
          </a:p>
          <a:p>
            <a:pPr>
              <a:buFont typeface="Wingdings" pitchFamily="2" charset="2"/>
              <a:buChar char="ü"/>
            </a:pPr>
            <a:r>
              <a:rPr lang="en-US" dirty="0" smtClean="0"/>
              <a:t>Capitalization and punctuation</a:t>
            </a:r>
          </a:p>
          <a:p>
            <a:pPr>
              <a:buNone/>
            </a:pPr>
            <a:r>
              <a:rPr lang="en-US" dirty="0" smtClean="0"/>
              <a:t>2) Compare sentence with clause structure and see their commonalities and distinctions.</a:t>
            </a:r>
          </a:p>
          <a:p>
            <a:pPr>
              <a:buNone/>
            </a:pPr>
            <a:r>
              <a:rPr lang="en-US" dirty="0" smtClean="0"/>
              <a:t>3) Discuss the structural, functional and rhetoric  classification of sentences.</a:t>
            </a:r>
          </a:p>
          <a:p>
            <a:pPr>
              <a:buFont typeface="Wingdings" pitchFamily="2" charset="2"/>
              <a:buChar char="ü"/>
            </a:pPr>
            <a:endParaRPr lang="en-US"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686800" cy="6553200"/>
          </a:xfrm>
        </p:spPr>
        <p:txBody>
          <a:bodyPr>
            <a:normAutofit fontScale="92500" lnSpcReduction="10000"/>
          </a:bodyPr>
          <a:lstStyle/>
          <a:p>
            <a:pPr>
              <a:buNone/>
            </a:pPr>
            <a:r>
              <a:rPr lang="en-US" dirty="0" smtClean="0"/>
              <a:t>Evaluate the following definitions  in group.</a:t>
            </a:r>
          </a:p>
          <a:p>
            <a:pPr>
              <a:buNone/>
            </a:pPr>
            <a:r>
              <a:rPr lang="en-US" dirty="0" smtClean="0"/>
              <a:t>1)A string of words satisfying the grammatical rules of a language.</a:t>
            </a:r>
          </a:p>
          <a:p>
            <a:pPr>
              <a:buNone/>
            </a:pPr>
            <a:r>
              <a:rPr lang="en-US" dirty="0" smtClean="0"/>
              <a:t>2) A word, clause or phrase or group of clauses or phrases forming a syntactic unit which expresses an assertion, a question, a command, a wish, an exclamation, or the performance of an action, that in writing usually begins with a </a:t>
            </a:r>
            <a:r>
              <a:rPr lang="en-US" dirty="0" err="1" smtClean="0"/>
              <a:t>a</a:t>
            </a:r>
            <a:r>
              <a:rPr lang="en-US" dirty="0" smtClean="0"/>
              <a:t> capital letter and concludes with appropriate end punctuation, and that in speaking is distinguished by characteristic patterns of stress, pitch, and pauses.</a:t>
            </a:r>
          </a:p>
          <a:p>
            <a:pPr>
              <a:buNone/>
            </a:pPr>
            <a:r>
              <a:rPr lang="en-US" dirty="0" smtClean="0"/>
              <a:t>3) A series of words in connected speech or writing , forming the grammatically complete expression of a single thought; in popular use often such a portion of a composition or utterance as extends from one</a:t>
            </a:r>
            <a:endParaRPr lang="en-US" dirty="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77000"/>
          </a:xfrm>
        </p:spPr>
        <p:txBody>
          <a:bodyPr>
            <a:normAutofit lnSpcReduction="10000"/>
          </a:bodyPr>
          <a:lstStyle/>
          <a:p>
            <a:pPr>
              <a:buNone/>
            </a:pPr>
            <a:r>
              <a:rPr lang="en-US" dirty="0" smtClean="0"/>
              <a:t>full stop to another.</a:t>
            </a:r>
          </a:p>
          <a:p>
            <a:pPr>
              <a:buNone/>
            </a:pPr>
            <a:r>
              <a:rPr lang="en-US" dirty="0" smtClean="0"/>
              <a:t>4) A sentence is a unit of language, characterized in most languages by the presence of a finite verb (this is a linguistic definition). </a:t>
            </a:r>
          </a:p>
          <a:p>
            <a:pPr>
              <a:buNone/>
            </a:pPr>
            <a:r>
              <a:rPr lang="en-US" dirty="0" smtClean="0"/>
              <a:t>A finite verb form shows a particular tense, person and number: am, is, are, was and were- are finite forms of “be”; being and been are infinite forms indicating no specific person, number and tense. </a:t>
            </a:r>
          </a:p>
          <a:p>
            <a:pPr>
              <a:buNone/>
            </a:pPr>
            <a:r>
              <a:rPr lang="en-US" dirty="0" smtClean="0"/>
              <a:t>Now, is there a one-to-one correspondence b/n sentences and clauses? Is there any simple way to  define sentence? Why? Is defining a sentence more of abstraction than a syntactic unit? Have you observed how complex is defining sentence? </a:t>
            </a:r>
            <a:endParaRPr lang="en-US"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00800"/>
          </a:xfrm>
        </p:spPr>
        <p:txBody>
          <a:bodyPr/>
          <a:lstStyle/>
          <a:p>
            <a:pPr>
              <a:buNone/>
            </a:pPr>
            <a:r>
              <a:rPr lang="en-US" dirty="0" smtClean="0"/>
              <a:t>Sentence structures: discuss simple, compound, complex and compound complex sentences and write your own examples of each type.</a:t>
            </a:r>
          </a:p>
          <a:p>
            <a:pPr>
              <a:buNone/>
            </a:pPr>
            <a:r>
              <a:rPr lang="en-US" dirty="0" smtClean="0"/>
              <a:t>Sentence functions: look at declarative, interrogative, imperative (</a:t>
            </a:r>
            <a:r>
              <a:rPr lang="en-US" dirty="0" err="1" smtClean="0"/>
              <a:t>optative</a:t>
            </a:r>
            <a:r>
              <a:rPr lang="en-US" dirty="0" smtClean="0"/>
              <a:t>) and exclamatory sentences.  Check the difference b/n exclamatory sentence and interjection.</a:t>
            </a:r>
          </a:p>
          <a:p>
            <a:pPr>
              <a:buNone/>
            </a:pPr>
            <a:r>
              <a:rPr lang="en-US" dirty="0" smtClean="0"/>
              <a:t>Rhetoric sentence divisions as loose, balanced and periodic. </a:t>
            </a:r>
            <a:endParaRPr lang="en-US" dirty="0"/>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normAutofit fontScale="92500" lnSpcReduction="10000"/>
          </a:bodyPr>
          <a:lstStyle/>
          <a:p>
            <a:pPr algn="ctr">
              <a:buNone/>
            </a:pPr>
            <a:r>
              <a:rPr lang="en-US" dirty="0" smtClean="0"/>
              <a:t>Phrase structure</a:t>
            </a:r>
          </a:p>
          <a:p>
            <a:pPr>
              <a:buNone/>
            </a:pPr>
            <a:r>
              <a:rPr lang="en-US" dirty="0" smtClean="0"/>
              <a:t>Syntax: system of rules and principles that describe how we organize words into phrases and phrases into larger units, the largest being the clause; also the study of this system.</a:t>
            </a:r>
          </a:p>
          <a:p>
            <a:pPr>
              <a:buNone/>
            </a:pPr>
            <a:r>
              <a:rPr lang="en-US" dirty="0" smtClean="0"/>
              <a:t>Words should be organized in a certain order in a sentence (as affixes and roots occur in certain order in words). It’s obvious that the position of a word in the sentence is often the only way we know its syntactic category (part of speech).</a:t>
            </a:r>
          </a:p>
          <a:p>
            <a:pPr>
              <a:buNone/>
            </a:pPr>
            <a:r>
              <a:rPr lang="en-US" dirty="0" err="1" smtClean="0"/>
              <a:t>Eg</a:t>
            </a:r>
            <a:r>
              <a:rPr lang="en-US" dirty="0" smtClean="0"/>
              <a:t> “walks” is a noun and a verb. We decide its class when put in a sentence. Compare: She </a:t>
            </a:r>
            <a:r>
              <a:rPr lang="en-US" i="1" u="sng" dirty="0" smtClean="0"/>
              <a:t>walks</a:t>
            </a:r>
            <a:r>
              <a:rPr lang="en-US" dirty="0" smtClean="0"/>
              <a:t> fast.</a:t>
            </a:r>
          </a:p>
          <a:p>
            <a:pPr>
              <a:buNone/>
            </a:pPr>
            <a:r>
              <a:rPr lang="en-US" dirty="0" smtClean="0"/>
              <a:t>We made long </a:t>
            </a:r>
            <a:r>
              <a:rPr lang="en-US" i="1" u="sng" dirty="0" smtClean="0"/>
              <a:t>walks</a:t>
            </a:r>
            <a:r>
              <a:rPr lang="en-US" dirty="0" smtClean="0"/>
              <a:t> yesterday. Which one is noun? How do you know?</a:t>
            </a:r>
            <a:endParaRPr lang="en-US"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77000"/>
          </a:xfrm>
        </p:spPr>
        <p:txBody>
          <a:bodyPr>
            <a:normAutofit fontScale="92500" lnSpcReduction="20000"/>
          </a:bodyPr>
          <a:lstStyle/>
          <a:p>
            <a:pPr>
              <a:buNone/>
            </a:pPr>
            <a:r>
              <a:rPr lang="en-US" dirty="0" smtClean="0"/>
              <a:t>Phrase: a syntactic unit (NP, VP, PP, ADVP etc.) headed by a syntactic category (N, V, P. ADV)</a:t>
            </a:r>
          </a:p>
          <a:p>
            <a:pPr>
              <a:buNone/>
            </a:pPr>
            <a:r>
              <a:rPr lang="en-US" dirty="0" smtClean="0"/>
              <a:t>Nouns and noun phrases:</a:t>
            </a:r>
          </a:p>
          <a:p>
            <a:pPr>
              <a:buNone/>
            </a:pPr>
            <a:r>
              <a:rPr lang="en-US" dirty="0" smtClean="0"/>
              <a:t>Do you know that all languages do not have determiners? This may probably the reason why second language learners usually omit them.</a:t>
            </a:r>
          </a:p>
          <a:p>
            <a:pPr>
              <a:buNone/>
            </a:pPr>
            <a:r>
              <a:rPr lang="en-US" dirty="0" smtClean="0"/>
              <a:t>In English nouns can be preceded with determiners and can be easily detected.</a:t>
            </a:r>
          </a:p>
          <a:p>
            <a:pPr>
              <a:buNone/>
            </a:pPr>
            <a:r>
              <a:rPr lang="en-US" dirty="0" smtClean="0"/>
              <a:t>E.g. The </a:t>
            </a:r>
            <a:r>
              <a:rPr lang="en-US" dirty="0" err="1" smtClean="0"/>
              <a:t>granphalons</a:t>
            </a:r>
            <a:r>
              <a:rPr lang="en-US" dirty="0" smtClean="0"/>
              <a:t>…  the nonsense word that follows the determiner is a noun.</a:t>
            </a:r>
          </a:p>
          <a:p>
            <a:pPr>
              <a:buNone/>
            </a:pPr>
            <a:r>
              <a:rPr lang="en-US" dirty="0" smtClean="0"/>
              <a:t>Determiners: the, these, this, all, some, six, etc.</a:t>
            </a:r>
          </a:p>
          <a:p>
            <a:pPr>
              <a:buNone/>
            </a:pPr>
            <a:r>
              <a:rPr lang="en-US" dirty="0" smtClean="0"/>
              <a:t>Six houses, all dogs, few students…</a:t>
            </a:r>
          </a:p>
          <a:p>
            <a:pPr>
              <a:buNone/>
            </a:pPr>
            <a:r>
              <a:rPr lang="en-US" dirty="0" err="1" smtClean="0"/>
              <a:t>N.b</a:t>
            </a:r>
            <a:r>
              <a:rPr lang="en-US" dirty="0" smtClean="0"/>
              <a:t>. Nouns can be introduced by more than one determiners. </a:t>
            </a:r>
            <a:r>
              <a:rPr lang="en-US" dirty="0" err="1" smtClean="0"/>
              <a:t>E.g</a:t>
            </a:r>
            <a:r>
              <a:rPr lang="en-US" dirty="0" smtClean="0"/>
              <a:t> All eight dogs (not eight all dogs)</a:t>
            </a:r>
          </a:p>
          <a:p>
            <a:pPr>
              <a:buNone/>
            </a:pPr>
            <a:r>
              <a:rPr lang="en-US" dirty="0" smtClean="0"/>
              <a:t>Determiners occur in a particular order.</a:t>
            </a:r>
            <a:endParaRPr lang="en-US"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553200"/>
          </a:xfrm>
        </p:spPr>
        <p:txBody>
          <a:bodyPr/>
          <a:lstStyle/>
          <a:p>
            <a:pPr algn="ctr">
              <a:buNone/>
            </a:pPr>
            <a:r>
              <a:rPr lang="en-US" u="sng" dirty="0" smtClean="0"/>
              <a:t>Phrase structure rule for Noun Phrases</a:t>
            </a:r>
          </a:p>
          <a:p>
            <a:pPr>
              <a:buNone/>
            </a:pPr>
            <a:r>
              <a:rPr lang="en-US" i="1" u="sng" dirty="0" smtClean="0"/>
              <a:t>Phrase structure:</a:t>
            </a:r>
            <a:r>
              <a:rPr lang="en-US" dirty="0" smtClean="0"/>
              <a:t> System rules that organize words into larger units or phrases. NP is a larger syntactic unit.</a:t>
            </a:r>
          </a:p>
          <a:p>
            <a:pPr>
              <a:buNone/>
            </a:pPr>
            <a:r>
              <a:rPr lang="en-US" dirty="0" smtClean="0"/>
              <a:t>NP        (D) N (noun phrase=determiner + N where D is optional.</a:t>
            </a:r>
          </a:p>
          <a:p>
            <a:pPr>
              <a:buNone/>
            </a:pPr>
            <a:r>
              <a:rPr lang="en-US" i="1" dirty="0" smtClean="0"/>
              <a:t>Head: word whose syntactic category determines the category of the phrase.</a:t>
            </a:r>
          </a:p>
          <a:p>
            <a:pPr>
              <a:buNone/>
            </a:pPr>
            <a:r>
              <a:rPr lang="en-US" i="1" dirty="0" smtClean="0"/>
              <a:t>Constituent:</a:t>
            </a:r>
            <a:r>
              <a:rPr lang="en-US" dirty="0" smtClean="0"/>
              <a:t> group of words  that forms a larger syntactic unit.</a:t>
            </a:r>
          </a:p>
          <a:p>
            <a:pPr>
              <a:buNone/>
            </a:pPr>
            <a:r>
              <a:rPr lang="en-US" i="1" dirty="0" smtClean="0"/>
              <a:t>e.g.       NP               </a:t>
            </a:r>
            <a:r>
              <a:rPr lang="en-US" i="1" dirty="0" err="1" smtClean="0"/>
              <a:t>NP</a:t>
            </a:r>
            <a:r>
              <a:rPr lang="en-US" i="1" dirty="0" smtClean="0"/>
              <a:t>                         </a:t>
            </a:r>
            <a:r>
              <a:rPr lang="en-US" i="1" dirty="0" err="1" smtClean="0"/>
              <a:t>NP</a:t>
            </a:r>
            <a:r>
              <a:rPr lang="en-US" i="1" dirty="0" smtClean="0"/>
              <a:t>     </a:t>
            </a:r>
          </a:p>
          <a:p>
            <a:pPr>
              <a:buNone/>
            </a:pPr>
            <a:r>
              <a:rPr lang="en-US" i="1" dirty="0" smtClean="0"/>
              <a:t>     These    boys  four   boys         all       boys         </a:t>
            </a:r>
            <a:endParaRPr lang="en-US" i="1" dirty="0"/>
          </a:p>
        </p:txBody>
      </p:sp>
      <p:cxnSp>
        <p:nvCxnSpPr>
          <p:cNvPr id="5" name="Straight Arrow Connector 4"/>
          <p:cNvCxnSpPr/>
          <p:nvPr/>
        </p:nvCxnSpPr>
        <p:spPr>
          <a:xfrm>
            <a:off x="914400" y="2590800"/>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10800000" flipV="1">
            <a:off x="1066800" y="6096000"/>
            <a:ext cx="6096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752600" y="6096000"/>
            <a:ext cx="5334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048000" y="6096000"/>
            <a:ext cx="381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3505200" y="6096000"/>
            <a:ext cx="4572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5905500" y="6057900"/>
            <a:ext cx="4572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6324600" y="6019800"/>
            <a:ext cx="381000" cy="3810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69354</TotalTime>
  <Words>10829</Words>
  <Application>Microsoft Office PowerPoint</Application>
  <PresentationFormat>On-screen Show (4:3)</PresentationFormat>
  <Paragraphs>903</Paragraphs>
  <Slides>127</Slides>
  <Notes>17</Notes>
  <HiddenSlides>0</HiddenSlides>
  <MMClips>0</MMClips>
  <ScaleCrop>false</ScaleCrop>
  <HeadingPairs>
    <vt:vector size="4" baseType="variant">
      <vt:variant>
        <vt:lpstr>Theme</vt:lpstr>
      </vt:variant>
      <vt:variant>
        <vt:i4>1</vt:i4>
      </vt:variant>
      <vt:variant>
        <vt:lpstr>Slide Titles</vt:lpstr>
      </vt:variant>
      <vt:variant>
        <vt:i4>127</vt:i4>
      </vt:variant>
    </vt:vector>
  </HeadingPairs>
  <TitlesOfParts>
    <vt:vector size="128" baseType="lpstr">
      <vt:lpstr>Office Theme</vt:lpstr>
      <vt:lpstr>Slide 1</vt:lpstr>
      <vt:lpstr>Unit one- English phonetics and phonology</vt:lpstr>
      <vt:lpstr>Contd.</vt:lpstr>
      <vt:lpstr> Unit one- English Phonetics and Phonology </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Consonants contd.</vt:lpstr>
      <vt:lpstr>Voiced and voiceless consonants contd.</vt:lpstr>
      <vt:lpstr> Voiced and voiceless consonants and sonorants </vt:lpstr>
      <vt:lpstr> Consonant phonemes with word examples  </vt:lpstr>
      <vt:lpstr>sonorants with word examples</vt:lpstr>
      <vt:lpstr>Slide 25</vt:lpstr>
      <vt:lpstr>Slide 26</vt:lpstr>
      <vt:lpstr>Slide 27</vt:lpstr>
      <vt:lpstr>Slide 28</vt:lpstr>
      <vt:lpstr>Consonants contd.</vt:lpstr>
      <vt:lpstr>Slide 30</vt:lpstr>
      <vt:lpstr>Slide 31</vt:lpstr>
      <vt:lpstr>Slide 32</vt:lpstr>
      <vt:lpstr>Slide 33</vt:lpstr>
      <vt:lpstr>Vowel phonemes with word examples</vt:lpstr>
      <vt:lpstr>Diphthongs</vt:lpstr>
      <vt:lpstr>Slide 36</vt:lpstr>
      <vt:lpstr>Diphthongs with examples</vt:lpstr>
      <vt:lpstr>Slide 38</vt:lpstr>
      <vt:lpstr>Slide 39</vt:lpstr>
      <vt:lpstr>Triphthongs with example words</vt:lpstr>
      <vt:lpstr>Slide 41</vt:lpstr>
      <vt:lpstr>Slide 42</vt:lpstr>
      <vt:lpstr>Phonemes and Allophones</vt:lpstr>
      <vt:lpstr>Phonemes and Allophones contd</vt:lpstr>
      <vt:lpstr>Phonemes and Allophones contd.</vt:lpstr>
      <vt:lpstr>Phonemes and Allophones contd.</vt:lpstr>
      <vt:lpstr>Phonemes and Allophones contd.</vt:lpstr>
      <vt:lpstr>Phonemes and Allophones contd.</vt:lpstr>
      <vt:lpstr> With regard to phonological rules, there are  </vt:lpstr>
      <vt:lpstr>Phonological rules contd.</vt:lpstr>
      <vt:lpstr>Supra Segmental Features: </vt:lpstr>
      <vt:lpstr> The structure of the syllable: </vt:lpstr>
      <vt:lpstr>Slide 53</vt:lpstr>
      <vt:lpstr>Slide 54</vt:lpstr>
      <vt:lpstr>Slide 55</vt:lpstr>
      <vt:lpstr>Slide 56</vt:lpstr>
      <vt:lpstr>Slide 57</vt:lpstr>
      <vt:lpstr>Slide 58</vt:lpstr>
      <vt:lpstr> Review Exercises </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Tamrat</dc:creator>
  <cp:lastModifiedBy>DTU</cp:lastModifiedBy>
  <cp:revision>559</cp:revision>
  <dcterms:created xsi:type="dcterms:W3CDTF">2017-07-18T06:34:40Z</dcterms:created>
  <dcterms:modified xsi:type="dcterms:W3CDTF">2020-04-23T18:34:25Z</dcterms:modified>
</cp:coreProperties>
</file>