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304" r:id="rId3"/>
    <p:sldId id="305" r:id="rId4"/>
    <p:sldId id="275" r:id="rId5"/>
    <p:sldId id="311" r:id="rId6"/>
    <p:sldId id="258" r:id="rId7"/>
    <p:sldId id="259" r:id="rId8"/>
    <p:sldId id="261" r:id="rId9"/>
    <p:sldId id="262" r:id="rId10"/>
    <p:sldId id="274" r:id="rId11"/>
    <p:sldId id="263" r:id="rId12"/>
    <p:sldId id="264" r:id="rId13"/>
    <p:sldId id="278" r:id="rId14"/>
    <p:sldId id="279" r:id="rId15"/>
    <p:sldId id="312" r:id="rId16"/>
    <p:sldId id="276" r:id="rId17"/>
    <p:sldId id="308" r:id="rId18"/>
    <p:sldId id="266" r:id="rId19"/>
    <p:sldId id="267" r:id="rId20"/>
    <p:sldId id="269" r:id="rId21"/>
    <p:sldId id="270" r:id="rId22"/>
    <p:sldId id="271" r:id="rId23"/>
    <p:sldId id="272" r:id="rId24"/>
    <p:sldId id="273" r:id="rId25"/>
    <p:sldId id="281" r:id="rId26"/>
    <p:sldId id="309" r:id="rId27"/>
    <p:sldId id="310" r:id="rId28"/>
    <p:sldId id="287" r:id="rId29"/>
    <p:sldId id="289" r:id="rId30"/>
    <p:sldId id="291" r:id="rId31"/>
    <p:sldId id="293" r:id="rId32"/>
    <p:sldId id="295" r:id="rId33"/>
    <p:sldId id="297" r:id="rId34"/>
    <p:sldId id="299" r:id="rId35"/>
    <p:sldId id="301" r:id="rId36"/>
    <p:sldId id="303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CEB164-FE87-4D58-A342-8778738AFF43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59C65-C5D9-40FC-8DC5-F38D135B6D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45AAE-9255-48D9-A2D3-17A34DD33B22}" type="datetimeFigureOut">
              <a:rPr lang="en-US" smtClean="0"/>
              <a:pPr/>
              <a:t>4/21/2020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F6D39-98CB-46A6-AFEF-60CE1F26A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457200"/>
            <a:ext cx="7010400" cy="518667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Part 2. Hypothesis testing </a:t>
            </a: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Inferential statistics</a:t>
            </a:r>
          </a:p>
          <a:p>
            <a:pPr>
              <a:lnSpc>
                <a:spcPct val="150000"/>
              </a:lnSpc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Outline </a:t>
            </a:r>
          </a:p>
          <a:p>
            <a:pPr>
              <a:lnSpc>
                <a:spcPct val="150000"/>
              </a:lnSpc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Introduction	</a:t>
            </a:r>
          </a:p>
          <a:p>
            <a:pPr>
              <a:lnSpc>
                <a:spcPct val="150000"/>
              </a:lnSpc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2. Hypothesis testing 	</a:t>
            </a:r>
          </a:p>
          <a:p>
            <a:pPr>
              <a:lnSpc>
                <a:spcPct val="150000"/>
              </a:lnSpc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 P-values 	</a:t>
            </a:r>
          </a:p>
          <a:p>
            <a:pPr>
              <a:lnSpc>
                <a:spcPct val="150000"/>
              </a:lnSpc>
            </a:pPr>
            <a:r>
              <a:rPr lang="en-US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4. Confidence intervals 	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3048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914400" y="5334000"/>
            <a:ext cx="7315200" cy="120032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u="sng" dirty="0"/>
              <a:t>Note</a:t>
            </a:r>
            <a:r>
              <a:rPr lang="en-US" sz="2400" dirty="0"/>
              <a:t>: The only way to reduce both types of errors is to increase the sample size.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00200"/>
            <a:ext cx="8610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The P- values- The statistical power of test</a:t>
            </a:r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Conducting the P-value in statistical software such as SPSS/STATA is very simple.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These tests give us a </a:t>
            </a:r>
            <a:r>
              <a:rPr lang="en-US" sz="2400" u="sng" dirty="0"/>
              <a:t>probability value </a:t>
            </a:r>
            <a:r>
              <a:rPr lang="en-US" sz="2400" dirty="0"/>
              <a:t>(</a:t>
            </a:r>
            <a:r>
              <a:rPr lang="en-US" sz="2400" b="1" dirty="0"/>
              <a:t>p-value</a:t>
            </a:r>
            <a:r>
              <a:rPr lang="en-US" sz="2400" dirty="0"/>
              <a:t>) </a:t>
            </a:r>
          </a:p>
          <a:p>
            <a:pPr marL="231775" indent="-2317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This helps us to decide </a:t>
            </a:r>
            <a:r>
              <a:rPr lang="en-US" sz="2400" b="1" dirty="0">
                <a:solidFill>
                  <a:srgbClr val="0070C0"/>
                </a:solidFill>
              </a:rPr>
              <a:t>whether or not the H</a:t>
            </a:r>
            <a:r>
              <a:rPr lang="en-US" sz="2400" b="1" baseline="-25000" dirty="0">
                <a:solidFill>
                  <a:srgbClr val="0070C0"/>
                </a:solidFill>
              </a:rPr>
              <a:t>0</a:t>
            </a:r>
            <a:r>
              <a:rPr lang="en-US" sz="2400" b="1" dirty="0">
                <a:solidFill>
                  <a:srgbClr val="0070C0"/>
                </a:solidFill>
              </a:rPr>
              <a:t> should be rejected or accepted.</a:t>
            </a:r>
            <a:r>
              <a:rPr lang="en-US" sz="2400" dirty="0"/>
              <a:t> </a:t>
            </a:r>
          </a:p>
          <a:p>
            <a:pPr marL="231775" indent="-231775" algn="just">
              <a:lnSpc>
                <a:spcPct val="150000"/>
              </a:lnSpc>
              <a:buFont typeface="Wingdings" pitchFamily="2" charset="2"/>
              <a:buChar char="v"/>
            </a:pPr>
            <a:endParaRPr lang="en-US" sz="2400" dirty="0"/>
          </a:p>
          <a:p>
            <a:pPr marL="231775" indent="-231775" algn="just">
              <a:lnSpc>
                <a:spcPct val="150000"/>
              </a:lnSpc>
              <a:buFont typeface="Wingdings" pitchFamily="2" charset="2"/>
              <a:buChar char="v"/>
            </a:pP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382000" cy="45243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Using the p-value to make this decision, it must first be decided </a:t>
            </a:r>
            <a:r>
              <a:rPr lang="en-US" sz="2400" b="1" dirty="0"/>
              <a:t>what probability value we find acceptable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This is often referred to “</a:t>
            </a:r>
            <a:r>
              <a:rPr lang="en-US" sz="2400" b="1" dirty="0">
                <a:solidFill>
                  <a:srgbClr val="FF0000"/>
                </a:solidFill>
              </a:rPr>
              <a:t>the significance level</a:t>
            </a:r>
            <a:r>
              <a:rPr lang="en-US" sz="2400" dirty="0"/>
              <a:t>” </a:t>
            </a:r>
          </a:p>
          <a:p>
            <a:pPr marL="231775" indent="-2317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If the </a:t>
            </a:r>
            <a:r>
              <a:rPr lang="en-US" sz="2400" b="1" dirty="0"/>
              <a:t>p-value is below this level</a:t>
            </a:r>
            <a:r>
              <a:rPr lang="en-US" sz="2400" dirty="0"/>
              <a:t>, it means that </a:t>
            </a:r>
            <a:r>
              <a:rPr lang="en-US" sz="2400" b="1" dirty="0">
                <a:solidFill>
                  <a:srgbClr val="0070C0"/>
                </a:solidFill>
              </a:rPr>
              <a:t>we can reject the H</a:t>
            </a:r>
            <a:r>
              <a:rPr lang="en-US" sz="2400" b="1" baseline="-25000" dirty="0">
                <a:solidFill>
                  <a:srgbClr val="0070C0"/>
                </a:solidFill>
              </a:rPr>
              <a:t>0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in favor of the alternative hypothesis, </a:t>
            </a:r>
          </a:p>
          <a:p>
            <a:pPr marL="171450" indent="-1714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if the p-value is </a:t>
            </a:r>
            <a:r>
              <a:rPr lang="en-US" sz="2400" b="1" dirty="0"/>
              <a:t>above this level</a:t>
            </a:r>
            <a:r>
              <a:rPr lang="en-US" sz="2400" dirty="0"/>
              <a:t>, it means that we accept the </a:t>
            </a:r>
            <a:r>
              <a:rPr lang="en-US" sz="2400" b="1" dirty="0">
                <a:solidFill>
                  <a:srgbClr val="0070C0"/>
                </a:solidFill>
              </a:rPr>
              <a:t>H</a:t>
            </a:r>
            <a:r>
              <a:rPr lang="en-US" sz="2400" b="1" baseline="-25000" dirty="0">
                <a:solidFill>
                  <a:srgbClr val="0070C0"/>
                </a:solidFill>
              </a:rPr>
              <a:t>0</a:t>
            </a:r>
            <a:endParaRPr lang="en-US" sz="2400" dirty="0"/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ln>
                  <a:solidFill>
                    <a:srgbClr val="FF0000"/>
                  </a:solidFill>
                </a:ln>
              </a:rPr>
              <a:t> </a:t>
            </a:r>
            <a:r>
              <a:rPr lang="en-US" sz="2400" b="1" dirty="0">
                <a:ln>
                  <a:solidFill>
                    <a:srgbClr val="FF0000"/>
                  </a:solidFill>
                </a:ln>
              </a:rPr>
              <a:t>The smaller the p-value, the more convincing to reject the </a:t>
            </a:r>
            <a:r>
              <a:rPr lang="en-US" sz="2400" b="1" dirty="0">
                <a:ln>
                  <a:solidFill>
                    <a:srgbClr val="FF0000"/>
                  </a:solidFill>
                </a:ln>
                <a:solidFill>
                  <a:srgbClr val="0070C0"/>
                </a:solidFill>
              </a:rPr>
              <a:t>H</a:t>
            </a:r>
            <a:r>
              <a:rPr lang="en-US" sz="2400" b="1" baseline="-25000" dirty="0">
                <a:ln>
                  <a:solidFill>
                    <a:srgbClr val="FF0000"/>
                  </a:solidFill>
                </a:ln>
                <a:solidFill>
                  <a:srgbClr val="0070C0"/>
                </a:solidFill>
              </a:rPr>
              <a:t>0</a:t>
            </a:r>
            <a:endParaRPr lang="en-US" sz="2400" dirty="0">
              <a:ln>
                <a:solidFill>
                  <a:srgbClr val="FF0000"/>
                </a:solidFill>
              </a:ln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8305800" cy="6186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>
                <a:ln>
                  <a:solidFill>
                    <a:srgbClr val="002060"/>
                  </a:solidFill>
                </a:ln>
              </a:rPr>
              <a:t>P-value</a:t>
            </a:r>
            <a:r>
              <a:rPr lang="en-US" sz="2400" dirty="0">
                <a:ln>
                  <a:solidFill>
                    <a:srgbClr val="002060"/>
                  </a:solidFill>
                </a:ln>
              </a:rPr>
              <a:t> can take any value between 0 and 1</a:t>
            </a:r>
          </a:p>
          <a:p>
            <a:pPr marL="233363" indent="-233363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ln>
                  <a:solidFill>
                    <a:srgbClr val="002060"/>
                  </a:solidFill>
                </a:ln>
              </a:rPr>
              <a:t>Values close to </a:t>
            </a:r>
            <a:r>
              <a:rPr lang="en-US" sz="2400" b="1" dirty="0">
                <a:ln>
                  <a:solidFill>
                    <a:srgbClr val="002060"/>
                  </a:solidFill>
                </a:ln>
                <a:solidFill>
                  <a:srgbClr val="0070C0"/>
                </a:solidFill>
              </a:rPr>
              <a:t>“0” (0.001, 0.005, 0.045..)</a:t>
            </a:r>
            <a:r>
              <a:rPr lang="en-US" sz="2400" dirty="0">
                <a:ln>
                  <a:solidFill>
                    <a:srgbClr val="002060"/>
                  </a:solidFill>
                </a:ln>
              </a:rPr>
              <a:t> indicate that the </a:t>
            </a:r>
            <a:r>
              <a:rPr lang="en-US" sz="2400" b="1" dirty="0">
                <a:ln>
                  <a:solidFill>
                    <a:srgbClr val="002060"/>
                  </a:solidFill>
                </a:ln>
              </a:rPr>
              <a:t>observed difference is unlikely to be due to chance</a:t>
            </a:r>
            <a:r>
              <a:rPr lang="en-US" sz="24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</a:t>
            </a:r>
            <a:r>
              <a:rPr lang="en-US" sz="2400" b="1" dirty="0">
                <a:ln>
                  <a:solidFill>
                    <a:srgbClr val="002060"/>
                  </a:solidFill>
                </a:ln>
              </a:rPr>
              <a:t>and </a:t>
            </a:r>
            <a:r>
              <a:rPr lang="en-US" sz="24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it is significant, hence H</a:t>
            </a:r>
            <a:r>
              <a:rPr lang="en-US" sz="2400" b="1" baseline="-25000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0</a:t>
            </a:r>
            <a:r>
              <a:rPr lang="en-US" sz="24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is rejected</a:t>
            </a:r>
          </a:p>
          <a:p>
            <a:pPr marL="173038" indent="-173038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dirty="0">
                <a:ln>
                  <a:solidFill>
                    <a:srgbClr val="002060"/>
                  </a:solidFill>
                </a:ln>
              </a:rPr>
              <a:t>whereas a P value close to </a:t>
            </a:r>
            <a:r>
              <a:rPr lang="en-US" sz="2400" b="1" dirty="0">
                <a:ln>
                  <a:solidFill>
                    <a:srgbClr val="002060"/>
                  </a:solidFill>
                </a:ln>
              </a:rPr>
              <a:t>1 (0.09, 0.08…)</a:t>
            </a:r>
            <a:r>
              <a:rPr lang="en-US" sz="2400" dirty="0">
                <a:ln>
                  <a:solidFill>
                    <a:srgbClr val="002060"/>
                  </a:solidFill>
                </a:ln>
              </a:rPr>
              <a:t> suggests </a:t>
            </a:r>
            <a:r>
              <a:rPr lang="en-US" sz="24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no difference between the groups and hence no significant difference, hence, H</a:t>
            </a:r>
            <a:r>
              <a:rPr lang="en-US" sz="2400" b="1" baseline="-25000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0</a:t>
            </a:r>
            <a:r>
              <a:rPr lang="en-US" sz="24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 is accepted. </a:t>
            </a:r>
            <a:r>
              <a:rPr lang="en-US" sz="2400" dirty="0">
                <a:ln>
                  <a:solidFill>
                    <a:srgbClr val="002060"/>
                  </a:solidFill>
                </a:ln>
              </a:rPr>
              <a:t>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lang="en-US" sz="2400" dirty="0">
                <a:ln>
                  <a:solidFill>
                    <a:srgbClr val="002060"/>
                  </a:solidFill>
                </a:ln>
              </a:rPr>
              <a:t> Thus, it is common to see adjectives such as “</a:t>
            </a:r>
            <a:r>
              <a:rPr lang="en-US" sz="2400" b="1" dirty="0">
                <a:ln>
                  <a:solidFill>
                    <a:srgbClr val="002060"/>
                  </a:solidFill>
                </a:ln>
                <a:solidFill>
                  <a:srgbClr val="00B0F0"/>
                </a:solidFill>
              </a:rPr>
              <a:t>highly significant</a:t>
            </a:r>
            <a:r>
              <a:rPr lang="en-US" sz="2400" dirty="0">
                <a:ln>
                  <a:solidFill>
                    <a:srgbClr val="002060"/>
                  </a:solidFill>
                </a:ln>
              </a:rPr>
              <a:t>” or “</a:t>
            </a:r>
            <a:r>
              <a:rPr lang="en-US" sz="2400" b="1" dirty="0">
                <a:ln>
                  <a:solidFill>
                    <a:srgbClr val="002060"/>
                  </a:solidFill>
                </a:ln>
              </a:rPr>
              <a:t>less significant</a:t>
            </a:r>
            <a:r>
              <a:rPr lang="en-US" sz="2400" dirty="0">
                <a:ln>
                  <a:solidFill>
                    <a:srgbClr val="002060"/>
                  </a:solidFill>
                </a:ln>
              </a:rPr>
              <a:t>” depending </a:t>
            </a:r>
            <a:r>
              <a:rPr lang="en-US" sz="2400" b="1" dirty="0">
                <a:ln>
                  <a:solidFill>
                    <a:srgbClr val="002060"/>
                  </a:solidFill>
                </a:ln>
                <a:solidFill>
                  <a:srgbClr val="FF0000"/>
                </a:solidFill>
              </a:rPr>
              <a:t>on how the P-value is closer or far away from zero</a:t>
            </a:r>
            <a:r>
              <a:rPr lang="en-US" sz="2400" dirty="0">
                <a:ln>
                  <a:solidFill>
                    <a:srgbClr val="002060"/>
                  </a:solidFill>
                </a:ln>
              </a:rPr>
              <a:t>. </a:t>
            </a:r>
          </a:p>
          <a:p>
            <a:pPr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endParaRPr lang="en-US" sz="2400" dirty="0">
              <a:ln>
                <a:solidFill>
                  <a:srgbClr val="002060"/>
                </a:solidFill>
              </a:ln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838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What determines the P Value?</a:t>
            </a:r>
            <a:r>
              <a:rPr lang="en-US" sz="2800" b="1" i="1" u="sng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800" b="1" i="1" u="sng" dirty="0"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Effect size</a:t>
            </a:r>
            <a:r>
              <a:rPr lang="en-US" sz="2800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the magnitude of effect produced by these interventions.</a:t>
            </a: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800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libri" pitchFamily="34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FF0000"/>
              </a:solidFill>
              <a:latin typeface="Calibri" pitchFamily="34" charset="0"/>
              <a:cs typeface="Times New Roman" pitchFamily="18" charset="0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28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048000"/>
            <a:ext cx="8305800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1371600"/>
            <a:ext cx="8001000" cy="34163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u="sng" dirty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Size of sample</a:t>
            </a:r>
            <a:r>
              <a:rPr lang="en-US" sz="2400" dirty="0">
                <a:ln>
                  <a:solidFill>
                    <a:srgbClr val="FF0000"/>
                  </a:solidFill>
                </a:ln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n>
                  <a:solidFill>
                    <a:srgbClr val="7030A0"/>
                  </a:solidFill>
                </a:ln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larger the sample the more likely a difference to be detected and likely to be significant. </a:t>
            </a:r>
          </a:p>
          <a:p>
            <a:pPr lvl="0" algn="just">
              <a:lnSpc>
                <a:spcPct val="150000"/>
              </a:lnSpc>
            </a:pPr>
            <a:r>
              <a:rPr lang="en-US" sz="2400" b="1" i="1" u="sng" dirty="0">
                <a:ln>
                  <a:solidFill>
                    <a:srgbClr val="FF0000"/>
                  </a:solidFill>
                </a:ln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Spread of the data</a:t>
            </a:r>
            <a:r>
              <a:rPr lang="en-US" sz="2400" b="1" dirty="0">
                <a:ln>
                  <a:solidFill>
                    <a:srgbClr val="7030A0"/>
                  </a:solidFill>
                </a:ln>
                <a:solidFill>
                  <a:srgbClr val="00206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lang="en-US" sz="2400" dirty="0">
                <a:ln>
                  <a:solidFill>
                    <a:srgbClr val="7030A0"/>
                  </a:solidFill>
                </a:ln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The bigger the standard deviation, the more the spread of observations and </a:t>
            </a:r>
            <a:r>
              <a:rPr lang="en-US" sz="2400" b="1" dirty="0">
                <a:ln>
                  <a:solidFill>
                    <a:srgbClr val="7030A0"/>
                  </a:solidFill>
                </a:ln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the higher the P value and less significant.</a:t>
            </a:r>
          </a:p>
          <a:p>
            <a:pPr algn="just">
              <a:lnSpc>
                <a:spcPct val="150000"/>
              </a:lnSpc>
            </a:pPr>
            <a:endParaRPr lang="en-US" sz="2400" dirty="0">
              <a:ln>
                <a:solidFill>
                  <a:srgbClr val="7030A0"/>
                </a:solidFill>
              </a:ln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447800"/>
            <a:ext cx="7848600" cy="33239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Activity 2</a:t>
            </a:r>
          </a:p>
          <a:p>
            <a:pPr marL="231775">
              <a:lnSpc>
                <a:spcPct val="150000"/>
              </a:lnSpc>
            </a:pP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1. </a:t>
            </a:r>
            <a:r>
              <a:rPr lang="en-US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What knowledge do you have in relation with  Significance  Level?</a:t>
            </a:r>
            <a:endParaRPr lang="en-US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lnSpc>
                <a:spcPct val="150000"/>
              </a:lnSpc>
            </a:pPr>
            <a:r>
              <a:rPr lang="en-US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2. </a:t>
            </a:r>
            <a:r>
              <a:rPr lang="en-US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What Relation Does It Has to the P-values?</a:t>
            </a:r>
          </a:p>
          <a:p>
            <a:pPr>
              <a:lnSpc>
                <a:spcPct val="150000"/>
              </a:lnSpc>
            </a:pPr>
            <a:r>
              <a:rPr lang="en-US" sz="2800" b="1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3. How Many Significance Levels So Far You Know?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1097593"/>
            <a:ext cx="7848600" cy="446705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70C0"/>
                </a:solidFill>
              </a:rPr>
              <a:t>Significance levels </a:t>
            </a:r>
            <a:r>
              <a:rPr lang="en-US" sz="2400" b="1" dirty="0"/>
              <a:t>	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p&lt;0.05   Statistically significant at the 5 % level * 	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p&lt;0.01    Statistically significant at the 1 % level ** 	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p&lt;0.001  Statistically significant at the 0.1 % level *** 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00B0F0"/>
                </a:solidFill>
              </a:rPr>
              <a:t>Q. What does 5% mean?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p&lt;0.1 – statistical significance at the 10 % level –  is so weak,  commonly used significance level in some fields of research</a:t>
            </a:r>
            <a:endParaRPr lang="en-US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0"/>
            <a:ext cx="861060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Significance test: A statistical test to investigate an hypothesis </a:t>
            </a:r>
            <a:r>
              <a:rPr lang="en-US" sz="2400" b="1" dirty="0">
                <a:ln>
                  <a:solidFill>
                    <a:srgbClr val="FF0000"/>
                  </a:solidFill>
                </a:ln>
              </a:rPr>
              <a:t>relating to differences or relationships </a:t>
            </a:r>
            <a:r>
              <a:rPr lang="en-US" sz="2400" dirty="0"/>
              <a:t>between variables.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00B0F0"/>
                </a:solidFill>
              </a:rPr>
              <a:t>Let us return to our example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if we find a difference in intelligence between cats and dogs, and the p-value is less than 0.05 (e.g., 0.02, 0.04, 0.03, etc.)  </a:t>
            </a:r>
          </a:p>
          <a:p>
            <a:pPr marL="742950" indent="-280988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the null hypothesis (i.e. no difference) is rejected </a:t>
            </a:r>
            <a:r>
              <a:rPr lang="en-US" sz="2400" dirty="0">
                <a:ln>
                  <a:solidFill>
                    <a:srgbClr val="FF0000"/>
                  </a:solidFill>
                </a:ln>
              </a:rPr>
              <a:t>at the 5 % significance level</a:t>
            </a:r>
          </a:p>
          <a:p>
            <a:pPr marL="914400" indent="-452438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However, the p-value does not state whether the difference is small or big </a:t>
            </a:r>
          </a:p>
          <a:p>
            <a:pPr marL="742950" indent="-280988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In such a case, one would have to look </a:t>
            </a:r>
            <a:r>
              <a:rPr lang="en-US" sz="2400" b="1" dirty="0">
                <a:ln>
                  <a:solidFill>
                    <a:srgbClr val="FF0000"/>
                  </a:solidFill>
                </a:ln>
              </a:rPr>
              <a:t>the effect size </a:t>
            </a:r>
            <a:r>
              <a:rPr lang="en-US" sz="2400" dirty="0"/>
              <a:t>(b/c it shows the strength of r/s between variables)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17693"/>
            <a:ext cx="8763000" cy="67403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>
                <a:solidFill>
                  <a:srgbClr val="0070C0"/>
                </a:solidFill>
              </a:rPr>
              <a:t>Note that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The p-value is affected by the sample size, </a:t>
            </a:r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Which means that a </a:t>
            </a:r>
            <a:r>
              <a:rPr lang="en-US" sz="2400" b="1" dirty="0">
                <a:solidFill>
                  <a:srgbClr val="00B0F0"/>
                </a:solidFill>
              </a:rPr>
              <a:t>smaller sample size </a:t>
            </a:r>
            <a:r>
              <a:rPr lang="en-US" sz="2400" dirty="0"/>
              <a:t>often translates to a </a:t>
            </a:r>
            <a:r>
              <a:rPr lang="en-US" sz="2400" b="1" dirty="0">
                <a:solidFill>
                  <a:srgbClr val="00B0F0"/>
                </a:solidFill>
              </a:rPr>
              <a:t>larger p-value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For example, if you have a sample of 100 individuals (much &gt; 30) </a:t>
            </a:r>
          </a:p>
          <a:p>
            <a:pPr marL="401638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the </a:t>
            </a:r>
            <a:r>
              <a:rPr lang="en-US" sz="2400" u="sng" dirty="0"/>
              <a:t>effect size has to be quite large- </a:t>
            </a:r>
            <a:r>
              <a:rPr lang="en-US" sz="2400" b="1" dirty="0"/>
              <a:t>large differences</a:t>
            </a:r>
          </a:p>
          <a:p>
            <a:pPr marL="401638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translates into </a:t>
            </a:r>
            <a:r>
              <a:rPr lang="en-US" sz="2400" b="1" dirty="0"/>
              <a:t>small p-values and hence significant</a:t>
            </a:r>
          </a:p>
          <a:p>
            <a:pPr marL="2317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That is, </a:t>
            </a:r>
            <a:r>
              <a:rPr lang="en-US" sz="2400" b="1" dirty="0"/>
              <a:t>larger sample size </a:t>
            </a:r>
            <a:r>
              <a:rPr lang="en-US" sz="2400" dirty="0"/>
              <a:t>makes it easier to find </a:t>
            </a:r>
            <a:r>
              <a:rPr lang="en-US" sz="2400" b="1" dirty="0">
                <a:solidFill>
                  <a:srgbClr val="00B0F0"/>
                </a:solidFill>
              </a:rPr>
              <a:t>small p-values</a:t>
            </a:r>
          </a:p>
          <a:p>
            <a:pPr marL="573088" indent="-341313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For example, </a:t>
            </a:r>
            <a:r>
              <a:rPr lang="en-US" sz="2400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if you take the entire population </a:t>
            </a:r>
            <a:r>
              <a:rPr lang="en-US" sz="2400" dirty="0"/>
              <a:t>of a country, a tiny differences are likely to have small p-values </a:t>
            </a:r>
          </a:p>
          <a:p>
            <a:pPr marL="633413" indent="-40163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b="1" dirty="0">
                <a:ln>
                  <a:solidFill>
                    <a:srgbClr val="FF0000"/>
                  </a:solidFill>
                </a:ln>
              </a:rPr>
              <a:t>This means that the size of the sample influences the chances of rejecting the null hypothesis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763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sz="2400" dirty="0"/>
              <a:t>As stated earlier, descriptive statistics is used to </a:t>
            </a:r>
            <a:r>
              <a:rPr lang="en-US" sz="2400" b="1" dirty="0"/>
              <a:t>describe a set of data</a:t>
            </a:r>
            <a:r>
              <a:rPr lang="en-US" sz="2400" dirty="0"/>
              <a:t> in terms of its </a:t>
            </a:r>
            <a:r>
              <a:rPr lang="en-US" sz="2400" u="sng" dirty="0"/>
              <a:t>frequency, central tendency, and dispersion</a:t>
            </a:r>
            <a:r>
              <a:rPr lang="en-US" sz="2400" dirty="0"/>
              <a:t>.</a:t>
            </a:r>
          </a:p>
          <a:p>
            <a:pPr marL="231775" indent="-2317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Although the description of data is important and fundamental to any analysis, </a:t>
            </a:r>
          </a:p>
          <a:p>
            <a:pPr marL="461963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it is not sufficient </a:t>
            </a:r>
            <a:r>
              <a:rPr lang="en-US" sz="2400" dirty="0"/>
              <a:t>to answer many of the most interesting problems that researchers encounter. </a:t>
            </a:r>
          </a:p>
          <a:p>
            <a:pPr marL="401638" indent="-40163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Consider an experiment in which a researcher is interested in finding whether </a:t>
            </a:r>
            <a:r>
              <a:rPr lang="en-US" sz="2400" b="1" dirty="0"/>
              <a:t>fertilizer application improves crop production</a:t>
            </a:r>
            <a:r>
              <a:rPr lang="en-US" sz="2400" dirty="0"/>
              <a:t>. </a:t>
            </a:r>
          </a:p>
          <a:p>
            <a:pPr marL="461963" indent="-461963" algn="just">
              <a:lnSpc>
                <a:spcPct val="150000"/>
              </a:lnSpc>
              <a:buFont typeface="Wingdings" pitchFamily="2" charset="2"/>
              <a:buChar char="v"/>
            </a:pPr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609600"/>
            <a:ext cx="8610600" cy="507831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Population Parameter and Statistic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b="1" dirty="0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A parameter </a:t>
            </a:r>
            <a:r>
              <a:rPr lang="en-US" sz="2400" dirty="0"/>
              <a:t>tells us something about a population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b="1" dirty="0">
                <a:ln>
                  <a:solidFill>
                    <a:srgbClr val="C00000"/>
                  </a:solidFill>
                </a:ln>
                <a:solidFill>
                  <a:srgbClr val="00B0F0"/>
                </a:solidFill>
              </a:rPr>
              <a:t>while a “statistic</a:t>
            </a:r>
            <a:r>
              <a:rPr lang="en-US" sz="2400" dirty="0"/>
              <a:t>” tells us something about a sample</a:t>
            </a:r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The </a:t>
            </a:r>
            <a:r>
              <a:rPr lang="en-US" sz="2400" dirty="0">
                <a:ln>
                  <a:solidFill>
                    <a:srgbClr val="002060"/>
                  </a:solidFill>
                </a:ln>
              </a:rPr>
              <a:t>population parameter </a:t>
            </a:r>
            <a:r>
              <a:rPr lang="en-US" sz="2400" dirty="0"/>
              <a:t>is thus basically a measure of any given population. </a:t>
            </a:r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dirty="0">
                <a:ln>
                  <a:solidFill>
                    <a:schemeClr val="accent2"/>
                  </a:solidFill>
                </a:ln>
              </a:rPr>
              <a:t>Examples of population parameters - the mean age of Ethiopian men</a:t>
            </a:r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We seldom have information about the entire population, in that case, the population parameter </a:t>
            </a:r>
            <a:r>
              <a:rPr lang="en-US" sz="2400" dirty="0">
                <a:ln>
                  <a:solidFill>
                    <a:schemeClr val="accent1"/>
                  </a:solidFill>
                </a:ln>
              </a:rPr>
              <a:t>in many cases  unknown</a:t>
            </a:r>
            <a:r>
              <a:rPr lang="en-US" sz="2400" dirty="0"/>
              <a:t>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8600"/>
            <a:ext cx="86868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i="1" dirty="0">
                <a:solidFill>
                  <a:srgbClr val="FF0000"/>
                </a:solidFill>
              </a:rPr>
              <a:t>Limits and levels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The interval has an </a:t>
            </a:r>
            <a:r>
              <a:rPr lang="en-US" sz="2400" b="1" dirty="0"/>
              <a:t>upper and a lower limit </a:t>
            </a:r>
            <a:r>
              <a:rPr lang="en-US" sz="2400" dirty="0"/>
              <a:t>(i.e. confidence limits).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Similar to p-values, confidence intervals have “confidence levels” </a:t>
            </a:r>
          </a:p>
          <a:p>
            <a:pPr marL="461963" indent="-60325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 It indicates </a:t>
            </a:r>
            <a:r>
              <a:rPr lang="en-US" sz="2400" b="1" dirty="0"/>
              <a:t>how certain we </a:t>
            </a:r>
            <a:r>
              <a:rPr lang="en-US" sz="2400" dirty="0"/>
              <a:t>can be that the interval includes the true population parameter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Confidence intervals are typically stated at the 5 % level or 95% CI. </a:t>
            </a:r>
          </a:p>
          <a:p>
            <a:pPr marL="341313" indent="-341313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>
                <a:ln>
                  <a:solidFill>
                    <a:srgbClr val="7030A0"/>
                  </a:solidFill>
                </a:ln>
              </a:rPr>
              <a:t>A 95 % confidence interval would thus mean that if we replicated a certain analysis in 100 samples of the population, </a:t>
            </a:r>
          </a:p>
          <a:p>
            <a:pPr marL="461963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>
                <a:ln>
                  <a:solidFill>
                    <a:srgbClr val="7030A0"/>
                  </a:solidFill>
                </a:ln>
              </a:rPr>
              <a:t>  we would expect that 95 % of the intervals would include the true population parameter. 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28600"/>
            <a:ext cx="8458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endParaRPr lang="en-US" sz="2400" b="1" dirty="0">
              <a:solidFill>
                <a:srgbClr val="FF0000"/>
              </a:solidFill>
            </a:endParaRPr>
          </a:p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Confidence and precision </a:t>
            </a:r>
          </a:p>
          <a:p>
            <a:pPr marL="341313" indent="-341313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When discussing confidence intervals, it is important to be aware of the tension between </a:t>
            </a:r>
            <a:r>
              <a:rPr lang="en-US" sz="2400" b="1" dirty="0"/>
              <a:t>precision and certainty</a:t>
            </a:r>
            <a:r>
              <a:rPr lang="en-US" sz="2400" dirty="0"/>
              <a:t>: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dirty="0">
                <a:ln>
                  <a:solidFill>
                    <a:srgbClr val="FF0000"/>
                  </a:solidFill>
                </a:ln>
              </a:rPr>
              <a:t>better precision means </a:t>
            </a:r>
            <a:r>
              <a:rPr lang="en-US" sz="2400" u="sng" dirty="0">
                <a:ln>
                  <a:solidFill>
                    <a:srgbClr val="FF0000"/>
                  </a:solidFill>
                </a:ln>
              </a:rPr>
              <a:t>less confident interval </a:t>
            </a:r>
            <a:r>
              <a:rPr lang="en-US" sz="2400" dirty="0">
                <a:ln>
                  <a:solidFill>
                    <a:srgbClr val="FF0000"/>
                  </a:solidFill>
                </a:ln>
              </a:rPr>
              <a:t>(</a:t>
            </a:r>
            <a:r>
              <a:rPr lang="en-US" sz="2400" b="1" dirty="0">
                <a:ln>
                  <a:solidFill>
                    <a:srgbClr val="FF0000"/>
                  </a:solidFill>
                </a:ln>
              </a:rPr>
              <a:t>low range</a:t>
            </a:r>
            <a:r>
              <a:rPr lang="en-US" sz="2400" dirty="0">
                <a:ln>
                  <a:solidFill>
                    <a:srgbClr val="FF0000"/>
                  </a:solidFill>
                </a:ln>
              </a:rPr>
              <a:t>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logically, a higher confidence level means more confidence.</a:t>
            </a:r>
          </a:p>
          <a:p>
            <a:pPr algn="just"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304800" y="304800"/>
            <a:ext cx="6781800" cy="120032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573088" algn="l"/>
              </a:tabLst>
            </a:pPr>
            <a:r>
              <a:rPr lang="en-US" sz="2400" b="1" dirty="0">
                <a:solidFill>
                  <a:schemeClr val="tx1"/>
                </a:solidFill>
              </a:rPr>
              <a:t>Activity 3</a:t>
            </a:r>
          </a:p>
          <a:p>
            <a:pPr algn="just">
              <a:lnSpc>
                <a:spcPct val="150000"/>
              </a:lnSpc>
              <a:tabLst>
                <a:tab pos="573088" algn="l"/>
              </a:tabLst>
            </a:pPr>
            <a:r>
              <a:rPr lang="en-US" sz="2400" b="1" dirty="0">
                <a:solidFill>
                  <a:schemeClr val="tx1"/>
                </a:solidFill>
              </a:rPr>
              <a:t>How can we associate CI, precision and sample size?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4724400"/>
            <a:ext cx="5486400" cy="17543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The higher the confidence level </a:t>
            </a:r>
          </a:p>
          <a:p>
            <a:pPr marL="461963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the wider the interval</a:t>
            </a:r>
          </a:p>
          <a:p>
            <a:pPr marL="461963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the less the precision we can made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381000"/>
            <a:ext cx="8915400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	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152400"/>
            <a:ext cx="8839200" cy="674030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>
                <a:solidFill>
                  <a:srgbClr val="0070C0"/>
                </a:solidFill>
              </a:rPr>
              <a:t>Note that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The width of the confidence interval is also affected by the sample size: </a:t>
            </a:r>
          </a:p>
          <a:p>
            <a:pPr marL="573088" indent="-2921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 </a:t>
            </a:r>
            <a:r>
              <a:rPr lang="en-US" sz="2400" dirty="0">
                <a:ln>
                  <a:solidFill>
                    <a:srgbClr val="FF0000"/>
                  </a:solidFill>
                </a:ln>
              </a:rPr>
              <a:t>The larger the sample size, the smaller the interval (better precision</a:t>
            </a:r>
            <a:r>
              <a:rPr lang="en-US" sz="2400" dirty="0"/>
              <a:t>).  Let us take an example </a:t>
            </a:r>
          </a:p>
          <a:p>
            <a:pPr marL="633413" indent="-2921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We have gathered data on all Geography students at </a:t>
            </a:r>
            <a:r>
              <a:rPr lang="en-US" sz="2400" dirty="0" err="1"/>
              <a:t>Haromia</a:t>
            </a:r>
            <a:r>
              <a:rPr lang="en-US" sz="2400" dirty="0"/>
              <a:t> University and find that their </a:t>
            </a:r>
            <a:r>
              <a:rPr lang="en-US" sz="2400" b="1" dirty="0"/>
              <a:t>mean age is 26 years. </a:t>
            </a:r>
          </a:p>
          <a:p>
            <a:pPr marL="401638" indent="60325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we can calculate the confidence interval at the 5% level </a:t>
            </a:r>
          </a:p>
          <a:p>
            <a:pPr marL="401638" indent="60325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and becomes 24-30 ( small interval) </a:t>
            </a:r>
          </a:p>
          <a:p>
            <a:pPr marL="401638" indent="60325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Therefore, we can conclude that: </a:t>
            </a:r>
          </a:p>
          <a:p>
            <a:pPr marL="1146175"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/>
              <a:t>  with 95% confidence, the mean age of Geography students lies in between 24  and 30 years”.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295400"/>
            <a:ext cx="8915400" cy="230832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Summary</a:t>
            </a:r>
          </a:p>
          <a:p>
            <a:pPr>
              <a:lnSpc>
                <a:spcPct val="150000"/>
              </a:lnSpc>
            </a:pPr>
            <a:r>
              <a:rPr lang="en-US" sz="2400" b="1" dirty="0"/>
              <a:t>Confidence versus precision 	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High confidence level     wider confidence interval      less precision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Low confidence level    smaller confidence interval    more precision 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971800" y="2743200"/>
            <a:ext cx="228600" cy="457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553200" y="2743200"/>
            <a:ext cx="228600" cy="457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2971800" y="3276600"/>
            <a:ext cx="152400" cy="4571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flipV="1">
            <a:off x="6553200" y="3276600"/>
            <a:ext cx="228600" cy="76201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28600"/>
            <a:ext cx="8763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FuturaBT-MediumCondensed"/>
              </a:rPr>
              <a:t>CHOOSING THE RIGHT STATISTICAL TECHNIQUES</a:t>
            </a:r>
            <a:endParaRPr lang="en-US" sz="2400" dirty="0"/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When a researcher is ready to test a specific hypothesis the first job should be </a:t>
            </a:r>
            <a:r>
              <a:rPr lang="en-US" sz="2400" b="1" dirty="0"/>
              <a:t>choosing an appropriate statistical tests</a:t>
            </a:r>
            <a:r>
              <a:rPr lang="en-US" sz="2400" dirty="0"/>
              <a:t>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u="sng" dirty="0"/>
              <a:t>Choosing an appropriate statistical procedure is important</a:t>
            </a:r>
          </a:p>
          <a:p>
            <a:pPr marL="512763" indent="-512763" algn="just">
              <a:lnSpc>
                <a:spcPct val="150000"/>
              </a:lnSpc>
            </a:pPr>
            <a:r>
              <a:rPr lang="en-US" sz="2400" dirty="0"/>
              <a:t>    1. Because the statistical procedure chosen must offer a legitimate test of the hypothesis. For example, if a study hypothesizes </a:t>
            </a:r>
            <a:r>
              <a:rPr lang="en-US" sz="2400" b="1" i="1" dirty="0">
                <a:solidFill>
                  <a:srgbClr val="00B0F0"/>
                </a:solidFill>
              </a:rPr>
              <a:t>differences</a:t>
            </a:r>
            <a:r>
              <a:rPr lang="en-US" sz="2400" b="1" dirty="0">
                <a:solidFill>
                  <a:srgbClr val="00B0F0"/>
                </a:solidFill>
              </a:rPr>
              <a:t> in mean scores </a:t>
            </a:r>
            <a:r>
              <a:rPr lang="en-US" sz="2400" b="1" dirty="0"/>
              <a:t>between groups</a:t>
            </a:r>
            <a:r>
              <a:rPr lang="en-US" sz="2400" dirty="0"/>
              <a:t>, it will make no sense for the researcher to choose a </a:t>
            </a:r>
            <a:r>
              <a:rPr lang="en-US" sz="2400" b="1" dirty="0">
                <a:solidFill>
                  <a:srgbClr val="0070C0"/>
                </a:solidFill>
              </a:rPr>
              <a:t>test of </a:t>
            </a:r>
            <a:r>
              <a:rPr lang="en-US" sz="2400" b="1" i="1" dirty="0">
                <a:solidFill>
                  <a:srgbClr val="0070C0"/>
                </a:solidFill>
              </a:rPr>
              <a:t>relationship</a:t>
            </a:r>
            <a:r>
              <a:rPr lang="en-US" sz="2400" dirty="0"/>
              <a:t>. </a:t>
            </a:r>
          </a:p>
          <a:p>
            <a:pPr marL="401638" indent="-401638" algn="just">
              <a:lnSpc>
                <a:spcPct val="150000"/>
              </a:lnSpc>
            </a:pPr>
            <a:r>
              <a:rPr lang="en-US" sz="2400" dirty="0"/>
              <a:t> 2. choosing appropriate statistical procedure helps to detect </a:t>
            </a:r>
            <a:r>
              <a:rPr lang="en-US" sz="2400" b="1" dirty="0"/>
              <a:t>significant differences between groups</a:t>
            </a:r>
          </a:p>
          <a:p>
            <a:pPr marL="342900" indent="58738" algn="just">
              <a:lnSpc>
                <a:spcPct val="150000"/>
              </a:lnSpc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524000" y="3733800"/>
            <a:ext cx="4267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6945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534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sz="2400" dirty="0"/>
              <a:t>Although the researcher is faced with a </a:t>
            </a:r>
            <a:r>
              <a:rPr lang="en-US" sz="2400" b="1" dirty="0"/>
              <a:t>multitude of statistical procedures</a:t>
            </a:r>
            <a:r>
              <a:rPr lang="en-US" sz="2400" dirty="0"/>
              <a:t> to choose from, the choice of an appropriate statistical test is generally based on: </a:t>
            </a:r>
          </a:p>
          <a:p>
            <a:pPr marL="231775" algn="just">
              <a:lnSpc>
                <a:spcPct val="150000"/>
              </a:lnSpc>
            </a:pPr>
            <a:r>
              <a:rPr lang="en-US" sz="2400" dirty="0"/>
              <a:t>(1) </a:t>
            </a:r>
            <a:r>
              <a:rPr lang="en-US" sz="2400" b="1" dirty="0">
                <a:solidFill>
                  <a:srgbClr val="7030A0"/>
                </a:solidFill>
              </a:rPr>
              <a:t>the nature of the hypothesis and</a:t>
            </a:r>
          </a:p>
          <a:p>
            <a:pPr marL="231775" algn="just">
              <a:lnSpc>
                <a:spcPct val="150000"/>
              </a:lnSpc>
            </a:pPr>
            <a:r>
              <a:rPr lang="en-US" sz="2400" b="1" dirty="0">
                <a:solidFill>
                  <a:srgbClr val="7030A0"/>
                </a:solidFill>
              </a:rPr>
              <a:t>(2) the levels of measurement of the variables to be tested.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/>
              <a:t> </a:t>
            </a:r>
            <a:r>
              <a:rPr lang="en-US" sz="2400" b="1" i="1" dirty="0"/>
              <a:t>The Nature of Hypotheses: Test of Difference vs. Test</a:t>
            </a:r>
          </a:p>
          <a:p>
            <a:pPr marL="280988" indent="-49213" algn="just">
              <a:lnSpc>
                <a:spcPct val="150000"/>
              </a:lnSpc>
            </a:pPr>
            <a:r>
              <a:rPr lang="en-US" sz="2400" b="1" i="1" dirty="0"/>
              <a:t>of Relationship</a:t>
            </a:r>
          </a:p>
          <a:p>
            <a:pPr marL="280988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  </a:t>
            </a:r>
            <a:r>
              <a:rPr lang="en-US" sz="2400" dirty="0"/>
              <a:t>This means that the intention of the hypothesis to test for </a:t>
            </a:r>
            <a:r>
              <a:rPr lang="en-US" sz="2400" b="1" dirty="0">
                <a:solidFill>
                  <a:srgbClr val="0070C0"/>
                </a:solidFill>
              </a:rPr>
              <a:t>differences in mean scores</a:t>
            </a:r>
            <a:r>
              <a:rPr lang="en-US" sz="2400" dirty="0"/>
              <a:t> between groups, or is it </a:t>
            </a:r>
            <a:r>
              <a:rPr lang="en-US" sz="2400" b="1" dirty="0">
                <a:solidFill>
                  <a:srgbClr val="C00000"/>
                </a:solidFill>
              </a:rPr>
              <a:t>testing for relationships</a:t>
            </a:r>
            <a:r>
              <a:rPr lang="en-US" sz="2400" dirty="0"/>
              <a:t> between pairs of variables?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533400"/>
            <a:ext cx="86106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/>
              <a:t>Levels of Measurement</a:t>
            </a:r>
          </a:p>
          <a:p>
            <a:pPr marL="2317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In addition to considering the nature of the hypothesis to be tested (differences or relationships), the researcher must also consider the measurements of the variables to be tested. </a:t>
            </a:r>
          </a:p>
          <a:p>
            <a:pPr marL="171450" indent="-17145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This is because the levels at which the variables are measured determine the statistical test that is used to analyze the data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</a:t>
            </a:r>
            <a:r>
              <a:rPr lang="en-US" sz="2400" b="1" dirty="0"/>
              <a:t>Nominal variables </a:t>
            </a:r>
            <a:r>
              <a:rPr lang="en-US" sz="2400" dirty="0"/>
              <a:t>are used for cross tabulation (Chi-square test)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/>
              <a:t>Ordinal variables </a:t>
            </a:r>
            <a:r>
              <a:rPr lang="en-US" sz="2400" dirty="0"/>
              <a:t>are used for non-parametric test</a:t>
            </a:r>
          </a:p>
          <a:p>
            <a:pPr marL="231775" indent="-231775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b="1" dirty="0"/>
              <a:t>Continuous variables </a:t>
            </a:r>
            <a:r>
              <a:rPr lang="en-US" sz="2400" dirty="0"/>
              <a:t>are best suited for linear  regression analysis,  or parametric tests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266596"/>
            <a:ext cx="8839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685800" algn="l"/>
              </a:tabLst>
            </a:pPr>
            <a:r>
              <a:rPr lang="en-US" sz="2400" b="1" u="sng" dirty="0">
                <a:solidFill>
                  <a:srgbClr val="FF0000"/>
                </a:solidFill>
                <a:latin typeface="Arial"/>
                <a:ea typeface="Times New Roman"/>
              </a:rPr>
              <a:t>Questions raised in choosing appropriate statistical tests</a:t>
            </a:r>
            <a:endParaRPr lang="en-US" sz="2400" b="1" u="sng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396875" marR="0" indent="-112713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400" b="1" dirty="0">
                <a:solidFill>
                  <a:srgbClr val="00B0F0"/>
                </a:solidFill>
                <a:latin typeface="Arial"/>
                <a:ea typeface="Times New Roman"/>
              </a:rPr>
              <a:t> </a:t>
            </a:r>
            <a:r>
              <a:rPr lang="en-US" sz="2400" b="1" dirty="0">
                <a:latin typeface="Arial"/>
                <a:ea typeface="Times New Roman"/>
              </a:rPr>
              <a:t>How is the total sample? (parametric against non parametric) </a:t>
            </a:r>
            <a:endParaRPr lang="en-US" sz="2400" dirty="0">
              <a:latin typeface="Times New Roman"/>
              <a:ea typeface="Times New Roman"/>
            </a:endParaRPr>
          </a:p>
          <a:p>
            <a:pPr marL="45720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400" b="1" dirty="0">
                <a:latin typeface="Arial"/>
                <a:ea typeface="Times New Roman"/>
              </a:rPr>
              <a:t>Is the data categorical or continuous? </a:t>
            </a:r>
            <a:endParaRPr lang="en-US" sz="2400" dirty="0">
              <a:latin typeface="Times New Roman"/>
              <a:ea typeface="Times New Roman"/>
            </a:endParaRPr>
          </a:p>
          <a:p>
            <a:pPr marL="8001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400" b="1" dirty="0">
                <a:latin typeface="Arial"/>
                <a:ea typeface="Times New Roman"/>
              </a:rPr>
              <a:t>Is the data collected are independent to each other or related to each other?</a:t>
            </a:r>
            <a:endParaRPr lang="en-US" sz="2400" dirty="0">
              <a:latin typeface="Times New Roman"/>
              <a:ea typeface="Times New Roman"/>
            </a:endParaRPr>
          </a:p>
          <a:p>
            <a:pPr marL="8001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400" b="1" dirty="0">
                <a:latin typeface="Arial"/>
                <a:ea typeface="Times New Roman"/>
              </a:rPr>
              <a:t>Are you going to compare two means or more?  </a:t>
            </a:r>
          </a:p>
          <a:p>
            <a:pPr marL="8001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400" b="1" dirty="0">
                <a:latin typeface="Arial"/>
                <a:ea typeface="Times New Roman"/>
              </a:rPr>
              <a:t>Is your dependent variable continuous or categorical?</a:t>
            </a:r>
          </a:p>
          <a:p>
            <a:pPr marL="800100" marR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685800" algn="l"/>
              </a:tabLst>
            </a:pPr>
            <a:r>
              <a:rPr lang="en-US" sz="2400" b="1" dirty="0">
                <a:latin typeface="Arial"/>
                <a:ea typeface="Times New Roman"/>
              </a:rPr>
              <a:t>Do you have one dependent or many dependent variables?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152400"/>
            <a:ext cx="8763000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3038" indent="-173038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400" dirty="0"/>
              <a:t>A good starting point in your statistical research is to choose the </a:t>
            </a:r>
            <a:r>
              <a:rPr lang="en-US" sz="2400" b="1" dirty="0"/>
              <a:t>right statistics</a:t>
            </a:r>
            <a:r>
              <a:rPr lang="en-US" sz="2000" b="1" dirty="0"/>
              <a:t>. For example, </a:t>
            </a:r>
            <a:endParaRPr lang="en-US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t="7235" r="24675" b="2323"/>
          <a:stretch>
            <a:fillRect/>
          </a:stretch>
        </p:blipFill>
        <p:spPr bwMode="auto">
          <a:xfrm>
            <a:off x="2590800" y="1295400"/>
            <a:ext cx="477316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0" y="2057400"/>
            <a:ext cx="22862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/>
              <a:t>I am interested in… 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3200400"/>
            <a:ext cx="899160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>
              <a:lnSpc>
                <a:spcPct val="150000"/>
              </a:lnSpc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sz="2400" dirty="0"/>
              <a:t>Are you interested </a:t>
            </a:r>
            <a:r>
              <a:rPr lang="en-US" sz="2400" b="1" dirty="0"/>
              <a:t>in the relationship between two variables</a:t>
            </a:r>
            <a:r>
              <a:rPr lang="en-US" sz="2400" dirty="0"/>
              <a:t>, for example, the higher X and the higher Y? </a:t>
            </a:r>
          </a:p>
          <a:p>
            <a:pPr marL="233363" indent="-233363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Or are you interested </a:t>
            </a:r>
            <a:r>
              <a:rPr lang="en-US" sz="2400" b="1" dirty="0"/>
              <a:t>in comparing differences such</a:t>
            </a:r>
            <a:r>
              <a:rPr lang="en-US" sz="2400" dirty="0"/>
              <a:t> as, </a:t>
            </a:r>
            <a:r>
              <a:rPr lang="en-US" sz="2400" i="1" dirty="0"/>
              <a:t>“X is higher for group A than it is for group B?” </a:t>
            </a:r>
          </a:p>
          <a:p>
            <a:pPr marL="233363" indent="-233363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i="1" dirty="0"/>
              <a:t> Are you interested </a:t>
            </a:r>
            <a:r>
              <a:rPr lang="en-US" sz="2400" b="1" i="1" dirty="0"/>
              <a:t>in predicting an outcome variable </a:t>
            </a:r>
            <a:r>
              <a:rPr lang="en-US" sz="2400" i="1" dirty="0"/>
              <a:t>like, “how does Y increase for one more unit of X?” </a:t>
            </a:r>
          </a:p>
          <a:p>
            <a:pPr marL="233363" indent="-233363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304800"/>
            <a:ext cx="8610600" cy="39703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Descriptive  statistics will not tell the researcher, whether the difference between the means </a:t>
            </a:r>
            <a:r>
              <a:rPr lang="en-US" sz="2400" b="1" dirty="0"/>
              <a:t>is significant or not</a:t>
            </a:r>
            <a:r>
              <a:rPr lang="en-US" sz="2400" dirty="0"/>
              <a:t>. </a:t>
            </a:r>
          </a:p>
          <a:p>
            <a:pPr marL="341313" indent="-341313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To address these issues, the researcher must move </a:t>
            </a:r>
            <a:r>
              <a:rPr lang="en-US" sz="2400" u="sng" dirty="0"/>
              <a:t>beyond descriptive statistics</a:t>
            </a:r>
            <a:r>
              <a:rPr lang="en-US" sz="2400" dirty="0"/>
              <a:t> and </a:t>
            </a:r>
            <a:r>
              <a:rPr lang="en-US" sz="2400" b="1" dirty="0"/>
              <a:t>into the realm of inferential statistics</a:t>
            </a:r>
            <a:r>
              <a:rPr lang="en-US" sz="2400" dirty="0"/>
              <a:t>, </a:t>
            </a:r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The basic aim of inferential statistics is </a:t>
            </a:r>
            <a:r>
              <a:rPr lang="en-US" sz="2400" u="sng" dirty="0"/>
              <a:t>to test hypothesis</a:t>
            </a:r>
            <a:r>
              <a:rPr lang="en-US" sz="2400" b="1" i="1" u="sng" dirty="0"/>
              <a:t> </a:t>
            </a:r>
            <a:r>
              <a:rPr lang="en-US" sz="2400" b="1" i="1" dirty="0"/>
              <a:t>whether the relations/differences  are significant or not</a:t>
            </a:r>
          </a:p>
          <a:p>
            <a:pPr algn="just">
              <a:lnSpc>
                <a:spcPct val="150000"/>
              </a:lnSpc>
            </a:pPr>
            <a:r>
              <a:rPr lang="en-US" sz="2400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685800"/>
            <a:ext cx="3545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95600" y="685800"/>
            <a:ext cx="3706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</a:t>
            </a:r>
          </a:p>
        </p:txBody>
      </p:sp>
      <p:cxnSp>
        <p:nvCxnSpPr>
          <p:cNvPr id="8" name="Straight Arrow Connector 7"/>
          <p:cNvCxnSpPr>
            <a:stCxn id="3" idx="3"/>
          </p:cNvCxnSpPr>
          <p:nvPr/>
        </p:nvCxnSpPr>
        <p:spPr>
          <a:xfrm flipV="1">
            <a:off x="1497584" y="914401"/>
            <a:ext cx="1474216" cy="22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09600" y="1066800"/>
            <a:ext cx="8153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>
                <a:solidFill>
                  <a:srgbClr val="FF0000"/>
                </a:solidFill>
              </a:rPr>
              <a:t>Relationships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Pearson (Scale, scale)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Point </a:t>
            </a:r>
            <a:r>
              <a:rPr lang="en-US" sz="2400" dirty="0" err="1"/>
              <a:t>biserial</a:t>
            </a:r>
            <a:r>
              <a:rPr lang="en-US" sz="2400" dirty="0"/>
              <a:t> correlation (scale, binominal)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Spearman Correlation  (ordinal, ordinal)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Cross tab (nominal, nominal)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Partial correlation (when there is intervening variables)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Canonical correlation (when x and Y are multiple variables)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1143000"/>
            <a:ext cx="32075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Analyses of Differences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1524000"/>
            <a:ext cx="8458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Start by identifying your dependent variable's level of measurement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Then check assumptions for parametric tests such as T-test and ANOVA.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And no assumptions for non-parametric tests such Mann Whitney </a:t>
            </a:r>
            <a:r>
              <a:rPr lang="en-US" sz="2400" dirty="0" err="1"/>
              <a:t>wilcox</a:t>
            </a:r>
            <a:r>
              <a:rPr lang="en-US" sz="2400" dirty="0"/>
              <a:t> sign rank , etc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838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Parametric tests (Analysis of differences/variances)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Independent T-test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Dependent/paired T-test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One-way ANOVA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Two Way ANOVA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One-way ANCOVA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One way MANOVA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n>
                  <a:solidFill>
                    <a:srgbClr val="00B0F0"/>
                  </a:solidFill>
                </a:ln>
              </a:rPr>
              <a:t>NOTE:  in all the cases dependent variable is continuous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12845"/>
            <a:ext cx="7848600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Why  Chose to Work with SPSS?</a:t>
            </a:r>
          </a:p>
          <a:p>
            <a:pPr marL="233363" indent="-233363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There is no question that all fields of science have come to rely heavily on the computer.  </a:t>
            </a:r>
          </a:p>
          <a:p>
            <a:pPr marL="233363" indent="-233363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 This dependence has become so great that it is no longer possible to understand social science research without substantial knowledge of statistics and </a:t>
            </a:r>
          </a:p>
          <a:p>
            <a:pPr marL="233363" indent="-233363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without at least some </a:t>
            </a:r>
            <a:r>
              <a:rPr lang="en-US" sz="2400" b="1" dirty="0">
                <a:solidFill>
                  <a:srgbClr val="FF0000"/>
                </a:solidFill>
              </a:rPr>
              <a:t>rudimentary understanding of statistical software.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 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1097593"/>
            <a:ext cx="8534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4163" indent="-284163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The number and types of </a:t>
            </a:r>
            <a:r>
              <a:rPr lang="en-US" sz="2400" b="1" dirty="0">
                <a:solidFill>
                  <a:srgbClr val="0070C0"/>
                </a:solidFill>
              </a:rPr>
              <a:t>statistical software packages </a:t>
            </a:r>
            <a:r>
              <a:rPr lang="en-US" sz="2400" dirty="0"/>
              <a:t>that are available continue to grow each year. </a:t>
            </a:r>
          </a:p>
          <a:p>
            <a:pPr marL="346075" indent="-346075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In this course I have chosen to work with SPSS, or the </a:t>
            </a:r>
            <a:r>
              <a:rPr lang="en-US" sz="2400" b="1" dirty="0"/>
              <a:t>Statistical Package for the Social Sciences.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b="1" dirty="0"/>
              <a:t> SPSS was chosen because of its popularity within </a:t>
            </a:r>
            <a:r>
              <a:rPr lang="en-US" sz="2400" dirty="0"/>
              <a:t>circles, making it the most widely used package of its type.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SPSS is also a versatile package that allows many different types of </a:t>
            </a:r>
            <a:r>
              <a:rPr lang="en-US" sz="2400" b="1" dirty="0">
                <a:solidFill>
                  <a:srgbClr val="0070C0"/>
                </a:solidFill>
              </a:rPr>
              <a:t>analyses, data transformations, and forms of output </a:t>
            </a:r>
            <a:r>
              <a:rPr lang="en-US" sz="2400" dirty="0"/>
              <a:t>- in short, it will more than adequately serve our purposes.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219200"/>
            <a:ext cx="8534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The capability of SPSS is truly astounding. </a:t>
            </a:r>
          </a:p>
          <a:p>
            <a:pPr marL="233363" indent="-233363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The package enables you to obtain statistics ranging from simple descriptive numbers to complex analyses of multivariate matrices. You can plot the data in histograms, scatter plots, and other ways.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You can combine files, split files, and sort files. 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You can modify existing variables and create new ones.</a:t>
            </a:r>
          </a:p>
          <a:p>
            <a:pPr marL="284163" indent="-284163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2400" dirty="0"/>
              <a:t>  In short, you can do just about anything you'd ever want with a set of data using this software package.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400" y="2438400"/>
            <a:ext cx="2736304" cy="2592288"/>
          </a:xfrm>
          <a:prstGeom prst="rect">
            <a:avLst/>
          </a:prstGeom>
        </p:spPr>
      </p:pic>
      <p:sp>
        <p:nvSpPr>
          <p:cNvPr id="3" name="Content Placeholder 1"/>
          <p:cNvSpPr txBox="1">
            <a:spLocks/>
          </p:cNvSpPr>
          <p:nvPr/>
        </p:nvSpPr>
        <p:spPr>
          <a:xfrm>
            <a:off x="762000" y="914400"/>
            <a:ext cx="7408333" cy="93610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pperplate Gothic Bold" panose="020E0705020206020404" pitchFamily="34" charset="0"/>
                <a:ea typeface="+mn-ea"/>
                <a:cs typeface="+mn-cs"/>
              </a:rPr>
              <a:t>Thank You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752600"/>
            <a:ext cx="8001000" cy="26776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Activity 1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1. What is the difference between  hypothesis and hypothesis testing? 	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2. What are the steps in hypothesis testing?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534400" cy="674030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2763" indent="-512763"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Definition 1</a:t>
            </a:r>
            <a:r>
              <a:rPr lang="en-US" sz="2400" dirty="0"/>
              <a:t>: A </a:t>
            </a:r>
            <a:r>
              <a:rPr lang="en-US" sz="2400" b="1" dirty="0"/>
              <a:t>hypothesis</a:t>
            </a:r>
            <a:r>
              <a:rPr lang="en-US" sz="2400" dirty="0"/>
              <a:t> is an assumption or claim about some characteristic of a population, which we should be able to accept or reject on the basis of </a:t>
            </a:r>
            <a:r>
              <a:rPr lang="en-US" sz="2400" b="1" dirty="0"/>
              <a:t>empirical evidence</a:t>
            </a:r>
            <a:r>
              <a:rPr lang="en-US" sz="2400" dirty="0"/>
              <a:t>.</a:t>
            </a:r>
          </a:p>
          <a:p>
            <a:pPr marL="1657350" indent="-1657350" algn="just"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Definition 2</a:t>
            </a:r>
            <a:r>
              <a:rPr lang="en-US" sz="2400" dirty="0"/>
              <a:t>: </a:t>
            </a:r>
            <a:r>
              <a:rPr lang="en-US" sz="2400" b="1" dirty="0"/>
              <a:t>Hypothesis testing </a:t>
            </a:r>
            <a:r>
              <a:rPr lang="en-US" sz="2400" dirty="0"/>
              <a:t>is a process for choosing between different alternatives. </a:t>
            </a:r>
          </a:p>
          <a:p>
            <a:pPr marL="1025525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The alternatives have to be mutually exclusive and exhaustive. </a:t>
            </a:r>
          </a:p>
          <a:p>
            <a:pPr marL="1025525" indent="-3429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Being mutually exclusive means when one is true the other is false and vice-versa. </a:t>
            </a:r>
          </a:p>
          <a:p>
            <a:pPr marL="974725" indent="-29210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Being exhaustive means that there should not be any possibility of any other relationship between the parameters.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8847"/>
            <a:ext cx="861060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Hypothesis testing continued……… </a:t>
            </a:r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Hypothesis testing is commonly about </a:t>
            </a:r>
            <a:r>
              <a:rPr lang="en-US" sz="2400" b="1" dirty="0"/>
              <a:t>examining relationships or variations between variables </a:t>
            </a:r>
            <a:endParaRPr lang="en-US" sz="2400" dirty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In hypothesis testing we are always interested in the question, </a:t>
            </a:r>
            <a:r>
              <a:rPr lang="en-US" sz="2400" i="1" dirty="0"/>
              <a:t>“</a:t>
            </a:r>
            <a:r>
              <a:rPr lang="en-US" sz="2400" b="1" i="1" dirty="0">
                <a:solidFill>
                  <a:srgbClr val="00B0F0"/>
                </a:solidFill>
              </a:rPr>
              <a:t>Can I generalize my findings from my sample to the general population</a:t>
            </a:r>
            <a:r>
              <a:rPr lang="en-US" sz="2400" i="1" dirty="0"/>
              <a:t>?” </a:t>
            </a:r>
            <a:endParaRPr lang="en-US" sz="2400" dirty="0"/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If you run a test in SPSS and if the </a:t>
            </a:r>
            <a:r>
              <a:rPr lang="en-US" sz="2400" b="1" dirty="0">
                <a:solidFill>
                  <a:srgbClr val="FF0000"/>
                </a:solidFill>
              </a:rPr>
              <a:t>p-value is ≤ 0.05, </a:t>
            </a:r>
            <a:r>
              <a:rPr lang="en-US" sz="2400" dirty="0"/>
              <a:t>then the sample can generalize the population.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This means that the sample has a relation to the population </a:t>
            </a:r>
          </a:p>
          <a:p>
            <a:pPr marL="457200" indent="-58738" algn="just">
              <a:lnSpc>
                <a:spcPct val="150000"/>
              </a:lnSpc>
            </a:pPr>
            <a:r>
              <a:rPr lang="en-US" sz="2400" dirty="0"/>
              <a:t> </a:t>
            </a:r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04800"/>
            <a:ext cx="86106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b="1" u="sng" dirty="0">
                <a:solidFill>
                  <a:srgbClr val="FF0000"/>
                </a:solidFill>
              </a:rPr>
              <a:t>Types of Hypotheses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Hypothesis is </a:t>
            </a:r>
            <a:r>
              <a:rPr lang="en-US" sz="2400" b="1" dirty="0"/>
              <a:t>untested</a:t>
            </a:r>
            <a:r>
              <a:rPr lang="en-US" sz="2400" dirty="0"/>
              <a:t> statement. </a:t>
            </a:r>
          </a:p>
          <a:p>
            <a:pPr marL="280988" indent="-28098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…… a statement of </a:t>
            </a:r>
            <a:r>
              <a:rPr lang="en-US" sz="2400" b="1" dirty="0"/>
              <a:t>proposition/suggestion </a:t>
            </a:r>
            <a:r>
              <a:rPr lang="en-US" sz="2400" dirty="0"/>
              <a:t>to be tested after data is collected in the field.</a:t>
            </a:r>
          </a:p>
          <a:p>
            <a:pPr marL="401638" indent="-40163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Well, for example, we found out that </a:t>
            </a:r>
            <a:r>
              <a:rPr lang="en-US" sz="2400" b="1" dirty="0"/>
              <a:t>application of fertilizer increased crop production</a:t>
            </a:r>
            <a:r>
              <a:rPr lang="en-US" sz="2400" dirty="0"/>
              <a:t>. Is the relation statistically significant?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Hypothesis testing answers this kind of question.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We start by converting the question </a:t>
            </a:r>
            <a:r>
              <a:rPr lang="en-US" sz="2400" b="1" dirty="0"/>
              <a:t>into two hypotheses</a:t>
            </a:r>
            <a:r>
              <a:rPr lang="en-US" sz="2400" dirty="0"/>
              <a:t>: 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b="1" dirty="0"/>
              <a:t>Null hypothesis         (H</a:t>
            </a:r>
            <a:r>
              <a:rPr lang="en-US" sz="2400" b="1" baseline="-25000" dirty="0"/>
              <a:t>0</a:t>
            </a:r>
            <a:r>
              <a:rPr lang="en-US" sz="2400" b="1" dirty="0"/>
              <a:t>) - There is no difference---------------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b="1" dirty="0"/>
              <a:t>Alternative hypothesis  (H</a:t>
            </a:r>
            <a:r>
              <a:rPr lang="en-US" sz="2400" b="1" baseline="-25000" dirty="0"/>
              <a:t>1</a:t>
            </a:r>
            <a:r>
              <a:rPr lang="en-US" sz="2400" b="1" dirty="0"/>
              <a:t>)- There is a difference------------ 	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457200"/>
            <a:ext cx="8305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solidFill>
                  <a:srgbClr val="FF0000"/>
                </a:solidFill>
              </a:rPr>
              <a:t>Outcomes 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There are two possible outcomes of hypothesis testing:</a:t>
            </a:r>
            <a:endParaRPr lang="en-US" sz="2400" b="1" dirty="0"/>
          </a:p>
          <a:p>
            <a:pPr marL="633413" indent="-633413">
              <a:lnSpc>
                <a:spcPct val="150000"/>
              </a:lnSpc>
            </a:pPr>
            <a:r>
              <a:rPr lang="en-US" sz="2400" b="1" dirty="0"/>
              <a:t>Reject H</a:t>
            </a:r>
            <a:r>
              <a:rPr lang="en-US" sz="2400" b="1" baseline="-25000" dirty="0"/>
              <a:t>0</a:t>
            </a:r>
            <a:r>
              <a:rPr lang="en-US" sz="2400" b="1" baseline="30000" dirty="0"/>
              <a:t> </a:t>
            </a:r>
            <a:r>
              <a:rPr lang="en-US" sz="2400" b="1" dirty="0"/>
              <a:t>in favor of H</a:t>
            </a:r>
            <a:r>
              <a:rPr lang="en-US" sz="2400" b="1" baseline="-25000" dirty="0"/>
              <a:t>1</a:t>
            </a:r>
            <a:r>
              <a:rPr lang="en-US" sz="2400" b="1" baseline="30000" dirty="0"/>
              <a:t> </a:t>
            </a:r>
            <a:r>
              <a:rPr lang="en-US" sz="2400" b="1" dirty="0"/>
              <a:t>- </a:t>
            </a:r>
            <a:r>
              <a:rPr lang="en-US" sz="2400" dirty="0"/>
              <a:t>Suggests that the alternative hypothesis </a:t>
            </a:r>
            <a:r>
              <a:rPr lang="en-US" sz="2400" i="1" dirty="0"/>
              <a:t>is accepted</a:t>
            </a:r>
          </a:p>
          <a:p>
            <a:pPr marL="573088" indent="-573088">
              <a:lnSpc>
                <a:spcPct val="150000"/>
              </a:lnSpc>
            </a:pPr>
            <a:r>
              <a:rPr lang="en-US" sz="2400" b="1" dirty="0"/>
              <a:t>Do not reject H</a:t>
            </a:r>
            <a:r>
              <a:rPr lang="en-US" sz="2400" b="1" baseline="-25000" dirty="0"/>
              <a:t>0</a:t>
            </a:r>
            <a:r>
              <a:rPr lang="en-US" sz="2400" b="1" baseline="30000" dirty="0"/>
              <a:t> </a:t>
            </a:r>
            <a:r>
              <a:rPr lang="en-US" sz="2400" b="1" baseline="-25000" dirty="0"/>
              <a:t>-</a:t>
            </a:r>
            <a:r>
              <a:rPr lang="en-US" sz="2400" b="1" dirty="0"/>
              <a:t> </a:t>
            </a:r>
            <a:r>
              <a:rPr lang="en-US" sz="2400" dirty="0"/>
              <a:t>Suggests that there is not sufficient evidence to reject H</a:t>
            </a:r>
            <a:r>
              <a:rPr lang="en-US" sz="2400" baseline="-25000" dirty="0"/>
              <a:t>0</a:t>
            </a:r>
            <a:r>
              <a:rPr lang="en-US" sz="2400" baseline="30000" dirty="0"/>
              <a:t> </a:t>
            </a:r>
            <a:r>
              <a:rPr lang="en-US" sz="2400" dirty="0"/>
              <a:t> and hence H</a:t>
            </a:r>
            <a:r>
              <a:rPr lang="en-US" sz="2400" baseline="-25000" dirty="0"/>
              <a:t>0</a:t>
            </a:r>
            <a:r>
              <a:rPr lang="en-US" sz="2400" dirty="0"/>
              <a:t> is accepted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0"/>
            <a:ext cx="88392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</a:rPr>
              <a:t>Type of Errors </a:t>
            </a:r>
          </a:p>
          <a:p>
            <a:pPr marL="401638" indent="-401638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400" dirty="0"/>
              <a:t> There are </a:t>
            </a:r>
            <a:r>
              <a:rPr lang="en-US" sz="2400" b="1" dirty="0"/>
              <a:t>two types of errors </a:t>
            </a:r>
            <a:r>
              <a:rPr lang="en-US" sz="2400" dirty="0"/>
              <a:t>that may occur in hypothesis testing: </a:t>
            </a:r>
          </a:p>
          <a:p>
            <a:pPr marL="742950" indent="-401638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/>
              <a:t>Type I</a:t>
            </a:r>
            <a:r>
              <a:rPr lang="en-US" sz="2400" dirty="0"/>
              <a:t> error occurs when the null hypothesis is rejected although it is true, </a:t>
            </a:r>
          </a:p>
          <a:p>
            <a:pPr marL="682625" indent="-341313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 </a:t>
            </a:r>
            <a:r>
              <a:rPr lang="en-US" sz="2400" b="1" dirty="0"/>
              <a:t>Type II </a:t>
            </a:r>
            <a:r>
              <a:rPr lang="en-US" sz="2400" dirty="0"/>
              <a:t>error occurs when the null hypothesis is not rejected although it is false. </a:t>
            </a:r>
          </a:p>
          <a:p>
            <a:pPr marL="803275" indent="-461963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dirty="0"/>
              <a:t>If we concluded that there is a difference in the intelligence between cats and dogs but in actual conditions not (Type I error). </a:t>
            </a:r>
          </a:p>
          <a:p>
            <a:pPr marL="682625" indent="-341313" algn="just">
              <a:buFont typeface="Wingdings" pitchFamily="2" charset="2"/>
              <a:buChar char="Ø"/>
            </a:pPr>
            <a:r>
              <a:rPr lang="en-US" sz="2400" dirty="0"/>
              <a:t> if we concluded that there is no difference in intelligence between cats and dogs  in fact there is a difference (type II error).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2478</Words>
  <Application>Microsoft Office PowerPoint</Application>
  <PresentationFormat>On-screen Show (4:3)</PresentationFormat>
  <Paragraphs>197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3" baseType="lpstr">
      <vt:lpstr>Arial</vt:lpstr>
      <vt:lpstr>Calibri</vt:lpstr>
      <vt:lpstr>Copperplate Gothic Bold</vt:lpstr>
      <vt:lpstr>FuturaBT-MediumCondensed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 x</dc:creator>
  <cp:lastModifiedBy>user</cp:lastModifiedBy>
  <cp:revision>16</cp:revision>
  <dcterms:created xsi:type="dcterms:W3CDTF">2019-10-05T10:46:28Z</dcterms:created>
  <dcterms:modified xsi:type="dcterms:W3CDTF">2020-04-21T19:08:35Z</dcterms:modified>
</cp:coreProperties>
</file>