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329" r:id="rId2"/>
    <p:sldId id="335" r:id="rId3"/>
    <p:sldId id="312" r:id="rId4"/>
    <p:sldId id="258" r:id="rId5"/>
    <p:sldId id="309" r:id="rId6"/>
    <p:sldId id="259" r:id="rId7"/>
    <p:sldId id="316" r:id="rId8"/>
    <p:sldId id="261" r:id="rId9"/>
    <p:sldId id="336" r:id="rId10"/>
    <p:sldId id="263" r:id="rId11"/>
    <p:sldId id="292" r:id="rId12"/>
    <p:sldId id="264" r:id="rId13"/>
    <p:sldId id="319" r:id="rId14"/>
    <p:sldId id="269" r:id="rId15"/>
    <p:sldId id="270" r:id="rId16"/>
    <p:sldId id="271" r:id="rId17"/>
    <p:sldId id="301" r:id="rId18"/>
    <p:sldId id="315" r:id="rId19"/>
    <p:sldId id="273" r:id="rId20"/>
    <p:sldId id="274" r:id="rId21"/>
    <p:sldId id="275" r:id="rId22"/>
    <p:sldId id="276" r:id="rId23"/>
    <p:sldId id="310" r:id="rId24"/>
    <p:sldId id="311" r:id="rId25"/>
    <p:sldId id="332" r:id="rId26"/>
    <p:sldId id="337" r:id="rId27"/>
    <p:sldId id="277" r:id="rId28"/>
    <p:sldId id="320" r:id="rId29"/>
    <p:sldId id="278" r:id="rId30"/>
    <p:sldId id="280" r:id="rId31"/>
    <p:sldId id="299" r:id="rId32"/>
    <p:sldId id="294" r:id="rId33"/>
    <p:sldId id="302" r:id="rId34"/>
    <p:sldId id="327" r:id="rId35"/>
    <p:sldId id="328" r:id="rId36"/>
    <p:sldId id="291" r:id="rId37"/>
    <p:sldId id="282" r:id="rId38"/>
    <p:sldId id="283" r:id="rId39"/>
    <p:sldId id="284" r:id="rId40"/>
    <p:sldId id="285" r:id="rId41"/>
    <p:sldId id="286" r:id="rId42"/>
    <p:sldId id="308"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995" autoAdjust="0"/>
    <p:restoredTop sz="94660"/>
  </p:normalViewPr>
  <p:slideViewPr>
    <p:cSldViewPr>
      <p:cViewPr>
        <p:scale>
          <a:sx n="101" d="100"/>
          <a:sy n="101" d="100"/>
        </p:scale>
        <p:origin x="-264" y="6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CF9776-CD5C-4E37-9C57-E8BC12FAF5AB}" type="datetimeFigureOut">
              <a:rPr lang="en-US" smtClean="0"/>
              <a:pPr/>
              <a:t>8/23/2019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0DF19C-52E8-4C27-BD8B-D8EA89898D4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0DF19C-52E8-4C27-BD8B-D8EA89898D49}"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0DF19C-52E8-4C27-BD8B-D8EA89898D49}" type="slidenum">
              <a:rPr lang="en-US" smtClean="0"/>
              <a:pPr/>
              <a:t>27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700EB7-072B-41DE-8197-4907150901CD}" type="datetimeFigureOut">
              <a:rPr lang="en-US" smtClean="0"/>
              <a:pPr/>
              <a:t>8/23/2019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A4378-9372-4FC8-B6C1-490CC7693BB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700EB7-072B-41DE-8197-4907150901CD}" type="datetimeFigureOut">
              <a:rPr lang="en-US" smtClean="0"/>
              <a:pPr/>
              <a:t>8/23/2019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A4378-9372-4FC8-B6C1-490CC7693BB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700EB7-072B-41DE-8197-4907150901CD}" type="datetimeFigureOut">
              <a:rPr lang="en-US" smtClean="0"/>
              <a:pPr/>
              <a:t>8/23/2019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A4378-9372-4FC8-B6C1-490CC7693BB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700EB7-072B-41DE-8197-4907150901CD}" type="datetimeFigureOut">
              <a:rPr lang="en-US" smtClean="0"/>
              <a:pPr/>
              <a:t>8/23/2019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A4378-9372-4FC8-B6C1-490CC7693BB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700EB7-072B-41DE-8197-4907150901CD}" type="datetimeFigureOut">
              <a:rPr lang="en-US" smtClean="0"/>
              <a:pPr/>
              <a:t>8/23/2019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A4378-9372-4FC8-B6C1-490CC7693BB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700EB7-072B-41DE-8197-4907150901CD}" type="datetimeFigureOut">
              <a:rPr lang="en-US" smtClean="0"/>
              <a:pPr/>
              <a:t>8/23/2019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2A4378-9372-4FC8-B6C1-490CC7693BB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700EB7-072B-41DE-8197-4907150901CD}" type="datetimeFigureOut">
              <a:rPr lang="en-US" smtClean="0"/>
              <a:pPr/>
              <a:t>8/23/2019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2A4378-9372-4FC8-B6C1-490CC7693BB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700EB7-072B-41DE-8197-4907150901CD}" type="datetimeFigureOut">
              <a:rPr lang="en-US" smtClean="0"/>
              <a:pPr/>
              <a:t>8/23/2019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2A4378-9372-4FC8-B6C1-490CC7693BB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700EB7-072B-41DE-8197-4907150901CD}" type="datetimeFigureOut">
              <a:rPr lang="en-US" smtClean="0"/>
              <a:pPr/>
              <a:t>8/23/2019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2A4378-9372-4FC8-B6C1-490CC7693BB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700EB7-072B-41DE-8197-4907150901CD}" type="datetimeFigureOut">
              <a:rPr lang="en-US" smtClean="0"/>
              <a:pPr/>
              <a:t>8/23/2019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2A4378-9372-4FC8-B6C1-490CC7693BB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700EB7-072B-41DE-8197-4907150901CD}" type="datetimeFigureOut">
              <a:rPr lang="en-US" smtClean="0"/>
              <a:pPr/>
              <a:t>8/23/2019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2A4378-9372-4FC8-B6C1-490CC7693BB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700EB7-072B-41DE-8197-4907150901CD}" type="datetimeFigureOut">
              <a:rPr lang="en-US" smtClean="0"/>
              <a:pPr/>
              <a:t>8/23/2019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2A4378-9372-4FC8-B6C1-490CC7693BB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www.statisticshowto.datasciencecentral.com/probability-and-statistics/hypothesis-testing/anova/" TargetMode="External"/><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hyperlink" Target="https://www.statisticshowto.datasciencecentral.com/mean" TargetMode="External"/><Relationship Id="rId4" Type="http://schemas.openxmlformats.org/officeDocument/2006/relationships/hyperlink" Target="https://www.statisticshowto.datasciencecentral.com/probability-and-statistics/regression-analysis/"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763000" cy="6924973"/>
          </a:xfrm>
          <a:prstGeom prst="rect">
            <a:avLst/>
          </a:prstGeom>
        </p:spPr>
        <p:txBody>
          <a:bodyPr wrap="square">
            <a:spAutoFit/>
          </a:bodyPr>
          <a:lstStyle/>
          <a:p>
            <a:pPr>
              <a:lnSpc>
                <a:spcPct val="150000"/>
              </a:lnSpc>
            </a:pPr>
            <a:r>
              <a:rPr lang="en-US" sz="2800" b="1" dirty="0" smtClean="0">
                <a:solidFill>
                  <a:srgbClr val="FF0000"/>
                </a:solidFill>
              </a:rPr>
              <a:t>Types of tests</a:t>
            </a:r>
          </a:p>
          <a:p>
            <a:pPr lvl="0">
              <a:lnSpc>
                <a:spcPct val="150000"/>
              </a:lnSpc>
              <a:buFont typeface="Wingdings" pitchFamily="2" charset="2"/>
              <a:buChar char="v"/>
            </a:pPr>
            <a:r>
              <a:rPr lang="en-US" sz="2400" dirty="0" smtClean="0"/>
              <a:t> Broadly speaking tests are divided in to two. </a:t>
            </a:r>
          </a:p>
          <a:p>
            <a:pPr lvl="0">
              <a:lnSpc>
                <a:spcPct val="150000"/>
              </a:lnSpc>
              <a:buFont typeface="Wingdings" pitchFamily="2" charset="2"/>
              <a:buChar char="v"/>
            </a:pPr>
            <a:r>
              <a:rPr lang="en-US" sz="2400" dirty="0" smtClean="0"/>
              <a:t>They are parametric and non parametric tests. </a:t>
            </a:r>
            <a:endParaRPr lang="en-US" sz="2400" b="1" dirty="0" smtClean="0">
              <a:solidFill>
                <a:srgbClr val="FF0000"/>
              </a:solidFill>
            </a:endParaRPr>
          </a:p>
          <a:p>
            <a:pPr>
              <a:lnSpc>
                <a:spcPct val="150000"/>
              </a:lnSpc>
            </a:pPr>
            <a:r>
              <a:rPr lang="en-GB" sz="2000" b="1" dirty="0" smtClean="0">
                <a:solidFill>
                  <a:srgbClr val="0070C0"/>
                </a:solidFill>
              </a:rPr>
              <a:t>1. Parametric tests </a:t>
            </a:r>
            <a:endParaRPr lang="en-GB" sz="2000" dirty="0" smtClean="0">
              <a:solidFill>
                <a:srgbClr val="0070C0"/>
              </a:solidFill>
            </a:endParaRPr>
          </a:p>
          <a:p>
            <a:pPr lvl="1">
              <a:lnSpc>
                <a:spcPct val="150000"/>
              </a:lnSpc>
              <a:buFont typeface="Wingdings" pitchFamily="2" charset="2"/>
              <a:buChar char="§"/>
            </a:pPr>
            <a:r>
              <a:rPr lang="en-US" sz="2000" dirty="0" smtClean="0"/>
              <a:t> They are used for </a:t>
            </a:r>
            <a:r>
              <a:rPr lang="en-US" sz="2000" b="1" dirty="0" smtClean="0"/>
              <a:t>comparing between means, or</a:t>
            </a:r>
          </a:p>
          <a:p>
            <a:pPr lvl="1">
              <a:lnSpc>
                <a:spcPct val="150000"/>
              </a:lnSpc>
              <a:buFont typeface="Wingdings" pitchFamily="2" charset="2"/>
              <a:buChar char="§"/>
            </a:pPr>
            <a:r>
              <a:rPr lang="en-US" sz="2000" dirty="0" smtClean="0"/>
              <a:t> Tests about differences between </a:t>
            </a:r>
            <a:r>
              <a:rPr lang="en-US" sz="2000" dirty="0" smtClean="0">
                <a:solidFill>
                  <a:srgbClr val="FF0000"/>
                </a:solidFill>
              </a:rPr>
              <a:t>sample means </a:t>
            </a:r>
          </a:p>
          <a:p>
            <a:pPr lvl="1">
              <a:lnSpc>
                <a:spcPct val="150000"/>
              </a:lnSpc>
              <a:buFont typeface="Wingdings" pitchFamily="2" charset="2"/>
              <a:buChar char="§"/>
            </a:pPr>
            <a:r>
              <a:rPr lang="en-US" sz="2000" dirty="0" smtClean="0"/>
              <a:t> </a:t>
            </a:r>
            <a:r>
              <a:rPr lang="en-GB" sz="2000" dirty="0" smtClean="0"/>
              <a:t>Appropriate for </a:t>
            </a:r>
            <a:r>
              <a:rPr lang="en-GB" sz="2000" b="1" dirty="0" smtClean="0">
                <a:solidFill>
                  <a:srgbClr val="00B0F0"/>
                </a:solidFill>
              </a:rPr>
              <a:t>interval/ratio </a:t>
            </a:r>
            <a:r>
              <a:rPr lang="en-GB" sz="2000" dirty="0" smtClean="0"/>
              <a:t>data </a:t>
            </a:r>
          </a:p>
          <a:p>
            <a:pPr lvl="1">
              <a:lnSpc>
                <a:spcPct val="150000"/>
              </a:lnSpc>
              <a:buFont typeface="Wingdings" pitchFamily="2" charset="2"/>
              <a:buChar char="§"/>
            </a:pPr>
            <a:r>
              <a:rPr lang="en-GB" sz="2000" dirty="0" smtClean="0"/>
              <a:t> Assumes </a:t>
            </a:r>
            <a:r>
              <a:rPr lang="en-GB" sz="2000" b="1" dirty="0" smtClean="0">
                <a:solidFill>
                  <a:srgbClr val="00B0F0"/>
                </a:solidFill>
              </a:rPr>
              <a:t>normal distributions</a:t>
            </a:r>
            <a:endParaRPr lang="en-US" dirty="0" smtClean="0"/>
          </a:p>
          <a:p>
            <a:pPr>
              <a:lnSpc>
                <a:spcPct val="150000"/>
              </a:lnSpc>
            </a:pPr>
            <a:r>
              <a:rPr lang="en-GB" sz="2000" b="1" dirty="0" smtClean="0">
                <a:solidFill>
                  <a:srgbClr val="0070C0"/>
                </a:solidFill>
              </a:rPr>
              <a:t>2. Non-Parametric tests </a:t>
            </a:r>
            <a:endParaRPr lang="en-GB" sz="2000" dirty="0" smtClean="0">
              <a:solidFill>
                <a:srgbClr val="0070C0"/>
              </a:solidFill>
            </a:endParaRPr>
          </a:p>
          <a:p>
            <a:pPr lvl="1">
              <a:lnSpc>
                <a:spcPct val="150000"/>
              </a:lnSpc>
            </a:pPr>
            <a:r>
              <a:rPr lang="en-GB" sz="2000" dirty="0" smtClean="0"/>
              <a:t>-Used with </a:t>
            </a:r>
            <a:r>
              <a:rPr lang="en-GB" sz="2000" b="1" dirty="0" smtClean="0">
                <a:solidFill>
                  <a:srgbClr val="00B0F0"/>
                </a:solidFill>
              </a:rPr>
              <a:t>nominal/ordinal</a:t>
            </a:r>
            <a:r>
              <a:rPr lang="en-GB" sz="2000" dirty="0" smtClean="0"/>
              <a:t> data </a:t>
            </a:r>
          </a:p>
          <a:p>
            <a:pPr lvl="1">
              <a:lnSpc>
                <a:spcPct val="150000"/>
              </a:lnSpc>
            </a:pPr>
            <a:r>
              <a:rPr lang="en-GB" sz="2000" dirty="0" smtClean="0"/>
              <a:t>- Generalization  of a population from a sample not necessarily applicable</a:t>
            </a:r>
          </a:p>
          <a:p>
            <a:pPr lvl="1">
              <a:lnSpc>
                <a:spcPct val="150000"/>
              </a:lnSpc>
            </a:pPr>
            <a:r>
              <a:rPr lang="en-GB" sz="2000" dirty="0" smtClean="0"/>
              <a:t>-</a:t>
            </a:r>
            <a:r>
              <a:rPr lang="en-GB" sz="2000" b="1" dirty="0" smtClean="0">
                <a:solidFill>
                  <a:srgbClr val="FF0000"/>
                </a:solidFill>
              </a:rPr>
              <a:t>Does not assume normal distributions </a:t>
            </a:r>
            <a:r>
              <a:rPr lang="en-GB" sz="2000" dirty="0" smtClean="0"/>
              <a:t>it can apply any type of distribution </a:t>
            </a:r>
          </a:p>
          <a:p>
            <a:pPr lvl="1">
              <a:lnSpc>
                <a:spcPct val="150000"/>
              </a:lnSpc>
              <a:buFontTx/>
              <a:buChar char="-"/>
            </a:pPr>
            <a:r>
              <a:rPr lang="en-GB" sz="2000" dirty="0" smtClean="0"/>
              <a:t>Distribution free test</a:t>
            </a:r>
          </a:p>
          <a:p>
            <a:pPr lvl="1">
              <a:lnSpc>
                <a:spcPct val="150000"/>
              </a:lnSpc>
            </a:pPr>
            <a:r>
              <a:rPr lang="en-GB" sz="2000" dirty="0" smtClean="0"/>
              <a:t> </a:t>
            </a:r>
            <a:endParaRPr lang="en-US"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8610600" cy="2862322"/>
          </a:xfrm>
          <a:prstGeom prst="rect">
            <a:avLst/>
          </a:prstGeom>
        </p:spPr>
        <p:txBody>
          <a:bodyPr wrap="square">
            <a:spAutoFit/>
          </a:bodyPr>
          <a:lstStyle/>
          <a:p>
            <a:pPr algn="just">
              <a:lnSpc>
                <a:spcPct val="150000"/>
              </a:lnSpc>
            </a:pPr>
            <a:r>
              <a:rPr lang="en-US" sz="2400" b="1" dirty="0" smtClean="0">
                <a:solidFill>
                  <a:srgbClr val="FF0000"/>
                </a:solidFill>
              </a:rPr>
              <a:t>4. </a:t>
            </a:r>
            <a:r>
              <a:rPr lang="en-US" sz="2400" b="1" dirty="0" smtClean="0">
                <a:solidFill>
                  <a:srgbClr val="FF0000"/>
                </a:solidFill>
                <a:effectLst>
                  <a:outerShdw blurRad="38100" dist="38100" dir="2700000" algn="tl">
                    <a:srgbClr val="000000">
                      <a:alpha val="43137"/>
                    </a:srgbClr>
                  </a:outerShdw>
                </a:effectLst>
              </a:rPr>
              <a:t>No outliers </a:t>
            </a:r>
            <a:r>
              <a:rPr lang="en-US" sz="2400" b="1" dirty="0" smtClean="0"/>
              <a:t>: </a:t>
            </a:r>
            <a:r>
              <a:rPr lang="en-US" sz="2400" dirty="0" smtClean="0"/>
              <a:t>An </a:t>
            </a:r>
            <a:r>
              <a:rPr lang="en-US" sz="2400" dirty="0"/>
              <a:t>outlier is an extreme (low or high) value</a:t>
            </a:r>
            <a:r>
              <a:rPr lang="en-US" sz="2400" dirty="0" smtClean="0"/>
              <a:t>.</a:t>
            </a:r>
          </a:p>
          <a:p>
            <a:pPr algn="just">
              <a:lnSpc>
                <a:spcPct val="150000"/>
              </a:lnSpc>
              <a:buFont typeface="Wingdings" pitchFamily="2" charset="2"/>
              <a:buChar char="§"/>
            </a:pPr>
            <a:r>
              <a:rPr lang="en-US" sz="2400" dirty="0" smtClean="0"/>
              <a:t>For </a:t>
            </a:r>
            <a:r>
              <a:rPr lang="en-US" sz="2400" dirty="0"/>
              <a:t>example, if most individuals have a test score between 40 and 60, but one individual has a score of </a:t>
            </a:r>
            <a:r>
              <a:rPr lang="en-US" sz="2400" b="1" u="sng" dirty="0"/>
              <a:t>96</a:t>
            </a:r>
            <a:r>
              <a:rPr lang="en-US" sz="2400" dirty="0"/>
              <a:t> or another individual has a score of </a:t>
            </a:r>
            <a:r>
              <a:rPr lang="en-US" sz="2400" b="1" u="sng" dirty="0"/>
              <a:t>1</a:t>
            </a:r>
            <a:r>
              <a:rPr lang="en-US" sz="2400" u="sng" dirty="0"/>
              <a:t>, </a:t>
            </a:r>
            <a:r>
              <a:rPr lang="en-US" sz="2400" dirty="0"/>
              <a:t>this will distort the test. </a:t>
            </a:r>
            <a:endParaRPr lang="en-US" sz="2400" dirty="0" smtClean="0"/>
          </a:p>
          <a:p>
            <a:pPr algn="just">
              <a:lnSpc>
                <a:spcPct val="150000"/>
              </a:lnSpc>
            </a:pPr>
            <a:r>
              <a:rPr lang="en-US" sz="2400" b="1" dirty="0" smtClean="0"/>
              <a:t>5. </a:t>
            </a:r>
            <a:r>
              <a:rPr lang="en-US" sz="2400" b="1" u="sng" dirty="0" smtClean="0">
                <a:solidFill>
                  <a:srgbClr val="FF0000"/>
                </a:solidFill>
              </a:rPr>
              <a:t>The distribution should be normal</a:t>
            </a:r>
            <a:r>
              <a:rPr lang="en-US" sz="2400" b="1" dirty="0" smtClean="0"/>
              <a:t>: </a:t>
            </a:r>
            <a:r>
              <a:rPr lang="en-US" sz="2400" dirty="0" smtClean="0"/>
              <a:t>implies large sample</a:t>
            </a:r>
            <a:r>
              <a:rPr lang="en-US" sz="2400" dirty="0"/>
              <a:t>	</a:t>
            </a:r>
          </a:p>
        </p:txBody>
      </p:sp>
      <p:pic>
        <p:nvPicPr>
          <p:cNvPr id="4" name="Picture 3"/>
          <p:cNvPicPr/>
          <p:nvPr/>
        </p:nvPicPr>
        <p:blipFill>
          <a:blip r:embed="rId2"/>
          <a:srcRect r="10417"/>
          <a:stretch>
            <a:fillRect/>
          </a:stretch>
        </p:blipFill>
        <p:spPr bwMode="auto">
          <a:xfrm>
            <a:off x="762000" y="3305175"/>
            <a:ext cx="4724400" cy="3552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066800"/>
            <a:ext cx="8001000" cy="3970318"/>
          </a:xfrm>
          <a:prstGeom prst="rect">
            <a:avLst/>
          </a:prstGeom>
        </p:spPr>
        <p:txBody>
          <a:bodyPr wrap="square">
            <a:spAutoFit/>
          </a:bodyPr>
          <a:lstStyle/>
          <a:p>
            <a:pPr>
              <a:lnSpc>
                <a:spcPct val="150000"/>
              </a:lnSpc>
            </a:pPr>
            <a:r>
              <a:rPr lang="en-US" sz="2400" b="1" dirty="0" smtClean="0">
                <a:latin typeface="Times New Roman" pitchFamily="18" charset="0"/>
                <a:cs typeface="Times New Roman" pitchFamily="18" charset="0"/>
              </a:rPr>
              <a:t>Summary</a:t>
            </a:r>
          </a:p>
          <a:p>
            <a:pPr marL="342900" indent="-342900">
              <a:lnSpc>
                <a:spcPct val="150000"/>
              </a:lnSpc>
              <a:buFont typeface="Wingdings" pitchFamily="2" charset="2"/>
              <a:buChar char="§"/>
            </a:pPr>
            <a:r>
              <a:rPr lang="en-US" sz="2400" b="1" dirty="0" smtClean="0">
                <a:solidFill>
                  <a:srgbClr val="00B0F0"/>
                </a:solidFill>
                <a:latin typeface="Times New Roman" pitchFamily="18" charset="0"/>
                <a:cs typeface="Times New Roman" pitchFamily="18" charset="0"/>
              </a:rPr>
              <a:t>Research question</a:t>
            </a:r>
            <a:r>
              <a:rPr lang="en-US" sz="2400" dirty="0" smtClean="0">
                <a:latin typeface="Times New Roman" pitchFamily="18" charset="0"/>
                <a:cs typeface="Times New Roman" pitchFamily="18" charset="0"/>
              </a:rPr>
              <a:t>: Is there a significant difference in the mean salary scores  between male and female teachers?</a:t>
            </a:r>
          </a:p>
          <a:p>
            <a:pPr marL="342900" indent="-342900">
              <a:lnSpc>
                <a:spcPct val="150000"/>
              </a:lnSpc>
              <a:buFont typeface="Wingdings" pitchFamily="2" charset="2"/>
              <a:buChar char="§"/>
            </a:pPr>
            <a:r>
              <a:rPr lang="en-US" sz="2400" b="1" dirty="0" smtClean="0">
                <a:solidFill>
                  <a:srgbClr val="00B0F0"/>
                </a:solidFill>
                <a:latin typeface="Times New Roman" pitchFamily="18" charset="0"/>
                <a:cs typeface="Times New Roman" pitchFamily="18" charset="0"/>
              </a:rPr>
              <a:t>What you need</a:t>
            </a:r>
            <a:r>
              <a:rPr lang="en-US" sz="2400" dirty="0" smtClean="0">
                <a:latin typeface="Times New Roman" pitchFamily="18" charset="0"/>
                <a:cs typeface="Times New Roman" pitchFamily="18" charset="0"/>
              </a:rPr>
              <a:t>: Two variables: one categorical, independent variable (e.g. male/female); and one continuous, dependent variable (e.g</a:t>
            </a:r>
            <a:r>
              <a:rPr lang="en-US" sz="2400" b="1" dirty="0" smtClean="0">
                <a:latin typeface="Times New Roman" pitchFamily="18" charset="0"/>
                <a:cs typeface="Times New Roman" pitchFamily="18" charset="0"/>
              </a:rPr>
              <a:t>. </a:t>
            </a:r>
            <a:r>
              <a:rPr lang="en-US" sz="2400" b="1" dirty="0" smtClean="0">
                <a:solidFill>
                  <a:prstClr val="black"/>
                </a:solidFill>
                <a:latin typeface="Times New Roman" pitchFamily="18" charset="0"/>
                <a:cs typeface="Times New Roman" pitchFamily="18" charset="0"/>
              </a:rPr>
              <a:t>mean salary</a:t>
            </a:r>
            <a:r>
              <a:rPr lang="en-US" sz="2400" dirty="0" smtClean="0">
                <a:latin typeface="Times New Roman" pitchFamily="18" charset="0"/>
                <a:cs typeface="Times New Roman" pitchFamily="18" charset="0"/>
              </a:rPr>
              <a:t>).</a:t>
            </a:r>
          </a:p>
          <a:p>
            <a:pPr marL="342900" indent="-342900">
              <a:lnSpc>
                <a:spcPct val="150000"/>
              </a:lnSpc>
            </a:pPr>
            <a:endParaRPr lang="en-US" sz="2400" dirty="0">
              <a:solidFill>
                <a:prstClr val="black"/>
              </a:solidFill>
              <a:latin typeface="Times New Roman" pitchFamily="18" charset="0"/>
              <a:ea typeface="Calibri"/>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10600" cy="5909310"/>
          </a:xfrm>
          <a:prstGeom prst="rect">
            <a:avLst/>
          </a:prstGeom>
        </p:spPr>
        <p:txBody>
          <a:bodyPr wrap="square">
            <a:spAutoFit/>
          </a:bodyPr>
          <a:lstStyle/>
          <a:p>
            <a:pPr>
              <a:lnSpc>
                <a:spcPct val="150000"/>
              </a:lnSpc>
            </a:pPr>
            <a:r>
              <a:rPr lang="en-US" sz="2000" b="1" u="sng" dirty="0" smtClean="0">
                <a:effectLst>
                  <a:outerShdw blurRad="38100" dist="38100" dir="2700000" algn="tl">
                    <a:srgbClr val="000000">
                      <a:alpha val="43137"/>
                    </a:srgbClr>
                  </a:outerShdw>
                </a:effectLst>
              </a:rPr>
              <a:t>Steps</a:t>
            </a:r>
          </a:p>
          <a:p>
            <a:pPr>
              <a:lnSpc>
                <a:spcPct val="150000"/>
              </a:lnSpc>
            </a:pPr>
            <a:r>
              <a:rPr lang="en-US" sz="2000" dirty="0" smtClean="0"/>
              <a:t>1. Go </a:t>
            </a:r>
            <a:r>
              <a:rPr lang="en-US" sz="2000" dirty="0"/>
              <a:t>to the Menu bar, choose Analyze\Compare Means\Independent-Samples T Test. </a:t>
            </a:r>
          </a:p>
          <a:p>
            <a:pPr>
              <a:lnSpc>
                <a:spcPct val="150000"/>
              </a:lnSpc>
            </a:pPr>
            <a:r>
              <a:rPr lang="en-US" sz="2000" dirty="0"/>
              <a:t>2. In the left box, all your variables are displayed. You choose the variable you want to have as </a:t>
            </a:r>
            <a:r>
              <a:rPr lang="en-US" sz="2000" dirty="0" smtClean="0"/>
              <a:t>your </a:t>
            </a:r>
            <a:r>
              <a:rPr lang="en-US" sz="2000" b="1" dirty="0" smtClean="0"/>
              <a:t>dependent variable </a:t>
            </a:r>
            <a:r>
              <a:rPr lang="en-US" sz="2000" dirty="0" smtClean="0"/>
              <a:t> and </a:t>
            </a:r>
            <a:r>
              <a:rPr lang="en-US" sz="2000" dirty="0"/>
              <a:t>transfer it to the box called </a:t>
            </a:r>
            <a:r>
              <a:rPr lang="en-US" sz="2000" b="1" dirty="0"/>
              <a:t>Test Variable</a:t>
            </a:r>
            <a:r>
              <a:rPr lang="en-US" sz="2000" dirty="0"/>
              <a:t>(s). </a:t>
            </a:r>
          </a:p>
          <a:p>
            <a:pPr>
              <a:lnSpc>
                <a:spcPct val="150000"/>
              </a:lnSpc>
            </a:pPr>
            <a:r>
              <a:rPr lang="en-US" sz="2000" dirty="0"/>
              <a:t>3. Then you choose the variable you want as your </a:t>
            </a:r>
            <a:r>
              <a:rPr lang="en-US" sz="2000" b="1" dirty="0" smtClean="0"/>
              <a:t>independent variable </a:t>
            </a:r>
            <a:r>
              <a:rPr lang="en-US" sz="2000" dirty="0" smtClean="0"/>
              <a:t>and </a:t>
            </a:r>
            <a:r>
              <a:rPr lang="en-US" sz="2000" dirty="0"/>
              <a:t>transfer it to the box called </a:t>
            </a:r>
            <a:r>
              <a:rPr lang="en-US" sz="2000" b="1" dirty="0"/>
              <a:t>Grouping Variable</a:t>
            </a:r>
            <a:r>
              <a:rPr lang="en-US" sz="2000" dirty="0"/>
              <a:t>. </a:t>
            </a:r>
          </a:p>
          <a:p>
            <a:pPr>
              <a:lnSpc>
                <a:spcPct val="150000"/>
              </a:lnSpc>
            </a:pPr>
            <a:r>
              <a:rPr lang="en-US" sz="2000" dirty="0"/>
              <a:t>4. Click on Define Groups… </a:t>
            </a:r>
          </a:p>
          <a:p>
            <a:pPr>
              <a:lnSpc>
                <a:spcPct val="150000"/>
              </a:lnSpc>
            </a:pPr>
            <a:r>
              <a:rPr lang="en-US" sz="2000" dirty="0"/>
              <a:t>5. Specify which values the two categories in the </a:t>
            </a:r>
            <a:r>
              <a:rPr lang="en-US" sz="2000" dirty="0" smtClean="0"/>
              <a:t>independent </a:t>
            </a:r>
            <a:r>
              <a:rPr lang="en-US" sz="2000" dirty="0"/>
              <a:t>variable have. </a:t>
            </a:r>
          </a:p>
          <a:p>
            <a:pPr>
              <a:lnSpc>
                <a:spcPct val="150000"/>
              </a:lnSpc>
            </a:pPr>
            <a:r>
              <a:rPr lang="en-US" sz="2000" dirty="0"/>
              <a:t>6. Click on Continue. </a:t>
            </a:r>
          </a:p>
          <a:p>
            <a:pPr>
              <a:lnSpc>
                <a:spcPct val="150000"/>
              </a:lnSpc>
            </a:pPr>
            <a:r>
              <a:rPr lang="en-US" sz="2000" dirty="0"/>
              <a:t>7. Click on OK. </a:t>
            </a:r>
          </a:p>
          <a:p>
            <a:r>
              <a:rPr lang="en-US" dirty="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ChangeArrowheads="1"/>
          </p:cNvSpPr>
          <p:nvPr/>
        </p:nvSpPr>
        <p:spPr bwMode="auto">
          <a:xfrm>
            <a:off x="304800" y="228600"/>
            <a:ext cx="85344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0070C0"/>
                </a:solidFill>
                <a:effectLst>
                  <a:outerShdw blurRad="38100" dist="38100" dir="2700000" algn="tl">
                    <a:srgbClr val="000000">
                      <a:alpha val="43137"/>
                    </a:srgbClr>
                  </a:outerShdw>
                </a:effectLst>
                <a:latin typeface="Calibri" pitchFamily="34" charset="0"/>
                <a:ea typeface="Calibri" pitchFamily="34" charset="0"/>
                <a:cs typeface="Bembo"/>
              </a:rPr>
              <a:t>Interpretation</a:t>
            </a:r>
          </a:p>
          <a:p>
            <a:pPr marL="0" marR="0" lvl="0" indent="0" algn="just" defTabSz="914400" rtl="0" eaLnBrk="1" fontAlgn="base" latinLnBrk="0" hangingPunct="1">
              <a:lnSpc>
                <a:spcPct val="15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latin typeface="Calibri" pitchFamily="34" charset="0"/>
                <a:ea typeface="Calibri" pitchFamily="34" charset="0"/>
                <a:cs typeface="Bembo"/>
              </a:rPr>
              <a:t>As shown in the figure, farm size is Normally distributed for both genders. As would be expected, it can be seen that the minimum farm size is lower in females than males. Using the descriptive statistics, it can be seen that the mean farm size for females was 0.68 and for males was 0.92 ha. The mean difference in farm size was 0.24 ha (0.92-0.68). This means we are 95% certain that the true population mean difference could be found in between 0.067 and .412.  This is also statistically significant difference in mean</a:t>
            </a:r>
            <a:r>
              <a:rPr kumimoji="0" lang="en-US" sz="2400" b="1" i="0" u="none" strike="noStrike" cap="none" normalizeH="0" dirty="0" smtClean="0">
                <a:ln>
                  <a:noFill/>
                </a:ln>
                <a:solidFill>
                  <a:schemeClr val="tx1"/>
                </a:solidFill>
                <a:latin typeface="Calibri" pitchFamily="34" charset="0"/>
                <a:ea typeface="Calibri" pitchFamily="34" charset="0"/>
                <a:cs typeface="Bembo"/>
              </a:rPr>
              <a:t> farm size between males and females </a:t>
            </a:r>
            <a:r>
              <a:rPr kumimoji="0" lang="en-US" sz="2400" b="1" i="0" u="none" strike="noStrike" cap="none" normalizeH="0" baseline="0" dirty="0" smtClean="0">
                <a:ln>
                  <a:noFill/>
                </a:ln>
                <a:solidFill>
                  <a:schemeClr val="tx1"/>
                </a:solidFill>
                <a:latin typeface="Calibri" pitchFamily="34" charset="0"/>
                <a:ea typeface="Calibri" pitchFamily="34" charset="0"/>
                <a:cs typeface="Bembo"/>
              </a:rPr>
              <a:t>at p </a:t>
            </a:r>
            <a:r>
              <a:rPr kumimoji="0" lang="en-US" sz="2400" b="1" i="0" u="none" strike="noStrike" cap="none" normalizeH="0" baseline="0" dirty="0" smtClean="0">
                <a:ln>
                  <a:noFill/>
                </a:ln>
                <a:solidFill>
                  <a:schemeClr val="tx1"/>
                </a:solidFill>
                <a:latin typeface="Calibri" pitchFamily="34" charset="0"/>
                <a:ea typeface="Calibri" pitchFamily="34" charset="0"/>
                <a:cs typeface="Symbol" pitchFamily="18" charset="2"/>
              </a:rPr>
              <a:t>&lt; </a:t>
            </a:r>
            <a:r>
              <a:rPr kumimoji="0" lang="en-US" sz="2400" b="1" i="0" u="none" strike="noStrike" cap="none" normalizeH="0" baseline="0" dirty="0" smtClean="0">
                <a:ln>
                  <a:noFill/>
                </a:ln>
                <a:solidFill>
                  <a:schemeClr val="tx1"/>
                </a:solidFill>
                <a:latin typeface="Calibri" pitchFamily="34" charset="0"/>
                <a:ea typeface="Calibri" pitchFamily="34" charset="0"/>
                <a:cs typeface="Bembo"/>
              </a:rPr>
              <a:t>0.01.</a:t>
            </a:r>
            <a:endParaRPr kumimoji="0" lang="en-US" sz="2400" b="1" i="0" u="none" strike="noStrike" cap="none" normalizeH="0" baseline="0" dirty="0" smtClean="0">
              <a:ln>
                <a:noFill/>
              </a:ln>
              <a:solidFill>
                <a:schemeClr val="tx1"/>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685800"/>
            <a:ext cx="6040500" cy="523220"/>
          </a:xfrm>
          <a:prstGeom prst="rect">
            <a:avLst/>
          </a:prstGeom>
        </p:spPr>
        <p:txBody>
          <a:bodyPr wrap="none">
            <a:spAutoFit/>
          </a:bodyPr>
          <a:lstStyle/>
          <a:p>
            <a:r>
              <a:rPr lang="en-US" sz="2800" b="1" dirty="0" smtClean="0">
                <a:solidFill>
                  <a:srgbClr val="FF0000"/>
                </a:solidFill>
              </a:rPr>
              <a:t>2. T-test</a:t>
            </a:r>
            <a:r>
              <a:rPr lang="en-US" sz="2800" b="1" dirty="0">
                <a:solidFill>
                  <a:srgbClr val="FF0000"/>
                </a:solidFill>
              </a:rPr>
              <a:t>: </a:t>
            </a:r>
            <a:r>
              <a:rPr lang="en-US" sz="2800" b="1" dirty="0" smtClean="0">
                <a:solidFill>
                  <a:srgbClr val="FF0000"/>
                </a:solidFill>
              </a:rPr>
              <a:t>paired/matched/</a:t>
            </a:r>
            <a:r>
              <a:rPr lang="en-US" sz="2800" b="1" dirty="0" err="1" smtClean="0">
                <a:solidFill>
                  <a:srgbClr val="FF0000"/>
                </a:solidFill>
              </a:rPr>
              <a:t>correlational</a:t>
            </a:r>
            <a:endParaRPr lang="en-US" sz="2800" dirty="0">
              <a:solidFill>
                <a:srgbClr val="FF0000"/>
              </a:solidFill>
            </a:endParaRPr>
          </a:p>
        </p:txBody>
      </p:sp>
      <p:sp>
        <p:nvSpPr>
          <p:cNvPr id="3" name="Rectangle 2"/>
          <p:cNvSpPr/>
          <p:nvPr/>
        </p:nvSpPr>
        <p:spPr>
          <a:xfrm>
            <a:off x="304800" y="1295400"/>
            <a:ext cx="8534400" cy="1323439"/>
          </a:xfrm>
          <a:prstGeom prst="rect">
            <a:avLst/>
          </a:prstGeom>
        </p:spPr>
        <p:txBody>
          <a:bodyPr wrap="square">
            <a:spAutoFit/>
          </a:bodyPr>
          <a:lstStyle/>
          <a:p>
            <a:pPr>
              <a:lnSpc>
                <a:spcPct val="200000"/>
              </a:lnSpc>
            </a:pPr>
            <a:r>
              <a:rPr lang="en-US" sz="2000" b="1" u="sng" dirty="0"/>
              <a:t>Number of </a:t>
            </a:r>
            <a:r>
              <a:rPr lang="en-US" sz="2000" b="1" u="sng" dirty="0" smtClean="0"/>
              <a:t>variables</a:t>
            </a:r>
            <a:r>
              <a:rPr lang="en-US" sz="2000" b="1" dirty="0" smtClean="0"/>
              <a:t>: </a:t>
            </a:r>
            <a:r>
              <a:rPr lang="en-US" sz="2000" b="1" dirty="0"/>
              <a:t>	</a:t>
            </a:r>
            <a:r>
              <a:rPr lang="en-US" sz="2000" dirty="0"/>
              <a:t>Two (reflecting repeated measurement points) </a:t>
            </a:r>
            <a:r>
              <a:rPr lang="en-US" sz="2000" b="1" dirty="0"/>
              <a:t>	</a:t>
            </a:r>
          </a:p>
          <a:p>
            <a:pPr>
              <a:lnSpc>
                <a:spcPct val="200000"/>
              </a:lnSpc>
            </a:pPr>
            <a:r>
              <a:rPr lang="en-US" sz="2000" b="1" u="sng" dirty="0"/>
              <a:t>Scale of variable(s</a:t>
            </a:r>
            <a:r>
              <a:rPr lang="en-US" sz="2000" b="1" dirty="0"/>
              <a:t>) </a:t>
            </a:r>
            <a:r>
              <a:rPr lang="en-US" sz="2000" b="1" dirty="0" smtClean="0"/>
              <a:t>:</a:t>
            </a:r>
            <a:r>
              <a:rPr lang="en-US" sz="2000" b="1" dirty="0"/>
              <a:t>	</a:t>
            </a:r>
            <a:r>
              <a:rPr lang="en-US" sz="2000" dirty="0"/>
              <a:t>Continuous (ratio/interval) 	</a:t>
            </a:r>
          </a:p>
        </p:txBody>
      </p:sp>
      <p:sp>
        <p:nvSpPr>
          <p:cNvPr id="4" name="Rectangle 3"/>
          <p:cNvSpPr/>
          <p:nvPr/>
        </p:nvSpPr>
        <p:spPr>
          <a:xfrm>
            <a:off x="0" y="2667000"/>
            <a:ext cx="9144000" cy="4524315"/>
          </a:xfrm>
          <a:prstGeom prst="rect">
            <a:avLst/>
          </a:prstGeom>
        </p:spPr>
        <p:txBody>
          <a:bodyPr wrap="square">
            <a:spAutoFit/>
          </a:bodyPr>
          <a:lstStyle/>
          <a:p>
            <a:pPr marL="231775" indent="-231775" algn="just">
              <a:lnSpc>
                <a:spcPct val="150000"/>
              </a:lnSpc>
              <a:buFont typeface="Wingdings" pitchFamily="2" charset="2"/>
              <a:buChar char="§"/>
            </a:pPr>
            <a:r>
              <a:rPr lang="en-US" sz="2000" dirty="0" smtClean="0"/>
              <a:t>“</a:t>
            </a:r>
            <a:r>
              <a:rPr lang="en-US" sz="2400" dirty="0"/>
              <a:t>paired” samples t-test is used to see the </a:t>
            </a:r>
            <a:r>
              <a:rPr lang="en-US" sz="2400" dirty="0" smtClean="0"/>
              <a:t>mean difference </a:t>
            </a:r>
            <a:r>
              <a:rPr lang="en-US" sz="2400" dirty="0"/>
              <a:t>or change between two measurement points. </a:t>
            </a:r>
            <a:endParaRPr lang="en-US" sz="2400" dirty="0" smtClean="0"/>
          </a:p>
          <a:p>
            <a:pPr marL="280988" lvl="1" indent="-280988" algn="just">
              <a:lnSpc>
                <a:spcPct val="150000"/>
              </a:lnSpc>
              <a:buFont typeface="Wingdings" pitchFamily="2" charset="2"/>
              <a:buChar char="§"/>
            </a:pPr>
            <a:r>
              <a:rPr lang="en-GB" sz="2400" dirty="0" smtClean="0"/>
              <a:t>tests if two measurements within the overall sample are different on </a:t>
            </a:r>
            <a:r>
              <a:rPr lang="en-GB" sz="2400" b="1" dirty="0" smtClean="0"/>
              <a:t>the same dependent variable</a:t>
            </a:r>
            <a:r>
              <a:rPr lang="en-GB" sz="2400" dirty="0" smtClean="0"/>
              <a:t>. </a:t>
            </a:r>
            <a:endParaRPr lang="en-US" sz="2400" dirty="0" smtClean="0"/>
          </a:p>
          <a:p>
            <a:pPr marL="231775" indent="-231775" algn="just">
              <a:lnSpc>
                <a:spcPct val="150000"/>
              </a:lnSpc>
              <a:buFont typeface="Wingdings" pitchFamily="2" charset="2"/>
              <a:buChar char="§"/>
            </a:pPr>
            <a:r>
              <a:rPr lang="en-US" sz="2400" dirty="0" smtClean="0"/>
              <a:t>For </a:t>
            </a:r>
            <a:r>
              <a:rPr lang="en-US" sz="2400" dirty="0"/>
              <a:t>example, </a:t>
            </a:r>
            <a:r>
              <a:rPr lang="en-US" sz="2400" dirty="0" smtClean="0"/>
              <a:t>the improvement of crop production after fertilizer is applied</a:t>
            </a:r>
          </a:p>
          <a:p>
            <a:pPr algn="just">
              <a:lnSpc>
                <a:spcPct val="150000"/>
              </a:lnSpc>
              <a:buFont typeface="Wingdings" pitchFamily="2" charset="2"/>
              <a:buChar char="§"/>
            </a:pPr>
            <a:r>
              <a:rPr lang="en-US" sz="2400" dirty="0" smtClean="0"/>
              <a:t>The improvement of statistics result after the course is delivered , etc</a:t>
            </a:r>
          </a:p>
          <a:p>
            <a:pPr algn="just">
              <a:lnSpc>
                <a:spcPct val="150000"/>
              </a:lnSpc>
              <a:buFont typeface="Wingdings" pitchFamily="2" charset="2"/>
              <a:buChar char="§"/>
            </a:pP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990600"/>
            <a:ext cx="7543800" cy="4524315"/>
          </a:xfrm>
          <a:prstGeom prst="rect">
            <a:avLst/>
          </a:prstGeom>
        </p:spPr>
        <p:txBody>
          <a:bodyPr wrap="square">
            <a:spAutoFit/>
          </a:bodyPr>
          <a:lstStyle/>
          <a:p>
            <a:pPr marL="461963" indent="-461963" algn="just">
              <a:lnSpc>
                <a:spcPct val="150000"/>
              </a:lnSpc>
              <a:buFont typeface="Wingdings" pitchFamily="2" charset="2"/>
              <a:buChar char="§"/>
            </a:pPr>
            <a:r>
              <a:rPr lang="en-US" sz="2400" dirty="0"/>
              <a:t>For </a:t>
            </a:r>
            <a:r>
              <a:rPr lang="en-US" sz="2400" b="1" dirty="0"/>
              <a:t>the independent samples </a:t>
            </a:r>
            <a:r>
              <a:rPr lang="en-US" sz="2400" dirty="0"/>
              <a:t>t-test, you were supposed to have </a:t>
            </a:r>
            <a:r>
              <a:rPr lang="en-US" sz="2400" b="1" dirty="0">
                <a:solidFill>
                  <a:srgbClr val="FF0000"/>
                </a:solidFill>
              </a:rPr>
              <a:t>two groups </a:t>
            </a:r>
            <a:r>
              <a:rPr lang="en-US" sz="2400" dirty="0"/>
              <a:t>for which you compared the mean</a:t>
            </a:r>
            <a:r>
              <a:rPr lang="en-US" sz="2400" b="1" dirty="0"/>
              <a:t>. </a:t>
            </a:r>
            <a:endParaRPr lang="en-US" sz="2400" b="1" dirty="0" smtClean="0"/>
          </a:p>
          <a:p>
            <a:pPr marL="401638" indent="-401638" algn="just">
              <a:lnSpc>
                <a:spcPct val="150000"/>
              </a:lnSpc>
              <a:buFont typeface="Wingdings" pitchFamily="2" charset="2"/>
              <a:buChar char="§"/>
            </a:pPr>
            <a:r>
              <a:rPr lang="en-US" sz="2400" dirty="0" smtClean="0"/>
              <a:t>For </a:t>
            </a:r>
            <a:r>
              <a:rPr lang="en-US" sz="2400" dirty="0"/>
              <a:t>the </a:t>
            </a:r>
            <a:r>
              <a:rPr lang="en-US" sz="2400" b="1" dirty="0"/>
              <a:t>paired samples t-test</a:t>
            </a:r>
            <a:r>
              <a:rPr lang="en-US" sz="2400" dirty="0"/>
              <a:t>, you instead have </a:t>
            </a:r>
            <a:r>
              <a:rPr lang="en-US" sz="2400" b="1" dirty="0">
                <a:solidFill>
                  <a:srgbClr val="FF0000"/>
                </a:solidFill>
              </a:rPr>
              <a:t>two</a:t>
            </a:r>
            <a:r>
              <a:rPr lang="en-US" sz="2400" b="1" u="sng" dirty="0">
                <a:solidFill>
                  <a:srgbClr val="FF0000"/>
                </a:solidFill>
              </a:rPr>
              <a:t> </a:t>
            </a:r>
            <a:r>
              <a:rPr lang="en-US" sz="2400" b="1" dirty="0">
                <a:solidFill>
                  <a:srgbClr val="FF0000"/>
                </a:solidFill>
              </a:rPr>
              <a:t>measurements of the same variable</a:t>
            </a:r>
            <a:r>
              <a:rPr lang="en-US" sz="2400" dirty="0">
                <a:solidFill>
                  <a:srgbClr val="FF0000"/>
                </a:solidFill>
              </a:rPr>
              <a:t>,</a:t>
            </a:r>
            <a:r>
              <a:rPr lang="en-US" sz="2400" dirty="0"/>
              <a:t> and you look at whether there is a change from one measurement point to the other. </a:t>
            </a:r>
            <a:endParaRPr lang="en-US" sz="2400" dirty="0" smtClean="0"/>
          </a:p>
          <a:p>
            <a:pPr marL="401638" indent="-401638" algn="just">
              <a:lnSpc>
                <a:spcPct val="150000"/>
              </a:lnSpc>
              <a:buFont typeface="Wingdings" pitchFamily="2" charset="2"/>
              <a:buChar char="§"/>
            </a:pPr>
            <a:r>
              <a:rPr lang="en-US" sz="2400" dirty="0" smtClean="0"/>
              <a:t>Before intervention and after intervention</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152400"/>
            <a:ext cx="8839200" cy="8402300"/>
          </a:xfrm>
          <a:prstGeom prst="rect">
            <a:avLst/>
          </a:prstGeom>
        </p:spPr>
        <p:txBody>
          <a:bodyPr wrap="square">
            <a:spAutoFit/>
          </a:bodyPr>
          <a:lstStyle/>
          <a:p>
            <a:pPr algn="just">
              <a:lnSpc>
                <a:spcPct val="150000"/>
              </a:lnSpc>
            </a:pPr>
            <a:r>
              <a:rPr lang="en-US" sz="2400" b="1" dirty="0" smtClean="0">
                <a:solidFill>
                  <a:srgbClr val="00B0F0"/>
                </a:solidFill>
              </a:rPr>
              <a:t>Assumptions </a:t>
            </a:r>
          </a:p>
          <a:p>
            <a:pPr algn="just">
              <a:lnSpc>
                <a:spcPct val="150000"/>
              </a:lnSpc>
            </a:pPr>
            <a:r>
              <a:rPr lang="en-US" sz="2000" b="1" dirty="0" smtClean="0">
                <a:solidFill>
                  <a:srgbClr val="FF0000"/>
                </a:solidFill>
              </a:rPr>
              <a:t>1</a:t>
            </a:r>
            <a:r>
              <a:rPr lang="en-US" sz="2400" b="1" dirty="0" smtClean="0">
                <a:solidFill>
                  <a:srgbClr val="FF0000"/>
                </a:solidFill>
              </a:rPr>
              <a:t>. Continuous </a:t>
            </a:r>
            <a:r>
              <a:rPr lang="en-US" sz="2400" b="1" dirty="0">
                <a:solidFill>
                  <a:srgbClr val="FF0000"/>
                </a:solidFill>
              </a:rPr>
              <a:t>variables </a:t>
            </a:r>
            <a:r>
              <a:rPr lang="en-US" sz="2400" b="1" dirty="0"/>
              <a:t>	</a:t>
            </a:r>
            <a:endParaRPr lang="en-US" sz="2400" b="1" dirty="0" smtClean="0"/>
          </a:p>
          <a:p>
            <a:pPr algn="just">
              <a:lnSpc>
                <a:spcPct val="150000"/>
              </a:lnSpc>
              <a:buFont typeface="Wingdings" pitchFamily="2" charset="2"/>
              <a:buChar char="§"/>
            </a:pPr>
            <a:r>
              <a:rPr lang="en-US" sz="2400" dirty="0" smtClean="0"/>
              <a:t>Your </a:t>
            </a:r>
            <a:r>
              <a:rPr lang="en-US" sz="2400" dirty="0"/>
              <a:t>two variables should be continuous (i.e</a:t>
            </a:r>
            <a:r>
              <a:rPr lang="en-US" sz="2400" dirty="0" smtClean="0"/>
              <a:t>. interval/ratio). </a:t>
            </a:r>
          </a:p>
          <a:p>
            <a:pPr marL="228600" indent="-228600" algn="just">
              <a:lnSpc>
                <a:spcPct val="150000"/>
              </a:lnSpc>
              <a:buFont typeface="Wingdings" pitchFamily="2" charset="2"/>
              <a:buChar char="§"/>
            </a:pPr>
            <a:r>
              <a:rPr lang="en-US" sz="2400" dirty="0" smtClean="0"/>
              <a:t>For </a:t>
            </a:r>
            <a:r>
              <a:rPr lang="en-US" sz="2400" dirty="0"/>
              <a:t>example: </a:t>
            </a:r>
            <a:r>
              <a:rPr lang="en-US" sz="2400" dirty="0" smtClean="0"/>
              <a:t>Crop production without the use of fertilizer and use of fertilizer (</a:t>
            </a:r>
            <a:r>
              <a:rPr lang="en-US" sz="2400" dirty="0" smtClean="0">
                <a:solidFill>
                  <a:srgbClr val="00B0F0"/>
                </a:solidFill>
              </a:rPr>
              <a:t>suitable for longitudinal study not cross sectional survey</a:t>
            </a:r>
            <a:r>
              <a:rPr lang="en-US" sz="2400" dirty="0" smtClean="0"/>
              <a:t>)</a:t>
            </a:r>
          </a:p>
          <a:p>
            <a:pPr algn="just">
              <a:lnSpc>
                <a:spcPct val="150000"/>
              </a:lnSpc>
            </a:pPr>
            <a:r>
              <a:rPr lang="en-US" sz="2400" b="1" dirty="0" smtClean="0">
                <a:solidFill>
                  <a:srgbClr val="FF0000"/>
                </a:solidFill>
              </a:rPr>
              <a:t>2. Two measurement points 	</a:t>
            </a:r>
          </a:p>
          <a:p>
            <a:pPr algn="just">
              <a:lnSpc>
                <a:spcPct val="150000"/>
              </a:lnSpc>
              <a:buFont typeface="Wingdings" pitchFamily="2" charset="2"/>
              <a:buChar char="§"/>
            </a:pPr>
            <a:r>
              <a:rPr lang="en-US" sz="2400" dirty="0" smtClean="0"/>
              <a:t>Your two variables should reflect </a:t>
            </a:r>
            <a:r>
              <a:rPr lang="en-US" sz="2400" b="1" dirty="0" smtClean="0"/>
              <a:t>one single phenomenon</a:t>
            </a:r>
            <a:r>
              <a:rPr lang="en-US" sz="2400" dirty="0" smtClean="0"/>
              <a:t>, measured at two different time points for each individual.</a:t>
            </a:r>
          </a:p>
          <a:p>
            <a:pPr algn="just">
              <a:lnSpc>
                <a:spcPct val="150000"/>
              </a:lnSpc>
            </a:pPr>
            <a:r>
              <a:rPr lang="en-US" sz="2400" b="1" dirty="0" smtClean="0">
                <a:solidFill>
                  <a:srgbClr val="FF0000"/>
                </a:solidFill>
              </a:rPr>
              <a:t> 3. Normal distribution : </a:t>
            </a:r>
            <a:r>
              <a:rPr lang="en-US" sz="2400" dirty="0" smtClean="0"/>
              <a:t>Use a histogram to check. 	</a:t>
            </a:r>
          </a:p>
          <a:p>
            <a:pPr algn="just">
              <a:lnSpc>
                <a:spcPct val="150000"/>
              </a:lnSpc>
            </a:pPr>
            <a:r>
              <a:rPr lang="en-US" sz="2400" b="1" dirty="0" smtClean="0">
                <a:solidFill>
                  <a:srgbClr val="FF0000"/>
                </a:solidFill>
              </a:rPr>
              <a:t>4. No outliers</a:t>
            </a:r>
          </a:p>
          <a:p>
            <a:pPr marL="228600" indent="-228600" algn="just">
              <a:lnSpc>
                <a:spcPct val="150000"/>
              </a:lnSpc>
            </a:pPr>
            <a:endParaRPr lang="en-US" sz="2400" dirty="0" smtClean="0"/>
          </a:p>
          <a:p>
            <a:pPr marL="228600" indent="-228600" algn="just">
              <a:lnSpc>
                <a:spcPct val="150000"/>
              </a:lnSpc>
              <a:buFont typeface="Wingdings" pitchFamily="2" charset="2"/>
              <a:buChar char="§"/>
            </a:pPr>
            <a:endParaRPr lang="en-US" sz="2400" dirty="0" smtClean="0"/>
          </a:p>
          <a:p>
            <a:pPr marL="228600" indent="-228600" algn="just">
              <a:lnSpc>
                <a:spcPct val="150000"/>
              </a:lnSpc>
              <a:buFont typeface="Wingdings" pitchFamily="2" charset="2"/>
              <a:buChar char="§"/>
            </a:pPr>
            <a:endParaRPr lang="en-US" sz="2400" dirty="0" smtClean="0"/>
          </a:p>
          <a:p>
            <a:pPr algn="just">
              <a:lnSpc>
                <a:spcPct val="150000"/>
              </a:lnSpc>
            </a:pPr>
            <a:r>
              <a:rPr lang="en-US" sz="24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914400"/>
            <a:ext cx="8077200" cy="5170646"/>
          </a:xfrm>
          <a:prstGeom prst="rect">
            <a:avLst/>
          </a:prstGeom>
        </p:spPr>
        <p:txBody>
          <a:bodyPr wrap="square">
            <a:spAutoFit/>
          </a:bodyPr>
          <a:lstStyle/>
          <a:p>
            <a:pPr marL="511175" indent="-511175" algn="just">
              <a:lnSpc>
                <a:spcPct val="150000"/>
              </a:lnSpc>
            </a:pPr>
            <a:r>
              <a:rPr lang="en-US" sz="2800" b="1" dirty="0" smtClean="0">
                <a:solidFill>
                  <a:srgbClr val="FF0000"/>
                </a:solidFill>
              </a:rPr>
              <a:t>Summary</a:t>
            </a:r>
          </a:p>
          <a:p>
            <a:pPr marL="511175" indent="-511175" algn="just">
              <a:lnSpc>
                <a:spcPct val="150000"/>
              </a:lnSpc>
            </a:pPr>
            <a:r>
              <a:rPr lang="en-US" sz="2400" b="1" dirty="0" smtClean="0">
                <a:solidFill>
                  <a:srgbClr val="00B0F0"/>
                </a:solidFill>
              </a:rPr>
              <a:t>What you need</a:t>
            </a:r>
            <a:r>
              <a:rPr lang="en-US" sz="2400" dirty="0" smtClean="0"/>
              <a:t>: One set of subjects (or matched pairs). Each person (or pair) must provide both sets of scores.</a:t>
            </a:r>
          </a:p>
          <a:p>
            <a:pPr marL="457200" indent="-457200" algn="just">
              <a:lnSpc>
                <a:spcPct val="150000"/>
              </a:lnSpc>
              <a:tabLst>
                <a:tab pos="2176463" algn="l"/>
              </a:tabLst>
            </a:pPr>
            <a:r>
              <a:rPr lang="en-US" sz="2400" b="1" dirty="0" smtClean="0">
                <a:solidFill>
                  <a:srgbClr val="00B0F0"/>
                </a:solidFill>
              </a:rPr>
              <a:t>Two variables</a:t>
            </a:r>
            <a:r>
              <a:rPr lang="en-US" sz="2400" dirty="0" smtClean="0"/>
              <a:t>: • two different variables </a:t>
            </a:r>
            <a:r>
              <a:rPr lang="en-US" sz="2400" b="1" dirty="0" smtClean="0"/>
              <a:t>Time 1, Time </a:t>
            </a:r>
            <a:r>
              <a:rPr lang="en-US" sz="2400" dirty="0" smtClean="0"/>
              <a:t>2 measured on two different occasions, or under different conditions.</a:t>
            </a:r>
          </a:p>
          <a:p>
            <a:pPr marL="457200" indent="-457200" algn="just">
              <a:lnSpc>
                <a:spcPct val="150000"/>
              </a:lnSpc>
            </a:pPr>
            <a:r>
              <a:rPr lang="en-US" sz="2400" b="1" dirty="0" smtClean="0">
                <a:solidFill>
                  <a:srgbClr val="00B0F0"/>
                </a:solidFill>
              </a:rPr>
              <a:t>What it does</a:t>
            </a:r>
            <a:r>
              <a:rPr lang="en-US" sz="2400" dirty="0" smtClean="0"/>
              <a:t>: A paired-samples t-test will tell you whether there is a </a:t>
            </a:r>
            <a:r>
              <a:rPr lang="en-US" sz="2400" b="1" dirty="0" smtClean="0"/>
              <a:t>statistically significant difference </a:t>
            </a:r>
            <a:r>
              <a:rPr lang="en-US" sz="2400" dirty="0" smtClean="0"/>
              <a:t>in the mean scores between Time 1 and Time 2.</a:t>
            </a: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7772400" cy="4985980"/>
          </a:xfrm>
          <a:prstGeom prst="rect">
            <a:avLst/>
          </a:prstGeom>
        </p:spPr>
        <p:txBody>
          <a:bodyPr wrap="square">
            <a:spAutoFit/>
          </a:bodyPr>
          <a:lstStyle/>
          <a:p>
            <a:endParaRPr lang="en-US" dirty="0"/>
          </a:p>
          <a:p>
            <a:pPr algn="just">
              <a:lnSpc>
                <a:spcPct val="150000"/>
              </a:lnSpc>
            </a:pPr>
            <a:r>
              <a:rPr lang="en-US" sz="2000" b="1" u="sng" dirty="0" smtClean="0">
                <a:effectLst>
                  <a:outerShdw blurRad="38100" dist="38100" dir="2700000" algn="tl">
                    <a:srgbClr val="000000">
                      <a:alpha val="43137"/>
                    </a:srgbClr>
                  </a:outerShdw>
                </a:effectLst>
              </a:rPr>
              <a:t>Steps</a:t>
            </a:r>
          </a:p>
          <a:p>
            <a:pPr algn="just">
              <a:lnSpc>
                <a:spcPct val="150000"/>
              </a:lnSpc>
            </a:pPr>
            <a:r>
              <a:rPr lang="en-US" dirty="0" smtClean="0"/>
              <a:t>1</a:t>
            </a:r>
            <a:r>
              <a:rPr lang="en-US" sz="2000" dirty="0"/>
              <a:t>. Go to the Menu bar, choose Analyze\Compare Means\Paired Samples T Test. </a:t>
            </a:r>
          </a:p>
          <a:p>
            <a:pPr marL="231775" indent="-231775" algn="just">
              <a:lnSpc>
                <a:spcPct val="150000"/>
              </a:lnSpc>
            </a:pPr>
            <a:r>
              <a:rPr lang="en-US" sz="2000" dirty="0"/>
              <a:t>2. In the left box, all your variables are displayed. You choose the variable you want to have as your dependent variable and transfer it to the box called Paired variables. </a:t>
            </a:r>
          </a:p>
          <a:p>
            <a:pPr marL="231775" indent="-231775" algn="just">
              <a:lnSpc>
                <a:spcPct val="150000"/>
              </a:lnSpc>
            </a:pPr>
            <a:r>
              <a:rPr lang="en-US" sz="2000" dirty="0"/>
              <a:t>3. Then you choose the variable </a:t>
            </a:r>
            <a:r>
              <a:rPr lang="en-US" sz="2000" dirty="0">
                <a:solidFill>
                  <a:srgbClr val="00B0F0"/>
                </a:solidFill>
              </a:rPr>
              <a:t>you want as your </a:t>
            </a:r>
            <a:r>
              <a:rPr lang="en-US" sz="2000" dirty="0" smtClean="0">
                <a:solidFill>
                  <a:srgbClr val="00B0F0"/>
                </a:solidFill>
              </a:rPr>
              <a:t>TIME 1 </a:t>
            </a:r>
            <a:r>
              <a:rPr lang="en-US" sz="2000" dirty="0" smtClean="0"/>
              <a:t>and </a:t>
            </a:r>
            <a:r>
              <a:rPr lang="en-US" sz="2000" dirty="0"/>
              <a:t>transfer it to the box called Paired </a:t>
            </a:r>
            <a:r>
              <a:rPr lang="en-US" sz="2000" dirty="0" smtClean="0"/>
              <a:t>variable and followed to </a:t>
            </a:r>
            <a:r>
              <a:rPr lang="en-US" sz="2000" dirty="0" smtClean="0">
                <a:solidFill>
                  <a:srgbClr val="00B0F0"/>
                </a:solidFill>
              </a:rPr>
              <a:t>TIME 2</a:t>
            </a:r>
            <a:r>
              <a:rPr lang="en-US" sz="2000" dirty="0" smtClean="0"/>
              <a:t>. </a:t>
            </a:r>
            <a:endParaRPr lang="en-US" sz="2000" dirty="0"/>
          </a:p>
          <a:p>
            <a:pPr algn="just">
              <a:lnSpc>
                <a:spcPct val="150000"/>
              </a:lnSpc>
            </a:pPr>
            <a:r>
              <a:rPr lang="en-US" sz="2000" dirty="0"/>
              <a:t>4. Click on OK. </a:t>
            </a:r>
          </a:p>
          <a:p>
            <a:pPr algn="just">
              <a:lnSpc>
                <a:spcPct val="150000"/>
              </a:lnSpc>
            </a:pPr>
            <a:r>
              <a:rPr lang="en-US" sz="2000" dirty="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838200"/>
            <a:ext cx="8458200" cy="2862322"/>
          </a:xfrm>
          <a:prstGeom prst="rect">
            <a:avLst/>
          </a:prstGeom>
        </p:spPr>
        <p:txBody>
          <a:bodyPr wrap="square">
            <a:spAutoFit/>
          </a:bodyPr>
          <a:lstStyle/>
          <a:p>
            <a:pPr algn="just">
              <a:lnSpc>
                <a:spcPct val="150000"/>
              </a:lnSpc>
            </a:pPr>
            <a:r>
              <a:rPr lang="en-US" sz="2000" b="1" dirty="0"/>
              <a:t>Output/Step 1 </a:t>
            </a:r>
          </a:p>
          <a:p>
            <a:pPr algn="just">
              <a:lnSpc>
                <a:spcPct val="150000"/>
              </a:lnSpc>
              <a:buFont typeface="Wingdings" pitchFamily="2" charset="2"/>
              <a:buChar char="§"/>
            </a:pPr>
            <a:r>
              <a:rPr lang="en-US" sz="2000" dirty="0"/>
              <a:t>The table called </a:t>
            </a:r>
            <a:r>
              <a:rPr lang="en-US" sz="2000" dirty="0">
                <a:solidFill>
                  <a:srgbClr val="00B0F0"/>
                </a:solidFill>
              </a:rPr>
              <a:t>Paired Samples Statistics shows the statistics </a:t>
            </a:r>
            <a:r>
              <a:rPr lang="en-US" sz="2000" dirty="0"/>
              <a:t>for the </a:t>
            </a:r>
            <a:r>
              <a:rPr lang="en-US" sz="2000" dirty="0" smtClean="0"/>
              <a:t>variables.</a:t>
            </a:r>
          </a:p>
          <a:p>
            <a:pPr algn="just">
              <a:lnSpc>
                <a:spcPct val="150000"/>
              </a:lnSpc>
              <a:buFont typeface="Wingdings" pitchFamily="2" charset="2"/>
              <a:buChar char="§"/>
            </a:pPr>
            <a:r>
              <a:rPr lang="en-US" sz="2000" dirty="0" smtClean="0"/>
              <a:t>For </a:t>
            </a:r>
            <a:r>
              <a:rPr lang="en-US" sz="2000" dirty="0"/>
              <a:t>example, it shows </a:t>
            </a:r>
            <a:r>
              <a:rPr lang="en-US" sz="2000" dirty="0">
                <a:solidFill>
                  <a:srgbClr val="FF0000"/>
                </a:solidFill>
              </a:rPr>
              <a:t>the mean value </a:t>
            </a:r>
            <a:r>
              <a:rPr lang="en-US" sz="2000" dirty="0"/>
              <a:t>for each of the two measurement points. </a:t>
            </a:r>
            <a:endParaRPr lang="en-US" sz="2000" dirty="0" smtClean="0"/>
          </a:p>
          <a:p>
            <a:pPr algn="just">
              <a:lnSpc>
                <a:spcPct val="150000"/>
              </a:lnSpc>
              <a:buFont typeface="Wingdings" pitchFamily="2" charset="2"/>
              <a:buChar char="§"/>
            </a:pPr>
            <a:r>
              <a:rPr lang="en-US" sz="2000" dirty="0" smtClean="0"/>
              <a:t>In </a:t>
            </a:r>
            <a:r>
              <a:rPr lang="en-US" sz="2000" dirty="0"/>
              <a:t>the current example, we see that the mean number of unemployment days is lower in 2003 (mean=8.12) than in 2005 (mean=11.31). </a:t>
            </a:r>
          </a:p>
        </p:txBody>
      </p:sp>
      <p:pic>
        <p:nvPicPr>
          <p:cNvPr id="4098" name="Picture 2"/>
          <p:cNvPicPr>
            <a:picLocks noChangeAspect="1" noChangeArrowheads="1"/>
          </p:cNvPicPr>
          <p:nvPr/>
        </p:nvPicPr>
        <p:blipFill>
          <a:blip r:embed="rId2"/>
          <a:srcRect/>
          <a:stretch>
            <a:fillRect/>
          </a:stretch>
        </p:blipFill>
        <p:spPr bwMode="auto">
          <a:xfrm>
            <a:off x="685799" y="3733800"/>
            <a:ext cx="8153401" cy="2133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6" name="Picture 2"/>
          <p:cNvPicPr>
            <a:picLocks noChangeAspect="1" noChangeArrowheads="1"/>
          </p:cNvPicPr>
          <p:nvPr/>
        </p:nvPicPr>
        <p:blipFill>
          <a:blip r:embed="rId2"/>
          <a:srcRect t="5405"/>
          <a:stretch>
            <a:fillRect/>
          </a:stretch>
        </p:blipFill>
        <p:spPr bwMode="auto">
          <a:xfrm>
            <a:off x="0" y="1066800"/>
            <a:ext cx="9099648" cy="5791200"/>
          </a:xfrm>
          <a:prstGeom prst="rect">
            <a:avLst/>
          </a:prstGeom>
          <a:noFill/>
          <a:ln w="9525">
            <a:noFill/>
            <a:miter lim="800000"/>
            <a:headEnd/>
            <a:tailEnd/>
          </a:ln>
          <a:effectLst/>
        </p:spPr>
      </p:pic>
      <p:sp>
        <p:nvSpPr>
          <p:cNvPr id="3" name="Rectangle 2"/>
          <p:cNvSpPr/>
          <p:nvPr/>
        </p:nvSpPr>
        <p:spPr>
          <a:xfrm>
            <a:off x="0" y="152400"/>
            <a:ext cx="8458200" cy="830997"/>
          </a:xfrm>
          <a:prstGeom prst="rect">
            <a:avLst/>
          </a:prstGeom>
        </p:spPr>
        <p:txBody>
          <a:bodyPr wrap="square">
            <a:spAutoFit/>
          </a:bodyPr>
          <a:lstStyle/>
          <a:p>
            <a:r>
              <a:rPr lang="en-GB" sz="2400" b="1" dirty="0" smtClean="0">
                <a:solidFill>
                  <a:srgbClr val="0070C0"/>
                </a:solidFill>
              </a:rPr>
              <a:t>The R/s b/n Level measurement data treatment, appropriate tests </a:t>
            </a: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838200"/>
            <a:ext cx="8686800" cy="4708981"/>
          </a:xfrm>
          <a:prstGeom prst="rect">
            <a:avLst/>
          </a:prstGeom>
        </p:spPr>
        <p:txBody>
          <a:bodyPr wrap="square">
            <a:spAutoFit/>
          </a:bodyPr>
          <a:lstStyle/>
          <a:p>
            <a:pPr algn="just">
              <a:lnSpc>
                <a:spcPct val="150000"/>
              </a:lnSpc>
            </a:pPr>
            <a:r>
              <a:rPr lang="en-US" sz="2000" b="1" u="sng" dirty="0"/>
              <a:t>Output/Step 2 </a:t>
            </a:r>
          </a:p>
          <a:p>
            <a:pPr algn="just">
              <a:lnSpc>
                <a:spcPct val="150000"/>
              </a:lnSpc>
              <a:buFont typeface="Wingdings" pitchFamily="2" charset="2"/>
              <a:buChar char="§"/>
            </a:pPr>
            <a:r>
              <a:rPr lang="en-US" sz="2000" dirty="0"/>
              <a:t>The table called Paired Samples Test shows the results from the actual t-test. </a:t>
            </a:r>
            <a:endParaRPr lang="en-US" sz="2000" dirty="0" smtClean="0"/>
          </a:p>
          <a:p>
            <a:pPr algn="just">
              <a:lnSpc>
                <a:spcPct val="150000"/>
              </a:lnSpc>
              <a:buFont typeface="Wingdings" pitchFamily="2" charset="2"/>
              <a:buChar char="§"/>
            </a:pPr>
            <a:r>
              <a:rPr lang="en-US" sz="2000" dirty="0" smtClean="0"/>
              <a:t>The </a:t>
            </a:r>
            <a:r>
              <a:rPr lang="en-US" sz="2000" dirty="0"/>
              <a:t>first column – </a:t>
            </a:r>
            <a:r>
              <a:rPr lang="en-US" sz="2000" b="1" dirty="0"/>
              <a:t>Mean</a:t>
            </a:r>
            <a:r>
              <a:rPr lang="en-US" sz="2000" dirty="0"/>
              <a:t> – shows that the mean difference between unemployment days in 2003 and unemployment days in 2005 is -3.190 (this difference is actually just derived from taking </a:t>
            </a:r>
            <a:r>
              <a:rPr lang="en-US" sz="2000" b="1" dirty="0"/>
              <a:t>11.31 minus 8.12</a:t>
            </a:r>
            <a:r>
              <a:rPr lang="en-US" sz="2000" dirty="0"/>
              <a:t>). </a:t>
            </a:r>
            <a:endParaRPr lang="en-US" sz="2000" dirty="0" smtClean="0"/>
          </a:p>
          <a:p>
            <a:pPr algn="just">
              <a:lnSpc>
                <a:spcPct val="150000"/>
              </a:lnSpc>
              <a:buFont typeface="Wingdings" pitchFamily="2" charset="2"/>
              <a:buChar char="§"/>
            </a:pPr>
            <a:r>
              <a:rPr lang="en-US" sz="2000" dirty="0" smtClean="0"/>
              <a:t>The </a:t>
            </a:r>
            <a:r>
              <a:rPr lang="en-US" sz="2000" dirty="0"/>
              <a:t>last column – Sig. (2-tailed) – shows the p-value for this difference. </a:t>
            </a:r>
            <a:endParaRPr lang="en-US" sz="2000" dirty="0" smtClean="0"/>
          </a:p>
          <a:p>
            <a:pPr algn="just">
              <a:lnSpc>
                <a:spcPct val="150000"/>
              </a:lnSpc>
              <a:buFont typeface="Wingdings" pitchFamily="2" charset="2"/>
              <a:buChar char="§"/>
            </a:pPr>
            <a:r>
              <a:rPr lang="en-US" sz="2000" dirty="0" smtClean="0"/>
              <a:t>If </a:t>
            </a:r>
            <a:r>
              <a:rPr lang="en-US" sz="2000" dirty="0"/>
              <a:t>the p-value is smaller than 0.05, the test suggests that there is a statistically significant difference (at the 5 % level). </a:t>
            </a:r>
            <a:endParaRPr lang="en-US" sz="2000" dirty="0" smtClean="0"/>
          </a:p>
          <a:p>
            <a:pPr algn="just">
              <a:lnSpc>
                <a:spcPct val="150000"/>
              </a:lnSpc>
              <a:buFont typeface="Wingdings" pitchFamily="2" charset="2"/>
              <a:buChar char="§"/>
            </a:pPr>
            <a:r>
              <a:rPr lang="en-US" sz="2000" dirty="0" smtClean="0">
                <a:effectLst>
                  <a:outerShdw blurRad="38100" dist="38100" dir="2700000" algn="tl">
                    <a:srgbClr val="000000">
                      <a:alpha val="43137"/>
                    </a:srgbClr>
                  </a:outerShdw>
                </a:effectLst>
              </a:rPr>
              <a:t>Thus</a:t>
            </a:r>
            <a:r>
              <a:rPr lang="en-US" sz="2000" dirty="0">
                <a:effectLst>
                  <a:outerShdw blurRad="38100" dist="38100" dir="2700000" algn="tl">
                    <a:srgbClr val="000000">
                      <a:alpha val="43137"/>
                    </a:srgbClr>
                  </a:outerShdw>
                </a:effectLst>
              </a:rPr>
              <a:t>, </a:t>
            </a:r>
            <a:r>
              <a:rPr lang="en-US" sz="2000" b="1" dirty="0">
                <a:effectLst>
                  <a:outerShdw blurRad="38100" dist="38100" dir="2700000" algn="tl">
                    <a:srgbClr val="000000">
                      <a:alpha val="43137"/>
                    </a:srgbClr>
                  </a:outerShdw>
                </a:effectLst>
              </a:rPr>
              <a:t>here we can conclude that there is a statistically significant </a:t>
            </a:r>
            <a:r>
              <a:rPr lang="en-US" sz="2000" b="1" dirty="0" smtClean="0">
                <a:effectLst>
                  <a:outerShdw blurRad="38100" dist="38100" dir="2700000" algn="tl">
                    <a:srgbClr val="000000">
                      <a:alpha val="43137"/>
                    </a:srgbClr>
                  </a:outerShdw>
                </a:effectLst>
              </a:rPr>
              <a:t>difference in mean </a:t>
            </a:r>
            <a:r>
              <a:rPr lang="en-US" sz="2000" b="1" dirty="0">
                <a:effectLst>
                  <a:outerShdw blurRad="38100" dist="38100" dir="2700000" algn="tl">
                    <a:srgbClr val="000000">
                      <a:alpha val="43137"/>
                    </a:srgbClr>
                  </a:outerShdw>
                </a:effectLst>
              </a:rPr>
              <a:t>unemployment days </a:t>
            </a:r>
            <a:r>
              <a:rPr lang="en-US" sz="2000" b="1" dirty="0" smtClean="0">
                <a:effectLst>
                  <a:outerShdw blurRad="38100" dist="38100" dir="2700000" algn="tl">
                    <a:srgbClr val="000000">
                      <a:alpha val="43137"/>
                    </a:srgbClr>
                  </a:outerShdw>
                </a:effectLst>
              </a:rPr>
              <a:t>between 2003 and 2005 ( T(4970) = -5.228, p= 0.000).  </a:t>
            </a:r>
            <a:endParaRPr lang="en-US" sz="20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457201" y="1828800"/>
            <a:ext cx="8517192" cy="2667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990600"/>
            <a:ext cx="7467600" cy="2908489"/>
          </a:xfrm>
          <a:prstGeom prst="rect">
            <a:avLst/>
          </a:prstGeom>
        </p:spPr>
        <p:txBody>
          <a:bodyPr wrap="square">
            <a:spAutoFit/>
          </a:bodyPr>
          <a:lstStyle/>
          <a:p>
            <a:pPr>
              <a:lnSpc>
                <a:spcPct val="150000"/>
              </a:lnSpc>
            </a:pPr>
            <a:r>
              <a:rPr lang="en-US" sz="2400" b="1" dirty="0"/>
              <a:t>facts </a:t>
            </a:r>
            <a:r>
              <a:rPr lang="en-US" sz="2000" b="1" dirty="0"/>
              <a:t>	</a:t>
            </a:r>
          </a:p>
          <a:p>
            <a:pPr>
              <a:lnSpc>
                <a:spcPct val="150000"/>
              </a:lnSpc>
            </a:pPr>
            <a:r>
              <a:rPr lang="en-US" sz="2000" b="1" dirty="0"/>
              <a:t>Number of variables 	</a:t>
            </a:r>
            <a:r>
              <a:rPr lang="en-US" sz="2000" dirty="0"/>
              <a:t>One independent (x) </a:t>
            </a:r>
          </a:p>
          <a:p>
            <a:pPr>
              <a:lnSpc>
                <a:spcPct val="150000"/>
              </a:lnSpc>
            </a:pPr>
            <a:r>
              <a:rPr lang="en-US" sz="2000" dirty="0" smtClean="0"/>
              <a:t>                                                 One </a:t>
            </a:r>
            <a:r>
              <a:rPr lang="en-US" sz="2000" dirty="0"/>
              <a:t>dependent (y) 	</a:t>
            </a:r>
          </a:p>
          <a:p>
            <a:pPr>
              <a:lnSpc>
                <a:spcPct val="150000"/>
              </a:lnSpc>
            </a:pPr>
            <a:r>
              <a:rPr lang="en-US" sz="2000" b="1" dirty="0"/>
              <a:t>Scale of variable(s) 	</a:t>
            </a:r>
            <a:r>
              <a:rPr lang="en-US" sz="2000" dirty="0"/>
              <a:t>Independent: categorical (nominal/ordinal) </a:t>
            </a:r>
          </a:p>
          <a:p>
            <a:pPr>
              <a:lnSpc>
                <a:spcPct val="150000"/>
              </a:lnSpc>
            </a:pPr>
            <a:r>
              <a:rPr lang="en-US" sz="2000" dirty="0" smtClean="0"/>
              <a:t>                                                Dependent</a:t>
            </a:r>
            <a:r>
              <a:rPr lang="en-US" sz="2000" dirty="0"/>
              <a:t>: continuous (ratio/interval) </a:t>
            </a:r>
            <a:r>
              <a:rPr lang="en-US" dirty="0"/>
              <a:t>	</a:t>
            </a:r>
          </a:p>
        </p:txBody>
      </p:sp>
      <p:sp>
        <p:nvSpPr>
          <p:cNvPr id="3" name="Rectangle 2"/>
          <p:cNvSpPr/>
          <p:nvPr/>
        </p:nvSpPr>
        <p:spPr>
          <a:xfrm>
            <a:off x="762000" y="381000"/>
            <a:ext cx="2781211" cy="523220"/>
          </a:xfrm>
          <a:prstGeom prst="rect">
            <a:avLst/>
          </a:prstGeom>
        </p:spPr>
        <p:txBody>
          <a:bodyPr wrap="none">
            <a:spAutoFit/>
          </a:bodyPr>
          <a:lstStyle/>
          <a:p>
            <a:r>
              <a:rPr lang="en-US" sz="2800" b="1" dirty="0">
                <a:solidFill>
                  <a:srgbClr val="FF0000"/>
                </a:solidFill>
              </a:rPr>
              <a:t>One-way ANOVA </a:t>
            </a:r>
            <a:endParaRPr lang="en-US" sz="2800" dirty="0">
              <a:solidFill>
                <a:srgbClr val="FF0000"/>
              </a:solidFill>
            </a:endParaRPr>
          </a:p>
        </p:txBody>
      </p:sp>
      <p:sp>
        <p:nvSpPr>
          <p:cNvPr id="4" name="Rectangle 3"/>
          <p:cNvSpPr/>
          <p:nvPr/>
        </p:nvSpPr>
        <p:spPr>
          <a:xfrm>
            <a:off x="304800" y="3429000"/>
            <a:ext cx="8610600" cy="3359061"/>
          </a:xfrm>
          <a:prstGeom prst="rect">
            <a:avLst/>
          </a:prstGeom>
        </p:spPr>
        <p:txBody>
          <a:bodyPr wrap="square">
            <a:spAutoFit/>
          </a:bodyPr>
          <a:lstStyle/>
          <a:p>
            <a:pPr algn="just">
              <a:lnSpc>
                <a:spcPct val="150000"/>
              </a:lnSpc>
              <a:buFont typeface="Wingdings" pitchFamily="2" charset="2"/>
              <a:buChar char="§"/>
            </a:pPr>
            <a:r>
              <a:rPr lang="en-US" sz="2400" dirty="0" smtClean="0"/>
              <a:t>One-way </a:t>
            </a:r>
            <a:r>
              <a:rPr lang="en-US" sz="2400" dirty="0"/>
              <a:t>ANOVA is </a:t>
            </a:r>
            <a:r>
              <a:rPr lang="en-US" sz="2400" dirty="0" smtClean="0"/>
              <a:t>similar </a:t>
            </a:r>
            <a:r>
              <a:rPr lang="en-US" sz="2400" dirty="0"/>
              <a:t>to </a:t>
            </a:r>
            <a:r>
              <a:rPr lang="en-US" sz="2400" dirty="0" smtClean="0"/>
              <a:t>independent </a:t>
            </a:r>
            <a:r>
              <a:rPr lang="en-US" sz="2400" dirty="0"/>
              <a:t>samples t-test. </a:t>
            </a:r>
            <a:endParaRPr lang="en-US" sz="2400" dirty="0" smtClean="0"/>
          </a:p>
          <a:p>
            <a:pPr algn="just">
              <a:lnSpc>
                <a:spcPct val="150000"/>
              </a:lnSpc>
              <a:buFont typeface="Wingdings" pitchFamily="2" charset="2"/>
              <a:buChar char="§"/>
            </a:pPr>
            <a:r>
              <a:rPr lang="en-US" sz="2400" dirty="0" smtClean="0"/>
              <a:t>The </a:t>
            </a:r>
            <a:r>
              <a:rPr lang="en-US" sz="2400" dirty="0"/>
              <a:t>difference </a:t>
            </a:r>
            <a:r>
              <a:rPr lang="en-US" sz="2400" dirty="0" smtClean="0"/>
              <a:t>lies, one-way </a:t>
            </a:r>
            <a:r>
              <a:rPr lang="en-US" sz="2400" dirty="0"/>
              <a:t>ANOVA </a:t>
            </a:r>
            <a:r>
              <a:rPr lang="en-US" sz="2400" b="1" dirty="0">
                <a:solidFill>
                  <a:srgbClr val="FF0000"/>
                </a:solidFill>
              </a:rPr>
              <a:t>allows you to have more than two categories in your independent </a:t>
            </a:r>
            <a:r>
              <a:rPr lang="en-US" sz="2400" b="1" dirty="0" smtClean="0">
                <a:solidFill>
                  <a:srgbClr val="FF0000"/>
                </a:solidFill>
              </a:rPr>
              <a:t>variable, E.g. Agro ecology, Marital status</a:t>
            </a:r>
            <a:r>
              <a:rPr lang="en-US" sz="2400" dirty="0" smtClean="0"/>
              <a:t>. </a:t>
            </a:r>
          </a:p>
          <a:p>
            <a:pPr algn="just">
              <a:lnSpc>
                <a:spcPct val="150000"/>
              </a:lnSpc>
              <a:buFont typeface="Wingdings" pitchFamily="2" charset="2"/>
              <a:buChar char="§"/>
            </a:pPr>
            <a:r>
              <a:rPr lang="en-GB" sz="2400" dirty="0" smtClean="0"/>
              <a:t>Analysis of Variance, or </a:t>
            </a:r>
            <a:r>
              <a:rPr lang="en-GB" sz="2400" b="1" dirty="0" smtClean="0"/>
              <a:t>ANOVA</a:t>
            </a:r>
            <a:r>
              <a:rPr lang="en-GB" sz="2400" dirty="0" smtClean="0"/>
              <a:t>, is testing the difference in the means among 3 or more different samples.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914400"/>
            <a:ext cx="7772400" cy="3416320"/>
          </a:xfrm>
          <a:prstGeom prst="rect">
            <a:avLst/>
          </a:prstGeom>
        </p:spPr>
        <p:txBody>
          <a:bodyPr wrap="square">
            <a:spAutoFit/>
          </a:bodyPr>
          <a:lstStyle/>
          <a:p>
            <a:pPr marL="517525" indent="-517525" algn="just">
              <a:lnSpc>
                <a:spcPct val="150000"/>
              </a:lnSpc>
              <a:buFont typeface="Wingdings" pitchFamily="2" charset="2"/>
              <a:buChar char="v"/>
            </a:pPr>
            <a:r>
              <a:rPr lang="en-GB" sz="2400" b="1" dirty="0" smtClean="0"/>
              <a:t>One-way ANOVA</a:t>
            </a:r>
            <a:r>
              <a:rPr lang="en-GB" sz="2400" dirty="0" smtClean="0"/>
              <a:t> will provide you with an F-ratio and its corresponding p-value.</a:t>
            </a:r>
            <a:endParaRPr lang="en-US" sz="2400" dirty="0" smtClean="0"/>
          </a:p>
          <a:p>
            <a:pPr marL="517525" indent="-517525" algn="just">
              <a:lnSpc>
                <a:spcPct val="150000"/>
              </a:lnSpc>
              <a:buFont typeface="Wingdings" pitchFamily="2" charset="2"/>
              <a:buChar char="v"/>
            </a:pPr>
            <a:r>
              <a:rPr lang="en-GB" sz="2400" dirty="0" smtClean="0"/>
              <a:t> The F score shows if there is a difference in the means among all of the groups.</a:t>
            </a:r>
          </a:p>
          <a:p>
            <a:pPr marL="517525" indent="-517525" algn="just">
              <a:lnSpc>
                <a:spcPct val="150000"/>
              </a:lnSpc>
              <a:buFont typeface="Wingdings" pitchFamily="2" charset="2"/>
              <a:buChar char="v"/>
            </a:pPr>
            <a:r>
              <a:rPr lang="en-US" sz="2400" b="1" dirty="0" smtClean="0">
                <a:solidFill>
                  <a:srgbClr val="7030A0"/>
                </a:solidFill>
              </a:rPr>
              <a:t>The larger the </a:t>
            </a:r>
            <a:r>
              <a:rPr lang="en-US" sz="2400" b="1" i="1" dirty="0" smtClean="0">
                <a:solidFill>
                  <a:srgbClr val="7030A0"/>
                </a:solidFill>
              </a:rPr>
              <a:t>F-ratio, the greater is the difference between groups</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85800"/>
            <a:ext cx="8763000" cy="5632311"/>
          </a:xfrm>
          <a:prstGeom prst="rect">
            <a:avLst/>
          </a:prstGeom>
        </p:spPr>
        <p:txBody>
          <a:bodyPr wrap="square">
            <a:spAutoFit/>
          </a:bodyPr>
          <a:lstStyle/>
          <a:p>
            <a:pPr marL="228600" indent="-228600" algn="just">
              <a:lnSpc>
                <a:spcPct val="150000"/>
              </a:lnSpc>
            </a:pPr>
            <a:endParaRPr lang="en-US" sz="2400" dirty="0" smtClean="0"/>
          </a:p>
          <a:p>
            <a:pPr marL="228600" indent="-228600" algn="just">
              <a:lnSpc>
                <a:spcPct val="150000"/>
              </a:lnSpc>
            </a:pPr>
            <a:r>
              <a:rPr lang="en-US" sz="2400" dirty="0" smtClean="0"/>
              <a:t>                                                          </a:t>
            </a:r>
          </a:p>
          <a:p>
            <a:pPr marL="228600" indent="-228600" algn="just">
              <a:lnSpc>
                <a:spcPct val="150000"/>
              </a:lnSpc>
            </a:pPr>
            <a:endParaRPr lang="en-US" sz="2400" dirty="0" smtClean="0"/>
          </a:p>
          <a:p>
            <a:pPr marL="228600" indent="-228600" algn="just">
              <a:lnSpc>
                <a:spcPct val="150000"/>
              </a:lnSpc>
            </a:pPr>
            <a:endParaRPr lang="en-US" sz="2400" dirty="0" smtClean="0"/>
          </a:p>
          <a:p>
            <a:pPr marL="228600" indent="-228600" algn="just">
              <a:lnSpc>
                <a:spcPct val="150000"/>
              </a:lnSpc>
            </a:pPr>
            <a:endParaRPr lang="en-US" sz="2400" dirty="0" smtClean="0"/>
          </a:p>
          <a:p>
            <a:pPr marL="228600" indent="-228600" algn="just">
              <a:lnSpc>
                <a:spcPct val="150000"/>
              </a:lnSpc>
            </a:pPr>
            <a:endParaRPr lang="en-US" sz="2400" dirty="0" smtClean="0"/>
          </a:p>
          <a:p>
            <a:pPr marL="168275" indent="-168275" algn="just">
              <a:lnSpc>
                <a:spcPct val="150000"/>
              </a:lnSpc>
              <a:buFont typeface="Wingdings" pitchFamily="2" charset="2"/>
              <a:buChar char="v"/>
            </a:pPr>
            <a:r>
              <a:rPr lang="en-US" sz="2400" dirty="0" smtClean="0"/>
              <a:t> An </a:t>
            </a:r>
            <a:r>
              <a:rPr lang="en-US" sz="2400" b="1" i="1" dirty="0" smtClean="0"/>
              <a:t>F-ratio</a:t>
            </a:r>
            <a:r>
              <a:rPr lang="en-US" sz="2400" i="1" dirty="0" smtClean="0"/>
              <a:t> equal to or </a:t>
            </a:r>
            <a:r>
              <a:rPr lang="en-US" sz="2400" b="1" i="1" dirty="0" smtClean="0">
                <a:solidFill>
                  <a:srgbClr val="FF0000"/>
                </a:solidFill>
              </a:rPr>
              <a:t>less than 1 </a:t>
            </a:r>
            <a:r>
              <a:rPr lang="en-US" sz="2400" i="1" dirty="0" smtClean="0"/>
              <a:t>indicates </a:t>
            </a:r>
            <a:r>
              <a:rPr lang="en-US" sz="2400" dirty="0" smtClean="0"/>
              <a:t>that there is no significant difference between groups and the null hypothesis is accepted. </a:t>
            </a:r>
          </a:p>
          <a:p>
            <a:pPr marL="228600" indent="-228600" algn="just">
              <a:lnSpc>
                <a:spcPct val="150000"/>
              </a:lnSpc>
            </a:pPr>
            <a:endParaRPr lang="en-US" sz="2400" dirty="0"/>
          </a:p>
        </p:txBody>
      </p:sp>
      <p:pic>
        <p:nvPicPr>
          <p:cNvPr id="72706" name="Picture 2"/>
          <p:cNvPicPr>
            <a:picLocks noChangeAspect="1" noChangeArrowheads="1"/>
          </p:cNvPicPr>
          <p:nvPr/>
        </p:nvPicPr>
        <p:blipFill>
          <a:blip r:embed="rId2"/>
          <a:srcRect l="24312" t="14974" r="55935" b="40193"/>
          <a:stretch>
            <a:fillRect/>
          </a:stretch>
        </p:blipFill>
        <p:spPr bwMode="auto">
          <a:xfrm>
            <a:off x="2286000" y="838200"/>
            <a:ext cx="2438400" cy="3001108"/>
          </a:xfrm>
          <a:prstGeom prst="rect">
            <a:avLst/>
          </a:prstGeom>
          <a:noFill/>
          <a:ln w="9525">
            <a:noFill/>
            <a:miter lim="800000"/>
            <a:headEnd/>
            <a:tailEnd/>
          </a:ln>
          <a:effectLst/>
        </p:spPr>
      </p:pic>
      <p:sp>
        <p:nvSpPr>
          <p:cNvPr id="4" name="Rectangle 3"/>
          <p:cNvSpPr/>
          <p:nvPr/>
        </p:nvSpPr>
        <p:spPr>
          <a:xfrm>
            <a:off x="1143000" y="2438400"/>
            <a:ext cx="184731" cy="523220"/>
          </a:xfrm>
          <a:prstGeom prst="rect">
            <a:avLst/>
          </a:prstGeom>
        </p:spPr>
        <p:txBody>
          <a:bodyPr wrap="none">
            <a:spAutoFit/>
          </a:bodyPr>
          <a:lstStyle/>
          <a:p>
            <a:endParaRPr lang="en-US" sz="2800" b="1" dirty="0">
              <a:solidFill>
                <a:srgbClr val="FF0000"/>
              </a:solidFill>
              <a:latin typeface="+mj-lt"/>
            </a:endParaRPr>
          </a:p>
        </p:txBody>
      </p:sp>
      <p:sp>
        <p:nvSpPr>
          <p:cNvPr id="5" name="Rectangle 4"/>
          <p:cNvSpPr/>
          <p:nvPr/>
        </p:nvSpPr>
        <p:spPr>
          <a:xfrm>
            <a:off x="304800" y="2362200"/>
            <a:ext cx="1836337" cy="523220"/>
          </a:xfrm>
          <a:prstGeom prst="rect">
            <a:avLst/>
          </a:prstGeom>
        </p:spPr>
        <p:txBody>
          <a:bodyPr wrap="none">
            <a:spAutoFit/>
          </a:bodyPr>
          <a:lstStyle/>
          <a:p>
            <a:r>
              <a:rPr lang="en-US" dirty="0" smtClean="0"/>
              <a:t> </a:t>
            </a:r>
            <a:r>
              <a:rPr lang="en-US" sz="2800" b="1" dirty="0" smtClean="0">
                <a:solidFill>
                  <a:srgbClr val="FF0000"/>
                </a:solidFill>
              </a:rPr>
              <a:t>R.A. Fisher</a:t>
            </a:r>
            <a:endParaRPr lang="en-US" sz="2800" b="1" dirty="0">
              <a:solidFill>
                <a:srgbClr val="FF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10600" cy="6278642"/>
          </a:xfrm>
          <a:prstGeom prst="rect">
            <a:avLst/>
          </a:prstGeom>
        </p:spPr>
        <p:txBody>
          <a:bodyPr wrap="square">
            <a:spAutoFit/>
          </a:bodyPr>
          <a:lstStyle/>
          <a:p>
            <a:pPr algn="just">
              <a:lnSpc>
                <a:spcPct val="150000"/>
              </a:lnSpc>
            </a:pPr>
            <a:r>
              <a:rPr lang="en-US" sz="2800" b="1" dirty="0" smtClean="0">
                <a:solidFill>
                  <a:srgbClr val="FF0000"/>
                </a:solidFill>
              </a:rPr>
              <a:t>Multiple comparisons </a:t>
            </a:r>
          </a:p>
          <a:p>
            <a:pPr marL="574675" algn="just">
              <a:lnSpc>
                <a:spcPct val="150000"/>
              </a:lnSpc>
            </a:pPr>
            <a:r>
              <a:rPr lang="en-US" sz="2400" b="1" dirty="0" smtClean="0"/>
              <a:t>( </a:t>
            </a:r>
            <a:r>
              <a:rPr lang="en-US" sz="2400" b="1" dirty="0" smtClean="0"/>
              <a:t>analyze     </a:t>
            </a:r>
            <a:r>
              <a:rPr lang="en-US" sz="2400" b="1" dirty="0" smtClean="0"/>
              <a:t>compare    means-   One-way ANOVA-   post hoc          </a:t>
            </a:r>
            <a:r>
              <a:rPr lang="en-US" sz="2400" b="1" dirty="0" err="1" smtClean="0"/>
              <a:t>tukey</a:t>
            </a:r>
            <a:endParaRPr lang="en-US" sz="2400" b="1" dirty="0" smtClean="0"/>
          </a:p>
          <a:p>
            <a:pPr marL="339725" indent="-339725" algn="just">
              <a:lnSpc>
                <a:spcPct val="150000"/>
              </a:lnSpc>
              <a:buFont typeface="Wingdings" pitchFamily="2" charset="2"/>
              <a:buChar char="v"/>
            </a:pPr>
            <a:r>
              <a:rPr lang="en-US" sz="2400" dirty="0" smtClean="0"/>
              <a:t> You can do multiple comparison </a:t>
            </a:r>
            <a:r>
              <a:rPr lang="en-US" sz="2400" b="1" dirty="0" smtClean="0">
                <a:solidFill>
                  <a:srgbClr val="FF0000"/>
                </a:solidFill>
              </a:rPr>
              <a:t>only if you found a significant </a:t>
            </a:r>
            <a:r>
              <a:rPr lang="en-US" sz="2400" dirty="0" smtClean="0"/>
              <a:t>difference in your overall ANOVA. </a:t>
            </a:r>
          </a:p>
          <a:p>
            <a:pPr algn="just">
              <a:lnSpc>
                <a:spcPct val="150000"/>
              </a:lnSpc>
              <a:buFont typeface="Wingdings" pitchFamily="2" charset="2"/>
              <a:buChar char="v"/>
            </a:pPr>
            <a:r>
              <a:rPr lang="en-US" sz="2400" dirty="0" smtClean="0"/>
              <a:t> That is, if the Sig. value was equal to or less than 0.05 (P &lt; 0.05). </a:t>
            </a:r>
          </a:p>
          <a:p>
            <a:pPr marL="339725" indent="-339725" algn="just">
              <a:lnSpc>
                <a:spcPct val="150000"/>
              </a:lnSpc>
              <a:buFont typeface="Wingdings" pitchFamily="2" charset="2"/>
              <a:buChar char="v"/>
            </a:pPr>
            <a:r>
              <a:rPr lang="en-US" sz="2400" dirty="0" smtClean="0"/>
              <a:t> The post hoc tests </a:t>
            </a:r>
            <a:r>
              <a:rPr lang="en-US" sz="2400" dirty="0" smtClean="0"/>
              <a:t>will </a:t>
            </a:r>
            <a:r>
              <a:rPr lang="en-US" sz="2400" dirty="0" smtClean="0"/>
              <a:t>tell you exactly where the differences among the groups occur.</a:t>
            </a:r>
          </a:p>
          <a:p>
            <a:pPr>
              <a:lnSpc>
                <a:spcPct val="150000"/>
              </a:lnSpc>
              <a:buFont typeface="Wingdings" pitchFamily="2" charset="2"/>
              <a:buChar char="v"/>
            </a:pPr>
            <a:r>
              <a:rPr lang="en-US" sz="2400" dirty="0" smtClean="0"/>
              <a:t>  Look down the column </a:t>
            </a:r>
            <a:r>
              <a:rPr lang="en-US" sz="2400" dirty="0" err="1" smtClean="0"/>
              <a:t>labelled</a:t>
            </a:r>
            <a:r>
              <a:rPr lang="en-US" sz="2400" dirty="0" smtClean="0"/>
              <a:t> </a:t>
            </a:r>
            <a:r>
              <a:rPr lang="en-US" sz="2400" b="1" dirty="0" smtClean="0"/>
              <a:t>Mean Difference</a:t>
            </a:r>
            <a:r>
              <a:rPr lang="en-US" sz="2400" dirty="0" smtClean="0"/>
              <a:t>.</a:t>
            </a:r>
          </a:p>
          <a:p>
            <a:pPr>
              <a:lnSpc>
                <a:spcPct val="150000"/>
              </a:lnSpc>
              <a:buFont typeface="Wingdings" pitchFamily="2" charset="2"/>
              <a:buChar char="v"/>
            </a:pPr>
            <a:r>
              <a:rPr lang="en-US" sz="2400" dirty="0" smtClean="0"/>
              <a:t>  Look for any asterisks </a:t>
            </a:r>
            <a:r>
              <a:rPr lang="en-US" sz="2400" b="1" dirty="0" smtClean="0"/>
              <a:t>(*)</a:t>
            </a:r>
            <a:r>
              <a:rPr lang="en-US" sz="2400" dirty="0" smtClean="0"/>
              <a:t> next to the values listed.</a:t>
            </a:r>
          </a:p>
          <a:p>
            <a:pPr algn="just">
              <a:lnSpc>
                <a:spcPct val="150000"/>
              </a:lnSpc>
            </a:pPr>
            <a:endParaRPr lang="en-US" sz="2400" dirty="0"/>
          </a:p>
        </p:txBody>
      </p:sp>
      <p:cxnSp>
        <p:nvCxnSpPr>
          <p:cNvPr id="8" name="Straight Arrow Connector 7"/>
          <p:cNvCxnSpPr/>
          <p:nvPr/>
        </p:nvCxnSpPr>
        <p:spPr>
          <a:xfrm>
            <a:off x="4953000" y="1219200"/>
            <a:ext cx="2286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0" name="Straight Arrow Connector 9"/>
          <p:cNvCxnSpPr/>
          <p:nvPr/>
        </p:nvCxnSpPr>
        <p:spPr>
          <a:xfrm>
            <a:off x="685800" y="1828800"/>
            <a:ext cx="1524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2" name="Straight Arrow Connector 11"/>
          <p:cNvCxnSpPr/>
          <p:nvPr/>
        </p:nvCxnSpPr>
        <p:spPr>
          <a:xfrm>
            <a:off x="2209800" y="1219200"/>
            <a:ext cx="1524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4" name="Straight Arrow Connector 13"/>
          <p:cNvCxnSpPr/>
          <p:nvPr/>
        </p:nvCxnSpPr>
        <p:spPr>
          <a:xfrm>
            <a:off x="7391400" y="1219200"/>
            <a:ext cx="3048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914400"/>
            <a:ext cx="8229600" cy="3416320"/>
          </a:xfrm>
          <a:prstGeom prst="rect">
            <a:avLst/>
          </a:prstGeom>
        </p:spPr>
        <p:txBody>
          <a:bodyPr wrap="square">
            <a:spAutoFit/>
          </a:bodyPr>
          <a:lstStyle/>
          <a:p>
            <a:pPr marL="282575" indent="-282575">
              <a:lnSpc>
                <a:spcPct val="150000"/>
              </a:lnSpc>
              <a:buFont typeface="Wingdings" pitchFamily="2" charset="2"/>
              <a:buChar char="v"/>
            </a:pPr>
            <a:r>
              <a:rPr lang="en-US" sz="2400" dirty="0" smtClean="0"/>
              <a:t>If you find an asterisk, this means that the two groups being compared are significantly different from one another at the p&lt;.05 level. </a:t>
            </a:r>
          </a:p>
          <a:p>
            <a:pPr>
              <a:lnSpc>
                <a:spcPct val="150000"/>
              </a:lnSpc>
              <a:buFont typeface="Wingdings" pitchFamily="2" charset="2"/>
              <a:buChar char="v"/>
            </a:pPr>
            <a:r>
              <a:rPr lang="en-US" sz="2400" dirty="0" smtClean="0"/>
              <a:t> The exact significance value is given in the column </a:t>
            </a:r>
            <a:r>
              <a:rPr lang="en-US" sz="2400" dirty="0" err="1" smtClean="0"/>
              <a:t>labelled</a:t>
            </a:r>
            <a:r>
              <a:rPr lang="en-US" sz="2400" dirty="0" smtClean="0"/>
              <a:t> </a:t>
            </a:r>
            <a:r>
              <a:rPr lang="en-US" sz="2400" b="1" dirty="0" smtClean="0"/>
              <a:t>Sig</a:t>
            </a:r>
            <a:r>
              <a:rPr lang="en-US" sz="2400" dirty="0" smtClean="0"/>
              <a:t>.</a:t>
            </a:r>
          </a:p>
          <a:p>
            <a:pPr>
              <a:lnSpc>
                <a:spcPct val="150000"/>
              </a:lnSpc>
            </a:pPr>
            <a:endParaRPr lang="en-US" sz="24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686800" cy="6001643"/>
          </a:xfrm>
          <a:prstGeom prst="rect">
            <a:avLst/>
          </a:prstGeom>
        </p:spPr>
        <p:txBody>
          <a:bodyPr wrap="square">
            <a:spAutoFit/>
          </a:bodyPr>
          <a:lstStyle/>
          <a:p>
            <a:pPr algn="just">
              <a:lnSpc>
                <a:spcPct val="150000"/>
              </a:lnSpc>
            </a:pPr>
            <a:r>
              <a:rPr lang="en-US" sz="2400" b="1" dirty="0" smtClean="0">
                <a:solidFill>
                  <a:srgbClr val="00B0F0"/>
                </a:solidFill>
              </a:rPr>
              <a:t>Assumptions</a:t>
            </a:r>
          </a:p>
          <a:p>
            <a:pPr marL="339725" indent="-339725" algn="just"/>
            <a:r>
              <a:rPr lang="en-US" sz="2400" dirty="0" smtClean="0"/>
              <a:t>1. </a:t>
            </a:r>
            <a:r>
              <a:rPr lang="en-US" sz="2400" b="1" u="sng" dirty="0" smtClean="0"/>
              <a:t>Homogeneity of variances</a:t>
            </a:r>
            <a:r>
              <a:rPr lang="en-US" sz="2400" dirty="0" smtClean="0"/>
              <a:t>: The homogeneity of variance option gives you </a:t>
            </a:r>
            <a:r>
              <a:rPr lang="en-US" sz="2400" dirty="0" err="1" smtClean="0"/>
              <a:t>Levene’s</a:t>
            </a:r>
            <a:r>
              <a:rPr lang="en-US" sz="2400" dirty="0" smtClean="0"/>
              <a:t> test for homogeneity of variances, which tests whether the variance in scores is the same for each of the groups.</a:t>
            </a:r>
          </a:p>
          <a:p>
            <a:pPr algn="just"/>
            <a:r>
              <a:rPr lang="en-US" sz="2400" dirty="0" smtClean="0"/>
              <a:t> </a:t>
            </a:r>
            <a:r>
              <a:rPr lang="en-US" sz="2400" b="1" dirty="0" smtClean="0"/>
              <a:t>Continuous </a:t>
            </a:r>
            <a:r>
              <a:rPr lang="en-US" sz="2400" b="1" dirty="0"/>
              <a:t>dependent variable </a:t>
            </a:r>
            <a:r>
              <a:rPr lang="en-US" sz="2400" dirty="0"/>
              <a:t>	</a:t>
            </a:r>
            <a:endParaRPr lang="en-US" sz="2400" dirty="0" smtClean="0"/>
          </a:p>
          <a:p>
            <a:pPr algn="just">
              <a:lnSpc>
                <a:spcPct val="150000"/>
              </a:lnSpc>
            </a:pPr>
            <a:r>
              <a:rPr lang="en-US" sz="2400" b="1" dirty="0" smtClean="0"/>
              <a:t>2. </a:t>
            </a:r>
            <a:r>
              <a:rPr lang="en-US" sz="2400" b="1" u="sng" dirty="0" smtClean="0"/>
              <a:t>Three </a:t>
            </a:r>
            <a:r>
              <a:rPr lang="en-US" sz="2400" b="1" u="sng" dirty="0"/>
              <a:t>or more unrelated categories in the independent variable </a:t>
            </a:r>
            <a:endParaRPr lang="en-US" sz="2400" u="sng" dirty="0" smtClean="0"/>
          </a:p>
          <a:p>
            <a:pPr algn="just">
              <a:lnSpc>
                <a:spcPct val="150000"/>
              </a:lnSpc>
              <a:buFont typeface="Wingdings" pitchFamily="2" charset="2"/>
              <a:buChar char="§"/>
            </a:pPr>
            <a:r>
              <a:rPr lang="en-US" sz="2400" dirty="0" smtClean="0"/>
              <a:t>Your </a:t>
            </a:r>
            <a:r>
              <a:rPr lang="en-US" sz="2400" dirty="0"/>
              <a:t>independent variable should be categorical </a:t>
            </a:r>
            <a:r>
              <a:rPr lang="en-US" sz="2400" dirty="0" smtClean="0"/>
              <a:t>With more than </a:t>
            </a:r>
            <a:r>
              <a:rPr lang="en-US" sz="2400" dirty="0" smtClean="0">
                <a:solidFill>
                  <a:srgbClr val="FF0000"/>
                </a:solidFill>
              </a:rPr>
              <a:t>two groups.</a:t>
            </a:r>
          </a:p>
          <a:p>
            <a:pPr algn="just">
              <a:lnSpc>
                <a:spcPct val="150000"/>
              </a:lnSpc>
              <a:buFont typeface="Wingdings" pitchFamily="2" charset="2"/>
              <a:buChar char="§"/>
            </a:pPr>
            <a:r>
              <a:rPr lang="en-US" sz="2400" dirty="0" smtClean="0"/>
              <a:t> </a:t>
            </a:r>
            <a:r>
              <a:rPr lang="en-US" sz="2400" dirty="0"/>
              <a:t>Unrelated means that the groups should be mutually excluded: no individual can be in more than one of the groups. 	</a:t>
            </a:r>
          </a:p>
          <a:p>
            <a:pPr algn="just">
              <a:lnSpc>
                <a:spcPct val="150000"/>
              </a:lnSpc>
            </a:pPr>
            <a:r>
              <a:rPr lang="en-US" sz="2400" b="1" dirty="0" smtClean="0"/>
              <a:t> </a:t>
            </a:r>
            <a:r>
              <a:rPr lang="en-US" sz="2400" b="1" u="sng" dirty="0" smtClean="0"/>
              <a:t>3. No outliers</a:t>
            </a:r>
            <a:endParaRPr lang="en-US" sz="2400" u="sng" dirty="0" smtClean="0"/>
          </a:p>
          <a:p>
            <a:pPr algn="just">
              <a:lnSpc>
                <a:spcPct val="150000"/>
              </a:lnSpc>
            </a:pPr>
            <a:r>
              <a:rPr lang="en-US" sz="2400" dirty="0" smtClean="0"/>
              <a:t>4. The distribution</a:t>
            </a:r>
            <a:r>
              <a:rPr lang="en-US" sz="2400" b="1" dirty="0" smtClean="0"/>
              <a:t> is </a:t>
            </a:r>
            <a:r>
              <a:rPr lang="en-US" sz="2400" b="1" dirty="0" smtClean="0"/>
              <a:t>normal. What is the indicator? </a:t>
            </a:r>
            <a:endParaRPr lang="en-US"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371600"/>
            <a:ext cx="8305800" cy="2308324"/>
          </a:xfrm>
          <a:prstGeom prst="rect">
            <a:avLst/>
          </a:prstGeom>
        </p:spPr>
        <p:txBody>
          <a:bodyPr wrap="square">
            <a:spAutoFit/>
          </a:bodyPr>
          <a:lstStyle/>
          <a:p>
            <a:pPr algn="just">
              <a:lnSpc>
                <a:spcPct val="150000"/>
              </a:lnSpc>
            </a:pPr>
            <a:r>
              <a:rPr lang="en-US" sz="2400" b="1" dirty="0" smtClean="0">
                <a:solidFill>
                  <a:srgbClr val="FF0000"/>
                </a:solidFill>
              </a:rPr>
              <a:t>H0:</a:t>
            </a:r>
            <a:r>
              <a:rPr lang="en-US" sz="2400" dirty="0" smtClean="0"/>
              <a:t> There is no mean difference in the continuous variable between </a:t>
            </a:r>
            <a:r>
              <a:rPr lang="en-US" sz="2400" dirty="0" smtClean="0"/>
              <a:t>three or more </a:t>
            </a:r>
            <a:r>
              <a:rPr lang="en-US" sz="2400" b="1" dirty="0" smtClean="0">
                <a:solidFill>
                  <a:srgbClr val="00B0F0"/>
                </a:solidFill>
              </a:rPr>
              <a:t>categorical variables</a:t>
            </a:r>
            <a:endParaRPr lang="en-US" sz="2400" dirty="0" smtClean="0"/>
          </a:p>
          <a:p>
            <a:pPr algn="just">
              <a:lnSpc>
                <a:spcPct val="150000"/>
              </a:lnSpc>
            </a:pPr>
            <a:r>
              <a:rPr lang="en-US" sz="2400" b="1" dirty="0" smtClean="0">
                <a:solidFill>
                  <a:srgbClr val="FF0000"/>
                </a:solidFill>
              </a:rPr>
              <a:t>H1</a:t>
            </a:r>
            <a:r>
              <a:rPr lang="en-US" sz="2400" dirty="0" smtClean="0"/>
              <a:t>: There is a mean difference in the continuous variable between </a:t>
            </a:r>
            <a:r>
              <a:rPr lang="en-US" sz="2400" dirty="0" smtClean="0"/>
              <a:t>three or more </a:t>
            </a:r>
            <a:r>
              <a:rPr lang="en-US" sz="2400" b="1" dirty="0" smtClean="0">
                <a:solidFill>
                  <a:srgbClr val="00B0F0"/>
                </a:solidFill>
              </a:rPr>
              <a:t>categorical variables</a:t>
            </a:r>
            <a:endParaRPr lang="en-US"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610600" cy="5170646"/>
          </a:xfrm>
          <a:prstGeom prst="rect">
            <a:avLst/>
          </a:prstGeom>
        </p:spPr>
        <p:txBody>
          <a:bodyPr wrap="square">
            <a:spAutoFit/>
          </a:bodyPr>
          <a:lstStyle/>
          <a:p>
            <a:pPr algn="just">
              <a:lnSpc>
                <a:spcPct val="150000"/>
              </a:lnSpc>
            </a:pPr>
            <a:r>
              <a:rPr lang="en-US" sz="2000" b="1" u="sng" dirty="0" smtClean="0">
                <a:solidFill>
                  <a:srgbClr val="FF0000"/>
                </a:solidFill>
                <a:effectLst>
                  <a:outerShdw blurRad="38100" dist="38100" dir="2700000" algn="tl">
                    <a:srgbClr val="000000">
                      <a:alpha val="43137"/>
                    </a:srgbClr>
                  </a:outerShdw>
                </a:effectLst>
              </a:rPr>
              <a:t>Steps Using Compare means (both of them are similar)</a:t>
            </a:r>
          </a:p>
          <a:p>
            <a:pPr algn="just">
              <a:lnSpc>
                <a:spcPct val="150000"/>
              </a:lnSpc>
            </a:pPr>
            <a:r>
              <a:rPr lang="en-US" sz="2000" dirty="0" smtClean="0"/>
              <a:t>1</a:t>
            </a:r>
            <a:r>
              <a:rPr lang="en-US" sz="2000" dirty="0"/>
              <a:t>. Go to the Menu bar, choose Analyze\Compare Means\One-way ANOVA. </a:t>
            </a:r>
          </a:p>
          <a:p>
            <a:pPr algn="just">
              <a:lnSpc>
                <a:spcPct val="150000"/>
              </a:lnSpc>
            </a:pPr>
            <a:r>
              <a:rPr lang="en-US" sz="2000" dirty="0"/>
              <a:t>2. In the left box, all your variables are displayed. You choose the variable you want to have as your </a:t>
            </a:r>
            <a:r>
              <a:rPr lang="en-US" sz="2000" dirty="0">
                <a:solidFill>
                  <a:srgbClr val="FF0000"/>
                </a:solidFill>
              </a:rPr>
              <a:t>dependent variable </a:t>
            </a:r>
            <a:r>
              <a:rPr lang="en-US" sz="2000" dirty="0"/>
              <a:t>and transfer it to the box called </a:t>
            </a:r>
            <a:r>
              <a:rPr lang="en-US" sz="2000" dirty="0">
                <a:solidFill>
                  <a:srgbClr val="FF0000"/>
                </a:solidFill>
              </a:rPr>
              <a:t>Dependent list</a:t>
            </a:r>
            <a:r>
              <a:rPr lang="en-US" sz="2000" dirty="0"/>
              <a:t>. </a:t>
            </a:r>
          </a:p>
          <a:p>
            <a:pPr algn="just">
              <a:lnSpc>
                <a:spcPct val="150000"/>
              </a:lnSpc>
            </a:pPr>
            <a:r>
              <a:rPr lang="en-US" sz="2000" dirty="0"/>
              <a:t>3. You also choose the variable you want as your </a:t>
            </a:r>
            <a:r>
              <a:rPr lang="en-US" sz="2000" b="1" dirty="0"/>
              <a:t>independent variable </a:t>
            </a:r>
            <a:r>
              <a:rPr lang="en-US" sz="2000" dirty="0"/>
              <a:t>and transfer it to the box called </a:t>
            </a:r>
            <a:r>
              <a:rPr lang="en-US" sz="2000" b="1" dirty="0"/>
              <a:t>Factor</a:t>
            </a:r>
            <a:r>
              <a:rPr lang="en-US" sz="2000" dirty="0"/>
              <a:t>. </a:t>
            </a:r>
          </a:p>
          <a:p>
            <a:pPr algn="just">
              <a:lnSpc>
                <a:spcPct val="150000"/>
              </a:lnSpc>
            </a:pPr>
            <a:r>
              <a:rPr lang="en-US" sz="2000" dirty="0"/>
              <a:t>4. Go to the box Option. Tick the boxes called </a:t>
            </a:r>
            <a:r>
              <a:rPr lang="en-US" sz="2000" b="1" dirty="0"/>
              <a:t>Descriptive, Homogeneity </a:t>
            </a:r>
            <a:r>
              <a:rPr lang="en-US" sz="2000" dirty="0"/>
              <a:t>of variance test, </a:t>
            </a:r>
            <a:r>
              <a:rPr lang="en-US" sz="2000" dirty="0" smtClean="0"/>
              <a:t>Means </a:t>
            </a:r>
            <a:r>
              <a:rPr lang="en-US" sz="2000" dirty="0"/>
              <a:t>Plot. </a:t>
            </a:r>
          </a:p>
          <a:p>
            <a:pPr algn="just">
              <a:lnSpc>
                <a:spcPct val="150000"/>
              </a:lnSpc>
            </a:pPr>
            <a:r>
              <a:rPr lang="en-US" sz="2000" dirty="0"/>
              <a:t>5. Click on Continue and then on OK. </a:t>
            </a:r>
          </a:p>
          <a:p>
            <a:pPr algn="just">
              <a:lnSpc>
                <a:spcPct val="150000"/>
              </a:lnSpc>
            </a:pPr>
            <a:r>
              <a:rPr lang="en-US" sz="2000" dirty="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066800"/>
            <a:ext cx="6629400" cy="4401205"/>
          </a:xfrm>
          <a:prstGeom prst="rect">
            <a:avLst/>
          </a:prstGeom>
        </p:spPr>
        <p:txBody>
          <a:bodyPr wrap="square">
            <a:spAutoFit/>
          </a:bodyPr>
          <a:lstStyle/>
          <a:p>
            <a:r>
              <a:rPr lang="en-GB" sz="2800" b="1" i="1" dirty="0" smtClean="0">
                <a:solidFill>
                  <a:srgbClr val="FF0000"/>
                </a:solidFill>
              </a:rPr>
              <a:t>Parametric Statistics</a:t>
            </a:r>
            <a:r>
              <a:rPr lang="en-GB" sz="2800" b="1" dirty="0" smtClean="0">
                <a:solidFill>
                  <a:srgbClr val="FF0000"/>
                </a:solidFill>
              </a:rPr>
              <a:t>: </a:t>
            </a:r>
            <a:endParaRPr lang="en-GB" sz="2800" dirty="0" smtClean="0">
              <a:solidFill>
                <a:srgbClr val="FF0000"/>
              </a:solidFill>
            </a:endParaRPr>
          </a:p>
          <a:p>
            <a:endParaRPr lang="en-US" sz="2800" b="1" dirty="0" smtClean="0">
              <a:solidFill>
                <a:srgbClr val="0070C0"/>
              </a:solidFill>
            </a:endParaRPr>
          </a:p>
          <a:p>
            <a:r>
              <a:rPr lang="en-US" sz="2800" b="1" dirty="0" smtClean="0">
                <a:solidFill>
                  <a:srgbClr val="0070C0"/>
                </a:solidFill>
              </a:rPr>
              <a:t>Analysis of differences</a:t>
            </a:r>
          </a:p>
          <a:p>
            <a:r>
              <a:rPr lang="en-US" sz="2800" b="1" dirty="0" smtClean="0">
                <a:solidFill>
                  <a:srgbClr val="0070C0"/>
                </a:solidFill>
              </a:rPr>
              <a:t>Compare Means </a:t>
            </a:r>
          </a:p>
          <a:p>
            <a:pPr>
              <a:lnSpc>
                <a:spcPct val="150000"/>
              </a:lnSpc>
            </a:pPr>
            <a:r>
              <a:rPr lang="en-US" sz="2800" b="1" dirty="0" smtClean="0"/>
              <a:t>contents	</a:t>
            </a:r>
          </a:p>
          <a:p>
            <a:pPr marL="457200" indent="-457200">
              <a:lnSpc>
                <a:spcPct val="150000"/>
              </a:lnSpc>
              <a:buAutoNum type="arabicPeriod"/>
            </a:pPr>
            <a:r>
              <a:rPr lang="en-US" sz="2800" b="1" dirty="0" smtClean="0"/>
              <a:t>T-test: independent samples </a:t>
            </a:r>
          </a:p>
          <a:p>
            <a:pPr marL="457200" indent="-457200">
              <a:lnSpc>
                <a:spcPct val="150000"/>
              </a:lnSpc>
              <a:buAutoNum type="arabicPeriod"/>
            </a:pPr>
            <a:r>
              <a:rPr lang="en-US" sz="2800" b="1" dirty="0" smtClean="0"/>
              <a:t>T-test: paired samples 	</a:t>
            </a:r>
          </a:p>
          <a:p>
            <a:pPr>
              <a:lnSpc>
                <a:spcPct val="150000"/>
              </a:lnSpc>
            </a:pPr>
            <a:r>
              <a:rPr lang="en-US" sz="2800" b="1" dirty="0" smtClean="0"/>
              <a:t>3. One-way ANOVA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762000"/>
            <a:ext cx="8534400" cy="4524315"/>
          </a:xfrm>
          <a:prstGeom prst="rect">
            <a:avLst/>
          </a:prstGeom>
        </p:spPr>
        <p:txBody>
          <a:bodyPr wrap="square">
            <a:spAutoFit/>
          </a:bodyPr>
          <a:lstStyle/>
          <a:p>
            <a:r>
              <a:rPr lang="en-US" sz="2000" b="1" dirty="0"/>
              <a:t>Output/Step 2 </a:t>
            </a:r>
          </a:p>
          <a:p>
            <a:pPr algn="just">
              <a:lnSpc>
                <a:spcPct val="150000"/>
              </a:lnSpc>
              <a:buFont typeface="Wingdings" pitchFamily="2" charset="2"/>
              <a:buChar char="§"/>
            </a:pPr>
            <a:r>
              <a:rPr lang="en-US" sz="2000" dirty="0" smtClean="0"/>
              <a:t>The table called Test of Homogeneity of Variances shows the results from a </a:t>
            </a:r>
            <a:r>
              <a:rPr lang="en-US" sz="2000" dirty="0" err="1" smtClean="0"/>
              <a:t>Levene’s</a:t>
            </a:r>
            <a:r>
              <a:rPr lang="en-US" sz="2000" dirty="0" smtClean="0"/>
              <a:t> test for testing the assumption of equal variances.</a:t>
            </a:r>
          </a:p>
          <a:p>
            <a:pPr algn="just">
              <a:lnSpc>
                <a:spcPct val="150000"/>
              </a:lnSpc>
              <a:buFont typeface="Wingdings" pitchFamily="2" charset="2"/>
              <a:buChar char="§"/>
            </a:pPr>
            <a:r>
              <a:rPr lang="en-US" sz="2000" dirty="0" smtClean="0"/>
              <a:t> The column called </a:t>
            </a:r>
            <a:r>
              <a:rPr lang="en-US" sz="2000" dirty="0" smtClean="0">
                <a:solidFill>
                  <a:srgbClr val="FF0000"/>
                </a:solidFill>
              </a:rPr>
              <a:t>Sig</a:t>
            </a:r>
            <a:r>
              <a:rPr lang="en-US" sz="2000" dirty="0" smtClean="0"/>
              <a:t>. shows the </a:t>
            </a:r>
            <a:r>
              <a:rPr lang="en-US" sz="2000" b="1" dirty="0" smtClean="0"/>
              <a:t>p-value</a:t>
            </a:r>
            <a:r>
              <a:rPr lang="en-US" sz="2000" dirty="0" smtClean="0"/>
              <a:t> for this test.</a:t>
            </a:r>
          </a:p>
          <a:p>
            <a:pPr algn="just">
              <a:lnSpc>
                <a:spcPct val="150000"/>
              </a:lnSpc>
              <a:buFont typeface="Wingdings" pitchFamily="2" charset="2"/>
              <a:buChar char="§"/>
            </a:pPr>
            <a:r>
              <a:rPr lang="en-US" sz="2000" dirty="0" smtClean="0"/>
              <a:t> </a:t>
            </a:r>
            <a:r>
              <a:rPr lang="en-US" sz="2000" b="1" dirty="0" smtClean="0"/>
              <a:t>If the p-value is larger than </a:t>
            </a:r>
            <a:r>
              <a:rPr lang="en-US" sz="2000" b="1" dirty="0" smtClean="0">
                <a:solidFill>
                  <a:srgbClr val="FF0000"/>
                </a:solidFill>
              </a:rPr>
              <a:t>0.05</a:t>
            </a:r>
            <a:r>
              <a:rPr lang="en-US" sz="2000" b="1" dirty="0" smtClean="0"/>
              <a:t>, we can use the results from the standard ANOVA test. </a:t>
            </a:r>
          </a:p>
          <a:p>
            <a:pPr algn="just">
              <a:lnSpc>
                <a:spcPct val="150000"/>
              </a:lnSpc>
              <a:buFont typeface="Wingdings" pitchFamily="2" charset="2"/>
              <a:buChar char="§"/>
            </a:pPr>
            <a:r>
              <a:rPr lang="en-US" sz="2000" dirty="0" smtClean="0"/>
              <a:t>However, if the p-value is smaller than 0.05, it means that the assumption of </a:t>
            </a:r>
            <a:r>
              <a:rPr lang="en-US" sz="2000" b="1" dirty="0" smtClean="0"/>
              <a:t>homogeneity of variance is violated </a:t>
            </a:r>
            <a:r>
              <a:rPr lang="en-US" sz="2000" dirty="0" smtClean="0"/>
              <a:t>and we cannot trust the standard ANOVA results. </a:t>
            </a:r>
          </a:p>
          <a:p>
            <a:pPr algn="just">
              <a:lnSpc>
                <a:spcPct val="150000"/>
              </a:lnSpc>
              <a:buFont typeface="Wingdings" pitchFamily="2" charset="2"/>
              <a:buChar char="§"/>
            </a:pPr>
            <a:endParaRPr lang="en-US" sz="20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457200" y="1676400"/>
            <a:ext cx="6324600" cy="233867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228599" y="1143000"/>
            <a:ext cx="8497229" cy="2743200"/>
          </a:xfrm>
          <a:prstGeom prst="rect">
            <a:avLst/>
          </a:prstGeom>
          <a:noFill/>
          <a:ln w="9525">
            <a:noFill/>
            <a:miter lim="800000"/>
            <a:headEnd/>
            <a:tailEnd/>
          </a:ln>
          <a:effectLst/>
        </p:spPr>
      </p:pic>
      <p:sp>
        <p:nvSpPr>
          <p:cNvPr id="86017" name="Rectangle 1"/>
          <p:cNvSpPr>
            <a:spLocks noChangeArrowheads="1"/>
          </p:cNvSpPr>
          <p:nvPr/>
        </p:nvSpPr>
        <p:spPr bwMode="auto">
          <a:xfrm>
            <a:off x="152400" y="3962400"/>
            <a:ext cx="86868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rgbClr val="FF0000"/>
                </a:solidFill>
                <a:effectLst/>
                <a:latin typeface="+mj-lt"/>
                <a:ea typeface="Calibri" pitchFamily="34" charset="0"/>
                <a:cs typeface="Times New Roman" pitchFamily="18" charset="0"/>
              </a:rPr>
              <a:t> </a:t>
            </a:r>
            <a:r>
              <a:rPr kumimoji="0" lang="en-US" sz="2400" b="0" i="0" u="none" strike="noStrike" cap="none" normalizeH="0" baseline="0" dirty="0" smtClean="0">
                <a:ln>
                  <a:noFill/>
                </a:ln>
                <a:effectLst/>
                <a:latin typeface="+mj-lt"/>
                <a:ea typeface="Calibri" pitchFamily="34" charset="0"/>
                <a:cs typeface="Times New Roman" pitchFamily="18" charset="0"/>
              </a:rPr>
              <a:t>An F statistic is a value you get when you run an </a:t>
            </a:r>
            <a:r>
              <a:rPr kumimoji="0" lang="en-US" sz="2400" b="0" i="0" u="none" strike="noStrike" cap="none" normalizeH="0" baseline="0" dirty="0" smtClean="0">
                <a:ln>
                  <a:noFill/>
                </a:ln>
                <a:effectLst/>
                <a:latin typeface="+mj-lt"/>
                <a:ea typeface="Calibri" pitchFamily="34" charset="0"/>
                <a:cs typeface="Times New Roman" pitchFamily="18" charset="0"/>
                <a:hlinkClick r:id="rId3"/>
              </a:rPr>
              <a:t>ANOVA</a:t>
            </a:r>
            <a:r>
              <a:rPr kumimoji="0" lang="en-US" sz="2400" b="0" i="0" u="none" strike="noStrike" cap="none" normalizeH="0" baseline="0" dirty="0" smtClean="0">
                <a:ln>
                  <a:noFill/>
                </a:ln>
                <a:effectLst/>
                <a:latin typeface="+mj-lt"/>
                <a:ea typeface="Calibri" pitchFamily="34" charset="0"/>
                <a:cs typeface="Times New Roman" pitchFamily="18" charset="0"/>
              </a:rPr>
              <a:t> test or a </a:t>
            </a:r>
            <a:r>
              <a:rPr kumimoji="0" lang="en-US" sz="2400" b="0" i="0" u="none" strike="noStrike" cap="none" normalizeH="0" baseline="0" dirty="0" smtClean="0">
                <a:ln>
                  <a:noFill/>
                </a:ln>
                <a:effectLst/>
                <a:latin typeface="+mj-lt"/>
                <a:ea typeface="Calibri" pitchFamily="34" charset="0"/>
                <a:cs typeface="Times New Roman" pitchFamily="18" charset="0"/>
                <a:hlinkClick r:id="rId4"/>
              </a:rPr>
              <a:t>regression analysis</a:t>
            </a:r>
            <a:r>
              <a:rPr kumimoji="0" lang="en-US" sz="2400" b="0" i="0" u="none" strike="noStrike" cap="none" normalizeH="0" baseline="0" dirty="0" smtClean="0">
                <a:ln>
                  <a:noFill/>
                </a:ln>
                <a:effectLst/>
                <a:latin typeface="+mj-lt"/>
                <a:ea typeface="Calibri" pitchFamily="34" charset="0"/>
                <a:cs typeface="Times New Roman" pitchFamily="18" charset="0"/>
              </a:rPr>
              <a:t> to find out if the </a:t>
            </a:r>
            <a:r>
              <a:rPr kumimoji="0" lang="en-US" sz="2400" b="0" i="0" u="none" strike="noStrike" cap="none" normalizeH="0" baseline="0" dirty="0" smtClean="0">
                <a:ln>
                  <a:noFill/>
                </a:ln>
                <a:effectLst/>
                <a:latin typeface="+mj-lt"/>
                <a:ea typeface="Calibri" pitchFamily="34" charset="0"/>
                <a:cs typeface="Times New Roman" pitchFamily="18" charset="0"/>
                <a:hlinkClick r:id="rId5"/>
              </a:rPr>
              <a:t>means </a:t>
            </a:r>
            <a:r>
              <a:rPr kumimoji="0" lang="en-US" sz="2400" b="0" i="0" u="none" strike="noStrike" cap="none" normalizeH="0" baseline="0" dirty="0" smtClean="0">
                <a:ln>
                  <a:noFill/>
                </a:ln>
                <a:effectLst/>
                <a:latin typeface="+mj-lt"/>
                <a:ea typeface="Calibri" pitchFamily="34" charset="0"/>
                <a:cs typeface="Times New Roman" pitchFamily="18" charset="0"/>
              </a:rPr>
              <a:t>between two</a:t>
            </a:r>
            <a:r>
              <a:rPr kumimoji="0" lang="en-US" sz="2400" b="0" i="0" u="none" strike="noStrike" cap="none" normalizeH="0" dirty="0" smtClean="0">
                <a:ln>
                  <a:noFill/>
                </a:ln>
                <a:effectLst/>
                <a:latin typeface="+mj-lt"/>
                <a:ea typeface="Calibri" pitchFamily="34" charset="0"/>
                <a:cs typeface="Times New Roman" pitchFamily="18" charset="0"/>
              </a:rPr>
              <a:t> </a:t>
            </a:r>
            <a:r>
              <a:rPr kumimoji="0" lang="en-US" sz="2400" b="0" i="0" u="none" strike="noStrike" cap="none" normalizeH="0" baseline="0" dirty="0" smtClean="0">
                <a:ln>
                  <a:noFill/>
                </a:ln>
                <a:effectLst/>
                <a:latin typeface="+mj-lt"/>
                <a:ea typeface="Calibri" pitchFamily="34" charset="0"/>
                <a:cs typeface="Times New Roman" pitchFamily="18" charset="0"/>
              </a:rPr>
              <a:t>populations are significantly different. </a:t>
            </a:r>
          </a:p>
          <a:p>
            <a:pPr marL="0" marR="0" lvl="0" indent="0" algn="just" defTabSz="914400" rtl="0" eaLnBrk="1" fontAlgn="base" latinLnBrk="0" hangingPunct="1">
              <a:lnSpc>
                <a:spcPct val="100000"/>
              </a:lnSpc>
              <a:spcBef>
                <a:spcPct val="0"/>
              </a:spcBef>
              <a:spcAft>
                <a:spcPct val="0"/>
              </a:spcAft>
              <a:buClrTx/>
              <a:buSzTx/>
              <a:tabLst/>
            </a:pPr>
            <a:endParaRPr kumimoji="0" lang="en-US" sz="2400" b="0" i="0" u="none" strike="noStrike" cap="none" normalizeH="0" baseline="0" dirty="0" smtClean="0">
              <a:ln>
                <a:noFill/>
              </a:ln>
              <a:effectLst/>
              <a:latin typeface="+mj-lt"/>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762000"/>
          <a:ext cx="8305798" cy="5003264"/>
        </p:xfrm>
        <a:graphic>
          <a:graphicData uri="http://schemas.openxmlformats.org/drawingml/2006/table">
            <a:tbl>
              <a:tblPr>
                <a:tableStyleId>{616DA210-FB5B-4158-B5E0-FEB733F419BA}</a:tableStyleId>
              </a:tblPr>
              <a:tblGrid>
                <a:gridCol w="1213022"/>
                <a:gridCol w="1265613"/>
                <a:gridCol w="1265613"/>
                <a:gridCol w="922484"/>
                <a:gridCol w="1213022"/>
                <a:gridCol w="1213022"/>
                <a:gridCol w="1213022"/>
              </a:tblGrid>
              <a:tr h="82062">
                <a:tc gridSpan="7">
                  <a:txBody>
                    <a:bodyPr/>
                    <a:lstStyle/>
                    <a:p>
                      <a:pPr marL="38100" marR="38100" algn="ctr">
                        <a:lnSpc>
                          <a:spcPts val="1600"/>
                        </a:lnSpc>
                        <a:spcBef>
                          <a:spcPts val="0"/>
                        </a:spcBef>
                        <a:spcAft>
                          <a:spcPts val="0"/>
                        </a:spcAft>
                      </a:pPr>
                      <a:r>
                        <a:rPr lang="en-US" sz="1800" dirty="0"/>
                        <a:t>Multiple Comparisons</a:t>
                      </a:r>
                      <a:endParaRPr lang="en-US" sz="1800" dirty="0">
                        <a:solidFill>
                          <a:srgbClr val="000000"/>
                        </a:solidFill>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10662">
                <a:tc gridSpan="7">
                  <a:txBody>
                    <a:bodyPr/>
                    <a:lstStyle/>
                    <a:p>
                      <a:pPr marL="0" marR="0">
                        <a:lnSpc>
                          <a:spcPts val="1600"/>
                        </a:lnSpc>
                        <a:spcBef>
                          <a:spcPts val="0"/>
                        </a:spcBef>
                        <a:spcAft>
                          <a:spcPts val="0"/>
                        </a:spcAft>
                      </a:pPr>
                      <a:r>
                        <a:rPr lang="en-US" sz="1600" dirty="0"/>
                        <a:t>Dependent Variable:   </a:t>
                      </a:r>
                      <a:r>
                        <a:rPr lang="en-US" sz="1600" dirty="0" smtClean="0"/>
                        <a:t>farm size  </a:t>
                      </a:r>
                      <a:endParaRPr lang="en-US" sz="1600" dirty="0">
                        <a:solidFill>
                          <a:srgbClr val="000000"/>
                        </a:solidFill>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10662">
                <a:tc gridSpan="7">
                  <a:txBody>
                    <a:bodyPr/>
                    <a:lstStyle/>
                    <a:p>
                      <a:pPr marL="0" marR="0">
                        <a:lnSpc>
                          <a:spcPts val="1600"/>
                        </a:lnSpc>
                        <a:spcBef>
                          <a:spcPts val="0"/>
                        </a:spcBef>
                        <a:spcAft>
                          <a:spcPts val="0"/>
                        </a:spcAft>
                      </a:pPr>
                      <a:r>
                        <a:rPr lang="en-US" sz="1600" dirty="0" err="1"/>
                        <a:t>Tukey</a:t>
                      </a:r>
                      <a:r>
                        <a:rPr lang="en-US" sz="1600" dirty="0"/>
                        <a:t> HSD  </a:t>
                      </a:r>
                      <a:endParaRPr lang="en-US" sz="1600" dirty="0">
                        <a:solidFill>
                          <a:srgbClr val="000000"/>
                        </a:solidFill>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10662">
                <a:tc rowSpan="2">
                  <a:txBody>
                    <a:bodyPr/>
                    <a:lstStyle/>
                    <a:p>
                      <a:pPr marL="38100" marR="38100">
                        <a:lnSpc>
                          <a:spcPts val="1600"/>
                        </a:lnSpc>
                        <a:spcBef>
                          <a:spcPts val="0"/>
                        </a:spcBef>
                        <a:spcAft>
                          <a:spcPts val="0"/>
                        </a:spcAft>
                      </a:pPr>
                      <a:r>
                        <a:rPr lang="en-US" sz="1800" dirty="0"/>
                        <a:t>(I) </a:t>
                      </a:r>
                      <a:r>
                        <a:rPr lang="en-US" sz="1800" dirty="0" err="1"/>
                        <a:t>agezone</a:t>
                      </a:r>
                      <a:endParaRPr lang="en-US" sz="1800" dirty="0">
                        <a:solidFill>
                          <a:srgbClr val="000000"/>
                        </a:solidFill>
                        <a:latin typeface="Calibri"/>
                        <a:ea typeface="Calibri"/>
                        <a:cs typeface="Times New Roman"/>
                      </a:endParaRPr>
                    </a:p>
                  </a:txBody>
                  <a:tcPr marL="68580" marR="68580" marT="0" marB="0"/>
                </a:tc>
                <a:tc rowSpan="2">
                  <a:txBody>
                    <a:bodyPr/>
                    <a:lstStyle/>
                    <a:p>
                      <a:pPr marL="38100" marR="38100">
                        <a:lnSpc>
                          <a:spcPts val="1600"/>
                        </a:lnSpc>
                        <a:spcBef>
                          <a:spcPts val="0"/>
                        </a:spcBef>
                        <a:spcAft>
                          <a:spcPts val="0"/>
                        </a:spcAft>
                      </a:pPr>
                      <a:r>
                        <a:rPr lang="en-US" sz="1800" dirty="0"/>
                        <a:t>(J) </a:t>
                      </a:r>
                      <a:r>
                        <a:rPr lang="en-US" sz="1800" dirty="0" err="1"/>
                        <a:t>agezone</a:t>
                      </a:r>
                      <a:endParaRPr lang="en-US" sz="1800" dirty="0">
                        <a:solidFill>
                          <a:srgbClr val="000000"/>
                        </a:solidFill>
                        <a:latin typeface="Calibri"/>
                        <a:ea typeface="Calibri"/>
                        <a:cs typeface="Times New Roman"/>
                      </a:endParaRPr>
                    </a:p>
                  </a:txBody>
                  <a:tcPr marL="68580" marR="68580" marT="0" marB="0"/>
                </a:tc>
                <a:tc rowSpan="2">
                  <a:txBody>
                    <a:bodyPr/>
                    <a:lstStyle/>
                    <a:p>
                      <a:pPr marL="38100" marR="38100" algn="ctr">
                        <a:lnSpc>
                          <a:spcPts val="1600"/>
                        </a:lnSpc>
                        <a:spcBef>
                          <a:spcPts val="0"/>
                        </a:spcBef>
                        <a:spcAft>
                          <a:spcPts val="0"/>
                        </a:spcAft>
                      </a:pPr>
                      <a:r>
                        <a:rPr lang="en-US" sz="1800" dirty="0"/>
                        <a:t>Mean Difference (I-J)</a:t>
                      </a:r>
                      <a:endParaRPr lang="en-US" sz="1800" dirty="0">
                        <a:solidFill>
                          <a:srgbClr val="000000"/>
                        </a:solidFill>
                        <a:latin typeface="Calibri"/>
                        <a:ea typeface="Calibri"/>
                        <a:cs typeface="Times New Roman"/>
                      </a:endParaRPr>
                    </a:p>
                  </a:txBody>
                  <a:tcPr marL="68580" marR="68580" marT="0" marB="0"/>
                </a:tc>
                <a:tc rowSpan="2">
                  <a:txBody>
                    <a:bodyPr/>
                    <a:lstStyle/>
                    <a:p>
                      <a:pPr marL="38100" marR="38100" algn="ctr">
                        <a:lnSpc>
                          <a:spcPts val="1600"/>
                        </a:lnSpc>
                        <a:spcBef>
                          <a:spcPts val="0"/>
                        </a:spcBef>
                        <a:spcAft>
                          <a:spcPts val="0"/>
                        </a:spcAft>
                      </a:pPr>
                      <a:r>
                        <a:rPr lang="en-US" sz="1800" dirty="0"/>
                        <a:t>Std. Error</a:t>
                      </a:r>
                      <a:endParaRPr lang="en-US" sz="1800" dirty="0">
                        <a:solidFill>
                          <a:srgbClr val="000000"/>
                        </a:solidFill>
                        <a:latin typeface="Calibri"/>
                        <a:ea typeface="Calibri"/>
                        <a:cs typeface="Times New Roman"/>
                      </a:endParaRPr>
                    </a:p>
                  </a:txBody>
                  <a:tcPr marL="68580" marR="68580" marT="0" marB="0"/>
                </a:tc>
                <a:tc rowSpan="2">
                  <a:txBody>
                    <a:bodyPr/>
                    <a:lstStyle/>
                    <a:p>
                      <a:pPr marL="38100" marR="38100" algn="ctr">
                        <a:lnSpc>
                          <a:spcPts val="1600"/>
                        </a:lnSpc>
                        <a:spcBef>
                          <a:spcPts val="0"/>
                        </a:spcBef>
                        <a:spcAft>
                          <a:spcPts val="0"/>
                        </a:spcAft>
                      </a:pPr>
                      <a:r>
                        <a:rPr lang="en-US" sz="1800" dirty="0"/>
                        <a:t>Sig.</a:t>
                      </a:r>
                      <a:endParaRPr lang="en-US" sz="1800" dirty="0">
                        <a:solidFill>
                          <a:srgbClr val="000000"/>
                        </a:solidFill>
                        <a:latin typeface="Calibri"/>
                        <a:ea typeface="Calibri"/>
                        <a:cs typeface="Times New Roman"/>
                      </a:endParaRPr>
                    </a:p>
                  </a:txBody>
                  <a:tcPr marL="68580" marR="68580" marT="0" marB="0"/>
                </a:tc>
                <a:tc gridSpan="2">
                  <a:txBody>
                    <a:bodyPr/>
                    <a:lstStyle/>
                    <a:p>
                      <a:pPr marL="38100" marR="38100" algn="ctr">
                        <a:lnSpc>
                          <a:spcPts val="1600"/>
                        </a:lnSpc>
                        <a:spcBef>
                          <a:spcPts val="0"/>
                        </a:spcBef>
                        <a:spcAft>
                          <a:spcPts val="0"/>
                        </a:spcAft>
                      </a:pPr>
                      <a:r>
                        <a:rPr lang="en-US" sz="1800"/>
                        <a:t>95% Confidence Interval</a:t>
                      </a:r>
                      <a:endParaRPr lang="en-US" sz="1800">
                        <a:solidFill>
                          <a:srgbClr val="000000"/>
                        </a:solidFill>
                        <a:latin typeface="Calibri"/>
                        <a:ea typeface="Calibri"/>
                        <a:cs typeface="Times New Roman"/>
                      </a:endParaRPr>
                    </a:p>
                  </a:txBody>
                  <a:tcPr marL="68580" marR="68580" marT="0" marB="0"/>
                </a:tc>
                <a:tc hMerge="1">
                  <a:txBody>
                    <a:bodyPr/>
                    <a:lstStyle/>
                    <a:p>
                      <a:endParaRPr lang="en-US"/>
                    </a:p>
                  </a:txBody>
                  <a:tcPr/>
                </a:tc>
              </a:tr>
              <a:tr h="62132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38100" marR="38100" algn="ctr">
                        <a:lnSpc>
                          <a:spcPts val="1600"/>
                        </a:lnSpc>
                        <a:spcBef>
                          <a:spcPts val="0"/>
                        </a:spcBef>
                        <a:spcAft>
                          <a:spcPts val="0"/>
                        </a:spcAft>
                      </a:pPr>
                      <a:r>
                        <a:rPr lang="en-US" sz="1800" dirty="0"/>
                        <a:t>Lower Bound</a:t>
                      </a:r>
                      <a:endParaRPr lang="en-US" sz="1800" dirty="0">
                        <a:solidFill>
                          <a:srgbClr val="000000"/>
                        </a:solidFill>
                        <a:latin typeface="Calibri"/>
                        <a:ea typeface="Calibri"/>
                        <a:cs typeface="Times New Roman"/>
                      </a:endParaRPr>
                    </a:p>
                  </a:txBody>
                  <a:tcPr marL="68580" marR="68580" marT="0" marB="0"/>
                </a:tc>
                <a:tc>
                  <a:txBody>
                    <a:bodyPr/>
                    <a:lstStyle/>
                    <a:p>
                      <a:pPr marL="38100" marR="38100" algn="ctr">
                        <a:lnSpc>
                          <a:spcPts val="1600"/>
                        </a:lnSpc>
                        <a:spcBef>
                          <a:spcPts val="0"/>
                        </a:spcBef>
                        <a:spcAft>
                          <a:spcPts val="0"/>
                        </a:spcAft>
                      </a:pPr>
                      <a:r>
                        <a:rPr lang="en-US" sz="1800" dirty="0"/>
                        <a:t>Upper Bound</a:t>
                      </a:r>
                      <a:endParaRPr lang="en-US" sz="1800" dirty="0">
                        <a:solidFill>
                          <a:srgbClr val="000000"/>
                        </a:solidFill>
                        <a:latin typeface="Calibri"/>
                        <a:ea typeface="Calibri"/>
                        <a:cs typeface="Times New Roman"/>
                      </a:endParaRPr>
                    </a:p>
                  </a:txBody>
                  <a:tcPr marL="68580" marR="68580" marT="0" marB="0"/>
                </a:tc>
              </a:tr>
              <a:tr h="310662">
                <a:tc rowSpan="2">
                  <a:txBody>
                    <a:bodyPr/>
                    <a:lstStyle/>
                    <a:p>
                      <a:pPr marL="38100" marR="38100">
                        <a:lnSpc>
                          <a:spcPts val="1600"/>
                        </a:lnSpc>
                        <a:spcBef>
                          <a:spcPts val="0"/>
                        </a:spcBef>
                        <a:spcAft>
                          <a:spcPts val="0"/>
                        </a:spcAft>
                      </a:pPr>
                      <a:r>
                        <a:rPr lang="en-US" sz="1800"/>
                        <a:t>dega</a:t>
                      </a:r>
                      <a:endParaRPr lang="en-US" sz="1800">
                        <a:solidFill>
                          <a:srgbClr val="000000"/>
                        </a:solidFill>
                        <a:latin typeface="Calibri"/>
                        <a:ea typeface="Calibri"/>
                        <a:cs typeface="Times New Roman"/>
                      </a:endParaRPr>
                    </a:p>
                  </a:txBody>
                  <a:tcPr marL="68580" marR="68580" marT="0" marB="0"/>
                </a:tc>
                <a:tc>
                  <a:txBody>
                    <a:bodyPr/>
                    <a:lstStyle/>
                    <a:p>
                      <a:pPr marL="38100" marR="38100">
                        <a:lnSpc>
                          <a:spcPts val="1600"/>
                        </a:lnSpc>
                        <a:spcBef>
                          <a:spcPts val="0"/>
                        </a:spcBef>
                        <a:spcAft>
                          <a:spcPts val="0"/>
                        </a:spcAft>
                      </a:pPr>
                      <a:r>
                        <a:rPr lang="en-US" sz="1800"/>
                        <a:t>woina dega</a:t>
                      </a:r>
                      <a:endParaRPr lang="en-US" sz="180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dirty="0"/>
                        <a:t>.340</a:t>
                      </a:r>
                      <a:r>
                        <a:rPr lang="en-US" sz="1800" baseline="30000" dirty="0"/>
                        <a:t>*</a:t>
                      </a:r>
                      <a:endParaRPr lang="en-US" sz="1800" dirty="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dirty="0"/>
                        <a:t>.070</a:t>
                      </a:r>
                      <a:endParaRPr lang="en-US" sz="1800" dirty="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dirty="0"/>
                        <a:t>.000</a:t>
                      </a:r>
                      <a:endParaRPr lang="en-US" sz="1800" dirty="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dirty="0"/>
                        <a:t>.17</a:t>
                      </a:r>
                      <a:endParaRPr lang="en-US" sz="1800" dirty="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dirty="0"/>
                        <a:t>.51</a:t>
                      </a:r>
                      <a:endParaRPr lang="en-US" sz="1800" dirty="0">
                        <a:solidFill>
                          <a:srgbClr val="000000"/>
                        </a:solidFill>
                        <a:latin typeface="Calibri"/>
                        <a:ea typeface="Calibri"/>
                        <a:cs typeface="Times New Roman"/>
                      </a:endParaRPr>
                    </a:p>
                  </a:txBody>
                  <a:tcPr marL="68580" marR="68580" marT="0" marB="0"/>
                </a:tc>
              </a:tr>
              <a:tr h="310662">
                <a:tc vMerge="1">
                  <a:txBody>
                    <a:bodyPr/>
                    <a:lstStyle/>
                    <a:p>
                      <a:endParaRPr lang="en-US"/>
                    </a:p>
                  </a:txBody>
                  <a:tcPr/>
                </a:tc>
                <a:tc>
                  <a:txBody>
                    <a:bodyPr/>
                    <a:lstStyle/>
                    <a:p>
                      <a:pPr marL="38100" marR="38100">
                        <a:lnSpc>
                          <a:spcPts val="1600"/>
                        </a:lnSpc>
                        <a:spcBef>
                          <a:spcPts val="0"/>
                        </a:spcBef>
                        <a:spcAft>
                          <a:spcPts val="0"/>
                        </a:spcAft>
                      </a:pPr>
                      <a:r>
                        <a:rPr lang="en-US" sz="1800" dirty="0" err="1"/>
                        <a:t>kolla</a:t>
                      </a:r>
                      <a:endParaRPr lang="en-US" sz="1800" dirty="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dirty="0"/>
                        <a:t>.197</a:t>
                      </a:r>
                      <a:r>
                        <a:rPr lang="en-US" sz="1800" baseline="30000" dirty="0"/>
                        <a:t>*</a:t>
                      </a:r>
                      <a:endParaRPr lang="en-US" sz="1800" dirty="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dirty="0"/>
                        <a:t>.073</a:t>
                      </a:r>
                      <a:endParaRPr lang="en-US" sz="1800" dirty="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dirty="0"/>
                        <a:t>.020</a:t>
                      </a:r>
                      <a:endParaRPr lang="en-US" sz="1800" dirty="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dirty="0"/>
                        <a:t>.03</a:t>
                      </a:r>
                      <a:endParaRPr lang="en-US" sz="1800" dirty="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dirty="0"/>
                        <a:t>.37</a:t>
                      </a:r>
                      <a:endParaRPr lang="en-US" sz="1800" dirty="0">
                        <a:solidFill>
                          <a:srgbClr val="000000"/>
                        </a:solidFill>
                        <a:latin typeface="Calibri"/>
                        <a:ea typeface="Calibri"/>
                        <a:cs typeface="Times New Roman"/>
                      </a:endParaRPr>
                    </a:p>
                  </a:txBody>
                  <a:tcPr marL="68580" marR="68580" marT="0" marB="0"/>
                </a:tc>
              </a:tr>
              <a:tr h="310662">
                <a:tc rowSpan="2">
                  <a:txBody>
                    <a:bodyPr/>
                    <a:lstStyle/>
                    <a:p>
                      <a:pPr marL="38100" marR="38100">
                        <a:lnSpc>
                          <a:spcPts val="1600"/>
                        </a:lnSpc>
                        <a:spcBef>
                          <a:spcPts val="0"/>
                        </a:spcBef>
                        <a:spcAft>
                          <a:spcPts val="0"/>
                        </a:spcAft>
                      </a:pPr>
                      <a:r>
                        <a:rPr lang="en-US" sz="1800"/>
                        <a:t>woina dega</a:t>
                      </a:r>
                      <a:endParaRPr lang="en-US" sz="1800">
                        <a:solidFill>
                          <a:srgbClr val="000000"/>
                        </a:solidFill>
                        <a:latin typeface="Calibri"/>
                        <a:ea typeface="Calibri"/>
                        <a:cs typeface="Times New Roman"/>
                      </a:endParaRPr>
                    </a:p>
                  </a:txBody>
                  <a:tcPr marL="68580" marR="68580" marT="0" marB="0"/>
                </a:tc>
                <a:tc>
                  <a:txBody>
                    <a:bodyPr/>
                    <a:lstStyle/>
                    <a:p>
                      <a:pPr marL="38100" marR="38100">
                        <a:lnSpc>
                          <a:spcPts val="1600"/>
                        </a:lnSpc>
                        <a:spcBef>
                          <a:spcPts val="0"/>
                        </a:spcBef>
                        <a:spcAft>
                          <a:spcPts val="0"/>
                        </a:spcAft>
                      </a:pPr>
                      <a:r>
                        <a:rPr lang="en-US" sz="1800"/>
                        <a:t>dega</a:t>
                      </a:r>
                      <a:endParaRPr lang="en-US" sz="180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a:t>-.340</a:t>
                      </a:r>
                      <a:r>
                        <a:rPr lang="en-US" sz="1800" baseline="30000"/>
                        <a:t>*</a:t>
                      </a:r>
                      <a:endParaRPr lang="en-US" sz="180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dirty="0"/>
                        <a:t>.070</a:t>
                      </a:r>
                      <a:endParaRPr lang="en-US" sz="1800" dirty="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a:t>.000</a:t>
                      </a:r>
                      <a:endParaRPr lang="en-US" sz="180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a:t>-.51</a:t>
                      </a:r>
                      <a:endParaRPr lang="en-US" sz="180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dirty="0"/>
                        <a:t>-.17</a:t>
                      </a:r>
                      <a:endParaRPr lang="en-US" sz="1800" dirty="0">
                        <a:solidFill>
                          <a:srgbClr val="000000"/>
                        </a:solidFill>
                        <a:latin typeface="Calibri"/>
                        <a:ea typeface="Calibri"/>
                        <a:cs typeface="Times New Roman"/>
                      </a:endParaRPr>
                    </a:p>
                  </a:txBody>
                  <a:tcPr marL="68580" marR="68580" marT="0" marB="0"/>
                </a:tc>
              </a:tr>
              <a:tr h="310662">
                <a:tc vMerge="1">
                  <a:txBody>
                    <a:bodyPr/>
                    <a:lstStyle/>
                    <a:p>
                      <a:endParaRPr lang="en-US"/>
                    </a:p>
                  </a:txBody>
                  <a:tcPr/>
                </a:tc>
                <a:tc>
                  <a:txBody>
                    <a:bodyPr/>
                    <a:lstStyle/>
                    <a:p>
                      <a:pPr marL="38100" marR="38100">
                        <a:lnSpc>
                          <a:spcPts val="1600"/>
                        </a:lnSpc>
                        <a:spcBef>
                          <a:spcPts val="0"/>
                        </a:spcBef>
                        <a:spcAft>
                          <a:spcPts val="0"/>
                        </a:spcAft>
                      </a:pPr>
                      <a:r>
                        <a:rPr lang="en-US" sz="1800"/>
                        <a:t>kolla</a:t>
                      </a:r>
                      <a:endParaRPr lang="en-US" sz="180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a:t>-.143</a:t>
                      </a:r>
                      <a:endParaRPr lang="en-US" sz="180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dirty="0"/>
                        <a:t>.073</a:t>
                      </a:r>
                      <a:endParaRPr lang="en-US" sz="1800" dirty="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a:t>.122</a:t>
                      </a:r>
                      <a:endParaRPr lang="en-US" sz="180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a:t>-.31</a:t>
                      </a:r>
                      <a:endParaRPr lang="en-US" sz="180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dirty="0"/>
                        <a:t>.03</a:t>
                      </a:r>
                      <a:endParaRPr lang="en-US" sz="1800" dirty="0">
                        <a:solidFill>
                          <a:srgbClr val="000000"/>
                        </a:solidFill>
                        <a:latin typeface="Calibri"/>
                        <a:ea typeface="Calibri"/>
                        <a:cs typeface="Times New Roman"/>
                      </a:endParaRPr>
                    </a:p>
                  </a:txBody>
                  <a:tcPr marL="68580" marR="68580" marT="0" marB="0"/>
                </a:tc>
              </a:tr>
              <a:tr h="310662">
                <a:tc rowSpan="2">
                  <a:txBody>
                    <a:bodyPr/>
                    <a:lstStyle/>
                    <a:p>
                      <a:pPr marL="38100" marR="38100">
                        <a:lnSpc>
                          <a:spcPts val="1600"/>
                        </a:lnSpc>
                        <a:spcBef>
                          <a:spcPts val="0"/>
                        </a:spcBef>
                        <a:spcAft>
                          <a:spcPts val="0"/>
                        </a:spcAft>
                      </a:pPr>
                      <a:r>
                        <a:rPr lang="en-US" sz="1800"/>
                        <a:t>kolla</a:t>
                      </a:r>
                      <a:endParaRPr lang="en-US" sz="1800">
                        <a:solidFill>
                          <a:srgbClr val="000000"/>
                        </a:solidFill>
                        <a:latin typeface="Calibri"/>
                        <a:ea typeface="Calibri"/>
                        <a:cs typeface="Times New Roman"/>
                      </a:endParaRPr>
                    </a:p>
                  </a:txBody>
                  <a:tcPr marL="68580" marR="68580" marT="0" marB="0"/>
                </a:tc>
                <a:tc>
                  <a:txBody>
                    <a:bodyPr/>
                    <a:lstStyle/>
                    <a:p>
                      <a:pPr marL="38100" marR="38100">
                        <a:lnSpc>
                          <a:spcPts val="1600"/>
                        </a:lnSpc>
                        <a:spcBef>
                          <a:spcPts val="0"/>
                        </a:spcBef>
                        <a:spcAft>
                          <a:spcPts val="0"/>
                        </a:spcAft>
                      </a:pPr>
                      <a:r>
                        <a:rPr lang="en-US" sz="1800"/>
                        <a:t>dega</a:t>
                      </a:r>
                      <a:endParaRPr lang="en-US" sz="180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a:t>-.197</a:t>
                      </a:r>
                      <a:r>
                        <a:rPr lang="en-US" sz="1800" baseline="30000"/>
                        <a:t>*</a:t>
                      </a:r>
                      <a:endParaRPr lang="en-US" sz="180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dirty="0"/>
                        <a:t>.073</a:t>
                      </a:r>
                      <a:endParaRPr lang="en-US" sz="1800" dirty="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dirty="0"/>
                        <a:t>.020</a:t>
                      </a:r>
                      <a:endParaRPr lang="en-US" sz="1800" dirty="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a:t>-.37</a:t>
                      </a:r>
                      <a:endParaRPr lang="en-US" sz="180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dirty="0"/>
                        <a:t>-.03</a:t>
                      </a:r>
                      <a:endParaRPr lang="en-US" sz="1800" dirty="0">
                        <a:solidFill>
                          <a:srgbClr val="000000"/>
                        </a:solidFill>
                        <a:latin typeface="Calibri"/>
                        <a:ea typeface="Calibri"/>
                        <a:cs typeface="Times New Roman"/>
                      </a:endParaRPr>
                    </a:p>
                  </a:txBody>
                  <a:tcPr marL="68580" marR="68580" marT="0" marB="0"/>
                </a:tc>
              </a:tr>
              <a:tr h="310662">
                <a:tc vMerge="1">
                  <a:txBody>
                    <a:bodyPr/>
                    <a:lstStyle/>
                    <a:p>
                      <a:endParaRPr lang="en-US"/>
                    </a:p>
                  </a:txBody>
                  <a:tcPr/>
                </a:tc>
                <a:tc>
                  <a:txBody>
                    <a:bodyPr/>
                    <a:lstStyle/>
                    <a:p>
                      <a:pPr marL="38100" marR="38100">
                        <a:lnSpc>
                          <a:spcPts val="1600"/>
                        </a:lnSpc>
                        <a:spcBef>
                          <a:spcPts val="0"/>
                        </a:spcBef>
                        <a:spcAft>
                          <a:spcPts val="0"/>
                        </a:spcAft>
                      </a:pPr>
                      <a:r>
                        <a:rPr lang="en-US" sz="1800"/>
                        <a:t>woina dega</a:t>
                      </a:r>
                      <a:endParaRPr lang="en-US" sz="180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a:t>.143</a:t>
                      </a:r>
                      <a:endParaRPr lang="en-US" sz="180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a:t>.073</a:t>
                      </a:r>
                      <a:endParaRPr lang="en-US" sz="180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dirty="0"/>
                        <a:t>.122</a:t>
                      </a:r>
                      <a:endParaRPr lang="en-US" sz="1800" dirty="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dirty="0"/>
                        <a:t>-.03</a:t>
                      </a:r>
                      <a:endParaRPr lang="en-US" sz="1800" dirty="0">
                        <a:solidFill>
                          <a:srgbClr val="000000"/>
                        </a:solidFill>
                        <a:latin typeface="Calibri"/>
                        <a:ea typeface="Calibri"/>
                        <a:cs typeface="Times New Roman"/>
                      </a:endParaRPr>
                    </a:p>
                  </a:txBody>
                  <a:tcPr marL="68580" marR="68580" marT="0" marB="0"/>
                </a:tc>
                <a:tc>
                  <a:txBody>
                    <a:bodyPr/>
                    <a:lstStyle/>
                    <a:p>
                      <a:pPr marL="38100" marR="38100" algn="r">
                        <a:lnSpc>
                          <a:spcPct val="200000"/>
                        </a:lnSpc>
                        <a:spcBef>
                          <a:spcPts val="0"/>
                        </a:spcBef>
                        <a:spcAft>
                          <a:spcPts val="0"/>
                        </a:spcAft>
                      </a:pPr>
                      <a:r>
                        <a:rPr lang="en-US" sz="1800" dirty="0"/>
                        <a:t>.31</a:t>
                      </a:r>
                      <a:endParaRPr lang="en-US" sz="1800" dirty="0">
                        <a:solidFill>
                          <a:srgbClr val="000000"/>
                        </a:solidFill>
                        <a:latin typeface="Calibri"/>
                        <a:ea typeface="Calibri"/>
                        <a:cs typeface="Times New Roman"/>
                      </a:endParaRPr>
                    </a:p>
                  </a:txBody>
                  <a:tcPr marL="68580" marR="68580" marT="0" marB="0"/>
                </a:tc>
              </a:tr>
              <a:tr h="310662">
                <a:tc gridSpan="7">
                  <a:txBody>
                    <a:bodyPr/>
                    <a:lstStyle/>
                    <a:p>
                      <a:pPr marL="38100" marR="38100">
                        <a:lnSpc>
                          <a:spcPts val="1600"/>
                        </a:lnSpc>
                        <a:spcBef>
                          <a:spcPts val="0"/>
                        </a:spcBef>
                        <a:spcAft>
                          <a:spcPts val="0"/>
                        </a:spcAft>
                      </a:pPr>
                      <a:r>
                        <a:rPr lang="en-US" sz="1800" dirty="0"/>
                        <a:t>*. The mean difference is significant at the 0.05 level.</a:t>
                      </a:r>
                      <a:endParaRPr lang="en-US" sz="1800" dirty="0">
                        <a:solidFill>
                          <a:srgbClr val="000000"/>
                        </a:solidFill>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1"/>
          <p:cNvSpPr>
            <a:spLocks noChangeArrowheads="1"/>
          </p:cNvSpPr>
          <p:nvPr/>
        </p:nvSpPr>
        <p:spPr bwMode="auto">
          <a:xfrm>
            <a:off x="457200" y="228600"/>
            <a:ext cx="8382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Interpretation of multiple comparison</a:t>
            </a:r>
          </a:p>
          <a:p>
            <a:pPr marL="231775" marR="0" lvl="0" indent="-231775" algn="just" defTabSz="914400" rtl="0" eaLnBrk="1" fontAlgn="base" latinLnBrk="0" hangingPunct="1">
              <a:lnSpc>
                <a:spcPct val="150000"/>
              </a:lnSpc>
              <a:spcBef>
                <a:spcPct val="0"/>
              </a:spcBef>
              <a:spcAft>
                <a:spcPct val="0"/>
              </a:spcAft>
              <a:buClrTx/>
              <a:buSzTx/>
              <a:buFont typeface="Wingdings" pitchFamily="2" charset="2"/>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Next, we can have a look at the post hoc tests which will tell us where the differences lie. </a:t>
            </a:r>
          </a:p>
          <a:p>
            <a:pPr marL="0" marR="0" lvl="0" indent="0" algn="just" defTabSz="914400" rtl="0" eaLnBrk="1" fontAlgn="base" latinLnBrk="0" hangingPunct="1">
              <a:lnSpc>
                <a:spcPct val="150000"/>
              </a:lnSpc>
              <a:spcBef>
                <a:spcPct val="0"/>
              </a:spcBef>
              <a:spcAft>
                <a:spcPct val="0"/>
              </a:spcAft>
              <a:buClrTx/>
              <a:buSzTx/>
              <a:buFont typeface="Wingdings" pitchFamily="2" charset="2"/>
              <a:buChar char="§"/>
              <a:tabLst/>
            </a:pPr>
            <a:r>
              <a:rPr lang="en-US" sz="2000" dirty="0" smtClean="0">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post hoc test we are using is the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Tukey</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test. </a:t>
            </a:r>
          </a:p>
          <a:p>
            <a:pPr marL="0" marR="0" lvl="0" indent="0" algn="just" defTabSz="914400" rtl="0" eaLnBrk="1" fontAlgn="base" latinLnBrk="0" hangingPunct="1">
              <a:lnSpc>
                <a:spcPct val="150000"/>
              </a:lnSpc>
              <a:spcBef>
                <a:spcPct val="0"/>
              </a:spcBef>
              <a:spcAft>
                <a:spcPct val="0"/>
              </a:spcAft>
              <a:buClrTx/>
              <a:buSzTx/>
              <a:buFont typeface="Wingdings" pitchFamily="2" charset="2"/>
              <a:buChar char="§"/>
              <a:tabLst/>
            </a:pPr>
            <a:r>
              <a:rPr lang="en-US" sz="2000" dirty="0" smtClean="0">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These give us comparisons of all the categories with one another.</a:t>
            </a:r>
          </a:p>
          <a:p>
            <a:pPr marL="0" marR="0" lvl="0" indent="0" algn="just" defTabSz="914400" rtl="0" eaLnBrk="1" fontAlgn="base" latinLnBrk="0" hangingPunct="1">
              <a:lnSpc>
                <a:spcPct val="150000"/>
              </a:lnSpc>
              <a:spcBef>
                <a:spcPct val="0"/>
              </a:spcBef>
              <a:spcAft>
                <a:spcPct val="0"/>
              </a:spcAft>
              <a:buClrTx/>
              <a:buSzTx/>
              <a:buFont typeface="Wingdings" pitchFamily="2" charset="2"/>
              <a:buChar char="§"/>
              <a:tabLst/>
            </a:pPr>
            <a:r>
              <a:rPr lang="en-US" sz="2000" dirty="0" smtClean="0">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Let</a:t>
            </a:r>
            <a:r>
              <a:rPr kumimoji="0" lang="en-US"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have a look at the box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labelled</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Multiple Comparisons</a:t>
            </a:r>
            <a:r>
              <a:rPr kumimoji="0" lang="en-US"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just" defTabSz="914400" rtl="0" eaLnBrk="1" fontAlgn="base" latinLnBrk="0" hangingPunct="1">
              <a:lnSpc>
                <a:spcPct val="150000"/>
              </a:lnSpc>
              <a:spcBef>
                <a:spcPct val="0"/>
              </a:spcBef>
              <a:spcAft>
                <a:spcPct val="0"/>
              </a:spcAft>
              <a:buClrTx/>
              <a:buSzTx/>
              <a:buFont typeface="Wingdings" pitchFamily="2" charset="2"/>
              <a:buChar char="§"/>
              <a:tabLst/>
            </a:pPr>
            <a:r>
              <a:rPr lang="en-US" sz="2000" dirty="0" smtClean="0">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Once again there is a lot of output but we won</a:t>
            </a:r>
            <a:r>
              <a:rPr kumimoji="0" lang="en-US"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 need to look at all of it.</a:t>
            </a:r>
          </a:p>
          <a:p>
            <a:pPr marL="171450" marR="0" lvl="0" indent="-171450" algn="just" defTabSz="914400" rtl="0" eaLnBrk="1" fontAlgn="base" latinLnBrk="0" hangingPunct="1">
              <a:lnSpc>
                <a:spcPct val="150000"/>
              </a:lnSpc>
              <a:spcBef>
                <a:spcPct val="0"/>
              </a:spcBef>
              <a:spcAft>
                <a:spcPct val="0"/>
              </a:spcAft>
              <a:buClrTx/>
              <a:buSzTx/>
              <a:buFont typeface="Wingdings" pitchFamily="2" charset="2"/>
              <a:buChar char="§"/>
              <a:tabLst/>
            </a:pPr>
            <a:r>
              <a:rPr lang="en-US" sz="2000" dirty="0" smtClean="0">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the first column we can see that the mean for the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dega</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group is compared to the mean of the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woina</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dega</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of the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kolla</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groups and so on. </a:t>
            </a:r>
          </a:p>
          <a:p>
            <a:pPr marL="280988" marR="0" lvl="0" indent="-280988" algn="just" defTabSz="914400" rtl="0" eaLnBrk="1" fontAlgn="base" latinLnBrk="0" hangingPunct="1">
              <a:lnSpc>
                <a:spcPct val="150000"/>
              </a:lnSpc>
              <a:spcBef>
                <a:spcPct val="0"/>
              </a:spcBef>
              <a:spcAft>
                <a:spcPct val="0"/>
              </a:spcAft>
              <a:buClrTx/>
              <a:buSzTx/>
              <a:buFont typeface="Wingdings" pitchFamily="2" charset="2"/>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Of the other columns, we are only going to look at the second,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labelled</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000" b="1" i="0" u="none" strike="noStrike" cap="none" normalizeH="0" baseline="0" dirty="0" smtClean="0">
                <a:ln>
                  <a:noFill/>
                </a:ln>
                <a:solidFill>
                  <a:srgbClr val="00B0F0"/>
                </a:solidFill>
                <a:effectLst/>
                <a:latin typeface="Times New Roman" pitchFamily="18" charset="0"/>
                <a:ea typeface="Calibri" pitchFamily="34" charset="0"/>
                <a:cs typeface="Times New Roman" pitchFamily="18" charset="0"/>
              </a:rPr>
              <a:t>Mean Difference</a:t>
            </a:r>
            <a:r>
              <a:rPr kumimoji="0" lang="en-US"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a:t>
            </a:r>
          </a:p>
          <a:p>
            <a:pPr marL="280988" marR="0" lvl="0" indent="-280988" algn="just" defTabSz="914400" rtl="0" eaLnBrk="1" fontAlgn="base" latinLnBrk="0" hangingPunct="1">
              <a:lnSpc>
                <a:spcPct val="150000"/>
              </a:lnSpc>
              <a:spcBef>
                <a:spcPct val="0"/>
              </a:spcBef>
              <a:spcAft>
                <a:spcPct val="0"/>
              </a:spcAft>
              <a:buClrTx/>
              <a:buSzTx/>
              <a:buFont typeface="Wingdings" pitchFamily="2" charset="2"/>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fourth,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labelled</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1" i="0" u="none" strike="noStrike" cap="none" normalizeH="0" baseline="0" dirty="0" smtClean="0">
                <a:ln>
                  <a:noFill/>
                </a:ln>
                <a:solidFill>
                  <a:srgbClr val="00B0F0"/>
                </a:solidFill>
                <a:effectLst/>
                <a:latin typeface="Calibri"/>
                <a:ea typeface="Calibri" pitchFamily="34" charset="0"/>
                <a:cs typeface="Times New Roman" pitchFamily="18" charset="0"/>
              </a:rPr>
              <a:t>‘</a:t>
            </a:r>
            <a:r>
              <a:rPr kumimoji="0" lang="en-US" sz="2000" b="1" i="0" u="none" strike="noStrike" cap="none" normalizeH="0" baseline="0" dirty="0" smtClean="0">
                <a:ln>
                  <a:noFill/>
                </a:ln>
                <a:solidFill>
                  <a:srgbClr val="00B0F0"/>
                </a:solidFill>
                <a:effectLst/>
                <a:latin typeface="Times New Roman" pitchFamily="18" charset="0"/>
                <a:ea typeface="Calibri" pitchFamily="34" charset="0"/>
                <a:cs typeface="Times New Roman" pitchFamily="18" charset="0"/>
              </a:rPr>
              <a:t>Sig.</a:t>
            </a:r>
            <a:r>
              <a:rPr kumimoji="0" lang="en-US" sz="2000" b="1" i="0" u="none" strike="noStrike" cap="none" normalizeH="0" baseline="0" dirty="0" smtClean="0">
                <a:ln>
                  <a:noFill/>
                </a:ln>
                <a:solidFill>
                  <a:srgbClr val="00B0F0"/>
                </a:solidFill>
                <a:effectLst/>
                <a:latin typeface="Calibri"/>
                <a:ea typeface="Calibri" pitchFamily="34" charset="0"/>
                <a:cs typeface="Times New Roman" pitchFamily="18" charset="0"/>
              </a:rPr>
              <a:t>’</a:t>
            </a:r>
            <a:r>
              <a:rPr kumimoji="0" lang="en-US" sz="2000" b="1" i="0" u="none" strike="noStrike" cap="none" normalizeH="0" baseline="0" dirty="0" smtClean="0">
                <a:ln>
                  <a:noFill/>
                </a:ln>
                <a:solidFill>
                  <a:srgbClr val="00B0F0"/>
                </a:solidFill>
                <a:effectLst/>
                <a:latin typeface="Times New Roman" pitchFamily="18" charset="0"/>
                <a:ea typeface="Calibri" pitchFamily="34" charset="0"/>
                <a:cs typeface="Times New Roman" pitchFamily="18" charset="0"/>
              </a:rPr>
              <a:t>.</a:t>
            </a:r>
            <a:endParaRPr kumimoji="0" lang="en-US" sz="2000" b="1" i="0" u="none" strike="noStrike" cap="none" normalizeH="0" baseline="0" dirty="0" smtClean="0">
              <a:ln>
                <a:noFill/>
              </a:ln>
              <a:solidFill>
                <a:srgbClr val="00B0F0"/>
              </a:solidFill>
              <a:effectLst/>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p:cNvSpPr>
            <a:spLocks noChangeArrowheads="1"/>
          </p:cNvSpPr>
          <p:nvPr/>
        </p:nvSpPr>
        <p:spPr bwMode="auto">
          <a:xfrm>
            <a:off x="304800" y="838200"/>
            <a:ext cx="86106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80988" marR="0" lvl="0" indent="-280988" algn="just" defTabSz="914400" rtl="0" eaLnBrk="1" fontAlgn="base" latinLnBrk="0" hangingPunct="1">
              <a:lnSpc>
                <a:spcPct val="150000"/>
              </a:lnSpc>
              <a:spcBef>
                <a:spcPct val="0"/>
              </a:spcBef>
              <a:spcAft>
                <a:spcPct val="0"/>
              </a:spcAft>
              <a:buClrTx/>
              <a:buSzTx/>
              <a:buFont typeface="Wingdings" pitchFamily="2" charset="2"/>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1" i="0" u="none" strike="noStrike" cap="none" normalizeH="0" baseline="0" dirty="0" smtClean="0">
                <a:ln>
                  <a:noFill/>
                </a:ln>
                <a:solidFill>
                  <a:srgbClr val="00B0F0"/>
                </a:solidFill>
                <a:effectLst/>
                <a:latin typeface="Times New Roman" pitchFamily="18" charset="0"/>
                <a:ea typeface="Calibri" pitchFamily="34" charset="0"/>
                <a:cs typeface="Times New Roman" pitchFamily="18" charset="0"/>
              </a:rPr>
              <a:t>The mean difference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does exactly what it says on the tin: it gives us the difference between the means of the different categories. </a:t>
            </a:r>
          </a:p>
          <a:p>
            <a:pPr marL="280988" marR="0" lvl="0" indent="-280988" algn="just" defTabSz="914400" rtl="0" eaLnBrk="1" fontAlgn="base" latinLnBrk="0" hangingPunct="1">
              <a:lnSpc>
                <a:spcPct val="150000"/>
              </a:lnSpc>
              <a:spcBef>
                <a:spcPct val="0"/>
              </a:spcBef>
              <a:spcAft>
                <a:spcPct val="0"/>
              </a:spcAft>
              <a:buClrTx/>
              <a:buSzTx/>
              <a:buFont typeface="Wingdings" pitchFamily="2" charset="2"/>
              <a:buChar char="§"/>
              <a:tabLst/>
            </a:pPr>
            <a:r>
              <a:rPr lang="en-US" sz="2000" dirty="0" smtClean="0">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So, for example, we can see that the difference in mean farm size between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dega</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woina</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dega</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0.340. </a:t>
            </a:r>
          </a:p>
          <a:p>
            <a:pPr marL="280988" marR="0" lvl="0" indent="-280988" algn="just" defTabSz="914400" rtl="0" eaLnBrk="1" fontAlgn="base" latinLnBrk="0" hangingPunct="1">
              <a:lnSpc>
                <a:spcPct val="150000"/>
              </a:lnSpc>
              <a:spcBef>
                <a:spcPct val="0"/>
              </a:spcBef>
              <a:spcAft>
                <a:spcPct val="0"/>
              </a:spcAft>
              <a:buClrTx/>
              <a:buSzTx/>
              <a:buFont typeface="Wingdings" pitchFamily="2" charset="2"/>
              <a:buChar char="§"/>
              <a:tabLst/>
            </a:pPr>
            <a:r>
              <a:rPr lang="en-US" sz="2000" dirty="0" smtClean="0">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means that the mean farm size of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dega</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0.340 times higher than the mean farm size of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woinda</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dega</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(because it is positive, if it is negative times lower….). </a:t>
            </a:r>
            <a:endParaRPr lang="en-US" sz="2000" dirty="0" smtClean="0">
              <a:latin typeface="Times New Roman" pitchFamily="18" charset="0"/>
              <a:ea typeface="Calibri" pitchFamily="34" charset="0"/>
              <a:cs typeface="Times New Roman" pitchFamily="18" charset="0"/>
            </a:endParaRPr>
          </a:p>
          <a:p>
            <a:pPr marL="280988" marR="0" lvl="0" indent="-280988" algn="just" defTabSz="914400" rtl="0" eaLnBrk="1" fontAlgn="base" latinLnBrk="0" hangingPunct="1">
              <a:lnSpc>
                <a:spcPct val="150000"/>
              </a:lnSpc>
              <a:spcBef>
                <a:spcPct val="0"/>
              </a:spcBef>
              <a:spcAft>
                <a:spcPct val="0"/>
              </a:spcAft>
              <a:buClrTx/>
              <a:buSzTx/>
              <a:buFont typeface="Wingdings" pitchFamily="2" charset="2"/>
              <a:buChar char="§"/>
              <a:tabLst/>
            </a:pPr>
            <a:r>
              <a:rPr lang="en-US" sz="2000" dirty="0" smtClean="0">
                <a:latin typeface="Times New Roman" pitchFamily="18" charset="0"/>
                <a:cs typeface="Times New Roman" pitchFamily="18" charset="0"/>
              </a:rPr>
              <a:t> </a:t>
            </a:r>
            <a:r>
              <a:rPr lang="en-US" sz="2000" dirty="0" smtClean="0"/>
              <a:t>The column </a:t>
            </a:r>
            <a:r>
              <a:rPr lang="en-US" sz="2000" dirty="0" err="1" smtClean="0"/>
              <a:t>labelled</a:t>
            </a:r>
            <a:r>
              <a:rPr lang="en-US" sz="2000" dirty="0" smtClean="0"/>
              <a:t> ‘Sig.’ gives us our p-values. </a:t>
            </a:r>
          </a:p>
          <a:p>
            <a:pPr marL="280988" marR="0" lvl="0" indent="-280988" algn="just" defTabSz="914400" rtl="0" eaLnBrk="1" fontAlgn="base" latinLnBrk="0" hangingPunct="1">
              <a:lnSpc>
                <a:spcPct val="150000"/>
              </a:lnSpc>
              <a:spcBef>
                <a:spcPct val="0"/>
              </a:spcBef>
              <a:spcAft>
                <a:spcPct val="0"/>
              </a:spcAft>
              <a:buClrTx/>
              <a:buSzTx/>
              <a:buFont typeface="Wingdings" pitchFamily="2" charset="2"/>
              <a:buChar char="§"/>
              <a:tabLst/>
            </a:pPr>
            <a:r>
              <a:rPr lang="en-US" sz="2000" dirty="0" smtClean="0"/>
              <a:t> If we look at this column, we can see that except one the others are significant so it is likely </a:t>
            </a:r>
            <a:r>
              <a:rPr lang="en-US" sz="2000" smtClean="0"/>
              <a:t>that except </a:t>
            </a:r>
            <a:r>
              <a:rPr lang="en-US" sz="2000" dirty="0" smtClean="0"/>
              <a:t>one the other groups differ from one another.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4247317"/>
          </a:xfrm>
          <a:prstGeom prst="rect">
            <a:avLst/>
          </a:prstGeom>
        </p:spPr>
        <p:txBody>
          <a:bodyPr wrap="square">
            <a:spAutoFit/>
          </a:bodyPr>
          <a:lstStyle/>
          <a:p>
            <a:pPr algn="just">
              <a:lnSpc>
                <a:spcPct val="150000"/>
              </a:lnSpc>
            </a:pPr>
            <a:r>
              <a:rPr lang="en-US" sz="2000" b="1" dirty="0" smtClean="0">
                <a:latin typeface="Times New Roman" pitchFamily="18" charset="0"/>
                <a:cs typeface="Times New Roman" pitchFamily="18" charset="0"/>
              </a:rPr>
              <a:t>For interpretation</a:t>
            </a:r>
          </a:p>
          <a:p>
            <a:pPr algn="just">
              <a:lnSpc>
                <a:spcPct val="150000"/>
              </a:lnSpc>
            </a:pPr>
            <a:r>
              <a:rPr lang="en-US" sz="2000" dirty="0" smtClean="0">
                <a:latin typeface="Times New Roman" pitchFamily="18" charset="0"/>
                <a:cs typeface="Times New Roman" pitchFamily="18" charset="0"/>
              </a:rPr>
              <a:t>Strictly consider the following </a:t>
            </a:r>
          </a:p>
          <a:p>
            <a:pPr algn="just">
              <a:lnSpc>
                <a:spcPct val="150000"/>
              </a:lnSpc>
            </a:pPr>
            <a:r>
              <a:rPr lang="en-US" sz="2000" dirty="0" smtClean="0">
                <a:latin typeface="Times New Roman" pitchFamily="18" charset="0"/>
                <a:cs typeface="Times New Roman" pitchFamily="18" charset="0"/>
              </a:rPr>
              <a:t>1. </a:t>
            </a:r>
            <a:r>
              <a:rPr lang="en-US" sz="2000" i="1" dirty="0" err="1" smtClean="0">
                <a:latin typeface="Times New Roman" pitchFamily="18" charset="0"/>
                <a:cs typeface="Times New Roman" pitchFamily="18" charset="0"/>
              </a:rPr>
              <a:t>df</a:t>
            </a:r>
            <a:r>
              <a:rPr lang="en-US" sz="2000" dirty="0" smtClean="0">
                <a:latin typeface="Times New Roman" pitchFamily="18" charset="0"/>
                <a:cs typeface="Times New Roman" pitchFamily="18" charset="0"/>
              </a:rPr>
              <a:t> </a:t>
            </a:r>
          </a:p>
          <a:p>
            <a:pPr algn="just">
              <a:lnSpc>
                <a:spcPct val="150000"/>
              </a:lnSpc>
            </a:pPr>
            <a:r>
              <a:rPr lang="en-US" sz="2000" dirty="0" smtClean="0">
                <a:latin typeface="Times New Roman" pitchFamily="18" charset="0"/>
                <a:cs typeface="Times New Roman" pitchFamily="18" charset="0"/>
              </a:rPr>
              <a:t>2. F value  </a:t>
            </a:r>
          </a:p>
          <a:p>
            <a:pPr algn="just">
              <a:lnSpc>
                <a:spcPct val="150000"/>
              </a:lnSpc>
            </a:pPr>
            <a:r>
              <a:rPr lang="en-US" sz="2000" dirty="0" smtClean="0">
                <a:latin typeface="Times New Roman" pitchFamily="18" charset="0"/>
                <a:cs typeface="Times New Roman" pitchFamily="18" charset="0"/>
              </a:rPr>
              <a:t>3. P value</a:t>
            </a:r>
          </a:p>
          <a:p>
            <a:pPr algn="just">
              <a:lnSpc>
                <a:spcPct val="150000"/>
              </a:lnSpc>
            </a:pPr>
            <a:r>
              <a:rPr lang="en-US" sz="2000" dirty="0" smtClean="0">
                <a:latin typeface="Times New Roman" pitchFamily="18" charset="0"/>
                <a:cs typeface="Times New Roman" pitchFamily="18" charset="0"/>
              </a:rPr>
              <a:t>4. Post-hoc comparisons using the </a:t>
            </a:r>
            <a:r>
              <a:rPr lang="en-US" sz="2000" dirty="0" err="1" smtClean="0">
                <a:latin typeface="Times New Roman" pitchFamily="18" charset="0"/>
                <a:cs typeface="Times New Roman" pitchFamily="18" charset="0"/>
              </a:rPr>
              <a:t>Tukey</a:t>
            </a:r>
            <a:r>
              <a:rPr lang="en-US" sz="2000" dirty="0" smtClean="0">
                <a:latin typeface="Times New Roman" pitchFamily="18" charset="0"/>
                <a:cs typeface="Times New Roman" pitchFamily="18" charset="0"/>
              </a:rPr>
              <a:t> test</a:t>
            </a:r>
          </a:p>
          <a:p>
            <a:pPr algn="just">
              <a:lnSpc>
                <a:spcPct val="150000"/>
              </a:lnSpc>
            </a:pPr>
            <a:r>
              <a:rPr lang="en-US" sz="2000" dirty="0" smtClean="0">
                <a:latin typeface="Times New Roman" pitchFamily="18" charset="0"/>
                <a:cs typeface="Times New Roman" pitchFamily="18" charset="0"/>
              </a:rPr>
              <a:t>5. Compare the mean of the three categories (for example mean and standard deviation  from HHs in </a:t>
            </a:r>
            <a:r>
              <a:rPr lang="en-US" sz="2000" dirty="0" err="1" smtClean="0">
                <a:latin typeface="Times New Roman" pitchFamily="18" charset="0"/>
                <a:cs typeface="Times New Roman" pitchFamily="18" charset="0"/>
              </a:rPr>
              <a:t>Dega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Kolla</a:t>
            </a:r>
            <a:r>
              <a:rPr lang="en-US" sz="2000" dirty="0" smtClean="0">
                <a:latin typeface="Times New Roman" pitchFamily="18" charset="0"/>
                <a:cs typeface="Times New Roman" pitchFamily="18" charset="0"/>
              </a:rPr>
              <a:t>, and </a:t>
            </a:r>
            <a:r>
              <a:rPr lang="en-US" sz="2000" dirty="0" err="1" smtClean="0">
                <a:latin typeface="Times New Roman" pitchFamily="18" charset="0"/>
                <a:cs typeface="Times New Roman" pitchFamily="18" charset="0"/>
              </a:rPr>
              <a:t>Woina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Dega</a:t>
            </a:r>
            <a:endParaRPr lang="en-US" sz="2000" dirty="0" smtClean="0">
              <a:latin typeface="Times New Roman" pitchFamily="18" charset="0"/>
              <a:cs typeface="Times New Roman" pitchFamily="18" charset="0"/>
            </a:endParaRPr>
          </a:p>
          <a:p>
            <a:pPr algn="just">
              <a:lnSpc>
                <a:spcPct val="150000"/>
              </a:lnSpc>
            </a:pPr>
            <a:endParaRPr lang="en-US" sz="2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914400"/>
            <a:ext cx="1619098" cy="461665"/>
          </a:xfrm>
          <a:prstGeom prst="rect">
            <a:avLst/>
          </a:prstGeom>
        </p:spPr>
        <p:txBody>
          <a:bodyPr wrap="none">
            <a:spAutoFit/>
          </a:bodyPr>
          <a:lstStyle/>
          <a:p>
            <a:r>
              <a:rPr lang="en-US" sz="2400" b="1" dirty="0"/>
              <a:t>Chi-square </a:t>
            </a:r>
            <a:endParaRPr lang="en-US" sz="2400" dirty="0"/>
          </a:p>
        </p:txBody>
      </p:sp>
      <p:sp>
        <p:nvSpPr>
          <p:cNvPr id="3" name="Rectangle 2"/>
          <p:cNvSpPr/>
          <p:nvPr/>
        </p:nvSpPr>
        <p:spPr>
          <a:xfrm>
            <a:off x="228600" y="1447800"/>
            <a:ext cx="8610600" cy="1015663"/>
          </a:xfrm>
          <a:prstGeom prst="rect">
            <a:avLst/>
          </a:prstGeom>
        </p:spPr>
        <p:txBody>
          <a:bodyPr wrap="square">
            <a:spAutoFit/>
          </a:bodyPr>
          <a:lstStyle/>
          <a:p>
            <a:pPr>
              <a:lnSpc>
                <a:spcPct val="150000"/>
              </a:lnSpc>
            </a:pPr>
            <a:r>
              <a:rPr lang="en-US" sz="2000" b="1" dirty="0"/>
              <a:t>Quick facts 	</a:t>
            </a:r>
          </a:p>
          <a:p>
            <a:pPr>
              <a:lnSpc>
                <a:spcPct val="150000"/>
              </a:lnSpc>
            </a:pPr>
            <a:r>
              <a:rPr lang="en-US" sz="2000" dirty="0"/>
              <a:t>Number of variables 	Two </a:t>
            </a:r>
            <a:r>
              <a:rPr lang="en-US" sz="2000" dirty="0" smtClean="0"/>
              <a:t>Categorical </a:t>
            </a:r>
            <a:r>
              <a:rPr lang="en-US" sz="2000" dirty="0"/>
              <a:t>(nominal/ordinal) </a:t>
            </a:r>
            <a:r>
              <a:rPr lang="en-US" sz="2000" dirty="0" smtClean="0"/>
              <a:t>variables</a:t>
            </a:r>
            <a:r>
              <a:rPr lang="en-US" sz="2000" dirty="0"/>
              <a:t>	</a:t>
            </a:r>
          </a:p>
        </p:txBody>
      </p:sp>
      <p:sp>
        <p:nvSpPr>
          <p:cNvPr id="4" name="Rectangle 3"/>
          <p:cNvSpPr/>
          <p:nvPr/>
        </p:nvSpPr>
        <p:spPr>
          <a:xfrm>
            <a:off x="381000" y="2667000"/>
            <a:ext cx="8229600" cy="1938992"/>
          </a:xfrm>
          <a:prstGeom prst="rect">
            <a:avLst/>
          </a:prstGeom>
        </p:spPr>
        <p:txBody>
          <a:bodyPr wrap="square">
            <a:spAutoFit/>
          </a:bodyPr>
          <a:lstStyle/>
          <a:p>
            <a:pPr algn="just">
              <a:lnSpc>
                <a:spcPct val="150000"/>
              </a:lnSpc>
              <a:buFont typeface="Wingdings" pitchFamily="2" charset="2"/>
              <a:buChar char="§"/>
            </a:pPr>
            <a:r>
              <a:rPr lang="en-US" sz="2000" dirty="0"/>
              <a:t>There are two different forms of the chi-square test: </a:t>
            </a:r>
            <a:endParaRPr lang="en-US" sz="2000" dirty="0" smtClean="0"/>
          </a:p>
          <a:p>
            <a:pPr algn="just">
              <a:lnSpc>
                <a:spcPct val="150000"/>
              </a:lnSpc>
              <a:buFont typeface="Wingdings" pitchFamily="2" charset="2"/>
              <a:buChar char="§"/>
            </a:pPr>
            <a:r>
              <a:rPr lang="en-US" sz="2000" dirty="0" smtClean="0"/>
              <a:t>a</a:t>
            </a:r>
            <a:r>
              <a:rPr lang="en-US" sz="2000" dirty="0"/>
              <a:t>) The multidimensional chi-square test, and </a:t>
            </a:r>
            <a:endParaRPr lang="en-US" sz="2000" dirty="0" smtClean="0"/>
          </a:p>
          <a:p>
            <a:pPr algn="just">
              <a:lnSpc>
                <a:spcPct val="150000"/>
              </a:lnSpc>
              <a:buFont typeface="Wingdings" pitchFamily="2" charset="2"/>
              <a:buChar char="§"/>
            </a:pPr>
            <a:r>
              <a:rPr lang="en-US" sz="2000" dirty="0" smtClean="0"/>
              <a:t>b</a:t>
            </a:r>
            <a:r>
              <a:rPr lang="en-US" sz="2000" dirty="0"/>
              <a:t>) The goodness of fit chi-square test. </a:t>
            </a:r>
            <a:endParaRPr lang="en-US" sz="2000" dirty="0" smtClean="0"/>
          </a:p>
          <a:p>
            <a:pPr algn="just">
              <a:lnSpc>
                <a:spcPct val="150000"/>
              </a:lnSpc>
            </a:pPr>
            <a:r>
              <a:rPr lang="en-US" sz="2000" dirty="0" smtClean="0"/>
              <a:t>. </a:t>
            </a:r>
            <a:endParaRPr lang="en-US" sz="2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990600"/>
            <a:ext cx="8686800" cy="3785652"/>
          </a:xfrm>
          <a:prstGeom prst="rect">
            <a:avLst/>
          </a:prstGeom>
        </p:spPr>
        <p:txBody>
          <a:bodyPr wrap="square">
            <a:spAutoFit/>
          </a:bodyPr>
          <a:lstStyle/>
          <a:p>
            <a:pPr algn="just">
              <a:lnSpc>
                <a:spcPct val="150000"/>
              </a:lnSpc>
              <a:buFont typeface="Wingdings" pitchFamily="2" charset="2"/>
              <a:buChar char="§"/>
            </a:pPr>
            <a:r>
              <a:rPr lang="en-US" sz="2000" dirty="0"/>
              <a:t>The multidimensional chi-square test assesses whether there is a relationship </a:t>
            </a:r>
            <a:r>
              <a:rPr lang="en-US" sz="2000" dirty="0">
                <a:solidFill>
                  <a:srgbClr val="FF0000"/>
                </a:solidFill>
              </a:rPr>
              <a:t>between two categorical variables. </a:t>
            </a:r>
            <a:endParaRPr lang="en-US" sz="2000" dirty="0" smtClean="0">
              <a:solidFill>
                <a:srgbClr val="FF0000"/>
              </a:solidFill>
            </a:endParaRPr>
          </a:p>
          <a:p>
            <a:pPr algn="just">
              <a:lnSpc>
                <a:spcPct val="150000"/>
              </a:lnSpc>
              <a:buFont typeface="Wingdings" pitchFamily="2" charset="2"/>
              <a:buChar char="§"/>
            </a:pPr>
            <a:r>
              <a:rPr lang="en-US" sz="2000" dirty="0" smtClean="0"/>
              <a:t>For </a:t>
            </a:r>
            <a:r>
              <a:rPr lang="en-US" sz="2000" dirty="0"/>
              <a:t>example, you want to see if young women smoke more than young men. </a:t>
            </a:r>
            <a:endParaRPr lang="en-US" sz="2000" dirty="0" smtClean="0"/>
          </a:p>
          <a:p>
            <a:pPr algn="just">
              <a:lnSpc>
                <a:spcPct val="150000"/>
              </a:lnSpc>
              <a:buFont typeface="Wingdings" pitchFamily="2" charset="2"/>
              <a:buChar char="§"/>
            </a:pPr>
            <a:r>
              <a:rPr lang="en-US" sz="2000" dirty="0" smtClean="0"/>
              <a:t>The </a:t>
            </a:r>
            <a:r>
              <a:rPr lang="en-US" sz="2000" dirty="0"/>
              <a:t>variable gender has two categories (men and women) and, in this particular case, the variable smoking consists of the categories: no smoking, occasional smoking and frequent smoking. </a:t>
            </a:r>
            <a:endParaRPr lang="en-US" sz="2000" dirty="0" smtClean="0"/>
          </a:p>
          <a:p>
            <a:pPr algn="just">
              <a:lnSpc>
                <a:spcPct val="150000"/>
              </a:lnSpc>
              <a:buFont typeface="Wingdings" pitchFamily="2" charset="2"/>
              <a:buChar char="§"/>
            </a:pPr>
            <a:r>
              <a:rPr lang="en-US" sz="2000" dirty="0" smtClean="0"/>
              <a:t>The </a:t>
            </a:r>
            <a:r>
              <a:rPr lang="en-US" sz="2000" dirty="0"/>
              <a:t>multidimensional chi-square test can be thought of as a simple </a:t>
            </a:r>
            <a:r>
              <a:rPr lang="en-US" sz="2000" b="1" dirty="0" smtClean="0">
                <a:solidFill>
                  <a:srgbClr val="FF0000"/>
                </a:solidFill>
              </a:rPr>
              <a:t>cross table </a:t>
            </a:r>
            <a:r>
              <a:rPr lang="en-US" sz="2000" dirty="0"/>
              <a:t>where the distribution of these two variables is displayed: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534400" cy="1477328"/>
          </a:xfrm>
          <a:prstGeom prst="rect">
            <a:avLst/>
          </a:prstGeom>
        </p:spPr>
        <p:txBody>
          <a:bodyPr wrap="square">
            <a:spAutoFit/>
          </a:bodyPr>
          <a:lstStyle/>
          <a:p>
            <a:pPr>
              <a:lnSpc>
                <a:spcPct val="150000"/>
              </a:lnSpc>
            </a:pPr>
            <a:r>
              <a:rPr lang="en-US" i="1" dirty="0" smtClean="0"/>
              <a:t>                                     </a:t>
            </a:r>
            <a:r>
              <a:rPr lang="en-US" sz="2000" i="1" dirty="0" smtClean="0"/>
              <a:t>No smoking    Occasional </a:t>
            </a:r>
            <a:r>
              <a:rPr lang="en-US" sz="2000" i="1" dirty="0"/>
              <a:t>smoking 	</a:t>
            </a:r>
            <a:r>
              <a:rPr lang="en-US" sz="2000" i="1" dirty="0" smtClean="0"/>
              <a:t>    Frequent </a:t>
            </a:r>
            <a:r>
              <a:rPr lang="en-US" sz="2000" i="1" dirty="0"/>
              <a:t>smoking 	</a:t>
            </a:r>
          </a:p>
          <a:p>
            <a:pPr>
              <a:lnSpc>
                <a:spcPct val="150000"/>
              </a:lnSpc>
            </a:pPr>
            <a:r>
              <a:rPr lang="en-US" sz="2000" i="1" dirty="0"/>
              <a:t>Men (age 15-24) 	</a:t>
            </a:r>
            <a:r>
              <a:rPr lang="en-US" sz="2000" i="1" dirty="0" smtClean="0"/>
              <a:t>       85 </a:t>
            </a:r>
            <a:r>
              <a:rPr lang="en-US" sz="2000" i="1" dirty="0"/>
              <a:t>% 	</a:t>
            </a:r>
            <a:r>
              <a:rPr lang="en-US" sz="2000" i="1" dirty="0" smtClean="0"/>
              <a:t>              10 </a:t>
            </a:r>
            <a:r>
              <a:rPr lang="en-US" sz="2000" i="1" dirty="0"/>
              <a:t>% 	</a:t>
            </a:r>
            <a:r>
              <a:rPr lang="en-US" sz="2000" i="1" dirty="0" smtClean="0"/>
              <a:t>               5 </a:t>
            </a:r>
            <a:r>
              <a:rPr lang="en-US" sz="2000" i="1" dirty="0"/>
              <a:t>% 	</a:t>
            </a:r>
          </a:p>
          <a:p>
            <a:pPr>
              <a:lnSpc>
                <a:spcPct val="150000"/>
              </a:lnSpc>
            </a:pPr>
            <a:r>
              <a:rPr lang="en-US" sz="2000" i="1" dirty="0"/>
              <a:t>Women (age 15-24) </a:t>
            </a:r>
            <a:r>
              <a:rPr lang="en-US" sz="2000" i="1" dirty="0" smtClean="0"/>
              <a:t>     70 </a:t>
            </a:r>
            <a:r>
              <a:rPr lang="en-US" sz="2000" i="1" dirty="0"/>
              <a:t>% 	</a:t>
            </a:r>
            <a:r>
              <a:rPr lang="en-US" sz="2000" i="1" dirty="0" smtClean="0"/>
              <a:t>             20 </a:t>
            </a:r>
            <a:r>
              <a:rPr lang="en-US" sz="2000" i="1" dirty="0"/>
              <a:t>% 	</a:t>
            </a:r>
            <a:r>
              <a:rPr lang="en-US" sz="2000" i="1" dirty="0" smtClean="0"/>
              <a:t>              10 </a:t>
            </a:r>
            <a:r>
              <a:rPr lang="en-US" sz="2000" i="1" dirty="0"/>
              <a:t>% </a:t>
            </a:r>
            <a:r>
              <a:rPr lang="en-US" i="1" dirty="0"/>
              <a:t>	</a:t>
            </a:r>
          </a:p>
        </p:txBody>
      </p:sp>
      <p:sp>
        <p:nvSpPr>
          <p:cNvPr id="3" name="Rectangle 2"/>
          <p:cNvSpPr/>
          <p:nvPr/>
        </p:nvSpPr>
        <p:spPr>
          <a:xfrm>
            <a:off x="304800" y="1905000"/>
            <a:ext cx="8686800" cy="4247317"/>
          </a:xfrm>
          <a:prstGeom prst="rect">
            <a:avLst/>
          </a:prstGeom>
        </p:spPr>
        <p:txBody>
          <a:bodyPr wrap="square">
            <a:spAutoFit/>
          </a:bodyPr>
          <a:lstStyle/>
          <a:p>
            <a:pPr algn="just">
              <a:lnSpc>
                <a:spcPct val="150000"/>
              </a:lnSpc>
            </a:pPr>
            <a:r>
              <a:rPr lang="en-US" sz="2000" b="1" dirty="0" smtClean="0"/>
              <a:t>Assumptions</a:t>
            </a:r>
            <a:r>
              <a:rPr lang="en-US" sz="2000" dirty="0"/>
              <a:t>	</a:t>
            </a:r>
          </a:p>
          <a:p>
            <a:pPr algn="just">
              <a:lnSpc>
                <a:spcPct val="150000"/>
              </a:lnSpc>
              <a:buFont typeface="Wingdings" pitchFamily="2" charset="2"/>
              <a:buChar char="§"/>
            </a:pPr>
            <a:r>
              <a:rPr lang="en-US" sz="2000" dirty="0"/>
              <a:t>Two or more unrelated categories in both variables 	</a:t>
            </a:r>
            <a:endParaRPr lang="en-US" sz="2000" dirty="0" smtClean="0"/>
          </a:p>
          <a:p>
            <a:pPr algn="just">
              <a:lnSpc>
                <a:spcPct val="150000"/>
              </a:lnSpc>
              <a:buFont typeface="Wingdings" pitchFamily="2" charset="2"/>
              <a:buChar char="§"/>
            </a:pPr>
            <a:r>
              <a:rPr lang="en-US" sz="2000" dirty="0" smtClean="0"/>
              <a:t>Both </a:t>
            </a:r>
            <a:r>
              <a:rPr lang="en-US" sz="2000" dirty="0"/>
              <a:t>variables should be categorical (i.e. nominal or ordinal) and consist of two or more groups. </a:t>
            </a:r>
            <a:endParaRPr lang="en-US" sz="2000" dirty="0" smtClean="0"/>
          </a:p>
          <a:p>
            <a:pPr algn="just">
              <a:lnSpc>
                <a:spcPct val="150000"/>
              </a:lnSpc>
              <a:buFont typeface="Wingdings" pitchFamily="2" charset="2"/>
              <a:buChar char="§"/>
            </a:pPr>
            <a:r>
              <a:rPr lang="en-US" sz="2000" dirty="0" smtClean="0"/>
              <a:t>Unrelated </a:t>
            </a:r>
            <a:r>
              <a:rPr lang="en-US" sz="2000" dirty="0"/>
              <a:t>means that the groups should be mutually excluded: no individual can be in more than one of the groups. </a:t>
            </a:r>
            <a:endParaRPr lang="en-US" sz="2000" dirty="0" smtClean="0"/>
          </a:p>
          <a:p>
            <a:pPr algn="just">
              <a:lnSpc>
                <a:spcPct val="150000"/>
              </a:lnSpc>
              <a:buFont typeface="Wingdings" pitchFamily="2" charset="2"/>
              <a:buChar char="§"/>
            </a:pPr>
            <a:r>
              <a:rPr lang="en-US" sz="2000" dirty="0" smtClean="0"/>
              <a:t>For </a:t>
            </a:r>
            <a:r>
              <a:rPr lang="en-US" sz="2000" dirty="0"/>
              <a:t>example: low vs. medium vs. high educational level; liberal vs. conservative vs. socialist political views; or poor vs. fair, vs. good vs. excellent health; and so on.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81000" y="457200"/>
            <a:ext cx="8382000" cy="5078313"/>
          </a:xfrm>
          <a:prstGeom prst="rect">
            <a:avLst/>
          </a:prstGeom>
        </p:spPr>
        <p:txBody>
          <a:bodyPr wrap="square">
            <a:spAutoFit/>
          </a:bodyPr>
          <a:lstStyle/>
          <a:p>
            <a:pPr marL="854075">
              <a:lnSpc>
                <a:spcPct val="150000"/>
              </a:lnSpc>
            </a:pPr>
            <a:r>
              <a:rPr lang="en-US" sz="2400" b="1" dirty="0" smtClean="0">
                <a:solidFill>
                  <a:srgbClr val="FF0000"/>
                </a:solidFill>
              </a:rPr>
              <a:t>Compare means</a:t>
            </a:r>
          </a:p>
          <a:p>
            <a:pPr marL="854075">
              <a:lnSpc>
                <a:spcPct val="150000"/>
              </a:lnSpc>
            </a:pPr>
            <a:r>
              <a:rPr lang="en-US" sz="2400" b="1" dirty="0" smtClean="0">
                <a:solidFill>
                  <a:srgbClr val="0070C0"/>
                </a:solidFill>
              </a:rPr>
              <a:t>1. Independent T-test</a:t>
            </a:r>
            <a:endParaRPr lang="en-US" sz="2400" dirty="0" smtClean="0">
              <a:solidFill>
                <a:srgbClr val="0070C0"/>
              </a:solidFill>
            </a:endParaRPr>
          </a:p>
          <a:p>
            <a:pPr algn="just">
              <a:lnSpc>
                <a:spcPct val="150000"/>
              </a:lnSpc>
            </a:pPr>
            <a:r>
              <a:rPr lang="en-US" sz="2400" b="1" dirty="0" smtClean="0"/>
              <a:t>Quick </a:t>
            </a:r>
            <a:r>
              <a:rPr lang="en-US" sz="2400" b="1" dirty="0"/>
              <a:t>facts 	</a:t>
            </a:r>
          </a:p>
          <a:p>
            <a:pPr algn="just">
              <a:lnSpc>
                <a:spcPct val="150000"/>
              </a:lnSpc>
              <a:buFont typeface="Wingdings" pitchFamily="2" charset="2"/>
              <a:buChar char="§"/>
            </a:pPr>
            <a:r>
              <a:rPr lang="en-US" sz="2400" b="1" dirty="0" smtClean="0"/>
              <a:t> Number </a:t>
            </a:r>
            <a:r>
              <a:rPr lang="en-US" sz="2400" b="1" dirty="0"/>
              <a:t>of variables 	</a:t>
            </a:r>
            <a:endParaRPr lang="en-US" sz="2400" b="1" dirty="0" smtClean="0"/>
          </a:p>
          <a:p>
            <a:pPr marL="463550" algn="just">
              <a:lnSpc>
                <a:spcPct val="150000"/>
              </a:lnSpc>
              <a:buFont typeface="Wingdings" pitchFamily="2" charset="2"/>
              <a:buChar char="Ø"/>
            </a:pPr>
            <a:r>
              <a:rPr lang="en-US" sz="2400" dirty="0" smtClean="0"/>
              <a:t>One </a:t>
            </a:r>
            <a:r>
              <a:rPr lang="en-US" sz="2400" dirty="0"/>
              <a:t>independent (x</a:t>
            </a:r>
            <a:r>
              <a:rPr lang="en-US" sz="2400" dirty="0" smtClean="0"/>
              <a:t>)</a:t>
            </a:r>
            <a:endParaRPr lang="en-US" sz="2400" dirty="0"/>
          </a:p>
          <a:p>
            <a:pPr marL="463550" algn="just">
              <a:lnSpc>
                <a:spcPct val="150000"/>
              </a:lnSpc>
              <a:buFont typeface="Wingdings" pitchFamily="2" charset="2"/>
              <a:buChar char="Ø"/>
            </a:pPr>
            <a:r>
              <a:rPr lang="en-US" sz="2400" dirty="0"/>
              <a:t>One dependent (y) 	</a:t>
            </a:r>
          </a:p>
          <a:p>
            <a:pPr algn="just">
              <a:lnSpc>
                <a:spcPct val="150000"/>
              </a:lnSpc>
              <a:buFont typeface="Wingdings" pitchFamily="2" charset="2"/>
              <a:buChar char="§"/>
            </a:pPr>
            <a:r>
              <a:rPr lang="en-US" sz="2400" b="1" dirty="0"/>
              <a:t>Scale of variable(s) 	</a:t>
            </a:r>
            <a:endParaRPr lang="en-US" sz="2400" b="1" dirty="0" smtClean="0"/>
          </a:p>
          <a:p>
            <a:pPr marL="401638" algn="just">
              <a:lnSpc>
                <a:spcPct val="150000"/>
              </a:lnSpc>
              <a:buFont typeface="Wingdings" pitchFamily="2" charset="2"/>
              <a:buChar char="Ø"/>
            </a:pPr>
            <a:r>
              <a:rPr lang="en-US" sz="2400" dirty="0" smtClean="0"/>
              <a:t>Independent</a:t>
            </a:r>
            <a:r>
              <a:rPr lang="en-US" sz="2400" dirty="0"/>
              <a:t>: </a:t>
            </a:r>
            <a:r>
              <a:rPr lang="en-US" sz="2400" b="1" dirty="0"/>
              <a:t>categorical</a:t>
            </a:r>
            <a:r>
              <a:rPr lang="en-US" sz="2400" dirty="0"/>
              <a:t> with two values (</a:t>
            </a:r>
            <a:r>
              <a:rPr lang="en-US" sz="2400" b="1" dirty="0">
                <a:solidFill>
                  <a:srgbClr val="00B0F0"/>
                </a:solidFill>
              </a:rPr>
              <a:t>binary</a:t>
            </a:r>
            <a:r>
              <a:rPr lang="en-US" sz="2400" dirty="0" smtClean="0"/>
              <a:t>) </a:t>
            </a:r>
            <a:r>
              <a:rPr lang="en-US" sz="2400" b="1" dirty="0" err="1" smtClean="0"/>
              <a:t>eg</a:t>
            </a:r>
            <a:r>
              <a:rPr lang="en-US" sz="2400" b="1" dirty="0" smtClean="0"/>
              <a:t>. sex </a:t>
            </a:r>
            <a:endParaRPr lang="en-US" sz="2400" b="1" dirty="0"/>
          </a:p>
          <a:p>
            <a:pPr marL="512763" algn="just">
              <a:lnSpc>
                <a:spcPct val="150000"/>
              </a:lnSpc>
              <a:buFont typeface="Wingdings" pitchFamily="2" charset="2"/>
              <a:buChar char="Ø"/>
            </a:pPr>
            <a:r>
              <a:rPr lang="en-US" sz="2400" dirty="0"/>
              <a:t>Dependent: </a:t>
            </a:r>
            <a:r>
              <a:rPr lang="en-US" sz="2400" b="1" dirty="0" smtClean="0">
                <a:solidFill>
                  <a:srgbClr val="00B0F0"/>
                </a:solidFill>
              </a:rPr>
              <a:t>continuous/scale</a:t>
            </a:r>
            <a:r>
              <a:rPr lang="en-US" sz="2400" dirty="0" smtClean="0"/>
              <a:t> </a:t>
            </a:r>
            <a:r>
              <a:rPr lang="en-US" sz="2400" dirty="0"/>
              <a:t>(ratio/interval) </a:t>
            </a:r>
            <a:r>
              <a:rPr lang="en-US" sz="2000" dirty="0"/>
              <a:t>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10600" cy="5586145"/>
          </a:xfrm>
          <a:prstGeom prst="rect">
            <a:avLst/>
          </a:prstGeom>
        </p:spPr>
        <p:txBody>
          <a:bodyPr wrap="square">
            <a:spAutoFit/>
          </a:bodyPr>
          <a:lstStyle/>
          <a:p>
            <a:pPr>
              <a:lnSpc>
                <a:spcPct val="150000"/>
              </a:lnSpc>
            </a:pPr>
            <a:r>
              <a:rPr lang="en-US" b="1" dirty="0" smtClean="0"/>
              <a:t>Steps</a:t>
            </a:r>
          </a:p>
          <a:p>
            <a:pPr>
              <a:lnSpc>
                <a:spcPct val="150000"/>
              </a:lnSpc>
            </a:pPr>
            <a:r>
              <a:rPr lang="en-US" dirty="0" smtClean="0"/>
              <a:t>1</a:t>
            </a:r>
            <a:r>
              <a:rPr lang="en-US" dirty="0"/>
              <a:t>. </a:t>
            </a:r>
            <a:r>
              <a:rPr lang="en-US" sz="2000" dirty="0"/>
              <a:t>Go to the Menu bar, choose Analyze\Descriptive Statistics\Crosstabs. </a:t>
            </a:r>
          </a:p>
          <a:p>
            <a:pPr>
              <a:lnSpc>
                <a:spcPct val="150000"/>
              </a:lnSpc>
            </a:pPr>
            <a:r>
              <a:rPr lang="en-US" sz="2000" dirty="0"/>
              <a:t>2. A small window will open, where you see one big box and three small boxes. In the left box, all your variables are displayed. </a:t>
            </a:r>
          </a:p>
          <a:p>
            <a:pPr>
              <a:lnSpc>
                <a:spcPct val="150000"/>
              </a:lnSpc>
            </a:pPr>
            <a:r>
              <a:rPr lang="en-US" sz="2000" dirty="0"/>
              <a:t>3. Here, you choose two variables: one to be the Row variable, and one to be the Column variable. </a:t>
            </a:r>
          </a:p>
          <a:p>
            <a:pPr>
              <a:lnSpc>
                <a:spcPct val="150000"/>
              </a:lnSpc>
            </a:pPr>
            <a:r>
              <a:rPr lang="en-US" sz="2000" dirty="0"/>
              <a:t>4. Move your variables to the Row and Column boxes by using the arrows. </a:t>
            </a:r>
          </a:p>
          <a:p>
            <a:pPr>
              <a:lnSpc>
                <a:spcPct val="150000"/>
              </a:lnSpc>
            </a:pPr>
            <a:r>
              <a:rPr lang="en-US" sz="2000" dirty="0"/>
              <a:t>5. Click on Statistics. </a:t>
            </a:r>
          </a:p>
          <a:p>
            <a:pPr>
              <a:lnSpc>
                <a:spcPct val="150000"/>
              </a:lnSpc>
            </a:pPr>
            <a:r>
              <a:rPr lang="en-US" sz="2000" dirty="0"/>
              <a:t>6. Tick the box for Chi-square. </a:t>
            </a:r>
          </a:p>
          <a:p>
            <a:pPr>
              <a:lnSpc>
                <a:spcPct val="150000"/>
              </a:lnSpc>
            </a:pPr>
            <a:r>
              <a:rPr lang="en-US" sz="2000" dirty="0"/>
              <a:t>7. Click on Continue. </a:t>
            </a:r>
          </a:p>
          <a:p>
            <a:pPr>
              <a:lnSpc>
                <a:spcPct val="150000"/>
              </a:lnSpc>
            </a:pPr>
            <a:r>
              <a:rPr lang="en-US" sz="2000" dirty="0"/>
              <a:t>8. Tick the box </a:t>
            </a:r>
            <a:r>
              <a:rPr lang="en-US" sz="2000" dirty="0" smtClean="0"/>
              <a:t>cell, percentage, row</a:t>
            </a:r>
            <a:endParaRPr lang="en-US" sz="2000" dirty="0"/>
          </a:p>
          <a:p>
            <a:pPr>
              <a:lnSpc>
                <a:spcPct val="150000"/>
              </a:lnSpc>
            </a:pPr>
            <a:r>
              <a:rPr lang="en-US" sz="2000" dirty="0"/>
              <a:t>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838200"/>
            <a:ext cx="8305800" cy="4247317"/>
          </a:xfrm>
          <a:prstGeom prst="rect">
            <a:avLst/>
          </a:prstGeom>
        </p:spPr>
        <p:txBody>
          <a:bodyPr wrap="square">
            <a:spAutoFit/>
          </a:bodyPr>
          <a:lstStyle/>
          <a:p>
            <a:pPr algn="just">
              <a:lnSpc>
                <a:spcPct val="150000"/>
              </a:lnSpc>
            </a:pPr>
            <a:r>
              <a:rPr lang="en-US" sz="2000" b="1" dirty="0"/>
              <a:t>Output </a:t>
            </a:r>
          </a:p>
          <a:p>
            <a:pPr algn="just">
              <a:lnSpc>
                <a:spcPct val="150000"/>
              </a:lnSpc>
              <a:buFont typeface="Wingdings" pitchFamily="2" charset="2"/>
              <a:buChar char="§"/>
            </a:pPr>
            <a:r>
              <a:rPr lang="en-US" sz="2000" dirty="0"/>
              <a:t>The table called Chi-Square Tests shows the results from the chi-square test for the variables </a:t>
            </a:r>
            <a:r>
              <a:rPr lang="en-US" sz="2000" dirty="0" smtClean="0"/>
              <a:t>TV owned </a:t>
            </a:r>
            <a:r>
              <a:rPr lang="en-US" sz="2000" dirty="0"/>
              <a:t>and </a:t>
            </a:r>
            <a:r>
              <a:rPr lang="en-US" sz="2000" dirty="0" smtClean="0"/>
              <a:t>private house. </a:t>
            </a:r>
            <a:endParaRPr lang="en-US" sz="2000" dirty="0" smtClean="0"/>
          </a:p>
          <a:p>
            <a:pPr algn="just">
              <a:lnSpc>
                <a:spcPct val="150000"/>
              </a:lnSpc>
              <a:buFont typeface="Wingdings" pitchFamily="2" charset="2"/>
              <a:buChar char="§"/>
            </a:pPr>
            <a:r>
              <a:rPr lang="en-US" sz="2000" dirty="0" smtClean="0"/>
              <a:t>Here</a:t>
            </a:r>
            <a:r>
              <a:rPr lang="en-US" sz="2000" dirty="0"/>
              <a:t>, we look at the row called Pearson Chi-Square and the column </a:t>
            </a:r>
            <a:r>
              <a:rPr lang="en-US" sz="2000" dirty="0" err="1"/>
              <a:t>Asymp</a:t>
            </a:r>
            <a:r>
              <a:rPr lang="en-US" sz="2000" dirty="0"/>
              <a:t>. Sig. (2-sided) to see the p-value for the test. </a:t>
            </a:r>
            <a:endParaRPr lang="en-US" sz="2000" dirty="0" smtClean="0"/>
          </a:p>
          <a:p>
            <a:pPr algn="just">
              <a:lnSpc>
                <a:spcPct val="150000"/>
              </a:lnSpc>
              <a:buFont typeface="Wingdings" pitchFamily="2" charset="2"/>
              <a:buChar char="§"/>
            </a:pPr>
            <a:r>
              <a:rPr lang="en-US" sz="2000" b="1" dirty="0" smtClean="0"/>
              <a:t>A </a:t>
            </a:r>
            <a:r>
              <a:rPr lang="en-US" sz="2000" b="1" dirty="0"/>
              <a:t>p-value smaller than 0.05 indicates that there is a statistically significant</a:t>
            </a:r>
            <a:r>
              <a:rPr lang="en-US" sz="2000" dirty="0"/>
              <a:t> association (at the 5 % level) between the two variables in the test, whereas a p-value larger than 0.05 suggests that there is not a statistically significant association. </a:t>
            </a:r>
            <a:endParaRPr lang="en-US" sz="20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200400" y="2438400"/>
            <a:ext cx="2736304" cy="2592288"/>
          </a:xfrm>
          <a:prstGeom prst="rect">
            <a:avLst/>
          </a:prstGeom>
        </p:spPr>
      </p:pic>
      <p:sp>
        <p:nvSpPr>
          <p:cNvPr id="3" name="Rectangle 2"/>
          <p:cNvSpPr/>
          <p:nvPr/>
        </p:nvSpPr>
        <p:spPr>
          <a:xfrm>
            <a:off x="2057400" y="1371600"/>
            <a:ext cx="5486400" cy="523220"/>
          </a:xfrm>
          <a:prstGeom prst="rect">
            <a:avLst/>
          </a:prstGeom>
        </p:spPr>
        <p:txBody>
          <a:bodyPr wrap="square">
            <a:spAutoFit/>
          </a:bodyPr>
          <a:lstStyle/>
          <a:p>
            <a:r>
              <a:rPr lang="en-US" sz="2800" dirty="0" smtClean="0">
                <a:solidFill>
                  <a:srgbClr val="0070C0"/>
                </a:solidFill>
                <a:latin typeface="Copperplate Gothic Bold" panose="020E0705020206020404" pitchFamily="34" charset="0"/>
              </a:rPr>
              <a:t>Thank You</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838200"/>
            <a:ext cx="8229600" cy="5493812"/>
          </a:xfrm>
          <a:prstGeom prst="rect">
            <a:avLst/>
          </a:prstGeom>
        </p:spPr>
        <p:txBody>
          <a:bodyPr wrap="square">
            <a:spAutoFit/>
          </a:bodyPr>
          <a:lstStyle/>
          <a:p>
            <a:pPr marL="396875" indent="-396875" algn="just">
              <a:lnSpc>
                <a:spcPct val="150000"/>
              </a:lnSpc>
              <a:buFont typeface="Wingdings" pitchFamily="2" charset="2"/>
              <a:buChar char="v"/>
            </a:pPr>
            <a:r>
              <a:rPr lang="en-US" sz="2400" dirty="0" smtClean="0"/>
              <a:t> In many real life situations, we cannot determine the exact value of the </a:t>
            </a:r>
            <a:r>
              <a:rPr lang="en-US" sz="2400" b="1" u="sng" dirty="0" smtClean="0">
                <a:solidFill>
                  <a:srgbClr val="0070C0"/>
                </a:solidFill>
              </a:rPr>
              <a:t>population mean</a:t>
            </a:r>
            <a:r>
              <a:rPr lang="en-US" sz="2400" dirty="0" smtClean="0">
                <a:solidFill>
                  <a:srgbClr val="0070C0"/>
                </a:solidFill>
              </a:rPr>
              <a:t> </a:t>
            </a:r>
          </a:p>
          <a:p>
            <a:pPr marL="457200" indent="-457200" algn="just">
              <a:lnSpc>
                <a:spcPct val="150000"/>
              </a:lnSpc>
              <a:buFont typeface="Wingdings" pitchFamily="2" charset="2"/>
              <a:buChar char="v"/>
            </a:pPr>
            <a:r>
              <a:rPr lang="en-US" sz="2400" dirty="0" smtClean="0"/>
              <a:t> We are only interested in comparing two populations using a random sample from each are called </a:t>
            </a:r>
            <a:r>
              <a:rPr lang="en-US" sz="2400" b="1" u="sng" dirty="0" smtClean="0">
                <a:solidFill>
                  <a:srgbClr val="0070C0"/>
                </a:solidFill>
              </a:rPr>
              <a:t>sample mean</a:t>
            </a:r>
            <a:r>
              <a:rPr lang="en-US" sz="2400" dirty="0" smtClean="0">
                <a:solidFill>
                  <a:srgbClr val="0070C0"/>
                </a:solidFill>
              </a:rPr>
              <a:t>. </a:t>
            </a:r>
          </a:p>
          <a:p>
            <a:pPr marL="457200" indent="-457200" algn="just">
              <a:lnSpc>
                <a:spcPct val="150000"/>
              </a:lnSpc>
              <a:buFont typeface="Wingdings" pitchFamily="2" charset="2"/>
              <a:buChar char="v"/>
            </a:pPr>
            <a:r>
              <a:rPr lang="en-US" sz="2400" dirty="0" smtClean="0"/>
              <a:t> Such experiments, where we are interested in detecting differences between the means of </a:t>
            </a:r>
            <a:r>
              <a:rPr lang="en-US" sz="2400" b="1" dirty="0" smtClean="0">
                <a:solidFill>
                  <a:srgbClr val="0070C0"/>
                </a:solidFill>
              </a:rPr>
              <a:t>two independent groups </a:t>
            </a:r>
            <a:r>
              <a:rPr lang="en-US" sz="2400" dirty="0" smtClean="0"/>
              <a:t>are called independent samples test    (     - --  )</a:t>
            </a:r>
          </a:p>
          <a:p>
            <a:pPr marL="457200" indent="-457200" algn="just">
              <a:lnSpc>
                <a:spcPct val="150000"/>
              </a:lnSpc>
              <a:buFont typeface="Wingdings" pitchFamily="2" charset="2"/>
              <a:buChar char="v"/>
            </a:pPr>
            <a:r>
              <a:rPr lang="en-GB" sz="2400" dirty="0" smtClean="0"/>
              <a:t>The t-test is used to determine whether sample has </a:t>
            </a:r>
            <a:r>
              <a:rPr lang="en-GB" sz="2400" b="1" dirty="0" smtClean="0"/>
              <a:t>different means</a:t>
            </a:r>
            <a:endParaRPr lang="en-US" sz="2400" dirty="0" smtClean="0"/>
          </a:p>
          <a:p>
            <a:pPr marL="457200" indent="-457200" algn="just">
              <a:lnSpc>
                <a:spcPct val="150000"/>
              </a:lnSpc>
              <a:buFont typeface="Wingdings" pitchFamily="2" charset="2"/>
              <a:buChar char="v"/>
            </a:pPr>
            <a:endParaRPr lang="en-US" dirty="0"/>
          </a:p>
        </p:txBody>
      </p:sp>
      <p:sp>
        <p:nvSpPr>
          <p:cNvPr id="522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22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0" y="0"/>
            <a:ext cx="76200" cy="190500"/>
          </a:xfrm>
          <a:prstGeom prst="rect">
            <a:avLst/>
          </a:prstGeom>
          <a:noFill/>
        </p:spPr>
      </p:pic>
      <p:sp>
        <p:nvSpPr>
          <p:cNvPr id="522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2227"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0" y="0"/>
            <a:ext cx="76200" cy="190500"/>
          </a:xfrm>
          <a:prstGeom prst="rect">
            <a:avLst/>
          </a:prstGeom>
          <a:noFill/>
        </p:spPr>
      </p:pic>
      <p:sp>
        <p:nvSpPr>
          <p:cNvPr id="522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2229"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0" y="0"/>
            <a:ext cx="76200" cy="190500"/>
          </a:xfrm>
          <a:prstGeom prst="rect">
            <a:avLst/>
          </a:prstGeom>
          <a:noFill/>
        </p:spPr>
      </p:pic>
      <p:pic>
        <p:nvPicPr>
          <p:cNvPr id="10" name="Picture 9"/>
          <p:cNvPicPr/>
          <p:nvPr/>
        </p:nvPicPr>
        <p:blipFill>
          <a:blip r:embed="rId3"/>
          <a:srcRect l="33597" t="22906" r="64859" b="72875"/>
          <a:stretch>
            <a:fillRect/>
          </a:stretch>
        </p:blipFill>
        <p:spPr bwMode="auto">
          <a:xfrm>
            <a:off x="5791200" y="4343400"/>
            <a:ext cx="304800" cy="457200"/>
          </a:xfrm>
          <a:prstGeom prst="rect">
            <a:avLst/>
          </a:prstGeom>
          <a:noFill/>
          <a:ln w="9525">
            <a:noFill/>
            <a:miter lim="800000"/>
            <a:headEnd/>
            <a:tailEnd/>
          </a:ln>
        </p:spPr>
      </p:pic>
      <p:pic>
        <p:nvPicPr>
          <p:cNvPr id="12" name="Picture 11"/>
          <p:cNvPicPr/>
          <p:nvPr/>
        </p:nvPicPr>
        <p:blipFill>
          <a:blip r:embed="rId4"/>
          <a:srcRect l="33277" t="22423" r="63861" b="73780"/>
          <a:stretch>
            <a:fillRect/>
          </a:stretch>
        </p:blipFill>
        <p:spPr bwMode="auto">
          <a:xfrm>
            <a:off x="6248400" y="4343400"/>
            <a:ext cx="457200" cy="38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305800" cy="2308324"/>
          </a:xfrm>
          <a:prstGeom prst="rect">
            <a:avLst/>
          </a:prstGeom>
        </p:spPr>
        <p:txBody>
          <a:bodyPr wrap="square">
            <a:spAutoFit/>
          </a:bodyPr>
          <a:lstStyle/>
          <a:p>
            <a:pPr>
              <a:lnSpc>
                <a:spcPct val="150000"/>
              </a:lnSpc>
              <a:buFont typeface="Wingdings" pitchFamily="2" charset="2"/>
              <a:buChar char="§"/>
            </a:pPr>
            <a:r>
              <a:rPr lang="en-US" sz="2400" dirty="0"/>
              <a:t>The independent </a:t>
            </a:r>
            <a:r>
              <a:rPr lang="en-US" sz="2400" dirty="0" smtClean="0"/>
              <a:t>t-test </a:t>
            </a:r>
            <a:r>
              <a:rPr lang="en-US" sz="2400" dirty="0"/>
              <a:t>is a method for </a:t>
            </a:r>
            <a:r>
              <a:rPr lang="en-US" sz="2400" dirty="0">
                <a:solidFill>
                  <a:srgbClr val="FF0000"/>
                </a:solidFill>
              </a:rPr>
              <a:t>comparing the mean </a:t>
            </a:r>
            <a:r>
              <a:rPr lang="en-US" sz="2400" dirty="0"/>
              <a:t>of </a:t>
            </a:r>
            <a:r>
              <a:rPr lang="en-US" sz="2400" dirty="0" smtClean="0"/>
              <a:t>one dependent  </a:t>
            </a:r>
            <a:r>
              <a:rPr lang="en-US" sz="2400" dirty="0"/>
              <a:t>variable between two (unrelated) </a:t>
            </a:r>
            <a:r>
              <a:rPr lang="en-US" sz="2400" dirty="0" smtClean="0"/>
              <a:t>groups E.g. </a:t>
            </a:r>
            <a:r>
              <a:rPr lang="en-US" sz="2400" b="1" dirty="0" smtClean="0"/>
              <a:t>sex</a:t>
            </a:r>
          </a:p>
          <a:p>
            <a:pPr>
              <a:lnSpc>
                <a:spcPct val="150000"/>
              </a:lnSpc>
              <a:buFont typeface="Wingdings" pitchFamily="2" charset="2"/>
              <a:buChar char="§"/>
            </a:pPr>
            <a:r>
              <a:rPr lang="en-US" sz="2400" dirty="0" smtClean="0"/>
              <a:t> </a:t>
            </a:r>
            <a:r>
              <a:rPr lang="en-US" sz="2400" dirty="0"/>
              <a:t>For example, you may want to see if </a:t>
            </a:r>
            <a:r>
              <a:rPr lang="en-US" sz="2400" b="1" dirty="0" smtClean="0">
                <a:solidFill>
                  <a:srgbClr val="FF0000"/>
                </a:solidFill>
              </a:rPr>
              <a:t>salary</a:t>
            </a:r>
            <a:r>
              <a:rPr lang="en-US" sz="2400" dirty="0" smtClean="0">
                <a:solidFill>
                  <a:srgbClr val="00B0F0"/>
                </a:solidFill>
              </a:rPr>
              <a:t> </a:t>
            </a:r>
            <a:r>
              <a:rPr lang="en-US" sz="2400" dirty="0" smtClean="0"/>
              <a:t>differs </a:t>
            </a:r>
            <a:r>
              <a:rPr lang="en-US" sz="2400" dirty="0"/>
              <a:t>between </a:t>
            </a:r>
            <a:r>
              <a:rPr lang="en-US" sz="2400" dirty="0" smtClean="0"/>
              <a:t>male and female teachers</a:t>
            </a:r>
            <a:endParaRPr lang="en-US" sz="2400" dirty="0"/>
          </a:p>
        </p:txBody>
      </p:sp>
      <p:pic>
        <p:nvPicPr>
          <p:cNvPr id="1026" name="Picture 2"/>
          <p:cNvPicPr>
            <a:picLocks noChangeAspect="1" noChangeArrowheads="1"/>
          </p:cNvPicPr>
          <p:nvPr/>
        </p:nvPicPr>
        <p:blipFill>
          <a:blip r:embed="rId2"/>
          <a:srcRect/>
          <a:stretch>
            <a:fillRect/>
          </a:stretch>
        </p:blipFill>
        <p:spPr bwMode="auto">
          <a:xfrm>
            <a:off x="990600" y="2819400"/>
            <a:ext cx="2057400" cy="1870273"/>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4648200" y="3048000"/>
            <a:ext cx="2125192" cy="1752600"/>
          </a:xfrm>
          <a:prstGeom prst="rect">
            <a:avLst/>
          </a:prstGeom>
          <a:noFill/>
          <a:ln w="9525">
            <a:noFill/>
            <a:miter lim="800000"/>
            <a:headEnd/>
            <a:tailEnd/>
          </a:ln>
          <a:effectLst/>
        </p:spPr>
      </p:pic>
      <p:sp>
        <p:nvSpPr>
          <p:cNvPr id="5" name="Rectangle 4"/>
          <p:cNvSpPr/>
          <p:nvPr/>
        </p:nvSpPr>
        <p:spPr>
          <a:xfrm>
            <a:off x="304800" y="5181600"/>
            <a:ext cx="3877985" cy="461665"/>
          </a:xfrm>
          <a:prstGeom prst="rect">
            <a:avLst/>
          </a:prstGeom>
        </p:spPr>
        <p:txBody>
          <a:bodyPr wrap="none">
            <a:spAutoFit/>
          </a:bodyPr>
          <a:lstStyle/>
          <a:p>
            <a:r>
              <a:rPr lang="en-US" sz="2400" b="1" u="sng" dirty="0">
                <a:solidFill>
                  <a:srgbClr val="00B0F0"/>
                </a:solidFill>
              </a:rPr>
              <a:t>Mean </a:t>
            </a:r>
            <a:r>
              <a:rPr lang="en-US" sz="2400" b="1" u="sng" dirty="0" smtClean="0">
                <a:solidFill>
                  <a:srgbClr val="00B0F0"/>
                </a:solidFill>
              </a:rPr>
              <a:t>salary </a:t>
            </a:r>
            <a:r>
              <a:rPr lang="en-US" sz="2400" b="1" u="sng" dirty="0">
                <a:solidFill>
                  <a:srgbClr val="00B0F0"/>
                </a:solidFill>
              </a:rPr>
              <a:t>among </a:t>
            </a:r>
            <a:r>
              <a:rPr lang="en-US" sz="2400" b="1" u="sng" dirty="0" smtClean="0">
                <a:solidFill>
                  <a:srgbClr val="00B0F0"/>
                </a:solidFill>
              </a:rPr>
              <a:t>male </a:t>
            </a:r>
            <a:r>
              <a:rPr lang="en-US" sz="2400" b="1" dirty="0">
                <a:solidFill>
                  <a:srgbClr val="00B0F0"/>
                </a:solidFill>
              </a:rPr>
              <a:t>	</a:t>
            </a:r>
          </a:p>
        </p:txBody>
      </p:sp>
      <p:sp>
        <p:nvSpPr>
          <p:cNvPr id="6" name="Rectangle 5"/>
          <p:cNvSpPr/>
          <p:nvPr/>
        </p:nvSpPr>
        <p:spPr>
          <a:xfrm>
            <a:off x="4114800" y="5181600"/>
            <a:ext cx="3877985" cy="461665"/>
          </a:xfrm>
          <a:prstGeom prst="rect">
            <a:avLst/>
          </a:prstGeom>
        </p:spPr>
        <p:txBody>
          <a:bodyPr wrap="none">
            <a:spAutoFit/>
          </a:bodyPr>
          <a:lstStyle/>
          <a:p>
            <a:r>
              <a:rPr lang="en-US" sz="2400" b="1" u="sng" dirty="0" smtClean="0">
                <a:solidFill>
                  <a:srgbClr val="00B0F0"/>
                </a:solidFill>
              </a:rPr>
              <a:t>Mean </a:t>
            </a:r>
            <a:r>
              <a:rPr lang="en-US" sz="2400" b="1" u="sng" dirty="0">
                <a:solidFill>
                  <a:srgbClr val="00B0F0"/>
                </a:solidFill>
              </a:rPr>
              <a:t>salary among </a:t>
            </a:r>
            <a:r>
              <a:rPr lang="en-US" sz="2400" b="1" u="sng" dirty="0" smtClean="0">
                <a:solidFill>
                  <a:srgbClr val="00B0F0"/>
                </a:solidFill>
              </a:rPr>
              <a:t>female</a:t>
            </a:r>
            <a:r>
              <a:rPr lang="en-US" b="1" dirty="0">
                <a:solidFill>
                  <a:srgbClr val="FF0000"/>
                </a:solidFill>
              </a:rPr>
              <a:t>	</a:t>
            </a:r>
          </a:p>
        </p:txBody>
      </p:sp>
      <p:sp>
        <p:nvSpPr>
          <p:cNvPr id="7" name="Rectangle 6"/>
          <p:cNvSpPr/>
          <p:nvPr/>
        </p:nvSpPr>
        <p:spPr>
          <a:xfrm>
            <a:off x="228600" y="2514600"/>
            <a:ext cx="8610600" cy="461665"/>
          </a:xfrm>
          <a:prstGeom prst="rect">
            <a:avLst/>
          </a:prstGeom>
        </p:spPr>
        <p:txBody>
          <a:bodyPr wrap="square">
            <a:spAutoFit/>
          </a:bodyPr>
          <a:lstStyle/>
          <a:p>
            <a:pPr>
              <a:buFont typeface="Wingdings" pitchFamily="2" charset="2"/>
              <a:buChar char="§"/>
            </a:pPr>
            <a:r>
              <a:rPr lang="en-GB" sz="2400" b="1" dirty="0" smtClean="0">
                <a:solidFill>
                  <a:srgbClr val="C00000"/>
                </a:solidFill>
              </a:rPr>
              <a:t> </a:t>
            </a:r>
            <a:endParaRPr lang="en-US" sz="2400" b="1" dirty="0"/>
          </a:p>
        </p:txBody>
      </p:sp>
      <p:sp>
        <p:nvSpPr>
          <p:cNvPr id="8" name="Rectangle 7"/>
          <p:cNvSpPr/>
          <p:nvPr/>
        </p:nvSpPr>
        <p:spPr>
          <a:xfrm>
            <a:off x="152400" y="5562600"/>
            <a:ext cx="8458200" cy="830997"/>
          </a:xfrm>
          <a:prstGeom prst="rect">
            <a:avLst/>
          </a:prstGeom>
        </p:spPr>
        <p:txBody>
          <a:bodyPr wrap="square">
            <a:spAutoFit/>
          </a:bodyPr>
          <a:lstStyle/>
          <a:p>
            <a:pPr marL="55563" lvl="1">
              <a:buFont typeface="Wingdings" pitchFamily="2" charset="2"/>
              <a:buChar char="§"/>
            </a:pPr>
            <a:r>
              <a:rPr lang="en-GB" sz="2400" b="1" dirty="0" smtClean="0">
                <a:solidFill>
                  <a:srgbClr val="7030A0"/>
                </a:solidFill>
              </a:rPr>
              <a:t> </a:t>
            </a:r>
            <a:r>
              <a:rPr lang="en-GB" sz="2400" b="1" dirty="0" smtClean="0"/>
              <a:t>It  tests whether the mean of one sample is different from the mean of another sample  </a:t>
            </a:r>
            <a:endParaRPr lang="en-GB" sz="2400" b="1" i="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371600"/>
            <a:ext cx="7924800" cy="3970318"/>
          </a:xfrm>
          <a:prstGeom prst="rect">
            <a:avLst/>
          </a:prstGeom>
        </p:spPr>
        <p:txBody>
          <a:bodyPr wrap="square">
            <a:spAutoFit/>
          </a:bodyPr>
          <a:lstStyle/>
          <a:p>
            <a:pPr algn="just">
              <a:lnSpc>
                <a:spcPct val="150000"/>
              </a:lnSpc>
            </a:pPr>
            <a:r>
              <a:rPr lang="en-US" sz="2400" dirty="0" smtClean="0"/>
              <a:t>At the outset the null and alternative hypotheses for the independent samples t-test have to be set up. These take the general form:</a:t>
            </a:r>
          </a:p>
          <a:p>
            <a:pPr marL="231775" indent="-231775" algn="just">
              <a:lnSpc>
                <a:spcPct val="150000"/>
              </a:lnSpc>
            </a:pPr>
            <a:r>
              <a:rPr lang="en-US" sz="2400" b="1" dirty="0" smtClean="0">
                <a:solidFill>
                  <a:srgbClr val="FF0000"/>
                </a:solidFill>
              </a:rPr>
              <a:t>H0</a:t>
            </a:r>
            <a:r>
              <a:rPr lang="en-US" sz="2400" dirty="0" smtClean="0"/>
              <a:t>: There is </a:t>
            </a:r>
            <a:r>
              <a:rPr lang="en-US" sz="2400" b="1" dirty="0" smtClean="0"/>
              <a:t>no mean difference </a:t>
            </a:r>
            <a:r>
              <a:rPr lang="en-US" sz="2400" dirty="0" smtClean="0"/>
              <a:t>between </a:t>
            </a:r>
            <a:r>
              <a:rPr lang="en-US" sz="2400" dirty="0" smtClean="0">
                <a:solidFill>
                  <a:srgbClr val="FF0000"/>
                </a:solidFill>
              </a:rPr>
              <a:t>salary</a:t>
            </a:r>
            <a:r>
              <a:rPr lang="en-US" sz="2400" dirty="0" smtClean="0"/>
              <a:t> of male and female teachers</a:t>
            </a:r>
          </a:p>
          <a:p>
            <a:pPr marL="231775" indent="-231775" algn="just">
              <a:lnSpc>
                <a:spcPct val="150000"/>
              </a:lnSpc>
            </a:pPr>
            <a:r>
              <a:rPr lang="en-US" sz="2400" b="1" dirty="0" smtClean="0">
                <a:solidFill>
                  <a:srgbClr val="FF0000"/>
                </a:solidFill>
              </a:rPr>
              <a:t>H1</a:t>
            </a:r>
            <a:r>
              <a:rPr lang="en-US" sz="2400" dirty="0" smtClean="0"/>
              <a:t>: There is  </a:t>
            </a:r>
            <a:r>
              <a:rPr lang="en-US" sz="2400" b="1" dirty="0" smtClean="0"/>
              <a:t>a mean difference </a:t>
            </a:r>
            <a:r>
              <a:rPr lang="en-US" sz="2400" dirty="0" smtClean="0"/>
              <a:t>between </a:t>
            </a:r>
            <a:r>
              <a:rPr lang="en-US" sz="2400" b="1" dirty="0" smtClean="0">
                <a:solidFill>
                  <a:srgbClr val="FF0000"/>
                </a:solidFill>
              </a:rPr>
              <a:t>salary</a:t>
            </a:r>
            <a:r>
              <a:rPr lang="en-US" sz="2400" dirty="0" smtClean="0"/>
              <a:t> of male and female teachers</a:t>
            </a: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609600"/>
            <a:ext cx="8534400" cy="6740307"/>
          </a:xfrm>
          <a:prstGeom prst="rect">
            <a:avLst/>
          </a:prstGeom>
        </p:spPr>
        <p:txBody>
          <a:bodyPr wrap="square">
            <a:spAutoFit/>
          </a:bodyPr>
          <a:lstStyle/>
          <a:p>
            <a:pPr algn="just">
              <a:lnSpc>
                <a:spcPct val="150000"/>
              </a:lnSpc>
            </a:pPr>
            <a:r>
              <a:rPr lang="en-US" sz="2400" b="1" i="1" dirty="0" smtClean="0"/>
              <a:t>Assumptions </a:t>
            </a:r>
          </a:p>
          <a:p>
            <a:pPr marL="457200" indent="-457200" algn="just">
              <a:lnSpc>
                <a:spcPct val="150000"/>
              </a:lnSpc>
              <a:buAutoNum type="arabicPeriod"/>
            </a:pPr>
            <a:r>
              <a:rPr lang="en-US" sz="2400" b="1" dirty="0" smtClean="0">
                <a:solidFill>
                  <a:srgbClr val="FF0000"/>
                </a:solidFill>
                <a:latin typeface="Arial"/>
                <a:ea typeface="Times New Roman"/>
              </a:rPr>
              <a:t>Homogeneity of variances</a:t>
            </a:r>
            <a:r>
              <a:rPr lang="en-US" sz="2400" dirty="0" smtClean="0">
                <a:solidFill>
                  <a:prstClr val="black"/>
                </a:solidFill>
                <a:latin typeface="Arial"/>
                <a:ea typeface="Times New Roman"/>
              </a:rPr>
              <a:t>. </a:t>
            </a:r>
          </a:p>
          <a:p>
            <a:pPr marL="744538" indent="-349250" algn="just">
              <a:lnSpc>
                <a:spcPct val="150000"/>
              </a:lnSpc>
              <a:buFont typeface="Wingdings" pitchFamily="2" charset="2"/>
              <a:buChar char="Ø"/>
            </a:pPr>
            <a:r>
              <a:rPr lang="en-US" sz="2400" dirty="0" smtClean="0">
                <a:solidFill>
                  <a:prstClr val="black"/>
                </a:solidFill>
                <a:latin typeface="Arial"/>
              </a:rPr>
              <a:t> </a:t>
            </a:r>
            <a:r>
              <a:rPr lang="en-US" sz="2400" dirty="0" smtClean="0"/>
              <a:t>The homogeneity of variance option gives you </a:t>
            </a:r>
            <a:r>
              <a:rPr lang="en-US" sz="2400" b="1" dirty="0" err="1" smtClean="0"/>
              <a:t>Levene’s</a:t>
            </a:r>
            <a:r>
              <a:rPr lang="en-US" sz="2400" b="1" dirty="0" smtClean="0"/>
              <a:t> test </a:t>
            </a:r>
            <a:r>
              <a:rPr lang="en-US" sz="2400" dirty="0" smtClean="0"/>
              <a:t>for similar variances</a:t>
            </a:r>
          </a:p>
          <a:p>
            <a:pPr marL="687388" indent="-292100" algn="just">
              <a:lnSpc>
                <a:spcPct val="150000"/>
              </a:lnSpc>
              <a:buFont typeface="Wingdings" pitchFamily="2" charset="2"/>
              <a:buChar char="Ø"/>
            </a:pPr>
            <a:r>
              <a:rPr lang="en-US" sz="2400" dirty="0" smtClean="0"/>
              <a:t> Check the significance value (Sig.) for </a:t>
            </a:r>
            <a:r>
              <a:rPr lang="en-US" sz="2400" dirty="0" err="1" smtClean="0"/>
              <a:t>Levene’s</a:t>
            </a:r>
            <a:r>
              <a:rPr lang="en-US" sz="2400" dirty="0" smtClean="0"/>
              <a:t> test. </a:t>
            </a:r>
          </a:p>
          <a:p>
            <a:pPr marL="687388" indent="-292100" algn="just">
              <a:lnSpc>
                <a:spcPct val="150000"/>
              </a:lnSpc>
              <a:buFont typeface="Wingdings" pitchFamily="2" charset="2"/>
              <a:buChar char="Ø"/>
            </a:pPr>
            <a:r>
              <a:rPr lang="en-US" sz="2400" dirty="0" smtClean="0"/>
              <a:t> If this number is </a:t>
            </a:r>
            <a:r>
              <a:rPr lang="en-US" sz="2400" i="1" dirty="0" smtClean="0"/>
              <a:t>greater than 0.05 (e.g. 0.09, 0.12, 0.28)</a:t>
            </a:r>
          </a:p>
          <a:p>
            <a:pPr marL="687388" indent="-292100" algn="just">
              <a:lnSpc>
                <a:spcPct val="150000"/>
              </a:lnSpc>
              <a:buFont typeface="Wingdings" pitchFamily="2" charset="2"/>
              <a:buChar char="Ø"/>
            </a:pPr>
            <a:r>
              <a:rPr lang="en-US" sz="2400" dirty="0" smtClean="0"/>
              <a:t>then you have </a:t>
            </a:r>
            <a:r>
              <a:rPr lang="en-US" sz="2400" i="1" dirty="0" smtClean="0"/>
              <a:t>not violated the assumption </a:t>
            </a:r>
            <a:r>
              <a:rPr lang="en-US" sz="2400" dirty="0" smtClean="0"/>
              <a:t>of homogeneity of variance</a:t>
            </a:r>
          </a:p>
          <a:p>
            <a:pPr marL="2682875" indent="-2682875" algn="just">
              <a:lnSpc>
                <a:spcPct val="150000"/>
              </a:lnSpc>
            </a:pPr>
            <a:r>
              <a:rPr lang="en-US" sz="2400" b="1" dirty="0" smtClean="0"/>
              <a:t>2. </a:t>
            </a:r>
            <a:r>
              <a:rPr lang="en-US" sz="2400" b="1" u="sng" dirty="0" smtClean="0">
                <a:solidFill>
                  <a:srgbClr val="FF0000"/>
                </a:solidFill>
              </a:rPr>
              <a:t>Your </a:t>
            </a:r>
            <a:r>
              <a:rPr lang="en-US" sz="2400" b="1" u="sng" dirty="0">
                <a:solidFill>
                  <a:srgbClr val="FF0000"/>
                </a:solidFill>
              </a:rPr>
              <a:t>dependent variable should be </a:t>
            </a:r>
            <a:r>
              <a:rPr lang="en-US" sz="2400" b="1" u="sng" dirty="0" smtClean="0">
                <a:solidFill>
                  <a:srgbClr val="FF0000"/>
                </a:solidFill>
              </a:rPr>
              <a:t>continuous</a:t>
            </a:r>
            <a:endParaRPr lang="en-US" sz="2400" dirty="0" smtClean="0"/>
          </a:p>
          <a:p>
            <a:pPr algn="just">
              <a:lnSpc>
                <a:spcPct val="150000"/>
              </a:lnSpc>
              <a:buFont typeface="Wingdings" pitchFamily="2" charset="2"/>
              <a:buChar char="§"/>
            </a:pPr>
            <a:r>
              <a:rPr lang="en-US" sz="2400" dirty="0" smtClean="0"/>
              <a:t>For </a:t>
            </a:r>
            <a:r>
              <a:rPr lang="en-US" sz="2400" dirty="0"/>
              <a:t>example: </a:t>
            </a:r>
            <a:r>
              <a:rPr lang="en-US" sz="2400" dirty="0" smtClean="0"/>
              <a:t>Income</a:t>
            </a:r>
            <a:r>
              <a:rPr lang="en-US" sz="2400" dirty="0"/>
              <a:t>, height, weight, number of years of schooling, and so on. </a:t>
            </a:r>
            <a:endParaRPr lang="en-US" sz="2400" dirty="0" smtClean="0"/>
          </a:p>
          <a:p>
            <a:pPr algn="just">
              <a:lnSpc>
                <a:spcPct val="150000"/>
              </a:lnSpc>
            </a:pPr>
            <a:endParaRPr lang="en-US" sz="2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513091"/>
            <a:ext cx="8001000" cy="3970318"/>
          </a:xfrm>
          <a:prstGeom prst="rect">
            <a:avLst/>
          </a:prstGeom>
        </p:spPr>
        <p:txBody>
          <a:bodyPr wrap="square">
            <a:spAutoFit/>
          </a:bodyPr>
          <a:lstStyle/>
          <a:p>
            <a:pPr algn="just">
              <a:lnSpc>
                <a:spcPct val="150000"/>
              </a:lnSpc>
            </a:pPr>
            <a:r>
              <a:rPr lang="en-US" sz="2400" b="1" u="sng" dirty="0" smtClean="0">
                <a:solidFill>
                  <a:srgbClr val="FF0000"/>
                </a:solidFill>
              </a:rPr>
              <a:t>3. Your independent variable should be categorical </a:t>
            </a:r>
            <a:r>
              <a:rPr lang="en-US" sz="2400" dirty="0" smtClean="0"/>
              <a:t>and </a:t>
            </a:r>
            <a:r>
              <a:rPr lang="en-US" sz="2400" dirty="0" smtClean="0">
                <a:solidFill>
                  <a:srgbClr val="FF0000"/>
                </a:solidFill>
              </a:rPr>
              <a:t>unrelated </a:t>
            </a:r>
            <a:r>
              <a:rPr lang="en-US" sz="2400" dirty="0" smtClean="0"/>
              <a:t>consist of </a:t>
            </a:r>
            <a:r>
              <a:rPr lang="en-US" sz="2400" b="1" dirty="0" smtClean="0">
                <a:solidFill>
                  <a:srgbClr val="00B0F0"/>
                </a:solidFill>
              </a:rPr>
              <a:t>only two groups. </a:t>
            </a:r>
          </a:p>
          <a:p>
            <a:pPr algn="just">
              <a:lnSpc>
                <a:spcPct val="150000"/>
              </a:lnSpc>
              <a:buFont typeface="Wingdings" pitchFamily="2" charset="2"/>
              <a:buChar char="§"/>
            </a:pPr>
            <a:r>
              <a:rPr lang="en-US" sz="2400" dirty="0" smtClean="0"/>
              <a:t>Unrelated means that the two groups should be </a:t>
            </a:r>
            <a:r>
              <a:rPr lang="en-US" sz="2400" b="1" dirty="0" smtClean="0"/>
              <a:t>mutually exclusive</a:t>
            </a:r>
            <a:r>
              <a:rPr lang="en-US" sz="2400" dirty="0" smtClean="0"/>
              <a:t>: </a:t>
            </a:r>
          </a:p>
          <a:p>
            <a:pPr algn="just">
              <a:lnSpc>
                <a:spcPct val="150000"/>
              </a:lnSpc>
              <a:buFont typeface="Wingdings" pitchFamily="2" charset="2"/>
              <a:buChar char="§"/>
            </a:pPr>
            <a:r>
              <a:rPr lang="en-US" sz="2400" dirty="0" smtClean="0"/>
              <a:t>no individual can be  found in both groups at a time. </a:t>
            </a:r>
          </a:p>
          <a:p>
            <a:pPr algn="just">
              <a:lnSpc>
                <a:spcPct val="150000"/>
              </a:lnSpc>
              <a:buFont typeface="Wingdings" pitchFamily="2" charset="2"/>
              <a:buChar char="§"/>
            </a:pPr>
            <a:r>
              <a:rPr lang="en-US" sz="2400" dirty="0" smtClean="0"/>
              <a:t>For example: </a:t>
            </a:r>
            <a:r>
              <a:rPr lang="en-US" sz="2400" b="1" dirty="0" smtClean="0"/>
              <a:t>men vs. women, employed vs. unemployed, and so on. </a:t>
            </a:r>
            <a:r>
              <a:rPr lang="en-US" sz="2400" dirty="0" smtClean="0"/>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2019</TotalTime>
  <Words>2623</Words>
  <Application>Microsoft Office PowerPoint</Application>
  <PresentationFormat>On-screen Show (4:3)</PresentationFormat>
  <Paragraphs>277</Paragraphs>
  <Slides>42</Slides>
  <Notes>2</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 x</dc:creator>
  <cp:lastModifiedBy>Mr x</cp:lastModifiedBy>
  <cp:revision>200</cp:revision>
  <dcterms:created xsi:type="dcterms:W3CDTF">2017-04-01T09:36:02Z</dcterms:created>
  <dcterms:modified xsi:type="dcterms:W3CDTF">2019-08-23T19:03:33Z</dcterms:modified>
</cp:coreProperties>
</file>