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emf" ContentType="image/x-emf"/>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408" r:id="rId2"/>
    <p:sldId id="269" r:id="rId3"/>
    <p:sldId id="377" r:id="rId4"/>
    <p:sldId id="381" r:id="rId5"/>
    <p:sldId id="272" r:id="rId6"/>
    <p:sldId id="407" r:id="rId7"/>
    <p:sldId id="418" r:id="rId8"/>
    <p:sldId id="347" r:id="rId9"/>
    <p:sldId id="419" r:id="rId10"/>
    <p:sldId id="283" r:id="rId11"/>
    <p:sldId id="274" r:id="rId12"/>
    <p:sldId id="414" r:id="rId13"/>
    <p:sldId id="427" r:id="rId14"/>
    <p:sldId id="436" r:id="rId15"/>
    <p:sldId id="310" r:id="rId16"/>
    <p:sldId id="311" r:id="rId17"/>
    <p:sldId id="420" r:id="rId18"/>
    <p:sldId id="314" r:id="rId19"/>
    <p:sldId id="317" r:id="rId20"/>
    <p:sldId id="422" r:id="rId21"/>
    <p:sldId id="319" r:id="rId22"/>
    <p:sldId id="321" r:id="rId23"/>
    <p:sldId id="322" r:id="rId24"/>
    <p:sldId id="325" r:id="rId25"/>
    <p:sldId id="327" r:id="rId26"/>
    <p:sldId id="330" r:id="rId27"/>
    <p:sldId id="331" r:id="rId28"/>
    <p:sldId id="425" r:id="rId29"/>
    <p:sldId id="276" r:id="rId30"/>
    <p:sldId id="439" r:id="rId31"/>
    <p:sldId id="440" r:id="rId32"/>
    <p:sldId id="441" r:id="rId33"/>
    <p:sldId id="360" r:id="rId34"/>
    <p:sldId id="361" r:id="rId35"/>
    <p:sldId id="362" r:id="rId36"/>
    <p:sldId id="363" r:id="rId37"/>
    <p:sldId id="446" r:id="rId38"/>
    <p:sldId id="448" r:id="rId39"/>
    <p:sldId id="449" r:id="rId40"/>
    <p:sldId id="450" r:id="rId41"/>
    <p:sldId id="453" r:id="rId42"/>
    <p:sldId id="454" r:id="rId43"/>
    <p:sldId id="455" r:id="rId44"/>
    <p:sldId id="442" r:id="rId45"/>
    <p:sldId id="458" r:id="rId46"/>
    <p:sldId id="459" r:id="rId47"/>
    <p:sldId id="465" r:id="rId48"/>
    <p:sldId id="461" r:id="rId49"/>
    <p:sldId id="355" r:id="rId50"/>
    <p:sldId id="277" r:id="rId51"/>
    <p:sldId id="462" r:id="rId52"/>
    <p:sldId id="463" r:id="rId53"/>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2" autoAdjust="0"/>
    <p:restoredTop sz="94658" autoAdjust="0"/>
  </p:normalViewPr>
  <p:slideViewPr>
    <p:cSldViewPr>
      <p:cViewPr varScale="1">
        <p:scale>
          <a:sx n="65" d="100"/>
          <a:sy n="65" d="100"/>
        </p:scale>
        <p:origin x="-14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3D804FA5-6831-4D5A-B74F-4CB7733A655E}" type="datetimeFigureOut">
              <a:rPr lang="en-US" smtClean="0"/>
              <a:pPr/>
              <a:t>4/21/2020</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F69D782E-D663-4E43-B84F-6EF562E519C6}"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9D782E-D663-4E43-B84F-6EF562E519C6}"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30DF28C-8582-4362-B06F-029439A6B507}"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9D782E-D663-4E43-B84F-6EF562E519C6}"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Slide Image Placeholder 1"/>
          <p:cNvSpPr>
            <a:spLocks noGrp="1" noRot="1" noChangeAspect="1" noTextEdit="1"/>
          </p:cNvSpPr>
          <p:nvPr>
            <p:ph type="sldImg"/>
          </p:nvPr>
        </p:nvSpPr>
        <p:spPr bwMode="auto">
          <a:noFill/>
          <a:ln>
            <a:solidFill>
              <a:srgbClr val="000000"/>
            </a:solidFill>
            <a:miter lim="800000"/>
            <a:headEnd/>
            <a:tailEnd/>
          </a:ln>
        </p:spPr>
      </p:sp>
      <p:sp>
        <p:nvSpPr>
          <p:cNvPr id="4065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06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B59B45B-0C7C-4968-9A12-A5A3D0417473}"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Slide Image Placeholder 1"/>
          <p:cNvSpPr>
            <a:spLocks noGrp="1" noRot="1" noChangeAspect="1" noTextEdit="1"/>
          </p:cNvSpPr>
          <p:nvPr>
            <p:ph type="sldImg"/>
          </p:nvPr>
        </p:nvSpPr>
        <p:spPr bwMode="auto">
          <a:noFill/>
          <a:ln>
            <a:solidFill>
              <a:srgbClr val="000000"/>
            </a:solidFill>
            <a:miter lim="800000"/>
            <a:headEnd/>
            <a:tailEnd/>
          </a:ln>
        </p:spPr>
      </p:sp>
      <p:sp>
        <p:nvSpPr>
          <p:cNvPr id="4044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04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898F506-80E6-4D8C-A467-868AB352ADCD}"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Slide Image Placeholder 1"/>
          <p:cNvSpPr>
            <a:spLocks noGrp="1" noRot="1" noChangeAspect="1" noTextEdit="1"/>
          </p:cNvSpPr>
          <p:nvPr>
            <p:ph type="sldImg"/>
          </p:nvPr>
        </p:nvSpPr>
        <p:spPr bwMode="auto">
          <a:noFill/>
          <a:ln>
            <a:solidFill>
              <a:srgbClr val="000000"/>
            </a:solidFill>
            <a:miter lim="800000"/>
            <a:headEnd/>
            <a:tailEnd/>
          </a:ln>
        </p:spPr>
      </p:sp>
      <p:sp>
        <p:nvSpPr>
          <p:cNvPr id="4055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05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69856E2-A7BC-4332-8F45-61BDE3387FAB}"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a:defRPr/>
            </a:pPr>
            <a:endParaRPr lang="en-US" sz="1100" dirty="0"/>
          </a:p>
        </p:txBody>
      </p:sp>
      <p:sp>
        <p:nvSpPr>
          <p:cNvPr id="407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06C20D-F132-474A-83CA-25A84B7058A3}"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9D782E-D663-4E43-B84F-6EF562E519C6}"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9D782E-D663-4E43-B84F-6EF562E519C6}"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9D782E-D663-4E43-B84F-6EF562E519C6}"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30DF28C-8582-4362-B06F-029439A6B507}"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9D782E-D663-4E43-B84F-6EF562E519C6}"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Slide Image Placeholder 1"/>
          <p:cNvSpPr>
            <a:spLocks noGrp="1" noRot="1" noChangeAspect="1" noTextEdit="1"/>
          </p:cNvSpPr>
          <p:nvPr>
            <p:ph type="sldImg"/>
          </p:nvPr>
        </p:nvSpPr>
        <p:spPr bwMode="auto">
          <a:noFill/>
          <a:ln>
            <a:solidFill>
              <a:srgbClr val="000000"/>
            </a:solidFill>
            <a:miter lim="800000"/>
            <a:headEnd/>
            <a:tailEnd/>
          </a:ln>
        </p:spPr>
      </p:sp>
      <p:sp>
        <p:nvSpPr>
          <p:cNvPr id="403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03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87DCA73-AC24-4D02-B652-58B72E3C7DD3}" type="slidenum">
              <a:rPr lang="en-US" smtClean="0"/>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44</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45</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9D782E-D663-4E43-B84F-6EF562E519C6}" type="slidenum">
              <a:rPr lang="en-US" smtClean="0"/>
              <a:pPr/>
              <a:t>46</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47</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48</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49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9D782E-D663-4E43-B84F-6EF562E519C6}" type="slidenum">
              <a:rPr lang="en-US" smtClean="0"/>
              <a:pPr/>
              <a:t>5</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9D782E-D663-4E43-B84F-6EF562E519C6}" type="slidenum">
              <a:rPr lang="en-US" smtClean="0"/>
              <a:pPr/>
              <a:t>50</a:t>
            </a:fld>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51</a:t>
            </a:fld>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52</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9D782E-D663-4E43-B84F-6EF562E519C6}"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Slide Image Placeholder 1"/>
          <p:cNvSpPr>
            <a:spLocks noGrp="1" noRot="1" noChangeAspect="1" noTextEdit="1"/>
          </p:cNvSpPr>
          <p:nvPr>
            <p:ph type="sldImg"/>
          </p:nvPr>
        </p:nvSpPr>
        <p:spPr bwMode="auto">
          <a:noFill/>
          <a:ln>
            <a:solidFill>
              <a:srgbClr val="000000"/>
            </a:solidFill>
            <a:miter lim="800000"/>
            <a:headEnd/>
            <a:tailEnd/>
          </a:ln>
        </p:spPr>
      </p:sp>
      <p:sp>
        <p:nvSpPr>
          <p:cNvPr id="4136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z="1000" dirty="0" smtClean="0"/>
          </a:p>
        </p:txBody>
      </p:sp>
      <p:sp>
        <p:nvSpPr>
          <p:cNvPr id="413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B74BE40-B02E-4528-B750-20715DD8AED7}"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9D782E-D663-4E43-B84F-6EF562E519C6}"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9D782E-D663-4E43-B84F-6EF562E519C6}"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F79777-CD8E-49AB-923D-90B65618999C}" type="datetimeFigureOut">
              <a:rPr lang="en-US" smtClean="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A388BB-B67C-4823-A272-94388F628F2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79777-CD8E-49AB-923D-90B65618999C}" type="datetimeFigureOut">
              <a:rPr lang="en-US" smtClean="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A388BB-B67C-4823-A272-94388F628F2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79777-CD8E-49AB-923D-90B65618999C}" type="datetimeFigureOut">
              <a:rPr lang="en-US" smtClean="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A388BB-B67C-4823-A272-94388F628F2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79777-CD8E-49AB-923D-90B65618999C}" type="datetimeFigureOut">
              <a:rPr lang="en-US" smtClean="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A388BB-B67C-4823-A272-94388F628F2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F79777-CD8E-49AB-923D-90B65618999C}" type="datetimeFigureOut">
              <a:rPr lang="en-US" smtClean="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A388BB-B67C-4823-A272-94388F628F2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F79777-CD8E-49AB-923D-90B65618999C}" type="datetimeFigureOut">
              <a:rPr lang="en-US" smtClean="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A388BB-B67C-4823-A272-94388F628F2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F79777-CD8E-49AB-923D-90B65618999C}" type="datetimeFigureOut">
              <a:rPr lang="en-US" smtClean="0"/>
              <a:pPr/>
              <a:t>4/21/2020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8A388BB-B67C-4823-A272-94388F628F2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F79777-CD8E-49AB-923D-90B65618999C}" type="datetimeFigureOut">
              <a:rPr lang="en-US" smtClean="0"/>
              <a:pPr/>
              <a:t>4/21/2020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A388BB-B67C-4823-A272-94388F628F2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F79777-CD8E-49AB-923D-90B65618999C}" type="datetimeFigureOut">
              <a:rPr lang="en-US" smtClean="0"/>
              <a:pPr/>
              <a:t>4/21/2020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8A388BB-B67C-4823-A272-94388F628F2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F79777-CD8E-49AB-923D-90B65618999C}" type="datetimeFigureOut">
              <a:rPr lang="en-US" smtClean="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A388BB-B67C-4823-A272-94388F628F2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F79777-CD8E-49AB-923D-90B65618999C}" type="datetimeFigureOut">
              <a:rPr lang="en-US" smtClean="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A388BB-B67C-4823-A272-94388F628F2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79777-CD8E-49AB-923D-90B65618999C}" type="datetimeFigureOut">
              <a:rPr lang="en-US" smtClean="0"/>
              <a:pPr/>
              <a:t>4/21/2020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A388BB-B67C-4823-A272-94388F628F2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b="1" dirty="0" smtClean="0"/>
              <a:t>5</a:t>
            </a:r>
            <a:r>
              <a:rPr lang="en-US" sz="2400" b="1" dirty="0" smtClean="0"/>
              <a:t>. </a:t>
            </a:r>
            <a:r>
              <a:rPr lang="en-US" sz="2400" b="1" dirty="0" smtClean="0"/>
              <a:t>Hazard, risk and capacity Assessment </a:t>
            </a:r>
            <a:endParaRPr lang="en-US" sz="2400" b="1" dirty="0"/>
          </a:p>
        </p:txBody>
      </p:sp>
      <p:sp>
        <p:nvSpPr>
          <p:cNvPr id="3" name="Content Placeholder 2"/>
          <p:cNvSpPr>
            <a:spLocks noGrp="1"/>
          </p:cNvSpPr>
          <p:nvPr>
            <p:ph idx="1"/>
          </p:nvPr>
        </p:nvSpPr>
        <p:spPr>
          <a:xfrm>
            <a:off x="304800" y="685800"/>
            <a:ext cx="8534400" cy="5943600"/>
          </a:xfrm>
        </p:spPr>
        <p:txBody>
          <a:bodyPr>
            <a:normAutofit/>
          </a:bodyPr>
          <a:lstStyle/>
          <a:p>
            <a:pPr marL="176213" indent="-176213" algn="just">
              <a:buFont typeface="Wingdings" pitchFamily="2" charset="2"/>
              <a:buChar char="§"/>
            </a:pPr>
            <a:r>
              <a:rPr lang="en-US" sz="2200" dirty="0" smtClean="0"/>
              <a:t>Hazard assessment (HA) is the process of estimating, for defined areas, the probabilities of the occurrence of potentially-damaging phenomena of given magnitudes within a specified period of time.</a:t>
            </a:r>
          </a:p>
          <a:p>
            <a:pPr marL="176213" indent="-176213" algn="just">
              <a:buFont typeface="Wingdings" pitchFamily="2" charset="2"/>
              <a:buChar char="§"/>
            </a:pPr>
            <a:r>
              <a:rPr lang="en-US" sz="2200" dirty="0" smtClean="0"/>
              <a:t>HA is a methodology of studying the nature of hazards determining its essential features and impact.  </a:t>
            </a:r>
          </a:p>
          <a:p>
            <a:pPr marL="176213" indent="-176213" algn="just">
              <a:buFont typeface="Wingdings" pitchFamily="2" charset="2"/>
              <a:buChar char="§"/>
            </a:pPr>
            <a:r>
              <a:rPr lang="en-US" sz="2200" dirty="0" smtClean="0"/>
              <a:t> HA involves analysis of:</a:t>
            </a:r>
          </a:p>
          <a:p>
            <a:pPr marL="574675" lvl="2" indent="-234950" algn="just">
              <a:buFont typeface="Wingdings" pitchFamily="2" charset="2"/>
              <a:buChar char="ü"/>
            </a:pPr>
            <a:r>
              <a:rPr lang="en-US" sz="2200" dirty="0" smtClean="0"/>
              <a:t> formal and informal historical records,</a:t>
            </a:r>
          </a:p>
          <a:p>
            <a:pPr marL="574675" lvl="2" indent="-234950" algn="just">
              <a:buFont typeface="Wingdings" pitchFamily="2" charset="2"/>
              <a:buChar char="ü"/>
            </a:pPr>
            <a:r>
              <a:rPr lang="en-US" sz="2200" dirty="0" smtClean="0"/>
              <a:t>skilled interpretation of existing, topographical, geological, geomorphologic, and hydrological and land use maps.</a:t>
            </a:r>
          </a:p>
          <a:p>
            <a:pPr marL="574675" lvl="2" indent="-234950" algn="just">
              <a:buFont typeface="Wingdings" pitchFamily="2" charset="2"/>
              <a:buChar char="ü"/>
            </a:pPr>
            <a:r>
              <a:rPr lang="en-US" sz="2200" dirty="0" smtClean="0"/>
              <a:t> Social, economic, and political conditions</a:t>
            </a:r>
          </a:p>
          <a:p>
            <a:pPr marL="176213" lvl="1" indent="-176213" algn="just">
              <a:buFont typeface="Wingdings" pitchFamily="2" charset="2"/>
              <a:buChar char="§"/>
            </a:pPr>
            <a:r>
              <a:rPr lang="en-US" sz="2400" dirty="0" smtClean="0"/>
              <a:t>The purpose of hazard assessment is to create awareness on the existence of risk and vulnerability at community level. </a:t>
            </a:r>
          </a:p>
          <a:p>
            <a:pPr marL="176213" indent="-176213" algn="just">
              <a:buFont typeface="Wingdings" pitchFamily="2" charset="2"/>
              <a:buChar char="§"/>
            </a:pPr>
            <a:r>
              <a:rPr lang="en-US" sz="2800" b="1" dirty="0" smtClean="0"/>
              <a:t>Skills required of community practitioners </a:t>
            </a:r>
          </a:p>
          <a:p>
            <a:pPr marL="176213" indent="-176213" algn="just">
              <a:buFont typeface="Wingdings" pitchFamily="2" charset="2"/>
              <a:buChar char="§"/>
            </a:pPr>
            <a:r>
              <a:rPr lang="en-US" sz="2200" dirty="0" smtClean="0"/>
              <a:t>To</a:t>
            </a:r>
            <a:r>
              <a:rPr lang="en-US" sz="2400" dirty="0" smtClean="0"/>
              <a:t> be an effective community practitioner requires a unique set of skills, experience and knowledge.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5257800" cy="228600"/>
          </a:xfrm>
        </p:spPr>
        <p:txBody>
          <a:bodyPr>
            <a:noAutofit/>
          </a:bodyPr>
          <a:lstStyle/>
          <a:p>
            <a:pPr algn="l"/>
            <a:r>
              <a:rPr lang="en-US" sz="2400" b="1" dirty="0" smtClean="0"/>
              <a:t>Pair-wise ranking</a:t>
            </a:r>
            <a:endParaRPr lang="en-US" sz="2400" b="1" dirty="0"/>
          </a:p>
        </p:txBody>
      </p:sp>
      <p:graphicFrame>
        <p:nvGraphicFramePr>
          <p:cNvPr id="5" name="Table 4"/>
          <p:cNvGraphicFramePr>
            <a:graphicFrameLocks noGrp="1"/>
          </p:cNvGraphicFramePr>
          <p:nvPr/>
        </p:nvGraphicFramePr>
        <p:xfrm>
          <a:off x="228600" y="685800"/>
          <a:ext cx="8075203" cy="5139327"/>
        </p:xfrm>
        <a:graphic>
          <a:graphicData uri="http://schemas.openxmlformats.org/drawingml/2006/table">
            <a:tbl>
              <a:tblPr firstRow="1" bandRow="1">
                <a:tableStyleId>{5C22544A-7EE6-4342-B048-85BDC9FD1C3A}</a:tableStyleId>
              </a:tblPr>
              <a:tblGrid>
                <a:gridCol w="1280492"/>
                <a:gridCol w="1234108"/>
                <a:gridCol w="990600"/>
                <a:gridCol w="1143000"/>
                <a:gridCol w="990600"/>
                <a:gridCol w="1066800"/>
                <a:gridCol w="609600"/>
                <a:gridCol w="760003"/>
              </a:tblGrid>
              <a:tr h="948326">
                <a:tc>
                  <a:txBody>
                    <a:bodyPr/>
                    <a:lstStyle/>
                    <a:p>
                      <a:r>
                        <a:rPr lang="en-US" dirty="0" smtClean="0"/>
                        <a:t>Hazard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Drought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Flood </a:t>
                      </a:r>
                    </a:p>
                    <a:p>
                      <a:endParaRPr lang="en-US" dirty="0"/>
                    </a:p>
                  </a:txBody>
                  <a:tcPr/>
                </a:tc>
                <a:tc>
                  <a:txBody>
                    <a:bodyPr/>
                    <a:lstStyle/>
                    <a:p>
                      <a:r>
                        <a:rPr lang="en-US" dirty="0" smtClean="0"/>
                        <a:t>H.D</a:t>
                      </a:r>
                      <a:endParaRPr lang="en-US" dirty="0"/>
                    </a:p>
                  </a:txBody>
                  <a:tcPr/>
                </a:tc>
                <a:tc>
                  <a:txBody>
                    <a:bodyPr/>
                    <a:lstStyle/>
                    <a:p>
                      <a:r>
                        <a:rPr lang="en-US" dirty="0" smtClean="0"/>
                        <a:t>L.D</a:t>
                      </a:r>
                      <a:endParaRPr lang="en-US" dirty="0"/>
                    </a:p>
                  </a:txBody>
                  <a:tcPr/>
                </a:tc>
                <a:tc>
                  <a:txBody>
                    <a:bodyPr/>
                    <a:lstStyle/>
                    <a:p>
                      <a:r>
                        <a:rPr lang="en-US" dirty="0" smtClean="0"/>
                        <a:t>Conflict </a:t>
                      </a:r>
                      <a:endParaRPr lang="en-US" dirty="0"/>
                    </a:p>
                  </a:txBody>
                  <a:tcPr/>
                </a:tc>
                <a:tc>
                  <a:txBody>
                    <a:bodyPr/>
                    <a:lstStyle/>
                    <a:p>
                      <a:r>
                        <a:rPr lang="en-US" dirty="0" smtClean="0"/>
                        <a:t>Score </a:t>
                      </a:r>
                      <a:endParaRPr lang="en-US" dirty="0"/>
                    </a:p>
                  </a:txBody>
                  <a:tcPr/>
                </a:tc>
                <a:tc>
                  <a:txBody>
                    <a:bodyPr/>
                    <a:lstStyle/>
                    <a:p>
                      <a:r>
                        <a:rPr lang="en-US" dirty="0" smtClean="0"/>
                        <a:t>Rank </a:t>
                      </a:r>
                      <a:endParaRPr lang="en-US" dirty="0"/>
                    </a:p>
                  </a:txBody>
                  <a:tcPr/>
                </a:tc>
              </a:tr>
              <a:tr h="497562">
                <a:tc>
                  <a:txBody>
                    <a:bodyPr/>
                    <a:lstStyle/>
                    <a:p>
                      <a:r>
                        <a:rPr lang="en-US" dirty="0" smtClean="0"/>
                        <a:t>Drought </a:t>
                      </a:r>
                      <a:endParaRPr lang="en-US" dirty="0"/>
                    </a:p>
                  </a:txBody>
                  <a:tcPr/>
                </a:tc>
                <a:tc>
                  <a:txBody>
                    <a:bodyPr/>
                    <a:lstStyle/>
                    <a:p>
                      <a:r>
                        <a:rPr lang="en-US" dirty="0" smtClean="0"/>
                        <a:t>-</a:t>
                      </a:r>
                      <a:endParaRPr lang="en-US" dirty="0"/>
                    </a:p>
                  </a:txBody>
                  <a:tcPr/>
                </a:tc>
                <a:tc>
                  <a:txBody>
                    <a:bodyPr/>
                    <a:lstStyle/>
                    <a:p>
                      <a:r>
                        <a:rPr lang="en-US" dirty="0" err="1" smtClean="0"/>
                        <a:t>dddff</a:t>
                      </a:r>
                      <a:endParaRPr lang="en-US" dirty="0"/>
                    </a:p>
                  </a:txBody>
                  <a:tcPr/>
                </a:tc>
                <a:tc>
                  <a:txBody>
                    <a:bodyPr/>
                    <a:lstStyle/>
                    <a:p>
                      <a:r>
                        <a:rPr lang="en-US" dirty="0" err="1" smtClean="0"/>
                        <a:t>dddhhh</a:t>
                      </a:r>
                      <a:endParaRPr lang="en-US" dirty="0"/>
                    </a:p>
                  </a:txBody>
                  <a:tcPr/>
                </a:tc>
                <a:tc>
                  <a:txBody>
                    <a:bodyPr/>
                    <a:lstStyle/>
                    <a:p>
                      <a:r>
                        <a:rPr lang="en-US" dirty="0" err="1" smtClean="0"/>
                        <a:t>dddddd</a:t>
                      </a:r>
                      <a:endParaRPr lang="en-US" dirty="0"/>
                    </a:p>
                  </a:txBody>
                  <a:tcPr/>
                </a:tc>
                <a:tc>
                  <a:txBody>
                    <a:bodyPr/>
                    <a:lstStyle/>
                    <a:p>
                      <a:r>
                        <a:rPr lang="en-US" dirty="0" smtClean="0"/>
                        <a:t>d</a:t>
                      </a:r>
                      <a:endParaRPr lang="en-US" dirty="0"/>
                    </a:p>
                  </a:txBody>
                  <a:tcPr/>
                </a:tc>
                <a:tc>
                  <a:txBody>
                    <a:bodyPr/>
                    <a:lstStyle/>
                    <a:p>
                      <a:endParaRPr lang="en-US" dirty="0"/>
                    </a:p>
                  </a:txBody>
                  <a:tcPr/>
                </a:tc>
                <a:tc>
                  <a:txBody>
                    <a:bodyPr/>
                    <a:lstStyle/>
                    <a:p>
                      <a:endParaRPr lang="en-US" dirty="0"/>
                    </a:p>
                  </a:txBody>
                  <a:tcPr/>
                </a:tc>
              </a:tr>
              <a:tr h="468856">
                <a:tc>
                  <a:txBody>
                    <a:bodyPr/>
                    <a:lstStyle/>
                    <a:p>
                      <a:r>
                        <a:rPr lang="en-US" dirty="0" smtClean="0"/>
                        <a:t>Flood </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err="1" smtClean="0"/>
                        <a:t>hhfff</a:t>
                      </a:r>
                      <a:endParaRPr lang="en-US" dirty="0"/>
                    </a:p>
                  </a:txBody>
                  <a:tcPr/>
                </a:tc>
                <a:tc>
                  <a:txBody>
                    <a:bodyPr/>
                    <a:lstStyle/>
                    <a:p>
                      <a:r>
                        <a:rPr lang="en-US" dirty="0" smtClean="0"/>
                        <a:t>l</a:t>
                      </a:r>
                      <a:endParaRPr lang="en-US" dirty="0"/>
                    </a:p>
                  </a:txBody>
                  <a:tcPr/>
                </a:tc>
                <a:tc>
                  <a:txBody>
                    <a:bodyPr/>
                    <a:lstStyle/>
                    <a:p>
                      <a:r>
                        <a:rPr lang="en-US" dirty="0" smtClean="0"/>
                        <a:t>c</a:t>
                      </a:r>
                      <a:endParaRPr lang="en-US" dirty="0"/>
                    </a:p>
                  </a:txBody>
                  <a:tcPr/>
                </a:tc>
                <a:tc>
                  <a:txBody>
                    <a:bodyPr/>
                    <a:lstStyle/>
                    <a:p>
                      <a:endParaRPr lang="en-US" dirty="0"/>
                    </a:p>
                  </a:txBody>
                  <a:tcPr/>
                </a:tc>
                <a:tc>
                  <a:txBody>
                    <a:bodyPr/>
                    <a:lstStyle/>
                    <a:p>
                      <a:endParaRPr lang="en-US" dirty="0"/>
                    </a:p>
                  </a:txBody>
                  <a:tcPr/>
                </a:tc>
              </a:tr>
              <a:tr h="870733">
                <a:tc>
                  <a:txBody>
                    <a:bodyPr/>
                    <a:lstStyle/>
                    <a:p>
                      <a:r>
                        <a:rPr lang="en-US" dirty="0" smtClean="0"/>
                        <a:t>Human disease </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err="1" smtClean="0"/>
                        <a:t>lhh</a:t>
                      </a:r>
                      <a:endParaRPr lang="en-US" dirty="0"/>
                    </a:p>
                  </a:txBody>
                  <a:tcPr/>
                </a:tc>
                <a:tc>
                  <a:txBody>
                    <a:bodyPr/>
                    <a:lstStyle/>
                    <a:p>
                      <a:r>
                        <a:rPr lang="en-US" dirty="0" smtClean="0"/>
                        <a:t>h</a:t>
                      </a:r>
                      <a:endParaRPr lang="en-US" dirty="0"/>
                    </a:p>
                  </a:txBody>
                  <a:tcPr/>
                </a:tc>
                <a:tc>
                  <a:txBody>
                    <a:bodyPr/>
                    <a:lstStyle/>
                    <a:p>
                      <a:endParaRPr lang="en-US" dirty="0"/>
                    </a:p>
                  </a:txBody>
                  <a:tcPr/>
                </a:tc>
                <a:tc>
                  <a:txBody>
                    <a:bodyPr/>
                    <a:lstStyle/>
                    <a:p>
                      <a:endParaRPr lang="en-US" dirty="0"/>
                    </a:p>
                  </a:txBody>
                  <a:tcPr/>
                </a:tc>
              </a:tr>
              <a:tr h="1176925">
                <a:tc>
                  <a:txBody>
                    <a:bodyPr/>
                    <a:lstStyle/>
                    <a:p>
                      <a:r>
                        <a:rPr lang="en-US" dirty="0" smtClean="0"/>
                        <a:t>Livestock disease</a:t>
                      </a:r>
                      <a:r>
                        <a:rPr lang="en-US" baseline="0" dirty="0" smtClean="0"/>
                        <a:t> </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l</a:t>
                      </a:r>
                      <a:endParaRPr lang="en-US" dirty="0"/>
                    </a:p>
                  </a:txBody>
                  <a:tcPr/>
                </a:tc>
                <a:tc>
                  <a:txBody>
                    <a:bodyPr/>
                    <a:lstStyle/>
                    <a:p>
                      <a:endParaRPr lang="en-US" dirty="0"/>
                    </a:p>
                  </a:txBody>
                  <a:tcPr/>
                </a:tc>
                <a:tc>
                  <a:txBody>
                    <a:bodyPr/>
                    <a:lstStyle/>
                    <a:p>
                      <a:endParaRPr lang="en-US" dirty="0"/>
                    </a:p>
                  </a:txBody>
                  <a:tcPr/>
                </a:tc>
              </a:tr>
              <a:tr h="1176925">
                <a:tc>
                  <a:txBody>
                    <a:bodyPr/>
                    <a:lstStyle/>
                    <a:p>
                      <a:r>
                        <a:rPr lang="en-US" dirty="0" smtClean="0"/>
                        <a:t>Conflict</a:t>
                      </a:r>
                      <a:r>
                        <a:rPr lang="en-US" baseline="0" dirty="0" smtClean="0"/>
                        <a:t> </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pPr algn="l"/>
            <a:r>
              <a:rPr lang="en-US" sz="2400" b="1" dirty="0" smtClean="0"/>
              <a:t>Seasonal Calendar</a:t>
            </a:r>
            <a:endParaRPr lang="en-US" sz="2400" b="1" dirty="0"/>
          </a:p>
        </p:txBody>
      </p:sp>
      <p:sp>
        <p:nvSpPr>
          <p:cNvPr id="3" name="Content Placeholder 2"/>
          <p:cNvSpPr>
            <a:spLocks noGrp="1"/>
          </p:cNvSpPr>
          <p:nvPr>
            <p:ph idx="1"/>
          </p:nvPr>
        </p:nvSpPr>
        <p:spPr>
          <a:xfrm>
            <a:off x="228600" y="685801"/>
            <a:ext cx="8610600" cy="1828800"/>
          </a:xfrm>
        </p:spPr>
        <p:txBody>
          <a:bodyPr>
            <a:normAutofit fontScale="92500"/>
          </a:bodyPr>
          <a:lstStyle/>
          <a:p>
            <a:pPr marL="176213" indent="-176213" algn="just"/>
            <a:r>
              <a:rPr lang="en-US" sz="2400" dirty="0" smtClean="0"/>
              <a:t>The </a:t>
            </a:r>
            <a:r>
              <a:rPr lang="en-US" sz="2400" dirty="0"/>
              <a:t>seasonal hazard calendar is another tool that can be used to analyze </a:t>
            </a:r>
            <a:r>
              <a:rPr lang="en-US" sz="2400" dirty="0" smtClean="0"/>
              <a:t>hazards. </a:t>
            </a:r>
            <a:r>
              <a:rPr lang="en-US" sz="2400" dirty="0"/>
              <a:t>Its </a:t>
            </a:r>
            <a:r>
              <a:rPr lang="en-US" sz="2400" dirty="0" smtClean="0"/>
              <a:t>purpose </a:t>
            </a:r>
            <a:r>
              <a:rPr lang="en-US" sz="2400" dirty="0"/>
              <a:t>is to bring out seasonal variations in community's vulnerability to different hazard and community's ability to cope in different seasons. It also enables the </a:t>
            </a:r>
            <a:r>
              <a:rPr lang="en-US" sz="2400" dirty="0" smtClean="0"/>
              <a:t>community </a:t>
            </a:r>
            <a:r>
              <a:rPr lang="en-US" sz="2400" dirty="0"/>
              <a:t>focus on different hazards at different times depending on their </a:t>
            </a:r>
            <a:r>
              <a:rPr lang="en-US" sz="2400" dirty="0" smtClean="0"/>
              <a:t>prevalence. </a:t>
            </a:r>
            <a:endParaRPr lang="en-US" sz="2800" dirty="0"/>
          </a:p>
          <a:p>
            <a:pPr algn="just">
              <a:buNone/>
            </a:pPr>
            <a:endParaRPr lang="en-US" sz="2400" dirty="0"/>
          </a:p>
        </p:txBody>
      </p:sp>
      <p:sp>
        <p:nvSpPr>
          <p:cNvPr id="6" name="Rectangle 5"/>
          <p:cNvSpPr/>
          <p:nvPr/>
        </p:nvSpPr>
        <p:spPr>
          <a:xfrm>
            <a:off x="838200" y="2514600"/>
            <a:ext cx="2607830" cy="369332"/>
          </a:xfrm>
          <a:prstGeom prst="rect">
            <a:avLst/>
          </a:prstGeom>
        </p:spPr>
        <p:txBody>
          <a:bodyPr wrap="none">
            <a:spAutoFit/>
          </a:bodyPr>
          <a:lstStyle/>
          <a:p>
            <a:r>
              <a:rPr lang="en-US" dirty="0"/>
              <a:t>Seasonal Hazard Calendar</a:t>
            </a:r>
          </a:p>
        </p:txBody>
      </p:sp>
      <p:graphicFrame>
        <p:nvGraphicFramePr>
          <p:cNvPr id="7" name="Table 6"/>
          <p:cNvGraphicFramePr>
            <a:graphicFrameLocks noGrp="1"/>
          </p:cNvGraphicFramePr>
          <p:nvPr/>
        </p:nvGraphicFramePr>
        <p:xfrm>
          <a:off x="457199" y="2971800"/>
          <a:ext cx="8153402" cy="3510610"/>
        </p:xfrm>
        <a:graphic>
          <a:graphicData uri="http://schemas.openxmlformats.org/drawingml/2006/table">
            <a:tbl>
              <a:tblPr/>
              <a:tblGrid>
                <a:gridCol w="2426253"/>
                <a:gridCol w="1352061"/>
                <a:gridCol w="1542284"/>
                <a:gridCol w="1445309"/>
                <a:gridCol w="1387495"/>
              </a:tblGrid>
              <a:tr h="444617">
                <a:tc rowSpan="2">
                  <a:txBody>
                    <a:bodyPr/>
                    <a:lstStyle/>
                    <a:p>
                      <a:pPr marL="0" marR="0" algn="just">
                        <a:lnSpc>
                          <a:spcPct val="150000"/>
                        </a:lnSpc>
                        <a:spcBef>
                          <a:spcPts val="0"/>
                        </a:spcBef>
                        <a:spcAft>
                          <a:spcPts val="0"/>
                        </a:spcAft>
                        <a:tabLst>
                          <a:tab pos="5886450" algn="l"/>
                        </a:tabLst>
                      </a:pPr>
                      <a:r>
                        <a:rPr lang="en-US" sz="1800" b="1" i="1" dirty="0">
                          <a:latin typeface="Times New Roman"/>
                          <a:ea typeface="Calibri"/>
                          <a:cs typeface="Times New Roman"/>
                        </a:rPr>
                        <a:t>Seasons</a:t>
                      </a:r>
                      <a:endParaRPr lang="en-US" sz="1800" dirty="0">
                        <a:latin typeface="Calibri"/>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just">
                        <a:lnSpc>
                          <a:spcPct val="150000"/>
                        </a:lnSpc>
                        <a:spcBef>
                          <a:spcPts val="0"/>
                        </a:spcBef>
                        <a:spcAft>
                          <a:spcPts val="0"/>
                        </a:spcAft>
                        <a:tabLst>
                          <a:tab pos="5886450" algn="l"/>
                        </a:tabLst>
                      </a:pPr>
                      <a:r>
                        <a:rPr lang="en-US" sz="1800" b="1" i="1" dirty="0">
                          <a:latin typeface="Times New Roman"/>
                          <a:ea typeface="Calibri"/>
                          <a:cs typeface="Times New Roman"/>
                        </a:rPr>
                        <a:t>Hazard</a:t>
                      </a:r>
                      <a:endParaRPr lang="en-US" sz="1800" dirty="0">
                        <a:latin typeface="Calibri"/>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just" defTabSz="914400" rtl="0" eaLnBrk="1" latinLnBrk="0" hangingPunct="1">
                        <a:lnSpc>
                          <a:spcPct val="150000"/>
                        </a:lnSpc>
                        <a:spcBef>
                          <a:spcPts val="0"/>
                        </a:spcBef>
                        <a:spcAft>
                          <a:spcPts val="0"/>
                        </a:spcAft>
                        <a:tabLst>
                          <a:tab pos="5886450" algn="l"/>
                        </a:tabLst>
                      </a:pPr>
                      <a:r>
                        <a:rPr lang="en-US" sz="1600" b="1" i="1" kern="1200" dirty="0" smtClean="0">
                          <a:solidFill>
                            <a:schemeClr val="tx1"/>
                          </a:solidFill>
                          <a:latin typeface="Times New Roman"/>
                          <a:ea typeface="Calibri"/>
                          <a:cs typeface="Times New Roman"/>
                        </a:rPr>
                        <a:t>Vulnerability</a:t>
                      </a:r>
                      <a:endParaRPr lang="en-US" sz="1600" b="1" i="1" kern="1200" dirty="0">
                        <a:solidFill>
                          <a:schemeClr val="tx1"/>
                        </a:solidFill>
                        <a:latin typeface="Times New Roman"/>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just">
                        <a:lnSpc>
                          <a:spcPct val="150000"/>
                        </a:lnSpc>
                        <a:spcBef>
                          <a:spcPts val="0"/>
                        </a:spcBef>
                        <a:spcAft>
                          <a:spcPts val="0"/>
                        </a:spcAft>
                        <a:tabLst>
                          <a:tab pos="5886450" algn="l"/>
                        </a:tabLst>
                      </a:pPr>
                      <a:endParaRPr lang="en-US" sz="1100" dirty="0">
                        <a:latin typeface="Calibri"/>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just">
                        <a:lnSpc>
                          <a:spcPct val="150000"/>
                        </a:lnSpc>
                        <a:spcBef>
                          <a:spcPts val="0"/>
                        </a:spcBef>
                        <a:spcAft>
                          <a:spcPts val="0"/>
                        </a:spcAft>
                        <a:tabLst>
                          <a:tab pos="5886450" algn="l"/>
                        </a:tabLst>
                      </a:pPr>
                      <a:r>
                        <a:rPr lang="en-US" sz="1800" b="1" i="1" dirty="0">
                          <a:latin typeface="Times New Roman"/>
                          <a:ea typeface="Calibri"/>
                          <a:cs typeface="Times New Roman"/>
                        </a:rPr>
                        <a:t>Capacity</a:t>
                      </a:r>
                      <a:endParaRPr lang="en-US" sz="1800" dirty="0">
                        <a:latin typeface="Calibri"/>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4670">
                <a:tc vMerge="1">
                  <a:txBody>
                    <a:bodyPr/>
                    <a:lstStyle/>
                    <a:p>
                      <a:pPr marL="0" marR="0" algn="just">
                        <a:lnSpc>
                          <a:spcPct val="150000"/>
                        </a:lnSpc>
                        <a:spcBef>
                          <a:spcPts val="0"/>
                        </a:spcBef>
                        <a:spcAft>
                          <a:spcPts val="0"/>
                        </a:spcAft>
                        <a:tabLst>
                          <a:tab pos="5886450" algn="l"/>
                        </a:tabLst>
                      </a:pPr>
                      <a:endParaRPr lang="en-US" sz="1100" dirty="0">
                        <a:latin typeface="Calibri"/>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just">
                        <a:lnSpc>
                          <a:spcPct val="150000"/>
                        </a:lnSpc>
                        <a:spcBef>
                          <a:spcPts val="0"/>
                        </a:spcBef>
                        <a:spcAft>
                          <a:spcPts val="0"/>
                        </a:spcAft>
                        <a:tabLst>
                          <a:tab pos="5886450" algn="l"/>
                        </a:tabLst>
                      </a:pPr>
                      <a:endParaRPr lang="en-US" sz="1100" dirty="0">
                        <a:latin typeface="Calibri"/>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r>
                        <a:rPr lang="en-US" sz="1400" b="1" i="1" dirty="0" smtClean="0">
                          <a:latin typeface="Times New Roman"/>
                          <a:ea typeface="Calibri"/>
                          <a:cs typeface="Times New Roman"/>
                        </a:rPr>
                        <a:t>Vulnerability</a:t>
                      </a:r>
                      <a:endParaRPr lang="en-US" sz="1200" dirty="0" smtClean="0">
                        <a:latin typeface="+mn-lt"/>
                        <a:ea typeface="Calibri"/>
                        <a:cs typeface="Times New Roman"/>
                      </a:endParaRPr>
                    </a:p>
                    <a:p>
                      <a:pPr marL="0" marR="0" algn="just">
                        <a:lnSpc>
                          <a:spcPct val="150000"/>
                        </a:lnSpc>
                        <a:spcBef>
                          <a:spcPts val="0"/>
                        </a:spcBef>
                        <a:spcAft>
                          <a:spcPts val="0"/>
                        </a:spcAft>
                        <a:tabLst>
                          <a:tab pos="5886450" algn="l"/>
                        </a:tabLst>
                      </a:pPr>
                      <a:r>
                        <a:rPr lang="en-US" sz="1400" b="1" i="1" dirty="0" smtClean="0">
                          <a:latin typeface="Times New Roman"/>
                          <a:ea typeface="Calibri"/>
                          <a:cs typeface="Times New Roman"/>
                        </a:rPr>
                        <a:t>elements</a:t>
                      </a:r>
                      <a:endParaRPr lang="en-US" sz="1400" dirty="0">
                        <a:latin typeface="Calibri"/>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r>
                        <a:rPr lang="en-US" sz="1400" b="1" i="1" dirty="0" smtClean="0">
                          <a:latin typeface="Times New Roman"/>
                          <a:ea typeface="Calibri"/>
                          <a:cs typeface="Times New Roman"/>
                        </a:rPr>
                        <a:t>Vulnerability</a:t>
                      </a:r>
                      <a:endParaRPr lang="en-US" sz="1200" dirty="0" smtClean="0">
                        <a:latin typeface="+mn-lt"/>
                        <a:ea typeface="Calibri"/>
                        <a:cs typeface="Times New Roman"/>
                      </a:endParaRPr>
                    </a:p>
                    <a:p>
                      <a:pPr marL="0" marR="0" algn="just">
                        <a:lnSpc>
                          <a:spcPct val="150000"/>
                        </a:lnSpc>
                        <a:spcBef>
                          <a:spcPts val="0"/>
                        </a:spcBef>
                        <a:spcAft>
                          <a:spcPts val="0"/>
                        </a:spcAft>
                        <a:tabLst>
                          <a:tab pos="5886450" algn="l"/>
                        </a:tabLst>
                      </a:pPr>
                      <a:r>
                        <a:rPr lang="en-US" sz="1400" b="1" i="1" dirty="0" smtClean="0">
                          <a:latin typeface="Times New Roman"/>
                          <a:ea typeface="Calibri"/>
                          <a:cs typeface="Times New Roman"/>
                        </a:rPr>
                        <a:t>conditions</a:t>
                      </a:r>
                      <a:endParaRPr lang="en-US" sz="1400" dirty="0">
                        <a:latin typeface="Calibri"/>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just">
                        <a:lnSpc>
                          <a:spcPct val="150000"/>
                        </a:lnSpc>
                        <a:spcBef>
                          <a:spcPts val="0"/>
                        </a:spcBef>
                        <a:spcAft>
                          <a:spcPts val="0"/>
                        </a:spcAft>
                        <a:tabLst>
                          <a:tab pos="5886450" algn="l"/>
                        </a:tabLst>
                      </a:pPr>
                      <a:endParaRPr lang="en-US" sz="1100" dirty="0">
                        <a:latin typeface="Calibri"/>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248">
                <a:tc>
                  <a:txBody>
                    <a:bodyPr/>
                    <a:lstStyle/>
                    <a:p>
                      <a:pPr marL="0" marR="0" algn="just">
                        <a:lnSpc>
                          <a:spcPct val="150000"/>
                        </a:lnSpc>
                        <a:spcBef>
                          <a:spcPts val="0"/>
                        </a:spcBef>
                        <a:spcAft>
                          <a:spcPts val="0"/>
                        </a:spcAft>
                        <a:tabLst>
                          <a:tab pos="5886450" algn="l"/>
                        </a:tabLst>
                      </a:pPr>
                      <a:r>
                        <a:rPr lang="en-US" sz="1400" dirty="0">
                          <a:latin typeface="Times New Roman"/>
                          <a:ea typeface="Calibri"/>
                          <a:cs typeface="Times New Roman"/>
                        </a:rPr>
                        <a:t>June-August</a:t>
                      </a:r>
                      <a:endParaRPr lang="en-US" sz="1200" dirty="0">
                        <a:latin typeface="Calibri"/>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r>
                        <a:rPr lang="en-US" sz="1400" dirty="0" smtClean="0">
                          <a:latin typeface="Times New Roman"/>
                          <a:ea typeface="Calibri"/>
                          <a:cs typeface="Times New Roman"/>
                        </a:rPr>
                        <a:t>floods</a:t>
                      </a:r>
                      <a:endParaRPr lang="en-US" sz="1400" dirty="0">
                        <a:latin typeface="Times New Roman"/>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spcBef>
                          <a:spcPts val="0"/>
                        </a:spcBef>
                        <a:spcAft>
                          <a:spcPts val="0"/>
                        </a:spcAft>
                        <a:tabLst>
                          <a:tab pos="5886450" algn="l"/>
                        </a:tabLst>
                      </a:pPr>
                      <a:r>
                        <a:rPr lang="en-US" sz="1400" dirty="0" smtClean="0">
                          <a:latin typeface="Times New Roman"/>
                          <a:ea typeface="Calibri"/>
                          <a:cs typeface="Times New Roman"/>
                        </a:rPr>
                        <a:t>People,</a:t>
                      </a:r>
                      <a:r>
                        <a:rPr lang="en-US" sz="1400" baseline="0" dirty="0" smtClean="0">
                          <a:latin typeface="Times New Roman"/>
                          <a:ea typeface="Calibri"/>
                          <a:cs typeface="Times New Roman"/>
                        </a:rPr>
                        <a:t> </a:t>
                      </a:r>
                      <a:r>
                        <a:rPr lang="en-US" sz="1400" dirty="0" smtClean="0">
                          <a:latin typeface="Times New Roman"/>
                          <a:ea typeface="Calibri"/>
                          <a:cs typeface="Times New Roman"/>
                        </a:rPr>
                        <a:t>crops,</a:t>
                      </a:r>
                      <a:r>
                        <a:rPr lang="en-US" sz="1400" baseline="0" dirty="0" smtClean="0">
                          <a:latin typeface="Times New Roman"/>
                          <a:ea typeface="Calibri"/>
                          <a:cs typeface="Times New Roman"/>
                        </a:rPr>
                        <a:t> animals, resources</a:t>
                      </a:r>
                      <a:endParaRPr lang="en-US" sz="1400" dirty="0">
                        <a:latin typeface="Times New Roman"/>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r>
                        <a:rPr lang="en-US" sz="1400" dirty="0" smtClean="0">
                          <a:latin typeface="Times New Roman"/>
                          <a:ea typeface="Calibri"/>
                          <a:cs typeface="Times New Roman"/>
                        </a:rPr>
                        <a:t>Low, high, </a:t>
                      </a:r>
                      <a:endParaRPr lang="en-US" sz="1400" dirty="0">
                        <a:latin typeface="Times New Roman"/>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spcBef>
                          <a:spcPts val="0"/>
                        </a:spcBef>
                        <a:spcAft>
                          <a:spcPts val="0"/>
                        </a:spcAft>
                        <a:tabLst>
                          <a:tab pos="5886450" algn="l"/>
                        </a:tabLst>
                      </a:pPr>
                      <a:r>
                        <a:rPr lang="en-US" sz="1400" dirty="0" smtClean="0">
                          <a:latin typeface="Times New Roman"/>
                          <a:ea typeface="Calibri"/>
                          <a:cs typeface="Times New Roman"/>
                        </a:rPr>
                        <a:t> economic, social, skill, physical, etc</a:t>
                      </a:r>
                      <a:endParaRPr lang="en-US" sz="1400" dirty="0">
                        <a:latin typeface="Times New Roman"/>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524">
                <a:tc>
                  <a:txBody>
                    <a:bodyPr/>
                    <a:lstStyle/>
                    <a:p>
                      <a:pPr marL="0" marR="0" algn="just">
                        <a:lnSpc>
                          <a:spcPct val="150000"/>
                        </a:lnSpc>
                        <a:spcBef>
                          <a:spcPts val="0"/>
                        </a:spcBef>
                        <a:spcAft>
                          <a:spcPts val="0"/>
                        </a:spcAft>
                        <a:tabLst>
                          <a:tab pos="5886450" algn="l"/>
                        </a:tabLst>
                      </a:pPr>
                      <a:r>
                        <a:rPr lang="en-US" sz="1400">
                          <a:latin typeface="Times New Roman"/>
                          <a:ea typeface="Calibri"/>
                          <a:cs typeface="Times New Roman"/>
                        </a:rPr>
                        <a:t>Sept-November</a:t>
                      </a:r>
                      <a:endParaRPr lang="en-US" sz="1200">
                        <a:latin typeface="Calibri"/>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r>
                        <a:rPr lang="en-US" sz="1400" dirty="0" smtClean="0">
                          <a:latin typeface="Times New Roman"/>
                          <a:ea typeface="Calibri"/>
                          <a:cs typeface="Times New Roman"/>
                        </a:rPr>
                        <a:t> hailstorms, malaria</a:t>
                      </a:r>
                      <a:endParaRPr lang="en-US" sz="1400" dirty="0">
                        <a:latin typeface="Times New Roman"/>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r>
                        <a:rPr lang="en-US" sz="1400" dirty="0" smtClean="0">
                          <a:latin typeface="Times New Roman"/>
                          <a:ea typeface="Calibri"/>
                          <a:cs typeface="Times New Roman"/>
                        </a:rPr>
                        <a:t> matured crops</a:t>
                      </a:r>
                      <a:endParaRPr lang="en-US" sz="1400" dirty="0">
                        <a:latin typeface="Times New Roman"/>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endParaRPr lang="en-US" sz="1400" dirty="0">
                        <a:latin typeface="Times New Roman"/>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endParaRPr lang="en-US" sz="1400" dirty="0">
                        <a:latin typeface="Times New Roman"/>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524">
                <a:tc>
                  <a:txBody>
                    <a:bodyPr/>
                    <a:lstStyle/>
                    <a:p>
                      <a:pPr marL="0" marR="0" algn="just">
                        <a:lnSpc>
                          <a:spcPct val="150000"/>
                        </a:lnSpc>
                        <a:spcBef>
                          <a:spcPts val="0"/>
                        </a:spcBef>
                        <a:spcAft>
                          <a:spcPts val="0"/>
                        </a:spcAft>
                        <a:tabLst>
                          <a:tab pos="5886450" algn="l"/>
                        </a:tabLst>
                      </a:pPr>
                      <a:r>
                        <a:rPr lang="en-US" sz="1400">
                          <a:latin typeface="Times New Roman"/>
                          <a:ea typeface="Calibri"/>
                          <a:cs typeface="Times New Roman"/>
                        </a:rPr>
                        <a:t>Dec-February</a:t>
                      </a:r>
                      <a:endParaRPr lang="en-US" sz="1200">
                        <a:latin typeface="Calibri"/>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r>
                        <a:rPr lang="en-US" sz="1400" dirty="0" smtClean="0">
                          <a:latin typeface="Times New Roman"/>
                          <a:ea typeface="Calibri"/>
                          <a:cs typeface="Times New Roman"/>
                        </a:rPr>
                        <a:t>drought</a:t>
                      </a:r>
                      <a:endParaRPr lang="en-US" sz="1400" dirty="0">
                        <a:latin typeface="Times New Roman"/>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spcBef>
                          <a:spcPts val="0"/>
                        </a:spcBef>
                        <a:spcAft>
                          <a:spcPts val="0"/>
                        </a:spcAft>
                        <a:tabLst>
                          <a:tab pos="5886450" algn="l"/>
                        </a:tabLst>
                      </a:pPr>
                      <a:r>
                        <a:rPr lang="en-US" sz="1400" dirty="0" smtClean="0">
                          <a:latin typeface="Times New Roman"/>
                          <a:ea typeface="Calibri"/>
                          <a:cs typeface="Times New Roman"/>
                        </a:rPr>
                        <a:t> people, animals, water,</a:t>
                      </a:r>
                      <a:r>
                        <a:rPr lang="en-US" sz="1400" baseline="0" dirty="0" smtClean="0">
                          <a:latin typeface="Times New Roman"/>
                          <a:ea typeface="Calibri"/>
                          <a:cs typeface="Times New Roman"/>
                        </a:rPr>
                        <a:t> vegetation</a:t>
                      </a:r>
                      <a:endParaRPr lang="en-US" sz="1400" dirty="0">
                        <a:latin typeface="Times New Roman"/>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endParaRPr lang="en-US" sz="1400" dirty="0">
                        <a:latin typeface="Times New Roman"/>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endParaRPr lang="en-US" sz="1400" dirty="0">
                        <a:latin typeface="Times New Roman"/>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617">
                <a:tc>
                  <a:txBody>
                    <a:bodyPr/>
                    <a:lstStyle/>
                    <a:p>
                      <a:pPr marL="0" marR="0" algn="just">
                        <a:lnSpc>
                          <a:spcPct val="150000"/>
                        </a:lnSpc>
                        <a:spcBef>
                          <a:spcPts val="0"/>
                        </a:spcBef>
                        <a:spcAft>
                          <a:spcPts val="0"/>
                        </a:spcAft>
                        <a:tabLst>
                          <a:tab pos="5886450" algn="l"/>
                        </a:tabLst>
                      </a:pPr>
                      <a:r>
                        <a:rPr lang="en-US" sz="1400" dirty="0">
                          <a:latin typeface="Times New Roman"/>
                          <a:ea typeface="Calibri"/>
                          <a:cs typeface="Times New Roman"/>
                        </a:rPr>
                        <a:t>March-May</a:t>
                      </a:r>
                      <a:endParaRPr lang="en-US" sz="1200" dirty="0">
                        <a:latin typeface="Calibri"/>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r>
                        <a:rPr lang="en-US" sz="1400" dirty="0" smtClean="0">
                          <a:latin typeface="Times New Roman"/>
                          <a:ea typeface="Calibri"/>
                          <a:cs typeface="Times New Roman"/>
                        </a:rPr>
                        <a:t> drought</a:t>
                      </a:r>
                      <a:endParaRPr lang="en-US" sz="1400" dirty="0">
                        <a:latin typeface="Times New Roman"/>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r>
                        <a:rPr lang="en-US" sz="1400" dirty="0" smtClean="0">
                          <a:latin typeface="Times New Roman"/>
                          <a:ea typeface="Calibri"/>
                          <a:cs typeface="Times New Roman"/>
                        </a:rPr>
                        <a:t> </a:t>
                      </a:r>
                      <a:endParaRPr lang="en-US" sz="1400" dirty="0">
                        <a:latin typeface="Times New Roman"/>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endParaRPr lang="en-US" sz="1400" dirty="0">
                        <a:latin typeface="Times New Roman"/>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endParaRPr lang="en-US" sz="1400" dirty="0">
                        <a:latin typeface="Times New Roman"/>
                        <a:ea typeface="Calibri"/>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914401"/>
          <a:ext cx="8305802" cy="2819398"/>
        </p:xfrm>
        <a:graphic>
          <a:graphicData uri="http://schemas.openxmlformats.org/drawingml/2006/table">
            <a:tbl>
              <a:tblPr/>
              <a:tblGrid>
                <a:gridCol w="1066803"/>
                <a:gridCol w="1305689"/>
                <a:gridCol w="1176899"/>
                <a:gridCol w="1196633"/>
                <a:gridCol w="1186246"/>
                <a:gridCol w="1176899"/>
                <a:gridCol w="1196633"/>
              </a:tblGrid>
              <a:tr h="454920">
                <a:tc gridSpan="7">
                  <a:txBody>
                    <a:bodyPr/>
                    <a:lstStyle/>
                    <a:p>
                      <a:pPr marL="0" marR="0" algn="just">
                        <a:lnSpc>
                          <a:spcPct val="150000"/>
                        </a:lnSpc>
                        <a:spcBef>
                          <a:spcPts val="0"/>
                        </a:spcBef>
                        <a:spcAft>
                          <a:spcPts val="0"/>
                        </a:spcAft>
                        <a:tabLst>
                          <a:tab pos="5886450" algn="l"/>
                        </a:tabLst>
                      </a:pPr>
                      <a:r>
                        <a:rPr lang="en-US" sz="1800" dirty="0">
                          <a:solidFill>
                            <a:srgbClr val="000000"/>
                          </a:solidFill>
                          <a:latin typeface="Times New Roman"/>
                          <a:ea typeface="Times New Roman"/>
                          <a:cs typeface="Times New Roman"/>
                        </a:rPr>
                        <a:t>Sample Hazard Trend Analysis Matrix</a:t>
                      </a:r>
                      <a:endParaRPr lang="en-US" sz="18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09842">
                <a:tc>
                  <a:txBody>
                    <a:bodyPr/>
                    <a:lstStyle/>
                    <a:p>
                      <a:pPr marL="0" marR="0" algn="just">
                        <a:lnSpc>
                          <a:spcPct val="150000"/>
                        </a:lnSpc>
                        <a:spcBef>
                          <a:spcPts val="0"/>
                        </a:spcBef>
                        <a:spcAft>
                          <a:spcPts val="0"/>
                        </a:spcAft>
                        <a:tabLst>
                          <a:tab pos="5886450" algn="l"/>
                        </a:tabLst>
                      </a:pPr>
                      <a:r>
                        <a:rPr lang="en-US" sz="1800" dirty="0">
                          <a:solidFill>
                            <a:srgbClr val="000000"/>
                          </a:solidFill>
                          <a:latin typeface="Times New Roman"/>
                          <a:ea typeface="Times New Roman"/>
                          <a:cs typeface="Times New Roman"/>
                        </a:rPr>
                        <a:t>    </a:t>
                      </a:r>
                      <a:r>
                        <a:rPr lang="en-US" sz="1800" dirty="0" smtClean="0">
                          <a:solidFill>
                            <a:srgbClr val="000000"/>
                          </a:solidFill>
                          <a:latin typeface="Times New Roman"/>
                          <a:ea typeface="Times New Roman"/>
                          <a:cs typeface="Times New Roman"/>
                        </a:rPr>
                        <a:t>    Time </a:t>
                      </a:r>
                      <a:r>
                        <a:rPr lang="en-US" sz="1800" dirty="0">
                          <a:solidFill>
                            <a:srgbClr val="000000"/>
                          </a:solidFill>
                          <a:latin typeface="Times New Roman"/>
                          <a:ea typeface="Times New Roman"/>
                          <a:cs typeface="Times New Roman"/>
                        </a:rPr>
                        <a:t>Hazard </a:t>
                      </a:r>
                      <a:endParaRPr lang="en-US" sz="18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tabLst>
                          <a:tab pos="5886450" algn="l"/>
                        </a:tabLst>
                      </a:pPr>
                      <a:r>
                        <a:rPr lang="en-US" sz="1800" dirty="0" smtClean="0">
                          <a:latin typeface="Calibri"/>
                          <a:ea typeface="Times New Roman"/>
                          <a:cs typeface="Times New Roman"/>
                        </a:rPr>
                        <a:t>Place A (period)</a:t>
                      </a:r>
                      <a:endParaRPr lang="en-US" sz="18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tabLst>
                          <a:tab pos="5886450" algn="l"/>
                        </a:tabLst>
                      </a:pPr>
                      <a:r>
                        <a:rPr lang="en-US" sz="1800" dirty="0" smtClean="0">
                          <a:latin typeface="Calibri"/>
                          <a:ea typeface="Times New Roman"/>
                          <a:cs typeface="Times New Roman"/>
                        </a:rPr>
                        <a:t> Place B (period)</a:t>
                      </a:r>
                      <a:endParaRPr lang="en-US" sz="18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50000"/>
                        </a:lnSpc>
                        <a:spcBef>
                          <a:spcPts val="0"/>
                        </a:spcBef>
                        <a:spcAft>
                          <a:spcPts val="0"/>
                        </a:spcAft>
                        <a:tabLst>
                          <a:tab pos="5886450" algn="l"/>
                        </a:tabLst>
                      </a:pPr>
                      <a:r>
                        <a:rPr lang="en-US" sz="1800" kern="1200" dirty="0" smtClean="0">
                          <a:solidFill>
                            <a:schemeClr val="tx1"/>
                          </a:solidFill>
                          <a:latin typeface="Calibri"/>
                          <a:ea typeface="Times New Roman"/>
                          <a:cs typeface="Times New Roman"/>
                        </a:rPr>
                        <a:t>Place C (period)</a:t>
                      </a: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50000"/>
                        </a:lnSpc>
                        <a:spcBef>
                          <a:spcPts val="0"/>
                        </a:spcBef>
                        <a:spcAft>
                          <a:spcPts val="0"/>
                        </a:spcAft>
                        <a:tabLst>
                          <a:tab pos="5886450" algn="l"/>
                        </a:tabLst>
                      </a:pPr>
                      <a:r>
                        <a:rPr lang="en-US" sz="1800" kern="1200" dirty="0" smtClean="0">
                          <a:solidFill>
                            <a:schemeClr val="tx1"/>
                          </a:solidFill>
                          <a:latin typeface="Calibri"/>
                          <a:ea typeface="Times New Roman"/>
                          <a:cs typeface="Times New Roman"/>
                        </a:rPr>
                        <a:t>Place D (period)</a:t>
                      </a: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50000"/>
                        </a:lnSpc>
                        <a:spcBef>
                          <a:spcPts val="0"/>
                        </a:spcBef>
                        <a:spcAft>
                          <a:spcPts val="0"/>
                        </a:spcAft>
                        <a:tabLst>
                          <a:tab pos="5886450" algn="l"/>
                        </a:tabLst>
                      </a:pPr>
                      <a:r>
                        <a:rPr lang="en-US" sz="1800" kern="1200" dirty="0" smtClean="0">
                          <a:solidFill>
                            <a:schemeClr val="tx1"/>
                          </a:solidFill>
                          <a:latin typeface="Calibri"/>
                          <a:ea typeface="Times New Roman"/>
                          <a:cs typeface="Times New Roman"/>
                        </a:rPr>
                        <a:t>Place E (period)</a:t>
                      </a: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50000"/>
                        </a:lnSpc>
                        <a:spcBef>
                          <a:spcPts val="0"/>
                        </a:spcBef>
                        <a:spcAft>
                          <a:spcPts val="0"/>
                        </a:spcAft>
                        <a:tabLst>
                          <a:tab pos="5886450" algn="l"/>
                        </a:tabLst>
                      </a:pPr>
                      <a:r>
                        <a:rPr lang="en-US" sz="1800" kern="1200" dirty="0" smtClean="0">
                          <a:solidFill>
                            <a:schemeClr val="tx1"/>
                          </a:solidFill>
                          <a:latin typeface="Calibri"/>
                          <a:ea typeface="Times New Roman"/>
                          <a:cs typeface="Times New Roman"/>
                        </a:rPr>
                        <a:t>Place F (period)</a:t>
                      </a: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920">
                <a:tc>
                  <a:txBody>
                    <a:bodyPr/>
                    <a:lstStyle/>
                    <a:p>
                      <a:pPr marL="0" marR="0" algn="just">
                        <a:lnSpc>
                          <a:spcPct val="150000"/>
                        </a:lnSpc>
                        <a:spcBef>
                          <a:spcPts val="0"/>
                        </a:spcBef>
                        <a:spcAft>
                          <a:spcPts val="0"/>
                        </a:spcAft>
                        <a:tabLst>
                          <a:tab pos="5886450" algn="l"/>
                        </a:tabLst>
                      </a:pPr>
                      <a:r>
                        <a:rPr lang="en-US" sz="1800" dirty="0">
                          <a:solidFill>
                            <a:srgbClr val="7030A0"/>
                          </a:solidFill>
                          <a:latin typeface="Times New Roman"/>
                          <a:ea typeface="Times New Roman"/>
                          <a:cs typeface="Times New Roman"/>
                        </a:rPr>
                        <a:t>Drought</a:t>
                      </a:r>
                      <a:endParaRPr lang="en-US" sz="1800" dirty="0">
                        <a:solidFill>
                          <a:srgbClr val="7030A0"/>
                        </a:solidFill>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50000"/>
                        </a:lnSpc>
                        <a:spcBef>
                          <a:spcPts val="0"/>
                        </a:spcBef>
                        <a:spcAft>
                          <a:spcPts val="0"/>
                        </a:spcAft>
                        <a:tabLst>
                          <a:tab pos="5886450" algn="l"/>
                        </a:tabLst>
                      </a:pPr>
                      <a:endParaRPr lang="en-US" sz="18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50000"/>
                        </a:lnSpc>
                        <a:spcBef>
                          <a:spcPts val="0"/>
                        </a:spcBef>
                        <a:spcAft>
                          <a:spcPts val="0"/>
                        </a:spcAft>
                        <a:tabLst>
                          <a:tab pos="5886450" algn="l"/>
                        </a:tabLst>
                      </a:pPr>
                      <a:endParaRPr lang="en-US" sz="18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50000"/>
                        </a:lnSpc>
                        <a:spcBef>
                          <a:spcPts val="0"/>
                        </a:spcBef>
                        <a:spcAft>
                          <a:spcPts val="0"/>
                        </a:spcAft>
                        <a:tabLst>
                          <a:tab pos="5886450" algn="l"/>
                        </a:tabLst>
                      </a:pPr>
                      <a:endParaRPr lang="en-US" sz="10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50000"/>
                        </a:lnSpc>
                        <a:spcBef>
                          <a:spcPts val="0"/>
                        </a:spcBef>
                        <a:spcAft>
                          <a:spcPts val="0"/>
                        </a:spcAft>
                        <a:tabLst>
                          <a:tab pos="5886450" algn="l"/>
                        </a:tabLst>
                      </a:pPr>
                      <a:endParaRPr lang="en-US" sz="100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50000"/>
                        </a:lnSpc>
                        <a:spcBef>
                          <a:spcPts val="0"/>
                        </a:spcBef>
                        <a:spcAft>
                          <a:spcPts val="0"/>
                        </a:spcAft>
                        <a:tabLst>
                          <a:tab pos="5886450" algn="l"/>
                        </a:tabLst>
                      </a:pPr>
                      <a:endParaRPr lang="en-US" sz="100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50000"/>
                        </a:lnSpc>
                        <a:spcBef>
                          <a:spcPts val="0"/>
                        </a:spcBef>
                        <a:spcAft>
                          <a:spcPts val="0"/>
                        </a:spcAft>
                        <a:tabLst>
                          <a:tab pos="5886450" algn="l"/>
                        </a:tabLst>
                      </a:pPr>
                      <a:endParaRPr lang="en-US" sz="100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99858">
                <a:tc>
                  <a:txBody>
                    <a:bodyPr/>
                    <a:lstStyle/>
                    <a:p>
                      <a:pPr marL="0" marR="0" algn="just">
                        <a:lnSpc>
                          <a:spcPct val="150000"/>
                        </a:lnSpc>
                        <a:spcBef>
                          <a:spcPts val="0"/>
                        </a:spcBef>
                        <a:spcAft>
                          <a:spcPts val="0"/>
                        </a:spcAft>
                        <a:tabLst>
                          <a:tab pos="5886450" algn="l"/>
                        </a:tabLst>
                      </a:pPr>
                      <a:r>
                        <a:rPr lang="en-US" sz="1800" dirty="0" smtClean="0">
                          <a:latin typeface="Calibri"/>
                          <a:ea typeface="Times New Roman"/>
                          <a:cs typeface="Times New Roman"/>
                        </a:rPr>
                        <a:t>Frequency</a:t>
                      </a:r>
                      <a:endParaRPr lang="en-US" sz="18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endParaRPr lang="en-US" sz="18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endParaRPr lang="en-US" sz="18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endParaRPr lang="en-US" sz="10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endParaRPr lang="en-US" sz="10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endParaRPr lang="en-US" sz="10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endParaRPr lang="en-US" sz="10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tcPr>
                </a:tc>
              </a:tr>
              <a:tr h="499858">
                <a:tc>
                  <a:txBody>
                    <a:bodyPr/>
                    <a:lstStyle/>
                    <a:p>
                      <a:pPr marL="0" marR="0" algn="just">
                        <a:lnSpc>
                          <a:spcPct val="150000"/>
                        </a:lnSpc>
                        <a:spcBef>
                          <a:spcPts val="0"/>
                        </a:spcBef>
                        <a:spcAft>
                          <a:spcPts val="0"/>
                        </a:spcAft>
                        <a:tabLst>
                          <a:tab pos="5886450" algn="l"/>
                        </a:tabLst>
                      </a:pPr>
                      <a:r>
                        <a:rPr lang="en-US" sz="1800" dirty="0" smtClean="0">
                          <a:latin typeface="Calibri"/>
                          <a:ea typeface="Times New Roman"/>
                          <a:cs typeface="Times New Roman"/>
                        </a:rPr>
                        <a:t>Severity</a:t>
                      </a:r>
                      <a:endParaRPr lang="en-US" sz="18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endParaRPr lang="en-US" sz="18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endParaRPr lang="en-US" sz="18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endParaRPr lang="en-US" sz="10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endParaRPr lang="en-US" sz="10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endParaRPr lang="en-US" sz="100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886450" algn="l"/>
                        </a:tabLst>
                      </a:pPr>
                      <a:endParaRPr lang="en-US" sz="1000" dirty="0">
                        <a:latin typeface="Calibri"/>
                        <a:ea typeface="Times New Roman"/>
                        <a:cs typeface="Times New Roman"/>
                      </a:endParaRPr>
                    </a:p>
                  </a:txBody>
                  <a:tcPr marL="22336" marR="223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cxnSp>
        <p:nvCxnSpPr>
          <p:cNvPr id="6" name="Straight Connector 5"/>
          <p:cNvCxnSpPr/>
          <p:nvPr/>
        </p:nvCxnSpPr>
        <p:spPr>
          <a:xfrm>
            <a:off x="304800" y="1447800"/>
            <a:ext cx="1066800" cy="762000"/>
          </a:xfrm>
          <a:prstGeom prst="line">
            <a:avLst/>
          </a:prstGeom>
        </p:spPr>
        <p:style>
          <a:lnRef idx="2">
            <a:schemeClr val="dk1"/>
          </a:lnRef>
          <a:fillRef idx="0">
            <a:schemeClr val="dk1"/>
          </a:fillRef>
          <a:effectRef idx="1">
            <a:schemeClr val="dk1"/>
          </a:effectRef>
          <a:fontRef idx="minor">
            <a:schemeClr val="tx1"/>
          </a:fontRef>
        </p:style>
      </p:cxnSp>
      <p:sp>
        <p:nvSpPr>
          <p:cNvPr id="10" name="Flowchart: Connector 9"/>
          <p:cNvSpPr/>
          <p:nvPr/>
        </p:nvSpPr>
        <p:spPr>
          <a:xfrm>
            <a:off x="1676400" y="28956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Connector 10"/>
          <p:cNvSpPr/>
          <p:nvPr/>
        </p:nvSpPr>
        <p:spPr>
          <a:xfrm>
            <a:off x="1981200" y="28956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Connector 11"/>
          <p:cNvSpPr/>
          <p:nvPr/>
        </p:nvSpPr>
        <p:spPr>
          <a:xfrm>
            <a:off x="3276600" y="28956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p:cNvSpPr/>
          <p:nvPr/>
        </p:nvSpPr>
        <p:spPr>
          <a:xfrm>
            <a:off x="3048000" y="28956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Connector 13"/>
          <p:cNvSpPr/>
          <p:nvPr/>
        </p:nvSpPr>
        <p:spPr>
          <a:xfrm>
            <a:off x="2819400" y="28956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p:cNvSpPr/>
          <p:nvPr/>
        </p:nvSpPr>
        <p:spPr>
          <a:xfrm>
            <a:off x="4495800" y="28194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Connector 15"/>
          <p:cNvSpPr/>
          <p:nvPr/>
        </p:nvSpPr>
        <p:spPr>
          <a:xfrm>
            <a:off x="4191000" y="28194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Connector 16"/>
          <p:cNvSpPr/>
          <p:nvPr/>
        </p:nvSpPr>
        <p:spPr>
          <a:xfrm>
            <a:off x="4724400" y="28194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Connector 17"/>
          <p:cNvSpPr/>
          <p:nvPr/>
        </p:nvSpPr>
        <p:spPr>
          <a:xfrm>
            <a:off x="3886200" y="28194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Connector 18"/>
          <p:cNvSpPr/>
          <p:nvPr/>
        </p:nvSpPr>
        <p:spPr>
          <a:xfrm>
            <a:off x="5181600" y="29718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lowchart: Connector 19"/>
          <p:cNvSpPr/>
          <p:nvPr/>
        </p:nvSpPr>
        <p:spPr>
          <a:xfrm>
            <a:off x="6019800" y="28194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lowchart: Connector 20"/>
          <p:cNvSpPr/>
          <p:nvPr/>
        </p:nvSpPr>
        <p:spPr>
          <a:xfrm>
            <a:off x="5715000" y="28194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lowchart: Connector 21"/>
          <p:cNvSpPr/>
          <p:nvPr/>
        </p:nvSpPr>
        <p:spPr>
          <a:xfrm>
            <a:off x="5486400" y="28194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Connector 22"/>
          <p:cNvSpPr/>
          <p:nvPr/>
        </p:nvSpPr>
        <p:spPr>
          <a:xfrm>
            <a:off x="5181600" y="28194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lowchart: Connector 23"/>
          <p:cNvSpPr/>
          <p:nvPr/>
        </p:nvSpPr>
        <p:spPr>
          <a:xfrm>
            <a:off x="6400800" y="28194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lowchart: Connector 24"/>
          <p:cNvSpPr/>
          <p:nvPr/>
        </p:nvSpPr>
        <p:spPr>
          <a:xfrm>
            <a:off x="6629400" y="28194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Connector 25"/>
          <p:cNvSpPr/>
          <p:nvPr/>
        </p:nvSpPr>
        <p:spPr>
          <a:xfrm>
            <a:off x="6934200" y="28194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lowchart: Connector 26"/>
          <p:cNvSpPr/>
          <p:nvPr/>
        </p:nvSpPr>
        <p:spPr>
          <a:xfrm>
            <a:off x="7162800" y="28194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lowchart: Connector 27"/>
          <p:cNvSpPr/>
          <p:nvPr/>
        </p:nvSpPr>
        <p:spPr>
          <a:xfrm>
            <a:off x="6477000" y="29718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lowchart: Connector 28"/>
          <p:cNvSpPr/>
          <p:nvPr/>
        </p:nvSpPr>
        <p:spPr>
          <a:xfrm>
            <a:off x="7467600" y="27432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lowchart: Connector 29"/>
          <p:cNvSpPr/>
          <p:nvPr/>
        </p:nvSpPr>
        <p:spPr>
          <a:xfrm>
            <a:off x="6781800" y="29718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lowchart: Connector 30"/>
          <p:cNvSpPr/>
          <p:nvPr/>
        </p:nvSpPr>
        <p:spPr>
          <a:xfrm>
            <a:off x="7848600" y="27432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lowchart: Connector 31"/>
          <p:cNvSpPr/>
          <p:nvPr/>
        </p:nvSpPr>
        <p:spPr>
          <a:xfrm>
            <a:off x="8153400" y="27432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lowchart: Connector 32"/>
          <p:cNvSpPr/>
          <p:nvPr/>
        </p:nvSpPr>
        <p:spPr>
          <a:xfrm>
            <a:off x="8382000" y="27432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lowchart: Connector 33"/>
          <p:cNvSpPr/>
          <p:nvPr/>
        </p:nvSpPr>
        <p:spPr>
          <a:xfrm>
            <a:off x="7543800" y="29718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lowchart: Connector 34"/>
          <p:cNvSpPr/>
          <p:nvPr/>
        </p:nvSpPr>
        <p:spPr>
          <a:xfrm>
            <a:off x="8153400" y="29718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lowchart: Connector 35"/>
          <p:cNvSpPr/>
          <p:nvPr/>
        </p:nvSpPr>
        <p:spPr>
          <a:xfrm>
            <a:off x="7848600" y="29718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Diagonal Stripe 36"/>
          <p:cNvSpPr/>
          <p:nvPr/>
        </p:nvSpPr>
        <p:spPr>
          <a:xfrm rot="19855517">
            <a:off x="1537024" y="3283371"/>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Diagonal Stripe 37"/>
          <p:cNvSpPr/>
          <p:nvPr/>
        </p:nvSpPr>
        <p:spPr>
          <a:xfrm rot="19855517">
            <a:off x="2908624" y="3283372"/>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9" name="Diagonal Stripe 38"/>
          <p:cNvSpPr/>
          <p:nvPr/>
        </p:nvSpPr>
        <p:spPr>
          <a:xfrm rot="19855517">
            <a:off x="3289624" y="3283371"/>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 name="Diagonal Stripe 39"/>
          <p:cNvSpPr/>
          <p:nvPr/>
        </p:nvSpPr>
        <p:spPr>
          <a:xfrm rot="19855517">
            <a:off x="4508823" y="3283371"/>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1" name="Diagonal Stripe 40"/>
          <p:cNvSpPr/>
          <p:nvPr/>
        </p:nvSpPr>
        <p:spPr>
          <a:xfrm rot="19855517">
            <a:off x="4280223" y="3283372"/>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2" name="Diagonal Stripe 41"/>
          <p:cNvSpPr/>
          <p:nvPr/>
        </p:nvSpPr>
        <p:spPr>
          <a:xfrm rot="19855517">
            <a:off x="4051624" y="3207171"/>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3" name="Diagonal Stripe 42"/>
          <p:cNvSpPr/>
          <p:nvPr/>
        </p:nvSpPr>
        <p:spPr>
          <a:xfrm rot="19855517">
            <a:off x="5118422" y="3207172"/>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4" name="Diagonal Stripe 43"/>
          <p:cNvSpPr/>
          <p:nvPr/>
        </p:nvSpPr>
        <p:spPr>
          <a:xfrm rot="19855517">
            <a:off x="5270824" y="3283371"/>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Diagonal Stripe 44"/>
          <p:cNvSpPr/>
          <p:nvPr/>
        </p:nvSpPr>
        <p:spPr>
          <a:xfrm rot="19855517">
            <a:off x="5651823" y="3359571"/>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6" name="Diagonal Stripe 45"/>
          <p:cNvSpPr/>
          <p:nvPr/>
        </p:nvSpPr>
        <p:spPr>
          <a:xfrm rot="19855517">
            <a:off x="5499424" y="3283370"/>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7" name="Diagonal Stripe 46"/>
          <p:cNvSpPr/>
          <p:nvPr/>
        </p:nvSpPr>
        <p:spPr>
          <a:xfrm rot="19855517">
            <a:off x="6261424" y="3283371"/>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8" name="Diagonal Stripe 47"/>
          <p:cNvSpPr/>
          <p:nvPr/>
        </p:nvSpPr>
        <p:spPr>
          <a:xfrm rot="19855517">
            <a:off x="6413823" y="3359570"/>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9" name="Diagonal Stripe 48"/>
          <p:cNvSpPr/>
          <p:nvPr/>
        </p:nvSpPr>
        <p:spPr>
          <a:xfrm rot="19855517">
            <a:off x="7099623" y="3359571"/>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0" name="Diagonal Stripe 49"/>
          <p:cNvSpPr/>
          <p:nvPr/>
        </p:nvSpPr>
        <p:spPr>
          <a:xfrm rot="19855517">
            <a:off x="6871024" y="3359572"/>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 name="Diagonal Stripe 50"/>
          <p:cNvSpPr/>
          <p:nvPr/>
        </p:nvSpPr>
        <p:spPr>
          <a:xfrm rot="19855517">
            <a:off x="6642423" y="3359572"/>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 name="Diagonal Stripe 51"/>
          <p:cNvSpPr/>
          <p:nvPr/>
        </p:nvSpPr>
        <p:spPr>
          <a:xfrm rot="19855517">
            <a:off x="7480624" y="3283371"/>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3" name="Diagonal Stripe 52"/>
          <p:cNvSpPr/>
          <p:nvPr/>
        </p:nvSpPr>
        <p:spPr>
          <a:xfrm rot="19855517">
            <a:off x="8014024" y="3283371"/>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5" name="Diagonal Stripe 54"/>
          <p:cNvSpPr/>
          <p:nvPr/>
        </p:nvSpPr>
        <p:spPr>
          <a:xfrm rot="19855517">
            <a:off x="7785424" y="3359571"/>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6" name="Diagonal Stripe 55"/>
          <p:cNvSpPr/>
          <p:nvPr/>
        </p:nvSpPr>
        <p:spPr>
          <a:xfrm rot="19855517">
            <a:off x="7633024" y="3283371"/>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7" name="Diagonal Stripe 56"/>
          <p:cNvSpPr/>
          <p:nvPr/>
        </p:nvSpPr>
        <p:spPr>
          <a:xfrm rot="19855517">
            <a:off x="8318824" y="3359571"/>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8" name="Diagonal Stripe 57"/>
          <p:cNvSpPr/>
          <p:nvPr/>
        </p:nvSpPr>
        <p:spPr>
          <a:xfrm rot="19855517">
            <a:off x="8166424" y="3359570"/>
            <a:ext cx="3810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2400" b="1" dirty="0" smtClean="0"/>
              <a:t>Exercise</a:t>
            </a:r>
            <a:endParaRPr lang="en-US" sz="2400" b="1" dirty="0"/>
          </a:p>
        </p:txBody>
      </p:sp>
      <p:sp>
        <p:nvSpPr>
          <p:cNvPr id="3" name="Content Placeholder 2"/>
          <p:cNvSpPr>
            <a:spLocks noGrp="1"/>
          </p:cNvSpPr>
          <p:nvPr>
            <p:ph idx="1"/>
          </p:nvPr>
        </p:nvSpPr>
        <p:spPr>
          <a:xfrm>
            <a:off x="304800" y="685800"/>
            <a:ext cx="8534400" cy="5715000"/>
          </a:xfrm>
        </p:spPr>
        <p:txBody>
          <a:bodyPr>
            <a:normAutofit/>
          </a:bodyPr>
          <a:lstStyle/>
          <a:p>
            <a:pPr marL="236538" indent="-236538" algn="just"/>
            <a:r>
              <a:rPr lang="en-US" sz="2400" dirty="0" smtClean="0"/>
              <a:t>During the period 1991-1995 and 1996-2000, drought occurred in district “X” with varying effects across villages and time. During the first period, drought occurred twice and killed 10 people, 200 goats and 20 camels in village “A”. During the same period, the problem was more severe in village “B”. In this village, drought occurred three times and claimed the lives of 30 people, 500 goats and 40 camels. In the second period, drought disrupted the livelihood systems of the community in the villages. While the problem, which occurred three times killed 30 people, 500 goats and 50 camels in village “A”, it killed 20 people, 400 goats and 30 camels in village “B”. </a:t>
            </a:r>
            <a:endParaRPr lang="en-US" sz="2400" b="1" dirty="0" smtClean="0"/>
          </a:p>
          <a:p>
            <a:pPr marL="236538" lvl="0" indent="-236538">
              <a:buFont typeface="+mj-lt"/>
              <a:buAutoNum type="arabicPeriod"/>
            </a:pPr>
            <a:r>
              <a:rPr lang="en-US" sz="2400" dirty="0" smtClean="0"/>
              <a:t>Do hazard trend analysis</a:t>
            </a:r>
          </a:p>
          <a:p>
            <a:pPr marL="236538" lvl="0" indent="-236538">
              <a:buFont typeface="+mj-lt"/>
              <a:buAutoNum type="arabicPeriod"/>
            </a:pPr>
            <a:r>
              <a:rPr lang="en-US" sz="2400" dirty="0" smtClean="0"/>
              <a:t>Indicate the risk for the period 2001-2005 and 2006-2010 </a:t>
            </a:r>
          </a:p>
          <a:p>
            <a:pPr algn="just"/>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1" y="762000"/>
          <a:ext cx="8458198" cy="4363721"/>
        </p:xfrm>
        <a:graphic>
          <a:graphicData uri="http://schemas.openxmlformats.org/drawingml/2006/table">
            <a:tbl>
              <a:tblPr firstRow="1" bandRow="1">
                <a:tableStyleId>{7E9639D4-E3E2-4D34-9284-5A2195B3D0D7}</a:tableStyleId>
              </a:tblPr>
              <a:tblGrid>
                <a:gridCol w="1197942"/>
                <a:gridCol w="907532"/>
                <a:gridCol w="907532"/>
                <a:gridCol w="907532"/>
                <a:gridCol w="907532"/>
                <a:gridCol w="907532"/>
                <a:gridCol w="907532"/>
                <a:gridCol w="907532"/>
                <a:gridCol w="907532"/>
              </a:tblGrid>
              <a:tr h="889918">
                <a:tc>
                  <a:txBody>
                    <a:bodyPr/>
                    <a:lstStyle/>
                    <a:p>
                      <a:endParaRPr lang="en-US" sz="1600" dirty="0"/>
                    </a:p>
                  </a:txBody>
                  <a:tcPr/>
                </a:tc>
                <a:tc gridSpan="4">
                  <a:txBody>
                    <a:bodyPr/>
                    <a:lstStyle/>
                    <a:p>
                      <a:pPr algn="ctr"/>
                      <a:r>
                        <a:rPr lang="en-US" sz="3200" dirty="0" smtClean="0"/>
                        <a:t> Village A</a:t>
                      </a:r>
                      <a:endParaRPr lang="en-US" sz="3200" b="1" dirty="0">
                        <a:solidFill>
                          <a:srgbClr val="FF0000"/>
                        </a:solidFill>
                      </a:endParaRPr>
                    </a:p>
                  </a:txBody>
                  <a:tcPr/>
                </a:tc>
                <a:tc hMerge="1">
                  <a:txBody>
                    <a:bodyPr/>
                    <a:lstStyle/>
                    <a:p>
                      <a:endParaRPr lang="en-US" sz="1600" dirty="0"/>
                    </a:p>
                  </a:txBody>
                  <a:tcPr/>
                </a:tc>
                <a:tc hMerge="1">
                  <a:txBody>
                    <a:bodyPr/>
                    <a:lstStyle/>
                    <a:p>
                      <a:endParaRPr lang="en-US" sz="1600" dirty="0"/>
                    </a:p>
                  </a:txBody>
                  <a:tcPr/>
                </a:tc>
                <a:tc hMerge="1">
                  <a:txBody>
                    <a:bodyPr/>
                    <a:lstStyle/>
                    <a:p>
                      <a:endParaRPr lang="en-US" sz="1600" dirty="0"/>
                    </a:p>
                  </a:txBody>
                  <a:tcPr/>
                </a:tc>
                <a:tc gridSpan="4">
                  <a:txBody>
                    <a:bodyPr/>
                    <a:lstStyle/>
                    <a:p>
                      <a:pPr algn="ctr"/>
                      <a:r>
                        <a:rPr lang="en-US" sz="3200" dirty="0" smtClean="0"/>
                        <a:t>         Village B</a:t>
                      </a:r>
                      <a:endParaRPr lang="en-US" sz="3200" b="1" dirty="0">
                        <a:solidFill>
                          <a:srgbClr val="FF0000"/>
                        </a:solidFill>
                      </a:endParaRPr>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r>
              <a:tr h="889918">
                <a:tc>
                  <a:txBody>
                    <a:bodyPr/>
                    <a:lstStyle/>
                    <a:p>
                      <a:r>
                        <a:rPr lang="en-US" sz="1600" b="1" dirty="0" smtClean="0">
                          <a:solidFill>
                            <a:srgbClr val="002060"/>
                          </a:solidFill>
                        </a:rPr>
                        <a:t>Drought</a:t>
                      </a:r>
                      <a:endParaRPr lang="en-US" sz="1600" b="1" dirty="0">
                        <a:solidFill>
                          <a:srgbClr val="002060"/>
                        </a:solidFill>
                      </a:endParaRPr>
                    </a:p>
                  </a:txBody>
                  <a:tcPr/>
                </a:tc>
                <a:tc>
                  <a:txBody>
                    <a:bodyPr/>
                    <a:lstStyle/>
                    <a:p>
                      <a:r>
                        <a:rPr lang="en-US" sz="1600" dirty="0" smtClean="0"/>
                        <a:t>1991-1995</a:t>
                      </a:r>
                      <a:endParaRPr lang="en-US" sz="1600" dirty="0"/>
                    </a:p>
                  </a:txBody>
                  <a:tcPr/>
                </a:tc>
                <a:tc>
                  <a:txBody>
                    <a:bodyPr/>
                    <a:lstStyle/>
                    <a:p>
                      <a:r>
                        <a:rPr lang="en-US" sz="1600" dirty="0" smtClean="0"/>
                        <a:t>1996-2000</a:t>
                      </a:r>
                      <a:endParaRPr lang="en-US" sz="1600" dirty="0"/>
                    </a:p>
                  </a:txBody>
                  <a:tcPr/>
                </a:tc>
                <a:tc>
                  <a:txBody>
                    <a:bodyPr/>
                    <a:lstStyle/>
                    <a:p>
                      <a:r>
                        <a:rPr lang="en-US" sz="1600" dirty="0" smtClean="0"/>
                        <a:t>2001-2005</a:t>
                      </a:r>
                      <a:endParaRPr lang="en-US" sz="1600" dirty="0"/>
                    </a:p>
                  </a:txBody>
                  <a:tcPr/>
                </a:tc>
                <a:tc>
                  <a:txBody>
                    <a:bodyPr/>
                    <a:lstStyle/>
                    <a:p>
                      <a:r>
                        <a:rPr lang="en-US" sz="1600" dirty="0" smtClean="0"/>
                        <a:t>2006-2010</a:t>
                      </a:r>
                      <a:endParaRPr lang="en-US" sz="1600" dirty="0"/>
                    </a:p>
                  </a:txBody>
                  <a:tcPr/>
                </a:tc>
                <a:tc>
                  <a:txBody>
                    <a:bodyPr/>
                    <a:lstStyle/>
                    <a:p>
                      <a:r>
                        <a:rPr lang="en-US" sz="1600" dirty="0" smtClean="0"/>
                        <a:t>1991-1995</a:t>
                      </a:r>
                      <a:endParaRPr lang="en-US" sz="1600" dirty="0"/>
                    </a:p>
                  </a:txBody>
                  <a:tcPr/>
                </a:tc>
                <a:tc>
                  <a:txBody>
                    <a:bodyPr/>
                    <a:lstStyle/>
                    <a:p>
                      <a:r>
                        <a:rPr lang="en-US" sz="1600" dirty="0" smtClean="0"/>
                        <a:t>1996-2000</a:t>
                      </a:r>
                      <a:endParaRPr lang="en-US" sz="1600" dirty="0"/>
                    </a:p>
                  </a:txBody>
                  <a:tcPr/>
                </a:tc>
                <a:tc>
                  <a:txBody>
                    <a:bodyPr/>
                    <a:lstStyle/>
                    <a:p>
                      <a:r>
                        <a:rPr lang="en-US" sz="1600" dirty="0" smtClean="0"/>
                        <a:t>2001-2005</a:t>
                      </a:r>
                      <a:endParaRPr lang="en-US" sz="1600" dirty="0"/>
                    </a:p>
                  </a:txBody>
                  <a:tcPr/>
                </a:tc>
                <a:tc>
                  <a:txBody>
                    <a:bodyPr/>
                    <a:lstStyle/>
                    <a:p>
                      <a:r>
                        <a:rPr lang="en-US" sz="1600" dirty="0" smtClean="0"/>
                        <a:t>2006-2010</a:t>
                      </a:r>
                      <a:endParaRPr lang="en-US" sz="1600" dirty="0"/>
                    </a:p>
                  </a:txBody>
                  <a:tcPr/>
                </a:tc>
              </a:tr>
              <a:tr h="569860">
                <a:tc>
                  <a:txBody>
                    <a:bodyPr/>
                    <a:lstStyle/>
                    <a:p>
                      <a:r>
                        <a:rPr lang="en-US" sz="1600" b="1" dirty="0" smtClean="0">
                          <a:solidFill>
                            <a:srgbClr val="002060"/>
                          </a:solidFill>
                        </a:rPr>
                        <a:t>Frequency</a:t>
                      </a:r>
                      <a:endParaRPr lang="en-US" sz="1600" b="1" dirty="0">
                        <a:solidFill>
                          <a:srgbClr val="002060"/>
                        </a:solidFill>
                      </a:endParaRPr>
                    </a:p>
                  </a:txBody>
                  <a:tcPr/>
                </a:tc>
                <a:tc>
                  <a:txBody>
                    <a:bodyPr/>
                    <a:lstStyle/>
                    <a:p>
                      <a:r>
                        <a:rPr lang="en-US" sz="1600" dirty="0" smtClean="0"/>
                        <a:t>2</a:t>
                      </a:r>
                      <a:endParaRPr lang="en-US" sz="1600" dirty="0"/>
                    </a:p>
                  </a:txBody>
                  <a:tcPr/>
                </a:tc>
                <a:tc>
                  <a:txBody>
                    <a:bodyPr/>
                    <a:lstStyle/>
                    <a:p>
                      <a:r>
                        <a:rPr lang="en-US" sz="1600" dirty="0" smtClean="0"/>
                        <a:t>3</a:t>
                      </a:r>
                      <a:endParaRPr lang="en-US" sz="1600" dirty="0"/>
                    </a:p>
                  </a:txBody>
                  <a:tcPr/>
                </a:tc>
                <a:tc>
                  <a:txBody>
                    <a:bodyPr/>
                    <a:lstStyle/>
                    <a:p>
                      <a:r>
                        <a:rPr lang="en-US" sz="1600" dirty="0" smtClean="0"/>
                        <a:t>4</a:t>
                      </a:r>
                      <a:endParaRPr lang="en-US" sz="1600" dirty="0"/>
                    </a:p>
                  </a:txBody>
                  <a:tcPr/>
                </a:tc>
                <a:tc>
                  <a:txBody>
                    <a:bodyPr/>
                    <a:lstStyle/>
                    <a:p>
                      <a:r>
                        <a:rPr lang="en-US" sz="1600" dirty="0" smtClean="0"/>
                        <a:t>5</a:t>
                      </a:r>
                      <a:endParaRPr lang="en-US" sz="1600" dirty="0"/>
                    </a:p>
                  </a:txBody>
                  <a:tcPr/>
                </a:tc>
                <a:tc>
                  <a:txBody>
                    <a:bodyPr/>
                    <a:lstStyle/>
                    <a:p>
                      <a:r>
                        <a:rPr lang="en-US" sz="1600" dirty="0" smtClean="0"/>
                        <a:t>3</a:t>
                      </a:r>
                      <a:endParaRPr lang="en-US" sz="1600" dirty="0"/>
                    </a:p>
                  </a:txBody>
                  <a:tcPr/>
                </a:tc>
                <a:tc>
                  <a:txBody>
                    <a:bodyPr/>
                    <a:lstStyle/>
                    <a:p>
                      <a:r>
                        <a:rPr lang="en-US" sz="1600" dirty="0" smtClean="0"/>
                        <a:t>3</a:t>
                      </a:r>
                      <a:endParaRPr lang="en-US" sz="1600" dirty="0"/>
                    </a:p>
                  </a:txBody>
                  <a:tcPr/>
                </a:tc>
                <a:tc>
                  <a:txBody>
                    <a:bodyPr/>
                    <a:lstStyle/>
                    <a:p>
                      <a:r>
                        <a:rPr lang="en-US" sz="1600" dirty="0" smtClean="0"/>
                        <a:t>3</a:t>
                      </a:r>
                      <a:endParaRPr lang="en-US" sz="1600" dirty="0"/>
                    </a:p>
                  </a:txBody>
                  <a:tcPr/>
                </a:tc>
                <a:tc>
                  <a:txBody>
                    <a:bodyPr/>
                    <a:lstStyle/>
                    <a:p>
                      <a:r>
                        <a:rPr lang="en-US" sz="1600" dirty="0" smtClean="0"/>
                        <a:t>3</a:t>
                      </a:r>
                      <a:endParaRPr lang="en-US" sz="1600" dirty="0"/>
                    </a:p>
                  </a:txBody>
                  <a:tcPr/>
                </a:tc>
              </a:tr>
              <a:tr h="2014025">
                <a:tc>
                  <a:txBody>
                    <a:bodyPr/>
                    <a:lstStyle/>
                    <a:p>
                      <a:r>
                        <a:rPr lang="en-US" sz="1600" b="1" dirty="0" smtClean="0">
                          <a:solidFill>
                            <a:srgbClr val="FF0000"/>
                          </a:solidFill>
                        </a:rPr>
                        <a:t>Severity</a:t>
                      </a:r>
                    </a:p>
                    <a:p>
                      <a:pPr>
                        <a:buFont typeface="Arial" pitchFamily="34" charset="0"/>
                        <a:buChar char="•"/>
                      </a:pPr>
                      <a:r>
                        <a:rPr lang="en-US" sz="1600" dirty="0" smtClean="0"/>
                        <a:t> People</a:t>
                      </a:r>
                    </a:p>
                    <a:p>
                      <a:pPr>
                        <a:buFont typeface="Arial" pitchFamily="34" charset="0"/>
                        <a:buChar char="•"/>
                      </a:pPr>
                      <a:r>
                        <a:rPr lang="en-US" sz="1600" dirty="0" smtClean="0"/>
                        <a:t> Goats</a:t>
                      </a:r>
                    </a:p>
                    <a:p>
                      <a:pPr>
                        <a:buFont typeface="Arial" pitchFamily="34" charset="0"/>
                        <a:buChar char="•"/>
                      </a:pPr>
                      <a:r>
                        <a:rPr lang="en-US" sz="1600" dirty="0" smtClean="0"/>
                        <a:t> Camel</a:t>
                      </a:r>
                      <a:endParaRPr lang="en-US" sz="1600" dirty="0"/>
                    </a:p>
                  </a:txBody>
                  <a:tcPr/>
                </a:tc>
                <a:tc>
                  <a:txBody>
                    <a:bodyPr/>
                    <a:lstStyle/>
                    <a:p>
                      <a:endParaRPr lang="en-US" sz="1600" dirty="0" smtClean="0"/>
                    </a:p>
                    <a:p>
                      <a:r>
                        <a:rPr lang="en-US" sz="1600" dirty="0" smtClean="0"/>
                        <a:t>10</a:t>
                      </a:r>
                    </a:p>
                    <a:p>
                      <a:r>
                        <a:rPr lang="en-US" sz="1600" dirty="0" smtClean="0"/>
                        <a:t>200</a:t>
                      </a:r>
                    </a:p>
                    <a:p>
                      <a:r>
                        <a:rPr lang="en-US" sz="1600" dirty="0" smtClean="0"/>
                        <a:t>20</a:t>
                      </a:r>
                    </a:p>
                    <a:p>
                      <a:endParaRPr lang="en-US" sz="1600" dirty="0"/>
                    </a:p>
                  </a:txBody>
                  <a:tcPr/>
                </a:tc>
                <a:tc>
                  <a:txBody>
                    <a:bodyPr/>
                    <a:lstStyle/>
                    <a:p>
                      <a:endParaRPr lang="en-US" sz="1600" dirty="0" smtClean="0"/>
                    </a:p>
                    <a:p>
                      <a:r>
                        <a:rPr lang="en-US" sz="1600" dirty="0" smtClean="0"/>
                        <a:t>30</a:t>
                      </a:r>
                    </a:p>
                    <a:p>
                      <a:r>
                        <a:rPr lang="en-US" sz="1600" dirty="0" smtClean="0"/>
                        <a:t>500</a:t>
                      </a:r>
                    </a:p>
                    <a:p>
                      <a:r>
                        <a:rPr lang="en-US" sz="1600" dirty="0" smtClean="0"/>
                        <a:t>50</a:t>
                      </a:r>
                      <a:endParaRPr lang="en-US" sz="1600" dirty="0"/>
                    </a:p>
                  </a:txBody>
                  <a:tcPr/>
                </a:tc>
                <a:tc>
                  <a:txBody>
                    <a:bodyPr/>
                    <a:lstStyle/>
                    <a:p>
                      <a:endParaRPr lang="en-US" sz="1600" dirty="0" smtClean="0"/>
                    </a:p>
                    <a:p>
                      <a:r>
                        <a:rPr lang="en-US" sz="1600" dirty="0" smtClean="0"/>
                        <a:t>90</a:t>
                      </a:r>
                    </a:p>
                    <a:p>
                      <a:r>
                        <a:rPr lang="en-US" sz="1600" dirty="0" smtClean="0"/>
                        <a:t>1250</a:t>
                      </a:r>
                    </a:p>
                    <a:p>
                      <a:r>
                        <a:rPr lang="en-US" sz="1600" dirty="0" smtClean="0"/>
                        <a:t>125</a:t>
                      </a:r>
                      <a:endParaRPr lang="en-US" sz="1600" dirty="0"/>
                    </a:p>
                  </a:txBody>
                  <a:tcPr/>
                </a:tc>
                <a:tc>
                  <a:txBody>
                    <a:bodyPr/>
                    <a:lstStyle/>
                    <a:p>
                      <a:endParaRPr lang="en-US" sz="1600" dirty="0" smtClean="0"/>
                    </a:p>
                    <a:p>
                      <a:r>
                        <a:rPr lang="en-US" sz="1600" dirty="0" smtClean="0"/>
                        <a:t>270</a:t>
                      </a:r>
                    </a:p>
                    <a:p>
                      <a:r>
                        <a:rPr lang="en-US" sz="1600" dirty="0" smtClean="0"/>
                        <a:t>3125</a:t>
                      </a:r>
                    </a:p>
                    <a:p>
                      <a:r>
                        <a:rPr lang="en-US" sz="1600" dirty="0" smtClean="0"/>
                        <a:t>312</a:t>
                      </a:r>
                      <a:endParaRPr lang="en-US" sz="1600" dirty="0"/>
                    </a:p>
                  </a:txBody>
                  <a:tcPr/>
                </a:tc>
                <a:tc>
                  <a:txBody>
                    <a:bodyPr/>
                    <a:lstStyle/>
                    <a:p>
                      <a:endParaRPr lang="en-US" sz="1600" dirty="0" smtClean="0"/>
                    </a:p>
                    <a:p>
                      <a:r>
                        <a:rPr lang="en-US" sz="1600" dirty="0" smtClean="0"/>
                        <a:t>30</a:t>
                      </a:r>
                    </a:p>
                    <a:p>
                      <a:r>
                        <a:rPr lang="en-US" sz="1600" dirty="0" smtClean="0"/>
                        <a:t>500</a:t>
                      </a:r>
                    </a:p>
                    <a:p>
                      <a:r>
                        <a:rPr lang="en-US" sz="1600" dirty="0" smtClean="0"/>
                        <a:t>40</a:t>
                      </a:r>
                      <a:endParaRPr lang="en-US" sz="1600" dirty="0"/>
                    </a:p>
                  </a:txBody>
                  <a:tcPr/>
                </a:tc>
                <a:tc>
                  <a:txBody>
                    <a:bodyPr/>
                    <a:lstStyle/>
                    <a:p>
                      <a:endParaRPr lang="en-US" sz="1600" dirty="0" smtClean="0"/>
                    </a:p>
                    <a:p>
                      <a:r>
                        <a:rPr lang="en-US" sz="1600" dirty="0" smtClean="0"/>
                        <a:t>20</a:t>
                      </a:r>
                    </a:p>
                    <a:p>
                      <a:r>
                        <a:rPr lang="en-US" sz="1600" dirty="0" smtClean="0"/>
                        <a:t>400</a:t>
                      </a:r>
                    </a:p>
                    <a:p>
                      <a:r>
                        <a:rPr lang="en-US" sz="1600" dirty="0" smtClean="0"/>
                        <a:t>30</a:t>
                      </a:r>
                      <a:endParaRPr lang="en-US" sz="1600" dirty="0"/>
                    </a:p>
                  </a:txBody>
                  <a:tcPr/>
                </a:tc>
                <a:tc>
                  <a:txBody>
                    <a:bodyPr/>
                    <a:lstStyle/>
                    <a:p>
                      <a:endParaRPr lang="en-US" sz="1600" dirty="0" smtClean="0"/>
                    </a:p>
                    <a:p>
                      <a:r>
                        <a:rPr lang="en-US" sz="1600" dirty="0" smtClean="0"/>
                        <a:t>10</a:t>
                      </a:r>
                    </a:p>
                    <a:p>
                      <a:r>
                        <a:rPr lang="en-US" sz="1600" dirty="0" smtClean="0"/>
                        <a:t>300</a:t>
                      </a:r>
                    </a:p>
                    <a:p>
                      <a:r>
                        <a:rPr lang="en-US" sz="1600" dirty="0" smtClean="0"/>
                        <a:t>20</a:t>
                      </a:r>
                      <a:endParaRPr lang="en-US" sz="1600" dirty="0"/>
                    </a:p>
                  </a:txBody>
                  <a:tcPr/>
                </a:tc>
                <a:tc>
                  <a:txBody>
                    <a:bodyPr/>
                    <a:lstStyle/>
                    <a:p>
                      <a:endParaRPr lang="en-US" sz="1600" dirty="0" smtClean="0"/>
                    </a:p>
                    <a:p>
                      <a:r>
                        <a:rPr lang="en-US" sz="1600" dirty="0" smtClean="0"/>
                        <a:t>0</a:t>
                      </a:r>
                    </a:p>
                    <a:p>
                      <a:r>
                        <a:rPr lang="en-US" sz="1600" dirty="0" smtClean="0"/>
                        <a:t>200</a:t>
                      </a:r>
                    </a:p>
                    <a:p>
                      <a:r>
                        <a:rPr lang="en-US" sz="1600" dirty="0" smtClean="0"/>
                        <a:t>10</a:t>
                      </a:r>
                      <a:endParaRPr lang="en-US" sz="1600"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Content Placeholder 2"/>
          <p:cNvSpPr>
            <a:spLocks noGrp="1"/>
          </p:cNvSpPr>
          <p:nvPr>
            <p:ph idx="1"/>
          </p:nvPr>
        </p:nvSpPr>
        <p:spPr>
          <a:xfrm>
            <a:off x="228600" y="609600"/>
            <a:ext cx="8762999" cy="3505200"/>
          </a:xfrm>
        </p:spPr>
        <p:txBody>
          <a:bodyPr>
            <a:normAutofit/>
          </a:bodyPr>
          <a:lstStyle/>
          <a:p>
            <a:pPr marL="176213" indent="-176213" algn="just">
              <a:defRPr/>
            </a:pPr>
            <a:r>
              <a:rPr lang="en-US" sz="2400" dirty="0" smtClean="0"/>
              <a:t>Before we can start to design a project, we need to analyze the hazard identified using various assessment tools. </a:t>
            </a:r>
          </a:p>
          <a:p>
            <a:pPr marL="176213" indent="-176213" algn="just">
              <a:defRPr/>
            </a:pPr>
            <a:r>
              <a:rPr lang="en-US" sz="2000" dirty="0" smtClean="0"/>
              <a:t>Hazard analysis examines the negative aspects of an existing situation and establishes the ‘cause and effect’ relationships between the hazards that exist. It involves the following steps:</a:t>
            </a:r>
          </a:p>
          <a:p>
            <a:pPr lvl="1" indent="-506413" algn="just">
              <a:buFont typeface="Wingdings" pitchFamily="2" charset="2"/>
              <a:buNone/>
              <a:defRPr/>
            </a:pPr>
            <a:r>
              <a:rPr lang="en-US" sz="1800" dirty="0" smtClean="0">
                <a:ea typeface="+mn-ea"/>
                <a:cs typeface="+mn-cs"/>
              </a:rPr>
              <a:t>1</a:t>
            </a:r>
            <a:r>
              <a:rPr lang="en-US" sz="2400" dirty="0" smtClean="0">
                <a:ea typeface="+mn-ea"/>
                <a:cs typeface="+mn-cs"/>
              </a:rPr>
              <a:t>. Identification of the stakeholders affected by the hazard</a:t>
            </a:r>
            <a:endParaRPr lang="en-US" sz="2000" dirty="0" smtClean="0">
              <a:ea typeface="+mn-ea"/>
              <a:cs typeface="+mn-cs"/>
            </a:endParaRPr>
          </a:p>
          <a:p>
            <a:pPr lvl="1" indent="-506413" algn="just">
              <a:buFont typeface="Wingdings" pitchFamily="2" charset="2"/>
              <a:buNone/>
              <a:defRPr/>
            </a:pPr>
            <a:r>
              <a:rPr lang="en-US" sz="2000" dirty="0" smtClean="0">
                <a:ea typeface="+mn-ea"/>
                <a:cs typeface="+mn-cs"/>
              </a:rPr>
              <a:t>2. Identification of the major hazards faced by community members</a:t>
            </a:r>
          </a:p>
          <a:p>
            <a:pPr lvl="1" indent="-506413" algn="just">
              <a:buFont typeface="Wingdings" pitchFamily="2" charset="2"/>
              <a:buNone/>
              <a:defRPr/>
            </a:pPr>
            <a:r>
              <a:rPr lang="en-US" sz="2400" dirty="0" smtClean="0">
                <a:ea typeface="+mn-ea"/>
                <a:cs typeface="+mn-cs"/>
              </a:rPr>
              <a:t>3. Development of a problem tree to establish causes and effects</a:t>
            </a:r>
            <a:endParaRPr lang="en-US" sz="2000" dirty="0" smtClean="0"/>
          </a:p>
          <a:p>
            <a:pPr algn="just">
              <a:buFont typeface="Wingdings" pitchFamily="2" charset="2"/>
              <a:buNone/>
              <a:defRPr/>
            </a:pPr>
            <a:endParaRPr lang="en-US" sz="1800" dirty="0" smtClean="0"/>
          </a:p>
        </p:txBody>
      </p:sp>
      <p:pic>
        <p:nvPicPr>
          <p:cNvPr id="198659" name="Picture 4"/>
          <p:cNvPicPr>
            <a:picLocks noChangeAspect="1" noChangeArrowheads="1"/>
          </p:cNvPicPr>
          <p:nvPr/>
        </p:nvPicPr>
        <p:blipFill>
          <a:blip r:embed="rId3" cstate="print"/>
          <a:srcRect/>
          <a:stretch>
            <a:fillRect/>
          </a:stretch>
        </p:blipFill>
        <p:spPr bwMode="auto">
          <a:xfrm>
            <a:off x="304800" y="3733800"/>
            <a:ext cx="8624889" cy="3124200"/>
          </a:xfrm>
          <a:prstGeom prst="rect">
            <a:avLst/>
          </a:prstGeom>
          <a:noFill/>
          <a:ln w="9525">
            <a:noFill/>
            <a:miter lim="800000"/>
            <a:headEnd/>
            <a:tailEnd/>
          </a:ln>
        </p:spPr>
      </p:pic>
      <p:sp>
        <p:nvSpPr>
          <p:cNvPr id="198661" name="Title 5"/>
          <p:cNvSpPr>
            <a:spLocks noGrp="1"/>
          </p:cNvSpPr>
          <p:nvPr>
            <p:ph type="title"/>
          </p:nvPr>
        </p:nvSpPr>
        <p:spPr>
          <a:xfrm>
            <a:off x="533400" y="228600"/>
            <a:ext cx="7543800" cy="304800"/>
          </a:xfrm>
        </p:spPr>
        <p:txBody>
          <a:bodyPr>
            <a:normAutofit fontScale="90000"/>
          </a:bodyPr>
          <a:lstStyle/>
          <a:p>
            <a:pPr algn="l"/>
            <a:r>
              <a:rPr lang="en-US" sz="2400" b="1" dirty="0" smtClean="0"/>
              <a:t>Hazard Analysis/Hazard Tree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Title 1"/>
          <p:cNvSpPr>
            <a:spLocks noGrp="1"/>
          </p:cNvSpPr>
          <p:nvPr>
            <p:ph type="title"/>
          </p:nvPr>
        </p:nvSpPr>
        <p:spPr>
          <a:xfrm>
            <a:off x="457200" y="122239"/>
            <a:ext cx="7543800" cy="411162"/>
          </a:xfrm>
        </p:spPr>
        <p:txBody>
          <a:bodyPr>
            <a:normAutofit fontScale="90000"/>
          </a:bodyPr>
          <a:lstStyle/>
          <a:p>
            <a:pPr algn="just"/>
            <a:r>
              <a:rPr lang="en-US" sz="2400" dirty="0" smtClean="0"/>
              <a:t>  </a:t>
            </a:r>
            <a:r>
              <a:rPr lang="en-US" sz="3100" b="1" dirty="0" smtClean="0"/>
              <a:t>Hazard Analysis</a:t>
            </a:r>
            <a:endParaRPr lang="en-US" sz="2400" b="1" dirty="0" smtClean="0"/>
          </a:p>
        </p:txBody>
      </p:sp>
      <p:sp>
        <p:nvSpPr>
          <p:cNvPr id="199683" name="Content Placeholder 2"/>
          <p:cNvSpPr>
            <a:spLocks noGrp="1"/>
          </p:cNvSpPr>
          <p:nvPr>
            <p:ph idx="1"/>
          </p:nvPr>
        </p:nvSpPr>
        <p:spPr>
          <a:xfrm>
            <a:off x="304800" y="609600"/>
            <a:ext cx="8610600" cy="5943600"/>
          </a:xfrm>
        </p:spPr>
        <p:txBody>
          <a:bodyPr>
            <a:normAutofit fontScale="92500" lnSpcReduction="20000"/>
          </a:bodyPr>
          <a:lstStyle/>
          <a:p>
            <a:pPr marL="176213" indent="-176213" algn="just"/>
            <a:r>
              <a:rPr lang="en-US" sz="2400" dirty="0" smtClean="0"/>
              <a:t>Planners/community development practitioners use a problem tree analysis technique to identify all the issues surrounding a given problem and displaying this information as a series of cause and effect relationship. </a:t>
            </a:r>
          </a:p>
          <a:p>
            <a:pPr marL="176213" indent="-176213" algn="just"/>
            <a:r>
              <a:rPr lang="en-US" sz="2400" dirty="0" smtClean="0"/>
              <a:t>A problem tree approach can also be used for a general diagnosis of a problem in some situation or organization. In this case no specific problem needs to be taken as the starting point. </a:t>
            </a:r>
          </a:p>
          <a:p>
            <a:pPr marL="176213" indent="-176213" algn="just"/>
            <a:r>
              <a:rPr lang="en-US" sz="2200" dirty="0" smtClean="0"/>
              <a:t>Instead, all existing problems are identified and then interrelated in the cause and effect linkages for the situation as a whole.</a:t>
            </a:r>
          </a:p>
          <a:p>
            <a:pPr marL="176213" indent="-176213" algn="just"/>
            <a:r>
              <a:rPr lang="en-US" sz="2600" dirty="0" smtClean="0"/>
              <a:t>The hazard analysis begins with identifying a core problem (the trunk). </a:t>
            </a:r>
          </a:p>
          <a:p>
            <a:pPr marL="176213" indent="-176213" algn="just"/>
            <a:r>
              <a:rPr lang="en-US" sz="2600" dirty="0" smtClean="0"/>
              <a:t>The tree is then expanded upwards and downwards as the causes and effects of the problem are identified.</a:t>
            </a:r>
          </a:p>
          <a:p>
            <a:pPr marL="176213" indent="-176213" algn="just"/>
            <a:r>
              <a:rPr lang="en-US" sz="2600" dirty="0" smtClean="0"/>
              <a:t>From these, a starter problem is selected, and a second problem related to it, then:</a:t>
            </a:r>
          </a:p>
          <a:p>
            <a:pPr marL="176213" indent="-176213" algn="just"/>
            <a:r>
              <a:rPr lang="en-US" sz="2600" dirty="0" smtClean="0">
                <a:solidFill>
                  <a:srgbClr val="7030A0"/>
                </a:solidFill>
              </a:rPr>
              <a:t> if the problem is a cause it goes on the level below</a:t>
            </a:r>
          </a:p>
          <a:p>
            <a:pPr marL="176213" indent="-176213" algn="just"/>
            <a:r>
              <a:rPr lang="en-US" sz="2600" dirty="0" smtClean="0">
                <a:solidFill>
                  <a:srgbClr val="7030A0"/>
                </a:solidFill>
              </a:rPr>
              <a:t> if it is an effect it goes above </a:t>
            </a:r>
          </a:p>
          <a:p>
            <a:pPr marL="176213" indent="-176213" algn="just"/>
            <a:r>
              <a:rPr lang="en-US" sz="2600" dirty="0" smtClean="0">
                <a:solidFill>
                  <a:srgbClr val="7030A0"/>
                </a:solidFill>
              </a:rPr>
              <a:t> if it is neither a cause nor an effect it goes on the same level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Hazard Tree</a:t>
            </a:r>
            <a:endParaRPr lang="en-US" dirty="0"/>
          </a:p>
        </p:txBody>
      </p:sp>
      <p:sp>
        <p:nvSpPr>
          <p:cNvPr id="6" name="Freeform 5"/>
          <p:cNvSpPr/>
          <p:nvPr/>
        </p:nvSpPr>
        <p:spPr>
          <a:xfrm>
            <a:off x="3892905" y="3041153"/>
            <a:ext cx="3289948" cy="3708563"/>
          </a:xfrm>
          <a:custGeom>
            <a:avLst/>
            <a:gdLst>
              <a:gd name="connsiteX0" fmla="*/ 1773969 w 3289948"/>
              <a:gd name="connsiteY0" fmla="*/ 1025521 h 3708563"/>
              <a:gd name="connsiteX1" fmla="*/ 1653653 w 3289948"/>
              <a:gd name="connsiteY1" fmla="*/ 1639131 h 3708563"/>
              <a:gd name="connsiteX2" fmla="*/ 1617558 w 3289948"/>
              <a:gd name="connsiteY2" fmla="*/ 1795542 h 3708563"/>
              <a:gd name="connsiteX3" fmla="*/ 1605527 w 3289948"/>
              <a:gd name="connsiteY3" fmla="*/ 1891794 h 3708563"/>
              <a:gd name="connsiteX4" fmla="*/ 1617558 w 3289948"/>
              <a:gd name="connsiteY4" fmla="*/ 2072268 h 3708563"/>
              <a:gd name="connsiteX5" fmla="*/ 1641621 w 3289948"/>
              <a:gd name="connsiteY5" fmla="*/ 2601658 h 3708563"/>
              <a:gd name="connsiteX6" fmla="*/ 1677716 w 3289948"/>
              <a:gd name="connsiteY6" fmla="*/ 2758068 h 3708563"/>
              <a:gd name="connsiteX7" fmla="*/ 1725842 w 3289948"/>
              <a:gd name="connsiteY7" fmla="*/ 2818226 h 3708563"/>
              <a:gd name="connsiteX8" fmla="*/ 1761937 w 3289948"/>
              <a:gd name="connsiteY8" fmla="*/ 2842289 h 3708563"/>
              <a:gd name="connsiteX9" fmla="*/ 1846158 w 3289948"/>
              <a:gd name="connsiteY9" fmla="*/ 2914479 h 3708563"/>
              <a:gd name="connsiteX10" fmla="*/ 1906316 w 3289948"/>
              <a:gd name="connsiteY10" fmla="*/ 2998700 h 3708563"/>
              <a:gd name="connsiteX11" fmla="*/ 1990537 w 3289948"/>
              <a:gd name="connsiteY11" fmla="*/ 3046826 h 3708563"/>
              <a:gd name="connsiteX12" fmla="*/ 2062727 w 3289948"/>
              <a:gd name="connsiteY12" fmla="*/ 3119015 h 3708563"/>
              <a:gd name="connsiteX13" fmla="*/ 2074758 w 3289948"/>
              <a:gd name="connsiteY13" fmla="*/ 3155110 h 3708563"/>
              <a:gd name="connsiteX14" fmla="*/ 2183042 w 3289948"/>
              <a:gd name="connsiteY14" fmla="*/ 3239331 h 3708563"/>
              <a:gd name="connsiteX15" fmla="*/ 2291327 w 3289948"/>
              <a:gd name="connsiteY15" fmla="*/ 3311521 h 3708563"/>
              <a:gd name="connsiteX16" fmla="*/ 2363516 w 3289948"/>
              <a:gd name="connsiteY16" fmla="*/ 3443868 h 3708563"/>
              <a:gd name="connsiteX17" fmla="*/ 2387579 w 3289948"/>
              <a:gd name="connsiteY17" fmla="*/ 3479963 h 3708563"/>
              <a:gd name="connsiteX18" fmla="*/ 2399611 w 3289948"/>
              <a:gd name="connsiteY18" fmla="*/ 3516058 h 3708563"/>
              <a:gd name="connsiteX19" fmla="*/ 2531958 w 3289948"/>
              <a:gd name="connsiteY19" fmla="*/ 3624342 h 3708563"/>
              <a:gd name="connsiteX20" fmla="*/ 2592116 w 3289948"/>
              <a:gd name="connsiteY20" fmla="*/ 3672468 h 3708563"/>
              <a:gd name="connsiteX21" fmla="*/ 2652274 w 3289948"/>
              <a:gd name="connsiteY21" fmla="*/ 3708563 h 3708563"/>
              <a:gd name="connsiteX22" fmla="*/ 2543990 w 3289948"/>
              <a:gd name="connsiteY22" fmla="*/ 3672468 h 3708563"/>
              <a:gd name="connsiteX23" fmla="*/ 2459769 w 3289948"/>
              <a:gd name="connsiteY23" fmla="*/ 3636373 h 3708563"/>
              <a:gd name="connsiteX24" fmla="*/ 2339453 w 3289948"/>
              <a:gd name="connsiteY24" fmla="*/ 3564184 h 3708563"/>
              <a:gd name="connsiteX25" fmla="*/ 2303358 w 3289948"/>
              <a:gd name="connsiteY25" fmla="*/ 3540121 h 3708563"/>
              <a:gd name="connsiteX26" fmla="*/ 2255232 w 3289948"/>
              <a:gd name="connsiteY26" fmla="*/ 3528089 h 3708563"/>
              <a:gd name="connsiteX27" fmla="*/ 2219137 w 3289948"/>
              <a:gd name="connsiteY27" fmla="*/ 3491994 h 3708563"/>
              <a:gd name="connsiteX28" fmla="*/ 2171011 w 3289948"/>
              <a:gd name="connsiteY28" fmla="*/ 3431836 h 3708563"/>
              <a:gd name="connsiteX29" fmla="*/ 2086790 w 3289948"/>
              <a:gd name="connsiteY29" fmla="*/ 3383710 h 3708563"/>
              <a:gd name="connsiteX30" fmla="*/ 1942411 w 3289948"/>
              <a:gd name="connsiteY30" fmla="*/ 3263394 h 3708563"/>
              <a:gd name="connsiteX31" fmla="*/ 1906316 w 3289948"/>
              <a:gd name="connsiteY31" fmla="*/ 3227300 h 3708563"/>
              <a:gd name="connsiteX32" fmla="*/ 1846158 w 3289948"/>
              <a:gd name="connsiteY32" fmla="*/ 3203236 h 3708563"/>
              <a:gd name="connsiteX33" fmla="*/ 1810063 w 3289948"/>
              <a:gd name="connsiteY33" fmla="*/ 3155110 h 3708563"/>
              <a:gd name="connsiteX34" fmla="*/ 1773969 w 3289948"/>
              <a:gd name="connsiteY34" fmla="*/ 3143079 h 3708563"/>
              <a:gd name="connsiteX35" fmla="*/ 1737874 w 3289948"/>
              <a:gd name="connsiteY35" fmla="*/ 3119015 h 3708563"/>
              <a:gd name="connsiteX36" fmla="*/ 1701779 w 3289948"/>
              <a:gd name="connsiteY36" fmla="*/ 3082921 h 3708563"/>
              <a:gd name="connsiteX37" fmla="*/ 1689748 w 3289948"/>
              <a:gd name="connsiteY37" fmla="*/ 3046826 h 3708563"/>
              <a:gd name="connsiteX38" fmla="*/ 1737874 w 3289948"/>
              <a:gd name="connsiteY38" fmla="*/ 3119015 h 3708563"/>
              <a:gd name="connsiteX39" fmla="*/ 1798032 w 3289948"/>
              <a:gd name="connsiteY39" fmla="*/ 3323552 h 3708563"/>
              <a:gd name="connsiteX40" fmla="*/ 1786000 w 3289948"/>
              <a:gd name="connsiteY40" fmla="*/ 3504026 h 3708563"/>
              <a:gd name="connsiteX41" fmla="*/ 1773969 w 3289948"/>
              <a:gd name="connsiteY41" fmla="*/ 3648405 h 3708563"/>
              <a:gd name="connsiteX42" fmla="*/ 1689748 w 3289948"/>
              <a:gd name="connsiteY42" fmla="*/ 3708563 h 3708563"/>
              <a:gd name="connsiteX43" fmla="*/ 1653653 w 3289948"/>
              <a:gd name="connsiteY43" fmla="*/ 3684500 h 3708563"/>
              <a:gd name="connsiteX44" fmla="*/ 1593495 w 3289948"/>
              <a:gd name="connsiteY44" fmla="*/ 3528089 h 3708563"/>
              <a:gd name="connsiteX45" fmla="*/ 1545369 w 3289948"/>
              <a:gd name="connsiteY45" fmla="*/ 3455900 h 3708563"/>
              <a:gd name="connsiteX46" fmla="*/ 1473179 w 3289948"/>
              <a:gd name="connsiteY46" fmla="*/ 3335584 h 3708563"/>
              <a:gd name="connsiteX47" fmla="*/ 1449116 w 3289948"/>
              <a:gd name="connsiteY47" fmla="*/ 3251363 h 3708563"/>
              <a:gd name="connsiteX48" fmla="*/ 1437084 w 3289948"/>
              <a:gd name="connsiteY48" fmla="*/ 3215268 h 3708563"/>
              <a:gd name="connsiteX49" fmla="*/ 1425053 w 3289948"/>
              <a:gd name="connsiteY49" fmla="*/ 3167142 h 3708563"/>
              <a:gd name="connsiteX50" fmla="*/ 1400990 w 3289948"/>
              <a:gd name="connsiteY50" fmla="*/ 3131047 h 3708563"/>
              <a:gd name="connsiteX51" fmla="*/ 1352863 w 3289948"/>
              <a:gd name="connsiteY51" fmla="*/ 3034794 h 3708563"/>
              <a:gd name="connsiteX52" fmla="*/ 1328800 w 3289948"/>
              <a:gd name="connsiteY52" fmla="*/ 2950573 h 3708563"/>
              <a:gd name="connsiteX53" fmla="*/ 1292706 w 3289948"/>
              <a:gd name="connsiteY53" fmla="*/ 2914479 h 3708563"/>
              <a:gd name="connsiteX54" fmla="*/ 1280674 w 3289948"/>
              <a:gd name="connsiteY54" fmla="*/ 2866352 h 3708563"/>
              <a:gd name="connsiteX55" fmla="*/ 1220516 w 3289948"/>
              <a:gd name="connsiteY55" fmla="*/ 2806194 h 3708563"/>
              <a:gd name="connsiteX56" fmla="*/ 1208484 w 3289948"/>
              <a:gd name="connsiteY56" fmla="*/ 2770100 h 3708563"/>
              <a:gd name="connsiteX57" fmla="*/ 1088169 w 3289948"/>
              <a:gd name="connsiteY57" fmla="*/ 2770100 h 3708563"/>
              <a:gd name="connsiteX58" fmla="*/ 1028011 w 3289948"/>
              <a:gd name="connsiteY58" fmla="*/ 2830258 h 3708563"/>
              <a:gd name="connsiteX59" fmla="*/ 835506 w 3289948"/>
              <a:gd name="connsiteY59" fmla="*/ 2974636 h 3708563"/>
              <a:gd name="connsiteX60" fmla="*/ 751284 w 3289948"/>
              <a:gd name="connsiteY60" fmla="*/ 3082921 h 3708563"/>
              <a:gd name="connsiteX61" fmla="*/ 727221 w 3289948"/>
              <a:gd name="connsiteY61" fmla="*/ 3191205 h 3708563"/>
              <a:gd name="connsiteX62" fmla="*/ 703158 w 3289948"/>
              <a:gd name="connsiteY62" fmla="*/ 3263394 h 3708563"/>
              <a:gd name="connsiteX63" fmla="*/ 643000 w 3289948"/>
              <a:gd name="connsiteY63" fmla="*/ 3323552 h 3708563"/>
              <a:gd name="connsiteX64" fmla="*/ 618937 w 3289948"/>
              <a:gd name="connsiteY64" fmla="*/ 3359647 h 3708563"/>
              <a:gd name="connsiteX65" fmla="*/ 558779 w 3289948"/>
              <a:gd name="connsiteY65" fmla="*/ 3467931 h 3708563"/>
              <a:gd name="connsiteX66" fmla="*/ 522684 w 3289948"/>
              <a:gd name="connsiteY66" fmla="*/ 3504026 h 3708563"/>
              <a:gd name="connsiteX67" fmla="*/ 450495 w 3289948"/>
              <a:gd name="connsiteY67" fmla="*/ 3588247 h 3708563"/>
              <a:gd name="connsiteX68" fmla="*/ 414400 w 3289948"/>
              <a:gd name="connsiteY68" fmla="*/ 3600279 h 3708563"/>
              <a:gd name="connsiteX69" fmla="*/ 354242 w 3289948"/>
              <a:gd name="connsiteY69" fmla="*/ 3576215 h 3708563"/>
              <a:gd name="connsiteX70" fmla="*/ 450495 w 3289948"/>
              <a:gd name="connsiteY70" fmla="*/ 3347615 h 3708563"/>
              <a:gd name="connsiteX71" fmla="*/ 510653 w 3289948"/>
              <a:gd name="connsiteY71" fmla="*/ 3251363 h 3708563"/>
              <a:gd name="connsiteX72" fmla="*/ 655032 w 3289948"/>
              <a:gd name="connsiteY72" fmla="*/ 3082921 h 3708563"/>
              <a:gd name="connsiteX73" fmla="*/ 715190 w 3289948"/>
              <a:gd name="connsiteY73" fmla="*/ 3046826 h 3708563"/>
              <a:gd name="connsiteX74" fmla="*/ 895663 w 3289948"/>
              <a:gd name="connsiteY74" fmla="*/ 2974636 h 3708563"/>
              <a:gd name="connsiteX75" fmla="*/ 931758 w 3289948"/>
              <a:gd name="connsiteY75" fmla="*/ 2938542 h 3708563"/>
              <a:gd name="connsiteX76" fmla="*/ 1003948 w 3289948"/>
              <a:gd name="connsiteY76" fmla="*/ 2890415 h 3708563"/>
              <a:gd name="connsiteX77" fmla="*/ 1052074 w 3289948"/>
              <a:gd name="connsiteY77" fmla="*/ 2830258 h 3708563"/>
              <a:gd name="connsiteX78" fmla="*/ 1136295 w 3289948"/>
              <a:gd name="connsiteY78" fmla="*/ 2758068 h 3708563"/>
              <a:gd name="connsiteX79" fmla="*/ 1208484 w 3289948"/>
              <a:gd name="connsiteY79" fmla="*/ 2661815 h 3708563"/>
              <a:gd name="connsiteX80" fmla="*/ 1280674 w 3289948"/>
              <a:gd name="connsiteY80" fmla="*/ 2529468 h 3708563"/>
              <a:gd name="connsiteX81" fmla="*/ 1292706 w 3289948"/>
              <a:gd name="connsiteY81" fmla="*/ 2481342 h 3708563"/>
              <a:gd name="connsiteX82" fmla="*/ 1268642 w 3289948"/>
              <a:gd name="connsiteY82" fmla="*/ 2216647 h 3708563"/>
              <a:gd name="connsiteX83" fmla="*/ 1232548 w 3289948"/>
              <a:gd name="connsiteY83" fmla="*/ 2361026 h 3708563"/>
              <a:gd name="connsiteX84" fmla="*/ 1196453 w 3289948"/>
              <a:gd name="connsiteY84" fmla="*/ 2565563 h 3708563"/>
              <a:gd name="connsiteX85" fmla="*/ 1160358 w 3289948"/>
              <a:gd name="connsiteY85" fmla="*/ 2734005 h 3708563"/>
              <a:gd name="connsiteX86" fmla="*/ 1148327 w 3289948"/>
              <a:gd name="connsiteY86" fmla="*/ 2878384 h 3708563"/>
              <a:gd name="connsiteX87" fmla="*/ 1076137 w 3289948"/>
              <a:gd name="connsiteY87" fmla="*/ 3143079 h 3708563"/>
              <a:gd name="connsiteX88" fmla="*/ 1040042 w 3289948"/>
              <a:gd name="connsiteY88" fmla="*/ 3275426 h 3708563"/>
              <a:gd name="connsiteX89" fmla="*/ 1136295 w 3289948"/>
              <a:gd name="connsiteY89" fmla="*/ 3383710 h 3708563"/>
              <a:gd name="connsiteX90" fmla="*/ 1220516 w 3289948"/>
              <a:gd name="connsiteY90" fmla="*/ 3455900 h 3708563"/>
              <a:gd name="connsiteX91" fmla="*/ 1184421 w 3289948"/>
              <a:gd name="connsiteY91" fmla="*/ 3588247 h 3708563"/>
              <a:gd name="connsiteX92" fmla="*/ 1148327 w 3289948"/>
              <a:gd name="connsiteY92" fmla="*/ 3600279 h 3708563"/>
              <a:gd name="connsiteX93" fmla="*/ 1064106 w 3289948"/>
              <a:gd name="connsiteY93" fmla="*/ 3588247 h 3708563"/>
              <a:gd name="connsiteX94" fmla="*/ 1015979 w 3289948"/>
              <a:gd name="connsiteY94" fmla="*/ 3491994 h 3708563"/>
              <a:gd name="connsiteX95" fmla="*/ 991916 w 3289948"/>
              <a:gd name="connsiteY95" fmla="*/ 3395742 h 3708563"/>
              <a:gd name="connsiteX96" fmla="*/ 943790 w 3289948"/>
              <a:gd name="connsiteY96" fmla="*/ 3275426 h 3708563"/>
              <a:gd name="connsiteX97" fmla="*/ 919727 w 3289948"/>
              <a:gd name="connsiteY97" fmla="*/ 3179173 h 3708563"/>
              <a:gd name="connsiteX98" fmla="*/ 883632 w 3289948"/>
              <a:gd name="connsiteY98" fmla="*/ 3106984 h 3708563"/>
              <a:gd name="connsiteX99" fmla="*/ 871600 w 3289948"/>
              <a:gd name="connsiteY99" fmla="*/ 3070889 h 3708563"/>
              <a:gd name="connsiteX100" fmla="*/ 931758 w 3289948"/>
              <a:gd name="connsiteY100" fmla="*/ 2818226 h 3708563"/>
              <a:gd name="connsiteX101" fmla="*/ 1052074 w 3289948"/>
              <a:gd name="connsiteY101" fmla="*/ 2649784 h 3708563"/>
              <a:gd name="connsiteX102" fmla="*/ 1112232 w 3289948"/>
              <a:gd name="connsiteY102" fmla="*/ 2553531 h 3708563"/>
              <a:gd name="connsiteX103" fmla="*/ 1136295 w 3289948"/>
              <a:gd name="connsiteY103" fmla="*/ 2469310 h 3708563"/>
              <a:gd name="connsiteX104" fmla="*/ 1244579 w 3289948"/>
              <a:gd name="connsiteY104" fmla="*/ 2348994 h 3708563"/>
              <a:gd name="connsiteX105" fmla="*/ 1232548 w 3289948"/>
              <a:gd name="connsiteY105" fmla="*/ 2288836 h 3708563"/>
              <a:gd name="connsiteX106" fmla="*/ 1256611 w 3289948"/>
              <a:gd name="connsiteY106" fmla="*/ 2228679 h 3708563"/>
              <a:gd name="connsiteX107" fmla="*/ 1280674 w 3289948"/>
              <a:gd name="connsiteY107" fmla="*/ 2132426 h 3708563"/>
              <a:gd name="connsiteX108" fmla="*/ 1268642 w 3289948"/>
              <a:gd name="connsiteY108" fmla="*/ 1795542 h 3708563"/>
              <a:gd name="connsiteX109" fmla="*/ 1256611 w 3289948"/>
              <a:gd name="connsiteY109" fmla="*/ 1735384 h 3708563"/>
              <a:gd name="connsiteX110" fmla="*/ 1196453 w 3289948"/>
              <a:gd name="connsiteY110" fmla="*/ 1651163 h 3708563"/>
              <a:gd name="connsiteX111" fmla="*/ 1184421 w 3289948"/>
              <a:gd name="connsiteY111" fmla="*/ 1603036 h 3708563"/>
              <a:gd name="connsiteX112" fmla="*/ 1172390 w 3289948"/>
              <a:gd name="connsiteY112" fmla="*/ 1482721 h 3708563"/>
              <a:gd name="connsiteX113" fmla="*/ 1136295 w 3289948"/>
              <a:gd name="connsiteY113" fmla="*/ 1458658 h 3708563"/>
              <a:gd name="connsiteX114" fmla="*/ 1028011 w 3289948"/>
              <a:gd name="connsiteY114" fmla="*/ 1434594 h 3708563"/>
              <a:gd name="connsiteX115" fmla="*/ 979884 w 3289948"/>
              <a:gd name="connsiteY115" fmla="*/ 1398500 h 3708563"/>
              <a:gd name="connsiteX116" fmla="*/ 955821 w 3289948"/>
              <a:gd name="connsiteY116" fmla="*/ 1374436 h 3708563"/>
              <a:gd name="connsiteX117" fmla="*/ 895663 w 3289948"/>
              <a:gd name="connsiteY117" fmla="*/ 1326310 h 3708563"/>
              <a:gd name="connsiteX118" fmla="*/ 883632 w 3289948"/>
              <a:gd name="connsiteY118" fmla="*/ 1254121 h 3708563"/>
              <a:gd name="connsiteX119" fmla="*/ 871600 w 3289948"/>
              <a:gd name="connsiteY119" fmla="*/ 1795542 h 3708563"/>
              <a:gd name="connsiteX120" fmla="*/ 847537 w 3289948"/>
              <a:gd name="connsiteY120" fmla="*/ 2240710 h 3708563"/>
              <a:gd name="connsiteX121" fmla="*/ 871600 w 3289948"/>
              <a:gd name="connsiteY121" fmla="*/ 2300868 h 3708563"/>
              <a:gd name="connsiteX122" fmla="*/ 919727 w 3289948"/>
              <a:gd name="connsiteY122" fmla="*/ 2288836 h 3708563"/>
              <a:gd name="connsiteX123" fmla="*/ 1028011 w 3289948"/>
              <a:gd name="connsiteY123" fmla="*/ 2216647 h 3708563"/>
              <a:gd name="connsiteX124" fmla="*/ 1112232 w 3289948"/>
              <a:gd name="connsiteY124" fmla="*/ 2240710 h 3708563"/>
              <a:gd name="connsiteX125" fmla="*/ 1160358 w 3289948"/>
              <a:gd name="connsiteY125" fmla="*/ 2228679 h 3708563"/>
              <a:gd name="connsiteX126" fmla="*/ 1028011 w 3289948"/>
              <a:gd name="connsiteY126" fmla="*/ 2469310 h 3708563"/>
              <a:gd name="connsiteX127" fmla="*/ 883632 w 3289948"/>
              <a:gd name="connsiteY127" fmla="*/ 2649784 h 3708563"/>
              <a:gd name="connsiteX128" fmla="*/ 763316 w 3289948"/>
              <a:gd name="connsiteY128" fmla="*/ 2818226 h 3708563"/>
              <a:gd name="connsiteX129" fmla="*/ 679095 w 3289948"/>
              <a:gd name="connsiteY129" fmla="*/ 2866352 h 3708563"/>
              <a:gd name="connsiteX130" fmla="*/ 426432 w 3289948"/>
              <a:gd name="connsiteY130" fmla="*/ 3046826 h 3708563"/>
              <a:gd name="connsiteX131" fmla="*/ 342211 w 3289948"/>
              <a:gd name="connsiteY131" fmla="*/ 3191205 h 3708563"/>
              <a:gd name="connsiteX132" fmla="*/ 306116 w 3289948"/>
              <a:gd name="connsiteY132" fmla="*/ 3251363 h 3708563"/>
              <a:gd name="connsiteX133" fmla="*/ 270021 w 3289948"/>
              <a:gd name="connsiteY133" fmla="*/ 3431836 h 3708563"/>
              <a:gd name="connsiteX134" fmla="*/ 257990 w 3289948"/>
              <a:gd name="connsiteY134" fmla="*/ 3491994 h 3708563"/>
              <a:gd name="connsiteX135" fmla="*/ 233927 w 3289948"/>
              <a:gd name="connsiteY135" fmla="*/ 3540121 h 3708563"/>
              <a:gd name="connsiteX136" fmla="*/ 209863 w 3289948"/>
              <a:gd name="connsiteY136" fmla="*/ 3576215 h 3708563"/>
              <a:gd name="connsiteX137" fmla="*/ 233927 w 3289948"/>
              <a:gd name="connsiteY137" fmla="*/ 3528089 h 3708563"/>
              <a:gd name="connsiteX138" fmla="*/ 414400 w 3289948"/>
              <a:gd name="connsiteY138" fmla="*/ 3431836 h 3708563"/>
              <a:gd name="connsiteX139" fmla="*/ 510653 w 3289948"/>
              <a:gd name="connsiteY139" fmla="*/ 3371679 h 3708563"/>
              <a:gd name="connsiteX140" fmla="*/ 618937 w 3289948"/>
              <a:gd name="connsiteY140" fmla="*/ 3323552 h 3708563"/>
              <a:gd name="connsiteX141" fmla="*/ 763316 w 3289948"/>
              <a:gd name="connsiteY141" fmla="*/ 3239331 h 3708563"/>
              <a:gd name="connsiteX142" fmla="*/ 811442 w 3289948"/>
              <a:gd name="connsiteY142" fmla="*/ 3167142 h 3708563"/>
              <a:gd name="connsiteX143" fmla="*/ 835506 w 3289948"/>
              <a:gd name="connsiteY143" fmla="*/ 3022763 h 3708563"/>
              <a:gd name="connsiteX144" fmla="*/ 847537 w 3289948"/>
              <a:gd name="connsiteY144" fmla="*/ 2986668 h 3708563"/>
              <a:gd name="connsiteX145" fmla="*/ 859569 w 3289948"/>
              <a:gd name="connsiteY145" fmla="*/ 2938542 h 3708563"/>
              <a:gd name="connsiteX146" fmla="*/ 931758 w 3289948"/>
              <a:gd name="connsiteY146" fmla="*/ 2806194 h 3708563"/>
              <a:gd name="connsiteX147" fmla="*/ 895663 w 3289948"/>
              <a:gd name="connsiteY147" fmla="*/ 2685879 h 3708563"/>
              <a:gd name="connsiteX148" fmla="*/ 883632 w 3289948"/>
              <a:gd name="connsiteY148" fmla="*/ 2625721 h 3708563"/>
              <a:gd name="connsiteX149" fmla="*/ 895663 w 3289948"/>
              <a:gd name="connsiteY149" fmla="*/ 2553531 h 3708563"/>
              <a:gd name="connsiteX150" fmla="*/ 919727 w 3289948"/>
              <a:gd name="connsiteY150" fmla="*/ 2529468 h 3708563"/>
              <a:gd name="connsiteX151" fmla="*/ 931758 w 3289948"/>
              <a:gd name="connsiteY151" fmla="*/ 2481342 h 3708563"/>
              <a:gd name="connsiteX152" fmla="*/ 943790 w 3289948"/>
              <a:gd name="connsiteY152" fmla="*/ 2361026 h 3708563"/>
              <a:gd name="connsiteX153" fmla="*/ 991916 w 3289948"/>
              <a:gd name="connsiteY153" fmla="*/ 2120394 h 3708563"/>
              <a:gd name="connsiteX154" fmla="*/ 1003948 w 3289948"/>
              <a:gd name="connsiteY154" fmla="*/ 1976015 h 3708563"/>
              <a:gd name="connsiteX155" fmla="*/ 1015979 w 3289948"/>
              <a:gd name="connsiteY155" fmla="*/ 1879763 h 3708563"/>
              <a:gd name="connsiteX156" fmla="*/ 1040042 w 3289948"/>
              <a:gd name="connsiteY156" fmla="*/ 1819605 h 3708563"/>
              <a:gd name="connsiteX157" fmla="*/ 1015979 w 3289948"/>
              <a:gd name="connsiteY157" fmla="*/ 1615068 h 3708563"/>
              <a:gd name="connsiteX158" fmla="*/ 979884 w 3289948"/>
              <a:gd name="connsiteY158" fmla="*/ 1422563 h 3708563"/>
              <a:gd name="connsiteX159" fmla="*/ 931758 w 3289948"/>
              <a:gd name="connsiteY159" fmla="*/ 1302247 h 3708563"/>
              <a:gd name="connsiteX160" fmla="*/ 943790 w 3289948"/>
              <a:gd name="connsiteY160" fmla="*/ 1157868 h 3708563"/>
              <a:gd name="connsiteX161" fmla="*/ 967853 w 3289948"/>
              <a:gd name="connsiteY161" fmla="*/ 1109742 h 3708563"/>
              <a:gd name="connsiteX162" fmla="*/ 979884 w 3289948"/>
              <a:gd name="connsiteY162" fmla="*/ 1025521 h 3708563"/>
              <a:gd name="connsiteX163" fmla="*/ 967853 w 3289948"/>
              <a:gd name="connsiteY163" fmla="*/ 881142 h 3708563"/>
              <a:gd name="connsiteX164" fmla="*/ 955821 w 3289948"/>
              <a:gd name="connsiteY164" fmla="*/ 845047 h 3708563"/>
              <a:gd name="connsiteX165" fmla="*/ 919727 w 3289948"/>
              <a:gd name="connsiteY165" fmla="*/ 820984 h 3708563"/>
              <a:gd name="connsiteX166" fmla="*/ 630969 w 3289948"/>
              <a:gd name="connsiteY166" fmla="*/ 808952 h 3708563"/>
              <a:gd name="connsiteX167" fmla="*/ 450495 w 3289948"/>
              <a:gd name="connsiteY167" fmla="*/ 784889 h 3708563"/>
              <a:gd name="connsiteX168" fmla="*/ 354242 w 3289948"/>
              <a:gd name="connsiteY168" fmla="*/ 748794 h 3708563"/>
              <a:gd name="connsiteX169" fmla="*/ 294084 w 3289948"/>
              <a:gd name="connsiteY169" fmla="*/ 736763 h 3708563"/>
              <a:gd name="connsiteX170" fmla="*/ 221895 w 3289948"/>
              <a:gd name="connsiteY170" fmla="*/ 712700 h 3708563"/>
              <a:gd name="connsiteX171" fmla="*/ 149706 w 3289948"/>
              <a:gd name="connsiteY171" fmla="*/ 664573 h 3708563"/>
              <a:gd name="connsiteX172" fmla="*/ 113611 w 3289948"/>
              <a:gd name="connsiteY172" fmla="*/ 628479 h 3708563"/>
              <a:gd name="connsiteX173" fmla="*/ 17358 w 3289948"/>
              <a:gd name="connsiteY173" fmla="*/ 580352 h 3708563"/>
              <a:gd name="connsiteX174" fmla="*/ 101579 w 3289948"/>
              <a:gd name="connsiteY174" fmla="*/ 652542 h 3708563"/>
              <a:gd name="connsiteX175" fmla="*/ 209863 w 3289948"/>
              <a:gd name="connsiteY175" fmla="*/ 760826 h 3708563"/>
              <a:gd name="connsiteX176" fmla="*/ 221895 w 3289948"/>
              <a:gd name="connsiteY176" fmla="*/ 796921 h 3708563"/>
              <a:gd name="connsiteX177" fmla="*/ 306116 w 3289948"/>
              <a:gd name="connsiteY177" fmla="*/ 833015 h 3708563"/>
              <a:gd name="connsiteX178" fmla="*/ 510653 w 3289948"/>
              <a:gd name="connsiteY178" fmla="*/ 857079 h 3708563"/>
              <a:gd name="connsiteX179" fmla="*/ 570811 w 3289948"/>
              <a:gd name="connsiteY179" fmla="*/ 869110 h 3708563"/>
              <a:gd name="connsiteX180" fmla="*/ 667063 w 3289948"/>
              <a:gd name="connsiteY180" fmla="*/ 881142 h 3708563"/>
              <a:gd name="connsiteX181" fmla="*/ 727221 w 3289948"/>
              <a:gd name="connsiteY181" fmla="*/ 905205 h 3708563"/>
              <a:gd name="connsiteX182" fmla="*/ 979884 w 3289948"/>
              <a:gd name="connsiteY182" fmla="*/ 917236 h 3708563"/>
              <a:gd name="connsiteX183" fmla="*/ 967853 w 3289948"/>
              <a:gd name="connsiteY183" fmla="*/ 1013489 h 3708563"/>
              <a:gd name="connsiteX184" fmla="*/ 907695 w 3289948"/>
              <a:gd name="connsiteY184" fmla="*/ 1193963 h 3708563"/>
              <a:gd name="connsiteX185" fmla="*/ 919727 w 3289948"/>
              <a:gd name="connsiteY185" fmla="*/ 1266152 h 3708563"/>
              <a:gd name="connsiteX186" fmla="*/ 931758 w 3289948"/>
              <a:gd name="connsiteY186" fmla="*/ 1374436 h 3708563"/>
              <a:gd name="connsiteX187" fmla="*/ 967853 w 3289948"/>
              <a:gd name="connsiteY187" fmla="*/ 1398500 h 3708563"/>
              <a:gd name="connsiteX188" fmla="*/ 1003948 w 3289948"/>
              <a:gd name="connsiteY188" fmla="*/ 1506784 h 3708563"/>
              <a:gd name="connsiteX189" fmla="*/ 1064106 w 3289948"/>
              <a:gd name="connsiteY189" fmla="*/ 1566942 h 3708563"/>
              <a:gd name="connsiteX190" fmla="*/ 1196453 w 3289948"/>
              <a:gd name="connsiteY190" fmla="*/ 1723352 h 3708563"/>
              <a:gd name="connsiteX191" fmla="*/ 1268642 w 3289948"/>
              <a:gd name="connsiteY191" fmla="*/ 1735384 h 3708563"/>
              <a:gd name="connsiteX192" fmla="*/ 1292706 w 3289948"/>
              <a:gd name="connsiteY192" fmla="*/ 1771479 h 3708563"/>
              <a:gd name="connsiteX193" fmla="*/ 1340832 w 3289948"/>
              <a:gd name="connsiteY193" fmla="*/ 1819605 h 3708563"/>
              <a:gd name="connsiteX194" fmla="*/ 1352863 w 3289948"/>
              <a:gd name="connsiteY194" fmla="*/ 1867731 h 3708563"/>
              <a:gd name="connsiteX195" fmla="*/ 1425053 w 3289948"/>
              <a:gd name="connsiteY195" fmla="*/ 1951952 h 3708563"/>
              <a:gd name="connsiteX196" fmla="*/ 1461148 w 3289948"/>
              <a:gd name="connsiteY196" fmla="*/ 2060236 h 3708563"/>
              <a:gd name="connsiteX197" fmla="*/ 1485211 w 3289948"/>
              <a:gd name="connsiteY197" fmla="*/ 2108363 h 3708563"/>
              <a:gd name="connsiteX198" fmla="*/ 1509274 w 3289948"/>
              <a:gd name="connsiteY198" fmla="*/ 2180552 h 3708563"/>
              <a:gd name="connsiteX199" fmla="*/ 1569432 w 3289948"/>
              <a:gd name="connsiteY199" fmla="*/ 2312900 h 3708563"/>
              <a:gd name="connsiteX200" fmla="*/ 1617558 w 3289948"/>
              <a:gd name="connsiteY200" fmla="*/ 2469310 h 3708563"/>
              <a:gd name="connsiteX201" fmla="*/ 1605527 w 3289948"/>
              <a:gd name="connsiteY201" fmla="*/ 2445247 h 3708563"/>
              <a:gd name="connsiteX202" fmla="*/ 1617558 w 3289948"/>
              <a:gd name="connsiteY202" fmla="*/ 2120394 h 3708563"/>
              <a:gd name="connsiteX203" fmla="*/ 1581463 w 3289948"/>
              <a:gd name="connsiteY203" fmla="*/ 1434594 h 3708563"/>
              <a:gd name="connsiteX204" fmla="*/ 1557400 w 3289948"/>
              <a:gd name="connsiteY204" fmla="*/ 1230058 h 3708563"/>
              <a:gd name="connsiteX205" fmla="*/ 1509274 w 3289948"/>
              <a:gd name="connsiteY205" fmla="*/ 1085679 h 3708563"/>
              <a:gd name="connsiteX206" fmla="*/ 1485211 w 3289948"/>
              <a:gd name="connsiteY206" fmla="*/ 989426 h 3708563"/>
              <a:gd name="connsiteX207" fmla="*/ 1461148 w 3289948"/>
              <a:gd name="connsiteY207" fmla="*/ 1061615 h 3708563"/>
              <a:gd name="connsiteX208" fmla="*/ 1388958 w 3289948"/>
              <a:gd name="connsiteY208" fmla="*/ 1554910 h 3708563"/>
              <a:gd name="connsiteX209" fmla="*/ 1256611 w 3289948"/>
              <a:gd name="connsiteY209" fmla="*/ 2324931 h 3708563"/>
              <a:gd name="connsiteX210" fmla="*/ 1244579 w 3289948"/>
              <a:gd name="connsiteY210" fmla="*/ 2433215 h 3708563"/>
              <a:gd name="connsiteX211" fmla="*/ 1208484 w 3289948"/>
              <a:gd name="connsiteY211" fmla="*/ 2421184 h 3708563"/>
              <a:gd name="connsiteX212" fmla="*/ 1256611 w 3289948"/>
              <a:gd name="connsiteY212" fmla="*/ 2276805 h 3708563"/>
              <a:gd name="connsiteX213" fmla="*/ 1268642 w 3289948"/>
              <a:gd name="connsiteY213" fmla="*/ 1939921 h 3708563"/>
              <a:gd name="connsiteX214" fmla="*/ 1352863 w 3289948"/>
              <a:gd name="connsiteY214" fmla="*/ 1591005 h 3708563"/>
              <a:gd name="connsiteX215" fmla="*/ 1400990 w 3289948"/>
              <a:gd name="connsiteY215" fmla="*/ 1518815 h 3708563"/>
              <a:gd name="connsiteX216" fmla="*/ 1413021 w 3289948"/>
              <a:gd name="connsiteY216" fmla="*/ 1566942 h 3708563"/>
              <a:gd name="connsiteX217" fmla="*/ 1521306 w 3289948"/>
              <a:gd name="connsiteY217" fmla="*/ 1759447 h 3708563"/>
              <a:gd name="connsiteX218" fmla="*/ 1605527 w 3289948"/>
              <a:gd name="connsiteY218" fmla="*/ 2060236 h 3708563"/>
              <a:gd name="connsiteX219" fmla="*/ 1641621 w 3289948"/>
              <a:gd name="connsiteY219" fmla="*/ 2216647 h 3708563"/>
              <a:gd name="connsiteX220" fmla="*/ 1629590 w 3289948"/>
              <a:gd name="connsiteY220" fmla="*/ 1795542 h 3708563"/>
              <a:gd name="connsiteX221" fmla="*/ 1617558 w 3289948"/>
              <a:gd name="connsiteY221" fmla="*/ 1747415 h 3708563"/>
              <a:gd name="connsiteX222" fmla="*/ 1653653 w 3289948"/>
              <a:gd name="connsiteY222" fmla="*/ 1687258 h 3708563"/>
              <a:gd name="connsiteX223" fmla="*/ 1701779 w 3289948"/>
              <a:gd name="connsiteY223" fmla="*/ 1542879 h 3708563"/>
              <a:gd name="connsiteX224" fmla="*/ 1725842 w 3289948"/>
              <a:gd name="connsiteY224" fmla="*/ 1518815 h 3708563"/>
              <a:gd name="connsiteX225" fmla="*/ 1725842 w 3289948"/>
              <a:gd name="connsiteY225" fmla="*/ 1374436 h 3708563"/>
              <a:gd name="connsiteX226" fmla="*/ 1749906 w 3289948"/>
              <a:gd name="connsiteY226" fmla="*/ 1193963 h 3708563"/>
              <a:gd name="connsiteX227" fmla="*/ 1786000 w 3289948"/>
              <a:gd name="connsiteY227" fmla="*/ 1085679 h 3708563"/>
              <a:gd name="connsiteX228" fmla="*/ 1798032 w 3289948"/>
              <a:gd name="connsiteY228" fmla="*/ 977394 h 3708563"/>
              <a:gd name="connsiteX229" fmla="*/ 1810063 w 3289948"/>
              <a:gd name="connsiteY229" fmla="*/ 941300 h 3708563"/>
              <a:gd name="connsiteX230" fmla="*/ 1822095 w 3289948"/>
              <a:gd name="connsiteY230" fmla="*/ 893173 h 3708563"/>
              <a:gd name="connsiteX231" fmla="*/ 1846158 w 3289948"/>
              <a:gd name="connsiteY231" fmla="*/ 820984 h 3708563"/>
              <a:gd name="connsiteX232" fmla="*/ 1870221 w 3289948"/>
              <a:gd name="connsiteY232" fmla="*/ 724731 h 3708563"/>
              <a:gd name="connsiteX233" fmla="*/ 1906316 w 3289948"/>
              <a:gd name="connsiteY233" fmla="*/ 652542 h 3708563"/>
              <a:gd name="connsiteX234" fmla="*/ 1942411 w 3289948"/>
              <a:gd name="connsiteY234" fmla="*/ 568321 h 3708563"/>
              <a:gd name="connsiteX235" fmla="*/ 1990537 w 3289948"/>
              <a:gd name="connsiteY235" fmla="*/ 520194 h 3708563"/>
              <a:gd name="connsiteX236" fmla="*/ 2062727 w 3289948"/>
              <a:gd name="connsiteY236" fmla="*/ 435973 h 3708563"/>
              <a:gd name="connsiteX237" fmla="*/ 2158979 w 3289948"/>
              <a:gd name="connsiteY237" fmla="*/ 375815 h 3708563"/>
              <a:gd name="connsiteX238" fmla="*/ 2207106 w 3289948"/>
              <a:gd name="connsiteY238" fmla="*/ 339721 h 3708563"/>
              <a:gd name="connsiteX239" fmla="*/ 2243200 w 3289948"/>
              <a:gd name="connsiteY239" fmla="*/ 303626 h 3708563"/>
              <a:gd name="connsiteX240" fmla="*/ 2339453 w 3289948"/>
              <a:gd name="connsiteY240" fmla="*/ 279563 h 3708563"/>
              <a:gd name="connsiteX241" fmla="*/ 2447737 w 3289948"/>
              <a:gd name="connsiteY241" fmla="*/ 207373 h 3708563"/>
              <a:gd name="connsiteX242" fmla="*/ 2483832 w 3289948"/>
              <a:gd name="connsiteY242" fmla="*/ 195342 h 3708563"/>
              <a:gd name="connsiteX243" fmla="*/ 2531958 w 3289948"/>
              <a:gd name="connsiteY243" fmla="*/ 171279 h 3708563"/>
              <a:gd name="connsiteX244" fmla="*/ 2712432 w 3289948"/>
              <a:gd name="connsiteY244" fmla="*/ 123152 h 3708563"/>
              <a:gd name="connsiteX245" fmla="*/ 2832748 w 3289948"/>
              <a:gd name="connsiteY245" fmla="*/ 87058 h 3708563"/>
              <a:gd name="connsiteX246" fmla="*/ 2977127 w 3289948"/>
              <a:gd name="connsiteY246" fmla="*/ 38931 h 3708563"/>
              <a:gd name="connsiteX247" fmla="*/ 3289948 w 3289948"/>
              <a:gd name="connsiteY247" fmla="*/ 2836 h 3708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Lst>
            <a:rect l="l" t="t" r="r" b="b"/>
            <a:pathLst>
              <a:path w="3289948" h="3708563">
                <a:moveTo>
                  <a:pt x="1773969" y="1025521"/>
                </a:moveTo>
                <a:cubicBezTo>
                  <a:pt x="1733864" y="1230058"/>
                  <a:pt x="1704205" y="1436923"/>
                  <a:pt x="1653653" y="1639131"/>
                </a:cubicBezTo>
                <a:cubicBezTo>
                  <a:pt x="1642601" y="1683338"/>
                  <a:pt x="1624964" y="1747404"/>
                  <a:pt x="1617558" y="1795542"/>
                </a:cubicBezTo>
                <a:cubicBezTo>
                  <a:pt x="1612641" y="1827500"/>
                  <a:pt x="1609537" y="1859710"/>
                  <a:pt x="1605527" y="1891794"/>
                </a:cubicBezTo>
                <a:cubicBezTo>
                  <a:pt x="1609537" y="1951952"/>
                  <a:pt x="1614496" y="2012054"/>
                  <a:pt x="1617558" y="2072268"/>
                </a:cubicBezTo>
                <a:cubicBezTo>
                  <a:pt x="1626528" y="2248686"/>
                  <a:pt x="1616639" y="2426788"/>
                  <a:pt x="1641621" y="2601658"/>
                </a:cubicBezTo>
                <a:cubicBezTo>
                  <a:pt x="1648901" y="2652615"/>
                  <a:pt x="1652144" y="2711186"/>
                  <a:pt x="1677716" y="2758068"/>
                </a:cubicBezTo>
                <a:cubicBezTo>
                  <a:pt x="1690013" y="2780612"/>
                  <a:pt x="1707684" y="2800068"/>
                  <a:pt x="1725842" y="2818226"/>
                </a:cubicBezTo>
                <a:cubicBezTo>
                  <a:pt x="1736067" y="2828451"/>
                  <a:pt x="1749905" y="2834268"/>
                  <a:pt x="1761937" y="2842289"/>
                </a:cubicBezTo>
                <a:cubicBezTo>
                  <a:pt x="1834862" y="2951679"/>
                  <a:pt x="1715557" y="2783878"/>
                  <a:pt x="1846158" y="2914479"/>
                </a:cubicBezTo>
                <a:cubicBezTo>
                  <a:pt x="1870553" y="2938874"/>
                  <a:pt x="1880884" y="2975388"/>
                  <a:pt x="1906316" y="2998700"/>
                </a:cubicBezTo>
                <a:cubicBezTo>
                  <a:pt x="1930151" y="3020549"/>
                  <a:pt x="1964908" y="3027112"/>
                  <a:pt x="1990537" y="3046826"/>
                </a:cubicBezTo>
                <a:cubicBezTo>
                  <a:pt x="2017510" y="3067575"/>
                  <a:pt x="2038664" y="3094952"/>
                  <a:pt x="2062727" y="3119015"/>
                </a:cubicBezTo>
                <a:cubicBezTo>
                  <a:pt x="2066737" y="3131047"/>
                  <a:pt x="2069086" y="3143766"/>
                  <a:pt x="2074758" y="3155110"/>
                </a:cubicBezTo>
                <a:cubicBezTo>
                  <a:pt x="2103170" y="3211936"/>
                  <a:pt x="2116646" y="3197834"/>
                  <a:pt x="2183042" y="3239331"/>
                </a:cubicBezTo>
                <a:cubicBezTo>
                  <a:pt x="2219829" y="3262323"/>
                  <a:pt x="2291327" y="3311521"/>
                  <a:pt x="2291327" y="3311521"/>
                </a:cubicBezTo>
                <a:cubicBezTo>
                  <a:pt x="2310604" y="3407912"/>
                  <a:pt x="2288576" y="3347517"/>
                  <a:pt x="2363516" y="3443868"/>
                </a:cubicBezTo>
                <a:cubicBezTo>
                  <a:pt x="2372394" y="3455282"/>
                  <a:pt x="2381112" y="3467029"/>
                  <a:pt x="2387579" y="3479963"/>
                </a:cubicBezTo>
                <a:cubicBezTo>
                  <a:pt x="2393251" y="3491307"/>
                  <a:pt x="2390643" y="3507090"/>
                  <a:pt x="2399611" y="3516058"/>
                </a:cubicBezTo>
                <a:cubicBezTo>
                  <a:pt x="2439916" y="3556363"/>
                  <a:pt x="2487719" y="3588398"/>
                  <a:pt x="2531958" y="3624342"/>
                </a:cubicBezTo>
                <a:cubicBezTo>
                  <a:pt x="2551889" y="3640536"/>
                  <a:pt x="2570096" y="3659256"/>
                  <a:pt x="2592116" y="3672468"/>
                </a:cubicBezTo>
                <a:cubicBezTo>
                  <a:pt x="2612169" y="3684500"/>
                  <a:pt x="2675659" y="3708563"/>
                  <a:pt x="2652274" y="3708563"/>
                </a:cubicBezTo>
                <a:cubicBezTo>
                  <a:pt x="2614227" y="3708563"/>
                  <a:pt x="2579615" y="3685827"/>
                  <a:pt x="2543990" y="3672468"/>
                </a:cubicBezTo>
                <a:cubicBezTo>
                  <a:pt x="2515391" y="3661743"/>
                  <a:pt x="2486763" y="3650664"/>
                  <a:pt x="2459769" y="3636373"/>
                </a:cubicBezTo>
                <a:cubicBezTo>
                  <a:pt x="2418434" y="3614490"/>
                  <a:pt x="2378368" y="3590127"/>
                  <a:pt x="2339453" y="3564184"/>
                </a:cubicBezTo>
                <a:cubicBezTo>
                  <a:pt x="2327421" y="3556163"/>
                  <a:pt x="2316649" y="3545817"/>
                  <a:pt x="2303358" y="3540121"/>
                </a:cubicBezTo>
                <a:cubicBezTo>
                  <a:pt x="2288159" y="3533607"/>
                  <a:pt x="2271274" y="3532100"/>
                  <a:pt x="2255232" y="3528089"/>
                </a:cubicBezTo>
                <a:cubicBezTo>
                  <a:pt x="2243200" y="3516057"/>
                  <a:pt x="2230030" y="3505066"/>
                  <a:pt x="2219137" y="3491994"/>
                </a:cubicBezTo>
                <a:cubicBezTo>
                  <a:pt x="2199027" y="3467863"/>
                  <a:pt x="2197261" y="3449336"/>
                  <a:pt x="2171011" y="3431836"/>
                </a:cubicBezTo>
                <a:cubicBezTo>
                  <a:pt x="2096896" y="3382426"/>
                  <a:pt x="2148332" y="3432944"/>
                  <a:pt x="2086790" y="3383710"/>
                </a:cubicBezTo>
                <a:cubicBezTo>
                  <a:pt x="2037871" y="3344575"/>
                  <a:pt x="1986709" y="3307691"/>
                  <a:pt x="1942411" y="3263394"/>
                </a:cubicBezTo>
                <a:cubicBezTo>
                  <a:pt x="1930379" y="3251363"/>
                  <a:pt x="1920745" y="3236318"/>
                  <a:pt x="1906316" y="3227300"/>
                </a:cubicBezTo>
                <a:cubicBezTo>
                  <a:pt x="1888001" y="3215853"/>
                  <a:pt x="1866211" y="3211257"/>
                  <a:pt x="1846158" y="3203236"/>
                </a:cubicBezTo>
                <a:cubicBezTo>
                  <a:pt x="1834126" y="3187194"/>
                  <a:pt x="1825468" y="3167947"/>
                  <a:pt x="1810063" y="3155110"/>
                </a:cubicBezTo>
                <a:cubicBezTo>
                  <a:pt x="1800320" y="3146991"/>
                  <a:pt x="1785312" y="3148751"/>
                  <a:pt x="1773969" y="3143079"/>
                </a:cubicBezTo>
                <a:cubicBezTo>
                  <a:pt x="1761035" y="3136612"/>
                  <a:pt x="1748983" y="3128272"/>
                  <a:pt x="1737874" y="3119015"/>
                </a:cubicBezTo>
                <a:cubicBezTo>
                  <a:pt x="1724803" y="3108122"/>
                  <a:pt x="1715210" y="3093367"/>
                  <a:pt x="1701779" y="3082921"/>
                </a:cubicBezTo>
                <a:cubicBezTo>
                  <a:pt x="1629728" y="3026881"/>
                  <a:pt x="1589102" y="3026696"/>
                  <a:pt x="1689748" y="3046826"/>
                </a:cubicBezTo>
                <a:cubicBezTo>
                  <a:pt x="1705790" y="3070889"/>
                  <a:pt x="1726651" y="3092361"/>
                  <a:pt x="1737874" y="3119015"/>
                </a:cubicBezTo>
                <a:cubicBezTo>
                  <a:pt x="1762327" y="3177091"/>
                  <a:pt x="1781420" y="3257105"/>
                  <a:pt x="1798032" y="3323552"/>
                </a:cubicBezTo>
                <a:cubicBezTo>
                  <a:pt x="1794021" y="3383710"/>
                  <a:pt x="1790454" y="3443899"/>
                  <a:pt x="1786000" y="3504026"/>
                </a:cubicBezTo>
                <a:cubicBezTo>
                  <a:pt x="1782433" y="3552187"/>
                  <a:pt x="1789241" y="3602590"/>
                  <a:pt x="1773969" y="3648405"/>
                </a:cubicBezTo>
                <a:cubicBezTo>
                  <a:pt x="1771837" y="3654800"/>
                  <a:pt x="1701019" y="3701049"/>
                  <a:pt x="1689748" y="3708563"/>
                </a:cubicBezTo>
                <a:cubicBezTo>
                  <a:pt x="1677716" y="3700542"/>
                  <a:pt x="1662910" y="3695609"/>
                  <a:pt x="1653653" y="3684500"/>
                </a:cubicBezTo>
                <a:cubicBezTo>
                  <a:pt x="1629532" y="3655555"/>
                  <a:pt x="1599291" y="3540510"/>
                  <a:pt x="1593495" y="3528089"/>
                </a:cubicBezTo>
                <a:cubicBezTo>
                  <a:pt x="1581265" y="3501882"/>
                  <a:pt x="1560526" y="3480530"/>
                  <a:pt x="1545369" y="3455900"/>
                </a:cubicBezTo>
                <a:cubicBezTo>
                  <a:pt x="1434758" y="3276159"/>
                  <a:pt x="1539913" y="3435686"/>
                  <a:pt x="1473179" y="3335584"/>
                </a:cubicBezTo>
                <a:cubicBezTo>
                  <a:pt x="1444326" y="3249020"/>
                  <a:pt x="1479340" y="3357142"/>
                  <a:pt x="1449116" y="3251363"/>
                </a:cubicBezTo>
                <a:cubicBezTo>
                  <a:pt x="1445632" y="3239168"/>
                  <a:pt x="1440568" y="3227463"/>
                  <a:pt x="1437084" y="3215268"/>
                </a:cubicBezTo>
                <a:cubicBezTo>
                  <a:pt x="1432541" y="3199369"/>
                  <a:pt x="1431567" y="3182341"/>
                  <a:pt x="1425053" y="3167142"/>
                </a:cubicBezTo>
                <a:cubicBezTo>
                  <a:pt x="1419357" y="3153851"/>
                  <a:pt x="1406863" y="3144261"/>
                  <a:pt x="1400990" y="3131047"/>
                </a:cubicBezTo>
                <a:cubicBezTo>
                  <a:pt x="1356750" y="3031506"/>
                  <a:pt x="1402282" y="3084213"/>
                  <a:pt x="1352863" y="3034794"/>
                </a:cubicBezTo>
                <a:cubicBezTo>
                  <a:pt x="1344842" y="3006720"/>
                  <a:pt x="1341857" y="2976688"/>
                  <a:pt x="1328800" y="2950573"/>
                </a:cubicBezTo>
                <a:cubicBezTo>
                  <a:pt x="1321191" y="2935354"/>
                  <a:pt x="1301148" y="2929252"/>
                  <a:pt x="1292706" y="2914479"/>
                </a:cubicBezTo>
                <a:cubicBezTo>
                  <a:pt x="1284502" y="2900122"/>
                  <a:pt x="1287188" y="2881551"/>
                  <a:pt x="1280674" y="2866352"/>
                </a:cubicBezTo>
                <a:cubicBezTo>
                  <a:pt x="1264632" y="2828922"/>
                  <a:pt x="1252599" y="2827583"/>
                  <a:pt x="1220516" y="2806194"/>
                </a:cubicBezTo>
                <a:cubicBezTo>
                  <a:pt x="1216505" y="2794163"/>
                  <a:pt x="1214156" y="2781443"/>
                  <a:pt x="1208484" y="2770100"/>
                </a:cubicBezTo>
                <a:cubicBezTo>
                  <a:pt x="1174481" y="2702094"/>
                  <a:pt x="1176476" y="2736985"/>
                  <a:pt x="1088169" y="2770100"/>
                </a:cubicBezTo>
                <a:cubicBezTo>
                  <a:pt x="1068116" y="2790153"/>
                  <a:pt x="1050053" y="2812415"/>
                  <a:pt x="1028011" y="2830258"/>
                </a:cubicBezTo>
                <a:cubicBezTo>
                  <a:pt x="965668" y="2880726"/>
                  <a:pt x="886855" y="2913017"/>
                  <a:pt x="835506" y="2974636"/>
                </a:cubicBezTo>
                <a:cubicBezTo>
                  <a:pt x="766091" y="3057935"/>
                  <a:pt x="792723" y="3020764"/>
                  <a:pt x="751284" y="3082921"/>
                </a:cubicBezTo>
                <a:cubicBezTo>
                  <a:pt x="743263" y="3119016"/>
                  <a:pt x="736748" y="3155478"/>
                  <a:pt x="727221" y="3191205"/>
                </a:cubicBezTo>
                <a:cubicBezTo>
                  <a:pt x="720685" y="3215713"/>
                  <a:pt x="721094" y="3245458"/>
                  <a:pt x="703158" y="3263394"/>
                </a:cubicBezTo>
                <a:cubicBezTo>
                  <a:pt x="683105" y="3283447"/>
                  <a:pt x="658730" y="3299956"/>
                  <a:pt x="643000" y="3323552"/>
                </a:cubicBezTo>
                <a:cubicBezTo>
                  <a:pt x="634979" y="3335584"/>
                  <a:pt x="626111" y="3347092"/>
                  <a:pt x="618937" y="3359647"/>
                </a:cubicBezTo>
                <a:cubicBezTo>
                  <a:pt x="591512" y="3407641"/>
                  <a:pt x="594850" y="3419837"/>
                  <a:pt x="558779" y="3467931"/>
                </a:cubicBezTo>
                <a:cubicBezTo>
                  <a:pt x="548570" y="3481543"/>
                  <a:pt x="533757" y="3491107"/>
                  <a:pt x="522684" y="3504026"/>
                </a:cubicBezTo>
                <a:cubicBezTo>
                  <a:pt x="500443" y="3529974"/>
                  <a:pt x="480351" y="3568343"/>
                  <a:pt x="450495" y="3588247"/>
                </a:cubicBezTo>
                <a:cubicBezTo>
                  <a:pt x="439943" y="3595282"/>
                  <a:pt x="426432" y="3596268"/>
                  <a:pt x="414400" y="3600279"/>
                </a:cubicBezTo>
                <a:cubicBezTo>
                  <a:pt x="394347" y="3592258"/>
                  <a:pt x="357296" y="3597595"/>
                  <a:pt x="354242" y="3576215"/>
                </a:cubicBezTo>
                <a:cubicBezTo>
                  <a:pt x="339660" y="3474137"/>
                  <a:pt x="402566" y="3419508"/>
                  <a:pt x="450495" y="3347615"/>
                </a:cubicBezTo>
                <a:cubicBezTo>
                  <a:pt x="471482" y="3316134"/>
                  <a:pt x="487519" y="3281301"/>
                  <a:pt x="510653" y="3251363"/>
                </a:cubicBezTo>
                <a:cubicBezTo>
                  <a:pt x="555870" y="3192847"/>
                  <a:pt x="591620" y="3120968"/>
                  <a:pt x="655032" y="3082921"/>
                </a:cubicBezTo>
                <a:cubicBezTo>
                  <a:pt x="675085" y="3070889"/>
                  <a:pt x="693865" y="3056423"/>
                  <a:pt x="715190" y="3046826"/>
                </a:cubicBezTo>
                <a:cubicBezTo>
                  <a:pt x="774275" y="3020237"/>
                  <a:pt x="895663" y="2974636"/>
                  <a:pt x="895663" y="2974636"/>
                </a:cubicBezTo>
                <a:cubicBezTo>
                  <a:pt x="907695" y="2962605"/>
                  <a:pt x="918327" y="2948988"/>
                  <a:pt x="931758" y="2938542"/>
                </a:cubicBezTo>
                <a:cubicBezTo>
                  <a:pt x="954587" y="2920787"/>
                  <a:pt x="985881" y="2912998"/>
                  <a:pt x="1003948" y="2890415"/>
                </a:cubicBezTo>
                <a:cubicBezTo>
                  <a:pt x="1019990" y="2870363"/>
                  <a:pt x="1033916" y="2848416"/>
                  <a:pt x="1052074" y="2830258"/>
                </a:cubicBezTo>
                <a:cubicBezTo>
                  <a:pt x="1124014" y="2758318"/>
                  <a:pt x="1077364" y="2830095"/>
                  <a:pt x="1136295" y="2758068"/>
                </a:cubicBezTo>
                <a:cubicBezTo>
                  <a:pt x="1161691" y="2727028"/>
                  <a:pt x="1190548" y="2697686"/>
                  <a:pt x="1208484" y="2661815"/>
                </a:cubicBezTo>
                <a:cubicBezTo>
                  <a:pt x="1247009" y="2584769"/>
                  <a:pt x="1223649" y="2629262"/>
                  <a:pt x="1280674" y="2529468"/>
                </a:cubicBezTo>
                <a:cubicBezTo>
                  <a:pt x="1284685" y="2513426"/>
                  <a:pt x="1292706" y="2497878"/>
                  <a:pt x="1292706" y="2481342"/>
                </a:cubicBezTo>
                <a:cubicBezTo>
                  <a:pt x="1292706" y="2300058"/>
                  <a:pt x="1295249" y="2323069"/>
                  <a:pt x="1268642" y="2216647"/>
                </a:cubicBezTo>
                <a:cubicBezTo>
                  <a:pt x="1256611" y="2264773"/>
                  <a:pt x="1242599" y="2312447"/>
                  <a:pt x="1232548" y="2361026"/>
                </a:cubicBezTo>
                <a:cubicBezTo>
                  <a:pt x="1218521" y="2428823"/>
                  <a:pt x="1209609" y="2497592"/>
                  <a:pt x="1196453" y="2565563"/>
                </a:cubicBezTo>
                <a:cubicBezTo>
                  <a:pt x="1185541" y="2621939"/>
                  <a:pt x="1172390" y="2677858"/>
                  <a:pt x="1160358" y="2734005"/>
                </a:cubicBezTo>
                <a:cubicBezTo>
                  <a:pt x="1156348" y="2782131"/>
                  <a:pt x="1155157" y="2830576"/>
                  <a:pt x="1148327" y="2878384"/>
                </a:cubicBezTo>
                <a:cubicBezTo>
                  <a:pt x="1133602" y="2981455"/>
                  <a:pt x="1103900" y="3037577"/>
                  <a:pt x="1076137" y="3143079"/>
                </a:cubicBezTo>
                <a:cubicBezTo>
                  <a:pt x="1034187" y="3302490"/>
                  <a:pt x="1096511" y="3134259"/>
                  <a:pt x="1040042" y="3275426"/>
                </a:cubicBezTo>
                <a:cubicBezTo>
                  <a:pt x="1072126" y="3311521"/>
                  <a:pt x="1102147" y="3349562"/>
                  <a:pt x="1136295" y="3383710"/>
                </a:cubicBezTo>
                <a:cubicBezTo>
                  <a:pt x="1162441" y="3409856"/>
                  <a:pt x="1203980" y="3422828"/>
                  <a:pt x="1220516" y="3455900"/>
                </a:cubicBezTo>
                <a:cubicBezTo>
                  <a:pt x="1228689" y="3472247"/>
                  <a:pt x="1196512" y="3573737"/>
                  <a:pt x="1184421" y="3588247"/>
                </a:cubicBezTo>
                <a:cubicBezTo>
                  <a:pt x="1176302" y="3597990"/>
                  <a:pt x="1160358" y="3596268"/>
                  <a:pt x="1148327" y="3600279"/>
                </a:cubicBezTo>
                <a:cubicBezTo>
                  <a:pt x="1120253" y="3596268"/>
                  <a:pt x="1086054" y="3606205"/>
                  <a:pt x="1064106" y="3588247"/>
                </a:cubicBezTo>
                <a:cubicBezTo>
                  <a:pt x="1036343" y="3565532"/>
                  <a:pt x="1030823" y="3524650"/>
                  <a:pt x="1015979" y="3491994"/>
                </a:cubicBezTo>
                <a:cubicBezTo>
                  <a:pt x="1001959" y="3461150"/>
                  <a:pt x="999215" y="3428587"/>
                  <a:pt x="991916" y="3395742"/>
                </a:cubicBezTo>
                <a:cubicBezTo>
                  <a:pt x="966236" y="3280187"/>
                  <a:pt x="998867" y="3429644"/>
                  <a:pt x="943790" y="3275426"/>
                </a:cubicBezTo>
                <a:cubicBezTo>
                  <a:pt x="932667" y="3244281"/>
                  <a:pt x="930850" y="3210318"/>
                  <a:pt x="919727" y="3179173"/>
                </a:cubicBezTo>
                <a:cubicBezTo>
                  <a:pt x="910678" y="3153837"/>
                  <a:pt x="894559" y="3131569"/>
                  <a:pt x="883632" y="3106984"/>
                </a:cubicBezTo>
                <a:cubicBezTo>
                  <a:pt x="878481" y="3095395"/>
                  <a:pt x="875611" y="3082921"/>
                  <a:pt x="871600" y="3070889"/>
                </a:cubicBezTo>
                <a:cubicBezTo>
                  <a:pt x="888418" y="2961575"/>
                  <a:pt x="885232" y="2911277"/>
                  <a:pt x="931758" y="2818226"/>
                </a:cubicBezTo>
                <a:cubicBezTo>
                  <a:pt x="991320" y="2699101"/>
                  <a:pt x="981931" y="2747984"/>
                  <a:pt x="1052074" y="2649784"/>
                </a:cubicBezTo>
                <a:cubicBezTo>
                  <a:pt x="1074065" y="2618996"/>
                  <a:pt x="1092179" y="2585615"/>
                  <a:pt x="1112232" y="2553531"/>
                </a:cubicBezTo>
                <a:cubicBezTo>
                  <a:pt x="1120253" y="2525457"/>
                  <a:pt x="1122555" y="2495072"/>
                  <a:pt x="1136295" y="2469310"/>
                </a:cubicBezTo>
                <a:cubicBezTo>
                  <a:pt x="1180910" y="2385657"/>
                  <a:pt x="1188186" y="2386591"/>
                  <a:pt x="1244579" y="2348994"/>
                </a:cubicBezTo>
                <a:cubicBezTo>
                  <a:pt x="1240569" y="2328941"/>
                  <a:pt x="1230513" y="2309184"/>
                  <a:pt x="1232548" y="2288836"/>
                </a:cubicBezTo>
                <a:cubicBezTo>
                  <a:pt x="1234697" y="2267346"/>
                  <a:pt x="1250260" y="2249321"/>
                  <a:pt x="1256611" y="2228679"/>
                </a:cubicBezTo>
                <a:cubicBezTo>
                  <a:pt x="1266337" y="2197070"/>
                  <a:pt x="1272653" y="2164510"/>
                  <a:pt x="1280674" y="2132426"/>
                </a:cubicBezTo>
                <a:cubicBezTo>
                  <a:pt x="1276663" y="2020131"/>
                  <a:pt x="1275440" y="1907702"/>
                  <a:pt x="1268642" y="1795542"/>
                </a:cubicBezTo>
                <a:cubicBezTo>
                  <a:pt x="1267405" y="1775130"/>
                  <a:pt x="1263791" y="1754532"/>
                  <a:pt x="1256611" y="1735384"/>
                </a:cubicBezTo>
                <a:cubicBezTo>
                  <a:pt x="1252212" y="1723653"/>
                  <a:pt x="1198530" y="1653933"/>
                  <a:pt x="1196453" y="1651163"/>
                </a:cubicBezTo>
                <a:cubicBezTo>
                  <a:pt x="1192442" y="1635121"/>
                  <a:pt x="1186760" y="1619406"/>
                  <a:pt x="1184421" y="1603036"/>
                </a:cubicBezTo>
                <a:cubicBezTo>
                  <a:pt x="1178721" y="1563136"/>
                  <a:pt x="1185136" y="1520958"/>
                  <a:pt x="1172390" y="1482721"/>
                </a:cubicBezTo>
                <a:cubicBezTo>
                  <a:pt x="1167817" y="1469003"/>
                  <a:pt x="1150013" y="1463231"/>
                  <a:pt x="1136295" y="1458658"/>
                </a:cubicBezTo>
                <a:cubicBezTo>
                  <a:pt x="1101217" y="1446965"/>
                  <a:pt x="1064106" y="1442615"/>
                  <a:pt x="1028011" y="1434594"/>
                </a:cubicBezTo>
                <a:cubicBezTo>
                  <a:pt x="1011969" y="1422563"/>
                  <a:pt x="995289" y="1411337"/>
                  <a:pt x="979884" y="1398500"/>
                </a:cubicBezTo>
                <a:cubicBezTo>
                  <a:pt x="971170" y="1391238"/>
                  <a:pt x="964679" y="1381522"/>
                  <a:pt x="955821" y="1374436"/>
                </a:cubicBezTo>
                <a:cubicBezTo>
                  <a:pt x="879921" y="1313714"/>
                  <a:pt x="953775" y="1384420"/>
                  <a:pt x="895663" y="1326310"/>
                </a:cubicBezTo>
                <a:cubicBezTo>
                  <a:pt x="891653" y="1302247"/>
                  <a:pt x="884881" y="1229758"/>
                  <a:pt x="883632" y="1254121"/>
                </a:cubicBezTo>
                <a:cubicBezTo>
                  <a:pt x="874387" y="1434402"/>
                  <a:pt x="878200" y="1615144"/>
                  <a:pt x="871600" y="1795542"/>
                </a:cubicBezTo>
                <a:cubicBezTo>
                  <a:pt x="866167" y="1944049"/>
                  <a:pt x="847537" y="2240710"/>
                  <a:pt x="847537" y="2240710"/>
                </a:cubicBezTo>
                <a:cubicBezTo>
                  <a:pt x="855558" y="2260763"/>
                  <a:pt x="853630" y="2288888"/>
                  <a:pt x="871600" y="2300868"/>
                </a:cubicBezTo>
                <a:cubicBezTo>
                  <a:pt x="885359" y="2310040"/>
                  <a:pt x="905167" y="2296676"/>
                  <a:pt x="919727" y="2288836"/>
                </a:cubicBezTo>
                <a:cubicBezTo>
                  <a:pt x="957922" y="2268269"/>
                  <a:pt x="1028011" y="2216647"/>
                  <a:pt x="1028011" y="2216647"/>
                </a:cubicBezTo>
                <a:cubicBezTo>
                  <a:pt x="1045034" y="2222322"/>
                  <a:pt x="1097121" y="2240710"/>
                  <a:pt x="1112232" y="2240710"/>
                </a:cubicBezTo>
                <a:cubicBezTo>
                  <a:pt x="1128768" y="2240710"/>
                  <a:pt x="1144316" y="2232689"/>
                  <a:pt x="1160358" y="2228679"/>
                </a:cubicBezTo>
                <a:cubicBezTo>
                  <a:pt x="1123434" y="2320988"/>
                  <a:pt x="1104546" y="2377468"/>
                  <a:pt x="1028011" y="2469310"/>
                </a:cubicBezTo>
                <a:cubicBezTo>
                  <a:pt x="989198" y="2515886"/>
                  <a:pt x="913189" y="2605449"/>
                  <a:pt x="883632" y="2649784"/>
                </a:cubicBezTo>
                <a:cubicBezTo>
                  <a:pt x="877683" y="2658708"/>
                  <a:pt x="790897" y="2795660"/>
                  <a:pt x="763316" y="2818226"/>
                </a:cubicBezTo>
                <a:cubicBezTo>
                  <a:pt x="738291" y="2838701"/>
                  <a:pt x="706433" y="2849086"/>
                  <a:pt x="679095" y="2866352"/>
                </a:cubicBezTo>
                <a:cubicBezTo>
                  <a:pt x="615690" y="2906398"/>
                  <a:pt x="486279" y="2991583"/>
                  <a:pt x="426432" y="3046826"/>
                </a:cubicBezTo>
                <a:cubicBezTo>
                  <a:pt x="367603" y="3101130"/>
                  <a:pt x="378459" y="3118710"/>
                  <a:pt x="342211" y="3191205"/>
                </a:cubicBezTo>
                <a:cubicBezTo>
                  <a:pt x="331753" y="3212121"/>
                  <a:pt x="318148" y="3231310"/>
                  <a:pt x="306116" y="3251363"/>
                </a:cubicBezTo>
                <a:cubicBezTo>
                  <a:pt x="284920" y="3442123"/>
                  <a:pt x="310013" y="3285198"/>
                  <a:pt x="270021" y="3431836"/>
                </a:cubicBezTo>
                <a:cubicBezTo>
                  <a:pt x="264640" y="3451565"/>
                  <a:pt x="264457" y="3472594"/>
                  <a:pt x="257990" y="3491994"/>
                </a:cubicBezTo>
                <a:cubicBezTo>
                  <a:pt x="252318" y="3509009"/>
                  <a:pt x="242826" y="3524548"/>
                  <a:pt x="233927" y="3540121"/>
                </a:cubicBezTo>
                <a:cubicBezTo>
                  <a:pt x="226753" y="3552676"/>
                  <a:pt x="209863" y="3590675"/>
                  <a:pt x="209863" y="3576215"/>
                </a:cubicBezTo>
                <a:cubicBezTo>
                  <a:pt x="209863" y="3558279"/>
                  <a:pt x="219274" y="3538432"/>
                  <a:pt x="233927" y="3528089"/>
                </a:cubicBezTo>
                <a:cubicBezTo>
                  <a:pt x="289627" y="3488771"/>
                  <a:pt x="355046" y="3465384"/>
                  <a:pt x="414400" y="3431836"/>
                </a:cubicBezTo>
                <a:cubicBezTo>
                  <a:pt x="447338" y="3413219"/>
                  <a:pt x="477215" y="3389382"/>
                  <a:pt x="510653" y="3371679"/>
                </a:cubicBezTo>
                <a:cubicBezTo>
                  <a:pt x="545562" y="3353198"/>
                  <a:pt x="583947" y="3341880"/>
                  <a:pt x="618937" y="3323552"/>
                </a:cubicBezTo>
                <a:cubicBezTo>
                  <a:pt x="668292" y="3297699"/>
                  <a:pt x="715190" y="3267405"/>
                  <a:pt x="763316" y="3239331"/>
                </a:cubicBezTo>
                <a:cubicBezTo>
                  <a:pt x="779358" y="3215268"/>
                  <a:pt x="802297" y="3194578"/>
                  <a:pt x="811442" y="3167142"/>
                </a:cubicBezTo>
                <a:cubicBezTo>
                  <a:pt x="826871" y="3120856"/>
                  <a:pt x="825937" y="3070606"/>
                  <a:pt x="835506" y="3022763"/>
                </a:cubicBezTo>
                <a:cubicBezTo>
                  <a:pt x="837993" y="3010327"/>
                  <a:pt x="844053" y="2998862"/>
                  <a:pt x="847537" y="2986668"/>
                </a:cubicBezTo>
                <a:cubicBezTo>
                  <a:pt x="852080" y="2970768"/>
                  <a:pt x="852174" y="2953332"/>
                  <a:pt x="859569" y="2938542"/>
                </a:cubicBezTo>
                <a:cubicBezTo>
                  <a:pt x="979776" y="2698128"/>
                  <a:pt x="852072" y="3005411"/>
                  <a:pt x="931758" y="2806194"/>
                </a:cubicBezTo>
                <a:cubicBezTo>
                  <a:pt x="900504" y="2649918"/>
                  <a:pt x="943150" y="2844168"/>
                  <a:pt x="895663" y="2685879"/>
                </a:cubicBezTo>
                <a:cubicBezTo>
                  <a:pt x="889787" y="2666292"/>
                  <a:pt x="887642" y="2645774"/>
                  <a:pt x="883632" y="2625721"/>
                </a:cubicBezTo>
                <a:cubicBezTo>
                  <a:pt x="887642" y="2601658"/>
                  <a:pt x="887097" y="2576373"/>
                  <a:pt x="895663" y="2553531"/>
                </a:cubicBezTo>
                <a:cubicBezTo>
                  <a:pt x="899646" y="2542910"/>
                  <a:pt x="914654" y="2539614"/>
                  <a:pt x="919727" y="2529468"/>
                </a:cubicBezTo>
                <a:cubicBezTo>
                  <a:pt x="927122" y="2514678"/>
                  <a:pt x="927748" y="2497384"/>
                  <a:pt x="931758" y="2481342"/>
                </a:cubicBezTo>
                <a:cubicBezTo>
                  <a:pt x="935769" y="2441237"/>
                  <a:pt x="939339" y="2401085"/>
                  <a:pt x="943790" y="2361026"/>
                </a:cubicBezTo>
                <a:cubicBezTo>
                  <a:pt x="967826" y="2144703"/>
                  <a:pt x="930135" y="2213066"/>
                  <a:pt x="991916" y="2120394"/>
                </a:cubicBezTo>
                <a:cubicBezTo>
                  <a:pt x="995927" y="2072268"/>
                  <a:pt x="995048" y="2023481"/>
                  <a:pt x="1003948" y="1976015"/>
                </a:cubicBezTo>
                <a:cubicBezTo>
                  <a:pt x="1024171" y="1868160"/>
                  <a:pt x="1042719" y="1986720"/>
                  <a:pt x="1015979" y="1879763"/>
                </a:cubicBezTo>
                <a:cubicBezTo>
                  <a:pt x="1024000" y="1859710"/>
                  <a:pt x="1038844" y="1841169"/>
                  <a:pt x="1040042" y="1819605"/>
                </a:cubicBezTo>
                <a:cubicBezTo>
                  <a:pt x="1045483" y="1721666"/>
                  <a:pt x="1034768" y="1690220"/>
                  <a:pt x="1015979" y="1615068"/>
                </a:cubicBezTo>
                <a:cubicBezTo>
                  <a:pt x="1008352" y="1554051"/>
                  <a:pt x="1003090" y="1480579"/>
                  <a:pt x="979884" y="1422563"/>
                </a:cubicBezTo>
                <a:lnTo>
                  <a:pt x="931758" y="1302247"/>
                </a:lnTo>
                <a:cubicBezTo>
                  <a:pt x="935769" y="1254121"/>
                  <a:pt x="934890" y="1205334"/>
                  <a:pt x="943790" y="1157868"/>
                </a:cubicBezTo>
                <a:cubicBezTo>
                  <a:pt x="947095" y="1140240"/>
                  <a:pt x="963134" y="1127046"/>
                  <a:pt x="967853" y="1109742"/>
                </a:cubicBezTo>
                <a:cubicBezTo>
                  <a:pt x="975315" y="1082383"/>
                  <a:pt x="975874" y="1053595"/>
                  <a:pt x="979884" y="1025521"/>
                </a:cubicBezTo>
                <a:cubicBezTo>
                  <a:pt x="975874" y="977395"/>
                  <a:pt x="974236" y="929012"/>
                  <a:pt x="967853" y="881142"/>
                </a:cubicBezTo>
                <a:cubicBezTo>
                  <a:pt x="966177" y="868571"/>
                  <a:pt x="963744" y="854950"/>
                  <a:pt x="955821" y="845047"/>
                </a:cubicBezTo>
                <a:cubicBezTo>
                  <a:pt x="946788" y="833756"/>
                  <a:pt x="934098" y="822581"/>
                  <a:pt x="919727" y="820984"/>
                </a:cubicBezTo>
                <a:cubicBezTo>
                  <a:pt x="823980" y="810345"/>
                  <a:pt x="727222" y="812963"/>
                  <a:pt x="630969" y="808952"/>
                </a:cubicBezTo>
                <a:cubicBezTo>
                  <a:pt x="592168" y="805072"/>
                  <a:pt x="498493" y="799658"/>
                  <a:pt x="450495" y="784889"/>
                </a:cubicBezTo>
                <a:cubicBezTo>
                  <a:pt x="417744" y="774812"/>
                  <a:pt x="386993" y="758871"/>
                  <a:pt x="354242" y="748794"/>
                </a:cubicBezTo>
                <a:cubicBezTo>
                  <a:pt x="334697" y="742780"/>
                  <a:pt x="313813" y="742144"/>
                  <a:pt x="294084" y="736763"/>
                </a:cubicBezTo>
                <a:cubicBezTo>
                  <a:pt x="269613" y="730089"/>
                  <a:pt x="245958" y="720721"/>
                  <a:pt x="221895" y="712700"/>
                </a:cubicBezTo>
                <a:cubicBezTo>
                  <a:pt x="157515" y="648317"/>
                  <a:pt x="251672" y="737405"/>
                  <a:pt x="149706" y="664573"/>
                </a:cubicBezTo>
                <a:cubicBezTo>
                  <a:pt x="135860" y="654683"/>
                  <a:pt x="127966" y="637614"/>
                  <a:pt x="113611" y="628479"/>
                </a:cubicBezTo>
                <a:cubicBezTo>
                  <a:pt x="83348" y="609221"/>
                  <a:pt x="17358" y="580352"/>
                  <a:pt x="17358" y="580352"/>
                </a:cubicBezTo>
                <a:cubicBezTo>
                  <a:pt x="72338" y="662823"/>
                  <a:pt x="0" y="565474"/>
                  <a:pt x="101579" y="652542"/>
                </a:cubicBezTo>
                <a:cubicBezTo>
                  <a:pt x="140336" y="685762"/>
                  <a:pt x="173768" y="724731"/>
                  <a:pt x="209863" y="760826"/>
                </a:cubicBezTo>
                <a:cubicBezTo>
                  <a:pt x="213874" y="772858"/>
                  <a:pt x="212927" y="787953"/>
                  <a:pt x="221895" y="796921"/>
                </a:cubicBezTo>
                <a:cubicBezTo>
                  <a:pt x="230184" y="805210"/>
                  <a:pt x="289196" y="830477"/>
                  <a:pt x="306116" y="833015"/>
                </a:cubicBezTo>
                <a:cubicBezTo>
                  <a:pt x="374006" y="843199"/>
                  <a:pt x="442633" y="847804"/>
                  <a:pt x="510653" y="857079"/>
                </a:cubicBezTo>
                <a:cubicBezTo>
                  <a:pt x="530915" y="859842"/>
                  <a:pt x="550599" y="866000"/>
                  <a:pt x="570811" y="869110"/>
                </a:cubicBezTo>
                <a:cubicBezTo>
                  <a:pt x="602769" y="874027"/>
                  <a:pt x="634979" y="877131"/>
                  <a:pt x="667063" y="881142"/>
                </a:cubicBezTo>
                <a:cubicBezTo>
                  <a:pt x="687116" y="889163"/>
                  <a:pt x="705766" y="902729"/>
                  <a:pt x="727221" y="905205"/>
                </a:cubicBezTo>
                <a:cubicBezTo>
                  <a:pt x="810982" y="914870"/>
                  <a:pt x="902994" y="882636"/>
                  <a:pt x="979884" y="917236"/>
                </a:cubicBezTo>
                <a:cubicBezTo>
                  <a:pt x="1009370" y="930505"/>
                  <a:pt x="974194" y="981783"/>
                  <a:pt x="967853" y="1013489"/>
                </a:cubicBezTo>
                <a:cubicBezTo>
                  <a:pt x="939566" y="1154923"/>
                  <a:pt x="955977" y="1121540"/>
                  <a:pt x="907695" y="1193963"/>
                </a:cubicBezTo>
                <a:cubicBezTo>
                  <a:pt x="911706" y="1218026"/>
                  <a:pt x="916503" y="1241971"/>
                  <a:pt x="919727" y="1266152"/>
                </a:cubicBezTo>
                <a:cubicBezTo>
                  <a:pt x="924527" y="1302150"/>
                  <a:pt x="919347" y="1340306"/>
                  <a:pt x="931758" y="1374436"/>
                </a:cubicBezTo>
                <a:cubicBezTo>
                  <a:pt x="936700" y="1388026"/>
                  <a:pt x="955821" y="1390479"/>
                  <a:pt x="967853" y="1398500"/>
                </a:cubicBezTo>
                <a:cubicBezTo>
                  <a:pt x="975487" y="1429039"/>
                  <a:pt x="986327" y="1481611"/>
                  <a:pt x="1003948" y="1506784"/>
                </a:cubicBezTo>
                <a:cubicBezTo>
                  <a:pt x="1020211" y="1530016"/>
                  <a:pt x="1046391" y="1544797"/>
                  <a:pt x="1064106" y="1566942"/>
                </a:cubicBezTo>
                <a:cubicBezTo>
                  <a:pt x="1130145" y="1649491"/>
                  <a:pt x="1070858" y="1642612"/>
                  <a:pt x="1196453" y="1723352"/>
                </a:cubicBezTo>
                <a:cubicBezTo>
                  <a:pt x="1216974" y="1736544"/>
                  <a:pt x="1244579" y="1731373"/>
                  <a:pt x="1268642" y="1735384"/>
                </a:cubicBezTo>
                <a:cubicBezTo>
                  <a:pt x="1276663" y="1747416"/>
                  <a:pt x="1283295" y="1760500"/>
                  <a:pt x="1292706" y="1771479"/>
                </a:cubicBezTo>
                <a:cubicBezTo>
                  <a:pt x="1307470" y="1788704"/>
                  <a:pt x="1328808" y="1800367"/>
                  <a:pt x="1340832" y="1819605"/>
                </a:cubicBezTo>
                <a:cubicBezTo>
                  <a:pt x="1349596" y="1833627"/>
                  <a:pt x="1346349" y="1852532"/>
                  <a:pt x="1352863" y="1867731"/>
                </a:cubicBezTo>
                <a:cubicBezTo>
                  <a:pt x="1366605" y="1899796"/>
                  <a:pt x="1402640" y="1929539"/>
                  <a:pt x="1425053" y="1951952"/>
                </a:cubicBezTo>
                <a:cubicBezTo>
                  <a:pt x="1439020" y="2007822"/>
                  <a:pt x="1435255" y="2001978"/>
                  <a:pt x="1461148" y="2060236"/>
                </a:cubicBezTo>
                <a:cubicBezTo>
                  <a:pt x="1468433" y="2076626"/>
                  <a:pt x="1478550" y="2091710"/>
                  <a:pt x="1485211" y="2108363"/>
                </a:cubicBezTo>
                <a:cubicBezTo>
                  <a:pt x="1494631" y="2131913"/>
                  <a:pt x="1500169" y="2156878"/>
                  <a:pt x="1509274" y="2180552"/>
                </a:cubicBezTo>
                <a:cubicBezTo>
                  <a:pt x="1533250" y="2242889"/>
                  <a:pt x="1542975" y="2259986"/>
                  <a:pt x="1569432" y="2312900"/>
                </a:cubicBezTo>
                <a:cubicBezTo>
                  <a:pt x="1590690" y="2397936"/>
                  <a:pt x="1576234" y="2345341"/>
                  <a:pt x="1617558" y="2469310"/>
                </a:cubicBezTo>
                <a:cubicBezTo>
                  <a:pt x="1636418" y="2525890"/>
                  <a:pt x="1634303" y="2517187"/>
                  <a:pt x="1605527" y="2445247"/>
                </a:cubicBezTo>
                <a:cubicBezTo>
                  <a:pt x="1564888" y="2038870"/>
                  <a:pt x="1625875" y="2735843"/>
                  <a:pt x="1617558" y="2120394"/>
                </a:cubicBezTo>
                <a:cubicBezTo>
                  <a:pt x="1614465" y="1891498"/>
                  <a:pt x="1596895" y="1662990"/>
                  <a:pt x="1581463" y="1434594"/>
                </a:cubicBezTo>
                <a:cubicBezTo>
                  <a:pt x="1576835" y="1366101"/>
                  <a:pt x="1571309" y="1297283"/>
                  <a:pt x="1557400" y="1230058"/>
                </a:cubicBezTo>
                <a:cubicBezTo>
                  <a:pt x="1547122" y="1180381"/>
                  <a:pt x="1523851" y="1134269"/>
                  <a:pt x="1509274" y="1085679"/>
                </a:cubicBezTo>
                <a:cubicBezTo>
                  <a:pt x="1499771" y="1054002"/>
                  <a:pt x="1493232" y="1021510"/>
                  <a:pt x="1485211" y="989426"/>
                </a:cubicBezTo>
                <a:cubicBezTo>
                  <a:pt x="1477190" y="1013489"/>
                  <a:pt x="1466122" y="1036743"/>
                  <a:pt x="1461148" y="1061615"/>
                </a:cubicBezTo>
                <a:cubicBezTo>
                  <a:pt x="1426566" y="1234524"/>
                  <a:pt x="1417698" y="1379595"/>
                  <a:pt x="1388958" y="1554910"/>
                </a:cubicBezTo>
                <a:cubicBezTo>
                  <a:pt x="1299703" y="2099367"/>
                  <a:pt x="1321598" y="1883020"/>
                  <a:pt x="1256611" y="2324931"/>
                </a:cubicBezTo>
                <a:cubicBezTo>
                  <a:pt x="1251327" y="2360861"/>
                  <a:pt x="1248590" y="2397120"/>
                  <a:pt x="1244579" y="2433215"/>
                </a:cubicBezTo>
                <a:cubicBezTo>
                  <a:pt x="1232547" y="2429205"/>
                  <a:pt x="1207511" y="2433829"/>
                  <a:pt x="1208484" y="2421184"/>
                </a:cubicBezTo>
                <a:cubicBezTo>
                  <a:pt x="1212375" y="2370604"/>
                  <a:pt x="1256611" y="2276805"/>
                  <a:pt x="1256611" y="2276805"/>
                </a:cubicBezTo>
                <a:cubicBezTo>
                  <a:pt x="1236104" y="2112754"/>
                  <a:pt x="1237563" y="2182337"/>
                  <a:pt x="1268642" y="1939921"/>
                </a:cubicBezTo>
                <a:cubicBezTo>
                  <a:pt x="1288821" y="1782522"/>
                  <a:pt x="1288770" y="1719191"/>
                  <a:pt x="1352863" y="1591005"/>
                </a:cubicBezTo>
                <a:cubicBezTo>
                  <a:pt x="1365797" y="1565138"/>
                  <a:pt x="1384948" y="1542878"/>
                  <a:pt x="1400990" y="1518815"/>
                </a:cubicBezTo>
                <a:cubicBezTo>
                  <a:pt x="1405000" y="1534857"/>
                  <a:pt x="1405626" y="1552152"/>
                  <a:pt x="1413021" y="1566942"/>
                </a:cubicBezTo>
                <a:cubicBezTo>
                  <a:pt x="1445946" y="1632793"/>
                  <a:pt x="1501455" y="1688550"/>
                  <a:pt x="1521306" y="1759447"/>
                </a:cubicBezTo>
                <a:cubicBezTo>
                  <a:pt x="1549380" y="1859710"/>
                  <a:pt x="1579597" y="1959397"/>
                  <a:pt x="1605527" y="2060236"/>
                </a:cubicBezTo>
                <a:cubicBezTo>
                  <a:pt x="1665272" y="2292578"/>
                  <a:pt x="1606364" y="2110869"/>
                  <a:pt x="1641621" y="2216647"/>
                </a:cubicBezTo>
                <a:cubicBezTo>
                  <a:pt x="1637611" y="2076279"/>
                  <a:pt x="1636782" y="1935783"/>
                  <a:pt x="1629590" y="1795542"/>
                </a:cubicBezTo>
                <a:cubicBezTo>
                  <a:pt x="1628743" y="1779028"/>
                  <a:pt x="1613971" y="1763557"/>
                  <a:pt x="1617558" y="1747415"/>
                </a:cubicBezTo>
                <a:cubicBezTo>
                  <a:pt x="1622631" y="1724587"/>
                  <a:pt x="1641621" y="1707310"/>
                  <a:pt x="1653653" y="1687258"/>
                </a:cubicBezTo>
                <a:cubicBezTo>
                  <a:pt x="1667738" y="1630917"/>
                  <a:pt x="1670696" y="1589504"/>
                  <a:pt x="1701779" y="1542879"/>
                </a:cubicBezTo>
                <a:cubicBezTo>
                  <a:pt x="1708071" y="1533440"/>
                  <a:pt x="1717821" y="1526836"/>
                  <a:pt x="1725842" y="1518815"/>
                </a:cubicBezTo>
                <a:cubicBezTo>
                  <a:pt x="1757467" y="1392319"/>
                  <a:pt x="1716947" y="1579004"/>
                  <a:pt x="1725842" y="1374436"/>
                </a:cubicBezTo>
                <a:cubicBezTo>
                  <a:pt x="1728478" y="1313803"/>
                  <a:pt x="1737528" y="1253377"/>
                  <a:pt x="1749906" y="1193963"/>
                </a:cubicBezTo>
                <a:cubicBezTo>
                  <a:pt x="1757666" y="1156716"/>
                  <a:pt x="1786000" y="1085679"/>
                  <a:pt x="1786000" y="1085679"/>
                </a:cubicBezTo>
                <a:cubicBezTo>
                  <a:pt x="1790011" y="1049584"/>
                  <a:pt x="1792062" y="1013217"/>
                  <a:pt x="1798032" y="977394"/>
                </a:cubicBezTo>
                <a:cubicBezTo>
                  <a:pt x="1800117" y="964884"/>
                  <a:pt x="1806579" y="953494"/>
                  <a:pt x="1810063" y="941300"/>
                </a:cubicBezTo>
                <a:cubicBezTo>
                  <a:pt x="1814606" y="925400"/>
                  <a:pt x="1817343" y="909012"/>
                  <a:pt x="1822095" y="893173"/>
                </a:cubicBezTo>
                <a:cubicBezTo>
                  <a:pt x="1829384" y="868878"/>
                  <a:pt x="1839484" y="845455"/>
                  <a:pt x="1846158" y="820984"/>
                </a:cubicBezTo>
                <a:cubicBezTo>
                  <a:pt x="1858547" y="775556"/>
                  <a:pt x="1853044" y="763379"/>
                  <a:pt x="1870221" y="724731"/>
                </a:cubicBezTo>
                <a:cubicBezTo>
                  <a:pt x="1881147" y="700146"/>
                  <a:pt x="1895389" y="677127"/>
                  <a:pt x="1906316" y="652542"/>
                </a:cubicBezTo>
                <a:cubicBezTo>
                  <a:pt x="1923213" y="614525"/>
                  <a:pt x="1913818" y="606446"/>
                  <a:pt x="1942411" y="568321"/>
                </a:cubicBezTo>
                <a:cubicBezTo>
                  <a:pt x="1956023" y="550171"/>
                  <a:pt x="1975598" y="537268"/>
                  <a:pt x="1990537" y="520194"/>
                </a:cubicBezTo>
                <a:cubicBezTo>
                  <a:pt x="2019180" y="487458"/>
                  <a:pt x="2027439" y="461638"/>
                  <a:pt x="2062727" y="435973"/>
                </a:cubicBezTo>
                <a:cubicBezTo>
                  <a:pt x="2093326" y="413719"/>
                  <a:pt x="2127498" y="396802"/>
                  <a:pt x="2158979" y="375815"/>
                </a:cubicBezTo>
                <a:cubicBezTo>
                  <a:pt x="2175664" y="364692"/>
                  <a:pt x="2191881" y="352771"/>
                  <a:pt x="2207106" y="339721"/>
                </a:cubicBezTo>
                <a:cubicBezTo>
                  <a:pt x="2220025" y="328648"/>
                  <a:pt x="2227710" y="310667"/>
                  <a:pt x="2243200" y="303626"/>
                </a:cubicBezTo>
                <a:cubicBezTo>
                  <a:pt x="2273307" y="289941"/>
                  <a:pt x="2307369" y="287584"/>
                  <a:pt x="2339453" y="279563"/>
                </a:cubicBezTo>
                <a:cubicBezTo>
                  <a:pt x="2379755" y="249336"/>
                  <a:pt x="2401326" y="230578"/>
                  <a:pt x="2447737" y="207373"/>
                </a:cubicBezTo>
                <a:cubicBezTo>
                  <a:pt x="2459081" y="201701"/>
                  <a:pt x="2472175" y="200338"/>
                  <a:pt x="2483832" y="195342"/>
                </a:cubicBezTo>
                <a:cubicBezTo>
                  <a:pt x="2500317" y="188277"/>
                  <a:pt x="2515102" y="177408"/>
                  <a:pt x="2531958" y="171279"/>
                </a:cubicBezTo>
                <a:cubicBezTo>
                  <a:pt x="2573663" y="156113"/>
                  <a:pt x="2672031" y="133925"/>
                  <a:pt x="2712432" y="123152"/>
                </a:cubicBezTo>
                <a:cubicBezTo>
                  <a:pt x="2781293" y="104789"/>
                  <a:pt x="2780923" y="104332"/>
                  <a:pt x="2832748" y="87058"/>
                </a:cubicBezTo>
                <a:cubicBezTo>
                  <a:pt x="2908263" y="30421"/>
                  <a:pt x="2858523" y="55290"/>
                  <a:pt x="2977127" y="38931"/>
                </a:cubicBezTo>
                <a:cubicBezTo>
                  <a:pt x="3259372" y="0"/>
                  <a:pt x="3142420" y="2836"/>
                  <a:pt x="3289948" y="2836"/>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957257" y="1143000"/>
            <a:ext cx="7696430" cy="2646947"/>
          </a:xfrm>
          <a:custGeom>
            <a:avLst/>
            <a:gdLst>
              <a:gd name="connsiteX0" fmla="*/ 6261690 w 7696430"/>
              <a:gd name="connsiteY0" fmla="*/ 1900989 h 2646947"/>
              <a:gd name="connsiteX1" fmla="*/ 6490290 w 7696430"/>
              <a:gd name="connsiteY1" fmla="*/ 1913021 h 2646947"/>
              <a:gd name="connsiteX2" fmla="*/ 6634669 w 7696430"/>
              <a:gd name="connsiteY2" fmla="*/ 1900989 h 2646947"/>
              <a:gd name="connsiteX3" fmla="*/ 6767017 w 7696430"/>
              <a:gd name="connsiteY3" fmla="*/ 1876926 h 2646947"/>
              <a:gd name="connsiteX4" fmla="*/ 6899364 w 7696430"/>
              <a:gd name="connsiteY4" fmla="*/ 1840832 h 2646947"/>
              <a:gd name="connsiteX5" fmla="*/ 7079838 w 7696430"/>
              <a:gd name="connsiteY5" fmla="*/ 1864895 h 2646947"/>
              <a:gd name="connsiteX6" fmla="*/ 7308438 w 7696430"/>
              <a:gd name="connsiteY6" fmla="*/ 2033337 h 2646947"/>
              <a:gd name="connsiteX7" fmla="*/ 7464848 w 7696430"/>
              <a:gd name="connsiteY7" fmla="*/ 2141621 h 2646947"/>
              <a:gd name="connsiteX8" fmla="*/ 7597196 w 7696430"/>
              <a:gd name="connsiteY8" fmla="*/ 2261937 h 2646947"/>
              <a:gd name="connsiteX9" fmla="*/ 7573132 w 7696430"/>
              <a:gd name="connsiteY9" fmla="*/ 2298032 h 2646947"/>
              <a:gd name="connsiteX10" fmla="*/ 7561101 w 7696430"/>
              <a:gd name="connsiteY10" fmla="*/ 2334126 h 2646947"/>
              <a:gd name="connsiteX11" fmla="*/ 7681417 w 7696430"/>
              <a:gd name="connsiteY11" fmla="*/ 2165684 h 2646947"/>
              <a:gd name="connsiteX12" fmla="*/ 7657354 w 7696430"/>
              <a:gd name="connsiteY12" fmla="*/ 2093495 h 2646947"/>
              <a:gd name="connsiteX13" fmla="*/ 7693448 w 7696430"/>
              <a:gd name="connsiteY13" fmla="*/ 1985211 h 2646947"/>
              <a:gd name="connsiteX14" fmla="*/ 7681417 w 7696430"/>
              <a:gd name="connsiteY14" fmla="*/ 1431758 h 2646947"/>
              <a:gd name="connsiteX15" fmla="*/ 7645322 w 7696430"/>
              <a:gd name="connsiteY15" fmla="*/ 1395663 h 2646947"/>
              <a:gd name="connsiteX16" fmla="*/ 7621259 w 7696430"/>
              <a:gd name="connsiteY16" fmla="*/ 1347537 h 2646947"/>
              <a:gd name="connsiteX17" fmla="*/ 7549069 w 7696430"/>
              <a:gd name="connsiteY17" fmla="*/ 1034716 h 2646947"/>
              <a:gd name="connsiteX18" fmla="*/ 7512975 w 7696430"/>
              <a:gd name="connsiteY18" fmla="*/ 938463 h 2646947"/>
              <a:gd name="connsiteX19" fmla="*/ 7464848 w 7696430"/>
              <a:gd name="connsiteY19" fmla="*/ 854242 h 2646947"/>
              <a:gd name="connsiteX20" fmla="*/ 7440785 w 7696430"/>
              <a:gd name="connsiteY20" fmla="*/ 818147 h 2646947"/>
              <a:gd name="connsiteX21" fmla="*/ 7368596 w 7696430"/>
              <a:gd name="connsiteY21" fmla="*/ 794084 h 2646947"/>
              <a:gd name="connsiteX22" fmla="*/ 7260311 w 7696430"/>
              <a:gd name="connsiteY22" fmla="*/ 733926 h 2646947"/>
              <a:gd name="connsiteX23" fmla="*/ 7224217 w 7696430"/>
              <a:gd name="connsiteY23" fmla="*/ 709863 h 2646947"/>
              <a:gd name="connsiteX24" fmla="*/ 7152027 w 7696430"/>
              <a:gd name="connsiteY24" fmla="*/ 697832 h 2646947"/>
              <a:gd name="connsiteX25" fmla="*/ 6418101 w 7696430"/>
              <a:gd name="connsiteY25" fmla="*/ 517358 h 2646947"/>
              <a:gd name="connsiteX26" fmla="*/ 6333880 w 7696430"/>
              <a:gd name="connsiteY26" fmla="*/ 469232 h 2646947"/>
              <a:gd name="connsiteX27" fmla="*/ 6285754 w 7696430"/>
              <a:gd name="connsiteY27" fmla="*/ 409074 h 2646947"/>
              <a:gd name="connsiteX28" fmla="*/ 6261690 w 7696430"/>
              <a:gd name="connsiteY28" fmla="*/ 385011 h 2646947"/>
              <a:gd name="connsiteX29" fmla="*/ 6249659 w 7696430"/>
              <a:gd name="connsiteY29" fmla="*/ 348916 h 2646947"/>
              <a:gd name="connsiteX30" fmla="*/ 6213564 w 7696430"/>
              <a:gd name="connsiteY30" fmla="*/ 324853 h 2646947"/>
              <a:gd name="connsiteX31" fmla="*/ 6141375 w 7696430"/>
              <a:gd name="connsiteY31" fmla="*/ 300789 h 2646947"/>
              <a:gd name="connsiteX32" fmla="*/ 5022438 w 7696430"/>
              <a:gd name="connsiteY32" fmla="*/ 324853 h 2646947"/>
              <a:gd name="connsiteX33" fmla="*/ 4721648 w 7696430"/>
              <a:gd name="connsiteY33" fmla="*/ 264695 h 2646947"/>
              <a:gd name="connsiteX34" fmla="*/ 4637427 w 7696430"/>
              <a:gd name="connsiteY34" fmla="*/ 216568 h 2646947"/>
              <a:gd name="connsiteX35" fmla="*/ 4408827 w 7696430"/>
              <a:gd name="connsiteY35" fmla="*/ 120316 h 2646947"/>
              <a:gd name="connsiteX36" fmla="*/ 3855375 w 7696430"/>
              <a:gd name="connsiteY36" fmla="*/ 60158 h 2646947"/>
              <a:gd name="connsiteX37" fmla="*/ 3205669 w 7696430"/>
              <a:gd name="connsiteY37" fmla="*/ 0 h 2646947"/>
              <a:gd name="connsiteX38" fmla="*/ 2700343 w 7696430"/>
              <a:gd name="connsiteY38" fmla="*/ 36095 h 2646947"/>
              <a:gd name="connsiteX39" fmla="*/ 2652217 w 7696430"/>
              <a:gd name="connsiteY39" fmla="*/ 48126 h 2646947"/>
              <a:gd name="connsiteX40" fmla="*/ 2580027 w 7696430"/>
              <a:gd name="connsiteY40" fmla="*/ 96253 h 2646947"/>
              <a:gd name="connsiteX41" fmla="*/ 2567996 w 7696430"/>
              <a:gd name="connsiteY41" fmla="*/ 132347 h 2646947"/>
              <a:gd name="connsiteX42" fmla="*/ 2423617 w 7696430"/>
              <a:gd name="connsiteY42" fmla="*/ 108284 h 2646947"/>
              <a:gd name="connsiteX43" fmla="*/ 582785 w 7696430"/>
              <a:gd name="connsiteY43" fmla="*/ 120316 h 2646947"/>
              <a:gd name="connsiteX44" fmla="*/ 53396 w 7696430"/>
              <a:gd name="connsiteY44" fmla="*/ 240632 h 2646947"/>
              <a:gd name="connsiteX45" fmla="*/ 17301 w 7696430"/>
              <a:gd name="connsiteY45" fmla="*/ 276726 h 2646947"/>
              <a:gd name="connsiteX46" fmla="*/ 5269 w 7696430"/>
              <a:gd name="connsiteY46" fmla="*/ 336884 h 2646947"/>
              <a:gd name="connsiteX47" fmla="*/ 161680 w 7696430"/>
              <a:gd name="connsiteY47" fmla="*/ 565484 h 2646947"/>
              <a:gd name="connsiteX48" fmla="*/ 209806 w 7696430"/>
              <a:gd name="connsiteY48" fmla="*/ 625642 h 2646947"/>
              <a:gd name="connsiteX49" fmla="*/ 233869 w 7696430"/>
              <a:gd name="connsiteY49" fmla="*/ 757989 h 2646947"/>
              <a:gd name="connsiteX50" fmla="*/ 667006 w 7696430"/>
              <a:gd name="connsiteY50" fmla="*/ 1167063 h 2646947"/>
              <a:gd name="connsiteX51" fmla="*/ 1184364 w 7696430"/>
              <a:gd name="connsiteY51" fmla="*/ 1503947 h 2646947"/>
              <a:gd name="connsiteX52" fmla="*/ 1545311 w 7696430"/>
              <a:gd name="connsiteY52" fmla="*/ 1732547 h 2646947"/>
              <a:gd name="connsiteX53" fmla="*/ 1581406 w 7696430"/>
              <a:gd name="connsiteY53" fmla="*/ 1768642 h 2646947"/>
              <a:gd name="connsiteX54" fmla="*/ 1593438 w 7696430"/>
              <a:gd name="connsiteY54" fmla="*/ 1816768 h 2646947"/>
              <a:gd name="connsiteX55" fmla="*/ 1641564 w 7696430"/>
              <a:gd name="connsiteY55" fmla="*/ 1828800 h 2646947"/>
              <a:gd name="connsiteX56" fmla="*/ 1785943 w 7696430"/>
              <a:gd name="connsiteY56" fmla="*/ 1949116 h 2646947"/>
              <a:gd name="connsiteX57" fmla="*/ 2375490 w 7696430"/>
              <a:gd name="connsiteY57" fmla="*/ 2213811 h 2646947"/>
              <a:gd name="connsiteX58" fmla="*/ 2423617 w 7696430"/>
              <a:gd name="connsiteY58" fmla="*/ 2225842 h 2646947"/>
              <a:gd name="connsiteX59" fmla="*/ 2736438 w 7696430"/>
              <a:gd name="connsiteY59" fmla="*/ 2237874 h 2646947"/>
              <a:gd name="connsiteX60" fmla="*/ 2892848 w 7696430"/>
              <a:gd name="connsiteY60" fmla="*/ 2382253 h 2646947"/>
              <a:gd name="connsiteX61" fmla="*/ 3037227 w 7696430"/>
              <a:gd name="connsiteY61" fmla="*/ 2478505 h 2646947"/>
              <a:gd name="connsiteX62" fmla="*/ 3277859 w 7696430"/>
              <a:gd name="connsiteY62" fmla="*/ 2646947 h 2646947"/>
              <a:gd name="connsiteX63" fmla="*/ 3338017 w 7696430"/>
              <a:gd name="connsiteY63" fmla="*/ 2646947 h 2646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7696430" h="2646947">
                <a:moveTo>
                  <a:pt x="6261690" y="1900989"/>
                </a:moveTo>
                <a:cubicBezTo>
                  <a:pt x="6337890" y="1905000"/>
                  <a:pt x="6413985" y="1913021"/>
                  <a:pt x="6490290" y="1913021"/>
                </a:cubicBezTo>
                <a:cubicBezTo>
                  <a:pt x="6538583" y="1913021"/>
                  <a:pt x="6586781" y="1907235"/>
                  <a:pt x="6634669" y="1900989"/>
                </a:cubicBezTo>
                <a:cubicBezTo>
                  <a:pt x="6679132" y="1895190"/>
                  <a:pt x="6723140" y="1886163"/>
                  <a:pt x="6767017" y="1876926"/>
                </a:cubicBezTo>
                <a:cubicBezTo>
                  <a:pt x="6840674" y="1861419"/>
                  <a:pt x="6845278" y="1858860"/>
                  <a:pt x="6899364" y="1840832"/>
                </a:cubicBezTo>
                <a:cubicBezTo>
                  <a:pt x="6959522" y="1848853"/>
                  <a:pt x="7024924" y="1839053"/>
                  <a:pt x="7079838" y="1864895"/>
                </a:cubicBezTo>
                <a:cubicBezTo>
                  <a:pt x="7165481" y="1905197"/>
                  <a:pt x="7231579" y="1978095"/>
                  <a:pt x="7308438" y="2033337"/>
                </a:cubicBezTo>
                <a:cubicBezTo>
                  <a:pt x="7359929" y="2070346"/>
                  <a:pt x="7420009" y="2096782"/>
                  <a:pt x="7464848" y="2141621"/>
                </a:cubicBezTo>
                <a:cubicBezTo>
                  <a:pt x="7555196" y="2231969"/>
                  <a:pt x="7510464" y="2192552"/>
                  <a:pt x="7597196" y="2261937"/>
                </a:cubicBezTo>
                <a:cubicBezTo>
                  <a:pt x="7589175" y="2273969"/>
                  <a:pt x="7579599" y="2285098"/>
                  <a:pt x="7573132" y="2298032"/>
                </a:cubicBezTo>
                <a:cubicBezTo>
                  <a:pt x="7567460" y="2309375"/>
                  <a:pt x="7553070" y="2343941"/>
                  <a:pt x="7561101" y="2334126"/>
                </a:cubicBezTo>
                <a:cubicBezTo>
                  <a:pt x="7604794" y="2280723"/>
                  <a:pt x="7681417" y="2165684"/>
                  <a:pt x="7681417" y="2165684"/>
                </a:cubicBezTo>
                <a:cubicBezTo>
                  <a:pt x="7673396" y="2141621"/>
                  <a:pt x="7659460" y="2118772"/>
                  <a:pt x="7657354" y="2093495"/>
                </a:cubicBezTo>
                <a:cubicBezTo>
                  <a:pt x="7652551" y="2035858"/>
                  <a:pt x="7667240" y="2024522"/>
                  <a:pt x="7693448" y="1985211"/>
                </a:cubicBezTo>
                <a:cubicBezTo>
                  <a:pt x="7689438" y="1800727"/>
                  <a:pt x="7696430" y="1615674"/>
                  <a:pt x="7681417" y="1431758"/>
                </a:cubicBezTo>
                <a:cubicBezTo>
                  <a:pt x="7680033" y="1414799"/>
                  <a:pt x="7655212" y="1409509"/>
                  <a:pt x="7645322" y="1395663"/>
                </a:cubicBezTo>
                <a:cubicBezTo>
                  <a:pt x="7634897" y="1381068"/>
                  <a:pt x="7629280" y="1363579"/>
                  <a:pt x="7621259" y="1347537"/>
                </a:cubicBezTo>
                <a:cubicBezTo>
                  <a:pt x="7597275" y="1227614"/>
                  <a:pt x="7586011" y="1161374"/>
                  <a:pt x="7549069" y="1034716"/>
                </a:cubicBezTo>
                <a:cubicBezTo>
                  <a:pt x="7539475" y="1001821"/>
                  <a:pt x="7527466" y="969514"/>
                  <a:pt x="7512975" y="938463"/>
                </a:cubicBezTo>
                <a:cubicBezTo>
                  <a:pt x="7499301" y="909162"/>
                  <a:pt x="7481484" y="881968"/>
                  <a:pt x="7464848" y="854242"/>
                </a:cubicBezTo>
                <a:cubicBezTo>
                  <a:pt x="7457408" y="841842"/>
                  <a:pt x="7453047" y="825811"/>
                  <a:pt x="7440785" y="818147"/>
                </a:cubicBezTo>
                <a:cubicBezTo>
                  <a:pt x="7419276" y="804704"/>
                  <a:pt x="7390346" y="807134"/>
                  <a:pt x="7368596" y="794084"/>
                </a:cubicBezTo>
                <a:cubicBezTo>
                  <a:pt x="7068036" y="613747"/>
                  <a:pt x="7501940" y="871999"/>
                  <a:pt x="7260311" y="733926"/>
                </a:cubicBezTo>
                <a:cubicBezTo>
                  <a:pt x="7247756" y="726752"/>
                  <a:pt x="7237935" y="714436"/>
                  <a:pt x="7224217" y="709863"/>
                </a:cubicBezTo>
                <a:cubicBezTo>
                  <a:pt x="7201074" y="702149"/>
                  <a:pt x="7175948" y="702616"/>
                  <a:pt x="7152027" y="697832"/>
                </a:cubicBezTo>
                <a:cubicBezTo>
                  <a:pt x="6838719" y="635170"/>
                  <a:pt x="6677316" y="625363"/>
                  <a:pt x="6418101" y="517358"/>
                </a:cubicBezTo>
                <a:cubicBezTo>
                  <a:pt x="6388254" y="504922"/>
                  <a:pt x="6361954" y="485274"/>
                  <a:pt x="6333880" y="469232"/>
                </a:cubicBezTo>
                <a:cubicBezTo>
                  <a:pt x="6317838" y="449179"/>
                  <a:pt x="6302466" y="428572"/>
                  <a:pt x="6285754" y="409074"/>
                </a:cubicBezTo>
                <a:cubicBezTo>
                  <a:pt x="6278372" y="400461"/>
                  <a:pt x="6267526" y="394738"/>
                  <a:pt x="6261690" y="385011"/>
                </a:cubicBezTo>
                <a:cubicBezTo>
                  <a:pt x="6255165" y="374136"/>
                  <a:pt x="6257582" y="358819"/>
                  <a:pt x="6249659" y="348916"/>
                </a:cubicBezTo>
                <a:cubicBezTo>
                  <a:pt x="6240626" y="337624"/>
                  <a:pt x="6226778" y="330726"/>
                  <a:pt x="6213564" y="324853"/>
                </a:cubicBezTo>
                <a:cubicBezTo>
                  <a:pt x="6190385" y="314551"/>
                  <a:pt x="6141375" y="300789"/>
                  <a:pt x="6141375" y="300789"/>
                </a:cubicBezTo>
                <a:cubicBezTo>
                  <a:pt x="5562855" y="389793"/>
                  <a:pt x="5934008" y="352064"/>
                  <a:pt x="5022438" y="324853"/>
                </a:cubicBezTo>
                <a:cubicBezTo>
                  <a:pt x="4900093" y="311259"/>
                  <a:pt x="4855266" y="311171"/>
                  <a:pt x="4721648" y="264695"/>
                </a:cubicBezTo>
                <a:cubicBezTo>
                  <a:pt x="4691109" y="254073"/>
                  <a:pt x="4666347" y="231028"/>
                  <a:pt x="4637427" y="216568"/>
                </a:cubicBezTo>
                <a:cubicBezTo>
                  <a:pt x="4632823" y="214266"/>
                  <a:pt x="4458262" y="126971"/>
                  <a:pt x="4408827" y="120316"/>
                </a:cubicBezTo>
                <a:cubicBezTo>
                  <a:pt x="4224915" y="95559"/>
                  <a:pt x="4039779" y="80936"/>
                  <a:pt x="3855375" y="60158"/>
                </a:cubicBezTo>
                <a:cubicBezTo>
                  <a:pt x="3369039" y="5359"/>
                  <a:pt x="3735904" y="36568"/>
                  <a:pt x="3205669" y="0"/>
                </a:cubicBezTo>
                <a:cubicBezTo>
                  <a:pt x="2935298" y="10399"/>
                  <a:pt x="2930040" y="1641"/>
                  <a:pt x="2700343" y="36095"/>
                </a:cubicBezTo>
                <a:cubicBezTo>
                  <a:pt x="2683990" y="38548"/>
                  <a:pt x="2668259" y="44116"/>
                  <a:pt x="2652217" y="48126"/>
                </a:cubicBezTo>
                <a:cubicBezTo>
                  <a:pt x="2627142" y="60663"/>
                  <a:pt x="2595776" y="70004"/>
                  <a:pt x="2580027" y="96253"/>
                </a:cubicBezTo>
                <a:cubicBezTo>
                  <a:pt x="2573502" y="107128"/>
                  <a:pt x="2572006" y="120316"/>
                  <a:pt x="2567996" y="132347"/>
                </a:cubicBezTo>
                <a:cubicBezTo>
                  <a:pt x="2517312" y="119677"/>
                  <a:pt x="2479941" y="108284"/>
                  <a:pt x="2423617" y="108284"/>
                </a:cubicBezTo>
                <a:lnTo>
                  <a:pt x="582785" y="120316"/>
                </a:lnTo>
                <a:cubicBezTo>
                  <a:pt x="379376" y="154218"/>
                  <a:pt x="230958" y="157074"/>
                  <a:pt x="53396" y="240632"/>
                </a:cubicBezTo>
                <a:cubicBezTo>
                  <a:pt x="38000" y="247877"/>
                  <a:pt x="29333" y="264695"/>
                  <a:pt x="17301" y="276726"/>
                </a:cubicBezTo>
                <a:cubicBezTo>
                  <a:pt x="13290" y="296779"/>
                  <a:pt x="0" y="317125"/>
                  <a:pt x="5269" y="336884"/>
                </a:cubicBezTo>
                <a:cubicBezTo>
                  <a:pt x="33529" y="442861"/>
                  <a:pt x="93253" y="485653"/>
                  <a:pt x="161680" y="565484"/>
                </a:cubicBezTo>
                <a:cubicBezTo>
                  <a:pt x="178392" y="584982"/>
                  <a:pt x="193764" y="605589"/>
                  <a:pt x="209806" y="625642"/>
                </a:cubicBezTo>
                <a:cubicBezTo>
                  <a:pt x="217827" y="669758"/>
                  <a:pt x="213816" y="717884"/>
                  <a:pt x="233869" y="757989"/>
                </a:cubicBezTo>
                <a:cubicBezTo>
                  <a:pt x="312754" y="915759"/>
                  <a:pt x="553972" y="1086793"/>
                  <a:pt x="667006" y="1167063"/>
                </a:cubicBezTo>
                <a:cubicBezTo>
                  <a:pt x="834793" y="1286216"/>
                  <a:pt x="1010170" y="1394373"/>
                  <a:pt x="1184364" y="1503947"/>
                </a:cubicBezTo>
                <a:cubicBezTo>
                  <a:pt x="1425776" y="1655803"/>
                  <a:pt x="1363064" y="1589354"/>
                  <a:pt x="1545311" y="1732547"/>
                </a:cubicBezTo>
                <a:cubicBezTo>
                  <a:pt x="1558690" y="1743059"/>
                  <a:pt x="1569374" y="1756610"/>
                  <a:pt x="1581406" y="1768642"/>
                </a:cubicBezTo>
                <a:cubicBezTo>
                  <a:pt x="1585417" y="1784684"/>
                  <a:pt x="1581745" y="1805075"/>
                  <a:pt x="1593438" y="1816768"/>
                </a:cubicBezTo>
                <a:cubicBezTo>
                  <a:pt x="1605131" y="1828461"/>
                  <a:pt x="1627938" y="1819432"/>
                  <a:pt x="1641564" y="1828800"/>
                </a:cubicBezTo>
                <a:cubicBezTo>
                  <a:pt x="1693187" y="1864291"/>
                  <a:pt x="1731613" y="1917926"/>
                  <a:pt x="1785943" y="1949116"/>
                </a:cubicBezTo>
                <a:cubicBezTo>
                  <a:pt x="2394906" y="2298706"/>
                  <a:pt x="2093051" y="2162459"/>
                  <a:pt x="2375490" y="2213811"/>
                </a:cubicBezTo>
                <a:cubicBezTo>
                  <a:pt x="2391759" y="2216769"/>
                  <a:pt x="2407118" y="2224742"/>
                  <a:pt x="2423617" y="2225842"/>
                </a:cubicBezTo>
                <a:cubicBezTo>
                  <a:pt x="2527737" y="2232783"/>
                  <a:pt x="2632164" y="2233863"/>
                  <a:pt x="2736438" y="2237874"/>
                </a:cubicBezTo>
                <a:cubicBezTo>
                  <a:pt x="2796797" y="2298233"/>
                  <a:pt x="2827851" y="2336373"/>
                  <a:pt x="2892848" y="2382253"/>
                </a:cubicBezTo>
                <a:cubicBezTo>
                  <a:pt x="2940102" y="2415609"/>
                  <a:pt x="2990662" y="2444194"/>
                  <a:pt x="3037227" y="2478505"/>
                </a:cubicBezTo>
                <a:cubicBezTo>
                  <a:pt x="3094485" y="2520695"/>
                  <a:pt x="3211553" y="2646947"/>
                  <a:pt x="3277859" y="2646947"/>
                </a:cubicBezTo>
                <a:lnTo>
                  <a:pt x="3338017" y="2646947"/>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8657" name="Rectangle 1"/>
          <p:cNvSpPr>
            <a:spLocks noChangeArrowheads="1"/>
          </p:cNvSpPr>
          <p:nvPr/>
        </p:nvSpPr>
        <p:spPr bwMode="auto">
          <a:xfrm>
            <a:off x="3962400" y="4876800"/>
            <a:ext cx="8382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0000"/>
                </a:solidFill>
                <a:effectLst/>
                <a:latin typeface="Arial" pitchFamily="34" charset="0"/>
                <a:ea typeface="Times New Roman" pitchFamily="18" charset="0"/>
              </a:rPr>
              <a:t>Trunk </a:t>
            </a:r>
            <a:endParaRPr kumimoji="0" lang="en-US" sz="1800" b="1" i="0" u="none" strike="noStrike" cap="none" normalizeH="0" baseline="0" dirty="0" smtClean="0">
              <a:ln>
                <a:noFill/>
              </a:ln>
              <a:solidFill>
                <a:srgbClr val="FF0000"/>
              </a:solidFill>
              <a:effectLst/>
              <a:latin typeface="Arial" pitchFamily="34" charset="0"/>
            </a:endParaRPr>
          </a:p>
        </p:txBody>
      </p:sp>
      <p:sp>
        <p:nvSpPr>
          <p:cNvPr id="11" name="Rectangle 10"/>
          <p:cNvSpPr/>
          <p:nvPr/>
        </p:nvSpPr>
        <p:spPr>
          <a:xfrm>
            <a:off x="6324600" y="6019800"/>
            <a:ext cx="728854" cy="369332"/>
          </a:xfrm>
          <a:prstGeom prst="rect">
            <a:avLst/>
          </a:prstGeom>
        </p:spPr>
        <p:txBody>
          <a:bodyPr wrap="none">
            <a:spAutoFit/>
          </a:bodyPr>
          <a:lstStyle/>
          <a:p>
            <a:r>
              <a:rPr lang="en-US" b="1" dirty="0" smtClean="0">
                <a:solidFill>
                  <a:srgbClr val="FF0000"/>
                </a:solidFill>
              </a:rPr>
              <a:t>Roots</a:t>
            </a:r>
            <a:endParaRPr lang="en-US" b="1" dirty="0">
              <a:solidFill>
                <a:srgbClr val="FF0000"/>
              </a:solidFill>
            </a:endParaRPr>
          </a:p>
        </p:txBody>
      </p:sp>
      <p:sp>
        <p:nvSpPr>
          <p:cNvPr id="12" name="Rectangle 11"/>
          <p:cNvSpPr/>
          <p:nvPr/>
        </p:nvSpPr>
        <p:spPr>
          <a:xfrm>
            <a:off x="7315200" y="2057400"/>
            <a:ext cx="1054841" cy="369332"/>
          </a:xfrm>
          <a:prstGeom prst="rect">
            <a:avLst/>
          </a:prstGeom>
        </p:spPr>
        <p:txBody>
          <a:bodyPr wrap="none">
            <a:spAutoFit/>
          </a:bodyPr>
          <a:lstStyle/>
          <a:p>
            <a:r>
              <a:rPr lang="en-US" b="1" dirty="0" smtClean="0">
                <a:solidFill>
                  <a:srgbClr val="FF0000"/>
                </a:solidFill>
              </a:rPr>
              <a:t>Branches</a:t>
            </a:r>
            <a:endParaRPr lang="en-US" b="1" dirty="0">
              <a:solidFill>
                <a:srgbClr val="FF0000"/>
              </a:solidFill>
            </a:endParaRPr>
          </a:p>
        </p:txBody>
      </p:sp>
      <p:sp>
        <p:nvSpPr>
          <p:cNvPr id="13" name="Rectangle 12"/>
          <p:cNvSpPr/>
          <p:nvPr/>
        </p:nvSpPr>
        <p:spPr>
          <a:xfrm>
            <a:off x="3810000" y="1295400"/>
            <a:ext cx="1054841" cy="369332"/>
          </a:xfrm>
          <a:prstGeom prst="rect">
            <a:avLst/>
          </a:prstGeom>
        </p:spPr>
        <p:txBody>
          <a:bodyPr wrap="none">
            <a:spAutoFit/>
          </a:bodyPr>
          <a:lstStyle/>
          <a:p>
            <a:r>
              <a:rPr lang="en-US" b="1" dirty="0" smtClean="0">
                <a:solidFill>
                  <a:srgbClr val="FF0000"/>
                </a:solidFill>
              </a:rPr>
              <a:t>Branches</a:t>
            </a:r>
            <a:endParaRPr lang="en-US" b="1" dirty="0">
              <a:solidFill>
                <a:srgbClr val="FF0000"/>
              </a:solidFill>
            </a:endParaRPr>
          </a:p>
        </p:txBody>
      </p:sp>
      <p:sp>
        <p:nvSpPr>
          <p:cNvPr id="14" name="Rectangle 13"/>
          <p:cNvSpPr/>
          <p:nvPr/>
        </p:nvSpPr>
        <p:spPr>
          <a:xfrm>
            <a:off x="1447800" y="1371600"/>
            <a:ext cx="1054841" cy="369332"/>
          </a:xfrm>
          <a:prstGeom prst="rect">
            <a:avLst/>
          </a:prstGeom>
        </p:spPr>
        <p:txBody>
          <a:bodyPr wrap="none">
            <a:spAutoFit/>
          </a:bodyPr>
          <a:lstStyle/>
          <a:p>
            <a:r>
              <a:rPr lang="en-US" b="1" dirty="0" smtClean="0">
                <a:solidFill>
                  <a:srgbClr val="FF0000"/>
                </a:solidFill>
              </a:rPr>
              <a:t>Branches</a:t>
            </a:r>
            <a:endParaRPr lang="en-US" b="1" dirty="0">
              <a:solidFill>
                <a:srgbClr val="FF0000"/>
              </a:solidFill>
            </a:endParaRPr>
          </a:p>
        </p:txBody>
      </p:sp>
      <p:cxnSp>
        <p:nvCxnSpPr>
          <p:cNvPr id="16" name="Straight Connector 15"/>
          <p:cNvCxnSpPr/>
          <p:nvPr/>
        </p:nvCxnSpPr>
        <p:spPr>
          <a:xfrm>
            <a:off x="1219200" y="4038600"/>
            <a:ext cx="7924800" cy="0"/>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a:off x="838200" y="5486400"/>
            <a:ext cx="7924800" cy="0"/>
          </a:xfrm>
          <a:prstGeom prst="line">
            <a:avLst/>
          </a:prstGeom>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Title 1"/>
          <p:cNvSpPr>
            <a:spLocks noGrp="1"/>
          </p:cNvSpPr>
          <p:nvPr>
            <p:ph type="title"/>
          </p:nvPr>
        </p:nvSpPr>
        <p:spPr>
          <a:xfrm>
            <a:off x="457200" y="228600"/>
            <a:ext cx="7543800" cy="381000"/>
          </a:xfrm>
        </p:spPr>
        <p:txBody>
          <a:bodyPr>
            <a:normAutofit fontScale="90000"/>
          </a:bodyPr>
          <a:lstStyle/>
          <a:p>
            <a:pPr algn="just"/>
            <a:r>
              <a:rPr lang="en-US" sz="2400" b="1" dirty="0" smtClean="0"/>
              <a:t>Hazard Analysis … </a:t>
            </a:r>
          </a:p>
        </p:txBody>
      </p:sp>
      <p:sp>
        <p:nvSpPr>
          <p:cNvPr id="202755" name="Content Placeholder 2"/>
          <p:cNvSpPr>
            <a:spLocks noGrp="1"/>
          </p:cNvSpPr>
          <p:nvPr>
            <p:ph idx="1"/>
          </p:nvPr>
        </p:nvSpPr>
        <p:spPr>
          <a:xfrm>
            <a:off x="304800" y="685800"/>
            <a:ext cx="8534400" cy="5943600"/>
          </a:xfrm>
        </p:spPr>
        <p:txBody>
          <a:bodyPr/>
          <a:lstStyle/>
          <a:p>
            <a:pPr marL="176213" indent="-176213" algn="just"/>
            <a:r>
              <a:rPr lang="en-US" sz="2000" dirty="0" smtClean="0"/>
              <a:t>A hazard analysis identifies all problems related to the main issue and ranks them hierarchically. </a:t>
            </a:r>
          </a:p>
          <a:p>
            <a:pPr marL="176213" indent="-176213" algn="just"/>
            <a:r>
              <a:rPr lang="en-US" sz="2000" dirty="0" smtClean="0"/>
              <a:t>The analysis, usually a “brainstorm” exercise, identifies issues and problems that are of priority to the parties involved. </a:t>
            </a:r>
          </a:p>
          <a:p>
            <a:pPr marL="176213" indent="-176213" algn="just"/>
            <a:r>
              <a:rPr lang="en-US" sz="2000" dirty="0" smtClean="0"/>
              <a:t>As such, representatives of all local communities, formal and informal groups, concerned organizations, government, and other actors should contribute to this analysis. </a:t>
            </a:r>
          </a:p>
          <a:p>
            <a:pPr marL="176213" indent="-176213" algn="just"/>
            <a:r>
              <a:rPr lang="en-US" sz="2000" dirty="0" smtClean="0"/>
              <a:t>Problem analysis, objectives analysis, and the subsequent steps in project design to curb a problem </a:t>
            </a:r>
            <a:r>
              <a:rPr lang="en-US" sz="2000" dirty="0" smtClean="0">
                <a:solidFill>
                  <a:srgbClr val="7030A0"/>
                </a:solidFill>
              </a:rPr>
              <a:t>are best carried out through participatory workshops</a:t>
            </a:r>
            <a:r>
              <a:rPr lang="en-US" sz="2000" dirty="0" smtClean="0"/>
              <a:t> with an experienced planner and facilitator.</a:t>
            </a:r>
          </a:p>
          <a:p>
            <a:pPr marL="176213" indent="-176213" algn="just"/>
            <a:r>
              <a:rPr lang="en-US" sz="2000" dirty="0" smtClean="0"/>
              <a:t>By designing a project based on real, existing problems of the parties involved, the project designers can avoid imposing their pre-conceptions about the desirable objectives of the intervention. </a:t>
            </a:r>
          </a:p>
          <a:p>
            <a:pPr marL="176213" indent="-176213" algn="just"/>
            <a:r>
              <a:rPr lang="en-US" sz="2000" dirty="0" smtClean="0"/>
              <a:t>The most common difficulty that arises during the hazard analysis are inadequate hazard specification. Inadequate problem specification occurs when the detail of the formulation is insufficient, so that it does not communicate the true nature of the hazard.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Title 1"/>
          <p:cNvSpPr>
            <a:spLocks noGrp="1"/>
          </p:cNvSpPr>
          <p:nvPr>
            <p:ph type="title"/>
          </p:nvPr>
        </p:nvSpPr>
        <p:spPr>
          <a:xfrm>
            <a:off x="457200" y="228599"/>
            <a:ext cx="7543800" cy="381001"/>
          </a:xfrm>
        </p:spPr>
        <p:txBody>
          <a:bodyPr>
            <a:normAutofit fontScale="90000"/>
          </a:bodyPr>
          <a:lstStyle/>
          <a:p>
            <a:pPr algn="just"/>
            <a:r>
              <a:rPr lang="en-US" sz="2400" dirty="0" smtClean="0"/>
              <a:t>Hazard Analysis…</a:t>
            </a:r>
          </a:p>
        </p:txBody>
      </p:sp>
      <p:sp>
        <p:nvSpPr>
          <p:cNvPr id="205827" name="Content Placeholder 2"/>
          <p:cNvSpPr>
            <a:spLocks noGrp="1"/>
          </p:cNvSpPr>
          <p:nvPr>
            <p:ph idx="1"/>
          </p:nvPr>
        </p:nvSpPr>
        <p:spPr>
          <a:xfrm>
            <a:off x="228600" y="609600"/>
            <a:ext cx="8686800" cy="5943599"/>
          </a:xfrm>
        </p:spPr>
        <p:txBody>
          <a:bodyPr>
            <a:normAutofit lnSpcReduction="10000"/>
          </a:bodyPr>
          <a:lstStyle/>
          <a:p>
            <a:pPr marL="176213" indent="-176213" algn="just"/>
            <a:r>
              <a:rPr lang="en-US" sz="2000" dirty="0" smtClean="0"/>
              <a:t>Overly general statements will need to be broken down. Obviously, getting the level of detail right is a matter of judgment on the part of the facilitator and the participants.</a:t>
            </a:r>
          </a:p>
          <a:p>
            <a:pPr marL="176213" indent="-176213" algn="just"/>
            <a:r>
              <a:rPr lang="en-US" sz="2000" dirty="0" smtClean="0"/>
              <a:t>Hazard trees enable stakeholders to get to the root of their priority need and to investigate the effects of the problem.</a:t>
            </a:r>
          </a:p>
          <a:p>
            <a:pPr marL="176213" indent="-176213" algn="just"/>
            <a:r>
              <a:rPr lang="en-US" sz="1900" b="1" dirty="0" smtClean="0"/>
              <a:t>METHOD OF CONSTRUCTING A  HAZARD TREE </a:t>
            </a:r>
          </a:p>
          <a:p>
            <a:pPr marL="176213" indent="-176213" algn="just"/>
            <a:r>
              <a:rPr lang="en-US" sz="2200" b="1" dirty="0" smtClean="0"/>
              <a:t>STEP 1: Agree on the main hazard</a:t>
            </a:r>
            <a:r>
              <a:rPr lang="en-US" sz="2200" dirty="0" smtClean="0"/>
              <a:t>. Write it on and post it in the middle of the wall using a piece of card. There might be other problems identified by the community that could be expired. Draw separate problem trees for these and compare them later when starting to think about exactly what the intervention will address. </a:t>
            </a:r>
          </a:p>
          <a:p>
            <a:pPr marL="176213" indent="-176213" algn="just"/>
            <a:r>
              <a:rPr lang="en-US" sz="2000" dirty="0" smtClean="0"/>
              <a:t>Begin with the specific problem or need to be solved. List all other interdependent conditions and problems. Brain storming or other group’s idea generating techniques can be used, or simply ask the following questions for each problem as it is identified:</a:t>
            </a:r>
          </a:p>
          <a:p>
            <a:pPr marL="457200" lvl="1" indent="-220663" algn="just"/>
            <a:r>
              <a:rPr lang="en-US" sz="2200" dirty="0" smtClean="0"/>
              <a:t>Identify major interest groups involved</a:t>
            </a:r>
          </a:p>
          <a:p>
            <a:pPr marL="457200" lvl="1" indent="-220663" algn="just"/>
            <a:r>
              <a:rPr lang="en-US" sz="2200" dirty="0" smtClean="0"/>
              <a:t>Involve a representative of each, if at all possible, in your analysis of problems. </a:t>
            </a:r>
          </a:p>
          <a:p>
            <a:pPr algn="just"/>
            <a:endParaRPr lang="en-US" sz="19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172200"/>
          </a:xfrm>
        </p:spPr>
        <p:txBody>
          <a:bodyPr>
            <a:normAutofit/>
          </a:bodyPr>
          <a:lstStyle/>
          <a:p>
            <a:pPr marL="398463" lvl="1" indent="-222250" algn="just">
              <a:buFont typeface="Wingdings" pitchFamily="2" charset="2"/>
              <a:buChar char="Ø"/>
            </a:pPr>
            <a:r>
              <a:rPr lang="en-US" sz="2200" dirty="0" smtClean="0"/>
              <a:t>A good understanding of the community group and geographic area in social, economic, political and environmental issues</a:t>
            </a:r>
          </a:p>
          <a:p>
            <a:pPr marL="398463" lvl="1" indent="-222250" algn="just">
              <a:buFont typeface="Wingdings" pitchFamily="2" charset="2"/>
              <a:buChar char="Ø"/>
            </a:pPr>
            <a:r>
              <a:rPr lang="en-US" sz="2200" dirty="0" smtClean="0"/>
              <a:t>Experience in guiding participatory learning processes</a:t>
            </a:r>
          </a:p>
          <a:p>
            <a:pPr marL="398463" lvl="1" indent="-222250" algn="just">
              <a:buFont typeface="Wingdings" pitchFamily="2" charset="2"/>
              <a:buChar char="Ø"/>
            </a:pPr>
            <a:r>
              <a:rPr lang="en-US" sz="2200" dirty="0" smtClean="0"/>
              <a:t>Familiarization and experience of using PRA techniques, and</a:t>
            </a:r>
          </a:p>
          <a:p>
            <a:pPr marL="398463" lvl="1" indent="-222250" algn="just">
              <a:buFont typeface="Wingdings" pitchFamily="2" charset="2"/>
              <a:buChar char="Ø"/>
            </a:pPr>
            <a:r>
              <a:rPr lang="en-US" sz="2200" dirty="0" smtClean="0"/>
              <a:t>A belief in dialogue and a respect of the values, customs and principles of others</a:t>
            </a:r>
          </a:p>
          <a:p>
            <a:pPr marL="176213" indent="-176213" algn="just"/>
            <a:r>
              <a:rPr lang="en-US" sz="2400" b="1" dirty="0" smtClean="0"/>
              <a:t>Methodology and Tools used for hazard assessment</a:t>
            </a:r>
            <a:endParaRPr lang="en-US" sz="2400" dirty="0" smtClean="0"/>
          </a:p>
          <a:p>
            <a:pPr marL="176213" indent="-176213" algn="just"/>
            <a:r>
              <a:rPr lang="en-US" sz="2200" dirty="0" smtClean="0"/>
              <a:t>The methodology may be group discussions, transect walk, application of participatory tools, brainstorming, etc. Participatory tools used for hazard assessment include: </a:t>
            </a:r>
          </a:p>
          <a:p>
            <a:pPr marL="1090613" lvl="2" indent="-293688" algn="just">
              <a:buFont typeface="Wingdings" pitchFamily="2" charset="2"/>
              <a:buChar char="v"/>
            </a:pPr>
            <a:r>
              <a:rPr lang="en-US" sz="2200" dirty="0" smtClean="0"/>
              <a:t>Hazard bag</a:t>
            </a:r>
          </a:p>
          <a:p>
            <a:pPr marL="1090613" lvl="2" indent="-293688" algn="just">
              <a:buFont typeface="Wingdings" pitchFamily="2" charset="2"/>
              <a:buChar char="v"/>
            </a:pPr>
            <a:r>
              <a:rPr lang="en-US" sz="2200" dirty="0" smtClean="0"/>
              <a:t>Hazard/risk mapping</a:t>
            </a:r>
          </a:p>
          <a:p>
            <a:pPr marL="1090613" lvl="2" indent="-293688" algn="just">
              <a:buFont typeface="Wingdings" pitchFamily="2" charset="2"/>
              <a:buChar char="v"/>
            </a:pPr>
            <a:r>
              <a:rPr lang="en-US" sz="2200" dirty="0" smtClean="0"/>
              <a:t>Hazard ranking/pair-wise matrix/pilling matrix</a:t>
            </a:r>
          </a:p>
          <a:p>
            <a:pPr marL="1090613" lvl="2" indent="-293688" algn="just">
              <a:buFont typeface="Wingdings" pitchFamily="2" charset="2"/>
              <a:buChar char="v"/>
            </a:pPr>
            <a:r>
              <a:rPr lang="en-US" sz="2200" dirty="0" smtClean="0"/>
              <a:t>Hazard analysis</a:t>
            </a:r>
          </a:p>
          <a:p>
            <a:pPr marL="1090613" lvl="2" indent="-293688" algn="just">
              <a:buFont typeface="Wingdings" pitchFamily="2" charset="2"/>
              <a:buChar char="v"/>
            </a:pPr>
            <a:r>
              <a:rPr lang="en-US" sz="2200" dirty="0" smtClean="0"/>
              <a:t>Hazard calendar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Title 1"/>
          <p:cNvSpPr>
            <a:spLocks noGrp="1"/>
          </p:cNvSpPr>
          <p:nvPr>
            <p:ph type="title"/>
          </p:nvPr>
        </p:nvSpPr>
        <p:spPr>
          <a:xfrm>
            <a:off x="457200" y="228600"/>
            <a:ext cx="7543800" cy="457200"/>
          </a:xfrm>
        </p:spPr>
        <p:txBody>
          <a:bodyPr>
            <a:normAutofit/>
          </a:bodyPr>
          <a:lstStyle/>
          <a:p>
            <a:pPr algn="just"/>
            <a:r>
              <a:rPr lang="en-US" sz="2400" dirty="0" smtClean="0"/>
              <a:t>Hazard Analysis…</a:t>
            </a:r>
          </a:p>
        </p:txBody>
      </p:sp>
      <p:sp>
        <p:nvSpPr>
          <p:cNvPr id="211971" name="Content Placeholder 2"/>
          <p:cNvSpPr>
            <a:spLocks noGrp="1"/>
          </p:cNvSpPr>
          <p:nvPr>
            <p:ph idx="1"/>
          </p:nvPr>
        </p:nvSpPr>
        <p:spPr>
          <a:xfrm>
            <a:off x="304800" y="762000"/>
            <a:ext cx="8534400" cy="5714999"/>
          </a:xfrm>
        </p:spPr>
        <p:txBody>
          <a:bodyPr/>
          <a:lstStyle/>
          <a:p>
            <a:pPr marL="339725" lvl="1" indent="-222250" algn="just"/>
            <a:r>
              <a:rPr lang="en-US" sz="2200" dirty="0" smtClean="0"/>
              <a:t>If not possible, try to perceive from each of their perspectives as described in the participation analysis section.</a:t>
            </a:r>
          </a:p>
          <a:p>
            <a:pPr marL="339725" lvl="1" indent="-222250" algn="just"/>
            <a:r>
              <a:rPr lang="en-US" sz="2200" dirty="0" smtClean="0"/>
              <a:t>List as many problems as possible from each of the above perspectives, remembering that a problem is not the absence of a solution but the difference between what is desired and what the current state of affairs is;</a:t>
            </a:r>
          </a:p>
          <a:p>
            <a:pPr marL="339725" lvl="1" indent="-222250" algn="just"/>
            <a:r>
              <a:rPr lang="en-US" sz="2200" dirty="0" smtClean="0"/>
              <a:t>For each of the problems you have listed above ask yourself what are (could be) the major causes. </a:t>
            </a:r>
          </a:p>
          <a:p>
            <a:pPr marL="914400" lvl="2" indent="-220663" algn="just"/>
            <a:r>
              <a:rPr lang="en-US" sz="2200" dirty="0" smtClean="0"/>
              <a:t>What is this problem caused by?</a:t>
            </a:r>
          </a:p>
          <a:p>
            <a:pPr marL="914400" lvl="2" indent="-220663" algn="just"/>
            <a:r>
              <a:rPr lang="en-US" sz="2200" dirty="0" smtClean="0"/>
              <a:t>What does this problem cause?</a:t>
            </a:r>
          </a:p>
          <a:p>
            <a:pPr marL="339725" lvl="1" indent="-222250" algn="just"/>
            <a:r>
              <a:rPr lang="en-US" sz="2200" dirty="0" smtClean="0"/>
              <a:t>To ensure a more complete diagnosis, include as many relevant perspectives as possible as discussed in the participation analysis earlier.</a:t>
            </a:r>
          </a:p>
          <a:p>
            <a:pPr algn="just">
              <a:buFont typeface="Wingdings" pitchFamily="2" charset="2"/>
              <a:buNone/>
            </a:pPr>
            <a:r>
              <a:rPr lang="en-US" sz="2200" b="1" dirty="0" smtClean="0"/>
              <a:t>STEP 2: Identify the causes of the main problem by asking ‘But why?</a:t>
            </a:r>
            <a:r>
              <a:rPr lang="en-US" sz="2200" dirty="0" smtClean="0"/>
              <a:t>’</a:t>
            </a:r>
          </a:p>
          <a:p>
            <a:pPr lvl="1" algn="just"/>
            <a:endParaRPr lang="en-US" sz="20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Title 1"/>
          <p:cNvSpPr>
            <a:spLocks noGrp="1"/>
          </p:cNvSpPr>
          <p:nvPr>
            <p:ph type="title"/>
          </p:nvPr>
        </p:nvSpPr>
        <p:spPr>
          <a:xfrm>
            <a:off x="457200" y="228599"/>
            <a:ext cx="7543800" cy="457201"/>
          </a:xfrm>
        </p:spPr>
        <p:txBody>
          <a:bodyPr>
            <a:normAutofit/>
          </a:bodyPr>
          <a:lstStyle/>
          <a:p>
            <a:pPr algn="just"/>
            <a:r>
              <a:rPr lang="en-US" sz="2400" dirty="0" smtClean="0"/>
              <a:t>Hazard Analysis…</a:t>
            </a:r>
          </a:p>
        </p:txBody>
      </p:sp>
      <p:pic>
        <p:nvPicPr>
          <p:cNvPr id="207875" name="Picture 2"/>
          <p:cNvPicPr>
            <a:picLocks noChangeAspect="1" noChangeArrowheads="1"/>
          </p:cNvPicPr>
          <p:nvPr/>
        </p:nvPicPr>
        <p:blipFill>
          <a:blip r:embed="rId3" cstate="print"/>
          <a:srcRect/>
          <a:stretch>
            <a:fillRect/>
          </a:stretch>
        </p:blipFill>
        <p:spPr bwMode="auto">
          <a:xfrm>
            <a:off x="785813" y="2000250"/>
            <a:ext cx="7572375" cy="4214813"/>
          </a:xfrm>
          <a:prstGeom prst="rect">
            <a:avLst/>
          </a:prstGeom>
          <a:noFill/>
          <a:ln w="9525">
            <a:noFill/>
            <a:miter lim="800000"/>
            <a:headEnd/>
            <a:tailEnd/>
          </a:ln>
        </p:spPr>
      </p:pic>
      <p:sp>
        <p:nvSpPr>
          <p:cNvPr id="126979" name="Oval 3"/>
          <p:cNvSpPr>
            <a:spLocks noChangeArrowheads="1"/>
          </p:cNvSpPr>
          <p:nvPr/>
        </p:nvSpPr>
        <p:spPr bwMode="auto">
          <a:xfrm>
            <a:off x="3429000" y="1143001"/>
            <a:ext cx="1785938" cy="1219200"/>
          </a:xfrm>
          <a:prstGeom prst="ellipse">
            <a:avLst/>
          </a:prstGeom>
          <a:ln>
            <a:headEnd/>
            <a:tailEnd/>
          </a:ln>
        </p:spPr>
        <p:style>
          <a:lnRef idx="2">
            <a:schemeClr val="dk1"/>
          </a:lnRef>
          <a:fillRef idx="1">
            <a:schemeClr val="lt1"/>
          </a:fillRef>
          <a:effectRef idx="0">
            <a:schemeClr val="dk1"/>
          </a:effectRef>
          <a:fontRef idx="minor">
            <a:schemeClr val="dk1"/>
          </a:fontRef>
        </p:style>
        <p:txBody>
          <a:bodyPr/>
          <a:lstStyle/>
          <a:p>
            <a:pPr>
              <a:defRPr/>
            </a:pPr>
            <a:r>
              <a:rPr lang="en-US" sz="1200" b="1" dirty="0" smtClean="0">
                <a:solidFill>
                  <a:schemeClr val="tx1"/>
                </a:solidFill>
              </a:rPr>
              <a:t>Shortage of finance</a:t>
            </a:r>
            <a:endParaRPr lang="en-US" sz="1200" dirty="0">
              <a:solidFill>
                <a:schemeClr val="tx1"/>
              </a:solidFill>
            </a:endParaRPr>
          </a:p>
          <a:p>
            <a:pPr>
              <a:defRPr/>
            </a:pPr>
            <a:endParaRPr lang="en-US" dirty="0"/>
          </a:p>
        </p:txBody>
      </p:sp>
      <p:cxnSp>
        <p:nvCxnSpPr>
          <p:cNvPr id="8" name="Straight Arrow Connector 7"/>
          <p:cNvCxnSpPr/>
          <p:nvPr/>
        </p:nvCxnSpPr>
        <p:spPr>
          <a:xfrm rot="5400000">
            <a:off x="3271839" y="2662239"/>
            <a:ext cx="1066798" cy="46672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rot="16200000" flipH="1">
            <a:off x="4686300" y="2400299"/>
            <a:ext cx="785813" cy="557213"/>
          </a:xfrm>
          <a:prstGeom prst="line">
            <a:avLst/>
          </a:prstGeom>
        </p:spPr>
        <p:style>
          <a:lnRef idx="1">
            <a:schemeClr val="dk1"/>
          </a:lnRef>
          <a:fillRef idx="0">
            <a:schemeClr val="dk1"/>
          </a:fillRef>
          <a:effectRef idx="0">
            <a:schemeClr val="dk1"/>
          </a:effectRef>
          <a:fontRef idx="minor">
            <a:schemeClr val="tx1"/>
          </a:fontRef>
        </p:style>
      </p:cxnSp>
      <p:sp>
        <p:nvSpPr>
          <p:cNvPr id="207879" name="Rectangle 10"/>
          <p:cNvSpPr>
            <a:spLocks noChangeArrowheads="1"/>
          </p:cNvSpPr>
          <p:nvPr/>
        </p:nvSpPr>
        <p:spPr bwMode="auto">
          <a:xfrm rot="-3538730">
            <a:off x="215974" y="2840151"/>
            <a:ext cx="3081338" cy="646112"/>
          </a:xfrm>
          <a:prstGeom prst="rect">
            <a:avLst/>
          </a:prstGeom>
          <a:noFill/>
          <a:ln w="9525">
            <a:noFill/>
            <a:miter lim="800000"/>
            <a:headEnd/>
            <a:tailEnd/>
          </a:ln>
        </p:spPr>
        <p:txBody>
          <a:bodyPr wrap="none">
            <a:spAutoFit/>
          </a:bodyPr>
          <a:lstStyle/>
          <a:p>
            <a:r>
              <a:rPr lang="en-US" b="1" dirty="0"/>
              <a:t>Developing a problem tree</a:t>
            </a:r>
          </a:p>
          <a:p>
            <a:r>
              <a:rPr lang="en-US" b="1" dirty="0"/>
              <a:t>(Causes)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Title 1"/>
          <p:cNvSpPr>
            <a:spLocks noGrp="1"/>
          </p:cNvSpPr>
          <p:nvPr>
            <p:ph type="title"/>
          </p:nvPr>
        </p:nvSpPr>
        <p:spPr>
          <a:xfrm>
            <a:off x="457200" y="228600"/>
            <a:ext cx="7543800" cy="457200"/>
          </a:xfrm>
        </p:spPr>
        <p:txBody>
          <a:bodyPr>
            <a:normAutofit/>
          </a:bodyPr>
          <a:lstStyle/>
          <a:p>
            <a:pPr algn="just"/>
            <a:r>
              <a:rPr lang="en-US" sz="2400" dirty="0" smtClean="0"/>
              <a:t>Problem Analysis…</a:t>
            </a:r>
          </a:p>
        </p:txBody>
      </p:sp>
      <p:sp>
        <p:nvSpPr>
          <p:cNvPr id="209923" name="Content Placeholder 2"/>
          <p:cNvSpPr>
            <a:spLocks noGrp="1"/>
          </p:cNvSpPr>
          <p:nvPr>
            <p:ph idx="1"/>
          </p:nvPr>
        </p:nvSpPr>
        <p:spPr>
          <a:xfrm>
            <a:off x="428625" y="685800"/>
            <a:ext cx="7543800" cy="1243013"/>
          </a:xfrm>
        </p:spPr>
        <p:txBody>
          <a:bodyPr/>
          <a:lstStyle/>
          <a:p>
            <a:pPr marL="117475" indent="-117475" algn="just"/>
            <a:r>
              <a:rPr lang="en-US" sz="1800" b="1" dirty="0" smtClean="0"/>
              <a:t>Step 3: Identify the effects of the main problem by asking ‘so what?</a:t>
            </a:r>
            <a:r>
              <a:rPr lang="en-US" sz="1800" dirty="0" smtClean="0"/>
              <a:t>’ Write each effect on a separate post it note or piece of card. Some problems might have more than one effect. For example:</a:t>
            </a:r>
          </a:p>
          <a:p>
            <a:pPr>
              <a:buFont typeface="Wingdings" pitchFamily="2" charset="2"/>
              <a:buNone/>
            </a:pPr>
            <a:endParaRPr lang="en-US" dirty="0" smtClean="0"/>
          </a:p>
        </p:txBody>
      </p:sp>
      <p:sp>
        <p:nvSpPr>
          <p:cNvPr id="209924" name="Rectangle 3"/>
          <p:cNvSpPr>
            <a:spLocks noChangeArrowheads="1"/>
          </p:cNvSpPr>
          <p:nvPr/>
        </p:nvSpPr>
        <p:spPr bwMode="auto">
          <a:xfrm>
            <a:off x="381000" y="5486400"/>
            <a:ext cx="3082925" cy="646113"/>
          </a:xfrm>
          <a:prstGeom prst="rect">
            <a:avLst/>
          </a:prstGeom>
          <a:noFill/>
          <a:ln w="9525">
            <a:noFill/>
            <a:miter lim="800000"/>
            <a:headEnd/>
            <a:tailEnd/>
          </a:ln>
        </p:spPr>
        <p:txBody>
          <a:bodyPr wrap="none">
            <a:spAutoFit/>
          </a:bodyPr>
          <a:lstStyle/>
          <a:p>
            <a:r>
              <a:rPr lang="en-US" b="1" dirty="0"/>
              <a:t>Developing a problem tree</a:t>
            </a:r>
          </a:p>
          <a:p>
            <a:r>
              <a:rPr lang="en-US" b="1" dirty="0"/>
              <a:t>(Effects)</a:t>
            </a:r>
          </a:p>
        </p:txBody>
      </p:sp>
      <p:sp>
        <p:nvSpPr>
          <p:cNvPr id="5" name="Oval 4"/>
          <p:cNvSpPr/>
          <p:nvPr/>
        </p:nvSpPr>
        <p:spPr>
          <a:xfrm>
            <a:off x="4114800" y="4876800"/>
            <a:ext cx="1714500" cy="9144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en-US" b="1" dirty="0"/>
              <a:t>Lack of income</a:t>
            </a:r>
          </a:p>
        </p:txBody>
      </p:sp>
      <p:sp>
        <p:nvSpPr>
          <p:cNvPr id="209926" name="Rectangle 5"/>
          <p:cNvSpPr>
            <a:spLocks noChangeArrowheads="1"/>
          </p:cNvSpPr>
          <p:nvPr/>
        </p:nvSpPr>
        <p:spPr bwMode="auto">
          <a:xfrm>
            <a:off x="5943600" y="4572000"/>
            <a:ext cx="1146175" cy="369888"/>
          </a:xfrm>
          <a:prstGeom prst="rect">
            <a:avLst/>
          </a:prstGeom>
          <a:noFill/>
          <a:ln w="9525">
            <a:noFill/>
            <a:miter lim="800000"/>
            <a:headEnd/>
            <a:tailEnd/>
          </a:ln>
        </p:spPr>
        <p:txBody>
          <a:bodyPr wrap="none">
            <a:spAutoFit/>
          </a:bodyPr>
          <a:lstStyle/>
          <a:p>
            <a:r>
              <a:rPr lang="en-US" dirty="0"/>
              <a:t>So what?</a:t>
            </a:r>
          </a:p>
        </p:txBody>
      </p:sp>
      <p:sp>
        <p:nvSpPr>
          <p:cNvPr id="7" name="Rectangle 6"/>
          <p:cNvSpPr/>
          <p:nvPr/>
        </p:nvSpPr>
        <p:spPr>
          <a:xfrm>
            <a:off x="6172200" y="3581400"/>
            <a:ext cx="1992312" cy="646112"/>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No money to buy </a:t>
            </a:r>
          </a:p>
          <a:p>
            <a:pPr>
              <a:defRPr/>
            </a:pPr>
            <a:r>
              <a:rPr lang="en-US" dirty="0"/>
              <a:t>new seeds</a:t>
            </a:r>
          </a:p>
        </p:txBody>
      </p:sp>
      <p:sp>
        <p:nvSpPr>
          <p:cNvPr id="209928" name="Rectangle 7"/>
          <p:cNvSpPr>
            <a:spLocks noChangeArrowheads="1"/>
          </p:cNvSpPr>
          <p:nvPr/>
        </p:nvSpPr>
        <p:spPr bwMode="auto">
          <a:xfrm>
            <a:off x="6629400" y="2819400"/>
            <a:ext cx="1146175" cy="369887"/>
          </a:xfrm>
          <a:prstGeom prst="rect">
            <a:avLst/>
          </a:prstGeom>
          <a:noFill/>
          <a:ln w="9525">
            <a:noFill/>
            <a:miter lim="800000"/>
            <a:headEnd/>
            <a:tailEnd/>
          </a:ln>
        </p:spPr>
        <p:txBody>
          <a:bodyPr wrap="none">
            <a:spAutoFit/>
          </a:bodyPr>
          <a:lstStyle/>
          <a:p>
            <a:r>
              <a:rPr lang="en-US" dirty="0"/>
              <a:t>So what?</a:t>
            </a:r>
          </a:p>
        </p:txBody>
      </p:sp>
      <p:sp>
        <p:nvSpPr>
          <p:cNvPr id="9" name="Rectangle 8"/>
          <p:cNvSpPr/>
          <p:nvPr/>
        </p:nvSpPr>
        <p:spPr>
          <a:xfrm>
            <a:off x="6019800" y="1905000"/>
            <a:ext cx="2352675" cy="369888"/>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Crop yields decrease</a:t>
            </a:r>
          </a:p>
        </p:txBody>
      </p:sp>
      <p:cxnSp>
        <p:nvCxnSpPr>
          <p:cNvPr id="11" name="Straight Arrow Connector 10"/>
          <p:cNvCxnSpPr/>
          <p:nvPr/>
        </p:nvCxnSpPr>
        <p:spPr>
          <a:xfrm rot="5400000" flipH="1" flipV="1">
            <a:off x="6705600" y="4267200"/>
            <a:ext cx="285750" cy="2857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rot="5400000" flipH="1" flipV="1">
            <a:off x="7008019" y="2440783"/>
            <a:ext cx="457200" cy="14763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flipV="1">
            <a:off x="6019800" y="4953000"/>
            <a:ext cx="357187" cy="214312"/>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a:endCxn id="209928" idx="2"/>
          </p:cNvCxnSpPr>
          <p:nvPr/>
        </p:nvCxnSpPr>
        <p:spPr>
          <a:xfrm rot="5400000" flipH="1" flipV="1">
            <a:off x="6948488" y="3251200"/>
            <a:ext cx="315913" cy="192088"/>
          </a:xfrm>
          <a:prstGeom prst="line">
            <a:avLst/>
          </a:prstGeom>
        </p:spPr>
        <p:style>
          <a:lnRef idx="1">
            <a:schemeClr val="dk1"/>
          </a:lnRef>
          <a:fillRef idx="0">
            <a:schemeClr val="dk1"/>
          </a:fillRef>
          <a:effectRef idx="0">
            <a:schemeClr val="dk1"/>
          </a:effectRef>
          <a:fontRef idx="minor">
            <a:schemeClr val="tx1"/>
          </a:fontRef>
        </p:style>
      </p:cxnSp>
      <p:sp>
        <p:nvSpPr>
          <p:cNvPr id="209934" name="Rectangle 19"/>
          <p:cNvSpPr>
            <a:spLocks noChangeArrowheads="1"/>
          </p:cNvSpPr>
          <p:nvPr/>
        </p:nvSpPr>
        <p:spPr bwMode="auto">
          <a:xfrm rot="-2238216">
            <a:off x="3195250" y="4652880"/>
            <a:ext cx="1146175" cy="369888"/>
          </a:xfrm>
          <a:prstGeom prst="rect">
            <a:avLst/>
          </a:prstGeom>
          <a:noFill/>
          <a:ln w="9525">
            <a:noFill/>
            <a:miter lim="800000"/>
            <a:headEnd/>
            <a:tailEnd/>
          </a:ln>
        </p:spPr>
        <p:txBody>
          <a:bodyPr wrap="none">
            <a:spAutoFit/>
          </a:bodyPr>
          <a:lstStyle/>
          <a:p>
            <a:r>
              <a:rPr lang="en-US" dirty="0"/>
              <a:t>So what?</a:t>
            </a:r>
          </a:p>
        </p:txBody>
      </p:sp>
      <p:sp>
        <p:nvSpPr>
          <p:cNvPr id="21" name="Rectangle 20"/>
          <p:cNvSpPr/>
          <p:nvPr/>
        </p:nvSpPr>
        <p:spPr>
          <a:xfrm rot="19266639">
            <a:off x="2115631" y="3678002"/>
            <a:ext cx="1992313" cy="646112"/>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No money to pay </a:t>
            </a:r>
          </a:p>
          <a:p>
            <a:pPr>
              <a:defRPr/>
            </a:pPr>
            <a:r>
              <a:rPr lang="en-US" dirty="0"/>
              <a:t>School fees</a:t>
            </a:r>
          </a:p>
        </p:txBody>
      </p:sp>
      <p:sp>
        <p:nvSpPr>
          <p:cNvPr id="209936" name="Rectangle 21"/>
          <p:cNvSpPr>
            <a:spLocks noChangeArrowheads="1"/>
          </p:cNvSpPr>
          <p:nvPr/>
        </p:nvSpPr>
        <p:spPr bwMode="auto">
          <a:xfrm rot="-1802941">
            <a:off x="2225384" y="3005312"/>
            <a:ext cx="1146175" cy="369888"/>
          </a:xfrm>
          <a:prstGeom prst="rect">
            <a:avLst/>
          </a:prstGeom>
          <a:noFill/>
          <a:ln w="9525">
            <a:noFill/>
            <a:miter lim="800000"/>
            <a:headEnd/>
            <a:tailEnd/>
          </a:ln>
        </p:spPr>
        <p:txBody>
          <a:bodyPr wrap="none">
            <a:spAutoFit/>
          </a:bodyPr>
          <a:lstStyle/>
          <a:p>
            <a:r>
              <a:rPr lang="en-US" dirty="0"/>
              <a:t>So what?</a:t>
            </a:r>
          </a:p>
        </p:txBody>
      </p:sp>
      <p:sp>
        <p:nvSpPr>
          <p:cNvPr id="23" name="Rectangle 22"/>
          <p:cNvSpPr/>
          <p:nvPr/>
        </p:nvSpPr>
        <p:spPr>
          <a:xfrm rot="20020238">
            <a:off x="1333651" y="2170155"/>
            <a:ext cx="2312988" cy="369887"/>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Children miss school</a:t>
            </a:r>
          </a:p>
        </p:txBody>
      </p:sp>
      <p:cxnSp>
        <p:nvCxnSpPr>
          <p:cNvPr id="24" name="Straight Connector 23"/>
          <p:cNvCxnSpPr>
            <a:endCxn id="209934" idx="2"/>
          </p:cNvCxnSpPr>
          <p:nvPr/>
        </p:nvCxnSpPr>
        <p:spPr>
          <a:xfrm rot="10800000">
            <a:off x="3879462" y="4984668"/>
            <a:ext cx="177800" cy="144462"/>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rot="16200000" flipV="1">
            <a:off x="3200400" y="4343400"/>
            <a:ext cx="381000" cy="381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8" name="Straight Arrow Connector 27"/>
          <p:cNvCxnSpPr/>
          <p:nvPr/>
        </p:nvCxnSpPr>
        <p:spPr>
          <a:xfrm rot="16200000" flipV="1">
            <a:off x="2443162" y="2586037"/>
            <a:ext cx="428625" cy="2857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0" name="Straight Connector 29"/>
          <p:cNvCxnSpPr>
            <a:endCxn id="209936" idx="2"/>
          </p:cNvCxnSpPr>
          <p:nvPr/>
        </p:nvCxnSpPr>
        <p:spPr>
          <a:xfrm rot="16200000" flipV="1">
            <a:off x="2818294" y="3423130"/>
            <a:ext cx="297732" cy="15215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Title 1"/>
          <p:cNvSpPr>
            <a:spLocks noGrp="1"/>
          </p:cNvSpPr>
          <p:nvPr>
            <p:ph type="title"/>
          </p:nvPr>
        </p:nvSpPr>
        <p:spPr>
          <a:xfrm>
            <a:off x="428625" y="285750"/>
            <a:ext cx="7543800" cy="476250"/>
          </a:xfrm>
        </p:spPr>
        <p:txBody>
          <a:bodyPr>
            <a:normAutofit/>
          </a:bodyPr>
          <a:lstStyle/>
          <a:p>
            <a:pPr algn="just"/>
            <a:r>
              <a:rPr lang="en-US" sz="2400" dirty="0" smtClean="0"/>
              <a:t>Hazard Analysis …</a:t>
            </a:r>
          </a:p>
        </p:txBody>
      </p:sp>
      <p:sp>
        <p:nvSpPr>
          <p:cNvPr id="210947" name="Content Placeholder 2"/>
          <p:cNvSpPr>
            <a:spLocks noGrp="1"/>
          </p:cNvSpPr>
          <p:nvPr>
            <p:ph idx="1"/>
          </p:nvPr>
        </p:nvSpPr>
        <p:spPr>
          <a:xfrm>
            <a:off x="428624" y="762000"/>
            <a:ext cx="8258175" cy="3381375"/>
          </a:xfrm>
        </p:spPr>
        <p:txBody>
          <a:bodyPr/>
          <a:lstStyle/>
          <a:p>
            <a:pPr marL="176213" indent="-176213" algn="just"/>
            <a:r>
              <a:rPr lang="en-US" sz="2200" dirty="0" smtClean="0"/>
              <a:t>Encourage discussion and ensure that participants feel able to move the post-it notes cards around. </a:t>
            </a:r>
          </a:p>
          <a:p>
            <a:pPr marL="176213" indent="-176213" algn="just"/>
            <a:r>
              <a:rPr lang="en-US" sz="2200" dirty="0" smtClean="0"/>
              <a:t>Check through the problem tree to make sure that each problem logically leads to the next. </a:t>
            </a:r>
          </a:p>
          <a:p>
            <a:pPr marL="176213" indent="-176213" algn="just"/>
            <a:r>
              <a:rPr lang="en-US" sz="2200" b="1" dirty="0" smtClean="0"/>
              <a:t>Step 4: Copy the problem tree on to a sheet of paper</a:t>
            </a:r>
            <a:r>
              <a:rPr lang="en-US" sz="2200" dirty="0" smtClean="0"/>
              <a:t>. Draw in vertical links to show the relationship between the causes or effects. Draw horizontal lines to show where there re joint causes and combined effects. </a:t>
            </a:r>
          </a:p>
          <a:p>
            <a:pPr>
              <a:buFont typeface="Wingdings" pitchFamily="2" charset="2"/>
              <a:buNone/>
            </a:pPr>
            <a:endParaRPr lang="en-US" sz="1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500438" y="3429000"/>
            <a:ext cx="2500312" cy="771525"/>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defRPr/>
            </a:pPr>
            <a:r>
              <a:rPr lang="en-US" sz="1600" b="1" dirty="0" smtClean="0"/>
              <a:t>Water shortage</a:t>
            </a:r>
            <a:endParaRPr lang="en-US" sz="1600" b="1" dirty="0"/>
          </a:p>
        </p:txBody>
      </p:sp>
      <p:cxnSp>
        <p:nvCxnSpPr>
          <p:cNvPr id="6" name="Straight Connector 5"/>
          <p:cNvCxnSpPr/>
          <p:nvPr/>
        </p:nvCxnSpPr>
        <p:spPr>
          <a:xfrm>
            <a:off x="1357313" y="4429125"/>
            <a:ext cx="6572250" cy="1588"/>
          </a:xfrm>
          <a:prstGeom prst="line">
            <a:avLst/>
          </a:prstGeom>
        </p:spPr>
        <p:style>
          <a:lnRef idx="1">
            <a:schemeClr val="dk1"/>
          </a:lnRef>
          <a:fillRef idx="0">
            <a:schemeClr val="dk1"/>
          </a:fillRef>
          <a:effectRef idx="0">
            <a:schemeClr val="dk1"/>
          </a:effectRef>
          <a:fontRef idx="minor">
            <a:schemeClr val="tx1"/>
          </a:fontRef>
        </p:style>
      </p:cxnSp>
      <p:sp>
        <p:nvSpPr>
          <p:cNvPr id="9" name="Rectangle 8"/>
          <p:cNvSpPr/>
          <p:nvPr/>
        </p:nvSpPr>
        <p:spPr>
          <a:xfrm>
            <a:off x="714375" y="4786313"/>
            <a:ext cx="1176338" cy="461962"/>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1200" b="1" dirty="0"/>
              <a:t>Increased </a:t>
            </a:r>
            <a:r>
              <a:rPr lang="en-US" sz="1200" b="1" dirty="0" err="1"/>
              <a:t>dd</a:t>
            </a:r>
            <a:r>
              <a:rPr lang="en-US" sz="1200" b="1" dirty="0"/>
              <a:t> </a:t>
            </a:r>
          </a:p>
          <a:p>
            <a:pPr>
              <a:defRPr/>
            </a:pPr>
            <a:r>
              <a:rPr lang="en-US" sz="1200" b="1" dirty="0"/>
              <a:t>for farm use</a:t>
            </a:r>
          </a:p>
        </p:txBody>
      </p:sp>
      <p:sp>
        <p:nvSpPr>
          <p:cNvPr id="10" name="Rectangle 9"/>
          <p:cNvSpPr/>
          <p:nvPr/>
        </p:nvSpPr>
        <p:spPr>
          <a:xfrm>
            <a:off x="2143125" y="4929188"/>
            <a:ext cx="1176338" cy="461962"/>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1200" b="1" dirty="0"/>
              <a:t>Increased </a:t>
            </a:r>
            <a:r>
              <a:rPr lang="en-US" sz="1200" b="1" dirty="0" err="1"/>
              <a:t>dd</a:t>
            </a:r>
            <a:r>
              <a:rPr lang="en-US" sz="1200" b="1" dirty="0"/>
              <a:t> </a:t>
            </a:r>
          </a:p>
          <a:p>
            <a:pPr>
              <a:defRPr/>
            </a:pPr>
            <a:r>
              <a:rPr lang="en-US" sz="1200" b="1" dirty="0"/>
              <a:t>for </a:t>
            </a:r>
            <a:r>
              <a:rPr lang="en-US" sz="1200" b="1" dirty="0" err="1"/>
              <a:t>hh</a:t>
            </a:r>
            <a:r>
              <a:rPr lang="en-US" sz="1200" b="1" dirty="0"/>
              <a:t> use</a:t>
            </a:r>
          </a:p>
        </p:txBody>
      </p:sp>
      <p:sp>
        <p:nvSpPr>
          <p:cNvPr id="11" name="Rectangle 10"/>
          <p:cNvSpPr/>
          <p:nvPr/>
        </p:nvSpPr>
        <p:spPr>
          <a:xfrm>
            <a:off x="4286250" y="4786313"/>
            <a:ext cx="1085850" cy="461962"/>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1200" b="1" dirty="0"/>
              <a:t>Not enough </a:t>
            </a:r>
          </a:p>
          <a:p>
            <a:pPr>
              <a:defRPr/>
            </a:pPr>
            <a:r>
              <a:rPr lang="en-US" sz="1200" b="1" dirty="0"/>
              <a:t>wells</a:t>
            </a:r>
          </a:p>
        </p:txBody>
      </p:sp>
      <p:sp>
        <p:nvSpPr>
          <p:cNvPr id="12" name="Rectangle 11"/>
          <p:cNvSpPr/>
          <p:nvPr/>
        </p:nvSpPr>
        <p:spPr>
          <a:xfrm>
            <a:off x="5929313" y="4786313"/>
            <a:ext cx="998537" cy="461962"/>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1200" b="1" dirty="0"/>
              <a:t>Open wells</a:t>
            </a:r>
          </a:p>
          <a:p>
            <a:pPr>
              <a:defRPr/>
            </a:pPr>
            <a:r>
              <a:rPr lang="en-US" sz="1200" b="1" dirty="0"/>
              <a:t>Dried up</a:t>
            </a:r>
          </a:p>
        </p:txBody>
      </p:sp>
      <p:sp>
        <p:nvSpPr>
          <p:cNvPr id="13" name="Rectangle 12"/>
          <p:cNvSpPr/>
          <p:nvPr/>
        </p:nvSpPr>
        <p:spPr>
          <a:xfrm>
            <a:off x="7572375" y="4643438"/>
            <a:ext cx="785813" cy="64611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sz="1200" b="1" dirty="0"/>
              <a:t>Hand pumps </a:t>
            </a:r>
          </a:p>
          <a:p>
            <a:pPr>
              <a:defRPr/>
            </a:pPr>
            <a:r>
              <a:rPr lang="en-US" sz="1200" b="1" dirty="0"/>
              <a:t>broken</a:t>
            </a:r>
          </a:p>
        </p:txBody>
      </p:sp>
      <p:cxnSp>
        <p:nvCxnSpPr>
          <p:cNvPr id="15" name="Straight Connector 14"/>
          <p:cNvCxnSpPr/>
          <p:nvPr/>
        </p:nvCxnSpPr>
        <p:spPr>
          <a:xfrm rot="5400000">
            <a:off x="1179513" y="4606925"/>
            <a:ext cx="357188" cy="1587"/>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rot="5400000">
            <a:off x="2642394" y="4715669"/>
            <a:ext cx="428625" cy="1587"/>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rot="5400000">
            <a:off x="4608513" y="4606925"/>
            <a:ext cx="357188" cy="1587"/>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rot="5400000">
            <a:off x="6251575" y="4606925"/>
            <a:ext cx="357188" cy="1588"/>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a:endCxn id="13" idx="0"/>
          </p:cNvCxnSpPr>
          <p:nvPr/>
        </p:nvCxnSpPr>
        <p:spPr>
          <a:xfrm rot="16200000" flipH="1">
            <a:off x="7841456" y="4518819"/>
            <a:ext cx="214313" cy="34925"/>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rot="5400000">
            <a:off x="4679951" y="4321175"/>
            <a:ext cx="214312" cy="1587"/>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rot="5400000">
            <a:off x="2751138" y="5607050"/>
            <a:ext cx="357188" cy="1587"/>
          </a:xfrm>
          <a:prstGeom prst="line">
            <a:avLst/>
          </a:prstGeom>
        </p:spPr>
        <p:style>
          <a:lnRef idx="1">
            <a:schemeClr val="dk1"/>
          </a:lnRef>
          <a:fillRef idx="0">
            <a:schemeClr val="dk1"/>
          </a:fillRef>
          <a:effectRef idx="0">
            <a:schemeClr val="dk1"/>
          </a:effectRef>
          <a:fontRef idx="minor">
            <a:schemeClr val="tx1"/>
          </a:fontRef>
        </p:style>
      </p:cxnSp>
      <p:sp>
        <p:nvSpPr>
          <p:cNvPr id="24" name="Rectangle 23"/>
          <p:cNvSpPr/>
          <p:nvPr/>
        </p:nvSpPr>
        <p:spPr>
          <a:xfrm>
            <a:off x="1714500" y="5786438"/>
            <a:ext cx="1322388" cy="4619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sz="1200" b="1" dirty="0"/>
              <a:t>Population</a:t>
            </a:r>
          </a:p>
          <a:p>
            <a:pPr>
              <a:defRPr/>
            </a:pPr>
            <a:r>
              <a:rPr lang="en-US" sz="1200" b="1" dirty="0"/>
              <a:t>pressure</a:t>
            </a:r>
          </a:p>
        </p:txBody>
      </p:sp>
      <p:cxnSp>
        <p:nvCxnSpPr>
          <p:cNvPr id="25" name="Straight Connector 24"/>
          <p:cNvCxnSpPr/>
          <p:nvPr/>
        </p:nvCxnSpPr>
        <p:spPr>
          <a:xfrm rot="5400000">
            <a:off x="1570832" y="5501481"/>
            <a:ext cx="571500" cy="1587"/>
          </a:xfrm>
          <a:prstGeom prst="line">
            <a:avLst/>
          </a:prstGeom>
        </p:spPr>
        <p:style>
          <a:lnRef idx="1">
            <a:schemeClr val="dk1"/>
          </a:lnRef>
          <a:fillRef idx="0">
            <a:schemeClr val="dk1"/>
          </a:fillRef>
          <a:effectRef idx="0">
            <a:schemeClr val="dk1"/>
          </a:effectRef>
          <a:fontRef idx="minor">
            <a:schemeClr val="tx1"/>
          </a:fontRef>
        </p:style>
      </p:cxnSp>
      <p:sp>
        <p:nvSpPr>
          <p:cNvPr id="27" name="Rectangle 26"/>
          <p:cNvSpPr/>
          <p:nvPr/>
        </p:nvSpPr>
        <p:spPr>
          <a:xfrm>
            <a:off x="285750" y="5500688"/>
            <a:ext cx="1071563" cy="8302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sz="1200" b="1" dirty="0"/>
              <a:t>Water-intensive </a:t>
            </a:r>
          </a:p>
          <a:p>
            <a:pPr>
              <a:defRPr/>
            </a:pPr>
            <a:r>
              <a:rPr lang="en-US" sz="1200" b="1" dirty="0"/>
              <a:t>Farming methods</a:t>
            </a:r>
          </a:p>
        </p:txBody>
      </p:sp>
      <p:cxnSp>
        <p:nvCxnSpPr>
          <p:cNvPr id="28" name="Straight Connector 27"/>
          <p:cNvCxnSpPr/>
          <p:nvPr/>
        </p:nvCxnSpPr>
        <p:spPr>
          <a:xfrm rot="5400000">
            <a:off x="1036638" y="5321300"/>
            <a:ext cx="214312" cy="1588"/>
          </a:xfrm>
          <a:prstGeom prst="line">
            <a:avLst/>
          </a:prstGeom>
        </p:spPr>
        <p:style>
          <a:lnRef idx="1">
            <a:schemeClr val="dk1"/>
          </a:lnRef>
          <a:fillRef idx="0">
            <a:schemeClr val="dk1"/>
          </a:fillRef>
          <a:effectRef idx="0">
            <a:schemeClr val="dk1"/>
          </a:effectRef>
          <a:fontRef idx="minor">
            <a:schemeClr val="tx1"/>
          </a:fontRef>
        </p:style>
      </p:cxnSp>
      <p:sp>
        <p:nvSpPr>
          <p:cNvPr id="214036" name="Rectangle 29"/>
          <p:cNvSpPr>
            <a:spLocks noChangeArrowheads="1"/>
          </p:cNvSpPr>
          <p:nvPr/>
        </p:nvSpPr>
        <p:spPr bwMode="auto">
          <a:xfrm>
            <a:off x="285750" y="4071938"/>
            <a:ext cx="1004888" cy="369887"/>
          </a:xfrm>
          <a:prstGeom prst="rect">
            <a:avLst/>
          </a:prstGeom>
          <a:noFill/>
          <a:ln w="9525">
            <a:noFill/>
            <a:miter lim="800000"/>
            <a:headEnd/>
            <a:tailEnd/>
          </a:ln>
        </p:spPr>
        <p:txBody>
          <a:bodyPr wrap="none">
            <a:spAutoFit/>
          </a:bodyPr>
          <a:lstStyle/>
          <a:p>
            <a:r>
              <a:rPr lang="en-US" b="1"/>
              <a:t>Causes</a:t>
            </a:r>
          </a:p>
        </p:txBody>
      </p:sp>
      <p:sp>
        <p:nvSpPr>
          <p:cNvPr id="31" name="Rectangle 30"/>
          <p:cNvSpPr/>
          <p:nvPr/>
        </p:nvSpPr>
        <p:spPr>
          <a:xfrm>
            <a:off x="1428750" y="2214563"/>
            <a:ext cx="1203325" cy="646112"/>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1200" b="1" dirty="0"/>
              <a:t>Increased</a:t>
            </a:r>
          </a:p>
          <a:p>
            <a:pPr>
              <a:defRPr/>
            </a:pPr>
            <a:r>
              <a:rPr lang="en-US" sz="1200" b="1" dirty="0"/>
              <a:t>Cost of water </a:t>
            </a:r>
          </a:p>
          <a:p>
            <a:pPr>
              <a:defRPr/>
            </a:pPr>
            <a:r>
              <a:rPr lang="en-US" sz="1200" b="1" dirty="0"/>
              <a:t>collection</a:t>
            </a:r>
          </a:p>
        </p:txBody>
      </p:sp>
      <p:cxnSp>
        <p:nvCxnSpPr>
          <p:cNvPr id="33" name="Straight Connector 32"/>
          <p:cNvCxnSpPr/>
          <p:nvPr/>
        </p:nvCxnSpPr>
        <p:spPr>
          <a:xfrm>
            <a:off x="2000250" y="3071813"/>
            <a:ext cx="5286375" cy="1587"/>
          </a:xfrm>
          <a:prstGeom prst="line">
            <a:avLst/>
          </a:prstGeom>
        </p:spPr>
        <p:style>
          <a:lnRef idx="1">
            <a:schemeClr val="dk1"/>
          </a:lnRef>
          <a:fillRef idx="0">
            <a:schemeClr val="dk1"/>
          </a:fillRef>
          <a:effectRef idx="0">
            <a:schemeClr val="dk1"/>
          </a:effectRef>
          <a:fontRef idx="minor">
            <a:schemeClr val="tx1"/>
          </a:fontRef>
        </p:style>
      </p:cxnSp>
      <p:cxnSp>
        <p:nvCxnSpPr>
          <p:cNvPr id="36" name="Straight Connector 35"/>
          <p:cNvCxnSpPr/>
          <p:nvPr/>
        </p:nvCxnSpPr>
        <p:spPr>
          <a:xfrm rot="5400000">
            <a:off x="4608512" y="3249613"/>
            <a:ext cx="214313" cy="1588"/>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rot="5400000">
            <a:off x="1893887" y="2963863"/>
            <a:ext cx="214313" cy="1588"/>
          </a:xfrm>
          <a:prstGeom prst="line">
            <a:avLst/>
          </a:prstGeom>
        </p:spPr>
        <p:style>
          <a:lnRef idx="1">
            <a:schemeClr val="dk1"/>
          </a:lnRef>
          <a:fillRef idx="0">
            <a:schemeClr val="dk1"/>
          </a:fillRef>
          <a:effectRef idx="0">
            <a:schemeClr val="dk1"/>
          </a:effectRef>
          <a:fontRef idx="minor">
            <a:schemeClr val="tx1"/>
          </a:fontRef>
        </p:style>
      </p:cxnSp>
      <p:sp>
        <p:nvSpPr>
          <p:cNvPr id="40" name="Rectangle 39"/>
          <p:cNvSpPr/>
          <p:nvPr/>
        </p:nvSpPr>
        <p:spPr>
          <a:xfrm>
            <a:off x="2786063" y="1571625"/>
            <a:ext cx="866775" cy="27622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1200" dirty="0"/>
              <a:t>Buy water</a:t>
            </a:r>
          </a:p>
        </p:txBody>
      </p:sp>
      <p:sp>
        <p:nvSpPr>
          <p:cNvPr id="41" name="Rectangle 40"/>
          <p:cNvSpPr/>
          <p:nvPr/>
        </p:nvSpPr>
        <p:spPr>
          <a:xfrm>
            <a:off x="3357563" y="928688"/>
            <a:ext cx="1285875" cy="4619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sz="1200" dirty="0"/>
              <a:t>Less money for </a:t>
            </a:r>
          </a:p>
          <a:p>
            <a:pPr>
              <a:defRPr/>
            </a:pPr>
            <a:r>
              <a:rPr lang="en-US" sz="1200" dirty="0"/>
              <a:t>school fees</a:t>
            </a:r>
          </a:p>
        </p:txBody>
      </p:sp>
      <p:sp>
        <p:nvSpPr>
          <p:cNvPr id="42" name="Rectangle 41"/>
          <p:cNvSpPr/>
          <p:nvPr/>
        </p:nvSpPr>
        <p:spPr>
          <a:xfrm>
            <a:off x="4000500" y="285750"/>
            <a:ext cx="1285875" cy="461963"/>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sz="1200" dirty="0"/>
              <a:t>Children stop going to school</a:t>
            </a:r>
          </a:p>
        </p:txBody>
      </p:sp>
      <p:sp>
        <p:nvSpPr>
          <p:cNvPr id="55" name="Rectangle 54"/>
          <p:cNvSpPr/>
          <p:nvPr/>
        </p:nvSpPr>
        <p:spPr>
          <a:xfrm>
            <a:off x="428625" y="500063"/>
            <a:ext cx="850900" cy="461962"/>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1200" b="1" dirty="0"/>
              <a:t>Reduced</a:t>
            </a:r>
          </a:p>
          <a:p>
            <a:pPr>
              <a:defRPr/>
            </a:pPr>
            <a:r>
              <a:rPr lang="en-US" sz="1200" b="1" dirty="0"/>
              <a:t> incomes</a:t>
            </a:r>
          </a:p>
        </p:txBody>
      </p:sp>
      <p:sp>
        <p:nvSpPr>
          <p:cNvPr id="57" name="Rectangle 56"/>
          <p:cNvSpPr/>
          <p:nvPr/>
        </p:nvSpPr>
        <p:spPr>
          <a:xfrm>
            <a:off x="1571625" y="428625"/>
            <a:ext cx="811213" cy="461963"/>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1200" b="1" dirty="0"/>
              <a:t>Poorer</a:t>
            </a:r>
          </a:p>
          <a:p>
            <a:pPr>
              <a:defRPr/>
            </a:pPr>
            <a:r>
              <a:rPr lang="en-US" sz="1200" b="1" dirty="0"/>
              <a:t>nutrition</a:t>
            </a:r>
          </a:p>
        </p:txBody>
      </p:sp>
      <p:sp>
        <p:nvSpPr>
          <p:cNvPr id="58" name="Rectangle 57"/>
          <p:cNvSpPr/>
          <p:nvPr/>
        </p:nvSpPr>
        <p:spPr>
          <a:xfrm>
            <a:off x="714375" y="1143000"/>
            <a:ext cx="1184275" cy="461963"/>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1200" b="1" dirty="0"/>
              <a:t>Less time for </a:t>
            </a:r>
          </a:p>
          <a:p>
            <a:pPr>
              <a:defRPr/>
            </a:pPr>
            <a:r>
              <a:rPr lang="en-US" sz="1200" b="1" dirty="0"/>
              <a:t>farm work</a:t>
            </a:r>
          </a:p>
        </p:txBody>
      </p:sp>
      <p:cxnSp>
        <p:nvCxnSpPr>
          <p:cNvPr id="65" name="Straight Connector 64"/>
          <p:cNvCxnSpPr/>
          <p:nvPr/>
        </p:nvCxnSpPr>
        <p:spPr>
          <a:xfrm rot="16200000" flipV="1">
            <a:off x="1071563" y="1714500"/>
            <a:ext cx="571500" cy="428625"/>
          </a:xfrm>
          <a:prstGeom prst="line">
            <a:avLst/>
          </a:prstGeom>
        </p:spPr>
        <p:style>
          <a:lnRef idx="1">
            <a:schemeClr val="dk1"/>
          </a:lnRef>
          <a:fillRef idx="0">
            <a:schemeClr val="dk1"/>
          </a:fillRef>
          <a:effectRef idx="0">
            <a:schemeClr val="dk1"/>
          </a:effectRef>
          <a:fontRef idx="minor">
            <a:schemeClr val="tx1"/>
          </a:fontRef>
        </p:style>
      </p:cxnSp>
      <p:cxnSp>
        <p:nvCxnSpPr>
          <p:cNvPr id="66" name="Straight Connector 65"/>
          <p:cNvCxnSpPr/>
          <p:nvPr/>
        </p:nvCxnSpPr>
        <p:spPr>
          <a:xfrm rot="16200000" flipH="1">
            <a:off x="750887" y="1036638"/>
            <a:ext cx="142875" cy="69850"/>
          </a:xfrm>
          <a:prstGeom prst="line">
            <a:avLst/>
          </a:prstGeom>
        </p:spPr>
        <p:style>
          <a:lnRef idx="1">
            <a:schemeClr val="dk1"/>
          </a:lnRef>
          <a:fillRef idx="0">
            <a:schemeClr val="dk1"/>
          </a:fillRef>
          <a:effectRef idx="0">
            <a:schemeClr val="dk1"/>
          </a:effectRef>
          <a:fontRef idx="minor">
            <a:schemeClr val="tx1"/>
          </a:fontRef>
        </p:style>
      </p:cxnSp>
      <p:cxnSp>
        <p:nvCxnSpPr>
          <p:cNvPr id="68" name="Straight Connector 67"/>
          <p:cNvCxnSpPr/>
          <p:nvPr/>
        </p:nvCxnSpPr>
        <p:spPr>
          <a:xfrm rot="5400000">
            <a:off x="1643857" y="999331"/>
            <a:ext cx="214312" cy="73025"/>
          </a:xfrm>
          <a:prstGeom prst="line">
            <a:avLst/>
          </a:prstGeom>
        </p:spPr>
        <p:style>
          <a:lnRef idx="1">
            <a:schemeClr val="dk1"/>
          </a:lnRef>
          <a:fillRef idx="0">
            <a:schemeClr val="dk1"/>
          </a:fillRef>
          <a:effectRef idx="0">
            <a:schemeClr val="dk1"/>
          </a:effectRef>
          <a:fontRef idx="minor">
            <a:schemeClr val="tx1"/>
          </a:fontRef>
        </p:style>
      </p:cxnSp>
      <p:cxnSp>
        <p:nvCxnSpPr>
          <p:cNvPr id="71" name="Straight Connector 70"/>
          <p:cNvCxnSpPr>
            <a:stCxn id="40" idx="2"/>
          </p:cNvCxnSpPr>
          <p:nvPr/>
        </p:nvCxnSpPr>
        <p:spPr>
          <a:xfrm rot="5400000">
            <a:off x="2605087" y="1600201"/>
            <a:ext cx="366713" cy="862012"/>
          </a:xfrm>
          <a:prstGeom prst="line">
            <a:avLst/>
          </a:prstGeom>
        </p:spPr>
        <p:style>
          <a:lnRef idx="1">
            <a:schemeClr val="dk1"/>
          </a:lnRef>
          <a:fillRef idx="0">
            <a:schemeClr val="dk1"/>
          </a:fillRef>
          <a:effectRef idx="0">
            <a:schemeClr val="dk1"/>
          </a:effectRef>
          <a:fontRef idx="minor">
            <a:schemeClr val="tx1"/>
          </a:fontRef>
        </p:style>
      </p:cxnSp>
      <p:cxnSp>
        <p:nvCxnSpPr>
          <p:cNvPr id="74" name="Straight Connector 73"/>
          <p:cNvCxnSpPr>
            <a:stCxn id="42" idx="2"/>
          </p:cNvCxnSpPr>
          <p:nvPr/>
        </p:nvCxnSpPr>
        <p:spPr>
          <a:xfrm rot="5400000">
            <a:off x="4374356" y="659607"/>
            <a:ext cx="180975" cy="357188"/>
          </a:xfrm>
          <a:prstGeom prst="line">
            <a:avLst/>
          </a:prstGeom>
        </p:spPr>
        <p:style>
          <a:lnRef idx="1">
            <a:schemeClr val="dk1"/>
          </a:lnRef>
          <a:fillRef idx="0">
            <a:schemeClr val="dk1"/>
          </a:fillRef>
          <a:effectRef idx="0">
            <a:schemeClr val="dk1"/>
          </a:effectRef>
          <a:fontRef idx="minor">
            <a:schemeClr val="tx1"/>
          </a:fontRef>
        </p:style>
      </p:cxnSp>
      <p:cxnSp>
        <p:nvCxnSpPr>
          <p:cNvPr id="75" name="Straight Connector 74"/>
          <p:cNvCxnSpPr/>
          <p:nvPr/>
        </p:nvCxnSpPr>
        <p:spPr>
          <a:xfrm rot="10800000" flipV="1">
            <a:off x="3500438" y="1428750"/>
            <a:ext cx="215900" cy="142875"/>
          </a:xfrm>
          <a:prstGeom prst="line">
            <a:avLst/>
          </a:prstGeom>
        </p:spPr>
        <p:style>
          <a:lnRef idx="1">
            <a:schemeClr val="dk1"/>
          </a:lnRef>
          <a:fillRef idx="0">
            <a:schemeClr val="dk1"/>
          </a:fillRef>
          <a:effectRef idx="0">
            <a:schemeClr val="dk1"/>
          </a:effectRef>
          <a:fontRef idx="minor">
            <a:schemeClr val="tx1"/>
          </a:fontRef>
        </p:style>
      </p:cxnSp>
      <p:sp>
        <p:nvSpPr>
          <p:cNvPr id="80" name="Rectangle 79"/>
          <p:cNvSpPr/>
          <p:nvPr/>
        </p:nvSpPr>
        <p:spPr>
          <a:xfrm>
            <a:off x="7072313" y="2143125"/>
            <a:ext cx="785812" cy="646113"/>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sz="1200" b="1" dirty="0"/>
              <a:t>Use “dirty” sources</a:t>
            </a:r>
          </a:p>
        </p:txBody>
      </p:sp>
      <p:sp>
        <p:nvSpPr>
          <p:cNvPr id="81" name="Rectangle 80"/>
          <p:cNvSpPr/>
          <p:nvPr/>
        </p:nvSpPr>
        <p:spPr>
          <a:xfrm>
            <a:off x="6929438" y="1285875"/>
            <a:ext cx="785812" cy="646113"/>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sz="1200" b="1" dirty="0"/>
              <a:t>Increased disease</a:t>
            </a:r>
          </a:p>
        </p:txBody>
      </p:sp>
      <p:sp>
        <p:nvSpPr>
          <p:cNvPr id="82" name="Rectangle 81"/>
          <p:cNvSpPr/>
          <p:nvPr/>
        </p:nvSpPr>
        <p:spPr>
          <a:xfrm>
            <a:off x="6858000" y="500063"/>
            <a:ext cx="928688" cy="4619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sz="1200" b="1" dirty="0"/>
              <a:t>Increased mortality</a:t>
            </a:r>
          </a:p>
        </p:txBody>
      </p:sp>
      <p:cxnSp>
        <p:nvCxnSpPr>
          <p:cNvPr id="83" name="Straight Connector 82"/>
          <p:cNvCxnSpPr/>
          <p:nvPr/>
        </p:nvCxnSpPr>
        <p:spPr>
          <a:xfrm rot="5400000">
            <a:off x="7144544" y="2928144"/>
            <a:ext cx="285750" cy="1588"/>
          </a:xfrm>
          <a:prstGeom prst="line">
            <a:avLst/>
          </a:prstGeom>
        </p:spPr>
        <p:style>
          <a:lnRef idx="1">
            <a:schemeClr val="dk1"/>
          </a:lnRef>
          <a:fillRef idx="0">
            <a:schemeClr val="dk1"/>
          </a:fillRef>
          <a:effectRef idx="0">
            <a:schemeClr val="dk1"/>
          </a:effectRef>
          <a:fontRef idx="minor">
            <a:schemeClr val="tx1"/>
          </a:fontRef>
        </p:style>
      </p:cxnSp>
      <p:cxnSp>
        <p:nvCxnSpPr>
          <p:cNvPr id="85" name="Straight Connector 84"/>
          <p:cNvCxnSpPr>
            <a:endCxn id="80" idx="0"/>
          </p:cNvCxnSpPr>
          <p:nvPr/>
        </p:nvCxnSpPr>
        <p:spPr>
          <a:xfrm rot="16200000" flipH="1">
            <a:off x="7341395" y="2018506"/>
            <a:ext cx="214312" cy="34925"/>
          </a:xfrm>
          <a:prstGeom prst="line">
            <a:avLst/>
          </a:prstGeom>
        </p:spPr>
        <p:style>
          <a:lnRef idx="1">
            <a:schemeClr val="dk1"/>
          </a:lnRef>
          <a:fillRef idx="0">
            <a:schemeClr val="dk1"/>
          </a:fillRef>
          <a:effectRef idx="0">
            <a:schemeClr val="dk1"/>
          </a:effectRef>
          <a:fontRef idx="minor">
            <a:schemeClr val="tx1"/>
          </a:fontRef>
        </p:style>
      </p:cxnSp>
      <p:cxnSp>
        <p:nvCxnSpPr>
          <p:cNvPr id="87" name="Straight Connector 86"/>
          <p:cNvCxnSpPr>
            <a:stCxn id="82" idx="2"/>
          </p:cNvCxnSpPr>
          <p:nvPr/>
        </p:nvCxnSpPr>
        <p:spPr>
          <a:xfrm rot="5400000">
            <a:off x="7142957" y="1105693"/>
            <a:ext cx="323850" cy="36513"/>
          </a:xfrm>
          <a:prstGeom prst="line">
            <a:avLst/>
          </a:prstGeom>
        </p:spPr>
        <p:style>
          <a:lnRef idx="1">
            <a:schemeClr val="dk1"/>
          </a:lnRef>
          <a:fillRef idx="0">
            <a:schemeClr val="dk1"/>
          </a:fillRef>
          <a:effectRef idx="0">
            <a:schemeClr val="dk1"/>
          </a:effectRef>
          <a:fontRef idx="minor">
            <a:schemeClr val="tx1"/>
          </a:fontRef>
        </p:style>
      </p:cxnSp>
      <p:sp>
        <p:nvSpPr>
          <p:cNvPr id="214059" name="Rectangle 88"/>
          <p:cNvSpPr>
            <a:spLocks noChangeArrowheads="1"/>
          </p:cNvSpPr>
          <p:nvPr/>
        </p:nvSpPr>
        <p:spPr bwMode="auto">
          <a:xfrm>
            <a:off x="285750" y="2428875"/>
            <a:ext cx="954088" cy="369888"/>
          </a:xfrm>
          <a:prstGeom prst="rect">
            <a:avLst/>
          </a:prstGeom>
          <a:noFill/>
          <a:ln w="9525">
            <a:noFill/>
            <a:miter lim="800000"/>
            <a:headEnd/>
            <a:tailEnd/>
          </a:ln>
        </p:spPr>
        <p:txBody>
          <a:bodyPr wrap="none">
            <a:spAutoFit/>
          </a:bodyPr>
          <a:lstStyle/>
          <a:p>
            <a:r>
              <a:rPr lang="en-US" b="1"/>
              <a:t>Effects</a:t>
            </a:r>
          </a:p>
        </p:txBody>
      </p:sp>
      <p:sp>
        <p:nvSpPr>
          <p:cNvPr id="214060" name="Rectangle 89"/>
          <p:cNvSpPr>
            <a:spLocks noChangeArrowheads="1"/>
          </p:cNvSpPr>
          <p:nvPr/>
        </p:nvSpPr>
        <p:spPr bwMode="auto">
          <a:xfrm>
            <a:off x="3786188" y="6143625"/>
            <a:ext cx="3460750" cy="338138"/>
          </a:xfrm>
          <a:prstGeom prst="rect">
            <a:avLst/>
          </a:prstGeom>
          <a:noFill/>
          <a:ln w="9525">
            <a:noFill/>
            <a:miter lim="800000"/>
            <a:headEnd/>
            <a:tailEnd/>
          </a:ln>
        </p:spPr>
        <p:txBody>
          <a:bodyPr wrap="none">
            <a:spAutoFit/>
          </a:bodyPr>
          <a:lstStyle/>
          <a:p>
            <a:r>
              <a:rPr lang="en-US" sz="1600" b="1"/>
              <a:t>Example of a simple problem tree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Title 1"/>
          <p:cNvSpPr>
            <a:spLocks noGrp="1"/>
          </p:cNvSpPr>
          <p:nvPr>
            <p:ph type="title"/>
          </p:nvPr>
        </p:nvSpPr>
        <p:spPr>
          <a:xfrm>
            <a:off x="457200" y="304801"/>
            <a:ext cx="7543800" cy="381000"/>
          </a:xfrm>
        </p:spPr>
        <p:txBody>
          <a:bodyPr>
            <a:normAutofit fontScale="90000"/>
          </a:bodyPr>
          <a:lstStyle/>
          <a:p>
            <a:pPr algn="just"/>
            <a:r>
              <a:rPr lang="en-US" sz="2400" dirty="0" smtClean="0"/>
              <a:t>Hazard Analysis…</a:t>
            </a:r>
          </a:p>
        </p:txBody>
      </p:sp>
      <p:sp>
        <p:nvSpPr>
          <p:cNvPr id="3" name="Content Placeholder 2"/>
          <p:cNvSpPr>
            <a:spLocks noGrp="1"/>
          </p:cNvSpPr>
          <p:nvPr>
            <p:ph idx="1"/>
          </p:nvPr>
        </p:nvSpPr>
        <p:spPr>
          <a:xfrm>
            <a:off x="304800" y="685800"/>
            <a:ext cx="8534400" cy="5791200"/>
          </a:xfrm>
        </p:spPr>
        <p:txBody>
          <a:bodyPr>
            <a:normAutofit fontScale="92500" lnSpcReduction="10000"/>
          </a:bodyPr>
          <a:lstStyle/>
          <a:p>
            <a:pPr marL="117475" indent="-117475" algn="just">
              <a:defRPr/>
            </a:pPr>
            <a:r>
              <a:rPr lang="en-US" sz="2000" dirty="0" smtClean="0"/>
              <a:t>To begin the problem analysis, the group checks the validity of the formulation of each problem, asking:</a:t>
            </a:r>
          </a:p>
          <a:p>
            <a:pPr marL="457200" lvl="1" indent="-220663" algn="just">
              <a:defRPr/>
            </a:pPr>
            <a:r>
              <a:rPr lang="en-US" sz="2200" dirty="0" smtClean="0"/>
              <a:t>Are the problems precisely worded, and their meaning understood by everyone in the group?</a:t>
            </a:r>
          </a:p>
          <a:p>
            <a:pPr lvl="2" algn="just">
              <a:buFont typeface="Wingdings" pitchFamily="2" charset="2"/>
              <a:buChar char="Ø"/>
              <a:defRPr/>
            </a:pPr>
            <a:r>
              <a:rPr lang="en-US" sz="2200" dirty="0" smtClean="0">
                <a:ea typeface="+mn-ea"/>
                <a:cs typeface="+mn-cs"/>
              </a:rPr>
              <a:t>Are they real?</a:t>
            </a:r>
          </a:p>
          <a:p>
            <a:pPr lvl="2" algn="just">
              <a:buFont typeface="Wingdings" pitchFamily="2" charset="2"/>
              <a:buChar char="Ø"/>
              <a:defRPr/>
            </a:pPr>
            <a:r>
              <a:rPr lang="en-US" sz="2200" dirty="0" smtClean="0">
                <a:ea typeface="+mn-ea"/>
                <a:cs typeface="+mn-cs"/>
              </a:rPr>
              <a:t>Only one problem per card?</a:t>
            </a:r>
          </a:p>
          <a:p>
            <a:pPr lvl="2" algn="just">
              <a:buFont typeface="Wingdings" pitchFamily="2" charset="2"/>
              <a:buChar char="Ø"/>
              <a:defRPr/>
            </a:pPr>
            <a:r>
              <a:rPr lang="en-US" sz="2200" dirty="0" smtClean="0">
                <a:ea typeface="+mn-ea"/>
                <a:cs typeface="+mn-cs"/>
              </a:rPr>
              <a:t>No hidden or absent solutions?</a:t>
            </a:r>
          </a:p>
          <a:p>
            <a:pPr lvl="2" algn="just">
              <a:buFont typeface="Wingdings" pitchFamily="2" charset="2"/>
              <a:buChar char="Ø"/>
              <a:defRPr/>
            </a:pPr>
            <a:r>
              <a:rPr lang="en-US" sz="2200" dirty="0" smtClean="0">
                <a:ea typeface="+mn-ea"/>
                <a:cs typeface="+mn-cs"/>
              </a:rPr>
              <a:t>Are any information gaps marked?</a:t>
            </a:r>
          </a:p>
          <a:p>
            <a:pPr lvl="2" algn="just">
              <a:buFont typeface="Wingdings" pitchFamily="2" charset="2"/>
              <a:buChar char="Ø"/>
              <a:defRPr/>
            </a:pPr>
            <a:r>
              <a:rPr lang="en-US" sz="2200" dirty="0" smtClean="0"/>
              <a:t>Are the cause-effect relationships logical and complete?</a:t>
            </a:r>
          </a:p>
          <a:p>
            <a:pPr lvl="2" algn="just">
              <a:buFont typeface="Wingdings" pitchFamily="2" charset="2"/>
              <a:buChar char="Ø"/>
              <a:defRPr/>
            </a:pPr>
            <a:r>
              <a:rPr lang="en-US" dirty="0" smtClean="0"/>
              <a:t>Have any intermediate steps been left out?</a:t>
            </a:r>
          </a:p>
          <a:p>
            <a:pPr marL="176213" indent="-176213" algn="just">
              <a:lnSpc>
                <a:spcPct val="120000"/>
              </a:lnSpc>
            </a:pPr>
            <a:r>
              <a:rPr lang="en-US" sz="2400" dirty="0" smtClean="0"/>
              <a:t>Then any necessary changes to the tree are made. When the group is satisfied with the relationships, the lines tracing these relationships are drawn. </a:t>
            </a:r>
          </a:p>
          <a:p>
            <a:pPr marL="176213" indent="-176213" algn="just">
              <a:lnSpc>
                <a:spcPct val="120000"/>
              </a:lnSpc>
            </a:pPr>
            <a:r>
              <a:rPr lang="en-US" sz="2400" dirty="0" smtClean="0"/>
              <a:t>This completes the problem analysis</a:t>
            </a:r>
          </a:p>
          <a:p>
            <a:pPr marL="176213" indent="-176213" algn="just">
              <a:lnSpc>
                <a:spcPct val="120000"/>
              </a:lnSpc>
            </a:pPr>
            <a:r>
              <a:rPr lang="en-US" sz="2400" dirty="0" smtClean="0"/>
              <a:t>Note that problems identified should be continuously monitored during project implementation.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9" name="Content Placeholder 2"/>
          <p:cNvSpPr>
            <a:spLocks noGrp="1"/>
          </p:cNvSpPr>
          <p:nvPr>
            <p:ph idx="1"/>
          </p:nvPr>
        </p:nvSpPr>
        <p:spPr>
          <a:xfrm>
            <a:off x="457200" y="857250"/>
            <a:ext cx="7472363" cy="5273675"/>
          </a:xfrm>
        </p:spPr>
        <p:txBody>
          <a:bodyPr/>
          <a:lstStyle/>
          <a:p>
            <a:pPr>
              <a:buFont typeface="Wingdings" pitchFamily="2" charset="2"/>
              <a:buNone/>
            </a:pPr>
            <a:endParaRPr lang="en-US" sz="2000" dirty="0" smtClean="0"/>
          </a:p>
          <a:p>
            <a:pPr>
              <a:buFont typeface="Wingdings" pitchFamily="2" charset="2"/>
              <a:buNone/>
            </a:pPr>
            <a:endParaRPr lang="en-US" sz="2000" dirty="0" smtClean="0"/>
          </a:p>
          <a:p>
            <a:pPr algn="just">
              <a:buFont typeface="Wingdings" pitchFamily="2" charset="2"/>
              <a:buNone/>
            </a:pPr>
            <a:r>
              <a:rPr lang="en-US" sz="2800" dirty="0" smtClean="0">
                <a:solidFill>
                  <a:srgbClr val="FF0000"/>
                </a:solidFill>
              </a:rPr>
              <a:t>Core problem/trunk:</a:t>
            </a:r>
            <a:r>
              <a:rPr lang="en-US" sz="2800" dirty="0" smtClean="0">
                <a:solidFill>
                  <a:srgbClr val="7030A0"/>
                </a:solidFill>
              </a:rPr>
              <a:t> </a:t>
            </a:r>
            <a:r>
              <a:rPr lang="en-US" sz="6000" dirty="0" smtClean="0">
                <a:solidFill>
                  <a:srgbClr val="7030A0"/>
                </a:solidFill>
              </a:rPr>
              <a:t> </a:t>
            </a:r>
            <a:r>
              <a:rPr lang="en-US" sz="4800" dirty="0" smtClean="0">
                <a:solidFill>
                  <a:srgbClr val="7030A0"/>
                </a:solidFill>
              </a:rPr>
              <a:t>lack of pasture </a:t>
            </a:r>
            <a:endParaRPr lang="en-US" sz="2800" dirty="0" smtClean="0">
              <a:solidFill>
                <a:srgbClr val="7030A0"/>
              </a:solidFill>
            </a:endParaRPr>
          </a:p>
        </p:txBody>
      </p:sp>
      <p:sp>
        <p:nvSpPr>
          <p:cNvPr id="4" name="Rectangle 3"/>
          <p:cNvSpPr/>
          <p:nvPr/>
        </p:nvSpPr>
        <p:spPr>
          <a:xfrm>
            <a:off x="3733800" y="3657600"/>
            <a:ext cx="1253933"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smtClean="0"/>
              <a:t>Lack of rain</a:t>
            </a:r>
            <a:endParaRPr lang="en-US" dirty="0"/>
          </a:p>
        </p:txBody>
      </p:sp>
      <p:sp>
        <p:nvSpPr>
          <p:cNvPr id="5" name="Rectangle 4"/>
          <p:cNvSpPr/>
          <p:nvPr/>
        </p:nvSpPr>
        <p:spPr>
          <a:xfrm>
            <a:off x="5105400" y="3733800"/>
            <a:ext cx="1269963"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smtClean="0"/>
              <a:t>overgrazing</a:t>
            </a:r>
            <a:endParaRPr lang="en-US" dirty="0"/>
          </a:p>
        </p:txBody>
      </p:sp>
      <p:sp>
        <p:nvSpPr>
          <p:cNvPr id="6" name="Rectangle 5"/>
          <p:cNvSpPr/>
          <p:nvPr/>
        </p:nvSpPr>
        <p:spPr>
          <a:xfrm>
            <a:off x="6629400" y="4953000"/>
            <a:ext cx="1583575" cy="64633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dirty="0" smtClean="0"/>
              <a:t>Lack of proper </a:t>
            </a:r>
          </a:p>
          <a:p>
            <a:r>
              <a:rPr lang="en-US" dirty="0" smtClean="0"/>
              <a:t>management</a:t>
            </a:r>
            <a:endParaRPr lang="en-US" dirty="0"/>
          </a:p>
        </p:txBody>
      </p:sp>
      <p:sp>
        <p:nvSpPr>
          <p:cNvPr id="7" name="Rectangle 6"/>
          <p:cNvSpPr/>
          <p:nvPr/>
        </p:nvSpPr>
        <p:spPr>
          <a:xfrm>
            <a:off x="6629400" y="3733800"/>
            <a:ext cx="1631344"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smtClean="0"/>
              <a:t>Invader species</a:t>
            </a:r>
            <a:endParaRPr lang="en-US" dirty="0"/>
          </a:p>
        </p:txBody>
      </p:sp>
      <p:sp>
        <p:nvSpPr>
          <p:cNvPr id="8" name="Rectangle 7"/>
          <p:cNvSpPr/>
          <p:nvPr/>
        </p:nvSpPr>
        <p:spPr>
          <a:xfrm>
            <a:off x="1066800" y="5334000"/>
            <a:ext cx="1443216"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smtClean="0"/>
              <a:t>deforestation</a:t>
            </a:r>
            <a:endParaRPr lang="en-US" dirty="0"/>
          </a:p>
        </p:txBody>
      </p:sp>
      <p:cxnSp>
        <p:nvCxnSpPr>
          <p:cNvPr id="10" name="Straight Connector 9"/>
          <p:cNvCxnSpPr/>
          <p:nvPr/>
        </p:nvCxnSpPr>
        <p:spPr>
          <a:xfrm rot="5400000">
            <a:off x="4267200" y="3048000"/>
            <a:ext cx="60960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flipV="1">
            <a:off x="2286000" y="4038600"/>
            <a:ext cx="1905000" cy="129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181600" y="2895600"/>
            <a:ext cx="1600200" cy="838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4838700" y="3009900"/>
            <a:ext cx="83820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943600" y="4191000"/>
            <a:ext cx="1477588" cy="722532"/>
          </a:xfrm>
          <a:prstGeom prst="line">
            <a:avLst/>
          </a:prstGeom>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762000" y="6172200"/>
            <a:ext cx="986360"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smtClean="0"/>
              <a:t>Wild fire</a:t>
            </a:r>
            <a:endParaRPr lang="en-US" dirty="0"/>
          </a:p>
        </p:txBody>
      </p:sp>
      <p:cxnSp>
        <p:nvCxnSpPr>
          <p:cNvPr id="33" name="Straight Connector 32"/>
          <p:cNvCxnSpPr>
            <a:stCxn id="8" idx="2"/>
          </p:cNvCxnSpPr>
          <p:nvPr/>
        </p:nvCxnSpPr>
        <p:spPr>
          <a:xfrm rot="5400000">
            <a:off x="1193170" y="5576962"/>
            <a:ext cx="468868" cy="721608"/>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0800000" flipV="1">
            <a:off x="2819400" y="2819400"/>
            <a:ext cx="1981200" cy="685800"/>
          </a:xfrm>
          <a:prstGeom prst="line">
            <a:avLst/>
          </a:prstGeom>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1981200" y="3581400"/>
            <a:ext cx="1662443"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smtClean="0"/>
              <a:t>Locust  invasion</a:t>
            </a:r>
            <a:endParaRPr lang="en-US" dirty="0"/>
          </a:p>
        </p:txBody>
      </p:sp>
      <p:sp>
        <p:nvSpPr>
          <p:cNvPr id="40" name="Rectangle 39"/>
          <p:cNvSpPr/>
          <p:nvPr/>
        </p:nvSpPr>
        <p:spPr>
          <a:xfrm>
            <a:off x="3581400" y="228600"/>
            <a:ext cx="873894" cy="3693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dirty="0" smtClean="0"/>
              <a:t>conflict</a:t>
            </a:r>
            <a:endParaRPr lang="en-US" dirty="0"/>
          </a:p>
        </p:txBody>
      </p:sp>
      <p:sp>
        <p:nvSpPr>
          <p:cNvPr id="41" name="Rectangle 40"/>
          <p:cNvSpPr/>
          <p:nvPr/>
        </p:nvSpPr>
        <p:spPr>
          <a:xfrm>
            <a:off x="4724400" y="152400"/>
            <a:ext cx="1088311"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smtClean="0"/>
              <a:t>migration</a:t>
            </a:r>
            <a:endParaRPr lang="en-US" dirty="0"/>
          </a:p>
        </p:txBody>
      </p:sp>
      <p:sp>
        <p:nvSpPr>
          <p:cNvPr id="42" name="Rectangle 41"/>
          <p:cNvSpPr/>
          <p:nvPr/>
        </p:nvSpPr>
        <p:spPr>
          <a:xfrm>
            <a:off x="6629400" y="304800"/>
            <a:ext cx="1857047"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smtClean="0"/>
              <a:t>Death of livestock</a:t>
            </a:r>
            <a:endParaRPr lang="en-US" dirty="0"/>
          </a:p>
        </p:txBody>
      </p:sp>
      <p:sp>
        <p:nvSpPr>
          <p:cNvPr id="43" name="Rectangle 42"/>
          <p:cNvSpPr/>
          <p:nvPr/>
        </p:nvSpPr>
        <p:spPr>
          <a:xfrm>
            <a:off x="7010400" y="1219200"/>
            <a:ext cx="1825693"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smtClean="0"/>
              <a:t>Land degradation</a:t>
            </a:r>
            <a:endParaRPr lang="en-US" dirty="0"/>
          </a:p>
        </p:txBody>
      </p:sp>
      <p:sp>
        <p:nvSpPr>
          <p:cNvPr id="44" name="Rectangle 43"/>
          <p:cNvSpPr/>
          <p:nvPr/>
        </p:nvSpPr>
        <p:spPr>
          <a:xfrm>
            <a:off x="1600200" y="685800"/>
            <a:ext cx="1359668"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smtClean="0"/>
              <a:t>malnutrition</a:t>
            </a:r>
            <a:endParaRPr lang="en-US" dirty="0"/>
          </a:p>
        </p:txBody>
      </p:sp>
      <p:cxnSp>
        <p:nvCxnSpPr>
          <p:cNvPr id="46" name="Straight Connector 45"/>
          <p:cNvCxnSpPr>
            <a:stCxn id="40" idx="2"/>
          </p:cNvCxnSpPr>
          <p:nvPr/>
        </p:nvCxnSpPr>
        <p:spPr>
          <a:xfrm rot="16200000" flipH="1">
            <a:off x="3645931" y="970348"/>
            <a:ext cx="1547336" cy="802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667002" y="1066802"/>
            <a:ext cx="1219198" cy="914398"/>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43" idx="1"/>
          </p:cNvCxnSpPr>
          <p:nvPr/>
        </p:nvCxnSpPr>
        <p:spPr>
          <a:xfrm rot="10800000" flipV="1">
            <a:off x="5562600" y="1403866"/>
            <a:ext cx="1447800" cy="653534"/>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41" idx="2"/>
          </p:cNvCxnSpPr>
          <p:nvPr/>
        </p:nvCxnSpPr>
        <p:spPr>
          <a:xfrm rot="5400000">
            <a:off x="4533444" y="1246088"/>
            <a:ext cx="1459468" cy="10756"/>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42" idx="2"/>
          </p:cNvCxnSpPr>
          <p:nvPr/>
        </p:nvCxnSpPr>
        <p:spPr>
          <a:xfrm rot="5400000">
            <a:off x="5830527" y="330005"/>
            <a:ext cx="1383270" cy="2071524"/>
          </a:xfrm>
          <a:prstGeom prst="line">
            <a:avLst/>
          </a:prstGeom>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381000" y="3733800"/>
            <a:ext cx="728854" cy="369332"/>
          </a:xfrm>
          <a:prstGeom prst="rect">
            <a:avLst/>
          </a:prstGeom>
        </p:spPr>
        <p:txBody>
          <a:bodyPr wrap="none">
            <a:spAutoFit/>
          </a:bodyPr>
          <a:lstStyle/>
          <a:p>
            <a:r>
              <a:rPr lang="en-US" b="1" dirty="0" smtClean="0">
                <a:solidFill>
                  <a:srgbClr val="FF0000"/>
                </a:solidFill>
              </a:rPr>
              <a:t>Roots</a:t>
            </a:r>
            <a:endParaRPr lang="en-US" b="1" dirty="0">
              <a:solidFill>
                <a:srgbClr val="FF0000"/>
              </a:solidFill>
            </a:endParaRPr>
          </a:p>
        </p:txBody>
      </p:sp>
      <p:sp>
        <p:nvSpPr>
          <p:cNvPr id="59" name="Rectangle 58"/>
          <p:cNvSpPr/>
          <p:nvPr/>
        </p:nvSpPr>
        <p:spPr>
          <a:xfrm>
            <a:off x="457200" y="990600"/>
            <a:ext cx="817211" cy="369332"/>
          </a:xfrm>
          <a:prstGeom prst="rect">
            <a:avLst/>
          </a:prstGeom>
        </p:spPr>
        <p:txBody>
          <a:bodyPr wrap="none">
            <a:spAutoFit/>
          </a:bodyPr>
          <a:lstStyle/>
          <a:p>
            <a:r>
              <a:rPr lang="en-US" b="1" dirty="0" smtClean="0">
                <a:solidFill>
                  <a:srgbClr val="FF0000"/>
                </a:solidFill>
              </a:rPr>
              <a:t>Effects</a:t>
            </a:r>
            <a:endParaRPr lang="en-US" b="1" dirty="0">
              <a:solidFill>
                <a:srgbClr val="FF0000"/>
              </a:solidFill>
            </a:endParaRPr>
          </a:p>
        </p:txBody>
      </p:sp>
      <p:sp>
        <p:nvSpPr>
          <p:cNvPr id="62" name="Rectangle 61"/>
          <p:cNvSpPr/>
          <p:nvPr/>
        </p:nvSpPr>
        <p:spPr>
          <a:xfrm>
            <a:off x="4343400" y="5181600"/>
            <a:ext cx="1583575" cy="3693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dirty="0" smtClean="0"/>
              <a:t>Stock number</a:t>
            </a:r>
            <a:endParaRPr lang="en-US" dirty="0"/>
          </a:p>
        </p:txBody>
      </p:sp>
      <p:cxnSp>
        <p:nvCxnSpPr>
          <p:cNvPr id="63" name="Straight Connector 62"/>
          <p:cNvCxnSpPr/>
          <p:nvPr/>
        </p:nvCxnSpPr>
        <p:spPr>
          <a:xfrm rot="5400000">
            <a:off x="4876800" y="4572000"/>
            <a:ext cx="1066800" cy="0"/>
          </a:xfrm>
          <a:prstGeom prst="line">
            <a:avLst/>
          </a:prstGeom>
        </p:spPr>
        <p:style>
          <a:lnRef idx="1">
            <a:schemeClr val="accent1"/>
          </a:lnRef>
          <a:fillRef idx="0">
            <a:schemeClr val="accent1"/>
          </a:fillRef>
          <a:effectRef idx="0">
            <a:schemeClr val="accent1"/>
          </a:effectRef>
          <a:fontRef idx="minor">
            <a:schemeClr val="tx1"/>
          </a:fontRef>
        </p:style>
      </p:cxnSp>
      <p:sp>
        <p:nvSpPr>
          <p:cNvPr id="74" name="Freeform 73"/>
          <p:cNvSpPr/>
          <p:nvPr/>
        </p:nvSpPr>
        <p:spPr>
          <a:xfrm>
            <a:off x="143480" y="-228600"/>
            <a:ext cx="9068038" cy="2376377"/>
          </a:xfrm>
          <a:custGeom>
            <a:avLst/>
            <a:gdLst>
              <a:gd name="connsiteX0" fmla="*/ 154232 w 9068038"/>
              <a:gd name="connsiteY0" fmla="*/ 174518 h 1939523"/>
              <a:gd name="connsiteX1" fmla="*/ 983571 w 9068038"/>
              <a:gd name="connsiteY1" fmla="*/ 238313 h 1939523"/>
              <a:gd name="connsiteX2" fmla="*/ 1387608 w 9068038"/>
              <a:gd name="connsiteY2" fmla="*/ 344639 h 1939523"/>
              <a:gd name="connsiteX3" fmla="*/ 1578994 w 9068038"/>
              <a:gd name="connsiteY3" fmla="*/ 408434 h 1939523"/>
              <a:gd name="connsiteX4" fmla="*/ 3067553 w 9068038"/>
              <a:gd name="connsiteY4" fmla="*/ 429699 h 1939523"/>
              <a:gd name="connsiteX5" fmla="*/ 3216408 w 9068038"/>
              <a:gd name="connsiteY5" fmla="*/ 387169 h 1939523"/>
              <a:gd name="connsiteX6" fmla="*/ 3429060 w 9068038"/>
              <a:gd name="connsiteY6" fmla="*/ 365904 h 1939523"/>
              <a:gd name="connsiteX7" fmla="*/ 3726771 w 9068038"/>
              <a:gd name="connsiteY7" fmla="*/ 323374 h 1939523"/>
              <a:gd name="connsiteX8" fmla="*/ 3918157 w 9068038"/>
              <a:gd name="connsiteY8" fmla="*/ 302109 h 1939523"/>
              <a:gd name="connsiteX9" fmla="*/ 4130808 w 9068038"/>
              <a:gd name="connsiteY9" fmla="*/ 238313 h 1939523"/>
              <a:gd name="connsiteX10" fmla="*/ 4577376 w 9068038"/>
              <a:gd name="connsiteY10" fmla="*/ 195783 h 1939523"/>
              <a:gd name="connsiteX11" fmla="*/ 4641171 w 9068038"/>
              <a:gd name="connsiteY11" fmla="*/ 174518 h 1939523"/>
              <a:gd name="connsiteX12" fmla="*/ 4917618 w 9068038"/>
              <a:gd name="connsiteY12" fmla="*/ 131988 h 1939523"/>
              <a:gd name="connsiteX13" fmla="*/ 5342920 w 9068038"/>
              <a:gd name="connsiteY13" fmla="*/ 89458 h 1939523"/>
              <a:gd name="connsiteX14" fmla="*/ 6384911 w 9068038"/>
              <a:gd name="connsiteY14" fmla="*/ 68193 h 1939523"/>
              <a:gd name="connsiteX15" fmla="*/ 6491236 w 9068038"/>
              <a:gd name="connsiteY15" fmla="*/ 46927 h 1939523"/>
              <a:gd name="connsiteX16" fmla="*/ 7554492 w 9068038"/>
              <a:gd name="connsiteY16" fmla="*/ 46927 h 1939523"/>
              <a:gd name="connsiteX17" fmla="*/ 7660818 w 9068038"/>
              <a:gd name="connsiteY17" fmla="*/ 89458 h 1939523"/>
              <a:gd name="connsiteX18" fmla="*/ 7852204 w 9068038"/>
              <a:gd name="connsiteY18" fmla="*/ 110723 h 1939523"/>
              <a:gd name="connsiteX19" fmla="*/ 8001060 w 9068038"/>
              <a:gd name="connsiteY19" fmla="*/ 131988 h 1939523"/>
              <a:gd name="connsiteX20" fmla="*/ 8298771 w 9068038"/>
              <a:gd name="connsiteY20" fmla="*/ 238313 h 1939523"/>
              <a:gd name="connsiteX21" fmla="*/ 8405097 w 9068038"/>
              <a:gd name="connsiteY21" fmla="*/ 302109 h 1939523"/>
              <a:gd name="connsiteX22" fmla="*/ 8468892 w 9068038"/>
              <a:gd name="connsiteY22" fmla="*/ 344639 h 1939523"/>
              <a:gd name="connsiteX23" fmla="*/ 8830399 w 9068038"/>
              <a:gd name="connsiteY23" fmla="*/ 365904 h 1939523"/>
              <a:gd name="connsiteX24" fmla="*/ 8894194 w 9068038"/>
              <a:gd name="connsiteY24" fmla="*/ 514760 h 1939523"/>
              <a:gd name="connsiteX25" fmla="*/ 8936725 w 9068038"/>
              <a:gd name="connsiteY25" fmla="*/ 557290 h 1939523"/>
              <a:gd name="connsiteX26" fmla="*/ 9043050 w 9068038"/>
              <a:gd name="connsiteY26" fmla="*/ 706146 h 1939523"/>
              <a:gd name="connsiteX27" fmla="*/ 9064315 w 9068038"/>
              <a:gd name="connsiteY27" fmla="*/ 769941 h 1939523"/>
              <a:gd name="connsiteX28" fmla="*/ 9021785 w 9068038"/>
              <a:gd name="connsiteY28" fmla="*/ 1088918 h 1939523"/>
              <a:gd name="connsiteX29" fmla="*/ 9000520 w 9068038"/>
              <a:gd name="connsiteY29" fmla="*/ 1152713 h 1939523"/>
              <a:gd name="connsiteX30" fmla="*/ 8915460 w 9068038"/>
              <a:gd name="connsiteY30" fmla="*/ 1259039 h 1939523"/>
              <a:gd name="connsiteX31" fmla="*/ 8872929 w 9068038"/>
              <a:gd name="connsiteY31" fmla="*/ 1407895 h 1939523"/>
              <a:gd name="connsiteX32" fmla="*/ 8957990 w 9068038"/>
              <a:gd name="connsiteY32" fmla="*/ 1514220 h 1939523"/>
              <a:gd name="connsiteX33" fmla="*/ 8979255 w 9068038"/>
              <a:gd name="connsiteY33" fmla="*/ 1578016 h 1939523"/>
              <a:gd name="connsiteX34" fmla="*/ 8851664 w 9068038"/>
              <a:gd name="connsiteY34" fmla="*/ 1726872 h 1939523"/>
              <a:gd name="connsiteX35" fmla="*/ 8787869 w 9068038"/>
              <a:gd name="connsiteY35" fmla="*/ 1790667 h 1939523"/>
              <a:gd name="connsiteX36" fmla="*/ 8724073 w 9068038"/>
              <a:gd name="connsiteY36" fmla="*/ 1811932 h 1939523"/>
              <a:gd name="connsiteX37" fmla="*/ 8660278 w 9068038"/>
              <a:gd name="connsiteY37" fmla="*/ 1854462 h 1939523"/>
              <a:gd name="connsiteX38" fmla="*/ 8234976 w 9068038"/>
              <a:gd name="connsiteY38" fmla="*/ 1896993 h 1939523"/>
              <a:gd name="connsiteX39" fmla="*/ 7958529 w 9068038"/>
              <a:gd name="connsiteY39" fmla="*/ 1875727 h 1939523"/>
              <a:gd name="connsiteX40" fmla="*/ 7597022 w 9068038"/>
              <a:gd name="connsiteY40" fmla="*/ 1854462 h 1939523"/>
              <a:gd name="connsiteX41" fmla="*/ 7469432 w 9068038"/>
              <a:gd name="connsiteY41" fmla="*/ 1811932 h 1939523"/>
              <a:gd name="connsiteX42" fmla="*/ 7320576 w 9068038"/>
              <a:gd name="connsiteY42" fmla="*/ 1790667 h 1939523"/>
              <a:gd name="connsiteX43" fmla="*/ 7171720 w 9068038"/>
              <a:gd name="connsiteY43" fmla="*/ 1748137 h 1939523"/>
              <a:gd name="connsiteX44" fmla="*/ 6236055 w 9068038"/>
              <a:gd name="connsiteY44" fmla="*/ 1769402 h 1939523"/>
              <a:gd name="connsiteX45" fmla="*/ 6129729 w 9068038"/>
              <a:gd name="connsiteY45" fmla="*/ 1811932 h 1939523"/>
              <a:gd name="connsiteX46" fmla="*/ 5853283 w 9068038"/>
              <a:gd name="connsiteY46" fmla="*/ 1833197 h 1939523"/>
              <a:gd name="connsiteX47" fmla="*/ 5874548 w 9068038"/>
              <a:gd name="connsiteY47" fmla="*/ 1939523 h 1939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9068038" h="1939523">
                <a:moveTo>
                  <a:pt x="154232" y="174518"/>
                </a:moveTo>
                <a:cubicBezTo>
                  <a:pt x="519631" y="320678"/>
                  <a:pt x="0" y="126965"/>
                  <a:pt x="983571" y="238313"/>
                </a:cubicBezTo>
                <a:cubicBezTo>
                  <a:pt x="1121951" y="253979"/>
                  <a:pt x="1255490" y="300600"/>
                  <a:pt x="1387608" y="344639"/>
                </a:cubicBezTo>
                <a:lnTo>
                  <a:pt x="1578994" y="408434"/>
                </a:lnTo>
                <a:cubicBezTo>
                  <a:pt x="2036504" y="713443"/>
                  <a:pt x="1644878" y="469775"/>
                  <a:pt x="3067553" y="429699"/>
                </a:cubicBezTo>
                <a:cubicBezTo>
                  <a:pt x="3156259" y="427200"/>
                  <a:pt x="3138769" y="399113"/>
                  <a:pt x="3216408" y="387169"/>
                </a:cubicBezTo>
                <a:cubicBezTo>
                  <a:pt x="3286817" y="376337"/>
                  <a:pt x="3358176" y="372992"/>
                  <a:pt x="3429060" y="365904"/>
                </a:cubicBezTo>
                <a:cubicBezTo>
                  <a:pt x="3569989" y="318928"/>
                  <a:pt x="3460549" y="349996"/>
                  <a:pt x="3726771" y="323374"/>
                </a:cubicBezTo>
                <a:cubicBezTo>
                  <a:pt x="3790640" y="316987"/>
                  <a:pt x="3854362" y="309197"/>
                  <a:pt x="3918157" y="302109"/>
                </a:cubicBezTo>
                <a:cubicBezTo>
                  <a:pt x="3984724" y="279920"/>
                  <a:pt x="4060114" y="251167"/>
                  <a:pt x="4130808" y="238313"/>
                </a:cubicBezTo>
                <a:cubicBezTo>
                  <a:pt x="4290849" y="209214"/>
                  <a:pt x="4402965" y="208241"/>
                  <a:pt x="4577376" y="195783"/>
                </a:cubicBezTo>
                <a:cubicBezTo>
                  <a:pt x="4598641" y="188695"/>
                  <a:pt x="4619425" y="179954"/>
                  <a:pt x="4641171" y="174518"/>
                </a:cubicBezTo>
                <a:cubicBezTo>
                  <a:pt x="4738589" y="150164"/>
                  <a:pt x="4814322" y="144900"/>
                  <a:pt x="4917618" y="131988"/>
                </a:cubicBezTo>
                <a:cubicBezTo>
                  <a:pt x="5099169" y="86600"/>
                  <a:pt x="5026976" y="99179"/>
                  <a:pt x="5342920" y="89458"/>
                </a:cubicBezTo>
                <a:cubicBezTo>
                  <a:pt x="5690158" y="78774"/>
                  <a:pt x="6037581" y="75281"/>
                  <a:pt x="6384911" y="68193"/>
                </a:cubicBezTo>
                <a:cubicBezTo>
                  <a:pt x="6420353" y="61104"/>
                  <a:pt x="6455340" y="51150"/>
                  <a:pt x="6491236" y="46927"/>
                </a:cubicBezTo>
                <a:cubicBezTo>
                  <a:pt x="6890105" y="0"/>
                  <a:pt x="7055168" y="33787"/>
                  <a:pt x="7554492" y="46927"/>
                </a:cubicBezTo>
                <a:cubicBezTo>
                  <a:pt x="7589934" y="61104"/>
                  <a:pt x="7623493" y="81460"/>
                  <a:pt x="7660818" y="89458"/>
                </a:cubicBezTo>
                <a:cubicBezTo>
                  <a:pt x="7723581" y="102907"/>
                  <a:pt x="7788512" y="102762"/>
                  <a:pt x="7852204" y="110723"/>
                </a:cubicBezTo>
                <a:cubicBezTo>
                  <a:pt x="7901939" y="116940"/>
                  <a:pt x="7951441" y="124900"/>
                  <a:pt x="8001060" y="131988"/>
                </a:cubicBezTo>
                <a:cubicBezTo>
                  <a:pt x="8228659" y="207854"/>
                  <a:pt x="8130010" y="170808"/>
                  <a:pt x="8298771" y="238313"/>
                </a:cubicBezTo>
                <a:cubicBezTo>
                  <a:pt x="8381841" y="321385"/>
                  <a:pt x="8294677" y="246899"/>
                  <a:pt x="8405097" y="302109"/>
                </a:cubicBezTo>
                <a:cubicBezTo>
                  <a:pt x="8427956" y="313539"/>
                  <a:pt x="8443617" y="340848"/>
                  <a:pt x="8468892" y="344639"/>
                </a:cubicBezTo>
                <a:cubicBezTo>
                  <a:pt x="8588267" y="362545"/>
                  <a:pt x="8709897" y="358816"/>
                  <a:pt x="8830399" y="365904"/>
                </a:cubicBezTo>
                <a:cubicBezTo>
                  <a:pt x="8849301" y="422609"/>
                  <a:pt x="8859159" y="462207"/>
                  <a:pt x="8894194" y="514760"/>
                </a:cubicBezTo>
                <a:cubicBezTo>
                  <a:pt x="8905315" y="531442"/>
                  <a:pt x="8923890" y="541888"/>
                  <a:pt x="8936725" y="557290"/>
                </a:cubicBezTo>
                <a:cubicBezTo>
                  <a:pt x="8948763" y="571736"/>
                  <a:pt x="9029240" y="678526"/>
                  <a:pt x="9043050" y="706146"/>
                </a:cubicBezTo>
                <a:cubicBezTo>
                  <a:pt x="9053074" y="726195"/>
                  <a:pt x="9057227" y="748676"/>
                  <a:pt x="9064315" y="769941"/>
                </a:cubicBezTo>
                <a:cubicBezTo>
                  <a:pt x="9009985" y="932933"/>
                  <a:pt x="9068038" y="742018"/>
                  <a:pt x="9021785" y="1088918"/>
                </a:cubicBezTo>
                <a:cubicBezTo>
                  <a:pt x="9018823" y="1111137"/>
                  <a:pt x="9012052" y="1133492"/>
                  <a:pt x="9000520" y="1152713"/>
                </a:cubicBezTo>
                <a:cubicBezTo>
                  <a:pt x="8881837" y="1350521"/>
                  <a:pt x="9043151" y="1003662"/>
                  <a:pt x="8915460" y="1259039"/>
                </a:cubicBezTo>
                <a:cubicBezTo>
                  <a:pt x="8900203" y="1289552"/>
                  <a:pt x="8879744" y="1380634"/>
                  <a:pt x="8872929" y="1407895"/>
                </a:cubicBezTo>
                <a:cubicBezTo>
                  <a:pt x="8912488" y="1447453"/>
                  <a:pt x="8931164" y="1460568"/>
                  <a:pt x="8957990" y="1514220"/>
                </a:cubicBezTo>
                <a:cubicBezTo>
                  <a:pt x="8968014" y="1534269"/>
                  <a:pt x="8972167" y="1556751"/>
                  <a:pt x="8979255" y="1578016"/>
                </a:cubicBezTo>
                <a:cubicBezTo>
                  <a:pt x="8914483" y="1675175"/>
                  <a:pt x="8954797" y="1623739"/>
                  <a:pt x="8851664" y="1726872"/>
                </a:cubicBezTo>
                <a:cubicBezTo>
                  <a:pt x="8830399" y="1748137"/>
                  <a:pt x="8816399" y="1781157"/>
                  <a:pt x="8787869" y="1790667"/>
                </a:cubicBezTo>
                <a:lnTo>
                  <a:pt x="8724073" y="1811932"/>
                </a:lnTo>
                <a:cubicBezTo>
                  <a:pt x="8702808" y="1826109"/>
                  <a:pt x="8685457" y="1850083"/>
                  <a:pt x="8660278" y="1854462"/>
                </a:cubicBezTo>
                <a:cubicBezTo>
                  <a:pt x="8519911" y="1878874"/>
                  <a:pt x="8234976" y="1896993"/>
                  <a:pt x="8234976" y="1896993"/>
                </a:cubicBezTo>
                <a:lnTo>
                  <a:pt x="7958529" y="1875727"/>
                </a:lnTo>
                <a:cubicBezTo>
                  <a:pt x="7838086" y="1867697"/>
                  <a:pt x="7716719" y="1870075"/>
                  <a:pt x="7597022" y="1854462"/>
                </a:cubicBezTo>
                <a:cubicBezTo>
                  <a:pt x="7552568" y="1848664"/>
                  <a:pt x="7513812" y="1818272"/>
                  <a:pt x="7469432" y="1811932"/>
                </a:cubicBezTo>
                <a:cubicBezTo>
                  <a:pt x="7419813" y="1804844"/>
                  <a:pt x="7369890" y="1799633"/>
                  <a:pt x="7320576" y="1790667"/>
                </a:cubicBezTo>
                <a:cubicBezTo>
                  <a:pt x="7261831" y="1779986"/>
                  <a:pt x="7226380" y="1766357"/>
                  <a:pt x="7171720" y="1748137"/>
                </a:cubicBezTo>
                <a:cubicBezTo>
                  <a:pt x="6859832" y="1755225"/>
                  <a:pt x="6547441" y="1750338"/>
                  <a:pt x="6236055" y="1769402"/>
                </a:cubicBezTo>
                <a:cubicBezTo>
                  <a:pt x="6197954" y="1771735"/>
                  <a:pt x="6167382" y="1805657"/>
                  <a:pt x="6129729" y="1811932"/>
                </a:cubicBezTo>
                <a:cubicBezTo>
                  <a:pt x="6038566" y="1827126"/>
                  <a:pt x="5945432" y="1826109"/>
                  <a:pt x="5853283" y="1833197"/>
                </a:cubicBezTo>
                <a:cubicBezTo>
                  <a:pt x="5876267" y="1925135"/>
                  <a:pt x="5874548" y="1889032"/>
                  <a:pt x="5874548" y="193952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Freeform 74"/>
          <p:cNvSpPr/>
          <p:nvPr/>
        </p:nvSpPr>
        <p:spPr>
          <a:xfrm>
            <a:off x="212651" y="425302"/>
            <a:ext cx="3466214" cy="1765005"/>
          </a:xfrm>
          <a:custGeom>
            <a:avLst/>
            <a:gdLst>
              <a:gd name="connsiteX0" fmla="*/ 63796 w 3466214"/>
              <a:gd name="connsiteY0" fmla="*/ 0 h 1765005"/>
              <a:gd name="connsiteX1" fmla="*/ 21265 w 3466214"/>
              <a:gd name="connsiteY1" fmla="*/ 127591 h 1765005"/>
              <a:gd name="connsiteX2" fmla="*/ 0 w 3466214"/>
              <a:gd name="connsiteY2" fmla="*/ 191386 h 1765005"/>
              <a:gd name="connsiteX3" fmla="*/ 21265 w 3466214"/>
              <a:gd name="connsiteY3" fmla="*/ 446568 h 1765005"/>
              <a:gd name="connsiteX4" fmla="*/ 63796 w 3466214"/>
              <a:gd name="connsiteY4" fmla="*/ 510363 h 1765005"/>
              <a:gd name="connsiteX5" fmla="*/ 170121 w 3466214"/>
              <a:gd name="connsiteY5" fmla="*/ 659219 h 1765005"/>
              <a:gd name="connsiteX6" fmla="*/ 191386 w 3466214"/>
              <a:gd name="connsiteY6" fmla="*/ 723014 h 1765005"/>
              <a:gd name="connsiteX7" fmla="*/ 340242 w 3466214"/>
              <a:gd name="connsiteY7" fmla="*/ 829340 h 1765005"/>
              <a:gd name="connsiteX8" fmla="*/ 510363 w 3466214"/>
              <a:gd name="connsiteY8" fmla="*/ 956931 h 1765005"/>
              <a:gd name="connsiteX9" fmla="*/ 574158 w 3466214"/>
              <a:gd name="connsiteY9" fmla="*/ 1020726 h 1765005"/>
              <a:gd name="connsiteX10" fmla="*/ 659219 w 3466214"/>
              <a:gd name="connsiteY10" fmla="*/ 1041991 h 1765005"/>
              <a:gd name="connsiteX11" fmla="*/ 723014 w 3466214"/>
              <a:gd name="connsiteY11" fmla="*/ 1063256 h 1765005"/>
              <a:gd name="connsiteX12" fmla="*/ 935665 w 3466214"/>
              <a:gd name="connsiteY12" fmla="*/ 1169582 h 1765005"/>
              <a:gd name="connsiteX13" fmla="*/ 1020726 w 3466214"/>
              <a:gd name="connsiteY13" fmla="*/ 1212112 h 1765005"/>
              <a:gd name="connsiteX14" fmla="*/ 1084521 w 3466214"/>
              <a:gd name="connsiteY14" fmla="*/ 1254642 h 1765005"/>
              <a:gd name="connsiteX15" fmla="*/ 1169582 w 3466214"/>
              <a:gd name="connsiteY15" fmla="*/ 1275907 h 1765005"/>
              <a:gd name="connsiteX16" fmla="*/ 1233377 w 3466214"/>
              <a:gd name="connsiteY16" fmla="*/ 1297172 h 1765005"/>
              <a:gd name="connsiteX17" fmla="*/ 1318437 w 3466214"/>
              <a:gd name="connsiteY17" fmla="*/ 1339703 h 1765005"/>
              <a:gd name="connsiteX18" fmla="*/ 1424763 w 3466214"/>
              <a:gd name="connsiteY18" fmla="*/ 1382233 h 1765005"/>
              <a:gd name="connsiteX19" fmla="*/ 1658679 w 3466214"/>
              <a:gd name="connsiteY19" fmla="*/ 1467293 h 1765005"/>
              <a:gd name="connsiteX20" fmla="*/ 1658679 w 3466214"/>
              <a:gd name="connsiteY20" fmla="*/ 1467293 h 1765005"/>
              <a:gd name="connsiteX21" fmla="*/ 1722475 w 3466214"/>
              <a:gd name="connsiteY21" fmla="*/ 1488558 h 1765005"/>
              <a:gd name="connsiteX22" fmla="*/ 2806996 w 3466214"/>
              <a:gd name="connsiteY22" fmla="*/ 1509824 h 1765005"/>
              <a:gd name="connsiteX23" fmla="*/ 2998382 w 3466214"/>
              <a:gd name="connsiteY23" fmla="*/ 1573619 h 1765005"/>
              <a:gd name="connsiteX24" fmla="*/ 3062177 w 3466214"/>
              <a:gd name="connsiteY24" fmla="*/ 1594884 h 1765005"/>
              <a:gd name="connsiteX25" fmla="*/ 3232298 w 3466214"/>
              <a:gd name="connsiteY25" fmla="*/ 1658679 h 1765005"/>
              <a:gd name="connsiteX26" fmla="*/ 3402419 w 3466214"/>
              <a:gd name="connsiteY26" fmla="*/ 1743740 h 1765005"/>
              <a:gd name="connsiteX27" fmla="*/ 3466214 w 3466214"/>
              <a:gd name="connsiteY27" fmla="*/ 1765005 h 1765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466214" h="1765005">
                <a:moveTo>
                  <a:pt x="63796" y="0"/>
                </a:moveTo>
                <a:lnTo>
                  <a:pt x="21265" y="127591"/>
                </a:lnTo>
                <a:lnTo>
                  <a:pt x="0" y="191386"/>
                </a:lnTo>
                <a:cubicBezTo>
                  <a:pt x="7088" y="276447"/>
                  <a:pt x="4525" y="362870"/>
                  <a:pt x="21265" y="446568"/>
                </a:cubicBezTo>
                <a:cubicBezTo>
                  <a:pt x="26277" y="471629"/>
                  <a:pt x="51116" y="488173"/>
                  <a:pt x="63796" y="510363"/>
                </a:cubicBezTo>
                <a:cubicBezTo>
                  <a:pt x="138437" y="640985"/>
                  <a:pt x="66206" y="555304"/>
                  <a:pt x="170121" y="659219"/>
                </a:cubicBezTo>
                <a:cubicBezTo>
                  <a:pt x="177209" y="680484"/>
                  <a:pt x="178357" y="704774"/>
                  <a:pt x="191386" y="723014"/>
                </a:cubicBezTo>
                <a:cubicBezTo>
                  <a:pt x="254456" y="811311"/>
                  <a:pt x="259560" y="802446"/>
                  <a:pt x="340242" y="829340"/>
                </a:cubicBezTo>
                <a:cubicBezTo>
                  <a:pt x="462418" y="951515"/>
                  <a:pt x="399018" y="919814"/>
                  <a:pt x="510363" y="956931"/>
                </a:cubicBezTo>
                <a:cubicBezTo>
                  <a:pt x="531628" y="978196"/>
                  <a:pt x="548047" y="1005806"/>
                  <a:pt x="574158" y="1020726"/>
                </a:cubicBezTo>
                <a:cubicBezTo>
                  <a:pt x="599534" y="1035226"/>
                  <a:pt x="631117" y="1033962"/>
                  <a:pt x="659219" y="1041991"/>
                </a:cubicBezTo>
                <a:cubicBezTo>
                  <a:pt x="680772" y="1048149"/>
                  <a:pt x="701749" y="1056168"/>
                  <a:pt x="723014" y="1063256"/>
                </a:cubicBezTo>
                <a:cubicBezTo>
                  <a:pt x="928901" y="1217669"/>
                  <a:pt x="666984" y="1035243"/>
                  <a:pt x="935665" y="1169582"/>
                </a:cubicBezTo>
                <a:cubicBezTo>
                  <a:pt x="964019" y="1183759"/>
                  <a:pt x="993202" y="1196384"/>
                  <a:pt x="1020726" y="1212112"/>
                </a:cubicBezTo>
                <a:cubicBezTo>
                  <a:pt x="1042916" y="1224792"/>
                  <a:pt x="1061030" y="1244575"/>
                  <a:pt x="1084521" y="1254642"/>
                </a:cubicBezTo>
                <a:cubicBezTo>
                  <a:pt x="1111384" y="1266155"/>
                  <a:pt x="1141480" y="1267878"/>
                  <a:pt x="1169582" y="1275907"/>
                </a:cubicBezTo>
                <a:cubicBezTo>
                  <a:pt x="1191135" y="1282065"/>
                  <a:pt x="1212774" y="1288342"/>
                  <a:pt x="1233377" y="1297172"/>
                </a:cubicBezTo>
                <a:cubicBezTo>
                  <a:pt x="1262514" y="1309659"/>
                  <a:pt x="1289469" y="1326828"/>
                  <a:pt x="1318437" y="1339703"/>
                </a:cubicBezTo>
                <a:cubicBezTo>
                  <a:pt x="1353319" y="1355206"/>
                  <a:pt x="1390621" y="1365162"/>
                  <a:pt x="1424763" y="1382233"/>
                </a:cubicBezTo>
                <a:cubicBezTo>
                  <a:pt x="1612148" y="1475925"/>
                  <a:pt x="1292334" y="1375707"/>
                  <a:pt x="1658679" y="1467293"/>
                </a:cubicBezTo>
                <a:lnTo>
                  <a:pt x="1658679" y="1467293"/>
                </a:lnTo>
                <a:cubicBezTo>
                  <a:pt x="1679944" y="1474381"/>
                  <a:pt x="1700075" y="1487728"/>
                  <a:pt x="1722475" y="1488558"/>
                </a:cubicBezTo>
                <a:cubicBezTo>
                  <a:pt x="2083804" y="1501941"/>
                  <a:pt x="2445489" y="1502735"/>
                  <a:pt x="2806996" y="1509824"/>
                </a:cubicBezTo>
                <a:lnTo>
                  <a:pt x="2998382" y="1573619"/>
                </a:lnTo>
                <a:cubicBezTo>
                  <a:pt x="3019647" y="1580707"/>
                  <a:pt x="3042128" y="1584860"/>
                  <a:pt x="3062177" y="1594884"/>
                </a:cubicBezTo>
                <a:cubicBezTo>
                  <a:pt x="3173378" y="1650484"/>
                  <a:pt x="3116483" y="1629726"/>
                  <a:pt x="3232298" y="1658679"/>
                </a:cubicBezTo>
                <a:cubicBezTo>
                  <a:pt x="3289005" y="1687033"/>
                  <a:pt x="3342272" y="1723691"/>
                  <a:pt x="3402419" y="1743740"/>
                </a:cubicBezTo>
                <a:lnTo>
                  <a:pt x="3466214" y="1765005"/>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Freeform 75"/>
          <p:cNvSpPr/>
          <p:nvPr/>
        </p:nvSpPr>
        <p:spPr>
          <a:xfrm>
            <a:off x="721864" y="2019189"/>
            <a:ext cx="6529541" cy="5104625"/>
          </a:xfrm>
          <a:custGeom>
            <a:avLst/>
            <a:gdLst>
              <a:gd name="connsiteX0" fmla="*/ 2935736 w 6529541"/>
              <a:gd name="connsiteY0" fmla="*/ 234913 h 5104625"/>
              <a:gd name="connsiteX1" fmla="*/ 2999531 w 6529541"/>
              <a:gd name="connsiteY1" fmla="*/ 362504 h 5104625"/>
              <a:gd name="connsiteX2" fmla="*/ 2978266 w 6529541"/>
              <a:gd name="connsiteY2" fmla="*/ 872867 h 5104625"/>
              <a:gd name="connsiteX3" fmla="*/ 2957001 w 6529541"/>
              <a:gd name="connsiteY3" fmla="*/ 1021723 h 5104625"/>
              <a:gd name="connsiteX4" fmla="*/ 2893206 w 6529541"/>
              <a:gd name="connsiteY4" fmla="*/ 1064253 h 5104625"/>
              <a:gd name="connsiteX5" fmla="*/ 2404108 w 6529541"/>
              <a:gd name="connsiteY5" fmla="*/ 1128048 h 5104625"/>
              <a:gd name="connsiteX6" fmla="*/ 1532238 w 6529541"/>
              <a:gd name="connsiteY6" fmla="*/ 1149313 h 5104625"/>
              <a:gd name="connsiteX7" fmla="*/ 1362117 w 6529541"/>
              <a:gd name="connsiteY7" fmla="*/ 1213109 h 5104625"/>
              <a:gd name="connsiteX8" fmla="*/ 1298322 w 6529541"/>
              <a:gd name="connsiteY8" fmla="*/ 1255639 h 5104625"/>
              <a:gd name="connsiteX9" fmla="*/ 1234527 w 6529541"/>
              <a:gd name="connsiteY9" fmla="*/ 1340699 h 5104625"/>
              <a:gd name="connsiteX10" fmla="*/ 1170731 w 6529541"/>
              <a:gd name="connsiteY10" fmla="*/ 1404495 h 5104625"/>
              <a:gd name="connsiteX11" fmla="*/ 1085671 w 6529541"/>
              <a:gd name="connsiteY11" fmla="*/ 1532085 h 5104625"/>
              <a:gd name="connsiteX12" fmla="*/ 1064406 w 6529541"/>
              <a:gd name="connsiteY12" fmla="*/ 1617146 h 5104625"/>
              <a:gd name="connsiteX13" fmla="*/ 1021876 w 6529541"/>
              <a:gd name="connsiteY13" fmla="*/ 1680941 h 5104625"/>
              <a:gd name="connsiteX14" fmla="*/ 1000610 w 6529541"/>
              <a:gd name="connsiteY14" fmla="*/ 1766002 h 5104625"/>
              <a:gd name="connsiteX15" fmla="*/ 936815 w 6529541"/>
              <a:gd name="connsiteY15" fmla="*/ 1808532 h 5104625"/>
              <a:gd name="connsiteX16" fmla="*/ 1021876 w 6529541"/>
              <a:gd name="connsiteY16" fmla="*/ 2170039 h 5104625"/>
              <a:gd name="connsiteX17" fmla="*/ 1213262 w 6529541"/>
              <a:gd name="connsiteY17" fmla="*/ 2255099 h 5104625"/>
              <a:gd name="connsiteX18" fmla="*/ 1255792 w 6529541"/>
              <a:gd name="connsiteY18" fmla="*/ 2297630 h 5104625"/>
              <a:gd name="connsiteX19" fmla="*/ 1085671 w 6529541"/>
              <a:gd name="connsiteY19" fmla="*/ 2403955 h 5104625"/>
              <a:gd name="connsiteX20" fmla="*/ 1000610 w 6529541"/>
              <a:gd name="connsiteY20" fmla="*/ 2489016 h 5104625"/>
              <a:gd name="connsiteX21" fmla="*/ 851755 w 6529541"/>
              <a:gd name="connsiteY21" fmla="*/ 2595341 h 5104625"/>
              <a:gd name="connsiteX22" fmla="*/ 787959 w 6529541"/>
              <a:gd name="connsiteY22" fmla="*/ 2680402 h 5104625"/>
              <a:gd name="connsiteX23" fmla="*/ 702899 w 6529541"/>
              <a:gd name="connsiteY23" fmla="*/ 2744197 h 5104625"/>
              <a:gd name="connsiteX24" fmla="*/ 639103 w 6529541"/>
              <a:gd name="connsiteY24" fmla="*/ 2807992 h 5104625"/>
              <a:gd name="connsiteX25" fmla="*/ 532778 w 6529541"/>
              <a:gd name="connsiteY25" fmla="*/ 2978113 h 5104625"/>
              <a:gd name="connsiteX26" fmla="*/ 490248 w 6529541"/>
              <a:gd name="connsiteY26" fmla="*/ 3041909 h 5104625"/>
              <a:gd name="connsiteX27" fmla="*/ 320127 w 6529541"/>
              <a:gd name="connsiteY27" fmla="*/ 3339620 h 5104625"/>
              <a:gd name="connsiteX28" fmla="*/ 213801 w 6529541"/>
              <a:gd name="connsiteY28" fmla="*/ 3594802 h 5104625"/>
              <a:gd name="connsiteX29" fmla="*/ 171271 w 6529541"/>
              <a:gd name="connsiteY29" fmla="*/ 3722392 h 5104625"/>
              <a:gd name="connsiteX30" fmla="*/ 128741 w 6529541"/>
              <a:gd name="connsiteY30" fmla="*/ 3764923 h 5104625"/>
              <a:gd name="connsiteX31" fmla="*/ 86210 w 6529541"/>
              <a:gd name="connsiteY31" fmla="*/ 3849983 h 5104625"/>
              <a:gd name="connsiteX32" fmla="*/ 64945 w 6529541"/>
              <a:gd name="connsiteY32" fmla="*/ 3935044 h 5104625"/>
              <a:gd name="connsiteX33" fmla="*/ 22415 w 6529541"/>
              <a:gd name="connsiteY33" fmla="*/ 4020104 h 5104625"/>
              <a:gd name="connsiteX34" fmla="*/ 86210 w 6529541"/>
              <a:gd name="connsiteY34" fmla="*/ 3956309 h 5104625"/>
              <a:gd name="connsiteX35" fmla="*/ 171271 w 6529541"/>
              <a:gd name="connsiteY35" fmla="*/ 3913778 h 5104625"/>
              <a:gd name="connsiteX36" fmla="*/ 235066 w 6529541"/>
              <a:gd name="connsiteY36" fmla="*/ 3849983 h 5104625"/>
              <a:gd name="connsiteX37" fmla="*/ 277596 w 6529541"/>
              <a:gd name="connsiteY37" fmla="*/ 3786188 h 5104625"/>
              <a:gd name="connsiteX38" fmla="*/ 383922 w 6529541"/>
              <a:gd name="connsiteY38" fmla="*/ 3764923 h 5104625"/>
              <a:gd name="connsiteX39" fmla="*/ 554043 w 6529541"/>
              <a:gd name="connsiteY39" fmla="*/ 3509741 h 5104625"/>
              <a:gd name="connsiteX40" fmla="*/ 596573 w 6529541"/>
              <a:gd name="connsiteY40" fmla="*/ 3424681 h 5104625"/>
              <a:gd name="connsiteX41" fmla="*/ 617838 w 6529541"/>
              <a:gd name="connsiteY41" fmla="*/ 3126969 h 5104625"/>
              <a:gd name="connsiteX42" fmla="*/ 639103 w 6529541"/>
              <a:gd name="connsiteY42" fmla="*/ 3063174 h 5104625"/>
              <a:gd name="connsiteX43" fmla="*/ 702899 w 6529541"/>
              <a:gd name="connsiteY43" fmla="*/ 3041909 h 5104625"/>
              <a:gd name="connsiteX44" fmla="*/ 724164 w 6529541"/>
              <a:gd name="connsiteY44" fmla="*/ 2956848 h 5104625"/>
              <a:gd name="connsiteX45" fmla="*/ 851755 w 6529541"/>
              <a:gd name="connsiteY45" fmla="*/ 2914318 h 5104625"/>
              <a:gd name="connsiteX46" fmla="*/ 915550 w 6529541"/>
              <a:gd name="connsiteY46" fmla="*/ 2871788 h 5104625"/>
              <a:gd name="connsiteX47" fmla="*/ 1064406 w 6529541"/>
              <a:gd name="connsiteY47" fmla="*/ 2829258 h 5104625"/>
              <a:gd name="connsiteX48" fmla="*/ 1213262 w 6529541"/>
              <a:gd name="connsiteY48" fmla="*/ 2722932 h 5104625"/>
              <a:gd name="connsiteX49" fmla="*/ 1277057 w 6529541"/>
              <a:gd name="connsiteY49" fmla="*/ 2701667 h 5104625"/>
              <a:gd name="connsiteX50" fmla="*/ 1319587 w 6529541"/>
              <a:gd name="connsiteY50" fmla="*/ 2637871 h 5104625"/>
              <a:gd name="connsiteX51" fmla="*/ 1340852 w 6529541"/>
              <a:gd name="connsiteY51" fmla="*/ 2574076 h 5104625"/>
              <a:gd name="connsiteX52" fmla="*/ 1383383 w 6529541"/>
              <a:gd name="connsiteY52" fmla="*/ 2531546 h 5104625"/>
              <a:gd name="connsiteX53" fmla="*/ 1468443 w 6529541"/>
              <a:gd name="connsiteY53" fmla="*/ 2552811 h 5104625"/>
              <a:gd name="connsiteX54" fmla="*/ 1532238 w 6529541"/>
              <a:gd name="connsiteY54" fmla="*/ 2616606 h 5104625"/>
              <a:gd name="connsiteX55" fmla="*/ 1638564 w 6529541"/>
              <a:gd name="connsiteY55" fmla="*/ 2680402 h 5104625"/>
              <a:gd name="connsiteX56" fmla="*/ 1659829 w 6529541"/>
              <a:gd name="connsiteY56" fmla="*/ 2765462 h 5104625"/>
              <a:gd name="connsiteX57" fmla="*/ 1829950 w 6529541"/>
              <a:gd name="connsiteY57" fmla="*/ 3063174 h 5104625"/>
              <a:gd name="connsiteX58" fmla="*/ 1957541 w 6529541"/>
              <a:gd name="connsiteY58" fmla="*/ 3339620 h 5104625"/>
              <a:gd name="connsiteX59" fmla="*/ 2000071 w 6529541"/>
              <a:gd name="connsiteY59" fmla="*/ 3403416 h 5104625"/>
              <a:gd name="connsiteX60" fmla="*/ 2191457 w 6529541"/>
              <a:gd name="connsiteY60" fmla="*/ 3764923 h 5104625"/>
              <a:gd name="connsiteX61" fmla="*/ 2212722 w 6529541"/>
              <a:gd name="connsiteY61" fmla="*/ 3892513 h 5104625"/>
              <a:gd name="connsiteX62" fmla="*/ 2340313 w 6529541"/>
              <a:gd name="connsiteY62" fmla="*/ 4147695 h 5104625"/>
              <a:gd name="connsiteX63" fmla="*/ 2404108 w 6529541"/>
              <a:gd name="connsiteY63" fmla="*/ 4296551 h 5104625"/>
              <a:gd name="connsiteX64" fmla="*/ 2425373 w 6529541"/>
              <a:gd name="connsiteY64" fmla="*/ 4381611 h 5104625"/>
              <a:gd name="connsiteX65" fmla="*/ 2446638 w 6529541"/>
              <a:gd name="connsiteY65" fmla="*/ 4445406 h 5104625"/>
              <a:gd name="connsiteX66" fmla="*/ 2382843 w 6529541"/>
              <a:gd name="connsiteY66" fmla="*/ 4466671 h 5104625"/>
              <a:gd name="connsiteX67" fmla="*/ 2425373 w 6529541"/>
              <a:gd name="connsiteY67" fmla="*/ 4317816 h 5104625"/>
              <a:gd name="connsiteX68" fmla="*/ 2489169 w 6529541"/>
              <a:gd name="connsiteY68" fmla="*/ 4020104 h 5104625"/>
              <a:gd name="connsiteX69" fmla="*/ 2467903 w 6529541"/>
              <a:gd name="connsiteY69" fmla="*/ 3637332 h 5104625"/>
              <a:gd name="connsiteX70" fmla="*/ 2510434 w 6529541"/>
              <a:gd name="connsiteY70" fmla="*/ 3084439 h 5104625"/>
              <a:gd name="connsiteX71" fmla="*/ 2531699 w 6529541"/>
              <a:gd name="connsiteY71" fmla="*/ 2722932 h 5104625"/>
              <a:gd name="connsiteX72" fmla="*/ 2552964 w 6529541"/>
              <a:gd name="connsiteY72" fmla="*/ 2637871 h 5104625"/>
              <a:gd name="connsiteX73" fmla="*/ 2574229 w 6529541"/>
              <a:gd name="connsiteY73" fmla="*/ 2510281 h 5104625"/>
              <a:gd name="connsiteX74" fmla="*/ 2638024 w 6529541"/>
              <a:gd name="connsiteY74" fmla="*/ 2446485 h 5104625"/>
              <a:gd name="connsiteX75" fmla="*/ 2680555 w 6529541"/>
              <a:gd name="connsiteY75" fmla="*/ 2382690 h 5104625"/>
              <a:gd name="connsiteX76" fmla="*/ 2744350 w 6529541"/>
              <a:gd name="connsiteY76" fmla="*/ 2318895 h 5104625"/>
              <a:gd name="connsiteX77" fmla="*/ 2808145 w 6529541"/>
              <a:gd name="connsiteY77" fmla="*/ 2191304 h 5104625"/>
              <a:gd name="connsiteX78" fmla="*/ 2850676 w 6529541"/>
              <a:gd name="connsiteY78" fmla="*/ 2148774 h 5104625"/>
              <a:gd name="connsiteX79" fmla="*/ 2893206 w 6529541"/>
              <a:gd name="connsiteY79" fmla="*/ 2084978 h 5104625"/>
              <a:gd name="connsiteX80" fmla="*/ 2999531 w 6529541"/>
              <a:gd name="connsiteY80" fmla="*/ 2127509 h 5104625"/>
              <a:gd name="connsiteX81" fmla="*/ 3127122 w 6529541"/>
              <a:gd name="connsiteY81" fmla="*/ 2212569 h 5104625"/>
              <a:gd name="connsiteX82" fmla="*/ 3190917 w 6529541"/>
              <a:gd name="connsiteY82" fmla="*/ 2255099 h 5104625"/>
              <a:gd name="connsiteX83" fmla="*/ 3254713 w 6529541"/>
              <a:gd name="connsiteY83" fmla="*/ 2276364 h 5104625"/>
              <a:gd name="connsiteX84" fmla="*/ 3318508 w 6529541"/>
              <a:gd name="connsiteY84" fmla="*/ 2361425 h 5104625"/>
              <a:gd name="connsiteX85" fmla="*/ 3552424 w 6529541"/>
              <a:gd name="connsiteY85" fmla="*/ 2467751 h 5104625"/>
              <a:gd name="connsiteX86" fmla="*/ 3594955 w 6529541"/>
              <a:gd name="connsiteY86" fmla="*/ 3403416 h 5104625"/>
              <a:gd name="connsiteX87" fmla="*/ 3616220 w 6529541"/>
              <a:gd name="connsiteY87" fmla="*/ 3531006 h 5104625"/>
              <a:gd name="connsiteX88" fmla="*/ 3637485 w 6529541"/>
              <a:gd name="connsiteY88" fmla="*/ 3594802 h 5104625"/>
              <a:gd name="connsiteX89" fmla="*/ 3658750 w 6529541"/>
              <a:gd name="connsiteY89" fmla="*/ 3743658 h 5104625"/>
              <a:gd name="connsiteX90" fmla="*/ 3616220 w 6529541"/>
              <a:gd name="connsiteY90" fmla="*/ 3807453 h 5104625"/>
              <a:gd name="connsiteX91" fmla="*/ 3701280 w 6529541"/>
              <a:gd name="connsiteY91" fmla="*/ 3956309 h 5104625"/>
              <a:gd name="connsiteX92" fmla="*/ 3722545 w 6529541"/>
              <a:gd name="connsiteY92" fmla="*/ 4041369 h 5104625"/>
              <a:gd name="connsiteX93" fmla="*/ 3786341 w 6529541"/>
              <a:gd name="connsiteY93" fmla="*/ 4126430 h 5104625"/>
              <a:gd name="connsiteX94" fmla="*/ 3828871 w 6529541"/>
              <a:gd name="connsiteY94" fmla="*/ 4275285 h 5104625"/>
              <a:gd name="connsiteX95" fmla="*/ 3935196 w 6529541"/>
              <a:gd name="connsiteY95" fmla="*/ 4360346 h 5104625"/>
              <a:gd name="connsiteX96" fmla="*/ 3977727 w 6529541"/>
              <a:gd name="connsiteY96" fmla="*/ 4424141 h 5104625"/>
              <a:gd name="connsiteX97" fmla="*/ 4041522 w 6529541"/>
              <a:gd name="connsiteY97" fmla="*/ 4572997 h 5104625"/>
              <a:gd name="connsiteX98" fmla="*/ 4105317 w 6529541"/>
              <a:gd name="connsiteY98" fmla="*/ 4658058 h 5104625"/>
              <a:gd name="connsiteX99" fmla="*/ 4254173 w 6529541"/>
              <a:gd name="connsiteY99" fmla="*/ 4870709 h 5104625"/>
              <a:gd name="connsiteX100" fmla="*/ 4339234 w 6529541"/>
              <a:gd name="connsiteY100" fmla="*/ 5040830 h 5104625"/>
              <a:gd name="connsiteX101" fmla="*/ 4360499 w 6529541"/>
              <a:gd name="connsiteY101" fmla="*/ 5104625 h 5104625"/>
              <a:gd name="connsiteX102" fmla="*/ 4317969 w 6529541"/>
              <a:gd name="connsiteY102" fmla="*/ 5040830 h 5104625"/>
              <a:gd name="connsiteX103" fmla="*/ 4360499 w 6529541"/>
              <a:gd name="connsiteY103" fmla="*/ 4806913 h 5104625"/>
              <a:gd name="connsiteX104" fmla="*/ 4381764 w 6529541"/>
              <a:gd name="connsiteY104" fmla="*/ 4721853 h 5104625"/>
              <a:gd name="connsiteX105" fmla="*/ 4360499 w 6529541"/>
              <a:gd name="connsiteY105" fmla="*/ 3679862 h 5104625"/>
              <a:gd name="connsiteX106" fmla="*/ 4381764 w 6529541"/>
              <a:gd name="connsiteY106" fmla="*/ 3552271 h 5104625"/>
              <a:gd name="connsiteX107" fmla="*/ 4424294 w 6529541"/>
              <a:gd name="connsiteY107" fmla="*/ 3488476 h 5104625"/>
              <a:gd name="connsiteX108" fmla="*/ 4488089 w 6529541"/>
              <a:gd name="connsiteY108" fmla="*/ 3084439 h 5104625"/>
              <a:gd name="connsiteX109" fmla="*/ 4509355 w 6529541"/>
              <a:gd name="connsiteY109" fmla="*/ 3020644 h 5104625"/>
              <a:gd name="connsiteX110" fmla="*/ 4530620 w 6529541"/>
              <a:gd name="connsiteY110" fmla="*/ 2914318 h 5104625"/>
              <a:gd name="connsiteX111" fmla="*/ 4488089 w 6529541"/>
              <a:gd name="connsiteY111" fmla="*/ 2382690 h 5104625"/>
              <a:gd name="connsiteX112" fmla="*/ 4530620 w 6529541"/>
              <a:gd name="connsiteY112" fmla="*/ 2340160 h 5104625"/>
              <a:gd name="connsiteX113" fmla="*/ 4722006 w 6529541"/>
              <a:gd name="connsiteY113" fmla="*/ 2425220 h 5104625"/>
              <a:gd name="connsiteX114" fmla="*/ 5104778 w 6529541"/>
              <a:gd name="connsiteY114" fmla="*/ 2744197 h 5104625"/>
              <a:gd name="connsiteX115" fmla="*/ 5147308 w 6529541"/>
              <a:gd name="connsiteY115" fmla="*/ 2807992 h 5104625"/>
              <a:gd name="connsiteX116" fmla="*/ 5317429 w 6529541"/>
              <a:gd name="connsiteY116" fmla="*/ 2999378 h 5104625"/>
              <a:gd name="connsiteX117" fmla="*/ 5402489 w 6529541"/>
              <a:gd name="connsiteY117" fmla="*/ 3169499 h 5104625"/>
              <a:gd name="connsiteX118" fmla="*/ 5572610 w 6529541"/>
              <a:gd name="connsiteY118" fmla="*/ 3360885 h 5104625"/>
              <a:gd name="connsiteX119" fmla="*/ 5615141 w 6529541"/>
              <a:gd name="connsiteY119" fmla="*/ 3509741 h 5104625"/>
              <a:gd name="connsiteX120" fmla="*/ 5657671 w 6529541"/>
              <a:gd name="connsiteY120" fmla="*/ 3871248 h 5104625"/>
              <a:gd name="connsiteX121" fmla="*/ 5678936 w 6529541"/>
              <a:gd name="connsiteY121" fmla="*/ 3977574 h 5104625"/>
              <a:gd name="connsiteX122" fmla="*/ 5742731 w 6529541"/>
              <a:gd name="connsiteY122" fmla="*/ 4083899 h 5104625"/>
              <a:gd name="connsiteX123" fmla="*/ 5785262 w 6529541"/>
              <a:gd name="connsiteY123" fmla="*/ 4168960 h 5104625"/>
              <a:gd name="connsiteX124" fmla="*/ 5849057 w 6529541"/>
              <a:gd name="connsiteY124" fmla="*/ 4254020 h 5104625"/>
              <a:gd name="connsiteX125" fmla="*/ 5912852 w 6529541"/>
              <a:gd name="connsiteY125" fmla="*/ 4360346 h 5104625"/>
              <a:gd name="connsiteX126" fmla="*/ 5955383 w 6529541"/>
              <a:gd name="connsiteY126" fmla="*/ 4445406 h 5104625"/>
              <a:gd name="connsiteX127" fmla="*/ 5997913 w 6529541"/>
              <a:gd name="connsiteY127" fmla="*/ 4487937 h 5104625"/>
              <a:gd name="connsiteX128" fmla="*/ 6082973 w 6529541"/>
              <a:gd name="connsiteY128" fmla="*/ 4615527 h 5104625"/>
              <a:gd name="connsiteX129" fmla="*/ 6146769 w 6529541"/>
              <a:gd name="connsiteY129" fmla="*/ 4721853 h 5104625"/>
              <a:gd name="connsiteX130" fmla="*/ 6295624 w 6529541"/>
              <a:gd name="connsiteY130" fmla="*/ 4913239 h 5104625"/>
              <a:gd name="connsiteX131" fmla="*/ 6316889 w 6529541"/>
              <a:gd name="connsiteY131" fmla="*/ 4806913 h 5104625"/>
              <a:gd name="connsiteX132" fmla="*/ 6401950 w 6529541"/>
              <a:gd name="connsiteY132" fmla="*/ 4679323 h 5104625"/>
              <a:gd name="connsiteX133" fmla="*/ 6487010 w 6529541"/>
              <a:gd name="connsiteY133" fmla="*/ 4530467 h 5104625"/>
              <a:gd name="connsiteX134" fmla="*/ 6508276 w 6529541"/>
              <a:gd name="connsiteY134" fmla="*/ 4317816 h 5104625"/>
              <a:gd name="connsiteX135" fmla="*/ 6529541 w 6529541"/>
              <a:gd name="connsiteY135" fmla="*/ 4254020 h 5104625"/>
              <a:gd name="connsiteX136" fmla="*/ 6465745 w 6529541"/>
              <a:gd name="connsiteY136" fmla="*/ 3913778 h 5104625"/>
              <a:gd name="connsiteX137" fmla="*/ 6423215 w 6529541"/>
              <a:gd name="connsiteY137" fmla="*/ 3764923 h 5104625"/>
              <a:gd name="connsiteX138" fmla="*/ 6380685 w 6529541"/>
              <a:gd name="connsiteY138" fmla="*/ 3701127 h 5104625"/>
              <a:gd name="connsiteX139" fmla="*/ 6423215 w 6529541"/>
              <a:gd name="connsiteY139" fmla="*/ 3637332 h 5104625"/>
              <a:gd name="connsiteX140" fmla="*/ 6380685 w 6529541"/>
              <a:gd name="connsiteY140" fmla="*/ 3573537 h 5104625"/>
              <a:gd name="connsiteX141" fmla="*/ 6359420 w 6529541"/>
              <a:gd name="connsiteY141" fmla="*/ 3488476 h 5104625"/>
              <a:gd name="connsiteX142" fmla="*/ 6295624 w 6529541"/>
              <a:gd name="connsiteY142" fmla="*/ 3169499 h 5104625"/>
              <a:gd name="connsiteX143" fmla="*/ 6253094 w 6529541"/>
              <a:gd name="connsiteY143" fmla="*/ 3020644 h 5104625"/>
              <a:gd name="connsiteX144" fmla="*/ 6210564 w 6529541"/>
              <a:gd name="connsiteY144" fmla="*/ 2978113 h 5104625"/>
              <a:gd name="connsiteX145" fmla="*/ 6210564 w 6529541"/>
              <a:gd name="connsiteY145" fmla="*/ 2063713 h 5104625"/>
              <a:gd name="connsiteX146" fmla="*/ 6104238 w 6529541"/>
              <a:gd name="connsiteY146" fmla="*/ 1936123 h 5104625"/>
              <a:gd name="connsiteX147" fmla="*/ 5997913 w 6529541"/>
              <a:gd name="connsiteY147" fmla="*/ 1829797 h 5104625"/>
              <a:gd name="connsiteX148" fmla="*/ 5912852 w 6529541"/>
              <a:gd name="connsiteY148" fmla="*/ 1744737 h 5104625"/>
              <a:gd name="connsiteX149" fmla="*/ 5870322 w 6529541"/>
              <a:gd name="connsiteY149" fmla="*/ 1702206 h 5104625"/>
              <a:gd name="connsiteX150" fmla="*/ 5827792 w 6529541"/>
              <a:gd name="connsiteY150" fmla="*/ 1617146 h 5104625"/>
              <a:gd name="connsiteX151" fmla="*/ 5763996 w 6529541"/>
              <a:gd name="connsiteY151" fmla="*/ 1595881 h 5104625"/>
              <a:gd name="connsiteX152" fmla="*/ 5700201 w 6529541"/>
              <a:gd name="connsiteY152" fmla="*/ 1553351 h 5104625"/>
              <a:gd name="connsiteX153" fmla="*/ 5593876 w 6529541"/>
              <a:gd name="connsiteY153" fmla="*/ 1468290 h 5104625"/>
              <a:gd name="connsiteX154" fmla="*/ 5530080 w 6529541"/>
              <a:gd name="connsiteY154" fmla="*/ 1447025 h 5104625"/>
              <a:gd name="connsiteX155" fmla="*/ 5402489 w 6529541"/>
              <a:gd name="connsiteY155" fmla="*/ 1361964 h 5104625"/>
              <a:gd name="connsiteX156" fmla="*/ 5274899 w 6529541"/>
              <a:gd name="connsiteY156" fmla="*/ 1255639 h 5104625"/>
              <a:gd name="connsiteX157" fmla="*/ 5168573 w 6529541"/>
              <a:gd name="connsiteY157" fmla="*/ 1234374 h 5104625"/>
              <a:gd name="connsiteX158" fmla="*/ 5104778 w 6529541"/>
              <a:gd name="connsiteY158" fmla="*/ 1191844 h 5104625"/>
              <a:gd name="connsiteX159" fmla="*/ 5019717 w 6529541"/>
              <a:gd name="connsiteY159" fmla="*/ 1106783 h 5104625"/>
              <a:gd name="connsiteX160" fmla="*/ 4955922 w 6529541"/>
              <a:gd name="connsiteY160" fmla="*/ 1085518 h 5104625"/>
              <a:gd name="connsiteX161" fmla="*/ 4913392 w 6529541"/>
              <a:gd name="connsiteY161" fmla="*/ 957927 h 5104625"/>
              <a:gd name="connsiteX162" fmla="*/ 4870862 w 6529541"/>
              <a:gd name="connsiteY162" fmla="*/ 872867 h 5104625"/>
              <a:gd name="connsiteX163" fmla="*/ 4849596 w 6529541"/>
              <a:gd name="connsiteY163" fmla="*/ 787806 h 5104625"/>
              <a:gd name="connsiteX164" fmla="*/ 4828331 w 6529541"/>
              <a:gd name="connsiteY164" fmla="*/ 724011 h 5104625"/>
              <a:gd name="connsiteX165" fmla="*/ 4849596 w 6529541"/>
              <a:gd name="connsiteY165" fmla="*/ 22262 h 5104625"/>
              <a:gd name="connsiteX166" fmla="*/ 4913392 w 6529541"/>
              <a:gd name="connsiteY166" fmla="*/ 997 h 5104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Lst>
            <a:rect l="l" t="t" r="r" b="b"/>
            <a:pathLst>
              <a:path w="6529541" h="5104625">
                <a:moveTo>
                  <a:pt x="2935736" y="234913"/>
                </a:moveTo>
                <a:cubicBezTo>
                  <a:pt x="2957238" y="267167"/>
                  <a:pt x="2999531" y="318484"/>
                  <a:pt x="2999531" y="362504"/>
                </a:cubicBezTo>
                <a:cubicBezTo>
                  <a:pt x="2999531" y="532773"/>
                  <a:pt x="2989228" y="702952"/>
                  <a:pt x="2978266" y="872867"/>
                </a:cubicBezTo>
                <a:cubicBezTo>
                  <a:pt x="2975039" y="922885"/>
                  <a:pt x="2977358" y="975921"/>
                  <a:pt x="2957001" y="1021723"/>
                </a:cubicBezTo>
                <a:cubicBezTo>
                  <a:pt x="2946621" y="1045078"/>
                  <a:pt x="2916561" y="1053873"/>
                  <a:pt x="2893206" y="1064253"/>
                </a:cubicBezTo>
                <a:cubicBezTo>
                  <a:pt x="2725675" y="1138711"/>
                  <a:pt x="2609565" y="1120963"/>
                  <a:pt x="2404108" y="1128048"/>
                </a:cubicBezTo>
                <a:cubicBezTo>
                  <a:pt x="2113571" y="1138066"/>
                  <a:pt x="1822861" y="1142225"/>
                  <a:pt x="1532238" y="1149313"/>
                </a:cubicBezTo>
                <a:cubicBezTo>
                  <a:pt x="1439205" y="1172571"/>
                  <a:pt x="1448608" y="1163685"/>
                  <a:pt x="1362117" y="1213109"/>
                </a:cubicBezTo>
                <a:cubicBezTo>
                  <a:pt x="1339927" y="1225789"/>
                  <a:pt x="1316394" y="1237567"/>
                  <a:pt x="1298322" y="1255639"/>
                </a:cubicBezTo>
                <a:cubicBezTo>
                  <a:pt x="1273261" y="1280700"/>
                  <a:pt x="1257592" y="1313790"/>
                  <a:pt x="1234527" y="1340699"/>
                </a:cubicBezTo>
                <a:cubicBezTo>
                  <a:pt x="1214955" y="1363533"/>
                  <a:pt x="1191996" y="1383230"/>
                  <a:pt x="1170731" y="1404495"/>
                </a:cubicBezTo>
                <a:cubicBezTo>
                  <a:pt x="1104337" y="1603678"/>
                  <a:pt x="1213104" y="1309075"/>
                  <a:pt x="1085671" y="1532085"/>
                </a:cubicBezTo>
                <a:cubicBezTo>
                  <a:pt x="1071171" y="1557461"/>
                  <a:pt x="1075919" y="1590283"/>
                  <a:pt x="1064406" y="1617146"/>
                </a:cubicBezTo>
                <a:cubicBezTo>
                  <a:pt x="1054339" y="1640637"/>
                  <a:pt x="1036053" y="1659676"/>
                  <a:pt x="1021876" y="1680941"/>
                </a:cubicBezTo>
                <a:cubicBezTo>
                  <a:pt x="1014787" y="1709295"/>
                  <a:pt x="1016822" y="1741684"/>
                  <a:pt x="1000610" y="1766002"/>
                </a:cubicBezTo>
                <a:cubicBezTo>
                  <a:pt x="986433" y="1787267"/>
                  <a:pt x="940193" y="1783199"/>
                  <a:pt x="936815" y="1808532"/>
                </a:cubicBezTo>
                <a:cubicBezTo>
                  <a:pt x="925980" y="1889798"/>
                  <a:pt x="915980" y="2099442"/>
                  <a:pt x="1021876" y="2170039"/>
                </a:cubicBezTo>
                <a:cubicBezTo>
                  <a:pt x="1079963" y="2208764"/>
                  <a:pt x="1149467" y="2226746"/>
                  <a:pt x="1213262" y="2255099"/>
                </a:cubicBezTo>
                <a:cubicBezTo>
                  <a:pt x="1227439" y="2269276"/>
                  <a:pt x="1268840" y="2282408"/>
                  <a:pt x="1255792" y="2297630"/>
                </a:cubicBezTo>
                <a:cubicBezTo>
                  <a:pt x="1212273" y="2348403"/>
                  <a:pt x="1132956" y="2356670"/>
                  <a:pt x="1085671" y="2403955"/>
                </a:cubicBezTo>
                <a:cubicBezTo>
                  <a:pt x="1057317" y="2432309"/>
                  <a:pt x="1031055" y="2462920"/>
                  <a:pt x="1000610" y="2489016"/>
                </a:cubicBezTo>
                <a:cubicBezTo>
                  <a:pt x="916089" y="2561463"/>
                  <a:pt x="945109" y="2501987"/>
                  <a:pt x="851755" y="2595341"/>
                </a:cubicBezTo>
                <a:cubicBezTo>
                  <a:pt x="826694" y="2620402"/>
                  <a:pt x="813020" y="2655341"/>
                  <a:pt x="787959" y="2680402"/>
                </a:cubicBezTo>
                <a:cubicBezTo>
                  <a:pt x="762898" y="2705463"/>
                  <a:pt x="729808" y="2721132"/>
                  <a:pt x="702899" y="2744197"/>
                </a:cubicBezTo>
                <a:cubicBezTo>
                  <a:pt x="680065" y="2763768"/>
                  <a:pt x="660368" y="2786727"/>
                  <a:pt x="639103" y="2807992"/>
                </a:cubicBezTo>
                <a:cubicBezTo>
                  <a:pt x="601039" y="2922186"/>
                  <a:pt x="636794" y="2839424"/>
                  <a:pt x="532778" y="2978113"/>
                </a:cubicBezTo>
                <a:cubicBezTo>
                  <a:pt x="517443" y="2998559"/>
                  <a:pt x="503206" y="3019880"/>
                  <a:pt x="490248" y="3041909"/>
                </a:cubicBezTo>
                <a:cubicBezTo>
                  <a:pt x="432297" y="3140425"/>
                  <a:pt x="356271" y="3231189"/>
                  <a:pt x="320127" y="3339620"/>
                </a:cubicBezTo>
                <a:cubicBezTo>
                  <a:pt x="209856" y="3670429"/>
                  <a:pt x="353545" y="3259415"/>
                  <a:pt x="213801" y="3594802"/>
                </a:cubicBezTo>
                <a:cubicBezTo>
                  <a:pt x="196559" y="3636184"/>
                  <a:pt x="191320" y="3682294"/>
                  <a:pt x="171271" y="3722392"/>
                </a:cubicBezTo>
                <a:cubicBezTo>
                  <a:pt x="162305" y="3740324"/>
                  <a:pt x="139862" y="3748241"/>
                  <a:pt x="128741" y="3764923"/>
                </a:cubicBezTo>
                <a:cubicBezTo>
                  <a:pt x="111157" y="3791299"/>
                  <a:pt x="100387" y="3821630"/>
                  <a:pt x="86210" y="3849983"/>
                </a:cubicBezTo>
                <a:cubicBezTo>
                  <a:pt x="79122" y="3878337"/>
                  <a:pt x="75207" y="3907679"/>
                  <a:pt x="64945" y="3935044"/>
                </a:cubicBezTo>
                <a:cubicBezTo>
                  <a:pt x="53814" y="3964726"/>
                  <a:pt x="0" y="3997689"/>
                  <a:pt x="22415" y="4020104"/>
                </a:cubicBezTo>
                <a:cubicBezTo>
                  <a:pt x="43680" y="4041369"/>
                  <a:pt x="61738" y="3973789"/>
                  <a:pt x="86210" y="3956309"/>
                </a:cubicBezTo>
                <a:cubicBezTo>
                  <a:pt x="112006" y="3937883"/>
                  <a:pt x="145475" y="3932204"/>
                  <a:pt x="171271" y="3913778"/>
                </a:cubicBezTo>
                <a:cubicBezTo>
                  <a:pt x="195743" y="3896298"/>
                  <a:pt x="215814" y="3873086"/>
                  <a:pt x="235066" y="3849983"/>
                </a:cubicBezTo>
                <a:cubicBezTo>
                  <a:pt x="251427" y="3830349"/>
                  <a:pt x="255406" y="3798868"/>
                  <a:pt x="277596" y="3786188"/>
                </a:cubicBezTo>
                <a:cubicBezTo>
                  <a:pt x="308978" y="3768256"/>
                  <a:pt x="348480" y="3772011"/>
                  <a:pt x="383922" y="3764923"/>
                </a:cubicBezTo>
                <a:cubicBezTo>
                  <a:pt x="435346" y="3610648"/>
                  <a:pt x="374832" y="3768601"/>
                  <a:pt x="554043" y="3509741"/>
                </a:cubicBezTo>
                <a:cubicBezTo>
                  <a:pt x="572087" y="3483678"/>
                  <a:pt x="582396" y="3453034"/>
                  <a:pt x="596573" y="3424681"/>
                </a:cubicBezTo>
                <a:cubicBezTo>
                  <a:pt x="603661" y="3325444"/>
                  <a:pt x="606214" y="3225778"/>
                  <a:pt x="617838" y="3126969"/>
                </a:cubicBezTo>
                <a:cubicBezTo>
                  <a:pt x="620457" y="3104707"/>
                  <a:pt x="623253" y="3079024"/>
                  <a:pt x="639103" y="3063174"/>
                </a:cubicBezTo>
                <a:cubicBezTo>
                  <a:pt x="654953" y="3047324"/>
                  <a:pt x="681634" y="3048997"/>
                  <a:pt x="702899" y="3041909"/>
                </a:cubicBezTo>
                <a:cubicBezTo>
                  <a:pt x="709987" y="3013555"/>
                  <a:pt x="701974" y="2975868"/>
                  <a:pt x="724164" y="2956848"/>
                </a:cubicBezTo>
                <a:cubicBezTo>
                  <a:pt x="758202" y="2927672"/>
                  <a:pt x="810788" y="2932525"/>
                  <a:pt x="851755" y="2914318"/>
                </a:cubicBezTo>
                <a:cubicBezTo>
                  <a:pt x="875110" y="2903938"/>
                  <a:pt x="891821" y="2881280"/>
                  <a:pt x="915550" y="2871788"/>
                </a:cubicBezTo>
                <a:cubicBezTo>
                  <a:pt x="963463" y="2852623"/>
                  <a:pt x="1015909" y="2846893"/>
                  <a:pt x="1064406" y="2829258"/>
                </a:cubicBezTo>
                <a:cubicBezTo>
                  <a:pt x="1225940" y="2770518"/>
                  <a:pt x="1080019" y="2811760"/>
                  <a:pt x="1213262" y="2722932"/>
                </a:cubicBezTo>
                <a:cubicBezTo>
                  <a:pt x="1231913" y="2710498"/>
                  <a:pt x="1255792" y="2708755"/>
                  <a:pt x="1277057" y="2701667"/>
                </a:cubicBezTo>
                <a:cubicBezTo>
                  <a:pt x="1291234" y="2680402"/>
                  <a:pt x="1308157" y="2660730"/>
                  <a:pt x="1319587" y="2637871"/>
                </a:cubicBezTo>
                <a:cubicBezTo>
                  <a:pt x="1329611" y="2617822"/>
                  <a:pt x="1329319" y="2593297"/>
                  <a:pt x="1340852" y="2574076"/>
                </a:cubicBezTo>
                <a:cubicBezTo>
                  <a:pt x="1351167" y="2556884"/>
                  <a:pt x="1369206" y="2545723"/>
                  <a:pt x="1383383" y="2531546"/>
                </a:cubicBezTo>
                <a:cubicBezTo>
                  <a:pt x="1411736" y="2538634"/>
                  <a:pt x="1443068" y="2538311"/>
                  <a:pt x="1468443" y="2552811"/>
                </a:cubicBezTo>
                <a:cubicBezTo>
                  <a:pt x="1494554" y="2567732"/>
                  <a:pt x="1508179" y="2598562"/>
                  <a:pt x="1532238" y="2616606"/>
                </a:cubicBezTo>
                <a:cubicBezTo>
                  <a:pt x="1565304" y="2641405"/>
                  <a:pt x="1603122" y="2659137"/>
                  <a:pt x="1638564" y="2680402"/>
                </a:cubicBezTo>
                <a:cubicBezTo>
                  <a:pt x="1645652" y="2708755"/>
                  <a:pt x="1648588" y="2738484"/>
                  <a:pt x="1659829" y="2765462"/>
                </a:cubicBezTo>
                <a:cubicBezTo>
                  <a:pt x="1742776" y="2964536"/>
                  <a:pt x="1729854" y="2896348"/>
                  <a:pt x="1829950" y="3063174"/>
                </a:cubicBezTo>
                <a:cubicBezTo>
                  <a:pt x="1863300" y="3118757"/>
                  <a:pt x="1948580" y="3321698"/>
                  <a:pt x="1957541" y="3339620"/>
                </a:cubicBezTo>
                <a:cubicBezTo>
                  <a:pt x="1968971" y="3362479"/>
                  <a:pt x="1989691" y="3380061"/>
                  <a:pt x="2000071" y="3403416"/>
                </a:cubicBezTo>
                <a:cubicBezTo>
                  <a:pt x="2158798" y="3760551"/>
                  <a:pt x="2027549" y="3655649"/>
                  <a:pt x="2191457" y="3764923"/>
                </a:cubicBezTo>
                <a:cubicBezTo>
                  <a:pt x="2198545" y="3807453"/>
                  <a:pt x="2199087" y="3851609"/>
                  <a:pt x="2212722" y="3892513"/>
                </a:cubicBezTo>
                <a:cubicBezTo>
                  <a:pt x="2260441" y="4035670"/>
                  <a:pt x="2276529" y="4052017"/>
                  <a:pt x="2340313" y="4147695"/>
                </a:cubicBezTo>
                <a:cubicBezTo>
                  <a:pt x="2401363" y="4391895"/>
                  <a:pt x="2315996" y="4090954"/>
                  <a:pt x="2404108" y="4296551"/>
                </a:cubicBezTo>
                <a:cubicBezTo>
                  <a:pt x="2415621" y="4323414"/>
                  <a:pt x="2417344" y="4353510"/>
                  <a:pt x="2425373" y="4381611"/>
                </a:cubicBezTo>
                <a:cubicBezTo>
                  <a:pt x="2431531" y="4403164"/>
                  <a:pt x="2439550" y="4424141"/>
                  <a:pt x="2446638" y="4445406"/>
                </a:cubicBezTo>
                <a:cubicBezTo>
                  <a:pt x="2425373" y="4452494"/>
                  <a:pt x="2395277" y="4485322"/>
                  <a:pt x="2382843" y="4466671"/>
                </a:cubicBezTo>
                <a:cubicBezTo>
                  <a:pt x="2375357" y="4455442"/>
                  <a:pt x="2421087" y="4336033"/>
                  <a:pt x="2425373" y="4317816"/>
                </a:cubicBezTo>
                <a:cubicBezTo>
                  <a:pt x="2448618" y="4219024"/>
                  <a:pt x="2467904" y="4119341"/>
                  <a:pt x="2489169" y="4020104"/>
                </a:cubicBezTo>
                <a:cubicBezTo>
                  <a:pt x="2482080" y="3892513"/>
                  <a:pt x="2467903" y="3765119"/>
                  <a:pt x="2467903" y="3637332"/>
                </a:cubicBezTo>
                <a:cubicBezTo>
                  <a:pt x="2467903" y="3192559"/>
                  <a:pt x="2440620" y="3293882"/>
                  <a:pt x="2510434" y="3084439"/>
                </a:cubicBezTo>
                <a:cubicBezTo>
                  <a:pt x="2517522" y="2963937"/>
                  <a:pt x="2520255" y="2843099"/>
                  <a:pt x="2531699" y="2722932"/>
                </a:cubicBezTo>
                <a:cubicBezTo>
                  <a:pt x="2534470" y="2693837"/>
                  <a:pt x="2547232" y="2666530"/>
                  <a:pt x="2552964" y="2637871"/>
                </a:cubicBezTo>
                <a:cubicBezTo>
                  <a:pt x="2561420" y="2595592"/>
                  <a:pt x="2556718" y="2549682"/>
                  <a:pt x="2574229" y="2510281"/>
                </a:cubicBezTo>
                <a:cubicBezTo>
                  <a:pt x="2586443" y="2482799"/>
                  <a:pt x="2618771" y="2469588"/>
                  <a:pt x="2638024" y="2446485"/>
                </a:cubicBezTo>
                <a:cubicBezTo>
                  <a:pt x="2654386" y="2426851"/>
                  <a:pt x="2664193" y="2402324"/>
                  <a:pt x="2680555" y="2382690"/>
                </a:cubicBezTo>
                <a:cubicBezTo>
                  <a:pt x="2699808" y="2359587"/>
                  <a:pt x="2725098" y="2341998"/>
                  <a:pt x="2744350" y="2318895"/>
                </a:cubicBezTo>
                <a:cubicBezTo>
                  <a:pt x="2859588" y="2180608"/>
                  <a:pt x="2725935" y="2328319"/>
                  <a:pt x="2808145" y="2191304"/>
                </a:cubicBezTo>
                <a:cubicBezTo>
                  <a:pt x="2818460" y="2174112"/>
                  <a:pt x="2838151" y="2164430"/>
                  <a:pt x="2850676" y="2148774"/>
                </a:cubicBezTo>
                <a:cubicBezTo>
                  <a:pt x="2866642" y="2128817"/>
                  <a:pt x="2879029" y="2106243"/>
                  <a:pt x="2893206" y="2084978"/>
                </a:cubicBezTo>
                <a:cubicBezTo>
                  <a:pt x="2928648" y="2099155"/>
                  <a:pt x="2966020" y="2109230"/>
                  <a:pt x="2999531" y="2127509"/>
                </a:cubicBezTo>
                <a:cubicBezTo>
                  <a:pt x="3044405" y="2151986"/>
                  <a:pt x="3084592" y="2184216"/>
                  <a:pt x="3127122" y="2212569"/>
                </a:cubicBezTo>
                <a:cubicBezTo>
                  <a:pt x="3148387" y="2226746"/>
                  <a:pt x="3166671" y="2247017"/>
                  <a:pt x="3190917" y="2255099"/>
                </a:cubicBezTo>
                <a:lnTo>
                  <a:pt x="3254713" y="2276364"/>
                </a:lnTo>
                <a:cubicBezTo>
                  <a:pt x="3275978" y="2304718"/>
                  <a:pt x="3289845" y="2340579"/>
                  <a:pt x="3318508" y="2361425"/>
                </a:cubicBezTo>
                <a:cubicBezTo>
                  <a:pt x="3398958" y="2419935"/>
                  <a:pt x="3467274" y="2439366"/>
                  <a:pt x="3552424" y="2467751"/>
                </a:cubicBezTo>
                <a:cubicBezTo>
                  <a:pt x="3566601" y="2779639"/>
                  <a:pt x="3543628" y="3095454"/>
                  <a:pt x="3594955" y="3403416"/>
                </a:cubicBezTo>
                <a:cubicBezTo>
                  <a:pt x="3602043" y="3445946"/>
                  <a:pt x="3606867" y="3488916"/>
                  <a:pt x="3616220" y="3531006"/>
                </a:cubicBezTo>
                <a:cubicBezTo>
                  <a:pt x="3621083" y="3552888"/>
                  <a:pt x="3630397" y="3573537"/>
                  <a:pt x="3637485" y="3594802"/>
                </a:cubicBezTo>
                <a:cubicBezTo>
                  <a:pt x="3644573" y="3644421"/>
                  <a:pt x="3676349" y="3696727"/>
                  <a:pt x="3658750" y="3743658"/>
                </a:cubicBezTo>
                <a:cubicBezTo>
                  <a:pt x="3623121" y="3838667"/>
                  <a:pt x="3505769" y="3697005"/>
                  <a:pt x="3616220" y="3807453"/>
                </a:cubicBezTo>
                <a:cubicBezTo>
                  <a:pt x="3672139" y="4031129"/>
                  <a:pt x="3588666" y="3759233"/>
                  <a:pt x="3701280" y="3956309"/>
                </a:cubicBezTo>
                <a:cubicBezTo>
                  <a:pt x="3715780" y="3981684"/>
                  <a:pt x="3709475" y="4015229"/>
                  <a:pt x="3722545" y="4041369"/>
                </a:cubicBezTo>
                <a:cubicBezTo>
                  <a:pt x="3738395" y="4073069"/>
                  <a:pt x="3765076" y="4098076"/>
                  <a:pt x="3786341" y="4126430"/>
                </a:cubicBezTo>
                <a:cubicBezTo>
                  <a:pt x="3790313" y="4142319"/>
                  <a:pt x="3815796" y="4253494"/>
                  <a:pt x="3828871" y="4275285"/>
                </a:cubicBezTo>
                <a:cubicBezTo>
                  <a:pt x="3849073" y="4308955"/>
                  <a:pt x="3906219" y="4341028"/>
                  <a:pt x="3935196" y="4360346"/>
                </a:cubicBezTo>
                <a:cubicBezTo>
                  <a:pt x="3949373" y="4381611"/>
                  <a:pt x="3966297" y="4401282"/>
                  <a:pt x="3977727" y="4424141"/>
                </a:cubicBezTo>
                <a:cubicBezTo>
                  <a:pt x="4050086" y="4568857"/>
                  <a:pt x="3930887" y="4395981"/>
                  <a:pt x="4041522" y="4572997"/>
                </a:cubicBezTo>
                <a:cubicBezTo>
                  <a:pt x="4060306" y="4603052"/>
                  <a:pt x="4085657" y="4628569"/>
                  <a:pt x="4105317" y="4658058"/>
                </a:cubicBezTo>
                <a:cubicBezTo>
                  <a:pt x="4245658" y="4868569"/>
                  <a:pt x="4157346" y="4773880"/>
                  <a:pt x="4254173" y="4870709"/>
                </a:cubicBezTo>
                <a:cubicBezTo>
                  <a:pt x="4303043" y="5017319"/>
                  <a:pt x="4265003" y="4966599"/>
                  <a:pt x="4339234" y="5040830"/>
                </a:cubicBezTo>
                <a:cubicBezTo>
                  <a:pt x="4346322" y="5062095"/>
                  <a:pt x="4382914" y="5104625"/>
                  <a:pt x="4360499" y="5104625"/>
                </a:cubicBezTo>
                <a:cubicBezTo>
                  <a:pt x="4334942" y="5104625"/>
                  <a:pt x="4320283" y="5066282"/>
                  <a:pt x="4317969" y="5040830"/>
                </a:cubicBezTo>
                <a:cubicBezTo>
                  <a:pt x="4307049" y="4920705"/>
                  <a:pt x="4334877" y="4896590"/>
                  <a:pt x="4360499" y="4806913"/>
                </a:cubicBezTo>
                <a:cubicBezTo>
                  <a:pt x="4368528" y="4778812"/>
                  <a:pt x="4374676" y="4750206"/>
                  <a:pt x="4381764" y="4721853"/>
                </a:cubicBezTo>
                <a:cubicBezTo>
                  <a:pt x="4374676" y="4374523"/>
                  <a:pt x="4353819" y="4027200"/>
                  <a:pt x="4360499" y="3679862"/>
                </a:cubicBezTo>
                <a:cubicBezTo>
                  <a:pt x="4364996" y="3446013"/>
                  <a:pt x="4455374" y="3773104"/>
                  <a:pt x="4381764" y="3552271"/>
                </a:cubicBezTo>
                <a:cubicBezTo>
                  <a:pt x="4395941" y="3531006"/>
                  <a:pt x="4412864" y="3511335"/>
                  <a:pt x="4424294" y="3488476"/>
                </a:cubicBezTo>
                <a:cubicBezTo>
                  <a:pt x="4505447" y="3326170"/>
                  <a:pt x="4459744" y="3325370"/>
                  <a:pt x="4488089" y="3084439"/>
                </a:cubicBezTo>
                <a:cubicBezTo>
                  <a:pt x="4490708" y="3062177"/>
                  <a:pt x="4503918" y="3042390"/>
                  <a:pt x="4509355" y="3020644"/>
                </a:cubicBezTo>
                <a:cubicBezTo>
                  <a:pt x="4518121" y="2985579"/>
                  <a:pt x="4523532" y="2949760"/>
                  <a:pt x="4530620" y="2914318"/>
                </a:cubicBezTo>
                <a:cubicBezTo>
                  <a:pt x="4516443" y="2737109"/>
                  <a:pt x="4488089" y="2560466"/>
                  <a:pt x="4488089" y="2382690"/>
                </a:cubicBezTo>
                <a:cubicBezTo>
                  <a:pt x="4488089" y="2362641"/>
                  <a:pt x="4510571" y="2340160"/>
                  <a:pt x="4530620" y="2340160"/>
                </a:cubicBezTo>
                <a:cubicBezTo>
                  <a:pt x="4588639" y="2340160"/>
                  <a:pt x="4674393" y="2386676"/>
                  <a:pt x="4722006" y="2425220"/>
                </a:cubicBezTo>
                <a:cubicBezTo>
                  <a:pt x="4851095" y="2529721"/>
                  <a:pt x="5012650" y="2606005"/>
                  <a:pt x="5104778" y="2744197"/>
                </a:cubicBezTo>
                <a:cubicBezTo>
                  <a:pt x="5118955" y="2765462"/>
                  <a:pt x="5130947" y="2788358"/>
                  <a:pt x="5147308" y="2807992"/>
                </a:cubicBezTo>
                <a:cubicBezTo>
                  <a:pt x="5201951" y="2873564"/>
                  <a:pt x="5268206" y="2929645"/>
                  <a:pt x="5317429" y="2999378"/>
                </a:cubicBezTo>
                <a:cubicBezTo>
                  <a:pt x="5353991" y="3051174"/>
                  <a:pt x="5369870" y="3115134"/>
                  <a:pt x="5402489" y="3169499"/>
                </a:cubicBezTo>
                <a:cubicBezTo>
                  <a:pt x="5491354" y="3317608"/>
                  <a:pt x="5471624" y="3293561"/>
                  <a:pt x="5572610" y="3360885"/>
                </a:cubicBezTo>
                <a:cubicBezTo>
                  <a:pt x="5587190" y="3404624"/>
                  <a:pt x="5609207" y="3465235"/>
                  <a:pt x="5615141" y="3509741"/>
                </a:cubicBezTo>
                <a:cubicBezTo>
                  <a:pt x="5668859" y="3912627"/>
                  <a:pt x="5607812" y="3597025"/>
                  <a:pt x="5657671" y="3871248"/>
                </a:cubicBezTo>
                <a:cubicBezTo>
                  <a:pt x="5664137" y="3906809"/>
                  <a:pt x="5665513" y="3944015"/>
                  <a:pt x="5678936" y="3977574"/>
                </a:cubicBezTo>
                <a:cubicBezTo>
                  <a:pt x="5694286" y="4015950"/>
                  <a:pt x="5722658" y="4047769"/>
                  <a:pt x="5742731" y="4083899"/>
                </a:cubicBezTo>
                <a:cubicBezTo>
                  <a:pt x="5758126" y="4111610"/>
                  <a:pt x="5768461" y="4142078"/>
                  <a:pt x="5785262" y="4168960"/>
                </a:cubicBezTo>
                <a:cubicBezTo>
                  <a:pt x="5804046" y="4199014"/>
                  <a:pt x="5829398" y="4224531"/>
                  <a:pt x="5849057" y="4254020"/>
                </a:cubicBezTo>
                <a:cubicBezTo>
                  <a:pt x="5871984" y="4288410"/>
                  <a:pt x="5892779" y="4324215"/>
                  <a:pt x="5912852" y="4360346"/>
                </a:cubicBezTo>
                <a:cubicBezTo>
                  <a:pt x="5928247" y="4388057"/>
                  <a:pt x="5937799" y="4419030"/>
                  <a:pt x="5955383" y="4445406"/>
                </a:cubicBezTo>
                <a:cubicBezTo>
                  <a:pt x="5966504" y="4462088"/>
                  <a:pt x="5985884" y="4471898"/>
                  <a:pt x="5997913" y="4487937"/>
                </a:cubicBezTo>
                <a:cubicBezTo>
                  <a:pt x="6028582" y="4528829"/>
                  <a:pt x="6082973" y="4615527"/>
                  <a:pt x="6082973" y="4615527"/>
                </a:cubicBezTo>
                <a:cubicBezTo>
                  <a:pt x="6143214" y="4796252"/>
                  <a:pt x="6059197" y="4575901"/>
                  <a:pt x="6146769" y="4721853"/>
                </a:cubicBezTo>
                <a:cubicBezTo>
                  <a:pt x="6265626" y="4919947"/>
                  <a:pt x="6163277" y="4869123"/>
                  <a:pt x="6295624" y="4913239"/>
                </a:cubicBezTo>
                <a:cubicBezTo>
                  <a:pt x="6302712" y="4877797"/>
                  <a:pt x="6301932" y="4839817"/>
                  <a:pt x="6316889" y="4806913"/>
                </a:cubicBezTo>
                <a:cubicBezTo>
                  <a:pt x="6338041" y="4760380"/>
                  <a:pt x="6373597" y="4721853"/>
                  <a:pt x="6401950" y="4679323"/>
                </a:cubicBezTo>
                <a:cubicBezTo>
                  <a:pt x="6462061" y="4589157"/>
                  <a:pt x="6433054" y="4638378"/>
                  <a:pt x="6487010" y="4530467"/>
                </a:cubicBezTo>
                <a:cubicBezTo>
                  <a:pt x="6494099" y="4459583"/>
                  <a:pt x="6497444" y="4388225"/>
                  <a:pt x="6508276" y="4317816"/>
                </a:cubicBezTo>
                <a:cubicBezTo>
                  <a:pt x="6511685" y="4295661"/>
                  <a:pt x="6529541" y="4276436"/>
                  <a:pt x="6529541" y="4254020"/>
                </a:cubicBezTo>
                <a:cubicBezTo>
                  <a:pt x="6529541" y="3982813"/>
                  <a:pt x="6525301" y="4092444"/>
                  <a:pt x="6465745" y="3913778"/>
                </a:cubicBezTo>
                <a:cubicBezTo>
                  <a:pt x="6452117" y="3872896"/>
                  <a:pt x="6443695" y="3805883"/>
                  <a:pt x="6423215" y="3764923"/>
                </a:cubicBezTo>
                <a:cubicBezTo>
                  <a:pt x="6411785" y="3742064"/>
                  <a:pt x="6394862" y="3722392"/>
                  <a:pt x="6380685" y="3701127"/>
                </a:cubicBezTo>
                <a:cubicBezTo>
                  <a:pt x="6394862" y="3679862"/>
                  <a:pt x="6423215" y="3662889"/>
                  <a:pt x="6423215" y="3637332"/>
                </a:cubicBezTo>
                <a:cubicBezTo>
                  <a:pt x="6423215" y="3611775"/>
                  <a:pt x="6390752" y="3597028"/>
                  <a:pt x="6380685" y="3573537"/>
                </a:cubicBezTo>
                <a:cubicBezTo>
                  <a:pt x="6369172" y="3546674"/>
                  <a:pt x="6364648" y="3517231"/>
                  <a:pt x="6359420" y="3488476"/>
                </a:cubicBezTo>
                <a:cubicBezTo>
                  <a:pt x="6300358" y="3163635"/>
                  <a:pt x="6384750" y="3525997"/>
                  <a:pt x="6295624" y="3169499"/>
                </a:cubicBezTo>
                <a:cubicBezTo>
                  <a:pt x="6291652" y="3153610"/>
                  <a:pt x="6266169" y="3042435"/>
                  <a:pt x="6253094" y="3020644"/>
                </a:cubicBezTo>
                <a:cubicBezTo>
                  <a:pt x="6242779" y="3003452"/>
                  <a:pt x="6224741" y="2992290"/>
                  <a:pt x="6210564" y="2978113"/>
                </a:cubicBezTo>
                <a:cubicBezTo>
                  <a:pt x="6217407" y="2779670"/>
                  <a:pt x="6255118" y="2316186"/>
                  <a:pt x="6210564" y="2063713"/>
                </a:cubicBezTo>
                <a:cubicBezTo>
                  <a:pt x="6204220" y="2027762"/>
                  <a:pt x="6123896" y="1955781"/>
                  <a:pt x="6104238" y="1936123"/>
                </a:cubicBezTo>
                <a:cubicBezTo>
                  <a:pt x="6054368" y="1786511"/>
                  <a:pt x="6129299" y="1961183"/>
                  <a:pt x="5997913" y="1829797"/>
                </a:cubicBezTo>
                <a:cubicBezTo>
                  <a:pt x="5884500" y="1716384"/>
                  <a:pt x="6082974" y="1801443"/>
                  <a:pt x="5912852" y="1744737"/>
                </a:cubicBezTo>
                <a:cubicBezTo>
                  <a:pt x="5898675" y="1730560"/>
                  <a:pt x="5881443" y="1718888"/>
                  <a:pt x="5870322" y="1702206"/>
                </a:cubicBezTo>
                <a:cubicBezTo>
                  <a:pt x="5852738" y="1675830"/>
                  <a:pt x="5850207" y="1639561"/>
                  <a:pt x="5827792" y="1617146"/>
                </a:cubicBezTo>
                <a:cubicBezTo>
                  <a:pt x="5811942" y="1601296"/>
                  <a:pt x="5785261" y="1602969"/>
                  <a:pt x="5763996" y="1595881"/>
                </a:cubicBezTo>
                <a:cubicBezTo>
                  <a:pt x="5742731" y="1581704"/>
                  <a:pt x="5720158" y="1569317"/>
                  <a:pt x="5700201" y="1553351"/>
                </a:cubicBezTo>
                <a:cubicBezTo>
                  <a:pt x="5634270" y="1500606"/>
                  <a:pt x="5681147" y="1511925"/>
                  <a:pt x="5593876" y="1468290"/>
                </a:cubicBezTo>
                <a:cubicBezTo>
                  <a:pt x="5573827" y="1458266"/>
                  <a:pt x="5551345" y="1454113"/>
                  <a:pt x="5530080" y="1447025"/>
                </a:cubicBezTo>
                <a:cubicBezTo>
                  <a:pt x="5326571" y="1243516"/>
                  <a:pt x="5587139" y="1485065"/>
                  <a:pt x="5402489" y="1361964"/>
                </a:cubicBezTo>
                <a:cubicBezTo>
                  <a:pt x="5331573" y="1314686"/>
                  <a:pt x="5354410" y="1285456"/>
                  <a:pt x="5274899" y="1255639"/>
                </a:cubicBezTo>
                <a:cubicBezTo>
                  <a:pt x="5241056" y="1242948"/>
                  <a:pt x="5204015" y="1241462"/>
                  <a:pt x="5168573" y="1234374"/>
                </a:cubicBezTo>
                <a:cubicBezTo>
                  <a:pt x="5147308" y="1220197"/>
                  <a:pt x="5124183" y="1208477"/>
                  <a:pt x="5104778" y="1191844"/>
                </a:cubicBezTo>
                <a:cubicBezTo>
                  <a:pt x="5074333" y="1165748"/>
                  <a:pt x="5057757" y="1119463"/>
                  <a:pt x="5019717" y="1106783"/>
                </a:cubicBezTo>
                <a:lnTo>
                  <a:pt x="4955922" y="1085518"/>
                </a:lnTo>
                <a:cubicBezTo>
                  <a:pt x="4941745" y="1042988"/>
                  <a:pt x="4933441" y="998025"/>
                  <a:pt x="4913392" y="957927"/>
                </a:cubicBezTo>
                <a:cubicBezTo>
                  <a:pt x="4899215" y="929574"/>
                  <a:pt x="4881993" y="902549"/>
                  <a:pt x="4870862" y="872867"/>
                </a:cubicBezTo>
                <a:cubicBezTo>
                  <a:pt x="4860600" y="845502"/>
                  <a:pt x="4857625" y="815908"/>
                  <a:pt x="4849596" y="787806"/>
                </a:cubicBezTo>
                <a:cubicBezTo>
                  <a:pt x="4843438" y="766253"/>
                  <a:pt x="4835419" y="745276"/>
                  <a:pt x="4828331" y="724011"/>
                </a:cubicBezTo>
                <a:cubicBezTo>
                  <a:pt x="4835419" y="490095"/>
                  <a:pt x="4822252" y="254683"/>
                  <a:pt x="4849596" y="22262"/>
                </a:cubicBezTo>
                <a:cubicBezTo>
                  <a:pt x="4852215" y="0"/>
                  <a:pt x="4913392" y="997"/>
                  <a:pt x="4913392" y="997"/>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Title 1"/>
          <p:cNvSpPr>
            <a:spLocks noGrp="1"/>
          </p:cNvSpPr>
          <p:nvPr>
            <p:ph type="title"/>
          </p:nvPr>
        </p:nvSpPr>
        <p:spPr>
          <a:xfrm>
            <a:off x="685800" y="6477000"/>
            <a:ext cx="7543800" cy="182562"/>
          </a:xfrm>
        </p:spPr>
        <p:txBody>
          <a:bodyPr>
            <a:noAutofit/>
          </a:bodyPr>
          <a:lstStyle/>
          <a:p>
            <a:r>
              <a:rPr lang="en-US" sz="2000" dirty="0" smtClean="0"/>
              <a:t>Exercise: Objectives Tree </a:t>
            </a:r>
          </a:p>
        </p:txBody>
      </p:sp>
      <p:cxnSp>
        <p:nvCxnSpPr>
          <p:cNvPr id="13" name="Straight Connector 12"/>
          <p:cNvCxnSpPr/>
          <p:nvPr/>
        </p:nvCxnSpPr>
        <p:spPr>
          <a:xfrm>
            <a:off x="2514600" y="1524000"/>
            <a:ext cx="2498725" cy="8445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endCxn id="8" idx="2"/>
          </p:cNvCxnSpPr>
          <p:nvPr/>
        </p:nvCxnSpPr>
        <p:spPr>
          <a:xfrm flipV="1">
            <a:off x="4953000" y="1512332"/>
            <a:ext cx="2747854" cy="8498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flipH="1" flipV="1">
            <a:off x="4481512" y="2757488"/>
            <a:ext cx="866776" cy="76200"/>
          </a:xfrm>
          <a:prstGeom prst="line">
            <a:avLst/>
          </a:prstGeom>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3352800" y="3352800"/>
            <a:ext cx="2797561"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smtClean="0"/>
              <a:t>Enhancing water availability</a:t>
            </a:r>
            <a:endParaRPr lang="en-US" dirty="0"/>
          </a:p>
        </p:txBody>
      </p:sp>
      <p:sp>
        <p:nvSpPr>
          <p:cNvPr id="7" name="Rectangle 6"/>
          <p:cNvSpPr/>
          <p:nvPr/>
        </p:nvSpPr>
        <p:spPr>
          <a:xfrm>
            <a:off x="3048000" y="4800600"/>
            <a:ext cx="1411027" cy="369332"/>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dirty="0" smtClean="0"/>
              <a:t>Digging wells</a:t>
            </a:r>
            <a:endParaRPr lang="en-US" dirty="0"/>
          </a:p>
        </p:txBody>
      </p:sp>
      <p:sp>
        <p:nvSpPr>
          <p:cNvPr id="8" name="Rectangle 7"/>
          <p:cNvSpPr/>
          <p:nvPr/>
        </p:nvSpPr>
        <p:spPr>
          <a:xfrm>
            <a:off x="6553200" y="1143000"/>
            <a:ext cx="2295308" cy="369332"/>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dirty="0" smtClean="0"/>
              <a:t>Permanent settlement</a:t>
            </a:r>
            <a:endParaRPr lang="en-US" dirty="0"/>
          </a:p>
        </p:txBody>
      </p:sp>
      <p:sp>
        <p:nvSpPr>
          <p:cNvPr id="9" name="Rectangle 8"/>
          <p:cNvSpPr/>
          <p:nvPr/>
        </p:nvSpPr>
        <p:spPr>
          <a:xfrm>
            <a:off x="4876800" y="5791200"/>
            <a:ext cx="2858827" cy="3693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dirty="0" smtClean="0"/>
              <a:t>Water management</a:t>
            </a:r>
            <a:endParaRPr lang="en-US" dirty="0"/>
          </a:p>
        </p:txBody>
      </p:sp>
      <p:sp>
        <p:nvSpPr>
          <p:cNvPr id="10" name="Rectangle 9"/>
          <p:cNvSpPr/>
          <p:nvPr/>
        </p:nvSpPr>
        <p:spPr>
          <a:xfrm>
            <a:off x="5181600" y="4800600"/>
            <a:ext cx="2365391"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smtClean="0"/>
              <a:t>Rehabilitation of ponds</a:t>
            </a:r>
            <a:endParaRPr lang="en-US" dirty="0"/>
          </a:p>
        </p:txBody>
      </p:sp>
      <p:sp>
        <p:nvSpPr>
          <p:cNvPr id="14" name="Rectangle 13"/>
          <p:cNvSpPr/>
          <p:nvPr/>
        </p:nvSpPr>
        <p:spPr>
          <a:xfrm>
            <a:off x="4038600" y="1143000"/>
            <a:ext cx="1598579"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smtClean="0"/>
              <a:t>Sustainable life</a:t>
            </a:r>
            <a:endParaRPr lang="en-US" dirty="0"/>
          </a:p>
        </p:txBody>
      </p:sp>
      <p:sp>
        <p:nvSpPr>
          <p:cNvPr id="15" name="Rectangle 14"/>
          <p:cNvSpPr/>
          <p:nvPr/>
        </p:nvSpPr>
        <p:spPr>
          <a:xfrm>
            <a:off x="1752600" y="1219200"/>
            <a:ext cx="806631"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smtClean="0"/>
              <a:t>Health</a:t>
            </a:r>
            <a:endParaRPr lang="en-US" dirty="0"/>
          </a:p>
        </p:txBody>
      </p:sp>
      <p:sp>
        <p:nvSpPr>
          <p:cNvPr id="17" name="Rectangle 16"/>
          <p:cNvSpPr/>
          <p:nvPr/>
        </p:nvSpPr>
        <p:spPr>
          <a:xfrm>
            <a:off x="1447800" y="5867400"/>
            <a:ext cx="1385572"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err="1" smtClean="0"/>
              <a:t>afforestation</a:t>
            </a:r>
            <a:endParaRPr lang="en-US" dirty="0"/>
          </a:p>
        </p:txBody>
      </p:sp>
      <p:cxnSp>
        <p:nvCxnSpPr>
          <p:cNvPr id="20" name="Straight Connector 19"/>
          <p:cNvCxnSpPr/>
          <p:nvPr/>
        </p:nvCxnSpPr>
        <p:spPr>
          <a:xfrm rot="5400000">
            <a:off x="3543300" y="4229100"/>
            <a:ext cx="99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5753100" y="5448300"/>
            <a:ext cx="6096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1981200" y="4343400"/>
            <a:ext cx="2057400" cy="990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5143500" y="4229100"/>
            <a:ext cx="10668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4610100" y="1943100"/>
            <a:ext cx="685800" cy="0"/>
          </a:xfrm>
          <a:prstGeom prst="line">
            <a:avLst/>
          </a:prstGeom>
        </p:spPr>
        <p:style>
          <a:lnRef idx="1">
            <a:schemeClr val="accent1"/>
          </a:lnRef>
          <a:fillRef idx="0">
            <a:schemeClr val="accent1"/>
          </a:fillRef>
          <a:effectRef idx="0">
            <a:schemeClr val="accent1"/>
          </a:effectRef>
          <a:fontRef idx="minor">
            <a:schemeClr val="tx1"/>
          </a:fontRef>
        </p:style>
      </p:cxnSp>
      <p:sp>
        <p:nvSpPr>
          <p:cNvPr id="37" name="Freeform 36"/>
          <p:cNvSpPr/>
          <p:nvPr/>
        </p:nvSpPr>
        <p:spPr>
          <a:xfrm>
            <a:off x="1248384" y="-27085"/>
            <a:ext cx="7824382" cy="6814251"/>
          </a:xfrm>
          <a:custGeom>
            <a:avLst/>
            <a:gdLst>
              <a:gd name="connsiteX0" fmla="*/ 65261 w 7824382"/>
              <a:gd name="connsiteY0" fmla="*/ 722544 h 6814251"/>
              <a:gd name="connsiteX1" fmla="*/ 91019 w 7824382"/>
              <a:gd name="connsiteY1" fmla="*/ 671029 h 6814251"/>
              <a:gd name="connsiteX2" fmla="*/ 1353148 w 7824382"/>
              <a:gd name="connsiteY2" fmla="*/ 426330 h 6814251"/>
              <a:gd name="connsiteX3" fmla="*/ 1610726 w 7824382"/>
              <a:gd name="connsiteY3" fmla="*/ 529361 h 6814251"/>
              <a:gd name="connsiteX4" fmla="*/ 2280427 w 7824382"/>
              <a:gd name="connsiteY4" fmla="*/ 387693 h 6814251"/>
              <a:gd name="connsiteX5" fmla="*/ 2525126 w 7824382"/>
              <a:gd name="connsiteY5" fmla="*/ 310420 h 6814251"/>
              <a:gd name="connsiteX6" fmla="*/ 2821340 w 7824382"/>
              <a:gd name="connsiteY6" fmla="*/ 194510 h 6814251"/>
              <a:gd name="connsiteX7" fmla="*/ 3066039 w 7824382"/>
              <a:gd name="connsiteY7" fmla="*/ 142995 h 6814251"/>
              <a:gd name="connsiteX8" fmla="*/ 3233464 w 7824382"/>
              <a:gd name="connsiteY8" fmla="*/ 207389 h 6814251"/>
              <a:gd name="connsiteX9" fmla="*/ 3336495 w 7824382"/>
              <a:gd name="connsiteY9" fmla="*/ 271784 h 6814251"/>
              <a:gd name="connsiteX10" fmla="*/ 3606951 w 7824382"/>
              <a:gd name="connsiteY10" fmla="*/ 194510 h 6814251"/>
              <a:gd name="connsiteX11" fmla="*/ 3838771 w 7824382"/>
              <a:gd name="connsiteY11" fmla="*/ 155874 h 6814251"/>
              <a:gd name="connsiteX12" fmla="*/ 3967560 w 7824382"/>
              <a:gd name="connsiteY12" fmla="*/ 181631 h 6814251"/>
              <a:gd name="connsiteX13" fmla="*/ 4147864 w 7824382"/>
              <a:gd name="connsiteY13" fmla="*/ 336178 h 6814251"/>
              <a:gd name="connsiteX14" fmla="*/ 4276653 w 7824382"/>
              <a:gd name="connsiteY14" fmla="*/ 400572 h 6814251"/>
              <a:gd name="connsiteX15" fmla="*/ 4804686 w 7824382"/>
              <a:gd name="connsiteY15" fmla="*/ 246026 h 6814251"/>
              <a:gd name="connsiteX16" fmla="*/ 5461509 w 7824382"/>
              <a:gd name="connsiteY16" fmla="*/ 271784 h 6814251"/>
              <a:gd name="connsiteX17" fmla="*/ 5950906 w 7824382"/>
              <a:gd name="connsiteY17" fmla="*/ 323299 h 6814251"/>
              <a:gd name="connsiteX18" fmla="*/ 6285757 w 7824382"/>
              <a:gd name="connsiteY18" fmla="*/ 271784 h 6814251"/>
              <a:gd name="connsiteX19" fmla="*/ 6556213 w 7824382"/>
              <a:gd name="connsiteY19" fmla="*/ 233147 h 6814251"/>
              <a:gd name="connsiteX20" fmla="*/ 6581971 w 7824382"/>
              <a:gd name="connsiteY20" fmla="*/ 387693 h 6814251"/>
              <a:gd name="connsiteX21" fmla="*/ 6659244 w 7824382"/>
              <a:gd name="connsiteY21" fmla="*/ 452088 h 6814251"/>
              <a:gd name="connsiteX22" fmla="*/ 7122884 w 7824382"/>
              <a:gd name="connsiteY22" fmla="*/ 658150 h 6814251"/>
              <a:gd name="connsiteX23" fmla="*/ 7303188 w 7824382"/>
              <a:gd name="connsiteY23" fmla="*/ 761181 h 6814251"/>
              <a:gd name="connsiteX24" fmla="*/ 7341824 w 7824382"/>
              <a:gd name="connsiteY24" fmla="*/ 786939 h 6814251"/>
              <a:gd name="connsiteX25" fmla="*/ 7573644 w 7824382"/>
              <a:gd name="connsiteY25" fmla="*/ 1005879 h 6814251"/>
              <a:gd name="connsiteX26" fmla="*/ 7676675 w 7824382"/>
              <a:gd name="connsiteY26" fmla="*/ 1096031 h 6814251"/>
              <a:gd name="connsiteX27" fmla="*/ 7792585 w 7824382"/>
              <a:gd name="connsiteY27" fmla="*/ 1186184 h 6814251"/>
              <a:gd name="connsiteX28" fmla="*/ 7766827 w 7824382"/>
              <a:gd name="connsiteY28" fmla="*/ 1379367 h 6814251"/>
              <a:gd name="connsiteX29" fmla="*/ 7573644 w 7824382"/>
              <a:gd name="connsiteY29" fmla="*/ 1714217 h 6814251"/>
              <a:gd name="connsiteX30" fmla="*/ 7470613 w 7824382"/>
              <a:gd name="connsiteY30" fmla="*/ 1817248 h 6814251"/>
              <a:gd name="connsiteX31" fmla="*/ 6916822 w 7824382"/>
              <a:gd name="connsiteY31" fmla="*/ 1920279 h 6814251"/>
              <a:gd name="connsiteX32" fmla="*/ 6839548 w 7824382"/>
              <a:gd name="connsiteY32" fmla="*/ 1933158 h 6814251"/>
              <a:gd name="connsiteX33" fmla="*/ 6517577 w 7824382"/>
              <a:gd name="connsiteY33" fmla="*/ 2049068 h 6814251"/>
              <a:gd name="connsiteX34" fmla="*/ 6169847 w 7824382"/>
              <a:gd name="connsiteY34" fmla="*/ 2074826 h 6814251"/>
              <a:gd name="connsiteX35" fmla="*/ 4984991 w 7824382"/>
              <a:gd name="connsiteY35" fmla="*/ 2203615 h 6814251"/>
              <a:gd name="connsiteX36" fmla="*/ 4856202 w 7824382"/>
              <a:gd name="connsiteY36" fmla="*/ 2589981 h 6814251"/>
              <a:gd name="connsiteX37" fmla="*/ 4869081 w 7824382"/>
              <a:gd name="connsiteY37" fmla="*/ 2873316 h 6814251"/>
              <a:gd name="connsiteX38" fmla="*/ 4843323 w 7824382"/>
              <a:gd name="connsiteY38" fmla="*/ 3761958 h 6814251"/>
              <a:gd name="connsiteX39" fmla="*/ 4881960 w 7824382"/>
              <a:gd name="connsiteY39" fmla="*/ 4071051 h 6814251"/>
              <a:gd name="connsiteX40" fmla="*/ 5023627 w 7824382"/>
              <a:gd name="connsiteY40" fmla="*/ 4225598 h 6814251"/>
              <a:gd name="connsiteX41" fmla="*/ 5332720 w 7824382"/>
              <a:gd name="connsiteY41" fmla="*/ 4393023 h 6814251"/>
              <a:gd name="connsiteX42" fmla="*/ 5500146 w 7824382"/>
              <a:gd name="connsiteY42" fmla="*/ 4496054 h 6814251"/>
              <a:gd name="connsiteX43" fmla="*/ 5886512 w 7824382"/>
              <a:gd name="connsiteY43" fmla="*/ 4779389 h 6814251"/>
              <a:gd name="connsiteX44" fmla="*/ 6182726 w 7824382"/>
              <a:gd name="connsiteY44" fmla="*/ 5011209 h 6814251"/>
              <a:gd name="connsiteX45" fmla="*/ 6324393 w 7824382"/>
              <a:gd name="connsiteY45" fmla="*/ 5165755 h 6814251"/>
              <a:gd name="connsiteX46" fmla="*/ 6363030 w 7824382"/>
              <a:gd name="connsiteY46" fmla="*/ 5255908 h 6814251"/>
              <a:gd name="connsiteX47" fmla="*/ 6401667 w 7824382"/>
              <a:gd name="connsiteY47" fmla="*/ 5307423 h 6814251"/>
              <a:gd name="connsiteX48" fmla="*/ 6466061 w 7824382"/>
              <a:gd name="connsiteY48" fmla="*/ 5449091 h 6814251"/>
              <a:gd name="connsiteX49" fmla="*/ 6453182 w 7824382"/>
              <a:gd name="connsiteY49" fmla="*/ 5487727 h 6814251"/>
              <a:gd name="connsiteX50" fmla="*/ 6543334 w 7824382"/>
              <a:gd name="connsiteY50" fmla="*/ 5629395 h 6814251"/>
              <a:gd name="connsiteX51" fmla="*/ 6594850 w 7824382"/>
              <a:gd name="connsiteY51" fmla="*/ 5642274 h 6814251"/>
              <a:gd name="connsiteX52" fmla="*/ 6659244 w 7824382"/>
              <a:gd name="connsiteY52" fmla="*/ 5732426 h 6814251"/>
              <a:gd name="connsiteX53" fmla="*/ 6710760 w 7824382"/>
              <a:gd name="connsiteY53" fmla="*/ 5796820 h 6814251"/>
              <a:gd name="connsiteX54" fmla="*/ 6697881 w 7824382"/>
              <a:gd name="connsiteY54" fmla="*/ 6080155 h 6814251"/>
              <a:gd name="connsiteX55" fmla="*/ 6685002 w 7824382"/>
              <a:gd name="connsiteY55" fmla="*/ 6144550 h 6814251"/>
              <a:gd name="connsiteX56" fmla="*/ 6672123 w 7824382"/>
              <a:gd name="connsiteY56" fmla="*/ 6234702 h 6814251"/>
              <a:gd name="connsiteX57" fmla="*/ 6646365 w 7824382"/>
              <a:gd name="connsiteY57" fmla="*/ 6440764 h 6814251"/>
              <a:gd name="connsiteX58" fmla="*/ 6607729 w 7824382"/>
              <a:gd name="connsiteY58" fmla="*/ 6492279 h 6814251"/>
              <a:gd name="connsiteX59" fmla="*/ 6581971 w 7824382"/>
              <a:gd name="connsiteY59" fmla="*/ 6569553 h 6814251"/>
              <a:gd name="connsiteX60" fmla="*/ 6517577 w 7824382"/>
              <a:gd name="connsiteY60" fmla="*/ 6749857 h 6814251"/>
              <a:gd name="connsiteX61" fmla="*/ 6427424 w 7824382"/>
              <a:gd name="connsiteY61" fmla="*/ 6814251 h 6814251"/>
              <a:gd name="connsiteX62" fmla="*/ 6092574 w 7824382"/>
              <a:gd name="connsiteY62" fmla="*/ 6698341 h 6814251"/>
              <a:gd name="connsiteX63" fmla="*/ 5590298 w 7824382"/>
              <a:gd name="connsiteY63" fmla="*/ 6260460 h 6814251"/>
              <a:gd name="connsiteX64" fmla="*/ 5435751 w 7824382"/>
              <a:gd name="connsiteY64" fmla="*/ 6028640 h 6814251"/>
              <a:gd name="connsiteX65" fmla="*/ 4959233 w 7824382"/>
              <a:gd name="connsiteY65" fmla="*/ 5410454 h 6814251"/>
              <a:gd name="connsiteX66" fmla="*/ 4714534 w 7824382"/>
              <a:gd name="connsiteY66" fmla="*/ 5049846 h 6814251"/>
              <a:gd name="connsiteX67" fmla="*/ 4418320 w 7824382"/>
              <a:gd name="connsiteY67" fmla="*/ 4650600 h 6814251"/>
              <a:gd name="connsiteX68" fmla="*/ 4238016 w 7824382"/>
              <a:gd name="connsiteY68" fmla="*/ 4418781 h 6814251"/>
              <a:gd name="connsiteX69" fmla="*/ 4225137 w 7824382"/>
              <a:gd name="connsiteY69" fmla="*/ 4380144 h 6814251"/>
              <a:gd name="connsiteX70" fmla="*/ 4212258 w 7824382"/>
              <a:gd name="connsiteY70" fmla="*/ 4496054 h 6814251"/>
              <a:gd name="connsiteX71" fmla="*/ 4225137 w 7824382"/>
              <a:gd name="connsiteY71" fmla="*/ 5011209 h 6814251"/>
              <a:gd name="connsiteX72" fmla="*/ 4263774 w 7824382"/>
              <a:gd name="connsiteY72" fmla="*/ 5539243 h 6814251"/>
              <a:gd name="connsiteX73" fmla="*/ 4109227 w 7824382"/>
              <a:gd name="connsiteY73" fmla="*/ 6595310 h 6814251"/>
              <a:gd name="connsiteX74" fmla="*/ 3993317 w 7824382"/>
              <a:gd name="connsiteY74" fmla="*/ 6685462 h 6814251"/>
              <a:gd name="connsiteX75" fmla="*/ 3735740 w 7824382"/>
              <a:gd name="connsiteY75" fmla="*/ 6749857 h 6814251"/>
              <a:gd name="connsiteX76" fmla="*/ 3362253 w 7824382"/>
              <a:gd name="connsiteY76" fmla="*/ 6724099 h 6814251"/>
              <a:gd name="connsiteX77" fmla="*/ 3272101 w 7824382"/>
              <a:gd name="connsiteY77" fmla="*/ 6672584 h 6814251"/>
              <a:gd name="connsiteX78" fmla="*/ 3014523 w 7824382"/>
              <a:gd name="connsiteY78" fmla="*/ 6492279 h 6814251"/>
              <a:gd name="connsiteX79" fmla="*/ 2963008 w 7824382"/>
              <a:gd name="connsiteY79" fmla="*/ 6440764 h 6814251"/>
              <a:gd name="connsiteX80" fmla="*/ 2125881 w 7824382"/>
              <a:gd name="connsiteY80" fmla="*/ 5886972 h 6814251"/>
              <a:gd name="connsiteX81" fmla="*/ 1958455 w 7824382"/>
              <a:gd name="connsiteY81" fmla="*/ 5565000 h 6814251"/>
              <a:gd name="connsiteX82" fmla="*/ 2100123 w 7824382"/>
              <a:gd name="connsiteY82" fmla="*/ 5307423 h 6814251"/>
              <a:gd name="connsiteX83" fmla="*/ 2190275 w 7824382"/>
              <a:gd name="connsiteY83" fmla="*/ 5191513 h 6814251"/>
              <a:gd name="connsiteX84" fmla="*/ 2164517 w 7824382"/>
              <a:gd name="connsiteY84" fmla="*/ 5101361 h 6814251"/>
              <a:gd name="connsiteX85" fmla="*/ 1932698 w 7824382"/>
              <a:gd name="connsiteY85" fmla="*/ 4869541 h 6814251"/>
              <a:gd name="connsiteX86" fmla="*/ 1906940 w 7824382"/>
              <a:gd name="connsiteY86" fmla="*/ 4779389 h 6814251"/>
              <a:gd name="connsiteX87" fmla="*/ 1894061 w 7824382"/>
              <a:gd name="connsiteY87" fmla="*/ 4560448 h 6814251"/>
              <a:gd name="connsiteX88" fmla="*/ 1842546 w 7824382"/>
              <a:gd name="connsiteY88" fmla="*/ 4444539 h 6814251"/>
              <a:gd name="connsiteX89" fmla="*/ 1816788 w 7824382"/>
              <a:gd name="connsiteY89" fmla="*/ 4251355 h 6814251"/>
              <a:gd name="connsiteX90" fmla="*/ 1803909 w 7824382"/>
              <a:gd name="connsiteY90" fmla="*/ 4186961 h 6814251"/>
              <a:gd name="connsiteX91" fmla="*/ 2138760 w 7824382"/>
              <a:gd name="connsiteY91" fmla="*/ 4161203 h 6814251"/>
              <a:gd name="connsiteX92" fmla="*/ 2486489 w 7824382"/>
              <a:gd name="connsiteY92" fmla="*/ 4071051 h 6814251"/>
              <a:gd name="connsiteX93" fmla="*/ 2370579 w 7824382"/>
              <a:gd name="connsiteY93" fmla="*/ 3800595 h 6814251"/>
              <a:gd name="connsiteX94" fmla="*/ 2306185 w 7824382"/>
              <a:gd name="connsiteY94" fmla="*/ 3452865 h 6814251"/>
              <a:gd name="connsiteX95" fmla="*/ 2241791 w 7824382"/>
              <a:gd name="connsiteY95" fmla="*/ 3311198 h 6814251"/>
              <a:gd name="connsiteX96" fmla="*/ 2151639 w 7824382"/>
              <a:gd name="connsiteY96" fmla="*/ 2989226 h 6814251"/>
              <a:gd name="connsiteX97" fmla="*/ 1855424 w 7824382"/>
              <a:gd name="connsiteY97" fmla="*/ 2950589 h 6814251"/>
              <a:gd name="connsiteX98" fmla="*/ 1327391 w 7824382"/>
              <a:gd name="connsiteY98" fmla="*/ 2847558 h 6814251"/>
              <a:gd name="connsiteX99" fmla="*/ 825115 w 7824382"/>
              <a:gd name="connsiteY99" fmla="*/ 2615739 h 6814251"/>
              <a:gd name="connsiteX100" fmla="*/ 490264 w 7824382"/>
              <a:gd name="connsiteY100" fmla="*/ 2474071 h 6814251"/>
              <a:gd name="connsiteX101" fmla="*/ 322839 w 7824382"/>
              <a:gd name="connsiteY101" fmla="*/ 2306646 h 6814251"/>
              <a:gd name="connsiteX102" fmla="*/ 297081 w 7824382"/>
              <a:gd name="connsiteY102" fmla="*/ 2242251 h 6814251"/>
              <a:gd name="connsiteX103" fmla="*/ 52382 w 7824382"/>
              <a:gd name="connsiteY103" fmla="*/ 1778612 h 6814251"/>
              <a:gd name="connsiteX104" fmla="*/ 867 w 7824382"/>
              <a:gd name="connsiteY104" fmla="*/ 1276336 h 6814251"/>
              <a:gd name="connsiteX105" fmla="*/ 13746 w 7824382"/>
              <a:gd name="connsiteY105" fmla="*/ 1186184 h 6814251"/>
              <a:gd name="connsiteX106" fmla="*/ 129655 w 7824382"/>
              <a:gd name="connsiteY106" fmla="*/ 954364 h 6814251"/>
              <a:gd name="connsiteX107" fmla="*/ 52382 w 7824382"/>
              <a:gd name="connsiteY107" fmla="*/ 683908 h 6814251"/>
              <a:gd name="connsiteX108" fmla="*/ 39503 w 7824382"/>
              <a:gd name="connsiteY108" fmla="*/ 671029 h 6814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Lst>
            <a:rect l="l" t="t" r="r" b="b"/>
            <a:pathLst>
              <a:path w="7824382" h="6814251">
                <a:moveTo>
                  <a:pt x="65261" y="722544"/>
                </a:moveTo>
                <a:cubicBezTo>
                  <a:pt x="73847" y="705372"/>
                  <a:pt x="73638" y="679183"/>
                  <a:pt x="91019" y="671029"/>
                </a:cubicBezTo>
                <a:cubicBezTo>
                  <a:pt x="1521371" y="0"/>
                  <a:pt x="729302" y="58421"/>
                  <a:pt x="1353148" y="426330"/>
                </a:cubicBezTo>
                <a:cubicBezTo>
                  <a:pt x="1432801" y="473305"/>
                  <a:pt x="1524867" y="495017"/>
                  <a:pt x="1610726" y="529361"/>
                </a:cubicBezTo>
                <a:cubicBezTo>
                  <a:pt x="2020750" y="468617"/>
                  <a:pt x="1891232" y="502683"/>
                  <a:pt x="2280427" y="387693"/>
                </a:cubicBezTo>
                <a:cubicBezTo>
                  <a:pt x="2362458" y="363456"/>
                  <a:pt x="2444573" y="339189"/>
                  <a:pt x="2525126" y="310420"/>
                </a:cubicBezTo>
                <a:cubicBezTo>
                  <a:pt x="2624977" y="274759"/>
                  <a:pt x="2720053" y="225861"/>
                  <a:pt x="2821340" y="194510"/>
                </a:cubicBezTo>
                <a:cubicBezTo>
                  <a:pt x="2900967" y="169864"/>
                  <a:pt x="2984473" y="160167"/>
                  <a:pt x="3066039" y="142995"/>
                </a:cubicBezTo>
                <a:cubicBezTo>
                  <a:pt x="3121847" y="164460"/>
                  <a:pt x="3179479" y="181682"/>
                  <a:pt x="3233464" y="207389"/>
                </a:cubicBezTo>
                <a:cubicBezTo>
                  <a:pt x="3270030" y="224801"/>
                  <a:pt x="3296019" y="273180"/>
                  <a:pt x="3336495" y="271784"/>
                </a:cubicBezTo>
                <a:cubicBezTo>
                  <a:pt x="3430199" y="268553"/>
                  <a:pt x="3515593" y="215593"/>
                  <a:pt x="3606951" y="194510"/>
                </a:cubicBezTo>
                <a:cubicBezTo>
                  <a:pt x="3683284" y="176895"/>
                  <a:pt x="3761498" y="168753"/>
                  <a:pt x="3838771" y="155874"/>
                </a:cubicBezTo>
                <a:cubicBezTo>
                  <a:pt x="3881701" y="164460"/>
                  <a:pt x="3927554" y="163850"/>
                  <a:pt x="3967560" y="181631"/>
                </a:cubicBezTo>
                <a:cubicBezTo>
                  <a:pt x="4096654" y="239006"/>
                  <a:pt x="4042847" y="263979"/>
                  <a:pt x="4147864" y="336178"/>
                </a:cubicBezTo>
                <a:cubicBezTo>
                  <a:pt x="4187415" y="363369"/>
                  <a:pt x="4233723" y="379107"/>
                  <a:pt x="4276653" y="400572"/>
                </a:cubicBezTo>
                <a:cubicBezTo>
                  <a:pt x="4452664" y="349057"/>
                  <a:pt x="4622365" y="265843"/>
                  <a:pt x="4804686" y="246026"/>
                </a:cubicBezTo>
                <a:cubicBezTo>
                  <a:pt x="5022512" y="222349"/>
                  <a:pt x="5242816" y="258285"/>
                  <a:pt x="5461509" y="271784"/>
                </a:cubicBezTo>
                <a:cubicBezTo>
                  <a:pt x="5627793" y="282048"/>
                  <a:pt x="5787505" y="302874"/>
                  <a:pt x="5950906" y="323299"/>
                </a:cubicBezTo>
                <a:cubicBezTo>
                  <a:pt x="6062523" y="306127"/>
                  <a:pt x="6174732" y="292440"/>
                  <a:pt x="6285757" y="271784"/>
                </a:cubicBezTo>
                <a:cubicBezTo>
                  <a:pt x="6548602" y="222883"/>
                  <a:pt x="6425666" y="200510"/>
                  <a:pt x="6556213" y="233147"/>
                </a:cubicBezTo>
                <a:cubicBezTo>
                  <a:pt x="6564799" y="284662"/>
                  <a:pt x="6559733" y="340438"/>
                  <a:pt x="6581971" y="387693"/>
                </a:cubicBezTo>
                <a:cubicBezTo>
                  <a:pt x="6596248" y="418031"/>
                  <a:pt x="6629255" y="437093"/>
                  <a:pt x="6659244" y="452088"/>
                </a:cubicBezTo>
                <a:cubicBezTo>
                  <a:pt x="7313446" y="779190"/>
                  <a:pt x="6717856" y="440059"/>
                  <a:pt x="7122884" y="658150"/>
                </a:cubicBezTo>
                <a:cubicBezTo>
                  <a:pt x="7183832" y="690968"/>
                  <a:pt x="7243523" y="726084"/>
                  <a:pt x="7303188" y="761181"/>
                </a:cubicBezTo>
                <a:cubicBezTo>
                  <a:pt x="7316529" y="769029"/>
                  <a:pt x="7330346" y="776554"/>
                  <a:pt x="7341824" y="786939"/>
                </a:cubicBezTo>
                <a:cubicBezTo>
                  <a:pt x="7420641" y="858249"/>
                  <a:pt x="7493654" y="935888"/>
                  <a:pt x="7573644" y="1005879"/>
                </a:cubicBezTo>
                <a:cubicBezTo>
                  <a:pt x="7607988" y="1035930"/>
                  <a:pt x="7640504" y="1068207"/>
                  <a:pt x="7676675" y="1096031"/>
                </a:cubicBezTo>
                <a:cubicBezTo>
                  <a:pt x="7824382" y="1209651"/>
                  <a:pt x="7662748" y="1056345"/>
                  <a:pt x="7792585" y="1186184"/>
                </a:cubicBezTo>
                <a:cubicBezTo>
                  <a:pt x="7783999" y="1250578"/>
                  <a:pt x="7783716" y="1316637"/>
                  <a:pt x="7766827" y="1379367"/>
                </a:cubicBezTo>
                <a:cubicBezTo>
                  <a:pt x="7739964" y="1479145"/>
                  <a:pt x="7627429" y="1645491"/>
                  <a:pt x="7573644" y="1714217"/>
                </a:cubicBezTo>
                <a:cubicBezTo>
                  <a:pt x="7543710" y="1752466"/>
                  <a:pt x="7513731" y="1794891"/>
                  <a:pt x="7470613" y="1817248"/>
                </a:cubicBezTo>
                <a:cubicBezTo>
                  <a:pt x="7287242" y="1912330"/>
                  <a:pt x="7117865" y="1903526"/>
                  <a:pt x="6916822" y="1920279"/>
                </a:cubicBezTo>
                <a:cubicBezTo>
                  <a:pt x="6891064" y="1924572"/>
                  <a:pt x="6864400" y="1925141"/>
                  <a:pt x="6839548" y="1933158"/>
                </a:cubicBezTo>
                <a:cubicBezTo>
                  <a:pt x="6730990" y="1968177"/>
                  <a:pt x="6629174" y="2025461"/>
                  <a:pt x="6517577" y="2049068"/>
                </a:cubicBezTo>
                <a:cubicBezTo>
                  <a:pt x="6403866" y="2073122"/>
                  <a:pt x="6285417" y="2062483"/>
                  <a:pt x="6169847" y="2074826"/>
                </a:cubicBezTo>
                <a:cubicBezTo>
                  <a:pt x="4847902" y="2216005"/>
                  <a:pt x="5576522" y="2166644"/>
                  <a:pt x="4984991" y="2203615"/>
                </a:cubicBezTo>
                <a:cubicBezTo>
                  <a:pt x="4942061" y="2332404"/>
                  <a:pt x="4879354" y="2456215"/>
                  <a:pt x="4856202" y="2589981"/>
                </a:cubicBezTo>
                <a:cubicBezTo>
                  <a:pt x="4840079" y="2683139"/>
                  <a:pt x="4869081" y="2778773"/>
                  <a:pt x="4869081" y="2873316"/>
                </a:cubicBezTo>
                <a:cubicBezTo>
                  <a:pt x="4869081" y="3563177"/>
                  <a:pt x="4882610" y="3408381"/>
                  <a:pt x="4843323" y="3761958"/>
                </a:cubicBezTo>
                <a:cubicBezTo>
                  <a:pt x="4856202" y="3864989"/>
                  <a:pt x="4844326" y="3974278"/>
                  <a:pt x="4881960" y="4071051"/>
                </a:cubicBezTo>
                <a:cubicBezTo>
                  <a:pt x="4907289" y="4136183"/>
                  <a:pt x="4966760" y="4184979"/>
                  <a:pt x="5023627" y="4225598"/>
                </a:cubicBezTo>
                <a:cubicBezTo>
                  <a:pt x="5118976" y="4293705"/>
                  <a:pt x="5230815" y="4335185"/>
                  <a:pt x="5332720" y="4393023"/>
                </a:cubicBezTo>
                <a:cubicBezTo>
                  <a:pt x="5389710" y="4425369"/>
                  <a:pt x="5446404" y="4458559"/>
                  <a:pt x="5500146" y="4496054"/>
                </a:cubicBezTo>
                <a:cubicBezTo>
                  <a:pt x="5631126" y="4587435"/>
                  <a:pt x="5760742" y="4680960"/>
                  <a:pt x="5886512" y="4779389"/>
                </a:cubicBezTo>
                <a:cubicBezTo>
                  <a:pt x="5985250" y="4856662"/>
                  <a:pt x="6107498" y="4910904"/>
                  <a:pt x="6182726" y="5011209"/>
                </a:cubicBezTo>
                <a:cubicBezTo>
                  <a:pt x="6276492" y="5136231"/>
                  <a:pt x="6226477" y="5087422"/>
                  <a:pt x="6324393" y="5165755"/>
                </a:cubicBezTo>
                <a:cubicBezTo>
                  <a:pt x="6336913" y="5203314"/>
                  <a:pt x="6340295" y="5219533"/>
                  <a:pt x="6363030" y="5255908"/>
                </a:cubicBezTo>
                <a:cubicBezTo>
                  <a:pt x="6374406" y="5274110"/>
                  <a:pt x="6391566" y="5288484"/>
                  <a:pt x="6401667" y="5307423"/>
                </a:cubicBezTo>
                <a:cubicBezTo>
                  <a:pt x="6426077" y="5353192"/>
                  <a:pt x="6444596" y="5401868"/>
                  <a:pt x="6466061" y="5449091"/>
                </a:cubicBezTo>
                <a:cubicBezTo>
                  <a:pt x="6461768" y="5461970"/>
                  <a:pt x="6449889" y="5474557"/>
                  <a:pt x="6453182" y="5487727"/>
                </a:cubicBezTo>
                <a:cubicBezTo>
                  <a:pt x="6469218" y="5551870"/>
                  <a:pt x="6484809" y="5604312"/>
                  <a:pt x="6543334" y="5629395"/>
                </a:cubicBezTo>
                <a:cubicBezTo>
                  <a:pt x="6559603" y="5636368"/>
                  <a:pt x="6577678" y="5637981"/>
                  <a:pt x="6594850" y="5642274"/>
                </a:cubicBezTo>
                <a:cubicBezTo>
                  <a:pt x="6616315" y="5672325"/>
                  <a:pt x="6637086" y="5702883"/>
                  <a:pt x="6659244" y="5732426"/>
                </a:cubicBezTo>
                <a:cubicBezTo>
                  <a:pt x="6675737" y="5754417"/>
                  <a:pt x="6707724" y="5769500"/>
                  <a:pt x="6710760" y="5796820"/>
                </a:cubicBezTo>
                <a:cubicBezTo>
                  <a:pt x="6721201" y="5890784"/>
                  <a:pt x="6704865" y="5985871"/>
                  <a:pt x="6697881" y="6080155"/>
                </a:cubicBezTo>
                <a:cubicBezTo>
                  <a:pt x="6696264" y="6101985"/>
                  <a:pt x="6688601" y="6122958"/>
                  <a:pt x="6685002" y="6144550"/>
                </a:cubicBezTo>
                <a:cubicBezTo>
                  <a:pt x="6680012" y="6174493"/>
                  <a:pt x="6676049" y="6204601"/>
                  <a:pt x="6672123" y="6234702"/>
                </a:cubicBezTo>
                <a:cubicBezTo>
                  <a:pt x="6663170" y="6303342"/>
                  <a:pt x="6663154" y="6373609"/>
                  <a:pt x="6646365" y="6440764"/>
                </a:cubicBezTo>
                <a:cubicBezTo>
                  <a:pt x="6641159" y="6461588"/>
                  <a:pt x="6620608" y="6475107"/>
                  <a:pt x="6607729" y="6492279"/>
                </a:cubicBezTo>
                <a:cubicBezTo>
                  <a:pt x="6599143" y="6518037"/>
                  <a:pt x="6589773" y="6543547"/>
                  <a:pt x="6581971" y="6569553"/>
                </a:cubicBezTo>
                <a:cubicBezTo>
                  <a:pt x="6556682" y="6653848"/>
                  <a:pt x="6578789" y="6636178"/>
                  <a:pt x="6517577" y="6749857"/>
                </a:cubicBezTo>
                <a:cubicBezTo>
                  <a:pt x="6498342" y="6785580"/>
                  <a:pt x="6460469" y="6797729"/>
                  <a:pt x="6427424" y="6814251"/>
                </a:cubicBezTo>
                <a:cubicBezTo>
                  <a:pt x="6318724" y="6787076"/>
                  <a:pt x="6182280" y="6757547"/>
                  <a:pt x="6092574" y="6698341"/>
                </a:cubicBezTo>
                <a:cubicBezTo>
                  <a:pt x="5996654" y="6635034"/>
                  <a:pt x="5706353" y="6419271"/>
                  <a:pt x="5590298" y="6260460"/>
                </a:cubicBezTo>
                <a:cubicBezTo>
                  <a:pt x="5535503" y="6185477"/>
                  <a:pt x="5491111" y="6103207"/>
                  <a:pt x="5435751" y="6028640"/>
                </a:cubicBezTo>
                <a:cubicBezTo>
                  <a:pt x="5280660" y="5819742"/>
                  <a:pt x="5113569" y="5619910"/>
                  <a:pt x="4959233" y="5410454"/>
                </a:cubicBezTo>
                <a:cubicBezTo>
                  <a:pt x="4873062" y="5293508"/>
                  <a:pt x="4798777" y="5168188"/>
                  <a:pt x="4714534" y="5049846"/>
                </a:cubicBezTo>
                <a:cubicBezTo>
                  <a:pt x="4618433" y="4914847"/>
                  <a:pt x="4516817" y="4783861"/>
                  <a:pt x="4418320" y="4650600"/>
                </a:cubicBezTo>
                <a:cubicBezTo>
                  <a:pt x="4261263" y="4438110"/>
                  <a:pt x="4334172" y="4514935"/>
                  <a:pt x="4238016" y="4418781"/>
                </a:cubicBezTo>
                <a:cubicBezTo>
                  <a:pt x="4233723" y="4405902"/>
                  <a:pt x="4229430" y="4367265"/>
                  <a:pt x="4225137" y="4380144"/>
                </a:cubicBezTo>
                <a:cubicBezTo>
                  <a:pt x="4212844" y="4417023"/>
                  <a:pt x="4212258" y="4457180"/>
                  <a:pt x="4212258" y="4496054"/>
                </a:cubicBezTo>
                <a:cubicBezTo>
                  <a:pt x="4212258" y="4667826"/>
                  <a:pt x="4216665" y="4839646"/>
                  <a:pt x="4225137" y="5011209"/>
                </a:cubicBezTo>
                <a:cubicBezTo>
                  <a:pt x="4233842" y="5187476"/>
                  <a:pt x="4250895" y="5363232"/>
                  <a:pt x="4263774" y="5539243"/>
                </a:cubicBezTo>
                <a:cubicBezTo>
                  <a:pt x="4249634" y="5720230"/>
                  <a:pt x="4282202" y="6325037"/>
                  <a:pt x="4109227" y="6595310"/>
                </a:cubicBezTo>
                <a:cubicBezTo>
                  <a:pt x="4082842" y="6636537"/>
                  <a:pt x="4038545" y="6666747"/>
                  <a:pt x="3993317" y="6685462"/>
                </a:cubicBezTo>
                <a:cubicBezTo>
                  <a:pt x="3911540" y="6719301"/>
                  <a:pt x="3821599" y="6728392"/>
                  <a:pt x="3735740" y="6749857"/>
                </a:cubicBezTo>
                <a:cubicBezTo>
                  <a:pt x="3611244" y="6741271"/>
                  <a:pt x="3485346" y="6744615"/>
                  <a:pt x="3362253" y="6724099"/>
                </a:cubicBezTo>
                <a:cubicBezTo>
                  <a:pt x="3328113" y="6718409"/>
                  <a:pt x="3300899" y="6691783"/>
                  <a:pt x="3272101" y="6672584"/>
                </a:cubicBezTo>
                <a:cubicBezTo>
                  <a:pt x="3184898" y="6614449"/>
                  <a:pt x="3098367" y="6555162"/>
                  <a:pt x="3014523" y="6492279"/>
                </a:cubicBezTo>
                <a:cubicBezTo>
                  <a:pt x="2995095" y="6477708"/>
                  <a:pt x="2982299" y="6455516"/>
                  <a:pt x="2963008" y="6440764"/>
                </a:cubicBezTo>
                <a:cubicBezTo>
                  <a:pt x="2535850" y="6114115"/>
                  <a:pt x="2603313" y="6173432"/>
                  <a:pt x="2125881" y="5886972"/>
                </a:cubicBezTo>
                <a:cubicBezTo>
                  <a:pt x="2070072" y="5779648"/>
                  <a:pt x="1963826" y="5685848"/>
                  <a:pt x="1958455" y="5565000"/>
                </a:cubicBezTo>
                <a:cubicBezTo>
                  <a:pt x="1954104" y="5467108"/>
                  <a:pt x="2048447" y="5390678"/>
                  <a:pt x="2100123" y="5307423"/>
                </a:cubicBezTo>
                <a:cubicBezTo>
                  <a:pt x="2125936" y="5265835"/>
                  <a:pt x="2190275" y="5191513"/>
                  <a:pt x="2190275" y="5191513"/>
                </a:cubicBezTo>
                <a:cubicBezTo>
                  <a:pt x="2181689" y="5161462"/>
                  <a:pt x="2184041" y="5125766"/>
                  <a:pt x="2164517" y="5101361"/>
                </a:cubicBezTo>
                <a:cubicBezTo>
                  <a:pt x="2096250" y="5016027"/>
                  <a:pt x="1932698" y="4869541"/>
                  <a:pt x="1932698" y="4869541"/>
                </a:cubicBezTo>
                <a:cubicBezTo>
                  <a:pt x="1924112" y="4839490"/>
                  <a:pt x="1910817" y="4810401"/>
                  <a:pt x="1906940" y="4779389"/>
                </a:cubicBezTo>
                <a:cubicBezTo>
                  <a:pt x="1897872" y="4706847"/>
                  <a:pt x="1907867" y="4632239"/>
                  <a:pt x="1894061" y="4560448"/>
                </a:cubicBezTo>
                <a:cubicBezTo>
                  <a:pt x="1886076" y="4518928"/>
                  <a:pt x="1859718" y="4483175"/>
                  <a:pt x="1842546" y="4444539"/>
                </a:cubicBezTo>
                <a:cubicBezTo>
                  <a:pt x="1833960" y="4380144"/>
                  <a:pt x="1826425" y="4315601"/>
                  <a:pt x="1816788" y="4251355"/>
                </a:cubicBezTo>
                <a:cubicBezTo>
                  <a:pt x="1813541" y="4229707"/>
                  <a:pt x="1782830" y="4192863"/>
                  <a:pt x="1803909" y="4186961"/>
                </a:cubicBezTo>
                <a:cubicBezTo>
                  <a:pt x="1911710" y="4156777"/>
                  <a:pt x="2027143" y="4169789"/>
                  <a:pt x="2138760" y="4161203"/>
                </a:cubicBezTo>
                <a:cubicBezTo>
                  <a:pt x="2254670" y="4131152"/>
                  <a:pt x="2421738" y="4171775"/>
                  <a:pt x="2486489" y="4071051"/>
                </a:cubicBezTo>
                <a:cubicBezTo>
                  <a:pt x="2539528" y="3988546"/>
                  <a:pt x="2370579" y="3800595"/>
                  <a:pt x="2370579" y="3800595"/>
                </a:cubicBezTo>
                <a:cubicBezTo>
                  <a:pt x="2355196" y="3692912"/>
                  <a:pt x="2341045" y="3557446"/>
                  <a:pt x="2306185" y="3452865"/>
                </a:cubicBezTo>
                <a:cubicBezTo>
                  <a:pt x="2289782" y="3403655"/>
                  <a:pt x="2263256" y="3358420"/>
                  <a:pt x="2241791" y="3311198"/>
                </a:cubicBezTo>
                <a:cubicBezTo>
                  <a:pt x="2237940" y="3249581"/>
                  <a:pt x="2259041" y="3033668"/>
                  <a:pt x="2151639" y="2989226"/>
                </a:cubicBezTo>
                <a:cubicBezTo>
                  <a:pt x="2059630" y="2951153"/>
                  <a:pt x="1953560" y="2967456"/>
                  <a:pt x="1855424" y="2950589"/>
                </a:cubicBezTo>
                <a:cubicBezTo>
                  <a:pt x="1678685" y="2920212"/>
                  <a:pt x="1503402" y="2881902"/>
                  <a:pt x="1327391" y="2847558"/>
                </a:cubicBezTo>
                <a:cubicBezTo>
                  <a:pt x="1055958" y="2711842"/>
                  <a:pt x="1065228" y="2705782"/>
                  <a:pt x="825115" y="2615739"/>
                </a:cubicBezTo>
                <a:cubicBezTo>
                  <a:pt x="741999" y="2584570"/>
                  <a:pt x="572455" y="2541318"/>
                  <a:pt x="490264" y="2474071"/>
                </a:cubicBezTo>
                <a:cubicBezTo>
                  <a:pt x="429179" y="2424093"/>
                  <a:pt x="378647" y="2362454"/>
                  <a:pt x="322839" y="2306646"/>
                </a:cubicBezTo>
                <a:cubicBezTo>
                  <a:pt x="314253" y="2285181"/>
                  <a:pt x="307620" y="2262827"/>
                  <a:pt x="297081" y="2242251"/>
                </a:cubicBezTo>
                <a:cubicBezTo>
                  <a:pt x="217416" y="2086716"/>
                  <a:pt x="52382" y="1778612"/>
                  <a:pt x="52382" y="1778612"/>
                </a:cubicBezTo>
                <a:cubicBezTo>
                  <a:pt x="13339" y="1563877"/>
                  <a:pt x="9274" y="1570585"/>
                  <a:pt x="867" y="1276336"/>
                </a:cubicBezTo>
                <a:cubicBezTo>
                  <a:pt x="0" y="1245993"/>
                  <a:pt x="2472" y="1214369"/>
                  <a:pt x="13746" y="1186184"/>
                </a:cubicBezTo>
                <a:cubicBezTo>
                  <a:pt x="45832" y="1105969"/>
                  <a:pt x="91019" y="1031637"/>
                  <a:pt x="129655" y="954364"/>
                </a:cubicBezTo>
                <a:cubicBezTo>
                  <a:pt x="114457" y="771979"/>
                  <a:pt x="140728" y="831148"/>
                  <a:pt x="52382" y="683908"/>
                </a:cubicBezTo>
                <a:cubicBezTo>
                  <a:pt x="49258" y="678702"/>
                  <a:pt x="43796" y="675322"/>
                  <a:pt x="39503" y="671029"/>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9" name="Straight Connector 38"/>
          <p:cNvCxnSpPr/>
          <p:nvPr/>
        </p:nvCxnSpPr>
        <p:spPr>
          <a:xfrm rot="5400000">
            <a:off x="3733800" y="5029200"/>
            <a:ext cx="2438400" cy="152400"/>
          </a:xfrm>
          <a:prstGeom prst="line">
            <a:avLst/>
          </a:prstGeom>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a:xfrm rot="10800000">
            <a:off x="4876800" y="6400800"/>
            <a:ext cx="3124200" cy="76200"/>
          </a:xfrm>
          <a:prstGeom prst="line">
            <a:avLst/>
          </a:prstGeom>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a:xfrm rot="5400000">
            <a:off x="6781800" y="5105400"/>
            <a:ext cx="2590800" cy="152400"/>
          </a:xfrm>
          <a:prstGeom prst="line">
            <a:avLst/>
          </a:prstGeom>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a:xfrm>
            <a:off x="5029200" y="3886200"/>
            <a:ext cx="3124200" cy="0"/>
          </a:xfrm>
          <a:prstGeom prst="line">
            <a:avLst/>
          </a:prstGeom>
        </p:spPr>
        <p:style>
          <a:lnRef idx="2">
            <a:schemeClr val="dk1"/>
          </a:lnRef>
          <a:fillRef idx="0">
            <a:schemeClr val="dk1"/>
          </a:fillRef>
          <a:effectRef idx="1">
            <a:schemeClr val="dk1"/>
          </a:effectRef>
          <a:fontRef idx="minor">
            <a:schemeClr val="tx1"/>
          </a:fontRef>
        </p:style>
      </p:cxnSp>
      <p:sp>
        <p:nvSpPr>
          <p:cNvPr id="48" name="Rectangle 47"/>
          <p:cNvSpPr/>
          <p:nvPr/>
        </p:nvSpPr>
        <p:spPr>
          <a:xfrm>
            <a:off x="6781800" y="3962400"/>
            <a:ext cx="1142877" cy="369332"/>
          </a:xfrm>
          <a:prstGeom prst="rect">
            <a:avLst/>
          </a:prstGeom>
        </p:spPr>
        <p:txBody>
          <a:bodyPr wrap="none">
            <a:spAutoFit/>
          </a:body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Strategy 1</a:t>
            </a: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49" name="Rectangle 48"/>
          <p:cNvSpPr/>
          <p:nvPr/>
        </p:nvSpPr>
        <p:spPr>
          <a:xfrm>
            <a:off x="1981200" y="4267200"/>
            <a:ext cx="1142877" cy="369332"/>
          </a:xfrm>
          <a:prstGeom prst="rect">
            <a:avLst/>
          </a:prstGeom>
        </p:spPr>
        <p:txBody>
          <a:bodyPr wrap="none">
            <a:spAutoFit/>
          </a:body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Strategy 2</a:t>
            </a: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b="1" dirty="0" smtClean="0"/>
              <a:t>Vulnerability Assessment</a:t>
            </a:r>
            <a:endParaRPr lang="en-US" sz="2400" b="1" dirty="0"/>
          </a:p>
        </p:txBody>
      </p:sp>
      <p:sp>
        <p:nvSpPr>
          <p:cNvPr id="3" name="Content Placeholder 2"/>
          <p:cNvSpPr>
            <a:spLocks noGrp="1"/>
          </p:cNvSpPr>
          <p:nvPr>
            <p:ph idx="1"/>
          </p:nvPr>
        </p:nvSpPr>
        <p:spPr>
          <a:xfrm>
            <a:off x="228600" y="762000"/>
            <a:ext cx="8610600" cy="5715000"/>
          </a:xfrm>
        </p:spPr>
        <p:txBody>
          <a:bodyPr>
            <a:normAutofit fontScale="70000" lnSpcReduction="20000"/>
          </a:bodyPr>
          <a:lstStyle/>
          <a:p>
            <a:pPr marL="176213" indent="-176213" algn="just"/>
            <a:r>
              <a:rPr lang="en-US" b="1" dirty="0" smtClean="0"/>
              <a:t>Purpose</a:t>
            </a:r>
            <a:endParaRPr lang="en-US" dirty="0" smtClean="0"/>
          </a:p>
          <a:p>
            <a:pPr marL="515938" lvl="1" indent="-234950" algn="just"/>
            <a:r>
              <a:rPr lang="en-US" sz="3200" dirty="0" smtClean="0"/>
              <a:t>To analyze the extent of vulnerability and risk for different members of the society to various hazards.	</a:t>
            </a:r>
          </a:p>
          <a:p>
            <a:pPr marL="515938" lvl="1" indent="-234950" algn="just"/>
            <a:r>
              <a:rPr lang="en-US" sz="3200" dirty="0" smtClean="0"/>
              <a:t>Develop understanding as to why communities and individuals are vulnerable</a:t>
            </a:r>
          </a:p>
          <a:p>
            <a:pPr marL="176213" indent="-176213" algn="just"/>
            <a:r>
              <a:rPr lang="en-US" b="1" dirty="0" smtClean="0"/>
              <a:t>Methodology</a:t>
            </a:r>
            <a:endParaRPr lang="en-US" dirty="0" smtClean="0"/>
          </a:p>
          <a:p>
            <a:pPr marL="176213" indent="-176213" algn="just"/>
            <a:r>
              <a:rPr lang="en-US" dirty="0" smtClean="0"/>
              <a:t>Group discussions and application of participatory tools</a:t>
            </a:r>
          </a:p>
          <a:p>
            <a:pPr marL="176213" indent="-176213" algn="just"/>
            <a:r>
              <a:rPr lang="en-US" b="1" dirty="0" smtClean="0"/>
              <a:t>Materials</a:t>
            </a:r>
            <a:endParaRPr lang="en-US" dirty="0" smtClean="0"/>
          </a:p>
          <a:p>
            <a:pPr marL="176213" indent="-176213" algn="just"/>
            <a:r>
              <a:rPr lang="en-US" dirty="0" smtClean="0"/>
              <a:t>Local materials such as sticks, stones, seeds etc. for mapping on the ground and writing materials to record these upon completion of the exercise.</a:t>
            </a:r>
          </a:p>
          <a:p>
            <a:pPr marL="176213" indent="-176213" algn="just"/>
            <a:r>
              <a:rPr lang="en-US" b="1" dirty="0" smtClean="0"/>
              <a:t>Time: </a:t>
            </a:r>
            <a:r>
              <a:rPr lang="en-US" dirty="0" smtClean="0"/>
              <a:t>2-3 hours</a:t>
            </a:r>
          </a:p>
          <a:p>
            <a:pPr marL="176213" indent="-176213" algn="just"/>
            <a:r>
              <a:rPr lang="en-US" b="1" dirty="0" smtClean="0"/>
              <a:t>Procedure</a:t>
            </a:r>
            <a:endParaRPr lang="en-US" dirty="0" smtClean="0"/>
          </a:p>
          <a:p>
            <a:pPr marL="176213" indent="-176213" algn="just"/>
            <a:r>
              <a:rPr lang="en-US" dirty="0" smtClean="0"/>
              <a:t>The purpose of this session is to help the community members understand why they are vulnerable to various hazards. The community members will critically look at various elements i.e. human, assets, infrastructure and physical features that are more vulnerable to prevalent hazards.</a:t>
            </a:r>
          </a:p>
          <a:p>
            <a:pPr>
              <a:buNone/>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dirty="0" smtClean="0"/>
              <a:t>Vulnerability Assessment</a:t>
            </a:r>
            <a:endParaRPr lang="en-US" sz="2400" dirty="0"/>
          </a:p>
        </p:txBody>
      </p:sp>
      <p:sp>
        <p:nvSpPr>
          <p:cNvPr id="3" name="Content Placeholder 2"/>
          <p:cNvSpPr>
            <a:spLocks noGrp="1"/>
          </p:cNvSpPr>
          <p:nvPr>
            <p:ph idx="1"/>
          </p:nvPr>
        </p:nvSpPr>
        <p:spPr>
          <a:xfrm>
            <a:off x="304800" y="762001"/>
            <a:ext cx="8534400" cy="5715000"/>
          </a:xfrm>
        </p:spPr>
        <p:txBody>
          <a:bodyPr>
            <a:normAutofit/>
          </a:bodyPr>
          <a:lstStyle/>
          <a:p>
            <a:pPr marL="176213" indent="-176213" algn="just"/>
            <a:r>
              <a:rPr lang="en-US" sz="2000" dirty="0" smtClean="0"/>
              <a:t>Vulnerability assessment is the methodology of identifying who and what will be affected, and who will need assistance. </a:t>
            </a:r>
          </a:p>
          <a:p>
            <a:pPr marL="176213" indent="-176213" algn="just"/>
            <a:r>
              <a:rPr lang="en-US" sz="2000" dirty="0" smtClean="0"/>
              <a:t>The following participatory tools can be of assistance in facilitating  vulnerability assessment</a:t>
            </a:r>
          </a:p>
          <a:p>
            <a:pPr marL="176213" indent="-176213" algn="just"/>
            <a:r>
              <a:rPr lang="en-US" sz="2400" b="1" dirty="0" smtClean="0"/>
              <a:t>Risk Map</a:t>
            </a:r>
            <a:endParaRPr lang="en-US" sz="2400" dirty="0" smtClean="0"/>
          </a:p>
          <a:p>
            <a:pPr marL="176213" indent="-176213" algn="just"/>
            <a:r>
              <a:rPr lang="en-US" sz="2000" dirty="0" smtClean="0"/>
              <a:t>is a physical map of the location of the community. It shows the main physical features and areas of risk to various hazards. The map is drawn on the ground and should be put on paper later by either a literate member of the community or the facilitator.</a:t>
            </a:r>
          </a:p>
          <a:p>
            <a:pPr marL="176213" indent="-176213" algn="just"/>
            <a:r>
              <a:rPr lang="en-US" sz="2000" dirty="0" smtClean="0"/>
              <a:t>This map shows the locations where risk to particular hazards is higher to members of the community. It is therefore, helpful to the extent of highlighting appropriate intervention points within the community.</a:t>
            </a:r>
          </a:p>
          <a:p>
            <a:pPr algn="just"/>
            <a:endParaRPr lang="en-US"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normAutofit/>
          </a:bodyPr>
          <a:lstStyle/>
          <a:p>
            <a:pPr marL="176213" indent="-176213" algn="just">
              <a:buFont typeface="Wingdings" pitchFamily="2" charset="2"/>
              <a:buChar char="§"/>
            </a:pPr>
            <a:r>
              <a:rPr lang="en-US" sz="2200" b="1" dirty="0" smtClean="0"/>
              <a:t>Materials: </a:t>
            </a:r>
            <a:r>
              <a:rPr lang="en-US" sz="2200" dirty="0" smtClean="0"/>
              <a:t>Local materials such as sticks, stones, seeds etc. for mapping on the ground or appropriate writing materials if communities are comfortable with these. </a:t>
            </a:r>
          </a:p>
          <a:p>
            <a:pPr marL="176213" indent="-176213" algn="just"/>
            <a:r>
              <a:rPr lang="en-US" sz="2200" b="1" dirty="0" smtClean="0"/>
              <a:t>Time: </a:t>
            </a:r>
            <a:r>
              <a:rPr lang="en-US" sz="2200" dirty="0" smtClean="0"/>
              <a:t>2-3 hours</a:t>
            </a:r>
          </a:p>
          <a:p>
            <a:pPr marL="236538" indent="-236538" algn="just">
              <a:buNone/>
            </a:pPr>
            <a:r>
              <a:rPr lang="en-US" sz="2200" b="1" dirty="0" smtClean="0"/>
              <a:t>Procedures of hazard assessment</a:t>
            </a:r>
          </a:p>
          <a:p>
            <a:pPr marL="176213" indent="-176213" algn="just"/>
            <a:r>
              <a:rPr lang="en-US" sz="2200" dirty="0" smtClean="0"/>
              <a:t>The procedures of hazard assessment are need to be put in sequence.</a:t>
            </a:r>
          </a:p>
          <a:p>
            <a:pPr marL="633413" indent="-234950" algn="just">
              <a:buFont typeface="Wingdings" pitchFamily="2" charset="2"/>
              <a:buChar char="Ø"/>
            </a:pPr>
            <a:r>
              <a:rPr lang="en-US" sz="2200" dirty="0" smtClean="0"/>
              <a:t>Establish a common understanding of the term among participants in a joint session. </a:t>
            </a:r>
          </a:p>
          <a:p>
            <a:pPr marL="633413" indent="-234950" algn="just">
              <a:buFont typeface="Wingdings" pitchFamily="2" charset="2"/>
              <a:buChar char="Ø"/>
            </a:pPr>
            <a:r>
              <a:rPr lang="en-US" sz="2200" dirty="0" smtClean="0"/>
              <a:t>Divide groups by gender, age, social status, etc.</a:t>
            </a:r>
          </a:p>
          <a:p>
            <a:pPr>
              <a:buNone/>
            </a:pPr>
            <a:r>
              <a:rPr lang="en-US" sz="2800" b="1" dirty="0" smtClean="0"/>
              <a:t>A Hazard Bag</a:t>
            </a:r>
            <a:endParaRPr lang="en-US" sz="2800" dirty="0" smtClean="0"/>
          </a:p>
          <a:p>
            <a:pPr marL="176213" indent="-176213" algn="just"/>
            <a:r>
              <a:rPr lang="en-US" sz="2200" dirty="0" smtClean="0"/>
              <a:t>Brainstorm on important hazards and list them. Ask each group to come up with a list of hazards that are of importance to them. These will be combined and called hazard bag. Prioritization methods are then used to gauge the importance of these hazards to the community. </a:t>
            </a:r>
          </a:p>
          <a:p>
            <a:pPr marL="236538" indent="-236538" algn="just"/>
            <a:endParaRPr lang="en-US" sz="2400" dirty="0" smtClean="0"/>
          </a:p>
          <a:p>
            <a:pPr algn="just">
              <a:buNone/>
            </a:pPr>
            <a:endParaRPr lang="en-US"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Title 1"/>
          <p:cNvSpPr>
            <a:spLocks noGrp="1"/>
          </p:cNvSpPr>
          <p:nvPr>
            <p:ph type="title"/>
          </p:nvPr>
        </p:nvSpPr>
        <p:spPr>
          <a:xfrm>
            <a:off x="457200" y="228599"/>
            <a:ext cx="7543800" cy="457201"/>
          </a:xfrm>
        </p:spPr>
        <p:txBody>
          <a:bodyPr>
            <a:normAutofit fontScale="90000"/>
          </a:bodyPr>
          <a:lstStyle/>
          <a:p>
            <a:pPr algn="just"/>
            <a:r>
              <a:rPr lang="en-US" sz="2800" b="1" dirty="0" smtClean="0"/>
              <a:t>Vulnerability Assessment</a:t>
            </a:r>
            <a:endParaRPr lang="en-US" sz="3200" dirty="0" smtClean="0"/>
          </a:p>
        </p:txBody>
      </p:sp>
      <p:sp>
        <p:nvSpPr>
          <p:cNvPr id="189443" name="Content Placeholder 2"/>
          <p:cNvSpPr>
            <a:spLocks noGrp="1"/>
          </p:cNvSpPr>
          <p:nvPr>
            <p:ph idx="1"/>
          </p:nvPr>
        </p:nvSpPr>
        <p:spPr>
          <a:xfrm>
            <a:off x="428625" y="762000"/>
            <a:ext cx="8181975" cy="5562600"/>
          </a:xfrm>
        </p:spPr>
        <p:txBody>
          <a:bodyPr/>
          <a:lstStyle/>
          <a:p>
            <a:r>
              <a:rPr lang="en-US" sz="1800" b="1" dirty="0" smtClean="0"/>
              <a:t>COMMUNITY MAPPING OF RISK</a:t>
            </a:r>
          </a:p>
          <a:p>
            <a:endParaRPr lang="en-US" sz="1800" b="1" dirty="0" smtClean="0"/>
          </a:p>
          <a:p>
            <a:endParaRPr lang="en-US" sz="1800" b="1" dirty="0" smtClean="0"/>
          </a:p>
          <a:p>
            <a:endParaRPr lang="en-US" sz="1800" b="1" dirty="0" smtClean="0"/>
          </a:p>
          <a:p>
            <a:endParaRPr lang="en-US" sz="1800" b="1" dirty="0" smtClean="0"/>
          </a:p>
          <a:p>
            <a:endParaRPr lang="en-US" sz="1800" b="1" dirty="0" smtClean="0"/>
          </a:p>
          <a:p>
            <a:endParaRPr lang="en-US" sz="1800" b="1" dirty="0" smtClean="0"/>
          </a:p>
          <a:p>
            <a:endParaRPr lang="en-US" sz="1800" b="1" dirty="0" smtClean="0"/>
          </a:p>
          <a:p>
            <a:endParaRPr lang="en-US" sz="1800" b="1" dirty="0" smtClean="0"/>
          </a:p>
          <a:p>
            <a:endParaRPr lang="en-US" sz="1800" b="1" dirty="0" smtClean="0"/>
          </a:p>
          <a:p>
            <a:pPr algn="just"/>
            <a:r>
              <a:rPr lang="en-US" sz="2200" dirty="0" smtClean="0"/>
              <a:t>Once the map has been drawn, encourage discussion by asking questions such as:</a:t>
            </a:r>
          </a:p>
          <a:p>
            <a:pPr algn="just"/>
            <a:r>
              <a:rPr lang="en-US" sz="2200" dirty="0" smtClean="0"/>
              <a:t>What are the most important parts?</a:t>
            </a:r>
          </a:p>
          <a:p>
            <a:pPr algn="just"/>
            <a:r>
              <a:rPr lang="en-US" sz="2200" dirty="0" smtClean="0"/>
              <a:t>To gain greater understanding, the groups should work differently</a:t>
            </a:r>
          </a:p>
          <a:p>
            <a:pPr algn="just"/>
            <a:r>
              <a:rPr lang="en-US" sz="2200" dirty="0" smtClean="0"/>
              <a:t>What are the areas of disagreement?</a:t>
            </a:r>
          </a:p>
        </p:txBody>
      </p:sp>
      <p:cxnSp>
        <p:nvCxnSpPr>
          <p:cNvPr id="5" name="Straight Connector 4"/>
          <p:cNvCxnSpPr/>
          <p:nvPr/>
        </p:nvCxnSpPr>
        <p:spPr>
          <a:xfrm rot="5400000">
            <a:off x="-358775" y="2643188"/>
            <a:ext cx="2573337"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6501607" y="2642394"/>
            <a:ext cx="257175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928688" y="3929063"/>
            <a:ext cx="68580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928688" y="1357313"/>
            <a:ext cx="6858000" cy="1587"/>
          </a:xfrm>
          <a:prstGeom prst="line">
            <a:avLst/>
          </a:prstGeom>
        </p:spPr>
        <p:style>
          <a:lnRef idx="1">
            <a:schemeClr val="accent1"/>
          </a:lnRef>
          <a:fillRef idx="0">
            <a:schemeClr val="accent1"/>
          </a:fillRef>
          <a:effectRef idx="0">
            <a:schemeClr val="accent1"/>
          </a:effectRef>
          <a:fontRef idx="minor">
            <a:schemeClr val="tx1"/>
          </a:fontRef>
        </p:style>
      </p:cxnSp>
      <p:sp>
        <p:nvSpPr>
          <p:cNvPr id="17" name="Freeform 16"/>
          <p:cNvSpPr/>
          <p:nvPr/>
        </p:nvSpPr>
        <p:spPr>
          <a:xfrm>
            <a:off x="4429125" y="1357313"/>
            <a:ext cx="1103313" cy="2722562"/>
          </a:xfrm>
          <a:custGeom>
            <a:avLst/>
            <a:gdLst>
              <a:gd name="connsiteX0" fmla="*/ 12551 w 1103404"/>
              <a:gd name="connsiteY0" fmla="*/ 41563 h 2579738"/>
              <a:gd name="connsiteX1" fmla="*/ 95678 w 1103404"/>
              <a:gd name="connsiteY1" fmla="*/ 166254 h 2579738"/>
              <a:gd name="connsiteX2" fmla="*/ 137242 w 1103404"/>
              <a:gd name="connsiteY2" fmla="*/ 228600 h 2579738"/>
              <a:gd name="connsiteX3" fmla="*/ 199587 w 1103404"/>
              <a:gd name="connsiteY3" fmla="*/ 290945 h 2579738"/>
              <a:gd name="connsiteX4" fmla="*/ 241151 w 1103404"/>
              <a:gd name="connsiteY4" fmla="*/ 353291 h 2579738"/>
              <a:gd name="connsiteX5" fmla="*/ 386624 w 1103404"/>
              <a:gd name="connsiteY5" fmla="*/ 477982 h 2579738"/>
              <a:gd name="connsiteX6" fmla="*/ 490533 w 1103404"/>
              <a:gd name="connsiteY6" fmla="*/ 602673 h 2579738"/>
              <a:gd name="connsiteX7" fmla="*/ 532096 w 1103404"/>
              <a:gd name="connsiteY7" fmla="*/ 727363 h 2579738"/>
              <a:gd name="connsiteX8" fmla="*/ 573660 w 1103404"/>
              <a:gd name="connsiteY8" fmla="*/ 976745 h 2579738"/>
              <a:gd name="connsiteX9" fmla="*/ 615224 w 1103404"/>
              <a:gd name="connsiteY9" fmla="*/ 1101436 h 2579738"/>
              <a:gd name="connsiteX10" fmla="*/ 677569 w 1103404"/>
              <a:gd name="connsiteY10" fmla="*/ 1226127 h 2579738"/>
              <a:gd name="connsiteX11" fmla="*/ 698351 w 1103404"/>
              <a:gd name="connsiteY11" fmla="*/ 1454727 h 2579738"/>
              <a:gd name="connsiteX12" fmla="*/ 760696 w 1103404"/>
              <a:gd name="connsiteY12" fmla="*/ 1579418 h 2579738"/>
              <a:gd name="connsiteX13" fmla="*/ 823042 w 1103404"/>
              <a:gd name="connsiteY13" fmla="*/ 1828800 h 2579738"/>
              <a:gd name="connsiteX14" fmla="*/ 843824 w 1103404"/>
              <a:gd name="connsiteY14" fmla="*/ 2202873 h 2579738"/>
              <a:gd name="connsiteX15" fmla="*/ 864606 w 1103404"/>
              <a:gd name="connsiteY15" fmla="*/ 2306782 h 2579738"/>
              <a:gd name="connsiteX16" fmla="*/ 885387 w 1103404"/>
              <a:gd name="connsiteY16" fmla="*/ 2556163 h 2579738"/>
              <a:gd name="connsiteX17" fmla="*/ 1072424 w 1103404"/>
              <a:gd name="connsiteY17" fmla="*/ 2535382 h 2579738"/>
              <a:gd name="connsiteX18" fmla="*/ 1030860 w 1103404"/>
              <a:gd name="connsiteY18" fmla="*/ 2410691 h 2579738"/>
              <a:gd name="connsiteX19" fmla="*/ 1010078 w 1103404"/>
              <a:gd name="connsiteY19" fmla="*/ 2348345 h 2579738"/>
              <a:gd name="connsiteX20" fmla="*/ 989296 w 1103404"/>
              <a:gd name="connsiteY20" fmla="*/ 2286000 h 2579738"/>
              <a:gd name="connsiteX21" fmla="*/ 968515 w 1103404"/>
              <a:gd name="connsiteY21" fmla="*/ 2202873 h 2579738"/>
              <a:gd name="connsiteX22" fmla="*/ 926951 w 1103404"/>
              <a:gd name="connsiteY22" fmla="*/ 2057400 h 2579738"/>
              <a:gd name="connsiteX23" fmla="*/ 906169 w 1103404"/>
              <a:gd name="connsiteY23" fmla="*/ 1620982 h 2579738"/>
              <a:gd name="connsiteX24" fmla="*/ 843824 w 1103404"/>
              <a:gd name="connsiteY24" fmla="*/ 1496291 h 2579738"/>
              <a:gd name="connsiteX25" fmla="*/ 781478 w 1103404"/>
              <a:gd name="connsiteY25" fmla="*/ 1371600 h 2579738"/>
              <a:gd name="connsiteX26" fmla="*/ 719133 w 1103404"/>
              <a:gd name="connsiteY26" fmla="*/ 1184563 h 2579738"/>
              <a:gd name="connsiteX27" fmla="*/ 698351 w 1103404"/>
              <a:gd name="connsiteY27" fmla="*/ 1122218 h 2579738"/>
              <a:gd name="connsiteX28" fmla="*/ 677569 w 1103404"/>
              <a:gd name="connsiteY28" fmla="*/ 1059873 h 2579738"/>
              <a:gd name="connsiteX29" fmla="*/ 656787 w 1103404"/>
              <a:gd name="connsiteY29" fmla="*/ 789709 h 2579738"/>
              <a:gd name="connsiteX30" fmla="*/ 636006 w 1103404"/>
              <a:gd name="connsiteY30" fmla="*/ 727363 h 2579738"/>
              <a:gd name="connsiteX31" fmla="*/ 573660 w 1103404"/>
              <a:gd name="connsiteY31" fmla="*/ 519545 h 2579738"/>
              <a:gd name="connsiteX32" fmla="*/ 552878 w 1103404"/>
              <a:gd name="connsiteY32" fmla="*/ 457200 h 2579738"/>
              <a:gd name="connsiteX33" fmla="*/ 532096 w 1103404"/>
              <a:gd name="connsiteY33" fmla="*/ 394854 h 2579738"/>
              <a:gd name="connsiteX34" fmla="*/ 448969 w 1103404"/>
              <a:gd name="connsiteY34" fmla="*/ 270163 h 2579738"/>
              <a:gd name="connsiteX35" fmla="*/ 261933 w 1103404"/>
              <a:gd name="connsiteY35" fmla="*/ 166254 h 2579738"/>
              <a:gd name="connsiteX36" fmla="*/ 220369 w 1103404"/>
              <a:gd name="connsiteY36" fmla="*/ 103909 h 2579738"/>
              <a:gd name="connsiteX37" fmla="*/ 199587 w 1103404"/>
              <a:gd name="connsiteY37" fmla="*/ 41563 h 2579738"/>
              <a:gd name="connsiteX38" fmla="*/ 158024 w 1103404"/>
              <a:gd name="connsiteY38" fmla="*/ 0 h 2579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3404" h="2579738">
                <a:moveTo>
                  <a:pt x="12551" y="41563"/>
                </a:moveTo>
                <a:cubicBezTo>
                  <a:pt x="50332" y="192688"/>
                  <a:pt x="0" y="70576"/>
                  <a:pt x="95678" y="166254"/>
                </a:cubicBezTo>
                <a:cubicBezTo>
                  <a:pt x="113339" y="183915"/>
                  <a:pt x="121252" y="209412"/>
                  <a:pt x="137242" y="228600"/>
                </a:cubicBezTo>
                <a:cubicBezTo>
                  <a:pt x="156057" y="251178"/>
                  <a:pt x="180772" y="268367"/>
                  <a:pt x="199587" y="290945"/>
                </a:cubicBezTo>
                <a:cubicBezTo>
                  <a:pt x="215577" y="310133"/>
                  <a:pt x="225161" y="334103"/>
                  <a:pt x="241151" y="353291"/>
                </a:cubicBezTo>
                <a:cubicBezTo>
                  <a:pt x="305609" y="430641"/>
                  <a:pt x="306358" y="409183"/>
                  <a:pt x="386624" y="477982"/>
                </a:cubicBezTo>
                <a:cubicBezTo>
                  <a:pt x="421760" y="508099"/>
                  <a:pt x="470799" y="558272"/>
                  <a:pt x="490533" y="602673"/>
                </a:cubicBezTo>
                <a:cubicBezTo>
                  <a:pt x="508327" y="642709"/>
                  <a:pt x="532096" y="727363"/>
                  <a:pt x="532096" y="727363"/>
                </a:cubicBezTo>
                <a:cubicBezTo>
                  <a:pt x="541017" y="789809"/>
                  <a:pt x="555427" y="909891"/>
                  <a:pt x="573660" y="976745"/>
                </a:cubicBezTo>
                <a:cubicBezTo>
                  <a:pt x="585188" y="1019013"/>
                  <a:pt x="590922" y="1064982"/>
                  <a:pt x="615224" y="1101436"/>
                </a:cubicBezTo>
                <a:cubicBezTo>
                  <a:pt x="668938" y="1182009"/>
                  <a:pt x="648889" y="1140087"/>
                  <a:pt x="677569" y="1226127"/>
                </a:cubicBezTo>
                <a:cubicBezTo>
                  <a:pt x="684496" y="1302327"/>
                  <a:pt x="687530" y="1378982"/>
                  <a:pt x="698351" y="1454727"/>
                </a:cubicBezTo>
                <a:cubicBezTo>
                  <a:pt x="710318" y="1538496"/>
                  <a:pt x="726037" y="1501436"/>
                  <a:pt x="760696" y="1579418"/>
                </a:cubicBezTo>
                <a:cubicBezTo>
                  <a:pt x="804607" y="1678219"/>
                  <a:pt x="805615" y="1724240"/>
                  <a:pt x="823042" y="1828800"/>
                </a:cubicBezTo>
                <a:cubicBezTo>
                  <a:pt x="829969" y="1953491"/>
                  <a:pt x="833005" y="2078459"/>
                  <a:pt x="843824" y="2202873"/>
                </a:cubicBezTo>
                <a:cubicBezTo>
                  <a:pt x="846884" y="2238062"/>
                  <a:pt x="860479" y="2271702"/>
                  <a:pt x="864606" y="2306782"/>
                </a:cubicBezTo>
                <a:cubicBezTo>
                  <a:pt x="874352" y="2389626"/>
                  <a:pt x="878460" y="2473036"/>
                  <a:pt x="885387" y="2556163"/>
                </a:cubicBezTo>
                <a:cubicBezTo>
                  <a:pt x="947733" y="2549236"/>
                  <a:pt x="1028068" y="2579738"/>
                  <a:pt x="1072424" y="2535382"/>
                </a:cubicBezTo>
                <a:cubicBezTo>
                  <a:pt x="1103404" y="2504402"/>
                  <a:pt x="1044715" y="2452255"/>
                  <a:pt x="1030860" y="2410691"/>
                </a:cubicBezTo>
                <a:lnTo>
                  <a:pt x="1010078" y="2348345"/>
                </a:lnTo>
                <a:cubicBezTo>
                  <a:pt x="1003151" y="2327563"/>
                  <a:pt x="994609" y="2307252"/>
                  <a:pt x="989296" y="2286000"/>
                </a:cubicBezTo>
                <a:cubicBezTo>
                  <a:pt x="982369" y="2258291"/>
                  <a:pt x="976361" y="2230336"/>
                  <a:pt x="968515" y="2202873"/>
                </a:cubicBezTo>
                <a:cubicBezTo>
                  <a:pt x="908877" y="1994136"/>
                  <a:pt x="991931" y="2317319"/>
                  <a:pt x="926951" y="2057400"/>
                </a:cubicBezTo>
                <a:cubicBezTo>
                  <a:pt x="920024" y="1911927"/>
                  <a:pt x="918264" y="1766116"/>
                  <a:pt x="906169" y="1620982"/>
                </a:cubicBezTo>
                <a:cubicBezTo>
                  <a:pt x="900945" y="1558299"/>
                  <a:pt x="870794" y="1550232"/>
                  <a:pt x="843824" y="1496291"/>
                </a:cubicBezTo>
                <a:cubicBezTo>
                  <a:pt x="757789" y="1324219"/>
                  <a:pt x="900588" y="1550262"/>
                  <a:pt x="781478" y="1371600"/>
                </a:cubicBezTo>
                <a:lnTo>
                  <a:pt x="719133" y="1184563"/>
                </a:lnTo>
                <a:lnTo>
                  <a:pt x="698351" y="1122218"/>
                </a:lnTo>
                <a:lnTo>
                  <a:pt x="677569" y="1059873"/>
                </a:lnTo>
                <a:cubicBezTo>
                  <a:pt x="670642" y="969818"/>
                  <a:pt x="667990" y="879332"/>
                  <a:pt x="656787" y="789709"/>
                </a:cubicBezTo>
                <a:cubicBezTo>
                  <a:pt x="654070" y="767972"/>
                  <a:pt x="642024" y="748426"/>
                  <a:pt x="636006" y="727363"/>
                </a:cubicBezTo>
                <a:cubicBezTo>
                  <a:pt x="573203" y="507549"/>
                  <a:pt x="672414" y="815804"/>
                  <a:pt x="573660" y="519545"/>
                </a:cubicBezTo>
                <a:lnTo>
                  <a:pt x="552878" y="457200"/>
                </a:lnTo>
                <a:cubicBezTo>
                  <a:pt x="545951" y="436418"/>
                  <a:pt x="544247" y="413081"/>
                  <a:pt x="532096" y="394854"/>
                </a:cubicBezTo>
                <a:cubicBezTo>
                  <a:pt x="504387" y="353290"/>
                  <a:pt x="490533" y="297872"/>
                  <a:pt x="448969" y="270163"/>
                </a:cubicBezTo>
                <a:cubicBezTo>
                  <a:pt x="306051" y="174885"/>
                  <a:pt x="371668" y="202833"/>
                  <a:pt x="261933" y="166254"/>
                </a:cubicBezTo>
                <a:cubicBezTo>
                  <a:pt x="248078" y="145472"/>
                  <a:pt x="231539" y="126249"/>
                  <a:pt x="220369" y="103909"/>
                </a:cubicBezTo>
                <a:cubicBezTo>
                  <a:pt x="210572" y="84316"/>
                  <a:pt x="210858" y="60347"/>
                  <a:pt x="199587" y="41563"/>
                </a:cubicBezTo>
                <a:cubicBezTo>
                  <a:pt x="189507" y="24762"/>
                  <a:pt x="171878" y="13854"/>
                  <a:pt x="158024" y="0"/>
                </a:cubicBezTo>
              </a:path>
            </a:pathLst>
          </a:custGeom>
        </p:spPr>
        <p:style>
          <a:lnRef idx="2">
            <a:schemeClr val="accent2"/>
          </a:lnRef>
          <a:fillRef idx="0">
            <a:schemeClr val="accent2"/>
          </a:fillRef>
          <a:effectRef idx="1">
            <a:schemeClr val="accent2"/>
          </a:effectRef>
          <a:fontRef idx="minor">
            <a:schemeClr val="tx1"/>
          </a:fontRef>
        </p:style>
        <p:txBody>
          <a:bodyPr anchor="ctr"/>
          <a:lstStyle/>
          <a:p>
            <a:pPr algn="ctr">
              <a:defRPr/>
            </a:pPr>
            <a:endParaRPr lang="en-US"/>
          </a:p>
        </p:txBody>
      </p:sp>
      <p:sp>
        <p:nvSpPr>
          <p:cNvPr id="18" name="Freeform 17"/>
          <p:cNvSpPr/>
          <p:nvPr/>
        </p:nvSpPr>
        <p:spPr>
          <a:xfrm>
            <a:off x="976313" y="2763838"/>
            <a:ext cx="4095750" cy="1163637"/>
          </a:xfrm>
          <a:custGeom>
            <a:avLst/>
            <a:gdLst>
              <a:gd name="connsiteX0" fmla="*/ 0 w 5404397"/>
              <a:gd name="connsiteY0" fmla="*/ 228600 h 1163782"/>
              <a:gd name="connsiteX1" fmla="*/ 332510 w 5404397"/>
              <a:gd name="connsiteY1" fmla="*/ 270163 h 1163782"/>
              <a:gd name="connsiteX2" fmla="*/ 1309255 w 5404397"/>
              <a:gd name="connsiteY2" fmla="*/ 332509 h 1163782"/>
              <a:gd name="connsiteX3" fmla="*/ 1579419 w 5404397"/>
              <a:gd name="connsiteY3" fmla="*/ 394854 h 1163782"/>
              <a:gd name="connsiteX4" fmla="*/ 1808019 w 5404397"/>
              <a:gd name="connsiteY4" fmla="*/ 436418 h 1163782"/>
              <a:gd name="connsiteX5" fmla="*/ 2452255 w 5404397"/>
              <a:gd name="connsiteY5" fmla="*/ 457200 h 1163782"/>
              <a:gd name="connsiteX6" fmla="*/ 2493819 w 5404397"/>
              <a:gd name="connsiteY6" fmla="*/ 935182 h 1163782"/>
              <a:gd name="connsiteX7" fmla="*/ 2514600 w 5404397"/>
              <a:gd name="connsiteY7" fmla="*/ 1122218 h 1163782"/>
              <a:gd name="connsiteX8" fmla="*/ 2473037 w 5404397"/>
              <a:gd name="connsiteY8" fmla="*/ 1059873 h 1163782"/>
              <a:gd name="connsiteX9" fmla="*/ 2431473 w 5404397"/>
              <a:gd name="connsiteY9" fmla="*/ 893618 h 1163782"/>
              <a:gd name="connsiteX10" fmla="*/ 2452255 w 5404397"/>
              <a:gd name="connsiteY10" fmla="*/ 374073 h 1163782"/>
              <a:gd name="connsiteX11" fmla="*/ 2389910 w 5404397"/>
              <a:gd name="connsiteY11" fmla="*/ 394854 h 1163782"/>
              <a:gd name="connsiteX12" fmla="*/ 2452255 w 5404397"/>
              <a:gd name="connsiteY12" fmla="*/ 415636 h 1163782"/>
              <a:gd name="connsiteX13" fmla="*/ 2639291 w 5404397"/>
              <a:gd name="connsiteY13" fmla="*/ 332509 h 1163782"/>
              <a:gd name="connsiteX14" fmla="*/ 2701637 w 5404397"/>
              <a:gd name="connsiteY14" fmla="*/ 270163 h 1163782"/>
              <a:gd name="connsiteX15" fmla="*/ 2743200 w 5404397"/>
              <a:gd name="connsiteY15" fmla="*/ 207818 h 1163782"/>
              <a:gd name="connsiteX16" fmla="*/ 2867891 w 5404397"/>
              <a:gd name="connsiteY16" fmla="*/ 166254 h 1163782"/>
              <a:gd name="connsiteX17" fmla="*/ 2930237 w 5404397"/>
              <a:gd name="connsiteY17" fmla="*/ 145473 h 1163782"/>
              <a:gd name="connsiteX18" fmla="*/ 4447310 w 5404397"/>
              <a:gd name="connsiteY18" fmla="*/ 124691 h 1163782"/>
              <a:gd name="connsiteX19" fmla="*/ 4572000 w 5404397"/>
              <a:gd name="connsiteY19" fmla="*/ 103909 h 1163782"/>
              <a:gd name="connsiteX20" fmla="*/ 4675910 w 5404397"/>
              <a:gd name="connsiteY20" fmla="*/ 62345 h 1163782"/>
              <a:gd name="connsiteX21" fmla="*/ 4738255 w 5404397"/>
              <a:gd name="connsiteY21" fmla="*/ 41563 h 1163782"/>
              <a:gd name="connsiteX22" fmla="*/ 4779819 w 5404397"/>
              <a:gd name="connsiteY22" fmla="*/ 103909 h 1163782"/>
              <a:gd name="connsiteX23" fmla="*/ 4925291 w 5404397"/>
              <a:gd name="connsiteY23" fmla="*/ 166254 h 1163782"/>
              <a:gd name="connsiteX24" fmla="*/ 5216237 w 5404397"/>
              <a:gd name="connsiteY24" fmla="*/ 145473 h 1163782"/>
              <a:gd name="connsiteX25" fmla="*/ 5340928 w 5404397"/>
              <a:gd name="connsiteY25" fmla="*/ 62345 h 1163782"/>
              <a:gd name="connsiteX26" fmla="*/ 5382491 w 5404397"/>
              <a:gd name="connsiteY26" fmla="*/ 0 h 1163782"/>
              <a:gd name="connsiteX27" fmla="*/ 5403273 w 5404397"/>
              <a:gd name="connsiteY27" fmla="*/ 62345 h 1163782"/>
              <a:gd name="connsiteX28" fmla="*/ 5382491 w 5404397"/>
              <a:gd name="connsiteY28" fmla="*/ 477982 h 1163782"/>
              <a:gd name="connsiteX29" fmla="*/ 5361710 w 5404397"/>
              <a:gd name="connsiteY29" fmla="*/ 561109 h 1163782"/>
              <a:gd name="connsiteX30" fmla="*/ 5174673 w 5404397"/>
              <a:gd name="connsiteY30" fmla="*/ 810491 h 1163782"/>
              <a:gd name="connsiteX31" fmla="*/ 5153891 w 5404397"/>
              <a:gd name="connsiteY31" fmla="*/ 1163782 h 1163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5404397" h="1163782">
                <a:moveTo>
                  <a:pt x="0" y="228600"/>
                </a:moveTo>
                <a:cubicBezTo>
                  <a:pt x="155942" y="267586"/>
                  <a:pt x="78352" y="252932"/>
                  <a:pt x="332510" y="270163"/>
                </a:cubicBezTo>
                <a:lnTo>
                  <a:pt x="1309255" y="332509"/>
                </a:lnTo>
                <a:cubicBezTo>
                  <a:pt x="1489265" y="404514"/>
                  <a:pt x="1339848" y="354926"/>
                  <a:pt x="1579419" y="394854"/>
                </a:cubicBezTo>
                <a:cubicBezTo>
                  <a:pt x="1725388" y="419182"/>
                  <a:pt x="1607995" y="425890"/>
                  <a:pt x="1808019" y="436418"/>
                </a:cubicBezTo>
                <a:cubicBezTo>
                  <a:pt x="2022579" y="447711"/>
                  <a:pt x="2237510" y="450273"/>
                  <a:pt x="2452255" y="457200"/>
                </a:cubicBezTo>
                <a:cubicBezTo>
                  <a:pt x="2486435" y="1004073"/>
                  <a:pt x="2452770" y="606784"/>
                  <a:pt x="2493819" y="935182"/>
                </a:cubicBezTo>
                <a:cubicBezTo>
                  <a:pt x="2501599" y="997427"/>
                  <a:pt x="2524913" y="1060343"/>
                  <a:pt x="2514600" y="1122218"/>
                </a:cubicBezTo>
                <a:cubicBezTo>
                  <a:pt x="2510494" y="1146855"/>
                  <a:pt x="2484207" y="1082213"/>
                  <a:pt x="2473037" y="1059873"/>
                </a:cubicBezTo>
                <a:cubicBezTo>
                  <a:pt x="2451736" y="1017270"/>
                  <a:pt x="2439378" y="933141"/>
                  <a:pt x="2431473" y="893618"/>
                </a:cubicBezTo>
                <a:cubicBezTo>
                  <a:pt x="2438400" y="720436"/>
                  <a:pt x="2466648" y="546794"/>
                  <a:pt x="2452255" y="374073"/>
                </a:cubicBezTo>
                <a:cubicBezTo>
                  <a:pt x="2450436" y="352243"/>
                  <a:pt x="2389910" y="372948"/>
                  <a:pt x="2389910" y="394854"/>
                </a:cubicBezTo>
                <a:cubicBezTo>
                  <a:pt x="2389910" y="416760"/>
                  <a:pt x="2431473" y="408709"/>
                  <a:pt x="2452255" y="415636"/>
                </a:cubicBezTo>
                <a:cubicBezTo>
                  <a:pt x="2542876" y="385430"/>
                  <a:pt x="2573424" y="387399"/>
                  <a:pt x="2639291" y="332509"/>
                </a:cubicBezTo>
                <a:cubicBezTo>
                  <a:pt x="2661869" y="313694"/>
                  <a:pt x="2682822" y="292741"/>
                  <a:pt x="2701637" y="270163"/>
                </a:cubicBezTo>
                <a:cubicBezTo>
                  <a:pt x="2717626" y="250976"/>
                  <a:pt x="2722020" y="221055"/>
                  <a:pt x="2743200" y="207818"/>
                </a:cubicBezTo>
                <a:cubicBezTo>
                  <a:pt x="2780352" y="184598"/>
                  <a:pt x="2826327" y="180108"/>
                  <a:pt x="2867891" y="166254"/>
                </a:cubicBezTo>
                <a:cubicBezTo>
                  <a:pt x="2888673" y="159327"/>
                  <a:pt x="2908333" y="145773"/>
                  <a:pt x="2930237" y="145473"/>
                </a:cubicBezTo>
                <a:lnTo>
                  <a:pt x="4447310" y="124691"/>
                </a:lnTo>
                <a:cubicBezTo>
                  <a:pt x="4488873" y="117764"/>
                  <a:pt x="4531348" y="114996"/>
                  <a:pt x="4572000" y="103909"/>
                </a:cubicBezTo>
                <a:cubicBezTo>
                  <a:pt x="4607990" y="94093"/>
                  <a:pt x="4640980" y="75444"/>
                  <a:pt x="4675910" y="62345"/>
                </a:cubicBezTo>
                <a:cubicBezTo>
                  <a:pt x="4696421" y="54653"/>
                  <a:pt x="4717473" y="48490"/>
                  <a:pt x="4738255" y="41563"/>
                </a:cubicBezTo>
                <a:cubicBezTo>
                  <a:pt x="4752110" y="62345"/>
                  <a:pt x="4762158" y="86248"/>
                  <a:pt x="4779819" y="103909"/>
                </a:cubicBezTo>
                <a:cubicBezTo>
                  <a:pt x="4827659" y="151749"/>
                  <a:pt x="4861696" y="150356"/>
                  <a:pt x="4925291" y="166254"/>
                </a:cubicBezTo>
                <a:cubicBezTo>
                  <a:pt x="5022273" y="159327"/>
                  <a:pt x="5121911" y="169054"/>
                  <a:pt x="5216237" y="145473"/>
                </a:cubicBezTo>
                <a:cubicBezTo>
                  <a:pt x="5264699" y="133358"/>
                  <a:pt x="5340928" y="62345"/>
                  <a:pt x="5340928" y="62345"/>
                </a:cubicBezTo>
                <a:cubicBezTo>
                  <a:pt x="5354782" y="41563"/>
                  <a:pt x="5357515" y="0"/>
                  <a:pt x="5382491" y="0"/>
                </a:cubicBezTo>
                <a:cubicBezTo>
                  <a:pt x="5404397" y="0"/>
                  <a:pt x="5403273" y="40439"/>
                  <a:pt x="5403273" y="62345"/>
                </a:cubicBezTo>
                <a:cubicBezTo>
                  <a:pt x="5403273" y="201064"/>
                  <a:pt x="5394011" y="339742"/>
                  <a:pt x="5382491" y="477982"/>
                </a:cubicBezTo>
                <a:cubicBezTo>
                  <a:pt x="5380119" y="506445"/>
                  <a:pt x="5376405" y="536618"/>
                  <a:pt x="5361710" y="561109"/>
                </a:cubicBezTo>
                <a:cubicBezTo>
                  <a:pt x="5316113" y="637103"/>
                  <a:pt x="5204446" y="721174"/>
                  <a:pt x="5174673" y="810491"/>
                </a:cubicBezTo>
                <a:cubicBezTo>
                  <a:pt x="5123222" y="964841"/>
                  <a:pt x="5153891" y="850930"/>
                  <a:pt x="5153891" y="1163782"/>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4" name="Freeform 23"/>
          <p:cNvSpPr/>
          <p:nvPr/>
        </p:nvSpPr>
        <p:spPr>
          <a:xfrm>
            <a:off x="5032375" y="2597150"/>
            <a:ext cx="2774950" cy="623888"/>
          </a:xfrm>
          <a:custGeom>
            <a:avLst/>
            <a:gdLst>
              <a:gd name="connsiteX0" fmla="*/ 38434 w 2775392"/>
              <a:gd name="connsiteY0" fmla="*/ 374073 h 623455"/>
              <a:gd name="connsiteX1" fmla="*/ 183906 w 2775392"/>
              <a:gd name="connsiteY1" fmla="*/ 353291 h 623455"/>
              <a:gd name="connsiteX2" fmla="*/ 100779 w 2775392"/>
              <a:gd name="connsiteY2" fmla="*/ 207818 h 623455"/>
              <a:gd name="connsiteX3" fmla="*/ 79997 w 2775392"/>
              <a:gd name="connsiteY3" fmla="*/ 394855 h 623455"/>
              <a:gd name="connsiteX4" fmla="*/ 183906 w 2775392"/>
              <a:gd name="connsiteY4" fmla="*/ 374073 h 623455"/>
              <a:gd name="connsiteX5" fmla="*/ 703452 w 2775392"/>
              <a:gd name="connsiteY5" fmla="*/ 415637 h 623455"/>
              <a:gd name="connsiteX6" fmla="*/ 786579 w 2775392"/>
              <a:gd name="connsiteY6" fmla="*/ 436418 h 623455"/>
              <a:gd name="connsiteX7" fmla="*/ 973615 w 2775392"/>
              <a:gd name="connsiteY7" fmla="*/ 477982 h 623455"/>
              <a:gd name="connsiteX8" fmla="*/ 1035961 w 2775392"/>
              <a:gd name="connsiteY8" fmla="*/ 498764 h 623455"/>
              <a:gd name="connsiteX9" fmla="*/ 1181434 w 2775392"/>
              <a:gd name="connsiteY9" fmla="*/ 519546 h 623455"/>
              <a:gd name="connsiteX10" fmla="*/ 1555506 w 2775392"/>
              <a:gd name="connsiteY10" fmla="*/ 581891 h 623455"/>
              <a:gd name="connsiteX11" fmla="*/ 1700979 w 2775392"/>
              <a:gd name="connsiteY11" fmla="*/ 623455 h 623455"/>
              <a:gd name="connsiteX12" fmla="*/ 2199743 w 2775392"/>
              <a:gd name="connsiteY12" fmla="*/ 270164 h 623455"/>
              <a:gd name="connsiteX13" fmla="*/ 2324434 w 2775392"/>
              <a:gd name="connsiteY13" fmla="*/ 187037 h 623455"/>
              <a:gd name="connsiteX14" fmla="*/ 2469906 w 2775392"/>
              <a:gd name="connsiteY14" fmla="*/ 62346 h 623455"/>
              <a:gd name="connsiteX15" fmla="*/ 2636161 w 2775392"/>
              <a:gd name="connsiteY15" fmla="*/ 0 h 623455"/>
              <a:gd name="connsiteX16" fmla="*/ 2656943 w 2775392"/>
              <a:gd name="connsiteY16" fmla="*/ 20782 h 623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775392" h="623455">
                <a:moveTo>
                  <a:pt x="38434" y="374073"/>
                </a:moveTo>
                <a:lnTo>
                  <a:pt x="183906" y="353291"/>
                </a:lnTo>
                <a:cubicBezTo>
                  <a:pt x="276020" y="245824"/>
                  <a:pt x="142535" y="221737"/>
                  <a:pt x="100779" y="207818"/>
                </a:cubicBezTo>
                <a:cubicBezTo>
                  <a:pt x="68508" y="256225"/>
                  <a:pt x="0" y="328191"/>
                  <a:pt x="79997" y="394855"/>
                </a:cubicBezTo>
                <a:cubicBezTo>
                  <a:pt x="107132" y="417468"/>
                  <a:pt x="149270" y="381000"/>
                  <a:pt x="183906" y="374073"/>
                </a:cubicBezTo>
                <a:cubicBezTo>
                  <a:pt x="303052" y="382016"/>
                  <a:pt x="567190" y="396171"/>
                  <a:pt x="703452" y="415637"/>
                </a:cubicBezTo>
                <a:cubicBezTo>
                  <a:pt x="731727" y="419676"/>
                  <a:pt x="758697" y="430222"/>
                  <a:pt x="786579" y="436418"/>
                </a:cubicBezTo>
                <a:cubicBezTo>
                  <a:pt x="882996" y="457844"/>
                  <a:pt x="884925" y="452642"/>
                  <a:pt x="973615" y="477982"/>
                </a:cubicBezTo>
                <a:cubicBezTo>
                  <a:pt x="994678" y="484000"/>
                  <a:pt x="1014480" y="494468"/>
                  <a:pt x="1035961" y="498764"/>
                </a:cubicBezTo>
                <a:cubicBezTo>
                  <a:pt x="1083993" y="508370"/>
                  <a:pt x="1132943" y="512619"/>
                  <a:pt x="1181434" y="519546"/>
                </a:cubicBezTo>
                <a:cubicBezTo>
                  <a:pt x="1352983" y="576730"/>
                  <a:pt x="1175384" y="521872"/>
                  <a:pt x="1555506" y="581891"/>
                </a:cubicBezTo>
                <a:cubicBezTo>
                  <a:pt x="1605088" y="589720"/>
                  <a:pt x="1653565" y="607650"/>
                  <a:pt x="1700979" y="623455"/>
                </a:cubicBezTo>
                <a:cubicBezTo>
                  <a:pt x="1945570" y="501158"/>
                  <a:pt x="1722619" y="618831"/>
                  <a:pt x="2199743" y="270164"/>
                </a:cubicBezTo>
                <a:cubicBezTo>
                  <a:pt x="2240075" y="240691"/>
                  <a:pt x="2289112" y="222360"/>
                  <a:pt x="2324434" y="187037"/>
                </a:cubicBezTo>
                <a:cubicBezTo>
                  <a:pt x="2371684" y="139786"/>
                  <a:pt x="2409919" y="95672"/>
                  <a:pt x="2469906" y="62346"/>
                </a:cubicBezTo>
                <a:cubicBezTo>
                  <a:pt x="2507183" y="41637"/>
                  <a:pt x="2589497" y="15555"/>
                  <a:pt x="2636161" y="0"/>
                </a:cubicBezTo>
                <a:cubicBezTo>
                  <a:pt x="2767241" y="26216"/>
                  <a:pt x="2775392" y="20782"/>
                  <a:pt x="2656943" y="20782"/>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7" name="Freeform 26"/>
          <p:cNvSpPr/>
          <p:nvPr/>
        </p:nvSpPr>
        <p:spPr>
          <a:xfrm>
            <a:off x="935038" y="1392238"/>
            <a:ext cx="6711950" cy="935037"/>
          </a:xfrm>
          <a:custGeom>
            <a:avLst/>
            <a:gdLst>
              <a:gd name="connsiteX0" fmla="*/ 0 w 6712527"/>
              <a:gd name="connsiteY0" fmla="*/ 519545 h 935182"/>
              <a:gd name="connsiteX1" fmla="*/ 477982 w 6712527"/>
              <a:gd name="connsiteY1" fmla="*/ 914400 h 935182"/>
              <a:gd name="connsiteX2" fmla="*/ 540327 w 6712527"/>
              <a:gd name="connsiteY2" fmla="*/ 935182 h 935182"/>
              <a:gd name="connsiteX3" fmla="*/ 727363 w 6712527"/>
              <a:gd name="connsiteY3" fmla="*/ 914400 h 935182"/>
              <a:gd name="connsiteX4" fmla="*/ 852054 w 6712527"/>
              <a:gd name="connsiteY4" fmla="*/ 852054 h 935182"/>
              <a:gd name="connsiteX5" fmla="*/ 1059873 w 6712527"/>
              <a:gd name="connsiteY5" fmla="*/ 768927 h 935182"/>
              <a:gd name="connsiteX6" fmla="*/ 1122218 w 6712527"/>
              <a:gd name="connsiteY6" fmla="*/ 727363 h 935182"/>
              <a:gd name="connsiteX7" fmla="*/ 1350818 w 6712527"/>
              <a:gd name="connsiteY7" fmla="*/ 623454 h 935182"/>
              <a:gd name="connsiteX8" fmla="*/ 1537854 w 6712527"/>
              <a:gd name="connsiteY8" fmla="*/ 602673 h 935182"/>
              <a:gd name="connsiteX9" fmla="*/ 1995054 w 6712527"/>
              <a:gd name="connsiteY9" fmla="*/ 623454 h 935182"/>
              <a:gd name="connsiteX10" fmla="*/ 2078182 w 6712527"/>
              <a:gd name="connsiteY10" fmla="*/ 685800 h 935182"/>
              <a:gd name="connsiteX11" fmla="*/ 2202873 w 6712527"/>
              <a:gd name="connsiteY11" fmla="*/ 727363 h 935182"/>
              <a:gd name="connsiteX12" fmla="*/ 2348345 w 6712527"/>
              <a:gd name="connsiteY12" fmla="*/ 789709 h 935182"/>
              <a:gd name="connsiteX13" fmla="*/ 2763982 w 6712527"/>
              <a:gd name="connsiteY13" fmla="*/ 768927 h 935182"/>
              <a:gd name="connsiteX14" fmla="*/ 2971800 w 6712527"/>
              <a:gd name="connsiteY14" fmla="*/ 727363 h 935182"/>
              <a:gd name="connsiteX15" fmla="*/ 3117273 w 6712527"/>
              <a:gd name="connsiteY15" fmla="*/ 706582 h 935182"/>
              <a:gd name="connsiteX16" fmla="*/ 3241963 w 6712527"/>
              <a:gd name="connsiteY16" fmla="*/ 665018 h 935182"/>
              <a:gd name="connsiteX17" fmla="*/ 3616036 w 6712527"/>
              <a:gd name="connsiteY17" fmla="*/ 602673 h 935182"/>
              <a:gd name="connsiteX18" fmla="*/ 3678382 w 6712527"/>
              <a:gd name="connsiteY18" fmla="*/ 581891 h 935182"/>
              <a:gd name="connsiteX19" fmla="*/ 3886200 w 6712527"/>
              <a:gd name="connsiteY19" fmla="*/ 540327 h 935182"/>
              <a:gd name="connsiteX20" fmla="*/ 3844636 w 6712527"/>
              <a:gd name="connsiteY20" fmla="*/ 477982 h 935182"/>
              <a:gd name="connsiteX21" fmla="*/ 3969327 w 6712527"/>
              <a:gd name="connsiteY21" fmla="*/ 374073 h 935182"/>
              <a:gd name="connsiteX22" fmla="*/ 3990109 w 6712527"/>
              <a:gd name="connsiteY22" fmla="*/ 436418 h 935182"/>
              <a:gd name="connsiteX23" fmla="*/ 4010891 w 6712527"/>
              <a:gd name="connsiteY23" fmla="*/ 457200 h 935182"/>
              <a:gd name="connsiteX24" fmla="*/ 4031673 w 6712527"/>
              <a:gd name="connsiteY24" fmla="*/ 394854 h 935182"/>
              <a:gd name="connsiteX25" fmla="*/ 4094018 w 6712527"/>
              <a:gd name="connsiteY25" fmla="*/ 374073 h 935182"/>
              <a:gd name="connsiteX26" fmla="*/ 4426527 w 6712527"/>
              <a:gd name="connsiteY26" fmla="*/ 394854 h 935182"/>
              <a:gd name="connsiteX27" fmla="*/ 4551218 w 6712527"/>
              <a:gd name="connsiteY27" fmla="*/ 477982 h 935182"/>
              <a:gd name="connsiteX28" fmla="*/ 4696691 w 6712527"/>
              <a:gd name="connsiteY28" fmla="*/ 519545 h 935182"/>
              <a:gd name="connsiteX29" fmla="*/ 4883727 w 6712527"/>
              <a:gd name="connsiteY29" fmla="*/ 602673 h 935182"/>
              <a:gd name="connsiteX30" fmla="*/ 5216236 w 6712527"/>
              <a:gd name="connsiteY30" fmla="*/ 581891 h 935182"/>
              <a:gd name="connsiteX31" fmla="*/ 5278582 w 6712527"/>
              <a:gd name="connsiteY31" fmla="*/ 561109 h 935182"/>
              <a:gd name="connsiteX32" fmla="*/ 5340927 w 6712527"/>
              <a:gd name="connsiteY32" fmla="*/ 498763 h 935182"/>
              <a:gd name="connsiteX33" fmla="*/ 5569527 w 6712527"/>
              <a:gd name="connsiteY33" fmla="*/ 394854 h 935182"/>
              <a:gd name="connsiteX34" fmla="*/ 5652654 w 6712527"/>
              <a:gd name="connsiteY34" fmla="*/ 353291 h 935182"/>
              <a:gd name="connsiteX35" fmla="*/ 6047509 w 6712527"/>
              <a:gd name="connsiteY35" fmla="*/ 311727 h 935182"/>
              <a:gd name="connsiteX36" fmla="*/ 6130636 w 6712527"/>
              <a:gd name="connsiteY36" fmla="*/ 290945 h 935182"/>
              <a:gd name="connsiteX37" fmla="*/ 6400800 w 6712527"/>
              <a:gd name="connsiteY37" fmla="*/ 270163 h 935182"/>
              <a:gd name="connsiteX38" fmla="*/ 6670963 w 6712527"/>
              <a:gd name="connsiteY38" fmla="*/ 187036 h 935182"/>
              <a:gd name="connsiteX39" fmla="*/ 6712527 w 6712527"/>
              <a:gd name="connsiteY39" fmla="*/ 124691 h 935182"/>
              <a:gd name="connsiteX40" fmla="*/ 6670963 w 6712527"/>
              <a:gd name="connsiteY40" fmla="*/ 0 h 93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6712527" h="935182">
                <a:moveTo>
                  <a:pt x="0" y="519545"/>
                </a:moveTo>
                <a:cubicBezTo>
                  <a:pt x="170852" y="690400"/>
                  <a:pt x="141724" y="665861"/>
                  <a:pt x="477982" y="914400"/>
                </a:cubicBezTo>
                <a:cubicBezTo>
                  <a:pt x="495598" y="927421"/>
                  <a:pt x="519545" y="928255"/>
                  <a:pt x="540327" y="935182"/>
                </a:cubicBezTo>
                <a:cubicBezTo>
                  <a:pt x="602672" y="928255"/>
                  <a:pt x="666752" y="930563"/>
                  <a:pt x="727363" y="914400"/>
                </a:cubicBezTo>
                <a:cubicBezTo>
                  <a:pt x="772264" y="902426"/>
                  <a:pt x="809480" y="870680"/>
                  <a:pt x="852054" y="852054"/>
                </a:cubicBezTo>
                <a:cubicBezTo>
                  <a:pt x="920408" y="822149"/>
                  <a:pt x="992131" y="800193"/>
                  <a:pt x="1059873" y="768927"/>
                </a:cubicBezTo>
                <a:cubicBezTo>
                  <a:pt x="1082551" y="758460"/>
                  <a:pt x="1100532" y="739755"/>
                  <a:pt x="1122218" y="727363"/>
                </a:cubicBezTo>
                <a:cubicBezTo>
                  <a:pt x="1166823" y="701874"/>
                  <a:pt x="1322829" y="630451"/>
                  <a:pt x="1350818" y="623454"/>
                </a:cubicBezTo>
                <a:cubicBezTo>
                  <a:pt x="1411674" y="608240"/>
                  <a:pt x="1475509" y="609600"/>
                  <a:pt x="1537854" y="602673"/>
                </a:cubicBezTo>
                <a:cubicBezTo>
                  <a:pt x="1690254" y="609600"/>
                  <a:pt x="1844271" y="600257"/>
                  <a:pt x="1995054" y="623454"/>
                </a:cubicBezTo>
                <a:cubicBezTo>
                  <a:pt x="2029288" y="628721"/>
                  <a:pt x="2047202" y="670310"/>
                  <a:pt x="2078182" y="685800"/>
                </a:cubicBezTo>
                <a:cubicBezTo>
                  <a:pt x="2117369" y="705393"/>
                  <a:pt x="2161981" y="711635"/>
                  <a:pt x="2202873" y="727363"/>
                </a:cubicBezTo>
                <a:cubicBezTo>
                  <a:pt x="2252113" y="746301"/>
                  <a:pt x="2299854" y="768927"/>
                  <a:pt x="2348345" y="789709"/>
                </a:cubicBezTo>
                <a:cubicBezTo>
                  <a:pt x="2486891" y="782782"/>
                  <a:pt x="2625952" y="782730"/>
                  <a:pt x="2763982" y="768927"/>
                </a:cubicBezTo>
                <a:cubicBezTo>
                  <a:pt x="2834276" y="761898"/>
                  <a:pt x="2901865" y="737353"/>
                  <a:pt x="2971800" y="727363"/>
                </a:cubicBezTo>
                <a:lnTo>
                  <a:pt x="3117273" y="706582"/>
                </a:lnTo>
                <a:cubicBezTo>
                  <a:pt x="3158836" y="692727"/>
                  <a:pt x="3198661" y="671680"/>
                  <a:pt x="3241963" y="665018"/>
                </a:cubicBezTo>
                <a:cubicBezTo>
                  <a:pt x="3287786" y="657968"/>
                  <a:pt x="3523286" y="625860"/>
                  <a:pt x="3616036" y="602673"/>
                </a:cubicBezTo>
                <a:cubicBezTo>
                  <a:pt x="3637288" y="597360"/>
                  <a:pt x="3657037" y="586817"/>
                  <a:pt x="3678382" y="581891"/>
                </a:cubicBezTo>
                <a:cubicBezTo>
                  <a:pt x="3747217" y="566006"/>
                  <a:pt x="3886200" y="540327"/>
                  <a:pt x="3886200" y="540327"/>
                </a:cubicBezTo>
                <a:cubicBezTo>
                  <a:pt x="3872345" y="519545"/>
                  <a:pt x="3840530" y="502619"/>
                  <a:pt x="3844636" y="477982"/>
                </a:cubicBezTo>
                <a:cubicBezTo>
                  <a:pt x="3849637" y="447979"/>
                  <a:pt x="3946270" y="389444"/>
                  <a:pt x="3969327" y="374073"/>
                </a:cubicBezTo>
                <a:cubicBezTo>
                  <a:pt x="3976254" y="394855"/>
                  <a:pt x="3990109" y="414512"/>
                  <a:pt x="3990109" y="436418"/>
                </a:cubicBezTo>
                <a:cubicBezTo>
                  <a:pt x="3990109" y="503517"/>
                  <a:pt x="3930013" y="578515"/>
                  <a:pt x="4010891" y="457200"/>
                </a:cubicBezTo>
                <a:cubicBezTo>
                  <a:pt x="4017818" y="436418"/>
                  <a:pt x="4016183" y="410344"/>
                  <a:pt x="4031673" y="394854"/>
                </a:cubicBezTo>
                <a:cubicBezTo>
                  <a:pt x="4047163" y="379364"/>
                  <a:pt x="4072112" y="374073"/>
                  <a:pt x="4094018" y="374073"/>
                </a:cubicBezTo>
                <a:cubicBezTo>
                  <a:pt x="4205071" y="374073"/>
                  <a:pt x="4315691" y="387927"/>
                  <a:pt x="4426527" y="394854"/>
                </a:cubicBezTo>
                <a:cubicBezTo>
                  <a:pt x="4468091" y="422563"/>
                  <a:pt x="4502756" y="465867"/>
                  <a:pt x="4551218" y="477982"/>
                </a:cubicBezTo>
                <a:cubicBezTo>
                  <a:pt x="4588962" y="487418"/>
                  <a:pt x="4658357" y="502507"/>
                  <a:pt x="4696691" y="519545"/>
                </a:cubicBezTo>
                <a:cubicBezTo>
                  <a:pt x="4913121" y="615737"/>
                  <a:pt x="4743287" y="555859"/>
                  <a:pt x="4883727" y="602673"/>
                </a:cubicBezTo>
                <a:cubicBezTo>
                  <a:pt x="4994563" y="595746"/>
                  <a:pt x="5105794" y="593517"/>
                  <a:pt x="5216236" y="581891"/>
                </a:cubicBezTo>
                <a:cubicBezTo>
                  <a:pt x="5238022" y="579598"/>
                  <a:pt x="5260355" y="573260"/>
                  <a:pt x="5278582" y="561109"/>
                </a:cubicBezTo>
                <a:cubicBezTo>
                  <a:pt x="5303036" y="544806"/>
                  <a:pt x="5316132" y="514542"/>
                  <a:pt x="5340927" y="498763"/>
                </a:cubicBezTo>
                <a:cubicBezTo>
                  <a:pt x="5561821" y="358194"/>
                  <a:pt x="5436012" y="452075"/>
                  <a:pt x="5569527" y="394854"/>
                </a:cubicBezTo>
                <a:cubicBezTo>
                  <a:pt x="5598002" y="382651"/>
                  <a:pt x="5622133" y="358599"/>
                  <a:pt x="5652654" y="353291"/>
                </a:cubicBezTo>
                <a:cubicBezTo>
                  <a:pt x="5783042" y="330615"/>
                  <a:pt x="5915891" y="325582"/>
                  <a:pt x="6047509" y="311727"/>
                </a:cubicBezTo>
                <a:cubicBezTo>
                  <a:pt x="6075218" y="304800"/>
                  <a:pt x="6102270" y="294282"/>
                  <a:pt x="6130636" y="290945"/>
                </a:cubicBezTo>
                <a:cubicBezTo>
                  <a:pt x="6220338" y="280392"/>
                  <a:pt x="6311815" y="285639"/>
                  <a:pt x="6400800" y="270163"/>
                </a:cubicBezTo>
                <a:cubicBezTo>
                  <a:pt x="6448649" y="261842"/>
                  <a:pt x="6594815" y="212419"/>
                  <a:pt x="6670963" y="187036"/>
                </a:cubicBezTo>
                <a:cubicBezTo>
                  <a:pt x="6684818" y="166254"/>
                  <a:pt x="6712527" y="149668"/>
                  <a:pt x="6712527" y="124691"/>
                </a:cubicBezTo>
                <a:cubicBezTo>
                  <a:pt x="6712527" y="80879"/>
                  <a:pt x="6670963" y="0"/>
                  <a:pt x="6670963"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9" name="Freeform 38"/>
          <p:cNvSpPr/>
          <p:nvPr/>
        </p:nvSpPr>
        <p:spPr>
          <a:xfrm>
            <a:off x="6072188" y="2500313"/>
            <a:ext cx="392112" cy="477837"/>
          </a:xfrm>
          <a:custGeom>
            <a:avLst/>
            <a:gdLst>
              <a:gd name="connsiteX0" fmla="*/ 166254 w 392785"/>
              <a:gd name="connsiteY0" fmla="*/ 0 h 477982"/>
              <a:gd name="connsiteX1" fmla="*/ 124691 w 392785"/>
              <a:gd name="connsiteY1" fmla="*/ 62345 h 477982"/>
              <a:gd name="connsiteX2" fmla="*/ 62345 w 392785"/>
              <a:gd name="connsiteY2" fmla="*/ 166254 h 477982"/>
              <a:gd name="connsiteX3" fmla="*/ 0 w 392785"/>
              <a:gd name="connsiteY3" fmla="*/ 207818 h 477982"/>
              <a:gd name="connsiteX4" fmla="*/ 62345 w 392785"/>
              <a:gd name="connsiteY4" fmla="*/ 249382 h 477982"/>
              <a:gd name="connsiteX5" fmla="*/ 124691 w 392785"/>
              <a:gd name="connsiteY5" fmla="*/ 228600 h 477982"/>
              <a:gd name="connsiteX6" fmla="*/ 353291 w 392785"/>
              <a:gd name="connsiteY6" fmla="*/ 207818 h 477982"/>
              <a:gd name="connsiteX7" fmla="*/ 249382 w 392785"/>
              <a:gd name="connsiteY7" fmla="*/ 124691 h 477982"/>
              <a:gd name="connsiteX8" fmla="*/ 207818 w 392785"/>
              <a:gd name="connsiteY8" fmla="*/ 62345 h 477982"/>
              <a:gd name="connsiteX9" fmla="*/ 41563 w 392785"/>
              <a:gd name="connsiteY9" fmla="*/ 207818 h 477982"/>
              <a:gd name="connsiteX10" fmla="*/ 0 w 392785"/>
              <a:gd name="connsiteY10" fmla="*/ 270163 h 477982"/>
              <a:gd name="connsiteX11" fmla="*/ 20782 w 392785"/>
              <a:gd name="connsiteY11" fmla="*/ 353291 h 477982"/>
              <a:gd name="connsiteX12" fmla="*/ 62345 w 392785"/>
              <a:gd name="connsiteY12" fmla="*/ 477982 h 477982"/>
              <a:gd name="connsiteX13" fmla="*/ 145473 w 392785"/>
              <a:gd name="connsiteY13" fmla="*/ 457200 h 477982"/>
              <a:gd name="connsiteX14" fmla="*/ 207818 w 392785"/>
              <a:gd name="connsiteY14" fmla="*/ 436418 h 477982"/>
              <a:gd name="connsiteX15" fmla="*/ 374073 w 392785"/>
              <a:gd name="connsiteY15" fmla="*/ 415636 h 477982"/>
              <a:gd name="connsiteX16" fmla="*/ 332509 w 392785"/>
              <a:gd name="connsiteY16" fmla="*/ 249382 h 477982"/>
              <a:gd name="connsiteX17" fmla="*/ 311727 w 392785"/>
              <a:gd name="connsiteY17" fmla="*/ 249382 h 47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2785" h="477982">
                <a:moveTo>
                  <a:pt x="166254" y="0"/>
                </a:moveTo>
                <a:cubicBezTo>
                  <a:pt x="152400" y="20782"/>
                  <a:pt x="137928" y="41165"/>
                  <a:pt x="124691" y="62345"/>
                </a:cubicBezTo>
                <a:cubicBezTo>
                  <a:pt x="103283" y="96598"/>
                  <a:pt x="88632" y="135586"/>
                  <a:pt x="62345" y="166254"/>
                </a:cubicBezTo>
                <a:cubicBezTo>
                  <a:pt x="46090" y="185218"/>
                  <a:pt x="20782" y="193963"/>
                  <a:pt x="0" y="207818"/>
                </a:cubicBezTo>
                <a:cubicBezTo>
                  <a:pt x="20782" y="221673"/>
                  <a:pt x="37708" y="245276"/>
                  <a:pt x="62345" y="249382"/>
                </a:cubicBezTo>
                <a:cubicBezTo>
                  <a:pt x="83953" y="252983"/>
                  <a:pt x="103005" y="231698"/>
                  <a:pt x="124691" y="228600"/>
                </a:cubicBezTo>
                <a:cubicBezTo>
                  <a:pt x="200436" y="217779"/>
                  <a:pt x="277091" y="214745"/>
                  <a:pt x="353291" y="207818"/>
                </a:cubicBezTo>
                <a:cubicBezTo>
                  <a:pt x="234172" y="29142"/>
                  <a:pt x="392785" y="239414"/>
                  <a:pt x="249382" y="124691"/>
                </a:cubicBezTo>
                <a:cubicBezTo>
                  <a:pt x="229878" y="109088"/>
                  <a:pt x="221673" y="83127"/>
                  <a:pt x="207818" y="62345"/>
                </a:cubicBezTo>
                <a:cubicBezTo>
                  <a:pt x="76229" y="95243"/>
                  <a:pt x="140534" y="59362"/>
                  <a:pt x="41563" y="207818"/>
                </a:cubicBezTo>
                <a:lnTo>
                  <a:pt x="0" y="270163"/>
                </a:lnTo>
                <a:cubicBezTo>
                  <a:pt x="6927" y="297872"/>
                  <a:pt x="12575" y="325933"/>
                  <a:pt x="20782" y="353291"/>
                </a:cubicBezTo>
                <a:cubicBezTo>
                  <a:pt x="33371" y="395255"/>
                  <a:pt x="62345" y="477982"/>
                  <a:pt x="62345" y="477982"/>
                </a:cubicBezTo>
                <a:cubicBezTo>
                  <a:pt x="90054" y="471055"/>
                  <a:pt x="118010" y="465047"/>
                  <a:pt x="145473" y="457200"/>
                </a:cubicBezTo>
                <a:cubicBezTo>
                  <a:pt x="166536" y="451182"/>
                  <a:pt x="186266" y="440337"/>
                  <a:pt x="207818" y="436418"/>
                </a:cubicBezTo>
                <a:cubicBezTo>
                  <a:pt x="262767" y="426427"/>
                  <a:pt x="318655" y="422563"/>
                  <a:pt x="374073" y="415636"/>
                </a:cubicBezTo>
                <a:cubicBezTo>
                  <a:pt x="371075" y="400647"/>
                  <a:pt x="350767" y="276769"/>
                  <a:pt x="332509" y="249382"/>
                </a:cubicBezTo>
                <a:cubicBezTo>
                  <a:pt x="328666" y="243618"/>
                  <a:pt x="318654" y="249382"/>
                  <a:pt x="311727" y="249382"/>
                </a:cubicBez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40" name="Freeform 39"/>
          <p:cNvSpPr/>
          <p:nvPr/>
        </p:nvSpPr>
        <p:spPr>
          <a:xfrm>
            <a:off x="5500688" y="2071688"/>
            <a:ext cx="392112" cy="477837"/>
          </a:xfrm>
          <a:custGeom>
            <a:avLst/>
            <a:gdLst>
              <a:gd name="connsiteX0" fmla="*/ 166254 w 392785"/>
              <a:gd name="connsiteY0" fmla="*/ 0 h 477982"/>
              <a:gd name="connsiteX1" fmla="*/ 124691 w 392785"/>
              <a:gd name="connsiteY1" fmla="*/ 62345 h 477982"/>
              <a:gd name="connsiteX2" fmla="*/ 62345 w 392785"/>
              <a:gd name="connsiteY2" fmla="*/ 166254 h 477982"/>
              <a:gd name="connsiteX3" fmla="*/ 0 w 392785"/>
              <a:gd name="connsiteY3" fmla="*/ 207818 h 477982"/>
              <a:gd name="connsiteX4" fmla="*/ 62345 w 392785"/>
              <a:gd name="connsiteY4" fmla="*/ 249382 h 477982"/>
              <a:gd name="connsiteX5" fmla="*/ 124691 w 392785"/>
              <a:gd name="connsiteY5" fmla="*/ 228600 h 477982"/>
              <a:gd name="connsiteX6" fmla="*/ 353291 w 392785"/>
              <a:gd name="connsiteY6" fmla="*/ 207818 h 477982"/>
              <a:gd name="connsiteX7" fmla="*/ 249382 w 392785"/>
              <a:gd name="connsiteY7" fmla="*/ 124691 h 477982"/>
              <a:gd name="connsiteX8" fmla="*/ 207818 w 392785"/>
              <a:gd name="connsiteY8" fmla="*/ 62345 h 477982"/>
              <a:gd name="connsiteX9" fmla="*/ 41563 w 392785"/>
              <a:gd name="connsiteY9" fmla="*/ 207818 h 477982"/>
              <a:gd name="connsiteX10" fmla="*/ 0 w 392785"/>
              <a:gd name="connsiteY10" fmla="*/ 270163 h 477982"/>
              <a:gd name="connsiteX11" fmla="*/ 20782 w 392785"/>
              <a:gd name="connsiteY11" fmla="*/ 353291 h 477982"/>
              <a:gd name="connsiteX12" fmla="*/ 62345 w 392785"/>
              <a:gd name="connsiteY12" fmla="*/ 477982 h 477982"/>
              <a:gd name="connsiteX13" fmla="*/ 145473 w 392785"/>
              <a:gd name="connsiteY13" fmla="*/ 457200 h 477982"/>
              <a:gd name="connsiteX14" fmla="*/ 207818 w 392785"/>
              <a:gd name="connsiteY14" fmla="*/ 436418 h 477982"/>
              <a:gd name="connsiteX15" fmla="*/ 374073 w 392785"/>
              <a:gd name="connsiteY15" fmla="*/ 415636 h 477982"/>
              <a:gd name="connsiteX16" fmla="*/ 332509 w 392785"/>
              <a:gd name="connsiteY16" fmla="*/ 249382 h 477982"/>
              <a:gd name="connsiteX17" fmla="*/ 311727 w 392785"/>
              <a:gd name="connsiteY17" fmla="*/ 249382 h 47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2785" h="477982">
                <a:moveTo>
                  <a:pt x="166254" y="0"/>
                </a:moveTo>
                <a:cubicBezTo>
                  <a:pt x="152400" y="20782"/>
                  <a:pt x="137928" y="41165"/>
                  <a:pt x="124691" y="62345"/>
                </a:cubicBezTo>
                <a:cubicBezTo>
                  <a:pt x="103283" y="96598"/>
                  <a:pt x="88632" y="135586"/>
                  <a:pt x="62345" y="166254"/>
                </a:cubicBezTo>
                <a:cubicBezTo>
                  <a:pt x="46090" y="185218"/>
                  <a:pt x="20782" y="193963"/>
                  <a:pt x="0" y="207818"/>
                </a:cubicBezTo>
                <a:cubicBezTo>
                  <a:pt x="20782" y="221673"/>
                  <a:pt x="37708" y="245276"/>
                  <a:pt x="62345" y="249382"/>
                </a:cubicBezTo>
                <a:cubicBezTo>
                  <a:pt x="83953" y="252983"/>
                  <a:pt x="103005" y="231698"/>
                  <a:pt x="124691" y="228600"/>
                </a:cubicBezTo>
                <a:cubicBezTo>
                  <a:pt x="200436" y="217779"/>
                  <a:pt x="277091" y="214745"/>
                  <a:pt x="353291" y="207818"/>
                </a:cubicBezTo>
                <a:cubicBezTo>
                  <a:pt x="234172" y="29142"/>
                  <a:pt x="392785" y="239414"/>
                  <a:pt x="249382" y="124691"/>
                </a:cubicBezTo>
                <a:cubicBezTo>
                  <a:pt x="229878" y="109088"/>
                  <a:pt x="221673" y="83127"/>
                  <a:pt x="207818" y="62345"/>
                </a:cubicBezTo>
                <a:cubicBezTo>
                  <a:pt x="76229" y="95243"/>
                  <a:pt x="140534" y="59362"/>
                  <a:pt x="41563" y="207818"/>
                </a:cubicBezTo>
                <a:lnTo>
                  <a:pt x="0" y="270163"/>
                </a:lnTo>
                <a:cubicBezTo>
                  <a:pt x="6927" y="297872"/>
                  <a:pt x="12575" y="325933"/>
                  <a:pt x="20782" y="353291"/>
                </a:cubicBezTo>
                <a:cubicBezTo>
                  <a:pt x="33371" y="395255"/>
                  <a:pt x="62345" y="477982"/>
                  <a:pt x="62345" y="477982"/>
                </a:cubicBezTo>
                <a:cubicBezTo>
                  <a:pt x="90054" y="471055"/>
                  <a:pt x="118010" y="465047"/>
                  <a:pt x="145473" y="457200"/>
                </a:cubicBezTo>
                <a:cubicBezTo>
                  <a:pt x="166536" y="451182"/>
                  <a:pt x="186266" y="440337"/>
                  <a:pt x="207818" y="436418"/>
                </a:cubicBezTo>
                <a:cubicBezTo>
                  <a:pt x="262767" y="426427"/>
                  <a:pt x="318655" y="422563"/>
                  <a:pt x="374073" y="415636"/>
                </a:cubicBezTo>
                <a:cubicBezTo>
                  <a:pt x="371075" y="400647"/>
                  <a:pt x="350767" y="276769"/>
                  <a:pt x="332509" y="249382"/>
                </a:cubicBezTo>
                <a:cubicBezTo>
                  <a:pt x="328666" y="243618"/>
                  <a:pt x="318654" y="249382"/>
                  <a:pt x="311727" y="249382"/>
                </a:cubicBez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41" name="Freeform 40"/>
          <p:cNvSpPr/>
          <p:nvPr/>
        </p:nvSpPr>
        <p:spPr>
          <a:xfrm>
            <a:off x="6000750" y="2000250"/>
            <a:ext cx="392113" cy="477838"/>
          </a:xfrm>
          <a:custGeom>
            <a:avLst/>
            <a:gdLst>
              <a:gd name="connsiteX0" fmla="*/ 166254 w 392785"/>
              <a:gd name="connsiteY0" fmla="*/ 0 h 477982"/>
              <a:gd name="connsiteX1" fmla="*/ 124691 w 392785"/>
              <a:gd name="connsiteY1" fmla="*/ 62345 h 477982"/>
              <a:gd name="connsiteX2" fmla="*/ 62345 w 392785"/>
              <a:gd name="connsiteY2" fmla="*/ 166254 h 477982"/>
              <a:gd name="connsiteX3" fmla="*/ 0 w 392785"/>
              <a:gd name="connsiteY3" fmla="*/ 207818 h 477982"/>
              <a:gd name="connsiteX4" fmla="*/ 62345 w 392785"/>
              <a:gd name="connsiteY4" fmla="*/ 249382 h 477982"/>
              <a:gd name="connsiteX5" fmla="*/ 124691 w 392785"/>
              <a:gd name="connsiteY5" fmla="*/ 228600 h 477982"/>
              <a:gd name="connsiteX6" fmla="*/ 353291 w 392785"/>
              <a:gd name="connsiteY6" fmla="*/ 207818 h 477982"/>
              <a:gd name="connsiteX7" fmla="*/ 249382 w 392785"/>
              <a:gd name="connsiteY7" fmla="*/ 124691 h 477982"/>
              <a:gd name="connsiteX8" fmla="*/ 207818 w 392785"/>
              <a:gd name="connsiteY8" fmla="*/ 62345 h 477982"/>
              <a:gd name="connsiteX9" fmla="*/ 41563 w 392785"/>
              <a:gd name="connsiteY9" fmla="*/ 207818 h 477982"/>
              <a:gd name="connsiteX10" fmla="*/ 0 w 392785"/>
              <a:gd name="connsiteY10" fmla="*/ 270163 h 477982"/>
              <a:gd name="connsiteX11" fmla="*/ 20782 w 392785"/>
              <a:gd name="connsiteY11" fmla="*/ 353291 h 477982"/>
              <a:gd name="connsiteX12" fmla="*/ 62345 w 392785"/>
              <a:gd name="connsiteY12" fmla="*/ 477982 h 477982"/>
              <a:gd name="connsiteX13" fmla="*/ 145473 w 392785"/>
              <a:gd name="connsiteY13" fmla="*/ 457200 h 477982"/>
              <a:gd name="connsiteX14" fmla="*/ 207818 w 392785"/>
              <a:gd name="connsiteY14" fmla="*/ 436418 h 477982"/>
              <a:gd name="connsiteX15" fmla="*/ 374073 w 392785"/>
              <a:gd name="connsiteY15" fmla="*/ 415636 h 477982"/>
              <a:gd name="connsiteX16" fmla="*/ 332509 w 392785"/>
              <a:gd name="connsiteY16" fmla="*/ 249382 h 477982"/>
              <a:gd name="connsiteX17" fmla="*/ 311727 w 392785"/>
              <a:gd name="connsiteY17" fmla="*/ 249382 h 47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2785" h="477982">
                <a:moveTo>
                  <a:pt x="166254" y="0"/>
                </a:moveTo>
                <a:cubicBezTo>
                  <a:pt x="152400" y="20782"/>
                  <a:pt x="137928" y="41165"/>
                  <a:pt x="124691" y="62345"/>
                </a:cubicBezTo>
                <a:cubicBezTo>
                  <a:pt x="103283" y="96598"/>
                  <a:pt x="88632" y="135586"/>
                  <a:pt x="62345" y="166254"/>
                </a:cubicBezTo>
                <a:cubicBezTo>
                  <a:pt x="46090" y="185218"/>
                  <a:pt x="20782" y="193963"/>
                  <a:pt x="0" y="207818"/>
                </a:cubicBezTo>
                <a:cubicBezTo>
                  <a:pt x="20782" y="221673"/>
                  <a:pt x="37708" y="245276"/>
                  <a:pt x="62345" y="249382"/>
                </a:cubicBezTo>
                <a:cubicBezTo>
                  <a:pt x="83953" y="252983"/>
                  <a:pt x="103005" y="231698"/>
                  <a:pt x="124691" y="228600"/>
                </a:cubicBezTo>
                <a:cubicBezTo>
                  <a:pt x="200436" y="217779"/>
                  <a:pt x="277091" y="214745"/>
                  <a:pt x="353291" y="207818"/>
                </a:cubicBezTo>
                <a:cubicBezTo>
                  <a:pt x="234172" y="29142"/>
                  <a:pt x="392785" y="239414"/>
                  <a:pt x="249382" y="124691"/>
                </a:cubicBezTo>
                <a:cubicBezTo>
                  <a:pt x="229878" y="109088"/>
                  <a:pt x="221673" y="83127"/>
                  <a:pt x="207818" y="62345"/>
                </a:cubicBezTo>
                <a:cubicBezTo>
                  <a:pt x="76229" y="95243"/>
                  <a:pt x="140534" y="59362"/>
                  <a:pt x="41563" y="207818"/>
                </a:cubicBezTo>
                <a:lnTo>
                  <a:pt x="0" y="270163"/>
                </a:lnTo>
                <a:cubicBezTo>
                  <a:pt x="6927" y="297872"/>
                  <a:pt x="12575" y="325933"/>
                  <a:pt x="20782" y="353291"/>
                </a:cubicBezTo>
                <a:cubicBezTo>
                  <a:pt x="33371" y="395255"/>
                  <a:pt x="62345" y="477982"/>
                  <a:pt x="62345" y="477982"/>
                </a:cubicBezTo>
                <a:cubicBezTo>
                  <a:pt x="90054" y="471055"/>
                  <a:pt x="118010" y="465047"/>
                  <a:pt x="145473" y="457200"/>
                </a:cubicBezTo>
                <a:cubicBezTo>
                  <a:pt x="166536" y="451182"/>
                  <a:pt x="186266" y="440337"/>
                  <a:pt x="207818" y="436418"/>
                </a:cubicBezTo>
                <a:cubicBezTo>
                  <a:pt x="262767" y="426427"/>
                  <a:pt x="318655" y="422563"/>
                  <a:pt x="374073" y="415636"/>
                </a:cubicBezTo>
                <a:cubicBezTo>
                  <a:pt x="371075" y="400647"/>
                  <a:pt x="350767" y="276769"/>
                  <a:pt x="332509" y="249382"/>
                </a:cubicBezTo>
                <a:cubicBezTo>
                  <a:pt x="328666" y="243618"/>
                  <a:pt x="318654" y="249382"/>
                  <a:pt x="311727" y="249382"/>
                </a:cubicBez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42" name="Freeform 41"/>
          <p:cNvSpPr/>
          <p:nvPr/>
        </p:nvSpPr>
        <p:spPr>
          <a:xfrm>
            <a:off x="6286500" y="3357563"/>
            <a:ext cx="392113" cy="477837"/>
          </a:xfrm>
          <a:custGeom>
            <a:avLst/>
            <a:gdLst>
              <a:gd name="connsiteX0" fmla="*/ 166254 w 392785"/>
              <a:gd name="connsiteY0" fmla="*/ 0 h 477982"/>
              <a:gd name="connsiteX1" fmla="*/ 124691 w 392785"/>
              <a:gd name="connsiteY1" fmla="*/ 62345 h 477982"/>
              <a:gd name="connsiteX2" fmla="*/ 62345 w 392785"/>
              <a:gd name="connsiteY2" fmla="*/ 166254 h 477982"/>
              <a:gd name="connsiteX3" fmla="*/ 0 w 392785"/>
              <a:gd name="connsiteY3" fmla="*/ 207818 h 477982"/>
              <a:gd name="connsiteX4" fmla="*/ 62345 w 392785"/>
              <a:gd name="connsiteY4" fmla="*/ 249382 h 477982"/>
              <a:gd name="connsiteX5" fmla="*/ 124691 w 392785"/>
              <a:gd name="connsiteY5" fmla="*/ 228600 h 477982"/>
              <a:gd name="connsiteX6" fmla="*/ 353291 w 392785"/>
              <a:gd name="connsiteY6" fmla="*/ 207818 h 477982"/>
              <a:gd name="connsiteX7" fmla="*/ 249382 w 392785"/>
              <a:gd name="connsiteY7" fmla="*/ 124691 h 477982"/>
              <a:gd name="connsiteX8" fmla="*/ 207818 w 392785"/>
              <a:gd name="connsiteY8" fmla="*/ 62345 h 477982"/>
              <a:gd name="connsiteX9" fmla="*/ 41563 w 392785"/>
              <a:gd name="connsiteY9" fmla="*/ 207818 h 477982"/>
              <a:gd name="connsiteX10" fmla="*/ 0 w 392785"/>
              <a:gd name="connsiteY10" fmla="*/ 270163 h 477982"/>
              <a:gd name="connsiteX11" fmla="*/ 20782 w 392785"/>
              <a:gd name="connsiteY11" fmla="*/ 353291 h 477982"/>
              <a:gd name="connsiteX12" fmla="*/ 62345 w 392785"/>
              <a:gd name="connsiteY12" fmla="*/ 477982 h 477982"/>
              <a:gd name="connsiteX13" fmla="*/ 145473 w 392785"/>
              <a:gd name="connsiteY13" fmla="*/ 457200 h 477982"/>
              <a:gd name="connsiteX14" fmla="*/ 207818 w 392785"/>
              <a:gd name="connsiteY14" fmla="*/ 436418 h 477982"/>
              <a:gd name="connsiteX15" fmla="*/ 374073 w 392785"/>
              <a:gd name="connsiteY15" fmla="*/ 415636 h 477982"/>
              <a:gd name="connsiteX16" fmla="*/ 332509 w 392785"/>
              <a:gd name="connsiteY16" fmla="*/ 249382 h 477982"/>
              <a:gd name="connsiteX17" fmla="*/ 311727 w 392785"/>
              <a:gd name="connsiteY17" fmla="*/ 249382 h 47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2785" h="477982">
                <a:moveTo>
                  <a:pt x="166254" y="0"/>
                </a:moveTo>
                <a:cubicBezTo>
                  <a:pt x="152400" y="20782"/>
                  <a:pt x="137928" y="41165"/>
                  <a:pt x="124691" y="62345"/>
                </a:cubicBezTo>
                <a:cubicBezTo>
                  <a:pt x="103283" y="96598"/>
                  <a:pt x="88632" y="135586"/>
                  <a:pt x="62345" y="166254"/>
                </a:cubicBezTo>
                <a:cubicBezTo>
                  <a:pt x="46090" y="185218"/>
                  <a:pt x="20782" y="193963"/>
                  <a:pt x="0" y="207818"/>
                </a:cubicBezTo>
                <a:cubicBezTo>
                  <a:pt x="20782" y="221673"/>
                  <a:pt x="37708" y="245276"/>
                  <a:pt x="62345" y="249382"/>
                </a:cubicBezTo>
                <a:cubicBezTo>
                  <a:pt x="83953" y="252983"/>
                  <a:pt x="103005" y="231698"/>
                  <a:pt x="124691" y="228600"/>
                </a:cubicBezTo>
                <a:cubicBezTo>
                  <a:pt x="200436" y="217779"/>
                  <a:pt x="277091" y="214745"/>
                  <a:pt x="353291" y="207818"/>
                </a:cubicBezTo>
                <a:cubicBezTo>
                  <a:pt x="234172" y="29142"/>
                  <a:pt x="392785" y="239414"/>
                  <a:pt x="249382" y="124691"/>
                </a:cubicBezTo>
                <a:cubicBezTo>
                  <a:pt x="229878" y="109088"/>
                  <a:pt x="221673" y="83127"/>
                  <a:pt x="207818" y="62345"/>
                </a:cubicBezTo>
                <a:cubicBezTo>
                  <a:pt x="76229" y="95243"/>
                  <a:pt x="140534" y="59362"/>
                  <a:pt x="41563" y="207818"/>
                </a:cubicBezTo>
                <a:lnTo>
                  <a:pt x="0" y="270163"/>
                </a:lnTo>
                <a:cubicBezTo>
                  <a:pt x="6927" y="297872"/>
                  <a:pt x="12575" y="325933"/>
                  <a:pt x="20782" y="353291"/>
                </a:cubicBezTo>
                <a:cubicBezTo>
                  <a:pt x="33371" y="395255"/>
                  <a:pt x="62345" y="477982"/>
                  <a:pt x="62345" y="477982"/>
                </a:cubicBezTo>
                <a:cubicBezTo>
                  <a:pt x="90054" y="471055"/>
                  <a:pt x="118010" y="465047"/>
                  <a:pt x="145473" y="457200"/>
                </a:cubicBezTo>
                <a:cubicBezTo>
                  <a:pt x="166536" y="451182"/>
                  <a:pt x="186266" y="440337"/>
                  <a:pt x="207818" y="436418"/>
                </a:cubicBezTo>
                <a:cubicBezTo>
                  <a:pt x="262767" y="426427"/>
                  <a:pt x="318655" y="422563"/>
                  <a:pt x="374073" y="415636"/>
                </a:cubicBezTo>
                <a:cubicBezTo>
                  <a:pt x="371075" y="400647"/>
                  <a:pt x="350767" y="276769"/>
                  <a:pt x="332509" y="249382"/>
                </a:cubicBezTo>
                <a:cubicBezTo>
                  <a:pt x="328666" y="243618"/>
                  <a:pt x="318654" y="249382"/>
                  <a:pt x="311727" y="249382"/>
                </a:cubicBez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43" name="Freeform 42"/>
          <p:cNvSpPr/>
          <p:nvPr/>
        </p:nvSpPr>
        <p:spPr>
          <a:xfrm>
            <a:off x="5357813" y="3071813"/>
            <a:ext cx="392112" cy="477837"/>
          </a:xfrm>
          <a:custGeom>
            <a:avLst/>
            <a:gdLst>
              <a:gd name="connsiteX0" fmla="*/ 166254 w 392785"/>
              <a:gd name="connsiteY0" fmla="*/ 0 h 477982"/>
              <a:gd name="connsiteX1" fmla="*/ 124691 w 392785"/>
              <a:gd name="connsiteY1" fmla="*/ 62345 h 477982"/>
              <a:gd name="connsiteX2" fmla="*/ 62345 w 392785"/>
              <a:gd name="connsiteY2" fmla="*/ 166254 h 477982"/>
              <a:gd name="connsiteX3" fmla="*/ 0 w 392785"/>
              <a:gd name="connsiteY3" fmla="*/ 207818 h 477982"/>
              <a:gd name="connsiteX4" fmla="*/ 62345 w 392785"/>
              <a:gd name="connsiteY4" fmla="*/ 249382 h 477982"/>
              <a:gd name="connsiteX5" fmla="*/ 124691 w 392785"/>
              <a:gd name="connsiteY5" fmla="*/ 228600 h 477982"/>
              <a:gd name="connsiteX6" fmla="*/ 353291 w 392785"/>
              <a:gd name="connsiteY6" fmla="*/ 207818 h 477982"/>
              <a:gd name="connsiteX7" fmla="*/ 249382 w 392785"/>
              <a:gd name="connsiteY7" fmla="*/ 124691 h 477982"/>
              <a:gd name="connsiteX8" fmla="*/ 207818 w 392785"/>
              <a:gd name="connsiteY8" fmla="*/ 62345 h 477982"/>
              <a:gd name="connsiteX9" fmla="*/ 41563 w 392785"/>
              <a:gd name="connsiteY9" fmla="*/ 207818 h 477982"/>
              <a:gd name="connsiteX10" fmla="*/ 0 w 392785"/>
              <a:gd name="connsiteY10" fmla="*/ 270163 h 477982"/>
              <a:gd name="connsiteX11" fmla="*/ 20782 w 392785"/>
              <a:gd name="connsiteY11" fmla="*/ 353291 h 477982"/>
              <a:gd name="connsiteX12" fmla="*/ 62345 w 392785"/>
              <a:gd name="connsiteY12" fmla="*/ 477982 h 477982"/>
              <a:gd name="connsiteX13" fmla="*/ 145473 w 392785"/>
              <a:gd name="connsiteY13" fmla="*/ 457200 h 477982"/>
              <a:gd name="connsiteX14" fmla="*/ 207818 w 392785"/>
              <a:gd name="connsiteY14" fmla="*/ 436418 h 477982"/>
              <a:gd name="connsiteX15" fmla="*/ 374073 w 392785"/>
              <a:gd name="connsiteY15" fmla="*/ 415636 h 477982"/>
              <a:gd name="connsiteX16" fmla="*/ 332509 w 392785"/>
              <a:gd name="connsiteY16" fmla="*/ 249382 h 477982"/>
              <a:gd name="connsiteX17" fmla="*/ 311727 w 392785"/>
              <a:gd name="connsiteY17" fmla="*/ 249382 h 47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2785" h="477982">
                <a:moveTo>
                  <a:pt x="166254" y="0"/>
                </a:moveTo>
                <a:cubicBezTo>
                  <a:pt x="152400" y="20782"/>
                  <a:pt x="137928" y="41165"/>
                  <a:pt x="124691" y="62345"/>
                </a:cubicBezTo>
                <a:cubicBezTo>
                  <a:pt x="103283" y="96598"/>
                  <a:pt x="88632" y="135586"/>
                  <a:pt x="62345" y="166254"/>
                </a:cubicBezTo>
                <a:cubicBezTo>
                  <a:pt x="46090" y="185218"/>
                  <a:pt x="20782" y="193963"/>
                  <a:pt x="0" y="207818"/>
                </a:cubicBezTo>
                <a:cubicBezTo>
                  <a:pt x="20782" y="221673"/>
                  <a:pt x="37708" y="245276"/>
                  <a:pt x="62345" y="249382"/>
                </a:cubicBezTo>
                <a:cubicBezTo>
                  <a:pt x="83953" y="252983"/>
                  <a:pt x="103005" y="231698"/>
                  <a:pt x="124691" y="228600"/>
                </a:cubicBezTo>
                <a:cubicBezTo>
                  <a:pt x="200436" y="217779"/>
                  <a:pt x="277091" y="214745"/>
                  <a:pt x="353291" y="207818"/>
                </a:cubicBezTo>
                <a:cubicBezTo>
                  <a:pt x="234172" y="29142"/>
                  <a:pt x="392785" y="239414"/>
                  <a:pt x="249382" y="124691"/>
                </a:cubicBezTo>
                <a:cubicBezTo>
                  <a:pt x="229878" y="109088"/>
                  <a:pt x="221673" y="83127"/>
                  <a:pt x="207818" y="62345"/>
                </a:cubicBezTo>
                <a:cubicBezTo>
                  <a:pt x="76229" y="95243"/>
                  <a:pt x="140534" y="59362"/>
                  <a:pt x="41563" y="207818"/>
                </a:cubicBezTo>
                <a:lnTo>
                  <a:pt x="0" y="270163"/>
                </a:lnTo>
                <a:cubicBezTo>
                  <a:pt x="6927" y="297872"/>
                  <a:pt x="12575" y="325933"/>
                  <a:pt x="20782" y="353291"/>
                </a:cubicBezTo>
                <a:cubicBezTo>
                  <a:pt x="33371" y="395255"/>
                  <a:pt x="62345" y="477982"/>
                  <a:pt x="62345" y="477982"/>
                </a:cubicBezTo>
                <a:cubicBezTo>
                  <a:pt x="90054" y="471055"/>
                  <a:pt x="118010" y="465047"/>
                  <a:pt x="145473" y="457200"/>
                </a:cubicBezTo>
                <a:cubicBezTo>
                  <a:pt x="166536" y="451182"/>
                  <a:pt x="186266" y="440337"/>
                  <a:pt x="207818" y="436418"/>
                </a:cubicBezTo>
                <a:cubicBezTo>
                  <a:pt x="262767" y="426427"/>
                  <a:pt x="318655" y="422563"/>
                  <a:pt x="374073" y="415636"/>
                </a:cubicBezTo>
                <a:cubicBezTo>
                  <a:pt x="371075" y="400647"/>
                  <a:pt x="350767" y="276769"/>
                  <a:pt x="332509" y="249382"/>
                </a:cubicBezTo>
                <a:cubicBezTo>
                  <a:pt x="328666" y="243618"/>
                  <a:pt x="318654" y="249382"/>
                  <a:pt x="311727" y="249382"/>
                </a:cubicBez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44" name="Freeform 43"/>
          <p:cNvSpPr/>
          <p:nvPr/>
        </p:nvSpPr>
        <p:spPr>
          <a:xfrm>
            <a:off x="5715000" y="3357563"/>
            <a:ext cx="392113" cy="477837"/>
          </a:xfrm>
          <a:custGeom>
            <a:avLst/>
            <a:gdLst>
              <a:gd name="connsiteX0" fmla="*/ 166254 w 392785"/>
              <a:gd name="connsiteY0" fmla="*/ 0 h 477982"/>
              <a:gd name="connsiteX1" fmla="*/ 124691 w 392785"/>
              <a:gd name="connsiteY1" fmla="*/ 62345 h 477982"/>
              <a:gd name="connsiteX2" fmla="*/ 62345 w 392785"/>
              <a:gd name="connsiteY2" fmla="*/ 166254 h 477982"/>
              <a:gd name="connsiteX3" fmla="*/ 0 w 392785"/>
              <a:gd name="connsiteY3" fmla="*/ 207818 h 477982"/>
              <a:gd name="connsiteX4" fmla="*/ 62345 w 392785"/>
              <a:gd name="connsiteY4" fmla="*/ 249382 h 477982"/>
              <a:gd name="connsiteX5" fmla="*/ 124691 w 392785"/>
              <a:gd name="connsiteY5" fmla="*/ 228600 h 477982"/>
              <a:gd name="connsiteX6" fmla="*/ 353291 w 392785"/>
              <a:gd name="connsiteY6" fmla="*/ 207818 h 477982"/>
              <a:gd name="connsiteX7" fmla="*/ 249382 w 392785"/>
              <a:gd name="connsiteY7" fmla="*/ 124691 h 477982"/>
              <a:gd name="connsiteX8" fmla="*/ 207818 w 392785"/>
              <a:gd name="connsiteY8" fmla="*/ 62345 h 477982"/>
              <a:gd name="connsiteX9" fmla="*/ 41563 w 392785"/>
              <a:gd name="connsiteY9" fmla="*/ 207818 h 477982"/>
              <a:gd name="connsiteX10" fmla="*/ 0 w 392785"/>
              <a:gd name="connsiteY10" fmla="*/ 270163 h 477982"/>
              <a:gd name="connsiteX11" fmla="*/ 20782 w 392785"/>
              <a:gd name="connsiteY11" fmla="*/ 353291 h 477982"/>
              <a:gd name="connsiteX12" fmla="*/ 62345 w 392785"/>
              <a:gd name="connsiteY12" fmla="*/ 477982 h 477982"/>
              <a:gd name="connsiteX13" fmla="*/ 145473 w 392785"/>
              <a:gd name="connsiteY13" fmla="*/ 457200 h 477982"/>
              <a:gd name="connsiteX14" fmla="*/ 207818 w 392785"/>
              <a:gd name="connsiteY14" fmla="*/ 436418 h 477982"/>
              <a:gd name="connsiteX15" fmla="*/ 374073 w 392785"/>
              <a:gd name="connsiteY15" fmla="*/ 415636 h 477982"/>
              <a:gd name="connsiteX16" fmla="*/ 332509 w 392785"/>
              <a:gd name="connsiteY16" fmla="*/ 249382 h 477982"/>
              <a:gd name="connsiteX17" fmla="*/ 311727 w 392785"/>
              <a:gd name="connsiteY17" fmla="*/ 249382 h 47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2785" h="477982">
                <a:moveTo>
                  <a:pt x="166254" y="0"/>
                </a:moveTo>
                <a:cubicBezTo>
                  <a:pt x="152400" y="20782"/>
                  <a:pt x="137928" y="41165"/>
                  <a:pt x="124691" y="62345"/>
                </a:cubicBezTo>
                <a:cubicBezTo>
                  <a:pt x="103283" y="96598"/>
                  <a:pt x="88632" y="135586"/>
                  <a:pt x="62345" y="166254"/>
                </a:cubicBezTo>
                <a:cubicBezTo>
                  <a:pt x="46090" y="185218"/>
                  <a:pt x="20782" y="193963"/>
                  <a:pt x="0" y="207818"/>
                </a:cubicBezTo>
                <a:cubicBezTo>
                  <a:pt x="20782" y="221673"/>
                  <a:pt x="37708" y="245276"/>
                  <a:pt x="62345" y="249382"/>
                </a:cubicBezTo>
                <a:cubicBezTo>
                  <a:pt x="83953" y="252983"/>
                  <a:pt x="103005" y="231698"/>
                  <a:pt x="124691" y="228600"/>
                </a:cubicBezTo>
                <a:cubicBezTo>
                  <a:pt x="200436" y="217779"/>
                  <a:pt x="277091" y="214745"/>
                  <a:pt x="353291" y="207818"/>
                </a:cubicBezTo>
                <a:cubicBezTo>
                  <a:pt x="234172" y="29142"/>
                  <a:pt x="392785" y="239414"/>
                  <a:pt x="249382" y="124691"/>
                </a:cubicBezTo>
                <a:cubicBezTo>
                  <a:pt x="229878" y="109088"/>
                  <a:pt x="221673" y="83127"/>
                  <a:pt x="207818" y="62345"/>
                </a:cubicBezTo>
                <a:cubicBezTo>
                  <a:pt x="76229" y="95243"/>
                  <a:pt x="140534" y="59362"/>
                  <a:pt x="41563" y="207818"/>
                </a:cubicBezTo>
                <a:lnTo>
                  <a:pt x="0" y="270163"/>
                </a:lnTo>
                <a:cubicBezTo>
                  <a:pt x="6927" y="297872"/>
                  <a:pt x="12575" y="325933"/>
                  <a:pt x="20782" y="353291"/>
                </a:cubicBezTo>
                <a:cubicBezTo>
                  <a:pt x="33371" y="395255"/>
                  <a:pt x="62345" y="477982"/>
                  <a:pt x="62345" y="477982"/>
                </a:cubicBezTo>
                <a:cubicBezTo>
                  <a:pt x="90054" y="471055"/>
                  <a:pt x="118010" y="465047"/>
                  <a:pt x="145473" y="457200"/>
                </a:cubicBezTo>
                <a:cubicBezTo>
                  <a:pt x="166536" y="451182"/>
                  <a:pt x="186266" y="440337"/>
                  <a:pt x="207818" y="436418"/>
                </a:cubicBezTo>
                <a:cubicBezTo>
                  <a:pt x="262767" y="426427"/>
                  <a:pt x="318655" y="422563"/>
                  <a:pt x="374073" y="415636"/>
                </a:cubicBezTo>
                <a:cubicBezTo>
                  <a:pt x="371075" y="400647"/>
                  <a:pt x="350767" y="276769"/>
                  <a:pt x="332509" y="249382"/>
                </a:cubicBezTo>
                <a:cubicBezTo>
                  <a:pt x="328666" y="243618"/>
                  <a:pt x="318654" y="249382"/>
                  <a:pt x="311727" y="249382"/>
                </a:cubicBez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45" name="Freeform 44"/>
          <p:cNvSpPr/>
          <p:nvPr/>
        </p:nvSpPr>
        <p:spPr>
          <a:xfrm>
            <a:off x="3214688" y="2214563"/>
            <a:ext cx="392112" cy="477837"/>
          </a:xfrm>
          <a:custGeom>
            <a:avLst/>
            <a:gdLst>
              <a:gd name="connsiteX0" fmla="*/ 166254 w 392785"/>
              <a:gd name="connsiteY0" fmla="*/ 0 h 477982"/>
              <a:gd name="connsiteX1" fmla="*/ 124691 w 392785"/>
              <a:gd name="connsiteY1" fmla="*/ 62345 h 477982"/>
              <a:gd name="connsiteX2" fmla="*/ 62345 w 392785"/>
              <a:gd name="connsiteY2" fmla="*/ 166254 h 477982"/>
              <a:gd name="connsiteX3" fmla="*/ 0 w 392785"/>
              <a:gd name="connsiteY3" fmla="*/ 207818 h 477982"/>
              <a:gd name="connsiteX4" fmla="*/ 62345 w 392785"/>
              <a:gd name="connsiteY4" fmla="*/ 249382 h 477982"/>
              <a:gd name="connsiteX5" fmla="*/ 124691 w 392785"/>
              <a:gd name="connsiteY5" fmla="*/ 228600 h 477982"/>
              <a:gd name="connsiteX6" fmla="*/ 353291 w 392785"/>
              <a:gd name="connsiteY6" fmla="*/ 207818 h 477982"/>
              <a:gd name="connsiteX7" fmla="*/ 249382 w 392785"/>
              <a:gd name="connsiteY7" fmla="*/ 124691 h 477982"/>
              <a:gd name="connsiteX8" fmla="*/ 207818 w 392785"/>
              <a:gd name="connsiteY8" fmla="*/ 62345 h 477982"/>
              <a:gd name="connsiteX9" fmla="*/ 41563 w 392785"/>
              <a:gd name="connsiteY9" fmla="*/ 207818 h 477982"/>
              <a:gd name="connsiteX10" fmla="*/ 0 w 392785"/>
              <a:gd name="connsiteY10" fmla="*/ 270163 h 477982"/>
              <a:gd name="connsiteX11" fmla="*/ 20782 w 392785"/>
              <a:gd name="connsiteY11" fmla="*/ 353291 h 477982"/>
              <a:gd name="connsiteX12" fmla="*/ 62345 w 392785"/>
              <a:gd name="connsiteY12" fmla="*/ 477982 h 477982"/>
              <a:gd name="connsiteX13" fmla="*/ 145473 w 392785"/>
              <a:gd name="connsiteY13" fmla="*/ 457200 h 477982"/>
              <a:gd name="connsiteX14" fmla="*/ 207818 w 392785"/>
              <a:gd name="connsiteY14" fmla="*/ 436418 h 477982"/>
              <a:gd name="connsiteX15" fmla="*/ 374073 w 392785"/>
              <a:gd name="connsiteY15" fmla="*/ 415636 h 477982"/>
              <a:gd name="connsiteX16" fmla="*/ 332509 w 392785"/>
              <a:gd name="connsiteY16" fmla="*/ 249382 h 477982"/>
              <a:gd name="connsiteX17" fmla="*/ 311727 w 392785"/>
              <a:gd name="connsiteY17" fmla="*/ 249382 h 47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2785" h="477982">
                <a:moveTo>
                  <a:pt x="166254" y="0"/>
                </a:moveTo>
                <a:cubicBezTo>
                  <a:pt x="152400" y="20782"/>
                  <a:pt x="137928" y="41165"/>
                  <a:pt x="124691" y="62345"/>
                </a:cubicBezTo>
                <a:cubicBezTo>
                  <a:pt x="103283" y="96598"/>
                  <a:pt x="88632" y="135586"/>
                  <a:pt x="62345" y="166254"/>
                </a:cubicBezTo>
                <a:cubicBezTo>
                  <a:pt x="46090" y="185218"/>
                  <a:pt x="20782" y="193963"/>
                  <a:pt x="0" y="207818"/>
                </a:cubicBezTo>
                <a:cubicBezTo>
                  <a:pt x="20782" y="221673"/>
                  <a:pt x="37708" y="245276"/>
                  <a:pt x="62345" y="249382"/>
                </a:cubicBezTo>
                <a:cubicBezTo>
                  <a:pt x="83953" y="252983"/>
                  <a:pt x="103005" y="231698"/>
                  <a:pt x="124691" y="228600"/>
                </a:cubicBezTo>
                <a:cubicBezTo>
                  <a:pt x="200436" y="217779"/>
                  <a:pt x="277091" y="214745"/>
                  <a:pt x="353291" y="207818"/>
                </a:cubicBezTo>
                <a:cubicBezTo>
                  <a:pt x="234172" y="29142"/>
                  <a:pt x="392785" y="239414"/>
                  <a:pt x="249382" y="124691"/>
                </a:cubicBezTo>
                <a:cubicBezTo>
                  <a:pt x="229878" y="109088"/>
                  <a:pt x="221673" y="83127"/>
                  <a:pt x="207818" y="62345"/>
                </a:cubicBezTo>
                <a:cubicBezTo>
                  <a:pt x="76229" y="95243"/>
                  <a:pt x="140534" y="59362"/>
                  <a:pt x="41563" y="207818"/>
                </a:cubicBezTo>
                <a:lnTo>
                  <a:pt x="0" y="270163"/>
                </a:lnTo>
                <a:cubicBezTo>
                  <a:pt x="6927" y="297872"/>
                  <a:pt x="12575" y="325933"/>
                  <a:pt x="20782" y="353291"/>
                </a:cubicBezTo>
                <a:cubicBezTo>
                  <a:pt x="33371" y="395255"/>
                  <a:pt x="62345" y="477982"/>
                  <a:pt x="62345" y="477982"/>
                </a:cubicBezTo>
                <a:cubicBezTo>
                  <a:pt x="90054" y="471055"/>
                  <a:pt x="118010" y="465047"/>
                  <a:pt x="145473" y="457200"/>
                </a:cubicBezTo>
                <a:cubicBezTo>
                  <a:pt x="166536" y="451182"/>
                  <a:pt x="186266" y="440337"/>
                  <a:pt x="207818" y="436418"/>
                </a:cubicBezTo>
                <a:cubicBezTo>
                  <a:pt x="262767" y="426427"/>
                  <a:pt x="318655" y="422563"/>
                  <a:pt x="374073" y="415636"/>
                </a:cubicBezTo>
                <a:cubicBezTo>
                  <a:pt x="371075" y="400647"/>
                  <a:pt x="350767" y="276769"/>
                  <a:pt x="332509" y="249382"/>
                </a:cubicBezTo>
                <a:cubicBezTo>
                  <a:pt x="328666" y="243618"/>
                  <a:pt x="318654" y="249382"/>
                  <a:pt x="311727" y="249382"/>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6" name="Freeform 45"/>
          <p:cNvSpPr/>
          <p:nvPr/>
        </p:nvSpPr>
        <p:spPr>
          <a:xfrm>
            <a:off x="2286000" y="2143125"/>
            <a:ext cx="392113" cy="477838"/>
          </a:xfrm>
          <a:custGeom>
            <a:avLst/>
            <a:gdLst>
              <a:gd name="connsiteX0" fmla="*/ 166254 w 392785"/>
              <a:gd name="connsiteY0" fmla="*/ 0 h 477982"/>
              <a:gd name="connsiteX1" fmla="*/ 124691 w 392785"/>
              <a:gd name="connsiteY1" fmla="*/ 62345 h 477982"/>
              <a:gd name="connsiteX2" fmla="*/ 62345 w 392785"/>
              <a:gd name="connsiteY2" fmla="*/ 166254 h 477982"/>
              <a:gd name="connsiteX3" fmla="*/ 0 w 392785"/>
              <a:gd name="connsiteY3" fmla="*/ 207818 h 477982"/>
              <a:gd name="connsiteX4" fmla="*/ 62345 w 392785"/>
              <a:gd name="connsiteY4" fmla="*/ 249382 h 477982"/>
              <a:gd name="connsiteX5" fmla="*/ 124691 w 392785"/>
              <a:gd name="connsiteY5" fmla="*/ 228600 h 477982"/>
              <a:gd name="connsiteX6" fmla="*/ 353291 w 392785"/>
              <a:gd name="connsiteY6" fmla="*/ 207818 h 477982"/>
              <a:gd name="connsiteX7" fmla="*/ 249382 w 392785"/>
              <a:gd name="connsiteY7" fmla="*/ 124691 h 477982"/>
              <a:gd name="connsiteX8" fmla="*/ 207818 w 392785"/>
              <a:gd name="connsiteY8" fmla="*/ 62345 h 477982"/>
              <a:gd name="connsiteX9" fmla="*/ 41563 w 392785"/>
              <a:gd name="connsiteY9" fmla="*/ 207818 h 477982"/>
              <a:gd name="connsiteX10" fmla="*/ 0 w 392785"/>
              <a:gd name="connsiteY10" fmla="*/ 270163 h 477982"/>
              <a:gd name="connsiteX11" fmla="*/ 20782 w 392785"/>
              <a:gd name="connsiteY11" fmla="*/ 353291 h 477982"/>
              <a:gd name="connsiteX12" fmla="*/ 62345 w 392785"/>
              <a:gd name="connsiteY12" fmla="*/ 477982 h 477982"/>
              <a:gd name="connsiteX13" fmla="*/ 145473 w 392785"/>
              <a:gd name="connsiteY13" fmla="*/ 457200 h 477982"/>
              <a:gd name="connsiteX14" fmla="*/ 207818 w 392785"/>
              <a:gd name="connsiteY14" fmla="*/ 436418 h 477982"/>
              <a:gd name="connsiteX15" fmla="*/ 374073 w 392785"/>
              <a:gd name="connsiteY15" fmla="*/ 415636 h 477982"/>
              <a:gd name="connsiteX16" fmla="*/ 332509 w 392785"/>
              <a:gd name="connsiteY16" fmla="*/ 249382 h 477982"/>
              <a:gd name="connsiteX17" fmla="*/ 311727 w 392785"/>
              <a:gd name="connsiteY17" fmla="*/ 249382 h 47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2785" h="477982">
                <a:moveTo>
                  <a:pt x="166254" y="0"/>
                </a:moveTo>
                <a:cubicBezTo>
                  <a:pt x="152400" y="20782"/>
                  <a:pt x="137928" y="41165"/>
                  <a:pt x="124691" y="62345"/>
                </a:cubicBezTo>
                <a:cubicBezTo>
                  <a:pt x="103283" y="96598"/>
                  <a:pt x="88632" y="135586"/>
                  <a:pt x="62345" y="166254"/>
                </a:cubicBezTo>
                <a:cubicBezTo>
                  <a:pt x="46090" y="185218"/>
                  <a:pt x="20782" y="193963"/>
                  <a:pt x="0" y="207818"/>
                </a:cubicBezTo>
                <a:cubicBezTo>
                  <a:pt x="20782" y="221673"/>
                  <a:pt x="37708" y="245276"/>
                  <a:pt x="62345" y="249382"/>
                </a:cubicBezTo>
                <a:cubicBezTo>
                  <a:pt x="83953" y="252983"/>
                  <a:pt x="103005" y="231698"/>
                  <a:pt x="124691" y="228600"/>
                </a:cubicBezTo>
                <a:cubicBezTo>
                  <a:pt x="200436" y="217779"/>
                  <a:pt x="277091" y="214745"/>
                  <a:pt x="353291" y="207818"/>
                </a:cubicBezTo>
                <a:cubicBezTo>
                  <a:pt x="234172" y="29142"/>
                  <a:pt x="392785" y="239414"/>
                  <a:pt x="249382" y="124691"/>
                </a:cubicBezTo>
                <a:cubicBezTo>
                  <a:pt x="229878" y="109088"/>
                  <a:pt x="221673" y="83127"/>
                  <a:pt x="207818" y="62345"/>
                </a:cubicBezTo>
                <a:cubicBezTo>
                  <a:pt x="76229" y="95243"/>
                  <a:pt x="140534" y="59362"/>
                  <a:pt x="41563" y="207818"/>
                </a:cubicBezTo>
                <a:lnTo>
                  <a:pt x="0" y="270163"/>
                </a:lnTo>
                <a:cubicBezTo>
                  <a:pt x="6927" y="297872"/>
                  <a:pt x="12575" y="325933"/>
                  <a:pt x="20782" y="353291"/>
                </a:cubicBezTo>
                <a:cubicBezTo>
                  <a:pt x="33371" y="395255"/>
                  <a:pt x="62345" y="477982"/>
                  <a:pt x="62345" y="477982"/>
                </a:cubicBezTo>
                <a:cubicBezTo>
                  <a:pt x="90054" y="471055"/>
                  <a:pt x="118010" y="465047"/>
                  <a:pt x="145473" y="457200"/>
                </a:cubicBezTo>
                <a:cubicBezTo>
                  <a:pt x="166536" y="451182"/>
                  <a:pt x="186266" y="440337"/>
                  <a:pt x="207818" y="436418"/>
                </a:cubicBezTo>
                <a:cubicBezTo>
                  <a:pt x="262767" y="426427"/>
                  <a:pt x="318655" y="422563"/>
                  <a:pt x="374073" y="415636"/>
                </a:cubicBezTo>
                <a:cubicBezTo>
                  <a:pt x="371075" y="400647"/>
                  <a:pt x="350767" y="276769"/>
                  <a:pt x="332509" y="249382"/>
                </a:cubicBezTo>
                <a:cubicBezTo>
                  <a:pt x="328666" y="243618"/>
                  <a:pt x="318654" y="249382"/>
                  <a:pt x="311727" y="249382"/>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7" name="Freeform 46"/>
          <p:cNvSpPr/>
          <p:nvPr/>
        </p:nvSpPr>
        <p:spPr>
          <a:xfrm>
            <a:off x="4000500" y="2214563"/>
            <a:ext cx="392113" cy="477837"/>
          </a:xfrm>
          <a:custGeom>
            <a:avLst/>
            <a:gdLst>
              <a:gd name="connsiteX0" fmla="*/ 166254 w 392785"/>
              <a:gd name="connsiteY0" fmla="*/ 0 h 477982"/>
              <a:gd name="connsiteX1" fmla="*/ 124691 w 392785"/>
              <a:gd name="connsiteY1" fmla="*/ 62345 h 477982"/>
              <a:gd name="connsiteX2" fmla="*/ 62345 w 392785"/>
              <a:gd name="connsiteY2" fmla="*/ 166254 h 477982"/>
              <a:gd name="connsiteX3" fmla="*/ 0 w 392785"/>
              <a:gd name="connsiteY3" fmla="*/ 207818 h 477982"/>
              <a:gd name="connsiteX4" fmla="*/ 62345 w 392785"/>
              <a:gd name="connsiteY4" fmla="*/ 249382 h 477982"/>
              <a:gd name="connsiteX5" fmla="*/ 124691 w 392785"/>
              <a:gd name="connsiteY5" fmla="*/ 228600 h 477982"/>
              <a:gd name="connsiteX6" fmla="*/ 353291 w 392785"/>
              <a:gd name="connsiteY6" fmla="*/ 207818 h 477982"/>
              <a:gd name="connsiteX7" fmla="*/ 249382 w 392785"/>
              <a:gd name="connsiteY7" fmla="*/ 124691 h 477982"/>
              <a:gd name="connsiteX8" fmla="*/ 207818 w 392785"/>
              <a:gd name="connsiteY8" fmla="*/ 62345 h 477982"/>
              <a:gd name="connsiteX9" fmla="*/ 41563 w 392785"/>
              <a:gd name="connsiteY9" fmla="*/ 207818 h 477982"/>
              <a:gd name="connsiteX10" fmla="*/ 0 w 392785"/>
              <a:gd name="connsiteY10" fmla="*/ 270163 h 477982"/>
              <a:gd name="connsiteX11" fmla="*/ 20782 w 392785"/>
              <a:gd name="connsiteY11" fmla="*/ 353291 h 477982"/>
              <a:gd name="connsiteX12" fmla="*/ 62345 w 392785"/>
              <a:gd name="connsiteY12" fmla="*/ 477982 h 477982"/>
              <a:gd name="connsiteX13" fmla="*/ 145473 w 392785"/>
              <a:gd name="connsiteY13" fmla="*/ 457200 h 477982"/>
              <a:gd name="connsiteX14" fmla="*/ 207818 w 392785"/>
              <a:gd name="connsiteY14" fmla="*/ 436418 h 477982"/>
              <a:gd name="connsiteX15" fmla="*/ 374073 w 392785"/>
              <a:gd name="connsiteY15" fmla="*/ 415636 h 477982"/>
              <a:gd name="connsiteX16" fmla="*/ 332509 w 392785"/>
              <a:gd name="connsiteY16" fmla="*/ 249382 h 477982"/>
              <a:gd name="connsiteX17" fmla="*/ 311727 w 392785"/>
              <a:gd name="connsiteY17" fmla="*/ 249382 h 47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2785" h="477982">
                <a:moveTo>
                  <a:pt x="166254" y="0"/>
                </a:moveTo>
                <a:cubicBezTo>
                  <a:pt x="152400" y="20782"/>
                  <a:pt x="137928" y="41165"/>
                  <a:pt x="124691" y="62345"/>
                </a:cubicBezTo>
                <a:cubicBezTo>
                  <a:pt x="103283" y="96598"/>
                  <a:pt x="88632" y="135586"/>
                  <a:pt x="62345" y="166254"/>
                </a:cubicBezTo>
                <a:cubicBezTo>
                  <a:pt x="46090" y="185218"/>
                  <a:pt x="20782" y="193963"/>
                  <a:pt x="0" y="207818"/>
                </a:cubicBezTo>
                <a:cubicBezTo>
                  <a:pt x="20782" y="221673"/>
                  <a:pt x="37708" y="245276"/>
                  <a:pt x="62345" y="249382"/>
                </a:cubicBezTo>
                <a:cubicBezTo>
                  <a:pt x="83953" y="252983"/>
                  <a:pt x="103005" y="231698"/>
                  <a:pt x="124691" y="228600"/>
                </a:cubicBezTo>
                <a:cubicBezTo>
                  <a:pt x="200436" y="217779"/>
                  <a:pt x="277091" y="214745"/>
                  <a:pt x="353291" y="207818"/>
                </a:cubicBezTo>
                <a:cubicBezTo>
                  <a:pt x="234172" y="29142"/>
                  <a:pt x="392785" y="239414"/>
                  <a:pt x="249382" y="124691"/>
                </a:cubicBezTo>
                <a:cubicBezTo>
                  <a:pt x="229878" y="109088"/>
                  <a:pt x="221673" y="83127"/>
                  <a:pt x="207818" y="62345"/>
                </a:cubicBezTo>
                <a:cubicBezTo>
                  <a:pt x="76229" y="95243"/>
                  <a:pt x="140534" y="59362"/>
                  <a:pt x="41563" y="207818"/>
                </a:cubicBezTo>
                <a:lnTo>
                  <a:pt x="0" y="270163"/>
                </a:lnTo>
                <a:cubicBezTo>
                  <a:pt x="6927" y="297872"/>
                  <a:pt x="12575" y="325933"/>
                  <a:pt x="20782" y="353291"/>
                </a:cubicBezTo>
                <a:cubicBezTo>
                  <a:pt x="33371" y="395255"/>
                  <a:pt x="62345" y="477982"/>
                  <a:pt x="62345" y="477982"/>
                </a:cubicBezTo>
                <a:cubicBezTo>
                  <a:pt x="90054" y="471055"/>
                  <a:pt x="118010" y="465047"/>
                  <a:pt x="145473" y="457200"/>
                </a:cubicBezTo>
                <a:cubicBezTo>
                  <a:pt x="166536" y="451182"/>
                  <a:pt x="186266" y="440337"/>
                  <a:pt x="207818" y="436418"/>
                </a:cubicBezTo>
                <a:cubicBezTo>
                  <a:pt x="262767" y="426427"/>
                  <a:pt x="318655" y="422563"/>
                  <a:pt x="374073" y="415636"/>
                </a:cubicBezTo>
                <a:cubicBezTo>
                  <a:pt x="371075" y="400647"/>
                  <a:pt x="350767" y="276769"/>
                  <a:pt x="332509" y="249382"/>
                </a:cubicBezTo>
                <a:cubicBezTo>
                  <a:pt x="328666" y="243618"/>
                  <a:pt x="318654" y="249382"/>
                  <a:pt x="311727" y="249382"/>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8" name="Freeform 47"/>
          <p:cNvSpPr/>
          <p:nvPr/>
        </p:nvSpPr>
        <p:spPr>
          <a:xfrm>
            <a:off x="4500563" y="2286000"/>
            <a:ext cx="392112" cy="477838"/>
          </a:xfrm>
          <a:custGeom>
            <a:avLst/>
            <a:gdLst>
              <a:gd name="connsiteX0" fmla="*/ 166254 w 392785"/>
              <a:gd name="connsiteY0" fmla="*/ 0 h 477982"/>
              <a:gd name="connsiteX1" fmla="*/ 124691 w 392785"/>
              <a:gd name="connsiteY1" fmla="*/ 62345 h 477982"/>
              <a:gd name="connsiteX2" fmla="*/ 62345 w 392785"/>
              <a:gd name="connsiteY2" fmla="*/ 166254 h 477982"/>
              <a:gd name="connsiteX3" fmla="*/ 0 w 392785"/>
              <a:gd name="connsiteY3" fmla="*/ 207818 h 477982"/>
              <a:gd name="connsiteX4" fmla="*/ 62345 w 392785"/>
              <a:gd name="connsiteY4" fmla="*/ 249382 h 477982"/>
              <a:gd name="connsiteX5" fmla="*/ 124691 w 392785"/>
              <a:gd name="connsiteY5" fmla="*/ 228600 h 477982"/>
              <a:gd name="connsiteX6" fmla="*/ 353291 w 392785"/>
              <a:gd name="connsiteY6" fmla="*/ 207818 h 477982"/>
              <a:gd name="connsiteX7" fmla="*/ 249382 w 392785"/>
              <a:gd name="connsiteY7" fmla="*/ 124691 h 477982"/>
              <a:gd name="connsiteX8" fmla="*/ 207818 w 392785"/>
              <a:gd name="connsiteY8" fmla="*/ 62345 h 477982"/>
              <a:gd name="connsiteX9" fmla="*/ 41563 w 392785"/>
              <a:gd name="connsiteY9" fmla="*/ 207818 h 477982"/>
              <a:gd name="connsiteX10" fmla="*/ 0 w 392785"/>
              <a:gd name="connsiteY10" fmla="*/ 270163 h 477982"/>
              <a:gd name="connsiteX11" fmla="*/ 20782 w 392785"/>
              <a:gd name="connsiteY11" fmla="*/ 353291 h 477982"/>
              <a:gd name="connsiteX12" fmla="*/ 62345 w 392785"/>
              <a:gd name="connsiteY12" fmla="*/ 477982 h 477982"/>
              <a:gd name="connsiteX13" fmla="*/ 145473 w 392785"/>
              <a:gd name="connsiteY13" fmla="*/ 457200 h 477982"/>
              <a:gd name="connsiteX14" fmla="*/ 207818 w 392785"/>
              <a:gd name="connsiteY14" fmla="*/ 436418 h 477982"/>
              <a:gd name="connsiteX15" fmla="*/ 374073 w 392785"/>
              <a:gd name="connsiteY15" fmla="*/ 415636 h 477982"/>
              <a:gd name="connsiteX16" fmla="*/ 332509 w 392785"/>
              <a:gd name="connsiteY16" fmla="*/ 249382 h 477982"/>
              <a:gd name="connsiteX17" fmla="*/ 311727 w 392785"/>
              <a:gd name="connsiteY17" fmla="*/ 249382 h 47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2785" h="477982">
                <a:moveTo>
                  <a:pt x="166254" y="0"/>
                </a:moveTo>
                <a:cubicBezTo>
                  <a:pt x="152400" y="20782"/>
                  <a:pt x="137928" y="41165"/>
                  <a:pt x="124691" y="62345"/>
                </a:cubicBezTo>
                <a:cubicBezTo>
                  <a:pt x="103283" y="96598"/>
                  <a:pt x="88632" y="135586"/>
                  <a:pt x="62345" y="166254"/>
                </a:cubicBezTo>
                <a:cubicBezTo>
                  <a:pt x="46090" y="185218"/>
                  <a:pt x="20782" y="193963"/>
                  <a:pt x="0" y="207818"/>
                </a:cubicBezTo>
                <a:cubicBezTo>
                  <a:pt x="20782" y="221673"/>
                  <a:pt x="37708" y="245276"/>
                  <a:pt x="62345" y="249382"/>
                </a:cubicBezTo>
                <a:cubicBezTo>
                  <a:pt x="83953" y="252983"/>
                  <a:pt x="103005" y="231698"/>
                  <a:pt x="124691" y="228600"/>
                </a:cubicBezTo>
                <a:cubicBezTo>
                  <a:pt x="200436" y="217779"/>
                  <a:pt x="277091" y="214745"/>
                  <a:pt x="353291" y="207818"/>
                </a:cubicBezTo>
                <a:cubicBezTo>
                  <a:pt x="234172" y="29142"/>
                  <a:pt x="392785" y="239414"/>
                  <a:pt x="249382" y="124691"/>
                </a:cubicBezTo>
                <a:cubicBezTo>
                  <a:pt x="229878" y="109088"/>
                  <a:pt x="221673" y="83127"/>
                  <a:pt x="207818" y="62345"/>
                </a:cubicBezTo>
                <a:cubicBezTo>
                  <a:pt x="76229" y="95243"/>
                  <a:pt x="140534" y="59362"/>
                  <a:pt x="41563" y="207818"/>
                </a:cubicBezTo>
                <a:lnTo>
                  <a:pt x="0" y="270163"/>
                </a:lnTo>
                <a:cubicBezTo>
                  <a:pt x="6927" y="297872"/>
                  <a:pt x="12575" y="325933"/>
                  <a:pt x="20782" y="353291"/>
                </a:cubicBezTo>
                <a:cubicBezTo>
                  <a:pt x="33371" y="395255"/>
                  <a:pt x="62345" y="477982"/>
                  <a:pt x="62345" y="477982"/>
                </a:cubicBezTo>
                <a:cubicBezTo>
                  <a:pt x="90054" y="471055"/>
                  <a:pt x="118010" y="465047"/>
                  <a:pt x="145473" y="457200"/>
                </a:cubicBezTo>
                <a:cubicBezTo>
                  <a:pt x="166536" y="451182"/>
                  <a:pt x="186266" y="440337"/>
                  <a:pt x="207818" y="436418"/>
                </a:cubicBezTo>
                <a:cubicBezTo>
                  <a:pt x="262767" y="426427"/>
                  <a:pt x="318655" y="422563"/>
                  <a:pt x="374073" y="415636"/>
                </a:cubicBezTo>
                <a:cubicBezTo>
                  <a:pt x="371075" y="400647"/>
                  <a:pt x="350767" y="276769"/>
                  <a:pt x="332509" y="249382"/>
                </a:cubicBezTo>
                <a:cubicBezTo>
                  <a:pt x="328666" y="243618"/>
                  <a:pt x="318654" y="249382"/>
                  <a:pt x="311727" y="249382"/>
                </a:cubicBez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49" name="Freeform 48"/>
          <p:cNvSpPr/>
          <p:nvPr/>
        </p:nvSpPr>
        <p:spPr>
          <a:xfrm>
            <a:off x="2786063" y="1500188"/>
            <a:ext cx="392112" cy="477837"/>
          </a:xfrm>
          <a:custGeom>
            <a:avLst/>
            <a:gdLst>
              <a:gd name="connsiteX0" fmla="*/ 166254 w 392785"/>
              <a:gd name="connsiteY0" fmla="*/ 0 h 477982"/>
              <a:gd name="connsiteX1" fmla="*/ 124691 w 392785"/>
              <a:gd name="connsiteY1" fmla="*/ 62345 h 477982"/>
              <a:gd name="connsiteX2" fmla="*/ 62345 w 392785"/>
              <a:gd name="connsiteY2" fmla="*/ 166254 h 477982"/>
              <a:gd name="connsiteX3" fmla="*/ 0 w 392785"/>
              <a:gd name="connsiteY3" fmla="*/ 207818 h 477982"/>
              <a:gd name="connsiteX4" fmla="*/ 62345 w 392785"/>
              <a:gd name="connsiteY4" fmla="*/ 249382 h 477982"/>
              <a:gd name="connsiteX5" fmla="*/ 124691 w 392785"/>
              <a:gd name="connsiteY5" fmla="*/ 228600 h 477982"/>
              <a:gd name="connsiteX6" fmla="*/ 353291 w 392785"/>
              <a:gd name="connsiteY6" fmla="*/ 207818 h 477982"/>
              <a:gd name="connsiteX7" fmla="*/ 249382 w 392785"/>
              <a:gd name="connsiteY7" fmla="*/ 124691 h 477982"/>
              <a:gd name="connsiteX8" fmla="*/ 207818 w 392785"/>
              <a:gd name="connsiteY8" fmla="*/ 62345 h 477982"/>
              <a:gd name="connsiteX9" fmla="*/ 41563 w 392785"/>
              <a:gd name="connsiteY9" fmla="*/ 207818 h 477982"/>
              <a:gd name="connsiteX10" fmla="*/ 0 w 392785"/>
              <a:gd name="connsiteY10" fmla="*/ 270163 h 477982"/>
              <a:gd name="connsiteX11" fmla="*/ 20782 w 392785"/>
              <a:gd name="connsiteY11" fmla="*/ 353291 h 477982"/>
              <a:gd name="connsiteX12" fmla="*/ 62345 w 392785"/>
              <a:gd name="connsiteY12" fmla="*/ 477982 h 477982"/>
              <a:gd name="connsiteX13" fmla="*/ 145473 w 392785"/>
              <a:gd name="connsiteY13" fmla="*/ 457200 h 477982"/>
              <a:gd name="connsiteX14" fmla="*/ 207818 w 392785"/>
              <a:gd name="connsiteY14" fmla="*/ 436418 h 477982"/>
              <a:gd name="connsiteX15" fmla="*/ 374073 w 392785"/>
              <a:gd name="connsiteY15" fmla="*/ 415636 h 477982"/>
              <a:gd name="connsiteX16" fmla="*/ 332509 w 392785"/>
              <a:gd name="connsiteY16" fmla="*/ 249382 h 477982"/>
              <a:gd name="connsiteX17" fmla="*/ 311727 w 392785"/>
              <a:gd name="connsiteY17" fmla="*/ 249382 h 47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2785" h="477982">
                <a:moveTo>
                  <a:pt x="166254" y="0"/>
                </a:moveTo>
                <a:cubicBezTo>
                  <a:pt x="152400" y="20782"/>
                  <a:pt x="137928" y="41165"/>
                  <a:pt x="124691" y="62345"/>
                </a:cubicBezTo>
                <a:cubicBezTo>
                  <a:pt x="103283" y="96598"/>
                  <a:pt x="88632" y="135586"/>
                  <a:pt x="62345" y="166254"/>
                </a:cubicBezTo>
                <a:cubicBezTo>
                  <a:pt x="46090" y="185218"/>
                  <a:pt x="20782" y="193963"/>
                  <a:pt x="0" y="207818"/>
                </a:cubicBezTo>
                <a:cubicBezTo>
                  <a:pt x="20782" y="221673"/>
                  <a:pt x="37708" y="245276"/>
                  <a:pt x="62345" y="249382"/>
                </a:cubicBezTo>
                <a:cubicBezTo>
                  <a:pt x="83953" y="252983"/>
                  <a:pt x="103005" y="231698"/>
                  <a:pt x="124691" y="228600"/>
                </a:cubicBezTo>
                <a:cubicBezTo>
                  <a:pt x="200436" y="217779"/>
                  <a:pt x="277091" y="214745"/>
                  <a:pt x="353291" y="207818"/>
                </a:cubicBezTo>
                <a:cubicBezTo>
                  <a:pt x="234172" y="29142"/>
                  <a:pt x="392785" y="239414"/>
                  <a:pt x="249382" y="124691"/>
                </a:cubicBezTo>
                <a:cubicBezTo>
                  <a:pt x="229878" y="109088"/>
                  <a:pt x="221673" y="83127"/>
                  <a:pt x="207818" y="62345"/>
                </a:cubicBezTo>
                <a:cubicBezTo>
                  <a:pt x="76229" y="95243"/>
                  <a:pt x="140534" y="59362"/>
                  <a:pt x="41563" y="207818"/>
                </a:cubicBezTo>
                <a:lnTo>
                  <a:pt x="0" y="270163"/>
                </a:lnTo>
                <a:cubicBezTo>
                  <a:pt x="6927" y="297872"/>
                  <a:pt x="12575" y="325933"/>
                  <a:pt x="20782" y="353291"/>
                </a:cubicBezTo>
                <a:cubicBezTo>
                  <a:pt x="33371" y="395255"/>
                  <a:pt x="62345" y="477982"/>
                  <a:pt x="62345" y="477982"/>
                </a:cubicBezTo>
                <a:cubicBezTo>
                  <a:pt x="90054" y="471055"/>
                  <a:pt x="118010" y="465047"/>
                  <a:pt x="145473" y="457200"/>
                </a:cubicBezTo>
                <a:cubicBezTo>
                  <a:pt x="166536" y="451182"/>
                  <a:pt x="186266" y="440337"/>
                  <a:pt x="207818" y="436418"/>
                </a:cubicBezTo>
                <a:cubicBezTo>
                  <a:pt x="262767" y="426427"/>
                  <a:pt x="318655" y="422563"/>
                  <a:pt x="374073" y="415636"/>
                </a:cubicBezTo>
                <a:cubicBezTo>
                  <a:pt x="371075" y="400647"/>
                  <a:pt x="350767" y="276769"/>
                  <a:pt x="332509" y="249382"/>
                </a:cubicBezTo>
                <a:cubicBezTo>
                  <a:pt x="328666" y="243618"/>
                  <a:pt x="318654" y="249382"/>
                  <a:pt x="311727" y="249382"/>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0" name="Freeform 49"/>
          <p:cNvSpPr/>
          <p:nvPr/>
        </p:nvSpPr>
        <p:spPr>
          <a:xfrm>
            <a:off x="4286250" y="2928938"/>
            <a:ext cx="392113" cy="477837"/>
          </a:xfrm>
          <a:custGeom>
            <a:avLst/>
            <a:gdLst>
              <a:gd name="connsiteX0" fmla="*/ 166254 w 392785"/>
              <a:gd name="connsiteY0" fmla="*/ 0 h 477982"/>
              <a:gd name="connsiteX1" fmla="*/ 124691 w 392785"/>
              <a:gd name="connsiteY1" fmla="*/ 62345 h 477982"/>
              <a:gd name="connsiteX2" fmla="*/ 62345 w 392785"/>
              <a:gd name="connsiteY2" fmla="*/ 166254 h 477982"/>
              <a:gd name="connsiteX3" fmla="*/ 0 w 392785"/>
              <a:gd name="connsiteY3" fmla="*/ 207818 h 477982"/>
              <a:gd name="connsiteX4" fmla="*/ 62345 w 392785"/>
              <a:gd name="connsiteY4" fmla="*/ 249382 h 477982"/>
              <a:gd name="connsiteX5" fmla="*/ 124691 w 392785"/>
              <a:gd name="connsiteY5" fmla="*/ 228600 h 477982"/>
              <a:gd name="connsiteX6" fmla="*/ 353291 w 392785"/>
              <a:gd name="connsiteY6" fmla="*/ 207818 h 477982"/>
              <a:gd name="connsiteX7" fmla="*/ 249382 w 392785"/>
              <a:gd name="connsiteY7" fmla="*/ 124691 h 477982"/>
              <a:gd name="connsiteX8" fmla="*/ 207818 w 392785"/>
              <a:gd name="connsiteY8" fmla="*/ 62345 h 477982"/>
              <a:gd name="connsiteX9" fmla="*/ 41563 w 392785"/>
              <a:gd name="connsiteY9" fmla="*/ 207818 h 477982"/>
              <a:gd name="connsiteX10" fmla="*/ 0 w 392785"/>
              <a:gd name="connsiteY10" fmla="*/ 270163 h 477982"/>
              <a:gd name="connsiteX11" fmla="*/ 20782 w 392785"/>
              <a:gd name="connsiteY11" fmla="*/ 353291 h 477982"/>
              <a:gd name="connsiteX12" fmla="*/ 62345 w 392785"/>
              <a:gd name="connsiteY12" fmla="*/ 477982 h 477982"/>
              <a:gd name="connsiteX13" fmla="*/ 145473 w 392785"/>
              <a:gd name="connsiteY13" fmla="*/ 457200 h 477982"/>
              <a:gd name="connsiteX14" fmla="*/ 207818 w 392785"/>
              <a:gd name="connsiteY14" fmla="*/ 436418 h 477982"/>
              <a:gd name="connsiteX15" fmla="*/ 374073 w 392785"/>
              <a:gd name="connsiteY15" fmla="*/ 415636 h 477982"/>
              <a:gd name="connsiteX16" fmla="*/ 332509 w 392785"/>
              <a:gd name="connsiteY16" fmla="*/ 249382 h 477982"/>
              <a:gd name="connsiteX17" fmla="*/ 311727 w 392785"/>
              <a:gd name="connsiteY17" fmla="*/ 249382 h 47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2785" h="477982">
                <a:moveTo>
                  <a:pt x="166254" y="0"/>
                </a:moveTo>
                <a:cubicBezTo>
                  <a:pt x="152400" y="20782"/>
                  <a:pt x="137928" y="41165"/>
                  <a:pt x="124691" y="62345"/>
                </a:cubicBezTo>
                <a:cubicBezTo>
                  <a:pt x="103283" y="96598"/>
                  <a:pt x="88632" y="135586"/>
                  <a:pt x="62345" y="166254"/>
                </a:cubicBezTo>
                <a:cubicBezTo>
                  <a:pt x="46090" y="185218"/>
                  <a:pt x="20782" y="193963"/>
                  <a:pt x="0" y="207818"/>
                </a:cubicBezTo>
                <a:cubicBezTo>
                  <a:pt x="20782" y="221673"/>
                  <a:pt x="37708" y="245276"/>
                  <a:pt x="62345" y="249382"/>
                </a:cubicBezTo>
                <a:cubicBezTo>
                  <a:pt x="83953" y="252983"/>
                  <a:pt x="103005" y="231698"/>
                  <a:pt x="124691" y="228600"/>
                </a:cubicBezTo>
                <a:cubicBezTo>
                  <a:pt x="200436" y="217779"/>
                  <a:pt x="277091" y="214745"/>
                  <a:pt x="353291" y="207818"/>
                </a:cubicBezTo>
                <a:cubicBezTo>
                  <a:pt x="234172" y="29142"/>
                  <a:pt x="392785" y="239414"/>
                  <a:pt x="249382" y="124691"/>
                </a:cubicBezTo>
                <a:cubicBezTo>
                  <a:pt x="229878" y="109088"/>
                  <a:pt x="221673" y="83127"/>
                  <a:pt x="207818" y="62345"/>
                </a:cubicBezTo>
                <a:cubicBezTo>
                  <a:pt x="76229" y="95243"/>
                  <a:pt x="140534" y="59362"/>
                  <a:pt x="41563" y="207818"/>
                </a:cubicBezTo>
                <a:lnTo>
                  <a:pt x="0" y="270163"/>
                </a:lnTo>
                <a:cubicBezTo>
                  <a:pt x="6927" y="297872"/>
                  <a:pt x="12575" y="325933"/>
                  <a:pt x="20782" y="353291"/>
                </a:cubicBezTo>
                <a:cubicBezTo>
                  <a:pt x="33371" y="395255"/>
                  <a:pt x="62345" y="477982"/>
                  <a:pt x="62345" y="477982"/>
                </a:cubicBezTo>
                <a:cubicBezTo>
                  <a:pt x="90054" y="471055"/>
                  <a:pt x="118010" y="465047"/>
                  <a:pt x="145473" y="457200"/>
                </a:cubicBezTo>
                <a:cubicBezTo>
                  <a:pt x="166536" y="451182"/>
                  <a:pt x="186266" y="440337"/>
                  <a:pt x="207818" y="436418"/>
                </a:cubicBezTo>
                <a:cubicBezTo>
                  <a:pt x="262767" y="426427"/>
                  <a:pt x="318655" y="422563"/>
                  <a:pt x="374073" y="415636"/>
                </a:cubicBezTo>
                <a:cubicBezTo>
                  <a:pt x="371075" y="400647"/>
                  <a:pt x="350767" y="276769"/>
                  <a:pt x="332509" y="249382"/>
                </a:cubicBezTo>
                <a:cubicBezTo>
                  <a:pt x="328666" y="243618"/>
                  <a:pt x="318654" y="249382"/>
                  <a:pt x="311727" y="249382"/>
                </a:cubicBez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51" name="Freeform 50"/>
          <p:cNvSpPr/>
          <p:nvPr/>
        </p:nvSpPr>
        <p:spPr>
          <a:xfrm>
            <a:off x="3714750" y="1571625"/>
            <a:ext cx="392113" cy="477838"/>
          </a:xfrm>
          <a:custGeom>
            <a:avLst/>
            <a:gdLst>
              <a:gd name="connsiteX0" fmla="*/ 166254 w 392785"/>
              <a:gd name="connsiteY0" fmla="*/ 0 h 477982"/>
              <a:gd name="connsiteX1" fmla="*/ 124691 w 392785"/>
              <a:gd name="connsiteY1" fmla="*/ 62345 h 477982"/>
              <a:gd name="connsiteX2" fmla="*/ 62345 w 392785"/>
              <a:gd name="connsiteY2" fmla="*/ 166254 h 477982"/>
              <a:gd name="connsiteX3" fmla="*/ 0 w 392785"/>
              <a:gd name="connsiteY3" fmla="*/ 207818 h 477982"/>
              <a:gd name="connsiteX4" fmla="*/ 62345 w 392785"/>
              <a:gd name="connsiteY4" fmla="*/ 249382 h 477982"/>
              <a:gd name="connsiteX5" fmla="*/ 124691 w 392785"/>
              <a:gd name="connsiteY5" fmla="*/ 228600 h 477982"/>
              <a:gd name="connsiteX6" fmla="*/ 353291 w 392785"/>
              <a:gd name="connsiteY6" fmla="*/ 207818 h 477982"/>
              <a:gd name="connsiteX7" fmla="*/ 249382 w 392785"/>
              <a:gd name="connsiteY7" fmla="*/ 124691 h 477982"/>
              <a:gd name="connsiteX8" fmla="*/ 207818 w 392785"/>
              <a:gd name="connsiteY8" fmla="*/ 62345 h 477982"/>
              <a:gd name="connsiteX9" fmla="*/ 41563 w 392785"/>
              <a:gd name="connsiteY9" fmla="*/ 207818 h 477982"/>
              <a:gd name="connsiteX10" fmla="*/ 0 w 392785"/>
              <a:gd name="connsiteY10" fmla="*/ 270163 h 477982"/>
              <a:gd name="connsiteX11" fmla="*/ 20782 w 392785"/>
              <a:gd name="connsiteY11" fmla="*/ 353291 h 477982"/>
              <a:gd name="connsiteX12" fmla="*/ 62345 w 392785"/>
              <a:gd name="connsiteY12" fmla="*/ 477982 h 477982"/>
              <a:gd name="connsiteX13" fmla="*/ 145473 w 392785"/>
              <a:gd name="connsiteY13" fmla="*/ 457200 h 477982"/>
              <a:gd name="connsiteX14" fmla="*/ 207818 w 392785"/>
              <a:gd name="connsiteY14" fmla="*/ 436418 h 477982"/>
              <a:gd name="connsiteX15" fmla="*/ 374073 w 392785"/>
              <a:gd name="connsiteY15" fmla="*/ 415636 h 477982"/>
              <a:gd name="connsiteX16" fmla="*/ 332509 w 392785"/>
              <a:gd name="connsiteY16" fmla="*/ 249382 h 477982"/>
              <a:gd name="connsiteX17" fmla="*/ 311727 w 392785"/>
              <a:gd name="connsiteY17" fmla="*/ 249382 h 47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2785" h="477982">
                <a:moveTo>
                  <a:pt x="166254" y="0"/>
                </a:moveTo>
                <a:cubicBezTo>
                  <a:pt x="152400" y="20782"/>
                  <a:pt x="137928" y="41165"/>
                  <a:pt x="124691" y="62345"/>
                </a:cubicBezTo>
                <a:cubicBezTo>
                  <a:pt x="103283" y="96598"/>
                  <a:pt x="88632" y="135586"/>
                  <a:pt x="62345" y="166254"/>
                </a:cubicBezTo>
                <a:cubicBezTo>
                  <a:pt x="46090" y="185218"/>
                  <a:pt x="20782" y="193963"/>
                  <a:pt x="0" y="207818"/>
                </a:cubicBezTo>
                <a:cubicBezTo>
                  <a:pt x="20782" y="221673"/>
                  <a:pt x="37708" y="245276"/>
                  <a:pt x="62345" y="249382"/>
                </a:cubicBezTo>
                <a:cubicBezTo>
                  <a:pt x="83953" y="252983"/>
                  <a:pt x="103005" y="231698"/>
                  <a:pt x="124691" y="228600"/>
                </a:cubicBezTo>
                <a:cubicBezTo>
                  <a:pt x="200436" y="217779"/>
                  <a:pt x="277091" y="214745"/>
                  <a:pt x="353291" y="207818"/>
                </a:cubicBezTo>
                <a:cubicBezTo>
                  <a:pt x="234172" y="29142"/>
                  <a:pt x="392785" y="239414"/>
                  <a:pt x="249382" y="124691"/>
                </a:cubicBezTo>
                <a:cubicBezTo>
                  <a:pt x="229878" y="109088"/>
                  <a:pt x="221673" y="83127"/>
                  <a:pt x="207818" y="62345"/>
                </a:cubicBezTo>
                <a:cubicBezTo>
                  <a:pt x="76229" y="95243"/>
                  <a:pt x="140534" y="59362"/>
                  <a:pt x="41563" y="207818"/>
                </a:cubicBezTo>
                <a:lnTo>
                  <a:pt x="0" y="270163"/>
                </a:lnTo>
                <a:cubicBezTo>
                  <a:pt x="6927" y="297872"/>
                  <a:pt x="12575" y="325933"/>
                  <a:pt x="20782" y="353291"/>
                </a:cubicBezTo>
                <a:cubicBezTo>
                  <a:pt x="33371" y="395255"/>
                  <a:pt x="62345" y="477982"/>
                  <a:pt x="62345" y="477982"/>
                </a:cubicBezTo>
                <a:cubicBezTo>
                  <a:pt x="90054" y="471055"/>
                  <a:pt x="118010" y="465047"/>
                  <a:pt x="145473" y="457200"/>
                </a:cubicBezTo>
                <a:cubicBezTo>
                  <a:pt x="166536" y="451182"/>
                  <a:pt x="186266" y="440337"/>
                  <a:pt x="207818" y="436418"/>
                </a:cubicBezTo>
                <a:cubicBezTo>
                  <a:pt x="262767" y="426427"/>
                  <a:pt x="318655" y="422563"/>
                  <a:pt x="374073" y="415636"/>
                </a:cubicBezTo>
                <a:cubicBezTo>
                  <a:pt x="371075" y="400647"/>
                  <a:pt x="350767" y="276769"/>
                  <a:pt x="332509" y="249382"/>
                </a:cubicBezTo>
                <a:cubicBezTo>
                  <a:pt x="328666" y="243618"/>
                  <a:pt x="318654" y="249382"/>
                  <a:pt x="311727" y="249382"/>
                </a:cubicBez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52" name="Freeform 51"/>
          <p:cNvSpPr/>
          <p:nvPr/>
        </p:nvSpPr>
        <p:spPr>
          <a:xfrm>
            <a:off x="3000375" y="3071813"/>
            <a:ext cx="392113" cy="477837"/>
          </a:xfrm>
          <a:custGeom>
            <a:avLst/>
            <a:gdLst>
              <a:gd name="connsiteX0" fmla="*/ 166254 w 392785"/>
              <a:gd name="connsiteY0" fmla="*/ 0 h 477982"/>
              <a:gd name="connsiteX1" fmla="*/ 124691 w 392785"/>
              <a:gd name="connsiteY1" fmla="*/ 62345 h 477982"/>
              <a:gd name="connsiteX2" fmla="*/ 62345 w 392785"/>
              <a:gd name="connsiteY2" fmla="*/ 166254 h 477982"/>
              <a:gd name="connsiteX3" fmla="*/ 0 w 392785"/>
              <a:gd name="connsiteY3" fmla="*/ 207818 h 477982"/>
              <a:gd name="connsiteX4" fmla="*/ 62345 w 392785"/>
              <a:gd name="connsiteY4" fmla="*/ 249382 h 477982"/>
              <a:gd name="connsiteX5" fmla="*/ 124691 w 392785"/>
              <a:gd name="connsiteY5" fmla="*/ 228600 h 477982"/>
              <a:gd name="connsiteX6" fmla="*/ 353291 w 392785"/>
              <a:gd name="connsiteY6" fmla="*/ 207818 h 477982"/>
              <a:gd name="connsiteX7" fmla="*/ 249382 w 392785"/>
              <a:gd name="connsiteY7" fmla="*/ 124691 h 477982"/>
              <a:gd name="connsiteX8" fmla="*/ 207818 w 392785"/>
              <a:gd name="connsiteY8" fmla="*/ 62345 h 477982"/>
              <a:gd name="connsiteX9" fmla="*/ 41563 w 392785"/>
              <a:gd name="connsiteY9" fmla="*/ 207818 h 477982"/>
              <a:gd name="connsiteX10" fmla="*/ 0 w 392785"/>
              <a:gd name="connsiteY10" fmla="*/ 270163 h 477982"/>
              <a:gd name="connsiteX11" fmla="*/ 20782 w 392785"/>
              <a:gd name="connsiteY11" fmla="*/ 353291 h 477982"/>
              <a:gd name="connsiteX12" fmla="*/ 62345 w 392785"/>
              <a:gd name="connsiteY12" fmla="*/ 477982 h 477982"/>
              <a:gd name="connsiteX13" fmla="*/ 145473 w 392785"/>
              <a:gd name="connsiteY13" fmla="*/ 457200 h 477982"/>
              <a:gd name="connsiteX14" fmla="*/ 207818 w 392785"/>
              <a:gd name="connsiteY14" fmla="*/ 436418 h 477982"/>
              <a:gd name="connsiteX15" fmla="*/ 374073 w 392785"/>
              <a:gd name="connsiteY15" fmla="*/ 415636 h 477982"/>
              <a:gd name="connsiteX16" fmla="*/ 332509 w 392785"/>
              <a:gd name="connsiteY16" fmla="*/ 249382 h 477982"/>
              <a:gd name="connsiteX17" fmla="*/ 311727 w 392785"/>
              <a:gd name="connsiteY17" fmla="*/ 249382 h 47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2785" h="477982">
                <a:moveTo>
                  <a:pt x="166254" y="0"/>
                </a:moveTo>
                <a:cubicBezTo>
                  <a:pt x="152400" y="20782"/>
                  <a:pt x="137928" y="41165"/>
                  <a:pt x="124691" y="62345"/>
                </a:cubicBezTo>
                <a:cubicBezTo>
                  <a:pt x="103283" y="96598"/>
                  <a:pt x="88632" y="135586"/>
                  <a:pt x="62345" y="166254"/>
                </a:cubicBezTo>
                <a:cubicBezTo>
                  <a:pt x="46090" y="185218"/>
                  <a:pt x="20782" y="193963"/>
                  <a:pt x="0" y="207818"/>
                </a:cubicBezTo>
                <a:cubicBezTo>
                  <a:pt x="20782" y="221673"/>
                  <a:pt x="37708" y="245276"/>
                  <a:pt x="62345" y="249382"/>
                </a:cubicBezTo>
                <a:cubicBezTo>
                  <a:pt x="83953" y="252983"/>
                  <a:pt x="103005" y="231698"/>
                  <a:pt x="124691" y="228600"/>
                </a:cubicBezTo>
                <a:cubicBezTo>
                  <a:pt x="200436" y="217779"/>
                  <a:pt x="277091" y="214745"/>
                  <a:pt x="353291" y="207818"/>
                </a:cubicBezTo>
                <a:cubicBezTo>
                  <a:pt x="234172" y="29142"/>
                  <a:pt x="392785" y="239414"/>
                  <a:pt x="249382" y="124691"/>
                </a:cubicBezTo>
                <a:cubicBezTo>
                  <a:pt x="229878" y="109088"/>
                  <a:pt x="221673" y="83127"/>
                  <a:pt x="207818" y="62345"/>
                </a:cubicBezTo>
                <a:cubicBezTo>
                  <a:pt x="76229" y="95243"/>
                  <a:pt x="140534" y="59362"/>
                  <a:pt x="41563" y="207818"/>
                </a:cubicBezTo>
                <a:lnTo>
                  <a:pt x="0" y="270163"/>
                </a:lnTo>
                <a:cubicBezTo>
                  <a:pt x="6927" y="297872"/>
                  <a:pt x="12575" y="325933"/>
                  <a:pt x="20782" y="353291"/>
                </a:cubicBezTo>
                <a:cubicBezTo>
                  <a:pt x="33371" y="395255"/>
                  <a:pt x="62345" y="477982"/>
                  <a:pt x="62345" y="477982"/>
                </a:cubicBezTo>
                <a:cubicBezTo>
                  <a:pt x="90054" y="471055"/>
                  <a:pt x="118010" y="465047"/>
                  <a:pt x="145473" y="457200"/>
                </a:cubicBezTo>
                <a:cubicBezTo>
                  <a:pt x="166536" y="451182"/>
                  <a:pt x="186266" y="440337"/>
                  <a:pt x="207818" y="436418"/>
                </a:cubicBezTo>
                <a:cubicBezTo>
                  <a:pt x="262767" y="426427"/>
                  <a:pt x="318655" y="422563"/>
                  <a:pt x="374073" y="415636"/>
                </a:cubicBezTo>
                <a:cubicBezTo>
                  <a:pt x="371075" y="400647"/>
                  <a:pt x="350767" y="276769"/>
                  <a:pt x="332509" y="249382"/>
                </a:cubicBezTo>
                <a:cubicBezTo>
                  <a:pt x="328666" y="243618"/>
                  <a:pt x="318654" y="249382"/>
                  <a:pt x="311727" y="249382"/>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3" name="Freeform 52"/>
          <p:cNvSpPr/>
          <p:nvPr/>
        </p:nvSpPr>
        <p:spPr>
          <a:xfrm>
            <a:off x="4071938" y="3429000"/>
            <a:ext cx="392112" cy="477838"/>
          </a:xfrm>
          <a:custGeom>
            <a:avLst/>
            <a:gdLst>
              <a:gd name="connsiteX0" fmla="*/ 166254 w 392785"/>
              <a:gd name="connsiteY0" fmla="*/ 0 h 477982"/>
              <a:gd name="connsiteX1" fmla="*/ 124691 w 392785"/>
              <a:gd name="connsiteY1" fmla="*/ 62345 h 477982"/>
              <a:gd name="connsiteX2" fmla="*/ 62345 w 392785"/>
              <a:gd name="connsiteY2" fmla="*/ 166254 h 477982"/>
              <a:gd name="connsiteX3" fmla="*/ 0 w 392785"/>
              <a:gd name="connsiteY3" fmla="*/ 207818 h 477982"/>
              <a:gd name="connsiteX4" fmla="*/ 62345 w 392785"/>
              <a:gd name="connsiteY4" fmla="*/ 249382 h 477982"/>
              <a:gd name="connsiteX5" fmla="*/ 124691 w 392785"/>
              <a:gd name="connsiteY5" fmla="*/ 228600 h 477982"/>
              <a:gd name="connsiteX6" fmla="*/ 353291 w 392785"/>
              <a:gd name="connsiteY6" fmla="*/ 207818 h 477982"/>
              <a:gd name="connsiteX7" fmla="*/ 249382 w 392785"/>
              <a:gd name="connsiteY7" fmla="*/ 124691 h 477982"/>
              <a:gd name="connsiteX8" fmla="*/ 207818 w 392785"/>
              <a:gd name="connsiteY8" fmla="*/ 62345 h 477982"/>
              <a:gd name="connsiteX9" fmla="*/ 41563 w 392785"/>
              <a:gd name="connsiteY9" fmla="*/ 207818 h 477982"/>
              <a:gd name="connsiteX10" fmla="*/ 0 w 392785"/>
              <a:gd name="connsiteY10" fmla="*/ 270163 h 477982"/>
              <a:gd name="connsiteX11" fmla="*/ 20782 w 392785"/>
              <a:gd name="connsiteY11" fmla="*/ 353291 h 477982"/>
              <a:gd name="connsiteX12" fmla="*/ 62345 w 392785"/>
              <a:gd name="connsiteY12" fmla="*/ 477982 h 477982"/>
              <a:gd name="connsiteX13" fmla="*/ 145473 w 392785"/>
              <a:gd name="connsiteY13" fmla="*/ 457200 h 477982"/>
              <a:gd name="connsiteX14" fmla="*/ 207818 w 392785"/>
              <a:gd name="connsiteY14" fmla="*/ 436418 h 477982"/>
              <a:gd name="connsiteX15" fmla="*/ 374073 w 392785"/>
              <a:gd name="connsiteY15" fmla="*/ 415636 h 477982"/>
              <a:gd name="connsiteX16" fmla="*/ 332509 w 392785"/>
              <a:gd name="connsiteY16" fmla="*/ 249382 h 477982"/>
              <a:gd name="connsiteX17" fmla="*/ 311727 w 392785"/>
              <a:gd name="connsiteY17" fmla="*/ 249382 h 47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2785" h="477982">
                <a:moveTo>
                  <a:pt x="166254" y="0"/>
                </a:moveTo>
                <a:cubicBezTo>
                  <a:pt x="152400" y="20782"/>
                  <a:pt x="137928" y="41165"/>
                  <a:pt x="124691" y="62345"/>
                </a:cubicBezTo>
                <a:cubicBezTo>
                  <a:pt x="103283" y="96598"/>
                  <a:pt x="88632" y="135586"/>
                  <a:pt x="62345" y="166254"/>
                </a:cubicBezTo>
                <a:cubicBezTo>
                  <a:pt x="46090" y="185218"/>
                  <a:pt x="20782" y="193963"/>
                  <a:pt x="0" y="207818"/>
                </a:cubicBezTo>
                <a:cubicBezTo>
                  <a:pt x="20782" y="221673"/>
                  <a:pt x="37708" y="245276"/>
                  <a:pt x="62345" y="249382"/>
                </a:cubicBezTo>
                <a:cubicBezTo>
                  <a:pt x="83953" y="252983"/>
                  <a:pt x="103005" y="231698"/>
                  <a:pt x="124691" y="228600"/>
                </a:cubicBezTo>
                <a:cubicBezTo>
                  <a:pt x="200436" y="217779"/>
                  <a:pt x="277091" y="214745"/>
                  <a:pt x="353291" y="207818"/>
                </a:cubicBezTo>
                <a:cubicBezTo>
                  <a:pt x="234172" y="29142"/>
                  <a:pt x="392785" y="239414"/>
                  <a:pt x="249382" y="124691"/>
                </a:cubicBezTo>
                <a:cubicBezTo>
                  <a:pt x="229878" y="109088"/>
                  <a:pt x="221673" y="83127"/>
                  <a:pt x="207818" y="62345"/>
                </a:cubicBezTo>
                <a:cubicBezTo>
                  <a:pt x="76229" y="95243"/>
                  <a:pt x="140534" y="59362"/>
                  <a:pt x="41563" y="207818"/>
                </a:cubicBezTo>
                <a:lnTo>
                  <a:pt x="0" y="270163"/>
                </a:lnTo>
                <a:cubicBezTo>
                  <a:pt x="6927" y="297872"/>
                  <a:pt x="12575" y="325933"/>
                  <a:pt x="20782" y="353291"/>
                </a:cubicBezTo>
                <a:cubicBezTo>
                  <a:pt x="33371" y="395255"/>
                  <a:pt x="62345" y="477982"/>
                  <a:pt x="62345" y="477982"/>
                </a:cubicBezTo>
                <a:cubicBezTo>
                  <a:pt x="90054" y="471055"/>
                  <a:pt x="118010" y="465047"/>
                  <a:pt x="145473" y="457200"/>
                </a:cubicBezTo>
                <a:cubicBezTo>
                  <a:pt x="166536" y="451182"/>
                  <a:pt x="186266" y="440337"/>
                  <a:pt x="207818" y="436418"/>
                </a:cubicBezTo>
                <a:cubicBezTo>
                  <a:pt x="262767" y="426427"/>
                  <a:pt x="318655" y="422563"/>
                  <a:pt x="374073" y="415636"/>
                </a:cubicBezTo>
                <a:cubicBezTo>
                  <a:pt x="371075" y="400647"/>
                  <a:pt x="350767" y="276769"/>
                  <a:pt x="332509" y="249382"/>
                </a:cubicBezTo>
                <a:cubicBezTo>
                  <a:pt x="328666" y="243618"/>
                  <a:pt x="318654" y="249382"/>
                  <a:pt x="311727" y="249382"/>
                </a:cubicBez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54" name="Freeform 53"/>
          <p:cNvSpPr/>
          <p:nvPr/>
        </p:nvSpPr>
        <p:spPr>
          <a:xfrm>
            <a:off x="3571875" y="3071813"/>
            <a:ext cx="392113" cy="477837"/>
          </a:xfrm>
          <a:custGeom>
            <a:avLst/>
            <a:gdLst>
              <a:gd name="connsiteX0" fmla="*/ 166254 w 392785"/>
              <a:gd name="connsiteY0" fmla="*/ 0 h 477982"/>
              <a:gd name="connsiteX1" fmla="*/ 124691 w 392785"/>
              <a:gd name="connsiteY1" fmla="*/ 62345 h 477982"/>
              <a:gd name="connsiteX2" fmla="*/ 62345 w 392785"/>
              <a:gd name="connsiteY2" fmla="*/ 166254 h 477982"/>
              <a:gd name="connsiteX3" fmla="*/ 0 w 392785"/>
              <a:gd name="connsiteY3" fmla="*/ 207818 h 477982"/>
              <a:gd name="connsiteX4" fmla="*/ 62345 w 392785"/>
              <a:gd name="connsiteY4" fmla="*/ 249382 h 477982"/>
              <a:gd name="connsiteX5" fmla="*/ 124691 w 392785"/>
              <a:gd name="connsiteY5" fmla="*/ 228600 h 477982"/>
              <a:gd name="connsiteX6" fmla="*/ 353291 w 392785"/>
              <a:gd name="connsiteY6" fmla="*/ 207818 h 477982"/>
              <a:gd name="connsiteX7" fmla="*/ 249382 w 392785"/>
              <a:gd name="connsiteY7" fmla="*/ 124691 h 477982"/>
              <a:gd name="connsiteX8" fmla="*/ 207818 w 392785"/>
              <a:gd name="connsiteY8" fmla="*/ 62345 h 477982"/>
              <a:gd name="connsiteX9" fmla="*/ 41563 w 392785"/>
              <a:gd name="connsiteY9" fmla="*/ 207818 h 477982"/>
              <a:gd name="connsiteX10" fmla="*/ 0 w 392785"/>
              <a:gd name="connsiteY10" fmla="*/ 270163 h 477982"/>
              <a:gd name="connsiteX11" fmla="*/ 20782 w 392785"/>
              <a:gd name="connsiteY11" fmla="*/ 353291 h 477982"/>
              <a:gd name="connsiteX12" fmla="*/ 62345 w 392785"/>
              <a:gd name="connsiteY12" fmla="*/ 477982 h 477982"/>
              <a:gd name="connsiteX13" fmla="*/ 145473 w 392785"/>
              <a:gd name="connsiteY13" fmla="*/ 457200 h 477982"/>
              <a:gd name="connsiteX14" fmla="*/ 207818 w 392785"/>
              <a:gd name="connsiteY14" fmla="*/ 436418 h 477982"/>
              <a:gd name="connsiteX15" fmla="*/ 374073 w 392785"/>
              <a:gd name="connsiteY15" fmla="*/ 415636 h 477982"/>
              <a:gd name="connsiteX16" fmla="*/ 332509 w 392785"/>
              <a:gd name="connsiteY16" fmla="*/ 249382 h 477982"/>
              <a:gd name="connsiteX17" fmla="*/ 311727 w 392785"/>
              <a:gd name="connsiteY17" fmla="*/ 249382 h 47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2785" h="477982">
                <a:moveTo>
                  <a:pt x="166254" y="0"/>
                </a:moveTo>
                <a:cubicBezTo>
                  <a:pt x="152400" y="20782"/>
                  <a:pt x="137928" y="41165"/>
                  <a:pt x="124691" y="62345"/>
                </a:cubicBezTo>
                <a:cubicBezTo>
                  <a:pt x="103283" y="96598"/>
                  <a:pt x="88632" y="135586"/>
                  <a:pt x="62345" y="166254"/>
                </a:cubicBezTo>
                <a:cubicBezTo>
                  <a:pt x="46090" y="185218"/>
                  <a:pt x="20782" y="193963"/>
                  <a:pt x="0" y="207818"/>
                </a:cubicBezTo>
                <a:cubicBezTo>
                  <a:pt x="20782" y="221673"/>
                  <a:pt x="37708" y="245276"/>
                  <a:pt x="62345" y="249382"/>
                </a:cubicBezTo>
                <a:cubicBezTo>
                  <a:pt x="83953" y="252983"/>
                  <a:pt x="103005" y="231698"/>
                  <a:pt x="124691" y="228600"/>
                </a:cubicBezTo>
                <a:cubicBezTo>
                  <a:pt x="200436" y="217779"/>
                  <a:pt x="277091" y="214745"/>
                  <a:pt x="353291" y="207818"/>
                </a:cubicBezTo>
                <a:cubicBezTo>
                  <a:pt x="234172" y="29142"/>
                  <a:pt x="392785" y="239414"/>
                  <a:pt x="249382" y="124691"/>
                </a:cubicBezTo>
                <a:cubicBezTo>
                  <a:pt x="229878" y="109088"/>
                  <a:pt x="221673" y="83127"/>
                  <a:pt x="207818" y="62345"/>
                </a:cubicBezTo>
                <a:cubicBezTo>
                  <a:pt x="76229" y="95243"/>
                  <a:pt x="140534" y="59362"/>
                  <a:pt x="41563" y="207818"/>
                </a:cubicBezTo>
                <a:lnTo>
                  <a:pt x="0" y="270163"/>
                </a:lnTo>
                <a:cubicBezTo>
                  <a:pt x="6927" y="297872"/>
                  <a:pt x="12575" y="325933"/>
                  <a:pt x="20782" y="353291"/>
                </a:cubicBezTo>
                <a:cubicBezTo>
                  <a:pt x="33371" y="395255"/>
                  <a:pt x="62345" y="477982"/>
                  <a:pt x="62345" y="477982"/>
                </a:cubicBezTo>
                <a:cubicBezTo>
                  <a:pt x="90054" y="471055"/>
                  <a:pt x="118010" y="465047"/>
                  <a:pt x="145473" y="457200"/>
                </a:cubicBezTo>
                <a:cubicBezTo>
                  <a:pt x="166536" y="451182"/>
                  <a:pt x="186266" y="440337"/>
                  <a:pt x="207818" y="436418"/>
                </a:cubicBezTo>
                <a:cubicBezTo>
                  <a:pt x="262767" y="426427"/>
                  <a:pt x="318655" y="422563"/>
                  <a:pt x="374073" y="415636"/>
                </a:cubicBezTo>
                <a:cubicBezTo>
                  <a:pt x="371075" y="400647"/>
                  <a:pt x="350767" y="276769"/>
                  <a:pt x="332509" y="249382"/>
                </a:cubicBezTo>
                <a:cubicBezTo>
                  <a:pt x="328666" y="243618"/>
                  <a:pt x="318654" y="249382"/>
                  <a:pt x="311727" y="249382"/>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8" name="Freeform 57"/>
          <p:cNvSpPr/>
          <p:nvPr/>
        </p:nvSpPr>
        <p:spPr>
          <a:xfrm>
            <a:off x="7286625" y="2000250"/>
            <a:ext cx="142875" cy="357188"/>
          </a:xfrm>
          <a:custGeom>
            <a:avLst/>
            <a:gdLst>
              <a:gd name="connsiteX0" fmla="*/ 239298 w 391620"/>
              <a:gd name="connsiteY0" fmla="*/ 278714 h 766492"/>
              <a:gd name="connsiteX1" fmla="*/ 260080 w 391620"/>
              <a:gd name="connsiteY1" fmla="*/ 694351 h 766492"/>
              <a:gd name="connsiteX2" fmla="*/ 280862 w 391620"/>
              <a:gd name="connsiteY2" fmla="*/ 756696 h 766492"/>
              <a:gd name="connsiteX3" fmla="*/ 343207 w 391620"/>
              <a:gd name="connsiteY3" fmla="*/ 735914 h 766492"/>
              <a:gd name="connsiteX4" fmla="*/ 322425 w 391620"/>
              <a:gd name="connsiteY4" fmla="*/ 632005 h 766492"/>
              <a:gd name="connsiteX5" fmla="*/ 301643 w 391620"/>
              <a:gd name="connsiteY5" fmla="*/ 569660 h 766492"/>
              <a:gd name="connsiteX6" fmla="*/ 280862 w 391620"/>
              <a:gd name="connsiteY6" fmla="*/ 382623 h 766492"/>
              <a:gd name="connsiteX7" fmla="*/ 301643 w 391620"/>
              <a:gd name="connsiteY7" fmla="*/ 278714 h 766492"/>
              <a:gd name="connsiteX8" fmla="*/ 363989 w 391620"/>
              <a:gd name="connsiteY8" fmla="*/ 257932 h 766492"/>
              <a:gd name="connsiteX9" fmla="*/ 280862 w 391620"/>
              <a:gd name="connsiteY9" fmla="*/ 70896 h 766492"/>
              <a:gd name="connsiteX10" fmla="*/ 218516 w 391620"/>
              <a:gd name="connsiteY10" fmla="*/ 50114 h 766492"/>
              <a:gd name="connsiteX11" fmla="*/ 31480 w 391620"/>
              <a:gd name="connsiteY11" fmla="*/ 70896 h 766492"/>
              <a:gd name="connsiteX12" fmla="*/ 93825 w 391620"/>
              <a:gd name="connsiteY12" fmla="*/ 257932 h 766492"/>
              <a:gd name="connsiteX13" fmla="*/ 156171 w 391620"/>
              <a:gd name="connsiteY13" fmla="*/ 278714 h 766492"/>
              <a:gd name="connsiteX14" fmla="*/ 218516 w 391620"/>
              <a:gd name="connsiteY14" fmla="*/ 320278 h 766492"/>
              <a:gd name="connsiteX15" fmla="*/ 260080 w 391620"/>
              <a:gd name="connsiteY15" fmla="*/ 257932 h 766492"/>
              <a:gd name="connsiteX16" fmla="*/ 197734 w 391620"/>
              <a:gd name="connsiteY16" fmla="*/ 237151 h 766492"/>
              <a:gd name="connsiteX17" fmla="*/ 239298 w 391620"/>
              <a:gd name="connsiteY17" fmla="*/ 154023 h 766492"/>
              <a:gd name="connsiteX18" fmla="*/ 280862 w 391620"/>
              <a:gd name="connsiteY18" fmla="*/ 70896 h 766492"/>
              <a:gd name="connsiteX19" fmla="*/ 176953 w 391620"/>
              <a:gd name="connsiteY19" fmla="*/ 112460 h 766492"/>
              <a:gd name="connsiteX20" fmla="*/ 114607 w 391620"/>
              <a:gd name="connsiteY20" fmla="*/ 154023 h 766492"/>
              <a:gd name="connsiteX21" fmla="*/ 93825 w 391620"/>
              <a:gd name="connsiteY21" fmla="*/ 174805 h 766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91620" h="766492">
                <a:moveTo>
                  <a:pt x="239298" y="278714"/>
                </a:moveTo>
                <a:cubicBezTo>
                  <a:pt x="246225" y="417260"/>
                  <a:pt x="248063" y="556154"/>
                  <a:pt x="260080" y="694351"/>
                </a:cubicBezTo>
                <a:cubicBezTo>
                  <a:pt x="261978" y="716174"/>
                  <a:pt x="261269" y="746900"/>
                  <a:pt x="280862" y="756696"/>
                </a:cubicBezTo>
                <a:cubicBezTo>
                  <a:pt x="300455" y="766492"/>
                  <a:pt x="322425" y="742841"/>
                  <a:pt x="343207" y="735914"/>
                </a:cubicBezTo>
                <a:cubicBezTo>
                  <a:pt x="336280" y="701278"/>
                  <a:pt x="330992" y="666273"/>
                  <a:pt x="322425" y="632005"/>
                </a:cubicBezTo>
                <a:cubicBezTo>
                  <a:pt x="317112" y="610753"/>
                  <a:pt x="305244" y="591268"/>
                  <a:pt x="301643" y="569660"/>
                </a:cubicBezTo>
                <a:cubicBezTo>
                  <a:pt x="291331" y="507784"/>
                  <a:pt x="287789" y="444969"/>
                  <a:pt x="280862" y="382623"/>
                </a:cubicBezTo>
                <a:cubicBezTo>
                  <a:pt x="287789" y="347987"/>
                  <a:pt x="282050" y="308104"/>
                  <a:pt x="301643" y="278714"/>
                </a:cubicBezTo>
                <a:cubicBezTo>
                  <a:pt x="313794" y="260487"/>
                  <a:pt x="358676" y="279184"/>
                  <a:pt x="363989" y="257932"/>
                </a:cubicBezTo>
                <a:cubicBezTo>
                  <a:pt x="391620" y="147408"/>
                  <a:pt x="357476" y="109203"/>
                  <a:pt x="280862" y="70896"/>
                </a:cubicBezTo>
                <a:cubicBezTo>
                  <a:pt x="261269" y="61099"/>
                  <a:pt x="239298" y="57041"/>
                  <a:pt x="218516" y="50114"/>
                </a:cubicBezTo>
                <a:cubicBezTo>
                  <a:pt x="156171" y="57041"/>
                  <a:pt x="78688" y="29589"/>
                  <a:pt x="31480" y="70896"/>
                </a:cubicBezTo>
                <a:cubicBezTo>
                  <a:pt x="0" y="98441"/>
                  <a:pt x="62301" y="232712"/>
                  <a:pt x="93825" y="257932"/>
                </a:cubicBezTo>
                <a:cubicBezTo>
                  <a:pt x="110931" y="271617"/>
                  <a:pt x="135389" y="271787"/>
                  <a:pt x="156171" y="278714"/>
                </a:cubicBezTo>
                <a:cubicBezTo>
                  <a:pt x="176953" y="292569"/>
                  <a:pt x="194024" y="325176"/>
                  <a:pt x="218516" y="320278"/>
                </a:cubicBezTo>
                <a:cubicBezTo>
                  <a:pt x="243008" y="315380"/>
                  <a:pt x="266138" y="282163"/>
                  <a:pt x="260080" y="257932"/>
                </a:cubicBezTo>
                <a:cubicBezTo>
                  <a:pt x="254767" y="236680"/>
                  <a:pt x="218516" y="244078"/>
                  <a:pt x="197734" y="237151"/>
                </a:cubicBezTo>
                <a:cubicBezTo>
                  <a:pt x="156172" y="112459"/>
                  <a:pt x="170025" y="223296"/>
                  <a:pt x="239298" y="154023"/>
                </a:cubicBezTo>
                <a:cubicBezTo>
                  <a:pt x="261204" y="132117"/>
                  <a:pt x="267007" y="98605"/>
                  <a:pt x="280862" y="70896"/>
                </a:cubicBezTo>
                <a:cubicBezTo>
                  <a:pt x="174518" y="0"/>
                  <a:pt x="252287" y="22059"/>
                  <a:pt x="176953" y="112460"/>
                </a:cubicBezTo>
                <a:cubicBezTo>
                  <a:pt x="160963" y="131648"/>
                  <a:pt x="134588" y="139037"/>
                  <a:pt x="114607" y="154023"/>
                </a:cubicBezTo>
                <a:cubicBezTo>
                  <a:pt x="106770" y="159901"/>
                  <a:pt x="100752" y="167878"/>
                  <a:pt x="93825" y="174805"/>
                </a:cubicBez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60" name="Freeform 59"/>
          <p:cNvSpPr/>
          <p:nvPr/>
        </p:nvSpPr>
        <p:spPr>
          <a:xfrm>
            <a:off x="1039813" y="3054350"/>
            <a:ext cx="779462" cy="561975"/>
          </a:xfrm>
          <a:custGeom>
            <a:avLst/>
            <a:gdLst>
              <a:gd name="connsiteX0" fmla="*/ 0 w 780455"/>
              <a:gd name="connsiteY0" fmla="*/ 561289 h 561289"/>
              <a:gd name="connsiteX1" fmla="*/ 145473 w 780455"/>
              <a:gd name="connsiteY1" fmla="*/ 145653 h 561289"/>
              <a:gd name="connsiteX2" fmla="*/ 187036 w 780455"/>
              <a:gd name="connsiteY2" fmla="*/ 374253 h 561289"/>
              <a:gd name="connsiteX3" fmla="*/ 270164 w 780455"/>
              <a:gd name="connsiteY3" fmla="*/ 498944 h 561289"/>
              <a:gd name="connsiteX4" fmla="*/ 290945 w 780455"/>
              <a:gd name="connsiteY4" fmla="*/ 561289 h 561289"/>
              <a:gd name="connsiteX5" fmla="*/ 249382 w 780455"/>
              <a:gd name="connsiteY5" fmla="*/ 498944 h 561289"/>
              <a:gd name="connsiteX6" fmla="*/ 207818 w 780455"/>
              <a:gd name="connsiteY6" fmla="*/ 374253 h 561289"/>
              <a:gd name="connsiteX7" fmla="*/ 228600 w 780455"/>
              <a:gd name="connsiteY7" fmla="*/ 124871 h 561289"/>
              <a:gd name="connsiteX8" fmla="*/ 249382 w 780455"/>
              <a:gd name="connsiteY8" fmla="*/ 62526 h 561289"/>
              <a:gd name="connsiteX9" fmla="*/ 332509 w 780455"/>
              <a:gd name="connsiteY9" fmla="*/ 104089 h 561289"/>
              <a:gd name="connsiteX10" fmla="*/ 394854 w 780455"/>
              <a:gd name="connsiteY10" fmla="*/ 166435 h 561289"/>
              <a:gd name="connsiteX11" fmla="*/ 415636 w 780455"/>
              <a:gd name="connsiteY11" fmla="*/ 228780 h 561289"/>
              <a:gd name="connsiteX12" fmla="*/ 477982 w 780455"/>
              <a:gd name="connsiteY12" fmla="*/ 311908 h 561289"/>
              <a:gd name="connsiteX13" fmla="*/ 498764 w 780455"/>
              <a:gd name="connsiteY13" fmla="*/ 374253 h 561289"/>
              <a:gd name="connsiteX14" fmla="*/ 581891 w 780455"/>
              <a:gd name="connsiteY14" fmla="*/ 498944 h 561289"/>
              <a:gd name="connsiteX15" fmla="*/ 561109 w 780455"/>
              <a:gd name="connsiteY15" fmla="*/ 436598 h 561289"/>
              <a:gd name="connsiteX16" fmla="*/ 498764 w 780455"/>
              <a:gd name="connsiteY16" fmla="*/ 415817 h 561289"/>
              <a:gd name="connsiteX17" fmla="*/ 436418 w 780455"/>
              <a:gd name="connsiteY17" fmla="*/ 291126 h 561289"/>
              <a:gd name="connsiteX18" fmla="*/ 394854 w 780455"/>
              <a:gd name="connsiteY18" fmla="*/ 228780 h 561289"/>
              <a:gd name="connsiteX19" fmla="*/ 415636 w 780455"/>
              <a:gd name="connsiteY19" fmla="*/ 62526 h 561289"/>
              <a:gd name="connsiteX20" fmla="*/ 561109 w 780455"/>
              <a:gd name="connsiteY20" fmla="*/ 124871 h 561289"/>
              <a:gd name="connsiteX21" fmla="*/ 706582 w 780455"/>
              <a:gd name="connsiteY21" fmla="*/ 332689 h 561289"/>
              <a:gd name="connsiteX22" fmla="*/ 768927 w 780455"/>
              <a:gd name="connsiteY22" fmla="*/ 415817 h 561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80455" h="561289">
                <a:moveTo>
                  <a:pt x="0" y="561289"/>
                </a:moveTo>
                <a:cubicBezTo>
                  <a:pt x="48491" y="422744"/>
                  <a:pt x="127267" y="0"/>
                  <a:pt x="145473" y="145653"/>
                </a:cubicBezTo>
                <a:cubicBezTo>
                  <a:pt x="150002" y="181889"/>
                  <a:pt x="156033" y="318448"/>
                  <a:pt x="187036" y="374253"/>
                </a:cubicBezTo>
                <a:cubicBezTo>
                  <a:pt x="211296" y="417920"/>
                  <a:pt x="270164" y="498944"/>
                  <a:pt x="270164" y="498944"/>
                </a:cubicBezTo>
                <a:cubicBezTo>
                  <a:pt x="277091" y="519726"/>
                  <a:pt x="312851" y="561289"/>
                  <a:pt x="290945" y="561289"/>
                </a:cubicBezTo>
                <a:cubicBezTo>
                  <a:pt x="265969" y="561289"/>
                  <a:pt x="259526" y="521768"/>
                  <a:pt x="249382" y="498944"/>
                </a:cubicBezTo>
                <a:cubicBezTo>
                  <a:pt x="231588" y="458908"/>
                  <a:pt x="207818" y="374253"/>
                  <a:pt x="207818" y="374253"/>
                </a:cubicBezTo>
                <a:cubicBezTo>
                  <a:pt x="214745" y="291126"/>
                  <a:pt x="217575" y="207555"/>
                  <a:pt x="228600" y="124871"/>
                </a:cubicBezTo>
                <a:cubicBezTo>
                  <a:pt x="231495" y="103157"/>
                  <a:pt x="227902" y="66822"/>
                  <a:pt x="249382" y="62526"/>
                </a:cubicBezTo>
                <a:cubicBezTo>
                  <a:pt x="279760" y="56450"/>
                  <a:pt x="304800" y="90235"/>
                  <a:pt x="332509" y="104089"/>
                </a:cubicBezTo>
                <a:cubicBezTo>
                  <a:pt x="353291" y="124871"/>
                  <a:pt x="378551" y="141981"/>
                  <a:pt x="394854" y="166435"/>
                </a:cubicBezTo>
                <a:cubicBezTo>
                  <a:pt x="407005" y="184662"/>
                  <a:pt x="404768" y="209760"/>
                  <a:pt x="415636" y="228780"/>
                </a:cubicBezTo>
                <a:cubicBezTo>
                  <a:pt x="432821" y="258853"/>
                  <a:pt x="457200" y="284199"/>
                  <a:pt x="477982" y="311908"/>
                </a:cubicBezTo>
                <a:cubicBezTo>
                  <a:pt x="484909" y="332690"/>
                  <a:pt x="488126" y="355104"/>
                  <a:pt x="498764" y="374253"/>
                </a:cubicBezTo>
                <a:cubicBezTo>
                  <a:pt x="523023" y="417920"/>
                  <a:pt x="597688" y="546334"/>
                  <a:pt x="581891" y="498944"/>
                </a:cubicBezTo>
                <a:cubicBezTo>
                  <a:pt x="574964" y="478162"/>
                  <a:pt x="576599" y="452088"/>
                  <a:pt x="561109" y="436598"/>
                </a:cubicBezTo>
                <a:cubicBezTo>
                  <a:pt x="545619" y="421108"/>
                  <a:pt x="519546" y="422744"/>
                  <a:pt x="498764" y="415817"/>
                </a:cubicBezTo>
                <a:cubicBezTo>
                  <a:pt x="477982" y="374253"/>
                  <a:pt x="458986" y="331748"/>
                  <a:pt x="436418" y="291126"/>
                </a:cubicBezTo>
                <a:cubicBezTo>
                  <a:pt x="424288" y="269292"/>
                  <a:pt x="397115" y="253654"/>
                  <a:pt x="394854" y="228780"/>
                </a:cubicBezTo>
                <a:cubicBezTo>
                  <a:pt x="389798" y="173160"/>
                  <a:pt x="408709" y="117944"/>
                  <a:pt x="415636" y="62526"/>
                </a:cubicBezTo>
                <a:cubicBezTo>
                  <a:pt x="469282" y="75937"/>
                  <a:pt x="521969" y="79207"/>
                  <a:pt x="561109" y="124871"/>
                </a:cubicBezTo>
                <a:cubicBezTo>
                  <a:pt x="753766" y="349638"/>
                  <a:pt x="480181" y="106288"/>
                  <a:pt x="706582" y="332689"/>
                </a:cubicBezTo>
                <a:cubicBezTo>
                  <a:pt x="780455" y="406562"/>
                  <a:pt x="768927" y="335618"/>
                  <a:pt x="768927" y="415817"/>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61" name="Freeform 60"/>
          <p:cNvSpPr/>
          <p:nvPr/>
        </p:nvSpPr>
        <p:spPr>
          <a:xfrm>
            <a:off x="1000125" y="1357313"/>
            <a:ext cx="781050" cy="561975"/>
          </a:xfrm>
          <a:custGeom>
            <a:avLst/>
            <a:gdLst>
              <a:gd name="connsiteX0" fmla="*/ 0 w 780455"/>
              <a:gd name="connsiteY0" fmla="*/ 561289 h 561289"/>
              <a:gd name="connsiteX1" fmla="*/ 145473 w 780455"/>
              <a:gd name="connsiteY1" fmla="*/ 145653 h 561289"/>
              <a:gd name="connsiteX2" fmla="*/ 187036 w 780455"/>
              <a:gd name="connsiteY2" fmla="*/ 374253 h 561289"/>
              <a:gd name="connsiteX3" fmla="*/ 270164 w 780455"/>
              <a:gd name="connsiteY3" fmla="*/ 498944 h 561289"/>
              <a:gd name="connsiteX4" fmla="*/ 290945 w 780455"/>
              <a:gd name="connsiteY4" fmla="*/ 561289 h 561289"/>
              <a:gd name="connsiteX5" fmla="*/ 249382 w 780455"/>
              <a:gd name="connsiteY5" fmla="*/ 498944 h 561289"/>
              <a:gd name="connsiteX6" fmla="*/ 207818 w 780455"/>
              <a:gd name="connsiteY6" fmla="*/ 374253 h 561289"/>
              <a:gd name="connsiteX7" fmla="*/ 228600 w 780455"/>
              <a:gd name="connsiteY7" fmla="*/ 124871 h 561289"/>
              <a:gd name="connsiteX8" fmla="*/ 249382 w 780455"/>
              <a:gd name="connsiteY8" fmla="*/ 62526 h 561289"/>
              <a:gd name="connsiteX9" fmla="*/ 332509 w 780455"/>
              <a:gd name="connsiteY9" fmla="*/ 104089 h 561289"/>
              <a:gd name="connsiteX10" fmla="*/ 394854 w 780455"/>
              <a:gd name="connsiteY10" fmla="*/ 166435 h 561289"/>
              <a:gd name="connsiteX11" fmla="*/ 415636 w 780455"/>
              <a:gd name="connsiteY11" fmla="*/ 228780 h 561289"/>
              <a:gd name="connsiteX12" fmla="*/ 477982 w 780455"/>
              <a:gd name="connsiteY12" fmla="*/ 311908 h 561289"/>
              <a:gd name="connsiteX13" fmla="*/ 498764 w 780455"/>
              <a:gd name="connsiteY13" fmla="*/ 374253 h 561289"/>
              <a:gd name="connsiteX14" fmla="*/ 581891 w 780455"/>
              <a:gd name="connsiteY14" fmla="*/ 498944 h 561289"/>
              <a:gd name="connsiteX15" fmla="*/ 561109 w 780455"/>
              <a:gd name="connsiteY15" fmla="*/ 436598 h 561289"/>
              <a:gd name="connsiteX16" fmla="*/ 498764 w 780455"/>
              <a:gd name="connsiteY16" fmla="*/ 415817 h 561289"/>
              <a:gd name="connsiteX17" fmla="*/ 436418 w 780455"/>
              <a:gd name="connsiteY17" fmla="*/ 291126 h 561289"/>
              <a:gd name="connsiteX18" fmla="*/ 394854 w 780455"/>
              <a:gd name="connsiteY18" fmla="*/ 228780 h 561289"/>
              <a:gd name="connsiteX19" fmla="*/ 415636 w 780455"/>
              <a:gd name="connsiteY19" fmla="*/ 62526 h 561289"/>
              <a:gd name="connsiteX20" fmla="*/ 561109 w 780455"/>
              <a:gd name="connsiteY20" fmla="*/ 124871 h 561289"/>
              <a:gd name="connsiteX21" fmla="*/ 706582 w 780455"/>
              <a:gd name="connsiteY21" fmla="*/ 332689 h 561289"/>
              <a:gd name="connsiteX22" fmla="*/ 768927 w 780455"/>
              <a:gd name="connsiteY22" fmla="*/ 415817 h 561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80455" h="561289">
                <a:moveTo>
                  <a:pt x="0" y="561289"/>
                </a:moveTo>
                <a:cubicBezTo>
                  <a:pt x="48491" y="422744"/>
                  <a:pt x="127267" y="0"/>
                  <a:pt x="145473" y="145653"/>
                </a:cubicBezTo>
                <a:cubicBezTo>
                  <a:pt x="150002" y="181889"/>
                  <a:pt x="156033" y="318448"/>
                  <a:pt x="187036" y="374253"/>
                </a:cubicBezTo>
                <a:cubicBezTo>
                  <a:pt x="211296" y="417920"/>
                  <a:pt x="270164" y="498944"/>
                  <a:pt x="270164" y="498944"/>
                </a:cubicBezTo>
                <a:cubicBezTo>
                  <a:pt x="277091" y="519726"/>
                  <a:pt x="312851" y="561289"/>
                  <a:pt x="290945" y="561289"/>
                </a:cubicBezTo>
                <a:cubicBezTo>
                  <a:pt x="265969" y="561289"/>
                  <a:pt x="259526" y="521768"/>
                  <a:pt x="249382" y="498944"/>
                </a:cubicBezTo>
                <a:cubicBezTo>
                  <a:pt x="231588" y="458908"/>
                  <a:pt x="207818" y="374253"/>
                  <a:pt x="207818" y="374253"/>
                </a:cubicBezTo>
                <a:cubicBezTo>
                  <a:pt x="214745" y="291126"/>
                  <a:pt x="217575" y="207555"/>
                  <a:pt x="228600" y="124871"/>
                </a:cubicBezTo>
                <a:cubicBezTo>
                  <a:pt x="231495" y="103157"/>
                  <a:pt x="227902" y="66822"/>
                  <a:pt x="249382" y="62526"/>
                </a:cubicBezTo>
                <a:cubicBezTo>
                  <a:pt x="279760" y="56450"/>
                  <a:pt x="304800" y="90235"/>
                  <a:pt x="332509" y="104089"/>
                </a:cubicBezTo>
                <a:cubicBezTo>
                  <a:pt x="353291" y="124871"/>
                  <a:pt x="378551" y="141981"/>
                  <a:pt x="394854" y="166435"/>
                </a:cubicBezTo>
                <a:cubicBezTo>
                  <a:pt x="407005" y="184662"/>
                  <a:pt x="404768" y="209760"/>
                  <a:pt x="415636" y="228780"/>
                </a:cubicBezTo>
                <a:cubicBezTo>
                  <a:pt x="432821" y="258853"/>
                  <a:pt x="457200" y="284199"/>
                  <a:pt x="477982" y="311908"/>
                </a:cubicBezTo>
                <a:cubicBezTo>
                  <a:pt x="484909" y="332690"/>
                  <a:pt x="488126" y="355104"/>
                  <a:pt x="498764" y="374253"/>
                </a:cubicBezTo>
                <a:cubicBezTo>
                  <a:pt x="523023" y="417920"/>
                  <a:pt x="597688" y="546334"/>
                  <a:pt x="581891" y="498944"/>
                </a:cubicBezTo>
                <a:cubicBezTo>
                  <a:pt x="574964" y="478162"/>
                  <a:pt x="576599" y="452088"/>
                  <a:pt x="561109" y="436598"/>
                </a:cubicBezTo>
                <a:cubicBezTo>
                  <a:pt x="545619" y="421108"/>
                  <a:pt x="519546" y="422744"/>
                  <a:pt x="498764" y="415817"/>
                </a:cubicBezTo>
                <a:cubicBezTo>
                  <a:pt x="477982" y="374253"/>
                  <a:pt x="458986" y="331748"/>
                  <a:pt x="436418" y="291126"/>
                </a:cubicBezTo>
                <a:cubicBezTo>
                  <a:pt x="424288" y="269292"/>
                  <a:pt x="397115" y="253654"/>
                  <a:pt x="394854" y="228780"/>
                </a:cubicBezTo>
                <a:cubicBezTo>
                  <a:pt x="389798" y="173160"/>
                  <a:pt x="408709" y="117944"/>
                  <a:pt x="415636" y="62526"/>
                </a:cubicBezTo>
                <a:cubicBezTo>
                  <a:pt x="469282" y="75937"/>
                  <a:pt x="521969" y="79207"/>
                  <a:pt x="561109" y="124871"/>
                </a:cubicBezTo>
                <a:cubicBezTo>
                  <a:pt x="753766" y="349638"/>
                  <a:pt x="480181" y="106288"/>
                  <a:pt x="706582" y="332689"/>
                </a:cubicBezTo>
                <a:cubicBezTo>
                  <a:pt x="780455" y="406562"/>
                  <a:pt x="768927" y="335618"/>
                  <a:pt x="768927" y="415817"/>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62" name="Freeform 61"/>
          <p:cNvSpPr/>
          <p:nvPr/>
        </p:nvSpPr>
        <p:spPr>
          <a:xfrm>
            <a:off x="5319713" y="3824288"/>
            <a:ext cx="63500" cy="123825"/>
          </a:xfrm>
          <a:custGeom>
            <a:avLst/>
            <a:gdLst>
              <a:gd name="connsiteX0" fmla="*/ 62346 w 62346"/>
              <a:gd name="connsiteY0" fmla="*/ 124690 h 124690"/>
              <a:gd name="connsiteX1" fmla="*/ 41564 w 62346"/>
              <a:gd name="connsiteY1" fmla="*/ 62345 h 124690"/>
              <a:gd name="connsiteX2" fmla="*/ 0 w 62346"/>
              <a:gd name="connsiteY2" fmla="*/ 0 h 124690"/>
            </a:gdLst>
            <a:ahLst/>
            <a:cxnLst>
              <a:cxn ang="0">
                <a:pos x="connsiteX0" y="connsiteY0"/>
              </a:cxn>
              <a:cxn ang="0">
                <a:pos x="connsiteX1" y="connsiteY1"/>
              </a:cxn>
              <a:cxn ang="0">
                <a:pos x="connsiteX2" y="connsiteY2"/>
              </a:cxn>
            </a:cxnLst>
            <a:rect l="l" t="t" r="r" b="b"/>
            <a:pathLst>
              <a:path w="62346" h="124690">
                <a:moveTo>
                  <a:pt x="62346" y="124690"/>
                </a:moveTo>
                <a:cubicBezTo>
                  <a:pt x="55419" y="103908"/>
                  <a:pt x="51361" y="81938"/>
                  <a:pt x="41564" y="62345"/>
                </a:cubicBezTo>
                <a:cubicBezTo>
                  <a:pt x="30394" y="40005"/>
                  <a:pt x="0" y="0"/>
                  <a:pt x="0"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67" name="Freeform 66"/>
          <p:cNvSpPr/>
          <p:nvPr/>
        </p:nvSpPr>
        <p:spPr>
          <a:xfrm>
            <a:off x="2000250" y="3429000"/>
            <a:ext cx="374650" cy="336550"/>
          </a:xfrm>
          <a:custGeom>
            <a:avLst/>
            <a:gdLst>
              <a:gd name="connsiteX0" fmla="*/ 151208 w 427248"/>
              <a:gd name="connsiteY0" fmla="*/ 217440 h 696159"/>
              <a:gd name="connsiteX1" fmla="*/ 171990 w 427248"/>
              <a:gd name="connsiteY1" fmla="*/ 674640 h 696159"/>
              <a:gd name="connsiteX2" fmla="*/ 234336 w 427248"/>
              <a:gd name="connsiteY2" fmla="*/ 653858 h 696159"/>
              <a:gd name="connsiteX3" fmla="*/ 213554 w 427248"/>
              <a:gd name="connsiteY3" fmla="*/ 259003 h 696159"/>
              <a:gd name="connsiteX4" fmla="*/ 151208 w 427248"/>
              <a:gd name="connsiteY4" fmla="*/ 238221 h 696159"/>
              <a:gd name="connsiteX5" fmla="*/ 68081 w 427248"/>
              <a:gd name="connsiteY5" fmla="*/ 217440 h 696159"/>
              <a:gd name="connsiteX6" fmla="*/ 5736 w 427248"/>
              <a:gd name="connsiteY6" fmla="*/ 92749 h 696159"/>
              <a:gd name="connsiteX7" fmla="*/ 47299 w 427248"/>
              <a:gd name="connsiteY7" fmla="*/ 30403 h 696159"/>
              <a:gd name="connsiteX8" fmla="*/ 109645 w 427248"/>
              <a:gd name="connsiteY8" fmla="*/ 9621 h 696159"/>
              <a:gd name="connsiteX9" fmla="*/ 400590 w 427248"/>
              <a:gd name="connsiteY9" fmla="*/ 30403 h 696159"/>
              <a:gd name="connsiteX10" fmla="*/ 379808 w 427248"/>
              <a:gd name="connsiteY10" fmla="*/ 113530 h 696159"/>
              <a:gd name="connsiteX11" fmla="*/ 317463 w 427248"/>
              <a:gd name="connsiteY11" fmla="*/ 238221 h 696159"/>
              <a:gd name="connsiteX12" fmla="*/ 296681 w 427248"/>
              <a:gd name="connsiteY12" fmla="*/ 175876 h 696159"/>
              <a:gd name="connsiteX13" fmla="*/ 213554 w 427248"/>
              <a:gd name="connsiteY13" fmla="*/ 300567 h 696159"/>
              <a:gd name="connsiteX14" fmla="*/ 192772 w 427248"/>
              <a:gd name="connsiteY14" fmla="*/ 196658 h 696159"/>
              <a:gd name="connsiteX15" fmla="*/ 130427 w 427248"/>
              <a:gd name="connsiteY15" fmla="*/ 155094 h 696159"/>
              <a:gd name="connsiteX16" fmla="*/ 192772 w 427248"/>
              <a:gd name="connsiteY16" fmla="*/ 134312 h 696159"/>
              <a:gd name="connsiteX17" fmla="*/ 338245 w 427248"/>
              <a:gd name="connsiteY17" fmla="*/ 71967 h 696159"/>
              <a:gd name="connsiteX18" fmla="*/ 47299 w 427248"/>
              <a:gd name="connsiteY18" fmla="*/ 71967 h 696159"/>
              <a:gd name="connsiteX19" fmla="*/ 68081 w 427248"/>
              <a:gd name="connsiteY19" fmla="*/ 196658 h 696159"/>
              <a:gd name="connsiteX20" fmla="*/ 151208 w 427248"/>
              <a:gd name="connsiteY20" fmla="*/ 217440 h 696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27248" h="696159">
                <a:moveTo>
                  <a:pt x="151208" y="217440"/>
                </a:moveTo>
                <a:cubicBezTo>
                  <a:pt x="168526" y="297104"/>
                  <a:pt x="143444" y="524777"/>
                  <a:pt x="171990" y="674640"/>
                </a:cubicBezTo>
                <a:cubicBezTo>
                  <a:pt x="176089" y="696159"/>
                  <a:pt x="232156" y="675655"/>
                  <a:pt x="234336" y="653858"/>
                </a:cubicBezTo>
                <a:cubicBezTo>
                  <a:pt x="247451" y="522712"/>
                  <a:pt x="239402" y="388244"/>
                  <a:pt x="213554" y="259003"/>
                </a:cubicBezTo>
                <a:cubicBezTo>
                  <a:pt x="209258" y="237522"/>
                  <a:pt x="172271" y="244239"/>
                  <a:pt x="151208" y="238221"/>
                </a:cubicBezTo>
                <a:cubicBezTo>
                  <a:pt x="123745" y="230375"/>
                  <a:pt x="95790" y="224367"/>
                  <a:pt x="68081" y="217440"/>
                </a:cubicBezTo>
                <a:cubicBezTo>
                  <a:pt x="53608" y="195729"/>
                  <a:pt x="0" y="127164"/>
                  <a:pt x="5736" y="92749"/>
                </a:cubicBezTo>
                <a:cubicBezTo>
                  <a:pt x="9842" y="68112"/>
                  <a:pt x="27796" y="46006"/>
                  <a:pt x="47299" y="30403"/>
                </a:cubicBezTo>
                <a:cubicBezTo>
                  <a:pt x="64405" y="16718"/>
                  <a:pt x="88863" y="16548"/>
                  <a:pt x="109645" y="9621"/>
                </a:cubicBezTo>
                <a:lnTo>
                  <a:pt x="400590" y="30403"/>
                </a:lnTo>
                <a:cubicBezTo>
                  <a:pt x="427248" y="40656"/>
                  <a:pt x="387654" y="86067"/>
                  <a:pt x="379808" y="113530"/>
                </a:cubicBezTo>
                <a:cubicBezTo>
                  <a:pt x="358297" y="188819"/>
                  <a:pt x="363005" y="169908"/>
                  <a:pt x="317463" y="238221"/>
                </a:cubicBezTo>
                <a:cubicBezTo>
                  <a:pt x="310536" y="217439"/>
                  <a:pt x="316274" y="185672"/>
                  <a:pt x="296681" y="175876"/>
                </a:cubicBezTo>
                <a:cubicBezTo>
                  <a:pt x="215350" y="135211"/>
                  <a:pt x="215213" y="292270"/>
                  <a:pt x="213554" y="300567"/>
                </a:cubicBezTo>
                <a:cubicBezTo>
                  <a:pt x="206627" y="265931"/>
                  <a:pt x="210297" y="227326"/>
                  <a:pt x="192772" y="196658"/>
                </a:cubicBezTo>
                <a:cubicBezTo>
                  <a:pt x="180380" y="174972"/>
                  <a:pt x="130427" y="180071"/>
                  <a:pt x="130427" y="155094"/>
                </a:cubicBezTo>
                <a:cubicBezTo>
                  <a:pt x="130427" y="133188"/>
                  <a:pt x="173179" y="144109"/>
                  <a:pt x="192772" y="134312"/>
                </a:cubicBezTo>
                <a:cubicBezTo>
                  <a:pt x="336288" y="62555"/>
                  <a:pt x="165242" y="115218"/>
                  <a:pt x="338245" y="71967"/>
                </a:cubicBezTo>
                <a:cubicBezTo>
                  <a:pt x="245571" y="41076"/>
                  <a:pt x="150109" y="0"/>
                  <a:pt x="47299" y="71967"/>
                </a:cubicBezTo>
                <a:cubicBezTo>
                  <a:pt x="12779" y="96131"/>
                  <a:pt x="47175" y="160073"/>
                  <a:pt x="68081" y="196658"/>
                </a:cubicBezTo>
                <a:cubicBezTo>
                  <a:pt x="78950" y="215678"/>
                  <a:pt x="133890" y="137776"/>
                  <a:pt x="151208" y="217440"/>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9" name="Freeform 68"/>
          <p:cNvSpPr/>
          <p:nvPr/>
        </p:nvSpPr>
        <p:spPr>
          <a:xfrm>
            <a:off x="7232650" y="2847975"/>
            <a:ext cx="339725" cy="581025"/>
          </a:xfrm>
          <a:custGeom>
            <a:avLst/>
            <a:gdLst>
              <a:gd name="connsiteX0" fmla="*/ 166254 w 353291"/>
              <a:gd name="connsiteY0" fmla="*/ 352710 h 852245"/>
              <a:gd name="connsiteX1" fmla="*/ 187036 w 353291"/>
              <a:gd name="connsiteY1" fmla="*/ 830692 h 852245"/>
              <a:gd name="connsiteX2" fmla="*/ 249382 w 353291"/>
              <a:gd name="connsiteY2" fmla="*/ 809910 h 852245"/>
              <a:gd name="connsiteX3" fmla="*/ 207818 w 353291"/>
              <a:gd name="connsiteY3" fmla="*/ 394274 h 852245"/>
              <a:gd name="connsiteX4" fmla="*/ 249382 w 353291"/>
              <a:gd name="connsiteY4" fmla="*/ 331928 h 852245"/>
              <a:gd name="connsiteX5" fmla="*/ 187036 w 353291"/>
              <a:gd name="connsiteY5" fmla="*/ 228019 h 852245"/>
              <a:gd name="connsiteX6" fmla="*/ 207818 w 353291"/>
              <a:gd name="connsiteY6" fmla="*/ 290365 h 852245"/>
              <a:gd name="connsiteX7" fmla="*/ 187036 w 353291"/>
              <a:gd name="connsiteY7" fmla="*/ 352710 h 852245"/>
              <a:gd name="connsiteX8" fmla="*/ 166254 w 353291"/>
              <a:gd name="connsiteY8" fmla="*/ 290365 h 852245"/>
              <a:gd name="connsiteX9" fmla="*/ 124691 w 353291"/>
              <a:gd name="connsiteY9" fmla="*/ 228019 h 852245"/>
              <a:gd name="connsiteX10" fmla="*/ 83127 w 353291"/>
              <a:gd name="connsiteY10" fmla="*/ 290365 h 852245"/>
              <a:gd name="connsiteX11" fmla="*/ 103909 w 353291"/>
              <a:gd name="connsiteY11" fmla="*/ 394274 h 852245"/>
              <a:gd name="connsiteX12" fmla="*/ 0 w 353291"/>
              <a:gd name="connsiteY12" fmla="*/ 207237 h 852245"/>
              <a:gd name="connsiteX13" fmla="*/ 20782 w 353291"/>
              <a:gd name="connsiteY13" fmla="*/ 144892 h 852245"/>
              <a:gd name="connsiteX14" fmla="*/ 353291 w 353291"/>
              <a:gd name="connsiteY14" fmla="*/ 103328 h 852245"/>
              <a:gd name="connsiteX15" fmla="*/ 290945 w 353291"/>
              <a:gd name="connsiteY15" fmla="*/ 373492 h 852245"/>
              <a:gd name="connsiteX16" fmla="*/ 249382 w 353291"/>
              <a:gd name="connsiteY16" fmla="*/ 435837 h 852245"/>
              <a:gd name="connsiteX17" fmla="*/ 187036 w 353291"/>
              <a:gd name="connsiteY17" fmla="*/ 456619 h 852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53291" h="852245">
                <a:moveTo>
                  <a:pt x="166254" y="352710"/>
                </a:moveTo>
                <a:cubicBezTo>
                  <a:pt x="173181" y="512037"/>
                  <a:pt x="158507" y="673787"/>
                  <a:pt x="187036" y="830692"/>
                </a:cubicBezTo>
                <a:cubicBezTo>
                  <a:pt x="190955" y="852245"/>
                  <a:pt x="246963" y="831682"/>
                  <a:pt x="249382" y="809910"/>
                </a:cubicBezTo>
                <a:cubicBezTo>
                  <a:pt x="275129" y="578193"/>
                  <a:pt x="257026" y="541896"/>
                  <a:pt x="207818" y="394274"/>
                </a:cubicBezTo>
                <a:cubicBezTo>
                  <a:pt x="221673" y="373492"/>
                  <a:pt x="247121" y="356802"/>
                  <a:pt x="249382" y="331928"/>
                </a:cubicBezTo>
                <a:cubicBezTo>
                  <a:pt x="273262" y="69252"/>
                  <a:pt x="238221" y="151243"/>
                  <a:pt x="187036" y="228019"/>
                </a:cubicBezTo>
                <a:cubicBezTo>
                  <a:pt x="193963" y="248801"/>
                  <a:pt x="207818" y="268459"/>
                  <a:pt x="207818" y="290365"/>
                </a:cubicBezTo>
                <a:cubicBezTo>
                  <a:pt x="207818" y="312271"/>
                  <a:pt x="208942" y="352710"/>
                  <a:pt x="187036" y="352710"/>
                </a:cubicBezTo>
                <a:cubicBezTo>
                  <a:pt x="165130" y="352710"/>
                  <a:pt x="176051" y="309958"/>
                  <a:pt x="166254" y="290365"/>
                </a:cubicBezTo>
                <a:cubicBezTo>
                  <a:pt x="155084" y="268025"/>
                  <a:pt x="138545" y="248801"/>
                  <a:pt x="124691" y="228019"/>
                </a:cubicBezTo>
                <a:cubicBezTo>
                  <a:pt x="110836" y="248801"/>
                  <a:pt x="77709" y="265983"/>
                  <a:pt x="83127" y="290365"/>
                </a:cubicBezTo>
                <a:cubicBezTo>
                  <a:pt x="109805" y="410416"/>
                  <a:pt x="243727" y="440878"/>
                  <a:pt x="103909" y="394274"/>
                </a:cubicBezTo>
                <a:cubicBezTo>
                  <a:pt x="8631" y="251356"/>
                  <a:pt x="36579" y="316973"/>
                  <a:pt x="0" y="207237"/>
                </a:cubicBezTo>
                <a:cubicBezTo>
                  <a:pt x="6927" y="186455"/>
                  <a:pt x="10985" y="164485"/>
                  <a:pt x="20782" y="144892"/>
                </a:cubicBezTo>
                <a:cubicBezTo>
                  <a:pt x="93228" y="0"/>
                  <a:pt x="127159" y="87176"/>
                  <a:pt x="353291" y="103328"/>
                </a:cubicBezTo>
                <a:cubicBezTo>
                  <a:pt x="343710" y="170397"/>
                  <a:pt x="332439" y="311250"/>
                  <a:pt x="290945" y="373492"/>
                </a:cubicBezTo>
                <a:cubicBezTo>
                  <a:pt x="277091" y="394274"/>
                  <a:pt x="268885" y="420234"/>
                  <a:pt x="249382" y="435837"/>
                </a:cubicBezTo>
                <a:cubicBezTo>
                  <a:pt x="232276" y="449522"/>
                  <a:pt x="187036" y="456619"/>
                  <a:pt x="187036" y="456619"/>
                </a:cubicBez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70" name="Freeform 69"/>
          <p:cNvSpPr/>
          <p:nvPr/>
        </p:nvSpPr>
        <p:spPr>
          <a:xfrm>
            <a:off x="7358063" y="3214688"/>
            <a:ext cx="339725" cy="581025"/>
          </a:xfrm>
          <a:custGeom>
            <a:avLst/>
            <a:gdLst>
              <a:gd name="connsiteX0" fmla="*/ 166254 w 353291"/>
              <a:gd name="connsiteY0" fmla="*/ 352710 h 852245"/>
              <a:gd name="connsiteX1" fmla="*/ 187036 w 353291"/>
              <a:gd name="connsiteY1" fmla="*/ 830692 h 852245"/>
              <a:gd name="connsiteX2" fmla="*/ 249382 w 353291"/>
              <a:gd name="connsiteY2" fmla="*/ 809910 h 852245"/>
              <a:gd name="connsiteX3" fmla="*/ 207818 w 353291"/>
              <a:gd name="connsiteY3" fmla="*/ 394274 h 852245"/>
              <a:gd name="connsiteX4" fmla="*/ 249382 w 353291"/>
              <a:gd name="connsiteY4" fmla="*/ 331928 h 852245"/>
              <a:gd name="connsiteX5" fmla="*/ 187036 w 353291"/>
              <a:gd name="connsiteY5" fmla="*/ 228019 h 852245"/>
              <a:gd name="connsiteX6" fmla="*/ 207818 w 353291"/>
              <a:gd name="connsiteY6" fmla="*/ 290365 h 852245"/>
              <a:gd name="connsiteX7" fmla="*/ 187036 w 353291"/>
              <a:gd name="connsiteY7" fmla="*/ 352710 h 852245"/>
              <a:gd name="connsiteX8" fmla="*/ 166254 w 353291"/>
              <a:gd name="connsiteY8" fmla="*/ 290365 h 852245"/>
              <a:gd name="connsiteX9" fmla="*/ 124691 w 353291"/>
              <a:gd name="connsiteY9" fmla="*/ 228019 h 852245"/>
              <a:gd name="connsiteX10" fmla="*/ 83127 w 353291"/>
              <a:gd name="connsiteY10" fmla="*/ 290365 h 852245"/>
              <a:gd name="connsiteX11" fmla="*/ 103909 w 353291"/>
              <a:gd name="connsiteY11" fmla="*/ 394274 h 852245"/>
              <a:gd name="connsiteX12" fmla="*/ 0 w 353291"/>
              <a:gd name="connsiteY12" fmla="*/ 207237 h 852245"/>
              <a:gd name="connsiteX13" fmla="*/ 20782 w 353291"/>
              <a:gd name="connsiteY13" fmla="*/ 144892 h 852245"/>
              <a:gd name="connsiteX14" fmla="*/ 353291 w 353291"/>
              <a:gd name="connsiteY14" fmla="*/ 103328 h 852245"/>
              <a:gd name="connsiteX15" fmla="*/ 290945 w 353291"/>
              <a:gd name="connsiteY15" fmla="*/ 373492 h 852245"/>
              <a:gd name="connsiteX16" fmla="*/ 249382 w 353291"/>
              <a:gd name="connsiteY16" fmla="*/ 435837 h 852245"/>
              <a:gd name="connsiteX17" fmla="*/ 187036 w 353291"/>
              <a:gd name="connsiteY17" fmla="*/ 456619 h 852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53291" h="852245">
                <a:moveTo>
                  <a:pt x="166254" y="352710"/>
                </a:moveTo>
                <a:cubicBezTo>
                  <a:pt x="173181" y="512037"/>
                  <a:pt x="158507" y="673787"/>
                  <a:pt x="187036" y="830692"/>
                </a:cubicBezTo>
                <a:cubicBezTo>
                  <a:pt x="190955" y="852245"/>
                  <a:pt x="246963" y="831682"/>
                  <a:pt x="249382" y="809910"/>
                </a:cubicBezTo>
                <a:cubicBezTo>
                  <a:pt x="275129" y="578193"/>
                  <a:pt x="257026" y="541896"/>
                  <a:pt x="207818" y="394274"/>
                </a:cubicBezTo>
                <a:cubicBezTo>
                  <a:pt x="221673" y="373492"/>
                  <a:pt x="247121" y="356802"/>
                  <a:pt x="249382" y="331928"/>
                </a:cubicBezTo>
                <a:cubicBezTo>
                  <a:pt x="273262" y="69252"/>
                  <a:pt x="238221" y="151243"/>
                  <a:pt x="187036" y="228019"/>
                </a:cubicBezTo>
                <a:cubicBezTo>
                  <a:pt x="193963" y="248801"/>
                  <a:pt x="207818" y="268459"/>
                  <a:pt x="207818" y="290365"/>
                </a:cubicBezTo>
                <a:cubicBezTo>
                  <a:pt x="207818" y="312271"/>
                  <a:pt x="208942" y="352710"/>
                  <a:pt x="187036" y="352710"/>
                </a:cubicBezTo>
                <a:cubicBezTo>
                  <a:pt x="165130" y="352710"/>
                  <a:pt x="176051" y="309958"/>
                  <a:pt x="166254" y="290365"/>
                </a:cubicBezTo>
                <a:cubicBezTo>
                  <a:pt x="155084" y="268025"/>
                  <a:pt x="138545" y="248801"/>
                  <a:pt x="124691" y="228019"/>
                </a:cubicBezTo>
                <a:cubicBezTo>
                  <a:pt x="110836" y="248801"/>
                  <a:pt x="77709" y="265983"/>
                  <a:pt x="83127" y="290365"/>
                </a:cubicBezTo>
                <a:cubicBezTo>
                  <a:pt x="109805" y="410416"/>
                  <a:pt x="243727" y="440878"/>
                  <a:pt x="103909" y="394274"/>
                </a:cubicBezTo>
                <a:cubicBezTo>
                  <a:pt x="8631" y="251356"/>
                  <a:pt x="36579" y="316973"/>
                  <a:pt x="0" y="207237"/>
                </a:cubicBezTo>
                <a:cubicBezTo>
                  <a:pt x="6927" y="186455"/>
                  <a:pt x="10985" y="164485"/>
                  <a:pt x="20782" y="144892"/>
                </a:cubicBezTo>
                <a:cubicBezTo>
                  <a:pt x="93228" y="0"/>
                  <a:pt x="127159" y="87176"/>
                  <a:pt x="353291" y="103328"/>
                </a:cubicBezTo>
                <a:cubicBezTo>
                  <a:pt x="343710" y="170397"/>
                  <a:pt x="332439" y="311250"/>
                  <a:pt x="290945" y="373492"/>
                </a:cubicBezTo>
                <a:cubicBezTo>
                  <a:pt x="277091" y="394274"/>
                  <a:pt x="268885" y="420234"/>
                  <a:pt x="249382" y="435837"/>
                </a:cubicBezTo>
                <a:cubicBezTo>
                  <a:pt x="232276" y="449522"/>
                  <a:pt x="187036" y="456619"/>
                  <a:pt x="187036" y="456619"/>
                </a:cubicBez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71" name="Freeform 70"/>
          <p:cNvSpPr/>
          <p:nvPr/>
        </p:nvSpPr>
        <p:spPr>
          <a:xfrm>
            <a:off x="7000875" y="1928813"/>
            <a:ext cx="339725" cy="581025"/>
          </a:xfrm>
          <a:custGeom>
            <a:avLst/>
            <a:gdLst>
              <a:gd name="connsiteX0" fmla="*/ 166254 w 353291"/>
              <a:gd name="connsiteY0" fmla="*/ 352710 h 852245"/>
              <a:gd name="connsiteX1" fmla="*/ 187036 w 353291"/>
              <a:gd name="connsiteY1" fmla="*/ 830692 h 852245"/>
              <a:gd name="connsiteX2" fmla="*/ 249382 w 353291"/>
              <a:gd name="connsiteY2" fmla="*/ 809910 h 852245"/>
              <a:gd name="connsiteX3" fmla="*/ 207818 w 353291"/>
              <a:gd name="connsiteY3" fmla="*/ 394274 h 852245"/>
              <a:gd name="connsiteX4" fmla="*/ 249382 w 353291"/>
              <a:gd name="connsiteY4" fmla="*/ 331928 h 852245"/>
              <a:gd name="connsiteX5" fmla="*/ 187036 w 353291"/>
              <a:gd name="connsiteY5" fmla="*/ 228019 h 852245"/>
              <a:gd name="connsiteX6" fmla="*/ 207818 w 353291"/>
              <a:gd name="connsiteY6" fmla="*/ 290365 h 852245"/>
              <a:gd name="connsiteX7" fmla="*/ 187036 w 353291"/>
              <a:gd name="connsiteY7" fmla="*/ 352710 h 852245"/>
              <a:gd name="connsiteX8" fmla="*/ 166254 w 353291"/>
              <a:gd name="connsiteY8" fmla="*/ 290365 h 852245"/>
              <a:gd name="connsiteX9" fmla="*/ 124691 w 353291"/>
              <a:gd name="connsiteY9" fmla="*/ 228019 h 852245"/>
              <a:gd name="connsiteX10" fmla="*/ 83127 w 353291"/>
              <a:gd name="connsiteY10" fmla="*/ 290365 h 852245"/>
              <a:gd name="connsiteX11" fmla="*/ 103909 w 353291"/>
              <a:gd name="connsiteY11" fmla="*/ 394274 h 852245"/>
              <a:gd name="connsiteX12" fmla="*/ 0 w 353291"/>
              <a:gd name="connsiteY12" fmla="*/ 207237 h 852245"/>
              <a:gd name="connsiteX13" fmla="*/ 20782 w 353291"/>
              <a:gd name="connsiteY13" fmla="*/ 144892 h 852245"/>
              <a:gd name="connsiteX14" fmla="*/ 353291 w 353291"/>
              <a:gd name="connsiteY14" fmla="*/ 103328 h 852245"/>
              <a:gd name="connsiteX15" fmla="*/ 290945 w 353291"/>
              <a:gd name="connsiteY15" fmla="*/ 373492 h 852245"/>
              <a:gd name="connsiteX16" fmla="*/ 249382 w 353291"/>
              <a:gd name="connsiteY16" fmla="*/ 435837 h 852245"/>
              <a:gd name="connsiteX17" fmla="*/ 187036 w 353291"/>
              <a:gd name="connsiteY17" fmla="*/ 456619 h 852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53291" h="852245">
                <a:moveTo>
                  <a:pt x="166254" y="352710"/>
                </a:moveTo>
                <a:cubicBezTo>
                  <a:pt x="173181" y="512037"/>
                  <a:pt x="158507" y="673787"/>
                  <a:pt x="187036" y="830692"/>
                </a:cubicBezTo>
                <a:cubicBezTo>
                  <a:pt x="190955" y="852245"/>
                  <a:pt x="246963" y="831682"/>
                  <a:pt x="249382" y="809910"/>
                </a:cubicBezTo>
                <a:cubicBezTo>
                  <a:pt x="275129" y="578193"/>
                  <a:pt x="257026" y="541896"/>
                  <a:pt x="207818" y="394274"/>
                </a:cubicBezTo>
                <a:cubicBezTo>
                  <a:pt x="221673" y="373492"/>
                  <a:pt x="247121" y="356802"/>
                  <a:pt x="249382" y="331928"/>
                </a:cubicBezTo>
                <a:cubicBezTo>
                  <a:pt x="273262" y="69252"/>
                  <a:pt x="238221" y="151243"/>
                  <a:pt x="187036" y="228019"/>
                </a:cubicBezTo>
                <a:cubicBezTo>
                  <a:pt x="193963" y="248801"/>
                  <a:pt x="207818" y="268459"/>
                  <a:pt x="207818" y="290365"/>
                </a:cubicBezTo>
                <a:cubicBezTo>
                  <a:pt x="207818" y="312271"/>
                  <a:pt x="208942" y="352710"/>
                  <a:pt x="187036" y="352710"/>
                </a:cubicBezTo>
                <a:cubicBezTo>
                  <a:pt x="165130" y="352710"/>
                  <a:pt x="176051" y="309958"/>
                  <a:pt x="166254" y="290365"/>
                </a:cubicBezTo>
                <a:cubicBezTo>
                  <a:pt x="155084" y="268025"/>
                  <a:pt x="138545" y="248801"/>
                  <a:pt x="124691" y="228019"/>
                </a:cubicBezTo>
                <a:cubicBezTo>
                  <a:pt x="110836" y="248801"/>
                  <a:pt x="77709" y="265983"/>
                  <a:pt x="83127" y="290365"/>
                </a:cubicBezTo>
                <a:cubicBezTo>
                  <a:pt x="109805" y="410416"/>
                  <a:pt x="243727" y="440878"/>
                  <a:pt x="103909" y="394274"/>
                </a:cubicBezTo>
                <a:cubicBezTo>
                  <a:pt x="8631" y="251356"/>
                  <a:pt x="36579" y="316973"/>
                  <a:pt x="0" y="207237"/>
                </a:cubicBezTo>
                <a:cubicBezTo>
                  <a:pt x="6927" y="186455"/>
                  <a:pt x="10985" y="164485"/>
                  <a:pt x="20782" y="144892"/>
                </a:cubicBezTo>
                <a:cubicBezTo>
                  <a:pt x="93228" y="0"/>
                  <a:pt x="127159" y="87176"/>
                  <a:pt x="353291" y="103328"/>
                </a:cubicBezTo>
                <a:cubicBezTo>
                  <a:pt x="343710" y="170397"/>
                  <a:pt x="332439" y="311250"/>
                  <a:pt x="290945" y="373492"/>
                </a:cubicBezTo>
                <a:cubicBezTo>
                  <a:pt x="277091" y="394274"/>
                  <a:pt x="268885" y="420234"/>
                  <a:pt x="249382" y="435837"/>
                </a:cubicBezTo>
                <a:cubicBezTo>
                  <a:pt x="232276" y="449522"/>
                  <a:pt x="187036" y="456619"/>
                  <a:pt x="187036" y="456619"/>
                </a:cubicBez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72" name="Freeform 71"/>
          <p:cNvSpPr/>
          <p:nvPr/>
        </p:nvSpPr>
        <p:spPr>
          <a:xfrm>
            <a:off x="1000125" y="2286000"/>
            <a:ext cx="339725" cy="581025"/>
          </a:xfrm>
          <a:custGeom>
            <a:avLst/>
            <a:gdLst>
              <a:gd name="connsiteX0" fmla="*/ 166254 w 353291"/>
              <a:gd name="connsiteY0" fmla="*/ 352710 h 852245"/>
              <a:gd name="connsiteX1" fmla="*/ 187036 w 353291"/>
              <a:gd name="connsiteY1" fmla="*/ 830692 h 852245"/>
              <a:gd name="connsiteX2" fmla="*/ 249382 w 353291"/>
              <a:gd name="connsiteY2" fmla="*/ 809910 h 852245"/>
              <a:gd name="connsiteX3" fmla="*/ 207818 w 353291"/>
              <a:gd name="connsiteY3" fmla="*/ 394274 h 852245"/>
              <a:gd name="connsiteX4" fmla="*/ 249382 w 353291"/>
              <a:gd name="connsiteY4" fmla="*/ 331928 h 852245"/>
              <a:gd name="connsiteX5" fmla="*/ 187036 w 353291"/>
              <a:gd name="connsiteY5" fmla="*/ 228019 h 852245"/>
              <a:gd name="connsiteX6" fmla="*/ 207818 w 353291"/>
              <a:gd name="connsiteY6" fmla="*/ 290365 h 852245"/>
              <a:gd name="connsiteX7" fmla="*/ 187036 w 353291"/>
              <a:gd name="connsiteY7" fmla="*/ 352710 h 852245"/>
              <a:gd name="connsiteX8" fmla="*/ 166254 w 353291"/>
              <a:gd name="connsiteY8" fmla="*/ 290365 h 852245"/>
              <a:gd name="connsiteX9" fmla="*/ 124691 w 353291"/>
              <a:gd name="connsiteY9" fmla="*/ 228019 h 852245"/>
              <a:gd name="connsiteX10" fmla="*/ 83127 w 353291"/>
              <a:gd name="connsiteY10" fmla="*/ 290365 h 852245"/>
              <a:gd name="connsiteX11" fmla="*/ 103909 w 353291"/>
              <a:gd name="connsiteY11" fmla="*/ 394274 h 852245"/>
              <a:gd name="connsiteX12" fmla="*/ 0 w 353291"/>
              <a:gd name="connsiteY12" fmla="*/ 207237 h 852245"/>
              <a:gd name="connsiteX13" fmla="*/ 20782 w 353291"/>
              <a:gd name="connsiteY13" fmla="*/ 144892 h 852245"/>
              <a:gd name="connsiteX14" fmla="*/ 353291 w 353291"/>
              <a:gd name="connsiteY14" fmla="*/ 103328 h 852245"/>
              <a:gd name="connsiteX15" fmla="*/ 290945 w 353291"/>
              <a:gd name="connsiteY15" fmla="*/ 373492 h 852245"/>
              <a:gd name="connsiteX16" fmla="*/ 249382 w 353291"/>
              <a:gd name="connsiteY16" fmla="*/ 435837 h 852245"/>
              <a:gd name="connsiteX17" fmla="*/ 187036 w 353291"/>
              <a:gd name="connsiteY17" fmla="*/ 456619 h 852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53291" h="852245">
                <a:moveTo>
                  <a:pt x="166254" y="352710"/>
                </a:moveTo>
                <a:cubicBezTo>
                  <a:pt x="173181" y="512037"/>
                  <a:pt x="158507" y="673787"/>
                  <a:pt x="187036" y="830692"/>
                </a:cubicBezTo>
                <a:cubicBezTo>
                  <a:pt x="190955" y="852245"/>
                  <a:pt x="246963" y="831682"/>
                  <a:pt x="249382" y="809910"/>
                </a:cubicBezTo>
                <a:cubicBezTo>
                  <a:pt x="275129" y="578193"/>
                  <a:pt x="257026" y="541896"/>
                  <a:pt x="207818" y="394274"/>
                </a:cubicBezTo>
                <a:cubicBezTo>
                  <a:pt x="221673" y="373492"/>
                  <a:pt x="247121" y="356802"/>
                  <a:pt x="249382" y="331928"/>
                </a:cubicBezTo>
                <a:cubicBezTo>
                  <a:pt x="273262" y="69252"/>
                  <a:pt x="238221" y="151243"/>
                  <a:pt x="187036" y="228019"/>
                </a:cubicBezTo>
                <a:cubicBezTo>
                  <a:pt x="193963" y="248801"/>
                  <a:pt x="207818" y="268459"/>
                  <a:pt x="207818" y="290365"/>
                </a:cubicBezTo>
                <a:cubicBezTo>
                  <a:pt x="207818" y="312271"/>
                  <a:pt x="208942" y="352710"/>
                  <a:pt x="187036" y="352710"/>
                </a:cubicBezTo>
                <a:cubicBezTo>
                  <a:pt x="165130" y="352710"/>
                  <a:pt x="176051" y="309958"/>
                  <a:pt x="166254" y="290365"/>
                </a:cubicBezTo>
                <a:cubicBezTo>
                  <a:pt x="155084" y="268025"/>
                  <a:pt x="138545" y="248801"/>
                  <a:pt x="124691" y="228019"/>
                </a:cubicBezTo>
                <a:cubicBezTo>
                  <a:pt x="110836" y="248801"/>
                  <a:pt x="77709" y="265983"/>
                  <a:pt x="83127" y="290365"/>
                </a:cubicBezTo>
                <a:cubicBezTo>
                  <a:pt x="109805" y="410416"/>
                  <a:pt x="243727" y="440878"/>
                  <a:pt x="103909" y="394274"/>
                </a:cubicBezTo>
                <a:cubicBezTo>
                  <a:pt x="8631" y="251356"/>
                  <a:pt x="36579" y="316973"/>
                  <a:pt x="0" y="207237"/>
                </a:cubicBezTo>
                <a:cubicBezTo>
                  <a:pt x="6927" y="186455"/>
                  <a:pt x="10985" y="164485"/>
                  <a:pt x="20782" y="144892"/>
                </a:cubicBezTo>
                <a:cubicBezTo>
                  <a:pt x="93228" y="0"/>
                  <a:pt x="127159" y="87176"/>
                  <a:pt x="353291" y="103328"/>
                </a:cubicBezTo>
                <a:cubicBezTo>
                  <a:pt x="343710" y="170397"/>
                  <a:pt x="332439" y="311250"/>
                  <a:pt x="290945" y="373492"/>
                </a:cubicBezTo>
                <a:cubicBezTo>
                  <a:pt x="277091" y="394274"/>
                  <a:pt x="268885" y="420234"/>
                  <a:pt x="249382" y="435837"/>
                </a:cubicBezTo>
                <a:cubicBezTo>
                  <a:pt x="232276" y="449522"/>
                  <a:pt x="187036" y="456619"/>
                  <a:pt x="187036" y="456619"/>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73" name="Freeform 72"/>
          <p:cNvSpPr/>
          <p:nvPr/>
        </p:nvSpPr>
        <p:spPr>
          <a:xfrm>
            <a:off x="2428875" y="3357563"/>
            <a:ext cx="339725" cy="581025"/>
          </a:xfrm>
          <a:custGeom>
            <a:avLst/>
            <a:gdLst>
              <a:gd name="connsiteX0" fmla="*/ 166254 w 353291"/>
              <a:gd name="connsiteY0" fmla="*/ 352710 h 852245"/>
              <a:gd name="connsiteX1" fmla="*/ 187036 w 353291"/>
              <a:gd name="connsiteY1" fmla="*/ 830692 h 852245"/>
              <a:gd name="connsiteX2" fmla="*/ 249382 w 353291"/>
              <a:gd name="connsiteY2" fmla="*/ 809910 h 852245"/>
              <a:gd name="connsiteX3" fmla="*/ 207818 w 353291"/>
              <a:gd name="connsiteY3" fmla="*/ 394274 h 852245"/>
              <a:gd name="connsiteX4" fmla="*/ 249382 w 353291"/>
              <a:gd name="connsiteY4" fmla="*/ 331928 h 852245"/>
              <a:gd name="connsiteX5" fmla="*/ 187036 w 353291"/>
              <a:gd name="connsiteY5" fmla="*/ 228019 h 852245"/>
              <a:gd name="connsiteX6" fmla="*/ 207818 w 353291"/>
              <a:gd name="connsiteY6" fmla="*/ 290365 h 852245"/>
              <a:gd name="connsiteX7" fmla="*/ 187036 w 353291"/>
              <a:gd name="connsiteY7" fmla="*/ 352710 h 852245"/>
              <a:gd name="connsiteX8" fmla="*/ 166254 w 353291"/>
              <a:gd name="connsiteY8" fmla="*/ 290365 h 852245"/>
              <a:gd name="connsiteX9" fmla="*/ 124691 w 353291"/>
              <a:gd name="connsiteY9" fmla="*/ 228019 h 852245"/>
              <a:gd name="connsiteX10" fmla="*/ 83127 w 353291"/>
              <a:gd name="connsiteY10" fmla="*/ 290365 h 852245"/>
              <a:gd name="connsiteX11" fmla="*/ 103909 w 353291"/>
              <a:gd name="connsiteY11" fmla="*/ 394274 h 852245"/>
              <a:gd name="connsiteX12" fmla="*/ 0 w 353291"/>
              <a:gd name="connsiteY12" fmla="*/ 207237 h 852245"/>
              <a:gd name="connsiteX13" fmla="*/ 20782 w 353291"/>
              <a:gd name="connsiteY13" fmla="*/ 144892 h 852245"/>
              <a:gd name="connsiteX14" fmla="*/ 353291 w 353291"/>
              <a:gd name="connsiteY14" fmla="*/ 103328 h 852245"/>
              <a:gd name="connsiteX15" fmla="*/ 290945 w 353291"/>
              <a:gd name="connsiteY15" fmla="*/ 373492 h 852245"/>
              <a:gd name="connsiteX16" fmla="*/ 249382 w 353291"/>
              <a:gd name="connsiteY16" fmla="*/ 435837 h 852245"/>
              <a:gd name="connsiteX17" fmla="*/ 187036 w 353291"/>
              <a:gd name="connsiteY17" fmla="*/ 456619 h 852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53291" h="852245">
                <a:moveTo>
                  <a:pt x="166254" y="352710"/>
                </a:moveTo>
                <a:cubicBezTo>
                  <a:pt x="173181" y="512037"/>
                  <a:pt x="158507" y="673787"/>
                  <a:pt x="187036" y="830692"/>
                </a:cubicBezTo>
                <a:cubicBezTo>
                  <a:pt x="190955" y="852245"/>
                  <a:pt x="246963" y="831682"/>
                  <a:pt x="249382" y="809910"/>
                </a:cubicBezTo>
                <a:cubicBezTo>
                  <a:pt x="275129" y="578193"/>
                  <a:pt x="257026" y="541896"/>
                  <a:pt x="207818" y="394274"/>
                </a:cubicBezTo>
                <a:cubicBezTo>
                  <a:pt x="221673" y="373492"/>
                  <a:pt x="247121" y="356802"/>
                  <a:pt x="249382" y="331928"/>
                </a:cubicBezTo>
                <a:cubicBezTo>
                  <a:pt x="273262" y="69252"/>
                  <a:pt x="238221" y="151243"/>
                  <a:pt x="187036" y="228019"/>
                </a:cubicBezTo>
                <a:cubicBezTo>
                  <a:pt x="193963" y="248801"/>
                  <a:pt x="207818" y="268459"/>
                  <a:pt x="207818" y="290365"/>
                </a:cubicBezTo>
                <a:cubicBezTo>
                  <a:pt x="207818" y="312271"/>
                  <a:pt x="208942" y="352710"/>
                  <a:pt x="187036" y="352710"/>
                </a:cubicBezTo>
                <a:cubicBezTo>
                  <a:pt x="165130" y="352710"/>
                  <a:pt x="176051" y="309958"/>
                  <a:pt x="166254" y="290365"/>
                </a:cubicBezTo>
                <a:cubicBezTo>
                  <a:pt x="155084" y="268025"/>
                  <a:pt x="138545" y="248801"/>
                  <a:pt x="124691" y="228019"/>
                </a:cubicBezTo>
                <a:cubicBezTo>
                  <a:pt x="110836" y="248801"/>
                  <a:pt x="77709" y="265983"/>
                  <a:pt x="83127" y="290365"/>
                </a:cubicBezTo>
                <a:cubicBezTo>
                  <a:pt x="109805" y="410416"/>
                  <a:pt x="243727" y="440878"/>
                  <a:pt x="103909" y="394274"/>
                </a:cubicBezTo>
                <a:cubicBezTo>
                  <a:pt x="8631" y="251356"/>
                  <a:pt x="36579" y="316973"/>
                  <a:pt x="0" y="207237"/>
                </a:cubicBezTo>
                <a:cubicBezTo>
                  <a:pt x="6927" y="186455"/>
                  <a:pt x="10985" y="164485"/>
                  <a:pt x="20782" y="144892"/>
                </a:cubicBezTo>
                <a:cubicBezTo>
                  <a:pt x="93228" y="0"/>
                  <a:pt x="127159" y="87176"/>
                  <a:pt x="353291" y="103328"/>
                </a:cubicBezTo>
                <a:cubicBezTo>
                  <a:pt x="343710" y="170397"/>
                  <a:pt x="332439" y="311250"/>
                  <a:pt x="290945" y="373492"/>
                </a:cubicBezTo>
                <a:cubicBezTo>
                  <a:pt x="277091" y="394274"/>
                  <a:pt x="268885" y="420234"/>
                  <a:pt x="249382" y="435837"/>
                </a:cubicBezTo>
                <a:cubicBezTo>
                  <a:pt x="232276" y="449522"/>
                  <a:pt x="187036" y="456619"/>
                  <a:pt x="187036" y="456619"/>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74" name="Freeform 73"/>
          <p:cNvSpPr/>
          <p:nvPr/>
        </p:nvSpPr>
        <p:spPr>
          <a:xfrm>
            <a:off x="7153275" y="3295650"/>
            <a:ext cx="339725" cy="581025"/>
          </a:xfrm>
          <a:custGeom>
            <a:avLst/>
            <a:gdLst>
              <a:gd name="connsiteX0" fmla="*/ 166254 w 353291"/>
              <a:gd name="connsiteY0" fmla="*/ 352710 h 852245"/>
              <a:gd name="connsiteX1" fmla="*/ 187036 w 353291"/>
              <a:gd name="connsiteY1" fmla="*/ 830692 h 852245"/>
              <a:gd name="connsiteX2" fmla="*/ 249382 w 353291"/>
              <a:gd name="connsiteY2" fmla="*/ 809910 h 852245"/>
              <a:gd name="connsiteX3" fmla="*/ 207818 w 353291"/>
              <a:gd name="connsiteY3" fmla="*/ 394274 h 852245"/>
              <a:gd name="connsiteX4" fmla="*/ 249382 w 353291"/>
              <a:gd name="connsiteY4" fmla="*/ 331928 h 852245"/>
              <a:gd name="connsiteX5" fmla="*/ 187036 w 353291"/>
              <a:gd name="connsiteY5" fmla="*/ 228019 h 852245"/>
              <a:gd name="connsiteX6" fmla="*/ 207818 w 353291"/>
              <a:gd name="connsiteY6" fmla="*/ 290365 h 852245"/>
              <a:gd name="connsiteX7" fmla="*/ 187036 w 353291"/>
              <a:gd name="connsiteY7" fmla="*/ 352710 h 852245"/>
              <a:gd name="connsiteX8" fmla="*/ 166254 w 353291"/>
              <a:gd name="connsiteY8" fmla="*/ 290365 h 852245"/>
              <a:gd name="connsiteX9" fmla="*/ 124691 w 353291"/>
              <a:gd name="connsiteY9" fmla="*/ 228019 h 852245"/>
              <a:gd name="connsiteX10" fmla="*/ 83127 w 353291"/>
              <a:gd name="connsiteY10" fmla="*/ 290365 h 852245"/>
              <a:gd name="connsiteX11" fmla="*/ 103909 w 353291"/>
              <a:gd name="connsiteY11" fmla="*/ 394274 h 852245"/>
              <a:gd name="connsiteX12" fmla="*/ 0 w 353291"/>
              <a:gd name="connsiteY12" fmla="*/ 207237 h 852245"/>
              <a:gd name="connsiteX13" fmla="*/ 20782 w 353291"/>
              <a:gd name="connsiteY13" fmla="*/ 144892 h 852245"/>
              <a:gd name="connsiteX14" fmla="*/ 353291 w 353291"/>
              <a:gd name="connsiteY14" fmla="*/ 103328 h 852245"/>
              <a:gd name="connsiteX15" fmla="*/ 290945 w 353291"/>
              <a:gd name="connsiteY15" fmla="*/ 373492 h 852245"/>
              <a:gd name="connsiteX16" fmla="*/ 249382 w 353291"/>
              <a:gd name="connsiteY16" fmla="*/ 435837 h 852245"/>
              <a:gd name="connsiteX17" fmla="*/ 187036 w 353291"/>
              <a:gd name="connsiteY17" fmla="*/ 456619 h 852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53291" h="852245">
                <a:moveTo>
                  <a:pt x="166254" y="352710"/>
                </a:moveTo>
                <a:cubicBezTo>
                  <a:pt x="173181" y="512037"/>
                  <a:pt x="158507" y="673787"/>
                  <a:pt x="187036" y="830692"/>
                </a:cubicBezTo>
                <a:cubicBezTo>
                  <a:pt x="190955" y="852245"/>
                  <a:pt x="246963" y="831682"/>
                  <a:pt x="249382" y="809910"/>
                </a:cubicBezTo>
                <a:cubicBezTo>
                  <a:pt x="275129" y="578193"/>
                  <a:pt x="257026" y="541896"/>
                  <a:pt x="207818" y="394274"/>
                </a:cubicBezTo>
                <a:cubicBezTo>
                  <a:pt x="221673" y="373492"/>
                  <a:pt x="247121" y="356802"/>
                  <a:pt x="249382" y="331928"/>
                </a:cubicBezTo>
                <a:cubicBezTo>
                  <a:pt x="273262" y="69252"/>
                  <a:pt x="238221" y="151243"/>
                  <a:pt x="187036" y="228019"/>
                </a:cubicBezTo>
                <a:cubicBezTo>
                  <a:pt x="193963" y="248801"/>
                  <a:pt x="207818" y="268459"/>
                  <a:pt x="207818" y="290365"/>
                </a:cubicBezTo>
                <a:cubicBezTo>
                  <a:pt x="207818" y="312271"/>
                  <a:pt x="208942" y="352710"/>
                  <a:pt x="187036" y="352710"/>
                </a:cubicBezTo>
                <a:cubicBezTo>
                  <a:pt x="165130" y="352710"/>
                  <a:pt x="176051" y="309958"/>
                  <a:pt x="166254" y="290365"/>
                </a:cubicBezTo>
                <a:cubicBezTo>
                  <a:pt x="155084" y="268025"/>
                  <a:pt x="138545" y="248801"/>
                  <a:pt x="124691" y="228019"/>
                </a:cubicBezTo>
                <a:cubicBezTo>
                  <a:pt x="110836" y="248801"/>
                  <a:pt x="77709" y="265983"/>
                  <a:pt x="83127" y="290365"/>
                </a:cubicBezTo>
                <a:cubicBezTo>
                  <a:pt x="109805" y="410416"/>
                  <a:pt x="243727" y="440878"/>
                  <a:pt x="103909" y="394274"/>
                </a:cubicBezTo>
                <a:cubicBezTo>
                  <a:pt x="8631" y="251356"/>
                  <a:pt x="36579" y="316973"/>
                  <a:pt x="0" y="207237"/>
                </a:cubicBezTo>
                <a:cubicBezTo>
                  <a:pt x="6927" y="186455"/>
                  <a:pt x="10985" y="164485"/>
                  <a:pt x="20782" y="144892"/>
                </a:cubicBezTo>
                <a:cubicBezTo>
                  <a:pt x="93228" y="0"/>
                  <a:pt x="127159" y="87176"/>
                  <a:pt x="353291" y="103328"/>
                </a:cubicBezTo>
                <a:cubicBezTo>
                  <a:pt x="343710" y="170397"/>
                  <a:pt x="332439" y="311250"/>
                  <a:pt x="290945" y="373492"/>
                </a:cubicBezTo>
                <a:cubicBezTo>
                  <a:pt x="277091" y="394274"/>
                  <a:pt x="268885" y="420234"/>
                  <a:pt x="249382" y="435837"/>
                </a:cubicBezTo>
                <a:cubicBezTo>
                  <a:pt x="232276" y="449522"/>
                  <a:pt x="187036" y="456619"/>
                  <a:pt x="187036" y="456619"/>
                </a:cubicBez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56" name="Freeform 55"/>
          <p:cNvSpPr/>
          <p:nvPr/>
        </p:nvSpPr>
        <p:spPr>
          <a:xfrm>
            <a:off x="1676400" y="2209801"/>
            <a:ext cx="533400" cy="533400"/>
          </a:xfrm>
          <a:custGeom>
            <a:avLst/>
            <a:gdLst>
              <a:gd name="connsiteX0" fmla="*/ 374454 w 644910"/>
              <a:gd name="connsiteY0" fmla="*/ 0 h 761143"/>
              <a:gd name="connsiteX1" fmla="*/ 322938 w 644910"/>
              <a:gd name="connsiteY1" fmla="*/ 90152 h 761143"/>
              <a:gd name="connsiteX2" fmla="*/ 284302 w 644910"/>
              <a:gd name="connsiteY2" fmla="*/ 115910 h 761143"/>
              <a:gd name="connsiteX3" fmla="*/ 194150 w 644910"/>
              <a:gd name="connsiteY3" fmla="*/ 231820 h 761143"/>
              <a:gd name="connsiteX4" fmla="*/ 129755 w 644910"/>
              <a:gd name="connsiteY4" fmla="*/ 296214 h 761143"/>
              <a:gd name="connsiteX5" fmla="*/ 65361 w 644910"/>
              <a:gd name="connsiteY5" fmla="*/ 373487 h 761143"/>
              <a:gd name="connsiteX6" fmla="*/ 52482 w 644910"/>
              <a:gd name="connsiteY6" fmla="*/ 412124 h 761143"/>
              <a:gd name="connsiteX7" fmla="*/ 13845 w 644910"/>
              <a:gd name="connsiteY7" fmla="*/ 437882 h 761143"/>
              <a:gd name="connsiteX8" fmla="*/ 78240 w 644910"/>
              <a:gd name="connsiteY8" fmla="*/ 425003 h 761143"/>
              <a:gd name="connsiteX9" fmla="*/ 232786 w 644910"/>
              <a:gd name="connsiteY9" fmla="*/ 399245 h 761143"/>
              <a:gd name="connsiteX10" fmla="*/ 644910 w 644910"/>
              <a:gd name="connsiteY10" fmla="*/ 347730 h 761143"/>
              <a:gd name="connsiteX11" fmla="*/ 529000 w 644910"/>
              <a:gd name="connsiteY11" fmla="*/ 244699 h 761143"/>
              <a:gd name="connsiteX12" fmla="*/ 503242 w 644910"/>
              <a:gd name="connsiteY12" fmla="*/ 206062 h 761143"/>
              <a:gd name="connsiteX13" fmla="*/ 425969 w 644910"/>
              <a:gd name="connsiteY13" fmla="*/ 154547 h 761143"/>
              <a:gd name="connsiteX14" fmla="*/ 335817 w 644910"/>
              <a:gd name="connsiteY14" fmla="*/ 64395 h 761143"/>
              <a:gd name="connsiteX15" fmla="*/ 297181 w 644910"/>
              <a:gd name="connsiteY15" fmla="*/ 77273 h 761143"/>
              <a:gd name="connsiteX16" fmla="*/ 207028 w 644910"/>
              <a:gd name="connsiteY16" fmla="*/ 193183 h 761143"/>
              <a:gd name="connsiteX17" fmla="*/ 181271 w 644910"/>
              <a:gd name="connsiteY17" fmla="*/ 231820 h 761143"/>
              <a:gd name="connsiteX18" fmla="*/ 142634 w 644910"/>
              <a:gd name="connsiteY18" fmla="*/ 244699 h 761143"/>
              <a:gd name="connsiteX19" fmla="*/ 116876 w 644910"/>
              <a:gd name="connsiteY19" fmla="*/ 283335 h 761143"/>
              <a:gd name="connsiteX20" fmla="*/ 78240 w 644910"/>
              <a:gd name="connsiteY20" fmla="*/ 309093 h 761143"/>
              <a:gd name="connsiteX21" fmla="*/ 52482 w 644910"/>
              <a:gd name="connsiteY21" fmla="*/ 386366 h 761143"/>
              <a:gd name="connsiteX22" fmla="*/ 39603 w 644910"/>
              <a:gd name="connsiteY22" fmla="*/ 425003 h 761143"/>
              <a:gd name="connsiteX23" fmla="*/ 245665 w 644910"/>
              <a:gd name="connsiteY23" fmla="*/ 631065 h 761143"/>
              <a:gd name="connsiteX24" fmla="*/ 232786 w 644910"/>
              <a:gd name="connsiteY24" fmla="*/ 669702 h 761143"/>
              <a:gd name="connsiteX25" fmla="*/ 245665 w 644910"/>
              <a:gd name="connsiteY25" fmla="*/ 746975 h 761143"/>
              <a:gd name="connsiteX26" fmla="*/ 425969 w 644910"/>
              <a:gd name="connsiteY26" fmla="*/ 721217 h 761143"/>
              <a:gd name="connsiteX27" fmla="*/ 541879 w 644910"/>
              <a:gd name="connsiteY27" fmla="*/ 656823 h 761143"/>
              <a:gd name="connsiteX28" fmla="*/ 567637 w 644910"/>
              <a:gd name="connsiteY28" fmla="*/ 618186 h 761143"/>
              <a:gd name="connsiteX29" fmla="*/ 541879 w 644910"/>
              <a:gd name="connsiteY29" fmla="*/ 540913 h 761143"/>
              <a:gd name="connsiteX30" fmla="*/ 529000 w 644910"/>
              <a:gd name="connsiteY30" fmla="*/ 502276 h 761143"/>
              <a:gd name="connsiteX31" fmla="*/ 516121 w 644910"/>
              <a:gd name="connsiteY31" fmla="*/ 463640 h 761143"/>
              <a:gd name="connsiteX32" fmla="*/ 503242 w 644910"/>
              <a:gd name="connsiteY32" fmla="*/ 425003 h 761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44910" h="761143">
                <a:moveTo>
                  <a:pt x="374454" y="0"/>
                </a:moveTo>
                <a:cubicBezTo>
                  <a:pt x="364352" y="20205"/>
                  <a:pt x="341143" y="71947"/>
                  <a:pt x="322938" y="90152"/>
                </a:cubicBezTo>
                <a:cubicBezTo>
                  <a:pt x="311993" y="101097"/>
                  <a:pt x="297181" y="107324"/>
                  <a:pt x="284302" y="115910"/>
                </a:cubicBezTo>
                <a:cubicBezTo>
                  <a:pt x="249112" y="221480"/>
                  <a:pt x="309980" y="58075"/>
                  <a:pt x="194150" y="231820"/>
                </a:cubicBezTo>
                <a:cubicBezTo>
                  <a:pt x="146925" y="302657"/>
                  <a:pt x="194152" y="242550"/>
                  <a:pt x="129755" y="296214"/>
                </a:cubicBezTo>
                <a:cubicBezTo>
                  <a:pt x="92572" y="327200"/>
                  <a:pt x="90686" y="335500"/>
                  <a:pt x="65361" y="373487"/>
                </a:cubicBezTo>
                <a:cubicBezTo>
                  <a:pt x="61068" y="386366"/>
                  <a:pt x="60963" y="401523"/>
                  <a:pt x="52482" y="412124"/>
                </a:cubicBezTo>
                <a:cubicBezTo>
                  <a:pt x="42813" y="424211"/>
                  <a:pt x="0" y="430960"/>
                  <a:pt x="13845" y="437882"/>
                </a:cubicBezTo>
                <a:cubicBezTo>
                  <a:pt x="33424" y="447672"/>
                  <a:pt x="56683" y="428807"/>
                  <a:pt x="78240" y="425003"/>
                </a:cubicBezTo>
                <a:cubicBezTo>
                  <a:pt x="129671" y="415927"/>
                  <a:pt x="182119" y="411912"/>
                  <a:pt x="232786" y="399245"/>
                </a:cubicBezTo>
                <a:cubicBezTo>
                  <a:pt x="436118" y="348411"/>
                  <a:pt x="300539" y="376427"/>
                  <a:pt x="644910" y="347730"/>
                </a:cubicBezTo>
                <a:cubicBezTo>
                  <a:pt x="598456" y="316760"/>
                  <a:pt x="564287" y="297630"/>
                  <a:pt x="529000" y="244699"/>
                </a:cubicBezTo>
                <a:cubicBezTo>
                  <a:pt x="520414" y="231820"/>
                  <a:pt x="514891" y="216255"/>
                  <a:pt x="503242" y="206062"/>
                </a:cubicBezTo>
                <a:cubicBezTo>
                  <a:pt x="479945" y="185677"/>
                  <a:pt x="425969" y="154547"/>
                  <a:pt x="425969" y="154547"/>
                </a:cubicBezTo>
                <a:cubicBezTo>
                  <a:pt x="366924" y="65977"/>
                  <a:pt x="403823" y="87062"/>
                  <a:pt x="335817" y="64395"/>
                </a:cubicBezTo>
                <a:cubicBezTo>
                  <a:pt x="322938" y="68688"/>
                  <a:pt x="308476" y="69743"/>
                  <a:pt x="297181" y="77273"/>
                </a:cubicBezTo>
                <a:cubicBezTo>
                  <a:pt x="260866" y="101483"/>
                  <a:pt x="227495" y="162482"/>
                  <a:pt x="207028" y="193183"/>
                </a:cubicBezTo>
                <a:cubicBezTo>
                  <a:pt x="198442" y="206062"/>
                  <a:pt x="195955" y="226925"/>
                  <a:pt x="181271" y="231820"/>
                </a:cubicBezTo>
                <a:lnTo>
                  <a:pt x="142634" y="244699"/>
                </a:lnTo>
                <a:cubicBezTo>
                  <a:pt x="134048" y="257578"/>
                  <a:pt x="127821" y="272390"/>
                  <a:pt x="116876" y="283335"/>
                </a:cubicBezTo>
                <a:cubicBezTo>
                  <a:pt x="105931" y="294280"/>
                  <a:pt x="86443" y="295967"/>
                  <a:pt x="78240" y="309093"/>
                </a:cubicBezTo>
                <a:cubicBezTo>
                  <a:pt x="63850" y="332117"/>
                  <a:pt x="61068" y="360608"/>
                  <a:pt x="52482" y="386366"/>
                </a:cubicBezTo>
                <a:lnTo>
                  <a:pt x="39603" y="425003"/>
                </a:lnTo>
                <a:cubicBezTo>
                  <a:pt x="309658" y="440889"/>
                  <a:pt x="275158" y="365629"/>
                  <a:pt x="245665" y="631065"/>
                </a:cubicBezTo>
                <a:cubicBezTo>
                  <a:pt x="244166" y="644558"/>
                  <a:pt x="237079" y="656823"/>
                  <a:pt x="232786" y="669702"/>
                </a:cubicBezTo>
                <a:cubicBezTo>
                  <a:pt x="237079" y="695460"/>
                  <a:pt x="221893" y="736169"/>
                  <a:pt x="245665" y="746975"/>
                </a:cubicBezTo>
                <a:cubicBezTo>
                  <a:pt x="276835" y="761143"/>
                  <a:pt x="379873" y="732741"/>
                  <a:pt x="425969" y="721217"/>
                </a:cubicBezTo>
                <a:cubicBezTo>
                  <a:pt x="514538" y="662172"/>
                  <a:pt x="473874" y="679491"/>
                  <a:pt x="541879" y="656823"/>
                </a:cubicBezTo>
                <a:cubicBezTo>
                  <a:pt x="550465" y="643944"/>
                  <a:pt x="567637" y="633665"/>
                  <a:pt x="567637" y="618186"/>
                </a:cubicBezTo>
                <a:cubicBezTo>
                  <a:pt x="567637" y="591035"/>
                  <a:pt x="550465" y="566671"/>
                  <a:pt x="541879" y="540913"/>
                </a:cubicBezTo>
                <a:lnTo>
                  <a:pt x="529000" y="502276"/>
                </a:lnTo>
                <a:lnTo>
                  <a:pt x="516121" y="463640"/>
                </a:lnTo>
                <a:lnTo>
                  <a:pt x="503242" y="425003"/>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458200" cy="6172200"/>
          </a:xfrm>
        </p:spPr>
        <p:txBody>
          <a:bodyPr>
            <a:normAutofit/>
          </a:bodyPr>
          <a:lstStyle/>
          <a:p>
            <a:pPr marL="176213" indent="-176213" algn="just"/>
            <a:r>
              <a:rPr lang="en-US" sz="2400" dirty="0" smtClean="0"/>
              <a:t>The next step is to look at what makes people vulnerable to specific hazards and to determine who these vulnerable people and elements are.</a:t>
            </a:r>
          </a:p>
          <a:p>
            <a:pPr marL="176213" indent="-176213" algn="just"/>
            <a:r>
              <a:rPr lang="en-US" sz="2400" dirty="0" smtClean="0"/>
              <a:t>This can be done in a participatory session where community member's work on a tool called a Vulnerability Triangle.</a:t>
            </a:r>
          </a:p>
          <a:p>
            <a:r>
              <a:rPr lang="en-US" sz="2800" b="1" dirty="0" smtClean="0"/>
              <a:t>Questions: </a:t>
            </a:r>
            <a:endParaRPr lang="en-US" sz="2400" dirty="0" smtClean="0"/>
          </a:p>
          <a:p>
            <a:pPr marL="638175" lvl="1" indent="-461963" algn="just">
              <a:buFont typeface="Wingdings" pitchFamily="2" charset="2"/>
              <a:buChar char="v"/>
            </a:pPr>
            <a:r>
              <a:rPr lang="en-US" sz="2400" dirty="0" smtClean="0"/>
              <a:t>Who are most vulnerable to drought? </a:t>
            </a:r>
          </a:p>
          <a:p>
            <a:pPr marL="638175" lvl="1" indent="-461963" algn="just">
              <a:buFont typeface="Wingdings" pitchFamily="2" charset="2"/>
              <a:buChar char="v"/>
            </a:pPr>
            <a:r>
              <a:rPr lang="en-US" sz="2400" dirty="0" smtClean="0"/>
              <a:t>From the figure given above, it is possible to observe that children are more vulnerable to drought, followed by the elderly, women and men in the order of mention. </a:t>
            </a:r>
          </a:p>
          <a:p>
            <a:pPr marL="638175" lvl="1" indent="-461963" algn="just">
              <a:buFont typeface="Wingdings" pitchFamily="2" charset="2"/>
              <a:buChar char="v"/>
            </a:pPr>
            <a:r>
              <a:rPr lang="en-US" sz="2400" dirty="0" smtClean="0"/>
              <a:t>How many are those who are most affected by the disaster or what proportion does each category make?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pPr algn="l"/>
            <a:r>
              <a:rPr lang="en-US" sz="2800" b="1" dirty="0" smtClean="0"/>
              <a:t>Vulnerability Triangle/pie-chart</a:t>
            </a:r>
            <a:endParaRPr lang="en-US" sz="2800" b="1" dirty="0"/>
          </a:p>
        </p:txBody>
      </p:sp>
      <p:pic>
        <p:nvPicPr>
          <p:cNvPr id="131073" name="Picture 1"/>
          <p:cNvPicPr>
            <a:picLocks noChangeAspect="1" noChangeArrowheads="1"/>
          </p:cNvPicPr>
          <p:nvPr/>
        </p:nvPicPr>
        <p:blipFill>
          <a:blip r:embed="rId3" cstate="print"/>
          <a:srcRect/>
          <a:stretch>
            <a:fillRect/>
          </a:stretch>
        </p:blipFill>
        <p:spPr bwMode="auto">
          <a:xfrm>
            <a:off x="609600" y="762000"/>
            <a:ext cx="7848600" cy="556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Title 1"/>
          <p:cNvSpPr>
            <a:spLocks noGrp="1"/>
          </p:cNvSpPr>
          <p:nvPr>
            <p:ph type="title"/>
          </p:nvPr>
        </p:nvSpPr>
        <p:spPr>
          <a:xfrm>
            <a:off x="457200" y="304800"/>
            <a:ext cx="7543800" cy="381000"/>
          </a:xfrm>
        </p:spPr>
        <p:txBody>
          <a:bodyPr>
            <a:normAutofit fontScale="90000"/>
          </a:bodyPr>
          <a:lstStyle/>
          <a:p>
            <a:pPr algn="just"/>
            <a:r>
              <a:rPr lang="en-US" sz="2400" b="1" dirty="0" smtClean="0"/>
              <a:t>Vulnerability Assessment</a:t>
            </a:r>
            <a:endParaRPr lang="en-US" sz="2800" dirty="0" smtClean="0"/>
          </a:p>
        </p:txBody>
      </p:sp>
      <p:sp>
        <p:nvSpPr>
          <p:cNvPr id="190467" name="Content Placeholder 2"/>
          <p:cNvSpPr>
            <a:spLocks noGrp="1"/>
          </p:cNvSpPr>
          <p:nvPr>
            <p:ph idx="1"/>
          </p:nvPr>
        </p:nvSpPr>
        <p:spPr>
          <a:xfrm>
            <a:off x="304800" y="762000"/>
            <a:ext cx="8458200" cy="5410200"/>
          </a:xfrm>
        </p:spPr>
        <p:txBody>
          <a:bodyPr>
            <a:normAutofit/>
          </a:bodyPr>
          <a:lstStyle/>
          <a:p>
            <a:pPr marL="176213" indent="-176213" algn="just"/>
            <a:r>
              <a:rPr lang="en-US" sz="2400" b="1" dirty="0" smtClean="0"/>
              <a:t>TRANSECT WALKS</a:t>
            </a:r>
            <a:r>
              <a:rPr lang="en-US" sz="2400" dirty="0" smtClean="0"/>
              <a:t>:  Instead of being shown the ‘best farms’ and the ‘best clinics’, plan a transect walk to provide a good picture of the area. </a:t>
            </a:r>
          </a:p>
          <a:p>
            <a:pPr marL="176213" indent="-176213" algn="just"/>
            <a:r>
              <a:rPr lang="en-US" sz="2400" dirty="0" smtClean="0"/>
              <a:t>Walk though the community with key informants, observing, listening and asking. The questions could be open-ended.</a:t>
            </a:r>
          </a:p>
          <a:p>
            <a:pPr marL="176213" indent="-176213" algn="just"/>
            <a:r>
              <a:rPr lang="en-US" sz="2400" dirty="0" smtClean="0"/>
              <a:t>It is important to have a clear idea about what we are looking for so we can make sense of the answers</a:t>
            </a:r>
          </a:p>
          <a:p>
            <a:pPr marL="176213" indent="-176213" algn="just"/>
            <a:r>
              <a:rPr lang="en-US" sz="2400" dirty="0" smtClean="0"/>
              <a:t>Try walking in a fairly straight line through the area, making a careful note of whatever is relevant, </a:t>
            </a:r>
            <a:r>
              <a:rPr lang="en-US" sz="2400" dirty="0" err="1" smtClean="0"/>
              <a:t>e.g</a:t>
            </a:r>
            <a:r>
              <a:rPr lang="en-US" sz="2400" dirty="0" smtClean="0"/>
              <a:t>: the soils, agriculture, water sources and activities. </a:t>
            </a:r>
          </a:p>
          <a:p>
            <a:pPr marL="176213" indent="-176213" algn="just"/>
            <a:r>
              <a:rPr lang="en-US" sz="2400" dirty="0" smtClean="0"/>
              <a:t>Draw the findings on to a diagram like the one below.  </a:t>
            </a:r>
          </a:p>
          <a:p>
            <a:pPr algn="just"/>
            <a:endParaRPr lang="en-US" sz="2000" dirty="0" smtClean="0"/>
          </a:p>
          <a:p>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Title 1"/>
          <p:cNvSpPr>
            <a:spLocks noGrp="1"/>
          </p:cNvSpPr>
          <p:nvPr>
            <p:ph type="title"/>
          </p:nvPr>
        </p:nvSpPr>
        <p:spPr>
          <a:xfrm>
            <a:off x="500063" y="357189"/>
            <a:ext cx="7543800" cy="404812"/>
          </a:xfrm>
        </p:spPr>
        <p:txBody>
          <a:bodyPr>
            <a:normAutofit fontScale="90000"/>
          </a:bodyPr>
          <a:lstStyle/>
          <a:p>
            <a:pPr algn="just"/>
            <a:r>
              <a:rPr lang="en-US" sz="2400" b="1" dirty="0" smtClean="0"/>
              <a:t>Vulnerability Assessment</a:t>
            </a:r>
            <a:endParaRPr lang="en-US" sz="2400" dirty="0" smtClean="0"/>
          </a:p>
        </p:txBody>
      </p:sp>
      <p:pic>
        <p:nvPicPr>
          <p:cNvPr id="113667" name="Picture 2"/>
          <p:cNvPicPr>
            <a:picLocks noChangeAspect="1" noChangeArrowheads="1"/>
          </p:cNvPicPr>
          <p:nvPr/>
        </p:nvPicPr>
        <p:blipFill>
          <a:blip r:embed="rId3" cstate="print"/>
          <a:srcRect/>
          <a:stretch>
            <a:fillRect/>
          </a:stretch>
        </p:blipFill>
        <p:spPr bwMode="auto">
          <a:xfrm>
            <a:off x="714375" y="1928813"/>
            <a:ext cx="7500938" cy="4033837"/>
          </a:xfrm>
          <a:prstGeom prst="rect">
            <a:avLst/>
          </a:prstGeom>
          <a:ln>
            <a:headEnd/>
            <a:tailEnd/>
          </a:ln>
        </p:spPr>
        <p:style>
          <a:lnRef idx="2">
            <a:schemeClr val="dk1"/>
          </a:lnRef>
          <a:fillRef idx="1">
            <a:schemeClr val="lt1"/>
          </a:fillRef>
          <a:effectRef idx="0">
            <a:schemeClr val="dk1"/>
          </a:effectRef>
          <a:fontRef idx="minor">
            <a:schemeClr val="dk1"/>
          </a:fontRef>
        </p:style>
      </p:pic>
      <p:sp>
        <p:nvSpPr>
          <p:cNvPr id="5" name="Freeform 4"/>
          <p:cNvSpPr/>
          <p:nvPr/>
        </p:nvSpPr>
        <p:spPr>
          <a:xfrm>
            <a:off x="2224088" y="1225550"/>
            <a:ext cx="5694362" cy="1122363"/>
          </a:xfrm>
          <a:custGeom>
            <a:avLst/>
            <a:gdLst>
              <a:gd name="connsiteX0" fmla="*/ 0 w 5694218"/>
              <a:gd name="connsiteY0" fmla="*/ 1122218 h 1122218"/>
              <a:gd name="connsiteX1" fmla="*/ 228600 w 5694218"/>
              <a:gd name="connsiteY1" fmla="*/ 1101437 h 1122218"/>
              <a:gd name="connsiteX2" fmla="*/ 623454 w 5694218"/>
              <a:gd name="connsiteY2" fmla="*/ 997528 h 1122218"/>
              <a:gd name="connsiteX3" fmla="*/ 727363 w 5694218"/>
              <a:gd name="connsiteY3" fmla="*/ 976746 h 1122218"/>
              <a:gd name="connsiteX4" fmla="*/ 872836 w 5694218"/>
              <a:gd name="connsiteY4" fmla="*/ 914400 h 1122218"/>
              <a:gd name="connsiteX5" fmla="*/ 1039090 w 5694218"/>
              <a:gd name="connsiteY5" fmla="*/ 872837 h 1122218"/>
              <a:gd name="connsiteX6" fmla="*/ 1163781 w 5694218"/>
              <a:gd name="connsiteY6" fmla="*/ 810491 h 1122218"/>
              <a:gd name="connsiteX7" fmla="*/ 1226127 w 5694218"/>
              <a:gd name="connsiteY7" fmla="*/ 768928 h 1122218"/>
              <a:gd name="connsiteX8" fmla="*/ 1288472 w 5694218"/>
              <a:gd name="connsiteY8" fmla="*/ 748146 h 1122218"/>
              <a:gd name="connsiteX9" fmla="*/ 1392381 w 5694218"/>
              <a:gd name="connsiteY9" fmla="*/ 706582 h 1122218"/>
              <a:gd name="connsiteX10" fmla="*/ 1517072 w 5694218"/>
              <a:gd name="connsiteY10" fmla="*/ 685800 h 1122218"/>
              <a:gd name="connsiteX11" fmla="*/ 1641763 w 5694218"/>
              <a:gd name="connsiteY11" fmla="*/ 644237 h 1122218"/>
              <a:gd name="connsiteX12" fmla="*/ 1828800 w 5694218"/>
              <a:gd name="connsiteY12" fmla="*/ 602673 h 1122218"/>
              <a:gd name="connsiteX13" fmla="*/ 2119745 w 5694218"/>
              <a:gd name="connsiteY13" fmla="*/ 623455 h 1122218"/>
              <a:gd name="connsiteX14" fmla="*/ 2576945 w 5694218"/>
              <a:gd name="connsiteY14" fmla="*/ 581891 h 1122218"/>
              <a:gd name="connsiteX15" fmla="*/ 2722418 w 5694218"/>
              <a:gd name="connsiteY15" fmla="*/ 540328 h 1122218"/>
              <a:gd name="connsiteX16" fmla="*/ 2930236 w 5694218"/>
              <a:gd name="connsiteY16" fmla="*/ 519546 h 1122218"/>
              <a:gd name="connsiteX17" fmla="*/ 3283527 w 5694218"/>
              <a:gd name="connsiteY17" fmla="*/ 477982 h 1122218"/>
              <a:gd name="connsiteX18" fmla="*/ 3449781 w 5694218"/>
              <a:gd name="connsiteY18" fmla="*/ 457200 h 1122218"/>
              <a:gd name="connsiteX19" fmla="*/ 4364181 w 5694218"/>
              <a:gd name="connsiteY19" fmla="*/ 436418 h 1122218"/>
              <a:gd name="connsiteX20" fmla="*/ 4717472 w 5694218"/>
              <a:gd name="connsiteY20" fmla="*/ 290946 h 1122218"/>
              <a:gd name="connsiteX21" fmla="*/ 4925290 w 5694218"/>
              <a:gd name="connsiteY21" fmla="*/ 270164 h 1122218"/>
              <a:gd name="connsiteX22" fmla="*/ 5133109 w 5694218"/>
              <a:gd name="connsiteY22" fmla="*/ 187037 h 1122218"/>
              <a:gd name="connsiteX23" fmla="*/ 5195454 w 5694218"/>
              <a:gd name="connsiteY23" fmla="*/ 166255 h 1122218"/>
              <a:gd name="connsiteX24" fmla="*/ 5486400 w 5694218"/>
              <a:gd name="connsiteY24" fmla="*/ 103909 h 1122218"/>
              <a:gd name="connsiteX25" fmla="*/ 5569527 w 5694218"/>
              <a:gd name="connsiteY25" fmla="*/ 62346 h 1122218"/>
              <a:gd name="connsiteX26" fmla="*/ 5631872 w 5694218"/>
              <a:gd name="connsiteY26" fmla="*/ 41564 h 1122218"/>
              <a:gd name="connsiteX27" fmla="*/ 5694218 w 5694218"/>
              <a:gd name="connsiteY27" fmla="*/ 0 h 1122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694218" h="1122218">
                <a:moveTo>
                  <a:pt x="0" y="1122218"/>
                </a:moveTo>
                <a:cubicBezTo>
                  <a:pt x="76200" y="1115291"/>
                  <a:pt x="153127" y="1114016"/>
                  <a:pt x="228600" y="1101437"/>
                </a:cubicBezTo>
                <a:cubicBezTo>
                  <a:pt x="608341" y="1038147"/>
                  <a:pt x="379377" y="1064094"/>
                  <a:pt x="623454" y="997528"/>
                </a:cubicBezTo>
                <a:cubicBezTo>
                  <a:pt x="657532" y="988234"/>
                  <a:pt x="693095" y="985313"/>
                  <a:pt x="727363" y="976746"/>
                </a:cubicBezTo>
                <a:cubicBezTo>
                  <a:pt x="872641" y="940426"/>
                  <a:pt x="694397" y="973880"/>
                  <a:pt x="872836" y="914400"/>
                </a:cubicBezTo>
                <a:cubicBezTo>
                  <a:pt x="927028" y="896336"/>
                  <a:pt x="1039090" y="872837"/>
                  <a:pt x="1039090" y="872837"/>
                </a:cubicBezTo>
                <a:cubicBezTo>
                  <a:pt x="1217757" y="753726"/>
                  <a:pt x="991708" y="896527"/>
                  <a:pt x="1163781" y="810491"/>
                </a:cubicBezTo>
                <a:cubicBezTo>
                  <a:pt x="1186121" y="799321"/>
                  <a:pt x="1203787" y="780098"/>
                  <a:pt x="1226127" y="768928"/>
                </a:cubicBezTo>
                <a:cubicBezTo>
                  <a:pt x="1245720" y="759131"/>
                  <a:pt x="1267961" y="755838"/>
                  <a:pt x="1288472" y="748146"/>
                </a:cubicBezTo>
                <a:cubicBezTo>
                  <a:pt x="1323401" y="735047"/>
                  <a:pt x="1356391" y="716398"/>
                  <a:pt x="1392381" y="706582"/>
                </a:cubicBezTo>
                <a:cubicBezTo>
                  <a:pt x="1433033" y="695495"/>
                  <a:pt x="1476193" y="696020"/>
                  <a:pt x="1517072" y="685800"/>
                </a:cubicBezTo>
                <a:cubicBezTo>
                  <a:pt x="1559576" y="675174"/>
                  <a:pt x="1598547" y="651440"/>
                  <a:pt x="1641763" y="644237"/>
                </a:cubicBezTo>
                <a:cubicBezTo>
                  <a:pt x="1788062" y="619854"/>
                  <a:pt x="1726479" y="636780"/>
                  <a:pt x="1828800" y="602673"/>
                </a:cubicBezTo>
                <a:cubicBezTo>
                  <a:pt x="1925782" y="609600"/>
                  <a:pt x="2022554" y="626155"/>
                  <a:pt x="2119745" y="623455"/>
                </a:cubicBezTo>
                <a:cubicBezTo>
                  <a:pt x="2272714" y="619206"/>
                  <a:pt x="2424925" y="599432"/>
                  <a:pt x="2576945" y="581891"/>
                </a:cubicBezTo>
                <a:cubicBezTo>
                  <a:pt x="2860184" y="549209"/>
                  <a:pt x="2495795" y="575192"/>
                  <a:pt x="2722418" y="540328"/>
                </a:cubicBezTo>
                <a:cubicBezTo>
                  <a:pt x="2791227" y="529742"/>
                  <a:pt x="2861095" y="527680"/>
                  <a:pt x="2930236" y="519546"/>
                </a:cubicBezTo>
                <a:cubicBezTo>
                  <a:pt x="3450900" y="458291"/>
                  <a:pt x="2591675" y="547168"/>
                  <a:pt x="3283527" y="477982"/>
                </a:cubicBezTo>
                <a:cubicBezTo>
                  <a:pt x="3402499" y="398666"/>
                  <a:pt x="3282861" y="457200"/>
                  <a:pt x="3449781" y="457200"/>
                </a:cubicBezTo>
                <a:cubicBezTo>
                  <a:pt x="3754660" y="457200"/>
                  <a:pt x="4059381" y="443345"/>
                  <a:pt x="4364181" y="436418"/>
                </a:cubicBezTo>
                <a:cubicBezTo>
                  <a:pt x="4454024" y="391497"/>
                  <a:pt x="4615048" y="301188"/>
                  <a:pt x="4717472" y="290946"/>
                </a:cubicBezTo>
                <a:lnTo>
                  <a:pt x="4925290" y="270164"/>
                </a:lnTo>
                <a:cubicBezTo>
                  <a:pt x="4994563" y="242455"/>
                  <a:pt x="5062329" y="210631"/>
                  <a:pt x="5133109" y="187037"/>
                </a:cubicBezTo>
                <a:cubicBezTo>
                  <a:pt x="5153891" y="180110"/>
                  <a:pt x="5174070" y="171007"/>
                  <a:pt x="5195454" y="166255"/>
                </a:cubicBezTo>
                <a:cubicBezTo>
                  <a:pt x="5275189" y="148536"/>
                  <a:pt x="5416599" y="138809"/>
                  <a:pt x="5486400" y="103909"/>
                </a:cubicBezTo>
                <a:cubicBezTo>
                  <a:pt x="5514109" y="90055"/>
                  <a:pt x="5541052" y="74549"/>
                  <a:pt x="5569527" y="62346"/>
                </a:cubicBezTo>
                <a:cubicBezTo>
                  <a:pt x="5589662" y="53717"/>
                  <a:pt x="5612279" y="51361"/>
                  <a:pt x="5631872" y="41564"/>
                </a:cubicBezTo>
                <a:cubicBezTo>
                  <a:pt x="5654212" y="30394"/>
                  <a:pt x="5694218" y="0"/>
                  <a:pt x="5694218" y="0"/>
                </a:cubicBez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8" name="Freeform 7"/>
          <p:cNvSpPr/>
          <p:nvPr/>
        </p:nvSpPr>
        <p:spPr>
          <a:xfrm>
            <a:off x="6286500" y="1285875"/>
            <a:ext cx="273050" cy="376238"/>
          </a:xfrm>
          <a:custGeom>
            <a:avLst/>
            <a:gdLst>
              <a:gd name="connsiteX0" fmla="*/ 270164 w 490540"/>
              <a:gd name="connsiteY0" fmla="*/ 639128 h 639128"/>
              <a:gd name="connsiteX1" fmla="*/ 290945 w 490540"/>
              <a:gd name="connsiteY1" fmla="*/ 389747 h 639128"/>
              <a:gd name="connsiteX2" fmla="*/ 353291 w 490540"/>
              <a:gd name="connsiteY2" fmla="*/ 410528 h 639128"/>
              <a:gd name="connsiteX3" fmla="*/ 436418 w 490540"/>
              <a:gd name="connsiteY3" fmla="*/ 389747 h 639128"/>
              <a:gd name="connsiteX4" fmla="*/ 415636 w 490540"/>
              <a:gd name="connsiteY4" fmla="*/ 181928 h 639128"/>
              <a:gd name="connsiteX5" fmla="*/ 353291 w 490540"/>
              <a:gd name="connsiteY5" fmla="*/ 161147 h 639128"/>
              <a:gd name="connsiteX6" fmla="*/ 41564 w 490540"/>
              <a:gd name="connsiteY6" fmla="*/ 140365 h 639128"/>
              <a:gd name="connsiteX7" fmla="*/ 0 w 490540"/>
              <a:gd name="connsiteY7" fmla="*/ 265056 h 639128"/>
              <a:gd name="connsiteX8" fmla="*/ 20782 w 490540"/>
              <a:gd name="connsiteY8" fmla="*/ 327401 h 639128"/>
              <a:gd name="connsiteX9" fmla="*/ 207818 w 490540"/>
              <a:gd name="connsiteY9" fmla="*/ 410528 h 639128"/>
              <a:gd name="connsiteX10" fmla="*/ 249382 w 490540"/>
              <a:gd name="connsiteY10" fmla="*/ 452092 h 639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0540" h="639128">
                <a:moveTo>
                  <a:pt x="270164" y="639128"/>
                </a:moveTo>
                <a:cubicBezTo>
                  <a:pt x="277091" y="556001"/>
                  <a:pt x="262439" y="468140"/>
                  <a:pt x="290945" y="389747"/>
                </a:cubicBezTo>
                <a:cubicBezTo>
                  <a:pt x="298431" y="369160"/>
                  <a:pt x="331385" y="410528"/>
                  <a:pt x="353291" y="410528"/>
                </a:cubicBezTo>
                <a:cubicBezTo>
                  <a:pt x="381853" y="410528"/>
                  <a:pt x="408709" y="396674"/>
                  <a:pt x="436418" y="389747"/>
                </a:cubicBezTo>
                <a:cubicBezTo>
                  <a:pt x="448635" y="304230"/>
                  <a:pt x="490540" y="241851"/>
                  <a:pt x="415636" y="181928"/>
                </a:cubicBezTo>
                <a:cubicBezTo>
                  <a:pt x="398530" y="168244"/>
                  <a:pt x="374073" y="168074"/>
                  <a:pt x="353291" y="161147"/>
                </a:cubicBezTo>
                <a:cubicBezTo>
                  <a:pt x="308663" y="27262"/>
                  <a:pt x="322294" y="0"/>
                  <a:pt x="41564" y="140365"/>
                </a:cubicBezTo>
                <a:cubicBezTo>
                  <a:pt x="2377" y="159958"/>
                  <a:pt x="0" y="265056"/>
                  <a:pt x="0" y="265056"/>
                </a:cubicBezTo>
                <a:cubicBezTo>
                  <a:pt x="6927" y="285838"/>
                  <a:pt x="7098" y="310295"/>
                  <a:pt x="20782" y="327401"/>
                </a:cubicBezTo>
                <a:cubicBezTo>
                  <a:pt x="114637" y="444719"/>
                  <a:pt x="68104" y="270814"/>
                  <a:pt x="207818" y="410528"/>
                </a:cubicBezTo>
                <a:lnTo>
                  <a:pt x="249382" y="452092"/>
                </a:lnTo>
              </a:path>
            </a:pathLst>
          </a:cu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sp>
        <p:nvSpPr>
          <p:cNvPr id="9" name="Freeform 8"/>
          <p:cNvSpPr/>
          <p:nvPr/>
        </p:nvSpPr>
        <p:spPr>
          <a:xfrm>
            <a:off x="3214688" y="1500188"/>
            <a:ext cx="419100" cy="425450"/>
          </a:xfrm>
          <a:custGeom>
            <a:avLst/>
            <a:gdLst>
              <a:gd name="connsiteX0" fmla="*/ 270164 w 490540"/>
              <a:gd name="connsiteY0" fmla="*/ 639128 h 639128"/>
              <a:gd name="connsiteX1" fmla="*/ 290945 w 490540"/>
              <a:gd name="connsiteY1" fmla="*/ 389747 h 639128"/>
              <a:gd name="connsiteX2" fmla="*/ 353291 w 490540"/>
              <a:gd name="connsiteY2" fmla="*/ 410528 h 639128"/>
              <a:gd name="connsiteX3" fmla="*/ 436418 w 490540"/>
              <a:gd name="connsiteY3" fmla="*/ 389747 h 639128"/>
              <a:gd name="connsiteX4" fmla="*/ 415636 w 490540"/>
              <a:gd name="connsiteY4" fmla="*/ 181928 h 639128"/>
              <a:gd name="connsiteX5" fmla="*/ 353291 w 490540"/>
              <a:gd name="connsiteY5" fmla="*/ 161147 h 639128"/>
              <a:gd name="connsiteX6" fmla="*/ 41564 w 490540"/>
              <a:gd name="connsiteY6" fmla="*/ 140365 h 639128"/>
              <a:gd name="connsiteX7" fmla="*/ 0 w 490540"/>
              <a:gd name="connsiteY7" fmla="*/ 265056 h 639128"/>
              <a:gd name="connsiteX8" fmla="*/ 20782 w 490540"/>
              <a:gd name="connsiteY8" fmla="*/ 327401 h 639128"/>
              <a:gd name="connsiteX9" fmla="*/ 207818 w 490540"/>
              <a:gd name="connsiteY9" fmla="*/ 410528 h 639128"/>
              <a:gd name="connsiteX10" fmla="*/ 249382 w 490540"/>
              <a:gd name="connsiteY10" fmla="*/ 452092 h 639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0540" h="639128">
                <a:moveTo>
                  <a:pt x="270164" y="639128"/>
                </a:moveTo>
                <a:cubicBezTo>
                  <a:pt x="277091" y="556001"/>
                  <a:pt x="262439" y="468140"/>
                  <a:pt x="290945" y="389747"/>
                </a:cubicBezTo>
                <a:cubicBezTo>
                  <a:pt x="298431" y="369160"/>
                  <a:pt x="331385" y="410528"/>
                  <a:pt x="353291" y="410528"/>
                </a:cubicBezTo>
                <a:cubicBezTo>
                  <a:pt x="381853" y="410528"/>
                  <a:pt x="408709" y="396674"/>
                  <a:pt x="436418" y="389747"/>
                </a:cubicBezTo>
                <a:cubicBezTo>
                  <a:pt x="448635" y="304230"/>
                  <a:pt x="490540" y="241851"/>
                  <a:pt x="415636" y="181928"/>
                </a:cubicBezTo>
                <a:cubicBezTo>
                  <a:pt x="398530" y="168244"/>
                  <a:pt x="374073" y="168074"/>
                  <a:pt x="353291" y="161147"/>
                </a:cubicBezTo>
                <a:cubicBezTo>
                  <a:pt x="308663" y="27262"/>
                  <a:pt x="322294" y="0"/>
                  <a:pt x="41564" y="140365"/>
                </a:cubicBezTo>
                <a:cubicBezTo>
                  <a:pt x="2377" y="159958"/>
                  <a:pt x="0" y="265056"/>
                  <a:pt x="0" y="265056"/>
                </a:cubicBezTo>
                <a:cubicBezTo>
                  <a:pt x="6927" y="285838"/>
                  <a:pt x="7098" y="310295"/>
                  <a:pt x="20782" y="327401"/>
                </a:cubicBezTo>
                <a:cubicBezTo>
                  <a:pt x="114637" y="444719"/>
                  <a:pt x="68104" y="270814"/>
                  <a:pt x="207818" y="410528"/>
                </a:cubicBezTo>
                <a:lnTo>
                  <a:pt x="249382" y="452092"/>
                </a:lnTo>
              </a:path>
            </a:pathLst>
          </a:cu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sp>
        <p:nvSpPr>
          <p:cNvPr id="10" name="Freeform 9"/>
          <p:cNvSpPr/>
          <p:nvPr/>
        </p:nvSpPr>
        <p:spPr>
          <a:xfrm>
            <a:off x="3786188" y="1500188"/>
            <a:ext cx="347662" cy="354012"/>
          </a:xfrm>
          <a:custGeom>
            <a:avLst/>
            <a:gdLst>
              <a:gd name="connsiteX0" fmla="*/ 270164 w 490540"/>
              <a:gd name="connsiteY0" fmla="*/ 639128 h 639128"/>
              <a:gd name="connsiteX1" fmla="*/ 290945 w 490540"/>
              <a:gd name="connsiteY1" fmla="*/ 389747 h 639128"/>
              <a:gd name="connsiteX2" fmla="*/ 353291 w 490540"/>
              <a:gd name="connsiteY2" fmla="*/ 410528 h 639128"/>
              <a:gd name="connsiteX3" fmla="*/ 436418 w 490540"/>
              <a:gd name="connsiteY3" fmla="*/ 389747 h 639128"/>
              <a:gd name="connsiteX4" fmla="*/ 415636 w 490540"/>
              <a:gd name="connsiteY4" fmla="*/ 181928 h 639128"/>
              <a:gd name="connsiteX5" fmla="*/ 353291 w 490540"/>
              <a:gd name="connsiteY5" fmla="*/ 161147 h 639128"/>
              <a:gd name="connsiteX6" fmla="*/ 41564 w 490540"/>
              <a:gd name="connsiteY6" fmla="*/ 140365 h 639128"/>
              <a:gd name="connsiteX7" fmla="*/ 0 w 490540"/>
              <a:gd name="connsiteY7" fmla="*/ 265056 h 639128"/>
              <a:gd name="connsiteX8" fmla="*/ 20782 w 490540"/>
              <a:gd name="connsiteY8" fmla="*/ 327401 h 639128"/>
              <a:gd name="connsiteX9" fmla="*/ 207818 w 490540"/>
              <a:gd name="connsiteY9" fmla="*/ 410528 h 639128"/>
              <a:gd name="connsiteX10" fmla="*/ 249382 w 490540"/>
              <a:gd name="connsiteY10" fmla="*/ 452092 h 639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0540" h="639128">
                <a:moveTo>
                  <a:pt x="270164" y="639128"/>
                </a:moveTo>
                <a:cubicBezTo>
                  <a:pt x="277091" y="556001"/>
                  <a:pt x="262439" y="468140"/>
                  <a:pt x="290945" y="389747"/>
                </a:cubicBezTo>
                <a:cubicBezTo>
                  <a:pt x="298431" y="369160"/>
                  <a:pt x="331385" y="410528"/>
                  <a:pt x="353291" y="410528"/>
                </a:cubicBezTo>
                <a:cubicBezTo>
                  <a:pt x="381853" y="410528"/>
                  <a:pt x="408709" y="396674"/>
                  <a:pt x="436418" y="389747"/>
                </a:cubicBezTo>
                <a:cubicBezTo>
                  <a:pt x="448635" y="304230"/>
                  <a:pt x="490540" y="241851"/>
                  <a:pt x="415636" y="181928"/>
                </a:cubicBezTo>
                <a:cubicBezTo>
                  <a:pt x="398530" y="168244"/>
                  <a:pt x="374073" y="168074"/>
                  <a:pt x="353291" y="161147"/>
                </a:cubicBezTo>
                <a:cubicBezTo>
                  <a:pt x="308663" y="27262"/>
                  <a:pt x="322294" y="0"/>
                  <a:pt x="41564" y="140365"/>
                </a:cubicBezTo>
                <a:cubicBezTo>
                  <a:pt x="2377" y="159958"/>
                  <a:pt x="0" y="265056"/>
                  <a:pt x="0" y="265056"/>
                </a:cubicBezTo>
                <a:cubicBezTo>
                  <a:pt x="6927" y="285838"/>
                  <a:pt x="7098" y="310295"/>
                  <a:pt x="20782" y="327401"/>
                </a:cubicBezTo>
                <a:cubicBezTo>
                  <a:pt x="114637" y="444719"/>
                  <a:pt x="68104" y="270814"/>
                  <a:pt x="207818" y="410528"/>
                </a:cubicBezTo>
                <a:lnTo>
                  <a:pt x="249382" y="452092"/>
                </a:lnTo>
              </a:path>
            </a:pathLst>
          </a:cu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sp>
        <p:nvSpPr>
          <p:cNvPr id="11" name="Freeform 10"/>
          <p:cNvSpPr/>
          <p:nvPr/>
        </p:nvSpPr>
        <p:spPr>
          <a:xfrm>
            <a:off x="4857750" y="1357313"/>
            <a:ext cx="276225" cy="425450"/>
          </a:xfrm>
          <a:custGeom>
            <a:avLst/>
            <a:gdLst>
              <a:gd name="connsiteX0" fmla="*/ 270164 w 490540"/>
              <a:gd name="connsiteY0" fmla="*/ 639128 h 639128"/>
              <a:gd name="connsiteX1" fmla="*/ 290945 w 490540"/>
              <a:gd name="connsiteY1" fmla="*/ 389747 h 639128"/>
              <a:gd name="connsiteX2" fmla="*/ 353291 w 490540"/>
              <a:gd name="connsiteY2" fmla="*/ 410528 h 639128"/>
              <a:gd name="connsiteX3" fmla="*/ 436418 w 490540"/>
              <a:gd name="connsiteY3" fmla="*/ 389747 h 639128"/>
              <a:gd name="connsiteX4" fmla="*/ 415636 w 490540"/>
              <a:gd name="connsiteY4" fmla="*/ 181928 h 639128"/>
              <a:gd name="connsiteX5" fmla="*/ 353291 w 490540"/>
              <a:gd name="connsiteY5" fmla="*/ 161147 h 639128"/>
              <a:gd name="connsiteX6" fmla="*/ 41564 w 490540"/>
              <a:gd name="connsiteY6" fmla="*/ 140365 h 639128"/>
              <a:gd name="connsiteX7" fmla="*/ 0 w 490540"/>
              <a:gd name="connsiteY7" fmla="*/ 265056 h 639128"/>
              <a:gd name="connsiteX8" fmla="*/ 20782 w 490540"/>
              <a:gd name="connsiteY8" fmla="*/ 327401 h 639128"/>
              <a:gd name="connsiteX9" fmla="*/ 207818 w 490540"/>
              <a:gd name="connsiteY9" fmla="*/ 410528 h 639128"/>
              <a:gd name="connsiteX10" fmla="*/ 249382 w 490540"/>
              <a:gd name="connsiteY10" fmla="*/ 452092 h 639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0540" h="639128">
                <a:moveTo>
                  <a:pt x="270164" y="639128"/>
                </a:moveTo>
                <a:cubicBezTo>
                  <a:pt x="277091" y="556001"/>
                  <a:pt x="262439" y="468140"/>
                  <a:pt x="290945" y="389747"/>
                </a:cubicBezTo>
                <a:cubicBezTo>
                  <a:pt x="298431" y="369160"/>
                  <a:pt x="331385" y="410528"/>
                  <a:pt x="353291" y="410528"/>
                </a:cubicBezTo>
                <a:cubicBezTo>
                  <a:pt x="381853" y="410528"/>
                  <a:pt x="408709" y="396674"/>
                  <a:pt x="436418" y="389747"/>
                </a:cubicBezTo>
                <a:cubicBezTo>
                  <a:pt x="448635" y="304230"/>
                  <a:pt x="490540" y="241851"/>
                  <a:pt x="415636" y="181928"/>
                </a:cubicBezTo>
                <a:cubicBezTo>
                  <a:pt x="398530" y="168244"/>
                  <a:pt x="374073" y="168074"/>
                  <a:pt x="353291" y="161147"/>
                </a:cubicBezTo>
                <a:cubicBezTo>
                  <a:pt x="308663" y="27262"/>
                  <a:pt x="322294" y="0"/>
                  <a:pt x="41564" y="140365"/>
                </a:cubicBezTo>
                <a:cubicBezTo>
                  <a:pt x="2377" y="159958"/>
                  <a:pt x="0" y="265056"/>
                  <a:pt x="0" y="265056"/>
                </a:cubicBezTo>
                <a:cubicBezTo>
                  <a:pt x="6927" y="285838"/>
                  <a:pt x="7098" y="310295"/>
                  <a:pt x="20782" y="327401"/>
                </a:cubicBezTo>
                <a:cubicBezTo>
                  <a:pt x="114637" y="444719"/>
                  <a:pt x="68104" y="270814"/>
                  <a:pt x="207818" y="410528"/>
                </a:cubicBezTo>
                <a:lnTo>
                  <a:pt x="249382" y="452092"/>
                </a:lnTo>
              </a:path>
            </a:pathLst>
          </a:cu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sp>
        <p:nvSpPr>
          <p:cNvPr id="12" name="Freeform 11"/>
          <p:cNvSpPr/>
          <p:nvPr/>
        </p:nvSpPr>
        <p:spPr>
          <a:xfrm>
            <a:off x="5500688" y="1357313"/>
            <a:ext cx="276225" cy="354012"/>
          </a:xfrm>
          <a:custGeom>
            <a:avLst/>
            <a:gdLst>
              <a:gd name="connsiteX0" fmla="*/ 270164 w 490540"/>
              <a:gd name="connsiteY0" fmla="*/ 639128 h 639128"/>
              <a:gd name="connsiteX1" fmla="*/ 290945 w 490540"/>
              <a:gd name="connsiteY1" fmla="*/ 389747 h 639128"/>
              <a:gd name="connsiteX2" fmla="*/ 353291 w 490540"/>
              <a:gd name="connsiteY2" fmla="*/ 410528 h 639128"/>
              <a:gd name="connsiteX3" fmla="*/ 436418 w 490540"/>
              <a:gd name="connsiteY3" fmla="*/ 389747 h 639128"/>
              <a:gd name="connsiteX4" fmla="*/ 415636 w 490540"/>
              <a:gd name="connsiteY4" fmla="*/ 181928 h 639128"/>
              <a:gd name="connsiteX5" fmla="*/ 353291 w 490540"/>
              <a:gd name="connsiteY5" fmla="*/ 161147 h 639128"/>
              <a:gd name="connsiteX6" fmla="*/ 41564 w 490540"/>
              <a:gd name="connsiteY6" fmla="*/ 140365 h 639128"/>
              <a:gd name="connsiteX7" fmla="*/ 0 w 490540"/>
              <a:gd name="connsiteY7" fmla="*/ 265056 h 639128"/>
              <a:gd name="connsiteX8" fmla="*/ 20782 w 490540"/>
              <a:gd name="connsiteY8" fmla="*/ 327401 h 639128"/>
              <a:gd name="connsiteX9" fmla="*/ 207818 w 490540"/>
              <a:gd name="connsiteY9" fmla="*/ 410528 h 639128"/>
              <a:gd name="connsiteX10" fmla="*/ 249382 w 490540"/>
              <a:gd name="connsiteY10" fmla="*/ 452092 h 639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0540" h="639128">
                <a:moveTo>
                  <a:pt x="270164" y="639128"/>
                </a:moveTo>
                <a:cubicBezTo>
                  <a:pt x="277091" y="556001"/>
                  <a:pt x="262439" y="468140"/>
                  <a:pt x="290945" y="389747"/>
                </a:cubicBezTo>
                <a:cubicBezTo>
                  <a:pt x="298431" y="369160"/>
                  <a:pt x="331385" y="410528"/>
                  <a:pt x="353291" y="410528"/>
                </a:cubicBezTo>
                <a:cubicBezTo>
                  <a:pt x="381853" y="410528"/>
                  <a:pt x="408709" y="396674"/>
                  <a:pt x="436418" y="389747"/>
                </a:cubicBezTo>
                <a:cubicBezTo>
                  <a:pt x="448635" y="304230"/>
                  <a:pt x="490540" y="241851"/>
                  <a:pt x="415636" y="181928"/>
                </a:cubicBezTo>
                <a:cubicBezTo>
                  <a:pt x="398530" y="168244"/>
                  <a:pt x="374073" y="168074"/>
                  <a:pt x="353291" y="161147"/>
                </a:cubicBezTo>
                <a:cubicBezTo>
                  <a:pt x="308663" y="27262"/>
                  <a:pt x="322294" y="0"/>
                  <a:pt x="41564" y="140365"/>
                </a:cubicBezTo>
                <a:cubicBezTo>
                  <a:pt x="2377" y="159958"/>
                  <a:pt x="0" y="265056"/>
                  <a:pt x="0" y="265056"/>
                </a:cubicBezTo>
                <a:cubicBezTo>
                  <a:pt x="6927" y="285838"/>
                  <a:pt x="7098" y="310295"/>
                  <a:pt x="20782" y="327401"/>
                </a:cubicBezTo>
                <a:cubicBezTo>
                  <a:pt x="114637" y="444719"/>
                  <a:pt x="68104" y="270814"/>
                  <a:pt x="207818" y="410528"/>
                </a:cubicBezTo>
                <a:lnTo>
                  <a:pt x="249382" y="452092"/>
                </a:lnTo>
              </a:path>
            </a:pathLst>
          </a:cu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sp>
        <p:nvSpPr>
          <p:cNvPr id="13" name="Freeform 12"/>
          <p:cNvSpPr/>
          <p:nvPr/>
        </p:nvSpPr>
        <p:spPr>
          <a:xfrm>
            <a:off x="4500563" y="1285875"/>
            <a:ext cx="276225" cy="496888"/>
          </a:xfrm>
          <a:custGeom>
            <a:avLst/>
            <a:gdLst>
              <a:gd name="connsiteX0" fmla="*/ 270164 w 490540"/>
              <a:gd name="connsiteY0" fmla="*/ 639128 h 639128"/>
              <a:gd name="connsiteX1" fmla="*/ 290945 w 490540"/>
              <a:gd name="connsiteY1" fmla="*/ 389747 h 639128"/>
              <a:gd name="connsiteX2" fmla="*/ 353291 w 490540"/>
              <a:gd name="connsiteY2" fmla="*/ 410528 h 639128"/>
              <a:gd name="connsiteX3" fmla="*/ 436418 w 490540"/>
              <a:gd name="connsiteY3" fmla="*/ 389747 h 639128"/>
              <a:gd name="connsiteX4" fmla="*/ 415636 w 490540"/>
              <a:gd name="connsiteY4" fmla="*/ 181928 h 639128"/>
              <a:gd name="connsiteX5" fmla="*/ 353291 w 490540"/>
              <a:gd name="connsiteY5" fmla="*/ 161147 h 639128"/>
              <a:gd name="connsiteX6" fmla="*/ 41564 w 490540"/>
              <a:gd name="connsiteY6" fmla="*/ 140365 h 639128"/>
              <a:gd name="connsiteX7" fmla="*/ 0 w 490540"/>
              <a:gd name="connsiteY7" fmla="*/ 265056 h 639128"/>
              <a:gd name="connsiteX8" fmla="*/ 20782 w 490540"/>
              <a:gd name="connsiteY8" fmla="*/ 327401 h 639128"/>
              <a:gd name="connsiteX9" fmla="*/ 207818 w 490540"/>
              <a:gd name="connsiteY9" fmla="*/ 410528 h 639128"/>
              <a:gd name="connsiteX10" fmla="*/ 249382 w 490540"/>
              <a:gd name="connsiteY10" fmla="*/ 452092 h 639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0540" h="639128">
                <a:moveTo>
                  <a:pt x="270164" y="639128"/>
                </a:moveTo>
                <a:cubicBezTo>
                  <a:pt x="277091" y="556001"/>
                  <a:pt x="262439" y="468140"/>
                  <a:pt x="290945" y="389747"/>
                </a:cubicBezTo>
                <a:cubicBezTo>
                  <a:pt x="298431" y="369160"/>
                  <a:pt x="331385" y="410528"/>
                  <a:pt x="353291" y="410528"/>
                </a:cubicBezTo>
                <a:cubicBezTo>
                  <a:pt x="381853" y="410528"/>
                  <a:pt x="408709" y="396674"/>
                  <a:pt x="436418" y="389747"/>
                </a:cubicBezTo>
                <a:cubicBezTo>
                  <a:pt x="448635" y="304230"/>
                  <a:pt x="490540" y="241851"/>
                  <a:pt x="415636" y="181928"/>
                </a:cubicBezTo>
                <a:cubicBezTo>
                  <a:pt x="398530" y="168244"/>
                  <a:pt x="374073" y="168074"/>
                  <a:pt x="353291" y="161147"/>
                </a:cubicBezTo>
                <a:cubicBezTo>
                  <a:pt x="308663" y="27262"/>
                  <a:pt x="322294" y="0"/>
                  <a:pt x="41564" y="140365"/>
                </a:cubicBezTo>
                <a:cubicBezTo>
                  <a:pt x="2377" y="159958"/>
                  <a:pt x="0" y="265056"/>
                  <a:pt x="0" y="265056"/>
                </a:cubicBezTo>
                <a:cubicBezTo>
                  <a:pt x="6927" y="285838"/>
                  <a:pt x="7098" y="310295"/>
                  <a:pt x="20782" y="327401"/>
                </a:cubicBezTo>
                <a:cubicBezTo>
                  <a:pt x="114637" y="444719"/>
                  <a:pt x="68104" y="270814"/>
                  <a:pt x="207818" y="410528"/>
                </a:cubicBezTo>
                <a:lnTo>
                  <a:pt x="249382" y="452092"/>
                </a:lnTo>
              </a:path>
            </a:pathLst>
          </a:cu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sp>
        <p:nvSpPr>
          <p:cNvPr id="14" name="Freeform 13"/>
          <p:cNvSpPr/>
          <p:nvPr/>
        </p:nvSpPr>
        <p:spPr>
          <a:xfrm>
            <a:off x="2143125" y="1785938"/>
            <a:ext cx="347663" cy="496887"/>
          </a:xfrm>
          <a:custGeom>
            <a:avLst/>
            <a:gdLst>
              <a:gd name="connsiteX0" fmla="*/ 270164 w 490540"/>
              <a:gd name="connsiteY0" fmla="*/ 639128 h 639128"/>
              <a:gd name="connsiteX1" fmla="*/ 290945 w 490540"/>
              <a:gd name="connsiteY1" fmla="*/ 389747 h 639128"/>
              <a:gd name="connsiteX2" fmla="*/ 353291 w 490540"/>
              <a:gd name="connsiteY2" fmla="*/ 410528 h 639128"/>
              <a:gd name="connsiteX3" fmla="*/ 436418 w 490540"/>
              <a:gd name="connsiteY3" fmla="*/ 389747 h 639128"/>
              <a:gd name="connsiteX4" fmla="*/ 415636 w 490540"/>
              <a:gd name="connsiteY4" fmla="*/ 181928 h 639128"/>
              <a:gd name="connsiteX5" fmla="*/ 353291 w 490540"/>
              <a:gd name="connsiteY5" fmla="*/ 161147 h 639128"/>
              <a:gd name="connsiteX6" fmla="*/ 41564 w 490540"/>
              <a:gd name="connsiteY6" fmla="*/ 140365 h 639128"/>
              <a:gd name="connsiteX7" fmla="*/ 0 w 490540"/>
              <a:gd name="connsiteY7" fmla="*/ 265056 h 639128"/>
              <a:gd name="connsiteX8" fmla="*/ 20782 w 490540"/>
              <a:gd name="connsiteY8" fmla="*/ 327401 h 639128"/>
              <a:gd name="connsiteX9" fmla="*/ 207818 w 490540"/>
              <a:gd name="connsiteY9" fmla="*/ 410528 h 639128"/>
              <a:gd name="connsiteX10" fmla="*/ 249382 w 490540"/>
              <a:gd name="connsiteY10" fmla="*/ 452092 h 639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0540" h="639128">
                <a:moveTo>
                  <a:pt x="270164" y="639128"/>
                </a:moveTo>
                <a:cubicBezTo>
                  <a:pt x="277091" y="556001"/>
                  <a:pt x="262439" y="468140"/>
                  <a:pt x="290945" y="389747"/>
                </a:cubicBezTo>
                <a:cubicBezTo>
                  <a:pt x="298431" y="369160"/>
                  <a:pt x="331385" y="410528"/>
                  <a:pt x="353291" y="410528"/>
                </a:cubicBezTo>
                <a:cubicBezTo>
                  <a:pt x="381853" y="410528"/>
                  <a:pt x="408709" y="396674"/>
                  <a:pt x="436418" y="389747"/>
                </a:cubicBezTo>
                <a:cubicBezTo>
                  <a:pt x="448635" y="304230"/>
                  <a:pt x="490540" y="241851"/>
                  <a:pt x="415636" y="181928"/>
                </a:cubicBezTo>
                <a:cubicBezTo>
                  <a:pt x="398530" y="168244"/>
                  <a:pt x="374073" y="168074"/>
                  <a:pt x="353291" y="161147"/>
                </a:cubicBezTo>
                <a:cubicBezTo>
                  <a:pt x="308663" y="27262"/>
                  <a:pt x="322294" y="0"/>
                  <a:pt x="41564" y="140365"/>
                </a:cubicBezTo>
                <a:cubicBezTo>
                  <a:pt x="2377" y="159958"/>
                  <a:pt x="0" y="265056"/>
                  <a:pt x="0" y="265056"/>
                </a:cubicBezTo>
                <a:cubicBezTo>
                  <a:pt x="6927" y="285838"/>
                  <a:pt x="7098" y="310295"/>
                  <a:pt x="20782" y="327401"/>
                </a:cubicBezTo>
                <a:cubicBezTo>
                  <a:pt x="114637" y="444719"/>
                  <a:pt x="68104" y="270814"/>
                  <a:pt x="207818" y="410528"/>
                </a:cubicBezTo>
                <a:lnTo>
                  <a:pt x="249382" y="452092"/>
                </a:ln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15" name="Freeform 14"/>
          <p:cNvSpPr/>
          <p:nvPr/>
        </p:nvSpPr>
        <p:spPr>
          <a:xfrm>
            <a:off x="2571750" y="1714500"/>
            <a:ext cx="276225" cy="496888"/>
          </a:xfrm>
          <a:custGeom>
            <a:avLst/>
            <a:gdLst>
              <a:gd name="connsiteX0" fmla="*/ 270164 w 490540"/>
              <a:gd name="connsiteY0" fmla="*/ 639128 h 639128"/>
              <a:gd name="connsiteX1" fmla="*/ 290945 w 490540"/>
              <a:gd name="connsiteY1" fmla="*/ 389747 h 639128"/>
              <a:gd name="connsiteX2" fmla="*/ 353291 w 490540"/>
              <a:gd name="connsiteY2" fmla="*/ 410528 h 639128"/>
              <a:gd name="connsiteX3" fmla="*/ 436418 w 490540"/>
              <a:gd name="connsiteY3" fmla="*/ 389747 h 639128"/>
              <a:gd name="connsiteX4" fmla="*/ 415636 w 490540"/>
              <a:gd name="connsiteY4" fmla="*/ 181928 h 639128"/>
              <a:gd name="connsiteX5" fmla="*/ 353291 w 490540"/>
              <a:gd name="connsiteY5" fmla="*/ 161147 h 639128"/>
              <a:gd name="connsiteX6" fmla="*/ 41564 w 490540"/>
              <a:gd name="connsiteY6" fmla="*/ 140365 h 639128"/>
              <a:gd name="connsiteX7" fmla="*/ 0 w 490540"/>
              <a:gd name="connsiteY7" fmla="*/ 265056 h 639128"/>
              <a:gd name="connsiteX8" fmla="*/ 20782 w 490540"/>
              <a:gd name="connsiteY8" fmla="*/ 327401 h 639128"/>
              <a:gd name="connsiteX9" fmla="*/ 207818 w 490540"/>
              <a:gd name="connsiteY9" fmla="*/ 410528 h 639128"/>
              <a:gd name="connsiteX10" fmla="*/ 249382 w 490540"/>
              <a:gd name="connsiteY10" fmla="*/ 452092 h 639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0540" h="639128">
                <a:moveTo>
                  <a:pt x="270164" y="639128"/>
                </a:moveTo>
                <a:cubicBezTo>
                  <a:pt x="277091" y="556001"/>
                  <a:pt x="262439" y="468140"/>
                  <a:pt x="290945" y="389747"/>
                </a:cubicBezTo>
                <a:cubicBezTo>
                  <a:pt x="298431" y="369160"/>
                  <a:pt x="331385" y="410528"/>
                  <a:pt x="353291" y="410528"/>
                </a:cubicBezTo>
                <a:cubicBezTo>
                  <a:pt x="381853" y="410528"/>
                  <a:pt x="408709" y="396674"/>
                  <a:pt x="436418" y="389747"/>
                </a:cubicBezTo>
                <a:cubicBezTo>
                  <a:pt x="448635" y="304230"/>
                  <a:pt x="490540" y="241851"/>
                  <a:pt x="415636" y="181928"/>
                </a:cubicBezTo>
                <a:cubicBezTo>
                  <a:pt x="398530" y="168244"/>
                  <a:pt x="374073" y="168074"/>
                  <a:pt x="353291" y="161147"/>
                </a:cubicBezTo>
                <a:cubicBezTo>
                  <a:pt x="308663" y="27262"/>
                  <a:pt x="322294" y="0"/>
                  <a:pt x="41564" y="140365"/>
                </a:cubicBezTo>
                <a:cubicBezTo>
                  <a:pt x="2377" y="159958"/>
                  <a:pt x="0" y="265056"/>
                  <a:pt x="0" y="265056"/>
                </a:cubicBezTo>
                <a:cubicBezTo>
                  <a:pt x="6927" y="285838"/>
                  <a:pt x="7098" y="310295"/>
                  <a:pt x="20782" y="327401"/>
                </a:cubicBezTo>
                <a:cubicBezTo>
                  <a:pt x="114637" y="444719"/>
                  <a:pt x="68104" y="270814"/>
                  <a:pt x="207818" y="410528"/>
                </a:cubicBezTo>
                <a:lnTo>
                  <a:pt x="249382" y="452092"/>
                </a:ln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16" name="Freeform 15"/>
          <p:cNvSpPr/>
          <p:nvPr/>
        </p:nvSpPr>
        <p:spPr>
          <a:xfrm>
            <a:off x="5143500" y="1428750"/>
            <a:ext cx="292100" cy="303213"/>
          </a:xfrm>
          <a:custGeom>
            <a:avLst/>
            <a:gdLst>
              <a:gd name="connsiteX0" fmla="*/ 167379 w 770052"/>
              <a:gd name="connsiteY0" fmla="*/ 263237 h 387928"/>
              <a:gd name="connsiteX1" fmla="*/ 146597 w 770052"/>
              <a:gd name="connsiteY1" fmla="*/ 96982 h 387928"/>
              <a:gd name="connsiteX2" fmla="*/ 84252 w 770052"/>
              <a:gd name="connsiteY2" fmla="*/ 55419 h 387928"/>
              <a:gd name="connsiteX3" fmla="*/ 21906 w 770052"/>
              <a:gd name="connsiteY3" fmla="*/ 76200 h 387928"/>
              <a:gd name="connsiteX4" fmla="*/ 167379 w 770052"/>
              <a:gd name="connsiteY4" fmla="*/ 55419 h 387928"/>
              <a:gd name="connsiteX5" fmla="*/ 354415 w 770052"/>
              <a:gd name="connsiteY5" fmla="*/ 34637 h 387928"/>
              <a:gd name="connsiteX6" fmla="*/ 395979 w 770052"/>
              <a:gd name="connsiteY6" fmla="*/ 200891 h 387928"/>
              <a:gd name="connsiteX7" fmla="*/ 645361 w 770052"/>
              <a:gd name="connsiteY7" fmla="*/ 138546 h 387928"/>
              <a:gd name="connsiteX8" fmla="*/ 583015 w 770052"/>
              <a:gd name="connsiteY8" fmla="*/ 117764 h 387928"/>
              <a:gd name="connsiteX9" fmla="*/ 458325 w 770052"/>
              <a:gd name="connsiteY9" fmla="*/ 34637 h 387928"/>
              <a:gd name="connsiteX10" fmla="*/ 375197 w 770052"/>
              <a:gd name="connsiteY10" fmla="*/ 13855 h 387928"/>
              <a:gd name="connsiteX11" fmla="*/ 520670 w 770052"/>
              <a:gd name="connsiteY11" fmla="*/ 34637 h 387928"/>
              <a:gd name="connsiteX12" fmla="*/ 770052 w 770052"/>
              <a:gd name="connsiteY12" fmla="*/ 76200 h 387928"/>
              <a:gd name="connsiteX13" fmla="*/ 728488 w 770052"/>
              <a:gd name="connsiteY13" fmla="*/ 138546 h 387928"/>
              <a:gd name="connsiteX14" fmla="*/ 603797 w 770052"/>
              <a:gd name="connsiteY14" fmla="*/ 263237 h 387928"/>
              <a:gd name="connsiteX15" fmla="*/ 603797 w 770052"/>
              <a:gd name="connsiteY15" fmla="*/ 387928 h 387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70052" h="387928">
                <a:moveTo>
                  <a:pt x="167379" y="263237"/>
                </a:moveTo>
                <a:cubicBezTo>
                  <a:pt x="160452" y="207819"/>
                  <a:pt x="167339" y="148837"/>
                  <a:pt x="146597" y="96982"/>
                </a:cubicBezTo>
                <a:cubicBezTo>
                  <a:pt x="137321" y="73792"/>
                  <a:pt x="108889" y="59525"/>
                  <a:pt x="84252" y="55419"/>
                </a:cubicBezTo>
                <a:cubicBezTo>
                  <a:pt x="62644" y="51818"/>
                  <a:pt x="0" y="76200"/>
                  <a:pt x="21906" y="76200"/>
                </a:cubicBezTo>
                <a:cubicBezTo>
                  <a:pt x="70889" y="76200"/>
                  <a:pt x="118888" y="62346"/>
                  <a:pt x="167379" y="55419"/>
                </a:cubicBezTo>
                <a:cubicBezTo>
                  <a:pt x="312852" y="6928"/>
                  <a:pt x="250506" y="0"/>
                  <a:pt x="354415" y="34637"/>
                </a:cubicBezTo>
                <a:cubicBezTo>
                  <a:pt x="368270" y="90055"/>
                  <a:pt x="341787" y="218955"/>
                  <a:pt x="395979" y="200891"/>
                </a:cubicBezTo>
                <a:cubicBezTo>
                  <a:pt x="560645" y="146003"/>
                  <a:pt x="477454" y="166531"/>
                  <a:pt x="645361" y="138546"/>
                </a:cubicBezTo>
                <a:cubicBezTo>
                  <a:pt x="624579" y="131619"/>
                  <a:pt x="601242" y="129915"/>
                  <a:pt x="583015" y="117764"/>
                </a:cubicBezTo>
                <a:cubicBezTo>
                  <a:pt x="452206" y="30558"/>
                  <a:pt x="588036" y="71698"/>
                  <a:pt x="458325" y="34637"/>
                </a:cubicBezTo>
                <a:cubicBezTo>
                  <a:pt x="430862" y="26790"/>
                  <a:pt x="346635" y="13855"/>
                  <a:pt x="375197" y="13855"/>
                </a:cubicBezTo>
                <a:cubicBezTo>
                  <a:pt x="424180" y="13855"/>
                  <a:pt x="472286" y="26997"/>
                  <a:pt x="520670" y="34637"/>
                </a:cubicBezTo>
                <a:lnTo>
                  <a:pt x="770052" y="76200"/>
                </a:lnTo>
                <a:cubicBezTo>
                  <a:pt x="756197" y="96982"/>
                  <a:pt x="747676" y="122556"/>
                  <a:pt x="728488" y="138546"/>
                </a:cubicBezTo>
                <a:cubicBezTo>
                  <a:pt x="648687" y="205048"/>
                  <a:pt x="628181" y="141318"/>
                  <a:pt x="603797" y="263237"/>
                </a:cubicBezTo>
                <a:cubicBezTo>
                  <a:pt x="595646" y="303994"/>
                  <a:pt x="603797" y="346364"/>
                  <a:pt x="603797" y="387928"/>
                </a:cubicBezTo>
              </a:path>
            </a:pathLst>
          </a:cu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sp>
        <p:nvSpPr>
          <p:cNvPr id="17" name="Freeform 16"/>
          <p:cNvSpPr/>
          <p:nvPr/>
        </p:nvSpPr>
        <p:spPr>
          <a:xfrm>
            <a:off x="3643313" y="1714500"/>
            <a:ext cx="295275" cy="169863"/>
          </a:xfrm>
          <a:custGeom>
            <a:avLst/>
            <a:gdLst>
              <a:gd name="connsiteX0" fmla="*/ 167379 w 770052"/>
              <a:gd name="connsiteY0" fmla="*/ 263237 h 387928"/>
              <a:gd name="connsiteX1" fmla="*/ 146597 w 770052"/>
              <a:gd name="connsiteY1" fmla="*/ 96982 h 387928"/>
              <a:gd name="connsiteX2" fmla="*/ 84252 w 770052"/>
              <a:gd name="connsiteY2" fmla="*/ 55419 h 387928"/>
              <a:gd name="connsiteX3" fmla="*/ 21906 w 770052"/>
              <a:gd name="connsiteY3" fmla="*/ 76200 h 387928"/>
              <a:gd name="connsiteX4" fmla="*/ 167379 w 770052"/>
              <a:gd name="connsiteY4" fmla="*/ 55419 h 387928"/>
              <a:gd name="connsiteX5" fmla="*/ 354415 w 770052"/>
              <a:gd name="connsiteY5" fmla="*/ 34637 h 387928"/>
              <a:gd name="connsiteX6" fmla="*/ 395979 w 770052"/>
              <a:gd name="connsiteY6" fmla="*/ 200891 h 387928"/>
              <a:gd name="connsiteX7" fmla="*/ 645361 w 770052"/>
              <a:gd name="connsiteY7" fmla="*/ 138546 h 387928"/>
              <a:gd name="connsiteX8" fmla="*/ 583015 w 770052"/>
              <a:gd name="connsiteY8" fmla="*/ 117764 h 387928"/>
              <a:gd name="connsiteX9" fmla="*/ 458325 w 770052"/>
              <a:gd name="connsiteY9" fmla="*/ 34637 h 387928"/>
              <a:gd name="connsiteX10" fmla="*/ 375197 w 770052"/>
              <a:gd name="connsiteY10" fmla="*/ 13855 h 387928"/>
              <a:gd name="connsiteX11" fmla="*/ 520670 w 770052"/>
              <a:gd name="connsiteY11" fmla="*/ 34637 h 387928"/>
              <a:gd name="connsiteX12" fmla="*/ 770052 w 770052"/>
              <a:gd name="connsiteY12" fmla="*/ 76200 h 387928"/>
              <a:gd name="connsiteX13" fmla="*/ 728488 w 770052"/>
              <a:gd name="connsiteY13" fmla="*/ 138546 h 387928"/>
              <a:gd name="connsiteX14" fmla="*/ 603797 w 770052"/>
              <a:gd name="connsiteY14" fmla="*/ 263237 h 387928"/>
              <a:gd name="connsiteX15" fmla="*/ 603797 w 770052"/>
              <a:gd name="connsiteY15" fmla="*/ 387928 h 387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70052" h="387928">
                <a:moveTo>
                  <a:pt x="167379" y="263237"/>
                </a:moveTo>
                <a:cubicBezTo>
                  <a:pt x="160452" y="207819"/>
                  <a:pt x="167339" y="148837"/>
                  <a:pt x="146597" y="96982"/>
                </a:cubicBezTo>
                <a:cubicBezTo>
                  <a:pt x="137321" y="73792"/>
                  <a:pt x="108889" y="59525"/>
                  <a:pt x="84252" y="55419"/>
                </a:cubicBezTo>
                <a:cubicBezTo>
                  <a:pt x="62644" y="51818"/>
                  <a:pt x="0" y="76200"/>
                  <a:pt x="21906" y="76200"/>
                </a:cubicBezTo>
                <a:cubicBezTo>
                  <a:pt x="70889" y="76200"/>
                  <a:pt x="118888" y="62346"/>
                  <a:pt x="167379" y="55419"/>
                </a:cubicBezTo>
                <a:cubicBezTo>
                  <a:pt x="312852" y="6928"/>
                  <a:pt x="250506" y="0"/>
                  <a:pt x="354415" y="34637"/>
                </a:cubicBezTo>
                <a:cubicBezTo>
                  <a:pt x="368270" y="90055"/>
                  <a:pt x="341787" y="218955"/>
                  <a:pt x="395979" y="200891"/>
                </a:cubicBezTo>
                <a:cubicBezTo>
                  <a:pt x="560645" y="146003"/>
                  <a:pt x="477454" y="166531"/>
                  <a:pt x="645361" y="138546"/>
                </a:cubicBezTo>
                <a:cubicBezTo>
                  <a:pt x="624579" y="131619"/>
                  <a:pt x="601242" y="129915"/>
                  <a:pt x="583015" y="117764"/>
                </a:cubicBezTo>
                <a:cubicBezTo>
                  <a:pt x="452206" y="30558"/>
                  <a:pt x="588036" y="71698"/>
                  <a:pt x="458325" y="34637"/>
                </a:cubicBezTo>
                <a:cubicBezTo>
                  <a:pt x="430862" y="26790"/>
                  <a:pt x="346635" y="13855"/>
                  <a:pt x="375197" y="13855"/>
                </a:cubicBezTo>
                <a:cubicBezTo>
                  <a:pt x="424180" y="13855"/>
                  <a:pt x="472286" y="26997"/>
                  <a:pt x="520670" y="34637"/>
                </a:cubicBezTo>
                <a:lnTo>
                  <a:pt x="770052" y="76200"/>
                </a:lnTo>
                <a:cubicBezTo>
                  <a:pt x="756197" y="96982"/>
                  <a:pt x="747676" y="122556"/>
                  <a:pt x="728488" y="138546"/>
                </a:cubicBezTo>
                <a:cubicBezTo>
                  <a:pt x="648687" y="205048"/>
                  <a:pt x="628181" y="141318"/>
                  <a:pt x="603797" y="263237"/>
                </a:cubicBezTo>
                <a:cubicBezTo>
                  <a:pt x="595646" y="303994"/>
                  <a:pt x="603797" y="346364"/>
                  <a:pt x="603797" y="387928"/>
                </a:cubicBezTo>
              </a:path>
            </a:pathLst>
          </a:custGeom>
        </p:spPr>
        <p:style>
          <a:lnRef idx="2">
            <a:schemeClr val="dk1"/>
          </a:lnRef>
          <a:fillRef idx="0">
            <a:schemeClr val="dk1"/>
          </a:fillRef>
          <a:effectRef idx="1">
            <a:schemeClr val="dk1"/>
          </a:effectRef>
          <a:fontRef idx="minor">
            <a:schemeClr val="tx1"/>
          </a:fontRef>
        </p:style>
        <p:txBody>
          <a:bodyPr anchor="ctr"/>
          <a:lstStyle/>
          <a:p>
            <a:pPr algn="ctr">
              <a:defRPr/>
            </a:pPr>
            <a:endParaRPr lang="en-US"/>
          </a:p>
        </p:txBody>
      </p:sp>
      <p:sp>
        <p:nvSpPr>
          <p:cNvPr id="18" name="Freeform 17"/>
          <p:cNvSpPr/>
          <p:nvPr/>
        </p:nvSpPr>
        <p:spPr>
          <a:xfrm>
            <a:off x="4143375" y="1500188"/>
            <a:ext cx="363538" cy="303212"/>
          </a:xfrm>
          <a:custGeom>
            <a:avLst/>
            <a:gdLst>
              <a:gd name="connsiteX0" fmla="*/ 167379 w 770052"/>
              <a:gd name="connsiteY0" fmla="*/ 263237 h 387928"/>
              <a:gd name="connsiteX1" fmla="*/ 146597 w 770052"/>
              <a:gd name="connsiteY1" fmla="*/ 96982 h 387928"/>
              <a:gd name="connsiteX2" fmla="*/ 84252 w 770052"/>
              <a:gd name="connsiteY2" fmla="*/ 55419 h 387928"/>
              <a:gd name="connsiteX3" fmla="*/ 21906 w 770052"/>
              <a:gd name="connsiteY3" fmla="*/ 76200 h 387928"/>
              <a:gd name="connsiteX4" fmla="*/ 167379 w 770052"/>
              <a:gd name="connsiteY4" fmla="*/ 55419 h 387928"/>
              <a:gd name="connsiteX5" fmla="*/ 354415 w 770052"/>
              <a:gd name="connsiteY5" fmla="*/ 34637 h 387928"/>
              <a:gd name="connsiteX6" fmla="*/ 395979 w 770052"/>
              <a:gd name="connsiteY6" fmla="*/ 200891 h 387928"/>
              <a:gd name="connsiteX7" fmla="*/ 645361 w 770052"/>
              <a:gd name="connsiteY7" fmla="*/ 138546 h 387928"/>
              <a:gd name="connsiteX8" fmla="*/ 583015 w 770052"/>
              <a:gd name="connsiteY8" fmla="*/ 117764 h 387928"/>
              <a:gd name="connsiteX9" fmla="*/ 458325 w 770052"/>
              <a:gd name="connsiteY9" fmla="*/ 34637 h 387928"/>
              <a:gd name="connsiteX10" fmla="*/ 375197 w 770052"/>
              <a:gd name="connsiteY10" fmla="*/ 13855 h 387928"/>
              <a:gd name="connsiteX11" fmla="*/ 520670 w 770052"/>
              <a:gd name="connsiteY11" fmla="*/ 34637 h 387928"/>
              <a:gd name="connsiteX12" fmla="*/ 770052 w 770052"/>
              <a:gd name="connsiteY12" fmla="*/ 76200 h 387928"/>
              <a:gd name="connsiteX13" fmla="*/ 728488 w 770052"/>
              <a:gd name="connsiteY13" fmla="*/ 138546 h 387928"/>
              <a:gd name="connsiteX14" fmla="*/ 603797 w 770052"/>
              <a:gd name="connsiteY14" fmla="*/ 263237 h 387928"/>
              <a:gd name="connsiteX15" fmla="*/ 603797 w 770052"/>
              <a:gd name="connsiteY15" fmla="*/ 387928 h 387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70052" h="387928">
                <a:moveTo>
                  <a:pt x="167379" y="263237"/>
                </a:moveTo>
                <a:cubicBezTo>
                  <a:pt x="160452" y="207819"/>
                  <a:pt x="167339" y="148837"/>
                  <a:pt x="146597" y="96982"/>
                </a:cubicBezTo>
                <a:cubicBezTo>
                  <a:pt x="137321" y="73792"/>
                  <a:pt x="108889" y="59525"/>
                  <a:pt x="84252" y="55419"/>
                </a:cubicBezTo>
                <a:cubicBezTo>
                  <a:pt x="62644" y="51818"/>
                  <a:pt x="0" y="76200"/>
                  <a:pt x="21906" y="76200"/>
                </a:cubicBezTo>
                <a:cubicBezTo>
                  <a:pt x="70889" y="76200"/>
                  <a:pt x="118888" y="62346"/>
                  <a:pt x="167379" y="55419"/>
                </a:cubicBezTo>
                <a:cubicBezTo>
                  <a:pt x="312852" y="6928"/>
                  <a:pt x="250506" y="0"/>
                  <a:pt x="354415" y="34637"/>
                </a:cubicBezTo>
                <a:cubicBezTo>
                  <a:pt x="368270" y="90055"/>
                  <a:pt x="341787" y="218955"/>
                  <a:pt x="395979" y="200891"/>
                </a:cubicBezTo>
                <a:cubicBezTo>
                  <a:pt x="560645" y="146003"/>
                  <a:pt x="477454" y="166531"/>
                  <a:pt x="645361" y="138546"/>
                </a:cubicBezTo>
                <a:cubicBezTo>
                  <a:pt x="624579" y="131619"/>
                  <a:pt x="601242" y="129915"/>
                  <a:pt x="583015" y="117764"/>
                </a:cubicBezTo>
                <a:cubicBezTo>
                  <a:pt x="452206" y="30558"/>
                  <a:pt x="588036" y="71698"/>
                  <a:pt x="458325" y="34637"/>
                </a:cubicBezTo>
                <a:cubicBezTo>
                  <a:pt x="430862" y="26790"/>
                  <a:pt x="346635" y="13855"/>
                  <a:pt x="375197" y="13855"/>
                </a:cubicBezTo>
                <a:cubicBezTo>
                  <a:pt x="424180" y="13855"/>
                  <a:pt x="472286" y="26997"/>
                  <a:pt x="520670" y="34637"/>
                </a:cubicBezTo>
                <a:lnTo>
                  <a:pt x="770052" y="76200"/>
                </a:lnTo>
                <a:cubicBezTo>
                  <a:pt x="756197" y="96982"/>
                  <a:pt x="747676" y="122556"/>
                  <a:pt x="728488" y="138546"/>
                </a:cubicBezTo>
                <a:cubicBezTo>
                  <a:pt x="648687" y="205048"/>
                  <a:pt x="628181" y="141318"/>
                  <a:pt x="603797" y="263237"/>
                </a:cubicBezTo>
                <a:cubicBezTo>
                  <a:pt x="595646" y="303994"/>
                  <a:pt x="603797" y="346364"/>
                  <a:pt x="603797" y="387928"/>
                </a:cubicBezTo>
              </a:path>
            </a:pathLst>
          </a:cu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sp>
        <p:nvSpPr>
          <p:cNvPr id="19" name="Freeform 18"/>
          <p:cNvSpPr/>
          <p:nvPr/>
        </p:nvSpPr>
        <p:spPr>
          <a:xfrm>
            <a:off x="6950075" y="909638"/>
            <a:ext cx="1030288" cy="628650"/>
          </a:xfrm>
          <a:custGeom>
            <a:avLst/>
            <a:gdLst>
              <a:gd name="connsiteX0" fmla="*/ 322877 w 1029459"/>
              <a:gd name="connsiteY0" fmla="*/ 482103 h 627576"/>
              <a:gd name="connsiteX1" fmla="*/ 426786 w 1029459"/>
              <a:gd name="connsiteY1" fmla="*/ 336630 h 627576"/>
              <a:gd name="connsiteX2" fmla="*/ 530696 w 1029459"/>
              <a:gd name="connsiteY2" fmla="*/ 211939 h 627576"/>
              <a:gd name="connsiteX3" fmla="*/ 551477 w 1029459"/>
              <a:gd name="connsiteY3" fmla="*/ 315848 h 627576"/>
              <a:gd name="connsiteX4" fmla="*/ 572259 w 1029459"/>
              <a:gd name="connsiteY4" fmla="*/ 378194 h 627576"/>
              <a:gd name="connsiteX5" fmla="*/ 634605 w 1029459"/>
              <a:gd name="connsiteY5" fmla="*/ 398976 h 627576"/>
              <a:gd name="connsiteX6" fmla="*/ 655386 w 1029459"/>
              <a:gd name="connsiteY6" fmla="*/ 461321 h 627576"/>
              <a:gd name="connsiteX7" fmla="*/ 593041 w 1029459"/>
              <a:gd name="connsiteY7" fmla="*/ 440539 h 627576"/>
              <a:gd name="connsiteX8" fmla="*/ 613823 w 1029459"/>
              <a:gd name="connsiteY8" fmla="*/ 357412 h 627576"/>
              <a:gd name="connsiteX9" fmla="*/ 676168 w 1029459"/>
              <a:gd name="connsiteY9" fmla="*/ 232721 h 627576"/>
              <a:gd name="connsiteX10" fmla="*/ 759296 w 1029459"/>
              <a:gd name="connsiteY10" fmla="*/ 357412 h 627576"/>
              <a:gd name="connsiteX11" fmla="*/ 883986 w 1029459"/>
              <a:gd name="connsiteY11" fmla="*/ 398976 h 627576"/>
              <a:gd name="connsiteX12" fmla="*/ 821641 w 1029459"/>
              <a:gd name="connsiteY12" fmla="*/ 419757 h 627576"/>
              <a:gd name="connsiteX13" fmla="*/ 780077 w 1029459"/>
              <a:gd name="connsiteY13" fmla="*/ 357412 h 627576"/>
              <a:gd name="connsiteX14" fmla="*/ 759296 w 1029459"/>
              <a:gd name="connsiteY14" fmla="*/ 24903 h 627576"/>
              <a:gd name="connsiteX15" fmla="*/ 800859 w 1029459"/>
              <a:gd name="connsiteY15" fmla="*/ 87248 h 627576"/>
              <a:gd name="connsiteX16" fmla="*/ 863205 w 1029459"/>
              <a:gd name="connsiteY16" fmla="*/ 149594 h 627576"/>
              <a:gd name="connsiteX17" fmla="*/ 904768 w 1029459"/>
              <a:gd name="connsiteY17" fmla="*/ 211939 h 627576"/>
              <a:gd name="connsiteX18" fmla="*/ 1029459 w 1029459"/>
              <a:gd name="connsiteY18" fmla="*/ 315848 h 627576"/>
              <a:gd name="connsiteX19" fmla="*/ 925550 w 1029459"/>
              <a:gd name="connsiteY19" fmla="*/ 128812 h 627576"/>
              <a:gd name="connsiteX20" fmla="*/ 904768 w 1029459"/>
              <a:gd name="connsiteY20" fmla="*/ 66466 h 627576"/>
              <a:gd name="connsiteX21" fmla="*/ 883986 w 1029459"/>
              <a:gd name="connsiteY21" fmla="*/ 336630 h 627576"/>
              <a:gd name="connsiteX22" fmla="*/ 863205 w 1029459"/>
              <a:gd name="connsiteY22" fmla="*/ 398976 h 627576"/>
              <a:gd name="connsiteX23" fmla="*/ 738514 w 1029459"/>
              <a:gd name="connsiteY23" fmla="*/ 461321 h 627576"/>
              <a:gd name="connsiteX24" fmla="*/ 655386 w 1029459"/>
              <a:gd name="connsiteY24" fmla="*/ 502885 h 627576"/>
              <a:gd name="connsiteX25" fmla="*/ 530696 w 1029459"/>
              <a:gd name="connsiteY25" fmla="*/ 544448 h 627576"/>
              <a:gd name="connsiteX26" fmla="*/ 406005 w 1029459"/>
              <a:gd name="connsiteY26" fmla="*/ 523666 h 627576"/>
              <a:gd name="connsiteX27" fmla="*/ 385223 w 1029459"/>
              <a:gd name="connsiteY27" fmla="*/ 440539 h 627576"/>
              <a:gd name="connsiteX28" fmla="*/ 260532 w 1029459"/>
              <a:gd name="connsiteY28" fmla="*/ 378194 h 627576"/>
              <a:gd name="connsiteX29" fmla="*/ 239750 w 1029459"/>
              <a:gd name="connsiteY29" fmla="*/ 440539 h 627576"/>
              <a:gd name="connsiteX30" fmla="*/ 31932 w 1029459"/>
              <a:gd name="connsiteY30" fmla="*/ 482103 h 627576"/>
              <a:gd name="connsiteX31" fmla="*/ 31932 w 1029459"/>
              <a:gd name="connsiteY31" fmla="*/ 627576 h 627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29459" h="627576">
                <a:moveTo>
                  <a:pt x="322877" y="482103"/>
                </a:moveTo>
                <a:cubicBezTo>
                  <a:pt x="355770" y="432764"/>
                  <a:pt x="388122" y="381737"/>
                  <a:pt x="426786" y="336630"/>
                </a:cubicBezTo>
                <a:cubicBezTo>
                  <a:pt x="546799" y="196616"/>
                  <a:pt x="438831" y="349736"/>
                  <a:pt x="530696" y="211939"/>
                </a:cubicBezTo>
                <a:cubicBezTo>
                  <a:pt x="537623" y="246575"/>
                  <a:pt x="542910" y="281580"/>
                  <a:pt x="551477" y="315848"/>
                </a:cubicBezTo>
                <a:cubicBezTo>
                  <a:pt x="556790" y="337100"/>
                  <a:pt x="556769" y="362704"/>
                  <a:pt x="572259" y="378194"/>
                </a:cubicBezTo>
                <a:cubicBezTo>
                  <a:pt x="587749" y="393684"/>
                  <a:pt x="613823" y="392049"/>
                  <a:pt x="634605" y="398976"/>
                </a:cubicBezTo>
                <a:cubicBezTo>
                  <a:pt x="641532" y="419758"/>
                  <a:pt x="670876" y="445831"/>
                  <a:pt x="655386" y="461321"/>
                </a:cubicBezTo>
                <a:cubicBezTo>
                  <a:pt x="639896" y="476811"/>
                  <a:pt x="601177" y="460878"/>
                  <a:pt x="593041" y="440539"/>
                </a:cubicBezTo>
                <a:cubicBezTo>
                  <a:pt x="582434" y="414020"/>
                  <a:pt x="605976" y="384875"/>
                  <a:pt x="613823" y="357412"/>
                </a:cubicBezTo>
                <a:cubicBezTo>
                  <a:pt x="635333" y="282126"/>
                  <a:pt x="630628" y="301031"/>
                  <a:pt x="676168" y="232721"/>
                </a:cubicBezTo>
                <a:cubicBezTo>
                  <a:pt x="696853" y="315462"/>
                  <a:pt x="678567" y="321532"/>
                  <a:pt x="759296" y="357412"/>
                </a:cubicBezTo>
                <a:cubicBezTo>
                  <a:pt x="799332" y="375206"/>
                  <a:pt x="883986" y="398976"/>
                  <a:pt x="883986" y="398976"/>
                </a:cubicBezTo>
                <a:cubicBezTo>
                  <a:pt x="863204" y="405903"/>
                  <a:pt x="841980" y="427893"/>
                  <a:pt x="821641" y="419757"/>
                </a:cubicBezTo>
                <a:cubicBezTo>
                  <a:pt x="798451" y="410481"/>
                  <a:pt x="783972" y="382083"/>
                  <a:pt x="780077" y="357412"/>
                </a:cubicBezTo>
                <a:cubicBezTo>
                  <a:pt x="762757" y="247718"/>
                  <a:pt x="750779" y="135628"/>
                  <a:pt x="759296" y="24903"/>
                </a:cubicBezTo>
                <a:cubicBezTo>
                  <a:pt x="761212" y="0"/>
                  <a:pt x="784870" y="68061"/>
                  <a:pt x="800859" y="87248"/>
                </a:cubicBezTo>
                <a:cubicBezTo>
                  <a:pt x="819674" y="109826"/>
                  <a:pt x="844390" y="127016"/>
                  <a:pt x="863205" y="149594"/>
                </a:cubicBezTo>
                <a:cubicBezTo>
                  <a:pt x="879194" y="168781"/>
                  <a:pt x="888779" y="192752"/>
                  <a:pt x="904768" y="211939"/>
                </a:cubicBezTo>
                <a:cubicBezTo>
                  <a:pt x="954772" y="271944"/>
                  <a:pt x="968157" y="274980"/>
                  <a:pt x="1029459" y="315848"/>
                </a:cubicBezTo>
                <a:cubicBezTo>
                  <a:pt x="990050" y="250167"/>
                  <a:pt x="955362" y="198373"/>
                  <a:pt x="925550" y="128812"/>
                </a:cubicBezTo>
                <a:cubicBezTo>
                  <a:pt x="916921" y="108677"/>
                  <a:pt x="911695" y="87248"/>
                  <a:pt x="904768" y="66466"/>
                </a:cubicBezTo>
                <a:cubicBezTo>
                  <a:pt x="897841" y="156521"/>
                  <a:pt x="895189" y="247007"/>
                  <a:pt x="883986" y="336630"/>
                </a:cubicBezTo>
                <a:cubicBezTo>
                  <a:pt x="881269" y="358367"/>
                  <a:pt x="876890" y="381870"/>
                  <a:pt x="863205" y="398976"/>
                </a:cubicBezTo>
                <a:cubicBezTo>
                  <a:pt x="828479" y="442384"/>
                  <a:pt x="784344" y="441679"/>
                  <a:pt x="738514" y="461321"/>
                </a:cubicBezTo>
                <a:cubicBezTo>
                  <a:pt x="710039" y="473525"/>
                  <a:pt x="684150" y="491379"/>
                  <a:pt x="655386" y="502885"/>
                </a:cubicBezTo>
                <a:cubicBezTo>
                  <a:pt x="614708" y="519156"/>
                  <a:pt x="530696" y="544448"/>
                  <a:pt x="530696" y="544448"/>
                </a:cubicBezTo>
                <a:cubicBezTo>
                  <a:pt x="489132" y="537521"/>
                  <a:pt x="440293" y="548158"/>
                  <a:pt x="406005" y="523666"/>
                </a:cubicBezTo>
                <a:cubicBezTo>
                  <a:pt x="382763" y="507065"/>
                  <a:pt x="401066" y="464304"/>
                  <a:pt x="385223" y="440539"/>
                </a:cubicBezTo>
                <a:cubicBezTo>
                  <a:pt x="362203" y="406010"/>
                  <a:pt x="296095" y="390049"/>
                  <a:pt x="260532" y="378194"/>
                </a:cubicBezTo>
                <a:cubicBezTo>
                  <a:pt x="253605" y="398976"/>
                  <a:pt x="255240" y="425049"/>
                  <a:pt x="239750" y="440539"/>
                </a:cubicBezTo>
                <a:cubicBezTo>
                  <a:pt x="146423" y="533866"/>
                  <a:pt x="164458" y="330644"/>
                  <a:pt x="31932" y="482103"/>
                </a:cubicBezTo>
                <a:cubicBezTo>
                  <a:pt x="0" y="518596"/>
                  <a:pt x="31932" y="579085"/>
                  <a:pt x="31932" y="627576"/>
                </a:cubicBezTo>
              </a:path>
            </a:pathLst>
          </a:cu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Title 1"/>
          <p:cNvSpPr>
            <a:spLocks noGrp="1"/>
          </p:cNvSpPr>
          <p:nvPr>
            <p:ph type="title"/>
          </p:nvPr>
        </p:nvSpPr>
        <p:spPr>
          <a:xfrm>
            <a:off x="457200" y="228600"/>
            <a:ext cx="7543800" cy="485775"/>
          </a:xfrm>
        </p:spPr>
        <p:txBody>
          <a:bodyPr>
            <a:normAutofit fontScale="90000"/>
          </a:bodyPr>
          <a:lstStyle/>
          <a:p>
            <a:pPr algn="l"/>
            <a:r>
              <a:rPr lang="en-US" sz="2800" b="1" dirty="0" smtClean="0"/>
              <a:t>Vulnerability Assessment</a:t>
            </a:r>
            <a:endParaRPr lang="en-US" sz="2800" dirty="0" smtClean="0"/>
          </a:p>
        </p:txBody>
      </p:sp>
      <p:sp>
        <p:nvSpPr>
          <p:cNvPr id="192515" name="Content Placeholder 2"/>
          <p:cNvSpPr>
            <a:spLocks noGrp="1"/>
          </p:cNvSpPr>
          <p:nvPr>
            <p:ph idx="1"/>
          </p:nvPr>
        </p:nvSpPr>
        <p:spPr>
          <a:xfrm>
            <a:off x="304800" y="785813"/>
            <a:ext cx="8534400" cy="5538787"/>
          </a:xfrm>
        </p:spPr>
        <p:txBody>
          <a:bodyPr>
            <a:noAutofit/>
          </a:bodyPr>
          <a:lstStyle/>
          <a:p>
            <a:pPr marL="176213" indent="-176213" algn="just"/>
            <a:r>
              <a:rPr lang="en-US" sz="2000" b="1" dirty="0" smtClean="0"/>
              <a:t>SEASONAL CALENDARS:</a:t>
            </a:r>
            <a:r>
              <a:rPr lang="en-US" sz="2000" dirty="0" smtClean="0"/>
              <a:t> are used to show month by month changes of subjects like rainfall, labor, diet, sickness and prices, ask community members when their year starts, the names of the months and seasons and choose which to use. </a:t>
            </a:r>
          </a:p>
          <a:p>
            <a:pPr marL="176213" indent="-176213" algn="just"/>
            <a:r>
              <a:rPr lang="en-US" sz="2000" dirty="0" smtClean="0"/>
              <a:t>Mark the units on the ground or on paper. Using stones or beans, ask them to indicate the amount of whatever subject is being discussed. For example, allow them to place up to ten beans for each subject for each month. Encourage people to discuss until they are in agreement. Ask questions about why the numbers vary.</a:t>
            </a:r>
          </a:p>
          <a:p>
            <a:pPr marL="176213" indent="-176213" algn="just"/>
            <a:r>
              <a:rPr lang="en-US" sz="2000" b="1" dirty="0" smtClean="0"/>
              <a:t>TIMELINE</a:t>
            </a:r>
            <a:r>
              <a:rPr lang="en-US" sz="2000" dirty="0" smtClean="0"/>
              <a:t>: A timeline is used to show major local events, ecological change, disease and population trends. Agree how many years to timeline should cover. Draw a horizontal line on a large piece of paper and write the year along it. </a:t>
            </a:r>
          </a:p>
          <a:p>
            <a:pPr marL="176213" indent="-176213" algn="just"/>
            <a:r>
              <a:rPr lang="en-US" sz="2000" dirty="0" smtClean="0"/>
              <a:t>Ask community member to discuss key events and to write them in. The example below is a timeline of well-being, which is used to reflect on the well-being of the community in recent years. Events that influenced well-being are included.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Title 1"/>
          <p:cNvSpPr>
            <a:spLocks noGrp="1"/>
          </p:cNvSpPr>
          <p:nvPr>
            <p:ph type="title"/>
          </p:nvPr>
        </p:nvSpPr>
        <p:spPr>
          <a:xfrm>
            <a:off x="457200" y="228600"/>
            <a:ext cx="7543800" cy="533400"/>
          </a:xfrm>
        </p:spPr>
        <p:txBody>
          <a:bodyPr>
            <a:normAutofit fontScale="90000"/>
          </a:bodyPr>
          <a:lstStyle/>
          <a:p>
            <a:pPr algn="l"/>
            <a:r>
              <a:rPr lang="en-US" sz="3200" b="1" dirty="0" smtClean="0"/>
              <a:t>Vulnerability Assessment</a:t>
            </a:r>
            <a:endParaRPr lang="en-US" sz="3600" dirty="0" smtClean="0"/>
          </a:p>
        </p:txBody>
      </p:sp>
      <p:pic>
        <p:nvPicPr>
          <p:cNvPr id="193539" name="Picture 5"/>
          <p:cNvPicPr>
            <a:picLocks noChangeAspect="1" noChangeArrowheads="1"/>
          </p:cNvPicPr>
          <p:nvPr/>
        </p:nvPicPr>
        <p:blipFill>
          <a:blip r:embed="rId3" cstate="print"/>
          <a:srcRect/>
          <a:stretch>
            <a:fillRect/>
          </a:stretch>
        </p:blipFill>
        <p:spPr bwMode="auto">
          <a:xfrm>
            <a:off x="571500" y="857250"/>
            <a:ext cx="8143875" cy="5467350"/>
          </a:xfrm>
          <a:prstGeom prst="rect">
            <a:avLst/>
          </a:prstGeom>
          <a:noFill/>
          <a:ln w="9525">
            <a:noFill/>
            <a:miter lim="800000"/>
            <a:headEnd/>
            <a:tailEnd/>
          </a:ln>
        </p:spPr>
      </p:pic>
      <p:sp>
        <p:nvSpPr>
          <p:cNvPr id="193540" name="Rectangle 6"/>
          <p:cNvSpPr>
            <a:spLocks noChangeArrowheads="1"/>
          </p:cNvSpPr>
          <p:nvPr/>
        </p:nvSpPr>
        <p:spPr bwMode="auto">
          <a:xfrm>
            <a:off x="285750" y="1428750"/>
            <a:ext cx="363538" cy="369888"/>
          </a:xfrm>
          <a:prstGeom prst="rect">
            <a:avLst/>
          </a:prstGeom>
          <a:noFill/>
          <a:ln w="9525">
            <a:noFill/>
            <a:miter lim="800000"/>
            <a:headEnd/>
            <a:tailEnd/>
          </a:ln>
        </p:spPr>
        <p:txBody>
          <a:bodyPr wrap="none">
            <a:spAutoFit/>
          </a:bodyPr>
          <a:lstStyle/>
          <a:p>
            <a:r>
              <a:rPr lang="en-US"/>
              <a:t>G</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b="1" dirty="0" smtClean="0"/>
              <a:t>Targeting elements at risk</a:t>
            </a:r>
            <a:endParaRPr lang="en-US" sz="2800" b="1" dirty="0"/>
          </a:p>
        </p:txBody>
      </p:sp>
      <p:sp>
        <p:nvSpPr>
          <p:cNvPr id="3" name="Content Placeholder 2"/>
          <p:cNvSpPr>
            <a:spLocks noGrp="1"/>
          </p:cNvSpPr>
          <p:nvPr>
            <p:ph idx="1"/>
          </p:nvPr>
        </p:nvSpPr>
        <p:spPr>
          <a:xfrm>
            <a:off x="304800" y="762000"/>
            <a:ext cx="8534400" cy="5791200"/>
          </a:xfrm>
        </p:spPr>
        <p:txBody>
          <a:bodyPr>
            <a:normAutofit fontScale="92500"/>
          </a:bodyPr>
          <a:lstStyle/>
          <a:p>
            <a:pPr marL="176213" indent="-176213" algn="just"/>
            <a:r>
              <a:rPr lang="en-US" sz="2400" b="1" dirty="0" smtClean="0"/>
              <a:t>Purpose</a:t>
            </a:r>
            <a:endParaRPr lang="en-US" sz="2400" dirty="0" smtClean="0"/>
          </a:p>
          <a:p>
            <a:pPr marL="176213" indent="-176213" algn="just"/>
            <a:r>
              <a:rPr lang="en-US" sz="2400" dirty="0" smtClean="0"/>
              <a:t>To assist the community to target various categories and individual within the vulner­ability bracket with respect to specific hazards.</a:t>
            </a:r>
          </a:p>
          <a:p>
            <a:pPr marL="176213" indent="-176213" algn="just"/>
            <a:r>
              <a:rPr lang="en-US" sz="2400" dirty="0" smtClean="0"/>
              <a:t>To use community knowledge and resources for improved targeting.</a:t>
            </a:r>
          </a:p>
          <a:p>
            <a:pPr marL="176213" indent="-176213" algn="just"/>
            <a:r>
              <a:rPr lang="en-US" sz="2400" b="1" dirty="0" smtClean="0"/>
              <a:t>Methodology</a:t>
            </a:r>
            <a:endParaRPr lang="en-US" sz="2400" dirty="0" smtClean="0"/>
          </a:p>
          <a:p>
            <a:pPr marL="176213" indent="-176213" algn="just"/>
            <a:r>
              <a:rPr lang="en-US" sz="2400" dirty="0" smtClean="0"/>
              <a:t>Group discussions and the application of participatory tools</a:t>
            </a:r>
          </a:p>
          <a:p>
            <a:pPr marL="176213" indent="-176213" algn="just"/>
            <a:r>
              <a:rPr lang="en-US" sz="2400" b="1" dirty="0" smtClean="0"/>
              <a:t>Procedure</a:t>
            </a:r>
            <a:endParaRPr lang="en-US" sz="2400" dirty="0" smtClean="0"/>
          </a:p>
          <a:p>
            <a:pPr marL="176213" indent="-176213" algn="just"/>
            <a:r>
              <a:rPr lang="en-US" sz="2400" dirty="0" smtClean="0"/>
              <a:t>The process of targeting should be useful in assisting the community to know the particular individuals/households or elements at risk to a particular hazard. </a:t>
            </a:r>
          </a:p>
          <a:p>
            <a:pPr marL="176213" indent="-176213" algn="just"/>
            <a:r>
              <a:rPr lang="en-US" sz="2400" dirty="0" smtClean="0"/>
              <a:t>It should also be a tool to determine actual levels of vulnerability of households or individuals. </a:t>
            </a:r>
          </a:p>
          <a:p>
            <a:pPr marL="176213" indent="-176213" algn="just"/>
            <a:r>
              <a:rPr lang="en-US" sz="2400" dirty="0" smtClean="0"/>
              <a:t>This is necessary not only for deciding appropriate action, but also for directing and </a:t>
            </a:r>
            <a:r>
              <a:rPr lang="en-US" sz="2400" dirty="0" smtClean="0">
                <a:solidFill>
                  <a:srgbClr val="7030A0"/>
                </a:solidFill>
              </a:rPr>
              <a:t>apportioning</a:t>
            </a:r>
            <a:r>
              <a:rPr lang="en-US" sz="2400" dirty="0" smtClean="0"/>
              <a:t> it according to actual needs of the people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534400" cy="6019800"/>
          </a:xfrm>
        </p:spPr>
        <p:txBody>
          <a:bodyPr>
            <a:normAutofit/>
          </a:bodyPr>
          <a:lstStyle/>
          <a:p>
            <a:pPr marL="176213" indent="-176213" algn="just"/>
            <a:r>
              <a:rPr lang="en-US" sz="2400" dirty="0" smtClean="0"/>
              <a:t>The actual work of targeting will depend on various factors including the hazard being addressed, the phase of the disaster at the time of targeting and available resources to carry out the process. However, to be meaningful the process should be:</a:t>
            </a:r>
          </a:p>
          <a:p>
            <a:pPr marL="574675" lvl="1" indent="-293688" algn="just">
              <a:buFont typeface="Wingdings" pitchFamily="2" charset="2"/>
              <a:buChar char="Ø"/>
            </a:pPr>
            <a:r>
              <a:rPr lang="en-US" sz="2400" dirty="0" smtClean="0"/>
              <a:t>Undertaken through a participatory approach that ensures community involvement. Ideally, it should be community-led.</a:t>
            </a:r>
          </a:p>
          <a:p>
            <a:pPr marL="574675" lvl="1" indent="-293688" algn="just">
              <a:buFont typeface="Wingdings" pitchFamily="2" charset="2"/>
              <a:buChar char="Ø"/>
            </a:pPr>
            <a:r>
              <a:rPr lang="en-US" sz="2400" dirty="0" smtClean="0"/>
              <a:t>Easy to undertake i.e. not cumbersome and time consuming to the extent that it negates plans for swift action.</a:t>
            </a:r>
          </a:p>
          <a:p>
            <a:pPr marL="574675" lvl="1" indent="-293688" algn="just">
              <a:buFont typeface="Wingdings" pitchFamily="2" charset="2"/>
              <a:buChar char="Ø"/>
            </a:pPr>
            <a:r>
              <a:rPr lang="en-US" sz="2400" dirty="0" smtClean="0"/>
              <a:t>Possible to operate within a framework where sustainability is inbuilt.</a:t>
            </a:r>
          </a:p>
          <a:p>
            <a:pPr marL="176213" indent="-176213" algn="just"/>
            <a:r>
              <a:rPr lang="en-US" sz="2400" dirty="0" smtClean="0"/>
              <a:t>Below is an example of a participatory approach to targeting in a drought/famine situation in arid environments. The process can be undertaken through the following steps.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normAutofit fontScale="92500"/>
          </a:bodyPr>
          <a:lstStyle/>
          <a:p>
            <a:pPr marL="176213" indent="-176213" algn="just"/>
            <a:r>
              <a:rPr lang="en-US" sz="2400" b="1" dirty="0" smtClean="0"/>
              <a:t>Step 1: </a:t>
            </a:r>
            <a:r>
              <a:rPr lang="en-US" sz="2400" dirty="0" smtClean="0"/>
              <a:t>In a brainstorming session, the community discusses the </a:t>
            </a:r>
            <a:r>
              <a:rPr lang="en-US" sz="2400" dirty="0" smtClean="0">
                <a:solidFill>
                  <a:srgbClr val="7030A0"/>
                </a:solidFill>
              </a:rPr>
              <a:t>various elements or categories that are at risk.</a:t>
            </a:r>
            <a:r>
              <a:rPr lang="en-US" sz="2400" dirty="0" smtClean="0"/>
              <a:t> The outcome of this will be a broad list that includes both those that are already suffering and those that are only facing the threat.</a:t>
            </a:r>
          </a:p>
          <a:p>
            <a:pPr marL="176213" indent="-176213" algn="just"/>
            <a:r>
              <a:rPr lang="en-US" sz="2400" b="1" dirty="0" smtClean="0"/>
              <a:t>Step 2: </a:t>
            </a:r>
            <a:r>
              <a:rPr lang="en-US" sz="2400" dirty="0" smtClean="0"/>
              <a:t>The community determines </a:t>
            </a:r>
            <a:r>
              <a:rPr lang="en-US" sz="2400" dirty="0" smtClean="0">
                <a:solidFill>
                  <a:srgbClr val="7030A0"/>
                </a:solidFill>
              </a:rPr>
              <a:t>the target unit. </a:t>
            </a:r>
            <a:r>
              <a:rPr lang="en-US" sz="2400" dirty="0" smtClean="0"/>
              <a:t>The decision is taken either to target on a household or individual basis. Here, consideration on the impact and logistics can be determining factors.</a:t>
            </a:r>
          </a:p>
          <a:p>
            <a:pPr marL="176213" indent="-176213" algn="just"/>
            <a:r>
              <a:rPr lang="en-US" sz="2400" b="1" dirty="0" smtClean="0"/>
              <a:t>Step 3: </a:t>
            </a:r>
            <a:r>
              <a:rPr lang="en-US" sz="2400" dirty="0" smtClean="0"/>
              <a:t>The community agrees on </a:t>
            </a:r>
            <a:r>
              <a:rPr lang="en-US" sz="2400" dirty="0" smtClean="0">
                <a:solidFill>
                  <a:srgbClr val="7030A0"/>
                </a:solidFill>
              </a:rPr>
              <a:t>indicators of vulnerability </a:t>
            </a:r>
            <a:r>
              <a:rPr lang="en-US" sz="2400" dirty="0" smtClean="0"/>
              <a:t>at the target unit. This is then developed as a checklist that will be used for ranking as vulnerability analysis data.</a:t>
            </a:r>
          </a:p>
          <a:p>
            <a:pPr marL="176213" indent="-176213" algn="just"/>
            <a:r>
              <a:rPr lang="en-US" sz="2400" b="1" dirty="0" smtClean="0"/>
              <a:t>Step 4: </a:t>
            </a:r>
            <a:r>
              <a:rPr lang="en-US" sz="2400" dirty="0" smtClean="0"/>
              <a:t>On the basis of broad knowledge, the community </a:t>
            </a:r>
            <a:r>
              <a:rPr lang="en-US" sz="2400" dirty="0" smtClean="0">
                <a:solidFill>
                  <a:srgbClr val="7030A0"/>
                </a:solidFill>
              </a:rPr>
              <a:t>selects and lists target units that are seen to have a likelihood of being vulnerable.</a:t>
            </a:r>
          </a:p>
          <a:p>
            <a:pPr marL="176213" indent="-176213" algn="just"/>
            <a:r>
              <a:rPr lang="en-US" sz="2400" b="1" dirty="0" smtClean="0"/>
              <a:t>Step 5: </a:t>
            </a:r>
            <a:r>
              <a:rPr lang="en-US" sz="2400" dirty="0" smtClean="0"/>
              <a:t>Using the vulnerability analysis checklist developed in step 3, </a:t>
            </a:r>
            <a:r>
              <a:rPr lang="en-US" sz="2400" dirty="0" smtClean="0">
                <a:solidFill>
                  <a:srgbClr val="7030A0"/>
                </a:solidFill>
              </a:rPr>
              <a:t>target units are ranked against indicators of vulnerability</a:t>
            </a:r>
            <a:r>
              <a:rPr lang="en-US" sz="2400" dirty="0" smtClean="0"/>
              <a:t>. The outcome of this is a rational order that can be used to prioritize action at target unit level.</a:t>
            </a:r>
          </a:p>
          <a:p>
            <a:pPr algn="just"/>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r>
              <a:rPr lang="en-US" sz="3600" b="1" dirty="0" smtClean="0"/>
              <a:t>A hazard bag</a:t>
            </a:r>
            <a:endParaRPr lang="en-US" sz="3600" b="1" dirty="0"/>
          </a:p>
        </p:txBody>
      </p:sp>
      <p:pic>
        <p:nvPicPr>
          <p:cNvPr id="1026" name="Picture 2"/>
          <p:cNvPicPr>
            <a:picLocks noChangeAspect="1" noChangeArrowheads="1"/>
          </p:cNvPicPr>
          <p:nvPr/>
        </p:nvPicPr>
        <p:blipFill>
          <a:blip r:embed="rId3" cstate="print"/>
          <a:srcRect/>
          <a:stretch>
            <a:fillRect/>
          </a:stretch>
        </p:blipFill>
        <p:spPr bwMode="auto">
          <a:xfrm>
            <a:off x="457200" y="1143000"/>
            <a:ext cx="7620000" cy="434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2743200"/>
          </a:xfrm>
        </p:spPr>
        <p:txBody>
          <a:bodyPr>
            <a:normAutofit fontScale="55000" lnSpcReduction="20000"/>
          </a:bodyPr>
          <a:lstStyle/>
          <a:p>
            <a:pPr marL="176213" indent="-176213" algn="just">
              <a:lnSpc>
                <a:spcPct val="120000"/>
              </a:lnSpc>
            </a:pPr>
            <a:r>
              <a:rPr lang="en-US" sz="3600" dirty="0" smtClean="0"/>
              <a:t>Step 6: The community now looks at </a:t>
            </a:r>
            <a:r>
              <a:rPr lang="en-US" sz="3600" dirty="0" smtClean="0">
                <a:solidFill>
                  <a:srgbClr val="7030A0"/>
                </a:solidFill>
              </a:rPr>
              <a:t>various actions that can be undertaken </a:t>
            </a:r>
            <a:r>
              <a:rPr lang="en-US" sz="3600" dirty="0" smtClean="0"/>
              <a:t>to address the problem posed by the hazard. It would be appropriate to refer to the outcome of the vulnerability analysis checklist.</a:t>
            </a:r>
          </a:p>
          <a:p>
            <a:pPr marL="176213" indent="-176213" algn="just"/>
            <a:r>
              <a:rPr lang="en-US" sz="3600" dirty="0" smtClean="0"/>
              <a:t>The community suggests several actions and ranks them to select the most appropriate. This can be done using the Pair-Wise Ranking Matrix. An example is shown below.</a:t>
            </a:r>
          </a:p>
          <a:p>
            <a:pPr marL="176213" indent="-176213" algn="just"/>
            <a:r>
              <a:rPr lang="en-US" sz="3600" dirty="0" smtClean="0"/>
              <a:t>Here, the community will be able to weigh intended actions against each other and chose the best out of the list. In the above example, the supplementary feeding of livestock was chosen as the most appropriate measure.</a:t>
            </a:r>
          </a:p>
          <a:p>
            <a:pPr algn="just"/>
            <a:endParaRPr lang="en-US" sz="2000" dirty="0"/>
          </a:p>
        </p:txBody>
      </p:sp>
      <p:graphicFrame>
        <p:nvGraphicFramePr>
          <p:cNvPr id="4" name="Table 3"/>
          <p:cNvGraphicFramePr>
            <a:graphicFrameLocks noGrp="1"/>
          </p:cNvGraphicFramePr>
          <p:nvPr/>
        </p:nvGraphicFramePr>
        <p:xfrm>
          <a:off x="457200" y="3124201"/>
          <a:ext cx="8153399" cy="3505200"/>
        </p:xfrm>
        <a:graphic>
          <a:graphicData uri="http://schemas.openxmlformats.org/drawingml/2006/table">
            <a:tbl>
              <a:tblPr/>
              <a:tblGrid>
                <a:gridCol w="1573225"/>
                <a:gridCol w="1730356"/>
                <a:gridCol w="1730356"/>
                <a:gridCol w="1721681"/>
                <a:gridCol w="703710"/>
                <a:gridCol w="694071"/>
              </a:tblGrid>
              <a:tr h="404032">
                <a:tc gridSpan="6">
                  <a:txBody>
                    <a:bodyPr/>
                    <a:lstStyle/>
                    <a:p>
                      <a:pPr marL="0" marR="0" algn="ctr">
                        <a:lnSpc>
                          <a:spcPct val="150000"/>
                        </a:lnSpc>
                        <a:spcBef>
                          <a:spcPts val="0"/>
                        </a:spcBef>
                        <a:spcAft>
                          <a:spcPts val="0"/>
                        </a:spcAft>
                      </a:pPr>
                      <a:r>
                        <a:rPr lang="en-US" sz="1600" b="1" dirty="0">
                          <a:solidFill>
                            <a:srgbClr val="000000"/>
                          </a:solidFill>
                          <a:latin typeface="Times New Roman"/>
                          <a:ea typeface="Times New Roman"/>
                          <a:cs typeface="Times New Roman"/>
                        </a:rPr>
                        <a:t>Sample of a Pair-Wise Ranking Matrix</a:t>
                      </a:r>
                      <a:endParaRPr lang="en-US" sz="1600"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13304">
                <a:tc>
                  <a:txBody>
                    <a:bodyPr/>
                    <a:lstStyle/>
                    <a:p>
                      <a:pPr marL="0" marR="0" algn="ctr">
                        <a:lnSpc>
                          <a:spcPct val="100000"/>
                        </a:lnSpc>
                        <a:spcBef>
                          <a:spcPts val="0"/>
                        </a:spcBef>
                        <a:spcAft>
                          <a:spcPts val="0"/>
                        </a:spcAft>
                      </a:pPr>
                      <a:r>
                        <a:rPr lang="en-US" sz="1600" b="1" kern="1200" spc="-20" dirty="0" smtClean="0">
                          <a:solidFill>
                            <a:srgbClr val="000000"/>
                          </a:solidFill>
                          <a:latin typeface="Times New Roman"/>
                          <a:ea typeface="Times New Roman"/>
                          <a:cs typeface="Times New Roman"/>
                        </a:rPr>
                        <a:t>Actions</a:t>
                      </a:r>
                      <a:endParaRPr lang="en-US" sz="1600" b="1" kern="1200" spc="-20" dirty="0">
                        <a:solidFill>
                          <a:srgbClr val="000000"/>
                        </a:solidFill>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spc="-20" dirty="0">
                          <a:solidFill>
                            <a:srgbClr val="000000"/>
                          </a:solidFill>
                          <a:latin typeface="Times New Roman"/>
                          <a:ea typeface="Times New Roman"/>
                          <a:cs typeface="Times New Roman"/>
                        </a:rPr>
                        <a:t>Livestock off-take</a:t>
                      </a:r>
                      <a:endParaRPr lang="en-US" sz="1600"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spc="-20" dirty="0">
                          <a:solidFill>
                            <a:srgbClr val="000000"/>
                          </a:solidFill>
                          <a:latin typeface="Times New Roman"/>
                          <a:ea typeface="Times New Roman"/>
                          <a:cs typeface="Times New Roman"/>
                        </a:rPr>
                        <a:t>Supplementary </a:t>
                      </a:r>
                      <a:r>
                        <a:rPr lang="en-US" sz="1600" b="1" spc="-10" dirty="0">
                          <a:solidFill>
                            <a:srgbClr val="000000"/>
                          </a:solidFill>
                          <a:latin typeface="Times New Roman"/>
                          <a:ea typeface="Times New Roman"/>
                          <a:cs typeface="Times New Roman"/>
                        </a:rPr>
                        <a:t>feeding of </a:t>
                      </a:r>
                      <a:r>
                        <a:rPr lang="en-US" sz="1600" b="1" spc="-25" dirty="0">
                          <a:solidFill>
                            <a:srgbClr val="000000"/>
                          </a:solidFill>
                          <a:latin typeface="Times New Roman"/>
                          <a:ea typeface="Times New Roman"/>
                          <a:cs typeface="Times New Roman"/>
                        </a:rPr>
                        <a:t>livestock</a:t>
                      </a:r>
                      <a:endParaRPr lang="en-US" sz="1600"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spc="-15">
                          <a:solidFill>
                            <a:srgbClr val="000000"/>
                          </a:solidFill>
                          <a:latin typeface="Times New Roman"/>
                          <a:ea typeface="Times New Roman"/>
                          <a:cs typeface="Times New Roman"/>
                        </a:rPr>
                        <a:t>Maintenance of </a:t>
                      </a:r>
                      <a:r>
                        <a:rPr lang="en-US" sz="1600" b="1" spc="-25">
                          <a:solidFill>
                            <a:srgbClr val="000000"/>
                          </a:solidFill>
                          <a:latin typeface="Times New Roman"/>
                          <a:ea typeface="Times New Roman"/>
                          <a:cs typeface="Times New Roman"/>
                        </a:rPr>
                        <a:t>boreholes</a:t>
                      </a:r>
                      <a:endParaRPr lang="en-US" sz="160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spc="-30">
                          <a:solidFill>
                            <a:srgbClr val="000000"/>
                          </a:solidFill>
                          <a:latin typeface="Times New Roman"/>
                          <a:ea typeface="Times New Roman"/>
                          <a:cs typeface="Times New Roman"/>
                        </a:rPr>
                        <a:t>Score</a:t>
                      </a:r>
                      <a:endParaRPr lang="en-US" sz="160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spc="-55">
                          <a:solidFill>
                            <a:srgbClr val="000000"/>
                          </a:solidFill>
                          <a:latin typeface="Times New Roman"/>
                          <a:ea typeface="Times New Roman"/>
                          <a:cs typeface="Times New Roman"/>
                        </a:rPr>
                        <a:t>Rank</a:t>
                      </a:r>
                      <a:endParaRPr lang="en-US" sz="160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3304">
                <a:tc>
                  <a:txBody>
                    <a:bodyPr/>
                    <a:lstStyle/>
                    <a:p>
                      <a:pPr marL="0" marR="0" algn="ctr">
                        <a:lnSpc>
                          <a:spcPct val="100000"/>
                        </a:lnSpc>
                        <a:spcBef>
                          <a:spcPts val="0"/>
                        </a:spcBef>
                        <a:spcAft>
                          <a:spcPts val="0"/>
                        </a:spcAft>
                      </a:pPr>
                      <a:r>
                        <a:rPr lang="en-US" sz="1600" b="1" spc="-40" dirty="0">
                          <a:solidFill>
                            <a:srgbClr val="000000"/>
                          </a:solidFill>
                          <a:latin typeface="Times New Roman"/>
                          <a:ea typeface="Times New Roman"/>
                          <a:cs typeface="Times New Roman"/>
                        </a:rPr>
                        <a:t>Livestock </a:t>
                      </a:r>
                      <a:r>
                        <a:rPr lang="en-US" sz="1600" b="1" spc="-40" dirty="0" err="1">
                          <a:solidFill>
                            <a:srgbClr val="000000"/>
                          </a:solidFill>
                          <a:latin typeface="Times New Roman"/>
                          <a:ea typeface="Times New Roman"/>
                          <a:cs typeface="Times New Roman"/>
                        </a:rPr>
                        <a:t>off­</a:t>
                      </a:r>
                      <a:r>
                        <a:rPr lang="en-US" sz="1600" b="1" spc="-30" dirty="0" err="1">
                          <a:solidFill>
                            <a:srgbClr val="000000"/>
                          </a:solidFill>
                          <a:latin typeface="Times New Roman"/>
                          <a:ea typeface="Times New Roman"/>
                          <a:cs typeface="Times New Roman"/>
                        </a:rPr>
                        <a:t>take</a:t>
                      </a:r>
                      <a:endParaRPr lang="en-US" sz="1600"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endParaRPr lang="en-US" sz="16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solidFill>
                            <a:srgbClr val="000000"/>
                          </a:solidFill>
                          <a:latin typeface="Times New Roman"/>
                          <a:ea typeface="Times New Roman"/>
                          <a:cs typeface="Times New Roman"/>
                        </a:rPr>
                        <a:t>Supplementary feeding of livestock</a:t>
                      </a:r>
                      <a:endParaRPr lang="en-US" sz="1600"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solidFill>
                            <a:srgbClr val="000000"/>
                          </a:solidFill>
                          <a:latin typeface="Times New Roman"/>
                          <a:ea typeface="Times New Roman"/>
                          <a:cs typeface="Times New Roman"/>
                        </a:rPr>
                        <a:t>Livestock off-take</a:t>
                      </a:r>
                      <a:endParaRPr lang="en-US" sz="1600"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a:solidFill>
                            <a:srgbClr val="000000"/>
                          </a:solidFill>
                          <a:latin typeface="Times New Roman"/>
                          <a:ea typeface="Times New Roman"/>
                          <a:cs typeface="Times New Roman"/>
                        </a:rPr>
                        <a:t>2</a:t>
                      </a:r>
                      <a:endParaRPr lang="en-US" sz="160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solidFill>
                            <a:srgbClr val="000000"/>
                          </a:solidFill>
                          <a:latin typeface="Times New Roman"/>
                          <a:ea typeface="Times New Roman"/>
                          <a:cs typeface="Times New Roman"/>
                        </a:rPr>
                        <a:t>2</a:t>
                      </a:r>
                      <a:endParaRPr lang="en-US" sz="1600"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7280">
                <a:tc>
                  <a:txBody>
                    <a:bodyPr/>
                    <a:lstStyle/>
                    <a:p>
                      <a:pPr marL="0" marR="0" algn="ctr">
                        <a:lnSpc>
                          <a:spcPct val="100000"/>
                        </a:lnSpc>
                        <a:spcBef>
                          <a:spcPts val="0"/>
                        </a:spcBef>
                        <a:spcAft>
                          <a:spcPts val="0"/>
                        </a:spcAft>
                      </a:pPr>
                      <a:r>
                        <a:rPr lang="en-US" sz="1600" b="1" spc="-25" dirty="0">
                          <a:solidFill>
                            <a:srgbClr val="000000"/>
                          </a:solidFill>
                          <a:latin typeface="Times New Roman"/>
                          <a:ea typeface="Times New Roman"/>
                          <a:cs typeface="Times New Roman"/>
                        </a:rPr>
                        <a:t>Supplementary </a:t>
                      </a:r>
                      <a:r>
                        <a:rPr lang="en-US" sz="1600" b="1" spc="-10" dirty="0">
                          <a:solidFill>
                            <a:srgbClr val="000000"/>
                          </a:solidFill>
                          <a:latin typeface="Times New Roman"/>
                          <a:ea typeface="Times New Roman"/>
                          <a:cs typeface="Times New Roman"/>
                        </a:rPr>
                        <a:t>feeding of </a:t>
                      </a:r>
                      <a:r>
                        <a:rPr lang="en-US" sz="1600" b="1" spc="-30" dirty="0">
                          <a:solidFill>
                            <a:srgbClr val="000000"/>
                          </a:solidFill>
                          <a:latin typeface="Times New Roman"/>
                          <a:ea typeface="Times New Roman"/>
                          <a:cs typeface="Times New Roman"/>
                        </a:rPr>
                        <a:t>livestock</a:t>
                      </a:r>
                      <a:endParaRPr lang="en-US" sz="1600"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solidFill>
                            <a:srgbClr val="000000"/>
                          </a:solidFill>
                          <a:latin typeface="Times New Roman"/>
                          <a:ea typeface="Times New Roman"/>
                          <a:cs typeface="Times New Roman"/>
                        </a:rPr>
                        <a:t>Supplementary feeding of livestock</a:t>
                      </a:r>
                      <a:endParaRPr lang="en-US" sz="1600"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endParaRPr lang="en-US" sz="16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solidFill>
                            <a:srgbClr val="000000"/>
                          </a:solidFill>
                          <a:latin typeface="Times New Roman"/>
                          <a:ea typeface="Times New Roman"/>
                          <a:cs typeface="Times New Roman"/>
                        </a:rPr>
                        <a:t>Supplementary feeding of livestock</a:t>
                      </a:r>
                      <a:endParaRPr lang="en-US" sz="1600"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a:solidFill>
                            <a:srgbClr val="000000"/>
                          </a:solidFill>
                          <a:latin typeface="Times New Roman"/>
                          <a:ea typeface="Times New Roman"/>
                          <a:cs typeface="Times New Roman"/>
                        </a:rPr>
                        <a:t>4</a:t>
                      </a:r>
                      <a:endParaRPr lang="en-US" sz="160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a:solidFill>
                            <a:srgbClr val="000000"/>
                          </a:solidFill>
                          <a:latin typeface="Times New Roman"/>
                          <a:ea typeface="Times New Roman"/>
                          <a:cs typeface="Times New Roman"/>
                        </a:rPr>
                        <a:t>1</a:t>
                      </a:r>
                      <a:endParaRPr lang="en-US" sz="160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7280">
                <a:tc>
                  <a:txBody>
                    <a:bodyPr/>
                    <a:lstStyle/>
                    <a:p>
                      <a:pPr marL="0" marR="0" algn="ctr">
                        <a:lnSpc>
                          <a:spcPct val="100000"/>
                        </a:lnSpc>
                        <a:spcBef>
                          <a:spcPts val="0"/>
                        </a:spcBef>
                        <a:spcAft>
                          <a:spcPts val="0"/>
                        </a:spcAft>
                      </a:pPr>
                      <a:r>
                        <a:rPr lang="en-US" sz="1600" b="1" spc="-15" dirty="0">
                          <a:solidFill>
                            <a:srgbClr val="000000"/>
                          </a:solidFill>
                          <a:latin typeface="Times New Roman"/>
                          <a:ea typeface="Times New Roman"/>
                          <a:cs typeface="Times New Roman"/>
                        </a:rPr>
                        <a:t>Maintenance of </a:t>
                      </a:r>
                      <a:r>
                        <a:rPr lang="en-US" sz="1600" b="1" spc="-30" dirty="0">
                          <a:solidFill>
                            <a:srgbClr val="000000"/>
                          </a:solidFill>
                          <a:latin typeface="Times New Roman"/>
                          <a:ea typeface="Times New Roman"/>
                          <a:cs typeface="Times New Roman"/>
                        </a:rPr>
                        <a:t>boreholes</a:t>
                      </a:r>
                      <a:endParaRPr lang="en-US" sz="1600"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solidFill>
                            <a:srgbClr val="000000"/>
                          </a:solidFill>
                          <a:latin typeface="Times New Roman"/>
                          <a:ea typeface="Times New Roman"/>
                          <a:cs typeface="Times New Roman"/>
                        </a:rPr>
                        <a:t>Livestock off-take</a:t>
                      </a:r>
                      <a:endParaRPr lang="en-US" sz="1600"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solidFill>
                            <a:srgbClr val="000000"/>
                          </a:solidFill>
                          <a:latin typeface="Times New Roman"/>
                          <a:ea typeface="Times New Roman"/>
                          <a:cs typeface="Times New Roman"/>
                        </a:rPr>
                        <a:t>Supplementary </a:t>
                      </a:r>
                      <a:r>
                        <a:rPr lang="en-US" sz="1600" b="1" spc="-5" dirty="0">
                          <a:solidFill>
                            <a:srgbClr val="000000"/>
                          </a:solidFill>
                          <a:latin typeface="Times New Roman"/>
                          <a:ea typeface="Times New Roman"/>
                          <a:cs typeface="Times New Roman"/>
                        </a:rPr>
                        <a:t>feeding of </a:t>
                      </a:r>
                      <a:endParaRPr lang="en-US" sz="1600" dirty="0">
                        <a:latin typeface="Calibri"/>
                        <a:ea typeface="Times New Roman"/>
                        <a:cs typeface="Times New Roman"/>
                      </a:endParaRPr>
                    </a:p>
                    <a:p>
                      <a:pPr marL="0" marR="0" algn="ctr">
                        <a:lnSpc>
                          <a:spcPct val="100000"/>
                        </a:lnSpc>
                        <a:spcBef>
                          <a:spcPts val="0"/>
                        </a:spcBef>
                        <a:spcAft>
                          <a:spcPts val="0"/>
                        </a:spcAft>
                      </a:pPr>
                      <a:r>
                        <a:rPr lang="en-US" sz="1600" b="1" spc="-5" dirty="0">
                          <a:solidFill>
                            <a:srgbClr val="000000"/>
                          </a:solidFill>
                          <a:latin typeface="Times New Roman"/>
                          <a:ea typeface="Times New Roman"/>
                          <a:cs typeface="Times New Roman"/>
                        </a:rPr>
                        <a:t>livestock</a:t>
                      </a:r>
                      <a:endParaRPr lang="en-US" sz="1600"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endParaRPr lang="en-US" sz="16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solidFill>
                            <a:srgbClr val="000000"/>
                          </a:solidFill>
                          <a:latin typeface="Times New Roman"/>
                          <a:ea typeface="Times New Roman"/>
                          <a:cs typeface="Times New Roman"/>
                        </a:rPr>
                        <a:t>0</a:t>
                      </a:r>
                      <a:endParaRPr lang="en-US" sz="1600"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a:solidFill>
                            <a:srgbClr val="000000"/>
                          </a:solidFill>
                          <a:latin typeface="Times New Roman"/>
                          <a:ea typeface="Times New Roman"/>
                          <a:cs typeface="Times New Roman"/>
                        </a:rPr>
                        <a:t>3</a:t>
                      </a:r>
                      <a:endParaRPr lang="en-US" sz="1600"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04800" y="457200"/>
            <a:ext cx="8534400" cy="5867400"/>
          </a:xfrm>
        </p:spPr>
        <p:txBody>
          <a:bodyPr>
            <a:normAutofit/>
          </a:bodyPr>
          <a:lstStyle/>
          <a:p>
            <a:pPr marL="176213" indent="-176213" algn="just">
              <a:lnSpc>
                <a:spcPct val="110000"/>
              </a:lnSpc>
            </a:pPr>
            <a:r>
              <a:rPr lang="en-US" sz="2400" b="1" dirty="0" smtClean="0"/>
              <a:t>Step 7: </a:t>
            </a:r>
            <a:r>
              <a:rPr lang="en-US" sz="2400" dirty="0" smtClean="0"/>
              <a:t>This step involves a critical view of the capacity to </a:t>
            </a:r>
            <a:r>
              <a:rPr lang="en-US" sz="2400" dirty="0" smtClean="0">
                <a:solidFill>
                  <a:srgbClr val="7030A0"/>
                </a:solidFill>
              </a:rPr>
              <a:t>intervene</a:t>
            </a:r>
            <a:r>
              <a:rPr lang="en-US" sz="2400" dirty="0" smtClean="0"/>
              <a:t>. The capacity should be looked at from both the external and internal angles. It is basically asking and answering the questions of whom and what is there?</a:t>
            </a:r>
          </a:p>
          <a:p>
            <a:pPr marL="176213" indent="-176213" algn="just">
              <a:lnSpc>
                <a:spcPct val="110000"/>
              </a:lnSpc>
            </a:pPr>
            <a:r>
              <a:rPr lang="en-US" sz="2400" b="1" dirty="0" smtClean="0"/>
              <a:t>Step 8: </a:t>
            </a:r>
            <a:r>
              <a:rPr lang="en-US" sz="2400" dirty="0" smtClean="0"/>
              <a:t>Having determined their </a:t>
            </a:r>
            <a:r>
              <a:rPr lang="en-US" sz="2400" dirty="0" smtClean="0">
                <a:solidFill>
                  <a:srgbClr val="7030A0"/>
                </a:solidFill>
              </a:rPr>
              <a:t>capacity to intervene</a:t>
            </a:r>
            <a:r>
              <a:rPr lang="en-US" sz="2400" dirty="0" smtClean="0"/>
              <a:t>, the community can </a:t>
            </a:r>
            <a:r>
              <a:rPr lang="en-US" sz="2400" dirty="0" smtClean="0">
                <a:solidFill>
                  <a:srgbClr val="7030A0"/>
                </a:solidFill>
              </a:rPr>
              <a:t>now do the actual selection of the particular target units according to the outcome of step 5</a:t>
            </a:r>
            <a:r>
              <a:rPr lang="en-US" sz="2400" dirty="0" smtClean="0"/>
              <a:t>. Selection is done on the basis of priority levels already established through the vulnerability analysis checklist.</a:t>
            </a:r>
          </a:p>
          <a:p>
            <a:pPr marL="176213" indent="-176213" algn="just">
              <a:lnSpc>
                <a:spcPct val="150000"/>
              </a:lnSpc>
            </a:pPr>
            <a:r>
              <a:rPr lang="en-US" sz="2400" b="1" dirty="0" smtClean="0"/>
              <a:t>Step 9: </a:t>
            </a:r>
            <a:r>
              <a:rPr lang="en-US" sz="2400" dirty="0" smtClean="0"/>
              <a:t>The community will focus on each target unit separately to </a:t>
            </a:r>
            <a:r>
              <a:rPr lang="en-US" sz="2400" dirty="0" smtClean="0">
                <a:solidFill>
                  <a:srgbClr val="7030A0"/>
                </a:solidFill>
              </a:rPr>
              <a:t>determine actual need</a:t>
            </a:r>
            <a:r>
              <a:rPr lang="en-US" sz="2400" dirty="0" smtClean="0"/>
              <a:t>. This entails looking beyond what makes the unit vulnerable to how vulnerable it actually is.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57200" y="457201"/>
          <a:ext cx="7924800" cy="5077127"/>
        </p:xfrm>
        <a:graphic>
          <a:graphicData uri="http://schemas.openxmlformats.org/drawingml/2006/table">
            <a:tbl>
              <a:tblPr/>
              <a:tblGrid>
                <a:gridCol w="2286000"/>
                <a:gridCol w="1143000"/>
                <a:gridCol w="1600200"/>
                <a:gridCol w="1524000"/>
                <a:gridCol w="1371600"/>
              </a:tblGrid>
              <a:tr h="743759">
                <a:tc gridSpan="5">
                  <a:txBody>
                    <a:bodyPr/>
                    <a:lstStyle/>
                    <a:p>
                      <a:pPr marL="0" marR="0" algn="just">
                        <a:lnSpc>
                          <a:spcPct val="115000"/>
                        </a:lnSpc>
                        <a:spcBef>
                          <a:spcPts val="0"/>
                        </a:spcBef>
                        <a:spcAft>
                          <a:spcPts val="0"/>
                        </a:spcAft>
                      </a:pPr>
                      <a:r>
                        <a:rPr lang="en-US" sz="1800" b="1" dirty="0">
                          <a:solidFill>
                            <a:srgbClr val="000000"/>
                          </a:solidFill>
                          <a:latin typeface="Times New Roman"/>
                          <a:ea typeface="Times New Roman"/>
                          <a:cs typeface="Times New Roman"/>
                        </a:rPr>
                        <a:t>Sample Checklist</a:t>
                      </a:r>
                      <a:endParaRPr lang="en-US" sz="1600" b="1"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37594">
                <a:tc gridSpan="3">
                  <a:txBody>
                    <a:bodyPr/>
                    <a:lstStyle/>
                    <a:p>
                      <a:pPr marL="0" marR="0" algn="just">
                        <a:lnSpc>
                          <a:spcPct val="115000"/>
                        </a:lnSpc>
                        <a:spcBef>
                          <a:spcPts val="0"/>
                        </a:spcBef>
                        <a:spcAft>
                          <a:spcPts val="0"/>
                        </a:spcAft>
                      </a:pPr>
                      <a:r>
                        <a:rPr lang="en-US" sz="1800" b="1" spc="-40" dirty="0">
                          <a:solidFill>
                            <a:srgbClr val="000000"/>
                          </a:solidFill>
                          <a:latin typeface="Times New Roman"/>
                          <a:ea typeface="Times New Roman"/>
                          <a:cs typeface="Times New Roman"/>
                        </a:rPr>
                        <a:t>Name of the unit:</a:t>
                      </a:r>
                      <a:endParaRPr lang="en-US" sz="1600" b="1"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marL="0" marR="0" algn="just">
                        <a:lnSpc>
                          <a:spcPct val="115000"/>
                        </a:lnSpc>
                        <a:spcBef>
                          <a:spcPts val="0"/>
                        </a:spcBef>
                        <a:spcAft>
                          <a:spcPts val="0"/>
                        </a:spcAft>
                      </a:pPr>
                      <a:r>
                        <a:rPr lang="en-US" sz="1800" b="1">
                          <a:solidFill>
                            <a:srgbClr val="000000"/>
                          </a:solidFill>
                          <a:latin typeface="Times New Roman"/>
                          <a:ea typeface="Times New Roman"/>
                          <a:cs typeface="Times New Roman"/>
                        </a:rPr>
                        <a:t>Date of the interview:</a:t>
                      </a:r>
                      <a:endParaRPr lang="en-US" sz="1600" b="1">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743759">
                <a:tc>
                  <a:txBody>
                    <a:bodyPr/>
                    <a:lstStyle/>
                    <a:p>
                      <a:pPr marL="0" marR="0" algn="just">
                        <a:lnSpc>
                          <a:spcPct val="115000"/>
                        </a:lnSpc>
                        <a:spcBef>
                          <a:spcPts val="0"/>
                        </a:spcBef>
                        <a:spcAft>
                          <a:spcPts val="0"/>
                        </a:spcAft>
                      </a:pPr>
                      <a:r>
                        <a:rPr lang="en-US" sz="1800" b="1">
                          <a:solidFill>
                            <a:srgbClr val="000000"/>
                          </a:solidFill>
                          <a:latin typeface="Times New Roman"/>
                          <a:ea typeface="Times New Roman"/>
                          <a:cs typeface="Times New Roman"/>
                        </a:rPr>
                        <a:t>Parameter</a:t>
                      </a:r>
                      <a:endParaRPr lang="en-US" sz="1600" b="1">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800" b="1">
                          <a:solidFill>
                            <a:srgbClr val="000000"/>
                          </a:solidFill>
                          <a:latin typeface="Times New Roman"/>
                          <a:ea typeface="Times New Roman"/>
                          <a:cs typeface="Times New Roman"/>
                        </a:rPr>
                        <a:t>Achieved</a:t>
                      </a:r>
                      <a:endParaRPr lang="en-US" sz="1600" b="1">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800" b="1" dirty="0">
                          <a:solidFill>
                            <a:srgbClr val="000000"/>
                          </a:solidFill>
                          <a:latin typeface="Times New Roman"/>
                          <a:ea typeface="Times New Roman"/>
                          <a:cs typeface="Times New Roman"/>
                        </a:rPr>
                        <a:t>Requirement</a:t>
                      </a:r>
                      <a:endParaRPr lang="en-US" sz="1600" b="1"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800" b="1">
                          <a:solidFill>
                            <a:srgbClr val="000000"/>
                          </a:solidFill>
                          <a:latin typeface="Times New Roman"/>
                          <a:ea typeface="Times New Roman"/>
                          <a:cs typeface="Times New Roman"/>
                        </a:rPr>
                        <a:t>% Achieved</a:t>
                      </a:r>
                      <a:endParaRPr lang="en-US" sz="1600" b="1">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800" b="1">
                          <a:solidFill>
                            <a:srgbClr val="000000"/>
                          </a:solidFill>
                          <a:latin typeface="Times New Roman"/>
                          <a:ea typeface="Times New Roman"/>
                          <a:cs typeface="Times New Roman"/>
                        </a:rPr>
                        <a:t>% Shortfall</a:t>
                      </a:r>
                      <a:endParaRPr lang="en-US" sz="1600" b="1">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1487">
                <a:tc>
                  <a:txBody>
                    <a:bodyPr/>
                    <a:lstStyle/>
                    <a:p>
                      <a:pPr marL="0" marR="0" algn="just">
                        <a:lnSpc>
                          <a:spcPct val="115000"/>
                        </a:lnSpc>
                        <a:spcBef>
                          <a:spcPts val="0"/>
                        </a:spcBef>
                        <a:spcAft>
                          <a:spcPts val="0"/>
                        </a:spcAft>
                      </a:pPr>
                      <a:r>
                        <a:rPr lang="en-US" sz="1800" b="1" dirty="0">
                          <a:solidFill>
                            <a:srgbClr val="000000"/>
                          </a:solidFill>
                          <a:latin typeface="Times New Roman"/>
                          <a:ea typeface="Times New Roman"/>
                          <a:cs typeface="Times New Roman"/>
                        </a:rPr>
                        <a:t>Number of meals per day</a:t>
                      </a:r>
                      <a:endParaRPr lang="en-US" sz="1600" b="1"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1800" b="1"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1800" b="1"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1800" b="1"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1800" b="1">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8713">
                <a:tc>
                  <a:txBody>
                    <a:bodyPr/>
                    <a:lstStyle/>
                    <a:p>
                      <a:pPr marL="0" marR="0" algn="just">
                        <a:lnSpc>
                          <a:spcPct val="115000"/>
                        </a:lnSpc>
                        <a:spcBef>
                          <a:spcPts val="0"/>
                        </a:spcBef>
                        <a:spcAft>
                          <a:spcPts val="0"/>
                        </a:spcAft>
                      </a:pPr>
                      <a:r>
                        <a:rPr lang="en-US" sz="1800" b="1">
                          <a:solidFill>
                            <a:srgbClr val="000000"/>
                          </a:solidFill>
                          <a:latin typeface="Times New Roman"/>
                          <a:ea typeface="Times New Roman"/>
                          <a:cs typeface="Times New Roman"/>
                        </a:rPr>
                        <a:t>Quantity of food consumed per day</a:t>
                      </a:r>
                      <a:endParaRPr lang="en-US" sz="1600" b="1">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1800" b="1">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1800" b="1">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1800" b="1"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1800" b="1"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1815">
                <a:tc>
                  <a:txBody>
                    <a:bodyPr/>
                    <a:lstStyle/>
                    <a:p>
                      <a:pPr marL="0" marR="0" algn="just">
                        <a:lnSpc>
                          <a:spcPct val="115000"/>
                        </a:lnSpc>
                        <a:spcBef>
                          <a:spcPts val="0"/>
                        </a:spcBef>
                        <a:spcAft>
                          <a:spcPts val="0"/>
                        </a:spcAft>
                      </a:pPr>
                      <a:r>
                        <a:rPr lang="en-US" sz="1800" b="1">
                          <a:solidFill>
                            <a:srgbClr val="000000"/>
                          </a:solidFill>
                          <a:latin typeface="Times New Roman"/>
                          <a:ea typeface="Times New Roman"/>
                          <a:cs typeface="Times New Roman"/>
                        </a:rPr>
                        <a:t>Variety</a:t>
                      </a:r>
                      <a:endParaRPr lang="en-US" sz="1600" b="1">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1800" b="1">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1800" b="1">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1800" b="1">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1800" b="1"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534400" cy="5867400"/>
          </a:xfrm>
        </p:spPr>
        <p:txBody>
          <a:bodyPr>
            <a:normAutofit/>
          </a:bodyPr>
          <a:lstStyle/>
          <a:p>
            <a:pPr marL="176213" indent="-176213" algn="just"/>
            <a:r>
              <a:rPr lang="en-US" sz="2400" b="1" dirty="0" smtClean="0"/>
              <a:t>Step 10: </a:t>
            </a:r>
            <a:r>
              <a:rPr lang="en-US" sz="2400" dirty="0" smtClean="0"/>
              <a:t>The community should look into </a:t>
            </a:r>
            <a:r>
              <a:rPr lang="en-US" sz="2400" dirty="0" smtClean="0">
                <a:solidFill>
                  <a:srgbClr val="7030A0"/>
                </a:solidFill>
              </a:rPr>
              <a:t>ways of having a sustainable community-based structure to implement action </a:t>
            </a:r>
            <a:r>
              <a:rPr lang="en-US" sz="2400" dirty="0" smtClean="0"/>
              <a:t>for the benefit of the selected beneficiaries who also should form a substantial part of this group. </a:t>
            </a:r>
          </a:p>
          <a:p>
            <a:pPr marL="176213" indent="-176213" algn="just"/>
            <a:r>
              <a:rPr lang="en-US" sz="2400" dirty="0" smtClean="0"/>
              <a:t>This is especially necessary in the absence of an existing institution that the community can identify with.</a:t>
            </a:r>
          </a:p>
          <a:p>
            <a:pPr marL="176213" indent="-176213" algn="just"/>
            <a:r>
              <a:rPr lang="en-US" sz="2400" dirty="0" smtClean="0"/>
              <a:t>After establishment, the community should define the mandate of this body as a guideline for their function.</a:t>
            </a:r>
          </a:p>
          <a:p>
            <a:pPr marL="176213" indent="-176213" algn="just"/>
            <a:r>
              <a:rPr lang="en-US" sz="2400" b="1" dirty="0" smtClean="0"/>
              <a:t>Step 11: </a:t>
            </a:r>
            <a:r>
              <a:rPr lang="en-US" sz="2400" dirty="0" smtClean="0"/>
              <a:t>The last step is to </a:t>
            </a:r>
            <a:r>
              <a:rPr lang="en-US" sz="2400" dirty="0" smtClean="0">
                <a:solidFill>
                  <a:srgbClr val="7030A0"/>
                </a:solidFill>
              </a:rPr>
              <a:t>draw a plan of implementation </a:t>
            </a:r>
            <a:r>
              <a:rPr lang="en-US" sz="2400" dirty="0" smtClean="0"/>
              <a:t>for the activity. </a:t>
            </a:r>
          </a:p>
          <a:p>
            <a:pPr marL="176213" indent="-176213" algn="just"/>
            <a:r>
              <a:rPr lang="en-US" sz="2400" dirty="0" smtClean="0"/>
              <a:t>This should define time, roles and responsibilities of individuals and organs and the resources required to meet specific objectives and targets.</a:t>
            </a:r>
          </a:p>
          <a:p>
            <a:pPr algn="just"/>
            <a:endParaRPr lang="en-US" sz="24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r>
              <a:rPr lang="en-US" sz="2800" dirty="0" smtClean="0"/>
              <a:t>Community Capacity Assessment</a:t>
            </a:r>
            <a:endParaRPr lang="en-US" sz="2800" dirty="0"/>
          </a:p>
        </p:txBody>
      </p:sp>
      <p:sp>
        <p:nvSpPr>
          <p:cNvPr id="3" name="Content Placeholder 2"/>
          <p:cNvSpPr>
            <a:spLocks noGrp="1"/>
          </p:cNvSpPr>
          <p:nvPr>
            <p:ph idx="1"/>
          </p:nvPr>
        </p:nvSpPr>
        <p:spPr>
          <a:xfrm>
            <a:off x="457200" y="914400"/>
            <a:ext cx="8229600" cy="5410200"/>
          </a:xfrm>
        </p:spPr>
        <p:txBody>
          <a:bodyPr>
            <a:normAutofit fontScale="77500" lnSpcReduction="20000"/>
          </a:bodyPr>
          <a:lstStyle/>
          <a:p>
            <a:pPr marL="176213" indent="-176213" algn="just"/>
            <a:r>
              <a:rPr lang="en-US" sz="2800" b="1" dirty="0" smtClean="0"/>
              <a:t>It involves two things: resource analysis and capacity assessment</a:t>
            </a:r>
            <a:endParaRPr lang="en-US" sz="2800" dirty="0" smtClean="0"/>
          </a:p>
          <a:p>
            <a:pPr marL="176213" lvl="0" indent="-176213" algn="just"/>
            <a:r>
              <a:rPr lang="en-US" sz="2800" dirty="0" smtClean="0"/>
              <a:t>The purpose is to analyze community risk reduction capacity.</a:t>
            </a:r>
          </a:p>
          <a:p>
            <a:pPr marL="176213" indent="-176213" algn="just"/>
            <a:r>
              <a:rPr lang="en-US" sz="2800" b="1" dirty="0" smtClean="0"/>
              <a:t>Methodology</a:t>
            </a:r>
            <a:endParaRPr lang="en-US" sz="2800" dirty="0" smtClean="0"/>
          </a:p>
          <a:p>
            <a:pPr marL="176213" indent="-176213" algn="just"/>
            <a:r>
              <a:rPr lang="en-US" sz="2800" dirty="0" smtClean="0"/>
              <a:t>Participatory tools where participants work in groups corresponding to the number of hazards</a:t>
            </a:r>
          </a:p>
          <a:p>
            <a:pPr marL="176213" indent="-176213" algn="just"/>
            <a:r>
              <a:rPr lang="en-US" sz="2800" b="1" dirty="0" smtClean="0"/>
              <a:t>Materials</a:t>
            </a:r>
            <a:endParaRPr lang="en-US" sz="2800" dirty="0" smtClean="0"/>
          </a:p>
          <a:p>
            <a:pPr marL="176213" indent="-176213" algn="just"/>
            <a:r>
              <a:rPr lang="en-US" sz="2800" dirty="0" smtClean="0"/>
              <a:t>Local materials for drawing on the group or appropriate writing materials</a:t>
            </a:r>
          </a:p>
          <a:p>
            <a:pPr marL="176213" indent="-176213" algn="just"/>
            <a:r>
              <a:rPr lang="en-US" sz="2800" b="1" dirty="0" smtClean="0"/>
              <a:t>Time: </a:t>
            </a:r>
            <a:r>
              <a:rPr lang="en-US" sz="2800" dirty="0" smtClean="0"/>
              <a:t>4 hours</a:t>
            </a:r>
          </a:p>
          <a:p>
            <a:pPr marL="176213" indent="-176213" algn="just"/>
            <a:r>
              <a:rPr lang="en-US" sz="2800" b="1" dirty="0" smtClean="0"/>
              <a:t>Procedure</a:t>
            </a:r>
            <a:endParaRPr lang="en-US" sz="2800" dirty="0" smtClean="0"/>
          </a:p>
          <a:p>
            <a:pPr marL="176213" indent="-176213" algn="just"/>
            <a:r>
              <a:rPr lang="en-US" sz="2800" dirty="0" smtClean="0"/>
              <a:t>The purpose of this session is to provide an opportunity for participants to critically consider both the external and internal capacities/resources that the community relies on for risk reduction. Participants will consider each hazard and the relevant risk reduction resources to see how the community relies on these resources and who controls these resources. Below are examples of participatory tools that can be of use in this session;</a:t>
            </a:r>
          </a:p>
          <a:p>
            <a:pPr algn="just"/>
            <a:endParaRPr lang="en-US" sz="24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just"/>
            <a:r>
              <a:rPr lang="en-US" sz="2400" b="1" dirty="0" smtClean="0"/>
              <a:t>Resource Analysis</a:t>
            </a:r>
            <a:endParaRPr lang="en-US" sz="2400" b="1" dirty="0"/>
          </a:p>
        </p:txBody>
      </p:sp>
      <p:sp>
        <p:nvSpPr>
          <p:cNvPr id="3" name="Content Placeholder 2"/>
          <p:cNvSpPr>
            <a:spLocks noGrp="1"/>
          </p:cNvSpPr>
          <p:nvPr>
            <p:ph idx="1"/>
          </p:nvPr>
        </p:nvSpPr>
        <p:spPr>
          <a:xfrm>
            <a:off x="457200" y="762000"/>
            <a:ext cx="8382000" cy="5791200"/>
          </a:xfrm>
        </p:spPr>
        <p:txBody>
          <a:bodyPr>
            <a:normAutofit/>
          </a:bodyPr>
          <a:lstStyle/>
          <a:p>
            <a:pPr marL="176213" indent="-176213"/>
            <a:r>
              <a:rPr lang="en-US" sz="2400" b="1" dirty="0" smtClean="0"/>
              <a:t>Definition</a:t>
            </a:r>
            <a:endParaRPr lang="en-US" sz="2400" dirty="0" smtClean="0"/>
          </a:p>
          <a:p>
            <a:pPr marL="176213" indent="-176213" algn="just"/>
            <a:r>
              <a:rPr lang="en-US" sz="2400" dirty="0" smtClean="0"/>
              <a:t>Resource: capability and means of support that people draw on, such as economic resources, social resources, environmental resources and natural resources.</a:t>
            </a:r>
          </a:p>
          <a:p>
            <a:pPr marL="176213" indent="-176213" algn="just"/>
            <a:r>
              <a:rPr lang="en-US" sz="2400" b="1" dirty="0" smtClean="0"/>
              <a:t>Procedure</a:t>
            </a:r>
            <a:endParaRPr lang="en-US" sz="2400" dirty="0" smtClean="0"/>
          </a:p>
          <a:p>
            <a:pPr marL="574675" lvl="1" indent="-293688" algn="just">
              <a:buFont typeface="Wingdings" pitchFamily="2" charset="2"/>
              <a:buChar char="v"/>
            </a:pPr>
            <a:r>
              <a:rPr lang="en-US" sz="2000" dirty="0" smtClean="0"/>
              <a:t>Establish a common understanding of the term resource(s) among participants in joint session. This can be done through brainstorming.</a:t>
            </a:r>
          </a:p>
          <a:p>
            <a:pPr marL="574675" lvl="1" indent="-293688" algn="just">
              <a:buFont typeface="Wingdings" pitchFamily="2" charset="2"/>
              <a:buChar char="v"/>
            </a:pPr>
            <a:r>
              <a:rPr lang="en-US" sz="2000" dirty="0" smtClean="0"/>
              <a:t>Ask each group will select one of the hazards mentioned and list the resources that the community has that could be used to overcome the disaster. Internal and external resources are listed separately. The out­puts for all groups will be put together and called the Community Resource Bags (one for external and one for internal resources).</a:t>
            </a:r>
          </a:p>
          <a:p>
            <a:pPr marL="574675" lvl="1" indent="-293688" algn="just">
              <a:buFont typeface="Wingdings" pitchFamily="2" charset="2"/>
              <a:buChar char="v"/>
            </a:pPr>
            <a:r>
              <a:rPr lang="en-US" sz="2000" dirty="0" smtClean="0"/>
              <a:t>Divide participants into two groups and let one group draw a map of the area and depict the mentioned resources where they are normally found. This is called a Resource Map. </a:t>
            </a:r>
            <a:endParaRPr lang="en-US" sz="20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just"/>
            <a:r>
              <a:rPr lang="en-US" sz="2400" dirty="0" smtClean="0"/>
              <a:t>Resource Maps</a:t>
            </a:r>
            <a:endParaRPr lang="en-US" sz="2400" dirty="0"/>
          </a:p>
        </p:txBody>
      </p:sp>
      <p:sp>
        <p:nvSpPr>
          <p:cNvPr id="3" name="Content Placeholder 2"/>
          <p:cNvSpPr>
            <a:spLocks noGrp="1"/>
          </p:cNvSpPr>
          <p:nvPr>
            <p:ph idx="1"/>
          </p:nvPr>
        </p:nvSpPr>
        <p:spPr>
          <a:xfrm>
            <a:off x="457200" y="685801"/>
            <a:ext cx="8229600" cy="2514600"/>
          </a:xfrm>
        </p:spPr>
        <p:txBody>
          <a:bodyPr>
            <a:normAutofit fontScale="92500" lnSpcReduction="20000"/>
          </a:bodyPr>
          <a:lstStyle/>
          <a:p>
            <a:pPr marL="176213" indent="-176213" algn="just"/>
            <a:r>
              <a:rPr lang="en-US" sz="2000" dirty="0" smtClean="0"/>
              <a:t>In capacity and resources assessment, the most important consideration is how far away the resources are and the condition of access</a:t>
            </a:r>
          </a:p>
          <a:p>
            <a:pPr marL="176213" indent="-176213" algn="just"/>
            <a:r>
              <a:rPr lang="en-US" sz="2000" dirty="0" smtClean="0"/>
              <a:t>This helps gauge the timeliness and accessibility </a:t>
            </a:r>
          </a:p>
          <a:p>
            <a:pPr marL="176213" indent="-176213" algn="just"/>
            <a:r>
              <a:rPr lang="en-US" sz="2000" dirty="0" smtClean="0"/>
              <a:t>The example of a resource service map can be used as a tool to assist the community </a:t>
            </a:r>
          </a:p>
          <a:p>
            <a:pPr marL="176213" indent="-176213" algn="just"/>
            <a:r>
              <a:rPr lang="en-US" sz="2000" dirty="0" smtClean="0"/>
              <a:t>Hazard conditions here are human diseases</a:t>
            </a:r>
          </a:p>
          <a:p>
            <a:pPr marL="176213" indent="-176213" algn="just"/>
            <a:r>
              <a:rPr lang="en-US" sz="2000" dirty="0" smtClean="0"/>
              <a:t>The particular service each particular center offers and the actual mode of transportation have to be considered</a:t>
            </a:r>
          </a:p>
          <a:p>
            <a:pPr marL="176213" indent="-176213" algn="just"/>
            <a:r>
              <a:rPr lang="en-US" sz="2000" dirty="0" smtClean="0"/>
              <a:t>Consider resources bags, resource maps and resource service maps</a:t>
            </a:r>
          </a:p>
          <a:p>
            <a:pPr algn="just"/>
            <a:endParaRPr lang="en-US" sz="2000" dirty="0" smtClean="0"/>
          </a:p>
        </p:txBody>
      </p:sp>
      <p:sp>
        <p:nvSpPr>
          <p:cNvPr id="4" name="Freeform 3"/>
          <p:cNvSpPr/>
          <p:nvPr/>
        </p:nvSpPr>
        <p:spPr>
          <a:xfrm>
            <a:off x="1339402" y="4816699"/>
            <a:ext cx="1479997" cy="618186"/>
          </a:xfrm>
          <a:custGeom>
            <a:avLst/>
            <a:gdLst>
              <a:gd name="connsiteX0" fmla="*/ 0 w 1221126"/>
              <a:gd name="connsiteY0" fmla="*/ 321971 h 618186"/>
              <a:gd name="connsiteX1" fmla="*/ 206062 w 1221126"/>
              <a:gd name="connsiteY1" fmla="*/ 489397 h 618186"/>
              <a:gd name="connsiteX2" fmla="*/ 321972 w 1221126"/>
              <a:gd name="connsiteY2" fmla="*/ 540912 h 618186"/>
              <a:gd name="connsiteX3" fmla="*/ 605307 w 1221126"/>
              <a:gd name="connsiteY3" fmla="*/ 618186 h 618186"/>
              <a:gd name="connsiteX4" fmla="*/ 798490 w 1221126"/>
              <a:gd name="connsiteY4" fmla="*/ 605307 h 618186"/>
              <a:gd name="connsiteX5" fmla="*/ 850005 w 1221126"/>
              <a:gd name="connsiteY5" fmla="*/ 579549 h 618186"/>
              <a:gd name="connsiteX6" fmla="*/ 901521 w 1221126"/>
              <a:gd name="connsiteY6" fmla="*/ 566670 h 618186"/>
              <a:gd name="connsiteX7" fmla="*/ 940158 w 1221126"/>
              <a:gd name="connsiteY7" fmla="*/ 553791 h 618186"/>
              <a:gd name="connsiteX8" fmla="*/ 1043189 w 1221126"/>
              <a:gd name="connsiteY8" fmla="*/ 502276 h 618186"/>
              <a:gd name="connsiteX9" fmla="*/ 1120462 w 1221126"/>
              <a:gd name="connsiteY9" fmla="*/ 450760 h 618186"/>
              <a:gd name="connsiteX10" fmla="*/ 1159098 w 1221126"/>
              <a:gd name="connsiteY10" fmla="*/ 425002 h 618186"/>
              <a:gd name="connsiteX11" fmla="*/ 1197735 w 1221126"/>
              <a:gd name="connsiteY11" fmla="*/ 399245 h 618186"/>
              <a:gd name="connsiteX12" fmla="*/ 1197735 w 1221126"/>
              <a:gd name="connsiteY12" fmla="*/ 231819 h 618186"/>
              <a:gd name="connsiteX13" fmla="*/ 1133341 w 1221126"/>
              <a:gd name="connsiteY13" fmla="*/ 154546 h 618186"/>
              <a:gd name="connsiteX14" fmla="*/ 1120462 w 1221126"/>
              <a:gd name="connsiteY14" fmla="*/ 115909 h 618186"/>
              <a:gd name="connsiteX15" fmla="*/ 1081825 w 1221126"/>
              <a:gd name="connsiteY15" fmla="*/ 90152 h 618186"/>
              <a:gd name="connsiteX16" fmla="*/ 991673 w 1221126"/>
              <a:gd name="connsiteY16" fmla="*/ 64394 h 618186"/>
              <a:gd name="connsiteX17" fmla="*/ 953036 w 1221126"/>
              <a:gd name="connsiteY17" fmla="*/ 38636 h 618186"/>
              <a:gd name="connsiteX18" fmla="*/ 785611 w 1221126"/>
              <a:gd name="connsiteY18" fmla="*/ 12878 h 618186"/>
              <a:gd name="connsiteX19" fmla="*/ 334851 w 1221126"/>
              <a:gd name="connsiteY19" fmla="*/ 0 h 618186"/>
              <a:gd name="connsiteX20" fmla="*/ 154546 w 1221126"/>
              <a:gd name="connsiteY20" fmla="*/ 12878 h 618186"/>
              <a:gd name="connsiteX21" fmla="*/ 115910 w 1221126"/>
              <a:gd name="connsiteY21" fmla="*/ 25757 h 618186"/>
              <a:gd name="connsiteX22" fmla="*/ 77273 w 1221126"/>
              <a:gd name="connsiteY22" fmla="*/ 64394 h 618186"/>
              <a:gd name="connsiteX23" fmla="*/ 38636 w 1221126"/>
              <a:gd name="connsiteY23" fmla="*/ 90152 h 618186"/>
              <a:gd name="connsiteX24" fmla="*/ 25758 w 1221126"/>
              <a:gd name="connsiteY24" fmla="*/ 180304 h 618186"/>
              <a:gd name="connsiteX25" fmla="*/ 12879 w 1221126"/>
              <a:gd name="connsiteY25" fmla="*/ 218940 h 618186"/>
              <a:gd name="connsiteX26" fmla="*/ 0 w 1221126"/>
              <a:gd name="connsiteY26" fmla="*/ 296214 h 618186"/>
              <a:gd name="connsiteX27" fmla="*/ 51515 w 1221126"/>
              <a:gd name="connsiteY27" fmla="*/ 360608 h 618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21126" h="618186">
                <a:moveTo>
                  <a:pt x="0" y="321971"/>
                </a:moveTo>
                <a:cubicBezTo>
                  <a:pt x="71235" y="393208"/>
                  <a:pt x="90645" y="415950"/>
                  <a:pt x="206062" y="489397"/>
                </a:cubicBezTo>
                <a:cubicBezTo>
                  <a:pt x="241733" y="512096"/>
                  <a:pt x="282191" y="526591"/>
                  <a:pt x="321972" y="540912"/>
                </a:cubicBezTo>
                <a:cubicBezTo>
                  <a:pt x="496210" y="603638"/>
                  <a:pt x="477642" y="596908"/>
                  <a:pt x="605307" y="618186"/>
                </a:cubicBezTo>
                <a:cubicBezTo>
                  <a:pt x="669701" y="613893"/>
                  <a:pt x="734742" y="615373"/>
                  <a:pt x="798490" y="605307"/>
                </a:cubicBezTo>
                <a:cubicBezTo>
                  <a:pt x="817454" y="602313"/>
                  <a:pt x="832029" y="586290"/>
                  <a:pt x="850005" y="579549"/>
                </a:cubicBezTo>
                <a:cubicBezTo>
                  <a:pt x="866578" y="573334"/>
                  <a:pt x="884502" y="571533"/>
                  <a:pt x="901521" y="566670"/>
                </a:cubicBezTo>
                <a:cubicBezTo>
                  <a:pt x="914574" y="562940"/>
                  <a:pt x="927279" y="558084"/>
                  <a:pt x="940158" y="553791"/>
                </a:cubicBezTo>
                <a:cubicBezTo>
                  <a:pt x="1061308" y="473023"/>
                  <a:pt x="869911" y="596791"/>
                  <a:pt x="1043189" y="502276"/>
                </a:cubicBezTo>
                <a:cubicBezTo>
                  <a:pt x="1070366" y="487452"/>
                  <a:pt x="1094704" y="467932"/>
                  <a:pt x="1120462" y="450760"/>
                </a:cubicBezTo>
                <a:lnTo>
                  <a:pt x="1159098" y="425002"/>
                </a:lnTo>
                <a:lnTo>
                  <a:pt x="1197735" y="399245"/>
                </a:lnTo>
                <a:cubicBezTo>
                  <a:pt x="1212470" y="325568"/>
                  <a:pt x="1221126" y="317586"/>
                  <a:pt x="1197735" y="231819"/>
                </a:cubicBezTo>
                <a:cubicBezTo>
                  <a:pt x="1191012" y="207167"/>
                  <a:pt x="1148635" y="169840"/>
                  <a:pt x="1133341" y="154546"/>
                </a:cubicBezTo>
                <a:cubicBezTo>
                  <a:pt x="1129048" y="141667"/>
                  <a:pt x="1128943" y="126510"/>
                  <a:pt x="1120462" y="115909"/>
                </a:cubicBezTo>
                <a:cubicBezTo>
                  <a:pt x="1110793" y="103822"/>
                  <a:pt x="1095669" y="97074"/>
                  <a:pt x="1081825" y="90152"/>
                </a:cubicBezTo>
                <a:cubicBezTo>
                  <a:pt x="1063347" y="80913"/>
                  <a:pt x="1008181" y="68521"/>
                  <a:pt x="991673" y="64394"/>
                </a:cubicBezTo>
                <a:cubicBezTo>
                  <a:pt x="978794" y="55808"/>
                  <a:pt x="966880" y="45558"/>
                  <a:pt x="953036" y="38636"/>
                </a:cubicBezTo>
                <a:cubicBezTo>
                  <a:pt x="908039" y="16137"/>
                  <a:pt x="818045" y="14319"/>
                  <a:pt x="785611" y="12878"/>
                </a:cubicBezTo>
                <a:cubicBezTo>
                  <a:pt x="635445" y="6204"/>
                  <a:pt x="485104" y="4293"/>
                  <a:pt x="334851" y="0"/>
                </a:cubicBezTo>
                <a:cubicBezTo>
                  <a:pt x="274749" y="4293"/>
                  <a:pt x="214388" y="5838"/>
                  <a:pt x="154546" y="12878"/>
                </a:cubicBezTo>
                <a:cubicBezTo>
                  <a:pt x="141064" y="14464"/>
                  <a:pt x="127205" y="18227"/>
                  <a:pt x="115910" y="25757"/>
                </a:cubicBezTo>
                <a:cubicBezTo>
                  <a:pt x="100755" y="35860"/>
                  <a:pt x="91265" y="52734"/>
                  <a:pt x="77273" y="64394"/>
                </a:cubicBezTo>
                <a:cubicBezTo>
                  <a:pt x="65382" y="74303"/>
                  <a:pt x="51515" y="81566"/>
                  <a:pt x="38636" y="90152"/>
                </a:cubicBezTo>
                <a:cubicBezTo>
                  <a:pt x="34343" y="120203"/>
                  <a:pt x="31711" y="150538"/>
                  <a:pt x="25758" y="180304"/>
                </a:cubicBezTo>
                <a:cubicBezTo>
                  <a:pt x="23096" y="193616"/>
                  <a:pt x="15824" y="205688"/>
                  <a:pt x="12879" y="218940"/>
                </a:cubicBezTo>
                <a:cubicBezTo>
                  <a:pt x="7214" y="244431"/>
                  <a:pt x="4293" y="270456"/>
                  <a:pt x="0" y="296214"/>
                </a:cubicBezTo>
                <a:cubicBezTo>
                  <a:pt x="28794" y="382594"/>
                  <a:pt x="1474" y="385630"/>
                  <a:pt x="51515" y="36060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ectangle 4"/>
          <p:cNvSpPr/>
          <p:nvPr/>
        </p:nvSpPr>
        <p:spPr>
          <a:xfrm>
            <a:off x="1447800" y="4876800"/>
            <a:ext cx="1167499" cy="369332"/>
          </a:xfrm>
          <a:prstGeom prst="rect">
            <a:avLst/>
          </a:prstGeom>
        </p:spPr>
        <p:txBody>
          <a:bodyPr wrap="none">
            <a:spAutoFit/>
          </a:bodyPr>
          <a:lstStyle/>
          <a:p>
            <a:r>
              <a:rPr lang="en-US" dirty="0" smtClean="0"/>
              <a:t>Drug store</a:t>
            </a:r>
            <a:endParaRPr lang="en-US" dirty="0"/>
          </a:p>
        </p:txBody>
      </p:sp>
      <p:sp>
        <p:nvSpPr>
          <p:cNvPr id="6" name="Freeform 5"/>
          <p:cNvSpPr/>
          <p:nvPr/>
        </p:nvSpPr>
        <p:spPr>
          <a:xfrm>
            <a:off x="4114800" y="4648200"/>
            <a:ext cx="2590800" cy="770586"/>
          </a:xfrm>
          <a:custGeom>
            <a:avLst/>
            <a:gdLst>
              <a:gd name="connsiteX0" fmla="*/ 0 w 1221126"/>
              <a:gd name="connsiteY0" fmla="*/ 321971 h 618186"/>
              <a:gd name="connsiteX1" fmla="*/ 206062 w 1221126"/>
              <a:gd name="connsiteY1" fmla="*/ 489397 h 618186"/>
              <a:gd name="connsiteX2" fmla="*/ 321972 w 1221126"/>
              <a:gd name="connsiteY2" fmla="*/ 540912 h 618186"/>
              <a:gd name="connsiteX3" fmla="*/ 605307 w 1221126"/>
              <a:gd name="connsiteY3" fmla="*/ 618186 h 618186"/>
              <a:gd name="connsiteX4" fmla="*/ 798490 w 1221126"/>
              <a:gd name="connsiteY4" fmla="*/ 605307 h 618186"/>
              <a:gd name="connsiteX5" fmla="*/ 850005 w 1221126"/>
              <a:gd name="connsiteY5" fmla="*/ 579549 h 618186"/>
              <a:gd name="connsiteX6" fmla="*/ 901521 w 1221126"/>
              <a:gd name="connsiteY6" fmla="*/ 566670 h 618186"/>
              <a:gd name="connsiteX7" fmla="*/ 940158 w 1221126"/>
              <a:gd name="connsiteY7" fmla="*/ 553791 h 618186"/>
              <a:gd name="connsiteX8" fmla="*/ 1043189 w 1221126"/>
              <a:gd name="connsiteY8" fmla="*/ 502276 h 618186"/>
              <a:gd name="connsiteX9" fmla="*/ 1120462 w 1221126"/>
              <a:gd name="connsiteY9" fmla="*/ 450760 h 618186"/>
              <a:gd name="connsiteX10" fmla="*/ 1159098 w 1221126"/>
              <a:gd name="connsiteY10" fmla="*/ 425002 h 618186"/>
              <a:gd name="connsiteX11" fmla="*/ 1197735 w 1221126"/>
              <a:gd name="connsiteY11" fmla="*/ 399245 h 618186"/>
              <a:gd name="connsiteX12" fmla="*/ 1197735 w 1221126"/>
              <a:gd name="connsiteY12" fmla="*/ 231819 h 618186"/>
              <a:gd name="connsiteX13" fmla="*/ 1133341 w 1221126"/>
              <a:gd name="connsiteY13" fmla="*/ 154546 h 618186"/>
              <a:gd name="connsiteX14" fmla="*/ 1120462 w 1221126"/>
              <a:gd name="connsiteY14" fmla="*/ 115909 h 618186"/>
              <a:gd name="connsiteX15" fmla="*/ 1081825 w 1221126"/>
              <a:gd name="connsiteY15" fmla="*/ 90152 h 618186"/>
              <a:gd name="connsiteX16" fmla="*/ 991673 w 1221126"/>
              <a:gd name="connsiteY16" fmla="*/ 64394 h 618186"/>
              <a:gd name="connsiteX17" fmla="*/ 953036 w 1221126"/>
              <a:gd name="connsiteY17" fmla="*/ 38636 h 618186"/>
              <a:gd name="connsiteX18" fmla="*/ 785611 w 1221126"/>
              <a:gd name="connsiteY18" fmla="*/ 12878 h 618186"/>
              <a:gd name="connsiteX19" fmla="*/ 334851 w 1221126"/>
              <a:gd name="connsiteY19" fmla="*/ 0 h 618186"/>
              <a:gd name="connsiteX20" fmla="*/ 154546 w 1221126"/>
              <a:gd name="connsiteY20" fmla="*/ 12878 h 618186"/>
              <a:gd name="connsiteX21" fmla="*/ 115910 w 1221126"/>
              <a:gd name="connsiteY21" fmla="*/ 25757 h 618186"/>
              <a:gd name="connsiteX22" fmla="*/ 77273 w 1221126"/>
              <a:gd name="connsiteY22" fmla="*/ 64394 h 618186"/>
              <a:gd name="connsiteX23" fmla="*/ 38636 w 1221126"/>
              <a:gd name="connsiteY23" fmla="*/ 90152 h 618186"/>
              <a:gd name="connsiteX24" fmla="*/ 25758 w 1221126"/>
              <a:gd name="connsiteY24" fmla="*/ 180304 h 618186"/>
              <a:gd name="connsiteX25" fmla="*/ 12879 w 1221126"/>
              <a:gd name="connsiteY25" fmla="*/ 218940 h 618186"/>
              <a:gd name="connsiteX26" fmla="*/ 0 w 1221126"/>
              <a:gd name="connsiteY26" fmla="*/ 296214 h 618186"/>
              <a:gd name="connsiteX27" fmla="*/ 51515 w 1221126"/>
              <a:gd name="connsiteY27" fmla="*/ 360608 h 618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21126" h="618186">
                <a:moveTo>
                  <a:pt x="0" y="321971"/>
                </a:moveTo>
                <a:cubicBezTo>
                  <a:pt x="71235" y="393208"/>
                  <a:pt x="90645" y="415950"/>
                  <a:pt x="206062" y="489397"/>
                </a:cubicBezTo>
                <a:cubicBezTo>
                  <a:pt x="241733" y="512096"/>
                  <a:pt x="282191" y="526591"/>
                  <a:pt x="321972" y="540912"/>
                </a:cubicBezTo>
                <a:cubicBezTo>
                  <a:pt x="496210" y="603638"/>
                  <a:pt x="477642" y="596908"/>
                  <a:pt x="605307" y="618186"/>
                </a:cubicBezTo>
                <a:cubicBezTo>
                  <a:pt x="669701" y="613893"/>
                  <a:pt x="734742" y="615373"/>
                  <a:pt x="798490" y="605307"/>
                </a:cubicBezTo>
                <a:cubicBezTo>
                  <a:pt x="817454" y="602313"/>
                  <a:pt x="832029" y="586290"/>
                  <a:pt x="850005" y="579549"/>
                </a:cubicBezTo>
                <a:cubicBezTo>
                  <a:pt x="866578" y="573334"/>
                  <a:pt x="884502" y="571533"/>
                  <a:pt x="901521" y="566670"/>
                </a:cubicBezTo>
                <a:cubicBezTo>
                  <a:pt x="914574" y="562940"/>
                  <a:pt x="927279" y="558084"/>
                  <a:pt x="940158" y="553791"/>
                </a:cubicBezTo>
                <a:cubicBezTo>
                  <a:pt x="1061308" y="473023"/>
                  <a:pt x="869911" y="596791"/>
                  <a:pt x="1043189" y="502276"/>
                </a:cubicBezTo>
                <a:cubicBezTo>
                  <a:pt x="1070366" y="487452"/>
                  <a:pt x="1094704" y="467932"/>
                  <a:pt x="1120462" y="450760"/>
                </a:cubicBezTo>
                <a:lnTo>
                  <a:pt x="1159098" y="425002"/>
                </a:lnTo>
                <a:lnTo>
                  <a:pt x="1197735" y="399245"/>
                </a:lnTo>
                <a:cubicBezTo>
                  <a:pt x="1212470" y="325568"/>
                  <a:pt x="1221126" y="317586"/>
                  <a:pt x="1197735" y="231819"/>
                </a:cubicBezTo>
                <a:cubicBezTo>
                  <a:pt x="1191012" y="207167"/>
                  <a:pt x="1148635" y="169840"/>
                  <a:pt x="1133341" y="154546"/>
                </a:cubicBezTo>
                <a:cubicBezTo>
                  <a:pt x="1129048" y="141667"/>
                  <a:pt x="1128943" y="126510"/>
                  <a:pt x="1120462" y="115909"/>
                </a:cubicBezTo>
                <a:cubicBezTo>
                  <a:pt x="1110793" y="103822"/>
                  <a:pt x="1095669" y="97074"/>
                  <a:pt x="1081825" y="90152"/>
                </a:cubicBezTo>
                <a:cubicBezTo>
                  <a:pt x="1063347" y="80913"/>
                  <a:pt x="1008181" y="68521"/>
                  <a:pt x="991673" y="64394"/>
                </a:cubicBezTo>
                <a:cubicBezTo>
                  <a:pt x="978794" y="55808"/>
                  <a:pt x="966880" y="45558"/>
                  <a:pt x="953036" y="38636"/>
                </a:cubicBezTo>
                <a:cubicBezTo>
                  <a:pt x="908039" y="16137"/>
                  <a:pt x="818045" y="14319"/>
                  <a:pt x="785611" y="12878"/>
                </a:cubicBezTo>
                <a:cubicBezTo>
                  <a:pt x="635445" y="6204"/>
                  <a:pt x="485104" y="4293"/>
                  <a:pt x="334851" y="0"/>
                </a:cubicBezTo>
                <a:cubicBezTo>
                  <a:pt x="274749" y="4293"/>
                  <a:pt x="214388" y="5838"/>
                  <a:pt x="154546" y="12878"/>
                </a:cubicBezTo>
                <a:cubicBezTo>
                  <a:pt x="141064" y="14464"/>
                  <a:pt x="127205" y="18227"/>
                  <a:pt x="115910" y="25757"/>
                </a:cubicBezTo>
                <a:cubicBezTo>
                  <a:pt x="100755" y="35860"/>
                  <a:pt x="91265" y="52734"/>
                  <a:pt x="77273" y="64394"/>
                </a:cubicBezTo>
                <a:cubicBezTo>
                  <a:pt x="65382" y="74303"/>
                  <a:pt x="51515" y="81566"/>
                  <a:pt x="38636" y="90152"/>
                </a:cubicBezTo>
                <a:cubicBezTo>
                  <a:pt x="34343" y="120203"/>
                  <a:pt x="31711" y="150538"/>
                  <a:pt x="25758" y="180304"/>
                </a:cubicBezTo>
                <a:cubicBezTo>
                  <a:pt x="23096" y="193616"/>
                  <a:pt x="15824" y="205688"/>
                  <a:pt x="12879" y="218940"/>
                </a:cubicBezTo>
                <a:cubicBezTo>
                  <a:pt x="7214" y="244431"/>
                  <a:pt x="4293" y="270456"/>
                  <a:pt x="0" y="296214"/>
                </a:cubicBezTo>
                <a:cubicBezTo>
                  <a:pt x="28794" y="382594"/>
                  <a:pt x="1474" y="385630"/>
                  <a:pt x="51515" y="36060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8" name="Straight Connector 7"/>
          <p:cNvCxnSpPr>
            <a:stCxn id="4" idx="11"/>
          </p:cNvCxnSpPr>
          <p:nvPr/>
        </p:nvCxnSpPr>
        <p:spPr>
          <a:xfrm flipV="1">
            <a:off x="2791049" y="5029200"/>
            <a:ext cx="1323751" cy="186744"/>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124200" y="4800600"/>
            <a:ext cx="774571" cy="369332"/>
          </a:xfrm>
          <a:prstGeom prst="rect">
            <a:avLst/>
          </a:prstGeom>
        </p:spPr>
        <p:txBody>
          <a:bodyPr wrap="none">
            <a:spAutoFit/>
          </a:bodyPr>
          <a:lstStyle/>
          <a:p>
            <a:r>
              <a:rPr lang="en-US" dirty="0" smtClean="0"/>
              <a:t>2 days</a:t>
            </a:r>
            <a:endParaRPr lang="en-US" dirty="0"/>
          </a:p>
        </p:txBody>
      </p:sp>
      <p:sp>
        <p:nvSpPr>
          <p:cNvPr id="10" name="Rectangle 9"/>
          <p:cNvSpPr/>
          <p:nvPr/>
        </p:nvSpPr>
        <p:spPr>
          <a:xfrm>
            <a:off x="4495800" y="4876800"/>
            <a:ext cx="1941878" cy="369332"/>
          </a:xfrm>
          <a:prstGeom prst="rect">
            <a:avLst/>
          </a:prstGeom>
        </p:spPr>
        <p:txBody>
          <a:bodyPr wrap="none">
            <a:spAutoFit/>
          </a:bodyPr>
          <a:lstStyle/>
          <a:p>
            <a:r>
              <a:rPr lang="en-US" dirty="0" err="1" smtClean="0"/>
              <a:t>Woreda</a:t>
            </a:r>
            <a:r>
              <a:rPr lang="en-US" dirty="0" smtClean="0"/>
              <a:t> drug store</a:t>
            </a:r>
            <a:endParaRPr lang="en-US" dirty="0"/>
          </a:p>
        </p:txBody>
      </p:sp>
      <p:sp>
        <p:nvSpPr>
          <p:cNvPr id="13" name="Freeform 12"/>
          <p:cNvSpPr/>
          <p:nvPr/>
        </p:nvSpPr>
        <p:spPr>
          <a:xfrm>
            <a:off x="6019800" y="3048000"/>
            <a:ext cx="2590800" cy="770586"/>
          </a:xfrm>
          <a:custGeom>
            <a:avLst/>
            <a:gdLst>
              <a:gd name="connsiteX0" fmla="*/ 0 w 1221126"/>
              <a:gd name="connsiteY0" fmla="*/ 321971 h 618186"/>
              <a:gd name="connsiteX1" fmla="*/ 206062 w 1221126"/>
              <a:gd name="connsiteY1" fmla="*/ 489397 h 618186"/>
              <a:gd name="connsiteX2" fmla="*/ 321972 w 1221126"/>
              <a:gd name="connsiteY2" fmla="*/ 540912 h 618186"/>
              <a:gd name="connsiteX3" fmla="*/ 605307 w 1221126"/>
              <a:gd name="connsiteY3" fmla="*/ 618186 h 618186"/>
              <a:gd name="connsiteX4" fmla="*/ 798490 w 1221126"/>
              <a:gd name="connsiteY4" fmla="*/ 605307 h 618186"/>
              <a:gd name="connsiteX5" fmla="*/ 850005 w 1221126"/>
              <a:gd name="connsiteY5" fmla="*/ 579549 h 618186"/>
              <a:gd name="connsiteX6" fmla="*/ 901521 w 1221126"/>
              <a:gd name="connsiteY6" fmla="*/ 566670 h 618186"/>
              <a:gd name="connsiteX7" fmla="*/ 940158 w 1221126"/>
              <a:gd name="connsiteY7" fmla="*/ 553791 h 618186"/>
              <a:gd name="connsiteX8" fmla="*/ 1043189 w 1221126"/>
              <a:gd name="connsiteY8" fmla="*/ 502276 h 618186"/>
              <a:gd name="connsiteX9" fmla="*/ 1120462 w 1221126"/>
              <a:gd name="connsiteY9" fmla="*/ 450760 h 618186"/>
              <a:gd name="connsiteX10" fmla="*/ 1159098 w 1221126"/>
              <a:gd name="connsiteY10" fmla="*/ 425002 h 618186"/>
              <a:gd name="connsiteX11" fmla="*/ 1197735 w 1221126"/>
              <a:gd name="connsiteY11" fmla="*/ 399245 h 618186"/>
              <a:gd name="connsiteX12" fmla="*/ 1197735 w 1221126"/>
              <a:gd name="connsiteY12" fmla="*/ 231819 h 618186"/>
              <a:gd name="connsiteX13" fmla="*/ 1133341 w 1221126"/>
              <a:gd name="connsiteY13" fmla="*/ 154546 h 618186"/>
              <a:gd name="connsiteX14" fmla="*/ 1120462 w 1221126"/>
              <a:gd name="connsiteY14" fmla="*/ 115909 h 618186"/>
              <a:gd name="connsiteX15" fmla="*/ 1081825 w 1221126"/>
              <a:gd name="connsiteY15" fmla="*/ 90152 h 618186"/>
              <a:gd name="connsiteX16" fmla="*/ 991673 w 1221126"/>
              <a:gd name="connsiteY16" fmla="*/ 64394 h 618186"/>
              <a:gd name="connsiteX17" fmla="*/ 953036 w 1221126"/>
              <a:gd name="connsiteY17" fmla="*/ 38636 h 618186"/>
              <a:gd name="connsiteX18" fmla="*/ 785611 w 1221126"/>
              <a:gd name="connsiteY18" fmla="*/ 12878 h 618186"/>
              <a:gd name="connsiteX19" fmla="*/ 334851 w 1221126"/>
              <a:gd name="connsiteY19" fmla="*/ 0 h 618186"/>
              <a:gd name="connsiteX20" fmla="*/ 154546 w 1221126"/>
              <a:gd name="connsiteY20" fmla="*/ 12878 h 618186"/>
              <a:gd name="connsiteX21" fmla="*/ 115910 w 1221126"/>
              <a:gd name="connsiteY21" fmla="*/ 25757 h 618186"/>
              <a:gd name="connsiteX22" fmla="*/ 77273 w 1221126"/>
              <a:gd name="connsiteY22" fmla="*/ 64394 h 618186"/>
              <a:gd name="connsiteX23" fmla="*/ 38636 w 1221126"/>
              <a:gd name="connsiteY23" fmla="*/ 90152 h 618186"/>
              <a:gd name="connsiteX24" fmla="*/ 25758 w 1221126"/>
              <a:gd name="connsiteY24" fmla="*/ 180304 h 618186"/>
              <a:gd name="connsiteX25" fmla="*/ 12879 w 1221126"/>
              <a:gd name="connsiteY25" fmla="*/ 218940 h 618186"/>
              <a:gd name="connsiteX26" fmla="*/ 0 w 1221126"/>
              <a:gd name="connsiteY26" fmla="*/ 296214 h 618186"/>
              <a:gd name="connsiteX27" fmla="*/ 51515 w 1221126"/>
              <a:gd name="connsiteY27" fmla="*/ 360608 h 618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21126" h="618186">
                <a:moveTo>
                  <a:pt x="0" y="321971"/>
                </a:moveTo>
                <a:cubicBezTo>
                  <a:pt x="71235" y="393208"/>
                  <a:pt x="90645" y="415950"/>
                  <a:pt x="206062" y="489397"/>
                </a:cubicBezTo>
                <a:cubicBezTo>
                  <a:pt x="241733" y="512096"/>
                  <a:pt x="282191" y="526591"/>
                  <a:pt x="321972" y="540912"/>
                </a:cubicBezTo>
                <a:cubicBezTo>
                  <a:pt x="496210" y="603638"/>
                  <a:pt x="477642" y="596908"/>
                  <a:pt x="605307" y="618186"/>
                </a:cubicBezTo>
                <a:cubicBezTo>
                  <a:pt x="669701" y="613893"/>
                  <a:pt x="734742" y="615373"/>
                  <a:pt x="798490" y="605307"/>
                </a:cubicBezTo>
                <a:cubicBezTo>
                  <a:pt x="817454" y="602313"/>
                  <a:pt x="832029" y="586290"/>
                  <a:pt x="850005" y="579549"/>
                </a:cubicBezTo>
                <a:cubicBezTo>
                  <a:pt x="866578" y="573334"/>
                  <a:pt x="884502" y="571533"/>
                  <a:pt x="901521" y="566670"/>
                </a:cubicBezTo>
                <a:cubicBezTo>
                  <a:pt x="914574" y="562940"/>
                  <a:pt x="927279" y="558084"/>
                  <a:pt x="940158" y="553791"/>
                </a:cubicBezTo>
                <a:cubicBezTo>
                  <a:pt x="1061308" y="473023"/>
                  <a:pt x="869911" y="596791"/>
                  <a:pt x="1043189" y="502276"/>
                </a:cubicBezTo>
                <a:cubicBezTo>
                  <a:pt x="1070366" y="487452"/>
                  <a:pt x="1094704" y="467932"/>
                  <a:pt x="1120462" y="450760"/>
                </a:cubicBezTo>
                <a:lnTo>
                  <a:pt x="1159098" y="425002"/>
                </a:lnTo>
                <a:lnTo>
                  <a:pt x="1197735" y="399245"/>
                </a:lnTo>
                <a:cubicBezTo>
                  <a:pt x="1212470" y="325568"/>
                  <a:pt x="1221126" y="317586"/>
                  <a:pt x="1197735" y="231819"/>
                </a:cubicBezTo>
                <a:cubicBezTo>
                  <a:pt x="1191012" y="207167"/>
                  <a:pt x="1148635" y="169840"/>
                  <a:pt x="1133341" y="154546"/>
                </a:cubicBezTo>
                <a:cubicBezTo>
                  <a:pt x="1129048" y="141667"/>
                  <a:pt x="1128943" y="126510"/>
                  <a:pt x="1120462" y="115909"/>
                </a:cubicBezTo>
                <a:cubicBezTo>
                  <a:pt x="1110793" y="103822"/>
                  <a:pt x="1095669" y="97074"/>
                  <a:pt x="1081825" y="90152"/>
                </a:cubicBezTo>
                <a:cubicBezTo>
                  <a:pt x="1063347" y="80913"/>
                  <a:pt x="1008181" y="68521"/>
                  <a:pt x="991673" y="64394"/>
                </a:cubicBezTo>
                <a:cubicBezTo>
                  <a:pt x="978794" y="55808"/>
                  <a:pt x="966880" y="45558"/>
                  <a:pt x="953036" y="38636"/>
                </a:cubicBezTo>
                <a:cubicBezTo>
                  <a:pt x="908039" y="16137"/>
                  <a:pt x="818045" y="14319"/>
                  <a:pt x="785611" y="12878"/>
                </a:cubicBezTo>
                <a:cubicBezTo>
                  <a:pt x="635445" y="6204"/>
                  <a:pt x="485104" y="4293"/>
                  <a:pt x="334851" y="0"/>
                </a:cubicBezTo>
                <a:cubicBezTo>
                  <a:pt x="274749" y="4293"/>
                  <a:pt x="214388" y="5838"/>
                  <a:pt x="154546" y="12878"/>
                </a:cubicBezTo>
                <a:cubicBezTo>
                  <a:pt x="141064" y="14464"/>
                  <a:pt x="127205" y="18227"/>
                  <a:pt x="115910" y="25757"/>
                </a:cubicBezTo>
                <a:cubicBezTo>
                  <a:pt x="100755" y="35860"/>
                  <a:pt x="91265" y="52734"/>
                  <a:pt x="77273" y="64394"/>
                </a:cubicBezTo>
                <a:cubicBezTo>
                  <a:pt x="65382" y="74303"/>
                  <a:pt x="51515" y="81566"/>
                  <a:pt x="38636" y="90152"/>
                </a:cubicBezTo>
                <a:cubicBezTo>
                  <a:pt x="34343" y="120203"/>
                  <a:pt x="31711" y="150538"/>
                  <a:pt x="25758" y="180304"/>
                </a:cubicBezTo>
                <a:cubicBezTo>
                  <a:pt x="23096" y="193616"/>
                  <a:pt x="15824" y="205688"/>
                  <a:pt x="12879" y="218940"/>
                </a:cubicBezTo>
                <a:cubicBezTo>
                  <a:pt x="7214" y="244431"/>
                  <a:pt x="4293" y="270456"/>
                  <a:pt x="0" y="296214"/>
                </a:cubicBezTo>
                <a:cubicBezTo>
                  <a:pt x="28794" y="382594"/>
                  <a:pt x="1474" y="385630"/>
                  <a:pt x="51515" y="36060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6553200" y="5562600"/>
            <a:ext cx="2590800" cy="770586"/>
          </a:xfrm>
          <a:custGeom>
            <a:avLst/>
            <a:gdLst>
              <a:gd name="connsiteX0" fmla="*/ 0 w 1221126"/>
              <a:gd name="connsiteY0" fmla="*/ 321971 h 618186"/>
              <a:gd name="connsiteX1" fmla="*/ 206062 w 1221126"/>
              <a:gd name="connsiteY1" fmla="*/ 489397 h 618186"/>
              <a:gd name="connsiteX2" fmla="*/ 321972 w 1221126"/>
              <a:gd name="connsiteY2" fmla="*/ 540912 h 618186"/>
              <a:gd name="connsiteX3" fmla="*/ 605307 w 1221126"/>
              <a:gd name="connsiteY3" fmla="*/ 618186 h 618186"/>
              <a:gd name="connsiteX4" fmla="*/ 798490 w 1221126"/>
              <a:gd name="connsiteY4" fmla="*/ 605307 h 618186"/>
              <a:gd name="connsiteX5" fmla="*/ 850005 w 1221126"/>
              <a:gd name="connsiteY5" fmla="*/ 579549 h 618186"/>
              <a:gd name="connsiteX6" fmla="*/ 901521 w 1221126"/>
              <a:gd name="connsiteY6" fmla="*/ 566670 h 618186"/>
              <a:gd name="connsiteX7" fmla="*/ 940158 w 1221126"/>
              <a:gd name="connsiteY7" fmla="*/ 553791 h 618186"/>
              <a:gd name="connsiteX8" fmla="*/ 1043189 w 1221126"/>
              <a:gd name="connsiteY8" fmla="*/ 502276 h 618186"/>
              <a:gd name="connsiteX9" fmla="*/ 1120462 w 1221126"/>
              <a:gd name="connsiteY9" fmla="*/ 450760 h 618186"/>
              <a:gd name="connsiteX10" fmla="*/ 1159098 w 1221126"/>
              <a:gd name="connsiteY10" fmla="*/ 425002 h 618186"/>
              <a:gd name="connsiteX11" fmla="*/ 1197735 w 1221126"/>
              <a:gd name="connsiteY11" fmla="*/ 399245 h 618186"/>
              <a:gd name="connsiteX12" fmla="*/ 1197735 w 1221126"/>
              <a:gd name="connsiteY12" fmla="*/ 231819 h 618186"/>
              <a:gd name="connsiteX13" fmla="*/ 1133341 w 1221126"/>
              <a:gd name="connsiteY13" fmla="*/ 154546 h 618186"/>
              <a:gd name="connsiteX14" fmla="*/ 1120462 w 1221126"/>
              <a:gd name="connsiteY14" fmla="*/ 115909 h 618186"/>
              <a:gd name="connsiteX15" fmla="*/ 1081825 w 1221126"/>
              <a:gd name="connsiteY15" fmla="*/ 90152 h 618186"/>
              <a:gd name="connsiteX16" fmla="*/ 991673 w 1221126"/>
              <a:gd name="connsiteY16" fmla="*/ 64394 h 618186"/>
              <a:gd name="connsiteX17" fmla="*/ 953036 w 1221126"/>
              <a:gd name="connsiteY17" fmla="*/ 38636 h 618186"/>
              <a:gd name="connsiteX18" fmla="*/ 785611 w 1221126"/>
              <a:gd name="connsiteY18" fmla="*/ 12878 h 618186"/>
              <a:gd name="connsiteX19" fmla="*/ 334851 w 1221126"/>
              <a:gd name="connsiteY19" fmla="*/ 0 h 618186"/>
              <a:gd name="connsiteX20" fmla="*/ 154546 w 1221126"/>
              <a:gd name="connsiteY20" fmla="*/ 12878 h 618186"/>
              <a:gd name="connsiteX21" fmla="*/ 115910 w 1221126"/>
              <a:gd name="connsiteY21" fmla="*/ 25757 h 618186"/>
              <a:gd name="connsiteX22" fmla="*/ 77273 w 1221126"/>
              <a:gd name="connsiteY22" fmla="*/ 64394 h 618186"/>
              <a:gd name="connsiteX23" fmla="*/ 38636 w 1221126"/>
              <a:gd name="connsiteY23" fmla="*/ 90152 h 618186"/>
              <a:gd name="connsiteX24" fmla="*/ 25758 w 1221126"/>
              <a:gd name="connsiteY24" fmla="*/ 180304 h 618186"/>
              <a:gd name="connsiteX25" fmla="*/ 12879 w 1221126"/>
              <a:gd name="connsiteY25" fmla="*/ 218940 h 618186"/>
              <a:gd name="connsiteX26" fmla="*/ 0 w 1221126"/>
              <a:gd name="connsiteY26" fmla="*/ 296214 h 618186"/>
              <a:gd name="connsiteX27" fmla="*/ 51515 w 1221126"/>
              <a:gd name="connsiteY27" fmla="*/ 360608 h 618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21126" h="618186">
                <a:moveTo>
                  <a:pt x="0" y="321971"/>
                </a:moveTo>
                <a:cubicBezTo>
                  <a:pt x="71235" y="393208"/>
                  <a:pt x="90645" y="415950"/>
                  <a:pt x="206062" y="489397"/>
                </a:cubicBezTo>
                <a:cubicBezTo>
                  <a:pt x="241733" y="512096"/>
                  <a:pt x="282191" y="526591"/>
                  <a:pt x="321972" y="540912"/>
                </a:cubicBezTo>
                <a:cubicBezTo>
                  <a:pt x="496210" y="603638"/>
                  <a:pt x="477642" y="596908"/>
                  <a:pt x="605307" y="618186"/>
                </a:cubicBezTo>
                <a:cubicBezTo>
                  <a:pt x="669701" y="613893"/>
                  <a:pt x="734742" y="615373"/>
                  <a:pt x="798490" y="605307"/>
                </a:cubicBezTo>
                <a:cubicBezTo>
                  <a:pt x="817454" y="602313"/>
                  <a:pt x="832029" y="586290"/>
                  <a:pt x="850005" y="579549"/>
                </a:cubicBezTo>
                <a:cubicBezTo>
                  <a:pt x="866578" y="573334"/>
                  <a:pt x="884502" y="571533"/>
                  <a:pt x="901521" y="566670"/>
                </a:cubicBezTo>
                <a:cubicBezTo>
                  <a:pt x="914574" y="562940"/>
                  <a:pt x="927279" y="558084"/>
                  <a:pt x="940158" y="553791"/>
                </a:cubicBezTo>
                <a:cubicBezTo>
                  <a:pt x="1061308" y="473023"/>
                  <a:pt x="869911" y="596791"/>
                  <a:pt x="1043189" y="502276"/>
                </a:cubicBezTo>
                <a:cubicBezTo>
                  <a:pt x="1070366" y="487452"/>
                  <a:pt x="1094704" y="467932"/>
                  <a:pt x="1120462" y="450760"/>
                </a:cubicBezTo>
                <a:lnTo>
                  <a:pt x="1159098" y="425002"/>
                </a:lnTo>
                <a:lnTo>
                  <a:pt x="1197735" y="399245"/>
                </a:lnTo>
                <a:cubicBezTo>
                  <a:pt x="1212470" y="325568"/>
                  <a:pt x="1221126" y="317586"/>
                  <a:pt x="1197735" y="231819"/>
                </a:cubicBezTo>
                <a:cubicBezTo>
                  <a:pt x="1191012" y="207167"/>
                  <a:pt x="1148635" y="169840"/>
                  <a:pt x="1133341" y="154546"/>
                </a:cubicBezTo>
                <a:cubicBezTo>
                  <a:pt x="1129048" y="141667"/>
                  <a:pt x="1128943" y="126510"/>
                  <a:pt x="1120462" y="115909"/>
                </a:cubicBezTo>
                <a:cubicBezTo>
                  <a:pt x="1110793" y="103822"/>
                  <a:pt x="1095669" y="97074"/>
                  <a:pt x="1081825" y="90152"/>
                </a:cubicBezTo>
                <a:cubicBezTo>
                  <a:pt x="1063347" y="80913"/>
                  <a:pt x="1008181" y="68521"/>
                  <a:pt x="991673" y="64394"/>
                </a:cubicBezTo>
                <a:cubicBezTo>
                  <a:pt x="978794" y="55808"/>
                  <a:pt x="966880" y="45558"/>
                  <a:pt x="953036" y="38636"/>
                </a:cubicBezTo>
                <a:cubicBezTo>
                  <a:pt x="908039" y="16137"/>
                  <a:pt x="818045" y="14319"/>
                  <a:pt x="785611" y="12878"/>
                </a:cubicBezTo>
                <a:cubicBezTo>
                  <a:pt x="635445" y="6204"/>
                  <a:pt x="485104" y="4293"/>
                  <a:pt x="334851" y="0"/>
                </a:cubicBezTo>
                <a:cubicBezTo>
                  <a:pt x="274749" y="4293"/>
                  <a:pt x="214388" y="5838"/>
                  <a:pt x="154546" y="12878"/>
                </a:cubicBezTo>
                <a:cubicBezTo>
                  <a:pt x="141064" y="14464"/>
                  <a:pt x="127205" y="18227"/>
                  <a:pt x="115910" y="25757"/>
                </a:cubicBezTo>
                <a:cubicBezTo>
                  <a:pt x="100755" y="35860"/>
                  <a:pt x="91265" y="52734"/>
                  <a:pt x="77273" y="64394"/>
                </a:cubicBezTo>
                <a:cubicBezTo>
                  <a:pt x="65382" y="74303"/>
                  <a:pt x="51515" y="81566"/>
                  <a:pt x="38636" y="90152"/>
                </a:cubicBezTo>
                <a:cubicBezTo>
                  <a:pt x="34343" y="120203"/>
                  <a:pt x="31711" y="150538"/>
                  <a:pt x="25758" y="180304"/>
                </a:cubicBezTo>
                <a:cubicBezTo>
                  <a:pt x="23096" y="193616"/>
                  <a:pt x="15824" y="205688"/>
                  <a:pt x="12879" y="218940"/>
                </a:cubicBezTo>
                <a:cubicBezTo>
                  <a:pt x="7214" y="244431"/>
                  <a:pt x="4293" y="270456"/>
                  <a:pt x="0" y="296214"/>
                </a:cubicBezTo>
                <a:cubicBezTo>
                  <a:pt x="28794" y="382594"/>
                  <a:pt x="1474" y="385630"/>
                  <a:pt x="51515" y="36060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6" name="Straight Connector 15"/>
          <p:cNvCxnSpPr>
            <a:endCxn id="13" idx="27"/>
          </p:cNvCxnSpPr>
          <p:nvPr/>
        </p:nvCxnSpPr>
        <p:spPr>
          <a:xfrm rot="5400000" flipH="1" flipV="1">
            <a:off x="5232403" y="3751507"/>
            <a:ext cx="1150692" cy="6426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a:endCxn id="14" idx="23"/>
          </p:cNvCxnSpPr>
          <p:nvPr/>
        </p:nvCxnSpPr>
        <p:spPr>
          <a:xfrm rot="16200000" flipH="1">
            <a:off x="6354497" y="5394301"/>
            <a:ext cx="403179" cy="158172"/>
          </a:xfrm>
          <a:prstGeom prst="line">
            <a:avLst/>
          </a:prstGeom>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6477000" y="3276600"/>
            <a:ext cx="2089867" cy="369332"/>
          </a:xfrm>
          <a:prstGeom prst="rect">
            <a:avLst/>
          </a:prstGeom>
        </p:spPr>
        <p:txBody>
          <a:bodyPr wrap="none">
            <a:spAutoFit/>
          </a:bodyPr>
          <a:lstStyle/>
          <a:p>
            <a:r>
              <a:rPr lang="en-US" dirty="0" smtClean="0"/>
              <a:t>“X” referral  hospital</a:t>
            </a:r>
            <a:endParaRPr lang="en-US" dirty="0"/>
          </a:p>
        </p:txBody>
      </p:sp>
      <p:sp>
        <p:nvSpPr>
          <p:cNvPr id="21" name="Rectangle 20"/>
          <p:cNvSpPr/>
          <p:nvPr/>
        </p:nvSpPr>
        <p:spPr>
          <a:xfrm>
            <a:off x="7162800" y="5715000"/>
            <a:ext cx="1291123" cy="369332"/>
          </a:xfrm>
          <a:prstGeom prst="rect">
            <a:avLst/>
          </a:prstGeom>
        </p:spPr>
        <p:txBody>
          <a:bodyPr wrap="none">
            <a:spAutoFit/>
          </a:bodyPr>
          <a:lstStyle/>
          <a:p>
            <a:r>
              <a:rPr lang="en-US" dirty="0" smtClean="0"/>
              <a:t>“Z” hospital</a:t>
            </a:r>
            <a:endParaRPr lang="en-US" dirty="0"/>
          </a:p>
        </p:txBody>
      </p:sp>
      <p:sp>
        <p:nvSpPr>
          <p:cNvPr id="24" name="Rectangle 23"/>
          <p:cNvSpPr/>
          <p:nvPr/>
        </p:nvSpPr>
        <p:spPr>
          <a:xfrm rot="18083927">
            <a:off x="5077512" y="3975915"/>
            <a:ext cx="774571" cy="369332"/>
          </a:xfrm>
          <a:prstGeom prst="rect">
            <a:avLst/>
          </a:prstGeom>
        </p:spPr>
        <p:txBody>
          <a:bodyPr wrap="none">
            <a:spAutoFit/>
          </a:bodyPr>
          <a:lstStyle/>
          <a:p>
            <a:r>
              <a:rPr lang="en-US" dirty="0" smtClean="0"/>
              <a:t>3 days</a:t>
            </a:r>
            <a:endParaRPr lang="en-US" dirty="0"/>
          </a:p>
        </p:txBody>
      </p:sp>
      <p:sp>
        <p:nvSpPr>
          <p:cNvPr id="25" name="Rectangle 24"/>
          <p:cNvSpPr/>
          <p:nvPr/>
        </p:nvSpPr>
        <p:spPr>
          <a:xfrm>
            <a:off x="6553200" y="5181600"/>
            <a:ext cx="686919" cy="369332"/>
          </a:xfrm>
          <a:prstGeom prst="rect">
            <a:avLst/>
          </a:prstGeom>
        </p:spPr>
        <p:txBody>
          <a:bodyPr wrap="none">
            <a:spAutoFit/>
          </a:bodyPr>
          <a:lstStyle/>
          <a:p>
            <a:r>
              <a:rPr lang="en-US" dirty="0" smtClean="0"/>
              <a:t>1 day</a:t>
            </a:r>
            <a:endParaRPr lang="en-US" dirty="0"/>
          </a:p>
        </p:txBody>
      </p:sp>
      <p:sp>
        <p:nvSpPr>
          <p:cNvPr id="27" name="Rectangle 26"/>
          <p:cNvSpPr/>
          <p:nvPr/>
        </p:nvSpPr>
        <p:spPr>
          <a:xfrm>
            <a:off x="2514600" y="5715000"/>
            <a:ext cx="2603085" cy="369332"/>
          </a:xfrm>
          <a:prstGeom prst="rect">
            <a:avLst/>
          </a:prstGeom>
        </p:spPr>
        <p:txBody>
          <a:bodyPr wrap="none">
            <a:spAutoFit/>
          </a:bodyPr>
          <a:lstStyle/>
          <a:p>
            <a:r>
              <a:rPr lang="en-US" dirty="0" smtClean="0"/>
              <a:t>Fig. Resource service map</a:t>
            </a:r>
            <a:endParaRPr lang="en-US" dirty="0"/>
          </a:p>
        </p:txBody>
      </p:sp>
      <p:sp>
        <p:nvSpPr>
          <p:cNvPr id="28" name="Freeform 27"/>
          <p:cNvSpPr/>
          <p:nvPr/>
        </p:nvSpPr>
        <p:spPr>
          <a:xfrm>
            <a:off x="1066800" y="3048000"/>
            <a:ext cx="1722549" cy="1383628"/>
          </a:xfrm>
          <a:custGeom>
            <a:avLst/>
            <a:gdLst>
              <a:gd name="connsiteX0" fmla="*/ 502276 w 1445005"/>
              <a:gd name="connsiteY0" fmla="*/ 352521 h 1383628"/>
              <a:gd name="connsiteX1" fmla="*/ 425003 w 1445005"/>
              <a:gd name="connsiteY1" fmla="*/ 404037 h 1383628"/>
              <a:gd name="connsiteX2" fmla="*/ 321972 w 1445005"/>
              <a:gd name="connsiteY2" fmla="*/ 468431 h 1383628"/>
              <a:gd name="connsiteX3" fmla="*/ 257577 w 1445005"/>
              <a:gd name="connsiteY3" fmla="*/ 507068 h 1383628"/>
              <a:gd name="connsiteX4" fmla="*/ 218941 w 1445005"/>
              <a:gd name="connsiteY4" fmla="*/ 545704 h 1383628"/>
              <a:gd name="connsiteX5" fmla="*/ 180304 w 1445005"/>
              <a:gd name="connsiteY5" fmla="*/ 558583 h 1383628"/>
              <a:gd name="connsiteX6" fmla="*/ 103031 w 1445005"/>
              <a:gd name="connsiteY6" fmla="*/ 610099 h 1383628"/>
              <a:gd name="connsiteX7" fmla="*/ 64394 w 1445005"/>
              <a:gd name="connsiteY7" fmla="*/ 841918 h 1383628"/>
              <a:gd name="connsiteX8" fmla="*/ 77273 w 1445005"/>
              <a:gd name="connsiteY8" fmla="*/ 1047980 h 1383628"/>
              <a:gd name="connsiteX9" fmla="*/ 90152 w 1445005"/>
              <a:gd name="connsiteY9" fmla="*/ 1228285 h 1383628"/>
              <a:gd name="connsiteX10" fmla="*/ 167425 w 1445005"/>
              <a:gd name="connsiteY10" fmla="*/ 1266921 h 1383628"/>
              <a:gd name="connsiteX11" fmla="*/ 231819 w 1445005"/>
              <a:gd name="connsiteY11" fmla="*/ 1305558 h 1383628"/>
              <a:gd name="connsiteX12" fmla="*/ 283335 w 1445005"/>
              <a:gd name="connsiteY12" fmla="*/ 1331316 h 1383628"/>
              <a:gd name="connsiteX13" fmla="*/ 618186 w 1445005"/>
              <a:gd name="connsiteY13" fmla="*/ 1369952 h 1383628"/>
              <a:gd name="connsiteX14" fmla="*/ 772732 w 1445005"/>
              <a:gd name="connsiteY14" fmla="*/ 1382831 h 1383628"/>
              <a:gd name="connsiteX15" fmla="*/ 1146219 w 1445005"/>
              <a:gd name="connsiteY15" fmla="*/ 1369952 h 1383628"/>
              <a:gd name="connsiteX16" fmla="*/ 1210614 w 1445005"/>
              <a:gd name="connsiteY16" fmla="*/ 1357073 h 1383628"/>
              <a:gd name="connsiteX17" fmla="*/ 1403797 w 1445005"/>
              <a:gd name="connsiteY17" fmla="*/ 1344194 h 1383628"/>
              <a:gd name="connsiteX18" fmla="*/ 1442434 w 1445005"/>
              <a:gd name="connsiteY18" fmla="*/ 1331316 h 1383628"/>
              <a:gd name="connsiteX19" fmla="*/ 1416676 w 1445005"/>
              <a:gd name="connsiteY19" fmla="*/ 1112375 h 1383628"/>
              <a:gd name="connsiteX20" fmla="*/ 1390918 w 1445005"/>
              <a:gd name="connsiteY20" fmla="*/ 1073738 h 1383628"/>
              <a:gd name="connsiteX21" fmla="*/ 1378039 w 1445005"/>
              <a:gd name="connsiteY21" fmla="*/ 1022223 h 1383628"/>
              <a:gd name="connsiteX22" fmla="*/ 1352281 w 1445005"/>
              <a:gd name="connsiteY22" fmla="*/ 944949 h 1383628"/>
              <a:gd name="connsiteX23" fmla="*/ 1339403 w 1445005"/>
              <a:gd name="connsiteY23" fmla="*/ 816161 h 1383628"/>
              <a:gd name="connsiteX24" fmla="*/ 1313645 w 1445005"/>
              <a:gd name="connsiteY24" fmla="*/ 610099 h 1383628"/>
              <a:gd name="connsiteX25" fmla="*/ 1300766 w 1445005"/>
              <a:gd name="connsiteY25" fmla="*/ 507068 h 1383628"/>
              <a:gd name="connsiteX26" fmla="*/ 1287887 w 1445005"/>
              <a:gd name="connsiteY26" fmla="*/ 468431 h 1383628"/>
              <a:gd name="connsiteX27" fmla="*/ 1249250 w 1445005"/>
              <a:gd name="connsiteY27" fmla="*/ 481310 h 1383628"/>
              <a:gd name="connsiteX28" fmla="*/ 1030310 w 1445005"/>
              <a:gd name="connsiteY28" fmla="*/ 468431 h 1383628"/>
              <a:gd name="connsiteX29" fmla="*/ 978794 w 1445005"/>
              <a:gd name="connsiteY29" fmla="*/ 442673 h 1383628"/>
              <a:gd name="connsiteX30" fmla="*/ 837126 w 1445005"/>
              <a:gd name="connsiteY30" fmla="*/ 391158 h 1383628"/>
              <a:gd name="connsiteX31" fmla="*/ 489397 w 1445005"/>
              <a:gd name="connsiteY31" fmla="*/ 378279 h 1383628"/>
              <a:gd name="connsiteX32" fmla="*/ 450760 w 1445005"/>
              <a:gd name="connsiteY32" fmla="*/ 365400 h 1383628"/>
              <a:gd name="connsiteX33" fmla="*/ 412124 w 1445005"/>
              <a:gd name="connsiteY33" fmla="*/ 339642 h 1383628"/>
              <a:gd name="connsiteX34" fmla="*/ 334850 w 1445005"/>
              <a:gd name="connsiteY34" fmla="*/ 326763 h 1383628"/>
              <a:gd name="connsiteX35" fmla="*/ 244698 w 1445005"/>
              <a:gd name="connsiteY35" fmla="*/ 288127 h 1383628"/>
              <a:gd name="connsiteX36" fmla="*/ 154546 w 1445005"/>
              <a:gd name="connsiteY36" fmla="*/ 223732 h 1383628"/>
              <a:gd name="connsiteX37" fmla="*/ 77273 w 1445005"/>
              <a:gd name="connsiteY37" fmla="*/ 172217 h 1383628"/>
              <a:gd name="connsiteX38" fmla="*/ 38636 w 1445005"/>
              <a:gd name="connsiteY38" fmla="*/ 159338 h 1383628"/>
              <a:gd name="connsiteX39" fmla="*/ 0 w 1445005"/>
              <a:gd name="connsiteY39" fmla="*/ 133580 h 1383628"/>
              <a:gd name="connsiteX40" fmla="*/ 38636 w 1445005"/>
              <a:gd name="connsiteY40" fmla="*/ 107823 h 1383628"/>
              <a:gd name="connsiteX41" fmla="*/ 218941 w 1445005"/>
              <a:gd name="connsiteY41" fmla="*/ 120701 h 1383628"/>
              <a:gd name="connsiteX42" fmla="*/ 270456 w 1445005"/>
              <a:gd name="connsiteY42" fmla="*/ 133580 h 1383628"/>
              <a:gd name="connsiteX43" fmla="*/ 334850 w 1445005"/>
              <a:gd name="connsiteY43" fmla="*/ 197975 h 1383628"/>
              <a:gd name="connsiteX44" fmla="*/ 412124 w 1445005"/>
              <a:gd name="connsiteY44" fmla="*/ 223732 h 1383628"/>
              <a:gd name="connsiteX45" fmla="*/ 437881 w 1445005"/>
              <a:gd name="connsiteY45" fmla="*/ 301006 h 1383628"/>
              <a:gd name="connsiteX46" fmla="*/ 450760 w 1445005"/>
              <a:gd name="connsiteY46" fmla="*/ 339642 h 1383628"/>
              <a:gd name="connsiteX47" fmla="*/ 489397 w 1445005"/>
              <a:gd name="connsiteY47" fmla="*/ 352521 h 1383628"/>
              <a:gd name="connsiteX48" fmla="*/ 540912 w 1445005"/>
              <a:gd name="connsiteY48" fmla="*/ 288127 h 1383628"/>
              <a:gd name="connsiteX49" fmla="*/ 592428 w 1445005"/>
              <a:gd name="connsiteY49" fmla="*/ 210854 h 1383628"/>
              <a:gd name="connsiteX50" fmla="*/ 643943 w 1445005"/>
              <a:gd name="connsiteY50" fmla="*/ 120701 h 1383628"/>
              <a:gd name="connsiteX51" fmla="*/ 631064 w 1445005"/>
              <a:gd name="connsiteY51" fmla="*/ 17670 h 1383628"/>
              <a:gd name="connsiteX52" fmla="*/ 553791 w 1445005"/>
              <a:gd name="connsiteY52" fmla="*/ 43428 h 1383628"/>
              <a:gd name="connsiteX53" fmla="*/ 515155 w 1445005"/>
              <a:gd name="connsiteY53" fmla="*/ 159338 h 1383628"/>
              <a:gd name="connsiteX54" fmla="*/ 502276 w 1445005"/>
              <a:gd name="connsiteY54" fmla="*/ 197975 h 1383628"/>
              <a:gd name="connsiteX55" fmla="*/ 476518 w 1445005"/>
              <a:gd name="connsiteY55" fmla="*/ 326763 h 1383628"/>
              <a:gd name="connsiteX56" fmla="*/ 450760 w 1445005"/>
              <a:gd name="connsiteY56" fmla="*/ 352521 h 138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445005" h="1383628">
                <a:moveTo>
                  <a:pt x="502276" y="352521"/>
                </a:moveTo>
                <a:cubicBezTo>
                  <a:pt x="421468" y="379457"/>
                  <a:pt x="506634" y="344668"/>
                  <a:pt x="425003" y="404037"/>
                </a:cubicBezTo>
                <a:cubicBezTo>
                  <a:pt x="392250" y="427858"/>
                  <a:pt x="356464" y="447205"/>
                  <a:pt x="321972" y="468431"/>
                </a:cubicBezTo>
                <a:cubicBezTo>
                  <a:pt x="300653" y="481550"/>
                  <a:pt x="275277" y="489368"/>
                  <a:pt x="257577" y="507068"/>
                </a:cubicBezTo>
                <a:cubicBezTo>
                  <a:pt x="244698" y="519947"/>
                  <a:pt x="234095" y="535601"/>
                  <a:pt x="218941" y="545704"/>
                </a:cubicBezTo>
                <a:cubicBezTo>
                  <a:pt x="207645" y="553234"/>
                  <a:pt x="192171" y="551990"/>
                  <a:pt x="180304" y="558583"/>
                </a:cubicBezTo>
                <a:cubicBezTo>
                  <a:pt x="153243" y="573617"/>
                  <a:pt x="103031" y="610099"/>
                  <a:pt x="103031" y="610099"/>
                </a:cubicBezTo>
                <a:cubicBezTo>
                  <a:pt x="21646" y="732174"/>
                  <a:pt x="50938" y="653532"/>
                  <a:pt x="64394" y="841918"/>
                </a:cubicBezTo>
                <a:cubicBezTo>
                  <a:pt x="69297" y="910564"/>
                  <a:pt x="72695" y="979311"/>
                  <a:pt x="77273" y="1047980"/>
                </a:cubicBezTo>
                <a:cubicBezTo>
                  <a:pt x="81281" y="1108101"/>
                  <a:pt x="67210" y="1172569"/>
                  <a:pt x="90152" y="1228285"/>
                </a:cubicBezTo>
                <a:cubicBezTo>
                  <a:pt x="101117" y="1254914"/>
                  <a:pt x="142143" y="1253131"/>
                  <a:pt x="167425" y="1266921"/>
                </a:cubicBezTo>
                <a:cubicBezTo>
                  <a:pt x="189400" y="1278908"/>
                  <a:pt x="209937" y="1293401"/>
                  <a:pt x="231819" y="1305558"/>
                </a:cubicBezTo>
                <a:cubicBezTo>
                  <a:pt x="248602" y="1314882"/>
                  <a:pt x="265509" y="1324186"/>
                  <a:pt x="283335" y="1331316"/>
                </a:cubicBezTo>
                <a:cubicBezTo>
                  <a:pt x="414118" y="1383628"/>
                  <a:pt x="422290" y="1357708"/>
                  <a:pt x="618186" y="1369952"/>
                </a:cubicBezTo>
                <a:cubicBezTo>
                  <a:pt x="669779" y="1373177"/>
                  <a:pt x="721217" y="1378538"/>
                  <a:pt x="772732" y="1382831"/>
                </a:cubicBezTo>
                <a:cubicBezTo>
                  <a:pt x="897228" y="1378538"/>
                  <a:pt x="1021864" y="1377267"/>
                  <a:pt x="1146219" y="1369952"/>
                </a:cubicBezTo>
                <a:cubicBezTo>
                  <a:pt x="1168071" y="1368667"/>
                  <a:pt x="1188833" y="1359251"/>
                  <a:pt x="1210614" y="1357073"/>
                </a:cubicBezTo>
                <a:cubicBezTo>
                  <a:pt x="1274831" y="1350651"/>
                  <a:pt x="1339403" y="1348487"/>
                  <a:pt x="1403797" y="1344194"/>
                </a:cubicBezTo>
                <a:cubicBezTo>
                  <a:pt x="1416676" y="1339901"/>
                  <a:pt x="1440640" y="1344772"/>
                  <a:pt x="1442434" y="1331316"/>
                </a:cubicBezTo>
                <a:cubicBezTo>
                  <a:pt x="1445005" y="1312035"/>
                  <a:pt x="1444911" y="1168844"/>
                  <a:pt x="1416676" y="1112375"/>
                </a:cubicBezTo>
                <a:cubicBezTo>
                  <a:pt x="1409754" y="1098531"/>
                  <a:pt x="1399504" y="1086617"/>
                  <a:pt x="1390918" y="1073738"/>
                </a:cubicBezTo>
                <a:cubicBezTo>
                  <a:pt x="1386625" y="1056566"/>
                  <a:pt x="1383125" y="1039177"/>
                  <a:pt x="1378039" y="1022223"/>
                </a:cubicBezTo>
                <a:cubicBezTo>
                  <a:pt x="1370237" y="996217"/>
                  <a:pt x="1352281" y="944949"/>
                  <a:pt x="1352281" y="944949"/>
                </a:cubicBezTo>
                <a:cubicBezTo>
                  <a:pt x="1347988" y="902020"/>
                  <a:pt x="1343140" y="859142"/>
                  <a:pt x="1339403" y="816161"/>
                </a:cubicBezTo>
                <a:cubicBezTo>
                  <a:pt x="1323027" y="627833"/>
                  <a:pt x="1344820" y="703623"/>
                  <a:pt x="1313645" y="610099"/>
                </a:cubicBezTo>
                <a:cubicBezTo>
                  <a:pt x="1309352" y="575755"/>
                  <a:pt x="1306957" y="541121"/>
                  <a:pt x="1300766" y="507068"/>
                </a:cubicBezTo>
                <a:cubicBezTo>
                  <a:pt x="1298337" y="493711"/>
                  <a:pt x="1300029" y="474502"/>
                  <a:pt x="1287887" y="468431"/>
                </a:cubicBezTo>
                <a:cubicBezTo>
                  <a:pt x="1275745" y="462360"/>
                  <a:pt x="1262129" y="477017"/>
                  <a:pt x="1249250" y="481310"/>
                </a:cubicBezTo>
                <a:cubicBezTo>
                  <a:pt x="1176270" y="477017"/>
                  <a:pt x="1102681" y="478770"/>
                  <a:pt x="1030310" y="468431"/>
                </a:cubicBezTo>
                <a:cubicBezTo>
                  <a:pt x="1011304" y="465716"/>
                  <a:pt x="996338" y="450470"/>
                  <a:pt x="978794" y="442673"/>
                </a:cubicBezTo>
                <a:cubicBezTo>
                  <a:pt x="960399" y="434498"/>
                  <a:pt x="852700" y="391735"/>
                  <a:pt x="837126" y="391158"/>
                </a:cubicBezTo>
                <a:lnTo>
                  <a:pt x="489397" y="378279"/>
                </a:lnTo>
                <a:cubicBezTo>
                  <a:pt x="476518" y="373986"/>
                  <a:pt x="462902" y="371471"/>
                  <a:pt x="450760" y="365400"/>
                </a:cubicBezTo>
                <a:cubicBezTo>
                  <a:pt x="436916" y="358478"/>
                  <a:pt x="426808" y="344537"/>
                  <a:pt x="412124" y="339642"/>
                </a:cubicBezTo>
                <a:cubicBezTo>
                  <a:pt x="387351" y="331384"/>
                  <a:pt x="360342" y="332428"/>
                  <a:pt x="334850" y="326763"/>
                </a:cubicBezTo>
                <a:cubicBezTo>
                  <a:pt x="305294" y="320195"/>
                  <a:pt x="269756" y="302446"/>
                  <a:pt x="244698" y="288127"/>
                </a:cubicBezTo>
                <a:cubicBezTo>
                  <a:pt x="212138" y="269521"/>
                  <a:pt x="185252" y="245226"/>
                  <a:pt x="154546" y="223732"/>
                </a:cubicBezTo>
                <a:cubicBezTo>
                  <a:pt x="129185" y="205979"/>
                  <a:pt x="106641" y="182006"/>
                  <a:pt x="77273" y="172217"/>
                </a:cubicBezTo>
                <a:lnTo>
                  <a:pt x="38636" y="159338"/>
                </a:lnTo>
                <a:cubicBezTo>
                  <a:pt x="25757" y="150752"/>
                  <a:pt x="0" y="149058"/>
                  <a:pt x="0" y="133580"/>
                </a:cubicBezTo>
                <a:cubicBezTo>
                  <a:pt x="0" y="118102"/>
                  <a:pt x="23185" y="108732"/>
                  <a:pt x="38636" y="107823"/>
                </a:cubicBezTo>
                <a:cubicBezTo>
                  <a:pt x="98787" y="104285"/>
                  <a:pt x="158839" y="116408"/>
                  <a:pt x="218941" y="120701"/>
                </a:cubicBezTo>
                <a:cubicBezTo>
                  <a:pt x="236113" y="124994"/>
                  <a:pt x="255729" y="123762"/>
                  <a:pt x="270456" y="133580"/>
                </a:cubicBezTo>
                <a:cubicBezTo>
                  <a:pt x="382062" y="207985"/>
                  <a:pt x="206074" y="140742"/>
                  <a:pt x="334850" y="197975"/>
                </a:cubicBezTo>
                <a:cubicBezTo>
                  <a:pt x="359661" y="209002"/>
                  <a:pt x="412124" y="223732"/>
                  <a:pt x="412124" y="223732"/>
                </a:cubicBezTo>
                <a:lnTo>
                  <a:pt x="437881" y="301006"/>
                </a:lnTo>
                <a:cubicBezTo>
                  <a:pt x="442174" y="313885"/>
                  <a:pt x="437881" y="335349"/>
                  <a:pt x="450760" y="339642"/>
                </a:cubicBezTo>
                <a:lnTo>
                  <a:pt x="489397" y="352521"/>
                </a:lnTo>
                <a:cubicBezTo>
                  <a:pt x="559710" y="329083"/>
                  <a:pt x="505335" y="359281"/>
                  <a:pt x="540912" y="288127"/>
                </a:cubicBezTo>
                <a:cubicBezTo>
                  <a:pt x="554756" y="260438"/>
                  <a:pt x="575256" y="236612"/>
                  <a:pt x="592428" y="210854"/>
                </a:cubicBezTo>
                <a:cubicBezTo>
                  <a:pt x="628835" y="156245"/>
                  <a:pt x="611265" y="186059"/>
                  <a:pt x="643943" y="120701"/>
                </a:cubicBezTo>
                <a:cubicBezTo>
                  <a:pt x="639650" y="86357"/>
                  <a:pt x="657343" y="40194"/>
                  <a:pt x="631064" y="17670"/>
                </a:cubicBezTo>
                <a:cubicBezTo>
                  <a:pt x="610449" y="0"/>
                  <a:pt x="553791" y="43428"/>
                  <a:pt x="553791" y="43428"/>
                </a:cubicBezTo>
                <a:lnTo>
                  <a:pt x="515155" y="159338"/>
                </a:lnTo>
                <a:lnTo>
                  <a:pt x="502276" y="197975"/>
                </a:lnTo>
                <a:cubicBezTo>
                  <a:pt x="500043" y="213607"/>
                  <a:pt x="493377" y="298665"/>
                  <a:pt x="476518" y="326763"/>
                </a:cubicBezTo>
                <a:cubicBezTo>
                  <a:pt x="470271" y="337175"/>
                  <a:pt x="459346" y="343935"/>
                  <a:pt x="450760" y="352521"/>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Rectangle 28"/>
          <p:cNvSpPr/>
          <p:nvPr/>
        </p:nvSpPr>
        <p:spPr>
          <a:xfrm>
            <a:off x="1219200" y="3733800"/>
            <a:ext cx="1438792" cy="369332"/>
          </a:xfrm>
          <a:prstGeom prst="rect">
            <a:avLst/>
          </a:prstGeom>
        </p:spPr>
        <p:txBody>
          <a:bodyPr wrap="none">
            <a:spAutoFit/>
          </a:bodyPr>
          <a:lstStyle/>
          <a:p>
            <a:r>
              <a:rPr lang="en-US" dirty="0" smtClean="0"/>
              <a:t>Resource bag</a:t>
            </a:r>
            <a:endParaRPr lang="en-US" dirty="0"/>
          </a:p>
        </p:txBody>
      </p:sp>
      <p:sp>
        <p:nvSpPr>
          <p:cNvPr id="22" name="Freeform 21"/>
          <p:cNvSpPr/>
          <p:nvPr/>
        </p:nvSpPr>
        <p:spPr>
          <a:xfrm>
            <a:off x="0" y="5486400"/>
            <a:ext cx="1676400" cy="1159099"/>
          </a:xfrm>
          <a:custGeom>
            <a:avLst/>
            <a:gdLst>
              <a:gd name="connsiteX0" fmla="*/ 17172 w 1319398"/>
              <a:gd name="connsiteY0" fmla="*/ 206062 h 1159099"/>
              <a:gd name="connsiteX1" fmla="*/ 4293 w 1319398"/>
              <a:gd name="connsiteY1" fmla="*/ 244699 h 1159099"/>
              <a:gd name="connsiteX2" fmla="*/ 339144 w 1319398"/>
              <a:gd name="connsiteY2" fmla="*/ 1056068 h 1159099"/>
              <a:gd name="connsiteX3" fmla="*/ 712631 w 1319398"/>
              <a:gd name="connsiteY3" fmla="*/ 1159099 h 1159099"/>
              <a:gd name="connsiteX4" fmla="*/ 1086119 w 1319398"/>
              <a:gd name="connsiteY4" fmla="*/ 1094704 h 1159099"/>
              <a:gd name="connsiteX5" fmla="*/ 1060361 w 1319398"/>
              <a:gd name="connsiteY5" fmla="*/ 1030310 h 1159099"/>
              <a:gd name="connsiteX6" fmla="*/ 1098998 w 1319398"/>
              <a:gd name="connsiteY6" fmla="*/ 901521 h 1159099"/>
              <a:gd name="connsiteX7" fmla="*/ 1279302 w 1319398"/>
              <a:gd name="connsiteY7" fmla="*/ 502276 h 1159099"/>
              <a:gd name="connsiteX8" fmla="*/ 1292181 w 1319398"/>
              <a:gd name="connsiteY8" fmla="*/ 373488 h 1159099"/>
              <a:gd name="connsiteX9" fmla="*/ 1240665 w 1319398"/>
              <a:gd name="connsiteY9" fmla="*/ 231820 h 1159099"/>
              <a:gd name="connsiteX10" fmla="*/ 1137634 w 1319398"/>
              <a:gd name="connsiteY10" fmla="*/ 115910 h 1159099"/>
              <a:gd name="connsiteX11" fmla="*/ 1034603 w 1319398"/>
              <a:gd name="connsiteY11" fmla="*/ 77273 h 1159099"/>
              <a:gd name="connsiteX12" fmla="*/ 712631 w 1319398"/>
              <a:gd name="connsiteY12" fmla="*/ 0 h 1159099"/>
              <a:gd name="connsiteX13" fmla="*/ 287629 w 1319398"/>
              <a:gd name="connsiteY13" fmla="*/ 38637 h 1159099"/>
              <a:gd name="connsiteX14" fmla="*/ 107324 w 1319398"/>
              <a:gd name="connsiteY14" fmla="*/ 154547 h 1159099"/>
              <a:gd name="connsiteX15" fmla="*/ 17172 w 1319398"/>
              <a:gd name="connsiteY15" fmla="*/ 206062 h 115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19398" h="1159099">
                <a:moveTo>
                  <a:pt x="17172" y="206062"/>
                </a:moveTo>
                <a:cubicBezTo>
                  <a:pt x="0" y="221087"/>
                  <a:pt x="764" y="231590"/>
                  <a:pt x="4293" y="244699"/>
                </a:cubicBezTo>
                <a:cubicBezTo>
                  <a:pt x="25047" y="321784"/>
                  <a:pt x="129245" y="920650"/>
                  <a:pt x="339144" y="1056068"/>
                </a:cubicBezTo>
                <a:cubicBezTo>
                  <a:pt x="393481" y="1091124"/>
                  <a:pt x="615693" y="1137557"/>
                  <a:pt x="712631" y="1159099"/>
                </a:cubicBezTo>
                <a:cubicBezTo>
                  <a:pt x="837127" y="1137634"/>
                  <a:pt x="967650" y="1138581"/>
                  <a:pt x="1086119" y="1094704"/>
                </a:cubicBezTo>
                <a:cubicBezTo>
                  <a:pt x="1107798" y="1086675"/>
                  <a:pt x="1058823" y="1053377"/>
                  <a:pt x="1060361" y="1030310"/>
                </a:cubicBezTo>
                <a:cubicBezTo>
                  <a:pt x="1063342" y="985589"/>
                  <a:pt x="1079660" y="941955"/>
                  <a:pt x="1098998" y="901521"/>
                </a:cubicBezTo>
                <a:cubicBezTo>
                  <a:pt x="1319398" y="440686"/>
                  <a:pt x="1088479" y="1074746"/>
                  <a:pt x="1279302" y="502276"/>
                </a:cubicBezTo>
                <a:cubicBezTo>
                  <a:pt x="1283595" y="459347"/>
                  <a:pt x="1298282" y="416198"/>
                  <a:pt x="1292181" y="373488"/>
                </a:cubicBezTo>
                <a:cubicBezTo>
                  <a:pt x="1285075" y="323745"/>
                  <a:pt x="1266517" y="274907"/>
                  <a:pt x="1240665" y="231820"/>
                </a:cubicBezTo>
                <a:cubicBezTo>
                  <a:pt x="1214069" y="187493"/>
                  <a:pt x="1178989" y="146927"/>
                  <a:pt x="1137634" y="115910"/>
                </a:cubicBezTo>
                <a:cubicBezTo>
                  <a:pt x="1108291" y="93902"/>
                  <a:pt x="1069990" y="86924"/>
                  <a:pt x="1034603" y="77273"/>
                </a:cubicBezTo>
                <a:cubicBezTo>
                  <a:pt x="928120" y="48232"/>
                  <a:pt x="819955" y="25758"/>
                  <a:pt x="712631" y="0"/>
                </a:cubicBezTo>
                <a:cubicBezTo>
                  <a:pt x="570964" y="12879"/>
                  <a:pt x="428381" y="18039"/>
                  <a:pt x="287629" y="38637"/>
                </a:cubicBezTo>
                <a:cubicBezTo>
                  <a:pt x="169039" y="55992"/>
                  <a:pt x="192112" y="85175"/>
                  <a:pt x="107324" y="154547"/>
                </a:cubicBezTo>
                <a:cubicBezTo>
                  <a:pt x="39249" y="210245"/>
                  <a:pt x="34344" y="191037"/>
                  <a:pt x="17172" y="206062"/>
                </a:cubicBezTo>
                <a:close/>
              </a:path>
            </a:pathLst>
          </a:cu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 name="Rectangle 22"/>
          <p:cNvSpPr/>
          <p:nvPr/>
        </p:nvSpPr>
        <p:spPr>
          <a:xfrm>
            <a:off x="304800" y="5867400"/>
            <a:ext cx="1248740" cy="369332"/>
          </a:xfrm>
          <a:prstGeom prst="rect">
            <a:avLst/>
          </a:prstGeom>
        </p:spPr>
        <p:txBody>
          <a:bodyPr wrap="none">
            <a:spAutoFit/>
          </a:bodyPr>
          <a:lstStyle/>
          <a:p>
            <a:r>
              <a:rPr lang="en-US" dirty="0" smtClean="0"/>
              <a:t>community</a:t>
            </a:r>
            <a:endParaRPr lang="en-US" dirty="0"/>
          </a:p>
        </p:txBody>
      </p:sp>
      <p:cxnSp>
        <p:nvCxnSpPr>
          <p:cNvPr id="30" name="Straight Connector 29"/>
          <p:cNvCxnSpPr>
            <a:stCxn id="22" idx="12"/>
            <a:endCxn id="4" idx="0"/>
          </p:cNvCxnSpPr>
          <p:nvPr/>
        </p:nvCxnSpPr>
        <p:spPr>
          <a:xfrm flipV="1">
            <a:off x="905454" y="5138670"/>
            <a:ext cx="433948" cy="347730"/>
          </a:xfrm>
          <a:prstGeom prst="line">
            <a:avLst/>
          </a:prstGeom>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rot="19586171">
            <a:off x="533400" y="4876800"/>
            <a:ext cx="774571" cy="369332"/>
          </a:xfrm>
          <a:prstGeom prst="rect">
            <a:avLst/>
          </a:prstGeom>
        </p:spPr>
        <p:txBody>
          <a:bodyPr wrap="none">
            <a:spAutoFit/>
          </a:bodyPr>
          <a:lstStyle/>
          <a:p>
            <a:r>
              <a:rPr lang="en-US" dirty="0" smtClean="0"/>
              <a:t>2 days</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400800"/>
          </a:xfrm>
        </p:spPr>
        <p:txBody>
          <a:bodyPr>
            <a:normAutofit fontScale="92500" lnSpcReduction="10000"/>
          </a:bodyPr>
          <a:lstStyle/>
          <a:p>
            <a:pPr marL="176213" indent="-176213" algn="just"/>
            <a:r>
              <a:rPr lang="de-DE" sz="2200" dirty="0" smtClean="0"/>
              <a:t>Capacity Assessment: - to identify strengthes and weaknesses</a:t>
            </a:r>
          </a:p>
          <a:p>
            <a:pPr marL="176213" indent="-176213" algn="just"/>
            <a:r>
              <a:rPr lang="de-DE" sz="2200" dirty="0" smtClean="0"/>
              <a:t>It involves five types of assets</a:t>
            </a:r>
          </a:p>
          <a:p>
            <a:pPr marL="738188" lvl="3" indent="-339725" algn="just">
              <a:buFont typeface="Wingdings" pitchFamily="2" charset="2"/>
              <a:buChar char="ü"/>
            </a:pPr>
            <a:r>
              <a:rPr lang="de-DE" sz="2200" dirty="0" smtClean="0"/>
              <a:t>Human- skills</a:t>
            </a:r>
          </a:p>
          <a:p>
            <a:pPr marL="738188" lvl="3" indent="-339725" algn="just">
              <a:buFont typeface="Wingdings" pitchFamily="2" charset="2"/>
              <a:buChar char="ü"/>
            </a:pPr>
            <a:r>
              <a:rPr lang="de-DE" sz="2200" dirty="0" smtClean="0"/>
              <a:t>Social-relationships, political structures, community centers, schools</a:t>
            </a:r>
          </a:p>
          <a:p>
            <a:pPr marL="738188" lvl="3" indent="-339725" algn="just">
              <a:buFont typeface="Wingdings" pitchFamily="2" charset="2"/>
              <a:buChar char="ü"/>
            </a:pPr>
            <a:r>
              <a:rPr lang="de-DE" sz="2200" dirty="0" smtClean="0"/>
              <a:t>Natural-land, trees, water, air, climate, minerals</a:t>
            </a:r>
          </a:p>
          <a:p>
            <a:pPr marL="738188" lvl="3" indent="-339725" algn="just">
              <a:buFont typeface="Wingdings" pitchFamily="2" charset="2"/>
              <a:buChar char="ü"/>
            </a:pPr>
            <a:r>
              <a:rPr lang="de-DE" sz="2200" dirty="0" smtClean="0"/>
              <a:t>Physical-transport, water, sanitation, energy, buildings, telecommunication</a:t>
            </a:r>
          </a:p>
          <a:p>
            <a:pPr marL="738188" lvl="3" indent="-339725" algn="just">
              <a:buFont typeface="Wingdings" pitchFamily="2" charset="2"/>
              <a:buChar char="ü"/>
            </a:pPr>
            <a:r>
              <a:rPr lang="de-DE" sz="2200" dirty="0" smtClean="0"/>
              <a:t>Economic-money, savings,  revolving funds, grain stores</a:t>
            </a:r>
          </a:p>
          <a:p>
            <a:pPr marL="176213" indent="-176213" algn="just"/>
            <a:r>
              <a:rPr lang="de-DE" sz="2200" dirty="0" smtClean="0"/>
              <a:t>It also involves stakeholder analysis</a:t>
            </a:r>
          </a:p>
          <a:p>
            <a:pPr marL="176213" indent="-176213" algn="just"/>
            <a:r>
              <a:rPr lang="en-US" sz="2200" dirty="0" smtClean="0"/>
              <a:t>In assessing the </a:t>
            </a:r>
            <a:r>
              <a:rPr lang="en-US" sz="2200" dirty="0" smtClean="0">
                <a:solidFill>
                  <a:srgbClr val="7030A0"/>
                </a:solidFill>
              </a:rPr>
              <a:t>reliability and adequacy of community capacity</a:t>
            </a:r>
            <a:r>
              <a:rPr lang="en-US" sz="2200" dirty="0" smtClean="0"/>
              <a:t>, a matrix can be used as shown below. It attempts to answer the following questions:</a:t>
            </a:r>
          </a:p>
          <a:p>
            <a:pPr marL="633413" lvl="1" indent="-234950" algn="just"/>
            <a:r>
              <a:rPr lang="en-US" sz="2200" dirty="0" smtClean="0"/>
              <a:t>What resources are there for reduction of risk for each disaster?</a:t>
            </a:r>
          </a:p>
          <a:p>
            <a:pPr marL="633413" lvl="1" indent="-234950" algn="just"/>
            <a:r>
              <a:rPr lang="en-US" sz="2200" dirty="0" smtClean="0"/>
              <a:t>What is the extent of reliability and adequacy of these resources?</a:t>
            </a:r>
          </a:p>
          <a:p>
            <a:pPr marL="633413" lvl="1" indent="-234950" algn="just"/>
            <a:r>
              <a:rPr lang="en-US" sz="2200" dirty="0" smtClean="0"/>
              <a:t> And are there possibilities for improved risk reduction through the said resource?</a:t>
            </a:r>
          </a:p>
          <a:p>
            <a:pPr algn="just">
              <a:buNone/>
            </a:pPr>
            <a:r>
              <a:rPr lang="en-US" sz="2400" dirty="0" smtClean="0"/>
              <a:t>1. Participants agree on rating. In this case, the </a:t>
            </a:r>
            <a:r>
              <a:rPr lang="en-US" sz="2400" dirty="0" err="1" smtClean="0"/>
              <a:t>asterix</a:t>
            </a:r>
            <a:r>
              <a:rPr lang="en-US" sz="2400" dirty="0" smtClean="0"/>
              <a:t> (*) represents 10%. Thus the maximum rating is 100%.</a:t>
            </a:r>
          </a:p>
          <a:p>
            <a:pPr marL="236538" indent="-236538" algn="just">
              <a:buNone/>
            </a:pPr>
            <a:r>
              <a:rPr lang="en-US" sz="2400" dirty="0" smtClean="0"/>
              <a:t>2. To come up with a rating, participants discuss and reach a consensus. Note that total risk reduction per hazard may not be 100%, since it remains impractical to eradicate risk.</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380999"/>
          <a:ext cx="8382001" cy="5605922"/>
        </p:xfrm>
        <a:graphic>
          <a:graphicData uri="http://schemas.openxmlformats.org/drawingml/2006/table">
            <a:tbl>
              <a:tblPr/>
              <a:tblGrid>
                <a:gridCol w="2228651"/>
                <a:gridCol w="1733395"/>
                <a:gridCol w="1650853"/>
                <a:gridCol w="1321301"/>
                <a:gridCol w="1447801"/>
              </a:tblGrid>
              <a:tr h="81969">
                <a:tc gridSpan="5">
                  <a:txBody>
                    <a:bodyPr/>
                    <a:lstStyle/>
                    <a:p>
                      <a:pPr marL="0" marR="0" algn="just">
                        <a:lnSpc>
                          <a:spcPct val="115000"/>
                        </a:lnSpc>
                        <a:spcBef>
                          <a:spcPts val="0"/>
                        </a:spcBef>
                        <a:spcAft>
                          <a:spcPts val="0"/>
                        </a:spcAft>
                      </a:pPr>
                      <a:r>
                        <a:rPr lang="en-US" sz="300" dirty="0">
                          <a:solidFill>
                            <a:srgbClr val="000000"/>
                          </a:solidFill>
                          <a:latin typeface="Times New Roman"/>
                          <a:ea typeface="Times New Roman"/>
                          <a:cs typeface="Times New Roman"/>
                        </a:rPr>
                        <a:t>Resource Matrix</a:t>
                      </a:r>
                      <a:endParaRPr lang="en-US" sz="20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0594">
                <a:tc>
                  <a:txBody>
                    <a:bodyPr/>
                    <a:lstStyle/>
                    <a:p>
                      <a:pPr marL="0" marR="0" algn="just">
                        <a:lnSpc>
                          <a:spcPct val="115000"/>
                        </a:lnSpc>
                        <a:spcBef>
                          <a:spcPts val="0"/>
                        </a:spcBef>
                        <a:spcAft>
                          <a:spcPts val="0"/>
                        </a:spcAft>
                      </a:pPr>
                      <a:r>
                        <a:rPr lang="en-US" sz="300">
                          <a:solidFill>
                            <a:srgbClr val="000000"/>
                          </a:solidFill>
                          <a:latin typeface="Times New Roman"/>
                          <a:ea typeface="Times New Roman"/>
                          <a:cs typeface="Times New Roman"/>
                        </a:rPr>
                        <a:t>Hazard</a:t>
                      </a:r>
                      <a:endParaRPr lang="en-US" sz="20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just">
                        <a:lnSpc>
                          <a:spcPct val="115000"/>
                        </a:lnSpc>
                        <a:spcBef>
                          <a:spcPts val="0"/>
                        </a:spcBef>
                        <a:spcAft>
                          <a:spcPts val="0"/>
                        </a:spcAft>
                      </a:pPr>
                      <a:r>
                        <a:rPr lang="en-US" sz="300">
                          <a:solidFill>
                            <a:srgbClr val="000000"/>
                          </a:solidFill>
                          <a:latin typeface="Times New Roman"/>
                          <a:ea typeface="Times New Roman"/>
                          <a:cs typeface="Times New Roman"/>
                        </a:rPr>
                        <a:t>Drought</a:t>
                      </a:r>
                      <a:endParaRPr lang="en-US" sz="20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just">
                        <a:lnSpc>
                          <a:spcPct val="115000"/>
                        </a:lnSpc>
                        <a:spcBef>
                          <a:spcPts val="0"/>
                        </a:spcBef>
                        <a:spcAft>
                          <a:spcPts val="0"/>
                        </a:spcAft>
                      </a:pPr>
                      <a:r>
                        <a:rPr lang="en-US" sz="300">
                          <a:solidFill>
                            <a:srgbClr val="000000"/>
                          </a:solidFill>
                          <a:latin typeface="Times New Roman"/>
                          <a:ea typeface="Times New Roman"/>
                          <a:cs typeface="Times New Roman"/>
                        </a:rPr>
                        <a:t>Insecurity</a:t>
                      </a:r>
                      <a:endParaRPr lang="en-US" sz="20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77022">
                <a:tc>
                  <a:txBody>
                    <a:bodyPr/>
                    <a:lstStyle/>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Risk reduction</a:t>
                      </a:r>
                      <a:endParaRPr lang="en-US" sz="1600" b="1" i="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i="0">
                          <a:solidFill>
                            <a:srgbClr val="000000"/>
                          </a:solidFill>
                          <a:latin typeface="Times New Roman"/>
                          <a:ea typeface="Times New Roman"/>
                          <a:cs typeface="Times New Roman"/>
                        </a:rPr>
                        <a:t>Livestock market</a:t>
                      </a:r>
                      <a:endParaRPr lang="en-US" sz="1600" b="1" i="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i="0">
                          <a:solidFill>
                            <a:srgbClr val="000000"/>
                          </a:solidFill>
                          <a:latin typeface="Times New Roman"/>
                          <a:ea typeface="Times New Roman"/>
                          <a:cs typeface="Times New Roman"/>
                        </a:rPr>
                        <a:t>Pasture reserves</a:t>
                      </a:r>
                      <a:endParaRPr lang="en-US" sz="1600" b="1" i="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i="0">
                          <a:solidFill>
                            <a:srgbClr val="000000"/>
                          </a:solidFill>
                          <a:latin typeface="Times New Roman"/>
                          <a:ea typeface="Times New Roman"/>
                          <a:cs typeface="Times New Roman"/>
                        </a:rPr>
                        <a:t>Government</a:t>
                      </a:r>
                      <a:endParaRPr lang="en-US" sz="1600" b="1" i="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i="0">
                          <a:solidFill>
                            <a:srgbClr val="000000"/>
                          </a:solidFill>
                          <a:latin typeface="Times New Roman"/>
                          <a:ea typeface="Times New Roman"/>
                          <a:cs typeface="Times New Roman"/>
                        </a:rPr>
                        <a:t>Elders</a:t>
                      </a:r>
                      <a:endParaRPr lang="en-US" sz="1600" b="1" i="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93977">
                <a:tc>
                  <a:txBody>
                    <a:bodyPr/>
                    <a:lstStyle/>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resource</a:t>
                      </a:r>
                      <a:endParaRPr lang="en-US" sz="1600" b="1" i="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i="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i="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i="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i="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3977">
                <a:tc rowSpan="2">
                  <a:txBody>
                    <a:bodyPr/>
                    <a:lstStyle/>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Risk reduction potential at maximum</a:t>
                      </a:r>
                      <a:endParaRPr lang="en-US" sz="1600" b="1" i="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i="0" dirty="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i="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600" b="1" i="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i="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338">
                <a:tc vMerge="1">
                  <a:txBody>
                    <a:bodyPr/>
                    <a:lstStyle/>
                    <a:p>
                      <a:endParaRPr lang="en-US"/>
                    </a:p>
                  </a:txBody>
                  <a:tcPr/>
                </a:tc>
                <a:tc>
                  <a:txBody>
                    <a:bodyPr/>
                    <a:lstStyle/>
                    <a:p>
                      <a:pPr marL="0" marR="0" algn="ctr">
                        <a:lnSpc>
                          <a:spcPct val="115000"/>
                        </a:lnSpc>
                        <a:spcBef>
                          <a:spcPts val="0"/>
                        </a:spcBef>
                        <a:spcAft>
                          <a:spcPts val="0"/>
                        </a:spcAft>
                      </a:pPr>
                      <a:r>
                        <a:rPr lang="en-US" sz="1600" b="1" i="0" spc="275" dirty="0">
                          <a:solidFill>
                            <a:srgbClr val="000000"/>
                          </a:solidFill>
                          <a:latin typeface="Times New Roman"/>
                          <a:ea typeface="Times New Roman"/>
                          <a:cs typeface="Times New Roman"/>
                        </a:rPr>
                        <a:t>*****</a:t>
                      </a:r>
                      <a:r>
                        <a:rPr lang="en-US" sz="1600" b="1" i="0" dirty="0">
                          <a:solidFill>
                            <a:srgbClr val="000000"/>
                          </a:solidFill>
                          <a:latin typeface="Times New Roman"/>
                          <a:ea typeface="Times New Roman"/>
                          <a:cs typeface="Times New Roman"/>
                        </a:rPr>
                        <a:t> = 50%</a:t>
                      </a:r>
                      <a:endParaRPr lang="en-US" sz="1600" b="1" i="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 * * </a:t>
                      </a:r>
                      <a:r>
                        <a:rPr lang="en-US" sz="1600" b="1" i="0" dirty="0" smtClean="0">
                          <a:solidFill>
                            <a:srgbClr val="000000"/>
                          </a:solidFill>
                          <a:latin typeface="Times New Roman"/>
                          <a:ea typeface="Times New Roman"/>
                          <a:cs typeface="Times New Roman"/>
                        </a:rPr>
                        <a:t>= </a:t>
                      </a:r>
                      <a:r>
                        <a:rPr lang="en-US" sz="1600" b="1" i="0" dirty="0">
                          <a:solidFill>
                            <a:srgbClr val="000000"/>
                          </a:solidFill>
                          <a:latin typeface="Times New Roman"/>
                          <a:ea typeface="Times New Roman"/>
                          <a:cs typeface="Times New Roman"/>
                        </a:rPr>
                        <a:t>30%</a:t>
                      </a:r>
                      <a:endParaRPr lang="en-US" sz="1600" b="1" i="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i="0" spc="250" dirty="0" smtClean="0">
                          <a:solidFill>
                            <a:srgbClr val="000000"/>
                          </a:solidFill>
                          <a:latin typeface="Times New Roman"/>
                          <a:ea typeface="Times New Roman"/>
                          <a:cs typeface="Times New Roman"/>
                        </a:rPr>
                        <a:t>•••••=</a:t>
                      </a:r>
                      <a:r>
                        <a:rPr lang="en-US" sz="1600" b="1" i="0" dirty="0" smtClean="0">
                          <a:solidFill>
                            <a:srgbClr val="000000"/>
                          </a:solidFill>
                          <a:latin typeface="Times New Roman"/>
                          <a:ea typeface="Times New Roman"/>
                          <a:cs typeface="Times New Roman"/>
                        </a:rPr>
                        <a:t> </a:t>
                      </a:r>
                      <a:r>
                        <a:rPr lang="en-US" sz="1600" b="1" i="0" dirty="0">
                          <a:solidFill>
                            <a:srgbClr val="000000"/>
                          </a:solidFill>
                          <a:latin typeface="Times New Roman"/>
                          <a:ea typeface="Times New Roman"/>
                          <a:cs typeface="Times New Roman"/>
                        </a:rPr>
                        <a:t>50%</a:t>
                      </a:r>
                      <a:endParaRPr lang="en-US" sz="1600" b="1" i="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i="0" spc="235">
                          <a:solidFill>
                            <a:srgbClr val="000000"/>
                          </a:solidFill>
                          <a:latin typeface="Times New Roman"/>
                          <a:ea typeface="Times New Roman"/>
                          <a:cs typeface="Times New Roman"/>
                        </a:rPr>
                        <a:t>•**••=</a:t>
                      </a:r>
                      <a:r>
                        <a:rPr lang="en-US" sz="1600" b="1" i="0">
                          <a:solidFill>
                            <a:srgbClr val="000000"/>
                          </a:solidFill>
                          <a:latin typeface="Times New Roman"/>
                          <a:ea typeface="Times New Roman"/>
                          <a:cs typeface="Times New Roman"/>
                        </a:rPr>
                        <a:t> 50%</a:t>
                      </a:r>
                      <a:endParaRPr lang="en-US" sz="1600" b="1" i="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338">
                <a:tc>
                  <a:txBody>
                    <a:bodyPr/>
                    <a:lstStyle/>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Portion of capacity in</a:t>
                      </a:r>
                      <a:endParaRPr lang="en-US" sz="1600" b="1" i="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 = 10%</a:t>
                      </a:r>
                      <a:endParaRPr lang="en-US" sz="1600" b="1" i="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i="0">
                          <a:solidFill>
                            <a:srgbClr val="000000"/>
                          </a:solidFill>
                          <a:latin typeface="Times New Roman"/>
                          <a:ea typeface="Times New Roman"/>
                          <a:cs typeface="Times New Roman"/>
                        </a:rPr>
                        <a:t>* = 10%</a:t>
                      </a:r>
                      <a:endParaRPr lang="en-US" sz="1600" b="1" i="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i="0">
                          <a:solidFill>
                            <a:srgbClr val="000000"/>
                          </a:solidFill>
                          <a:latin typeface="Times New Roman"/>
                          <a:ea typeface="Times New Roman"/>
                          <a:cs typeface="Times New Roman"/>
                        </a:rPr>
                        <a:t>0%</a:t>
                      </a:r>
                      <a:endParaRPr lang="en-US" sz="1600" b="1" i="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i="0">
                          <a:solidFill>
                            <a:srgbClr val="000000"/>
                          </a:solidFill>
                          <a:latin typeface="Times New Roman"/>
                          <a:ea typeface="Times New Roman"/>
                          <a:cs typeface="Times New Roman"/>
                        </a:rPr>
                        <a:t>0%</a:t>
                      </a:r>
                      <a:endParaRPr lang="en-US" sz="1600" b="1" i="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93977">
                <a:tc>
                  <a:txBody>
                    <a:bodyPr/>
                    <a:lstStyle/>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use</a:t>
                      </a:r>
                      <a:endParaRPr lang="en-US" sz="1600" b="1" i="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i="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i="0" dirty="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i="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i="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863292">
                <a:tc>
                  <a:txBody>
                    <a:bodyPr/>
                    <a:lstStyle/>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Factors limiting maximum risk reduction potential</a:t>
                      </a:r>
                      <a:endParaRPr lang="en-US" sz="1600" b="1" i="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Government </a:t>
                      </a:r>
                      <a:r>
                        <a:rPr lang="en-US" sz="1600" b="1" i="0" spc="-10" dirty="0">
                          <a:solidFill>
                            <a:srgbClr val="000000"/>
                          </a:solidFill>
                          <a:latin typeface="Times New Roman"/>
                          <a:ea typeface="Times New Roman"/>
                          <a:cs typeface="Times New Roman"/>
                        </a:rPr>
                        <a:t>policies.</a:t>
                      </a:r>
                      <a:endParaRPr lang="en-US" sz="1600" b="1" i="0" dirty="0">
                        <a:latin typeface="Calibri"/>
                        <a:ea typeface="Times New Roman"/>
                        <a:cs typeface="Times New Roman"/>
                      </a:endParaRPr>
                    </a:p>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Livestock </a:t>
                      </a:r>
                      <a:r>
                        <a:rPr lang="en-US" sz="1600" b="1" i="0" spc="-10" dirty="0">
                          <a:solidFill>
                            <a:srgbClr val="000000"/>
                          </a:solidFill>
                          <a:latin typeface="Times New Roman"/>
                          <a:ea typeface="Times New Roman"/>
                          <a:cs typeface="Times New Roman"/>
                        </a:rPr>
                        <a:t>diseases.</a:t>
                      </a:r>
                      <a:endParaRPr lang="en-US" sz="1600" b="1" i="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Lack of adequate water </a:t>
                      </a:r>
                      <a:r>
                        <a:rPr lang="en-US" sz="1600" b="1" i="0" spc="-10" dirty="0">
                          <a:solidFill>
                            <a:srgbClr val="000000"/>
                          </a:solidFill>
                          <a:latin typeface="Times New Roman"/>
                          <a:ea typeface="Times New Roman"/>
                          <a:cs typeface="Times New Roman"/>
                        </a:rPr>
                        <a:t>resources.</a:t>
                      </a:r>
                      <a:endParaRPr lang="en-US" sz="1600" b="1" i="0" dirty="0">
                        <a:latin typeface="Calibri"/>
                        <a:ea typeface="Times New Roman"/>
                        <a:cs typeface="Times New Roman"/>
                      </a:endParaRPr>
                    </a:p>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Conflict</a:t>
                      </a:r>
                      <a:endParaRPr lang="en-US" sz="1600" b="1" i="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i="0" spc="-10">
                          <a:solidFill>
                            <a:srgbClr val="000000"/>
                          </a:solidFill>
                          <a:latin typeface="Times New Roman"/>
                          <a:ea typeface="Times New Roman"/>
                          <a:cs typeface="Times New Roman"/>
                        </a:rPr>
                        <a:t>Corruption. Politics.</a:t>
                      </a:r>
                      <a:endParaRPr lang="en-US" sz="1600" b="1" i="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Weakened traditional </a:t>
                      </a:r>
                      <a:r>
                        <a:rPr lang="en-US" sz="1600" b="1" i="0" spc="-10" dirty="0">
                          <a:solidFill>
                            <a:srgbClr val="000000"/>
                          </a:solidFill>
                          <a:latin typeface="Times New Roman"/>
                          <a:ea typeface="Times New Roman"/>
                          <a:cs typeface="Times New Roman"/>
                        </a:rPr>
                        <a:t>systems.</a:t>
                      </a:r>
                      <a:endParaRPr lang="en-US" sz="1600" b="1" i="0" dirty="0">
                        <a:latin typeface="Calibri"/>
                        <a:ea typeface="Times New Roman"/>
                        <a:cs typeface="Times New Roman"/>
                      </a:endParaRPr>
                    </a:p>
                    <a:p>
                      <a:pPr marL="0" marR="0" algn="ctr">
                        <a:lnSpc>
                          <a:spcPct val="115000"/>
                        </a:lnSpc>
                        <a:spcBef>
                          <a:spcPts val="0"/>
                        </a:spcBef>
                        <a:spcAft>
                          <a:spcPts val="0"/>
                        </a:spcAft>
                      </a:pPr>
                      <a:r>
                        <a:rPr lang="en-US" sz="1600" b="1" i="0" spc="-5" dirty="0">
                          <a:solidFill>
                            <a:srgbClr val="000000"/>
                          </a:solidFill>
                          <a:latin typeface="Times New Roman"/>
                          <a:ea typeface="Times New Roman"/>
                          <a:cs typeface="Times New Roman"/>
                        </a:rPr>
                        <a:t>L.ick of social</a:t>
                      </a:r>
                      <a:endParaRPr lang="en-US" sz="1600" b="1" i="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93977">
                <a:tc>
                  <a:txBody>
                    <a:bodyPr/>
                    <a:lstStyle/>
                    <a:p>
                      <a:pPr marL="0" marR="0" algn="ctr">
                        <a:lnSpc>
                          <a:spcPct val="115000"/>
                        </a:lnSpc>
                        <a:spcBef>
                          <a:spcPts val="0"/>
                        </a:spcBef>
                        <a:spcAft>
                          <a:spcPts val="0"/>
                        </a:spcAft>
                      </a:pPr>
                      <a:endParaRPr lang="en-US" sz="1600" b="1" i="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i="0" dirty="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i="0" dirty="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i="0" dirty="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i="0" spc="-10">
                          <a:solidFill>
                            <a:srgbClr val="000000"/>
                          </a:solidFill>
                          <a:latin typeface="Times New Roman"/>
                          <a:ea typeface="Times New Roman"/>
                          <a:cs typeface="Times New Roman"/>
                        </a:rPr>
                        <a:t>cohesive ness.</a:t>
                      </a:r>
                      <a:endParaRPr lang="en-US" sz="1600" b="1" i="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451247">
                <a:tc>
                  <a:txBody>
                    <a:bodyPr/>
                    <a:lstStyle/>
                    <a:p>
                      <a:pPr marL="0" marR="0" algn="ctr">
                        <a:lnSpc>
                          <a:spcPct val="115000"/>
                        </a:lnSpc>
                        <a:spcBef>
                          <a:spcPts val="0"/>
                        </a:spcBef>
                        <a:spcAft>
                          <a:spcPts val="0"/>
                        </a:spcAft>
                      </a:pPr>
                      <a:r>
                        <a:rPr lang="en-US" sz="1600" b="1" i="0">
                          <a:solidFill>
                            <a:srgbClr val="000000"/>
                          </a:solidFill>
                          <a:latin typeface="Times New Roman"/>
                          <a:ea typeface="Times New Roman"/>
                          <a:cs typeface="Times New Roman"/>
                        </a:rPr>
                        <a:t>Possible measures to improve risk reduction potentiality</a:t>
                      </a:r>
                      <a:endParaRPr lang="en-US" sz="1600" b="1" i="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Advocate for change in policy.</a:t>
                      </a:r>
                      <a:endParaRPr lang="en-US" sz="1600" b="1" i="0" dirty="0">
                        <a:latin typeface="Calibri"/>
                        <a:ea typeface="Times New Roman"/>
                        <a:cs typeface="Times New Roman"/>
                      </a:endParaRPr>
                    </a:p>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Streamline community based</a:t>
                      </a:r>
                      <a:endParaRPr lang="en-US" sz="1600" b="1" i="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i="0" spc="-5" dirty="0">
                          <a:solidFill>
                            <a:srgbClr val="000000"/>
                          </a:solidFill>
                          <a:latin typeface="Times New Roman"/>
                          <a:ea typeface="Times New Roman"/>
                          <a:cs typeface="Times New Roman"/>
                        </a:rPr>
                        <a:t>Develop </a:t>
                      </a:r>
                      <a:r>
                        <a:rPr lang="en-US" sz="1600" b="1" i="0" dirty="0">
                          <a:solidFill>
                            <a:srgbClr val="000000"/>
                          </a:solidFill>
                          <a:latin typeface="Times New Roman"/>
                          <a:ea typeface="Times New Roman"/>
                          <a:cs typeface="Times New Roman"/>
                        </a:rPr>
                        <a:t>strategic water </a:t>
                      </a:r>
                      <a:r>
                        <a:rPr lang="en-US" sz="1600" b="1" i="0" spc="-10" dirty="0">
                          <a:solidFill>
                            <a:srgbClr val="000000"/>
                          </a:solidFill>
                          <a:latin typeface="Times New Roman"/>
                          <a:ea typeface="Times New Roman"/>
                          <a:cs typeface="Times New Roman"/>
                        </a:rPr>
                        <a:t>facilities.</a:t>
                      </a:r>
                      <a:endParaRPr lang="en-US" sz="1600" b="1" i="0" dirty="0">
                        <a:latin typeface="Calibri"/>
                        <a:ea typeface="Times New Roman"/>
                        <a:cs typeface="Times New Roman"/>
                      </a:endParaRPr>
                    </a:p>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Conduce conflict </a:t>
                      </a:r>
                      <a:r>
                        <a:rPr lang="en-US" sz="1600" b="1" i="0" spc="-10" dirty="0">
                          <a:solidFill>
                            <a:srgbClr val="000000"/>
                          </a:solidFill>
                          <a:latin typeface="Times New Roman"/>
                          <a:ea typeface="Times New Roman"/>
                          <a:cs typeface="Times New Roman"/>
                        </a:rPr>
                        <a:t>resolution.</a:t>
                      </a:r>
                      <a:endParaRPr lang="en-US" sz="1600" b="1" i="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Increase awareness on rights issues. Conduct civic </a:t>
                      </a:r>
                      <a:r>
                        <a:rPr lang="en-US" sz="1600" b="1" i="0" spc="-10" dirty="0">
                          <a:solidFill>
                            <a:srgbClr val="000000"/>
                          </a:solidFill>
                          <a:latin typeface="Times New Roman"/>
                          <a:ea typeface="Times New Roman"/>
                          <a:cs typeface="Times New Roman"/>
                        </a:rPr>
                        <a:t>education.</a:t>
                      </a:r>
                      <a:endParaRPr lang="en-US" sz="1600" b="1" i="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Build capacity of traditional </a:t>
                      </a:r>
                      <a:r>
                        <a:rPr lang="en-US" sz="1600" b="1" i="0" spc="-10" dirty="0">
                          <a:solidFill>
                            <a:srgbClr val="000000"/>
                          </a:solidFill>
                          <a:latin typeface="Times New Roman"/>
                          <a:ea typeface="Times New Roman"/>
                          <a:cs typeface="Times New Roman"/>
                        </a:rPr>
                        <a:t>institutions.</a:t>
                      </a:r>
                      <a:endParaRPr lang="en-US" sz="1600" b="1" i="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569315">
                <a:tc>
                  <a:txBody>
                    <a:bodyPr/>
                    <a:lstStyle/>
                    <a:p>
                      <a:pPr marL="0" marR="0" algn="ctr">
                        <a:lnSpc>
                          <a:spcPct val="115000"/>
                        </a:lnSpc>
                        <a:spcBef>
                          <a:spcPts val="0"/>
                        </a:spcBef>
                        <a:spcAft>
                          <a:spcPts val="0"/>
                        </a:spcAft>
                      </a:pPr>
                      <a:endParaRPr lang="en-US" sz="1600" b="1" i="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b="1" i="0" dirty="0">
                          <a:solidFill>
                            <a:srgbClr val="000000"/>
                          </a:solidFill>
                          <a:latin typeface="Times New Roman"/>
                          <a:ea typeface="Times New Roman"/>
                          <a:cs typeface="Times New Roman"/>
                        </a:rPr>
                        <a:t>approaches to control livestock</a:t>
                      </a:r>
                      <a:endParaRPr lang="en-US" sz="1600" b="1" i="0" dirty="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600" b="1" i="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600" b="1" i="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600" b="1" i="0" dirty="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93977">
                <a:tc>
                  <a:txBody>
                    <a:bodyPr/>
                    <a:lstStyle/>
                    <a:p>
                      <a:pPr marL="0" marR="0" algn="just">
                        <a:lnSpc>
                          <a:spcPct val="115000"/>
                        </a:lnSpc>
                        <a:spcBef>
                          <a:spcPts val="0"/>
                        </a:spcBef>
                        <a:spcAft>
                          <a:spcPts val="0"/>
                        </a:spcAft>
                      </a:pPr>
                      <a:endParaRPr lang="en-US" sz="1600" b="1" i="0" dirty="0">
                        <a:latin typeface="Times New Roman"/>
                        <a:ea typeface="Times New Roman"/>
                        <a:cs typeface="Times New Roman"/>
                      </a:endParaRPr>
                    </a:p>
                  </a:txBody>
                  <a:tcPr marL="5585" marR="5585"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b="1" i="0" spc="-10">
                          <a:solidFill>
                            <a:srgbClr val="000000"/>
                          </a:solidFill>
                          <a:latin typeface="Times New Roman"/>
                          <a:ea typeface="Times New Roman"/>
                          <a:cs typeface="Times New Roman"/>
                        </a:rPr>
                        <a:t>diseases.</a:t>
                      </a:r>
                      <a:endParaRPr lang="en-US" sz="1600" b="1" i="0">
                        <a:latin typeface="Calibri"/>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1600" b="1" i="0" dirty="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1600" b="1" i="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1600" b="1" i="0" dirty="0">
                        <a:latin typeface="Times New Roman"/>
                        <a:ea typeface="Times New Roman"/>
                        <a:cs typeface="Times New Roman"/>
                      </a:endParaRPr>
                    </a:p>
                  </a:txBody>
                  <a:tcPr marL="5585" marR="5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229600" cy="4191000"/>
          </a:xfrm>
        </p:spPr>
        <p:txBody>
          <a:bodyPr>
            <a:normAutofit/>
          </a:bodyPr>
          <a:lstStyle/>
          <a:p>
            <a:pPr algn="just">
              <a:buNone/>
            </a:pPr>
            <a:r>
              <a:rPr lang="en-US" sz="2400" b="1" dirty="0" smtClean="0"/>
              <a:t>Wealth Ranking  </a:t>
            </a:r>
          </a:p>
          <a:p>
            <a:pPr algn="just"/>
            <a:r>
              <a:rPr lang="en-US" sz="2400" dirty="0" smtClean="0"/>
              <a:t>Members of the community should develop criteria that classify the households in wealth rank. </a:t>
            </a:r>
          </a:p>
          <a:p>
            <a:pPr algn="just"/>
            <a:r>
              <a:rPr lang="en-US" sz="2400" dirty="0" smtClean="0"/>
              <a:t>The members may use landholding, ownership of livestock and, housing quality to measure the wealth status of households. </a:t>
            </a:r>
          </a:p>
          <a:p>
            <a:pPr algn="just"/>
            <a:r>
              <a:rPr lang="en-US" sz="2400" dirty="0" smtClean="0"/>
              <a:t>Members of the community may compare the wealth status of all households of the community in reference to households in other similar communities. </a:t>
            </a:r>
          </a:p>
          <a:p>
            <a:pPr algn="just"/>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just"/>
            <a:r>
              <a:rPr lang="en-US" sz="2400" b="1" dirty="0" smtClean="0"/>
              <a:t>Hazard/Risk Mapping</a:t>
            </a:r>
            <a:endParaRPr lang="en-US" sz="2400" b="1" dirty="0"/>
          </a:p>
        </p:txBody>
      </p:sp>
      <p:sp>
        <p:nvSpPr>
          <p:cNvPr id="3" name="Content Placeholder 2"/>
          <p:cNvSpPr>
            <a:spLocks noGrp="1"/>
          </p:cNvSpPr>
          <p:nvPr>
            <p:ph idx="1"/>
          </p:nvPr>
        </p:nvSpPr>
        <p:spPr>
          <a:xfrm>
            <a:off x="304800" y="762000"/>
            <a:ext cx="8534400" cy="5715000"/>
          </a:xfrm>
        </p:spPr>
        <p:txBody>
          <a:bodyPr>
            <a:normAutofit fontScale="92500"/>
          </a:bodyPr>
          <a:lstStyle/>
          <a:p>
            <a:pPr marL="176213" indent="-176213" algn="just"/>
            <a:r>
              <a:rPr lang="en-US" sz="2400" dirty="0" smtClean="0"/>
              <a:t>Hazard mapping is the presentation of the results of hazard assessment on a map, showing the levels of expected losses which can be anticipated in specific areas, during a particular time period, as a result of particular hazards.</a:t>
            </a:r>
          </a:p>
          <a:p>
            <a:pPr marL="176213" indent="-176213" algn="just"/>
            <a:r>
              <a:rPr lang="en-US" sz="2400" dirty="0" smtClean="0"/>
              <a:t>It is the process of establishing geographically w</a:t>
            </a:r>
            <a:r>
              <a:rPr lang="en-US" sz="2400" i="1" dirty="0" smtClean="0"/>
              <a:t>here </a:t>
            </a:r>
            <a:r>
              <a:rPr lang="en-US" sz="2400" dirty="0" smtClean="0"/>
              <a:t>and </a:t>
            </a:r>
            <a:r>
              <a:rPr lang="en-US" sz="2400" i="1" dirty="0" smtClean="0"/>
              <a:t>to what extent </a:t>
            </a:r>
            <a:r>
              <a:rPr lang="en-US" sz="2400" dirty="0" smtClean="0"/>
              <a:t>particular phenomena are likely to pose a threat to: people, property, infrastructure and economic activities.</a:t>
            </a:r>
          </a:p>
          <a:p>
            <a:pPr marL="176213" indent="-176213" algn="just"/>
            <a:r>
              <a:rPr lang="en-US" sz="2400" b="1" dirty="0" smtClean="0"/>
              <a:t>Essential information in hazard assessment among others includes:</a:t>
            </a:r>
          </a:p>
          <a:p>
            <a:pPr marL="693738" lvl="2" indent="-295275">
              <a:buFont typeface="Wingdings" pitchFamily="2" charset="2"/>
              <a:buChar char="ü"/>
            </a:pPr>
            <a:r>
              <a:rPr lang="en-US" dirty="0" smtClean="0"/>
              <a:t>Nature of the hazard</a:t>
            </a:r>
          </a:p>
          <a:p>
            <a:pPr marL="693738" lvl="2" indent="-295275">
              <a:buFont typeface="Wingdings" pitchFamily="2" charset="2"/>
              <a:buChar char="ü"/>
            </a:pPr>
            <a:r>
              <a:rPr lang="en-US" dirty="0" smtClean="0"/>
              <a:t>Location and spatial area</a:t>
            </a:r>
          </a:p>
          <a:p>
            <a:pPr marL="693738" lvl="2" indent="-295275">
              <a:buFont typeface="Wingdings" pitchFamily="2" charset="2"/>
              <a:buChar char="ü"/>
            </a:pPr>
            <a:r>
              <a:rPr lang="en-US" dirty="0" smtClean="0"/>
              <a:t>Depth of the hazard</a:t>
            </a:r>
          </a:p>
          <a:p>
            <a:pPr marL="693738" lvl="2" indent="-295275">
              <a:buFont typeface="Wingdings" pitchFamily="2" charset="2"/>
              <a:buChar char="ü"/>
            </a:pPr>
            <a:r>
              <a:rPr lang="en-US" dirty="0" smtClean="0"/>
              <a:t>Type of hazard: natural or man-made, </a:t>
            </a:r>
          </a:p>
          <a:p>
            <a:pPr marL="693738" lvl="2" indent="-295275">
              <a:buFont typeface="Wingdings" pitchFamily="2" charset="2"/>
              <a:buChar char="ü"/>
            </a:pPr>
            <a:r>
              <a:rPr lang="en-US" dirty="0" smtClean="0"/>
              <a:t>Warning signs:  scientific or indigenous indicators (cloudy skies, movement of animals, temperature, weather pattern, etc.) </a:t>
            </a:r>
          </a:p>
          <a:p>
            <a:pPr>
              <a:buNone/>
            </a:pPr>
            <a:endParaRPr lang="en-US" sz="24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pPr algn="just"/>
            <a:r>
              <a:rPr lang="en-US" sz="2800" dirty="0" smtClean="0"/>
              <a:t>Indicators of wealth status</a:t>
            </a:r>
            <a:endParaRPr lang="en-US" sz="2800" dirty="0"/>
          </a:p>
        </p:txBody>
      </p:sp>
      <p:graphicFrame>
        <p:nvGraphicFramePr>
          <p:cNvPr id="4" name="Table 3"/>
          <p:cNvGraphicFramePr>
            <a:graphicFrameLocks noGrp="1"/>
          </p:cNvGraphicFramePr>
          <p:nvPr/>
        </p:nvGraphicFramePr>
        <p:xfrm>
          <a:off x="457201" y="1066800"/>
          <a:ext cx="8077199" cy="4572000"/>
        </p:xfrm>
        <a:graphic>
          <a:graphicData uri="http://schemas.openxmlformats.org/drawingml/2006/table">
            <a:tbl>
              <a:tblPr/>
              <a:tblGrid>
                <a:gridCol w="2264848"/>
                <a:gridCol w="2617013"/>
                <a:gridCol w="1788291"/>
                <a:gridCol w="1407047"/>
              </a:tblGrid>
              <a:tr h="381000">
                <a:tc>
                  <a:txBody>
                    <a:bodyPr/>
                    <a:lstStyle/>
                    <a:p>
                      <a:pPr marL="0" marR="0" algn="just">
                        <a:lnSpc>
                          <a:spcPct val="150000"/>
                        </a:lnSpc>
                        <a:spcBef>
                          <a:spcPts val="0"/>
                        </a:spcBef>
                        <a:spcAft>
                          <a:spcPts val="0"/>
                        </a:spcAft>
                      </a:pPr>
                      <a:r>
                        <a:rPr lang="en-US" sz="2000" dirty="0">
                          <a:latin typeface="Bookman Old Style"/>
                          <a:ea typeface="Times New Roman"/>
                          <a:cs typeface="Tahoma"/>
                        </a:rPr>
                        <a:t>Rich </a:t>
                      </a:r>
                      <a:endParaRPr lang="en-US" sz="2000" dirty="0">
                        <a:latin typeface="Times New Roman"/>
                        <a:ea typeface="Times New Roman"/>
                      </a:endParaRPr>
                    </a:p>
                  </a:txBody>
                  <a:tcPr marL="60690" marR="60690" marT="0" marB="0">
                    <a:lnL>
                      <a:noFill/>
                    </a:lnL>
                    <a:lnR>
                      <a:noFill/>
                    </a:lnR>
                    <a:lnT>
                      <a:noFill/>
                    </a:lnT>
                    <a:lnB>
                      <a:noFill/>
                    </a:lnB>
                  </a:tcPr>
                </a:tc>
                <a:tc>
                  <a:txBody>
                    <a:bodyPr/>
                    <a:lstStyle/>
                    <a:p>
                      <a:pPr marL="0" marR="0" algn="just">
                        <a:lnSpc>
                          <a:spcPct val="150000"/>
                        </a:lnSpc>
                        <a:spcBef>
                          <a:spcPts val="0"/>
                        </a:spcBef>
                        <a:spcAft>
                          <a:spcPts val="0"/>
                        </a:spcAft>
                      </a:pPr>
                      <a:r>
                        <a:rPr lang="en-US" sz="2000">
                          <a:latin typeface="Bookman Old Style"/>
                          <a:ea typeface="Times New Roman"/>
                          <a:cs typeface="Tahoma"/>
                        </a:rPr>
                        <a:t>Medium</a:t>
                      </a:r>
                      <a:endParaRPr lang="en-US" sz="2000">
                        <a:latin typeface="Times New Roman"/>
                        <a:ea typeface="Times New Roman"/>
                      </a:endParaRPr>
                    </a:p>
                  </a:txBody>
                  <a:tcPr marL="60690" marR="60690" marT="0" marB="0">
                    <a:lnL>
                      <a:noFill/>
                    </a:lnL>
                    <a:lnR>
                      <a:noFill/>
                    </a:lnR>
                    <a:lnT>
                      <a:noFill/>
                    </a:lnT>
                    <a:lnB>
                      <a:noFill/>
                    </a:lnB>
                  </a:tcPr>
                </a:tc>
                <a:tc>
                  <a:txBody>
                    <a:bodyPr/>
                    <a:lstStyle/>
                    <a:p>
                      <a:pPr marL="0" marR="0" algn="just">
                        <a:lnSpc>
                          <a:spcPct val="150000"/>
                        </a:lnSpc>
                        <a:spcBef>
                          <a:spcPts val="0"/>
                        </a:spcBef>
                        <a:spcAft>
                          <a:spcPts val="0"/>
                        </a:spcAft>
                        <a:tabLst>
                          <a:tab pos="838200" algn="l"/>
                        </a:tabLst>
                      </a:pPr>
                      <a:r>
                        <a:rPr lang="en-US" sz="2000">
                          <a:latin typeface="Bookman Old Style"/>
                          <a:ea typeface="Times New Roman"/>
                          <a:cs typeface="Tahoma"/>
                        </a:rPr>
                        <a:t>Poor</a:t>
                      </a:r>
                      <a:endParaRPr lang="en-US" sz="2000">
                        <a:latin typeface="Times New Roman"/>
                        <a:ea typeface="Times New Roman"/>
                      </a:endParaRPr>
                    </a:p>
                  </a:txBody>
                  <a:tcPr marL="60690" marR="60690" marT="0" marB="0">
                    <a:lnL>
                      <a:noFill/>
                    </a:lnL>
                    <a:lnR>
                      <a:noFill/>
                    </a:lnR>
                    <a:lnT>
                      <a:noFill/>
                    </a:lnT>
                    <a:lnB>
                      <a:noFill/>
                    </a:lnB>
                  </a:tcPr>
                </a:tc>
                <a:tc>
                  <a:txBody>
                    <a:bodyPr/>
                    <a:lstStyle/>
                    <a:p>
                      <a:pPr marL="0" marR="0" algn="just">
                        <a:lnSpc>
                          <a:spcPct val="150000"/>
                        </a:lnSpc>
                        <a:spcBef>
                          <a:spcPts val="0"/>
                        </a:spcBef>
                        <a:spcAft>
                          <a:spcPts val="0"/>
                        </a:spcAft>
                      </a:pPr>
                      <a:r>
                        <a:rPr lang="en-US" sz="2000">
                          <a:latin typeface="Bookman Old Style"/>
                          <a:ea typeface="Times New Roman"/>
                          <a:cs typeface="Tahoma"/>
                        </a:rPr>
                        <a:t>Very poor </a:t>
                      </a:r>
                      <a:endParaRPr lang="en-US" sz="2000">
                        <a:latin typeface="Times New Roman"/>
                        <a:ea typeface="Times New Roman"/>
                      </a:endParaRPr>
                    </a:p>
                  </a:txBody>
                  <a:tcPr marL="60690" marR="60690" marT="0" marB="0">
                    <a:lnL>
                      <a:noFill/>
                    </a:lnL>
                    <a:lnR>
                      <a:noFill/>
                    </a:lnR>
                    <a:lnT>
                      <a:noFill/>
                    </a:lnT>
                    <a:lnB>
                      <a:noFill/>
                    </a:lnB>
                  </a:tcPr>
                </a:tc>
              </a:tr>
              <a:tr h="4069599">
                <a:tc>
                  <a:txBody>
                    <a:bodyPr/>
                    <a:lstStyle/>
                    <a:p>
                      <a:pPr marL="0" marR="0" algn="just">
                        <a:lnSpc>
                          <a:spcPct val="150000"/>
                        </a:lnSpc>
                        <a:spcBef>
                          <a:spcPts val="0"/>
                        </a:spcBef>
                        <a:spcAft>
                          <a:spcPts val="0"/>
                        </a:spcAft>
                      </a:pPr>
                      <a:r>
                        <a:rPr lang="en-US" sz="2000" dirty="0">
                          <a:latin typeface="Bookman Old Style"/>
                          <a:ea typeface="Times New Roman"/>
                          <a:cs typeface="Tahoma"/>
                        </a:rPr>
                        <a:t>3 hectare of land</a:t>
                      </a:r>
                      <a:endParaRPr lang="en-US" sz="2000" dirty="0">
                        <a:latin typeface="Times New Roman"/>
                        <a:ea typeface="Times New Roman"/>
                      </a:endParaRPr>
                    </a:p>
                    <a:p>
                      <a:pPr marL="0" marR="0" algn="just">
                        <a:lnSpc>
                          <a:spcPct val="150000"/>
                        </a:lnSpc>
                        <a:spcBef>
                          <a:spcPts val="0"/>
                        </a:spcBef>
                        <a:spcAft>
                          <a:spcPts val="0"/>
                        </a:spcAft>
                      </a:pPr>
                      <a:r>
                        <a:rPr lang="en-US" sz="2000" dirty="0">
                          <a:latin typeface="Bookman Old Style"/>
                          <a:ea typeface="Times New Roman"/>
                          <a:cs typeface="Tahoma"/>
                        </a:rPr>
                        <a:t>Four oxen </a:t>
                      </a:r>
                      <a:endParaRPr lang="en-US" sz="2000" dirty="0">
                        <a:latin typeface="Times New Roman"/>
                        <a:ea typeface="Times New Roman"/>
                      </a:endParaRPr>
                    </a:p>
                    <a:p>
                      <a:pPr marL="0" marR="0" algn="just">
                        <a:lnSpc>
                          <a:spcPct val="150000"/>
                        </a:lnSpc>
                        <a:spcBef>
                          <a:spcPts val="0"/>
                        </a:spcBef>
                        <a:spcAft>
                          <a:spcPts val="0"/>
                        </a:spcAft>
                      </a:pPr>
                      <a:r>
                        <a:rPr lang="en-US" sz="2000" dirty="0">
                          <a:latin typeface="Bookman Old Style"/>
                          <a:ea typeface="Times New Roman"/>
                          <a:cs typeface="Tahoma"/>
                        </a:rPr>
                        <a:t>10 beehives </a:t>
                      </a:r>
                      <a:endParaRPr lang="en-US" sz="2000" dirty="0">
                        <a:latin typeface="Times New Roman"/>
                        <a:ea typeface="Times New Roman"/>
                      </a:endParaRPr>
                    </a:p>
                    <a:p>
                      <a:pPr marL="0" marR="0" algn="just">
                        <a:lnSpc>
                          <a:spcPct val="150000"/>
                        </a:lnSpc>
                        <a:spcBef>
                          <a:spcPts val="0"/>
                        </a:spcBef>
                        <a:spcAft>
                          <a:spcPts val="0"/>
                        </a:spcAft>
                      </a:pPr>
                      <a:r>
                        <a:rPr lang="en-US" sz="2000" dirty="0">
                          <a:latin typeface="Bookman Old Style"/>
                          <a:ea typeface="Times New Roman"/>
                          <a:cs typeface="Tahoma"/>
                        </a:rPr>
                        <a:t>4 cows </a:t>
                      </a:r>
                      <a:endParaRPr lang="en-US" sz="2000" dirty="0">
                        <a:latin typeface="Times New Roman"/>
                        <a:ea typeface="Times New Roman"/>
                      </a:endParaRPr>
                    </a:p>
                    <a:p>
                      <a:pPr marL="0" marR="0" algn="just">
                        <a:lnSpc>
                          <a:spcPct val="150000"/>
                        </a:lnSpc>
                        <a:spcBef>
                          <a:spcPts val="0"/>
                        </a:spcBef>
                        <a:spcAft>
                          <a:spcPts val="0"/>
                        </a:spcAft>
                      </a:pPr>
                      <a:r>
                        <a:rPr lang="en-US" sz="2000" dirty="0">
                          <a:latin typeface="Bookman Old Style"/>
                          <a:ea typeface="Times New Roman"/>
                          <a:cs typeface="Tahoma"/>
                        </a:rPr>
                        <a:t>Some goats </a:t>
                      </a:r>
                      <a:endParaRPr lang="en-US" sz="2000" dirty="0">
                        <a:latin typeface="Times New Roman"/>
                        <a:ea typeface="Times New Roman"/>
                      </a:endParaRPr>
                    </a:p>
                    <a:p>
                      <a:pPr marL="0" marR="0" algn="just">
                        <a:lnSpc>
                          <a:spcPct val="150000"/>
                        </a:lnSpc>
                        <a:spcBef>
                          <a:spcPts val="0"/>
                        </a:spcBef>
                        <a:spcAft>
                          <a:spcPts val="0"/>
                        </a:spcAft>
                      </a:pPr>
                      <a:r>
                        <a:rPr lang="en-US" sz="2000" dirty="0">
                          <a:latin typeface="Bookman Old Style"/>
                          <a:ea typeface="Times New Roman"/>
                          <a:cs typeface="Tahoma"/>
                        </a:rPr>
                        <a:t>One donkey </a:t>
                      </a:r>
                      <a:endParaRPr lang="en-US" sz="2000" dirty="0">
                        <a:latin typeface="Times New Roman"/>
                        <a:ea typeface="Times New Roman"/>
                      </a:endParaRPr>
                    </a:p>
                    <a:p>
                      <a:pPr marL="0" marR="0" algn="just">
                        <a:lnSpc>
                          <a:spcPct val="150000"/>
                        </a:lnSpc>
                        <a:spcBef>
                          <a:spcPts val="0"/>
                        </a:spcBef>
                        <a:spcAft>
                          <a:spcPts val="0"/>
                        </a:spcAft>
                      </a:pPr>
                      <a:r>
                        <a:rPr lang="en-US" sz="2000" dirty="0">
                          <a:latin typeface="Bookman Old Style"/>
                          <a:ea typeface="Times New Roman"/>
                          <a:cs typeface="Tahoma"/>
                        </a:rPr>
                        <a:t>A house made of corrugated Iron sheet </a:t>
                      </a:r>
                      <a:endParaRPr lang="en-US" sz="2000" dirty="0">
                        <a:latin typeface="Times New Roman"/>
                        <a:ea typeface="Times New Roman"/>
                      </a:endParaRPr>
                    </a:p>
                  </a:txBody>
                  <a:tcPr marL="60690" marR="60690" marT="0" marB="0">
                    <a:lnL>
                      <a:noFill/>
                    </a:lnL>
                    <a:lnR>
                      <a:noFill/>
                    </a:lnR>
                    <a:lnT>
                      <a:noFill/>
                    </a:lnT>
                    <a:lnB>
                      <a:noFill/>
                    </a:lnB>
                  </a:tcPr>
                </a:tc>
                <a:tc>
                  <a:txBody>
                    <a:bodyPr/>
                    <a:lstStyle/>
                    <a:p>
                      <a:pPr marL="0" marR="0" algn="just">
                        <a:lnSpc>
                          <a:spcPct val="150000"/>
                        </a:lnSpc>
                        <a:spcBef>
                          <a:spcPts val="0"/>
                        </a:spcBef>
                        <a:spcAft>
                          <a:spcPts val="0"/>
                        </a:spcAft>
                        <a:tabLst>
                          <a:tab pos="838200" algn="l"/>
                        </a:tabLst>
                      </a:pPr>
                      <a:r>
                        <a:rPr lang="en-US" sz="2000" dirty="0">
                          <a:latin typeface="Bookman Old Style"/>
                          <a:ea typeface="Times New Roman"/>
                          <a:cs typeface="Tahoma"/>
                        </a:rPr>
                        <a:t>1.25 to 2 hectare of land </a:t>
                      </a:r>
                      <a:endParaRPr lang="en-US" sz="2000" dirty="0">
                        <a:latin typeface="Times New Roman"/>
                        <a:ea typeface="Times New Roman"/>
                      </a:endParaRPr>
                    </a:p>
                    <a:p>
                      <a:pPr marL="0" marR="0" algn="just">
                        <a:lnSpc>
                          <a:spcPct val="150000"/>
                        </a:lnSpc>
                        <a:spcBef>
                          <a:spcPts val="0"/>
                        </a:spcBef>
                        <a:spcAft>
                          <a:spcPts val="0"/>
                        </a:spcAft>
                        <a:tabLst>
                          <a:tab pos="838200" algn="l"/>
                        </a:tabLst>
                      </a:pPr>
                      <a:r>
                        <a:rPr lang="en-US" sz="2000" dirty="0">
                          <a:latin typeface="Bookman Old Style"/>
                          <a:ea typeface="Times New Roman"/>
                          <a:cs typeface="Tahoma"/>
                        </a:rPr>
                        <a:t>Two oxen </a:t>
                      </a:r>
                      <a:endParaRPr lang="en-US" sz="2000" dirty="0">
                        <a:latin typeface="Times New Roman"/>
                        <a:ea typeface="Times New Roman"/>
                      </a:endParaRPr>
                    </a:p>
                    <a:p>
                      <a:pPr marL="0" marR="0" algn="just">
                        <a:lnSpc>
                          <a:spcPct val="150000"/>
                        </a:lnSpc>
                        <a:spcBef>
                          <a:spcPts val="0"/>
                        </a:spcBef>
                        <a:spcAft>
                          <a:spcPts val="0"/>
                        </a:spcAft>
                        <a:tabLst>
                          <a:tab pos="838200" algn="l"/>
                        </a:tabLst>
                      </a:pPr>
                      <a:r>
                        <a:rPr lang="en-US" sz="2000" dirty="0">
                          <a:latin typeface="Bookman Old Style"/>
                          <a:ea typeface="Times New Roman"/>
                          <a:cs typeface="Tahoma"/>
                        </a:rPr>
                        <a:t>6-10 beehives </a:t>
                      </a:r>
                      <a:endParaRPr lang="en-US" sz="2000" dirty="0">
                        <a:latin typeface="Times New Roman"/>
                        <a:ea typeface="Times New Roman"/>
                      </a:endParaRPr>
                    </a:p>
                    <a:p>
                      <a:pPr marL="0" marR="0" algn="just">
                        <a:lnSpc>
                          <a:spcPct val="150000"/>
                        </a:lnSpc>
                        <a:spcBef>
                          <a:spcPts val="0"/>
                        </a:spcBef>
                        <a:spcAft>
                          <a:spcPts val="0"/>
                        </a:spcAft>
                        <a:tabLst>
                          <a:tab pos="838200" algn="l"/>
                        </a:tabLst>
                      </a:pPr>
                      <a:r>
                        <a:rPr lang="en-US" sz="2000" dirty="0">
                          <a:latin typeface="Bookman Old Style"/>
                          <a:ea typeface="Times New Roman"/>
                          <a:cs typeface="Tahoma"/>
                        </a:rPr>
                        <a:t>1-2 cows </a:t>
                      </a:r>
                      <a:endParaRPr lang="en-US" sz="2000" dirty="0">
                        <a:latin typeface="Times New Roman"/>
                        <a:ea typeface="Times New Roman"/>
                      </a:endParaRPr>
                    </a:p>
                    <a:p>
                      <a:pPr marL="0" marR="0" algn="just">
                        <a:lnSpc>
                          <a:spcPct val="150000"/>
                        </a:lnSpc>
                        <a:spcBef>
                          <a:spcPts val="0"/>
                        </a:spcBef>
                        <a:spcAft>
                          <a:spcPts val="0"/>
                        </a:spcAft>
                        <a:tabLst>
                          <a:tab pos="838200" algn="l"/>
                        </a:tabLst>
                      </a:pPr>
                      <a:r>
                        <a:rPr lang="en-US" sz="2000" dirty="0">
                          <a:latin typeface="Bookman Old Style"/>
                          <a:ea typeface="Times New Roman"/>
                          <a:cs typeface="Tahoma"/>
                        </a:rPr>
                        <a:t>One donkey </a:t>
                      </a:r>
                      <a:endParaRPr lang="en-US" sz="2000" dirty="0">
                        <a:latin typeface="Times New Roman"/>
                        <a:ea typeface="Times New Roman"/>
                      </a:endParaRPr>
                    </a:p>
                    <a:p>
                      <a:pPr marL="0" marR="0" algn="just">
                        <a:lnSpc>
                          <a:spcPct val="150000"/>
                        </a:lnSpc>
                        <a:spcBef>
                          <a:spcPts val="0"/>
                        </a:spcBef>
                        <a:spcAft>
                          <a:spcPts val="0"/>
                        </a:spcAft>
                      </a:pPr>
                      <a:r>
                        <a:rPr lang="en-US" sz="2000" dirty="0">
                          <a:latin typeface="Bookman Old Style"/>
                          <a:ea typeface="Times New Roman"/>
                          <a:cs typeface="Tahoma"/>
                        </a:rPr>
                        <a:t>A house made of Iron corrugated </a:t>
                      </a:r>
                      <a:endParaRPr lang="en-US" sz="2000" dirty="0">
                        <a:latin typeface="Times New Roman"/>
                        <a:ea typeface="Times New Roman"/>
                      </a:endParaRPr>
                    </a:p>
                    <a:p>
                      <a:pPr marL="0" marR="0" algn="just">
                        <a:lnSpc>
                          <a:spcPct val="150000"/>
                        </a:lnSpc>
                        <a:spcBef>
                          <a:spcPts val="0"/>
                        </a:spcBef>
                        <a:spcAft>
                          <a:spcPts val="0"/>
                        </a:spcAft>
                      </a:pPr>
                      <a:r>
                        <a:rPr lang="en-US" sz="2000" dirty="0">
                          <a:latin typeface="Bookman Old Style"/>
                          <a:ea typeface="Times New Roman"/>
                          <a:cs typeface="Tahoma"/>
                        </a:rPr>
                        <a:t>3-4 goats </a:t>
                      </a:r>
                      <a:endParaRPr lang="en-US" sz="2000" dirty="0">
                        <a:latin typeface="Times New Roman"/>
                        <a:ea typeface="Times New Roman"/>
                      </a:endParaRPr>
                    </a:p>
                  </a:txBody>
                  <a:tcPr marL="60690" marR="60690" marT="0" marB="0">
                    <a:lnL>
                      <a:noFill/>
                    </a:lnL>
                    <a:lnR>
                      <a:noFill/>
                    </a:lnR>
                    <a:lnT>
                      <a:noFill/>
                    </a:lnT>
                    <a:lnB>
                      <a:noFill/>
                    </a:lnB>
                  </a:tcPr>
                </a:tc>
                <a:tc>
                  <a:txBody>
                    <a:bodyPr/>
                    <a:lstStyle/>
                    <a:p>
                      <a:pPr marL="0" marR="0" algn="just">
                        <a:lnSpc>
                          <a:spcPct val="150000"/>
                        </a:lnSpc>
                        <a:spcBef>
                          <a:spcPts val="0"/>
                        </a:spcBef>
                        <a:spcAft>
                          <a:spcPts val="0"/>
                        </a:spcAft>
                      </a:pPr>
                      <a:r>
                        <a:rPr lang="en-US" sz="2000" dirty="0">
                          <a:latin typeface="Bookman Old Style"/>
                          <a:ea typeface="Times New Roman"/>
                          <a:cs typeface="Tahoma"/>
                        </a:rPr>
                        <a:t>0.75 to 1hectare of land </a:t>
                      </a:r>
                      <a:endParaRPr lang="en-US" sz="2000" dirty="0">
                        <a:latin typeface="Times New Roman"/>
                        <a:ea typeface="Times New Roman"/>
                      </a:endParaRPr>
                    </a:p>
                    <a:p>
                      <a:pPr marL="0" marR="0" algn="just">
                        <a:lnSpc>
                          <a:spcPct val="150000"/>
                        </a:lnSpc>
                        <a:spcBef>
                          <a:spcPts val="0"/>
                        </a:spcBef>
                        <a:spcAft>
                          <a:spcPts val="0"/>
                        </a:spcAft>
                      </a:pPr>
                      <a:r>
                        <a:rPr lang="en-US" sz="2000" dirty="0">
                          <a:latin typeface="Bookman Old Style"/>
                          <a:ea typeface="Times New Roman"/>
                          <a:cs typeface="Tahoma"/>
                        </a:rPr>
                        <a:t>An ox </a:t>
                      </a:r>
                      <a:endParaRPr lang="en-US" sz="2000" dirty="0">
                        <a:latin typeface="Times New Roman"/>
                        <a:ea typeface="Times New Roman"/>
                      </a:endParaRPr>
                    </a:p>
                    <a:p>
                      <a:pPr marL="0" marR="0" algn="just">
                        <a:lnSpc>
                          <a:spcPct val="150000"/>
                        </a:lnSpc>
                        <a:spcBef>
                          <a:spcPts val="0"/>
                        </a:spcBef>
                        <a:spcAft>
                          <a:spcPts val="0"/>
                        </a:spcAft>
                      </a:pPr>
                      <a:r>
                        <a:rPr lang="en-US" sz="2000" dirty="0">
                          <a:latin typeface="Bookman Old Style"/>
                          <a:ea typeface="Times New Roman"/>
                          <a:cs typeface="Tahoma"/>
                        </a:rPr>
                        <a:t>1-2 goats </a:t>
                      </a:r>
                      <a:endParaRPr lang="en-US" sz="2000" dirty="0">
                        <a:latin typeface="Times New Roman"/>
                        <a:ea typeface="Times New Roman"/>
                      </a:endParaRPr>
                    </a:p>
                    <a:p>
                      <a:pPr marL="0" marR="0" algn="just">
                        <a:lnSpc>
                          <a:spcPct val="150000"/>
                        </a:lnSpc>
                        <a:spcBef>
                          <a:spcPts val="0"/>
                        </a:spcBef>
                        <a:spcAft>
                          <a:spcPts val="0"/>
                        </a:spcAft>
                      </a:pPr>
                      <a:r>
                        <a:rPr lang="en-US" sz="2000" dirty="0">
                          <a:latin typeface="Bookman Old Style"/>
                          <a:ea typeface="Times New Roman"/>
                          <a:cs typeface="Tahoma"/>
                        </a:rPr>
                        <a:t>One donkey</a:t>
                      </a:r>
                      <a:endParaRPr lang="en-US" sz="2000" dirty="0">
                        <a:latin typeface="Times New Roman"/>
                        <a:ea typeface="Times New Roman"/>
                      </a:endParaRPr>
                    </a:p>
                    <a:p>
                      <a:pPr marL="0" marR="0" algn="just">
                        <a:lnSpc>
                          <a:spcPct val="150000"/>
                        </a:lnSpc>
                        <a:spcBef>
                          <a:spcPts val="0"/>
                        </a:spcBef>
                        <a:spcAft>
                          <a:spcPts val="0"/>
                        </a:spcAft>
                      </a:pPr>
                      <a:r>
                        <a:rPr lang="en-US" sz="2000" dirty="0">
                          <a:latin typeface="Bookman Old Style"/>
                          <a:ea typeface="Times New Roman"/>
                          <a:cs typeface="Tahoma"/>
                        </a:rPr>
                        <a:t> Grass thatched hut</a:t>
                      </a:r>
                      <a:endParaRPr lang="en-US" sz="2000" dirty="0">
                        <a:latin typeface="Times New Roman"/>
                        <a:ea typeface="Times New Roman"/>
                      </a:endParaRPr>
                    </a:p>
                  </a:txBody>
                  <a:tcPr marL="60690" marR="60690" marT="0" marB="0">
                    <a:lnL>
                      <a:noFill/>
                    </a:lnL>
                    <a:lnR>
                      <a:noFill/>
                    </a:lnR>
                    <a:lnT>
                      <a:noFill/>
                    </a:lnT>
                    <a:lnB>
                      <a:noFill/>
                    </a:lnB>
                  </a:tcPr>
                </a:tc>
                <a:tc>
                  <a:txBody>
                    <a:bodyPr/>
                    <a:lstStyle/>
                    <a:p>
                      <a:pPr marL="0" marR="0" algn="just">
                        <a:lnSpc>
                          <a:spcPct val="150000"/>
                        </a:lnSpc>
                        <a:spcBef>
                          <a:spcPts val="0"/>
                        </a:spcBef>
                        <a:spcAft>
                          <a:spcPts val="0"/>
                        </a:spcAft>
                      </a:pPr>
                      <a:r>
                        <a:rPr lang="en-US" sz="2000" dirty="0">
                          <a:latin typeface="Bookman Old Style"/>
                          <a:ea typeface="Times New Roman"/>
                          <a:cs typeface="Tahoma"/>
                        </a:rPr>
                        <a:t>0.25 to 0.5 hectare</a:t>
                      </a:r>
                      <a:endParaRPr lang="en-US" sz="2000" dirty="0">
                        <a:latin typeface="Times New Roman"/>
                        <a:ea typeface="Times New Roman"/>
                      </a:endParaRPr>
                    </a:p>
                    <a:p>
                      <a:pPr marL="0" marR="0" algn="just">
                        <a:lnSpc>
                          <a:spcPct val="150000"/>
                        </a:lnSpc>
                        <a:spcBef>
                          <a:spcPts val="0"/>
                        </a:spcBef>
                        <a:spcAft>
                          <a:spcPts val="0"/>
                        </a:spcAft>
                      </a:pPr>
                      <a:r>
                        <a:rPr lang="en-US" sz="2000" dirty="0">
                          <a:latin typeface="Bookman Old Style"/>
                          <a:ea typeface="Times New Roman"/>
                          <a:cs typeface="Tahoma"/>
                        </a:rPr>
                        <a:t>With no ox</a:t>
                      </a:r>
                      <a:endParaRPr lang="en-US" sz="2000" dirty="0">
                        <a:latin typeface="Times New Roman"/>
                        <a:ea typeface="Times New Roman"/>
                      </a:endParaRPr>
                    </a:p>
                    <a:p>
                      <a:pPr marL="0" marR="0" algn="just">
                        <a:lnSpc>
                          <a:spcPct val="150000"/>
                        </a:lnSpc>
                        <a:spcBef>
                          <a:spcPts val="0"/>
                        </a:spcBef>
                        <a:spcAft>
                          <a:spcPts val="0"/>
                        </a:spcAft>
                      </a:pPr>
                      <a:r>
                        <a:rPr lang="en-US" sz="2000" dirty="0">
                          <a:latin typeface="Bookman Old Style"/>
                          <a:ea typeface="Times New Roman"/>
                          <a:cs typeface="Tahoma"/>
                        </a:rPr>
                        <a:t>With no cow</a:t>
                      </a:r>
                      <a:endParaRPr lang="en-US" sz="2000" dirty="0">
                        <a:latin typeface="Times New Roman"/>
                        <a:ea typeface="Times New Roman"/>
                      </a:endParaRPr>
                    </a:p>
                    <a:p>
                      <a:pPr marL="0" marR="0" algn="just">
                        <a:lnSpc>
                          <a:spcPct val="150000"/>
                        </a:lnSpc>
                        <a:spcBef>
                          <a:spcPts val="0"/>
                        </a:spcBef>
                        <a:spcAft>
                          <a:spcPts val="0"/>
                        </a:spcAft>
                        <a:tabLst>
                          <a:tab pos="1895475" algn="l"/>
                        </a:tabLst>
                      </a:pPr>
                      <a:r>
                        <a:rPr lang="en-US" sz="2000" dirty="0">
                          <a:latin typeface="Bookman Old Style"/>
                          <a:ea typeface="Times New Roman"/>
                          <a:cs typeface="Tahoma"/>
                        </a:rPr>
                        <a:t>1-2 goats</a:t>
                      </a:r>
                      <a:endParaRPr lang="en-US" sz="2000" dirty="0">
                        <a:latin typeface="Times New Roman"/>
                        <a:ea typeface="Times New Roman"/>
                      </a:endParaRPr>
                    </a:p>
                  </a:txBody>
                  <a:tcPr marL="60690" marR="6069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3200" dirty="0" smtClean="0"/>
              <a:t>Exercise 1</a:t>
            </a:r>
            <a:endParaRPr lang="en-US" sz="3200" dirty="0"/>
          </a:p>
        </p:txBody>
      </p:sp>
      <p:sp>
        <p:nvSpPr>
          <p:cNvPr id="3" name="Content Placeholder 2"/>
          <p:cNvSpPr>
            <a:spLocks noGrp="1"/>
          </p:cNvSpPr>
          <p:nvPr>
            <p:ph idx="1"/>
          </p:nvPr>
        </p:nvSpPr>
        <p:spPr>
          <a:xfrm>
            <a:off x="457200" y="685800"/>
            <a:ext cx="8229600" cy="5638800"/>
          </a:xfrm>
        </p:spPr>
        <p:txBody>
          <a:bodyPr>
            <a:normAutofit fontScale="92500"/>
          </a:bodyPr>
          <a:lstStyle/>
          <a:p>
            <a:pPr marL="236538" indent="-236538" algn="just"/>
            <a:r>
              <a:rPr lang="en-US" sz="2200" dirty="0" smtClean="0"/>
              <a:t>Community “X” has a total population of 1000, of which adults make up 65%. It has been frequently exposed to lack of drinking water. The magnitude of the problem is such that it affected 350 children, 300 women, 250 elderly and 100 men. In a participatory discussion, the community members prioritized actions to be taken, which include rehabilitation of ponds, dam construction along a nearby river and </a:t>
            </a:r>
            <a:r>
              <a:rPr lang="en-US" sz="2200" dirty="0" err="1" smtClean="0"/>
              <a:t>afforestation</a:t>
            </a:r>
            <a:r>
              <a:rPr lang="en-US" sz="2200" dirty="0" smtClean="0"/>
              <a:t>. While 70% of the adult community members preferred pond rehabilitation than dam construction, 60% chose pond rehabilitation from </a:t>
            </a:r>
            <a:r>
              <a:rPr lang="en-US" sz="2200" dirty="0" err="1" smtClean="0"/>
              <a:t>afforestation</a:t>
            </a:r>
            <a:r>
              <a:rPr lang="en-US" sz="2200" dirty="0" smtClean="0"/>
              <a:t>. On the other hand, dam construction was chosen by 75% of the adult community members from </a:t>
            </a:r>
            <a:r>
              <a:rPr lang="en-US" sz="2200" dirty="0" err="1" smtClean="0"/>
              <a:t>afforestation</a:t>
            </a:r>
            <a:r>
              <a:rPr lang="en-US" sz="2200" dirty="0" smtClean="0"/>
              <a:t>. </a:t>
            </a:r>
          </a:p>
          <a:p>
            <a:pPr marL="280988" lvl="0" indent="-280988" algn="just">
              <a:buFont typeface="+mj-lt"/>
              <a:buAutoNum type="arabicPeriod"/>
            </a:pPr>
            <a:r>
              <a:rPr lang="en-US" sz="2200" dirty="0" smtClean="0"/>
              <a:t>Draw the vulnerability triangle/pie-chart and show</a:t>
            </a:r>
          </a:p>
          <a:p>
            <a:pPr marL="1090613" lvl="2" indent="-290513" algn="just">
              <a:buFont typeface="+mj-lt"/>
              <a:buAutoNum type="alphaLcParenR"/>
            </a:pPr>
            <a:r>
              <a:rPr lang="en-US" sz="2200" dirty="0" smtClean="0"/>
              <a:t>The most vulnerable groups to the problem</a:t>
            </a:r>
          </a:p>
          <a:p>
            <a:pPr marL="1090613" lvl="2" indent="-290513" algn="just">
              <a:buFont typeface="+mj-lt"/>
              <a:buAutoNum type="alphaLcParenR"/>
            </a:pPr>
            <a:r>
              <a:rPr lang="en-US" sz="2200" dirty="0" smtClean="0"/>
              <a:t>The proportion of those who are most affected by the disaster</a:t>
            </a:r>
          </a:p>
          <a:p>
            <a:pPr marL="280988" lvl="0" indent="-280988" algn="just">
              <a:buFont typeface="+mj-lt"/>
              <a:buAutoNum type="arabicPeriod"/>
            </a:pPr>
            <a:r>
              <a:rPr lang="en-US" sz="2200" dirty="0" smtClean="0"/>
              <a:t>Show the steps you would consider in vulnerability assessment</a:t>
            </a:r>
          </a:p>
          <a:p>
            <a:pPr marL="280988" lvl="0" indent="-280988" algn="just">
              <a:buFont typeface="+mj-lt"/>
              <a:buAutoNum type="arabicPeriod"/>
            </a:pPr>
            <a:r>
              <a:rPr lang="en-US" sz="2200" dirty="0" smtClean="0"/>
              <a:t>Draw the Pair-Wise Ranking Matrix of Actions the Community Suggested</a:t>
            </a:r>
          </a:p>
          <a:p>
            <a:pPr algn="just">
              <a:buNone/>
            </a:pPr>
            <a:endParaRPr lang="en-US" sz="24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334962"/>
          </a:xfrm>
        </p:spPr>
        <p:txBody>
          <a:bodyPr>
            <a:noAutofit/>
          </a:bodyPr>
          <a:lstStyle/>
          <a:p>
            <a:r>
              <a:rPr lang="en-US" sz="3200" dirty="0" smtClean="0"/>
              <a:t>Exercise 2 </a:t>
            </a:r>
            <a:endParaRPr lang="en-US" sz="3200" dirty="0"/>
          </a:p>
        </p:txBody>
      </p:sp>
      <p:sp>
        <p:nvSpPr>
          <p:cNvPr id="3" name="Content Placeholder 2"/>
          <p:cNvSpPr>
            <a:spLocks noGrp="1"/>
          </p:cNvSpPr>
          <p:nvPr>
            <p:ph idx="1"/>
          </p:nvPr>
        </p:nvSpPr>
        <p:spPr>
          <a:xfrm>
            <a:off x="304800" y="533400"/>
            <a:ext cx="8458200" cy="6019800"/>
          </a:xfrm>
        </p:spPr>
        <p:txBody>
          <a:bodyPr>
            <a:normAutofit fontScale="92500" lnSpcReduction="10000"/>
          </a:bodyPr>
          <a:lstStyle/>
          <a:p>
            <a:pPr marL="176213" indent="-176213" algn="just"/>
            <a:r>
              <a:rPr lang="en-US" sz="1900" dirty="0" smtClean="0"/>
              <a:t>There are two communities in district “Z”. Community A is located in the western part  of the district, whereas  Community B is  found in the eastern side. These communities  have their own distinct features. For example, community A has 1000 population, of which 20%  are below  the age of 15, 10% are above the age of  65.  47% of community members of  A  live in poverty. In this community, drought occurred 4 times in the last five years. </a:t>
            </a:r>
          </a:p>
          <a:p>
            <a:pPr marL="176213" indent="-176213" algn="just"/>
            <a:r>
              <a:rPr lang="en-US" sz="1900" dirty="0" smtClean="0"/>
              <a:t> On the other hand, community B has 750 people, of which 10%  are below  the age of 15, 10% are above the age of  65.  40% live in poverty. In this community, drought occurred 3 times for the last five years. </a:t>
            </a:r>
          </a:p>
          <a:p>
            <a:pPr marL="176213" indent="-176213" algn="just"/>
            <a:r>
              <a:rPr lang="en-US" sz="1900" dirty="0" smtClean="0"/>
              <a:t>There is  a stream that  originates from the NW part of community A and flows towards further east crossing community B.  There are also a clinic and 4 NGOs operating in the district. NGO1 and NGO2 focus on water  and sanitation and are located at the center of community A. NGO 3 provides primary education in community B and NGO 4 renders better marketing services for the livestock. It takes three days to travel from the health post in community B to  clinic located in community A .</a:t>
            </a:r>
          </a:p>
          <a:p>
            <a:pPr algn="just"/>
            <a:r>
              <a:rPr lang="en-US" sz="1900" dirty="0" smtClean="0"/>
              <a:t>Draw</a:t>
            </a:r>
            <a:r>
              <a:rPr lang="en-US" sz="2600" dirty="0" smtClean="0"/>
              <a:t>:</a:t>
            </a:r>
          </a:p>
          <a:p>
            <a:pPr lvl="1" algn="just">
              <a:buFont typeface="Wingdings" pitchFamily="2" charset="2"/>
              <a:buChar char="v"/>
            </a:pPr>
            <a:r>
              <a:rPr lang="en-US" sz="1900" dirty="0" smtClean="0"/>
              <a:t>the resource bags</a:t>
            </a:r>
          </a:p>
          <a:p>
            <a:pPr lvl="1" algn="just">
              <a:buFont typeface="Wingdings" pitchFamily="2" charset="2"/>
              <a:buChar char="v"/>
            </a:pPr>
            <a:r>
              <a:rPr lang="en-US" sz="1900" dirty="0" smtClean="0"/>
              <a:t>resource maps</a:t>
            </a:r>
          </a:p>
          <a:p>
            <a:pPr lvl="1" algn="just">
              <a:buFont typeface="Wingdings" pitchFamily="2" charset="2"/>
              <a:buChar char="v"/>
            </a:pPr>
            <a:r>
              <a:rPr lang="en-US" sz="1900" dirty="0" smtClean="0"/>
              <a:t> resource service maps</a:t>
            </a:r>
          </a:p>
          <a:p>
            <a:pPr algn="just"/>
            <a:r>
              <a:rPr lang="en-US" sz="1900" dirty="0" smtClean="0"/>
              <a:t>Indicate vulnerable elements </a:t>
            </a:r>
          </a:p>
          <a:p>
            <a:pPr algn="just">
              <a:buFont typeface="Wingdings" pitchFamily="2" charset="2"/>
              <a:buChar char="v"/>
            </a:pPr>
            <a:endParaRPr lang="en-US" sz="1600" dirty="0" smtClean="0"/>
          </a:p>
          <a:p>
            <a:pPr algn="just"/>
            <a:endParaRPr lang="en-US" sz="1600" dirty="0" smtClean="0"/>
          </a:p>
          <a:p>
            <a:pPr algn="just"/>
            <a:endParaRPr lang="en-US" sz="1600" dirty="0" smtClean="0"/>
          </a:p>
          <a:p>
            <a:pPr algn="just"/>
            <a:endParaRPr lang="en-U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172200"/>
          </a:xfrm>
        </p:spPr>
        <p:txBody>
          <a:bodyPr>
            <a:normAutofit/>
          </a:bodyPr>
          <a:lstStyle/>
          <a:p>
            <a:pPr marL="693738" lvl="2" indent="-295275" algn="just">
              <a:buFont typeface="Wingdings" pitchFamily="2" charset="2"/>
              <a:buChar char="ü"/>
            </a:pPr>
            <a:r>
              <a:rPr lang="en-US" b="1" dirty="0" smtClean="0"/>
              <a:t>Force</a:t>
            </a:r>
            <a:r>
              <a:rPr lang="en-US" dirty="0" smtClean="0"/>
              <a:t> : intensity or magnitude, </a:t>
            </a:r>
          </a:p>
          <a:p>
            <a:pPr marL="693738" lvl="2" indent="-295275" algn="just">
              <a:buFont typeface="Wingdings" pitchFamily="2" charset="2"/>
              <a:buChar char="ü"/>
            </a:pPr>
            <a:r>
              <a:rPr lang="en-US" dirty="0" smtClean="0"/>
              <a:t>Speed: on-set and impact (very fast, very slow, etc.)</a:t>
            </a:r>
          </a:p>
          <a:p>
            <a:pPr marL="693738" lvl="2" indent="-295275" algn="just">
              <a:buFont typeface="Wingdings" pitchFamily="2" charset="2"/>
              <a:buChar char="ü"/>
            </a:pPr>
            <a:r>
              <a:rPr lang="en-US" b="1" dirty="0" smtClean="0"/>
              <a:t>Frequency</a:t>
            </a:r>
            <a:r>
              <a:rPr lang="en-US" dirty="0" smtClean="0"/>
              <a:t>: how often does the hazard strike (once a year, every month, once in 10 years, etc)</a:t>
            </a:r>
          </a:p>
          <a:p>
            <a:pPr marL="693738" lvl="2" indent="-295275" algn="just">
              <a:buFont typeface="Wingdings" pitchFamily="2" charset="2"/>
              <a:buChar char="ü"/>
            </a:pPr>
            <a:r>
              <a:rPr lang="en-US" b="1" dirty="0" smtClean="0"/>
              <a:t>Duration</a:t>
            </a:r>
            <a:r>
              <a:rPr lang="en-US" dirty="0" smtClean="0"/>
              <a:t>: how long does the hazard event last (1 day, 2 hours, 60 seconds, etc)</a:t>
            </a:r>
          </a:p>
          <a:p>
            <a:pPr marL="176213" indent="-176213" algn="just"/>
            <a:r>
              <a:rPr lang="en-US" sz="2400" dirty="0" smtClean="0"/>
              <a:t>Prioritization of the hazards shown in the sample to determine their order of importance to the community. A ranking tool such as the proportional piling method can be used and also drawn on the ground.</a:t>
            </a:r>
          </a:p>
          <a:p>
            <a:pPr marL="176213" indent="-176213" algn="just"/>
            <a:r>
              <a:rPr lang="en-US" sz="2400" dirty="0" smtClean="0"/>
              <a:t>This work can be done on the ground using local materials to represent hazards. </a:t>
            </a:r>
          </a:p>
          <a:p>
            <a:pPr marL="176213" indent="-176213" algn="just"/>
            <a:endParaRPr lang="en-US" sz="2200" dirty="0" smtClean="0"/>
          </a:p>
          <a:p>
            <a:pPr algn="just">
              <a:buNone/>
            </a:pP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Title 1"/>
          <p:cNvSpPr>
            <a:spLocks noGrp="1"/>
          </p:cNvSpPr>
          <p:nvPr>
            <p:ph type="title"/>
          </p:nvPr>
        </p:nvSpPr>
        <p:spPr>
          <a:xfrm>
            <a:off x="457200" y="122238"/>
            <a:ext cx="7543800" cy="806450"/>
          </a:xfrm>
        </p:spPr>
        <p:txBody>
          <a:bodyPr>
            <a:normAutofit/>
          </a:bodyPr>
          <a:lstStyle/>
          <a:p>
            <a:r>
              <a:rPr lang="en-US" sz="3200" dirty="0" smtClean="0"/>
              <a:t>Decision tree</a:t>
            </a:r>
          </a:p>
        </p:txBody>
      </p:sp>
      <p:sp>
        <p:nvSpPr>
          <p:cNvPr id="4" name="Rectangle 3"/>
          <p:cNvSpPr/>
          <p:nvPr/>
        </p:nvSpPr>
        <p:spPr>
          <a:xfrm rot="18744989">
            <a:off x="3201358" y="1323001"/>
            <a:ext cx="1458091" cy="1264731"/>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en-US" sz="1600" b="1" dirty="0"/>
              <a:t>Is the risk </a:t>
            </a:r>
            <a:r>
              <a:rPr lang="en-US" sz="1600" b="1" dirty="0" smtClean="0"/>
              <a:t>of high </a:t>
            </a:r>
            <a:r>
              <a:rPr lang="en-US" sz="1600" b="1" dirty="0"/>
              <a:t>impact?</a:t>
            </a:r>
          </a:p>
        </p:txBody>
      </p:sp>
      <p:sp>
        <p:nvSpPr>
          <p:cNvPr id="5" name="Rectangle 4"/>
          <p:cNvSpPr/>
          <p:nvPr/>
        </p:nvSpPr>
        <p:spPr>
          <a:xfrm rot="18984045">
            <a:off x="3104340" y="4026884"/>
            <a:ext cx="1570699" cy="1460417"/>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endParaRPr lang="en-US" sz="1400" b="1" dirty="0"/>
          </a:p>
        </p:txBody>
      </p:sp>
      <p:sp>
        <p:nvSpPr>
          <p:cNvPr id="285702" name="Rectangle 6"/>
          <p:cNvSpPr>
            <a:spLocks noChangeArrowheads="1"/>
          </p:cNvSpPr>
          <p:nvPr/>
        </p:nvSpPr>
        <p:spPr bwMode="auto">
          <a:xfrm>
            <a:off x="3124200" y="4572000"/>
            <a:ext cx="1473480" cy="338554"/>
          </a:xfrm>
          <a:prstGeom prst="rect">
            <a:avLst/>
          </a:prstGeom>
          <a:noFill/>
          <a:ln w="9525">
            <a:noFill/>
            <a:miter lim="800000"/>
            <a:headEnd/>
            <a:tailEnd/>
          </a:ln>
        </p:spPr>
        <p:txBody>
          <a:bodyPr wrap="none">
            <a:spAutoFit/>
          </a:bodyPr>
          <a:lstStyle/>
          <a:p>
            <a:r>
              <a:rPr lang="en-US" sz="1600" b="1" dirty="0"/>
              <a:t>Will it happen?</a:t>
            </a:r>
          </a:p>
        </p:txBody>
      </p:sp>
      <p:sp>
        <p:nvSpPr>
          <p:cNvPr id="10" name="Rectangle 9"/>
          <p:cNvSpPr/>
          <p:nvPr/>
        </p:nvSpPr>
        <p:spPr>
          <a:xfrm>
            <a:off x="6934200" y="4343400"/>
            <a:ext cx="1612942" cy="646331"/>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Do not include </a:t>
            </a:r>
          </a:p>
          <a:p>
            <a:pPr>
              <a:defRPr/>
            </a:pPr>
            <a:r>
              <a:rPr lang="en-US" dirty="0"/>
              <a:t>in </a:t>
            </a:r>
            <a:r>
              <a:rPr lang="en-US" dirty="0" smtClean="0"/>
              <a:t>your analysis</a:t>
            </a:r>
            <a:endParaRPr lang="en-US" dirty="0"/>
          </a:p>
        </p:txBody>
      </p:sp>
      <p:sp>
        <p:nvSpPr>
          <p:cNvPr id="285705" name="Rectangle 10"/>
          <p:cNvSpPr>
            <a:spLocks noChangeArrowheads="1"/>
          </p:cNvSpPr>
          <p:nvPr/>
        </p:nvSpPr>
        <p:spPr bwMode="auto">
          <a:xfrm>
            <a:off x="5486400" y="4495800"/>
            <a:ext cx="954087" cy="369887"/>
          </a:xfrm>
          <a:prstGeom prst="rect">
            <a:avLst/>
          </a:prstGeom>
          <a:noFill/>
          <a:ln w="9525">
            <a:noFill/>
            <a:miter lim="800000"/>
            <a:headEnd/>
            <a:tailEnd/>
          </a:ln>
        </p:spPr>
        <p:txBody>
          <a:bodyPr wrap="none">
            <a:spAutoFit/>
          </a:bodyPr>
          <a:lstStyle/>
          <a:p>
            <a:r>
              <a:rPr lang="en-US" b="1" dirty="0"/>
              <a:t>unlikely</a:t>
            </a:r>
          </a:p>
        </p:txBody>
      </p:sp>
      <p:cxnSp>
        <p:nvCxnSpPr>
          <p:cNvPr id="21" name="Straight Arrow Connector 20"/>
          <p:cNvCxnSpPr/>
          <p:nvPr/>
        </p:nvCxnSpPr>
        <p:spPr>
          <a:xfrm>
            <a:off x="6324600" y="4724400"/>
            <a:ext cx="571500" cy="1588"/>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cxnSp>
        <p:nvCxnSpPr>
          <p:cNvPr id="25" name="Straight Connector 24"/>
          <p:cNvCxnSpPr/>
          <p:nvPr/>
        </p:nvCxnSpPr>
        <p:spPr>
          <a:xfrm>
            <a:off x="5029200" y="4724400"/>
            <a:ext cx="428625" cy="1588"/>
          </a:xfrm>
          <a:prstGeom prst="line">
            <a:avLst/>
          </a:prstGeom>
        </p:spPr>
        <p:style>
          <a:lnRef idx="1">
            <a:schemeClr val="accent4"/>
          </a:lnRef>
          <a:fillRef idx="0">
            <a:schemeClr val="accent4"/>
          </a:fillRef>
          <a:effectRef idx="0">
            <a:schemeClr val="accent4"/>
          </a:effectRef>
          <a:fontRef idx="minor">
            <a:schemeClr val="tx1"/>
          </a:fontRef>
        </p:style>
      </p:cxnSp>
      <p:sp>
        <p:nvSpPr>
          <p:cNvPr id="285708" name="Rectangle 25"/>
          <p:cNvSpPr>
            <a:spLocks noChangeArrowheads="1"/>
          </p:cNvSpPr>
          <p:nvPr/>
        </p:nvSpPr>
        <p:spPr bwMode="auto">
          <a:xfrm>
            <a:off x="3657600" y="3200400"/>
            <a:ext cx="544513" cy="369887"/>
          </a:xfrm>
          <a:prstGeom prst="rect">
            <a:avLst/>
          </a:prstGeom>
          <a:noFill/>
          <a:ln w="9525">
            <a:noFill/>
            <a:miter lim="800000"/>
            <a:headEnd/>
            <a:tailEnd/>
          </a:ln>
        </p:spPr>
        <p:txBody>
          <a:bodyPr wrap="none">
            <a:spAutoFit/>
          </a:bodyPr>
          <a:lstStyle/>
          <a:p>
            <a:r>
              <a:rPr lang="en-US"/>
              <a:t>yes</a:t>
            </a:r>
          </a:p>
        </p:txBody>
      </p:sp>
      <p:cxnSp>
        <p:nvCxnSpPr>
          <p:cNvPr id="28" name="Straight Connector 27"/>
          <p:cNvCxnSpPr/>
          <p:nvPr/>
        </p:nvCxnSpPr>
        <p:spPr>
          <a:xfrm rot="16200000" flipH="1">
            <a:off x="3737769" y="3120230"/>
            <a:ext cx="296863" cy="1"/>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Arrow Connector 30"/>
          <p:cNvCxnSpPr>
            <a:stCxn id="285708" idx="2"/>
          </p:cNvCxnSpPr>
          <p:nvPr/>
        </p:nvCxnSpPr>
        <p:spPr>
          <a:xfrm rot="16200000" flipH="1">
            <a:off x="3906838" y="3592512"/>
            <a:ext cx="58738" cy="142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0" name="Straight Connector 39"/>
          <p:cNvCxnSpPr/>
          <p:nvPr/>
        </p:nvCxnSpPr>
        <p:spPr>
          <a:xfrm flipV="1">
            <a:off x="2514600" y="4724400"/>
            <a:ext cx="314325" cy="12700"/>
          </a:xfrm>
          <a:prstGeom prst="line">
            <a:avLst/>
          </a:prstGeom>
        </p:spPr>
        <p:style>
          <a:lnRef idx="1">
            <a:schemeClr val="dk1"/>
          </a:lnRef>
          <a:fillRef idx="0">
            <a:schemeClr val="dk1"/>
          </a:fillRef>
          <a:effectRef idx="0">
            <a:schemeClr val="dk1"/>
          </a:effectRef>
          <a:fontRef idx="minor">
            <a:schemeClr val="tx1"/>
          </a:fontRef>
        </p:style>
      </p:cxnSp>
      <p:cxnSp>
        <p:nvCxnSpPr>
          <p:cNvPr id="42" name="Straight Arrow Connector 41"/>
          <p:cNvCxnSpPr>
            <a:stCxn id="29" idx="1"/>
          </p:cNvCxnSpPr>
          <p:nvPr/>
        </p:nvCxnSpPr>
        <p:spPr>
          <a:xfrm rot="10800000">
            <a:off x="1476378" y="4200526"/>
            <a:ext cx="428623" cy="40374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5" name="Rectangle 44"/>
          <p:cNvSpPr/>
          <p:nvPr/>
        </p:nvSpPr>
        <p:spPr>
          <a:xfrm>
            <a:off x="228600" y="3657600"/>
            <a:ext cx="1428750" cy="36933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smtClean="0"/>
              <a:t>Consider it</a:t>
            </a:r>
            <a:endParaRPr lang="en-US" dirty="0"/>
          </a:p>
        </p:txBody>
      </p:sp>
      <p:sp>
        <p:nvSpPr>
          <p:cNvPr id="47" name="Rectangle 46"/>
          <p:cNvSpPr/>
          <p:nvPr/>
        </p:nvSpPr>
        <p:spPr>
          <a:xfrm>
            <a:off x="228600" y="5410200"/>
            <a:ext cx="1785938" cy="92333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smtClean="0"/>
              <a:t>And </a:t>
            </a:r>
            <a:r>
              <a:rPr lang="en-US" dirty="0"/>
              <a:t>think of ways to </a:t>
            </a:r>
            <a:r>
              <a:rPr lang="en-US" dirty="0" smtClean="0"/>
              <a:t> manage it</a:t>
            </a:r>
            <a:endParaRPr lang="en-US" dirty="0"/>
          </a:p>
        </p:txBody>
      </p:sp>
      <p:cxnSp>
        <p:nvCxnSpPr>
          <p:cNvPr id="52" name="Straight Arrow Connector 51"/>
          <p:cNvCxnSpPr/>
          <p:nvPr/>
        </p:nvCxnSpPr>
        <p:spPr>
          <a:xfrm rot="5400000">
            <a:off x="241814" y="4711186"/>
            <a:ext cx="1346754" cy="158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9" name="Rectangle 10"/>
          <p:cNvSpPr>
            <a:spLocks noChangeArrowheads="1"/>
          </p:cNvSpPr>
          <p:nvPr/>
        </p:nvSpPr>
        <p:spPr bwMode="auto">
          <a:xfrm>
            <a:off x="1905000" y="4419600"/>
            <a:ext cx="681725" cy="369332"/>
          </a:xfrm>
          <a:prstGeom prst="rect">
            <a:avLst/>
          </a:prstGeom>
          <a:noFill/>
          <a:ln w="9525">
            <a:noFill/>
            <a:miter lim="800000"/>
            <a:headEnd/>
            <a:tailEnd/>
          </a:ln>
        </p:spPr>
        <p:txBody>
          <a:bodyPr wrap="none">
            <a:spAutoFit/>
          </a:bodyPr>
          <a:lstStyle/>
          <a:p>
            <a:r>
              <a:rPr lang="en-US" b="1" dirty="0" smtClean="0"/>
              <a:t>likely</a:t>
            </a:r>
            <a:endParaRPr 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Piling Matrix</a:t>
            </a:r>
            <a:endParaRPr lang="en-US" dirty="0"/>
          </a:p>
        </p:txBody>
      </p:sp>
      <p:graphicFrame>
        <p:nvGraphicFramePr>
          <p:cNvPr id="4" name="Table 3"/>
          <p:cNvGraphicFramePr>
            <a:graphicFrameLocks noGrp="1"/>
          </p:cNvGraphicFramePr>
          <p:nvPr/>
        </p:nvGraphicFramePr>
        <p:xfrm>
          <a:off x="914400" y="990599"/>
          <a:ext cx="7620000" cy="5105401"/>
        </p:xfrm>
        <a:graphic>
          <a:graphicData uri="http://schemas.openxmlformats.org/drawingml/2006/table">
            <a:tbl>
              <a:tblPr/>
              <a:tblGrid>
                <a:gridCol w="2590800"/>
                <a:gridCol w="2819400"/>
                <a:gridCol w="2209800"/>
              </a:tblGrid>
              <a:tr h="705815">
                <a:tc>
                  <a:txBody>
                    <a:bodyPr/>
                    <a:lstStyle/>
                    <a:p>
                      <a:pPr marL="0" marR="0" algn="just">
                        <a:lnSpc>
                          <a:spcPct val="150000"/>
                        </a:lnSpc>
                        <a:spcBef>
                          <a:spcPts val="0"/>
                        </a:spcBef>
                        <a:spcAft>
                          <a:spcPts val="0"/>
                        </a:spcAft>
                      </a:pPr>
                      <a:r>
                        <a:rPr lang="en-US" sz="2000" b="1" i="1" dirty="0" smtClean="0">
                          <a:latin typeface="Times New Roman"/>
                          <a:ea typeface="Calibri"/>
                          <a:cs typeface="Times New Roman"/>
                        </a:rPr>
                        <a:t>Hazard</a:t>
                      </a:r>
                      <a:r>
                        <a:rPr lang="en-US" sz="2000" b="1" i="1" baseline="0" dirty="0" smtClean="0">
                          <a:latin typeface="Times New Roman"/>
                          <a:ea typeface="Calibri"/>
                          <a:cs typeface="Times New Roman"/>
                        </a:rPr>
                        <a:t> type</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smtClean="0">
                          <a:latin typeface="Calibri"/>
                          <a:ea typeface="Calibri"/>
                          <a:cs typeface="Times New Roman"/>
                        </a:rPr>
                        <a:t>Score (sticks)</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smtClean="0">
                          <a:latin typeface="Calibri"/>
                          <a:ea typeface="Calibri"/>
                          <a:cs typeface="Times New Roman"/>
                        </a:rPr>
                        <a:t>Rank</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6360">
                <a:tc>
                  <a:txBody>
                    <a:bodyPr/>
                    <a:lstStyle/>
                    <a:p>
                      <a:pPr marL="0" marR="0" algn="just">
                        <a:lnSpc>
                          <a:spcPct val="150000"/>
                        </a:lnSpc>
                        <a:spcBef>
                          <a:spcPts val="0"/>
                        </a:spcBef>
                        <a:spcAft>
                          <a:spcPts val="0"/>
                        </a:spcAft>
                      </a:pPr>
                      <a:endParaRPr lang="en-US" sz="900" dirty="0" smtClean="0">
                        <a:latin typeface="Times New Roman"/>
                        <a:ea typeface="Calibri"/>
                        <a:cs typeface="Times New Roman"/>
                      </a:endParaRPr>
                    </a:p>
                    <a:p>
                      <a:pPr marL="0" marR="0" algn="just">
                        <a:lnSpc>
                          <a:spcPct val="150000"/>
                        </a:lnSpc>
                        <a:spcBef>
                          <a:spcPts val="0"/>
                        </a:spcBef>
                        <a:spcAft>
                          <a:spcPts val="0"/>
                        </a:spcAft>
                      </a:pPr>
                      <a:r>
                        <a:rPr lang="en-US" sz="2000" dirty="0" smtClean="0">
                          <a:latin typeface="Times New Roman"/>
                          <a:ea typeface="Calibri"/>
                          <a:cs typeface="Times New Roman"/>
                        </a:rPr>
                        <a:t>Drought</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endParaRPr lang="en-US" sz="20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smtClean="0">
                          <a:latin typeface="Times New Roman"/>
                          <a:ea typeface="Calibri"/>
                          <a:cs typeface="Times New Roman"/>
                        </a:rPr>
                        <a:t>2</a:t>
                      </a:r>
                      <a:endParaRPr lang="en-US" sz="20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6360">
                <a:tc>
                  <a:txBody>
                    <a:bodyPr/>
                    <a:lstStyle/>
                    <a:p>
                      <a:pPr marL="0" marR="0" algn="just">
                        <a:lnSpc>
                          <a:spcPct val="150000"/>
                        </a:lnSpc>
                        <a:spcBef>
                          <a:spcPts val="0"/>
                        </a:spcBef>
                        <a:spcAft>
                          <a:spcPts val="0"/>
                        </a:spcAft>
                      </a:pPr>
                      <a:endParaRPr lang="en-US" sz="1100" dirty="0" smtClean="0">
                        <a:latin typeface="Times New Roman"/>
                        <a:ea typeface="Calibri"/>
                        <a:cs typeface="Times New Roman"/>
                      </a:endParaRPr>
                    </a:p>
                    <a:p>
                      <a:pPr marL="0" marR="0" algn="just">
                        <a:lnSpc>
                          <a:spcPct val="150000"/>
                        </a:lnSpc>
                        <a:spcBef>
                          <a:spcPts val="0"/>
                        </a:spcBef>
                        <a:spcAft>
                          <a:spcPts val="0"/>
                        </a:spcAft>
                      </a:pPr>
                      <a:r>
                        <a:rPr lang="en-US" sz="2000" dirty="0" smtClean="0">
                          <a:latin typeface="Times New Roman"/>
                          <a:ea typeface="Calibri"/>
                          <a:cs typeface="Times New Roman"/>
                        </a:rPr>
                        <a:t>HIV/AIDS  </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endParaRPr lang="en-US" sz="20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smtClean="0">
                          <a:latin typeface="Times New Roman"/>
                          <a:ea typeface="Calibri"/>
                          <a:cs typeface="Times New Roman"/>
                        </a:rPr>
                        <a:t>1</a:t>
                      </a:r>
                      <a:endParaRPr lang="en-US" sz="20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6360">
                <a:tc>
                  <a:txBody>
                    <a:bodyPr/>
                    <a:lstStyle/>
                    <a:p>
                      <a:pPr marL="0" marR="0" algn="just">
                        <a:lnSpc>
                          <a:spcPct val="150000"/>
                        </a:lnSpc>
                        <a:spcBef>
                          <a:spcPts val="0"/>
                        </a:spcBef>
                        <a:spcAft>
                          <a:spcPts val="0"/>
                        </a:spcAft>
                      </a:pPr>
                      <a:endParaRPr lang="en-US" sz="1050" dirty="0" smtClean="0">
                        <a:latin typeface="Calibri"/>
                        <a:ea typeface="Calibri"/>
                        <a:cs typeface="Times New Roman"/>
                      </a:endParaRPr>
                    </a:p>
                    <a:p>
                      <a:pPr marL="0" marR="0" algn="just">
                        <a:lnSpc>
                          <a:spcPct val="150000"/>
                        </a:lnSpc>
                        <a:spcBef>
                          <a:spcPts val="0"/>
                        </a:spcBef>
                        <a:spcAft>
                          <a:spcPts val="0"/>
                        </a:spcAft>
                      </a:pPr>
                      <a:r>
                        <a:rPr lang="en-US" sz="2000" dirty="0" smtClean="0">
                          <a:latin typeface="Calibri"/>
                          <a:ea typeface="Calibri"/>
                          <a:cs typeface="Times New Roman"/>
                        </a:rPr>
                        <a:t>Insecurity</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endParaRPr lang="en-US" sz="20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smtClean="0">
                          <a:latin typeface="Times New Roman"/>
                          <a:ea typeface="Calibri"/>
                          <a:cs typeface="Times New Roman"/>
                        </a:rPr>
                        <a:t>3</a:t>
                      </a:r>
                      <a:endParaRPr lang="en-US" sz="20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0506">
                <a:tc>
                  <a:txBody>
                    <a:bodyPr/>
                    <a:lstStyle/>
                    <a:p>
                      <a:pPr marL="0" marR="0" algn="just">
                        <a:lnSpc>
                          <a:spcPct val="150000"/>
                        </a:lnSpc>
                        <a:spcBef>
                          <a:spcPts val="0"/>
                        </a:spcBef>
                        <a:spcAft>
                          <a:spcPts val="0"/>
                        </a:spcAft>
                      </a:pPr>
                      <a:endParaRPr lang="en-US" sz="1050" dirty="0" smtClean="0">
                        <a:latin typeface="Times New Roman"/>
                        <a:ea typeface="Calibri"/>
                        <a:cs typeface="Times New Roman"/>
                      </a:endParaRPr>
                    </a:p>
                    <a:p>
                      <a:pPr marL="0" marR="0" algn="just">
                        <a:lnSpc>
                          <a:spcPct val="150000"/>
                        </a:lnSpc>
                        <a:spcBef>
                          <a:spcPts val="0"/>
                        </a:spcBef>
                        <a:spcAft>
                          <a:spcPts val="0"/>
                        </a:spcAft>
                      </a:pPr>
                      <a:r>
                        <a:rPr lang="en-US" sz="2000" dirty="0" smtClean="0">
                          <a:latin typeface="Times New Roman"/>
                          <a:ea typeface="Calibri"/>
                          <a:cs typeface="Times New Roman"/>
                        </a:rPr>
                        <a:t>Flood </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endParaRPr lang="en-US" sz="20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smtClean="0">
                          <a:latin typeface="Times New Roman"/>
                          <a:ea typeface="Calibri"/>
                          <a:cs typeface="Times New Roman"/>
                        </a:rPr>
                        <a:t>4</a:t>
                      </a:r>
                      <a:endParaRPr lang="en-US" sz="20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Oval 5"/>
          <p:cNvSpPr/>
          <p:nvPr/>
        </p:nvSpPr>
        <p:spPr>
          <a:xfrm>
            <a:off x="2590800" y="5486400"/>
            <a:ext cx="457200" cy="457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Smiley Face 6"/>
          <p:cNvSpPr/>
          <p:nvPr/>
        </p:nvSpPr>
        <p:spPr>
          <a:xfrm>
            <a:off x="2438400" y="4343400"/>
            <a:ext cx="609600" cy="457200"/>
          </a:xfrm>
          <a:prstGeom prst="smileyFac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Sun 7"/>
          <p:cNvSpPr/>
          <p:nvPr/>
        </p:nvSpPr>
        <p:spPr>
          <a:xfrm>
            <a:off x="2362200" y="1905000"/>
            <a:ext cx="762000" cy="533400"/>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eart 8"/>
          <p:cNvSpPr/>
          <p:nvPr/>
        </p:nvSpPr>
        <p:spPr>
          <a:xfrm>
            <a:off x="2514600" y="3200400"/>
            <a:ext cx="533400" cy="38100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Equal 9"/>
          <p:cNvSpPr/>
          <p:nvPr/>
        </p:nvSpPr>
        <p:spPr>
          <a:xfrm>
            <a:off x="4419600" y="2057400"/>
            <a:ext cx="914400" cy="3810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Equal 10"/>
          <p:cNvSpPr/>
          <p:nvPr/>
        </p:nvSpPr>
        <p:spPr>
          <a:xfrm>
            <a:off x="3657600" y="3505200"/>
            <a:ext cx="914400" cy="3810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Equal 11"/>
          <p:cNvSpPr/>
          <p:nvPr/>
        </p:nvSpPr>
        <p:spPr>
          <a:xfrm>
            <a:off x="3505200" y="2057400"/>
            <a:ext cx="914400" cy="3810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Minus 12"/>
          <p:cNvSpPr/>
          <p:nvPr/>
        </p:nvSpPr>
        <p:spPr>
          <a:xfrm>
            <a:off x="4724400" y="3352800"/>
            <a:ext cx="914400" cy="5334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Equal 13"/>
          <p:cNvSpPr/>
          <p:nvPr/>
        </p:nvSpPr>
        <p:spPr>
          <a:xfrm>
            <a:off x="3581400" y="3124200"/>
            <a:ext cx="914400" cy="3048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Equal 14"/>
          <p:cNvSpPr/>
          <p:nvPr/>
        </p:nvSpPr>
        <p:spPr>
          <a:xfrm>
            <a:off x="4648200" y="2971800"/>
            <a:ext cx="914400" cy="3810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Minus 15"/>
          <p:cNvSpPr/>
          <p:nvPr/>
        </p:nvSpPr>
        <p:spPr>
          <a:xfrm>
            <a:off x="4191000" y="4191000"/>
            <a:ext cx="914400" cy="6858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smtClean="0"/>
              <a:t>Exercise</a:t>
            </a:r>
            <a:endParaRPr lang="en-US" dirty="0"/>
          </a:p>
        </p:txBody>
      </p:sp>
      <p:graphicFrame>
        <p:nvGraphicFramePr>
          <p:cNvPr id="5" name="Table 4"/>
          <p:cNvGraphicFramePr>
            <a:graphicFrameLocks noGrp="1"/>
          </p:cNvGraphicFramePr>
          <p:nvPr/>
        </p:nvGraphicFramePr>
        <p:xfrm>
          <a:off x="228600" y="685800"/>
          <a:ext cx="8493143" cy="5281845"/>
        </p:xfrm>
        <a:graphic>
          <a:graphicData uri="http://schemas.openxmlformats.org/drawingml/2006/table">
            <a:tbl>
              <a:tblPr firstRow="1" bandRow="1">
                <a:tableStyleId>{5C22544A-7EE6-4342-B048-85BDC9FD1C3A}</a:tableStyleId>
              </a:tblPr>
              <a:tblGrid>
                <a:gridCol w="2070823"/>
                <a:gridCol w="3343593"/>
                <a:gridCol w="1694519"/>
                <a:gridCol w="1384208"/>
              </a:tblGrid>
              <a:tr h="948326">
                <a:tc>
                  <a:txBody>
                    <a:bodyPr/>
                    <a:lstStyle/>
                    <a:p>
                      <a:r>
                        <a:rPr lang="en-US" dirty="0" smtClean="0"/>
                        <a:t>Hazard </a:t>
                      </a:r>
                      <a:endParaRPr lang="en-US" dirty="0"/>
                    </a:p>
                  </a:txBody>
                  <a:tcPr/>
                </a:tc>
                <a:tc>
                  <a:txBody>
                    <a:bodyPr/>
                    <a:lstStyle/>
                    <a:p>
                      <a:r>
                        <a:rPr lang="en-US" dirty="0" smtClean="0"/>
                        <a:t>Symbols</a:t>
                      </a:r>
                      <a:r>
                        <a:rPr lang="en-US" baseline="0" dirty="0" smtClean="0"/>
                        <a:t> </a:t>
                      </a:r>
                      <a:endParaRPr lang="en-US" dirty="0"/>
                    </a:p>
                  </a:txBody>
                  <a:tcPr/>
                </a:tc>
                <a:tc>
                  <a:txBody>
                    <a:bodyPr/>
                    <a:lstStyle/>
                    <a:p>
                      <a:r>
                        <a:rPr lang="en-US" dirty="0" smtClean="0"/>
                        <a:t>Score </a:t>
                      </a:r>
                      <a:endParaRPr lang="en-US" dirty="0"/>
                    </a:p>
                  </a:txBody>
                  <a:tcPr/>
                </a:tc>
                <a:tc>
                  <a:txBody>
                    <a:bodyPr/>
                    <a:lstStyle/>
                    <a:p>
                      <a:r>
                        <a:rPr lang="en-US" dirty="0" smtClean="0"/>
                        <a:t>Rank </a:t>
                      </a:r>
                      <a:endParaRPr lang="en-US" dirty="0"/>
                    </a:p>
                  </a:txBody>
                  <a:tcPr/>
                </a:tc>
              </a:tr>
              <a:tr h="497562">
                <a:tc>
                  <a:txBody>
                    <a:bodyPr/>
                    <a:lstStyle/>
                    <a:p>
                      <a:r>
                        <a:rPr lang="en-US" dirty="0" smtClean="0"/>
                        <a:t>Drought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5+5+5+5+5+5+5+5+5+5+5+5</a:t>
                      </a:r>
                    </a:p>
                    <a:p>
                      <a:endParaRPr lang="en-US" dirty="0"/>
                    </a:p>
                  </a:txBody>
                  <a:tcPr/>
                </a:tc>
                <a:tc>
                  <a:txBody>
                    <a:bodyPr/>
                    <a:lstStyle/>
                    <a:p>
                      <a:r>
                        <a:rPr lang="en-US" dirty="0" smtClean="0"/>
                        <a:t>60</a:t>
                      </a:r>
                      <a:endParaRPr lang="en-US" dirty="0"/>
                    </a:p>
                  </a:txBody>
                  <a:tcPr/>
                </a:tc>
                <a:tc>
                  <a:txBody>
                    <a:bodyPr/>
                    <a:lstStyle/>
                    <a:p>
                      <a:r>
                        <a:rPr lang="en-US" dirty="0" smtClean="0"/>
                        <a:t>1</a:t>
                      </a:r>
                      <a:endParaRPr lang="en-US" dirty="0"/>
                    </a:p>
                  </a:txBody>
                  <a:tcPr/>
                </a:tc>
              </a:tr>
              <a:tr h="468856">
                <a:tc>
                  <a:txBody>
                    <a:bodyPr/>
                    <a:lstStyle/>
                    <a:p>
                      <a:r>
                        <a:rPr lang="en-US" dirty="0" smtClean="0"/>
                        <a:t>Flood </a:t>
                      </a:r>
                      <a:endParaRPr lang="en-US" dirty="0"/>
                    </a:p>
                  </a:txBody>
                  <a:tcPr/>
                </a:tc>
                <a:tc>
                  <a:txBody>
                    <a:bodyPr/>
                    <a:lstStyle/>
                    <a:p>
                      <a:r>
                        <a:rPr lang="en-US" dirty="0" smtClean="0"/>
                        <a:t>1+3+3+2+2+1</a:t>
                      </a:r>
                      <a:endParaRPr lang="en-US" dirty="0"/>
                    </a:p>
                  </a:txBody>
                  <a:tcPr/>
                </a:tc>
                <a:tc>
                  <a:txBody>
                    <a:bodyPr/>
                    <a:lstStyle/>
                    <a:p>
                      <a:r>
                        <a:rPr lang="en-US" dirty="0" smtClean="0"/>
                        <a:t>26</a:t>
                      </a:r>
                      <a:endParaRPr lang="en-US" dirty="0"/>
                    </a:p>
                  </a:txBody>
                  <a:tcPr/>
                </a:tc>
                <a:tc>
                  <a:txBody>
                    <a:bodyPr/>
                    <a:lstStyle/>
                    <a:p>
                      <a:r>
                        <a:rPr lang="en-US" dirty="0" smtClean="0"/>
                        <a:t>5</a:t>
                      </a:r>
                      <a:endParaRPr lang="en-US" dirty="0"/>
                    </a:p>
                  </a:txBody>
                  <a:tcPr/>
                </a:tc>
              </a:tr>
              <a:tr h="870733">
                <a:tc>
                  <a:txBody>
                    <a:bodyPr/>
                    <a:lstStyle/>
                    <a:p>
                      <a:r>
                        <a:rPr lang="en-US" dirty="0" smtClean="0"/>
                        <a:t>Human disease </a:t>
                      </a:r>
                      <a:endParaRPr lang="en-US" dirty="0"/>
                    </a:p>
                  </a:txBody>
                  <a:tcPr/>
                </a:tc>
                <a:tc>
                  <a:txBody>
                    <a:bodyPr/>
                    <a:lstStyle/>
                    <a:p>
                      <a:r>
                        <a:rPr lang="en-US" dirty="0" smtClean="0"/>
                        <a:t>2+4+4+1+1+3+4</a:t>
                      </a:r>
                      <a:endParaRPr lang="en-US" dirty="0"/>
                    </a:p>
                  </a:txBody>
                  <a:tcPr/>
                </a:tc>
                <a:tc>
                  <a:txBody>
                    <a:bodyPr/>
                    <a:lstStyle/>
                    <a:p>
                      <a:r>
                        <a:rPr lang="en-US" dirty="0" smtClean="0"/>
                        <a:t>32</a:t>
                      </a:r>
                      <a:endParaRPr lang="en-US" dirty="0"/>
                    </a:p>
                  </a:txBody>
                  <a:tcPr/>
                </a:tc>
                <a:tc>
                  <a:txBody>
                    <a:bodyPr/>
                    <a:lstStyle/>
                    <a:p>
                      <a:r>
                        <a:rPr lang="en-US" dirty="0" smtClean="0"/>
                        <a:t>2</a:t>
                      </a:r>
                      <a:endParaRPr lang="en-US" dirty="0"/>
                    </a:p>
                  </a:txBody>
                  <a:tcPr/>
                </a:tc>
              </a:tr>
              <a:tr h="1176925">
                <a:tc>
                  <a:txBody>
                    <a:bodyPr/>
                    <a:lstStyle/>
                    <a:p>
                      <a:r>
                        <a:rPr lang="en-US" dirty="0" smtClean="0"/>
                        <a:t>Livestock disease</a:t>
                      </a:r>
                      <a:r>
                        <a:rPr lang="en-US" baseline="0" dirty="0" smtClean="0"/>
                        <a:t> </a:t>
                      </a:r>
                      <a:endParaRPr lang="en-US" dirty="0"/>
                    </a:p>
                  </a:txBody>
                  <a:tcPr/>
                </a:tc>
                <a:tc>
                  <a:txBody>
                    <a:bodyPr/>
                    <a:lstStyle/>
                    <a:p>
                      <a:r>
                        <a:rPr lang="en-US" dirty="0" smtClean="0"/>
                        <a:t>4+2+2+3+4+2+3+2+1</a:t>
                      </a:r>
                      <a:endParaRPr lang="en-US" dirty="0"/>
                    </a:p>
                  </a:txBody>
                  <a:tcPr/>
                </a:tc>
                <a:tc>
                  <a:txBody>
                    <a:bodyPr/>
                    <a:lstStyle/>
                    <a:p>
                      <a:r>
                        <a:rPr lang="en-US" dirty="0" smtClean="0"/>
                        <a:t>29</a:t>
                      </a:r>
                      <a:endParaRPr lang="en-US" dirty="0"/>
                    </a:p>
                  </a:txBody>
                  <a:tcPr/>
                </a:tc>
                <a:tc>
                  <a:txBody>
                    <a:bodyPr/>
                    <a:lstStyle/>
                    <a:p>
                      <a:r>
                        <a:rPr lang="en-US" dirty="0" smtClean="0"/>
                        <a:t>3</a:t>
                      </a:r>
                      <a:endParaRPr lang="en-US" dirty="0"/>
                    </a:p>
                  </a:txBody>
                  <a:tcPr/>
                </a:tc>
              </a:tr>
              <a:tr h="1176925">
                <a:tc>
                  <a:txBody>
                    <a:bodyPr/>
                    <a:lstStyle/>
                    <a:p>
                      <a:r>
                        <a:rPr lang="en-US" dirty="0" smtClean="0"/>
                        <a:t>Conflict</a:t>
                      </a:r>
                      <a:r>
                        <a:rPr lang="en-US" baseline="0" dirty="0" smtClean="0"/>
                        <a:t> </a:t>
                      </a:r>
                      <a:endParaRPr lang="en-US" dirty="0"/>
                    </a:p>
                  </a:txBody>
                  <a:tcPr/>
                </a:tc>
                <a:tc>
                  <a:txBody>
                    <a:bodyPr/>
                    <a:lstStyle/>
                    <a:p>
                      <a:r>
                        <a:rPr lang="en-US" dirty="0" smtClean="0"/>
                        <a:t>3+1+1+4+3+4+1+4+3+4+1</a:t>
                      </a:r>
                      <a:endParaRPr lang="en-US" dirty="0"/>
                    </a:p>
                  </a:txBody>
                  <a:tcPr/>
                </a:tc>
                <a:tc>
                  <a:txBody>
                    <a:bodyPr/>
                    <a:lstStyle/>
                    <a:p>
                      <a:r>
                        <a:rPr lang="en-US" dirty="0" smtClean="0"/>
                        <a:t>28</a:t>
                      </a:r>
                      <a:endParaRPr lang="en-US" dirty="0"/>
                    </a:p>
                  </a:txBody>
                  <a:tcPr/>
                </a:tc>
                <a:tc>
                  <a:txBody>
                    <a:bodyPr/>
                    <a:lstStyle/>
                    <a:p>
                      <a:r>
                        <a:rPr lang="en-US" dirty="0" smtClean="0"/>
                        <a:t>4</a:t>
                      </a:r>
                      <a:endParaRPr lang="en-US"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2506</TotalTime>
  <Words>4991</Words>
  <Application>Microsoft Office PowerPoint</Application>
  <PresentationFormat>On-screen Show (4:3)</PresentationFormat>
  <Paragraphs>678</Paragraphs>
  <Slides>52</Slides>
  <Notes>52</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5. Hazard, risk and capacity Assessment </vt:lpstr>
      <vt:lpstr>Slide 2</vt:lpstr>
      <vt:lpstr>Slide 3</vt:lpstr>
      <vt:lpstr>A hazard bag</vt:lpstr>
      <vt:lpstr>Hazard/Risk Mapping</vt:lpstr>
      <vt:lpstr>Slide 6</vt:lpstr>
      <vt:lpstr>Decision tree</vt:lpstr>
      <vt:lpstr>Piling Matrix</vt:lpstr>
      <vt:lpstr>Exercise</vt:lpstr>
      <vt:lpstr>Pair-wise ranking</vt:lpstr>
      <vt:lpstr>Seasonal Calendar</vt:lpstr>
      <vt:lpstr>Slide 12</vt:lpstr>
      <vt:lpstr>Exercise</vt:lpstr>
      <vt:lpstr>Slide 14</vt:lpstr>
      <vt:lpstr>Hazard Analysis/Hazard Tree</vt:lpstr>
      <vt:lpstr>  Hazard Analysis</vt:lpstr>
      <vt:lpstr>Hazard Tree</vt:lpstr>
      <vt:lpstr>Hazard Analysis … </vt:lpstr>
      <vt:lpstr>Hazard Analysis…</vt:lpstr>
      <vt:lpstr>Hazard Analysis…</vt:lpstr>
      <vt:lpstr>Hazard Analysis…</vt:lpstr>
      <vt:lpstr>Problem Analysis…</vt:lpstr>
      <vt:lpstr>Hazard Analysis …</vt:lpstr>
      <vt:lpstr>Slide 24</vt:lpstr>
      <vt:lpstr>Hazard Analysis…</vt:lpstr>
      <vt:lpstr>Slide 26</vt:lpstr>
      <vt:lpstr>Exercise: Objectives Tree </vt:lpstr>
      <vt:lpstr>Vulnerability Assessment</vt:lpstr>
      <vt:lpstr>Vulnerability Assessment</vt:lpstr>
      <vt:lpstr>Vulnerability Assessment</vt:lpstr>
      <vt:lpstr>Slide 31</vt:lpstr>
      <vt:lpstr>Vulnerability Triangle/pie-chart</vt:lpstr>
      <vt:lpstr>Vulnerability Assessment</vt:lpstr>
      <vt:lpstr>Vulnerability Assessment</vt:lpstr>
      <vt:lpstr>Vulnerability Assessment</vt:lpstr>
      <vt:lpstr>Vulnerability Assessment</vt:lpstr>
      <vt:lpstr>Targeting elements at risk</vt:lpstr>
      <vt:lpstr>Slide 38</vt:lpstr>
      <vt:lpstr>Slide 39</vt:lpstr>
      <vt:lpstr>Slide 40</vt:lpstr>
      <vt:lpstr>Slide 41</vt:lpstr>
      <vt:lpstr>Slide 42</vt:lpstr>
      <vt:lpstr>Slide 43</vt:lpstr>
      <vt:lpstr>Community Capacity Assessment</vt:lpstr>
      <vt:lpstr>Resource Analysis</vt:lpstr>
      <vt:lpstr>Resource Maps</vt:lpstr>
      <vt:lpstr>Slide 47</vt:lpstr>
      <vt:lpstr>Slide 48</vt:lpstr>
      <vt:lpstr>Slide 49</vt:lpstr>
      <vt:lpstr>Indicators of wealth status</vt:lpstr>
      <vt:lpstr>Exercise 1</vt:lpstr>
      <vt:lpstr>Exercise 2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Initiatives in Ethiopia</dc:title>
  <dc:creator>Administratr</dc:creator>
  <cp:lastModifiedBy>ismail - [2010]</cp:lastModifiedBy>
  <cp:revision>203</cp:revision>
  <dcterms:created xsi:type="dcterms:W3CDTF">2011-04-12T14:13:43Z</dcterms:created>
  <dcterms:modified xsi:type="dcterms:W3CDTF">2020-04-21T11:56:09Z</dcterms:modified>
</cp:coreProperties>
</file>