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6"/>
  </p:notesMasterIdLst>
  <p:sldIdLst>
    <p:sldId id="647" r:id="rId2"/>
    <p:sldId id="1006" r:id="rId3"/>
    <p:sldId id="648" r:id="rId4"/>
    <p:sldId id="649" r:id="rId5"/>
    <p:sldId id="650" r:id="rId6"/>
    <p:sldId id="651" r:id="rId7"/>
    <p:sldId id="652" r:id="rId8"/>
    <p:sldId id="653" r:id="rId9"/>
    <p:sldId id="654" r:id="rId10"/>
    <p:sldId id="655" r:id="rId11"/>
    <p:sldId id="656" r:id="rId12"/>
    <p:sldId id="657" r:id="rId13"/>
    <p:sldId id="658" r:id="rId14"/>
    <p:sldId id="774" r:id="rId15"/>
    <p:sldId id="659" r:id="rId16"/>
    <p:sldId id="661" r:id="rId17"/>
    <p:sldId id="662" r:id="rId18"/>
    <p:sldId id="663" r:id="rId19"/>
    <p:sldId id="664" r:id="rId20"/>
    <p:sldId id="665" r:id="rId21"/>
    <p:sldId id="666" r:id="rId22"/>
    <p:sldId id="667" r:id="rId23"/>
    <p:sldId id="668" r:id="rId24"/>
    <p:sldId id="669" r:id="rId25"/>
    <p:sldId id="670" r:id="rId26"/>
    <p:sldId id="671" r:id="rId27"/>
    <p:sldId id="672" r:id="rId28"/>
    <p:sldId id="673" r:id="rId29"/>
    <p:sldId id="674" r:id="rId30"/>
    <p:sldId id="675" r:id="rId31"/>
    <p:sldId id="677" r:id="rId32"/>
    <p:sldId id="678" r:id="rId33"/>
    <p:sldId id="679" r:id="rId34"/>
    <p:sldId id="993" r:id="rId35"/>
    <p:sldId id="995" r:id="rId36"/>
    <p:sldId id="997" r:id="rId37"/>
    <p:sldId id="998" r:id="rId38"/>
    <p:sldId id="1000" r:id="rId39"/>
    <p:sldId id="1003" r:id="rId40"/>
    <p:sldId id="1005" r:id="rId41"/>
    <p:sldId id="687" r:id="rId42"/>
    <p:sldId id="689" r:id="rId43"/>
    <p:sldId id="690" r:id="rId44"/>
    <p:sldId id="692" r:id="rId45"/>
    <p:sldId id="694" r:id="rId46"/>
    <p:sldId id="696" r:id="rId47"/>
    <p:sldId id="698" r:id="rId48"/>
    <p:sldId id="700" r:id="rId49"/>
    <p:sldId id="702" r:id="rId50"/>
    <p:sldId id="704" r:id="rId51"/>
    <p:sldId id="706" r:id="rId52"/>
    <p:sldId id="708" r:id="rId53"/>
    <p:sldId id="710" r:id="rId54"/>
    <p:sldId id="906" r:id="rId55"/>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69" autoAdjust="0"/>
  </p:normalViewPr>
  <p:slideViewPr>
    <p:cSldViewPr>
      <p:cViewPr>
        <p:scale>
          <a:sx n="70" d="100"/>
          <a:sy n="70" d="100"/>
        </p:scale>
        <p:origin x="-130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24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77187C6-6B1F-43A9-8552-8E692036CD5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7"/>
          <p:cNvSpPr>
            <a:spLocks noGrp="1" noChangeArrowheads="1"/>
          </p:cNvSpPr>
          <p:nvPr>
            <p:ph type="sldNum" sz="quarter" idx="5"/>
          </p:nvPr>
        </p:nvSpPr>
        <p:spPr>
          <a:noFill/>
        </p:spPr>
        <p:txBody>
          <a:bodyPr/>
          <a:lstStyle/>
          <a:p>
            <a:fld id="{D3B40EB6-57AC-4C62-B636-FD662F8551ED}" type="slidenum">
              <a:rPr lang="en-US" smtClean="0"/>
              <a:pPr/>
              <a:t>1</a:t>
            </a:fld>
            <a:endParaRPr lang="en-US" smtClean="0"/>
          </a:p>
        </p:txBody>
      </p:sp>
      <p:sp>
        <p:nvSpPr>
          <p:cNvPr id="763907" name="Slide Image Placeholder 1"/>
          <p:cNvSpPr>
            <a:spLocks noGrp="1" noRot="1" noChangeAspect="1" noTextEdit="1"/>
          </p:cNvSpPr>
          <p:nvPr>
            <p:ph type="sldImg"/>
          </p:nvPr>
        </p:nvSpPr>
        <p:spPr>
          <a:ln/>
        </p:spPr>
      </p:sp>
      <p:sp>
        <p:nvSpPr>
          <p:cNvPr id="76390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390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B8FC01A-D194-45F6-B3D6-801DE285A7D0}" type="slidenum">
              <a:rPr lang="en-US" sz="1200">
                <a:latin typeface="Times New Roman" pitchFamily="18" charset="0"/>
              </a:rPr>
              <a:pPr algn="r"/>
              <a:t>1</a:t>
            </a:fld>
            <a:endParaRPr lang="en-US" sz="120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7"/>
          <p:cNvSpPr>
            <a:spLocks noGrp="1" noChangeArrowheads="1"/>
          </p:cNvSpPr>
          <p:nvPr>
            <p:ph type="sldNum" sz="quarter" idx="5"/>
          </p:nvPr>
        </p:nvSpPr>
        <p:spPr>
          <a:noFill/>
        </p:spPr>
        <p:txBody>
          <a:bodyPr/>
          <a:lstStyle/>
          <a:p>
            <a:fld id="{5A33684C-9B9A-4829-B78C-CB2A9BE370E9}" type="slidenum">
              <a:rPr lang="en-US" smtClean="0"/>
              <a:pPr/>
              <a:t>11</a:t>
            </a:fld>
            <a:endParaRPr lang="en-US" smtClean="0"/>
          </a:p>
        </p:txBody>
      </p:sp>
      <p:sp>
        <p:nvSpPr>
          <p:cNvPr id="773123" name="Slide Image Placeholder 1"/>
          <p:cNvSpPr>
            <a:spLocks noGrp="1" noRot="1" noChangeAspect="1" noTextEdit="1"/>
          </p:cNvSpPr>
          <p:nvPr>
            <p:ph type="sldImg"/>
          </p:nvPr>
        </p:nvSpPr>
        <p:spPr>
          <a:ln/>
        </p:spPr>
      </p:sp>
      <p:sp>
        <p:nvSpPr>
          <p:cNvPr id="77312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312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78810C8-04EA-499D-9F4A-97459357FB25}" type="slidenum">
              <a:rPr lang="en-US" sz="1200">
                <a:latin typeface="Times New Roman" pitchFamily="18" charset="0"/>
              </a:rPr>
              <a:pPr algn="r"/>
              <a:t>11</a:t>
            </a:fld>
            <a:endParaRPr lang="en-US" sz="12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7"/>
          <p:cNvSpPr>
            <a:spLocks noGrp="1" noChangeArrowheads="1"/>
          </p:cNvSpPr>
          <p:nvPr>
            <p:ph type="sldNum" sz="quarter" idx="5"/>
          </p:nvPr>
        </p:nvSpPr>
        <p:spPr>
          <a:noFill/>
        </p:spPr>
        <p:txBody>
          <a:bodyPr/>
          <a:lstStyle/>
          <a:p>
            <a:fld id="{3B08054A-CB6C-4DFE-944C-B6B5640A413B}" type="slidenum">
              <a:rPr lang="en-US" smtClean="0"/>
              <a:pPr/>
              <a:t>12</a:t>
            </a:fld>
            <a:endParaRPr lang="en-US" smtClean="0"/>
          </a:p>
        </p:txBody>
      </p:sp>
      <p:sp>
        <p:nvSpPr>
          <p:cNvPr id="774147" name="Slide Image Placeholder 1"/>
          <p:cNvSpPr>
            <a:spLocks noGrp="1" noRot="1" noChangeAspect="1" noTextEdit="1"/>
          </p:cNvSpPr>
          <p:nvPr>
            <p:ph type="sldImg"/>
          </p:nvPr>
        </p:nvSpPr>
        <p:spPr>
          <a:ln/>
        </p:spPr>
      </p:sp>
      <p:sp>
        <p:nvSpPr>
          <p:cNvPr id="77414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414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BB3FD76-4A3E-40CF-A05D-358679D1C81B}" type="slidenum">
              <a:rPr lang="en-US" sz="1200">
                <a:latin typeface="Times New Roman" pitchFamily="18" charset="0"/>
              </a:rPr>
              <a:pPr algn="r"/>
              <a:t>12</a:t>
            </a:fld>
            <a:endParaRPr lang="en-US" sz="12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7"/>
          <p:cNvSpPr>
            <a:spLocks noGrp="1" noChangeArrowheads="1"/>
          </p:cNvSpPr>
          <p:nvPr>
            <p:ph type="sldNum" sz="quarter" idx="5"/>
          </p:nvPr>
        </p:nvSpPr>
        <p:spPr>
          <a:noFill/>
        </p:spPr>
        <p:txBody>
          <a:bodyPr/>
          <a:lstStyle/>
          <a:p>
            <a:fld id="{8D02A148-62F3-490A-A109-9F72EC25A6E4}" type="slidenum">
              <a:rPr lang="en-US" smtClean="0"/>
              <a:pPr/>
              <a:t>13</a:t>
            </a:fld>
            <a:endParaRPr lang="en-US" smtClean="0"/>
          </a:p>
        </p:txBody>
      </p:sp>
      <p:sp>
        <p:nvSpPr>
          <p:cNvPr id="775171" name="Slide Image Placeholder 1"/>
          <p:cNvSpPr>
            <a:spLocks noGrp="1" noRot="1" noChangeAspect="1" noTextEdit="1"/>
          </p:cNvSpPr>
          <p:nvPr>
            <p:ph type="sldImg"/>
          </p:nvPr>
        </p:nvSpPr>
        <p:spPr>
          <a:ln/>
        </p:spPr>
      </p:sp>
      <p:sp>
        <p:nvSpPr>
          <p:cNvPr id="77517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517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8D8527F-A92E-4184-B2D0-B83799CE7194}" type="slidenum">
              <a:rPr lang="en-US" sz="1200">
                <a:latin typeface="Times New Roman" pitchFamily="18" charset="0"/>
              </a:rPr>
              <a:pPr algn="r"/>
              <a:t>13</a:t>
            </a:fld>
            <a:endParaRPr lang="en-US" sz="120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Slide Image Placeholder 1"/>
          <p:cNvSpPr>
            <a:spLocks noGrp="1" noRot="1" noChangeAspect="1" noTextEdit="1"/>
          </p:cNvSpPr>
          <p:nvPr>
            <p:ph type="sldImg"/>
          </p:nvPr>
        </p:nvSpPr>
        <p:spPr>
          <a:ln/>
        </p:spPr>
      </p:sp>
      <p:sp>
        <p:nvSpPr>
          <p:cNvPr id="776195" name="Notes Placeholder 2"/>
          <p:cNvSpPr>
            <a:spLocks noGrp="1"/>
          </p:cNvSpPr>
          <p:nvPr>
            <p:ph type="body" idx="1"/>
          </p:nvPr>
        </p:nvSpPr>
        <p:spPr>
          <a:noFill/>
          <a:ln/>
        </p:spPr>
        <p:txBody>
          <a:bodyPr/>
          <a:lstStyle/>
          <a:p>
            <a:endParaRPr lang="en-US" smtClean="0"/>
          </a:p>
        </p:txBody>
      </p:sp>
      <p:sp>
        <p:nvSpPr>
          <p:cNvPr id="776196" name="Slide Number Placeholder 3"/>
          <p:cNvSpPr>
            <a:spLocks noGrp="1"/>
          </p:cNvSpPr>
          <p:nvPr>
            <p:ph type="sldNum" sz="quarter" idx="5"/>
          </p:nvPr>
        </p:nvSpPr>
        <p:spPr>
          <a:noFill/>
        </p:spPr>
        <p:txBody>
          <a:bodyPr/>
          <a:lstStyle/>
          <a:p>
            <a:fld id="{964F4E9A-3B15-46B7-B5DE-31CA28E97643}"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Rectangle 7"/>
          <p:cNvSpPr>
            <a:spLocks noGrp="1" noChangeArrowheads="1"/>
          </p:cNvSpPr>
          <p:nvPr>
            <p:ph type="sldNum" sz="quarter" idx="5"/>
          </p:nvPr>
        </p:nvSpPr>
        <p:spPr>
          <a:noFill/>
        </p:spPr>
        <p:txBody>
          <a:bodyPr/>
          <a:lstStyle/>
          <a:p>
            <a:fld id="{B30C96E6-4B91-44FF-8ED3-1AD98E273A9D}" type="slidenum">
              <a:rPr lang="en-US" smtClean="0"/>
              <a:pPr/>
              <a:t>15</a:t>
            </a:fld>
            <a:endParaRPr lang="en-US" smtClean="0"/>
          </a:p>
        </p:txBody>
      </p:sp>
      <p:sp>
        <p:nvSpPr>
          <p:cNvPr id="777219" name="Slide Image Placeholder 1"/>
          <p:cNvSpPr>
            <a:spLocks noGrp="1" noRot="1" noChangeAspect="1" noTextEdit="1"/>
          </p:cNvSpPr>
          <p:nvPr>
            <p:ph type="sldImg"/>
          </p:nvPr>
        </p:nvSpPr>
        <p:spPr>
          <a:ln/>
        </p:spPr>
      </p:sp>
      <p:sp>
        <p:nvSpPr>
          <p:cNvPr id="77722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72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A820882-63C3-429F-9216-A3EF63E1ED8C}" type="slidenum">
              <a:rPr lang="en-US" sz="1200">
                <a:latin typeface="Times New Roman" pitchFamily="18" charset="0"/>
              </a:rPr>
              <a:pPr algn="r"/>
              <a:t>15</a:t>
            </a:fld>
            <a:endParaRPr lang="en-US" sz="12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7"/>
          <p:cNvSpPr>
            <a:spLocks noGrp="1" noChangeArrowheads="1"/>
          </p:cNvSpPr>
          <p:nvPr>
            <p:ph type="sldNum" sz="quarter" idx="5"/>
          </p:nvPr>
        </p:nvSpPr>
        <p:spPr>
          <a:noFill/>
        </p:spPr>
        <p:txBody>
          <a:bodyPr/>
          <a:lstStyle/>
          <a:p>
            <a:fld id="{36611F84-031A-4188-914D-774B9E3B49AA}" type="slidenum">
              <a:rPr lang="en-US" smtClean="0"/>
              <a:pPr/>
              <a:t>16</a:t>
            </a:fld>
            <a:endParaRPr lang="en-US" smtClean="0"/>
          </a:p>
        </p:txBody>
      </p:sp>
      <p:sp>
        <p:nvSpPr>
          <p:cNvPr id="779267" name="Slide Image Placeholder 1"/>
          <p:cNvSpPr>
            <a:spLocks noGrp="1" noRot="1" noChangeAspect="1" noTextEdit="1"/>
          </p:cNvSpPr>
          <p:nvPr>
            <p:ph type="sldImg"/>
          </p:nvPr>
        </p:nvSpPr>
        <p:spPr>
          <a:ln/>
        </p:spPr>
      </p:sp>
      <p:sp>
        <p:nvSpPr>
          <p:cNvPr id="77926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92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1D67DA9-8204-4801-BA9D-665E25805E56}" type="slidenum">
              <a:rPr lang="en-US" sz="1200">
                <a:latin typeface="Times New Roman" pitchFamily="18" charset="0"/>
              </a:rPr>
              <a:pPr algn="r"/>
              <a:t>16</a:t>
            </a:fld>
            <a:endParaRPr lang="en-US" sz="12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7"/>
          <p:cNvSpPr>
            <a:spLocks noGrp="1" noChangeArrowheads="1"/>
          </p:cNvSpPr>
          <p:nvPr>
            <p:ph type="sldNum" sz="quarter" idx="5"/>
          </p:nvPr>
        </p:nvSpPr>
        <p:spPr>
          <a:noFill/>
        </p:spPr>
        <p:txBody>
          <a:bodyPr/>
          <a:lstStyle/>
          <a:p>
            <a:fld id="{8CC587D7-38BE-4D9A-9FD7-0D58C189CA1A}" type="slidenum">
              <a:rPr lang="en-US" smtClean="0"/>
              <a:pPr/>
              <a:t>17</a:t>
            </a:fld>
            <a:endParaRPr lang="en-US" smtClean="0"/>
          </a:p>
        </p:txBody>
      </p:sp>
      <p:sp>
        <p:nvSpPr>
          <p:cNvPr id="780291" name="Slide Image Placeholder 1"/>
          <p:cNvSpPr>
            <a:spLocks noGrp="1" noRot="1" noChangeAspect="1" noTextEdit="1"/>
          </p:cNvSpPr>
          <p:nvPr>
            <p:ph type="sldImg"/>
          </p:nvPr>
        </p:nvSpPr>
        <p:spPr>
          <a:ln/>
        </p:spPr>
      </p:sp>
      <p:sp>
        <p:nvSpPr>
          <p:cNvPr id="78029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02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B6F7D04-9FDD-4E8E-8DBF-E47F66BDC27B}" type="slidenum">
              <a:rPr lang="en-US" sz="1200">
                <a:latin typeface="Times New Roman" pitchFamily="18" charset="0"/>
              </a:rPr>
              <a:pPr algn="r"/>
              <a:t>17</a:t>
            </a:fld>
            <a:endParaRPr lang="en-US"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7"/>
          <p:cNvSpPr>
            <a:spLocks noGrp="1" noChangeArrowheads="1"/>
          </p:cNvSpPr>
          <p:nvPr>
            <p:ph type="sldNum" sz="quarter" idx="5"/>
          </p:nvPr>
        </p:nvSpPr>
        <p:spPr>
          <a:noFill/>
        </p:spPr>
        <p:txBody>
          <a:bodyPr/>
          <a:lstStyle/>
          <a:p>
            <a:fld id="{CD01B459-6C5C-46A3-8801-F7C7B020053D}" type="slidenum">
              <a:rPr lang="en-US" smtClean="0"/>
              <a:pPr/>
              <a:t>18</a:t>
            </a:fld>
            <a:endParaRPr lang="en-US" smtClean="0"/>
          </a:p>
        </p:txBody>
      </p:sp>
      <p:sp>
        <p:nvSpPr>
          <p:cNvPr id="781315" name="Slide Image Placeholder 1"/>
          <p:cNvSpPr>
            <a:spLocks noGrp="1" noRot="1" noChangeAspect="1" noTextEdit="1"/>
          </p:cNvSpPr>
          <p:nvPr>
            <p:ph type="sldImg"/>
          </p:nvPr>
        </p:nvSpPr>
        <p:spPr>
          <a:ln/>
        </p:spPr>
      </p:sp>
      <p:sp>
        <p:nvSpPr>
          <p:cNvPr id="78131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13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2BE69CE-DC07-43EA-B7D3-47FB6794DD77}" type="slidenum">
              <a:rPr lang="en-US" sz="1200">
                <a:latin typeface="Times New Roman" pitchFamily="18" charset="0"/>
              </a:rPr>
              <a:pPr algn="r"/>
              <a:t>18</a:t>
            </a:fld>
            <a:endParaRPr lang="en-US"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7"/>
          <p:cNvSpPr>
            <a:spLocks noGrp="1" noChangeArrowheads="1"/>
          </p:cNvSpPr>
          <p:nvPr>
            <p:ph type="sldNum" sz="quarter" idx="5"/>
          </p:nvPr>
        </p:nvSpPr>
        <p:spPr>
          <a:noFill/>
        </p:spPr>
        <p:txBody>
          <a:bodyPr/>
          <a:lstStyle/>
          <a:p>
            <a:fld id="{FFFB7123-22FE-4A5E-AA57-A90064D52F02}" type="slidenum">
              <a:rPr lang="en-US" smtClean="0"/>
              <a:pPr/>
              <a:t>19</a:t>
            </a:fld>
            <a:endParaRPr lang="en-US" smtClean="0"/>
          </a:p>
        </p:txBody>
      </p:sp>
      <p:sp>
        <p:nvSpPr>
          <p:cNvPr id="782339" name="Slide Image Placeholder 1"/>
          <p:cNvSpPr>
            <a:spLocks noGrp="1" noRot="1" noChangeAspect="1" noTextEdit="1"/>
          </p:cNvSpPr>
          <p:nvPr>
            <p:ph type="sldImg"/>
          </p:nvPr>
        </p:nvSpPr>
        <p:spPr>
          <a:ln/>
        </p:spPr>
      </p:sp>
      <p:sp>
        <p:nvSpPr>
          <p:cNvPr id="78234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23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40F7E36-00BE-433D-904E-A01449BFBBBA}" type="slidenum">
              <a:rPr lang="en-US" sz="1200">
                <a:latin typeface="Times New Roman" pitchFamily="18" charset="0"/>
              </a:rPr>
              <a:pPr algn="r"/>
              <a:t>19</a:t>
            </a:fld>
            <a:endParaRPr lang="en-US" sz="12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7"/>
          <p:cNvSpPr>
            <a:spLocks noGrp="1" noChangeArrowheads="1"/>
          </p:cNvSpPr>
          <p:nvPr>
            <p:ph type="sldNum" sz="quarter" idx="5"/>
          </p:nvPr>
        </p:nvSpPr>
        <p:spPr>
          <a:noFill/>
        </p:spPr>
        <p:txBody>
          <a:bodyPr/>
          <a:lstStyle/>
          <a:p>
            <a:fld id="{5AB2B313-6B92-4707-B202-042400815E7C}" type="slidenum">
              <a:rPr lang="en-US" smtClean="0"/>
              <a:pPr/>
              <a:t>20</a:t>
            </a:fld>
            <a:endParaRPr lang="en-US" smtClean="0"/>
          </a:p>
        </p:txBody>
      </p:sp>
      <p:sp>
        <p:nvSpPr>
          <p:cNvPr id="783363" name="Slide Image Placeholder 1"/>
          <p:cNvSpPr>
            <a:spLocks noGrp="1" noRot="1" noChangeAspect="1" noTextEdit="1"/>
          </p:cNvSpPr>
          <p:nvPr>
            <p:ph type="sldImg"/>
          </p:nvPr>
        </p:nvSpPr>
        <p:spPr>
          <a:ln/>
        </p:spPr>
      </p:sp>
      <p:sp>
        <p:nvSpPr>
          <p:cNvPr id="78336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336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A916FD0-2731-4C3E-8F36-69323D0B1E04}" type="slidenum">
              <a:rPr lang="en-US" sz="1200">
                <a:latin typeface="Times New Roman" pitchFamily="18" charset="0"/>
              </a:rPr>
              <a:pPr algn="r"/>
              <a:t>20</a:t>
            </a:fld>
            <a:endParaRPr lang="en-US"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7"/>
          <p:cNvSpPr>
            <a:spLocks noGrp="1" noChangeArrowheads="1"/>
          </p:cNvSpPr>
          <p:nvPr>
            <p:ph type="sldNum" sz="quarter" idx="5"/>
          </p:nvPr>
        </p:nvSpPr>
        <p:spPr>
          <a:noFill/>
        </p:spPr>
        <p:txBody>
          <a:bodyPr/>
          <a:lstStyle/>
          <a:p>
            <a:fld id="{0D64B19B-CDBE-443A-9949-5DABB964D282}" type="slidenum">
              <a:rPr lang="en-US" smtClean="0"/>
              <a:pPr/>
              <a:t>3</a:t>
            </a:fld>
            <a:endParaRPr lang="en-US" smtClean="0"/>
          </a:p>
        </p:txBody>
      </p:sp>
      <p:sp>
        <p:nvSpPr>
          <p:cNvPr id="764931" name="Slide Image Placeholder 1"/>
          <p:cNvSpPr>
            <a:spLocks noGrp="1" noRot="1" noChangeAspect="1" noTextEdit="1"/>
          </p:cNvSpPr>
          <p:nvPr>
            <p:ph type="sldImg"/>
          </p:nvPr>
        </p:nvSpPr>
        <p:spPr>
          <a:ln/>
        </p:spPr>
      </p:sp>
      <p:sp>
        <p:nvSpPr>
          <p:cNvPr id="76493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493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A192F34-64E1-44A9-BAB5-BADD582E24D9}" type="slidenum">
              <a:rPr lang="en-US" sz="1200">
                <a:latin typeface="Times New Roman" pitchFamily="18" charset="0"/>
              </a:rPr>
              <a:pPr algn="r"/>
              <a:t>3</a:t>
            </a:fld>
            <a:endParaRPr lang="en-US" sz="12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7"/>
          <p:cNvSpPr>
            <a:spLocks noGrp="1" noChangeArrowheads="1"/>
          </p:cNvSpPr>
          <p:nvPr>
            <p:ph type="sldNum" sz="quarter" idx="5"/>
          </p:nvPr>
        </p:nvSpPr>
        <p:spPr>
          <a:noFill/>
        </p:spPr>
        <p:txBody>
          <a:bodyPr/>
          <a:lstStyle/>
          <a:p>
            <a:fld id="{E47529DB-1860-421B-8CA2-2E551545072B}" type="slidenum">
              <a:rPr lang="en-US" smtClean="0"/>
              <a:pPr/>
              <a:t>21</a:t>
            </a:fld>
            <a:endParaRPr lang="en-US" smtClean="0"/>
          </a:p>
        </p:txBody>
      </p:sp>
      <p:sp>
        <p:nvSpPr>
          <p:cNvPr id="784387" name="Slide Image Placeholder 1"/>
          <p:cNvSpPr>
            <a:spLocks noGrp="1" noRot="1" noChangeAspect="1" noTextEdit="1"/>
          </p:cNvSpPr>
          <p:nvPr>
            <p:ph type="sldImg"/>
          </p:nvPr>
        </p:nvSpPr>
        <p:spPr>
          <a:ln/>
        </p:spPr>
      </p:sp>
      <p:sp>
        <p:nvSpPr>
          <p:cNvPr id="78438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43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6D40962-2E22-49DE-ADCE-E3EA564FDB21}" type="slidenum">
              <a:rPr lang="en-US" sz="1200">
                <a:latin typeface="Times New Roman" pitchFamily="18" charset="0"/>
              </a:rPr>
              <a:pPr algn="r"/>
              <a:t>21</a:t>
            </a:fld>
            <a:endParaRPr lang="en-US" sz="12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7"/>
          <p:cNvSpPr>
            <a:spLocks noGrp="1" noChangeArrowheads="1"/>
          </p:cNvSpPr>
          <p:nvPr>
            <p:ph type="sldNum" sz="quarter" idx="5"/>
          </p:nvPr>
        </p:nvSpPr>
        <p:spPr>
          <a:noFill/>
        </p:spPr>
        <p:txBody>
          <a:bodyPr/>
          <a:lstStyle/>
          <a:p>
            <a:fld id="{495AF968-0A66-44A0-8143-F939F90D0337}" type="slidenum">
              <a:rPr lang="en-US" smtClean="0"/>
              <a:pPr/>
              <a:t>22</a:t>
            </a:fld>
            <a:endParaRPr lang="en-US" smtClean="0"/>
          </a:p>
        </p:txBody>
      </p:sp>
      <p:sp>
        <p:nvSpPr>
          <p:cNvPr id="785411" name="Slide Image Placeholder 1"/>
          <p:cNvSpPr>
            <a:spLocks noGrp="1" noRot="1" noChangeAspect="1" noTextEdit="1"/>
          </p:cNvSpPr>
          <p:nvPr>
            <p:ph type="sldImg"/>
          </p:nvPr>
        </p:nvSpPr>
        <p:spPr>
          <a:ln/>
        </p:spPr>
      </p:sp>
      <p:sp>
        <p:nvSpPr>
          <p:cNvPr id="78541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54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CCC56D7-AF35-4739-9475-F39D79A22312}" type="slidenum">
              <a:rPr lang="en-US" sz="1200">
                <a:latin typeface="Times New Roman" pitchFamily="18" charset="0"/>
              </a:rPr>
              <a:pPr algn="r"/>
              <a:t>22</a:t>
            </a:fld>
            <a:endParaRPr lang="en-US" sz="120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7"/>
          <p:cNvSpPr>
            <a:spLocks noGrp="1" noChangeArrowheads="1"/>
          </p:cNvSpPr>
          <p:nvPr>
            <p:ph type="sldNum" sz="quarter" idx="5"/>
          </p:nvPr>
        </p:nvSpPr>
        <p:spPr>
          <a:noFill/>
        </p:spPr>
        <p:txBody>
          <a:bodyPr/>
          <a:lstStyle/>
          <a:p>
            <a:fld id="{42176167-41E8-477C-AEB9-2020A8C2EF2E}" type="slidenum">
              <a:rPr lang="en-US" smtClean="0"/>
              <a:pPr/>
              <a:t>23</a:t>
            </a:fld>
            <a:endParaRPr lang="en-US" smtClean="0"/>
          </a:p>
        </p:txBody>
      </p:sp>
      <p:sp>
        <p:nvSpPr>
          <p:cNvPr id="786435" name="Slide Image Placeholder 1"/>
          <p:cNvSpPr>
            <a:spLocks noGrp="1" noRot="1" noChangeAspect="1" noTextEdit="1"/>
          </p:cNvSpPr>
          <p:nvPr>
            <p:ph type="sldImg"/>
          </p:nvPr>
        </p:nvSpPr>
        <p:spPr>
          <a:ln/>
        </p:spPr>
      </p:sp>
      <p:sp>
        <p:nvSpPr>
          <p:cNvPr id="78643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643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79063BE-BD13-4C11-843F-54F205BDBE5D}" type="slidenum">
              <a:rPr lang="en-US" sz="1200">
                <a:latin typeface="Times New Roman" pitchFamily="18" charset="0"/>
              </a:rPr>
              <a:pPr algn="r"/>
              <a:t>23</a:t>
            </a:fld>
            <a:endParaRPr lang="en-US" sz="120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7"/>
          <p:cNvSpPr>
            <a:spLocks noGrp="1" noChangeArrowheads="1"/>
          </p:cNvSpPr>
          <p:nvPr>
            <p:ph type="sldNum" sz="quarter" idx="5"/>
          </p:nvPr>
        </p:nvSpPr>
        <p:spPr>
          <a:noFill/>
        </p:spPr>
        <p:txBody>
          <a:bodyPr/>
          <a:lstStyle/>
          <a:p>
            <a:fld id="{8AC8559B-97BD-49A7-96E2-AD3A37723BFE}" type="slidenum">
              <a:rPr lang="en-US" smtClean="0"/>
              <a:pPr/>
              <a:t>24</a:t>
            </a:fld>
            <a:endParaRPr lang="en-US" smtClean="0"/>
          </a:p>
        </p:txBody>
      </p:sp>
      <p:sp>
        <p:nvSpPr>
          <p:cNvPr id="787459" name="Slide Image Placeholder 1"/>
          <p:cNvSpPr>
            <a:spLocks noGrp="1" noRot="1" noChangeAspect="1" noTextEdit="1"/>
          </p:cNvSpPr>
          <p:nvPr>
            <p:ph type="sldImg"/>
          </p:nvPr>
        </p:nvSpPr>
        <p:spPr>
          <a:ln/>
        </p:spPr>
      </p:sp>
      <p:sp>
        <p:nvSpPr>
          <p:cNvPr id="78746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746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50B392D-24AF-4F97-AD59-0C390FF03941}" type="slidenum">
              <a:rPr lang="en-US" sz="1200">
                <a:latin typeface="Times New Roman" pitchFamily="18" charset="0"/>
              </a:rPr>
              <a:pPr algn="r"/>
              <a:t>24</a:t>
            </a:fld>
            <a:endParaRPr lang="en-US" sz="120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7"/>
          <p:cNvSpPr>
            <a:spLocks noGrp="1" noChangeArrowheads="1"/>
          </p:cNvSpPr>
          <p:nvPr>
            <p:ph type="sldNum" sz="quarter" idx="5"/>
          </p:nvPr>
        </p:nvSpPr>
        <p:spPr>
          <a:noFill/>
        </p:spPr>
        <p:txBody>
          <a:bodyPr/>
          <a:lstStyle/>
          <a:p>
            <a:fld id="{4ADE3CF0-A2CB-46C3-9985-3A76AB9CE575}" type="slidenum">
              <a:rPr lang="en-US" smtClean="0"/>
              <a:pPr/>
              <a:t>25</a:t>
            </a:fld>
            <a:endParaRPr lang="en-US" smtClean="0"/>
          </a:p>
        </p:txBody>
      </p:sp>
      <p:sp>
        <p:nvSpPr>
          <p:cNvPr id="788483" name="Slide Image Placeholder 1"/>
          <p:cNvSpPr>
            <a:spLocks noGrp="1" noRot="1" noChangeAspect="1" noTextEdit="1"/>
          </p:cNvSpPr>
          <p:nvPr>
            <p:ph type="sldImg"/>
          </p:nvPr>
        </p:nvSpPr>
        <p:spPr>
          <a:ln/>
        </p:spPr>
      </p:sp>
      <p:sp>
        <p:nvSpPr>
          <p:cNvPr id="78848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848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1DCC466-2990-4935-AF0B-83F28315350F}" type="slidenum">
              <a:rPr lang="en-US" sz="1200">
                <a:latin typeface="Times New Roman" pitchFamily="18" charset="0"/>
              </a:rPr>
              <a:pPr algn="r"/>
              <a:t>25</a:t>
            </a:fld>
            <a:endParaRPr lang="en-US" sz="120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7"/>
          <p:cNvSpPr>
            <a:spLocks noGrp="1" noChangeArrowheads="1"/>
          </p:cNvSpPr>
          <p:nvPr>
            <p:ph type="sldNum" sz="quarter" idx="5"/>
          </p:nvPr>
        </p:nvSpPr>
        <p:spPr>
          <a:noFill/>
        </p:spPr>
        <p:txBody>
          <a:bodyPr/>
          <a:lstStyle/>
          <a:p>
            <a:fld id="{1B8F893D-CB91-4480-9FDE-DC58894A4394}" type="slidenum">
              <a:rPr lang="en-US" smtClean="0"/>
              <a:pPr/>
              <a:t>26</a:t>
            </a:fld>
            <a:endParaRPr lang="en-US" smtClean="0"/>
          </a:p>
        </p:txBody>
      </p:sp>
      <p:sp>
        <p:nvSpPr>
          <p:cNvPr id="789507" name="Slide Image Placeholder 1"/>
          <p:cNvSpPr>
            <a:spLocks noGrp="1" noRot="1" noChangeAspect="1" noTextEdit="1"/>
          </p:cNvSpPr>
          <p:nvPr>
            <p:ph type="sldImg"/>
          </p:nvPr>
        </p:nvSpPr>
        <p:spPr>
          <a:ln/>
        </p:spPr>
      </p:sp>
      <p:sp>
        <p:nvSpPr>
          <p:cNvPr id="78950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8950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9C56CCB-CB62-441F-8B85-B4E60EC018CD}" type="slidenum">
              <a:rPr lang="en-US" sz="1200">
                <a:latin typeface="Times New Roman" pitchFamily="18" charset="0"/>
              </a:rPr>
              <a:pPr algn="r"/>
              <a:t>26</a:t>
            </a:fld>
            <a:endParaRPr lang="en-US" sz="120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7"/>
          <p:cNvSpPr>
            <a:spLocks noGrp="1" noChangeArrowheads="1"/>
          </p:cNvSpPr>
          <p:nvPr>
            <p:ph type="sldNum" sz="quarter" idx="5"/>
          </p:nvPr>
        </p:nvSpPr>
        <p:spPr>
          <a:noFill/>
        </p:spPr>
        <p:txBody>
          <a:bodyPr/>
          <a:lstStyle/>
          <a:p>
            <a:fld id="{0FC7C1C0-C738-43BF-99BD-A538C9A948AD}" type="slidenum">
              <a:rPr lang="en-US" smtClean="0"/>
              <a:pPr/>
              <a:t>27</a:t>
            </a:fld>
            <a:endParaRPr lang="en-US" smtClean="0"/>
          </a:p>
        </p:txBody>
      </p:sp>
      <p:sp>
        <p:nvSpPr>
          <p:cNvPr id="790531" name="Slide Image Placeholder 1"/>
          <p:cNvSpPr>
            <a:spLocks noGrp="1" noRot="1" noChangeAspect="1" noTextEdit="1"/>
          </p:cNvSpPr>
          <p:nvPr>
            <p:ph type="sldImg"/>
          </p:nvPr>
        </p:nvSpPr>
        <p:spPr>
          <a:ln/>
        </p:spPr>
      </p:sp>
      <p:sp>
        <p:nvSpPr>
          <p:cNvPr id="79053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053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12F3530-598A-463B-A516-702FB01938A4}" type="slidenum">
              <a:rPr lang="en-US" sz="1200">
                <a:latin typeface="Times New Roman" pitchFamily="18" charset="0"/>
              </a:rPr>
              <a:pPr algn="r"/>
              <a:t>27</a:t>
            </a:fld>
            <a:endParaRPr lang="en-US" sz="12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7"/>
          <p:cNvSpPr>
            <a:spLocks noGrp="1" noChangeArrowheads="1"/>
          </p:cNvSpPr>
          <p:nvPr>
            <p:ph type="sldNum" sz="quarter" idx="5"/>
          </p:nvPr>
        </p:nvSpPr>
        <p:spPr>
          <a:noFill/>
        </p:spPr>
        <p:txBody>
          <a:bodyPr/>
          <a:lstStyle/>
          <a:p>
            <a:fld id="{DD57C603-04E4-47DE-9944-610B073C1379}" type="slidenum">
              <a:rPr lang="en-US" smtClean="0"/>
              <a:pPr/>
              <a:t>28</a:t>
            </a:fld>
            <a:endParaRPr lang="en-US" smtClean="0"/>
          </a:p>
        </p:txBody>
      </p:sp>
      <p:sp>
        <p:nvSpPr>
          <p:cNvPr id="791555" name="Slide Image Placeholder 1"/>
          <p:cNvSpPr>
            <a:spLocks noGrp="1" noRot="1" noChangeAspect="1" noTextEdit="1"/>
          </p:cNvSpPr>
          <p:nvPr>
            <p:ph type="sldImg"/>
          </p:nvPr>
        </p:nvSpPr>
        <p:spPr>
          <a:ln/>
        </p:spPr>
      </p:sp>
      <p:sp>
        <p:nvSpPr>
          <p:cNvPr id="79155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155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F184EB6-B331-40B0-80D4-83420D29C1B2}" type="slidenum">
              <a:rPr lang="en-US" sz="1200">
                <a:latin typeface="Times New Roman" pitchFamily="18" charset="0"/>
              </a:rPr>
              <a:pPr algn="r"/>
              <a:t>28</a:t>
            </a:fld>
            <a:endParaRPr lang="en-US" sz="120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7"/>
          <p:cNvSpPr>
            <a:spLocks noGrp="1" noChangeArrowheads="1"/>
          </p:cNvSpPr>
          <p:nvPr>
            <p:ph type="sldNum" sz="quarter" idx="5"/>
          </p:nvPr>
        </p:nvSpPr>
        <p:spPr>
          <a:noFill/>
        </p:spPr>
        <p:txBody>
          <a:bodyPr/>
          <a:lstStyle/>
          <a:p>
            <a:fld id="{57C8B153-1848-4413-8DD4-94892CFFE6B4}" type="slidenum">
              <a:rPr lang="en-US" smtClean="0"/>
              <a:pPr/>
              <a:t>29</a:t>
            </a:fld>
            <a:endParaRPr lang="en-US" smtClean="0"/>
          </a:p>
        </p:txBody>
      </p:sp>
      <p:sp>
        <p:nvSpPr>
          <p:cNvPr id="792579" name="Slide Image Placeholder 1"/>
          <p:cNvSpPr>
            <a:spLocks noGrp="1" noRot="1" noChangeAspect="1" noTextEdit="1"/>
          </p:cNvSpPr>
          <p:nvPr>
            <p:ph type="sldImg"/>
          </p:nvPr>
        </p:nvSpPr>
        <p:spPr>
          <a:ln/>
        </p:spPr>
      </p:sp>
      <p:sp>
        <p:nvSpPr>
          <p:cNvPr id="79258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258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03BC677-1695-43D7-89A5-B916CE08DA09}" type="slidenum">
              <a:rPr lang="en-US" sz="1200">
                <a:latin typeface="Times New Roman" pitchFamily="18" charset="0"/>
              </a:rPr>
              <a:pPr algn="r"/>
              <a:t>29</a:t>
            </a:fld>
            <a:endParaRPr lang="en-US" sz="120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7"/>
          <p:cNvSpPr>
            <a:spLocks noGrp="1" noChangeArrowheads="1"/>
          </p:cNvSpPr>
          <p:nvPr>
            <p:ph type="sldNum" sz="quarter" idx="5"/>
          </p:nvPr>
        </p:nvSpPr>
        <p:spPr>
          <a:noFill/>
        </p:spPr>
        <p:txBody>
          <a:bodyPr/>
          <a:lstStyle/>
          <a:p>
            <a:fld id="{600F7DCE-A7B4-4F1B-B96C-609C4FB1DE96}" type="slidenum">
              <a:rPr lang="en-US" smtClean="0"/>
              <a:pPr/>
              <a:t>30</a:t>
            </a:fld>
            <a:endParaRPr lang="en-US" smtClean="0"/>
          </a:p>
        </p:txBody>
      </p:sp>
      <p:sp>
        <p:nvSpPr>
          <p:cNvPr id="793603" name="Slide Image Placeholder 1"/>
          <p:cNvSpPr>
            <a:spLocks noGrp="1" noRot="1" noChangeAspect="1" noTextEdit="1"/>
          </p:cNvSpPr>
          <p:nvPr>
            <p:ph type="sldImg"/>
          </p:nvPr>
        </p:nvSpPr>
        <p:spPr>
          <a:ln/>
        </p:spPr>
      </p:sp>
      <p:sp>
        <p:nvSpPr>
          <p:cNvPr id="79360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360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34FBE6-DBA5-4197-B9BA-EF0E61146DDC}" type="slidenum">
              <a:rPr lang="en-US" sz="1200">
                <a:latin typeface="Times New Roman" pitchFamily="18" charset="0"/>
              </a:rPr>
              <a:pPr algn="r"/>
              <a:t>30</a:t>
            </a:fld>
            <a:endParaRPr lang="en-US" sz="12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7"/>
          <p:cNvSpPr>
            <a:spLocks noGrp="1" noChangeArrowheads="1"/>
          </p:cNvSpPr>
          <p:nvPr>
            <p:ph type="sldNum" sz="quarter" idx="5"/>
          </p:nvPr>
        </p:nvSpPr>
        <p:spPr>
          <a:noFill/>
        </p:spPr>
        <p:txBody>
          <a:bodyPr/>
          <a:lstStyle/>
          <a:p>
            <a:fld id="{A7E619BC-A1A8-4604-AE75-4C041A057FCE}" type="slidenum">
              <a:rPr lang="en-US" smtClean="0"/>
              <a:pPr/>
              <a:t>4</a:t>
            </a:fld>
            <a:endParaRPr lang="en-US" smtClean="0"/>
          </a:p>
        </p:txBody>
      </p:sp>
      <p:sp>
        <p:nvSpPr>
          <p:cNvPr id="765955" name="Slide Image Placeholder 1"/>
          <p:cNvSpPr>
            <a:spLocks noGrp="1" noRot="1" noChangeAspect="1" noTextEdit="1"/>
          </p:cNvSpPr>
          <p:nvPr>
            <p:ph type="sldImg"/>
          </p:nvPr>
        </p:nvSpPr>
        <p:spPr>
          <a:ln/>
        </p:spPr>
      </p:sp>
      <p:sp>
        <p:nvSpPr>
          <p:cNvPr id="76595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595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A859BB8-7240-4519-B972-B2E180E28EBE}" type="slidenum">
              <a:rPr lang="en-US" sz="1200">
                <a:latin typeface="Times New Roman" pitchFamily="18" charset="0"/>
              </a:rPr>
              <a:pPr algn="r"/>
              <a:t>4</a:t>
            </a:fld>
            <a:endParaRPr lang="en-US" sz="12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7"/>
          <p:cNvSpPr>
            <a:spLocks noGrp="1" noChangeArrowheads="1"/>
          </p:cNvSpPr>
          <p:nvPr>
            <p:ph type="sldNum" sz="quarter" idx="5"/>
          </p:nvPr>
        </p:nvSpPr>
        <p:spPr>
          <a:noFill/>
        </p:spPr>
        <p:txBody>
          <a:bodyPr/>
          <a:lstStyle/>
          <a:p>
            <a:fld id="{7677A586-B372-420E-8E10-55DC5B75C1AC}" type="slidenum">
              <a:rPr lang="en-US" smtClean="0"/>
              <a:pPr/>
              <a:t>31</a:t>
            </a:fld>
            <a:endParaRPr lang="en-US" smtClean="0"/>
          </a:p>
        </p:txBody>
      </p:sp>
      <p:sp>
        <p:nvSpPr>
          <p:cNvPr id="795651" name="Slide Image Placeholder 1"/>
          <p:cNvSpPr>
            <a:spLocks noGrp="1" noRot="1" noChangeAspect="1" noTextEdit="1"/>
          </p:cNvSpPr>
          <p:nvPr>
            <p:ph type="sldImg"/>
          </p:nvPr>
        </p:nvSpPr>
        <p:spPr>
          <a:ln/>
        </p:spPr>
      </p:sp>
      <p:sp>
        <p:nvSpPr>
          <p:cNvPr id="79565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565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0CD7774-FBE9-470B-AEB2-4669C7A75E83}" type="slidenum">
              <a:rPr lang="en-US" sz="1200">
                <a:latin typeface="Times New Roman" pitchFamily="18" charset="0"/>
              </a:rPr>
              <a:pPr algn="r"/>
              <a:t>31</a:t>
            </a:fld>
            <a:endParaRPr lang="en-US" sz="12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7"/>
          <p:cNvSpPr>
            <a:spLocks noGrp="1" noChangeArrowheads="1"/>
          </p:cNvSpPr>
          <p:nvPr>
            <p:ph type="sldNum" sz="quarter" idx="5"/>
          </p:nvPr>
        </p:nvSpPr>
        <p:spPr>
          <a:noFill/>
        </p:spPr>
        <p:txBody>
          <a:bodyPr/>
          <a:lstStyle/>
          <a:p>
            <a:fld id="{91A47EEA-E81F-4D21-B143-422BD89D5343}" type="slidenum">
              <a:rPr lang="en-US" smtClean="0"/>
              <a:pPr/>
              <a:t>32</a:t>
            </a:fld>
            <a:endParaRPr lang="en-US" smtClean="0"/>
          </a:p>
        </p:txBody>
      </p:sp>
      <p:sp>
        <p:nvSpPr>
          <p:cNvPr id="796675" name="Slide Image Placeholder 1"/>
          <p:cNvSpPr>
            <a:spLocks noGrp="1" noRot="1" noChangeAspect="1" noTextEdit="1"/>
          </p:cNvSpPr>
          <p:nvPr>
            <p:ph type="sldImg"/>
          </p:nvPr>
        </p:nvSpPr>
        <p:spPr>
          <a:ln/>
        </p:spPr>
      </p:sp>
      <p:sp>
        <p:nvSpPr>
          <p:cNvPr id="79667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667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EC32795-5ACC-4DDF-A5F1-49D3462E03F3}" type="slidenum">
              <a:rPr lang="en-US" sz="1200">
                <a:latin typeface="Times New Roman" pitchFamily="18" charset="0"/>
              </a:rPr>
              <a:pPr algn="r"/>
              <a:t>32</a:t>
            </a:fld>
            <a:endParaRPr lang="en-US" sz="12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7"/>
          <p:cNvSpPr>
            <a:spLocks noGrp="1" noChangeArrowheads="1"/>
          </p:cNvSpPr>
          <p:nvPr>
            <p:ph type="sldNum" sz="quarter" idx="5"/>
          </p:nvPr>
        </p:nvSpPr>
        <p:spPr>
          <a:noFill/>
        </p:spPr>
        <p:txBody>
          <a:bodyPr/>
          <a:lstStyle/>
          <a:p>
            <a:fld id="{A0EC42CD-814E-4D88-BDEA-3EF3B4E7F623}" type="slidenum">
              <a:rPr lang="en-US" smtClean="0"/>
              <a:pPr/>
              <a:t>33</a:t>
            </a:fld>
            <a:endParaRPr lang="en-US" smtClean="0"/>
          </a:p>
        </p:txBody>
      </p:sp>
      <p:sp>
        <p:nvSpPr>
          <p:cNvPr id="797699" name="Slide Image Placeholder 1"/>
          <p:cNvSpPr>
            <a:spLocks noGrp="1" noRot="1" noChangeAspect="1" noTextEdit="1"/>
          </p:cNvSpPr>
          <p:nvPr>
            <p:ph type="sldImg"/>
          </p:nvPr>
        </p:nvSpPr>
        <p:spPr>
          <a:ln/>
        </p:spPr>
      </p:sp>
      <p:sp>
        <p:nvSpPr>
          <p:cNvPr id="79770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9770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3E07252-1D2D-4D52-BA69-C863E0E5E238}" type="slidenum">
              <a:rPr lang="en-US" sz="1200">
                <a:latin typeface="Times New Roman" pitchFamily="18" charset="0"/>
              </a:rPr>
              <a:pPr algn="r"/>
              <a:t>33</a:t>
            </a:fld>
            <a:endParaRPr lang="en-US" sz="120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Slide Image Placeholder 1"/>
          <p:cNvSpPr>
            <a:spLocks noGrp="1" noRot="1" noChangeAspect="1" noTextEdit="1"/>
          </p:cNvSpPr>
          <p:nvPr>
            <p:ph type="sldImg"/>
          </p:nvPr>
        </p:nvSpPr>
        <p:spPr>
          <a:ln/>
        </p:spPr>
      </p:sp>
      <p:sp>
        <p:nvSpPr>
          <p:cNvPr id="805891" name="Notes Placeholder 2"/>
          <p:cNvSpPr>
            <a:spLocks noGrp="1"/>
          </p:cNvSpPr>
          <p:nvPr>
            <p:ph type="body" idx="1"/>
          </p:nvPr>
        </p:nvSpPr>
        <p:spPr>
          <a:noFill/>
          <a:ln/>
        </p:spPr>
        <p:txBody>
          <a:bodyPr/>
          <a:lstStyle/>
          <a:p>
            <a:endParaRPr lang="en-US" smtClean="0"/>
          </a:p>
        </p:txBody>
      </p:sp>
      <p:sp>
        <p:nvSpPr>
          <p:cNvPr id="805892" name="Slide Number Placeholder 3"/>
          <p:cNvSpPr>
            <a:spLocks noGrp="1"/>
          </p:cNvSpPr>
          <p:nvPr>
            <p:ph type="sldNum" sz="quarter" idx="5"/>
          </p:nvPr>
        </p:nvSpPr>
        <p:spPr>
          <a:noFill/>
        </p:spPr>
        <p:txBody>
          <a:bodyPr/>
          <a:lstStyle/>
          <a:p>
            <a:fld id="{CFF955BC-3B90-4802-B425-0929F040F2A5}" type="slidenum">
              <a:rPr lang="en-US" smtClean="0"/>
              <a:pPr/>
              <a:t>34</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Slide Image Placeholder 1"/>
          <p:cNvSpPr>
            <a:spLocks noGrp="1" noRot="1" noChangeAspect="1" noTextEdit="1"/>
          </p:cNvSpPr>
          <p:nvPr>
            <p:ph type="sldImg"/>
          </p:nvPr>
        </p:nvSpPr>
        <p:spPr>
          <a:ln/>
        </p:spPr>
      </p:sp>
      <p:sp>
        <p:nvSpPr>
          <p:cNvPr id="807939" name="Notes Placeholder 2"/>
          <p:cNvSpPr>
            <a:spLocks noGrp="1"/>
          </p:cNvSpPr>
          <p:nvPr>
            <p:ph type="body" idx="1"/>
          </p:nvPr>
        </p:nvSpPr>
        <p:spPr>
          <a:noFill/>
          <a:ln/>
        </p:spPr>
        <p:txBody>
          <a:bodyPr/>
          <a:lstStyle/>
          <a:p>
            <a:endParaRPr lang="en-US" smtClean="0"/>
          </a:p>
        </p:txBody>
      </p:sp>
      <p:sp>
        <p:nvSpPr>
          <p:cNvPr id="807940" name="Slide Number Placeholder 3"/>
          <p:cNvSpPr>
            <a:spLocks noGrp="1"/>
          </p:cNvSpPr>
          <p:nvPr>
            <p:ph type="sldNum" sz="quarter" idx="5"/>
          </p:nvPr>
        </p:nvSpPr>
        <p:spPr>
          <a:noFill/>
        </p:spPr>
        <p:txBody>
          <a:bodyPr/>
          <a:lstStyle/>
          <a:p>
            <a:fld id="{DFBF917F-C445-4CF0-8554-6668118E7B90}" type="slidenum">
              <a:rPr lang="en-US" smtClean="0"/>
              <a:pPr/>
              <a:t>35</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986" name="Slide Image Placeholder 1"/>
          <p:cNvSpPr>
            <a:spLocks noGrp="1" noRot="1" noChangeAspect="1" noTextEdit="1"/>
          </p:cNvSpPr>
          <p:nvPr>
            <p:ph type="sldImg"/>
          </p:nvPr>
        </p:nvSpPr>
        <p:spPr>
          <a:ln/>
        </p:spPr>
      </p:sp>
      <p:sp>
        <p:nvSpPr>
          <p:cNvPr id="809987" name="Notes Placeholder 2"/>
          <p:cNvSpPr>
            <a:spLocks noGrp="1"/>
          </p:cNvSpPr>
          <p:nvPr>
            <p:ph type="body" idx="1"/>
          </p:nvPr>
        </p:nvSpPr>
        <p:spPr>
          <a:noFill/>
          <a:ln/>
        </p:spPr>
        <p:txBody>
          <a:bodyPr/>
          <a:lstStyle/>
          <a:p>
            <a:endParaRPr lang="en-US" smtClean="0"/>
          </a:p>
        </p:txBody>
      </p:sp>
      <p:sp>
        <p:nvSpPr>
          <p:cNvPr id="809988" name="Slide Number Placeholder 3"/>
          <p:cNvSpPr>
            <a:spLocks noGrp="1"/>
          </p:cNvSpPr>
          <p:nvPr>
            <p:ph type="sldNum" sz="quarter" idx="5"/>
          </p:nvPr>
        </p:nvSpPr>
        <p:spPr>
          <a:noFill/>
        </p:spPr>
        <p:txBody>
          <a:bodyPr/>
          <a:lstStyle/>
          <a:p>
            <a:fld id="{266411BB-EAAA-48EA-97F3-353C0652BDF2}" type="slidenum">
              <a:rPr lang="en-US" smtClean="0"/>
              <a:pPr/>
              <a:t>36</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0" name="Slide Image Placeholder 1"/>
          <p:cNvSpPr>
            <a:spLocks noGrp="1" noRot="1" noChangeAspect="1" noTextEdit="1"/>
          </p:cNvSpPr>
          <p:nvPr>
            <p:ph type="sldImg"/>
          </p:nvPr>
        </p:nvSpPr>
        <p:spPr>
          <a:ln/>
        </p:spPr>
      </p:sp>
      <p:sp>
        <p:nvSpPr>
          <p:cNvPr id="811011" name="Notes Placeholder 2"/>
          <p:cNvSpPr>
            <a:spLocks noGrp="1"/>
          </p:cNvSpPr>
          <p:nvPr>
            <p:ph type="body" idx="1"/>
          </p:nvPr>
        </p:nvSpPr>
        <p:spPr>
          <a:noFill/>
          <a:ln/>
        </p:spPr>
        <p:txBody>
          <a:bodyPr/>
          <a:lstStyle/>
          <a:p>
            <a:endParaRPr lang="en-US" smtClean="0"/>
          </a:p>
        </p:txBody>
      </p:sp>
      <p:sp>
        <p:nvSpPr>
          <p:cNvPr id="811012" name="Slide Number Placeholder 3"/>
          <p:cNvSpPr>
            <a:spLocks noGrp="1"/>
          </p:cNvSpPr>
          <p:nvPr>
            <p:ph type="sldNum" sz="quarter" idx="5"/>
          </p:nvPr>
        </p:nvSpPr>
        <p:spPr>
          <a:noFill/>
        </p:spPr>
        <p:txBody>
          <a:bodyPr/>
          <a:lstStyle/>
          <a:p>
            <a:fld id="{A02A0B5C-474B-4C40-B826-FED9043A14B0}" type="slidenum">
              <a:rPr lang="en-US" smtClean="0"/>
              <a:pPr/>
              <a:t>37</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Slide Image Placeholder 1"/>
          <p:cNvSpPr>
            <a:spLocks noGrp="1" noRot="1" noChangeAspect="1" noTextEdit="1"/>
          </p:cNvSpPr>
          <p:nvPr>
            <p:ph type="sldImg"/>
          </p:nvPr>
        </p:nvSpPr>
        <p:spPr>
          <a:ln/>
        </p:spPr>
      </p:sp>
      <p:sp>
        <p:nvSpPr>
          <p:cNvPr id="813059" name="Notes Placeholder 2"/>
          <p:cNvSpPr>
            <a:spLocks noGrp="1"/>
          </p:cNvSpPr>
          <p:nvPr>
            <p:ph type="body" idx="1"/>
          </p:nvPr>
        </p:nvSpPr>
        <p:spPr>
          <a:noFill/>
          <a:ln/>
        </p:spPr>
        <p:txBody>
          <a:bodyPr/>
          <a:lstStyle/>
          <a:p>
            <a:endParaRPr lang="en-US" smtClean="0"/>
          </a:p>
        </p:txBody>
      </p:sp>
      <p:sp>
        <p:nvSpPr>
          <p:cNvPr id="813060" name="Slide Number Placeholder 3"/>
          <p:cNvSpPr>
            <a:spLocks noGrp="1"/>
          </p:cNvSpPr>
          <p:nvPr>
            <p:ph type="sldNum" sz="quarter" idx="5"/>
          </p:nvPr>
        </p:nvSpPr>
        <p:spPr>
          <a:noFill/>
        </p:spPr>
        <p:txBody>
          <a:bodyPr/>
          <a:lstStyle/>
          <a:p>
            <a:fld id="{F2CF1D7D-85E1-4B3B-8B19-A0B3429E0187}" type="slidenum">
              <a:rPr lang="en-US" smtClean="0"/>
              <a:pPr/>
              <a:t>38</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Slide Image Placeholder 1"/>
          <p:cNvSpPr>
            <a:spLocks noGrp="1" noRot="1" noChangeAspect="1" noTextEdit="1"/>
          </p:cNvSpPr>
          <p:nvPr>
            <p:ph type="sldImg"/>
          </p:nvPr>
        </p:nvSpPr>
        <p:spPr>
          <a:ln/>
        </p:spPr>
      </p:sp>
      <p:sp>
        <p:nvSpPr>
          <p:cNvPr id="816131" name="Notes Placeholder 2"/>
          <p:cNvSpPr>
            <a:spLocks noGrp="1"/>
          </p:cNvSpPr>
          <p:nvPr>
            <p:ph type="body" idx="1"/>
          </p:nvPr>
        </p:nvSpPr>
        <p:spPr>
          <a:noFill/>
          <a:ln/>
        </p:spPr>
        <p:txBody>
          <a:bodyPr/>
          <a:lstStyle/>
          <a:p>
            <a:endParaRPr lang="en-US" smtClean="0"/>
          </a:p>
        </p:txBody>
      </p:sp>
      <p:sp>
        <p:nvSpPr>
          <p:cNvPr id="816132" name="Slide Number Placeholder 3"/>
          <p:cNvSpPr>
            <a:spLocks noGrp="1"/>
          </p:cNvSpPr>
          <p:nvPr>
            <p:ph type="sldNum" sz="quarter" idx="5"/>
          </p:nvPr>
        </p:nvSpPr>
        <p:spPr>
          <a:noFill/>
        </p:spPr>
        <p:txBody>
          <a:bodyPr/>
          <a:lstStyle/>
          <a:p>
            <a:fld id="{25438288-2351-472F-A98C-D6180E943C67}" type="slidenum">
              <a:rPr lang="en-US" smtClean="0"/>
              <a:pPr/>
              <a:t>39</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Slide Image Placeholder 1"/>
          <p:cNvSpPr>
            <a:spLocks noGrp="1" noRot="1" noChangeAspect="1" noTextEdit="1"/>
          </p:cNvSpPr>
          <p:nvPr>
            <p:ph type="sldImg"/>
          </p:nvPr>
        </p:nvSpPr>
        <p:spPr>
          <a:ln/>
        </p:spPr>
      </p:sp>
      <p:sp>
        <p:nvSpPr>
          <p:cNvPr id="818179" name="Notes Placeholder 2"/>
          <p:cNvSpPr>
            <a:spLocks noGrp="1"/>
          </p:cNvSpPr>
          <p:nvPr>
            <p:ph type="body" idx="1"/>
          </p:nvPr>
        </p:nvSpPr>
        <p:spPr>
          <a:noFill/>
          <a:ln/>
        </p:spPr>
        <p:txBody>
          <a:bodyPr/>
          <a:lstStyle/>
          <a:p>
            <a:endParaRPr lang="en-US" smtClean="0"/>
          </a:p>
        </p:txBody>
      </p:sp>
      <p:sp>
        <p:nvSpPr>
          <p:cNvPr id="818180" name="Slide Number Placeholder 3"/>
          <p:cNvSpPr>
            <a:spLocks noGrp="1"/>
          </p:cNvSpPr>
          <p:nvPr>
            <p:ph type="sldNum" sz="quarter" idx="5"/>
          </p:nvPr>
        </p:nvSpPr>
        <p:spPr>
          <a:noFill/>
        </p:spPr>
        <p:txBody>
          <a:bodyPr/>
          <a:lstStyle/>
          <a:p>
            <a:fld id="{2855C465-F4F7-4ED4-8813-4200DAF23027}" type="slidenum">
              <a:rPr lang="en-US" smtClean="0"/>
              <a:pPr/>
              <a:t>40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7"/>
          <p:cNvSpPr>
            <a:spLocks noGrp="1" noChangeArrowheads="1"/>
          </p:cNvSpPr>
          <p:nvPr>
            <p:ph type="sldNum" sz="quarter" idx="5"/>
          </p:nvPr>
        </p:nvSpPr>
        <p:spPr>
          <a:noFill/>
        </p:spPr>
        <p:txBody>
          <a:bodyPr/>
          <a:lstStyle/>
          <a:p>
            <a:fld id="{18C674C7-6CBE-4CD6-BEAD-713CF9895C1E}" type="slidenum">
              <a:rPr lang="en-US" smtClean="0"/>
              <a:pPr/>
              <a:t>5</a:t>
            </a:fld>
            <a:endParaRPr lang="en-US" smtClean="0"/>
          </a:p>
        </p:txBody>
      </p:sp>
      <p:sp>
        <p:nvSpPr>
          <p:cNvPr id="766979" name="Slide Image Placeholder 1"/>
          <p:cNvSpPr>
            <a:spLocks noGrp="1" noRot="1" noChangeAspect="1" noTextEdit="1"/>
          </p:cNvSpPr>
          <p:nvPr>
            <p:ph type="sldImg"/>
          </p:nvPr>
        </p:nvSpPr>
        <p:spPr>
          <a:ln/>
        </p:spPr>
      </p:sp>
      <p:sp>
        <p:nvSpPr>
          <p:cNvPr id="76698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698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10EF53F-D376-41CE-BCA2-A396DB7785C7}" type="slidenum">
              <a:rPr lang="en-US" sz="1200">
                <a:latin typeface="Times New Roman" pitchFamily="18" charset="0"/>
              </a:rPr>
              <a:pPr algn="r"/>
              <a:t>5</a:t>
            </a:fld>
            <a:endParaRPr lang="en-US" sz="120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Slide Image Placeholder 1"/>
          <p:cNvSpPr>
            <a:spLocks noGrp="1" noRot="1" noChangeAspect="1" noTextEdit="1"/>
          </p:cNvSpPr>
          <p:nvPr>
            <p:ph type="sldImg"/>
          </p:nvPr>
        </p:nvSpPr>
        <p:spPr>
          <a:ln/>
        </p:spPr>
      </p:sp>
      <p:sp>
        <p:nvSpPr>
          <p:cNvPr id="820227" name="Notes Placeholder 2"/>
          <p:cNvSpPr>
            <a:spLocks noGrp="1"/>
          </p:cNvSpPr>
          <p:nvPr>
            <p:ph type="body" idx="1"/>
          </p:nvPr>
        </p:nvSpPr>
        <p:spPr>
          <a:noFill/>
          <a:ln/>
        </p:spPr>
        <p:txBody>
          <a:bodyPr/>
          <a:lstStyle/>
          <a:p>
            <a:endParaRPr lang="en-US" smtClean="0"/>
          </a:p>
        </p:txBody>
      </p:sp>
      <p:sp>
        <p:nvSpPr>
          <p:cNvPr id="820228" name="Slide Number Placeholder 3"/>
          <p:cNvSpPr>
            <a:spLocks noGrp="1"/>
          </p:cNvSpPr>
          <p:nvPr>
            <p:ph type="sldNum" sz="quarter" idx="5"/>
          </p:nvPr>
        </p:nvSpPr>
        <p:spPr>
          <a:noFill/>
        </p:spPr>
        <p:txBody>
          <a:bodyPr/>
          <a:lstStyle/>
          <a:p>
            <a:fld id="{B9605D55-6247-439A-83FF-02CB1B236181}" type="slidenum">
              <a:rPr lang="en-US" smtClean="0"/>
              <a:pPr/>
              <a:t>41</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Slide Image Placeholder 1"/>
          <p:cNvSpPr>
            <a:spLocks noGrp="1" noRot="1" noChangeAspect="1" noTextEdit="1"/>
          </p:cNvSpPr>
          <p:nvPr>
            <p:ph type="sldImg"/>
          </p:nvPr>
        </p:nvSpPr>
        <p:spPr>
          <a:ln/>
        </p:spPr>
      </p:sp>
      <p:sp>
        <p:nvSpPr>
          <p:cNvPr id="822275" name="Notes Placeholder 2"/>
          <p:cNvSpPr>
            <a:spLocks noGrp="1"/>
          </p:cNvSpPr>
          <p:nvPr>
            <p:ph type="body" idx="1"/>
          </p:nvPr>
        </p:nvSpPr>
        <p:spPr>
          <a:noFill/>
          <a:ln/>
        </p:spPr>
        <p:txBody>
          <a:bodyPr/>
          <a:lstStyle/>
          <a:p>
            <a:endParaRPr lang="en-US" smtClean="0"/>
          </a:p>
        </p:txBody>
      </p:sp>
      <p:sp>
        <p:nvSpPr>
          <p:cNvPr id="822276" name="Slide Number Placeholder 3"/>
          <p:cNvSpPr>
            <a:spLocks noGrp="1"/>
          </p:cNvSpPr>
          <p:nvPr>
            <p:ph type="sldNum" sz="quarter" idx="5"/>
          </p:nvPr>
        </p:nvSpPr>
        <p:spPr>
          <a:noFill/>
        </p:spPr>
        <p:txBody>
          <a:bodyPr/>
          <a:lstStyle/>
          <a:p>
            <a:fld id="{D90F6911-D6E3-4E15-8D4D-B0C5E7A70AB4}" type="slidenum">
              <a:rPr lang="en-US" smtClean="0"/>
              <a:pPr/>
              <a:t>42</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Slide Image Placeholder 1"/>
          <p:cNvSpPr>
            <a:spLocks noGrp="1" noRot="1" noChangeAspect="1" noTextEdit="1"/>
          </p:cNvSpPr>
          <p:nvPr>
            <p:ph type="sldImg"/>
          </p:nvPr>
        </p:nvSpPr>
        <p:spPr>
          <a:ln/>
        </p:spPr>
      </p:sp>
      <p:sp>
        <p:nvSpPr>
          <p:cNvPr id="823299" name="Notes Placeholder 2"/>
          <p:cNvSpPr>
            <a:spLocks noGrp="1"/>
          </p:cNvSpPr>
          <p:nvPr>
            <p:ph type="body" idx="1"/>
          </p:nvPr>
        </p:nvSpPr>
        <p:spPr>
          <a:noFill/>
          <a:ln/>
        </p:spPr>
        <p:txBody>
          <a:bodyPr/>
          <a:lstStyle/>
          <a:p>
            <a:endParaRPr lang="en-US" smtClean="0"/>
          </a:p>
        </p:txBody>
      </p:sp>
      <p:sp>
        <p:nvSpPr>
          <p:cNvPr id="823300" name="Slide Number Placeholder 3"/>
          <p:cNvSpPr>
            <a:spLocks noGrp="1"/>
          </p:cNvSpPr>
          <p:nvPr>
            <p:ph type="sldNum" sz="quarter" idx="5"/>
          </p:nvPr>
        </p:nvSpPr>
        <p:spPr>
          <a:noFill/>
        </p:spPr>
        <p:txBody>
          <a:bodyPr/>
          <a:lstStyle/>
          <a:p>
            <a:fld id="{B8253A07-F2EA-4D08-9009-B119F2299EC0}" type="slidenum">
              <a:rPr lang="en-US" smtClean="0"/>
              <a:pPr/>
              <a:t>43</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Slide Image Placeholder 1"/>
          <p:cNvSpPr>
            <a:spLocks noGrp="1" noRot="1" noChangeAspect="1" noTextEdit="1"/>
          </p:cNvSpPr>
          <p:nvPr>
            <p:ph type="sldImg"/>
          </p:nvPr>
        </p:nvSpPr>
        <p:spPr>
          <a:ln/>
        </p:spPr>
      </p:sp>
      <p:sp>
        <p:nvSpPr>
          <p:cNvPr id="825347" name="Notes Placeholder 2"/>
          <p:cNvSpPr>
            <a:spLocks noGrp="1"/>
          </p:cNvSpPr>
          <p:nvPr>
            <p:ph type="body" idx="1"/>
          </p:nvPr>
        </p:nvSpPr>
        <p:spPr>
          <a:noFill/>
          <a:ln/>
        </p:spPr>
        <p:txBody>
          <a:bodyPr/>
          <a:lstStyle/>
          <a:p>
            <a:endParaRPr lang="en-US" smtClean="0"/>
          </a:p>
        </p:txBody>
      </p:sp>
      <p:sp>
        <p:nvSpPr>
          <p:cNvPr id="825348" name="Slide Number Placeholder 3"/>
          <p:cNvSpPr>
            <a:spLocks noGrp="1"/>
          </p:cNvSpPr>
          <p:nvPr>
            <p:ph type="sldNum" sz="quarter" idx="5"/>
          </p:nvPr>
        </p:nvSpPr>
        <p:spPr>
          <a:noFill/>
        </p:spPr>
        <p:txBody>
          <a:bodyPr/>
          <a:lstStyle/>
          <a:p>
            <a:fld id="{A38925F6-DB10-4E94-B285-4A58FE723E18}" type="slidenum">
              <a:rPr lang="en-US" smtClean="0"/>
              <a:pPr/>
              <a:t>44</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Slide Image Placeholder 1"/>
          <p:cNvSpPr>
            <a:spLocks noGrp="1" noRot="1" noChangeAspect="1" noTextEdit="1"/>
          </p:cNvSpPr>
          <p:nvPr>
            <p:ph type="sldImg"/>
          </p:nvPr>
        </p:nvSpPr>
        <p:spPr>
          <a:ln/>
        </p:spPr>
      </p:sp>
      <p:sp>
        <p:nvSpPr>
          <p:cNvPr id="827395" name="Notes Placeholder 2"/>
          <p:cNvSpPr>
            <a:spLocks noGrp="1"/>
          </p:cNvSpPr>
          <p:nvPr>
            <p:ph type="body" idx="1"/>
          </p:nvPr>
        </p:nvSpPr>
        <p:spPr>
          <a:noFill/>
          <a:ln/>
        </p:spPr>
        <p:txBody>
          <a:bodyPr/>
          <a:lstStyle/>
          <a:p>
            <a:endParaRPr lang="en-US" smtClean="0"/>
          </a:p>
        </p:txBody>
      </p:sp>
      <p:sp>
        <p:nvSpPr>
          <p:cNvPr id="827396" name="Slide Number Placeholder 3"/>
          <p:cNvSpPr>
            <a:spLocks noGrp="1"/>
          </p:cNvSpPr>
          <p:nvPr>
            <p:ph type="sldNum" sz="quarter" idx="5"/>
          </p:nvPr>
        </p:nvSpPr>
        <p:spPr>
          <a:noFill/>
        </p:spPr>
        <p:txBody>
          <a:bodyPr/>
          <a:lstStyle/>
          <a:p>
            <a:fld id="{A241690D-6A24-4EA3-BBB0-AD6BAA90B02C}" type="slidenum">
              <a:rPr lang="en-US" smtClean="0"/>
              <a:pPr/>
              <a:t>45</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2" name="Slide Image Placeholder 1"/>
          <p:cNvSpPr>
            <a:spLocks noGrp="1" noRot="1" noChangeAspect="1" noTextEdit="1"/>
          </p:cNvSpPr>
          <p:nvPr>
            <p:ph type="sldImg"/>
          </p:nvPr>
        </p:nvSpPr>
        <p:spPr>
          <a:ln/>
        </p:spPr>
      </p:sp>
      <p:sp>
        <p:nvSpPr>
          <p:cNvPr id="829443" name="Notes Placeholder 2"/>
          <p:cNvSpPr>
            <a:spLocks noGrp="1"/>
          </p:cNvSpPr>
          <p:nvPr>
            <p:ph type="body" idx="1"/>
          </p:nvPr>
        </p:nvSpPr>
        <p:spPr>
          <a:noFill/>
          <a:ln/>
        </p:spPr>
        <p:txBody>
          <a:bodyPr/>
          <a:lstStyle/>
          <a:p>
            <a:endParaRPr lang="en-US" smtClean="0"/>
          </a:p>
        </p:txBody>
      </p:sp>
      <p:sp>
        <p:nvSpPr>
          <p:cNvPr id="829444" name="Slide Number Placeholder 3"/>
          <p:cNvSpPr>
            <a:spLocks noGrp="1"/>
          </p:cNvSpPr>
          <p:nvPr>
            <p:ph type="sldNum" sz="quarter" idx="5"/>
          </p:nvPr>
        </p:nvSpPr>
        <p:spPr>
          <a:noFill/>
        </p:spPr>
        <p:txBody>
          <a:bodyPr/>
          <a:lstStyle/>
          <a:p>
            <a:fld id="{3A1E9DEB-0E5C-4E66-AD26-C93FC30728D2}" type="slidenum">
              <a:rPr lang="en-US" smtClean="0"/>
              <a:pPr/>
              <a:t>46</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490" name="Slide Image Placeholder 1"/>
          <p:cNvSpPr>
            <a:spLocks noGrp="1" noRot="1" noChangeAspect="1" noTextEdit="1"/>
          </p:cNvSpPr>
          <p:nvPr>
            <p:ph type="sldImg"/>
          </p:nvPr>
        </p:nvSpPr>
        <p:spPr>
          <a:ln/>
        </p:spPr>
      </p:sp>
      <p:sp>
        <p:nvSpPr>
          <p:cNvPr id="831491" name="Notes Placeholder 2"/>
          <p:cNvSpPr>
            <a:spLocks noGrp="1"/>
          </p:cNvSpPr>
          <p:nvPr>
            <p:ph type="body" idx="1"/>
          </p:nvPr>
        </p:nvSpPr>
        <p:spPr>
          <a:noFill/>
          <a:ln/>
        </p:spPr>
        <p:txBody>
          <a:bodyPr/>
          <a:lstStyle/>
          <a:p>
            <a:endParaRPr lang="en-US" smtClean="0"/>
          </a:p>
        </p:txBody>
      </p:sp>
      <p:sp>
        <p:nvSpPr>
          <p:cNvPr id="831492" name="Slide Number Placeholder 3"/>
          <p:cNvSpPr>
            <a:spLocks noGrp="1"/>
          </p:cNvSpPr>
          <p:nvPr>
            <p:ph type="sldNum" sz="quarter" idx="5"/>
          </p:nvPr>
        </p:nvSpPr>
        <p:spPr>
          <a:noFill/>
        </p:spPr>
        <p:txBody>
          <a:bodyPr/>
          <a:lstStyle/>
          <a:p>
            <a:fld id="{6493BB93-EEB8-459B-8F92-4715958F50B5}" type="slidenum">
              <a:rPr lang="en-US" smtClean="0"/>
              <a:pPr/>
              <a:t>47</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3538" name="Slide Image Placeholder 1"/>
          <p:cNvSpPr>
            <a:spLocks noGrp="1" noRot="1" noChangeAspect="1" noTextEdit="1"/>
          </p:cNvSpPr>
          <p:nvPr>
            <p:ph type="sldImg"/>
          </p:nvPr>
        </p:nvSpPr>
        <p:spPr>
          <a:ln/>
        </p:spPr>
      </p:sp>
      <p:sp>
        <p:nvSpPr>
          <p:cNvPr id="833539" name="Notes Placeholder 2"/>
          <p:cNvSpPr>
            <a:spLocks noGrp="1"/>
          </p:cNvSpPr>
          <p:nvPr>
            <p:ph type="body" idx="1"/>
          </p:nvPr>
        </p:nvSpPr>
        <p:spPr>
          <a:noFill/>
          <a:ln/>
        </p:spPr>
        <p:txBody>
          <a:bodyPr/>
          <a:lstStyle/>
          <a:p>
            <a:endParaRPr lang="en-US" smtClean="0"/>
          </a:p>
        </p:txBody>
      </p:sp>
      <p:sp>
        <p:nvSpPr>
          <p:cNvPr id="833540" name="Slide Number Placeholder 3"/>
          <p:cNvSpPr>
            <a:spLocks noGrp="1"/>
          </p:cNvSpPr>
          <p:nvPr>
            <p:ph type="sldNum" sz="quarter" idx="5"/>
          </p:nvPr>
        </p:nvSpPr>
        <p:spPr>
          <a:noFill/>
        </p:spPr>
        <p:txBody>
          <a:bodyPr/>
          <a:lstStyle/>
          <a:p>
            <a:fld id="{F3E828D3-9F12-4C9E-A169-70EF64D78295}" type="slidenum">
              <a:rPr lang="en-US" smtClean="0"/>
              <a:pPr/>
              <a:t>48</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Slide Image Placeholder 1"/>
          <p:cNvSpPr>
            <a:spLocks noGrp="1" noRot="1" noChangeAspect="1" noTextEdit="1"/>
          </p:cNvSpPr>
          <p:nvPr>
            <p:ph type="sldImg"/>
          </p:nvPr>
        </p:nvSpPr>
        <p:spPr>
          <a:ln/>
        </p:spPr>
      </p:sp>
      <p:sp>
        <p:nvSpPr>
          <p:cNvPr id="835587" name="Notes Placeholder 2"/>
          <p:cNvSpPr>
            <a:spLocks noGrp="1"/>
          </p:cNvSpPr>
          <p:nvPr>
            <p:ph type="body" idx="1"/>
          </p:nvPr>
        </p:nvSpPr>
        <p:spPr>
          <a:noFill/>
          <a:ln/>
        </p:spPr>
        <p:txBody>
          <a:bodyPr/>
          <a:lstStyle/>
          <a:p>
            <a:endParaRPr lang="en-US" smtClean="0"/>
          </a:p>
        </p:txBody>
      </p:sp>
      <p:sp>
        <p:nvSpPr>
          <p:cNvPr id="835588" name="Slide Number Placeholder 3"/>
          <p:cNvSpPr>
            <a:spLocks noGrp="1"/>
          </p:cNvSpPr>
          <p:nvPr>
            <p:ph type="sldNum" sz="quarter" idx="5"/>
          </p:nvPr>
        </p:nvSpPr>
        <p:spPr>
          <a:noFill/>
        </p:spPr>
        <p:txBody>
          <a:bodyPr/>
          <a:lstStyle/>
          <a:p>
            <a:fld id="{1929E77D-7F22-4BDB-8280-7A7DFF25A2EE}" type="slidenum">
              <a:rPr lang="en-US" smtClean="0"/>
              <a:pPr/>
              <a:t>49</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Slide Image Placeholder 1"/>
          <p:cNvSpPr>
            <a:spLocks noGrp="1" noRot="1" noChangeAspect="1" noTextEdit="1"/>
          </p:cNvSpPr>
          <p:nvPr>
            <p:ph type="sldImg"/>
          </p:nvPr>
        </p:nvSpPr>
        <p:spPr>
          <a:ln/>
        </p:spPr>
      </p:sp>
      <p:sp>
        <p:nvSpPr>
          <p:cNvPr id="837635" name="Notes Placeholder 2"/>
          <p:cNvSpPr>
            <a:spLocks noGrp="1"/>
          </p:cNvSpPr>
          <p:nvPr>
            <p:ph type="body" idx="1"/>
          </p:nvPr>
        </p:nvSpPr>
        <p:spPr>
          <a:noFill/>
          <a:ln/>
        </p:spPr>
        <p:txBody>
          <a:bodyPr/>
          <a:lstStyle/>
          <a:p>
            <a:endParaRPr lang="en-US" smtClean="0"/>
          </a:p>
        </p:txBody>
      </p:sp>
      <p:sp>
        <p:nvSpPr>
          <p:cNvPr id="837636" name="Slide Number Placeholder 3"/>
          <p:cNvSpPr>
            <a:spLocks noGrp="1"/>
          </p:cNvSpPr>
          <p:nvPr>
            <p:ph type="sldNum" sz="quarter" idx="5"/>
          </p:nvPr>
        </p:nvSpPr>
        <p:spPr>
          <a:noFill/>
        </p:spPr>
        <p:txBody>
          <a:bodyPr/>
          <a:lstStyle/>
          <a:p>
            <a:fld id="{22BA04B3-6F35-49D8-B7E2-04D5E72414BB}" type="slidenum">
              <a:rPr lang="en-US" smtClean="0"/>
              <a:pPr/>
              <a:t>50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7"/>
          <p:cNvSpPr>
            <a:spLocks noGrp="1" noChangeArrowheads="1"/>
          </p:cNvSpPr>
          <p:nvPr>
            <p:ph type="sldNum" sz="quarter" idx="5"/>
          </p:nvPr>
        </p:nvSpPr>
        <p:spPr>
          <a:noFill/>
        </p:spPr>
        <p:txBody>
          <a:bodyPr/>
          <a:lstStyle/>
          <a:p>
            <a:fld id="{43771652-EB52-4E75-8B1E-3CD190FBB126}" type="slidenum">
              <a:rPr lang="en-US" smtClean="0"/>
              <a:pPr/>
              <a:t>6</a:t>
            </a:fld>
            <a:endParaRPr lang="en-US" smtClean="0"/>
          </a:p>
        </p:txBody>
      </p:sp>
      <p:sp>
        <p:nvSpPr>
          <p:cNvPr id="768003" name="Slide Image Placeholder 1"/>
          <p:cNvSpPr>
            <a:spLocks noGrp="1" noRot="1" noChangeAspect="1" noTextEdit="1"/>
          </p:cNvSpPr>
          <p:nvPr>
            <p:ph type="sldImg"/>
          </p:nvPr>
        </p:nvSpPr>
        <p:spPr>
          <a:ln/>
        </p:spPr>
      </p:sp>
      <p:sp>
        <p:nvSpPr>
          <p:cNvPr id="76800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800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C380231-2718-4847-8CFE-A7A8EA2434EC}" type="slidenum">
              <a:rPr lang="en-US" sz="1200">
                <a:latin typeface="Times New Roman" pitchFamily="18" charset="0"/>
              </a:rPr>
              <a:pPr algn="r"/>
              <a:t>6</a:t>
            </a:fld>
            <a:endParaRPr lang="en-US" sz="120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Slide Image Placeholder 1"/>
          <p:cNvSpPr>
            <a:spLocks noGrp="1" noRot="1" noChangeAspect="1" noTextEdit="1"/>
          </p:cNvSpPr>
          <p:nvPr>
            <p:ph type="sldImg"/>
          </p:nvPr>
        </p:nvSpPr>
        <p:spPr>
          <a:ln/>
        </p:spPr>
      </p:sp>
      <p:sp>
        <p:nvSpPr>
          <p:cNvPr id="839683" name="Notes Placeholder 2"/>
          <p:cNvSpPr>
            <a:spLocks noGrp="1"/>
          </p:cNvSpPr>
          <p:nvPr>
            <p:ph type="body" idx="1"/>
          </p:nvPr>
        </p:nvSpPr>
        <p:spPr>
          <a:noFill/>
          <a:ln/>
        </p:spPr>
        <p:txBody>
          <a:bodyPr/>
          <a:lstStyle/>
          <a:p>
            <a:endParaRPr lang="en-US" smtClean="0"/>
          </a:p>
        </p:txBody>
      </p:sp>
      <p:sp>
        <p:nvSpPr>
          <p:cNvPr id="839684" name="Slide Number Placeholder 3"/>
          <p:cNvSpPr>
            <a:spLocks noGrp="1"/>
          </p:cNvSpPr>
          <p:nvPr>
            <p:ph type="sldNum" sz="quarter" idx="5"/>
          </p:nvPr>
        </p:nvSpPr>
        <p:spPr>
          <a:noFill/>
        </p:spPr>
        <p:txBody>
          <a:bodyPr/>
          <a:lstStyle/>
          <a:p>
            <a:fld id="{264BE09E-2B10-482C-892C-A4E0864434D1}" type="slidenum">
              <a:rPr lang="en-US" smtClean="0"/>
              <a:pPr/>
              <a:t>51</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Slide Image Placeholder 1"/>
          <p:cNvSpPr>
            <a:spLocks noGrp="1" noRot="1" noChangeAspect="1" noTextEdit="1"/>
          </p:cNvSpPr>
          <p:nvPr>
            <p:ph type="sldImg"/>
          </p:nvPr>
        </p:nvSpPr>
        <p:spPr>
          <a:ln/>
        </p:spPr>
      </p:sp>
      <p:sp>
        <p:nvSpPr>
          <p:cNvPr id="841731" name="Notes Placeholder 2"/>
          <p:cNvSpPr>
            <a:spLocks noGrp="1"/>
          </p:cNvSpPr>
          <p:nvPr>
            <p:ph type="body" idx="1"/>
          </p:nvPr>
        </p:nvSpPr>
        <p:spPr>
          <a:noFill/>
          <a:ln/>
        </p:spPr>
        <p:txBody>
          <a:bodyPr/>
          <a:lstStyle/>
          <a:p>
            <a:endParaRPr lang="en-US" smtClean="0"/>
          </a:p>
        </p:txBody>
      </p:sp>
      <p:sp>
        <p:nvSpPr>
          <p:cNvPr id="841732" name="Slide Number Placeholder 3"/>
          <p:cNvSpPr>
            <a:spLocks noGrp="1"/>
          </p:cNvSpPr>
          <p:nvPr>
            <p:ph type="sldNum" sz="quarter" idx="5"/>
          </p:nvPr>
        </p:nvSpPr>
        <p:spPr>
          <a:noFill/>
        </p:spPr>
        <p:txBody>
          <a:bodyPr/>
          <a:lstStyle/>
          <a:p>
            <a:fld id="{0779C3DD-8DC4-4A9C-9F1E-AB1084F7F37A}" type="slidenum">
              <a:rPr lang="en-US" smtClean="0"/>
              <a:pPr/>
              <a:t>52</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Slide Image Placeholder 1"/>
          <p:cNvSpPr>
            <a:spLocks noGrp="1" noRot="1" noChangeAspect="1" noTextEdit="1"/>
          </p:cNvSpPr>
          <p:nvPr>
            <p:ph type="sldImg"/>
          </p:nvPr>
        </p:nvSpPr>
        <p:spPr>
          <a:ln/>
        </p:spPr>
      </p:sp>
      <p:sp>
        <p:nvSpPr>
          <p:cNvPr id="843779" name="Notes Placeholder 2"/>
          <p:cNvSpPr>
            <a:spLocks noGrp="1"/>
          </p:cNvSpPr>
          <p:nvPr>
            <p:ph type="body" idx="1"/>
          </p:nvPr>
        </p:nvSpPr>
        <p:spPr>
          <a:noFill/>
          <a:ln/>
        </p:spPr>
        <p:txBody>
          <a:bodyPr/>
          <a:lstStyle/>
          <a:p>
            <a:endParaRPr lang="en-US" smtClean="0"/>
          </a:p>
        </p:txBody>
      </p:sp>
      <p:sp>
        <p:nvSpPr>
          <p:cNvPr id="843780" name="Slide Number Placeholder 3"/>
          <p:cNvSpPr>
            <a:spLocks noGrp="1"/>
          </p:cNvSpPr>
          <p:nvPr>
            <p:ph type="sldNum" sz="quarter" idx="5"/>
          </p:nvPr>
        </p:nvSpPr>
        <p:spPr>
          <a:noFill/>
        </p:spPr>
        <p:txBody>
          <a:bodyPr/>
          <a:lstStyle/>
          <a:p>
            <a:fld id="{B3DF3B36-2CE2-4EF4-BBD8-72EFD2F695E1}" type="slidenum">
              <a:rPr lang="en-US" smtClean="0"/>
              <a:pPr/>
              <a:t>53</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Slide Image Placeholder 1"/>
          <p:cNvSpPr>
            <a:spLocks noGrp="1" noRot="1" noChangeAspect="1" noTextEdit="1"/>
          </p:cNvSpPr>
          <p:nvPr>
            <p:ph type="sldImg"/>
          </p:nvPr>
        </p:nvSpPr>
        <p:spPr>
          <a:ln/>
        </p:spPr>
      </p:sp>
      <p:sp>
        <p:nvSpPr>
          <p:cNvPr id="844803" name="Notes Placeholder 2"/>
          <p:cNvSpPr>
            <a:spLocks noGrp="1"/>
          </p:cNvSpPr>
          <p:nvPr>
            <p:ph type="body" idx="1"/>
          </p:nvPr>
        </p:nvSpPr>
        <p:spPr>
          <a:noFill/>
          <a:ln/>
        </p:spPr>
        <p:txBody>
          <a:bodyPr/>
          <a:lstStyle/>
          <a:p>
            <a:endParaRPr lang="en-US" smtClean="0"/>
          </a:p>
        </p:txBody>
      </p:sp>
      <p:sp>
        <p:nvSpPr>
          <p:cNvPr id="844804" name="Slide Number Placeholder 3"/>
          <p:cNvSpPr>
            <a:spLocks noGrp="1"/>
          </p:cNvSpPr>
          <p:nvPr>
            <p:ph type="sldNum" sz="quarter" idx="5"/>
          </p:nvPr>
        </p:nvSpPr>
        <p:spPr>
          <a:noFill/>
        </p:spPr>
        <p:txBody>
          <a:bodyPr/>
          <a:lstStyle/>
          <a:p>
            <a:fld id="{C4CA625B-A83F-4886-82D5-F5E6641E878F}" type="slidenum">
              <a:rPr lang="en-US" smtClean="0"/>
              <a:pPr/>
              <a:t>54</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7"/>
          <p:cNvSpPr>
            <a:spLocks noGrp="1" noChangeArrowheads="1"/>
          </p:cNvSpPr>
          <p:nvPr>
            <p:ph type="sldNum" sz="quarter" idx="5"/>
          </p:nvPr>
        </p:nvSpPr>
        <p:spPr>
          <a:noFill/>
        </p:spPr>
        <p:txBody>
          <a:bodyPr/>
          <a:lstStyle/>
          <a:p>
            <a:fld id="{ABFB88CE-6A9B-4822-B443-1352E4BD8446}" type="slidenum">
              <a:rPr lang="en-US" smtClean="0"/>
              <a:pPr/>
              <a:t>7</a:t>
            </a:fld>
            <a:endParaRPr lang="en-US" smtClean="0"/>
          </a:p>
        </p:txBody>
      </p:sp>
      <p:sp>
        <p:nvSpPr>
          <p:cNvPr id="769027" name="Slide Image Placeholder 1"/>
          <p:cNvSpPr>
            <a:spLocks noGrp="1" noRot="1" noChangeAspect="1" noTextEdit="1"/>
          </p:cNvSpPr>
          <p:nvPr>
            <p:ph type="sldImg"/>
          </p:nvPr>
        </p:nvSpPr>
        <p:spPr>
          <a:ln/>
        </p:spPr>
      </p:sp>
      <p:sp>
        <p:nvSpPr>
          <p:cNvPr id="76902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6902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15657D8-3367-449F-8834-BA37C394A7B4}" type="slidenum">
              <a:rPr lang="en-US" sz="1200">
                <a:latin typeface="Times New Roman" pitchFamily="18" charset="0"/>
              </a:rPr>
              <a:pPr algn="r"/>
              <a:t>7</a:t>
            </a:fld>
            <a:endParaRPr lang="en-US" sz="12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7"/>
          <p:cNvSpPr>
            <a:spLocks noGrp="1" noChangeArrowheads="1"/>
          </p:cNvSpPr>
          <p:nvPr>
            <p:ph type="sldNum" sz="quarter" idx="5"/>
          </p:nvPr>
        </p:nvSpPr>
        <p:spPr>
          <a:noFill/>
        </p:spPr>
        <p:txBody>
          <a:bodyPr/>
          <a:lstStyle/>
          <a:p>
            <a:fld id="{2B7073A3-3390-4E2F-8F91-B589E4496A0D}" type="slidenum">
              <a:rPr lang="en-US" smtClean="0"/>
              <a:pPr/>
              <a:t>8</a:t>
            </a:fld>
            <a:endParaRPr lang="en-US" smtClean="0"/>
          </a:p>
        </p:txBody>
      </p:sp>
      <p:sp>
        <p:nvSpPr>
          <p:cNvPr id="770051" name="Slide Image Placeholder 1"/>
          <p:cNvSpPr>
            <a:spLocks noGrp="1" noRot="1" noChangeAspect="1" noTextEdit="1"/>
          </p:cNvSpPr>
          <p:nvPr>
            <p:ph type="sldImg"/>
          </p:nvPr>
        </p:nvSpPr>
        <p:spPr>
          <a:ln/>
        </p:spPr>
      </p:sp>
      <p:sp>
        <p:nvSpPr>
          <p:cNvPr id="77005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005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8309254-5444-477E-AEA6-BBE80E3DCF06}" type="slidenum">
              <a:rPr lang="en-US" sz="1200">
                <a:latin typeface="Times New Roman" pitchFamily="18" charset="0"/>
              </a:rPr>
              <a:pPr algn="r"/>
              <a:t>8</a:t>
            </a:fld>
            <a:endParaRPr lang="en-US" sz="12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7"/>
          <p:cNvSpPr>
            <a:spLocks noGrp="1" noChangeArrowheads="1"/>
          </p:cNvSpPr>
          <p:nvPr>
            <p:ph type="sldNum" sz="quarter" idx="5"/>
          </p:nvPr>
        </p:nvSpPr>
        <p:spPr>
          <a:noFill/>
        </p:spPr>
        <p:txBody>
          <a:bodyPr/>
          <a:lstStyle/>
          <a:p>
            <a:fld id="{F82CDDEC-F54A-476C-8D62-E91B78B06DBE}" type="slidenum">
              <a:rPr lang="en-US" smtClean="0"/>
              <a:pPr/>
              <a:t>9</a:t>
            </a:fld>
            <a:endParaRPr lang="en-US" smtClean="0"/>
          </a:p>
        </p:txBody>
      </p:sp>
      <p:sp>
        <p:nvSpPr>
          <p:cNvPr id="771075" name="Slide Image Placeholder 1"/>
          <p:cNvSpPr>
            <a:spLocks noGrp="1" noRot="1" noChangeAspect="1" noTextEdit="1"/>
          </p:cNvSpPr>
          <p:nvPr>
            <p:ph type="sldImg"/>
          </p:nvPr>
        </p:nvSpPr>
        <p:spPr>
          <a:ln/>
        </p:spPr>
      </p:sp>
      <p:sp>
        <p:nvSpPr>
          <p:cNvPr id="77107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107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1FFB5EE-CDF1-4AF0-A2B0-2C3F05701C67}" type="slidenum">
              <a:rPr lang="en-US" sz="1200">
                <a:latin typeface="Times New Roman" pitchFamily="18" charset="0"/>
              </a:rPr>
              <a:pPr algn="r"/>
              <a:t>9</a:t>
            </a:fld>
            <a:endParaRPr lang="en-US" sz="12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7"/>
          <p:cNvSpPr>
            <a:spLocks noGrp="1" noChangeArrowheads="1"/>
          </p:cNvSpPr>
          <p:nvPr>
            <p:ph type="sldNum" sz="quarter" idx="5"/>
          </p:nvPr>
        </p:nvSpPr>
        <p:spPr>
          <a:noFill/>
        </p:spPr>
        <p:txBody>
          <a:bodyPr/>
          <a:lstStyle/>
          <a:p>
            <a:fld id="{77F4C16A-C22D-40DC-8998-1164A57AF4D3}" type="slidenum">
              <a:rPr lang="en-US" smtClean="0"/>
              <a:pPr/>
              <a:t>10</a:t>
            </a:fld>
            <a:endParaRPr lang="en-US" smtClean="0"/>
          </a:p>
        </p:txBody>
      </p:sp>
      <p:sp>
        <p:nvSpPr>
          <p:cNvPr id="772099" name="Slide Image Placeholder 1"/>
          <p:cNvSpPr>
            <a:spLocks noGrp="1" noRot="1" noChangeAspect="1" noTextEdit="1"/>
          </p:cNvSpPr>
          <p:nvPr>
            <p:ph type="sldImg"/>
          </p:nvPr>
        </p:nvSpPr>
        <p:spPr>
          <a:ln/>
        </p:spPr>
      </p:sp>
      <p:sp>
        <p:nvSpPr>
          <p:cNvPr id="77210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7210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9B1B013-0BCF-4409-8B9B-4B5A1F379E06}" type="slidenum">
              <a:rPr lang="en-US" sz="1200">
                <a:latin typeface="Times New Roman" pitchFamily="18" charset="0"/>
              </a:rPr>
              <a:pPr algn="r"/>
              <a:t>10</a:t>
            </a:fld>
            <a:endParaRPr lang="en-US"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456591C0-EA20-4D8D-B4FF-CE312F3EB556}"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F51E599-7712-4BF3-B485-EF3FE85256A2}"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78063EA-22CE-49F0-A625-08783FFA3DD2}"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FF372BD-62F5-48BA-B0B2-05AC7627F2F3}"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3040F35-2B94-4A45-B560-68FD316F5991}"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0D306554-748B-4538-964C-CF8233C4A91C}"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4E06A668-E7E3-4D2A-ADDE-2E8C265D83B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E059D44C-2430-445D-9C96-FD6C7134EF40}"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235F8BAE-5E82-496A-93B6-C1754211E3C6}"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8872996-7A31-4497-BB13-0C42C29F5E98}"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7A53082-36A1-4F15-B887-2A44902EA78F}"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2150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150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7B218558-FA5C-45B2-9FF4-2325C107B31E}" type="slidenum">
              <a:rPr lang="en-US" altLang="en-US"/>
              <a:pPr>
                <a:defRPr/>
              </a:pPr>
              <a:t>‹#›</a:t>
            </a:fld>
            <a:endParaRPr lang="en-US" altLang="en-US"/>
          </a:p>
        </p:txBody>
      </p:sp>
      <p:grpSp>
        <p:nvGrpSpPr>
          <p:cNvPr id="2151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US"/>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US"/>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US"/>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US"/>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n-US"/>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n-US"/>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n-US"/>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82"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cs typeface="Arial" pitchFamily="34" charset="0"/>
        </a:defRPr>
      </a:lvl2pPr>
      <a:lvl3pPr algn="l" rtl="0" eaLnBrk="0" fontAlgn="base" hangingPunct="0">
        <a:spcBef>
          <a:spcPct val="0"/>
        </a:spcBef>
        <a:spcAft>
          <a:spcPct val="0"/>
        </a:spcAft>
        <a:defRPr sz="3900" b="1">
          <a:solidFill>
            <a:schemeClr val="tx2"/>
          </a:solidFill>
          <a:latin typeface="Arial" pitchFamily="34" charset="0"/>
          <a:cs typeface="Arial" pitchFamily="34" charset="0"/>
        </a:defRPr>
      </a:lvl3pPr>
      <a:lvl4pPr algn="l" rtl="0" eaLnBrk="0" fontAlgn="base" hangingPunct="0">
        <a:spcBef>
          <a:spcPct val="0"/>
        </a:spcBef>
        <a:spcAft>
          <a:spcPct val="0"/>
        </a:spcAft>
        <a:defRPr sz="3900" b="1">
          <a:solidFill>
            <a:schemeClr val="tx2"/>
          </a:solidFill>
          <a:latin typeface="Arial" pitchFamily="34" charset="0"/>
          <a:cs typeface="Arial" pitchFamily="34" charset="0"/>
        </a:defRPr>
      </a:lvl4pPr>
      <a:lvl5pPr algn="l" rtl="0" eaLnBrk="0" fontAlgn="base" hangingPunct="0">
        <a:spcBef>
          <a:spcPct val="0"/>
        </a:spcBef>
        <a:spcAft>
          <a:spcPct val="0"/>
        </a:spcAft>
        <a:defRPr sz="3900" b="1">
          <a:solidFill>
            <a:schemeClr val="tx2"/>
          </a:solidFill>
          <a:latin typeface="Arial" pitchFamily="34" charset="0"/>
          <a:cs typeface="Arial" pitchFamily="34" charset="0"/>
        </a:defRPr>
      </a:lvl5pPr>
      <a:lvl6pPr marL="457200" algn="l" rtl="0" fontAlgn="base">
        <a:spcBef>
          <a:spcPct val="0"/>
        </a:spcBef>
        <a:spcAft>
          <a:spcPct val="0"/>
        </a:spcAft>
        <a:defRPr sz="3900" b="1">
          <a:solidFill>
            <a:schemeClr val="tx2"/>
          </a:solidFill>
          <a:latin typeface="Arial" pitchFamily="34" charset="0"/>
          <a:cs typeface="Arial" pitchFamily="34" charset="0"/>
        </a:defRPr>
      </a:lvl6pPr>
      <a:lvl7pPr marL="914400" algn="l" rtl="0" fontAlgn="base">
        <a:spcBef>
          <a:spcPct val="0"/>
        </a:spcBef>
        <a:spcAft>
          <a:spcPct val="0"/>
        </a:spcAft>
        <a:defRPr sz="3900" b="1">
          <a:solidFill>
            <a:schemeClr val="tx2"/>
          </a:solidFill>
          <a:latin typeface="Arial" pitchFamily="34" charset="0"/>
          <a:cs typeface="Arial" pitchFamily="34" charset="0"/>
        </a:defRPr>
      </a:lvl7pPr>
      <a:lvl8pPr marL="1371600" algn="l" rtl="0" fontAlgn="base">
        <a:spcBef>
          <a:spcPct val="0"/>
        </a:spcBef>
        <a:spcAft>
          <a:spcPct val="0"/>
        </a:spcAft>
        <a:defRPr sz="3900" b="1">
          <a:solidFill>
            <a:schemeClr val="tx2"/>
          </a:solidFill>
          <a:latin typeface="Arial" pitchFamily="34" charset="0"/>
          <a:cs typeface="Arial" pitchFamily="34" charset="0"/>
        </a:defRPr>
      </a:lvl8pPr>
      <a:lvl9pPr marL="1828800" algn="l" rtl="0" fontAlgn="base">
        <a:spcBef>
          <a:spcPct val="0"/>
        </a:spcBef>
        <a:spcAft>
          <a:spcPct val="0"/>
        </a:spcAft>
        <a:defRPr sz="3900" b="1">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noGrp="1"/>
          </p:cNvSpPr>
          <p:nvPr>
            <p:ph idx="4294967295"/>
          </p:nvPr>
        </p:nvSpPr>
        <p:spPr>
          <a:xfrm>
            <a:off x="381000" y="762000"/>
            <a:ext cx="8458200" cy="58674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algn="ctr" eaLnBrk="1" hangingPunct="1">
              <a:buFont typeface="Arial" pitchFamily="34" charset="0"/>
              <a:buNone/>
              <a:defRPr/>
            </a:pPr>
            <a:r>
              <a:rPr lang="en-US" sz="2000" b="1" dirty="0" err="1" smtClean="0">
                <a:solidFill>
                  <a:srgbClr val="000000"/>
                </a:solidFill>
              </a:rPr>
              <a:t>Debere</a:t>
            </a:r>
            <a:r>
              <a:rPr lang="en-US" sz="2000" b="1" dirty="0" smtClean="0">
                <a:solidFill>
                  <a:srgbClr val="000000"/>
                </a:solidFill>
              </a:rPr>
              <a:t> Tabor University</a:t>
            </a:r>
          </a:p>
          <a:p>
            <a:pPr marL="273050" indent="-273050" algn="ctr" eaLnBrk="1" hangingPunct="1">
              <a:buFont typeface="Arial" pitchFamily="34" charset="0"/>
              <a:buNone/>
              <a:defRPr/>
            </a:pPr>
            <a:r>
              <a:rPr lang="en-US" sz="2000" b="1" dirty="0" smtClean="0">
                <a:solidFill>
                  <a:srgbClr val="000000"/>
                </a:solidFill>
              </a:rPr>
              <a:t>Faculty of Social Sciences and the H</a:t>
            </a:r>
          </a:p>
          <a:p>
            <a:pPr marL="273050" indent="-273050" algn="ctr" eaLnBrk="1" hangingPunct="1">
              <a:buFont typeface="Arial" pitchFamily="34" charset="0"/>
              <a:buNone/>
              <a:defRPr/>
            </a:pPr>
            <a:r>
              <a:rPr lang="en-US" sz="2000" b="1" dirty="0" smtClean="0">
                <a:solidFill>
                  <a:srgbClr val="000000"/>
                </a:solidFill>
              </a:rPr>
              <a:t>Department of Geography and Environmental Studies Humanities </a:t>
            </a:r>
          </a:p>
          <a:p>
            <a:pPr marL="273050" indent="-273050" algn="ctr" eaLnBrk="1" hangingPunct="1">
              <a:buFont typeface="Arial" pitchFamily="34" charset="0"/>
              <a:buNone/>
              <a:defRPr/>
            </a:pPr>
            <a:endParaRPr lang="en-US" sz="2000" b="1" dirty="0" smtClean="0">
              <a:solidFill>
                <a:srgbClr val="000000"/>
              </a:solidFill>
            </a:endParaRPr>
          </a:p>
          <a:p>
            <a:pPr marL="231775" indent="-231775">
              <a:buFont typeface="Wingdings" pitchFamily="2" charset="2"/>
              <a:buChar char="§"/>
              <a:defRPr/>
            </a:pPr>
            <a:r>
              <a:rPr lang="en-US" sz="2400" b="1" dirty="0" smtClean="0">
                <a:solidFill>
                  <a:schemeClr val="tx1"/>
                </a:solidFill>
              </a:rPr>
              <a:t>Lecture Note for the Course Sustainable Land Management for MA Program in Environment and Natural Resources Management (GeES629).</a:t>
            </a:r>
            <a:endParaRPr lang="en-US" sz="2400" dirty="0" smtClean="0">
              <a:solidFill>
                <a:schemeClr val="tx1"/>
              </a:solidFill>
            </a:endParaRPr>
          </a:p>
          <a:p>
            <a:pPr marL="231775" indent="-231775">
              <a:buFont typeface="Wingdings" pitchFamily="2" charset="2"/>
              <a:buChar char="§"/>
              <a:defRPr/>
            </a:pPr>
            <a:r>
              <a:rPr lang="en-US" sz="2400" b="1" dirty="0" smtClean="0">
                <a:solidFill>
                  <a:schemeClr val="tx1"/>
                </a:solidFill>
              </a:rPr>
              <a:t>Category: </a:t>
            </a:r>
            <a:r>
              <a:rPr lang="en-US" sz="2400" b="1" u="sng" dirty="0" smtClean="0">
                <a:solidFill>
                  <a:schemeClr val="tx1"/>
                </a:solidFill>
              </a:rPr>
              <a:t>Regular</a:t>
            </a:r>
            <a:r>
              <a:rPr lang="en-US" sz="2400" b="1" dirty="0" smtClean="0">
                <a:solidFill>
                  <a:schemeClr val="tx1"/>
                </a:solidFill>
              </a:rPr>
              <a:t>/</a:t>
            </a:r>
            <a:r>
              <a:rPr lang="en-US" sz="2400" b="1" u="sng" dirty="0" smtClean="0">
                <a:solidFill>
                  <a:schemeClr val="tx1"/>
                </a:solidFill>
              </a:rPr>
              <a:t>Extension</a:t>
            </a:r>
          </a:p>
          <a:p>
            <a:pPr marL="231775" indent="-231775">
              <a:buFont typeface="Wingdings" pitchFamily="2" charset="2"/>
              <a:buChar char="§"/>
              <a:defRPr/>
            </a:pPr>
            <a:r>
              <a:rPr lang="en-US" sz="2400" b="1" dirty="0" smtClean="0">
                <a:solidFill>
                  <a:schemeClr val="tx1"/>
                </a:solidFill>
              </a:rPr>
              <a:t>Instructor: </a:t>
            </a:r>
            <a:r>
              <a:rPr lang="en-US" sz="2400" b="1" dirty="0" err="1" smtClean="0">
                <a:solidFill>
                  <a:schemeClr val="tx1"/>
                </a:solidFill>
              </a:rPr>
              <a:t>Menberu</a:t>
            </a:r>
            <a:r>
              <a:rPr lang="en-US" sz="2400" b="1" dirty="0" smtClean="0">
                <a:solidFill>
                  <a:schemeClr val="tx1"/>
                </a:solidFill>
              </a:rPr>
              <a:t> </a:t>
            </a:r>
            <a:r>
              <a:rPr lang="en-US" sz="2400" b="1" dirty="0" err="1" smtClean="0">
                <a:solidFill>
                  <a:schemeClr val="tx1"/>
                </a:solidFill>
              </a:rPr>
              <a:t>Teshome</a:t>
            </a:r>
            <a:r>
              <a:rPr lang="en-US" sz="2400" b="1" dirty="0" smtClean="0">
                <a:solidFill>
                  <a:schemeClr val="tx1"/>
                </a:solidFill>
              </a:rPr>
              <a:t>, PhD</a:t>
            </a:r>
          </a:p>
          <a:p>
            <a:pPr marL="231775" indent="-231775">
              <a:buFont typeface="Wingdings" pitchFamily="2" charset="2"/>
              <a:buChar char="§"/>
              <a:defRPr/>
            </a:pPr>
            <a:r>
              <a:rPr lang="en-US" sz="2800" b="1" dirty="0" smtClean="0">
                <a:solidFill>
                  <a:schemeClr val="tx1"/>
                </a:solidFill>
              </a:rPr>
              <a:t>Academic Rank: Associate Professor of  Environment and Development</a:t>
            </a:r>
          </a:p>
          <a:p>
            <a:pPr marL="231775" indent="-231775">
              <a:buFont typeface="Wingdings" pitchFamily="2" charset="2"/>
              <a:buChar char="§"/>
              <a:defRPr/>
            </a:pPr>
            <a:r>
              <a:rPr lang="en-US" sz="2400" b="1" dirty="0" smtClean="0">
                <a:solidFill>
                  <a:schemeClr val="tx1"/>
                </a:solidFill>
              </a:rPr>
              <a:t>Contact Hours: 2 cr.hrs. </a:t>
            </a:r>
            <a:endParaRPr lang="en-US" sz="2400" dirty="0" smtClean="0">
              <a:solidFill>
                <a:schemeClr val="tx1"/>
              </a:solidFill>
            </a:endParaRPr>
          </a:p>
          <a:p>
            <a:pPr marL="273050" indent="-273050" algn="ctr" eaLnBrk="1" hangingPunct="1">
              <a:buFont typeface="Arial" pitchFamily="34" charset="0"/>
              <a:buNone/>
              <a:defRPr/>
            </a:pPr>
            <a:endParaRPr lang="en-US" sz="2000" b="1" dirty="0" smtClean="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47800"/>
            <a:ext cx="8610600" cy="5105400"/>
          </a:xfrm>
        </p:spPr>
        <p:style>
          <a:lnRef idx="1">
            <a:schemeClr val="accent3"/>
          </a:lnRef>
          <a:fillRef idx="2">
            <a:schemeClr val="accent3"/>
          </a:fillRef>
          <a:effectRef idx="1">
            <a:schemeClr val="accent3"/>
          </a:effectRef>
          <a:fontRef idx="minor">
            <a:schemeClr val="dk1"/>
          </a:fontRef>
        </p:style>
        <p:txBody>
          <a:bodyPr>
            <a:normAutofit fontScale="92500"/>
          </a:bodyPr>
          <a:lstStyle/>
          <a:p>
            <a:pPr marL="273050" indent="-273050" eaLnBrk="1" hangingPunct="1">
              <a:lnSpc>
                <a:spcPct val="80000"/>
              </a:lnSpc>
              <a:buFont typeface="Arial" pitchFamily="34" charset="0"/>
              <a:buNone/>
              <a:defRPr/>
            </a:pPr>
            <a:r>
              <a:rPr lang="en-US" sz="2000" b="1" dirty="0" smtClean="0">
                <a:solidFill>
                  <a:srgbClr val="FF0000"/>
                </a:solidFill>
              </a:rPr>
              <a:t>Some basic lessons learned:</a:t>
            </a:r>
          </a:p>
          <a:p>
            <a:pPr marL="273050" indent="-273050" algn="just" eaLnBrk="1" hangingPunct="1">
              <a:buFont typeface="Arial" pitchFamily="34" charset="0"/>
              <a:buNone/>
              <a:defRPr/>
            </a:pPr>
            <a:r>
              <a:rPr lang="en-US" sz="2000" dirty="0" smtClean="0">
                <a:solidFill>
                  <a:srgbClr val="000000"/>
                </a:solidFill>
              </a:rPr>
              <a:t>     • </a:t>
            </a:r>
            <a:r>
              <a:rPr lang="en-US" sz="2000" dirty="0" smtClean="0">
                <a:solidFill>
                  <a:srgbClr val="FF0000"/>
                </a:solidFill>
              </a:rPr>
              <a:t>Significant time and attention has to be devoted to a process of participatory diagnostic and community - or micro-catchment - planning. </a:t>
            </a:r>
            <a:r>
              <a:rPr lang="en-US" sz="2000" dirty="0" smtClean="0">
                <a:solidFill>
                  <a:srgbClr val="000000"/>
                </a:solidFill>
              </a:rPr>
              <a:t>Participation of all groups within the community (e.g. </a:t>
            </a:r>
            <a:r>
              <a:rPr lang="en-US" sz="2000" dirty="0" smtClean="0">
                <a:solidFill>
                  <a:srgbClr val="FF0000"/>
                </a:solidFill>
              </a:rPr>
              <a:t>women, pastoralists, landless peasants) is needed </a:t>
            </a:r>
            <a:r>
              <a:rPr lang="en-US" sz="2000" dirty="0" smtClean="0">
                <a:solidFill>
                  <a:schemeClr val="tx1"/>
                </a:solidFill>
              </a:rPr>
              <a:t>to ensure that the specific activities proposed respond to locally-acknowledged needs</a:t>
            </a:r>
          </a:p>
          <a:p>
            <a:pPr marL="273050" indent="-273050" algn="just" eaLnBrk="1" hangingPunct="1">
              <a:buFont typeface="Arial" pitchFamily="34" charset="0"/>
              <a:buNone/>
              <a:defRPr/>
            </a:pPr>
            <a:r>
              <a:rPr lang="en-US" sz="2000" dirty="0" smtClean="0">
                <a:solidFill>
                  <a:srgbClr val="000000"/>
                </a:solidFill>
              </a:rPr>
              <a:t/>
            </a:r>
            <a:br>
              <a:rPr lang="en-US" sz="2000" dirty="0" smtClean="0">
                <a:solidFill>
                  <a:srgbClr val="000000"/>
                </a:solidFill>
              </a:rPr>
            </a:br>
            <a:r>
              <a:rPr lang="en-US" sz="2000" dirty="0" smtClean="0">
                <a:solidFill>
                  <a:srgbClr val="000000"/>
                </a:solidFill>
              </a:rPr>
              <a:t>•</a:t>
            </a:r>
            <a:r>
              <a:rPr lang="en-US" sz="2000" dirty="0" smtClean="0">
                <a:solidFill>
                  <a:srgbClr val="FF0000"/>
                </a:solidFill>
              </a:rPr>
              <a:t>Multiple and interrelated development objectives within rural communities must be explicitly recognized</a:t>
            </a:r>
            <a:r>
              <a:rPr lang="en-US" sz="2000" dirty="0" smtClean="0">
                <a:solidFill>
                  <a:srgbClr val="000000"/>
                </a:solidFill>
              </a:rPr>
              <a:t> (e.g. </a:t>
            </a:r>
            <a:r>
              <a:rPr lang="en-US" sz="2000" dirty="0" smtClean="0">
                <a:solidFill>
                  <a:srgbClr val="0070C0"/>
                </a:solidFill>
              </a:rPr>
              <a:t>food security, health, education, economic development). </a:t>
            </a:r>
            <a:r>
              <a:rPr lang="en-US" sz="2000" dirty="0" smtClean="0">
                <a:solidFill>
                  <a:srgbClr val="FF0000"/>
                </a:solidFill>
              </a:rPr>
              <a:t>SLM, in and of itself, is not attractive to farmers.</a:t>
            </a:r>
          </a:p>
          <a:p>
            <a:pPr marL="273050" indent="-273050" algn="just" eaLnBrk="1" hangingPunct="1">
              <a:lnSpc>
                <a:spcPct val="110000"/>
              </a:lnSpc>
              <a:buFont typeface="Arial" pitchFamily="34" charset="0"/>
              <a:buNone/>
              <a:defRPr/>
            </a:pPr>
            <a:r>
              <a:rPr lang="en-US" sz="2000" dirty="0" smtClean="0">
                <a:solidFill>
                  <a:srgbClr val="000000"/>
                </a:solidFill>
              </a:rPr>
              <a:t/>
            </a:r>
            <a:br>
              <a:rPr lang="en-US" sz="2000" dirty="0" smtClean="0">
                <a:solidFill>
                  <a:srgbClr val="000000"/>
                </a:solidFill>
              </a:rPr>
            </a:br>
            <a:r>
              <a:rPr lang="en-US" sz="2000" dirty="0" smtClean="0">
                <a:solidFill>
                  <a:srgbClr val="000000"/>
                </a:solidFill>
              </a:rPr>
              <a:t>•</a:t>
            </a:r>
            <a:r>
              <a:rPr lang="en-US" sz="2000" dirty="0" smtClean="0">
                <a:solidFill>
                  <a:srgbClr val="FF0000"/>
                </a:solidFill>
              </a:rPr>
              <a:t>Participatory monitoring and evaluation contributes to local ownership, enhanced learning and further provides a “reality-check” against ambitious initiatives that are not cost-effective.</a:t>
            </a:r>
          </a:p>
          <a:p>
            <a:pPr marL="273050" indent="-273050" algn="just" eaLnBrk="1" hangingPunct="1">
              <a:lnSpc>
                <a:spcPct val="80000"/>
              </a:lnSpc>
              <a:buFont typeface="Arial" pitchFamily="34" charset="0"/>
              <a:buNone/>
              <a:defRPr/>
            </a:pPr>
            <a:r>
              <a:rPr lang="en-US" sz="2700" dirty="0" smtClean="0">
                <a:solidFill>
                  <a:srgbClr val="000000"/>
                </a:solidFill>
              </a:rPr>
              <a:t/>
            </a:r>
            <a:br>
              <a:rPr lang="en-US" sz="2700" dirty="0" smtClean="0">
                <a:solidFill>
                  <a:srgbClr val="000000"/>
                </a:solidFill>
              </a:rPr>
            </a:br>
            <a:endParaRPr lang="en-US" sz="2700" dirty="0" smtClean="0">
              <a:solidFill>
                <a:srgbClr val="FF0000"/>
              </a:solidFill>
            </a:endParaRPr>
          </a:p>
        </p:txBody>
      </p:sp>
      <p:sp>
        <p:nvSpPr>
          <p:cNvPr id="4" name="Title 1"/>
          <p:cNvSpPr>
            <a:spLocks noGrp="1"/>
          </p:cNvSpPr>
          <p:nvPr>
            <p:ph type="title" idx="4294967295"/>
          </p:nvPr>
        </p:nvSpPr>
        <p:spPr>
          <a:xfrm>
            <a:off x="762000" y="152400"/>
            <a:ext cx="6172200" cy="9906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
            </a:r>
            <a:br>
              <a:rPr lang="en-US" sz="3100" b="0" dirty="0" smtClean="0">
                <a:solidFill>
                  <a:schemeClr val="tx2"/>
                </a:solidFill>
              </a:rPr>
            </a:br>
            <a:r>
              <a:rPr lang="en-US" sz="3100" b="0" dirty="0" smtClean="0">
                <a:solidFill>
                  <a:schemeClr val="tx2"/>
                </a:solidFill>
              </a:rPr>
              <a:t>SLM at Field Farm Level, </a:t>
            </a:r>
            <a:r>
              <a:rPr lang="en-US" sz="3100" b="0" dirty="0" err="1" smtClean="0">
                <a:solidFill>
                  <a:schemeClr val="tx2"/>
                </a:solidFill>
              </a:rPr>
              <a:t>Ctd</a:t>
            </a:r>
            <a:r>
              <a:rPr lang="en-US" sz="3100" b="0" dirty="0" smtClean="0">
                <a:solidFill>
                  <a:schemeClr val="tx2"/>
                </a:solidFill>
              </a:rPr>
              <a:t>.</a:t>
            </a:r>
            <a:br>
              <a:rPr lang="en-US" sz="3100" b="0" dirty="0" smtClean="0">
                <a:solidFill>
                  <a:schemeClr val="tx2"/>
                </a:solidFill>
              </a:rPr>
            </a:br>
            <a:endParaRPr lang="en-US" sz="3100" dirty="0" smtClean="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066800"/>
            <a:ext cx="7467600" cy="48768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eaLnBrk="1" hangingPunct="1">
              <a:lnSpc>
                <a:spcPct val="80000"/>
              </a:lnSpc>
              <a:buFont typeface="Arial" pitchFamily="34" charset="0"/>
              <a:buNone/>
              <a:defRPr/>
            </a:pPr>
            <a:r>
              <a:rPr lang="en-US" sz="1800" b="1" dirty="0" smtClean="0">
                <a:solidFill>
                  <a:srgbClr val="FF0000"/>
                </a:solidFill>
              </a:rPr>
              <a:t>Some basic lessons learned:</a:t>
            </a:r>
          </a:p>
          <a:p>
            <a:pPr marL="273050" indent="-273050" algn="just" eaLnBrk="1" hangingPunct="1">
              <a:lnSpc>
                <a:spcPct val="80000"/>
              </a:lnSpc>
              <a:buFont typeface="Arial" pitchFamily="34" charset="0"/>
              <a:buNone/>
              <a:defRPr/>
            </a:pPr>
            <a:r>
              <a:rPr lang="en-US" sz="1800" dirty="0" smtClean="0">
                <a:solidFill>
                  <a:srgbClr val="000000"/>
                </a:solidFill>
              </a:rPr>
              <a:t>• Existing institutions representing to community (e.g. </a:t>
            </a:r>
            <a:r>
              <a:rPr lang="en-US" sz="1800" dirty="0" smtClean="0">
                <a:solidFill>
                  <a:srgbClr val="FF0000"/>
                </a:solidFill>
              </a:rPr>
              <a:t>village institutions, farmer’s groups, elders’ councils, NGOs) should be involved in - and empowered through - the design and implementation of project activities.</a:t>
            </a:r>
          </a:p>
          <a:p>
            <a:pPr marL="273050" indent="-273050" algn="just" eaLnBrk="1" hangingPunct="1">
              <a:lnSpc>
                <a:spcPct val="80000"/>
              </a:lnSpc>
              <a:buFont typeface="Arial" pitchFamily="34" charset="0"/>
              <a:buNone/>
              <a:defRPr/>
            </a:pPr>
            <a:r>
              <a:rPr lang="en-US" sz="1800" dirty="0" smtClean="0">
                <a:solidFill>
                  <a:srgbClr val="000000"/>
                </a:solidFill>
              </a:rPr>
              <a:t/>
            </a:r>
            <a:br>
              <a:rPr lang="en-US" sz="1800" dirty="0" smtClean="0">
                <a:solidFill>
                  <a:srgbClr val="000000"/>
                </a:solidFill>
              </a:rPr>
            </a:br>
            <a:r>
              <a:rPr lang="en-US" sz="1800" dirty="0" smtClean="0">
                <a:solidFill>
                  <a:srgbClr val="FF0000"/>
                </a:solidFill>
              </a:rPr>
              <a:t>Field activities should start small and expand through careful phasing of inputs and support for capacity building, including civic education and information, advocacy, and skills for non-land-based or urban employment. Move on to broader aspects of natural resources management with time.</a:t>
            </a:r>
            <a:endParaRPr lang="en-US" sz="1800" dirty="0" smtClean="0">
              <a:solidFill>
                <a:srgbClr val="000000"/>
              </a:solidFill>
            </a:endParaRPr>
          </a:p>
          <a:p>
            <a:pPr marL="273050" indent="-273050" algn="just" eaLnBrk="1" hangingPunct="1">
              <a:lnSpc>
                <a:spcPct val="80000"/>
              </a:lnSpc>
              <a:buFont typeface="Arial" pitchFamily="34" charset="0"/>
              <a:buNone/>
              <a:defRPr/>
            </a:pPr>
            <a:r>
              <a:rPr lang="en-US" sz="1800" dirty="0" smtClean="0">
                <a:solidFill>
                  <a:srgbClr val="000000"/>
                </a:solidFill>
              </a:rPr>
              <a:t/>
            </a:r>
            <a:br>
              <a:rPr lang="en-US" sz="1800" dirty="0" smtClean="0">
                <a:solidFill>
                  <a:srgbClr val="000000"/>
                </a:solidFill>
              </a:rPr>
            </a:br>
            <a:r>
              <a:rPr lang="en-US" sz="1800" dirty="0" smtClean="0">
                <a:solidFill>
                  <a:srgbClr val="000000"/>
                </a:solidFill>
              </a:rPr>
              <a:t>• </a:t>
            </a:r>
            <a:r>
              <a:rPr lang="en-US" sz="1800" dirty="0" smtClean="0">
                <a:solidFill>
                  <a:srgbClr val="FF0000"/>
                </a:solidFill>
              </a:rPr>
              <a:t>Top-down approaches to rural extension have been generally found to fail at generating sustainable changes in farming practices. </a:t>
            </a:r>
            <a:r>
              <a:rPr lang="en-US" sz="1800" dirty="0" smtClean="0">
                <a:solidFill>
                  <a:srgbClr val="000000"/>
                </a:solidFill>
              </a:rPr>
              <a:t>This is essentially because: </a:t>
            </a:r>
          </a:p>
          <a:p>
            <a:pPr marL="547688" lvl="1" indent="-273050" algn="just" eaLnBrk="1" hangingPunct="1">
              <a:lnSpc>
                <a:spcPct val="80000"/>
              </a:lnSpc>
              <a:defRPr/>
            </a:pPr>
            <a:r>
              <a:rPr lang="en-US" sz="1800" dirty="0" smtClean="0">
                <a:solidFill>
                  <a:srgbClr val="000000"/>
                </a:solidFill>
              </a:rPr>
              <a:t>pre-packaged extension messages are </a:t>
            </a:r>
            <a:r>
              <a:rPr lang="en-US" sz="1800" dirty="0" smtClean="0">
                <a:solidFill>
                  <a:srgbClr val="FF0000"/>
                </a:solidFill>
              </a:rPr>
              <a:t>not necessarily relevant </a:t>
            </a:r>
            <a:r>
              <a:rPr lang="en-US" sz="1800" dirty="0" smtClean="0">
                <a:solidFill>
                  <a:srgbClr val="000000"/>
                </a:solidFill>
              </a:rPr>
              <a:t>to local conditions; </a:t>
            </a:r>
          </a:p>
          <a:p>
            <a:pPr marL="547688" lvl="1" indent="-273050" algn="just" eaLnBrk="1" hangingPunct="1">
              <a:lnSpc>
                <a:spcPct val="80000"/>
              </a:lnSpc>
              <a:defRPr/>
            </a:pPr>
            <a:r>
              <a:rPr lang="en-US" sz="1800" dirty="0" smtClean="0">
                <a:solidFill>
                  <a:srgbClr val="000000"/>
                </a:solidFill>
              </a:rPr>
              <a:t>farmers </a:t>
            </a:r>
            <a:r>
              <a:rPr lang="en-US" sz="1800" dirty="0" smtClean="0">
                <a:solidFill>
                  <a:srgbClr val="FF0000"/>
                </a:solidFill>
              </a:rPr>
              <a:t>learn best in the field, where they constantly experiment</a:t>
            </a:r>
            <a:r>
              <a:rPr lang="en-US" sz="1800" dirty="0" smtClean="0">
                <a:solidFill>
                  <a:srgbClr val="000000"/>
                </a:solidFill>
              </a:rPr>
              <a:t>; </a:t>
            </a:r>
          </a:p>
          <a:p>
            <a:pPr marL="547688" lvl="1" indent="-273050" algn="just" eaLnBrk="1" hangingPunct="1">
              <a:lnSpc>
                <a:spcPct val="80000"/>
              </a:lnSpc>
              <a:defRPr/>
            </a:pPr>
            <a:r>
              <a:rPr lang="en-US" sz="1800" dirty="0" smtClean="0">
                <a:solidFill>
                  <a:srgbClr val="000000"/>
                </a:solidFill>
              </a:rPr>
              <a:t>farmers tend to </a:t>
            </a:r>
            <a:r>
              <a:rPr lang="en-US" sz="1800" dirty="0" smtClean="0">
                <a:solidFill>
                  <a:srgbClr val="FF0000"/>
                </a:solidFill>
              </a:rPr>
              <a:t>distrust extension agents, who are not farmers themselves and are often perceived as disrespectful.</a:t>
            </a:r>
          </a:p>
        </p:txBody>
      </p:sp>
      <p:sp>
        <p:nvSpPr>
          <p:cNvPr id="4" name="Title 1"/>
          <p:cNvSpPr>
            <a:spLocks noGrp="1"/>
          </p:cNvSpPr>
          <p:nvPr>
            <p:ph type="title" idx="4294967295"/>
          </p:nvPr>
        </p:nvSpPr>
        <p:spPr>
          <a:xfrm>
            <a:off x="228600" y="457200"/>
            <a:ext cx="7543800" cy="5334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3100" b="0" smtClean="0">
                <a:solidFill>
                  <a:schemeClr val="tx2"/>
                </a:solidFill>
              </a:rPr>
              <a:t/>
            </a:r>
            <a:br>
              <a:rPr lang="en-US" sz="3100" b="0" smtClean="0">
                <a:solidFill>
                  <a:schemeClr val="tx2"/>
                </a:solidFill>
              </a:rPr>
            </a:br>
            <a:r>
              <a:rPr lang="en-US" sz="3100" b="0" smtClean="0">
                <a:solidFill>
                  <a:schemeClr val="tx2"/>
                </a:solidFill>
              </a:rPr>
              <a:t>SLM at Field Farm Level, Ctd.</a:t>
            </a:r>
            <a:br>
              <a:rPr lang="en-US" sz="3100" b="0" smtClean="0">
                <a:solidFill>
                  <a:schemeClr val="tx2"/>
                </a:solidFill>
              </a:rPr>
            </a:br>
            <a:endParaRPr lang="en-US" sz="3100" smtClean="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381000"/>
            <a:ext cx="8610600" cy="60960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eaLnBrk="1" hangingPunct="1">
              <a:defRPr/>
            </a:pPr>
            <a:r>
              <a:rPr lang="en-US" sz="2000" b="1" dirty="0" smtClean="0">
                <a:solidFill>
                  <a:srgbClr val="FF0000"/>
                </a:solidFill>
              </a:rPr>
              <a:t>Components of an approach at national level will generally include a combination of: </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 Partnership development, participatory assessment and policy dialogue</a:t>
            </a:r>
            <a:br>
              <a:rPr lang="en-US" sz="2000" dirty="0" smtClean="0">
                <a:solidFill>
                  <a:srgbClr val="000000"/>
                </a:solidFill>
              </a:rPr>
            </a:br>
            <a:r>
              <a:rPr lang="en-US" sz="2000" dirty="0" smtClean="0">
                <a:solidFill>
                  <a:srgbClr val="000000"/>
                </a:solidFill>
              </a:rPr>
              <a:t>• Policy analysis, research and advocacy </a:t>
            </a:r>
            <a:br>
              <a:rPr lang="en-US" sz="2000" dirty="0" smtClean="0">
                <a:solidFill>
                  <a:srgbClr val="000000"/>
                </a:solidFill>
              </a:rPr>
            </a:br>
            <a:r>
              <a:rPr lang="en-US" sz="2000" dirty="0" smtClean="0">
                <a:solidFill>
                  <a:srgbClr val="000000"/>
                </a:solidFill>
              </a:rPr>
              <a:t>• Strategic investments (e.g. infrastructure, education, incentive </a:t>
            </a:r>
            <a:r>
              <a:rPr lang="en-US" sz="2000" dirty="0" err="1" smtClean="0">
                <a:solidFill>
                  <a:srgbClr val="000000"/>
                </a:solidFill>
              </a:rPr>
              <a:t>programmes</a:t>
            </a:r>
            <a:r>
              <a:rPr lang="en-US" sz="2000" dirty="0" smtClean="0">
                <a:solidFill>
                  <a:srgbClr val="000000"/>
                </a:solidFill>
              </a:rPr>
              <a:t>) </a:t>
            </a:r>
            <a:br>
              <a:rPr lang="en-US" sz="2000" dirty="0" smtClean="0">
                <a:solidFill>
                  <a:srgbClr val="000000"/>
                </a:solidFill>
              </a:rPr>
            </a:br>
            <a:r>
              <a:rPr lang="en-US" sz="2000" dirty="0" smtClean="0">
                <a:solidFill>
                  <a:srgbClr val="000000"/>
                </a:solidFill>
              </a:rPr>
              <a:t>• Institutional strengthening and reform</a:t>
            </a:r>
          </a:p>
          <a:p>
            <a:pPr marL="273050" indent="-273050" eaLnBrk="1" hangingPunct="1">
              <a:defRPr/>
            </a:pPr>
            <a:r>
              <a:rPr lang="en-US" sz="2000" b="1" dirty="0" smtClean="0">
                <a:solidFill>
                  <a:srgbClr val="FF0000"/>
                </a:solidFill>
              </a:rPr>
              <a:t>The scope of interventions at national level will generally fall in one or several of the following categories:</a:t>
            </a:r>
          </a:p>
          <a:p>
            <a:pPr marL="547688" lvl="1" indent="-273050" eaLnBrk="1" hangingPunct="1">
              <a:buFont typeface="Arial" pitchFamily="34" charset="0"/>
              <a:buNone/>
              <a:defRPr/>
            </a:pPr>
            <a:r>
              <a:rPr lang="en-US" sz="2000" dirty="0" smtClean="0">
                <a:solidFill>
                  <a:srgbClr val="000000"/>
                </a:solidFill>
              </a:rPr>
              <a:t>    • Support to decentralization</a:t>
            </a:r>
            <a:br>
              <a:rPr lang="en-US" sz="2000" dirty="0" smtClean="0">
                <a:solidFill>
                  <a:srgbClr val="000000"/>
                </a:solidFill>
              </a:rPr>
            </a:br>
            <a:r>
              <a:rPr lang="en-US" sz="2000" dirty="0" smtClean="0">
                <a:solidFill>
                  <a:srgbClr val="000000"/>
                </a:solidFill>
              </a:rPr>
              <a:t>• Land-use planning</a:t>
            </a:r>
            <a:br>
              <a:rPr lang="en-US" sz="2000" dirty="0" smtClean="0">
                <a:solidFill>
                  <a:srgbClr val="000000"/>
                </a:solidFill>
              </a:rPr>
            </a:br>
            <a:r>
              <a:rPr lang="en-US" sz="2000" dirty="0" smtClean="0">
                <a:solidFill>
                  <a:srgbClr val="000000"/>
                </a:solidFill>
              </a:rPr>
              <a:t>• Country-level priority setting</a:t>
            </a:r>
            <a:br>
              <a:rPr lang="en-US" sz="2000" dirty="0" smtClean="0">
                <a:solidFill>
                  <a:srgbClr val="000000"/>
                </a:solidFill>
              </a:rPr>
            </a:br>
            <a:r>
              <a:rPr lang="en-US" sz="2000" dirty="0" smtClean="0">
                <a:solidFill>
                  <a:srgbClr val="000000"/>
                </a:solidFill>
              </a:rPr>
              <a:t>• Development of assessment and project implementation tools  </a:t>
            </a:r>
            <a:br>
              <a:rPr lang="en-US" sz="2000" dirty="0" smtClean="0">
                <a:solidFill>
                  <a:srgbClr val="000000"/>
                </a:solidFill>
              </a:rPr>
            </a:br>
            <a:r>
              <a:rPr lang="en-US" sz="2000" dirty="0" smtClean="0">
                <a:solidFill>
                  <a:srgbClr val="000000"/>
                </a:solidFill>
              </a:rPr>
              <a:t>• Modification of direct and indirect incentive structures</a:t>
            </a:r>
            <a:br>
              <a:rPr lang="en-US" sz="2000" dirty="0" smtClean="0">
                <a:solidFill>
                  <a:srgbClr val="000000"/>
                </a:solidFill>
              </a:rPr>
            </a:br>
            <a:r>
              <a:rPr lang="en-US" sz="2000" dirty="0" smtClean="0">
                <a:solidFill>
                  <a:srgbClr val="000000"/>
                </a:solidFill>
              </a:rPr>
              <a:t>• Modification of laws, regulations and policies related to relevant sectors such as economic development, land-use, environment, agricultural research and extension</a:t>
            </a:r>
            <a:br>
              <a:rPr lang="en-US" sz="2000" dirty="0" smtClean="0">
                <a:solidFill>
                  <a:srgbClr val="000000"/>
                </a:solidFill>
              </a:rPr>
            </a:br>
            <a:r>
              <a:rPr lang="en-US" sz="2000" dirty="0" smtClean="0">
                <a:solidFill>
                  <a:srgbClr val="000000"/>
                </a:solidFill>
              </a:rPr>
              <a:t>• Reallocation of national resources , </a:t>
            </a:r>
          </a:p>
          <a:p>
            <a:pPr marL="273050" indent="-273050" eaLnBrk="1" hangingPunct="1">
              <a:buFont typeface="Arial" pitchFamily="34" charset="0"/>
              <a:buNone/>
              <a:defRPr/>
            </a:pPr>
            <a:endParaRPr lang="en-US" sz="1800" dirty="0"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219200"/>
            <a:ext cx="8534400" cy="54102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algn="just" eaLnBrk="1" hangingPunct="1">
              <a:buFont typeface="Arial" pitchFamily="34" charset="0"/>
              <a:buNone/>
              <a:defRPr/>
            </a:pPr>
            <a:r>
              <a:rPr lang="en-US" sz="2000" b="1" dirty="0" smtClean="0">
                <a:solidFill>
                  <a:schemeClr val="tx1"/>
                </a:solidFill>
              </a:rPr>
              <a:t>Thus  SLM  needs an understanding of:</a:t>
            </a:r>
          </a:p>
          <a:p>
            <a:pPr marL="273050" indent="-273050" algn="just" eaLnBrk="1" hangingPunct="1">
              <a:buFontTx/>
              <a:buChar char="-"/>
              <a:defRPr/>
            </a:pPr>
            <a:r>
              <a:rPr lang="en-US" sz="2000" dirty="0" smtClean="0">
                <a:solidFill>
                  <a:srgbClr val="000000"/>
                </a:solidFill>
              </a:rPr>
              <a:t>the </a:t>
            </a:r>
            <a:r>
              <a:rPr lang="en-US" sz="2000" b="1" dirty="0" smtClean="0">
                <a:solidFill>
                  <a:srgbClr val="C00000"/>
                </a:solidFill>
              </a:rPr>
              <a:t>natural resource characteristics </a:t>
            </a:r>
            <a:r>
              <a:rPr lang="en-US" sz="2000" dirty="0" smtClean="0">
                <a:solidFill>
                  <a:srgbClr val="000000"/>
                </a:solidFill>
              </a:rPr>
              <a:t>of individual ecosystems and ecosystem processes (climate, soils, water, plants and animals);</a:t>
            </a:r>
          </a:p>
          <a:p>
            <a:pPr marL="273050" indent="-273050" algn="just" eaLnBrk="1" hangingPunct="1">
              <a:buFontTx/>
              <a:buChar char="-"/>
              <a:defRPr/>
            </a:pPr>
            <a:r>
              <a:rPr lang="en-US" sz="2000" dirty="0" smtClean="0">
                <a:solidFill>
                  <a:srgbClr val="000000"/>
                </a:solidFill>
              </a:rPr>
              <a:t>the </a:t>
            </a:r>
            <a:r>
              <a:rPr lang="en-US" sz="2000" b="1" dirty="0" smtClean="0">
                <a:solidFill>
                  <a:srgbClr val="C00000"/>
                </a:solidFill>
              </a:rPr>
              <a:t>socio-economic and cultural characteristics </a:t>
            </a:r>
            <a:r>
              <a:rPr lang="en-US" sz="2000" dirty="0" smtClean="0">
                <a:solidFill>
                  <a:srgbClr val="000000"/>
                </a:solidFill>
              </a:rPr>
              <a:t>of those who live in, and/or depend on the natural resources of, individual ecosystems (population, household composition, cultural beliefs, livelihood strategies, income, education levels etc);</a:t>
            </a:r>
          </a:p>
          <a:p>
            <a:pPr marL="273050" indent="-273050" algn="just" eaLnBrk="1" hangingPunct="1">
              <a:buFontTx/>
              <a:buChar char="-"/>
              <a:defRPr/>
            </a:pPr>
            <a:r>
              <a:rPr lang="en-US" sz="2000" dirty="0" smtClean="0">
                <a:solidFill>
                  <a:srgbClr val="000000"/>
                </a:solidFill>
              </a:rPr>
              <a:t>the </a:t>
            </a:r>
            <a:r>
              <a:rPr lang="en-US" sz="2000" b="1" dirty="0" smtClean="0">
                <a:solidFill>
                  <a:srgbClr val="C00000"/>
                </a:solidFill>
              </a:rPr>
              <a:t>environmental functions and services</a:t>
            </a:r>
            <a:r>
              <a:rPr lang="en-US" sz="2000" dirty="0" smtClean="0">
                <a:solidFill>
                  <a:srgbClr val="000000"/>
                </a:solidFill>
              </a:rPr>
              <a:t> provided by healthy ecosystems (watershed protection, maintenance of soil fertility, carbon sequestration, micro-climate amelioration, bio-diversity preservation etc); and</a:t>
            </a:r>
          </a:p>
          <a:p>
            <a:pPr marL="273050" indent="-273050" algn="just" eaLnBrk="1" hangingPunct="1">
              <a:buFontTx/>
              <a:buChar char="-"/>
              <a:defRPr/>
            </a:pPr>
            <a:r>
              <a:rPr lang="en-US" sz="2000" dirty="0" smtClean="0">
                <a:solidFill>
                  <a:srgbClr val="000000"/>
                </a:solidFill>
              </a:rPr>
              <a:t>the myriad of </a:t>
            </a:r>
            <a:r>
              <a:rPr lang="en-US" sz="2000" b="1" dirty="0" smtClean="0">
                <a:solidFill>
                  <a:srgbClr val="C00000"/>
                </a:solidFill>
              </a:rPr>
              <a:t>constraints to, and opportunities for, the sustainable utilization of an ecosystem’s natural resources to meet peoples’ welfare and economic needs </a:t>
            </a:r>
            <a:r>
              <a:rPr lang="en-US" sz="2000" dirty="0" smtClean="0">
                <a:solidFill>
                  <a:srgbClr val="000000"/>
                </a:solidFill>
              </a:rPr>
              <a:t>(e.g. for food, water, fuel, shelter, medicine, income, recreation).</a:t>
            </a:r>
          </a:p>
        </p:txBody>
      </p:sp>
      <p:sp>
        <p:nvSpPr>
          <p:cNvPr id="4" name="Title 1"/>
          <p:cNvSpPr>
            <a:spLocks noGrp="1"/>
          </p:cNvSpPr>
          <p:nvPr>
            <p:ph type="title" idx="4294967295"/>
          </p:nvPr>
        </p:nvSpPr>
        <p:spPr>
          <a:xfrm>
            <a:off x="533400" y="381000"/>
            <a:ext cx="7543800" cy="6096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2800" b="0" dirty="0" smtClean="0">
                <a:solidFill>
                  <a:schemeClr val="tx2"/>
                </a:solidFill>
              </a:rPr>
              <a:t>Summary: Sustainable Land Management</a:t>
            </a:r>
            <a:endParaRPr lang="en-US" sz="2800" b="0" dirty="0" smtClean="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3"/>
          <p:cNvSpPr>
            <a:spLocks noGrp="1" noChangeArrowheads="1"/>
          </p:cNvSpPr>
          <p:nvPr>
            <p:ph type="body" idx="1"/>
          </p:nvPr>
        </p:nvSpPr>
        <p:spPr>
          <a:xfrm>
            <a:off x="304800" y="533400"/>
            <a:ext cx="7696200" cy="5410200"/>
          </a:xfrm>
        </p:spPr>
        <p:txBody>
          <a:bodyPr/>
          <a:lstStyle/>
          <a:p>
            <a:pPr marL="231775" indent="-231775" algn="just" eaLnBrk="1" hangingPunct="1"/>
            <a:r>
              <a:rPr lang="en-US" sz="2000" dirty="0" smtClean="0">
                <a:solidFill>
                  <a:srgbClr val="000000"/>
                </a:solidFill>
              </a:rPr>
              <a:t>SLM recognizes that </a:t>
            </a:r>
            <a:r>
              <a:rPr lang="en-US" sz="2000" b="1" dirty="0" smtClean="0">
                <a:solidFill>
                  <a:srgbClr val="C00000"/>
                </a:solidFill>
              </a:rPr>
              <a:t>people (the human resources) and the natural resources on which they depend, directly or indirectly, are </a:t>
            </a:r>
            <a:r>
              <a:rPr lang="en-US" sz="2000" b="1" dirty="0" smtClean="0"/>
              <a:t>inextricably linked</a:t>
            </a:r>
            <a:r>
              <a:rPr lang="en-US" sz="2000" b="1" dirty="0" smtClean="0">
                <a:solidFill>
                  <a:srgbClr val="C00000"/>
                </a:solidFill>
              </a:rPr>
              <a:t>. </a:t>
            </a:r>
            <a:r>
              <a:rPr lang="en-US" sz="2000" dirty="0" smtClean="0">
                <a:solidFill>
                  <a:srgbClr val="000000"/>
                </a:solidFill>
              </a:rPr>
              <a:t>Rather than treating each in isolation, all ecosystem elements are considered together, in order to obtain multiple ecological and socio-economic benefits </a:t>
            </a:r>
          </a:p>
          <a:p>
            <a:pPr marL="231775" indent="-231775" eaLnBrk="1" hangingPunct="1"/>
            <a:r>
              <a:rPr lang="en-US" sz="2400" dirty="0" smtClean="0">
                <a:solidFill>
                  <a:srgbClr val="000000"/>
                </a:solidFill>
              </a:rPr>
              <a:t>Sustainable management of land resources is important to ensure the country’s long-term growth:</a:t>
            </a:r>
          </a:p>
          <a:p>
            <a:pPr eaLnBrk="1" hangingPunct="1"/>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381000" y="1066800"/>
            <a:ext cx="8077200" cy="5181600"/>
          </a:xfrm>
        </p:spPr>
        <p:style>
          <a:lnRef idx="1">
            <a:schemeClr val="accent5"/>
          </a:lnRef>
          <a:fillRef idx="2">
            <a:schemeClr val="accent5"/>
          </a:fillRef>
          <a:effectRef idx="1">
            <a:schemeClr val="accent5"/>
          </a:effectRef>
          <a:fontRef idx="minor">
            <a:schemeClr val="dk1"/>
          </a:fontRef>
        </p:style>
        <p:txBody>
          <a:bodyPr>
            <a:normAutofit/>
          </a:bodyPr>
          <a:lstStyle/>
          <a:p>
            <a:pPr marL="547688" lvl="1" indent="-273050" algn="just" eaLnBrk="1" hangingPunct="1">
              <a:lnSpc>
                <a:spcPct val="90000"/>
              </a:lnSpc>
              <a:defRPr/>
            </a:pPr>
            <a:r>
              <a:rPr lang="en-US" sz="2400" dirty="0" smtClean="0">
                <a:solidFill>
                  <a:srgbClr val="000000"/>
                </a:solidFill>
              </a:rPr>
              <a:t>there is a need to go beyond focusing on commodity-oriented agriculture (i.e. production) only, but consider </a:t>
            </a:r>
            <a:r>
              <a:rPr lang="en-US" sz="2400" dirty="0" smtClean="0">
                <a:solidFill>
                  <a:srgbClr val="FF0000"/>
                </a:solidFill>
              </a:rPr>
              <a:t>Land productivity and natural resource management</a:t>
            </a:r>
          </a:p>
          <a:p>
            <a:pPr marL="547688" lvl="1" indent="-273050" eaLnBrk="1" hangingPunct="1">
              <a:lnSpc>
                <a:spcPct val="90000"/>
              </a:lnSpc>
              <a:defRPr/>
            </a:pPr>
            <a:r>
              <a:rPr lang="en-US" sz="2400" dirty="0" smtClean="0">
                <a:solidFill>
                  <a:srgbClr val="000000"/>
                </a:solidFill>
              </a:rPr>
              <a:t>dry lands are resilient and support livelihoods, and their economic base should be developed.</a:t>
            </a:r>
          </a:p>
          <a:p>
            <a:pPr marL="273050" indent="-273050" algn="just" eaLnBrk="1" hangingPunct="1">
              <a:lnSpc>
                <a:spcPct val="90000"/>
              </a:lnSpc>
              <a:defRPr/>
            </a:pPr>
            <a:r>
              <a:rPr lang="en-US" sz="2400" dirty="0" smtClean="0">
                <a:solidFill>
                  <a:srgbClr val="000000"/>
                </a:solidFill>
              </a:rPr>
              <a:t>Sustainable options </a:t>
            </a:r>
            <a:r>
              <a:rPr lang="en-US" sz="2400" dirty="0" smtClean="0">
                <a:solidFill>
                  <a:srgbClr val="FF0000"/>
                </a:solidFill>
              </a:rPr>
              <a:t>(low-input conservation practices that are technically feasible and socially acceptable) </a:t>
            </a:r>
            <a:r>
              <a:rPr lang="en-US" sz="2400" dirty="0" smtClean="0">
                <a:solidFill>
                  <a:srgbClr val="000000"/>
                </a:solidFill>
              </a:rPr>
              <a:t>exist in Ethiopia (e.g. conservation agriculture, inter-cropping, agro-forestry systems, etc.)</a:t>
            </a:r>
          </a:p>
          <a:p>
            <a:pPr marL="273050" indent="-273050" algn="just" eaLnBrk="1" hangingPunct="1">
              <a:lnSpc>
                <a:spcPct val="90000"/>
              </a:lnSpc>
              <a:buFont typeface="Arial" pitchFamily="34" charset="0"/>
              <a:buNone/>
              <a:defRPr/>
            </a:pPr>
            <a:r>
              <a:rPr lang="en-CA" sz="2000" dirty="0" smtClean="0">
                <a:solidFill>
                  <a:srgbClr val="000000"/>
                </a:solidFill>
              </a:rPr>
              <a:t>But an Integrated and Holistic approach of NRM and Food Security is found to be Successful.</a:t>
            </a:r>
            <a:endParaRPr lang="en-US" sz="2000" dirty="0" smtClean="0">
              <a:solidFill>
                <a:srgbClr val="000000"/>
              </a:solidFill>
            </a:endParaRPr>
          </a:p>
          <a:p>
            <a:pPr marL="273050" indent="-273050" eaLnBrk="1" hangingPunct="1">
              <a:buFont typeface="Arial" pitchFamily="34" charset="0"/>
              <a:buNone/>
              <a:defRPr/>
            </a:pPr>
            <a:endParaRPr lang="en-US" sz="2000" dirty="0" smtClean="0">
              <a:solidFill>
                <a:srgbClr val="000000"/>
              </a:solidFill>
            </a:endParaRPr>
          </a:p>
        </p:txBody>
      </p:sp>
      <p:sp>
        <p:nvSpPr>
          <p:cNvPr id="4" name="Title 1"/>
          <p:cNvSpPr txBox="1">
            <a:spLocks/>
          </p:cNvSpPr>
          <p:nvPr/>
        </p:nvSpPr>
        <p:spPr>
          <a:xfrm>
            <a:off x="228600" y="304800"/>
            <a:ext cx="7696200" cy="457200"/>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pPr algn="ctr" fontAlgn="auto">
              <a:spcAft>
                <a:spcPts val="0"/>
              </a:spcAft>
              <a:defRPr/>
            </a:pPr>
            <a:r>
              <a:rPr lang="en-CA" sz="2800" b="1" dirty="0"/>
              <a:t>Summary: Sustainable Land Management, </a:t>
            </a:r>
            <a:r>
              <a:rPr lang="en-CA" sz="2800" b="1" dirty="0" err="1"/>
              <a:t>ctd</a:t>
            </a:r>
            <a:r>
              <a:rPr lang="en-CA" sz="2800" b="1" dirty="0"/>
              <a:t>.</a:t>
            </a:r>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itle 1"/>
          <p:cNvSpPr>
            <a:spLocks noGrp="1"/>
          </p:cNvSpPr>
          <p:nvPr>
            <p:ph type="title" idx="4294967295"/>
          </p:nvPr>
        </p:nvSpPr>
        <p:spPr/>
        <p:txBody>
          <a:bodyPr/>
          <a:lstStyle/>
          <a:p>
            <a:pPr eaLnBrk="1" hangingPunct="1"/>
            <a:endParaRPr lang="en-US" smtClean="0"/>
          </a:p>
        </p:txBody>
      </p:sp>
      <p:sp>
        <p:nvSpPr>
          <p:cNvPr id="358403" name="Content Placeholder 2"/>
          <p:cNvSpPr>
            <a:spLocks noGrp="1"/>
          </p:cNvSpPr>
          <p:nvPr>
            <p:ph sz="half" idx="4294967295"/>
          </p:nvPr>
        </p:nvSpPr>
        <p:spPr>
          <a:xfrm>
            <a:off x="301625" y="1371600"/>
            <a:ext cx="4038600" cy="4681538"/>
          </a:xfrm>
        </p:spPr>
        <p:txBody>
          <a:bodyPr/>
          <a:lstStyle/>
          <a:p>
            <a:pPr marL="273050" indent="-273050" eaLnBrk="1" hangingPunct="1"/>
            <a:endParaRPr lang="en-US" sz="2700" smtClean="0"/>
          </a:p>
        </p:txBody>
      </p:sp>
      <p:sp>
        <p:nvSpPr>
          <p:cNvPr id="5" name="Title 3"/>
          <p:cNvSpPr txBox="1">
            <a:spLocks/>
          </p:cNvSpPr>
          <p:nvPr/>
        </p:nvSpPr>
        <p:spPr>
          <a:xfrm>
            <a:off x="0" y="0"/>
            <a:ext cx="91440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a:bodyPr>
          <a:lstStyle/>
          <a:p>
            <a:pPr algn="ctr" fontAlgn="auto">
              <a:spcAft>
                <a:spcPts val="0"/>
              </a:spcAft>
              <a:defRPr/>
            </a:pPr>
            <a:r>
              <a:rPr lang="en-US" sz="2800" b="1"/>
              <a:t>Land Capability Classification</a:t>
            </a:r>
            <a:endParaRPr lang="en-US" sz="2800" dirty="0"/>
          </a:p>
        </p:txBody>
      </p:sp>
      <p:sp>
        <p:nvSpPr>
          <p:cNvPr id="6" name="Content Placeholder 4"/>
          <p:cNvSpPr txBox="1">
            <a:spLocks/>
          </p:cNvSpPr>
          <p:nvPr/>
        </p:nvSpPr>
        <p:spPr>
          <a:xfrm>
            <a:off x="304800" y="838200"/>
            <a:ext cx="8001000" cy="5562600"/>
          </a:xfrm>
          <a:prstGeom prst="rect">
            <a:avLst/>
          </a:prstGeo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177800" indent="-177800" algn="just">
              <a:spcBef>
                <a:spcPct val="20000"/>
              </a:spcBef>
              <a:buFont typeface="Wingdings" pitchFamily="2" charset="2"/>
              <a:buChar char="§"/>
              <a:defRPr/>
            </a:pPr>
            <a:r>
              <a:rPr lang="en-US" b="1" dirty="0" smtClean="0">
                <a:solidFill>
                  <a:srgbClr val="000000"/>
                </a:solidFill>
              </a:rPr>
              <a:t>Land Capability Classification is the Key for SLM</a:t>
            </a:r>
            <a:endParaRPr lang="en-CA" b="1" dirty="0" smtClean="0">
              <a:solidFill>
                <a:srgbClr val="FF0000"/>
              </a:solidFill>
              <a:latin typeface="Georgia" pitchFamily="18" charset="0"/>
            </a:endParaRPr>
          </a:p>
          <a:p>
            <a:pPr marL="177800" indent="-177800" algn="just">
              <a:spcBef>
                <a:spcPct val="20000"/>
              </a:spcBef>
              <a:buFont typeface="Wingdings" pitchFamily="2" charset="2"/>
              <a:buChar char="§"/>
              <a:defRPr/>
            </a:pPr>
            <a:r>
              <a:rPr lang="en-CA" b="1" dirty="0" smtClean="0">
                <a:solidFill>
                  <a:srgbClr val="FF0000"/>
                </a:solidFill>
                <a:latin typeface="Georgia" pitchFamily="18" charset="0"/>
              </a:rPr>
              <a:t>Definition</a:t>
            </a:r>
            <a:r>
              <a:rPr lang="en-CA" b="1" dirty="0">
                <a:solidFill>
                  <a:srgbClr val="000000"/>
                </a:solidFill>
                <a:latin typeface="Georgia" pitchFamily="18" charset="0"/>
              </a:rPr>
              <a:t>: </a:t>
            </a:r>
            <a:r>
              <a:rPr lang="en-US" dirty="0">
                <a:solidFill>
                  <a:srgbClr val="000000"/>
                </a:solidFill>
                <a:latin typeface="Georgia" pitchFamily="18" charset="0"/>
              </a:rPr>
              <a:t>Land capability classification is a system of grouping soils primarily on the basis of their capability to </a:t>
            </a:r>
            <a:r>
              <a:rPr lang="en-US" u="sng" dirty="0">
                <a:solidFill>
                  <a:srgbClr val="000000"/>
                </a:solidFill>
                <a:latin typeface="Georgia" pitchFamily="18" charset="0"/>
              </a:rPr>
              <a:t>produce common cultivated crops and pasture plants without deteriorating over a long period of time</a:t>
            </a:r>
            <a:r>
              <a:rPr lang="en-US" dirty="0">
                <a:solidFill>
                  <a:srgbClr val="000000"/>
                </a:solidFill>
                <a:latin typeface="Georgia" pitchFamily="18" charset="0"/>
              </a:rPr>
              <a:t>.</a:t>
            </a:r>
          </a:p>
          <a:p>
            <a:pPr marL="342900" indent="-342900" algn="just">
              <a:spcBef>
                <a:spcPct val="20000"/>
              </a:spcBef>
              <a:defRPr/>
            </a:pPr>
            <a:endParaRPr lang="en-US" sz="900" dirty="0">
              <a:solidFill>
                <a:srgbClr val="000000"/>
              </a:solidFill>
              <a:latin typeface="Georgia" pitchFamily="18" charset="0"/>
            </a:endParaRPr>
          </a:p>
          <a:p>
            <a:pPr marL="177800" indent="-177800" algn="just">
              <a:spcBef>
                <a:spcPct val="20000"/>
              </a:spcBef>
              <a:buFont typeface="Arial" pitchFamily="34" charset="0"/>
              <a:buChar char="•"/>
              <a:defRPr/>
            </a:pPr>
            <a:r>
              <a:rPr lang="en-US" dirty="0">
                <a:solidFill>
                  <a:srgbClr val="000000"/>
                </a:solidFill>
                <a:latin typeface="Georgia" pitchFamily="18" charset="0"/>
              </a:rPr>
              <a:t>The soils are grouped according to their </a:t>
            </a:r>
            <a:r>
              <a:rPr lang="en-US" dirty="0">
                <a:solidFill>
                  <a:srgbClr val="FF0000"/>
                </a:solidFill>
                <a:latin typeface="Georgia" pitchFamily="18" charset="0"/>
              </a:rPr>
              <a:t>limitations for field crops, the risk of damage if they are used for crops, and the way they respond to management. </a:t>
            </a:r>
          </a:p>
          <a:p>
            <a:pPr marL="177800" indent="-177800" algn="just">
              <a:spcBef>
                <a:spcPct val="20000"/>
              </a:spcBef>
              <a:defRPr/>
            </a:pPr>
            <a:endParaRPr lang="en-US" sz="1000" dirty="0">
              <a:solidFill>
                <a:srgbClr val="FF0000"/>
              </a:solidFill>
              <a:latin typeface="Georgia" pitchFamily="18" charset="0"/>
            </a:endParaRPr>
          </a:p>
          <a:p>
            <a:pPr marL="177800" indent="-177800" algn="just">
              <a:spcBef>
                <a:spcPct val="20000"/>
              </a:spcBef>
              <a:buFont typeface="Arial" pitchFamily="34" charset="0"/>
              <a:buChar char="•"/>
              <a:defRPr/>
            </a:pPr>
            <a:r>
              <a:rPr lang="en-US" dirty="0">
                <a:solidFill>
                  <a:srgbClr val="000000"/>
                </a:solidFill>
                <a:latin typeface="Georgia" pitchFamily="18" charset="0"/>
              </a:rPr>
              <a:t>The criteria used in grouping the soils do not include </a:t>
            </a:r>
            <a:r>
              <a:rPr lang="en-US" dirty="0">
                <a:solidFill>
                  <a:srgbClr val="FF0000"/>
                </a:solidFill>
                <a:latin typeface="Georgia" pitchFamily="18" charset="0"/>
              </a:rPr>
              <a:t>major and generally expensive land forming that would change slope, depth, or other characteristics of the soils, nor do they include possible but unlikely major reclamation projects. </a:t>
            </a:r>
          </a:p>
          <a:p>
            <a:pPr marL="177800" indent="-177800" algn="just">
              <a:spcBef>
                <a:spcPct val="20000"/>
              </a:spcBef>
              <a:defRPr/>
            </a:pPr>
            <a:endParaRPr lang="en-US" sz="1000" dirty="0">
              <a:solidFill>
                <a:srgbClr val="FF0000"/>
              </a:solidFill>
              <a:latin typeface="Georgia" pitchFamily="18" charset="0"/>
            </a:endParaRPr>
          </a:p>
          <a:p>
            <a:pPr marL="177800" indent="-177800" algn="just">
              <a:spcBef>
                <a:spcPct val="20000"/>
              </a:spcBef>
              <a:buFont typeface="Arial" pitchFamily="34" charset="0"/>
              <a:buChar char="•"/>
              <a:defRPr/>
            </a:pPr>
            <a:r>
              <a:rPr lang="en-US" dirty="0">
                <a:solidFill>
                  <a:srgbClr val="000000"/>
                </a:solidFill>
                <a:latin typeface="Georgia" pitchFamily="18" charset="0"/>
              </a:rPr>
              <a:t>Capability classification is </a:t>
            </a:r>
            <a:r>
              <a:rPr lang="en-US" dirty="0">
                <a:solidFill>
                  <a:srgbClr val="FF0000"/>
                </a:solidFill>
                <a:latin typeface="Georgia" pitchFamily="18" charset="0"/>
              </a:rPr>
              <a:t>not a substitute </a:t>
            </a:r>
            <a:r>
              <a:rPr lang="en-US" dirty="0">
                <a:solidFill>
                  <a:srgbClr val="000000"/>
                </a:solidFill>
                <a:latin typeface="Georgia" pitchFamily="18" charset="0"/>
              </a:rPr>
              <a:t>for interpretations designed to show suitability and limitations of groups of soils for </a:t>
            </a:r>
            <a:r>
              <a:rPr lang="en-US" dirty="0">
                <a:solidFill>
                  <a:srgbClr val="FF0000"/>
                </a:solidFill>
                <a:latin typeface="Georgia" pitchFamily="18" charset="0"/>
              </a:rPr>
              <a:t>rangeland, for forestland, or for engineering purposes.</a:t>
            </a:r>
          </a:p>
          <a:p>
            <a:pPr marL="177800" indent="-177800" algn="just">
              <a:spcBef>
                <a:spcPct val="20000"/>
              </a:spcBef>
              <a:defRPr/>
            </a:pPr>
            <a:r>
              <a:rPr lang="en-CA" sz="1800" dirty="0">
                <a:solidFill>
                  <a:srgbClr val="FF0000"/>
                </a:solidFill>
                <a:latin typeface="Georgia" pitchFamily="18" charset="0"/>
              </a:rPr>
              <a:t>Eight </a:t>
            </a:r>
            <a:r>
              <a:rPr lang="en-CA" sz="1800" dirty="0">
                <a:solidFill>
                  <a:schemeClr val="tx1"/>
                </a:solidFill>
                <a:latin typeface="Georgia" pitchFamily="18" charset="0"/>
              </a:rPr>
              <a:t>Land Capability Classes established so far.</a:t>
            </a:r>
            <a:endParaRPr lang="en-US" sz="18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0" y="228600"/>
            <a:ext cx="9144000" cy="9144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3100" dirty="0" smtClean="0">
                <a:solidFill>
                  <a:srgbClr val="000000"/>
                </a:solidFill>
              </a:rPr>
              <a:t/>
            </a:r>
            <a:br>
              <a:rPr lang="en-CA" sz="3100" dirty="0" smtClean="0">
                <a:solidFill>
                  <a:srgbClr val="000000"/>
                </a:solidFill>
              </a:rPr>
            </a:br>
            <a:r>
              <a:rPr lang="en-CA" sz="2000" b="0" dirty="0" smtClean="0">
                <a:solidFill>
                  <a:srgbClr val="FF0000"/>
                </a:solidFill>
              </a:rPr>
              <a:t>Land Capability Classes </a:t>
            </a:r>
            <a:r>
              <a:rPr lang="en-CA" sz="1600" b="0" dirty="0" smtClean="0">
                <a:solidFill>
                  <a:srgbClr val="000000"/>
                </a:solidFill>
              </a:rPr>
              <a:t/>
            </a:r>
            <a:br>
              <a:rPr lang="en-CA" sz="1600" b="0" dirty="0" smtClean="0">
                <a:solidFill>
                  <a:srgbClr val="000000"/>
                </a:solidFill>
              </a:rPr>
            </a:br>
            <a:r>
              <a:rPr lang="en-CA" sz="1800" dirty="0" smtClean="0">
                <a:solidFill>
                  <a:srgbClr val="000000"/>
                </a:solidFill>
              </a:rPr>
              <a:t>(</a:t>
            </a:r>
            <a:r>
              <a:rPr lang="en-US" sz="1800" dirty="0" smtClean="0">
                <a:solidFill>
                  <a:srgbClr val="000000"/>
                </a:solidFill>
              </a:rPr>
              <a:t>the broadest groups, are designated by the numbers 1 through 8. The numbers indicate progressively greater limitations and narrower choices for practical use) </a:t>
            </a:r>
            <a:r>
              <a:rPr lang="en-US" sz="1600" dirty="0" smtClean="0">
                <a:solidFill>
                  <a:srgbClr val="000000"/>
                </a:solidFill>
              </a:rPr>
              <a:t/>
            </a:r>
            <a:br>
              <a:rPr lang="en-US" sz="1600" dirty="0" smtClean="0">
                <a:solidFill>
                  <a:srgbClr val="000000"/>
                </a:solidFill>
              </a:rPr>
            </a:br>
            <a:endParaRPr lang="en-US" sz="1600" dirty="0" smtClean="0">
              <a:solidFill>
                <a:srgbClr val="000000"/>
              </a:solidFill>
            </a:endParaRPr>
          </a:p>
        </p:txBody>
      </p:sp>
      <p:graphicFrame>
        <p:nvGraphicFramePr>
          <p:cNvPr id="580631" name="Group 23"/>
          <p:cNvGraphicFramePr>
            <a:graphicFrameLocks noGrp="1"/>
          </p:cNvGraphicFramePr>
          <p:nvPr/>
        </p:nvGraphicFramePr>
        <p:xfrm>
          <a:off x="228600" y="1223963"/>
          <a:ext cx="8610600" cy="5485110"/>
        </p:xfrm>
        <a:graphic>
          <a:graphicData uri="http://schemas.openxmlformats.org/drawingml/2006/table">
            <a:tbl>
              <a:tblPr/>
              <a:tblGrid>
                <a:gridCol w="937788"/>
                <a:gridCol w="7672812"/>
              </a:tblGrid>
              <a:tr h="471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FF0000"/>
                          </a:solidFill>
                          <a:effectLst/>
                          <a:latin typeface="Arial" pitchFamily="34" charset="0"/>
                          <a:cs typeface="Arial" pitchFamily="34" charset="0"/>
                        </a:rPr>
                        <a:t>Class</a:t>
                      </a:r>
                      <a:endParaRPr kumimoji="0" lang="en-US" sz="1600" b="1" i="0" u="none" strike="noStrike" cap="none" normalizeH="0" baseline="0" dirty="0" smtClean="0">
                        <a:ln>
                          <a:noFill/>
                        </a:ln>
                        <a:solidFill>
                          <a:srgbClr val="FF0000"/>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FF0000"/>
                          </a:solidFill>
                          <a:effectLst/>
                          <a:latin typeface="Arial" pitchFamily="34" charset="0"/>
                          <a:cs typeface="Arial" pitchFamily="34" charset="0"/>
                        </a:rPr>
                        <a:t>Definition</a:t>
                      </a:r>
                      <a:endParaRPr kumimoji="0" lang="en-US" sz="16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r h="22244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900" b="1" i="0" u="none" strike="noStrike" cap="none" normalizeH="0" baseline="0" smtClean="0">
                          <a:ln>
                            <a:noFill/>
                          </a:ln>
                          <a:solidFill>
                            <a:schemeClr val="tx1"/>
                          </a:solidFill>
                          <a:effectLst/>
                          <a:latin typeface="Arial" pitchFamily="34" charset="0"/>
                          <a:cs typeface="Arial" pitchFamily="34" charset="0"/>
                        </a:rPr>
                        <a:t>I (i)</a:t>
                      </a:r>
                      <a:endParaRPr kumimoji="0" lang="en-US" sz="1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1400" b="1" i="0" u="none" strike="noStrike" cap="none" normalizeH="0" baseline="0" dirty="0" smtClean="0">
                          <a:ln>
                            <a:noFill/>
                          </a:ln>
                          <a:solidFill>
                            <a:srgbClr val="C00000"/>
                          </a:solidFill>
                          <a:effectLst/>
                          <a:latin typeface="Arial" pitchFamily="34" charset="0"/>
                          <a:cs typeface="Arial" pitchFamily="34" charset="0"/>
                        </a:rPr>
                        <a:t>slight limitations </a:t>
                      </a:r>
                      <a:r>
                        <a:rPr kumimoji="0" lang="en-US" sz="1400" b="0" i="0" u="none" strike="noStrike" cap="none" normalizeH="0" baseline="0" dirty="0" smtClean="0">
                          <a:ln>
                            <a:noFill/>
                          </a:ln>
                          <a:solidFill>
                            <a:schemeClr val="tx1"/>
                          </a:solidFill>
                          <a:effectLst/>
                          <a:latin typeface="Arial" pitchFamily="34" charset="0"/>
                          <a:cs typeface="Arial" pitchFamily="34" charset="0"/>
                        </a:rPr>
                        <a:t>that restrict their use.  Are </a:t>
                      </a:r>
                      <a:r>
                        <a:rPr kumimoji="0" lang="en-US" sz="1400" b="1" i="0" u="none" strike="noStrike" cap="none" normalizeH="0" baseline="0" dirty="0" smtClean="0">
                          <a:ln>
                            <a:noFill/>
                          </a:ln>
                          <a:solidFill>
                            <a:srgbClr val="C00000"/>
                          </a:solidFill>
                          <a:effectLst/>
                          <a:latin typeface="Arial" pitchFamily="34" charset="0"/>
                          <a:cs typeface="Arial" pitchFamily="34" charset="0"/>
                        </a:rPr>
                        <a:t>suited to a wide range of plants </a:t>
                      </a:r>
                      <a:r>
                        <a:rPr kumimoji="0" lang="en-US" sz="1400" b="0" i="0" u="none" strike="noStrike" cap="none" normalizeH="0" baseline="0" dirty="0" smtClean="0">
                          <a:ln>
                            <a:noFill/>
                          </a:ln>
                          <a:solidFill>
                            <a:schemeClr val="tx1"/>
                          </a:solidFill>
                          <a:effectLst/>
                          <a:latin typeface="Arial" pitchFamily="34" charset="0"/>
                          <a:cs typeface="Arial" pitchFamily="34" charset="0"/>
                        </a:rPr>
                        <a:t>and may be used safely for cultivated crops, pasture, range, woodland, and wildlife.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The soils are </a:t>
                      </a:r>
                      <a:r>
                        <a:rPr kumimoji="0" lang="en-US" sz="1400" b="1" i="0" u="none" strike="noStrike" cap="none" normalizeH="0" baseline="0" dirty="0" smtClean="0">
                          <a:ln>
                            <a:noFill/>
                          </a:ln>
                          <a:solidFill>
                            <a:srgbClr val="C00000"/>
                          </a:solidFill>
                          <a:effectLst/>
                          <a:latin typeface="Arial" pitchFamily="34" charset="0"/>
                          <a:cs typeface="Arial" pitchFamily="34" charset="0"/>
                        </a:rPr>
                        <a:t>nearly level and erosion hazard (wind or water) is low</a:t>
                      </a:r>
                      <a:r>
                        <a:rPr kumimoji="0" lang="en-US" sz="1400" b="0" i="0" u="none" strike="noStrike" cap="none" normalizeH="0" baseline="0" dirty="0" smtClean="0">
                          <a:ln>
                            <a:noFill/>
                          </a:ln>
                          <a:solidFill>
                            <a:schemeClr val="tx1"/>
                          </a:solidFill>
                          <a:effectLst/>
                          <a:latin typeface="Arial" pitchFamily="34" charset="0"/>
                          <a:cs typeface="Arial" pitchFamily="34" charset="0"/>
                        </a:rPr>
                        <a:t>.  They are </a:t>
                      </a:r>
                      <a:r>
                        <a:rPr kumimoji="0" lang="en-US" sz="1400" b="1" i="0" u="none" strike="noStrike" cap="none" normalizeH="0" baseline="0" dirty="0" smtClean="0">
                          <a:ln>
                            <a:noFill/>
                          </a:ln>
                          <a:solidFill>
                            <a:srgbClr val="C00000"/>
                          </a:solidFill>
                          <a:effectLst/>
                          <a:latin typeface="Arial" pitchFamily="34" charset="0"/>
                          <a:cs typeface="Arial" pitchFamily="34" charset="0"/>
                        </a:rPr>
                        <a:t>deep, generally well drained, and easily worked. </a:t>
                      </a:r>
                      <a:r>
                        <a:rPr kumimoji="0" lang="en-US" sz="1400" b="0" i="0" u="none" strike="noStrike" cap="none" normalizeH="0" baseline="0" dirty="0" smtClean="0">
                          <a:ln>
                            <a:noFill/>
                          </a:ln>
                          <a:solidFill>
                            <a:schemeClr val="tx1"/>
                          </a:solidFill>
                          <a:effectLst/>
                          <a:latin typeface="Arial" pitchFamily="34" charset="0"/>
                          <a:cs typeface="Arial" pitchFamily="34" charset="0"/>
                        </a:rPr>
                        <a:t>They and are either fairly well supplied with plant nutrients or highly responsive to inputs of fertilizer.</a:t>
                      </a:r>
                      <a:r>
                        <a:rPr kumimoji="0" lang="en-US" sz="1400" b="0" i="0" u="none" strike="noStrike" cap="none" normalizeH="0" baseline="0" dirty="0" smtClean="0">
                          <a:ln>
                            <a:noFill/>
                          </a:ln>
                          <a:solidFill>
                            <a:srgbClr val="C00000"/>
                          </a:solidFill>
                          <a:effectLst/>
                          <a:latin typeface="Arial" pitchFamily="34"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cs typeface="Arial" pitchFamily="34" charset="0"/>
                        </a:rPr>
                        <a:t> are </a:t>
                      </a:r>
                      <a:r>
                        <a:rPr kumimoji="0" lang="en-US" sz="1400" b="1" i="0" u="none" strike="noStrike" cap="none" normalizeH="0" baseline="0" dirty="0" smtClean="0">
                          <a:ln>
                            <a:noFill/>
                          </a:ln>
                          <a:solidFill>
                            <a:srgbClr val="C00000"/>
                          </a:solidFill>
                          <a:effectLst/>
                          <a:latin typeface="Arial" pitchFamily="34" charset="0"/>
                          <a:cs typeface="Arial" pitchFamily="34" charset="0"/>
                        </a:rPr>
                        <a:t>productive and suited to intensive cropping</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In irrigated areas, soils may be placed in class I if the </a:t>
                      </a:r>
                      <a:r>
                        <a:rPr kumimoji="0" lang="en-US" sz="1400" b="1" i="0" u="none" strike="noStrike" cap="none" normalizeH="0" baseline="0" dirty="0" smtClean="0">
                          <a:ln>
                            <a:noFill/>
                          </a:ln>
                          <a:solidFill>
                            <a:srgbClr val="C00000"/>
                          </a:solidFill>
                          <a:effectLst/>
                          <a:latin typeface="Arial" pitchFamily="34" charset="0"/>
                          <a:cs typeface="Arial" pitchFamily="34" charset="0"/>
                        </a:rPr>
                        <a:t>limitation of the arid climate has been removed by relatively permanent irrigation works.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r h="2556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9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900" b="1" i="0" u="none" strike="noStrike" cap="none" normalizeH="0" baseline="0" smtClean="0">
                          <a:ln>
                            <a:noFill/>
                          </a:ln>
                          <a:solidFill>
                            <a:schemeClr val="tx1"/>
                          </a:solidFill>
                          <a:effectLst/>
                          <a:latin typeface="Arial" pitchFamily="34" charset="0"/>
                          <a:cs typeface="Arial" pitchFamily="34" charset="0"/>
                        </a:rPr>
                        <a:t>2 (ii)</a:t>
                      </a:r>
                      <a:endParaRPr kumimoji="0" lang="en-US" sz="1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1400" b="1" i="0" u="none" strike="noStrike" cap="none" normalizeH="0" baseline="0" dirty="0" smtClean="0">
                          <a:ln>
                            <a:noFill/>
                          </a:ln>
                          <a:solidFill>
                            <a:srgbClr val="C00000"/>
                          </a:solidFill>
                          <a:effectLst/>
                          <a:latin typeface="Arial" pitchFamily="34" charset="0"/>
                          <a:cs typeface="Arial" pitchFamily="34" charset="0"/>
                        </a:rPr>
                        <a:t>moderate limitations </a:t>
                      </a:r>
                      <a:r>
                        <a:rPr kumimoji="0" lang="en-US" sz="1400" b="0" i="0" u="none" strike="noStrike" cap="none" normalizeH="0" baseline="0" dirty="0" smtClean="0">
                          <a:ln>
                            <a:noFill/>
                          </a:ln>
                          <a:solidFill>
                            <a:schemeClr val="tx1"/>
                          </a:solidFill>
                          <a:effectLst/>
                          <a:latin typeface="Arial" pitchFamily="34" charset="0"/>
                          <a:cs typeface="Arial" pitchFamily="34" charset="0"/>
                        </a:rPr>
                        <a:t>that restrict the choice of plants or that require moderate conservation practices.  They </a:t>
                      </a:r>
                      <a:r>
                        <a:rPr kumimoji="0" lang="en-US" sz="1400" b="1" i="0" u="none" strike="noStrike" cap="none" normalizeH="0" baseline="0" dirty="0" smtClean="0">
                          <a:ln>
                            <a:noFill/>
                          </a:ln>
                          <a:solidFill>
                            <a:srgbClr val="C00000"/>
                          </a:solidFill>
                          <a:effectLst/>
                          <a:latin typeface="Arial" pitchFamily="34" charset="0"/>
                          <a:cs typeface="Arial" pitchFamily="34" charset="0"/>
                        </a:rPr>
                        <a:t>require careful soil management, including conservation practices</a:t>
                      </a:r>
                      <a:r>
                        <a:rPr kumimoji="0" lang="en-US" sz="1400" b="0" i="0" u="none" strike="noStrike" cap="none" normalizeH="0" baseline="0" dirty="0" smtClean="0">
                          <a:ln>
                            <a:noFill/>
                          </a:ln>
                          <a:solidFill>
                            <a:schemeClr val="tx1"/>
                          </a:solidFill>
                          <a:effectLst/>
                          <a:latin typeface="Arial" pitchFamily="34" charset="0"/>
                          <a:cs typeface="Arial" pitchFamily="34" charset="0"/>
                        </a:rPr>
                        <a:t>, to prevent deterioration or to improve air and water relations when the soils are cultivated. The limitations are few and the practices are easy to apply. </a:t>
                      </a: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The soils may be </a:t>
                      </a:r>
                      <a:r>
                        <a:rPr kumimoji="0" lang="en-US" sz="1400" b="1" i="0" u="none" strike="noStrike" cap="none" normalizeH="0" baseline="0" dirty="0" smtClean="0">
                          <a:ln>
                            <a:noFill/>
                          </a:ln>
                          <a:solidFill>
                            <a:srgbClr val="C00000"/>
                          </a:solidFill>
                          <a:effectLst/>
                          <a:latin typeface="Arial" pitchFamily="34" charset="0"/>
                          <a:cs typeface="Arial" pitchFamily="34" charset="0"/>
                        </a:rPr>
                        <a:t>used for cultivated crops, pasture, range, woodland, or wildlife food and cover.</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1" i="0" u="none" strike="noStrike" cap="none" normalizeH="0" baseline="0" dirty="0" smtClean="0">
                          <a:ln>
                            <a:noFill/>
                          </a:ln>
                          <a:solidFill>
                            <a:srgbClr val="FF0000"/>
                          </a:solidFill>
                          <a:effectLst/>
                          <a:latin typeface="Arial" pitchFamily="34" charset="0"/>
                          <a:cs typeface="Arial" pitchFamily="34" charset="0"/>
                        </a:rPr>
                        <a:t>Limitations of soils </a:t>
                      </a:r>
                      <a:r>
                        <a:rPr kumimoji="0" lang="en-US" sz="1400" b="0" i="0" u="none" strike="noStrike" cap="none" normalizeH="0" baseline="0" dirty="0" smtClean="0">
                          <a:ln>
                            <a:noFill/>
                          </a:ln>
                          <a:solidFill>
                            <a:schemeClr val="tx1"/>
                          </a:solidFill>
                          <a:effectLst/>
                          <a:latin typeface="Arial" pitchFamily="34" charset="0"/>
                          <a:cs typeface="Arial" pitchFamily="34" charset="0"/>
                        </a:rPr>
                        <a:t>in class II may include singly or in combination the effects of (1) gentle slopes, (2) moderate susceptibility to wind or water erosion or moderate adverse effects of past erosion, (3) less than ideal soil depth, (4) somewhat unfavorable soil structure and workability, (5) slight to moderate salinity or sodium easily corrected but likely to recur, (6) occasional damaging overflow, (7) wetness correctable by drainage but existing permanently as a moderate limitation, and (8) slight climatic limitations on soil use and management.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838200"/>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pPr algn="ctr">
              <a:lnSpc>
                <a:spcPct val="80000"/>
              </a:lnSpc>
              <a:defRPr/>
            </a:pPr>
            <a:r>
              <a:rPr lang="en-CA" sz="700">
                <a:solidFill>
                  <a:srgbClr val="000000"/>
                </a:solidFill>
                <a:latin typeface="Georgia" pitchFamily="18" charset="0"/>
              </a:rPr>
              <a:t/>
            </a:r>
            <a:br>
              <a:rPr lang="en-CA" sz="700">
                <a:solidFill>
                  <a:srgbClr val="000000"/>
                </a:solidFill>
                <a:latin typeface="Georgia" pitchFamily="18" charset="0"/>
              </a:rPr>
            </a:br>
            <a:r>
              <a:rPr lang="en-CA" sz="1400" b="1">
                <a:solidFill>
                  <a:srgbClr val="FF0000"/>
                </a:solidFill>
                <a:latin typeface="Georgia" pitchFamily="18" charset="0"/>
              </a:rPr>
              <a:t>Land Capability Classes </a:t>
            </a:r>
            <a:r>
              <a:rPr lang="en-CA" sz="1400" b="1">
                <a:solidFill>
                  <a:srgbClr val="000000"/>
                </a:solidFill>
                <a:latin typeface="Georgia" pitchFamily="18" charset="0"/>
              </a:rPr>
              <a:t/>
            </a:r>
            <a:br>
              <a:rPr lang="en-CA" sz="1400" b="1">
                <a:solidFill>
                  <a:srgbClr val="000000"/>
                </a:solidFill>
                <a:latin typeface="Georgia" pitchFamily="18" charset="0"/>
              </a:rPr>
            </a:br>
            <a:r>
              <a:rPr lang="en-CA" sz="1400">
                <a:solidFill>
                  <a:srgbClr val="000000"/>
                </a:solidFill>
                <a:latin typeface="Georgia" pitchFamily="18" charset="0"/>
              </a:rPr>
              <a:t>(</a:t>
            </a:r>
            <a:r>
              <a:rPr lang="en-US" sz="1400">
                <a:solidFill>
                  <a:srgbClr val="000000"/>
                </a:solidFill>
                <a:latin typeface="Georgia" pitchFamily="18" charset="0"/>
              </a:rPr>
              <a:t>the broadest groups, are designated by the numbers 1 through 8. The numbers indicate progressively greater limitations and narrower choices for practical use). </a:t>
            </a:r>
            <a:br>
              <a:rPr lang="en-US" sz="1400">
                <a:solidFill>
                  <a:srgbClr val="000000"/>
                </a:solidFill>
                <a:latin typeface="Georgia" pitchFamily="18" charset="0"/>
              </a:rPr>
            </a:br>
            <a:endParaRPr lang="en-US" sz="1400">
              <a:solidFill>
                <a:srgbClr val="000000"/>
              </a:solidFill>
              <a:latin typeface="Georgia" pitchFamily="18" charset="0"/>
            </a:endParaRPr>
          </a:p>
        </p:txBody>
      </p:sp>
      <p:graphicFrame>
        <p:nvGraphicFramePr>
          <p:cNvPr id="4" name="Table 3"/>
          <p:cNvGraphicFramePr>
            <a:graphicFrameLocks noGrp="1"/>
          </p:cNvGraphicFramePr>
          <p:nvPr/>
        </p:nvGraphicFramePr>
        <p:xfrm>
          <a:off x="228600" y="914400"/>
          <a:ext cx="8610600" cy="5882640"/>
        </p:xfrm>
        <a:graphic>
          <a:graphicData uri="http://schemas.openxmlformats.org/drawingml/2006/table">
            <a:tbl>
              <a:tblPr/>
              <a:tblGrid>
                <a:gridCol w="933512"/>
                <a:gridCol w="7677088"/>
              </a:tblGrid>
              <a:tr h="5486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3 </a:t>
                      </a:r>
                      <a:r>
                        <a:rPr kumimoji="0" lang="en-CA" sz="1600" b="1" i="0" u="none" strike="noStrike" cap="none" normalizeH="0" baseline="0" dirty="0" smtClean="0">
                          <a:ln>
                            <a:noFill/>
                          </a:ln>
                          <a:solidFill>
                            <a:schemeClr val="tx1"/>
                          </a:solidFill>
                          <a:effectLst/>
                          <a:latin typeface="Arial" pitchFamily="34" charset="0"/>
                          <a:cs typeface="Arial" pitchFamily="34" charset="0"/>
                        </a:rPr>
                        <a:t>(iii)</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2000" b="1" i="0" u="none" strike="noStrike" cap="none" normalizeH="0" baseline="0" dirty="0" smtClean="0">
                          <a:ln>
                            <a:noFill/>
                          </a:ln>
                          <a:solidFill>
                            <a:srgbClr val="C00000"/>
                          </a:solidFill>
                          <a:effectLst/>
                          <a:latin typeface="Arial" pitchFamily="34" charset="0"/>
                          <a:cs typeface="Arial" pitchFamily="34" charset="0"/>
                        </a:rPr>
                        <a:t>severe limitations </a:t>
                      </a:r>
                      <a:r>
                        <a:rPr kumimoji="0" lang="en-US" sz="2000" b="0" i="0" u="none" strike="noStrike" cap="none" normalizeH="0" baseline="0" dirty="0" smtClean="0">
                          <a:ln>
                            <a:noFill/>
                          </a:ln>
                          <a:solidFill>
                            <a:schemeClr val="tx1"/>
                          </a:solidFill>
                          <a:effectLst/>
                          <a:latin typeface="Arial" pitchFamily="34" charset="0"/>
                          <a:cs typeface="Arial" pitchFamily="34" charset="0"/>
                        </a:rPr>
                        <a:t>that restrict the choice of plants or that require special conservation practices, or both.</a:t>
                      </a:r>
                      <a:r>
                        <a:rPr kumimoji="0" lang="en-US" sz="2000" b="1"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Soils in class III have more restrictions than those in class II and when used for cultivated crops the conservation practices are usually more difficult to apply and to maintain. They may be used for cultivated crops, pasture, woodland, range, or wildlife food and cover.</a:t>
                      </a: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The limitations may result from the effects of one or more of the following: (1) Moderately steep slopes; (2) high susceptibility to water or wind erosion or severe adverse effects of past erosion; (3) frequent overflow accompanied by some crop damage; (4) very slow permeability of the subsoil; (5) wetness or some continuing water logging after drainage; (6) shallow depths to bedrock, hardpan,  clay pan that limit the rooting zone and the water storage; (7) low moisture-holding capacity; (8) low fertility not easily corrected; (9) moderate salinity or sodium; or (10) moderate climatic limitations.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0" y="0"/>
            <a:ext cx="8077200" cy="9144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4000" dirty="0" smtClean="0">
                <a:solidFill>
                  <a:srgbClr val="000000"/>
                </a:solidFill>
              </a:rPr>
              <a:t/>
            </a:r>
            <a:br>
              <a:rPr lang="en-CA" sz="4000" dirty="0" smtClean="0">
                <a:solidFill>
                  <a:srgbClr val="000000"/>
                </a:solidFill>
              </a:rPr>
            </a:br>
            <a:r>
              <a:rPr lang="en-CA" sz="1800" b="0" dirty="0" smtClean="0">
                <a:solidFill>
                  <a:srgbClr val="FF0000"/>
                </a:solidFill>
              </a:rPr>
              <a:t>Land Capability Classes </a:t>
            </a:r>
            <a:r>
              <a:rPr lang="en-CA" sz="1800" b="0" dirty="0" smtClean="0">
                <a:solidFill>
                  <a:srgbClr val="000000"/>
                </a:solidFill>
              </a:rPr>
              <a:t/>
            </a:r>
            <a:br>
              <a:rPr lang="en-CA" sz="1800" b="0" dirty="0" smtClean="0">
                <a:solidFill>
                  <a:srgbClr val="000000"/>
                </a:solidFill>
              </a:rPr>
            </a:br>
            <a:r>
              <a:rPr lang="en-CA" sz="1800" dirty="0" smtClean="0">
                <a:solidFill>
                  <a:srgbClr val="000000"/>
                </a:solidFill>
              </a:rPr>
              <a:t>(</a:t>
            </a:r>
            <a:r>
              <a:rPr lang="en-US" sz="1800" dirty="0" smtClean="0">
                <a:solidFill>
                  <a:srgbClr val="000000"/>
                </a:solidFill>
              </a:rPr>
              <a:t>the broadest groups, are designated by the numbers 1 through 8. The numbers indicate progressively greater limitations and narrower choices for practical use). </a:t>
            </a:r>
            <a:r>
              <a:rPr lang="en-US" sz="1400" dirty="0" smtClean="0">
                <a:solidFill>
                  <a:srgbClr val="000000"/>
                </a:solidFill>
              </a:rPr>
              <a:t/>
            </a:r>
            <a:br>
              <a:rPr lang="en-US" sz="1400" dirty="0" smtClean="0">
                <a:solidFill>
                  <a:srgbClr val="000000"/>
                </a:solidFill>
              </a:rPr>
            </a:br>
            <a:endParaRPr lang="en-US" sz="1400" dirty="0" smtClean="0">
              <a:solidFill>
                <a:srgbClr val="000000"/>
              </a:solidFill>
            </a:endParaRPr>
          </a:p>
        </p:txBody>
      </p:sp>
      <p:graphicFrame>
        <p:nvGraphicFramePr>
          <p:cNvPr id="584715" name="Group 11"/>
          <p:cNvGraphicFramePr>
            <a:graphicFrameLocks noGrp="1"/>
          </p:cNvGraphicFramePr>
          <p:nvPr/>
        </p:nvGraphicFramePr>
        <p:xfrm>
          <a:off x="228600" y="1066800"/>
          <a:ext cx="8610600" cy="5943600"/>
        </p:xfrm>
        <a:graphic>
          <a:graphicData uri="http://schemas.openxmlformats.org/drawingml/2006/table">
            <a:tbl>
              <a:tblPr/>
              <a:tblGrid>
                <a:gridCol w="933178"/>
                <a:gridCol w="7677422"/>
              </a:tblGrid>
              <a:tr h="5791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4 </a:t>
                      </a:r>
                      <a:r>
                        <a:rPr kumimoji="0" lang="en-CA" sz="1400" b="1" i="0" u="none" strike="noStrike" cap="none" normalizeH="0" baseline="0" dirty="0" smtClean="0">
                          <a:ln>
                            <a:noFill/>
                          </a:ln>
                          <a:solidFill>
                            <a:schemeClr val="tx1"/>
                          </a:solidFill>
                          <a:effectLst/>
                          <a:latin typeface="Arial" pitchFamily="34" charset="0"/>
                          <a:cs typeface="Arial" pitchFamily="34" charset="0"/>
                        </a:rPr>
                        <a:t>(iv)</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1600" b="1" i="0" u="none" strike="noStrike" cap="none" normalizeH="0" baseline="0" dirty="0" smtClean="0">
                          <a:ln>
                            <a:noFill/>
                          </a:ln>
                          <a:solidFill>
                            <a:srgbClr val="C00000"/>
                          </a:solidFill>
                          <a:effectLst/>
                          <a:latin typeface="Arial" pitchFamily="34" charset="0"/>
                          <a:cs typeface="Arial" pitchFamily="34" charset="0"/>
                        </a:rPr>
                        <a:t>very severe limitations </a:t>
                      </a:r>
                      <a:r>
                        <a:rPr kumimoji="0" lang="en-US" sz="1600" b="0" i="0" u="none" strike="noStrike" cap="none" normalizeH="0" baseline="0" dirty="0" smtClean="0">
                          <a:ln>
                            <a:noFill/>
                          </a:ln>
                          <a:solidFill>
                            <a:schemeClr val="tx1"/>
                          </a:solidFill>
                          <a:effectLst/>
                          <a:latin typeface="Arial" pitchFamily="34" charset="0"/>
                          <a:cs typeface="Arial" pitchFamily="34" charset="0"/>
                        </a:rPr>
                        <a:t>that restrict the choice of plants or that require very careful management, or both. The restrictions in use for soils in class IV are greater than those in class III and the choice of plants is more limited.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When these soils are cultivated, more careful management is required and conservation practices are more difficult to apply and maintain. Soils in class IV may be used for crops, pasture, woodland, range, or wildlife food and cover.</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in class IV may be well suited to only two or three of the common crops or the harvest produced may be low in relation to inputs over a long period of time. Use for cultivated crops is limited as a result of the effects of one or more permanent features such as (1) steep slopes, (2) severe susceptibility to water or wind erosion, (3) severe effects of past erosion, (4) shallow soils, (5) low moisture-holding capacity, (6) frequent overflows accompanied by severe crop damage, (7) excessive wetness with continuing hazard of water logging after drainage, (8) severe salinity or sodium, or (9) moderately adverse climate.</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Some soils in class IV are well suited to one or more of the special crops, such as fruits and ornamental trees and shrubs, but this suitability itself is not sufficient to place a soil in class IV.</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In </a:t>
                      </a:r>
                      <a:r>
                        <a:rPr kumimoji="0" lang="en-US" sz="1600" b="0" i="0" u="none" strike="noStrike" cap="none" normalizeH="0" baseline="0" dirty="0" err="1" smtClean="0">
                          <a:ln>
                            <a:noFill/>
                          </a:ln>
                          <a:solidFill>
                            <a:schemeClr val="tx1"/>
                          </a:solidFill>
                          <a:effectLst/>
                          <a:latin typeface="Arial" pitchFamily="34" charset="0"/>
                          <a:cs typeface="Arial" pitchFamily="34" charset="0"/>
                        </a:rPr>
                        <a:t>subhumid</a:t>
                      </a:r>
                      <a:r>
                        <a:rPr kumimoji="0" lang="en-US" sz="1600" b="0" i="0" u="none" strike="noStrike" cap="none" normalizeH="0" baseline="0" dirty="0" smtClean="0">
                          <a:ln>
                            <a:noFill/>
                          </a:ln>
                          <a:solidFill>
                            <a:schemeClr val="tx1"/>
                          </a:solidFill>
                          <a:effectLst/>
                          <a:latin typeface="Arial" pitchFamily="34" charset="0"/>
                          <a:cs typeface="Arial" pitchFamily="34" charset="0"/>
                        </a:rPr>
                        <a:t> and semiarid areas, soils in class IV may produce good yields of adapted cultivated crops during years of above average rainfall; low yields during years of average rainfall; and failures during years of below average rainfall.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7772400" cy="5755422"/>
          </a:xfrm>
          <a:prstGeom prst="rect">
            <a:avLst/>
          </a:prstGeom>
        </p:spPr>
        <p:txBody>
          <a:bodyPr wrap="square">
            <a:spAutoFit/>
          </a:bodyPr>
          <a:lstStyle/>
          <a:p>
            <a:pPr marL="273050" indent="-273050" eaLnBrk="1" hangingPunct="1">
              <a:buFont typeface="Arial" pitchFamily="34" charset="0"/>
              <a:buNone/>
              <a:defRPr/>
            </a:pPr>
            <a:r>
              <a:rPr lang="en-CA" sz="2400" b="1" dirty="0" smtClean="0">
                <a:solidFill>
                  <a:schemeClr val="tx2"/>
                </a:solidFill>
              </a:rPr>
              <a:t>Sustainable Land Management</a:t>
            </a:r>
            <a:endParaRPr lang="en-US" sz="2400" b="1" dirty="0" smtClean="0">
              <a:solidFill>
                <a:srgbClr val="C00000"/>
              </a:solidFill>
            </a:endParaRPr>
          </a:p>
          <a:p>
            <a:pPr marL="273050" indent="-273050" eaLnBrk="1" hangingPunct="1">
              <a:buFont typeface="Arial" pitchFamily="34" charset="0"/>
              <a:buNone/>
              <a:defRPr/>
            </a:pPr>
            <a:r>
              <a:rPr lang="en-US" sz="2400" b="1" dirty="0" smtClean="0">
                <a:solidFill>
                  <a:srgbClr val="C00000"/>
                </a:solidFill>
              </a:rPr>
              <a:t>Definition:</a:t>
            </a:r>
          </a:p>
          <a:p>
            <a:pPr marL="231775" indent="-231775" algn="just" eaLnBrk="1" hangingPunct="1">
              <a:defRPr/>
            </a:pPr>
            <a:r>
              <a:rPr lang="en-US" b="1" dirty="0" smtClean="0">
                <a:solidFill>
                  <a:srgbClr val="000000"/>
                </a:solidFill>
              </a:rPr>
              <a:t>“The use of land resources, including soils, water, animals and plants, for the production of goods to meet changing human needs, while simultaneously ensuring the long-term productive potential of these resources and the maintenance of their environmental functions” </a:t>
            </a:r>
            <a:r>
              <a:rPr lang="en-US" dirty="0" smtClean="0">
                <a:solidFill>
                  <a:srgbClr val="000000"/>
                </a:solidFill>
              </a:rPr>
              <a:t>(UN Earth Summit, 1992).</a:t>
            </a:r>
          </a:p>
          <a:p>
            <a:pPr marL="231775" indent="-231775" algn="just" eaLnBrk="1" hangingPunct="1">
              <a:buFont typeface="Wingdings" pitchFamily="2" charset="2"/>
              <a:buChar char="§"/>
              <a:defRPr/>
            </a:pPr>
            <a:r>
              <a:rPr lang="en-US" dirty="0" err="1" smtClean="0">
                <a:solidFill>
                  <a:srgbClr val="000000"/>
                </a:solidFill>
              </a:rPr>
              <a:t>TerrAfrica</a:t>
            </a:r>
            <a:r>
              <a:rPr lang="en-US" dirty="0" smtClean="0">
                <a:solidFill>
                  <a:srgbClr val="000000"/>
                </a:solidFill>
              </a:rPr>
              <a:t> (2005) has further defined sustainable land management as </a:t>
            </a:r>
            <a:r>
              <a:rPr lang="en-US" b="1" dirty="0" smtClean="0">
                <a:solidFill>
                  <a:srgbClr val="000000"/>
                </a:solidFill>
              </a:rPr>
              <a:t>“the adoption of land use systems that through appropriate management practices, enables land users to maximize the economic and social benefits from the land while maintaining or enhancing the ecological support functions of the land resources”</a:t>
            </a:r>
            <a:r>
              <a:rPr lang="en-US" dirty="0" smtClean="0">
                <a:solidFill>
                  <a:srgbClr val="000000"/>
                </a:solidFill>
              </a:rPr>
              <a:t>.</a:t>
            </a:r>
          </a:p>
          <a:p>
            <a:pPr marL="231775" indent="-231775" algn="just" eaLnBrk="1" hangingPunct="1">
              <a:buFont typeface="Wingdings" pitchFamily="2" charset="2"/>
              <a:buChar char="§"/>
              <a:defRPr/>
            </a:pPr>
            <a:r>
              <a:rPr lang="en-US" b="1" dirty="0" smtClean="0">
                <a:solidFill>
                  <a:srgbClr val="000000"/>
                </a:solidFill>
              </a:rPr>
              <a:t>Sustainable Land Management (SLM) is crucial to minimizing land degradation, rehabilitating degraded areas and ensuring the optimal use of land resources for the benefit of present and future generations.</a:t>
            </a:r>
          </a:p>
          <a:p>
            <a:pPr marL="231775" indent="-231775" algn="just" eaLnBrk="1" hangingPunct="1">
              <a:defRPr/>
            </a:pPr>
            <a:endParaRPr lang="en-US" b="1" dirty="0" smtClean="0">
              <a:solidFill>
                <a:srgbClr val="00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6769" name="Group 17"/>
          <p:cNvGraphicFramePr>
            <a:graphicFrameLocks noGrp="1"/>
          </p:cNvGraphicFramePr>
          <p:nvPr/>
        </p:nvGraphicFramePr>
        <p:xfrm>
          <a:off x="457200" y="914400"/>
          <a:ext cx="8153400" cy="5982653"/>
        </p:xfrm>
        <a:graphic>
          <a:graphicData uri="http://schemas.openxmlformats.org/drawingml/2006/table">
            <a:tbl>
              <a:tblPr/>
              <a:tblGrid>
                <a:gridCol w="611188"/>
                <a:gridCol w="7542212"/>
              </a:tblGrid>
              <a:tr h="2624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chemeClr val="tx1"/>
                          </a:solidFill>
                          <a:effectLst/>
                          <a:latin typeface="Arial" pitchFamily="34" charset="0"/>
                          <a:cs typeface="Arial" pitchFamily="34" charset="0"/>
                        </a:rPr>
                        <a:t>5(v)</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are </a:t>
                      </a:r>
                      <a:r>
                        <a:rPr kumimoji="0" lang="en-US" sz="1600" b="1" i="0" u="none" strike="noStrike" cap="none" normalizeH="0" baseline="0" dirty="0" smtClean="0">
                          <a:ln>
                            <a:noFill/>
                          </a:ln>
                          <a:solidFill>
                            <a:srgbClr val="C00000"/>
                          </a:solidFill>
                          <a:effectLst/>
                          <a:latin typeface="Arial" pitchFamily="34" charset="0"/>
                          <a:cs typeface="Arial" pitchFamily="34" charset="0"/>
                        </a:rPr>
                        <a:t>subject to little or no erosion but have other limitations, impractical to remove, that restrict their use mainly to pasture, rangeland, forestland, or wildlife habitat. </a:t>
                      </a: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endParaRPr kumimoji="0" lang="en-US" sz="1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in class V have limitations that restrict the kind of plants that can be grown and that prevent normal tillage of cultivated crops. They are nearly level but some are wet, are frequently overflowed by streams, are stony, have climatic limitations, or have some combination of these limitations.</a:t>
                      </a: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Examples of class V are (1) soils of the bottom lands subject to frequent overflow that prevents the normal production of cultivated crops, (2) nearly level soils with a growing season that prevents the normal production of cultivated crops, (3) level or nearly level stony or rocky soils, and (4) </a:t>
                      </a:r>
                      <a:r>
                        <a:rPr kumimoji="0" lang="en-US" sz="1600" b="0" i="0" u="none" strike="noStrike" cap="none" normalizeH="0" baseline="0" dirty="0" err="1" smtClean="0">
                          <a:ln>
                            <a:noFill/>
                          </a:ln>
                          <a:solidFill>
                            <a:schemeClr val="tx1"/>
                          </a:solidFill>
                          <a:effectLst/>
                          <a:latin typeface="Arial" pitchFamily="34" charset="0"/>
                          <a:cs typeface="Arial" pitchFamily="34" charset="0"/>
                        </a:rPr>
                        <a:t>ponded</a:t>
                      </a:r>
                      <a:r>
                        <a:rPr kumimoji="0" lang="en-US" sz="1600" b="0" i="0" u="none" strike="noStrike" cap="none" normalizeH="0" baseline="0" dirty="0" smtClean="0">
                          <a:ln>
                            <a:noFill/>
                          </a:ln>
                          <a:solidFill>
                            <a:schemeClr val="tx1"/>
                          </a:solidFill>
                          <a:effectLst/>
                          <a:latin typeface="Arial" pitchFamily="34" charset="0"/>
                          <a:cs typeface="Arial" pitchFamily="34" charset="0"/>
                        </a:rPr>
                        <a:t> areas where drainage for cultivated crops is not feasible but where soils arc suitable for grasses or trees.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r h="2538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chemeClr val="tx1"/>
                          </a:solidFill>
                          <a:effectLst/>
                          <a:latin typeface="Arial" pitchFamily="34" charset="0"/>
                          <a:cs typeface="Arial" pitchFamily="34" charset="0"/>
                        </a:rPr>
                        <a:t>6 (vi)</a:t>
                      </a:r>
                      <a:endParaRPr kumimoji="0" lang="en-US" sz="14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1400" b="1" i="0" u="none" strike="noStrike" cap="none" normalizeH="0" baseline="0" dirty="0" smtClean="0">
                          <a:ln>
                            <a:noFill/>
                          </a:ln>
                          <a:solidFill>
                            <a:srgbClr val="C00000"/>
                          </a:solidFill>
                          <a:effectLst/>
                          <a:latin typeface="Arial" pitchFamily="34" charset="0"/>
                          <a:cs typeface="Arial" pitchFamily="34" charset="0"/>
                        </a:rPr>
                        <a:t>severe limitations that make them generally unsuitable for cultivation and that restrict their use mainly to pasture, rangeland, forestland, or wildlife habitat.</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Physical conditions of soils placed in class VI are such that it is practical to apply range or pasture improvements, if needed, such as seeding, liming, fertilizing, and water control with contour furrows, drainage ditches, diversions, or water spreaders.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Soils in class VI have continuing limitations that cannot be corrected, such as (1) steep slope, (2) severe erosion hazard, (3) effects of past erosion, (4) stoniness, (5) shallow rooting zone, (6) excessive wetness or overflow, (7) low moisture capacity, (8) salinity or sodium, or (9) severe climate.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bl>
          </a:graphicData>
        </a:graphic>
      </p:graphicFrame>
      <p:sp>
        <p:nvSpPr>
          <p:cNvPr id="4" name="Title 1"/>
          <p:cNvSpPr>
            <a:spLocks noGrp="1"/>
          </p:cNvSpPr>
          <p:nvPr>
            <p:ph type="title" idx="4294967295"/>
          </p:nvPr>
        </p:nvSpPr>
        <p:spPr>
          <a:xfrm>
            <a:off x="0" y="152400"/>
            <a:ext cx="8153400" cy="8382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3100" smtClean="0">
                <a:solidFill>
                  <a:srgbClr val="000000"/>
                </a:solidFill>
              </a:rPr>
              <a:t/>
            </a:r>
            <a:br>
              <a:rPr lang="en-CA" sz="3100" smtClean="0">
                <a:solidFill>
                  <a:srgbClr val="000000"/>
                </a:solidFill>
              </a:rPr>
            </a:br>
            <a:r>
              <a:rPr lang="en-CA" sz="1400" b="0" smtClean="0">
                <a:solidFill>
                  <a:srgbClr val="FF0000"/>
                </a:solidFill>
              </a:rPr>
              <a:t>Land Capability Classes </a:t>
            </a:r>
            <a:r>
              <a:rPr lang="en-CA" sz="1400" b="0" smtClean="0">
                <a:solidFill>
                  <a:srgbClr val="000000"/>
                </a:solidFill>
              </a:rPr>
              <a:t/>
            </a:r>
            <a:br>
              <a:rPr lang="en-CA" sz="1400" b="0" smtClean="0">
                <a:solidFill>
                  <a:srgbClr val="000000"/>
                </a:solidFill>
              </a:rPr>
            </a:br>
            <a:r>
              <a:rPr lang="en-CA" sz="1400" smtClean="0">
                <a:solidFill>
                  <a:srgbClr val="000000"/>
                </a:solidFill>
              </a:rPr>
              <a:t>(</a:t>
            </a:r>
            <a:r>
              <a:rPr lang="en-US" sz="1400" smtClean="0">
                <a:solidFill>
                  <a:srgbClr val="000000"/>
                </a:solidFill>
              </a:rPr>
              <a:t>the broadest groups, are designated by the numbers 1 through 8. The numbers indicate progressively greater limitations and narrower choices for practical use). </a:t>
            </a:r>
            <a:br>
              <a:rPr lang="en-US" sz="1400" smtClean="0">
                <a:solidFill>
                  <a:srgbClr val="000000"/>
                </a:solidFill>
              </a:rPr>
            </a:br>
            <a:endParaRPr lang="en-US" sz="1400" smtClean="0">
              <a:solidFill>
                <a:srgbClr val="0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8818" name="Group 18"/>
          <p:cNvGraphicFramePr>
            <a:graphicFrameLocks noGrp="1"/>
          </p:cNvGraphicFramePr>
          <p:nvPr/>
        </p:nvGraphicFramePr>
        <p:xfrm>
          <a:off x="457200" y="1066800"/>
          <a:ext cx="8229600" cy="5775960"/>
        </p:xfrm>
        <a:graphic>
          <a:graphicData uri="http://schemas.openxmlformats.org/drawingml/2006/table">
            <a:tbl>
              <a:tblPr/>
              <a:tblGrid>
                <a:gridCol w="755351"/>
                <a:gridCol w="7474249"/>
              </a:tblGrid>
              <a:tr h="2139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chemeClr val="tx1"/>
                          </a:solidFill>
                          <a:effectLst/>
                          <a:latin typeface="Arial" pitchFamily="34" charset="0"/>
                          <a:cs typeface="Arial" pitchFamily="34" charset="0"/>
                        </a:rPr>
                        <a:t>7 (vii)</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have </a:t>
                      </a:r>
                      <a:r>
                        <a:rPr kumimoji="0" lang="en-US" sz="1600" b="1" i="0" u="none" strike="noStrike" cap="none" normalizeH="0" baseline="0" dirty="0" smtClean="0">
                          <a:ln>
                            <a:noFill/>
                          </a:ln>
                          <a:solidFill>
                            <a:srgbClr val="C00000"/>
                          </a:solidFill>
                          <a:effectLst/>
                          <a:latin typeface="Arial" pitchFamily="34" charset="0"/>
                          <a:cs typeface="Arial" pitchFamily="34" charset="0"/>
                        </a:rPr>
                        <a:t>very severe limitations that make them unsuitable for cultivation and that restrict their use mainly to grazing, forestland, or wildlife habitat.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7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Physical conditions of soils in class VII are such that it is impractical to apply such pasture or range improvements as seeding, liming, fertilizing, and water control with contour furrows, ditches, diversions, or water spreaders. Soil restrictions are more severe than those in class VI because of one or more continuing limitations that cannot be corrected, such as (1) very steep slopes, (2) erosion, (3) shallow soil, (4) stones, (5) wet soil, (6) salts or sodium, (7) unfavorable climate, or (8) other limitations that make them unsuited to common cultivated crops. They can be used safely for grazing or woodland or wildlife food and cover or for some combination of these under proper management.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r h="3021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chemeClr val="tx1"/>
                          </a:solidFill>
                          <a:effectLst/>
                          <a:latin typeface="Arial" pitchFamily="34" charset="0"/>
                          <a:cs typeface="Arial" pitchFamily="34" charset="0"/>
                        </a:rPr>
                        <a:t>8 (viii)</a:t>
                      </a:r>
                      <a:endParaRPr kumimoji="0" lang="en-US" sz="14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Soils and miscellaneous areas have limitations that preclude commercial plant production and that restrict their use to </a:t>
                      </a:r>
                      <a:r>
                        <a:rPr kumimoji="0" lang="en-US" sz="1600" b="1" i="0" u="none" strike="noStrike" cap="none" normalizeH="0" baseline="0" dirty="0" smtClean="0">
                          <a:ln>
                            <a:noFill/>
                          </a:ln>
                          <a:solidFill>
                            <a:srgbClr val="C00000"/>
                          </a:solidFill>
                          <a:effectLst/>
                          <a:latin typeface="Arial" pitchFamily="34" charset="0"/>
                          <a:cs typeface="Arial" pitchFamily="34" charset="0"/>
                        </a:rPr>
                        <a:t>recreational purposes, wildlife habitat, watershed, or esthetic purposes.</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9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400" b="1" i="0" u="none" strike="noStrike" cap="none" normalizeH="0" baseline="0" dirty="0" smtClean="0">
                          <a:ln>
                            <a:noFill/>
                          </a:ln>
                          <a:solidFill>
                            <a:srgbClr val="C00000"/>
                          </a:solidFill>
                          <a:effectLst/>
                          <a:latin typeface="Arial" pitchFamily="34"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cs typeface="Arial" pitchFamily="34" charset="0"/>
                        </a:rPr>
                        <a:t>Soils and landforms in class VIII cannot be expected to return significant on-site benefits from management for crops, grasses, or trees, although benefits from wildlife use, watershed protection, or recreation may be possible.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Limitations that cannot be corrected may result from the effects of one or more of the following: (1) Erosion or erosion hazard, (2) severe climate, (3) wet soil, (4) stones, (5) low moisture capacity, and (6) salinity or sodium.</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Badlands, rock outcrop, sandy beaches, </a:t>
                      </a:r>
                      <a:r>
                        <a:rPr kumimoji="0" lang="en-US" sz="1600" b="0" i="0" u="none" strike="noStrike" cap="none" normalizeH="0" baseline="0" dirty="0" err="1" smtClean="0">
                          <a:ln>
                            <a:noFill/>
                          </a:ln>
                          <a:solidFill>
                            <a:schemeClr val="tx1"/>
                          </a:solidFill>
                          <a:effectLst/>
                          <a:latin typeface="Arial" pitchFamily="34" charset="0"/>
                          <a:cs typeface="Arial" pitchFamily="34" charset="0"/>
                        </a:rPr>
                        <a:t>riverwash</a:t>
                      </a:r>
                      <a:r>
                        <a:rPr kumimoji="0" lang="en-US" sz="1600" b="0" i="0" u="none" strike="noStrike" cap="none" normalizeH="0" baseline="0" dirty="0" smtClean="0">
                          <a:ln>
                            <a:noFill/>
                          </a:ln>
                          <a:solidFill>
                            <a:schemeClr val="tx1"/>
                          </a:solidFill>
                          <a:effectLst/>
                          <a:latin typeface="Arial" pitchFamily="34" charset="0"/>
                          <a:cs typeface="Arial" pitchFamily="34" charset="0"/>
                        </a:rPr>
                        <a:t>, mine tailings, and other nearly barren lands are included in class VIII.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EDF"/>
                    </a:solidFill>
                  </a:tcPr>
                </a:tc>
              </a:tr>
            </a:tbl>
          </a:graphicData>
        </a:graphic>
      </p:graphicFrame>
      <p:sp>
        <p:nvSpPr>
          <p:cNvPr id="4" name="Title 1"/>
          <p:cNvSpPr>
            <a:spLocks noGrp="1"/>
          </p:cNvSpPr>
          <p:nvPr>
            <p:ph type="title" idx="4294967295"/>
          </p:nvPr>
        </p:nvSpPr>
        <p:spPr>
          <a:xfrm>
            <a:off x="0" y="0"/>
            <a:ext cx="8686800" cy="10668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1600" dirty="0" smtClean="0">
                <a:solidFill>
                  <a:srgbClr val="000000"/>
                </a:solidFill>
              </a:rPr>
              <a:t/>
            </a:r>
            <a:br>
              <a:rPr lang="en-CA" sz="1600" dirty="0" smtClean="0">
                <a:solidFill>
                  <a:srgbClr val="000000"/>
                </a:solidFill>
              </a:rPr>
            </a:br>
            <a:r>
              <a:rPr lang="en-CA" sz="2000" b="0" dirty="0" smtClean="0">
                <a:solidFill>
                  <a:srgbClr val="FF0000"/>
                </a:solidFill>
              </a:rPr>
              <a:t>Land Capability Classes </a:t>
            </a:r>
            <a:r>
              <a:rPr lang="en-CA" sz="1800" b="0" dirty="0" smtClean="0">
                <a:solidFill>
                  <a:srgbClr val="000000"/>
                </a:solidFill>
              </a:rPr>
              <a:t/>
            </a:r>
            <a:br>
              <a:rPr lang="en-CA" sz="1800" b="0" dirty="0" smtClean="0">
                <a:solidFill>
                  <a:srgbClr val="000000"/>
                </a:solidFill>
              </a:rPr>
            </a:br>
            <a:r>
              <a:rPr lang="en-CA" sz="1800" dirty="0" smtClean="0">
                <a:solidFill>
                  <a:srgbClr val="000000"/>
                </a:solidFill>
              </a:rPr>
              <a:t>(</a:t>
            </a:r>
            <a:r>
              <a:rPr lang="en-US" sz="1800" dirty="0" smtClean="0">
                <a:solidFill>
                  <a:srgbClr val="000000"/>
                </a:solidFill>
              </a:rPr>
              <a:t>the broadest groups, are designated by the numbers 1 through 8. The numbers indicate progressively greater limitations and narrower choices for practical use). </a:t>
            </a:r>
            <a:br>
              <a:rPr lang="en-US" sz="1800" dirty="0" smtClean="0">
                <a:solidFill>
                  <a:srgbClr val="000000"/>
                </a:solidFill>
              </a:rPr>
            </a:br>
            <a:endParaRPr lang="en-US" sz="1600" dirty="0" smtClean="0">
              <a:solidFill>
                <a:srgbClr val="0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152400" y="228600"/>
            <a:ext cx="7772400" cy="4572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2900" b="0" dirty="0" smtClean="0">
                <a:solidFill>
                  <a:srgbClr val="000000"/>
                </a:solidFill>
              </a:rPr>
              <a:t>Land Capability Classes, </a:t>
            </a:r>
            <a:r>
              <a:rPr lang="en-CA" sz="2900" b="0" dirty="0" err="1" smtClean="0">
                <a:solidFill>
                  <a:srgbClr val="000000"/>
                </a:solidFill>
              </a:rPr>
              <a:t>Ctd</a:t>
            </a:r>
            <a:r>
              <a:rPr lang="en-CA" sz="2900" b="0" dirty="0" smtClean="0">
                <a:solidFill>
                  <a:srgbClr val="000000"/>
                </a:solidFill>
              </a:rPr>
              <a:t>.</a:t>
            </a:r>
            <a:endParaRPr lang="en-US" sz="2900" b="0" dirty="0" smtClean="0">
              <a:solidFill>
                <a:srgbClr val="000000"/>
              </a:solidFill>
            </a:endParaRPr>
          </a:p>
        </p:txBody>
      </p:sp>
      <p:sp>
        <p:nvSpPr>
          <p:cNvPr id="7" name="Content Placeholder 2"/>
          <p:cNvSpPr txBox="1">
            <a:spLocks/>
          </p:cNvSpPr>
          <p:nvPr/>
        </p:nvSpPr>
        <p:spPr>
          <a:xfrm>
            <a:off x="228600" y="838200"/>
            <a:ext cx="8686800" cy="5791200"/>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p>
            <a:pPr marL="177800" indent="-177800" algn="just">
              <a:spcBef>
                <a:spcPct val="20000"/>
              </a:spcBef>
              <a:buFont typeface="Wingdings" pitchFamily="2" charset="2"/>
              <a:buChar char="§"/>
              <a:defRPr/>
            </a:pPr>
            <a:r>
              <a:rPr lang="en-US" b="1" i="1" dirty="0" smtClean="0">
                <a:solidFill>
                  <a:srgbClr val="000000"/>
                </a:solidFill>
                <a:latin typeface="Georgia" pitchFamily="18" charset="0"/>
              </a:rPr>
              <a:t>Capability </a:t>
            </a:r>
            <a:r>
              <a:rPr lang="en-US" b="1" i="1" dirty="0">
                <a:solidFill>
                  <a:srgbClr val="000000"/>
                </a:solidFill>
                <a:latin typeface="Georgia" pitchFamily="18" charset="0"/>
              </a:rPr>
              <a:t>subclasses</a:t>
            </a:r>
            <a:r>
              <a:rPr lang="en-US" b="1" dirty="0">
                <a:solidFill>
                  <a:srgbClr val="000000"/>
                </a:solidFill>
                <a:latin typeface="Georgia" pitchFamily="18" charset="0"/>
              </a:rPr>
              <a:t> </a:t>
            </a:r>
            <a:r>
              <a:rPr lang="en-US" dirty="0">
                <a:solidFill>
                  <a:srgbClr val="000000"/>
                </a:solidFill>
                <a:latin typeface="Georgia" pitchFamily="18" charset="0"/>
              </a:rPr>
              <a:t>are soil groups within one class. Capability subclass is the second category in the land capability classification system. C</a:t>
            </a:r>
            <a:r>
              <a:rPr lang="en-US" dirty="0">
                <a:solidFill>
                  <a:srgbClr val="FF0000"/>
                </a:solidFill>
                <a:latin typeface="Georgia" pitchFamily="18" charset="0"/>
              </a:rPr>
              <a:t>lass codes e, w, s, and c </a:t>
            </a:r>
            <a:r>
              <a:rPr lang="en-US" dirty="0">
                <a:solidFill>
                  <a:srgbClr val="000000"/>
                </a:solidFill>
                <a:latin typeface="Georgia" pitchFamily="18" charset="0"/>
              </a:rPr>
              <a:t>are used for land capability subclasses. They are designated by adding a small letter, </a:t>
            </a:r>
            <a:r>
              <a:rPr lang="en-US" i="1" dirty="0">
                <a:solidFill>
                  <a:srgbClr val="000000"/>
                </a:solidFill>
                <a:latin typeface="Georgia" pitchFamily="18" charset="0"/>
              </a:rPr>
              <a:t>e, w, s,</a:t>
            </a:r>
            <a:r>
              <a:rPr lang="en-US" dirty="0">
                <a:solidFill>
                  <a:srgbClr val="000000"/>
                </a:solidFill>
                <a:latin typeface="Georgia" pitchFamily="18" charset="0"/>
              </a:rPr>
              <a:t> or </a:t>
            </a:r>
            <a:r>
              <a:rPr lang="en-US" i="1" dirty="0">
                <a:solidFill>
                  <a:srgbClr val="000000"/>
                </a:solidFill>
                <a:latin typeface="Georgia" pitchFamily="18" charset="0"/>
              </a:rPr>
              <a:t>c,</a:t>
            </a:r>
            <a:r>
              <a:rPr lang="en-US" dirty="0">
                <a:solidFill>
                  <a:srgbClr val="000000"/>
                </a:solidFill>
                <a:latin typeface="Georgia" pitchFamily="18" charset="0"/>
              </a:rPr>
              <a:t> to the class numeral. </a:t>
            </a:r>
          </a:p>
          <a:p>
            <a:pPr marL="177800" indent="-177800" algn="just">
              <a:lnSpc>
                <a:spcPct val="80000"/>
              </a:lnSpc>
              <a:spcBef>
                <a:spcPct val="20000"/>
              </a:spcBef>
              <a:buFont typeface="Arial" pitchFamily="34" charset="0"/>
              <a:buChar char="•"/>
              <a:defRPr/>
            </a:pPr>
            <a:endParaRPr lang="en-US" sz="1000" dirty="0">
              <a:solidFill>
                <a:srgbClr val="000000"/>
              </a:solidFill>
              <a:latin typeface="Georgia" pitchFamily="18" charset="0"/>
            </a:endParaRPr>
          </a:p>
          <a:p>
            <a:pPr marL="177800" indent="-177800" algn="just">
              <a:spcBef>
                <a:spcPct val="20000"/>
              </a:spcBef>
              <a:buFont typeface="Arial" pitchFamily="34" charset="0"/>
              <a:buChar char="•"/>
              <a:defRPr/>
            </a:pPr>
            <a:r>
              <a:rPr lang="en-US" b="1" i="1" dirty="0">
                <a:solidFill>
                  <a:srgbClr val="FF0000"/>
                </a:solidFill>
                <a:latin typeface="Georgia" pitchFamily="18" charset="0"/>
              </a:rPr>
              <a:t>Subclass e</a:t>
            </a:r>
            <a:r>
              <a:rPr lang="en-US" b="1" dirty="0">
                <a:solidFill>
                  <a:srgbClr val="FF0000"/>
                </a:solidFill>
                <a:latin typeface="Georgia" pitchFamily="18" charset="0"/>
              </a:rPr>
              <a:t> </a:t>
            </a:r>
            <a:r>
              <a:rPr lang="en-US" dirty="0">
                <a:solidFill>
                  <a:srgbClr val="000000"/>
                </a:solidFill>
                <a:latin typeface="Georgia" pitchFamily="18" charset="0"/>
              </a:rPr>
              <a:t>is made up of soils for which the susceptibility to </a:t>
            </a:r>
            <a:r>
              <a:rPr lang="en-US" b="1" dirty="0">
                <a:solidFill>
                  <a:srgbClr val="FF0000"/>
                </a:solidFill>
                <a:latin typeface="Georgia" pitchFamily="18" charset="0"/>
              </a:rPr>
              <a:t>erosion</a:t>
            </a:r>
            <a:r>
              <a:rPr lang="en-US" dirty="0">
                <a:solidFill>
                  <a:srgbClr val="000000"/>
                </a:solidFill>
                <a:latin typeface="Georgia" pitchFamily="18" charset="0"/>
              </a:rPr>
              <a:t> is the dominant problem or hazard affecting their use. Erosion susceptibility and past erosion damage are the major soil factors that affect soils in this subclass. </a:t>
            </a:r>
          </a:p>
          <a:p>
            <a:pPr marL="177800" indent="-177800" algn="just">
              <a:lnSpc>
                <a:spcPct val="80000"/>
              </a:lnSpc>
              <a:spcBef>
                <a:spcPct val="20000"/>
              </a:spcBef>
              <a:buFont typeface="Arial" pitchFamily="34" charset="0"/>
              <a:buChar char="•"/>
              <a:defRPr/>
            </a:pPr>
            <a:endParaRPr lang="en-US" sz="800" dirty="0">
              <a:solidFill>
                <a:srgbClr val="000000"/>
              </a:solidFill>
              <a:latin typeface="Georgia" pitchFamily="18" charset="0"/>
            </a:endParaRPr>
          </a:p>
          <a:p>
            <a:pPr marL="177800" indent="-177800" algn="just">
              <a:spcBef>
                <a:spcPct val="20000"/>
              </a:spcBef>
              <a:buFont typeface="Arial" pitchFamily="34" charset="0"/>
              <a:buChar char="•"/>
              <a:defRPr/>
            </a:pPr>
            <a:r>
              <a:rPr lang="en-US" b="1" i="1" dirty="0">
                <a:solidFill>
                  <a:srgbClr val="FF0000"/>
                </a:solidFill>
                <a:latin typeface="Georgia" pitchFamily="18" charset="0"/>
              </a:rPr>
              <a:t>Subclass w</a:t>
            </a:r>
            <a:r>
              <a:rPr lang="en-US" b="1" dirty="0">
                <a:solidFill>
                  <a:srgbClr val="FF0000"/>
                </a:solidFill>
                <a:latin typeface="Georgia" pitchFamily="18" charset="0"/>
              </a:rPr>
              <a:t> </a:t>
            </a:r>
            <a:r>
              <a:rPr lang="en-US" dirty="0">
                <a:solidFill>
                  <a:srgbClr val="000000"/>
                </a:solidFill>
                <a:latin typeface="Georgia" pitchFamily="18" charset="0"/>
              </a:rPr>
              <a:t>is made up of soils for which </a:t>
            </a:r>
            <a:r>
              <a:rPr lang="en-US" b="1" dirty="0">
                <a:solidFill>
                  <a:srgbClr val="FF0000"/>
                </a:solidFill>
                <a:latin typeface="Georgia" pitchFamily="18" charset="0"/>
              </a:rPr>
              <a:t>excess water </a:t>
            </a:r>
            <a:r>
              <a:rPr lang="en-US" dirty="0">
                <a:solidFill>
                  <a:srgbClr val="000000"/>
                </a:solidFill>
                <a:latin typeface="Georgia" pitchFamily="18" charset="0"/>
              </a:rPr>
              <a:t>is the dominant hazard or limitation affecting their use. Poor soil drainage, wetness, a high water table, and overflow are the factors that affect soils in this subclass</a:t>
            </a:r>
            <a:r>
              <a:rPr lang="en-US" b="1" dirty="0">
                <a:solidFill>
                  <a:srgbClr val="000000"/>
                </a:solidFill>
                <a:latin typeface="Georgia" pitchFamily="18" charset="0"/>
              </a:rPr>
              <a:t>.</a:t>
            </a:r>
            <a:r>
              <a:rPr lang="en-US" dirty="0">
                <a:solidFill>
                  <a:srgbClr val="000000"/>
                </a:solidFill>
                <a:latin typeface="Georgia" pitchFamily="18" charset="0"/>
              </a:rPr>
              <a:t> </a:t>
            </a:r>
          </a:p>
          <a:p>
            <a:pPr marL="177800" indent="-177800" algn="just">
              <a:lnSpc>
                <a:spcPct val="80000"/>
              </a:lnSpc>
              <a:spcBef>
                <a:spcPct val="20000"/>
              </a:spcBef>
              <a:buFont typeface="Arial" pitchFamily="34" charset="0"/>
              <a:buNone/>
              <a:defRPr/>
            </a:pPr>
            <a:endParaRPr lang="en-US" sz="1100" dirty="0">
              <a:solidFill>
                <a:srgbClr val="000000"/>
              </a:solidFill>
              <a:latin typeface="Georgia" pitchFamily="18" charset="0"/>
            </a:endParaRPr>
          </a:p>
          <a:p>
            <a:pPr marL="177800" indent="-177800" algn="just">
              <a:spcBef>
                <a:spcPct val="20000"/>
              </a:spcBef>
              <a:buFont typeface="Arial" pitchFamily="34" charset="0"/>
              <a:buChar char="•"/>
              <a:defRPr/>
            </a:pPr>
            <a:r>
              <a:rPr lang="en-US" b="1" i="1" dirty="0">
                <a:solidFill>
                  <a:srgbClr val="FF0000"/>
                </a:solidFill>
                <a:latin typeface="Georgia" pitchFamily="18" charset="0"/>
              </a:rPr>
              <a:t>Subclass s</a:t>
            </a:r>
            <a:r>
              <a:rPr lang="en-US" b="1" dirty="0">
                <a:solidFill>
                  <a:srgbClr val="FF0000"/>
                </a:solidFill>
                <a:latin typeface="Georgia" pitchFamily="18" charset="0"/>
              </a:rPr>
              <a:t> </a:t>
            </a:r>
            <a:r>
              <a:rPr lang="en-US" dirty="0">
                <a:solidFill>
                  <a:srgbClr val="000000"/>
                </a:solidFill>
                <a:latin typeface="Georgia" pitchFamily="18" charset="0"/>
              </a:rPr>
              <a:t>is made up of soils that have </a:t>
            </a:r>
            <a:r>
              <a:rPr lang="en-US" b="1" dirty="0">
                <a:solidFill>
                  <a:srgbClr val="FF0000"/>
                </a:solidFill>
                <a:latin typeface="Georgia" pitchFamily="18" charset="0"/>
              </a:rPr>
              <a:t>soil limitations </a:t>
            </a:r>
            <a:r>
              <a:rPr lang="en-US" dirty="0">
                <a:solidFill>
                  <a:srgbClr val="000000"/>
                </a:solidFill>
                <a:latin typeface="Georgia" pitchFamily="18" charset="0"/>
              </a:rPr>
              <a:t>within the rooting zone, such as </a:t>
            </a:r>
            <a:r>
              <a:rPr lang="en-US" b="1" dirty="0">
                <a:solidFill>
                  <a:srgbClr val="FF0000"/>
                </a:solidFill>
                <a:latin typeface="Georgia" pitchFamily="18" charset="0"/>
              </a:rPr>
              <a:t>shallowness</a:t>
            </a:r>
            <a:r>
              <a:rPr lang="en-US" dirty="0">
                <a:solidFill>
                  <a:srgbClr val="000000"/>
                </a:solidFill>
                <a:latin typeface="Georgia" pitchFamily="18" charset="0"/>
              </a:rPr>
              <a:t> of the rooting zone, stones, </a:t>
            </a:r>
            <a:r>
              <a:rPr lang="en-US" b="1" dirty="0">
                <a:solidFill>
                  <a:srgbClr val="FF0000"/>
                </a:solidFill>
                <a:latin typeface="Georgia" pitchFamily="18" charset="0"/>
              </a:rPr>
              <a:t>low moisture-holding capacity, low fertility that is difficult to correct, and </a:t>
            </a:r>
            <a:r>
              <a:rPr lang="en-US" sz="1800" b="1" dirty="0">
                <a:solidFill>
                  <a:srgbClr val="FF0000"/>
                </a:solidFill>
                <a:latin typeface="Georgia" pitchFamily="18" charset="0"/>
              </a:rPr>
              <a:t>salinity or sodium content. </a:t>
            </a:r>
          </a:p>
          <a:p>
            <a:pPr marL="342900" indent="-342900" algn="just">
              <a:lnSpc>
                <a:spcPct val="80000"/>
              </a:lnSpc>
              <a:spcBef>
                <a:spcPct val="20000"/>
              </a:spcBef>
              <a:buFont typeface="Arial" pitchFamily="34" charset="0"/>
              <a:buChar char="•"/>
              <a:defRPr/>
            </a:pPr>
            <a:endParaRPr lang="en-US" sz="1600" dirty="0">
              <a:solidFill>
                <a:srgbClr val="000000"/>
              </a:solidFill>
              <a:latin typeface="Georgia" pitchFamily="18" charset="0"/>
            </a:endParaRPr>
          </a:p>
          <a:p>
            <a:pPr marL="342900" indent="-342900">
              <a:lnSpc>
                <a:spcPct val="80000"/>
              </a:lnSpc>
              <a:spcBef>
                <a:spcPct val="20000"/>
              </a:spcBef>
              <a:buFont typeface="Arial" pitchFamily="34" charset="0"/>
              <a:buChar char="•"/>
              <a:defRPr/>
            </a:pPr>
            <a:endParaRPr lang="en-US" sz="1600" b="1" dirty="0">
              <a:solidFill>
                <a:srgbClr val="FF0000"/>
              </a:solidFill>
              <a:latin typeface="Georgia"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0" y="228600"/>
            <a:ext cx="9144000" cy="5334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2900" b="0" dirty="0" smtClean="0">
                <a:solidFill>
                  <a:srgbClr val="000000"/>
                </a:solidFill>
              </a:rPr>
              <a:t>Land Capability Classes, </a:t>
            </a:r>
            <a:r>
              <a:rPr lang="en-CA" sz="2900" b="0" dirty="0" err="1" smtClean="0">
                <a:solidFill>
                  <a:srgbClr val="000000"/>
                </a:solidFill>
              </a:rPr>
              <a:t>Ctd</a:t>
            </a:r>
            <a:r>
              <a:rPr lang="en-CA" sz="2900" b="0" dirty="0" smtClean="0">
                <a:solidFill>
                  <a:srgbClr val="000000"/>
                </a:solidFill>
              </a:rPr>
              <a:t>.</a:t>
            </a:r>
            <a:endParaRPr lang="en-US" sz="2900" b="0" dirty="0" smtClean="0">
              <a:solidFill>
                <a:srgbClr val="000000"/>
              </a:solidFill>
            </a:endParaRPr>
          </a:p>
        </p:txBody>
      </p:sp>
      <p:sp>
        <p:nvSpPr>
          <p:cNvPr id="7" name="Content Placeholder 2"/>
          <p:cNvSpPr txBox="1">
            <a:spLocks/>
          </p:cNvSpPr>
          <p:nvPr/>
        </p:nvSpPr>
        <p:spPr>
          <a:xfrm>
            <a:off x="228600" y="838200"/>
            <a:ext cx="8686800" cy="5791200"/>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p>
            <a:pPr marL="177800" indent="-177800" algn="just">
              <a:spcBef>
                <a:spcPct val="20000"/>
              </a:spcBef>
              <a:buFont typeface="Arial" pitchFamily="34" charset="0"/>
              <a:buChar char="•"/>
              <a:defRPr/>
            </a:pPr>
            <a:r>
              <a:rPr lang="en-US" sz="2400" b="1" i="1" dirty="0">
                <a:solidFill>
                  <a:srgbClr val="FF0000"/>
                </a:solidFill>
                <a:latin typeface="Georgia" pitchFamily="18" charset="0"/>
              </a:rPr>
              <a:t>Subclass c</a:t>
            </a:r>
            <a:r>
              <a:rPr lang="en-US" sz="2400" b="1" dirty="0">
                <a:solidFill>
                  <a:srgbClr val="FF0000"/>
                </a:solidFill>
                <a:latin typeface="Georgia" pitchFamily="18" charset="0"/>
              </a:rPr>
              <a:t> </a:t>
            </a:r>
            <a:r>
              <a:rPr lang="en-US" sz="2400" dirty="0">
                <a:solidFill>
                  <a:srgbClr val="000000"/>
                </a:solidFill>
                <a:latin typeface="Georgia" pitchFamily="18" charset="0"/>
              </a:rPr>
              <a:t>is made up of soils for which the </a:t>
            </a:r>
            <a:r>
              <a:rPr lang="en-US" sz="2400" b="1" dirty="0">
                <a:solidFill>
                  <a:srgbClr val="FF0000"/>
                </a:solidFill>
                <a:latin typeface="Georgia" pitchFamily="18" charset="0"/>
              </a:rPr>
              <a:t>climate </a:t>
            </a:r>
            <a:r>
              <a:rPr lang="en-US" sz="2400" dirty="0">
                <a:solidFill>
                  <a:srgbClr val="000000"/>
                </a:solidFill>
                <a:latin typeface="Georgia" pitchFamily="18" charset="0"/>
              </a:rPr>
              <a:t>(the temperature or lack of moisture) is the </a:t>
            </a:r>
            <a:r>
              <a:rPr lang="en-US" sz="2400" b="1" dirty="0">
                <a:solidFill>
                  <a:srgbClr val="FF0000"/>
                </a:solidFill>
                <a:latin typeface="Georgia" pitchFamily="18" charset="0"/>
              </a:rPr>
              <a:t>major hazard or limitation affecting their use. </a:t>
            </a:r>
          </a:p>
          <a:p>
            <a:pPr marL="177800" indent="-177800" algn="just">
              <a:spcBef>
                <a:spcPct val="20000"/>
              </a:spcBef>
              <a:buFont typeface="Arial" pitchFamily="34" charset="0"/>
              <a:buNone/>
              <a:defRPr/>
            </a:pPr>
            <a:endParaRPr lang="en-US" sz="1050" dirty="0">
              <a:solidFill>
                <a:srgbClr val="000000"/>
              </a:solidFill>
              <a:latin typeface="Georgia" pitchFamily="18" charset="0"/>
            </a:endParaRPr>
          </a:p>
          <a:p>
            <a:pPr marL="177800" indent="-177800" algn="just">
              <a:spcBef>
                <a:spcPct val="20000"/>
              </a:spcBef>
              <a:buFont typeface="Arial" pitchFamily="34" charset="0"/>
              <a:buChar char="•"/>
              <a:defRPr/>
            </a:pPr>
            <a:r>
              <a:rPr lang="en-US" sz="2400" dirty="0">
                <a:solidFill>
                  <a:srgbClr val="000000"/>
                </a:solidFill>
                <a:latin typeface="Georgia" pitchFamily="18" charset="0"/>
              </a:rPr>
              <a:t>In </a:t>
            </a:r>
            <a:r>
              <a:rPr lang="en-US" sz="2400" b="1" dirty="0">
                <a:solidFill>
                  <a:srgbClr val="000000"/>
                </a:solidFill>
                <a:latin typeface="Georgia" pitchFamily="18" charset="0"/>
              </a:rPr>
              <a:t>class 1 </a:t>
            </a:r>
            <a:r>
              <a:rPr lang="en-US" sz="2400" dirty="0">
                <a:solidFill>
                  <a:srgbClr val="000000"/>
                </a:solidFill>
                <a:latin typeface="Georgia" pitchFamily="18" charset="0"/>
              </a:rPr>
              <a:t>there are </a:t>
            </a:r>
            <a:r>
              <a:rPr lang="en-US" sz="2400" dirty="0">
                <a:solidFill>
                  <a:srgbClr val="FF0000"/>
                </a:solidFill>
                <a:latin typeface="Georgia" pitchFamily="18" charset="0"/>
              </a:rPr>
              <a:t>no subclasses </a:t>
            </a:r>
            <a:r>
              <a:rPr lang="en-US" sz="2400" dirty="0">
                <a:solidFill>
                  <a:srgbClr val="000000"/>
                </a:solidFill>
                <a:latin typeface="Georgia" pitchFamily="18" charset="0"/>
              </a:rPr>
              <a:t>because the soils of this class have few limitations. For example, </a:t>
            </a:r>
            <a:r>
              <a:rPr lang="en-US" sz="2400" b="1" dirty="0">
                <a:solidFill>
                  <a:srgbClr val="FF0000"/>
                </a:solidFill>
                <a:latin typeface="Georgia" pitchFamily="18" charset="0"/>
              </a:rPr>
              <a:t>Class 5 </a:t>
            </a:r>
            <a:r>
              <a:rPr lang="en-US" sz="2400" dirty="0">
                <a:solidFill>
                  <a:srgbClr val="000000"/>
                </a:solidFill>
                <a:latin typeface="Georgia" pitchFamily="18" charset="0"/>
              </a:rPr>
              <a:t>contains only the subclasses indicated by </a:t>
            </a:r>
            <a:r>
              <a:rPr lang="en-US" sz="2400" b="1" i="1" dirty="0">
                <a:solidFill>
                  <a:srgbClr val="FF0000"/>
                </a:solidFill>
                <a:latin typeface="Georgia" pitchFamily="18" charset="0"/>
              </a:rPr>
              <a:t>w, s,</a:t>
            </a:r>
            <a:r>
              <a:rPr lang="en-US" sz="2400" b="1" dirty="0">
                <a:solidFill>
                  <a:srgbClr val="FF0000"/>
                </a:solidFill>
                <a:latin typeface="Georgia" pitchFamily="18" charset="0"/>
              </a:rPr>
              <a:t> or </a:t>
            </a:r>
            <a:r>
              <a:rPr lang="en-US" sz="2400" b="1" i="1" dirty="0">
                <a:solidFill>
                  <a:srgbClr val="FF0000"/>
                </a:solidFill>
                <a:latin typeface="Georgia" pitchFamily="18" charset="0"/>
              </a:rPr>
              <a:t>c</a:t>
            </a:r>
            <a:r>
              <a:rPr lang="en-US" sz="2400" b="1" dirty="0">
                <a:solidFill>
                  <a:srgbClr val="FF0000"/>
                </a:solidFill>
                <a:latin typeface="Georgia" pitchFamily="18" charset="0"/>
              </a:rPr>
              <a:t> </a:t>
            </a:r>
            <a:r>
              <a:rPr lang="en-US" sz="2400" dirty="0">
                <a:solidFill>
                  <a:srgbClr val="000000"/>
                </a:solidFill>
                <a:latin typeface="Georgia" pitchFamily="18" charset="0"/>
              </a:rPr>
              <a:t>because the soils in class 5 are subject to little or no erosion. They have other limitations that restrict their use to pasture, rangeland, forestland, wildlife habitat, or recreation.</a:t>
            </a:r>
          </a:p>
          <a:p>
            <a:pPr marL="177800" indent="-177800" algn="just">
              <a:spcBef>
                <a:spcPct val="20000"/>
              </a:spcBef>
              <a:buFont typeface="Arial" pitchFamily="34" charset="0"/>
              <a:buNone/>
              <a:defRPr/>
            </a:pPr>
            <a:endParaRPr lang="en-US" sz="1050" dirty="0">
              <a:solidFill>
                <a:srgbClr val="000000"/>
              </a:solidFill>
              <a:latin typeface="Georgia" pitchFamily="18" charset="0"/>
            </a:endParaRPr>
          </a:p>
          <a:p>
            <a:pPr marL="177800" indent="-177800" algn="just">
              <a:spcBef>
                <a:spcPct val="20000"/>
              </a:spcBef>
              <a:buFont typeface="Arial" pitchFamily="34" charset="0"/>
              <a:buChar char="•"/>
              <a:defRPr/>
            </a:pPr>
            <a:r>
              <a:rPr lang="en-US" b="1" i="1" dirty="0">
                <a:solidFill>
                  <a:srgbClr val="000000"/>
                </a:solidFill>
                <a:latin typeface="Georgia" pitchFamily="18" charset="0"/>
              </a:rPr>
              <a:t>Capability units</a:t>
            </a:r>
            <a:r>
              <a:rPr lang="en-US" b="1" dirty="0">
                <a:solidFill>
                  <a:srgbClr val="000000"/>
                </a:solidFill>
                <a:latin typeface="Georgia" pitchFamily="18" charset="0"/>
              </a:rPr>
              <a:t> </a:t>
            </a:r>
            <a:r>
              <a:rPr lang="en-US" dirty="0">
                <a:solidFill>
                  <a:srgbClr val="000000"/>
                </a:solidFill>
                <a:latin typeface="Georgia" pitchFamily="18" charset="0"/>
              </a:rPr>
              <a:t>are soil groups within a subclass. The soils in a capability unit are enough alike to be suited to the same crops and pasture plants, to require similar management, and to have similar productivity. Capability units are generally designated by adding an </a:t>
            </a:r>
            <a:r>
              <a:rPr lang="en-US" b="1" dirty="0">
                <a:solidFill>
                  <a:srgbClr val="FF0000"/>
                </a:solidFill>
                <a:latin typeface="Georgia" pitchFamily="18" charset="0"/>
              </a:rPr>
              <a:t>Arabic numeral to </a:t>
            </a:r>
            <a:r>
              <a:rPr lang="en-US" dirty="0">
                <a:solidFill>
                  <a:srgbClr val="000000"/>
                </a:solidFill>
                <a:latin typeface="Georgia" pitchFamily="18" charset="0"/>
              </a:rPr>
              <a:t>the subclass symbol, for example, </a:t>
            </a:r>
            <a:r>
              <a:rPr lang="en-US" b="1" dirty="0">
                <a:solidFill>
                  <a:srgbClr val="FF0000"/>
                </a:solidFill>
                <a:latin typeface="Georgia" pitchFamily="18" charset="0"/>
              </a:rPr>
              <a:t>2e-4 and 3e-6. These units are not given in all soil surveys.</a:t>
            </a:r>
          </a:p>
          <a:p>
            <a:pPr marL="342900" indent="-342900">
              <a:lnSpc>
                <a:spcPct val="80000"/>
              </a:lnSpc>
              <a:spcBef>
                <a:spcPct val="20000"/>
              </a:spcBef>
              <a:buFont typeface="Arial" pitchFamily="34" charset="0"/>
              <a:buChar char="•"/>
              <a:defRPr/>
            </a:pPr>
            <a:endParaRPr lang="en-US" sz="1800" b="1" dirty="0">
              <a:solidFill>
                <a:srgbClr val="FF0000"/>
              </a:solidFill>
              <a:latin typeface="Georg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304800" y="304800"/>
            <a:ext cx="7620000" cy="6096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2500" b="0" dirty="0" smtClean="0">
                <a:solidFill>
                  <a:srgbClr val="000000"/>
                </a:solidFill>
              </a:rPr>
              <a:t>Land Capability Classification, </a:t>
            </a:r>
            <a:r>
              <a:rPr lang="en-CA" sz="2500" b="0" dirty="0" err="1" smtClean="0">
                <a:solidFill>
                  <a:srgbClr val="000000"/>
                </a:solidFill>
              </a:rPr>
              <a:t>Ctd</a:t>
            </a:r>
            <a:r>
              <a:rPr lang="en-CA" sz="2500" b="0" dirty="0" smtClean="0">
                <a:solidFill>
                  <a:srgbClr val="000000"/>
                </a:solidFill>
              </a:rPr>
              <a:t>.</a:t>
            </a:r>
            <a:endParaRPr lang="en-US" sz="2500" b="0" dirty="0" smtClean="0">
              <a:solidFill>
                <a:srgbClr val="000000"/>
              </a:solidFill>
            </a:endParaRPr>
          </a:p>
        </p:txBody>
      </p:sp>
      <p:sp>
        <p:nvSpPr>
          <p:cNvPr id="7" name="Content Placeholder 2"/>
          <p:cNvSpPr txBox="1">
            <a:spLocks/>
          </p:cNvSpPr>
          <p:nvPr/>
        </p:nvSpPr>
        <p:spPr>
          <a:xfrm>
            <a:off x="304800" y="990600"/>
            <a:ext cx="8534400" cy="5334000"/>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177800" indent="-177800">
              <a:spcBef>
                <a:spcPct val="20000"/>
              </a:spcBef>
              <a:buFont typeface="Arial" pitchFamily="34" charset="0"/>
              <a:buChar char="•"/>
              <a:defRPr/>
            </a:pPr>
            <a:r>
              <a:rPr lang="en-CA" dirty="0">
                <a:solidFill>
                  <a:srgbClr val="000000"/>
                </a:solidFill>
                <a:latin typeface="Georgia" pitchFamily="18" charset="0"/>
              </a:rPr>
              <a:t>Following Land Capability Classification, governments or states prepare appropriate Land Use Plans.</a:t>
            </a:r>
          </a:p>
          <a:p>
            <a:pPr marL="177800" indent="-177800">
              <a:spcBef>
                <a:spcPct val="20000"/>
              </a:spcBef>
              <a:buFont typeface="Arial" pitchFamily="34" charset="0"/>
              <a:buChar char="•"/>
              <a:defRPr/>
            </a:pPr>
            <a:endParaRPr lang="en-CA" sz="900" dirty="0">
              <a:solidFill>
                <a:srgbClr val="000000"/>
              </a:solidFill>
              <a:latin typeface="Georgia" pitchFamily="18" charset="0"/>
            </a:endParaRPr>
          </a:p>
          <a:p>
            <a:pPr marL="177800" indent="-177800">
              <a:spcBef>
                <a:spcPct val="20000"/>
              </a:spcBef>
              <a:buFont typeface="Arial" pitchFamily="34" charset="0"/>
              <a:buChar char="•"/>
              <a:defRPr/>
            </a:pPr>
            <a:r>
              <a:rPr lang="en-CA" dirty="0">
                <a:solidFill>
                  <a:srgbClr val="000000"/>
                </a:solidFill>
                <a:latin typeface="Georgia" pitchFamily="18" charset="0"/>
              </a:rPr>
              <a:t>These are strengthened by issuance of Laws/Proclamations.</a:t>
            </a:r>
          </a:p>
          <a:p>
            <a:pPr marL="177800" indent="-177800">
              <a:spcBef>
                <a:spcPct val="20000"/>
              </a:spcBef>
              <a:buFont typeface="Arial" pitchFamily="34" charset="0"/>
              <a:buChar char="•"/>
              <a:defRPr/>
            </a:pPr>
            <a:endParaRPr lang="en-CA" sz="900" dirty="0">
              <a:solidFill>
                <a:srgbClr val="000000"/>
              </a:solidFill>
              <a:latin typeface="Georgia" pitchFamily="18" charset="0"/>
            </a:endParaRPr>
          </a:p>
          <a:p>
            <a:pPr marL="177800" indent="-177800" algn="just">
              <a:spcBef>
                <a:spcPct val="20000"/>
              </a:spcBef>
              <a:buFont typeface="Arial" pitchFamily="34" charset="0"/>
              <a:buChar char="•"/>
              <a:defRPr/>
            </a:pPr>
            <a:r>
              <a:rPr lang="en-CA" dirty="0">
                <a:solidFill>
                  <a:srgbClr val="000000"/>
                </a:solidFill>
                <a:latin typeface="Georgia" pitchFamily="18" charset="0"/>
              </a:rPr>
              <a:t>In Ethiopia, Issuance of appropriate land Use plans is the responsibility of regional Governments.</a:t>
            </a:r>
          </a:p>
          <a:p>
            <a:pPr marL="177800" indent="-177800">
              <a:spcBef>
                <a:spcPct val="20000"/>
              </a:spcBef>
              <a:defRPr/>
            </a:pPr>
            <a:endParaRPr lang="en-CA" sz="1000" dirty="0">
              <a:solidFill>
                <a:srgbClr val="000000"/>
              </a:solidFill>
              <a:latin typeface="Georgia" pitchFamily="18" charset="0"/>
            </a:endParaRPr>
          </a:p>
          <a:p>
            <a:pPr marL="177800" indent="-177800" algn="just">
              <a:spcBef>
                <a:spcPct val="20000"/>
              </a:spcBef>
              <a:buFont typeface="Arial" pitchFamily="34" charset="0"/>
              <a:buChar char="•"/>
              <a:defRPr/>
            </a:pPr>
            <a:r>
              <a:rPr lang="en-CA" dirty="0">
                <a:solidFill>
                  <a:srgbClr val="000000"/>
                </a:solidFill>
                <a:latin typeface="Georgia" pitchFamily="18" charset="0"/>
              </a:rPr>
              <a:t>In the 80s and early 90s there was a project under FAO that tried to do  the country’s soil and natural resource data and maps</a:t>
            </a:r>
          </a:p>
          <a:p>
            <a:pPr marL="177800" indent="-177800">
              <a:spcBef>
                <a:spcPct val="20000"/>
              </a:spcBef>
              <a:buFont typeface="Arial" pitchFamily="34" charset="0"/>
              <a:buChar char="•"/>
              <a:defRPr/>
            </a:pPr>
            <a:endParaRPr lang="en-CA" sz="900" dirty="0">
              <a:solidFill>
                <a:srgbClr val="000000"/>
              </a:solidFill>
              <a:latin typeface="Georgia" pitchFamily="18" charset="0"/>
            </a:endParaRPr>
          </a:p>
          <a:p>
            <a:pPr marL="177800" indent="-177800" algn="just">
              <a:spcBef>
                <a:spcPct val="20000"/>
              </a:spcBef>
              <a:buFont typeface="Arial" pitchFamily="34" charset="0"/>
              <a:buChar char="•"/>
              <a:defRPr/>
            </a:pPr>
            <a:r>
              <a:rPr lang="en-CA" dirty="0">
                <a:solidFill>
                  <a:srgbClr val="000000"/>
                </a:solidFill>
                <a:latin typeface="Georgia" pitchFamily="18" charset="0"/>
              </a:rPr>
              <a:t>Only the </a:t>
            </a:r>
            <a:r>
              <a:rPr lang="en-CA" dirty="0" err="1">
                <a:solidFill>
                  <a:srgbClr val="000000"/>
                </a:solidFill>
                <a:latin typeface="Georgia" pitchFamily="18" charset="0"/>
              </a:rPr>
              <a:t>Oromia</a:t>
            </a:r>
            <a:r>
              <a:rPr lang="en-CA" dirty="0">
                <a:solidFill>
                  <a:srgbClr val="000000"/>
                </a:solidFill>
                <a:latin typeface="Georgia" pitchFamily="18" charset="0"/>
              </a:rPr>
              <a:t> Regional Government conducted Land Capability Classification and appropriate Land Use plan for the </a:t>
            </a:r>
            <a:r>
              <a:rPr lang="en-CA" dirty="0" err="1">
                <a:solidFill>
                  <a:srgbClr val="000000"/>
                </a:solidFill>
                <a:latin typeface="Georgia" pitchFamily="18" charset="0"/>
              </a:rPr>
              <a:t>Oromia</a:t>
            </a:r>
            <a:r>
              <a:rPr lang="en-CA" dirty="0">
                <a:solidFill>
                  <a:srgbClr val="000000"/>
                </a:solidFill>
                <a:latin typeface="Georgia" pitchFamily="18" charset="0"/>
              </a:rPr>
              <a:t> Special Zone. </a:t>
            </a:r>
          </a:p>
          <a:p>
            <a:pPr marL="177800" indent="-177800">
              <a:spcBef>
                <a:spcPct val="20000"/>
              </a:spcBef>
              <a:buFont typeface="Arial" pitchFamily="34" charset="0"/>
              <a:buNone/>
              <a:defRPr/>
            </a:pPr>
            <a:endParaRPr lang="en-CA" sz="700" dirty="0">
              <a:solidFill>
                <a:srgbClr val="000000"/>
              </a:solidFill>
              <a:latin typeface="Georgia" pitchFamily="18" charset="0"/>
            </a:endParaRPr>
          </a:p>
          <a:p>
            <a:pPr marL="177800" indent="-177800" algn="just">
              <a:spcBef>
                <a:spcPct val="20000"/>
              </a:spcBef>
              <a:buFont typeface="Arial" pitchFamily="34" charset="0"/>
              <a:buChar char="•"/>
              <a:defRPr/>
            </a:pPr>
            <a:r>
              <a:rPr lang="en-CA" dirty="0">
                <a:solidFill>
                  <a:srgbClr val="000000"/>
                </a:solidFill>
                <a:latin typeface="Georgia" pitchFamily="18" charset="0"/>
              </a:rPr>
              <a:t>Federal Gov. Is trying to prepare the same for investment areas that is delegated for by the Reg. </a:t>
            </a:r>
            <a:r>
              <a:rPr lang="en-CA" dirty="0" err="1">
                <a:solidFill>
                  <a:srgbClr val="000000"/>
                </a:solidFill>
                <a:latin typeface="Georgia" pitchFamily="18" charset="0"/>
              </a:rPr>
              <a:t>Govts</a:t>
            </a:r>
            <a:r>
              <a:rPr lang="en-CA" dirty="0">
                <a:solidFill>
                  <a:srgbClr val="000000"/>
                </a:solidFill>
                <a:latin typeface="Georgia" pitchFamily="18" charset="0"/>
              </a:rPr>
              <a:t>.</a:t>
            </a:r>
            <a:endParaRPr lang="en-US" dirty="0">
              <a:solidFill>
                <a:srgbClr val="000000"/>
              </a:solidFill>
              <a:latin typeface="Georgia"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1219200"/>
            <a:ext cx="6705600" cy="7620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mtClean="0">
                <a:solidFill>
                  <a:srgbClr val="000000"/>
                </a:solidFill>
              </a:rPr>
              <a:t>Recent SLM Efforts</a:t>
            </a:r>
            <a:endParaRPr lang="en-US" smtClean="0">
              <a:solidFill>
                <a:srgbClr val="0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Text Box 3"/>
          <p:cNvSpPr txBox="1">
            <a:spLocks noChangeArrowheads="1"/>
          </p:cNvSpPr>
          <p:nvPr/>
        </p:nvSpPr>
        <p:spPr bwMode="auto">
          <a:xfrm>
            <a:off x="0" y="0"/>
            <a:ext cx="9144000" cy="1016000"/>
          </a:xfrm>
          <a:prstGeom prst="rect">
            <a:avLst/>
          </a:prstGeom>
          <a:ln>
            <a:headEnd type="none" w="sm" len="sm"/>
            <a:tailEnd type="none" w="sm" len="sm"/>
          </a:ln>
        </p:spPr>
        <p:style>
          <a:lnRef idx="1">
            <a:schemeClr val="accent5"/>
          </a:lnRef>
          <a:fillRef idx="2">
            <a:schemeClr val="accent5"/>
          </a:fillRef>
          <a:effectRef idx="1">
            <a:schemeClr val="accent5"/>
          </a:effectRef>
          <a:fontRef idx="minor">
            <a:schemeClr val="dk1"/>
          </a:fontRef>
        </p:style>
        <p:txBody>
          <a:bodyPr>
            <a:spAutoFit/>
          </a:bodyPr>
          <a:lstStyle/>
          <a:p>
            <a:pPr algn="ctr" fontAlgn="auto">
              <a:spcBef>
                <a:spcPct val="50000"/>
              </a:spcBef>
              <a:spcAft>
                <a:spcPts val="0"/>
              </a:spcAft>
              <a:defRPr/>
            </a:pPr>
            <a:r>
              <a:rPr lang="en-US" sz="2400" b="1" dirty="0">
                <a:solidFill>
                  <a:schemeClr val="tx1"/>
                </a:solidFill>
              </a:rPr>
              <a:t>Rationale for SLM</a:t>
            </a:r>
          </a:p>
          <a:p>
            <a:pPr algn="ctr" fontAlgn="auto">
              <a:spcBef>
                <a:spcPct val="50000"/>
              </a:spcBef>
              <a:spcAft>
                <a:spcPts val="0"/>
              </a:spcAft>
              <a:defRPr/>
            </a:pPr>
            <a:r>
              <a:rPr lang="en-US" sz="2400" b="1" dirty="0">
                <a:solidFill>
                  <a:schemeClr val="tx1"/>
                </a:solidFill>
              </a:rPr>
              <a:t>  </a:t>
            </a:r>
            <a:endParaRPr lang="en-US" dirty="0">
              <a:solidFill>
                <a:schemeClr val="tx1"/>
              </a:solidFill>
            </a:endParaRPr>
          </a:p>
        </p:txBody>
      </p:sp>
      <p:sp>
        <p:nvSpPr>
          <p:cNvPr id="243716" name="Text Box 4"/>
          <p:cNvSpPr txBox="1">
            <a:spLocks noChangeArrowheads="1"/>
          </p:cNvSpPr>
          <p:nvPr/>
        </p:nvSpPr>
        <p:spPr bwMode="auto">
          <a:xfrm>
            <a:off x="457200" y="609600"/>
            <a:ext cx="7467600" cy="5780088"/>
          </a:xfrm>
          <a:prstGeom prst="rect">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wrap="square">
            <a:spAutoFit/>
          </a:bodyPr>
          <a:lstStyle/>
          <a:p>
            <a:pPr algn="ctr">
              <a:spcBef>
                <a:spcPct val="50000"/>
              </a:spcBef>
              <a:defRPr/>
            </a:pPr>
            <a:endParaRPr lang="en-US" sz="2400" b="1" dirty="0">
              <a:solidFill>
                <a:srgbClr val="000000"/>
              </a:solidFill>
              <a:latin typeface="Georgia" pitchFamily="18" charset="0"/>
              <a:sym typeface="Monotype Sorts" charset="2"/>
            </a:endParaRPr>
          </a:p>
          <a:p>
            <a:pPr algn="ctr">
              <a:spcBef>
                <a:spcPct val="50000"/>
              </a:spcBef>
              <a:defRPr/>
            </a:pPr>
            <a:endParaRPr lang="en-US" sz="2400" b="1" dirty="0">
              <a:solidFill>
                <a:srgbClr val="000000"/>
              </a:solidFill>
              <a:latin typeface="Georgia" pitchFamily="18" charset="0"/>
              <a:sym typeface="Monotype Sorts" charset="2"/>
            </a:endParaRPr>
          </a:p>
          <a:p>
            <a:pPr algn="ctr">
              <a:spcBef>
                <a:spcPct val="50000"/>
              </a:spcBef>
              <a:defRPr/>
            </a:pPr>
            <a:endParaRPr lang="en-US" sz="1800" b="1" dirty="0">
              <a:solidFill>
                <a:srgbClr val="000000"/>
              </a:solidFill>
              <a:latin typeface="Georgia" pitchFamily="18" charset="0"/>
              <a:sym typeface="Monotype Sorts" charset="2"/>
            </a:endParaRPr>
          </a:p>
          <a:p>
            <a:pPr algn="ctr">
              <a:spcBef>
                <a:spcPct val="50000"/>
              </a:spcBef>
              <a:defRPr/>
            </a:pPr>
            <a:r>
              <a:rPr lang="en-US" sz="1800" b="1" dirty="0">
                <a:solidFill>
                  <a:srgbClr val="002060"/>
                </a:solidFill>
                <a:latin typeface="Georgia" pitchFamily="18" charset="0"/>
                <a:sym typeface="Monotype Sorts" charset="2"/>
              </a:rPr>
              <a:t>WHEN CAUSES AND SYMPTOMS SELF-PROPELLED EACH OTHER</a:t>
            </a:r>
            <a:endParaRPr lang="en-US" sz="1800" b="1" dirty="0">
              <a:solidFill>
                <a:srgbClr val="002060"/>
              </a:solidFill>
              <a:latin typeface="Times New Roman" pitchFamily="18" charset="0"/>
              <a:sym typeface="Monotype Sorts" charset="2"/>
            </a:endParaRPr>
          </a:p>
          <a:p>
            <a:pPr>
              <a:spcBef>
                <a:spcPct val="50000"/>
              </a:spcBef>
              <a:buFontTx/>
              <a:buChar char="•"/>
              <a:defRPr/>
            </a:pPr>
            <a:r>
              <a:rPr lang="en-US" sz="1800" b="1" dirty="0">
                <a:solidFill>
                  <a:srgbClr val="000000"/>
                </a:solidFill>
                <a:effectLst>
                  <a:outerShdw blurRad="38100" dist="38100" dir="2700000" algn="tl">
                    <a:srgbClr val="FFFFFF"/>
                  </a:outerShdw>
                </a:effectLst>
                <a:latin typeface="Georgia" pitchFamily="18" charset="0"/>
                <a:sym typeface="Monotype Sorts" charset="2"/>
              </a:rPr>
              <a:t> </a:t>
            </a:r>
            <a:r>
              <a:rPr lang="en-US" sz="1800" b="1" dirty="0">
                <a:solidFill>
                  <a:srgbClr val="000000"/>
                </a:solidFill>
                <a:latin typeface="Georgia" pitchFamily="18" charset="0"/>
                <a:sym typeface="Monotype Sorts" charset="2"/>
              </a:rPr>
              <a:t>LAND DEGRADATION </a:t>
            </a:r>
            <a:r>
              <a:rPr lang="en-US" sz="1800" b="1" dirty="0" smtClean="0">
                <a:solidFill>
                  <a:srgbClr val="000000"/>
                </a:solidFill>
                <a:latin typeface="Georgia" pitchFamily="18" charset="0"/>
                <a:sym typeface="Monotype Sorts" charset="2"/>
              </a:rPr>
              <a:t> </a:t>
            </a:r>
            <a:endParaRPr lang="en-US" sz="1800" b="1" dirty="0">
              <a:solidFill>
                <a:srgbClr val="000000"/>
              </a:solidFill>
              <a:latin typeface="Georgia" pitchFamily="18" charset="0"/>
              <a:sym typeface="Monotype Sorts" charset="2"/>
            </a:endParaRPr>
          </a:p>
          <a:p>
            <a:pPr>
              <a:spcBef>
                <a:spcPct val="50000"/>
              </a:spcBef>
              <a:buFontTx/>
              <a:buChar char="•"/>
              <a:defRPr/>
            </a:pPr>
            <a:r>
              <a:rPr lang="en-US" sz="1800" b="1" dirty="0">
                <a:solidFill>
                  <a:srgbClr val="000000"/>
                </a:solidFill>
                <a:latin typeface="Georgia" pitchFamily="18" charset="0"/>
                <a:sym typeface="Monotype Sorts" charset="2"/>
              </a:rPr>
              <a:t> INCREASED DROUGHT FREQUENCY &amp; INTENSITY (low resilience)</a:t>
            </a:r>
          </a:p>
          <a:p>
            <a:pPr>
              <a:spcBef>
                <a:spcPct val="50000"/>
              </a:spcBef>
              <a:buFontTx/>
              <a:buChar char="•"/>
              <a:defRPr/>
            </a:pPr>
            <a:r>
              <a:rPr lang="en-US" sz="1800" b="1" dirty="0">
                <a:solidFill>
                  <a:srgbClr val="000000"/>
                </a:solidFill>
                <a:latin typeface="Georgia" pitchFamily="18" charset="0"/>
                <a:sym typeface="Monotype Sorts" charset="2"/>
              </a:rPr>
              <a:t> LOW INCOMES, LOW KNOWLEDGE BASE, ETC.</a:t>
            </a:r>
          </a:p>
          <a:p>
            <a:pPr>
              <a:spcBef>
                <a:spcPct val="50000"/>
              </a:spcBef>
              <a:buFontTx/>
              <a:buChar char="•"/>
              <a:defRPr/>
            </a:pPr>
            <a:r>
              <a:rPr lang="en-US" sz="1800" b="1" dirty="0">
                <a:solidFill>
                  <a:srgbClr val="000000"/>
                </a:solidFill>
                <a:latin typeface="Georgia" pitchFamily="18" charset="0"/>
                <a:sym typeface="Monotype Sorts" charset="2"/>
              </a:rPr>
              <a:t> FRAGILE ECOSYSTEMS (inner fragility – exploitative – mining)</a:t>
            </a:r>
          </a:p>
          <a:p>
            <a:pPr algn="just">
              <a:spcBef>
                <a:spcPct val="50000"/>
              </a:spcBef>
              <a:buFontTx/>
              <a:buChar char="•"/>
              <a:defRPr/>
            </a:pPr>
            <a:r>
              <a:rPr lang="en-US" sz="1800" b="1" dirty="0">
                <a:solidFill>
                  <a:srgbClr val="000000"/>
                </a:solidFill>
                <a:latin typeface="Georgia" pitchFamily="18" charset="0"/>
                <a:sym typeface="Monotype Sorts" charset="2"/>
              </a:rPr>
              <a:t> FRAGILE SOCIO-ECONOMIC SETUP (population pressure,  low access to basic services, poor infrastructure and markets, tenure issues, etc.)</a:t>
            </a:r>
          </a:p>
          <a:p>
            <a:pPr>
              <a:spcBef>
                <a:spcPct val="50000"/>
              </a:spcBef>
              <a:buFontTx/>
              <a:buChar char="•"/>
              <a:defRPr/>
            </a:pPr>
            <a:endParaRPr lang="en-US" sz="2200" b="1" dirty="0">
              <a:solidFill>
                <a:srgbClr val="000000"/>
              </a:solidFill>
              <a:latin typeface="Georgia" pitchFamily="18" charset="0"/>
              <a:sym typeface="Monotype Sorts" charset="2"/>
            </a:endParaRPr>
          </a:p>
        </p:txBody>
      </p:sp>
      <p:sp>
        <p:nvSpPr>
          <p:cNvPr id="243717" name="AutoShape 5"/>
          <p:cNvSpPr>
            <a:spLocks noChangeArrowheads="1"/>
          </p:cNvSpPr>
          <p:nvPr/>
        </p:nvSpPr>
        <p:spPr bwMode="auto">
          <a:xfrm>
            <a:off x="3886200" y="1143000"/>
            <a:ext cx="685800" cy="838200"/>
          </a:xfrm>
          <a:prstGeom prst="upDownArrow">
            <a:avLst>
              <a:gd name="adj1" fmla="val 34444"/>
              <a:gd name="adj2" fmla="val 20139"/>
            </a:avLst>
          </a:prstGeom>
          <a:ln>
            <a:headEnd type="none" w="sm" len="sm"/>
            <a:tailEnd type="none" w="sm" len="sm"/>
          </a:ln>
        </p:spPr>
        <p:style>
          <a:lnRef idx="3">
            <a:schemeClr val="lt1"/>
          </a:lnRef>
          <a:fillRef idx="1">
            <a:schemeClr val="accent1"/>
          </a:fillRef>
          <a:effectRef idx="1">
            <a:schemeClr val="accent1"/>
          </a:effectRef>
          <a:fontRef idx="minor">
            <a:schemeClr val="lt1"/>
          </a:fontRef>
        </p:style>
        <p:txBody>
          <a:bodyPr wrap="none" anchor="ctr"/>
          <a:lstStyle/>
          <a:p>
            <a:pPr fontAlgn="auto">
              <a:spcBef>
                <a:spcPts val="0"/>
              </a:spcBef>
              <a:spcAft>
                <a:spcPts val="0"/>
              </a:spcAft>
              <a:defRPr/>
            </a:pPr>
            <a:endParaRPr lang="en-US" sz="2400"/>
          </a:p>
        </p:txBody>
      </p:sp>
      <p:sp>
        <p:nvSpPr>
          <p:cNvPr id="6" name="Text Box 3"/>
          <p:cNvSpPr txBox="1">
            <a:spLocks noChangeArrowheads="1"/>
          </p:cNvSpPr>
          <p:nvPr/>
        </p:nvSpPr>
        <p:spPr bwMode="auto">
          <a:xfrm>
            <a:off x="0" y="577850"/>
            <a:ext cx="8915400" cy="301625"/>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a:spAutoFit/>
          </a:bodyPr>
          <a:lstStyle/>
          <a:p>
            <a:pPr algn="ctr">
              <a:spcBef>
                <a:spcPct val="50000"/>
              </a:spcBef>
              <a:defRPr/>
            </a:pPr>
            <a:r>
              <a:rPr lang="en-US" sz="1800" b="1" dirty="0">
                <a:solidFill>
                  <a:srgbClr val="FFFF00"/>
                </a:solidFill>
                <a:latin typeface="Georgia" pitchFamily="18" charset="0"/>
              </a:rPr>
              <a:t>FOOD INSECURITY (ACCESS TO AND AVAILABILITY OF FOOD)</a:t>
            </a:r>
            <a:endParaRPr lang="en-US" sz="1800" dirty="0">
              <a:solidFill>
                <a:srgbClr val="FFFF00"/>
              </a:solidFill>
              <a:latin typeface="Georgia" pitchFamily="18" charset="0"/>
            </a:endParaRPr>
          </a:p>
        </p:txBody>
      </p:sp>
    </p:spTree>
  </p:cSld>
  <p:clrMapOvr>
    <a:masterClrMapping/>
  </p:clrMapOvr>
  <p:transition>
    <p:check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152400"/>
            <a:ext cx="7239000" cy="762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2400" b="0" dirty="0" smtClean="0">
                <a:solidFill>
                  <a:schemeClr val="tx2"/>
                </a:solidFill>
              </a:rPr>
              <a:t>Federal Rural Land Administration and Land Use Proclamation (2005)</a:t>
            </a:r>
          </a:p>
        </p:txBody>
      </p:sp>
      <p:sp>
        <p:nvSpPr>
          <p:cNvPr id="4" name="Content Placeholder 3"/>
          <p:cNvSpPr>
            <a:spLocks noGrp="1"/>
          </p:cNvSpPr>
          <p:nvPr>
            <p:ph idx="4294967295"/>
          </p:nvPr>
        </p:nvSpPr>
        <p:spPr>
          <a:xfrm>
            <a:off x="228600" y="1066800"/>
            <a:ext cx="8077200" cy="5486400"/>
          </a:xfrm>
        </p:spPr>
        <p:style>
          <a:lnRef idx="1">
            <a:schemeClr val="accent5"/>
          </a:lnRef>
          <a:fillRef idx="2">
            <a:schemeClr val="accent5"/>
          </a:fillRef>
          <a:effectRef idx="1">
            <a:schemeClr val="accent5"/>
          </a:effectRef>
          <a:fontRef idx="minor">
            <a:schemeClr val="dk1"/>
          </a:fontRef>
        </p:style>
        <p:txBody>
          <a:bodyPr>
            <a:normAutofit/>
          </a:bodyPr>
          <a:lstStyle/>
          <a:p>
            <a:pPr marL="273050" indent="-273050" algn="just" eaLnBrk="1" hangingPunct="1">
              <a:defRPr/>
            </a:pPr>
            <a:r>
              <a:rPr lang="en-US" sz="1600" dirty="0" smtClean="0">
                <a:solidFill>
                  <a:srgbClr val="000000"/>
                </a:solidFill>
              </a:rPr>
              <a:t>For the first time, land use restrictions were included with rural  land ownership rights</a:t>
            </a:r>
          </a:p>
          <a:p>
            <a:pPr marL="273050" indent="-273050" algn="just" eaLnBrk="1" hangingPunct="1">
              <a:defRPr/>
            </a:pPr>
            <a:r>
              <a:rPr lang="en-US" sz="1600" dirty="0" smtClean="0">
                <a:solidFill>
                  <a:srgbClr val="000000"/>
                </a:solidFill>
              </a:rPr>
              <a:t>Conservation and land rehabilitation approach stated to be following the </a:t>
            </a:r>
            <a:r>
              <a:rPr lang="en-US" sz="1600" b="1" dirty="0" smtClean="0">
                <a:solidFill>
                  <a:srgbClr val="000000"/>
                </a:solidFill>
              </a:rPr>
              <a:t>Community Based Participatory Watershed Development </a:t>
            </a:r>
            <a:r>
              <a:rPr lang="en-US" sz="1600" dirty="0" smtClean="0">
                <a:solidFill>
                  <a:srgbClr val="000000"/>
                </a:solidFill>
              </a:rPr>
              <a:t>approach.</a:t>
            </a:r>
          </a:p>
          <a:p>
            <a:pPr marL="273050" indent="-273050" algn="just" eaLnBrk="1" hangingPunct="1">
              <a:buFont typeface="Arial" pitchFamily="34" charset="0"/>
              <a:buNone/>
              <a:defRPr/>
            </a:pPr>
            <a:endParaRPr lang="en-US" sz="1600" dirty="0" smtClean="0">
              <a:solidFill>
                <a:srgbClr val="000000"/>
              </a:solidFill>
            </a:endParaRPr>
          </a:p>
          <a:p>
            <a:pPr marL="273050" indent="-273050" algn="just" eaLnBrk="1" hangingPunct="1">
              <a:defRPr/>
            </a:pPr>
            <a:r>
              <a:rPr lang="en-US" sz="1600" b="1" dirty="0" smtClean="0">
                <a:solidFill>
                  <a:srgbClr val="FF0000"/>
                </a:solidFill>
              </a:rPr>
              <a:t>A few relevant clauses (Part 3: Rural Land Use Restrictions):</a:t>
            </a:r>
          </a:p>
          <a:p>
            <a:pPr marL="547688" lvl="1" indent="-273050" algn="just" eaLnBrk="1" hangingPunct="1">
              <a:defRPr/>
            </a:pPr>
            <a:r>
              <a:rPr lang="en-US" sz="1600" dirty="0" smtClean="0">
                <a:solidFill>
                  <a:srgbClr val="000000"/>
                </a:solidFill>
              </a:rPr>
              <a:t>A guiding land use master plan, which takes in to account soil type, landform, weather condition, plant cover and socio-economic conditions and which is based a watershed approach, shall be developed by the competent authority and implemented.</a:t>
            </a:r>
          </a:p>
          <a:p>
            <a:pPr marL="547688" lvl="1" indent="-273050" algn="just" eaLnBrk="1" hangingPunct="1">
              <a:defRPr/>
            </a:pPr>
            <a:r>
              <a:rPr lang="en-US" sz="1600" dirty="0" smtClean="0">
                <a:solidFill>
                  <a:srgbClr val="000000"/>
                </a:solidFill>
              </a:rPr>
              <a:t>An equitable  water use system shall be established between upper and lower watershed communities.</a:t>
            </a:r>
          </a:p>
          <a:p>
            <a:pPr marL="547688" lvl="1" indent="-273050" algn="just" eaLnBrk="1" hangingPunct="1">
              <a:defRPr/>
            </a:pPr>
            <a:r>
              <a:rPr lang="en-US" sz="1600" dirty="0" smtClean="0">
                <a:solidFill>
                  <a:srgbClr val="000000"/>
                </a:solidFill>
              </a:rPr>
              <a:t>In any type of rural land where soil and water conservation works have been undertaken a system of free grazing shall be prohibited and a system of cut and carry feeding shall be introduced step by step.</a:t>
            </a:r>
          </a:p>
          <a:p>
            <a:pPr marL="547688" lvl="1" indent="-273050" algn="just" eaLnBrk="1" hangingPunct="1">
              <a:defRPr/>
            </a:pPr>
            <a:r>
              <a:rPr lang="en-US" sz="1600" dirty="0" smtClean="0">
                <a:solidFill>
                  <a:srgbClr val="000000"/>
                </a:solidFill>
              </a:rPr>
              <a:t>The management of rural lands the slopes of which is less than 30 percent shall follow the strategy of soil conservation and water harvesting. The details shall be determined by rural land administration laws of regions.</a:t>
            </a:r>
          </a:p>
          <a:p>
            <a:pPr marL="547688" lvl="1" indent="-273050" algn="just" eaLnBrk="1" hangingPunct="1">
              <a:defRPr/>
            </a:pPr>
            <a:r>
              <a:rPr lang="en-US" sz="1600" dirty="0" smtClean="0">
                <a:solidFill>
                  <a:srgbClr val="000000"/>
                </a:solidFill>
              </a:rPr>
              <a:t>Development of annual crops on rural lands that have slopes between 31-60 percent may be allowed only through making bench terraces.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304800"/>
            <a:ext cx="6934200" cy="762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2400" b="0" dirty="0" smtClean="0">
                <a:solidFill>
                  <a:schemeClr val="tx2"/>
                </a:solidFill>
              </a:rPr>
              <a:t>Federal Rural Land Administration and Land Use Proclamation (2005)</a:t>
            </a:r>
          </a:p>
        </p:txBody>
      </p:sp>
      <p:sp>
        <p:nvSpPr>
          <p:cNvPr id="4" name="Content Placeholder 3"/>
          <p:cNvSpPr>
            <a:spLocks noGrp="1"/>
          </p:cNvSpPr>
          <p:nvPr>
            <p:ph idx="4294967295"/>
          </p:nvPr>
        </p:nvSpPr>
        <p:spPr>
          <a:xfrm>
            <a:off x="304800" y="1219200"/>
            <a:ext cx="8001000" cy="51816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273050" indent="-273050" algn="just" eaLnBrk="1" hangingPunct="1">
              <a:defRPr/>
            </a:pPr>
            <a:r>
              <a:rPr lang="en-US" sz="1600" dirty="0" smtClean="0">
                <a:solidFill>
                  <a:srgbClr val="000000"/>
                </a:solidFill>
              </a:rPr>
              <a:t>For the first time, land use restrictions were included with rural  land ownership rights</a:t>
            </a:r>
          </a:p>
          <a:p>
            <a:pPr marL="273050" indent="-273050" algn="just" eaLnBrk="1" hangingPunct="1">
              <a:defRPr/>
            </a:pPr>
            <a:r>
              <a:rPr lang="en-US" sz="1600" dirty="0" smtClean="0">
                <a:solidFill>
                  <a:srgbClr val="000000"/>
                </a:solidFill>
              </a:rPr>
              <a:t>Conservation and land rehabilitation approach stated to be following the </a:t>
            </a:r>
            <a:r>
              <a:rPr lang="en-US" sz="1600" b="1" dirty="0" smtClean="0">
                <a:solidFill>
                  <a:srgbClr val="000000"/>
                </a:solidFill>
              </a:rPr>
              <a:t>Community Based Participatory Watershed Development </a:t>
            </a:r>
            <a:r>
              <a:rPr lang="en-US" sz="1600" dirty="0" smtClean="0">
                <a:solidFill>
                  <a:srgbClr val="000000"/>
                </a:solidFill>
              </a:rPr>
              <a:t>approach.</a:t>
            </a:r>
          </a:p>
          <a:p>
            <a:pPr marL="273050" indent="-273050" algn="just" eaLnBrk="1" hangingPunct="1">
              <a:buFont typeface="Arial" pitchFamily="34" charset="0"/>
              <a:buNone/>
              <a:defRPr/>
            </a:pPr>
            <a:endParaRPr lang="en-US" sz="1600" dirty="0" smtClean="0">
              <a:solidFill>
                <a:srgbClr val="000000"/>
              </a:solidFill>
            </a:endParaRPr>
          </a:p>
          <a:p>
            <a:pPr marL="273050" indent="-273050" algn="just" eaLnBrk="1" hangingPunct="1">
              <a:defRPr/>
            </a:pPr>
            <a:r>
              <a:rPr lang="en-US" sz="1600" b="1" dirty="0" smtClean="0">
                <a:solidFill>
                  <a:srgbClr val="FF0000"/>
                </a:solidFill>
              </a:rPr>
              <a:t>A few relevant clauses (Part 3: Rural Land Use Restrictions):</a:t>
            </a:r>
          </a:p>
          <a:p>
            <a:pPr marL="547688" lvl="1" indent="-273050" algn="just" eaLnBrk="1" hangingPunct="1">
              <a:defRPr/>
            </a:pPr>
            <a:r>
              <a:rPr lang="en-US" sz="1600" dirty="0" smtClean="0">
                <a:solidFill>
                  <a:srgbClr val="000000"/>
                </a:solidFill>
              </a:rPr>
              <a:t>A guiding </a:t>
            </a:r>
            <a:r>
              <a:rPr lang="en-US" sz="1600" dirty="0" smtClean="0">
                <a:solidFill>
                  <a:srgbClr val="FF0000"/>
                </a:solidFill>
              </a:rPr>
              <a:t>land use master plan</a:t>
            </a:r>
            <a:r>
              <a:rPr lang="en-US" sz="1600" dirty="0" smtClean="0">
                <a:solidFill>
                  <a:srgbClr val="000000"/>
                </a:solidFill>
              </a:rPr>
              <a:t>, which takes in to account soil type, landform, weather condition, plant cover and socio-economic conditions and which is based a watershed approach, shall be developed by the competent authority and implemented.</a:t>
            </a:r>
          </a:p>
          <a:p>
            <a:pPr marL="547688" lvl="1" indent="-273050" algn="just" eaLnBrk="1" hangingPunct="1">
              <a:defRPr/>
            </a:pPr>
            <a:r>
              <a:rPr lang="en-US" sz="1600" dirty="0" smtClean="0">
                <a:solidFill>
                  <a:srgbClr val="000000"/>
                </a:solidFill>
              </a:rPr>
              <a:t>An </a:t>
            </a:r>
            <a:r>
              <a:rPr lang="en-US" sz="1600" dirty="0" smtClean="0">
                <a:solidFill>
                  <a:srgbClr val="FF0000"/>
                </a:solidFill>
              </a:rPr>
              <a:t>equitable  water use system </a:t>
            </a:r>
            <a:r>
              <a:rPr lang="en-US" sz="1600" dirty="0" smtClean="0">
                <a:solidFill>
                  <a:srgbClr val="000000"/>
                </a:solidFill>
              </a:rPr>
              <a:t>shall be established between upper and lower watershed communities.</a:t>
            </a:r>
          </a:p>
          <a:p>
            <a:pPr marL="547688" lvl="1" indent="-273050" algn="just" eaLnBrk="1" hangingPunct="1">
              <a:defRPr/>
            </a:pPr>
            <a:r>
              <a:rPr lang="en-US" sz="1600" dirty="0" smtClean="0">
                <a:solidFill>
                  <a:srgbClr val="000000"/>
                </a:solidFill>
              </a:rPr>
              <a:t>In any type of rural land where soil and water conservation works have been undertaken a system of </a:t>
            </a:r>
            <a:r>
              <a:rPr lang="en-US" sz="1600" dirty="0" smtClean="0">
                <a:solidFill>
                  <a:srgbClr val="FF0000"/>
                </a:solidFill>
              </a:rPr>
              <a:t>free grazing shall be prohibited and a system of cut and carry feeding </a:t>
            </a:r>
            <a:r>
              <a:rPr lang="en-US" sz="1600" dirty="0" smtClean="0">
                <a:solidFill>
                  <a:srgbClr val="000000"/>
                </a:solidFill>
              </a:rPr>
              <a:t>shall be introduced step by step.</a:t>
            </a:r>
          </a:p>
          <a:p>
            <a:pPr marL="547688" lvl="1" indent="-273050" algn="just" eaLnBrk="1" hangingPunct="1">
              <a:defRPr/>
            </a:pPr>
            <a:r>
              <a:rPr lang="en-US" sz="1600" dirty="0" smtClean="0">
                <a:solidFill>
                  <a:srgbClr val="000000"/>
                </a:solidFill>
              </a:rPr>
              <a:t>The management of rural lands the </a:t>
            </a:r>
            <a:r>
              <a:rPr lang="en-US" sz="1600" dirty="0" smtClean="0">
                <a:solidFill>
                  <a:srgbClr val="FF0000"/>
                </a:solidFill>
              </a:rPr>
              <a:t>slopes of which is less than 30 percent shall follow the strategy of soil conservation and water harvesting.</a:t>
            </a:r>
            <a:r>
              <a:rPr lang="en-US" sz="1600" dirty="0" smtClean="0">
                <a:solidFill>
                  <a:srgbClr val="000000"/>
                </a:solidFill>
              </a:rPr>
              <a:t> The details shall be determined by rural land administration laws of regions.</a:t>
            </a:r>
          </a:p>
          <a:p>
            <a:pPr marL="547688" lvl="1" indent="-273050" algn="just" eaLnBrk="1" hangingPunct="1">
              <a:defRPr/>
            </a:pPr>
            <a:r>
              <a:rPr lang="en-US" sz="1600" dirty="0" smtClean="0">
                <a:solidFill>
                  <a:srgbClr val="000000"/>
                </a:solidFill>
              </a:rPr>
              <a:t>Development of annual crops on rural lands that </a:t>
            </a:r>
            <a:r>
              <a:rPr lang="en-US" sz="1600" dirty="0" smtClean="0">
                <a:solidFill>
                  <a:srgbClr val="FF0000"/>
                </a:solidFill>
              </a:rPr>
              <a:t>have slopes between 31-60 percent may be allowed only through making bench terraces.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295400"/>
            <a:ext cx="8610600" cy="5334000"/>
          </a:xfrm>
        </p:spPr>
        <p:style>
          <a:lnRef idx="1">
            <a:schemeClr val="accent5"/>
          </a:lnRef>
          <a:fillRef idx="2">
            <a:schemeClr val="accent5"/>
          </a:fillRef>
          <a:effectRef idx="1">
            <a:schemeClr val="accent5"/>
          </a:effectRef>
          <a:fontRef idx="minor">
            <a:schemeClr val="dk1"/>
          </a:fontRef>
        </p:style>
        <p:txBody>
          <a:bodyPr>
            <a:normAutofit/>
          </a:bodyPr>
          <a:lstStyle/>
          <a:p>
            <a:pPr marL="547688" lvl="1" indent="-273050" eaLnBrk="1" hangingPunct="1">
              <a:lnSpc>
                <a:spcPct val="90000"/>
              </a:lnSpc>
              <a:buFont typeface="Arial" pitchFamily="34" charset="0"/>
              <a:buNone/>
              <a:defRPr/>
            </a:pPr>
            <a:endParaRPr lang="en-US" sz="1800" dirty="0" smtClean="0">
              <a:solidFill>
                <a:srgbClr val="000000"/>
              </a:solidFill>
            </a:endParaRPr>
          </a:p>
          <a:p>
            <a:pPr marL="547688" lvl="1" indent="-273050" algn="just" eaLnBrk="1" hangingPunct="1">
              <a:lnSpc>
                <a:spcPct val="90000"/>
              </a:lnSpc>
              <a:buFontTx/>
              <a:buChar char="-"/>
              <a:defRPr/>
            </a:pPr>
            <a:r>
              <a:rPr lang="en-US" sz="1600" dirty="0" smtClean="0">
                <a:solidFill>
                  <a:srgbClr val="000000"/>
                </a:solidFill>
              </a:rPr>
              <a:t>Rural lands, the slope of which is </a:t>
            </a:r>
            <a:r>
              <a:rPr lang="en-US" sz="1600" dirty="0" smtClean="0">
                <a:solidFill>
                  <a:srgbClr val="FF0000"/>
                </a:solidFill>
              </a:rPr>
              <a:t>more than 60 percent, shall not be used for farming and free grazing; they shall be used for development of trees, perennial plants and forage production.</a:t>
            </a:r>
          </a:p>
          <a:p>
            <a:pPr marL="547688" lvl="1" indent="-273050" algn="just" eaLnBrk="1" hangingPunct="1">
              <a:lnSpc>
                <a:spcPct val="90000"/>
              </a:lnSpc>
              <a:buFontTx/>
              <a:buChar char="-"/>
              <a:defRPr/>
            </a:pPr>
            <a:endParaRPr lang="en-US" sz="1400" dirty="0" smtClean="0">
              <a:solidFill>
                <a:srgbClr val="000000"/>
              </a:solidFill>
            </a:endParaRPr>
          </a:p>
          <a:p>
            <a:pPr marL="547688" lvl="1" indent="-273050" algn="just" eaLnBrk="1" hangingPunct="1">
              <a:lnSpc>
                <a:spcPct val="90000"/>
              </a:lnSpc>
              <a:buFontTx/>
              <a:buChar char="-"/>
              <a:defRPr/>
            </a:pPr>
            <a:r>
              <a:rPr lang="en-US" sz="1600" dirty="0" smtClean="0">
                <a:solidFill>
                  <a:srgbClr val="000000"/>
                </a:solidFill>
              </a:rPr>
              <a:t>Rural land of any slope which is </a:t>
            </a:r>
            <a:r>
              <a:rPr lang="en-US" sz="1600" dirty="0" smtClean="0">
                <a:solidFill>
                  <a:srgbClr val="FF0000"/>
                </a:solidFill>
              </a:rPr>
              <a:t>highly degraded shall be closed from human and animal interference for a given period of time to let it recover , and shall be put to use when ascertained that it has recovered. Unless the degradation is caused by the negligence of the peasant farmers,   semi pastoralist and pastoralist the users shall be given compensation or other alternatives for the interim period.</a:t>
            </a:r>
          </a:p>
          <a:p>
            <a:pPr marL="547688" lvl="1" indent="-273050" algn="just" eaLnBrk="1" hangingPunct="1">
              <a:lnSpc>
                <a:spcPct val="90000"/>
              </a:lnSpc>
              <a:buFontTx/>
              <a:buChar char="-"/>
              <a:defRPr/>
            </a:pPr>
            <a:endParaRPr lang="en-US" sz="1400" dirty="0" smtClean="0">
              <a:solidFill>
                <a:srgbClr val="000000"/>
              </a:solidFill>
            </a:endParaRPr>
          </a:p>
          <a:p>
            <a:pPr marL="547688" lvl="1" indent="-273050" algn="just" eaLnBrk="1" hangingPunct="1">
              <a:lnSpc>
                <a:spcPct val="90000"/>
              </a:lnSpc>
              <a:buFontTx/>
              <a:buChar char="-"/>
              <a:defRPr/>
            </a:pPr>
            <a:r>
              <a:rPr lang="en-US" sz="1600" dirty="0" smtClean="0">
                <a:solidFill>
                  <a:srgbClr val="000000"/>
                </a:solidFill>
              </a:rPr>
              <a:t>Rural lands that have </a:t>
            </a:r>
            <a:r>
              <a:rPr lang="en-US" sz="1600" dirty="0" smtClean="0">
                <a:solidFill>
                  <a:srgbClr val="FF0000"/>
                </a:solidFill>
              </a:rPr>
              <a:t>gullies shall be made to rehabilitate by private and neighboring holders and, as appropriate, by the local community, using biological and physical works.</a:t>
            </a:r>
          </a:p>
          <a:p>
            <a:pPr marL="547688" lvl="1" indent="-273050" algn="just" eaLnBrk="1" hangingPunct="1">
              <a:lnSpc>
                <a:spcPct val="90000"/>
              </a:lnSpc>
              <a:buFontTx/>
              <a:buChar char="-"/>
              <a:defRPr/>
            </a:pPr>
            <a:endParaRPr lang="en-US" sz="1400" dirty="0" smtClean="0">
              <a:solidFill>
                <a:srgbClr val="000000"/>
              </a:solidFill>
            </a:endParaRPr>
          </a:p>
          <a:p>
            <a:pPr marL="547688" lvl="1" indent="-273050" algn="just" eaLnBrk="1" hangingPunct="1">
              <a:lnSpc>
                <a:spcPct val="90000"/>
              </a:lnSpc>
              <a:buFontTx/>
              <a:buChar char="-"/>
              <a:defRPr/>
            </a:pPr>
            <a:r>
              <a:rPr lang="en-US" sz="1600" dirty="0" smtClean="0">
                <a:solidFill>
                  <a:srgbClr val="000000"/>
                </a:solidFill>
              </a:rPr>
              <a:t>Rural lands that have </a:t>
            </a:r>
            <a:r>
              <a:rPr lang="en-US" sz="1600" dirty="0" smtClean="0">
                <a:solidFill>
                  <a:srgbClr val="FF0000"/>
                </a:solidFill>
              </a:rPr>
              <a:t>gullies  and are located on hilly areas </a:t>
            </a:r>
            <a:r>
              <a:rPr lang="en-US" sz="1600" dirty="0" smtClean="0">
                <a:solidFill>
                  <a:srgbClr val="000000"/>
                </a:solidFill>
              </a:rPr>
              <a:t>shall be rehabilitated and developed communally and as appropriate by private individuals.</a:t>
            </a:r>
          </a:p>
          <a:p>
            <a:pPr marL="547688" lvl="1" indent="-273050" algn="just" eaLnBrk="1" hangingPunct="1">
              <a:lnSpc>
                <a:spcPct val="90000"/>
              </a:lnSpc>
              <a:buFontTx/>
              <a:buChar char="-"/>
              <a:defRPr/>
            </a:pPr>
            <a:endParaRPr lang="en-US" sz="1400" dirty="0" smtClean="0">
              <a:solidFill>
                <a:srgbClr val="000000"/>
              </a:solidFill>
            </a:endParaRPr>
          </a:p>
          <a:p>
            <a:pPr marL="273050" indent="-273050" algn="just" eaLnBrk="1" hangingPunct="1">
              <a:lnSpc>
                <a:spcPct val="90000"/>
              </a:lnSpc>
              <a:defRPr/>
            </a:pPr>
            <a:r>
              <a:rPr lang="en-US" sz="1600" b="1" dirty="0" smtClean="0">
                <a:solidFill>
                  <a:srgbClr val="FF0000"/>
                </a:solidFill>
              </a:rPr>
              <a:t>Obligation of Rural Land Users</a:t>
            </a:r>
          </a:p>
          <a:p>
            <a:pPr marL="547688" lvl="1" indent="-273050" algn="just" eaLnBrk="1" hangingPunct="1">
              <a:lnSpc>
                <a:spcPct val="90000"/>
              </a:lnSpc>
              <a:defRPr/>
            </a:pPr>
            <a:r>
              <a:rPr lang="en-US" sz="1600" b="1" dirty="0" smtClean="0">
                <a:solidFill>
                  <a:srgbClr val="000000"/>
                </a:solidFill>
              </a:rPr>
              <a:t>A holder of rural land shall be obliged to use and protect his land. When the land gets damaged, the user of the land shall lose his use right . Particulars shall be given in the land administration laws of regions.</a:t>
            </a:r>
            <a:r>
              <a:rPr lang="en-US" sz="1800" b="1" dirty="0" smtClean="0">
                <a:solidFill>
                  <a:srgbClr val="000000"/>
                </a:solidFill>
              </a:rPr>
              <a:t> </a:t>
            </a:r>
          </a:p>
        </p:txBody>
      </p:sp>
      <p:sp>
        <p:nvSpPr>
          <p:cNvPr id="4" name="Title 2"/>
          <p:cNvSpPr>
            <a:spLocks noGrp="1"/>
          </p:cNvSpPr>
          <p:nvPr>
            <p:ph type="title" idx="4294967295"/>
          </p:nvPr>
        </p:nvSpPr>
        <p:spPr>
          <a:xfrm>
            <a:off x="457200" y="381000"/>
            <a:ext cx="7772400" cy="762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2800" b="0" dirty="0" smtClean="0">
                <a:solidFill>
                  <a:schemeClr val="tx2"/>
                </a:solidFill>
              </a:rPr>
              <a:t>Federal Rural Land Administration and Land Use Proclamation (2005), </a:t>
            </a:r>
            <a:r>
              <a:rPr lang="en-US" sz="2800" b="0" dirty="0" err="1" smtClean="0">
                <a:solidFill>
                  <a:schemeClr val="tx2"/>
                </a:solidFill>
              </a:rPr>
              <a:t>Ctd</a:t>
            </a:r>
            <a:r>
              <a:rPr lang="en-US" sz="2800" b="0" dirty="0" smtClean="0">
                <a:solidFill>
                  <a:schemeClr val="tx2"/>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914400"/>
            <a:ext cx="8534400" cy="54864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0" algn="just" eaLnBrk="1" hangingPunct="1">
              <a:spcBef>
                <a:spcPct val="0"/>
              </a:spcBef>
              <a:defRPr/>
            </a:pPr>
            <a:r>
              <a:rPr lang="en-US" sz="2000" b="1" dirty="0" smtClean="0">
                <a:solidFill>
                  <a:srgbClr val="0070C0"/>
                </a:solidFill>
              </a:rPr>
              <a:t>SLM considers  every element above or under soil (included) – broader concept than soil and climate.</a:t>
            </a:r>
          </a:p>
          <a:p>
            <a:pPr marL="273050" indent="0" algn="just" eaLnBrk="1" hangingPunct="1">
              <a:spcBef>
                <a:spcPct val="0"/>
              </a:spcBef>
              <a:defRPr/>
            </a:pPr>
            <a:endParaRPr lang="en-US" sz="1050" b="1" dirty="0" smtClean="0">
              <a:solidFill>
                <a:srgbClr val="0070C0"/>
              </a:solidFill>
            </a:endParaRPr>
          </a:p>
          <a:p>
            <a:pPr marL="273050" indent="0" algn="just" eaLnBrk="1" hangingPunct="1">
              <a:spcBef>
                <a:spcPct val="0"/>
              </a:spcBef>
              <a:defRPr/>
            </a:pPr>
            <a:r>
              <a:rPr lang="en-US" sz="2000" b="1" dirty="0" smtClean="0">
                <a:solidFill>
                  <a:srgbClr val="0070C0"/>
                </a:solidFill>
              </a:rPr>
              <a:t>Sustainability deals also with </a:t>
            </a:r>
            <a:r>
              <a:rPr lang="en-US" sz="2000" b="1" dirty="0" smtClean="0">
                <a:solidFill>
                  <a:srgbClr val="FF0000"/>
                </a:solidFill>
              </a:rPr>
              <a:t>socio-economic sustainability</a:t>
            </a:r>
            <a:r>
              <a:rPr lang="en-US" sz="2000" b="1" dirty="0" smtClean="0">
                <a:solidFill>
                  <a:srgbClr val="0070C0"/>
                </a:solidFill>
              </a:rPr>
              <a:t>, suggesting that dealing with </a:t>
            </a:r>
            <a:r>
              <a:rPr lang="en-US" sz="2000" b="1" dirty="0" smtClean="0">
                <a:solidFill>
                  <a:srgbClr val="FF0000"/>
                </a:solidFill>
              </a:rPr>
              <a:t>land management </a:t>
            </a:r>
            <a:r>
              <a:rPr lang="en-US" sz="2000" b="1" dirty="0" smtClean="0">
                <a:solidFill>
                  <a:srgbClr val="0070C0"/>
                </a:solidFill>
              </a:rPr>
              <a:t>is more appropriate than dealing with </a:t>
            </a:r>
            <a:r>
              <a:rPr lang="en-US" sz="2000" b="1" dirty="0" smtClean="0">
                <a:solidFill>
                  <a:srgbClr val="FF0000"/>
                </a:solidFill>
              </a:rPr>
              <a:t>soil management</a:t>
            </a:r>
            <a:r>
              <a:rPr lang="en-US" sz="2000" b="1" dirty="0" smtClean="0">
                <a:solidFill>
                  <a:srgbClr val="0070C0"/>
                </a:solidFill>
              </a:rPr>
              <a:t> (a better soil management is achieved by a better land management).</a:t>
            </a:r>
          </a:p>
          <a:p>
            <a:pPr marL="273050" indent="0" eaLnBrk="1" hangingPunct="1">
              <a:spcBef>
                <a:spcPct val="0"/>
              </a:spcBef>
              <a:defRPr/>
            </a:pPr>
            <a:endParaRPr lang="en-US" sz="1050" b="1" i="1" dirty="0" smtClean="0">
              <a:solidFill>
                <a:srgbClr val="0070C0"/>
              </a:solidFill>
            </a:endParaRPr>
          </a:p>
          <a:p>
            <a:pPr marL="273050" indent="0" eaLnBrk="1" hangingPunct="1">
              <a:spcBef>
                <a:spcPct val="0"/>
              </a:spcBef>
              <a:defRPr/>
            </a:pPr>
            <a:r>
              <a:rPr lang="en-US" sz="2000" b="1" i="1" dirty="0" smtClean="0">
                <a:solidFill>
                  <a:srgbClr val="0070C0"/>
                </a:solidFill>
              </a:rPr>
              <a:t>SLM is based on four common principles: </a:t>
            </a:r>
          </a:p>
          <a:p>
            <a:pPr marL="736600" lvl="1" indent="-188913" eaLnBrk="1" hangingPunct="1">
              <a:spcBef>
                <a:spcPct val="0"/>
              </a:spcBef>
              <a:defRPr/>
            </a:pPr>
            <a:r>
              <a:rPr lang="en-US" sz="2000" b="1" dirty="0" smtClean="0">
                <a:solidFill>
                  <a:srgbClr val="000000"/>
                </a:solidFill>
              </a:rPr>
              <a:t> land-user-driven and participatory approaches; </a:t>
            </a:r>
          </a:p>
          <a:p>
            <a:pPr marL="736600" lvl="1" indent="-188913" eaLnBrk="1" hangingPunct="1">
              <a:spcBef>
                <a:spcPct val="0"/>
              </a:spcBef>
              <a:defRPr/>
            </a:pPr>
            <a:r>
              <a:rPr lang="en-US" sz="2000" b="1" dirty="0" smtClean="0">
                <a:solidFill>
                  <a:srgbClr val="000000"/>
                </a:solidFill>
              </a:rPr>
              <a:t> integrated use of natural resources at ecosystem and farming systems levels; </a:t>
            </a:r>
          </a:p>
          <a:p>
            <a:pPr marL="736600" lvl="1" indent="-188913" eaLnBrk="1" hangingPunct="1">
              <a:spcBef>
                <a:spcPct val="0"/>
              </a:spcBef>
              <a:defRPr/>
            </a:pPr>
            <a:r>
              <a:rPr lang="en-US" sz="2000" b="1" dirty="0" smtClean="0">
                <a:solidFill>
                  <a:srgbClr val="000000"/>
                </a:solidFill>
              </a:rPr>
              <a:t> Multi-level and multi-stakeholder involvement; and </a:t>
            </a:r>
          </a:p>
          <a:p>
            <a:pPr marL="736600" lvl="1" indent="-188913" eaLnBrk="1" hangingPunct="1">
              <a:spcBef>
                <a:spcPct val="0"/>
              </a:spcBef>
              <a:defRPr/>
            </a:pPr>
            <a:r>
              <a:rPr lang="en-US" sz="2000" b="1" dirty="0" smtClean="0">
                <a:solidFill>
                  <a:srgbClr val="000000"/>
                </a:solidFill>
              </a:rPr>
              <a:t> targeted policy and institutional support, including development of incentive mechanisms for SLM adoption and income generation at the local level.</a:t>
            </a:r>
          </a:p>
        </p:txBody>
      </p:sp>
      <p:sp>
        <p:nvSpPr>
          <p:cNvPr id="4" name="Title 1"/>
          <p:cNvSpPr>
            <a:spLocks noGrp="1"/>
          </p:cNvSpPr>
          <p:nvPr>
            <p:ph type="title" idx="4294967295"/>
          </p:nvPr>
        </p:nvSpPr>
        <p:spPr>
          <a:xfrm>
            <a:off x="0" y="228600"/>
            <a:ext cx="9144000" cy="6096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3400" b="0" smtClean="0">
                <a:solidFill>
                  <a:schemeClr val="tx2"/>
                </a:solidFill>
              </a:rPr>
              <a:t>Sustainable Land Management, Ctd.</a:t>
            </a:r>
            <a:endParaRPr lang="en-US" sz="3400" b="0" smtClean="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772400" cy="762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2800" b="0" dirty="0" smtClean="0">
                <a:solidFill>
                  <a:schemeClr val="tx2"/>
                </a:solidFill>
              </a:rPr>
              <a:t>Community Based Participatory Watershed Development (CBPWD)</a:t>
            </a:r>
            <a:endParaRPr lang="en-US" sz="2800" b="0" dirty="0" smtClean="0">
              <a:solidFill>
                <a:schemeClr val="tx2"/>
              </a:solidFill>
            </a:endParaRPr>
          </a:p>
        </p:txBody>
      </p:sp>
      <p:sp>
        <p:nvSpPr>
          <p:cNvPr id="4" name="Rectangle 6"/>
          <p:cNvSpPr>
            <a:spLocks noGrp="1" noChangeArrowheads="1"/>
          </p:cNvSpPr>
          <p:nvPr>
            <p:ph idx="4294967295"/>
          </p:nvPr>
        </p:nvSpPr>
        <p:spPr>
          <a:xfrm>
            <a:off x="381000" y="1295400"/>
            <a:ext cx="8153400" cy="5257800"/>
          </a:xfrm>
        </p:spPr>
        <p:style>
          <a:lnRef idx="1">
            <a:schemeClr val="accent1"/>
          </a:lnRef>
          <a:fillRef idx="2">
            <a:schemeClr val="accent1"/>
          </a:fillRef>
          <a:effectRef idx="1">
            <a:schemeClr val="accent1"/>
          </a:effectRef>
          <a:fontRef idx="minor">
            <a:schemeClr val="dk1"/>
          </a:fontRef>
        </p:style>
        <p:txBody>
          <a:bodyPr>
            <a:normAutofit/>
          </a:bodyPr>
          <a:lstStyle/>
          <a:p>
            <a:pPr marL="231775" indent="-231775" algn="just" eaLnBrk="1" hangingPunct="1">
              <a:lnSpc>
                <a:spcPct val="90000"/>
              </a:lnSpc>
              <a:defRPr/>
            </a:pPr>
            <a:r>
              <a:rPr lang="fr-FR" sz="1600" dirty="0" smtClean="0">
                <a:solidFill>
                  <a:srgbClr val="000000"/>
                </a:solidFill>
              </a:rPr>
              <a:t>A more </a:t>
            </a:r>
            <a:r>
              <a:rPr lang="fr-FR" sz="1600" i="1" dirty="0" err="1" smtClean="0">
                <a:solidFill>
                  <a:srgbClr val="000000"/>
                </a:solidFill>
              </a:rPr>
              <a:t>programatic</a:t>
            </a:r>
            <a:r>
              <a:rPr lang="fr-FR" sz="1600" dirty="0" smtClean="0">
                <a:solidFill>
                  <a:srgbClr val="000000"/>
                </a:solidFill>
              </a:rPr>
              <a:t> </a:t>
            </a:r>
            <a:r>
              <a:rPr lang="fr-FR" sz="1600" dirty="0" err="1" smtClean="0">
                <a:solidFill>
                  <a:srgbClr val="000000"/>
                </a:solidFill>
              </a:rPr>
              <a:t>approach</a:t>
            </a:r>
            <a:r>
              <a:rPr lang="fr-FR" sz="1600" dirty="0" smtClean="0">
                <a:solidFill>
                  <a:srgbClr val="000000"/>
                </a:solidFill>
              </a:rPr>
              <a:t> to </a:t>
            </a:r>
            <a:r>
              <a:rPr lang="fr-FR" sz="1600" dirty="0" err="1" smtClean="0">
                <a:solidFill>
                  <a:srgbClr val="000000"/>
                </a:solidFill>
              </a:rPr>
              <a:t>address</a:t>
            </a:r>
            <a:r>
              <a:rPr lang="fr-FR" sz="1600" dirty="0" smtClean="0">
                <a:solidFill>
                  <a:srgbClr val="000000"/>
                </a:solidFill>
              </a:rPr>
              <a:t> land </a:t>
            </a:r>
            <a:r>
              <a:rPr lang="fr-FR" sz="1600" dirty="0" err="1" smtClean="0">
                <a:solidFill>
                  <a:srgbClr val="000000"/>
                </a:solidFill>
              </a:rPr>
              <a:t>degradation</a:t>
            </a:r>
            <a:r>
              <a:rPr lang="fr-FR" sz="1600" dirty="0" smtClean="0">
                <a:solidFill>
                  <a:srgbClr val="000000"/>
                </a:solidFill>
              </a:rPr>
              <a:t> and </a:t>
            </a:r>
            <a:r>
              <a:rPr lang="fr-FR" sz="1600" dirty="0" err="1" smtClean="0">
                <a:solidFill>
                  <a:srgbClr val="000000"/>
                </a:solidFill>
              </a:rPr>
              <a:t>promote</a:t>
            </a:r>
            <a:r>
              <a:rPr lang="fr-FR" sz="1600" dirty="0" smtClean="0">
                <a:solidFill>
                  <a:srgbClr val="000000"/>
                </a:solidFill>
              </a:rPr>
              <a:t> SLM </a:t>
            </a:r>
            <a:r>
              <a:rPr lang="fr-FR" sz="1600" dirty="0" err="1" smtClean="0">
                <a:solidFill>
                  <a:srgbClr val="000000"/>
                </a:solidFill>
              </a:rPr>
              <a:t>was</a:t>
            </a:r>
            <a:r>
              <a:rPr lang="fr-FR" sz="1600" dirty="0" smtClean="0">
                <a:solidFill>
                  <a:srgbClr val="000000"/>
                </a:solidFill>
              </a:rPr>
              <a:t> </a:t>
            </a:r>
            <a:r>
              <a:rPr lang="fr-FR" sz="1600" dirty="0" err="1" smtClean="0">
                <a:solidFill>
                  <a:srgbClr val="000000"/>
                </a:solidFill>
              </a:rPr>
              <a:t>embarked</a:t>
            </a:r>
            <a:r>
              <a:rPr lang="fr-FR" sz="1600" dirty="0" smtClean="0">
                <a:solidFill>
                  <a:srgbClr val="000000"/>
                </a:solidFill>
              </a:rPr>
              <a:t> </a:t>
            </a:r>
            <a:r>
              <a:rPr lang="fr-FR" sz="1600" dirty="0" err="1" smtClean="0">
                <a:solidFill>
                  <a:srgbClr val="000000"/>
                </a:solidFill>
              </a:rPr>
              <a:t>upon</a:t>
            </a:r>
            <a:r>
              <a:rPr lang="fr-FR" sz="1600" dirty="0" smtClean="0">
                <a:solidFill>
                  <a:srgbClr val="000000"/>
                </a:solidFill>
              </a:rPr>
              <a:t> in the country the </a:t>
            </a:r>
            <a:r>
              <a:rPr lang="fr-FR" sz="1600" dirty="0" err="1" smtClean="0">
                <a:solidFill>
                  <a:srgbClr val="000000"/>
                </a:solidFill>
              </a:rPr>
              <a:t>beginning</a:t>
            </a:r>
            <a:r>
              <a:rPr lang="fr-FR" sz="1600" dirty="0" smtClean="0">
                <a:solidFill>
                  <a:srgbClr val="000000"/>
                </a:solidFill>
              </a:rPr>
              <a:t> of 2005.</a:t>
            </a:r>
          </a:p>
          <a:p>
            <a:pPr marL="231775" indent="-231775" algn="just" eaLnBrk="1" hangingPunct="1">
              <a:lnSpc>
                <a:spcPct val="90000"/>
              </a:lnSpc>
              <a:defRPr/>
            </a:pPr>
            <a:r>
              <a:rPr lang="en-US" sz="1600" dirty="0" smtClean="0">
                <a:solidFill>
                  <a:srgbClr val="000000"/>
                </a:solidFill>
              </a:rPr>
              <a:t>CBPWD was endorsed as the national SLM tool, and a common guideline developed involving a wide range of stakeholders.</a:t>
            </a:r>
          </a:p>
          <a:p>
            <a:pPr marL="231775" indent="-231775" algn="just" eaLnBrk="1" hangingPunct="1">
              <a:lnSpc>
                <a:spcPct val="90000"/>
              </a:lnSpc>
              <a:defRPr/>
            </a:pPr>
            <a:r>
              <a:rPr lang="en-US" sz="1600" dirty="0" smtClean="0">
                <a:solidFill>
                  <a:srgbClr val="000000"/>
                </a:solidFill>
              </a:rPr>
              <a:t>CBPWD was formulated taking into consideration successful experiences, mainly MERET </a:t>
            </a:r>
            <a:r>
              <a:rPr lang="en-US" sz="1600" b="1" dirty="0" smtClean="0">
                <a:solidFill>
                  <a:srgbClr val="FF0000"/>
                </a:solidFill>
              </a:rPr>
              <a:t>(</a:t>
            </a:r>
            <a:r>
              <a:rPr lang="en-US" sz="1600" b="1" u="sng" dirty="0" smtClean="0">
                <a:solidFill>
                  <a:srgbClr val="FF0000"/>
                </a:solidFill>
              </a:rPr>
              <a:t>M</a:t>
            </a:r>
            <a:r>
              <a:rPr lang="en-US" sz="1600" b="1" dirty="0" smtClean="0">
                <a:solidFill>
                  <a:srgbClr val="FF0000"/>
                </a:solidFill>
              </a:rPr>
              <a:t>anaging </a:t>
            </a:r>
            <a:r>
              <a:rPr lang="en-US" sz="1600" b="1" u="sng" dirty="0" smtClean="0">
                <a:solidFill>
                  <a:srgbClr val="FF0000"/>
                </a:solidFill>
              </a:rPr>
              <a:t>E</a:t>
            </a:r>
            <a:r>
              <a:rPr lang="en-US" sz="1600" b="1" dirty="0" smtClean="0">
                <a:solidFill>
                  <a:srgbClr val="FF0000"/>
                </a:solidFill>
              </a:rPr>
              <a:t>nvironment </a:t>
            </a:r>
            <a:r>
              <a:rPr lang="en-US" sz="1600" b="1" u="sng" dirty="0" smtClean="0">
                <a:solidFill>
                  <a:srgbClr val="FF0000"/>
                </a:solidFill>
              </a:rPr>
              <a:t>R</a:t>
            </a:r>
            <a:r>
              <a:rPr lang="en-US" sz="1600" b="1" dirty="0" smtClean="0">
                <a:solidFill>
                  <a:srgbClr val="FF0000"/>
                </a:solidFill>
              </a:rPr>
              <a:t>esources to </a:t>
            </a:r>
            <a:r>
              <a:rPr lang="en-US" sz="1600" b="1" u="sng" dirty="0" smtClean="0">
                <a:solidFill>
                  <a:srgbClr val="FF0000"/>
                </a:solidFill>
              </a:rPr>
              <a:t>E</a:t>
            </a:r>
            <a:r>
              <a:rPr lang="en-US" sz="1600" b="1" dirty="0" smtClean="0">
                <a:solidFill>
                  <a:srgbClr val="FF0000"/>
                </a:solidFill>
              </a:rPr>
              <a:t>nable </a:t>
            </a:r>
            <a:r>
              <a:rPr lang="en-US" sz="1600" b="1" u="sng" dirty="0" smtClean="0">
                <a:solidFill>
                  <a:srgbClr val="FF0000"/>
                </a:solidFill>
              </a:rPr>
              <a:t>T</a:t>
            </a:r>
            <a:r>
              <a:rPr lang="en-US" sz="1600" b="1" dirty="0" smtClean="0">
                <a:solidFill>
                  <a:srgbClr val="FF0000"/>
                </a:solidFill>
              </a:rPr>
              <a:t>ransitions to More Sustainable Livelihoods)</a:t>
            </a:r>
            <a:r>
              <a:rPr lang="en-US" sz="1600" b="1" dirty="0" smtClean="0">
                <a:solidFill>
                  <a:srgbClr val="000000"/>
                </a:solidFill>
              </a:rPr>
              <a:t> </a:t>
            </a:r>
            <a:r>
              <a:rPr lang="en-US" sz="1600" dirty="0" smtClean="0">
                <a:solidFill>
                  <a:srgbClr val="000000"/>
                </a:solidFill>
              </a:rPr>
              <a:t>project and building on that other best practices. </a:t>
            </a:r>
          </a:p>
          <a:p>
            <a:pPr marL="231775" indent="-231775" algn="just" eaLnBrk="1" hangingPunct="1">
              <a:lnSpc>
                <a:spcPct val="90000"/>
              </a:lnSpc>
              <a:defRPr/>
            </a:pPr>
            <a:r>
              <a:rPr lang="en-US" sz="1600" dirty="0" smtClean="0">
                <a:solidFill>
                  <a:srgbClr val="000000"/>
                </a:solidFill>
              </a:rPr>
              <a:t>An Implementation Plan Including work norms was then developed in a participatory manner</a:t>
            </a:r>
          </a:p>
          <a:p>
            <a:pPr marL="231775" indent="-231775" algn="just" eaLnBrk="1" hangingPunct="1">
              <a:lnSpc>
                <a:spcPct val="90000"/>
              </a:lnSpc>
              <a:defRPr/>
            </a:pPr>
            <a:r>
              <a:rPr lang="en-US" sz="1600" dirty="0" smtClean="0">
                <a:solidFill>
                  <a:srgbClr val="000000"/>
                </a:solidFill>
              </a:rPr>
              <a:t>Following the development of the guideline, intensive trainings were given for experts and farmers.</a:t>
            </a:r>
          </a:p>
          <a:p>
            <a:pPr marL="231775" indent="-231775" algn="just" eaLnBrk="1" hangingPunct="1">
              <a:lnSpc>
                <a:spcPct val="90000"/>
              </a:lnSpc>
              <a:defRPr/>
            </a:pPr>
            <a:r>
              <a:rPr lang="en-US" sz="1600" dirty="0" smtClean="0">
                <a:solidFill>
                  <a:srgbClr val="000000"/>
                </a:solidFill>
              </a:rPr>
              <a:t>The guideline was further translated in to Amharic, </a:t>
            </a:r>
            <a:r>
              <a:rPr lang="en-US" sz="1600" dirty="0" err="1" smtClean="0">
                <a:solidFill>
                  <a:srgbClr val="000000"/>
                </a:solidFill>
              </a:rPr>
              <a:t>Afan</a:t>
            </a:r>
            <a:r>
              <a:rPr lang="en-US" sz="1600" dirty="0" smtClean="0">
                <a:solidFill>
                  <a:srgbClr val="000000"/>
                </a:solidFill>
              </a:rPr>
              <a:t> Oromo and Tigrigna</a:t>
            </a:r>
          </a:p>
          <a:p>
            <a:pPr marL="231775" indent="-231775" algn="just" eaLnBrk="1" hangingPunct="1">
              <a:lnSpc>
                <a:spcPct val="90000"/>
              </a:lnSpc>
              <a:defRPr/>
            </a:pPr>
            <a:r>
              <a:rPr lang="en-US" sz="1600" dirty="0" smtClean="0">
                <a:solidFill>
                  <a:srgbClr val="000000"/>
                </a:solidFill>
              </a:rPr>
              <a:t>and aims at:</a:t>
            </a:r>
          </a:p>
          <a:p>
            <a:pPr marL="463550" lvl="1" indent="-188913" eaLnBrk="1" hangingPunct="1">
              <a:lnSpc>
                <a:spcPct val="90000"/>
              </a:lnSpc>
              <a:defRPr/>
            </a:pPr>
            <a:r>
              <a:rPr lang="en-US" sz="1600" dirty="0" smtClean="0">
                <a:solidFill>
                  <a:srgbClr val="0A1625"/>
                </a:solidFill>
              </a:rPr>
              <a:t>Restoring ecosystem goods &amp; services</a:t>
            </a:r>
          </a:p>
          <a:p>
            <a:pPr marL="463550" lvl="1" indent="-188913" eaLnBrk="1" hangingPunct="1">
              <a:lnSpc>
                <a:spcPct val="90000"/>
              </a:lnSpc>
              <a:defRPr/>
            </a:pPr>
            <a:r>
              <a:rPr lang="en-US" sz="1600" dirty="0" smtClean="0">
                <a:solidFill>
                  <a:srgbClr val="0A1625"/>
                </a:solidFill>
              </a:rPr>
              <a:t>Improving rural incomes &amp; livelihoods</a:t>
            </a:r>
          </a:p>
          <a:p>
            <a:pPr marL="177800" indent="-177800" eaLnBrk="1" hangingPunct="1">
              <a:lnSpc>
                <a:spcPct val="90000"/>
              </a:lnSpc>
              <a:defRPr/>
            </a:pPr>
            <a:r>
              <a:rPr lang="en-US" sz="1600" dirty="0" smtClean="0">
                <a:solidFill>
                  <a:srgbClr val="000000"/>
                </a:solidFill>
              </a:rPr>
              <a:t>It - is a process/tool to:</a:t>
            </a:r>
          </a:p>
          <a:p>
            <a:pPr marL="547688" lvl="1" indent="-273050" eaLnBrk="1" hangingPunct="1">
              <a:lnSpc>
                <a:spcPct val="90000"/>
              </a:lnSpc>
              <a:buFont typeface="Arial" pitchFamily="34" charset="0"/>
              <a:buNone/>
              <a:defRPr/>
            </a:pPr>
            <a:r>
              <a:rPr lang="en-US" sz="1600" dirty="0" smtClean="0">
                <a:solidFill>
                  <a:srgbClr val="000000"/>
                </a:solidFill>
              </a:rPr>
              <a:t>--Collectively set NRM objectives, priorities and investment needs;</a:t>
            </a:r>
          </a:p>
          <a:p>
            <a:pPr marL="547688" lvl="1" indent="-273050" eaLnBrk="1" hangingPunct="1">
              <a:lnSpc>
                <a:spcPct val="90000"/>
              </a:lnSpc>
              <a:buFont typeface="Arial" pitchFamily="34" charset="0"/>
              <a:buNone/>
              <a:defRPr/>
            </a:pPr>
            <a:r>
              <a:rPr lang="en-US" sz="1600" dirty="0" smtClean="0">
                <a:solidFill>
                  <a:srgbClr val="000000"/>
                </a:solidFill>
              </a:rPr>
              <a:t>--Prioritize and cost them;</a:t>
            </a:r>
          </a:p>
          <a:p>
            <a:pPr marL="547688" lvl="1" indent="-273050" algn="just" eaLnBrk="1" hangingPunct="1">
              <a:lnSpc>
                <a:spcPct val="90000"/>
              </a:lnSpc>
              <a:buFont typeface="Arial" pitchFamily="34" charset="0"/>
              <a:buNone/>
              <a:defRPr/>
            </a:pPr>
            <a:r>
              <a:rPr lang="en-US" sz="1600" dirty="0" smtClean="0">
                <a:solidFill>
                  <a:srgbClr val="000000"/>
                </a:solidFill>
              </a:rPr>
              <a:t>--Identify and select most appropriate implementation mechanisms;</a:t>
            </a:r>
          </a:p>
          <a:p>
            <a:pPr marL="547688" lvl="1" indent="-273050" eaLnBrk="1" hangingPunct="1">
              <a:lnSpc>
                <a:spcPct val="90000"/>
              </a:lnSpc>
              <a:spcAft>
                <a:spcPct val="30000"/>
              </a:spcAft>
              <a:buFont typeface="Arial" pitchFamily="34" charset="0"/>
              <a:buNone/>
              <a:defRPr/>
            </a:pPr>
            <a:r>
              <a:rPr lang="en-US" sz="1600" dirty="0" smtClean="0">
                <a:solidFill>
                  <a:srgbClr val="000000"/>
                </a:solidFill>
              </a:rPr>
              <a:t>--Develop a common M&amp;E</a:t>
            </a:r>
          </a:p>
          <a:p>
            <a:pPr marL="547688" lvl="1" indent="-273050" eaLnBrk="1" hangingPunct="1">
              <a:lnSpc>
                <a:spcPct val="90000"/>
              </a:lnSpc>
              <a:spcAft>
                <a:spcPct val="30000"/>
              </a:spcAft>
              <a:buFont typeface="Arial" pitchFamily="34" charset="0"/>
              <a:buNone/>
              <a:defRPr/>
            </a:pPr>
            <a:endParaRPr lang="en-US" sz="1600" dirty="0" smtClean="0">
              <a:solidFill>
                <a:srgbClr val="0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295400"/>
            <a:ext cx="8153400" cy="53340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algn="just" eaLnBrk="1" hangingPunct="1">
              <a:defRPr/>
            </a:pPr>
            <a:r>
              <a:rPr lang="en-US" sz="1800" dirty="0" smtClean="0">
                <a:solidFill>
                  <a:srgbClr val="000000"/>
                </a:solidFill>
              </a:rPr>
              <a:t>The guideline has both the planning and technical details.</a:t>
            </a:r>
          </a:p>
          <a:p>
            <a:pPr marL="273050" indent="-273050" algn="just" eaLnBrk="1" hangingPunct="1">
              <a:defRPr/>
            </a:pPr>
            <a:r>
              <a:rPr lang="en-CA" sz="1800" dirty="0" smtClean="0">
                <a:solidFill>
                  <a:srgbClr val="000000"/>
                </a:solidFill>
              </a:rPr>
              <a:t>Community participation, Problem identification, Problem prioritization, establishment of watershed committees, Development of natural resource maps by the communities and community awareness creation are part of the planning process</a:t>
            </a:r>
          </a:p>
          <a:p>
            <a:pPr marL="273050" indent="-273050" algn="just" eaLnBrk="1" hangingPunct="1">
              <a:defRPr/>
            </a:pPr>
            <a:r>
              <a:rPr lang="en-CA" sz="1800" dirty="0" smtClean="0">
                <a:solidFill>
                  <a:srgbClr val="000000"/>
                </a:solidFill>
              </a:rPr>
              <a:t>Description about the watershed concept, types of watershed etc. described in the guideline.</a:t>
            </a:r>
          </a:p>
          <a:p>
            <a:pPr marL="273050" indent="-273050" algn="just" eaLnBrk="1" hangingPunct="1">
              <a:defRPr/>
            </a:pPr>
            <a:r>
              <a:rPr lang="en-CA" sz="1800" dirty="0" smtClean="0">
                <a:solidFill>
                  <a:srgbClr val="000000"/>
                </a:solidFill>
              </a:rPr>
              <a:t>Part II contains the </a:t>
            </a:r>
            <a:r>
              <a:rPr lang="en-CA" sz="1800" dirty="0" err="1" smtClean="0">
                <a:solidFill>
                  <a:srgbClr val="000000"/>
                </a:solidFill>
              </a:rPr>
              <a:t>Infotechs</a:t>
            </a:r>
            <a:r>
              <a:rPr lang="en-CA" sz="1800" dirty="0" smtClean="0">
                <a:solidFill>
                  <a:srgbClr val="000000"/>
                </a:solidFill>
              </a:rPr>
              <a:t>—brief summary of the technologies to be employed for watershed and natural resource development and protection (about 65).</a:t>
            </a:r>
          </a:p>
          <a:p>
            <a:pPr marL="273050" indent="-273050" algn="just" eaLnBrk="1" hangingPunct="1">
              <a:defRPr/>
            </a:pPr>
            <a:r>
              <a:rPr lang="en-CA" sz="1800" dirty="0" err="1" smtClean="0">
                <a:solidFill>
                  <a:srgbClr val="000000"/>
                </a:solidFill>
              </a:rPr>
              <a:t>Infotechs</a:t>
            </a:r>
            <a:r>
              <a:rPr lang="en-CA" sz="1800" dirty="0" smtClean="0">
                <a:solidFill>
                  <a:srgbClr val="000000"/>
                </a:solidFill>
              </a:rPr>
              <a:t> are organized as:</a:t>
            </a:r>
          </a:p>
          <a:p>
            <a:pPr marL="547688" lvl="1" indent="-273050" algn="just" eaLnBrk="1" hangingPunct="1">
              <a:defRPr/>
            </a:pPr>
            <a:r>
              <a:rPr lang="en-CA" sz="1800" dirty="0" smtClean="0">
                <a:solidFill>
                  <a:srgbClr val="000000"/>
                </a:solidFill>
              </a:rPr>
              <a:t>Physical soil and water conservation technologies (8)</a:t>
            </a:r>
          </a:p>
          <a:p>
            <a:pPr marL="547688" lvl="1" indent="-273050" algn="just" eaLnBrk="1" hangingPunct="1">
              <a:defRPr/>
            </a:pPr>
            <a:r>
              <a:rPr lang="en-CA" sz="1800" dirty="0" smtClean="0">
                <a:solidFill>
                  <a:srgbClr val="000000"/>
                </a:solidFill>
              </a:rPr>
              <a:t>Water harvesting technologies (20)</a:t>
            </a:r>
          </a:p>
          <a:p>
            <a:pPr marL="547688" lvl="1" indent="-273050" algn="just" eaLnBrk="1" hangingPunct="1">
              <a:defRPr/>
            </a:pPr>
            <a:r>
              <a:rPr lang="en-CA" sz="1800" dirty="0" smtClean="0">
                <a:solidFill>
                  <a:srgbClr val="000000"/>
                </a:solidFill>
              </a:rPr>
              <a:t>Agro-forestry, forage development and forestry  (9)</a:t>
            </a:r>
          </a:p>
          <a:p>
            <a:pPr marL="547688" lvl="1" indent="-273050" algn="just" eaLnBrk="1" hangingPunct="1">
              <a:defRPr/>
            </a:pPr>
            <a:r>
              <a:rPr lang="en-CA" sz="1800" dirty="0" smtClean="0">
                <a:solidFill>
                  <a:srgbClr val="000000"/>
                </a:solidFill>
              </a:rPr>
              <a:t>Soil fertility management and biological soil conservation (12)</a:t>
            </a:r>
          </a:p>
          <a:p>
            <a:pPr marL="547688" lvl="1" indent="-273050" algn="just" eaLnBrk="1" hangingPunct="1">
              <a:defRPr/>
            </a:pPr>
            <a:r>
              <a:rPr lang="en-CA" sz="1800" dirty="0" smtClean="0">
                <a:solidFill>
                  <a:srgbClr val="000000"/>
                </a:solidFill>
              </a:rPr>
              <a:t>Gully control mechanisms (5)</a:t>
            </a:r>
          </a:p>
          <a:p>
            <a:pPr marL="547688" lvl="1" indent="-273050" algn="just" eaLnBrk="1" hangingPunct="1">
              <a:defRPr/>
            </a:pPr>
            <a:r>
              <a:rPr lang="en-CA" sz="1800" dirty="0" smtClean="0">
                <a:solidFill>
                  <a:srgbClr val="000000"/>
                </a:solidFill>
              </a:rPr>
              <a:t>Feeder roads(8)</a:t>
            </a:r>
            <a:endParaRPr lang="en-US" sz="1800" dirty="0" smtClean="0">
              <a:solidFill>
                <a:srgbClr val="000000"/>
              </a:solidFill>
            </a:endParaRPr>
          </a:p>
          <a:p>
            <a:pPr marL="273050" indent="-273050" algn="just" eaLnBrk="1" hangingPunct="1">
              <a:defRPr/>
            </a:pPr>
            <a:endParaRPr lang="en-US" sz="1800" dirty="0" smtClean="0">
              <a:solidFill>
                <a:srgbClr val="000000"/>
              </a:solidFill>
            </a:endParaRPr>
          </a:p>
        </p:txBody>
      </p:sp>
      <p:sp>
        <p:nvSpPr>
          <p:cNvPr id="4" name="Title 1"/>
          <p:cNvSpPr>
            <a:spLocks noGrp="1"/>
          </p:cNvSpPr>
          <p:nvPr>
            <p:ph type="title" idx="4294967295"/>
          </p:nvPr>
        </p:nvSpPr>
        <p:spPr>
          <a:xfrm>
            <a:off x="533400" y="304800"/>
            <a:ext cx="7772400" cy="8382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2800" b="0" dirty="0" smtClean="0">
                <a:solidFill>
                  <a:schemeClr val="tx2"/>
                </a:solidFill>
              </a:rPr>
              <a:t>Community Based Participatory Watershed Development (CBPWD)</a:t>
            </a:r>
            <a:endParaRPr lang="en-US" sz="2800" b="0" dirty="0" smtClean="0">
              <a:solidFill>
                <a:schemeClr val="tx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idx="4294967295"/>
          </p:nvPr>
        </p:nvSpPr>
        <p:spPr>
          <a:xfrm>
            <a:off x="152400" y="533400"/>
            <a:ext cx="7620000" cy="487363"/>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2800" b="0" dirty="0" smtClean="0">
                <a:solidFill>
                  <a:schemeClr val="tx2"/>
                </a:solidFill>
              </a:rPr>
              <a:t>Community Based Participatory Watershed Development (CBPWD), </a:t>
            </a:r>
            <a:r>
              <a:rPr lang="en-CA" sz="2800" b="0" dirty="0" err="1" smtClean="0">
                <a:solidFill>
                  <a:schemeClr val="tx2"/>
                </a:solidFill>
              </a:rPr>
              <a:t>ctd</a:t>
            </a:r>
            <a:r>
              <a:rPr lang="en-CA" sz="2800" b="0" dirty="0" smtClean="0">
                <a:solidFill>
                  <a:schemeClr val="tx2"/>
                </a:solidFill>
              </a:rPr>
              <a:t>.</a:t>
            </a:r>
            <a:endParaRPr lang="en-US" sz="2800" b="0" dirty="0" smtClean="0">
              <a:solidFill>
                <a:schemeClr val="tx2"/>
              </a:solidFill>
            </a:endParaRPr>
          </a:p>
        </p:txBody>
      </p:sp>
      <p:sp>
        <p:nvSpPr>
          <p:cNvPr id="9" name="Content Placeholder 8"/>
          <p:cNvSpPr>
            <a:spLocks noGrp="1"/>
          </p:cNvSpPr>
          <p:nvPr>
            <p:ph idx="4294967295"/>
          </p:nvPr>
        </p:nvSpPr>
        <p:spPr>
          <a:xfrm>
            <a:off x="228600" y="1066800"/>
            <a:ext cx="7848600" cy="5486400"/>
          </a:xfrm>
        </p:spPr>
        <p:style>
          <a:lnRef idx="1">
            <a:schemeClr val="accent5"/>
          </a:lnRef>
          <a:fillRef idx="2">
            <a:schemeClr val="accent5"/>
          </a:fillRef>
          <a:effectRef idx="1">
            <a:schemeClr val="accent5"/>
          </a:effectRef>
          <a:fontRef idx="minor">
            <a:schemeClr val="dk1"/>
          </a:fontRef>
        </p:style>
        <p:txBody>
          <a:bodyPr>
            <a:normAutofit/>
          </a:bodyPr>
          <a:lstStyle/>
          <a:p>
            <a:pPr marL="273050" indent="-273050" eaLnBrk="1" hangingPunct="1">
              <a:lnSpc>
                <a:spcPct val="90000"/>
              </a:lnSpc>
              <a:buFont typeface="Arial" pitchFamily="34" charset="0"/>
              <a:buNone/>
              <a:defRPr/>
            </a:pPr>
            <a:r>
              <a:rPr lang="it-IT" sz="1600" b="1" dirty="0" smtClean="0">
                <a:solidFill>
                  <a:srgbClr val="FF0000"/>
                </a:solidFill>
              </a:rPr>
              <a:t>CBPWD is </a:t>
            </a:r>
          </a:p>
          <a:p>
            <a:pPr marL="547688" lvl="1" indent="-273050" eaLnBrk="1" hangingPunct="1">
              <a:lnSpc>
                <a:spcPct val="90000"/>
              </a:lnSpc>
              <a:buFont typeface="Arial" pitchFamily="34" charset="0"/>
              <a:buNone/>
              <a:defRPr/>
            </a:pPr>
            <a:r>
              <a:rPr lang="it-IT" sz="1600" dirty="0" smtClean="0">
                <a:solidFill>
                  <a:schemeClr val="tx1"/>
                </a:solidFill>
              </a:rPr>
              <a:t>-people-centered</a:t>
            </a:r>
          </a:p>
          <a:p>
            <a:pPr marL="547688" lvl="1" indent="-273050" eaLnBrk="1" hangingPunct="1">
              <a:lnSpc>
                <a:spcPct val="90000"/>
              </a:lnSpc>
              <a:buFont typeface="Arial" pitchFamily="34" charset="0"/>
              <a:buNone/>
              <a:defRPr/>
            </a:pPr>
            <a:r>
              <a:rPr lang="it-IT" sz="1600" dirty="0" smtClean="0">
                <a:solidFill>
                  <a:schemeClr val="tx1"/>
                </a:solidFill>
              </a:rPr>
              <a:t>-</a:t>
            </a:r>
            <a:r>
              <a:rPr lang="en-US" sz="1600" dirty="0" smtClean="0">
                <a:solidFill>
                  <a:srgbClr val="000000"/>
                </a:solidFill>
              </a:rPr>
              <a:t>Integrated</a:t>
            </a:r>
          </a:p>
          <a:p>
            <a:pPr marL="547688" lvl="1" indent="-273050" eaLnBrk="1" hangingPunct="1">
              <a:lnSpc>
                <a:spcPct val="90000"/>
              </a:lnSpc>
              <a:buFont typeface="Arial" pitchFamily="34" charset="0"/>
              <a:buNone/>
              <a:defRPr/>
            </a:pPr>
            <a:r>
              <a:rPr lang="en-US" sz="1600" dirty="0" smtClean="0">
                <a:solidFill>
                  <a:srgbClr val="000000"/>
                </a:solidFill>
              </a:rPr>
              <a:t>-Multi-scale and multi-level</a:t>
            </a:r>
          </a:p>
          <a:p>
            <a:pPr marL="547688" lvl="1" indent="-273050" algn="just" eaLnBrk="1" hangingPunct="1">
              <a:lnSpc>
                <a:spcPct val="90000"/>
              </a:lnSpc>
              <a:buFont typeface="Arial" pitchFamily="34" charset="0"/>
              <a:buNone/>
              <a:defRPr/>
            </a:pPr>
            <a:r>
              <a:rPr lang="en-US" sz="1600" dirty="0" smtClean="0">
                <a:solidFill>
                  <a:srgbClr val="000000"/>
                </a:solidFill>
              </a:rPr>
              <a:t>-Based on multi-partnership and responsibility</a:t>
            </a:r>
          </a:p>
          <a:p>
            <a:pPr marL="273050" indent="-273050" eaLnBrk="1" hangingPunct="1">
              <a:lnSpc>
                <a:spcPct val="80000"/>
              </a:lnSpc>
              <a:buFont typeface="Arial" pitchFamily="34" charset="0"/>
              <a:buNone/>
              <a:defRPr/>
            </a:pPr>
            <a:r>
              <a:rPr lang="it-IT" sz="1600" b="1" dirty="0" smtClean="0">
                <a:solidFill>
                  <a:srgbClr val="FF0000"/>
                </a:solidFill>
              </a:rPr>
              <a:t>Communities fully </a:t>
            </a:r>
            <a:r>
              <a:rPr lang="it-IT" sz="1600" b="1" u="sng" dirty="0" smtClean="0">
                <a:solidFill>
                  <a:srgbClr val="FF0000"/>
                </a:solidFill>
              </a:rPr>
              <a:t>participate</a:t>
            </a:r>
            <a:r>
              <a:rPr lang="it-IT" sz="1600" b="1" dirty="0" smtClean="0">
                <a:solidFill>
                  <a:srgbClr val="FF0000"/>
                </a:solidFill>
              </a:rPr>
              <a:t> through:</a:t>
            </a:r>
          </a:p>
          <a:p>
            <a:pPr marL="547688" lvl="1" indent="-273050" eaLnBrk="1" hangingPunct="1">
              <a:lnSpc>
                <a:spcPct val="80000"/>
              </a:lnSpc>
              <a:defRPr/>
            </a:pPr>
            <a:r>
              <a:rPr lang="it-IT" sz="1600" dirty="0" smtClean="0">
                <a:solidFill>
                  <a:srgbClr val="000000"/>
                </a:solidFill>
              </a:rPr>
              <a:t>Developing by-laws and work norms</a:t>
            </a:r>
          </a:p>
          <a:p>
            <a:pPr marL="547688" lvl="1" indent="-273050" eaLnBrk="1" hangingPunct="1">
              <a:lnSpc>
                <a:spcPct val="80000"/>
              </a:lnSpc>
              <a:defRPr/>
            </a:pPr>
            <a:r>
              <a:rPr lang="it-IT" sz="1600" dirty="0" smtClean="0">
                <a:solidFill>
                  <a:srgbClr val="000000"/>
                </a:solidFill>
              </a:rPr>
              <a:t>Learning by doing</a:t>
            </a:r>
          </a:p>
          <a:p>
            <a:pPr marL="547688" lvl="1" indent="-273050" eaLnBrk="1" hangingPunct="1">
              <a:lnSpc>
                <a:spcPct val="80000"/>
              </a:lnSpc>
              <a:defRPr/>
            </a:pPr>
            <a:r>
              <a:rPr lang="it-IT" sz="1600" dirty="0" smtClean="0">
                <a:solidFill>
                  <a:srgbClr val="000000"/>
                </a:solidFill>
              </a:rPr>
              <a:t>Researching/Adapting new land management options</a:t>
            </a:r>
          </a:p>
          <a:p>
            <a:pPr marL="547688" lvl="1" indent="-273050" eaLnBrk="1" hangingPunct="1">
              <a:lnSpc>
                <a:spcPct val="80000"/>
              </a:lnSpc>
              <a:defRPr/>
            </a:pPr>
            <a:r>
              <a:rPr lang="it-IT" sz="1600" dirty="0" smtClean="0">
                <a:solidFill>
                  <a:srgbClr val="000000"/>
                </a:solidFill>
              </a:rPr>
              <a:t>Land planning  at community level</a:t>
            </a:r>
          </a:p>
          <a:p>
            <a:pPr marL="547688" lvl="1" indent="-273050" eaLnBrk="1" hangingPunct="1">
              <a:lnSpc>
                <a:spcPct val="80000"/>
              </a:lnSpc>
              <a:defRPr/>
            </a:pPr>
            <a:r>
              <a:rPr lang="it-IT" sz="1600" dirty="0" smtClean="0">
                <a:solidFill>
                  <a:srgbClr val="000000"/>
                </a:solidFill>
              </a:rPr>
              <a:t>Monitoring, evaluation, upscaling </a:t>
            </a:r>
          </a:p>
          <a:p>
            <a:pPr marL="273050" indent="-273050" eaLnBrk="1" hangingPunct="1">
              <a:lnSpc>
                <a:spcPct val="80000"/>
              </a:lnSpc>
              <a:buFont typeface="Arial" pitchFamily="34" charset="0"/>
              <a:buNone/>
              <a:defRPr/>
            </a:pPr>
            <a:r>
              <a:rPr lang="it-IT" sz="1600" b="1" dirty="0" smtClean="0">
                <a:solidFill>
                  <a:srgbClr val="FF0000"/>
                </a:solidFill>
              </a:rPr>
              <a:t>Communities </a:t>
            </a:r>
            <a:r>
              <a:rPr lang="it-IT" sz="1600" b="1" u="sng" dirty="0" smtClean="0">
                <a:solidFill>
                  <a:srgbClr val="FF0000"/>
                </a:solidFill>
              </a:rPr>
              <a:t>identify</a:t>
            </a:r>
            <a:r>
              <a:rPr lang="it-IT" sz="1600" b="1" dirty="0" smtClean="0">
                <a:solidFill>
                  <a:srgbClr val="FF0000"/>
                </a:solidFill>
              </a:rPr>
              <a:t> and </a:t>
            </a:r>
            <a:r>
              <a:rPr lang="it-IT" sz="1600" b="1" u="sng" dirty="0" smtClean="0">
                <a:solidFill>
                  <a:srgbClr val="FF0000"/>
                </a:solidFill>
              </a:rPr>
              <a:t>feed back </a:t>
            </a:r>
            <a:r>
              <a:rPr lang="it-IT" sz="1600" b="1" dirty="0" smtClean="0">
                <a:solidFill>
                  <a:srgbClr val="FF0000"/>
                </a:solidFill>
              </a:rPr>
              <a:t>on:</a:t>
            </a:r>
          </a:p>
          <a:p>
            <a:pPr marL="547688" lvl="1" indent="-273050" eaLnBrk="1" hangingPunct="1">
              <a:lnSpc>
                <a:spcPct val="80000"/>
              </a:lnSpc>
              <a:defRPr/>
            </a:pPr>
            <a:r>
              <a:rPr lang="en-US" sz="1600" dirty="0" smtClean="0">
                <a:solidFill>
                  <a:srgbClr val="000000"/>
                </a:solidFill>
              </a:rPr>
              <a:t>Their needs</a:t>
            </a:r>
          </a:p>
          <a:p>
            <a:pPr marL="547688" lvl="1" indent="-273050" eaLnBrk="1" hangingPunct="1">
              <a:lnSpc>
                <a:spcPct val="80000"/>
              </a:lnSpc>
              <a:defRPr/>
            </a:pPr>
            <a:r>
              <a:rPr lang="en-US" sz="1600" dirty="0" smtClean="0">
                <a:solidFill>
                  <a:srgbClr val="000000"/>
                </a:solidFill>
              </a:rPr>
              <a:t>The barriers and bottlenecks to be removed</a:t>
            </a:r>
          </a:p>
          <a:p>
            <a:pPr marL="822325" lvl="2" indent="-228600" eaLnBrk="1" hangingPunct="1">
              <a:lnSpc>
                <a:spcPct val="80000"/>
              </a:lnSpc>
              <a:defRPr/>
            </a:pPr>
            <a:r>
              <a:rPr lang="en-US" sz="1600" dirty="0" smtClean="0">
                <a:solidFill>
                  <a:srgbClr val="000000"/>
                </a:solidFill>
              </a:rPr>
              <a:t>policy (access to land, credit, transport, market, experience sharing)  </a:t>
            </a:r>
          </a:p>
          <a:p>
            <a:pPr marL="822325" lvl="2" indent="-228600" eaLnBrk="1" hangingPunct="1">
              <a:lnSpc>
                <a:spcPct val="80000"/>
              </a:lnSpc>
              <a:defRPr/>
            </a:pPr>
            <a:r>
              <a:rPr lang="en-US" sz="1600" dirty="0" smtClean="0">
                <a:solidFill>
                  <a:srgbClr val="000000"/>
                </a:solidFill>
              </a:rPr>
              <a:t>institutions (coordination, support)</a:t>
            </a:r>
          </a:p>
          <a:p>
            <a:pPr marL="547688" lvl="1" indent="-273050" eaLnBrk="1" hangingPunct="1">
              <a:lnSpc>
                <a:spcPct val="80000"/>
              </a:lnSpc>
              <a:defRPr/>
            </a:pPr>
            <a:r>
              <a:rPr lang="en-US" sz="1600" dirty="0" smtClean="0">
                <a:solidFill>
                  <a:srgbClr val="000000"/>
                </a:solidFill>
              </a:rPr>
              <a:t>The practices that may succeed </a:t>
            </a:r>
          </a:p>
          <a:p>
            <a:pPr marL="547688" lvl="1" indent="-273050" eaLnBrk="1" hangingPunct="1">
              <a:lnSpc>
                <a:spcPct val="80000"/>
              </a:lnSpc>
              <a:defRPr/>
            </a:pPr>
            <a:r>
              <a:rPr lang="en-US" sz="1600" dirty="0" smtClean="0">
                <a:solidFill>
                  <a:srgbClr val="000000"/>
                </a:solidFill>
              </a:rPr>
              <a:t>The incentives that are effective (credits, grants)</a:t>
            </a:r>
          </a:p>
          <a:p>
            <a:pPr marL="547688" lvl="1" indent="-273050" eaLnBrk="1" hangingPunct="1">
              <a:lnSpc>
                <a:spcPct val="80000"/>
              </a:lnSpc>
              <a:defRPr/>
            </a:pPr>
            <a:r>
              <a:rPr lang="en-US" sz="1600" dirty="0" smtClean="0">
                <a:solidFill>
                  <a:srgbClr val="000000"/>
                </a:solidFill>
              </a:rPr>
              <a:t>Socio-economic and gender differences</a:t>
            </a:r>
          </a:p>
          <a:p>
            <a:pPr marL="273050" indent="-273050" eaLnBrk="1" hangingPunct="1">
              <a:lnSpc>
                <a:spcPct val="90000"/>
              </a:lnSpc>
              <a:defRPr/>
            </a:pPr>
            <a:endParaRPr lang="en-US" sz="1600" dirty="0" smtClean="0">
              <a:solidFill>
                <a:srgbClr val="00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4"/>
          <p:cNvSpPr>
            <a:spLocks noChangeArrowheads="1"/>
          </p:cNvSpPr>
          <p:nvPr/>
        </p:nvSpPr>
        <p:spPr bwMode="auto">
          <a:xfrm>
            <a:off x="304800" y="0"/>
            <a:ext cx="8153400" cy="1143000"/>
          </a:xfrm>
          <a:prstGeom prst="rect">
            <a:avLst/>
          </a:prstGeom>
          <a:noFill/>
          <a:ln w="9525">
            <a:noFill/>
            <a:miter lim="800000"/>
            <a:headEnd/>
            <a:tailEnd/>
          </a:ln>
        </p:spPr>
        <p:txBody>
          <a:bodyPr lIns="92075" tIns="46038" rIns="92075" bIns="46038" anchor="ctr"/>
          <a:lstStyle/>
          <a:p>
            <a:pPr algn="ctr"/>
            <a:endParaRPr lang="en-GB" sz="3600" b="1">
              <a:solidFill>
                <a:schemeClr val="tx2"/>
              </a:solidFill>
              <a:latin typeface="Calibri" pitchFamily="34" charset="0"/>
            </a:endParaRPr>
          </a:p>
        </p:txBody>
      </p:sp>
      <p:sp>
        <p:nvSpPr>
          <p:cNvPr id="278533" name="Rectangle 5"/>
          <p:cNvSpPr>
            <a:spLocks noChangeArrowheads="1"/>
          </p:cNvSpPr>
          <p:nvPr/>
        </p:nvSpPr>
        <p:spPr bwMode="auto">
          <a:xfrm>
            <a:off x="228600" y="228600"/>
            <a:ext cx="8534400" cy="19050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2075" tIns="46038" rIns="92075" bIns="46038"/>
          <a:lstStyle/>
          <a:p>
            <a:pPr marL="342900" indent="-342900" algn="ctr">
              <a:spcBef>
                <a:spcPct val="20000"/>
              </a:spcBef>
              <a:buClr>
                <a:schemeClr val="tx2"/>
              </a:buClr>
              <a:buFont typeface="Times" pitchFamily="18" charset="0"/>
              <a:buNone/>
              <a:defRPr/>
            </a:pPr>
            <a:r>
              <a:rPr lang="en-GB" sz="2400" b="1" dirty="0">
                <a:solidFill>
                  <a:srgbClr val="000000"/>
                </a:solidFill>
                <a:latin typeface="Times" pitchFamily="18" charset="0"/>
              </a:rPr>
              <a:t>Community Based Participatory Watershed Development</a:t>
            </a:r>
          </a:p>
          <a:p>
            <a:pPr marL="342900" indent="-342900" algn="just">
              <a:spcBef>
                <a:spcPct val="20000"/>
              </a:spcBef>
              <a:buClr>
                <a:schemeClr val="tx2"/>
              </a:buClr>
              <a:buFont typeface="Times" pitchFamily="18" charset="0"/>
              <a:buNone/>
              <a:defRPr/>
            </a:pPr>
            <a:r>
              <a:rPr lang="en-GB" sz="2800" b="1" dirty="0">
                <a:solidFill>
                  <a:srgbClr val="CC0000"/>
                </a:solidFill>
                <a:latin typeface="Times" pitchFamily="18" charset="0"/>
              </a:rPr>
              <a:t>    </a:t>
            </a:r>
            <a:r>
              <a:rPr lang="en-GB" sz="1800" b="1" dirty="0">
                <a:solidFill>
                  <a:srgbClr val="CC0000"/>
                </a:solidFill>
                <a:latin typeface="Times" pitchFamily="18" charset="0"/>
              </a:rPr>
              <a:t>Objective:</a:t>
            </a:r>
            <a:r>
              <a:rPr lang="en-GB" sz="1800" b="1" dirty="0">
                <a:solidFill>
                  <a:schemeClr val="bg2"/>
                </a:solidFill>
                <a:latin typeface="Times" pitchFamily="18" charset="0"/>
              </a:rPr>
              <a:t> </a:t>
            </a:r>
            <a:r>
              <a:rPr lang="en-GB" sz="1800" b="1" i="1" dirty="0">
                <a:solidFill>
                  <a:schemeClr val="bg2"/>
                </a:solidFill>
                <a:latin typeface="Times" pitchFamily="18" charset="0"/>
              </a:rPr>
              <a:t>“</a:t>
            </a:r>
            <a:r>
              <a:rPr lang="en-GB" sz="1800" b="1" dirty="0">
                <a:solidFill>
                  <a:srgbClr val="0070C0"/>
                </a:solidFill>
                <a:latin typeface="Times" pitchFamily="18" charset="0"/>
              </a:rPr>
              <a:t>To improve livelihood and food security opportunities for the most vulnerable and in particular women headed households through the sustainable use of the natural resources base</a:t>
            </a:r>
            <a:r>
              <a:rPr lang="en-GB" sz="1800" b="1" i="1" dirty="0">
                <a:solidFill>
                  <a:srgbClr val="0070C0"/>
                </a:solidFill>
                <a:latin typeface="Times" pitchFamily="18" charset="0"/>
              </a:rPr>
              <a:t>”</a:t>
            </a:r>
            <a:r>
              <a:rPr lang="en-GB" sz="2300" b="1" dirty="0">
                <a:solidFill>
                  <a:srgbClr val="0070C0"/>
                </a:solidFill>
                <a:latin typeface="Times" pitchFamily="18" charset="0"/>
              </a:rPr>
              <a:t> </a:t>
            </a:r>
          </a:p>
        </p:txBody>
      </p:sp>
      <p:sp>
        <p:nvSpPr>
          <p:cNvPr id="278534" name="Rectangle 6"/>
          <p:cNvSpPr>
            <a:spLocks noChangeArrowheads="1"/>
          </p:cNvSpPr>
          <p:nvPr/>
        </p:nvSpPr>
        <p:spPr bwMode="auto">
          <a:xfrm>
            <a:off x="533400" y="2819400"/>
            <a:ext cx="3810000" cy="33528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2075" tIns="46038" rIns="92075" bIns="46038"/>
          <a:lstStyle/>
          <a:p>
            <a:pPr marL="342900" indent="-342900" algn="ctr">
              <a:spcBef>
                <a:spcPct val="20000"/>
              </a:spcBef>
              <a:buClr>
                <a:schemeClr val="tx2"/>
              </a:buClr>
              <a:buFont typeface="Times" pitchFamily="18" charset="0"/>
              <a:buNone/>
              <a:defRPr/>
            </a:pPr>
            <a:r>
              <a:rPr lang="en-GB" sz="1800" b="1" dirty="0">
                <a:solidFill>
                  <a:srgbClr val="FF3300"/>
                </a:solidFill>
                <a:latin typeface="Times" pitchFamily="18" charset="0"/>
              </a:rPr>
              <a:t>OUTCOMES</a:t>
            </a:r>
            <a:endParaRPr lang="en-GB" sz="1800" b="1" dirty="0">
              <a:solidFill>
                <a:srgbClr val="000000"/>
              </a:solidFill>
              <a:latin typeface="Times" pitchFamily="18" charset="0"/>
            </a:endParaRP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Participation improved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Capacity enhanced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Productive assets created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Nat. Res. developed</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IGAs + Improved land husbandry</a:t>
            </a:r>
          </a:p>
        </p:txBody>
      </p:sp>
      <p:sp>
        <p:nvSpPr>
          <p:cNvPr id="278535" name="Rectangle 7"/>
          <p:cNvSpPr>
            <a:spLocks noChangeArrowheads="1"/>
          </p:cNvSpPr>
          <p:nvPr/>
        </p:nvSpPr>
        <p:spPr bwMode="auto">
          <a:xfrm>
            <a:off x="4953000" y="2895600"/>
            <a:ext cx="3886200" cy="37338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2075" tIns="46038" rIns="92075" bIns="46038"/>
          <a:lstStyle/>
          <a:p>
            <a:pPr marL="342900" indent="-342900" algn="ctr">
              <a:spcBef>
                <a:spcPct val="20000"/>
              </a:spcBef>
              <a:buClr>
                <a:schemeClr val="tx2"/>
              </a:buClr>
              <a:buFont typeface="Times" pitchFamily="18" charset="0"/>
              <a:buNone/>
              <a:defRPr/>
            </a:pPr>
            <a:r>
              <a:rPr lang="en-GB" sz="1800" b="1" dirty="0">
                <a:solidFill>
                  <a:srgbClr val="FF3300"/>
                </a:solidFill>
                <a:latin typeface="Times" pitchFamily="18" charset="0"/>
              </a:rPr>
              <a:t>BUILDING BLOCKS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Participatory planning</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Home grown/owned approach</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Quality technical standards</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Productive NRM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Results Based Management </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Homestead Prod. Intensification</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Training - Cap. Building</a:t>
            </a:r>
          </a:p>
          <a:p>
            <a:pPr marL="177800" indent="-177800">
              <a:spcBef>
                <a:spcPct val="20000"/>
              </a:spcBef>
              <a:buClr>
                <a:schemeClr val="accent2"/>
              </a:buClr>
              <a:buFont typeface="Times" pitchFamily="18" charset="0"/>
              <a:buChar char="•"/>
              <a:defRPr/>
            </a:pPr>
            <a:r>
              <a:rPr lang="en-GB" sz="1800" b="1" dirty="0">
                <a:solidFill>
                  <a:srgbClr val="000000"/>
                </a:solidFill>
                <a:latin typeface="Times" pitchFamily="18" charset="0"/>
              </a:rPr>
              <a:t>Synergies, etc</a:t>
            </a:r>
            <a:endParaRPr lang="en-GB" sz="1800" dirty="0">
              <a:solidFill>
                <a:srgbClr val="000000"/>
              </a:solidFill>
              <a:latin typeface="Times" pitchFamily="18" charset="0"/>
            </a:endParaRPr>
          </a:p>
        </p:txBody>
      </p:sp>
      <p:sp>
        <p:nvSpPr>
          <p:cNvPr id="375814" name="AutoShape 8"/>
          <p:cNvSpPr>
            <a:spLocks noChangeArrowheads="1"/>
          </p:cNvSpPr>
          <p:nvPr/>
        </p:nvSpPr>
        <p:spPr bwMode="auto">
          <a:xfrm>
            <a:off x="4191000" y="3810000"/>
            <a:ext cx="685800" cy="609600"/>
          </a:xfrm>
          <a:prstGeom prst="leftArrow">
            <a:avLst>
              <a:gd name="adj1" fmla="val 50000"/>
              <a:gd name="adj2" fmla="val 25000"/>
            </a:avLst>
          </a:prstGeom>
          <a:solidFill>
            <a:srgbClr val="FFCC00"/>
          </a:solidFill>
          <a:ln w="9525">
            <a:solidFill>
              <a:schemeClr val="tx1"/>
            </a:solidFill>
            <a:miter lim="800000"/>
            <a:headEnd/>
            <a:tailEnd/>
          </a:ln>
        </p:spPr>
        <p:txBody>
          <a:bodyPr wrap="none" anchor="ctr"/>
          <a:lstStyle/>
          <a:p>
            <a:endParaRPr lang="en-US" sz="2400">
              <a:latin typeface="Calibri" pitchFamily="34" charset="0"/>
            </a:endParaRPr>
          </a:p>
        </p:txBody>
      </p:sp>
      <p:sp>
        <p:nvSpPr>
          <p:cNvPr id="375815" name="AutoShape 9"/>
          <p:cNvSpPr>
            <a:spLocks noChangeArrowheads="1"/>
          </p:cNvSpPr>
          <p:nvPr/>
        </p:nvSpPr>
        <p:spPr bwMode="auto">
          <a:xfrm>
            <a:off x="1905000" y="2133600"/>
            <a:ext cx="533400" cy="685800"/>
          </a:xfrm>
          <a:prstGeom prst="upArrow">
            <a:avLst>
              <a:gd name="adj1" fmla="val 50000"/>
              <a:gd name="adj2" fmla="val 25000"/>
            </a:avLst>
          </a:prstGeom>
          <a:solidFill>
            <a:srgbClr val="FFFF66"/>
          </a:solidFill>
          <a:ln w="9525">
            <a:solidFill>
              <a:schemeClr val="tx1"/>
            </a:solidFill>
            <a:miter lim="800000"/>
            <a:headEnd/>
            <a:tailEnd/>
          </a:ln>
        </p:spPr>
        <p:txBody>
          <a:bodyPr wrap="none" anchor="ctr"/>
          <a:lstStyle/>
          <a:p>
            <a:endParaRPr lang="en-US" sz="2400">
              <a:latin typeface="Calibri" pitchFamily="34" charset="0"/>
            </a:endParaRPr>
          </a:p>
        </p:txBody>
      </p:sp>
    </p:spTree>
  </p:cSld>
  <p:clrMapOvr>
    <a:masterClrMapping/>
  </p:clrMapOvr>
  <p:transition>
    <p:check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9" name="Rectangle 3"/>
          <p:cNvSpPr>
            <a:spLocks noGrp="1" noChangeArrowheads="1"/>
          </p:cNvSpPr>
          <p:nvPr>
            <p:ph type="body" idx="1"/>
          </p:nvPr>
        </p:nvSpPr>
        <p:spPr>
          <a:xfrm>
            <a:off x="381000" y="457200"/>
            <a:ext cx="7696200" cy="6172200"/>
          </a:xfrm>
        </p:spPr>
        <p:txBody>
          <a:bodyPr/>
          <a:lstStyle/>
          <a:p>
            <a:pPr eaLnBrk="1" hangingPunct="1">
              <a:buNone/>
            </a:pPr>
            <a:r>
              <a:rPr lang="en-AU" sz="2400" b="1" dirty="0" smtClean="0"/>
              <a:t>Sustainable </a:t>
            </a:r>
            <a:r>
              <a:rPr lang="en-AU" sz="2400" b="1" dirty="0" smtClean="0"/>
              <a:t>Forest Management </a:t>
            </a:r>
            <a:r>
              <a:rPr lang="en-AU" sz="2400" b="1" dirty="0" smtClean="0"/>
              <a:t>(SFM) in Africa</a:t>
            </a:r>
            <a:r>
              <a:rPr lang="en-US" sz="2000" dirty="0" smtClean="0"/>
              <a:t> </a:t>
            </a:r>
          </a:p>
          <a:p>
            <a:pPr marL="177800" indent="-177800" eaLnBrk="1" hangingPunct="1">
              <a:lnSpc>
                <a:spcPct val="150000"/>
              </a:lnSpc>
              <a:buFont typeface="Wingdings" pitchFamily="2" charset="2"/>
              <a:buChar char="§"/>
            </a:pPr>
            <a:r>
              <a:rPr lang="en-US" sz="2400" dirty="0" smtClean="0"/>
              <a:t>SFM (1993 Helsinki </a:t>
            </a:r>
            <a:r>
              <a:rPr lang="en-US" sz="2400" dirty="0" smtClean="0"/>
              <a:t>Declaration)</a:t>
            </a:r>
            <a:r>
              <a:rPr lang="en-US" sz="2400" dirty="0" smtClean="0"/>
              <a:t/>
            </a:r>
            <a:br>
              <a:rPr lang="en-US" sz="2400" dirty="0" smtClean="0"/>
            </a:br>
            <a:r>
              <a:rPr lang="en-US" sz="2400" dirty="0" smtClean="0"/>
              <a:t>“the stewardship and use of forests and forest lands in a way, and at a rate, that maintains their biodiversity, productivity, regeneration capacity, vitality and their potential to fulfill, now and in the future, relevant ecological, economic and social functions, at local, national and global levels, and that does not cause damage to other ecosystems”</a:t>
            </a:r>
          </a:p>
          <a:p>
            <a:pPr eaLnBrk="1" hangingPunct="1">
              <a:buNone/>
            </a:pPr>
            <a:endParaRPr lang="en-US" sz="24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7" name="Rectangle 3"/>
          <p:cNvSpPr>
            <a:spLocks noGrp="1" noChangeArrowheads="1"/>
          </p:cNvSpPr>
          <p:nvPr>
            <p:ph type="body" idx="1"/>
          </p:nvPr>
        </p:nvSpPr>
        <p:spPr>
          <a:xfrm>
            <a:off x="304800" y="228600"/>
            <a:ext cx="7696200" cy="6400800"/>
          </a:xfrm>
        </p:spPr>
        <p:txBody>
          <a:bodyPr/>
          <a:lstStyle/>
          <a:p>
            <a:pPr marL="231775" indent="-231775" algn="just" eaLnBrk="1" hangingPunct="1">
              <a:lnSpc>
                <a:spcPct val="150000"/>
              </a:lnSpc>
            </a:pPr>
            <a:r>
              <a:rPr lang="en-US" sz="2000" b="1" dirty="0" smtClean="0"/>
              <a:t>Stewardship</a:t>
            </a:r>
            <a:r>
              <a:rPr lang="en-US" sz="2000" dirty="0" smtClean="0"/>
              <a:t> </a:t>
            </a:r>
            <a:r>
              <a:rPr lang="en-US" sz="2000" dirty="0" smtClean="0"/>
              <a:t>is an ethic that embodies responsible planning and management of </a:t>
            </a:r>
            <a:r>
              <a:rPr lang="en-US" sz="2000" b="1" dirty="0" smtClean="0">
                <a:solidFill>
                  <a:srgbClr val="00B0F0"/>
                </a:solidFill>
              </a:rPr>
              <a:t>resources</a:t>
            </a:r>
            <a:r>
              <a:rPr lang="en-US" sz="2000" dirty="0" smtClean="0"/>
              <a:t>. The concept of stewardship has been applied in diverse realms, including with respect to environment, economics, health, property, information, and religion, and is linked to the concept of </a:t>
            </a:r>
            <a:r>
              <a:rPr lang="en-US" sz="2000" b="1" dirty="0" smtClean="0">
                <a:solidFill>
                  <a:srgbClr val="00B0F0"/>
                </a:solidFill>
              </a:rPr>
              <a:t>sustainability</a:t>
            </a:r>
            <a:r>
              <a:rPr lang="en-US" sz="2000" dirty="0" smtClean="0"/>
              <a:t>.</a:t>
            </a:r>
          </a:p>
          <a:p>
            <a:pPr marL="231775" indent="-231775" algn="just" eaLnBrk="1" hangingPunct="1">
              <a:lnSpc>
                <a:spcPct val="150000"/>
              </a:lnSpc>
            </a:pPr>
            <a:r>
              <a:rPr lang="en-US" sz="2400" dirty="0" smtClean="0"/>
              <a:t>Environmental stewardship refers to responsible use and protection of the natural environment through conservation and sustainable practices</a:t>
            </a:r>
            <a:endParaRPr lang="en-US" sz="2400" b="1" dirty="0" smtClean="0"/>
          </a:p>
          <a:p>
            <a:pPr marL="231775" indent="-231775" eaLnBrk="1" hangingPunct="1"/>
            <a:r>
              <a:rPr lang="en-US" sz="2400" b="1" dirty="0" smtClean="0"/>
              <a:t>Elements of SFM</a:t>
            </a:r>
          </a:p>
          <a:p>
            <a:pPr marL="573088" lvl="1" indent="-228600" eaLnBrk="1" hangingPunct="1"/>
            <a:r>
              <a:rPr lang="en-US" sz="2400" dirty="0" smtClean="0"/>
              <a:t>Trade-off </a:t>
            </a:r>
            <a:r>
              <a:rPr lang="en-US" sz="2400" dirty="0" smtClean="0"/>
              <a:t>b/n </a:t>
            </a:r>
            <a:r>
              <a:rPr lang="en-US" sz="2400" dirty="0" smtClean="0"/>
              <a:t>production </a:t>
            </a:r>
            <a:r>
              <a:rPr lang="en-US" sz="2400" dirty="0" smtClean="0"/>
              <a:t>&amp;</a:t>
            </a:r>
            <a:r>
              <a:rPr lang="en-US" sz="2400" dirty="0" smtClean="0"/>
              <a:t> </a:t>
            </a:r>
            <a:r>
              <a:rPr lang="en-US" sz="2400" dirty="0" smtClean="0"/>
              <a:t>conservation objectives </a:t>
            </a:r>
          </a:p>
          <a:p>
            <a:pPr marL="573088" lvl="1" indent="-228600" eaLnBrk="1" hangingPunct="1"/>
            <a:r>
              <a:rPr lang="en-US" sz="2400" dirty="0" smtClean="0"/>
              <a:t>Inter-generational equity</a:t>
            </a:r>
          </a:p>
          <a:p>
            <a:pPr marL="573088" lvl="1" indent="-228600" eaLnBrk="1" hangingPunct="1"/>
            <a:r>
              <a:rPr lang="en-US" sz="2400" dirty="0" smtClean="0"/>
              <a:t>ecological, economic and social benefits at local, national and global levels, </a:t>
            </a:r>
            <a:endParaRPr lang="en-AU" sz="2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5" name="Rectangle 3"/>
          <p:cNvSpPr>
            <a:spLocks noGrp="1" noChangeArrowheads="1"/>
          </p:cNvSpPr>
          <p:nvPr>
            <p:ph type="body" idx="1"/>
          </p:nvPr>
        </p:nvSpPr>
        <p:spPr>
          <a:xfrm>
            <a:off x="304800" y="381000"/>
            <a:ext cx="7696199" cy="6248400"/>
          </a:xfrm>
        </p:spPr>
        <p:txBody>
          <a:bodyPr/>
          <a:lstStyle/>
          <a:p>
            <a:pPr eaLnBrk="1" hangingPunct="1">
              <a:buNone/>
            </a:pPr>
            <a:r>
              <a:rPr lang="en-AU" sz="2400" dirty="0" smtClean="0"/>
              <a:t>SFM practices/elements</a:t>
            </a:r>
          </a:p>
          <a:p>
            <a:pPr indent="-233363" eaLnBrk="1" hangingPunct="1">
              <a:lnSpc>
                <a:spcPct val="90000"/>
              </a:lnSpc>
            </a:pPr>
            <a:r>
              <a:rPr lang="en-AU" sz="2400" dirty="0" smtClean="0"/>
              <a:t>CBNRM</a:t>
            </a:r>
          </a:p>
          <a:p>
            <a:pPr indent="-233363" eaLnBrk="1" hangingPunct="1">
              <a:lnSpc>
                <a:spcPct val="90000"/>
              </a:lnSpc>
            </a:pPr>
            <a:r>
              <a:rPr lang="en-AU" sz="2400" dirty="0" smtClean="0"/>
              <a:t>Forests and Forest Products Certification </a:t>
            </a:r>
          </a:p>
          <a:p>
            <a:pPr indent="-233363" eaLnBrk="1" hangingPunct="1">
              <a:lnSpc>
                <a:spcPct val="90000"/>
              </a:lnSpc>
            </a:pPr>
            <a:r>
              <a:rPr lang="en-AU" sz="2400" dirty="0" smtClean="0"/>
              <a:t>Joint Forest Management</a:t>
            </a:r>
          </a:p>
          <a:p>
            <a:pPr indent="-233363" eaLnBrk="1" hangingPunct="1">
              <a:lnSpc>
                <a:spcPct val="90000"/>
              </a:lnSpc>
            </a:pPr>
            <a:r>
              <a:rPr lang="en-AU" sz="2400" dirty="0" smtClean="0"/>
              <a:t>Adaptive Collaborative Management</a:t>
            </a:r>
          </a:p>
          <a:p>
            <a:pPr indent="-233363" eaLnBrk="1" hangingPunct="1">
              <a:lnSpc>
                <a:spcPct val="90000"/>
              </a:lnSpc>
            </a:pPr>
            <a:r>
              <a:rPr lang="en-AU" sz="2400" dirty="0" smtClean="0"/>
              <a:t>Out-grower forest plantation schemes</a:t>
            </a:r>
          </a:p>
          <a:p>
            <a:pPr indent="-233363" eaLnBrk="1" hangingPunct="1">
              <a:lnSpc>
                <a:spcPct val="90000"/>
              </a:lnSpc>
            </a:pPr>
            <a:r>
              <a:rPr lang="en-AU" sz="2400" dirty="0" smtClean="0">
                <a:sym typeface="Wingdings" pitchFamily="2" charset="2"/>
              </a:rPr>
              <a:t>a </a:t>
            </a:r>
            <a:r>
              <a:rPr lang="en-AU" sz="2400" dirty="0" smtClean="0">
                <a:sym typeface="Wingdings" pitchFamily="2" charset="2"/>
              </a:rPr>
              <a:t>traditional system of forest closure</a:t>
            </a:r>
            <a:endParaRPr lang="en-AU" sz="2400" dirty="0" smtClean="0"/>
          </a:p>
          <a:p>
            <a:pPr eaLnBrk="1" hangingPunct="1">
              <a:buNone/>
            </a:pPr>
            <a:endParaRPr lang="en-AU" sz="700" dirty="0" smtClean="0"/>
          </a:p>
          <a:p>
            <a:pPr eaLnBrk="1" hangingPunct="1">
              <a:buNone/>
            </a:pPr>
            <a:r>
              <a:rPr lang="en-AU" sz="2400" b="1" dirty="0" smtClean="0"/>
              <a:t>Barriers to SFM</a:t>
            </a:r>
          </a:p>
          <a:p>
            <a:pPr marL="177800" indent="-177800" eaLnBrk="1" hangingPunct="1">
              <a:buFont typeface="Wingdings" pitchFamily="2" charset="2"/>
              <a:buChar char="§"/>
            </a:pPr>
            <a:r>
              <a:rPr lang="en-AU" sz="2000" dirty="0" smtClean="0"/>
              <a:t>Based on a set of random and varied pre-conditions:</a:t>
            </a:r>
          </a:p>
          <a:p>
            <a:pPr marL="519113" lvl="1" indent="-287338" eaLnBrk="1" hangingPunct="1"/>
            <a:r>
              <a:rPr lang="en-AU" sz="2400" dirty="0" smtClean="0"/>
              <a:t>Political </a:t>
            </a:r>
            <a:endParaRPr lang="en-AU" sz="2400" dirty="0" smtClean="0"/>
          </a:p>
          <a:p>
            <a:pPr marL="519113" lvl="1" indent="-287338" eaLnBrk="1" hangingPunct="1"/>
            <a:r>
              <a:rPr lang="en-AU" sz="2400" dirty="0" smtClean="0"/>
              <a:t>Environmental </a:t>
            </a:r>
            <a:endParaRPr lang="en-AU" sz="2400" dirty="0" smtClean="0"/>
          </a:p>
          <a:p>
            <a:pPr marL="519113" lvl="1" indent="-287338" eaLnBrk="1" hangingPunct="1"/>
            <a:r>
              <a:rPr lang="en-AU" sz="2400" dirty="0" smtClean="0"/>
              <a:t>Economic </a:t>
            </a:r>
          </a:p>
          <a:p>
            <a:pPr marL="519113" lvl="1" indent="-287338" eaLnBrk="1" hangingPunct="1"/>
            <a:r>
              <a:rPr lang="en-AU" sz="2400" dirty="0" smtClean="0"/>
              <a:t>Social </a:t>
            </a:r>
            <a:endParaRPr lang="en-AU"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a:xfrm>
            <a:off x="228600" y="228600"/>
            <a:ext cx="7543800" cy="533400"/>
          </a:xfrm>
        </p:spPr>
        <p:txBody>
          <a:bodyPr/>
          <a:lstStyle/>
          <a:p>
            <a:pPr eaLnBrk="1" hangingPunct="1"/>
            <a:r>
              <a:rPr lang="en-US" sz="3200" dirty="0" smtClean="0"/>
              <a:t>Classification of barriers</a:t>
            </a:r>
          </a:p>
        </p:txBody>
      </p:sp>
      <p:sp>
        <p:nvSpPr>
          <p:cNvPr id="388099" name="Rectangle 3"/>
          <p:cNvSpPr>
            <a:spLocks noGrp="1" noChangeArrowheads="1"/>
          </p:cNvSpPr>
          <p:nvPr>
            <p:ph type="body" idx="1"/>
          </p:nvPr>
        </p:nvSpPr>
        <p:spPr>
          <a:xfrm>
            <a:off x="304800" y="914400"/>
            <a:ext cx="7924800" cy="5715000"/>
          </a:xfrm>
        </p:spPr>
        <p:txBody>
          <a:bodyPr/>
          <a:lstStyle/>
          <a:p>
            <a:pPr lvl="1" eaLnBrk="1" hangingPunct="1">
              <a:lnSpc>
                <a:spcPct val="90000"/>
              </a:lnSpc>
              <a:buNone/>
            </a:pPr>
            <a:r>
              <a:rPr lang="en-US" sz="2400" b="1" dirty="0" smtClean="0"/>
              <a:t>Direct Barriers to SFM</a:t>
            </a:r>
          </a:p>
          <a:p>
            <a:pPr marL="231775" lvl="1" indent="-231775" eaLnBrk="1" hangingPunct="1">
              <a:buFont typeface="Wingdings" pitchFamily="2" charset="2"/>
              <a:buChar char="q"/>
            </a:pPr>
            <a:r>
              <a:rPr lang="en-US" sz="2400" dirty="0" smtClean="0"/>
              <a:t> these are explicit and can singly influence SFM outcomes</a:t>
            </a:r>
            <a:endParaRPr lang="en-US" sz="2400" b="1" dirty="0" smtClean="0"/>
          </a:p>
          <a:p>
            <a:pPr eaLnBrk="1" hangingPunct="1"/>
            <a:r>
              <a:rPr lang="en-US" sz="2400" dirty="0" smtClean="0"/>
              <a:t>Unclear resource ownership and/or tenure rights</a:t>
            </a:r>
          </a:p>
          <a:p>
            <a:pPr marL="519113" lvl="1" indent="-174625" eaLnBrk="1" hangingPunct="1"/>
            <a:r>
              <a:rPr lang="en-US" sz="2400" dirty="0" smtClean="0"/>
              <a:t>no assurance effect</a:t>
            </a:r>
          </a:p>
          <a:p>
            <a:pPr marL="519113" lvl="1" indent="-174625" eaLnBrk="1" hangingPunct="1"/>
            <a:r>
              <a:rPr lang="en-US" sz="2400" dirty="0" smtClean="0"/>
              <a:t>no </a:t>
            </a:r>
            <a:r>
              <a:rPr lang="en-US" sz="2400" dirty="0" err="1" smtClean="0"/>
              <a:t>realizability</a:t>
            </a:r>
            <a:r>
              <a:rPr lang="en-US" sz="2400" dirty="0" smtClean="0"/>
              <a:t> effect</a:t>
            </a:r>
          </a:p>
          <a:p>
            <a:pPr eaLnBrk="1" hangingPunct="1"/>
            <a:r>
              <a:rPr lang="en-US" sz="3200" dirty="0" smtClean="0"/>
              <a:t>I</a:t>
            </a:r>
            <a:r>
              <a:rPr lang="en-US" sz="2800" dirty="0" smtClean="0"/>
              <a:t>neffective legislation and policies</a:t>
            </a:r>
          </a:p>
          <a:p>
            <a:pPr marL="519113" lvl="1" indent="-174625" eaLnBrk="1" hangingPunct="1"/>
            <a:r>
              <a:rPr lang="en-US" sz="2400" dirty="0" smtClean="0"/>
              <a:t>Financial or legal disincentives</a:t>
            </a:r>
          </a:p>
          <a:p>
            <a:pPr marL="519113" lvl="1" indent="-174625" eaLnBrk="1" hangingPunct="1"/>
            <a:r>
              <a:rPr lang="en-US" sz="2400" dirty="0" smtClean="0"/>
              <a:t>Policies not based on sound science</a:t>
            </a:r>
          </a:p>
          <a:p>
            <a:pPr eaLnBrk="1" hangingPunct="1"/>
            <a:r>
              <a:rPr lang="en-US" sz="2600" dirty="0" smtClean="0"/>
              <a:t>Weak institutions</a:t>
            </a:r>
          </a:p>
          <a:p>
            <a:pPr marL="573088" lvl="1" indent="-228600" eaLnBrk="1" hangingPunct="1"/>
            <a:r>
              <a:rPr lang="en-US" sz="2200" dirty="0" smtClean="0"/>
              <a:t>Slow in adapting to new policies and technologies</a:t>
            </a:r>
          </a:p>
          <a:p>
            <a:pPr marL="573088" lvl="1" indent="-228600" eaLnBrk="1" hangingPunct="1"/>
            <a:r>
              <a:rPr lang="en-US" sz="2200" dirty="0" smtClean="0"/>
              <a:t>Poor service delivery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7" name="Rectangle 3"/>
          <p:cNvSpPr>
            <a:spLocks noGrp="1" noChangeArrowheads="1"/>
          </p:cNvSpPr>
          <p:nvPr>
            <p:ph type="body" idx="1"/>
          </p:nvPr>
        </p:nvSpPr>
        <p:spPr>
          <a:xfrm>
            <a:off x="228600" y="152400"/>
            <a:ext cx="8686800" cy="6553200"/>
          </a:xfrm>
        </p:spPr>
        <p:txBody>
          <a:bodyPr/>
          <a:lstStyle/>
          <a:p>
            <a:pPr eaLnBrk="1" hangingPunct="1">
              <a:lnSpc>
                <a:spcPct val="80000"/>
              </a:lnSpc>
              <a:buFont typeface="Wingdings" pitchFamily="2" charset="2"/>
              <a:buChar char="§"/>
            </a:pPr>
            <a:r>
              <a:rPr lang="en-US" sz="2600" dirty="0" smtClean="0"/>
              <a:t>Poor governance </a:t>
            </a:r>
          </a:p>
          <a:p>
            <a:pPr marL="573088" lvl="1" indent="-228600" eaLnBrk="1" hangingPunct="1">
              <a:lnSpc>
                <a:spcPct val="80000"/>
              </a:lnSpc>
            </a:pPr>
            <a:r>
              <a:rPr lang="en-US" sz="2200" dirty="0" smtClean="0"/>
              <a:t>lack of open democratic dialogue</a:t>
            </a:r>
          </a:p>
          <a:p>
            <a:pPr marL="573088" lvl="1" indent="-228600" eaLnBrk="1" hangingPunct="1">
              <a:lnSpc>
                <a:spcPct val="80000"/>
              </a:lnSpc>
            </a:pPr>
            <a:r>
              <a:rPr lang="en-US" sz="2200" dirty="0" smtClean="0"/>
              <a:t>lack of transparency</a:t>
            </a:r>
          </a:p>
          <a:p>
            <a:pPr marL="573088" lvl="1" indent="-228600" eaLnBrk="1" hangingPunct="1">
              <a:lnSpc>
                <a:spcPct val="80000"/>
              </a:lnSpc>
            </a:pPr>
            <a:r>
              <a:rPr lang="en-US" sz="2200" dirty="0" smtClean="0"/>
              <a:t>Corruption manifested as illegal harvesting of forest products </a:t>
            </a:r>
          </a:p>
          <a:p>
            <a:pPr eaLnBrk="1" hangingPunct="1"/>
            <a:r>
              <a:rPr lang="en-US" sz="2400" dirty="0" smtClean="0"/>
              <a:t>Poor access to markets</a:t>
            </a:r>
          </a:p>
          <a:p>
            <a:pPr marL="573088" lvl="1" indent="-228600" eaLnBrk="1" hangingPunct="1"/>
            <a:r>
              <a:rPr lang="en-US" sz="2000" dirty="0" smtClean="0"/>
              <a:t>No information</a:t>
            </a:r>
          </a:p>
          <a:p>
            <a:pPr marL="573088" lvl="1" indent="-228600" eaLnBrk="1" hangingPunct="1"/>
            <a:r>
              <a:rPr lang="en-US" sz="2000" dirty="0" smtClean="0"/>
              <a:t>Linkages between producers and buyers is weak</a:t>
            </a:r>
          </a:p>
          <a:p>
            <a:pPr eaLnBrk="1" hangingPunct="1"/>
            <a:r>
              <a:rPr lang="en-US" sz="2400" dirty="0" smtClean="0"/>
              <a:t>High transaction costs</a:t>
            </a:r>
          </a:p>
          <a:p>
            <a:pPr marL="573088" lvl="1" indent="-228600" eaLnBrk="1" hangingPunct="1"/>
            <a:r>
              <a:rPr lang="en-US" sz="2000" dirty="0" smtClean="0"/>
              <a:t>Strong disincentives</a:t>
            </a:r>
          </a:p>
          <a:p>
            <a:pPr marL="573088" lvl="1" indent="-228600" eaLnBrk="1" hangingPunct="1"/>
            <a:r>
              <a:rPr lang="en-US" sz="2000" dirty="0" smtClean="0"/>
              <a:t>Who pays for SFM?</a:t>
            </a:r>
            <a:endParaRPr lang="en-US" sz="1800" dirty="0" smtClean="0"/>
          </a:p>
          <a:p>
            <a:pPr eaLnBrk="1" hangingPunct="1"/>
            <a:r>
              <a:rPr lang="en-US" sz="2400" dirty="0" smtClean="0"/>
              <a:t>Rent seeking </a:t>
            </a:r>
            <a:r>
              <a:rPr lang="en-US" sz="2400" dirty="0" err="1" smtClean="0"/>
              <a:t>behaviour</a:t>
            </a:r>
            <a:r>
              <a:rPr lang="en-US" sz="2400" dirty="0" smtClean="0"/>
              <a:t> of public institutions, and powerful elites</a:t>
            </a:r>
          </a:p>
          <a:p>
            <a:pPr marL="573088" lvl="1" indent="-228600" eaLnBrk="1" hangingPunct="1"/>
            <a:r>
              <a:rPr lang="en-US" sz="2000" dirty="0" smtClean="0"/>
              <a:t>Taxes and permits</a:t>
            </a:r>
          </a:p>
          <a:p>
            <a:pPr eaLnBrk="1" hangingPunct="1"/>
            <a:r>
              <a:rPr lang="en-US" sz="2400" dirty="0" smtClean="0"/>
              <a:t>Elite capture of benefits by a few powerful individuals</a:t>
            </a:r>
          </a:p>
          <a:p>
            <a:pPr marL="573088" lvl="1" indent="-228600" eaLnBrk="1" hangingPunct="1"/>
            <a:r>
              <a:rPr lang="en-US" sz="2000" dirty="0" smtClean="0"/>
              <a:t>Corruption</a:t>
            </a:r>
          </a:p>
          <a:p>
            <a:pPr marL="573088" lvl="1" indent="-228600" eaLnBrk="1" hangingPunct="1"/>
            <a:r>
              <a:rPr lang="en-US" sz="2000" dirty="0" smtClean="0"/>
              <a:t>Unequal benefit sharing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457200" y="122238"/>
            <a:ext cx="7543800" cy="487362"/>
          </a:xfrm>
        </p:spPr>
        <p:txBody>
          <a:bodyPr/>
          <a:lstStyle/>
          <a:p>
            <a:pPr eaLnBrk="1" hangingPunct="1"/>
            <a:r>
              <a:rPr lang="en-US" sz="3200" dirty="0" smtClean="0"/>
              <a:t>Indirect barriers</a:t>
            </a:r>
            <a:endParaRPr lang="en-US" dirty="0" smtClean="0"/>
          </a:p>
        </p:txBody>
      </p:sp>
      <p:sp>
        <p:nvSpPr>
          <p:cNvPr id="393219" name="Rectangle 3"/>
          <p:cNvSpPr>
            <a:spLocks noGrp="1" noChangeArrowheads="1"/>
          </p:cNvSpPr>
          <p:nvPr>
            <p:ph type="body" idx="1"/>
          </p:nvPr>
        </p:nvSpPr>
        <p:spPr>
          <a:xfrm>
            <a:off x="381000" y="685800"/>
            <a:ext cx="8229600" cy="5943600"/>
          </a:xfrm>
        </p:spPr>
        <p:txBody>
          <a:bodyPr/>
          <a:lstStyle/>
          <a:p>
            <a:pPr marL="177800" lvl="1" indent="-177800" eaLnBrk="1" hangingPunct="1">
              <a:lnSpc>
                <a:spcPct val="90000"/>
              </a:lnSpc>
              <a:buClr>
                <a:schemeClr val="tx2"/>
              </a:buClr>
              <a:buFont typeface="Wingdings" pitchFamily="2" charset="2"/>
              <a:buChar char="q"/>
            </a:pPr>
            <a:r>
              <a:rPr lang="en-US" sz="2400" dirty="0" smtClean="0"/>
              <a:t> these play important roles, but are not limiting</a:t>
            </a:r>
          </a:p>
          <a:p>
            <a:pPr marL="177800" indent="-177800" eaLnBrk="1" hangingPunct="1">
              <a:lnSpc>
                <a:spcPct val="90000"/>
              </a:lnSpc>
              <a:buFont typeface="Wingdings" pitchFamily="2" charset="2"/>
              <a:buChar char="§"/>
            </a:pPr>
            <a:r>
              <a:rPr lang="en-US" sz="2400" dirty="0" smtClean="0"/>
              <a:t>Low value of forest resources</a:t>
            </a:r>
          </a:p>
          <a:p>
            <a:pPr marL="573088" lvl="1" indent="-228600" eaLnBrk="1" hangingPunct="1">
              <a:lnSpc>
                <a:spcPct val="90000"/>
              </a:lnSpc>
            </a:pPr>
            <a:r>
              <a:rPr lang="en-US" sz="2000" dirty="0" smtClean="0"/>
              <a:t>Average contribution to GDP &lt;2%</a:t>
            </a:r>
          </a:p>
          <a:p>
            <a:pPr marL="231775" indent="-231775" eaLnBrk="1" hangingPunct="1">
              <a:lnSpc>
                <a:spcPct val="90000"/>
              </a:lnSpc>
            </a:pPr>
            <a:r>
              <a:rPr lang="en-US" sz="2400" dirty="0" smtClean="0"/>
              <a:t>Project </a:t>
            </a:r>
            <a:r>
              <a:rPr lang="en-US" sz="2400" dirty="0" err="1" smtClean="0"/>
              <a:t>vs</a:t>
            </a:r>
            <a:r>
              <a:rPr lang="en-US" sz="2400" dirty="0" smtClean="0"/>
              <a:t> programmatic approach to SFM</a:t>
            </a:r>
          </a:p>
          <a:p>
            <a:pPr marL="573088" lvl="1" indent="-228600" eaLnBrk="1" hangingPunct="1">
              <a:lnSpc>
                <a:spcPct val="90000"/>
              </a:lnSpc>
            </a:pPr>
            <a:r>
              <a:rPr lang="en-US" sz="2000" dirty="0" smtClean="0"/>
              <a:t>Short </a:t>
            </a:r>
            <a:r>
              <a:rPr lang="en-US" sz="2000" dirty="0" err="1" smtClean="0"/>
              <a:t>vs</a:t>
            </a:r>
            <a:r>
              <a:rPr lang="en-US" sz="2000" dirty="0" smtClean="0"/>
              <a:t> long term view</a:t>
            </a:r>
          </a:p>
          <a:p>
            <a:pPr marL="573088" lvl="1" indent="-228600" eaLnBrk="1" hangingPunct="1">
              <a:lnSpc>
                <a:spcPct val="90000"/>
              </a:lnSpc>
            </a:pPr>
            <a:r>
              <a:rPr lang="en-US" sz="2200" dirty="0" smtClean="0"/>
              <a:t>Small scale nature of forest operations</a:t>
            </a:r>
          </a:p>
          <a:p>
            <a:pPr marL="287338" indent="-287338" eaLnBrk="1" hangingPunct="1">
              <a:lnSpc>
                <a:spcPct val="90000"/>
              </a:lnSpc>
              <a:tabLst>
                <a:tab pos="231775" algn="l"/>
              </a:tabLst>
            </a:pPr>
            <a:r>
              <a:rPr lang="en-US" sz="2400" dirty="0" smtClean="0"/>
              <a:t>Lack of scaling up strategies</a:t>
            </a:r>
          </a:p>
          <a:p>
            <a:pPr marL="287338" indent="-287338" eaLnBrk="1" hangingPunct="1">
              <a:lnSpc>
                <a:spcPct val="90000"/>
              </a:lnSpc>
              <a:tabLst>
                <a:tab pos="231775" algn="l"/>
              </a:tabLst>
            </a:pPr>
            <a:r>
              <a:rPr lang="en-US" sz="2400" dirty="0" smtClean="0"/>
              <a:t>Enactment of legislation concerning SFM</a:t>
            </a:r>
          </a:p>
          <a:p>
            <a:pPr marL="573088" lvl="1" indent="-228600" eaLnBrk="1" hangingPunct="1">
              <a:lnSpc>
                <a:spcPct val="90000"/>
              </a:lnSpc>
            </a:pPr>
            <a:r>
              <a:rPr lang="en-US" sz="2200" dirty="0" smtClean="0"/>
              <a:t>Slow </a:t>
            </a:r>
          </a:p>
          <a:p>
            <a:pPr marL="573088" lvl="1" indent="-228600" eaLnBrk="1" hangingPunct="1">
              <a:lnSpc>
                <a:spcPct val="90000"/>
              </a:lnSpc>
            </a:pPr>
            <a:r>
              <a:rPr lang="en-US" sz="2200" dirty="0" smtClean="0"/>
              <a:t>Forest user/community buy-in</a:t>
            </a:r>
          </a:p>
          <a:p>
            <a:pPr marL="231775" indent="-231775" eaLnBrk="1" hangingPunct="1"/>
            <a:r>
              <a:rPr lang="en-US" sz="2000" dirty="0" smtClean="0"/>
              <a:t>International influence and initiatives</a:t>
            </a:r>
          </a:p>
          <a:p>
            <a:pPr marL="573088" lvl="1" indent="-228600" eaLnBrk="1" hangingPunct="1"/>
            <a:r>
              <a:rPr lang="en-US" sz="1800" dirty="0" smtClean="0"/>
              <a:t>Confusing messages</a:t>
            </a:r>
          </a:p>
          <a:p>
            <a:pPr marL="231775" indent="-231775" eaLnBrk="1" hangingPunct="1"/>
            <a:r>
              <a:rPr lang="en-US" sz="2000" dirty="0" smtClean="0"/>
              <a:t>Lack of political will</a:t>
            </a:r>
          </a:p>
          <a:p>
            <a:pPr marL="231775" indent="-231775" eaLnBrk="1" hangingPunct="1"/>
            <a:r>
              <a:rPr lang="en-US" sz="2000" dirty="0" smtClean="0"/>
              <a:t>Lack of financial/social capital</a:t>
            </a:r>
          </a:p>
          <a:p>
            <a:pPr marL="231775" indent="-231775" eaLnBrk="1" hangingPunct="1"/>
            <a:r>
              <a:rPr lang="en-US" sz="1800" dirty="0" smtClean="0"/>
              <a:t>Lack of convergence between social and science based technical forestry</a:t>
            </a:r>
          </a:p>
          <a:p>
            <a:pPr marL="231775" indent="-231775" eaLnBrk="1" hangingPunct="1"/>
            <a:r>
              <a:rPr lang="en-US" sz="2000" dirty="0" smtClean="0"/>
              <a:t>Communities generally risk-averse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914400"/>
            <a:ext cx="8305800" cy="5638800"/>
          </a:xfrm>
        </p:spPr>
        <p:style>
          <a:lnRef idx="1">
            <a:schemeClr val="accent3"/>
          </a:lnRef>
          <a:fillRef idx="2">
            <a:schemeClr val="accent3"/>
          </a:fillRef>
          <a:effectRef idx="1">
            <a:schemeClr val="accent3"/>
          </a:effectRef>
          <a:fontRef idx="minor">
            <a:schemeClr val="dk1"/>
          </a:fontRef>
        </p:style>
        <p:txBody>
          <a:bodyPr>
            <a:normAutofit/>
          </a:bodyPr>
          <a:lstStyle/>
          <a:p>
            <a:pPr marL="457200" indent="-457200" algn="just" eaLnBrk="1" hangingPunct="1">
              <a:lnSpc>
                <a:spcPct val="80000"/>
              </a:lnSpc>
              <a:defRPr/>
            </a:pPr>
            <a:endParaRPr lang="en-US" sz="900" b="1" dirty="0" smtClean="0">
              <a:solidFill>
                <a:srgbClr val="0070C0"/>
              </a:solidFill>
            </a:endParaRPr>
          </a:p>
          <a:p>
            <a:pPr marL="231775" indent="42863" algn="just" eaLnBrk="1" hangingPunct="1">
              <a:lnSpc>
                <a:spcPct val="80000"/>
              </a:lnSpc>
              <a:defRPr/>
            </a:pPr>
            <a:r>
              <a:rPr lang="en-US" sz="1800" b="1" dirty="0" smtClean="0">
                <a:solidFill>
                  <a:srgbClr val="0070C0"/>
                </a:solidFill>
              </a:rPr>
              <a:t>SLM is considered an imperative for sustainable development and lays a key role in harmonizing the complementary, yet historically conflicting goals of </a:t>
            </a:r>
            <a:r>
              <a:rPr lang="en-US" sz="1800" b="1" dirty="0" smtClean="0">
                <a:solidFill>
                  <a:srgbClr val="FF0000"/>
                </a:solidFill>
              </a:rPr>
              <a:t>production and environment.</a:t>
            </a:r>
            <a:r>
              <a:rPr lang="en-US" sz="1800" b="1" dirty="0" smtClean="0">
                <a:solidFill>
                  <a:srgbClr val="0070C0"/>
                </a:solidFill>
              </a:rPr>
              <a:t> </a:t>
            </a:r>
            <a:r>
              <a:rPr lang="en-US" sz="1800" b="1" dirty="0" smtClean="0">
                <a:solidFill>
                  <a:srgbClr val="FF0000"/>
                </a:solidFill>
              </a:rPr>
              <a:t>Thus one of the most important aspects of SLM is this critical merger of agriculture and environment through twin objectives: </a:t>
            </a:r>
          </a:p>
          <a:p>
            <a:pPr marL="231775" lvl="1" indent="42863" algn="just" eaLnBrk="1" hangingPunct="1">
              <a:lnSpc>
                <a:spcPct val="80000"/>
              </a:lnSpc>
              <a:buFont typeface="Arial" pitchFamily="34" charset="0"/>
              <a:buNone/>
              <a:defRPr/>
            </a:pPr>
            <a:r>
              <a:rPr lang="en-US" sz="1800" b="1" dirty="0" smtClean="0">
                <a:solidFill>
                  <a:srgbClr val="000000"/>
                </a:solidFill>
              </a:rPr>
              <a:t>     </a:t>
            </a:r>
            <a:r>
              <a:rPr lang="en-US" sz="1800" b="1" dirty="0" err="1" smtClean="0">
                <a:solidFill>
                  <a:srgbClr val="000000"/>
                </a:solidFill>
              </a:rPr>
              <a:t>i</a:t>
            </a:r>
            <a:r>
              <a:rPr lang="en-US" sz="1800" b="1" dirty="0" smtClean="0">
                <a:solidFill>
                  <a:srgbClr val="000000"/>
                </a:solidFill>
              </a:rPr>
              <a:t>) maintaining </a:t>
            </a:r>
            <a:r>
              <a:rPr lang="en-US" sz="1800" b="1" dirty="0" smtClean="0">
                <a:solidFill>
                  <a:srgbClr val="FF0000"/>
                </a:solidFill>
              </a:rPr>
              <a:t>long term productivity </a:t>
            </a:r>
            <a:r>
              <a:rPr lang="en-US" sz="1800" b="1" dirty="0" smtClean="0">
                <a:solidFill>
                  <a:srgbClr val="000000"/>
                </a:solidFill>
              </a:rPr>
              <a:t>of the ecosystem functions (land, water, biodiversity)</a:t>
            </a:r>
            <a:r>
              <a:rPr lang="en-US" sz="1800" dirty="0" smtClean="0">
                <a:solidFill>
                  <a:srgbClr val="000000"/>
                </a:solidFill>
              </a:rPr>
              <a:t> and </a:t>
            </a:r>
          </a:p>
          <a:p>
            <a:pPr marL="231775" lvl="1" indent="42863" algn="just" eaLnBrk="1" hangingPunct="1">
              <a:lnSpc>
                <a:spcPct val="80000"/>
              </a:lnSpc>
              <a:buFont typeface="Arial" pitchFamily="34" charset="0"/>
              <a:buNone/>
              <a:defRPr/>
            </a:pPr>
            <a:r>
              <a:rPr lang="en-US" sz="1800" b="1" dirty="0" smtClean="0">
                <a:solidFill>
                  <a:srgbClr val="000000"/>
                </a:solidFill>
              </a:rPr>
              <a:t>    ii) </a:t>
            </a:r>
            <a:r>
              <a:rPr lang="en-US" sz="1800" b="1" dirty="0" smtClean="0">
                <a:solidFill>
                  <a:srgbClr val="FF0000"/>
                </a:solidFill>
              </a:rPr>
              <a:t>increasing productivity </a:t>
            </a:r>
            <a:r>
              <a:rPr lang="en-US" sz="1800" b="1" dirty="0" smtClean="0">
                <a:solidFill>
                  <a:srgbClr val="000000"/>
                </a:solidFill>
              </a:rPr>
              <a:t>(quality, quantity and diversity) of goods and services, and particularly safe and healthy food</a:t>
            </a:r>
            <a:r>
              <a:rPr lang="en-US" sz="1800" dirty="0" smtClean="0">
                <a:solidFill>
                  <a:srgbClr val="000000"/>
                </a:solidFill>
              </a:rPr>
              <a:t>.</a:t>
            </a:r>
          </a:p>
          <a:p>
            <a:pPr marL="231775" indent="42863" algn="just" eaLnBrk="1" hangingPunct="1">
              <a:lnSpc>
                <a:spcPct val="80000"/>
              </a:lnSpc>
              <a:defRPr/>
            </a:pPr>
            <a:r>
              <a:rPr lang="en-US" sz="1800" b="1" dirty="0" smtClean="0">
                <a:solidFill>
                  <a:srgbClr val="0070C0"/>
                </a:solidFill>
              </a:rPr>
              <a:t>SLM encompasses other established approaches such as </a:t>
            </a:r>
            <a:r>
              <a:rPr lang="en-US" sz="1800" b="1" dirty="0" smtClean="0">
                <a:solidFill>
                  <a:srgbClr val="FF0000"/>
                </a:solidFill>
              </a:rPr>
              <a:t>soil and water conservation, natural resources management integrated ecosystem management  and involves an holistic approach to achieving productive and healthy ecosystems by integrating social, economic, physical and biological needs and values.</a:t>
            </a:r>
          </a:p>
          <a:p>
            <a:pPr marL="231775" indent="42863" algn="just" eaLnBrk="1" hangingPunct="1">
              <a:lnSpc>
                <a:spcPct val="80000"/>
              </a:lnSpc>
              <a:defRPr/>
            </a:pPr>
            <a:r>
              <a:rPr lang="en-US" sz="1800" b="1" dirty="0" smtClean="0">
                <a:solidFill>
                  <a:srgbClr val="0070C0"/>
                </a:solidFill>
              </a:rPr>
              <a:t>It contributes to </a:t>
            </a:r>
            <a:r>
              <a:rPr lang="en-US" sz="1800" b="1" dirty="0" smtClean="0">
                <a:solidFill>
                  <a:srgbClr val="FF0000"/>
                </a:solidFill>
              </a:rPr>
              <a:t>sustainable and rural development and requires great attention in national, sub-national and community level programs and investments.</a:t>
            </a:r>
          </a:p>
          <a:p>
            <a:pPr marL="231775" indent="42863" algn="just" eaLnBrk="1" hangingPunct="1">
              <a:lnSpc>
                <a:spcPct val="80000"/>
              </a:lnSpc>
              <a:defRPr/>
            </a:pPr>
            <a:r>
              <a:rPr lang="en-US" sz="1800" b="1" dirty="0" smtClean="0">
                <a:solidFill>
                  <a:srgbClr val="0070C0"/>
                </a:solidFill>
              </a:rPr>
              <a:t>SLM is implemented at  3 levels:</a:t>
            </a:r>
          </a:p>
          <a:p>
            <a:pPr marL="231775" lvl="1" indent="42863" algn="just" eaLnBrk="1" hangingPunct="1">
              <a:lnSpc>
                <a:spcPct val="80000"/>
              </a:lnSpc>
              <a:buFont typeface="Arial" pitchFamily="34" charset="0"/>
              <a:buNone/>
              <a:defRPr/>
            </a:pPr>
            <a:r>
              <a:rPr lang="en-US" sz="1800" b="1" dirty="0" smtClean="0">
                <a:solidFill>
                  <a:srgbClr val="0070C0"/>
                </a:solidFill>
              </a:rPr>
              <a:t>-National level</a:t>
            </a:r>
          </a:p>
          <a:p>
            <a:pPr marL="231775" lvl="1" indent="42863" algn="just" eaLnBrk="1" hangingPunct="1">
              <a:lnSpc>
                <a:spcPct val="80000"/>
              </a:lnSpc>
              <a:buFont typeface="Arial" pitchFamily="34" charset="0"/>
              <a:buNone/>
              <a:defRPr/>
            </a:pPr>
            <a:r>
              <a:rPr lang="en-US" sz="1800" b="1" dirty="0" smtClean="0">
                <a:solidFill>
                  <a:srgbClr val="0070C0"/>
                </a:solidFill>
              </a:rPr>
              <a:t>-Landscape/Watershed  level</a:t>
            </a:r>
          </a:p>
          <a:p>
            <a:pPr marL="231775" lvl="1" indent="42863" eaLnBrk="1" hangingPunct="1">
              <a:lnSpc>
                <a:spcPct val="80000"/>
              </a:lnSpc>
              <a:buFont typeface="Arial" pitchFamily="34" charset="0"/>
              <a:buNone/>
              <a:defRPr/>
            </a:pPr>
            <a:r>
              <a:rPr lang="en-US" sz="1800" b="1" dirty="0" smtClean="0">
                <a:solidFill>
                  <a:srgbClr val="0070C0"/>
                </a:solidFill>
              </a:rPr>
              <a:t>-Field Farm level</a:t>
            </a:r>
            <a:endParaRPr lang="en-US" sz="1800" dirty="0" smtClean="0">
              <a:solidFill>
                <a:srgbClr val="000000"/>
              </a:solidFill>
            </a:endParaRPr>
          </a:p>
        </p:txBody>
      </p:sp>
      <p:sp>
        <p:nvSpPr>
          <p:cNvPr id="4" name="Title 1"/>
          <p:cNvSpPr>
            <a:spLocks noGrp="1"/>
          </p:cNvSpPr>
          <p:nvPr>
            <p:ph type="title" idx="4294967295"/>
          </p:nvPr>
        </p:nvSpPr>
        <p:spPr>
          <a:xfrm>
            <a:off x="381000" y="228600"/>
            <a:ext cx="7391400" cy="6096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3400" b="0" smtClean="0">
                <a:solidFill>
                  <a:schemeClr val="tx2"/>
                </a:solidFill>
              </a:rPr>
              <a:t>Sustainable Land Management, </a:t>
            </a:r>
            <a:r>
              <a:rPr lang="en-CA" sz="3400" b="0" dirty="0" err="1" smtClean="0">
                <a:solidFill>
                  <a:schemeClr val="tx2"/>
                </a:solidFill>
              </a:rPr>
              <a:t>Ctd</a:t>
            </a:r>
            <a:r>
              <a:rPr lang="en-CA" sz="3400" b="0" dirty="0" smtClean="0">
                <a:solidFill>
                  <a:schemeClr val="tx2"/>
                </a:solidFill>
              </a:rPr>
              <a:t>.</a:t>
            </a:r>
            <a:endParaRPr lang="en-US" sz="3400" b="0" dirty="0" smtClean="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a:xfrm>
            <a:off x="457200" y="122238"/>
            <a:ext cx="7543800" cy="334962"/>
          </a:xfrm>
        </p:spPr>
        <p:txBody>
          <a:bodyPr/>
          <a:lstStyle/>
          <a:p>
            <a:pPr eaLnBrk="1" hangingPunct="1"/>
            <a:r>
              <a:rPr lang="en-US" sz="2400" dirty="0" smtClean="0"/>
              <a:t>Opportunities for SFM</a:t>
            </a:r>
          </a:p>
        </p:txBody>
      </p:sp>
      <p:sp>
        <p:nvSpPr>
          <p:cNvPr id="395267" name="Rectangle 3"/>
          <p:cNvSpPr>
            <a:spLocks noGrp="1" noChangeArrowheads="1"/>
          </p:cNvSpPr>
          <p:nvPr>
            <p:ph type="body" idx="1"/>
          </p:nvPr>
        </p:nvSpPr>
        <p:spPr>
          <a:xfrm>
            <a:off x="228600" y="533400"/>
            <a:ext cx="8534400" cy="6172200"/>
          </a:xfrm>
        </p:spPr>
        <p:txBody>
          <a:bodyPr/>
          <a:lstStyle/>
          <a:p>
            <a:pPr marL="231775" indent="-231775" eaLnBrk="1" hangingPunct="1">
              <a:lnSpc>
                <a:spcPct val="90000"/>
              </a:lnSpc>
            </a:pPr>
            <a:r>
              <a:rPr lang="en-US" sz="2000" dirty="0" smtClean="0"/>
              <a:t>Tenure reforms happening across Africa</a:t>
            </a:r>
          </a:p>
          <a:p>
            <a:pPr marL="231775" indent="-231775" eaLnBrk="1" hangingPunct="1">
              <a:lnSpc>
                <a:spcPct val="90000"/>
              </a:lnSpc>
            </a:pPr>
            <a:r>
              <a:rPr lang="en-US" sz="2000" dirty="0" smtClean="0"/>
              <a:t>Developing markets for certified forests and products, e.g. timber, honey</a:t>
            </a:r>
          </a:p>
          <a:p>
            <a:pPr marL="231775" indent="-231775" eaLnBrk="1" hangingPunct="1">
              <a:lnSpc>
                <a:spcPct val="90000"/>
              </a:lnSpc>
            </a:pPr>
            <a:r>
              <a:rPr lang="en-US" sz="2000" dirty="0" smtClean="0"/>
              <a:t>Market-based instruments for environmental services are being developed</a:t>
            </a:r>
          </a:p>
          <a:p>
            <a:pPr marL="573088" lvl="1" indent="-228600" eaLnBrk="1" hangingPunct="1">
              <a:lnSpc>
                <a:spcPct val="90000"/>
              </a:lnSpc>
            </a:pPr>
            <a:r>
              <a:rPr lang="en-US" sz="1800" dirty="0" smtClean="0"/>
              <a:t>Payment for environmental services</a:t>
            </a:r>
          </a:p>
          <a:p>
            <a:pPr marL="231775" indent="-231775" eaLnBrk="1" hangingPunct="1">
              <a:lnSpc>
                <a:spcPct val="90000"/>
              </a:lnSpc>
            </a:pPr>
            <a:r>
              <a:rPr lang="en-US" sz="2000" dirty="0" smtClean="0"/>
              <a:t>Private sector involvement in SFM</a:t>
            </a:r>
          </a:p>
          <a:p>
            <a:pPr marL="519113" lvl="1" indent="-174625" eaLnBrk="1" hangingPunct="1">
              <a:lnSpc>
                <a:spcPct val="90000"/>
              </a:lnSpc>
            </a:pPr>
            <a:r>
              <a:rPr lang="en-US" sz="1800" dirty="0" smtClean="0"/>
              <a:t>Corporate social responsibility</a:t>
            </a:r>
          </a:p>
          <a:p>
            <a:pPr marL="231775" indent="-231775" eaLnBrk="1" hangingPunct="1">
              <a:lnSpc>
                <a:spcPct val="90000"/>
              </a:lnSpc>
            </a:pPr>
            <a:r>
              <a:rPr lang="en-US" sz="2000" dirty="0" smtClean="0"/>
              <a:t>Research and policy dialogue happening</a:t>
            </a:r>
          </a:p>
          <a:p>
            <a:pPr marL="519113" lvl="1" indent="-174625" eaLnBrk="1" hangingPunct="1">
              <a:lnSpc>
                <a:spcPct val="90000"/>
              </a:lnSpc>
            </a:pPr>
            <a:r>
              <a:rPr lang="en-US" sz="1800" dirty="0" smtClean="0"/>
              <a:t>Africa Dry Forest project</a:t>
            </a:r>
          </a:p>
          <a:p>
            <a:pPr marL="231775" indent="-231775" eaLnBrk="1" hangingPunct="1"/>
            <a:r>
              <a:rPr lang="en-US" sz="1800" dirty="0" smtClean="0"/>
              <a:t>Democratic change and hence good governance</a:t>
            </a:r>
          </a:p>
          <a:p>
            <a:pPr marL="231775" indent="-231775" eaLnBrk="1" hangingPunct="1"/>
            <a:r>
              <a:rPr lang="en-US" sz="2000" dirty="0" smtClean="0"/>
              <a:t>Pan-African initiatives</a:t>
            </a:r>
          </a:p>
          <a:p>
            <a:pPr marL="519113" lvl="1" indent="-174625" eaLnBrk="1" hangingPunct="1"/>
            <a:r>
              <a:rPr lang="en-US" sz="1800" dirty="0" smtClean="0"/>
              <a:t>New Partnership for Africa's Development (NEPAD) - is an economic development program of the African Union</a:t>
            </a:r>
          </a:p>
          <a:p>
            <a:pPr marL="519113" lvl="1" indent="-174625" eaLnBrk="1" hangingPunct="1"/>
            <a:r>
              <a:rPr lang="en-US" sz="1800" dirty="0" smtClean="0"/>
              <a:t>Commission for Africa</a:t>
            </a:r>
          </a:p>
          <a:p>
            <a:pPr marL="519113" lvl="1" indent="-174625" eaLnBrk="1" hangingPunct="1"/>
            <a:r>
              <a:rPr lang="en-US" sz="1600" dirty="0" smtClean="0"/>
              <a:t>heavily indebted poor countries (HIPC) debt relief (15 countries so far have benefited </a:t>
            </a:r>
          </a:p>
          <a:p>
            <a:pPr marL="519113" lvl="1" indent="-174625" eaLnBrk="1" hangingPunct="1"/>
            <a:r>
              <a:rPr lang="en-US" sz="1800" dirty="0" smtClean="0"/>
              <a:t>Peer review mechanisms</a:t>
            </a:r>
          </a:p>
          <a:p>
            <a:pPr marL="177800" indent="-177800" eaLnBrk="1" hangingPunct="1"/>
            <a:r>
              <a:rPr lang="en-US" sz="1800" dirty="0" smtClean="0"/>
              <a:t>Changes in concession giving more space to communities</a:t>
            </a:r>
          </a:p>
          <a:p>
            <a:pPr marL="177800" indent="-177800" eaLnBrk="1" hangingPunct="1"/>
            <a:r>
              <a:rPr lang="en-US" sz="1800" dirty="0" smtClean="0"/>
              <a:t>Abundant land</a:t>
            </a:r>
          </a:p>
          <a:p>
            <a:pPr marL="519113" lvl="1" indent="-174625" eaLnBrk="1" hangingPunct="1"/>
            <a:r>
              <a:rPr lang="en-US" sz="1600" dirty="0" smtClean="0"/>
              <a:t>Tree planting or other investments in NR could enhance tenure security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Rot="1" noChangeArrowheads="1"/>
          </p:cNvSpPr>
          <p:nvPr>
            <p:ph type="title" idx="4294967295"/>
          </p:nvPr>
        </p:nvSpPr>
        <p:spPr>
          <a:xfrm>
            <a:off x="381000" y="228600"/>
            <a:ext cx="7467600" cy="457200"/>
          </a:xfrm>
        </p:spPr>
        <p:txBody>
          <a:bodyPr/>
          <a:lstStyle/>
          <a:p>
            <a:pPr eaLnBrk="1" hangingPunct="1"/>
            <a:r>
              <a:rPr lang="en-US" sz="2400" dirty="0" smtClean="0">
                <a:solidFill>
                  <a:schemeClr val="tx1"/>
                </a:solidFill>
              </a:rPr>
              <a:t>Grazing Management Principles for Rangelands</a:t>
            </a:r>
            <a:endParaRPr lang="en-US" sz="2400" dirty="0" smtClean="0">
              <a:solidFill>
                <a:srgbClr val="5F688B"/>
              </a:solidFill>
            </a:endParaRPr>
          </a:p>
        </p:txBody>
      </p:sp>
      <p:sp>
        <p:nvSpPr>
          <p:cNvPr id="399363" name="Rectangle 3"/>
          <p:cNvSpPr>
            <a:spLocks noGrp="1" noRot="1" noChangeArrowheads="1"/>
          </p:cNvSpPr>
          <p:nvPr>
            <p:ph idx="4294967295"/>
          </p:nvPr>
        </p:nvSpPr>
        <p:spPr>
          <a:xfrm>
            <a:off x="304800" y="762000"/>
            <a:ext cx="7696200" cy="5791200"/>
          </a:xfrm>
        </p:spPr>
        <p:txBody>
          <a:bodyPr/>
          <a:lstStyle/>
          <a:p>
            <a:pPr marL="231775" indent="-231775" eaLnBrk="1" hangingPunct="1"/>
            <a:r>
              <a:rPr lang="en-US" sz="2000" dirty="0" smtClean="0"/>
              <a:t>R</a:t>
            </a:r>
            <a:r>
              <a:rPr lang="en-US" sz="2000" b="1" dirty="0" smtClean="0"/>
              <a:t>angeland</a:t>
            </a:r>
            <a:r>
              <a:rPr lang="en-US" sz="2000" dirty="0" smtClean="0"/>
              <a:t> to is covered by natural grasslands, savannahs, wetlands, deserts, and tundra. In addition, transition land includes land </a:t>
            </a:r>
            <a:r>
              <a:rPr lang="en-US" sz="2000" b="1" dirty="0" smtClean="0"/>
              <a:t>characteristics</a:t>
            </a:r>
            <a:r>
              <a:rPr lang="en-US" sz="2000" dirty="0" smtClean="0"/>
              <a:t> for which the predominant vegetation is grass or forage plants used for grazing.</a:t>
            </a:r>
          </a:p>
          <a:p>
            <a:pPr marL="231775" indent="-231775" eaLnBrk="1" hangingPunct="1"/>
            <a:r>
              <a:rPr lang="en-US" sz="2000" dirty="0" smtClean="0"/>
              <a:t>The primary </a:t>
            </a:r>
            <a:r>
              <a:rPr lang="en-US" sz="2000" b="1" dirty="0" smtClean="0"/>
              <a:t>difference between rangeland and pasture</a:t>
            </a:r>
            <a:r>
              <a:rPr lang="en-US" sz="2000" dirty="0" smtClean="0"/>
              <a:t> is management; </a:t>
            </a:r>
            <a:r>
              <a:rPr lang="en-US" sz="2000" b="1" dirty="0" smtClean="0"/>
              <a:t>rangelands</a:t>
            </a:r>
            <a:r>
              <a:rPr lang="en-US" sz="2000" dirty="0" smtClean="0"/>
              <a:t> tend to have natural vegetation along with a few introduced plant species, but all managed by grazing, while </a:t>
            </a:r>
            <a:r>
              <a:rPr lang="en-US" sz="2000" b="1" dirty="0" smtClean="0"/>
              <a:t>pastures</a:t>
            </a:r>
            <a:r>
              <a:rPr lang="en-US" sz="2000" dirty="0" smtClean="0"/>
              <a:t> have forage that is adapted for livestock and managed, by seeding, mowing, fertilization and irrigation.</a:t>
            </a:r>
          </a:p>
          <a:p>
            <a:pPr marL="231775" indent="-231775" eaLnBrk="1" hangingPunct="1"/>
            <a:r>
              <a:rPr lang="en-US" sz="2000" b="1" dirty="0" smtClean="0"/>
              <a:t>Rangelands</a:t>
            </a:r>
            <a:r>
              <a:rPr lang="en-US" sz="2000" dirty="0" smtClean="0"/>
              <a:t>, primarily covered by natural vegetation, provide </a:t>
            </a:r>
            <a:r>
              <a:rPr lang="en-US" sz="2000" b="1" dirty="0" smtClean="0"/>
              <a:t>grazing</a:t>
            </a:r>
            <a:r>
              <a:rPr lang="en-US" sz="2000" dirty="0" smtClean="0"/>
              <a:t> and forage for livestock and wildlife. ... </a:t>
            </a:r>
            <a:r>
              <a:rPr lang="en-US" sz="2000" b="1" dirty="0" smtClean="0"/>
              <a:t>Rangeland</a:t>
            </a:r>
            <a:r>
              <a:rPr lang="en-US" sz="2000" dirty="0" smtClean="0"/>
              <a:t> and grassland ecosystems provide benefits </a:t>
            </a:r>
            <a:r>
              <a:rPr lang="en-US" sz="2000" b="1" dirty="0" smtClean="0"/>
              <a:t>vital</a:t>
            </a:r>
            <a:r>
              <a:rPr lang="en-US" sz="2000" dirty="0" smtClean="0"/>
              <a:t> to agriculture and the environment including: Land for farming.</a:t>
            </a:r>
            <a:endParaRPr lang="en-US" sz="2000" dirty="0" smtClean="0">
              <a:solidFill>
                <a:srgbClr val="5F688B"/>
              </a:solidFill>
            </a:endParaRPr>
          </a:p>
          <a:p>
            <a:pPr marL="231775" indent="-231775" eaLnBrk="1" hangingPunct="1"/>
            <a:r>
              <a:rPr lang="en-US" sz="2000" dirty="0" smtClean="0">
                <a:solidFill>
                  <a:srgbClr val="5F688B"/>
                </a:solidFill>
              </a:rPr>
              <a:t>Four Basic Principles of  Grazing Management</a:t>
            </a:r>
            <a:endParaRPr lang="en-US" sz="2000" dirty="0" smtClean="0"/>
          </a:p>
          <a:p>
            <a:pPr marL="231775" indent="-231775" eaLnBrk="1" hangingPunct="1"/>
            <a:r>
              <a:rPr lang="en-US" sz="2000" b="1" dirty="0" smtClean="0"/>
              <a:t>Stocking rate (SR)</a:t>
            </a:r>
            <a:r>
              <a:rPr lang="en-US" sz="2000" dirty="0" smtClean="0"/>
              <a:t>: is defined as the number of animals on a given amount of land over a certain period of time. </a:t>
            </a:r>
            <a:r>
              <a:rPr lang="en-US" sz="2000" b="1" dirty="0" smtClean="0"/>
              <a:t>SR</a:t>
            </a:r>
            <a:r>
              <a:rPr lang="en-US" sz="2000" dirty="0" smtClean="0"/>
              <a:t> is generally expressed as animal units per unit of land area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1" name="Rectangle 3"/>
          <p:cNvSpPr>
            <a:spLocks noGrp="1" noRot="1" noChangeArrowheads="1"/>
          </p:cNvSpPr>
          <p:nvPr>
            <p:ph sz="half" idx="4294967295"/>
          </p:nvPr>
        </p:nvSpPr>
        <p:spPr>
          <a:xfrm>
            <a:off x="381000" y="304800"/>
            <a:ext cx="7696200" cy="6248400"/>
          </a:xfrm>
        </p:spPr>
        <p:txBody>
          <a:bodyPr/>
          <a:lstStyle/>
          <a:p>
            <a:pPr marL="231775" indent="-231775" eaLnBrk="1" hangingPunct="1"/>
            <a:r>
              <a:rPr lang="en-US" sz="2000" dirty="0" smtClean="0"/>
              <a:t>Season of grazing</a:t>
            </a:r>
          </a:p>
          <a:p>
            <a:pPr marL="231775" indent="-231775" eaLnBrk="1" hangingPunct="1"/>
            <a:r>
              <a:rPr lang="en-US" sz="2000" dirty="0" smtClean="0"/>
              <a:t>Distribution of grazing across landscape</a:t>
            </a:r>
          </a:p>
          <a:p>
            <a:pPr marL="231775" indent="-231775" eaLnBrk="1" hangingPunct="1"/>
            <a:r>
              <a:rPr lang="en-US" sz="2000" dirty="0" smtClean="0"/>
              <a:t>Match kinds and classes with the rangeland vegetation, topography and climate.</a:t>
            </a:r>
            <a:endParaRPr lang="en-US" sz="2000" b="1" dirty="0" smtClean="0">
              <a:solidFill>
                <a:srgbClr val="5F688B"/>
              </a:solidFill>
            </a:endParaRPr>
          </a:p>
          <a:p>
            <a:pPr marL="231775" indent="-231775" eaLnBrk="1" hangingPunct="1"/>
            <a:r>
              <a:rPr lang="en-US" sz="2000" b="1" dirty="0" smtClean="0">
                <a:solidFill>
                  <a:srgbClr val="5F688B"/>
                </a:solidFill>
              </a:rPr>
              <a:t>Grazing Management Concepts Basic tenets of grazing management</a:t>
            </a:r>
          </a:p>
          <a:p>
            <a:pPr marL="177800" indent="-177800" eaLnBrk="1" hangingPunct="1"/>
            <a:r>
              <a:rPr lang="en-US" sz="2000" dirty="0" smtClean="0"/>
              <a:t>Grazing intensity (degree of use)</a:t>
            </a:r>
          </a:p>
          <a:p>
            <a:pPr marL="463550" lvl="1" indent="-188913" eaLnBrk="1" hangingPunct="1">
              <a:spcAft>
                <a:spcPct val="30000"/>
              </a:spcAft>
            </a:pPr>
            <a:r>
              <a:rPr lang="en-US" sz="2000" dirty="0" smtClean="0"/>
              <a:t>Light – moderate – heavy – extreme </a:t>
            </a:r>
          </a:p>
          <a:p>
            <a:pPr marL="177800" indent="-177800" eaLnBrk="1" hangingPunct="1"/>
            <a:r>
              <a:rPr lang="en-US" sz="2000" dirty="0" smtClean="0"/>
              <a:t>Methods for monitoring degree of use</a:t>
            </a:r>
          </a:p>
          <a:p>
            <a:pPr marL="463550" lvl="1" indent="-188913" eaLnBrk="1" hangingPunct="1">
              <a:spcAft>
                <a:spcPct val="30000"/>
              </a:spcAft>
            </a:pPr>
            <a:r>
              <a:rPr lang="en-US" sz="2000" dirty="0" smtClean="0"/>
              <a:t>Key area method (Key species)</a:t>
            </a:r>
          </a:p>
          <a:p>
            <a:pPr marL="273050" indent="-273050" eaLnBrk="1" hangingPunct="1">
              <a:lnSpc>
                <a:spcPct val="90000"/>
              </a:lnSpc>
            </a:pPr>
            <a:r>
              <a:rPr lang="en-US" sz="2800" b="1" dirty="0" smtClean="0">
                <a:solidFill>
                  <a:srgbClr val="5F688B"/>
                </a:solidFill>
              </a:rPr>
              <a:t>Grazing Intensity</a:t>
            </a:r>
            <a:endParaRPr lang="en-US" sz="2800" b="1" dirty="0" smtClean="0"/>
          </a:p>
          <a:p>
            <a:pPr marL="273050" indent="-273050" eaLnBrk="1" hangingPunct="1">
              <a:lnSpc>
                <a:spcPct val="90000"/>
              </a:lnSpc>
            </a:pPr>
            <a:r>
              <a:rPr lang="en-US" sz="2400" dirty="0" smtClean="0"/>
              <a:t>A certain amount of plant biomass must remain to maintain to assure health of animals, plants and soil </a:t>
            </a:r>
          </a:p>
          <a:p>
            <a:pPr marL="547688" lvl="1" indent="-273050" eaLnBrk="1" hangingPunct="1">
              <a:lnSpc>
                <a:spcPct val="90000"/>
              </a:lnSpc>
            </a:pPr>
            <a:r>
              <a:rPr lang="en-US" sz="2400" dirty="0" smtClean="0"/>
              <a:t>Herbivore diet </a:t>
            </a:r>
          </a:p>
          <a:p>
            <a:pPr marL="547688" lvl="1" indent="-273050" eaLnBrk="1" hangingPunct="1">
              <a:lnSpc>
                <a:spcPct val="90000"/>
              </a:lnSpc>
            </a:pPr>
            <a:r>
              <a:rPr lang="en-US" sz="2400" dirty="0" smtClean="0"/>
              <a:t>Plant vigor and reproduction</a:t>
            </a:r>
          </a:p>
          <a:p>
            <a:pPr marL="547688" lvl="1" indent="-273050" eaLnBrk="1" hangingPunct="1">
              <a:lnSpc>
                <a:spcPct val="90000"/>
              </a:lnSpc>
            </a:pPr>
            <a:r>
              <a:rPr lang="en-US" sz="2400" dirty="0" smtClean="0"/>
              <a:t>Soil stability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Rot="1" noChangeArrowheads="1"/>
          </p:cNvSpPr>
          <p:nvPr>
            <p:ph type="title" idx="4294967295"/>
          </p:nvPr>
        </p:nvSpPr>
        <p:spPr>
          <a:xfrm>
            <a:off x="457200" y="122238"/>
            <a:ext cx="7543800" cy="487362"/>
          </a:xfrm>
        </p:spPr>
        <p:txBody>
          <a:bodyPr/>
          <a:lstStyle/>
          <a:p>
            <a:pPr eaLnBrk="1" hangingPunct="1"/>
            <a:r>
              <a:rPr lang="en-US" sz="2800" dirty="0" smtClean="0">
                <a:solidFill>
                  <a:srgbClr val="5F688B"/>
                </a:solidFill>
              </a:rPr>
              <a:t>Grazing Intensity</a:t>
            </a:r>
          </a:p>
        </p:txBody>
      </p:sp>
      <p:sp>
        <p:nvSpPr>
          <p:cNvPr id="402435" name="Rectangle 3"/>
          <p:cNvSpPr>
            <a:spLocks noGrp="1" noRot="1" noChangeArrowheads="1"/>
          </p:cNvSpPr>
          <p:nvPr>
            <p:ph idx="4294967295"/>
          </p:nvPr>
        </p:nvSpPr>
        <p:spPr>
          <a:xfrm>
            <a:off x="228600" y="609600"/>
            <a:ext cx="7696200" cy="6019800"/>
          </a:xfrm>
        </p:spPr>
        <p:txBody>
          <a:bodyPr/>
          <a:lstStyle/>
          <a:p>
            <a:pPr marL="273050" indent="-273050" algn="just" eaLnBrk="1" hangingPunct="1"/>
            <a:r>
              <a:rPr lang="en-US" sz="2400" dirty="0" smtClean="0"/>
              <a:t>As annual precipitation declines, sustainable level of forage utilization generally decreases </a:t>
            </a:r>
          </a:p>
          <a:p>
            <a:pPr marL="463550" lvl="1" indent="-188913" algn="just" eaLnBrk="1" hangingPunct="1">
              <a:lnSpc>
                <a:spcPct val="90000"/>
              </a:lnSpc>
              <a:spcAft>
                <a:spcPct val="25000"/>
              </a:spcAft>
            </a:pPr>
            <a:r>
              <a:rPr lang="en-US" sz="2000" dirty="0" smtClean="0"/>
              <a:t>Sustainable intensity of grazing is directly related to availability of water and soil nutrients</a:t>
            </a:r>
          </a:p>
          <a:p>
            <a:pPr marL="463550" lvl="1" indent="-188913" algn="just" eaLnBrk="1" hangingPunct="1">
              <a:lnSpc>
                <a:spcPct val="90000"/>
              </a:lnSpc>
              <a:spcAft>
                <a:spcPct val="25000"/>
              </a:spcAft>
            </a:pPr>
            <a:r>
              <a:rPr lang="en-US" sz="2000" dirty="0" smtClean="0"/>
              <a:t>Greater resource availability increases proportional allocation to shoot relative to root</a:t>
            </a:r>
          </a:p>
          <a:p>
            <a:pPr marL="177800" indent="-177800" algn="just" eaLnBrk="1" hangingPunct="1"/>
            <a:r>
              <a:rPr lang="en-US" sz="2000" dirty="0" smtClean="0"/>
              <a:t>Recommended levels of use based on </a:t>
            </a:r>
            <a:r>
              <a:rPr lang="en-US" sz="2000" b="1" dirty="0" smtClean="0">
                <a:solidFill>
                  <a:schemeClr val="tx2"/>
                </a:solidFill>
              </a:rPr>
              <a:t>field estimates</a:t>
            </a:r>
            <a:r>
              <a:rPr lang="en-US" sz="2000" b="1" dirty="0" smtClean="0"/>
              <a:t> </a:t>
            </a:r>
            <a:r>
              <a:rPr lang="en-US" sz="2000" dirty="0" smtClean="0"/>
              <a:t>and (harvest efficiencies)</a:t>
            </a:r>
          </a:p>
          <a:p>
            <a:pPr marL="519113" lvl="1" indent="-244475" algn="just" eaLnBrk="1" hangingPunct="1"/>
            <a:r>
              <a:rPr lang="en-US" sz="2000" dirty="0" smtClean="0"/>
              <a:t>Ryegrass (water &amp; N unlimited)  </a:t>
            </a:r>
            <a:r>
              <a:rPr lang="en-US" sz="2000" u="sng" dirty="0" smtClean="0"/>
              <a:t>75%</a:t>
            </a:r>
            <a:r>
              <a:rPr lang="en-US" sz="2000" dirty="0" smtClean="0"/>
              <a:t> (70-80%)</a:t>
            </a:r>
          </a:p>
          <a:p>
            <a:pPr marL="519113" lvl="1" indent="-244475" algn="just" eaLnBrk="1" hangingPunct="1"/>
            <a:r>
              <a:rPr lang="en-US" sz="2000" dirty="0" smtClean="0"/>
              <a:t>Coastal Bermuda grass pasture  </a:t>
            </a:r>
            <a:r>
              <a:rPr lang="en-US" sz="2000" u="sng" dirty="0" smtClean="0"/>
              <a:t>50%</a:t>
            </a:r>
            <a:r>
              <a:rPr lang="en-US" sz="2000" dirty="0" smtClean="0"/>
              <a:t> (40-60%)</a:t>
            </a:r>
          </a:p>
          <a:p>
            <a:pPr marL="519113" lvl="1" indent="-244475" algn="just" eaLnBrk="1" hangingPunct="1"/>
            <a:r>
              <a:rPr lang="en-US" sz="2000" dirty="0" smtClean="0"/>
              <a:t>Humid tall grassland </a:t>
            </a:r>
            <a:r>
              <a:rPr lang="en-US" sz="2000" u="sng" dirty="0" smtClean="0"/>
              <a:t>40-50%</a:t>
            </a:r>
            <a:r>
              <a:rPr lang="en-US" sz="2000" dirty="0" smtClean="0"/>
              <a:t> (20-30%)</a:t>
            </a:r>
          </a:p>
          <a:p>
            <a:pPr marL="519113" lvl="1" indent="-244475" algn="just" eaLnBrk="1" hangingPunct="1"/>
            <a:r>
              <a:rPr lang="en-US" sz="2000" dirty="0" smtClean="0"/>
              <a:t>Semiarid grasslands: </a:t>
            </a:r>
            <a:r>
              <a:rPr lang="en-US" sz="2000" u="sng" dirty="0" smtClean="0"/>
              <a:t>20-30%</a:t>
            </a:r>
            <a:r>
              <a:rPr lang="en-US" sz="2000" dirty="0" smtClean="0"/>
              <a:t> (15-20%)</a:t>
            </a:r>
          </a:p>
          <a:p>
            <a:pPr marL="519113" lvl="1" indent="-244475" algn="just" eaLnBrk="1" hangingPunct="1"/>
            <a:r>
              <a:rPr lang="en-US" sz="2000" dirty="0" smtClean="0"/>
              <a:t>Arid SW &amp; Intermountain West: </a:t>
            </a:r>
            <a:r>
              <a:rPr lang="en-US" sz="2000" u="sng" dirty="0" smtClean="0"/>
              <a:t>15-20%</a:t>
            </a:r>
            <a:r>
              <a:rPr lang="en-US" sz="2000" dirty="0" smtClean="0"/>
              <a:t> (10-15%)</a:t>
            </a:r>
          </a:p>
          <a:p>
            <a:pPr marL="341313" lvl="1" indent="-66675" algn="just" eaLnBrk="1" hangingPunct="1">
              <a:buNone/>
            </a:pPr>
            <a:endParaRPr lang="en-US" sz="1000" dirty="0" smtClean="0"/>
          </a:p>
          <a:p>
            <a:pPr marL="341313" lvl="1" indent="-66675" algn="just" eaLnBrk="1" hangingPunct="1">
              <a:buNone/>
            </a:pPr>
            <a:r>
              <a:rPr lang="en-US" sz="2000" dirty="0" smtClean="0"/>
              <a:t>The more arid the land, the lower the sustainable intensity of use.</a:t>
            </a:r>
          </a:p>
          <a:p>
            <a:pPr marL="547688" lvl="1" indent="-273050" algn="just" eaLnBrk="1" hangingPunct="1">
              <a:lnSpc>
                <a:spcPct val="90000"/>
              </a:lnSpc>
              <a:spcAft>
                <a:spcPct val="25000"/>
              </a:spcAft>
            </a:pPr>
            <a:endParaRPr lang="en-US" sz="2000"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rrowheads="1"/>
          </p:cNvSpPr>
          <p:nvPr>
            <p:ph type="title" idx="4294967295"/>
          </p:nvPr>
        </p:nvSpPr>
        <p:spPr>
          <a:xfrm>
            <a:off x="457200" y="122238"/>
            <a:ext cx="7315200" cy="411162"/>
          </a:xfrm>
        </p:spPr>
        <p:txBody>
          <a:bodyPr/>
          <a:lstStyle/>
          <a:p>
            <a:pPr eaLnBrk="1" hangingPunct="1"/>
            <a:r>
              <a:rPr lang="en-US" sz="2400" dirty="0" smtClean="0">
                <a:solidFill>
                  <a:srgbClr val="5F688B"/>
                </a:solidFill>
              </a:rPr>
              <a:t>Monitoring Range Utilization</a:t>
            </a:r>
          </a:p>
        </p:txBody>
      </p:sp>
      <p:sp>
        <p:nvSpPr>
          <p:cNvPr id="404483" name="Rectangle 3"/>
          <p:cNvSpPr>
            <a:spLocks noGrp="1" noRot="1" noChangeArrowheads="1"/>
          </p:cNvSpPr>
          <p:nvPr>
            <p:ph idx="4294967295"/>
          </p:nvPr>
        </p:nvSpPr>
        <p:spPr>
          <a:xfrm>
            <a:off x="228601" y="533400"/>
            <a:ext cx="8305800" cy="6096000"/>
          </a:xfrm>
        </p:spPr>
        <p:txBody>
          <a:bodyPr/>
          <a:lstStyle/>
          <a:p>
            <a:pPr marL="287338" indent="-204788" eaLnBrk="1" hangingPunct="1">
              <a:spcAft>
                <a:spcPct val="30000"/>
              </a:spcAft>
            </a:pPr>
            <a:r>
              <a:rPr lang="en-US" sz="1600" b="1" dirty="0" smtClean="0"/>
              <a:t>Rangeland inventory</a:t>
            </a:r>
            <a:r>
              <a:rPr lang="en-US" sz="1600" dirty="0" smtClean="0"/>
              <a:t> and </a:t>
            </a:r>
            <a:r>
              <a:rPr lang="en-US" sz="1600" b="1" dirty="0" smtClean="0"/>
              <a:t>rangeland</a:t>
            </a:r>
            <a:r>
              <a:rPr lang="en-US" sz="1600" dirty="0" smtClean="0"/>
              <a:t> monitoring are the processes of describing and evaluating the resources at a </a:t>
            </a:r>
            <a:r>
              <a:rPr lang="en-US" sz="1600" b="1" dirty="0" smtClean="0"/>
              <a:t>rangeland</a:t>
            </a:r>
            <a:r>
              <a:rPr lang="en-US" sz="1600" dirty="0" smtClean="0"/>
              <a:t> site. </a:t>
            </a:r>
            <a:r>
              <a:rPr lang="en-US" sz="1600" b="1" dirty="0" smtClean="0"/>
              <a:t>Rangeland inventory</a:t>
            </a:r>
            <a:r>
              <a:rPr lang="en-US" sz="1600" dirty="0" smtClean="0"/>
              <a:t> is information collected to document and describe the existing resource status within a management unit.</a:t>
            </a:r>
          </a:p>
          <a:p>
            <a:pPr marL="287338" indent="-204788" eaLnBrk="1" hangingPunct="1">
              <a:spcAft>
                <a:spcPct val="30000"/>
              </a:spcAft>
            </a:pPr>
            <a:r>
              <a:rPr lang="en-US" sz="1800" dirty="0" smtClean="0"/>
              <a:t>Key Species Method for monitoring use</a:t>
            </a:r>
          </a:p>
          <a:p>
            <a:pPr marL="519113" lvl="1" indent="-115888" eaLnBrk="1" hangingPunct="1">
              <a:spcAft>
                <a:spcPct val="30000"/>
              </a:spcAft>
              <a:buFont typeface="Verdana" pitchFamily="34" charset="0"/>
              <a:buChar char="◦"/>
            </a:pPr>
            <a:r>
              <a:rPr lang="en-US" sz="1800" dirty="0" smtClean="0"/>
              <a:t>Monitor utilization of 1-3 key species that are abundant, productive, and palatable (</a:t>
            </a:r>
            <a:r>
              <a:rPr lang="en-US" sz="1800" u="sng" dirty="0" err="1" smtClean="0"/>
              <a:t>decreasers</a:t>
            </a:r>
            <a:r>
              <a:rPr lang="en-US" sz="1800" dirty="0" smtClean="0"/>
              <a:t> or increasers) rather than monitor many species</a:t>
            </a:r>
          </a:p>
          <a:p>
            <a:pPr marL="519113" lvl="1" indent="-115888" eaLnBrk="1" hangingPunct="1">
              <a:buFont typeface="Verdana" pitchFamily="34" charset="0"/>
              <a:buChar char="◦"/>
            </a:pPr>
            <a:r>
              <a:rPr lang="en-US" sz="1800" dirty="0" smtClean="0"/>
              <a:t>Assumption: use of entire range is optimal when use of key species is optimal:</a:t>
            </a:r>
          </a:p>
          <a:p>
            <a:pPr marL="804863" lvl="2" indent="-147638" eaLnBrk="1" hangingPunct="1">
              <a:buFont typeface="Wingdings 2" pitchFamily="18" charset="2"/>
              <a:buChar char=""/>
            </a:pPr>
            <a:r>
              <a:rPr lang="en-US" sz="1800" dirty="0" smtClean="0"/>
              <a:t>Key species are moderately used – 30-40 %</a:t>
            </a:r>
          </a:p>
          <a:p>
            <a:pPr marL="804863" lvl="2" indent="-147638" eaLnBrk="1" hangingPunct="1">
              <a:buFont typeface="Wingdings 2" pitchFamily="18" charset="2"/>
              <a:buChar char=""/>
            </a:pPr>
            <a:r>
              <a:rPr lang="en-US" sz="1800" dirty="0" smtClean="0"/>
              <a:t>Secondary species are lightly used – 10-25 %</a:t>
            </a:r>
          </a:p>
          <a:p>
            <a:pPr marL="804863" lvl="2" indent="-147638" eaLnBrk="1" hangingPunct="1">
              <a:buFont typeface="Wingdings 2" pitchFamily="18" charset="2"/>
              <a:buChar char=""/>
            </a:pPr>
            <a:r>
              <a:rPr lang="en-US" sz="1800" dirty="0" smtClean="0"/>
              <a:t>“Ice-cream” plants may be overused – &gt;40 %</a:t>
            </a:r>
          </a:p>
          <a:p>
            <a:pPr marL="177800" indent="-177800" eaLnBrk="1" hangingPunct="1">
              <a:lnSpc>
                <a:spcPct val="90000"/>
              </a:lnSpc>
              <a:spcAft>
                <a:spcPct val="20000"/>
              </a:spcAft>
            </a:pPr>
            <a:r>
              <a:rPr lang="en-US" sz="1800" dirty="0" smtClean="0"/>
              <a:t>Key Area method for monitoring range use </a:t>
            </a:r>
          </a:p>
          <a:p>
            <a:pPr marL="463550" lvl="1" indent="-188913" eaLnBrk="1" hangingPunct="1">
              <a:lnSpc>
                <a:spcPct val="90000"/>
              </a:lnSpc>
              <a:spcAft>
                <a:spcPct val="20000"/>
              </a:spcAft>
            </a:pPr>
            <a:r>
              <a:rPr lang="en-US" sz="1800" dirty="0" smtClean="0"/>
              <a:t>Monitor an area that is “representative” of overall range condition, trend, and degree of seasonal use</a:t>
            </a:r>
          </a:p>
          <a:p>
            <a:pPr marL="463550" lvl="1" indent="-188913" eaLnBrk="1" hangingPunct="1">
              <a:lnSpc>
                <a:spcPct val="90000"/>
              </a:lnSpc>
            </a:pPr>
            <a:r>
              <a:rPr lang="en-US" sz="1800" dirty="0" smtClean="0"/>
              <a:t>No rangeland is uniformly used – some “sacrifice” areas will occur due to area selectivity</a:t>
            </a:r>
          </a:p>
          <a:p>
            <a:pPr marL="822325" lvl="2" indent="-228600" eaLnBrk="1" hangingPunct="1">
              <a:lnSpc>
                <a:spcPct val="90000"/>
              </a:lnSpc>
            </a:pPr>
            <a:r>
              <a:rPr lang="en-US" sz="1800" dirty="0" smtClean="0"/>
              <a:t>Heavy use – Clipped or mowed appearance </a:t>
            </a:r>
          </a:p>
          <a:p>
            <a:pPr marL="968375" lvl="3" indent="-100013" eaLnBrk="1" hangingPunct="1">
              <a:lnSpc>
                <a:spcPct val="90000"/>
              </a:lnSpc>
            </a:pPr>
            <a:r>
              <a:rPr lang="en-US" sz="1800" dirty="0" smtClean="0"/>
              <a:t>&gt;50 % of fair or poor forage plants used</a:t>
            </a:r>
          </a:p>
          <a:p>
            <a:pPr marL="639763" lvl="1" indent="-236538" eaLnBrk="1" hangingPunct="1">
              <a:spcAft>
                <a:spcPct val="30000"/>
              </a:spcAft>
              <a:buNone/>
            </a:pPr>
            <a:endParaRPr lang="en-US" sz="1800"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Rot="1" noChangeArrowheads="1"/>
          </p:cNvSpPr>
          <p:nvPr>
            <p:ph type="title" idx="4294967295"/>
          </p:nvPr>
        </p:nvSpPr>
        <p:spPr>
          <a:xfrm>
            <a:off x="457200" y="122238"/>
            <a:ext cx="7543800" cy="411162"/>
          </a:xfrm>
        </p:spPr>
        <p:txBody>
          <a:bodyPr/>
          <a:lstStyle/>
          <a:p>
            <a:pPr eaLnBrk="1" hangingPunct="1"/>
            <a:r>
              <a:rPr lang="en-US" sz="2400" dirty="0" smtClean="0">
                <a:solidFill>
                  <a:srgbClr val="5F688B"/>
                </a:solidFill>
              </a:rPr>
              <a:t>Monitoring Range Utilization</a:t>
            </a:r>
          </a:p>
        </p:txBody>
      </p:sp>
      <p:sp>
        <p:nvSpPr>
          <p:cNvPr id="406531" name="Rectangle 3"/>
          <p:cNvSpPr>
            <a:spLocks noGrp="1" noRot="1" noChangeArrowheads="1"/>
          </p:cNvSpPr>
          <p:nvPr>
            <p:ph idx="4294967295"/>
          </p:nvPr>
        </p:nvSpPr>
        <p:spPr>
          <a:xfrm>
            <a:off x="228600" y="533400"/>
            <a:ext cx="8429625" cy="6096000"/>
          </a:xfrm>
        </p:spPr>
        <p:txBody>
          <a:bodyPr/>
          <a:lstStyle/>
          <a:p>
            <a:pPr marL="822325" lvl="2" indent="-228600" eaLnBrk="1" hangingPunct="1">
              <a:lnSpc>
                <a:spcPct val="90000"/>
              </a:lnSpc>
            </a:pPr>
            <a:r>
              <a:rPr lang="en-US" sz="1800" dirty="0" smtClean="0"/>
              <a:t>Moderate Use. </a:t>
            </a:r>
          </a:p>
          <a:p>
            <a:pPr marL="1023938" lvl="3" indent="-155575" eaLnBrk="1" hangingPunct="1">
              <a:lnSpc>
                <a:spcPct val="90000"/>
              </a:lnSpc>
            </a:pPr>
            <a:r>
              <a:rPr lang="en-US" sz="1800" dirty="0" smtClean="0"/>
              <a:t>50 % of good or fair forage plants used</a:t>
            </a:r>
          </a:p>
          <a:p>
            <a:pPr marL="822325" lvl="2" indent="-228600" eaLnBrk="1" hangingPunct="1">
              <a:lnSpc>
                <a:spcPct val="90000"/>
              </a:lnSpc>
            </a:pPr>
            <a:r>
              <a:rPr lang="en-US" sz="1800" dirty="0" smtClean="0"/>
              <a:t>Light use</a:t>
            </a:r>
          </a:p>
          <a:p>
            <a:pPr marL="1023938" lvl="3" indent="-155575" eaLnBrk="1" hangingPunct="1">
              <a:lnSpc>
                <a:spcPct val="90000"/>
              </a:lnSpc>
            </a:pPr>
            <a:r>
              <a:rPr lang="en-US" sz="1800" dirty="0" smtClean="0"/>
              <a:t>Only choice plants used</a:t>
            </a:r>
          </a:p>
          <a:p>
            <a:pPr marL="231775" indent="-231775" eaLnBrk="1" hangingPunct="1">
              <a:lnSpc>
                <a:spcPct val="90000"/>
              </a:lnSpc>
              <a:spcAft>
                <a:spcPct val="20000"/>
              </a:spcAft>
            </a:pPr>
            <a:r>
              <a:rPr lang="en-US" sz="2000" dirty="0" smtClean="0"/>
              <a:t>Key Area method for monitoring range use </a:t>
            </a:r>
          </a:p>
          <a:p>
            <a:pPr marL="547688" lvl="1" indent="-273050" eaLnBrk="1" hangingPunct="1"/>
            <a:r>
              <a:rPr lang="en-US" sz="1800" dirty="0" smtClean="0"/>
              <a:t>Optimal stubble height in key areas following grazing vary:</a:t>
            </a:r>
          </a:p>
          <a:p>
            <a:pPr marL="822325" lvl="2" indent="-228600" eaLnBrk="1" hangingPunct="1"/>
            <a:r>
              <a:rPr lang="en-US" sz="1800" dirty="0" smtClean="0"/>
              <a:t>Tall-grasses </a:t>
            </a:r>
          </a:p>
          <a:p>
            <a:pPr marL="1023938" lvl="3" indent="-155575" eaLnBrk="1" hangingPunct="1"/>
            <a:r>
              <a:rPr lang="en-US" sz="1800" dirty="0" smtClean="0"/>
              <a:t>30-35 cm (12-14 inches)</a:t>
            </a:r>
          </a:p>
          <a:p>
            <a:pPr marL="822325" lvl="2" indent="-228600" eaLnBrk="1" hangingPunct="1"/>
            <a:r>
              <a:rPr lang="en-US" sz="1800" dirty="0" smtClean="0"/>
              <a:t>Mid-grasses </a:t>
            </a:r>
          </a:p>
          <a:p>
            <a:pPr marL="1023938" lvl="3" indent="-155575" eaLnBrk="1" hangingPunct="1"/>
            <a:r>
              <a:rPr lang="en-US" sz="1800" dirty="0" smtClean="0"/>
              <a:t>15-20 cm (6-8 inches)</a:t>
            </a:r>
          </a:p>
          <a:p>
            <a:pPr marL="822325" lvl="2" indent="-228600" eaLnBrk="1" hangingPunct="1"/>
            <a:r>
              <a:rPr lang="en-US" sz="1800" dirty="0" smtClean="0"/>
              <a:t>Short-grasses </a:t>
            </a:r>
          </a:p>
          <a:p>
            <a:pPr marL="1023938" lvl="3" indent="-155575" eaLnBrk="1" hangingPunct="1"/>
            <a:r>
              <a:rPr lang="en-US" sz="1800" dirty="0" smtClean="0"/>
              <a:t>5-8 cm (2-3 inches)</a:t>
            </a:r>
          </a:p>
          <a:p>
            <a:pPr marL="231775" indent="-231775" algn="just" eaLnBrk="1" hangingPunct="1"/>
            <a:r>
              <a:rPr lang="en-US" sz="2000" b="1" dirty="0" smtClean="0">
                <a:solidFill>
                  <a:srgbClr val="5F688B"/>
                </a:solidFill>
              </a:rPr>
              <a:t>Monitoring Degree of Use</a:t>
            </a:r>
            <a:endParaRPr lang="en-US" sz="2000" b="1" dirty="0" smtClean="0"/>
          </a:p>
          <a:p>
            <a:pPr marL="231775" indent="-231775" algn="just" eaLnBrk="1" hangingPunct="1"/>
            <a:r>
              <a:rPr lang="en-US" sz="1800" dirty="0" smtClean="0"/>
              <a:t>Using the </a:t>
            </a:r>
            <a:r>
              <a:rPr lang="en-US" sz="1800" i="1" dirty="0" smtClean="0">
                <a:solidFill>
                  <a:schemeClr val="tx2"/>
                </a:solidFill>
              </a:rPr>
              <a:t>Demand Day</a:t>
            </a:r>
            <a:r>
              <a:rPr lang="en-US" sz="1800" dirty="0" smtClean="0"/>
              <a:t> (DD) as a measure of animal production and maintenance from the pasture.</a:t>
            </a:r>
          </a:p>
          <a:p>
            <a:pPr marL="463550" lvl="1" indent="-188913" algn="just" eaLnBrk="1" hangingPunct="1"/>
            <a:r>
              <a:rPr lang="en-US" sz="1800" dirty="0" smtClean="0"/>
              <a:t>Energy required for maintenance and growth is estimated from animal weights and expressed as DD.</a:t>
            </a:r>
          </a:p>
          <a:p>
            <a:pPr marL="463550" lvl="1" indent="-188913" algn="just" eaLnBrk="1" hangingPunct="1"/>
            <a:r>
              <a:rPr lang="en-US" sz="1800" dirty="0" smtClean="0"/>
              <a:t>Productivity of the pastures is estimated from observed animal production and degree of use on the pasture.</a:t>
            </a:r>
          </a:p>
          <a:p>
            <a:pPr marL="1096963" lvl="3" indent="-228600" eaLnBrk="1" hangingPunct="1">
              <a:buNone/>
            </a:pPr>
            <a:endParaRPr lang="en-US" sz="1800" dirty="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Rot="1" noChangeArrowheads="1"/>
          </p:cNvSpPr>
          <p:nvPr>
            <p:ph type="title" idx="4294967295"/>
          </p:nvPr>
        </p:nvSpPr>
        <p:spPr>
          <a:xfrm>
            <a:off x="457200" y="122238"/>
            <a:ext cx="7543800" cy="411162"/>
          </a:xfrm>
        </p:spPr>
        <p:txBody>
          <a:bodyPr/>
          <a:lstStyle/>
          <a:p>
            <a:pPr eaLnBrk="1" hangingPunct="1"/>
            <a:r>
              <a:rPr lang="en-US" sz="2800" dirty="0" smtClean="0">
                <a:solidFill>
                  <a:srgbClr val="5F688B"/>
                </a:solidFill>
              </a:rPr>
              <a:t>Season of Use</a:t>
            </a:r>
          </a:p>
        </p:txBody>
      </p:sp>
      <p:sp>
        <p:nvSpPr>
          <p:cNvPr id="408579" name="Rectangle 3"/>
          <p:cNvSpPr>
            <a:spLocks noGrp="1" noRot="1" noChangeArrowheads="1"/>
          </p:cNvSpPr>
          <p:nvPr>
            <p:ph idx="4294967295"/>
          </p:nvPr>
        </p:nvSpPr>
        <p:spPr>
          <a:xfrm>
            <a:off x="228600" y="609600"/>
            <a:ext cx="8382000" cy="6096000"/>
          </a:xfrm>
        </p:spPr>
        <p:txBody>
          <a:bodyPr/>
          <a:lstStyle/>
          <a:p>
            <a:pPr marL="231775" indent="-231775" eaLnBrk="1" hangingPunct="1">
              <a:spcAft>
                <a:spcPct val="30000"/>
              </a:spcAft>
            </a:pPr>
            <a:r>
              <a:rPr lang="en-US" sz="2000" b="1" dirty="0" smtClean="0"/>
              <a:t>Yearlong: </a:t>
            </a:r>
            <a:r>
              <a:rPr lang="en-US" sz="2000" dirty="0" smtClean="0"/>
              <a:t>lasting throughout the year</a:t>
            </a:r>
          </a:p>
          <a:p>
            <a:pPr marL="463550" lvl="1" indent="-188913" eaLnBrk="1" hangingPunct="1">
              <a:spcAft>
                <a:spcPct val="30000"/>
              </a:spcAft>
            </a:pPr>
            <a:r>
              <a:rPr lang="en-US" sz="2000" dirty="0" smtClean="0"/>
              <a:t>Used primarily in tropical &amp; sub-tropical climates</a:t>
            </a:r>
          </a:p>
          <a:p>
            <a:pPr marL="273050" indent="-273050" eaLnBrk="1" hangingPunct="1">
              <a:spcAft>
                <a:spcPct val="30000"/>
              </a:spcAft>
            </a:pPr>
            <a:r>
              <a:rPr lang="en-US" sz="2000" dirty="0" smtClean="0"/>
              <a:t>Seasonal</a:t>
            </a:r>
          </a:p>
          <a:p>
            <a:pPr marL="395288" lvl="1" indent="-120650" eaLnBrk="1" hangingPunct="1">
              <a:spcAft>
                <a:spcPct val="30000"/>
              </a:spcAft>
            </a:pPr>
            <a:r>
              <a:rPr lang="en-US" sz="2000" dirty="0" smtClean="0"/>
              <a:t>Temperate to cold climates</a:t>
            </a:r>
          </a:p>
          <a:p>
            <a:pPr marL="395288" lvl="1" indent="-120650" eaLnBrk="1" hangingPunct="1">
              <a:spcAft>
                <a:spcPct val="30000"/>
              </a:spcAft>
            </a:pPr>
            <a:r>
              <a:rPr lang="en-US" sz="2000" dirty="0" smtClean="0"/>
              <a:t>Tame pastures</a:t>
            </a:r>
          </a:p>
          <a:p>
            <a:pPr marL="273050" indent="-273050" eaLnBrk="1" hangingPunct="1">
              <a:spcAft>
                <a:spcPct val="30000"/>
              </a:spcAft>
            </a:pPr>
            <a:r>
              <a:rPr lang="en-US" sz="2000" dirty="0" smtClean="0"/>
              <a:t>Rotational</a:t>
            </a:r>
          </a:p>
          <a:p>
            <a:pPr marL="463550" lvl="1" indent="-188913" eaLnBrk="1" hangingPunct="1">
              <a:spcAft>
                <a:spcPct val="30000"/>
              </a:spcAft>
            </a:pPr>
            <a:r>
              <a:rPr lang="en-US" sz="2000" dirty="0" smtClean="0"/>
              <a:t>Grazing Systems</a:t>
            </a:r>
          </a:p>
          <a:p>
            <a:pPr marL="547688" lvl="1" indent="-273050" eaLnBrk="1" hangingPunct="1">
              <a:spcAft>
                <a:spcPct val="30000"/>
              </a:spcAft>
              <a:buNone/>
            </a:pPr>
            <a:r>
              <a:rPr lang="en-US" sz="2000" b="1" dirty="0" smtClean="0">
                <a:solidFill>
                  <a:srgbClr val="5F688B"/>
                </a:solidFill>
              </a:rPr>
              <a:t>Length of  Grazing Season </a:t>
            </a:r>
            <a:r>
              <a:rPr lang="en-US" sz="2000" b="1" dirty="0" err="1" smtClean="0">
                <a:solidFill>
                  <a:srgbClr val="5F688B"/>
                </a:solidFill>
              </a:rPr>
              <a:t>vs</a:t>
            </a:r>
            <a:r>
              <a:rPr lang="en-US" sz="2000" b="1" dirty="0" smtClean="0">
                <a:solidFill>
                  <a:srgbClr val="5F688B"/>
                </a:solidFill>
              </a:rPr>
              <a:t> Growing Season</a:t>
            </a:r>
          </a:p>
          <a:p>
            <a:pPr marL="273050" indent="-273050" algn="just" eaLnBrk="1" hangingPunct="1"/>
            <a:r>
              <a:rPr lang="en-US" sz="2000" b="1" dirty="0" smtClean="0"/>
              <a:t>Rangelands</a:t>
            </a:r>
            <a:r>
              <a:rPr lang="en-US" sz="2000" dirty="0" smtClean="0"/>
              <a:t>– Grazing season is generally longer than the growing season. This requires stockpiling forage for use during the non-growing season. This frequently involves very light use during the peak growing season.</a:t>
            </a:r>
          </a:p>
          <a:p>
            <a:pPr marL="273050" indent="-273050" algn="just" eaLnBrk="1" hangingPunct="1"/>
            <a:r>
              <a:rPr lang="en-US" sz="2000" b="1" dirty="0" smtClean="0"/>
              <a:t>Tame Pasture</a:t>
            </a:r>
            <a:r>
              <a:rPr lang="en-US" sz="2000" dirty="0" smtClean="0"/>
              <a:t>– Grazing season is matched with the growing season to harvest forage near maximum quality. Stockpiling forage usually involves shortening the grazing period during active growth.</a:t>
            </a:r>
          </a:p>
          <a:p>
            <a:pPr marL="547688" lvl="1" indent="-273050" eaLnBrk="1" hangingPunct="1">
              <a:spcAft>
                <a:spcPct val="30000"/>
              </a:spcAft>
              <a:buNone/>
            </a:pPr>
            <a:endParaRPr lang="en-US" sz="2000"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626" name="Rectangle 2"/>
          <p:cNvSpPr>
            <a:spLocks noGrp="1" noRot="1" noChangeArrowheads="1"/>
          </p:cNvSpPr>
          <p:nvPr>
            <p:ph type="title" idx="4294967295"/>
          </p:nvPr>
        </p:nvSpPr>
        <p:spPr>
          <a:xfrm>
            <a:off x="457200" y="122238"/>
            <a:ext cx="7543800" cy="334962"/>
          </a:xfrm>
        </p:spPr>
        <p:txBody>
          <a:bodyPr/>
          <a:lstStyle/>
          <a:p>
            <a:pPr eaLnBrk="1" hangingPunct="1"/>
            <a:r>
              <a:rPr lang="en-US" sz="2800" dirty="0" smtClean="0">
                <a:solidFill>
                  <a:srgbClr val="5F688B"/>
                </a:solidFill>
              </a:rPr>
              <a:t>Timing of Grazing</a:t>
            </a:r>
          </a:p>
        </p:txBody>
      </p:sp>
      <p:sp>
        <p:nvSpPr>
          <p:cNvPr id="410627" name="Rectangle 3"/>
          <p:cNvSpPr>
            <a:spLocks noGrp="1" noRot="1" noChangeArrowheads="1"/>
          </p:cNvSpPr>
          <p:nvPr>
            <p:ph idx="4294967295"/>
          </p:nvPr>
        </p:nvSpPr>
        <p:spPr>
          <a:xfrm>
            <a:off x="228600" y="533400"/>
            <a:ext cx="7924800" cy="6172200"/>
          </a:xfrm>
        </p:spPr>
        <p:txBody>
          <a:bodyPr/>
          <a:lstStyle/>
          <a:p>
            <a:pPr marL="177800" indent="-177800" algn="just" eaLnBrk="1" hangingPunct="1">
              <a:lnSpc>
                <a:spcPct val="90000"/>
              </a:lnSpc>
            </a:pPr>
            <a:r>
              <a:rPr lang="en-US" sz="2000" dirty="0" smtClean="0"/>
              <a:t>Effect of grazing varies according to:</a:t>
            </a:r>
          </a:p>
          <a:p>
            <a:pPr marL="463550" lvl="1" indent="-188913" algn="just" eaLnBrk="1" hangingPunct="1">
              <a:lnSpc>
                <a:spcPct val="90000"/>
              </a:lnSpc>
            </a:pPr>
            <a:r>
              <a:rPr lang="en-US" sz="2000" b="1" dirty="0" smtClean="0"/>
              <a:t>Season of use </a:t>
            </a:r>
            <a:r>
              <a:rPr lang="en-US" sz="2000" dirty="0" smtClean="0"/>
              <a:t>-- Plants are more resistant to intense </a:t>
            </a:r>
            <a:r>
              <a:rPr lang="en-US" sz="2000" dirty="0" err="1" smtClean="0"/>
              <a:t>herbivory</a:t>
            </a:r>
            <a:r>
              <a:rPr lang="en-US" sz="2000" dirty="0" smtClean="0"/>
              <a:t> during dormancy than in active growth.</a:t>
            </a:r>
          </a:p>
          <a:p>
            <a:pPr marL="463550" lvl="1" indent="-188913" algn="just" eaLnBrk="1" hangingPunct="1">
              <a:lnSpc>
                <a:spcPct val="90000"/>
              </a:lnSpc>
            </a:pPr>
            <a:r>
              <a:rPr lang="en-US" sz="2000" b="1" dirty="0" err="1" smtClean="0"/>
              <a:t>Phenological</a:t>
            </a:r>
            <a:r>
              <a:rPr lang="en-US" sz="2000" b="1" dirty="0" smtClean="0"/>
              <a:t> stage of plant</a:t>
            </a:r>
            <a:r>
              <a:rPr lang="en-US" sz="2000" dirty="0" smtClean="0"/>
              <a:t> -- Defoliation in spring when plants start growth may be less harmful than in fall when plants are flowering and maturing.</a:t>
            </a:r>
          </a:p>
          <a:p>
            <a:pPr marL="463550" lvl="1" indent="-188913" algn="just" eaLnBrk="1" hangingPunct="1">
              <a:lnSpc>
                <a:spcPct val="90000"/>
              </a:lnSpc>
            </a:pPr>
            <a:r>
              <a:rPr lang="en-US" sz="2000" b="1" dirty="0" smtClean="0"/>
              <a:t>Opportunity for </a:t>
            </a:r>
            <a:r>
              <a:rPr lang="en-US" sz="2000" b="1" dirty="0" err="1" smtClean="0"/>
              <a:t>regrowth</a:t>
            </a:r>
            <a:r>
              <a:rPr lang="en-US" sz="2000" dirty="0" smtClean="0"/>
              <a:t> – Will plants be able to produce new leaves and develop strong root systems prior to entering dormancy following defoliation?</a:t>
            </a:r>
          </a:p>
          <a:p>
            <a:pPr marL="547688" lvl="1" indent="-273050" algn="just" eaLnBrk="1" hangingPunct="1">
              <a:lnSpc>
                <a:spcPct val="90000"/>
              </a:lnSpc>
              <a:buNone/>
            </a:pPr>
            <a:r>
              <a:rPr lang="en-US" sz="2000" b="1" dirty="0" smtClean="0">
                <a:solidFill>
                  <a:srgbClr val="5F688B"/>
                </a:solidFill>
              </a:rPr>
              <a:t>Grazing Distribution: Animal Selectivity</a:t>
            </a:r>
          </a:p>
          <a:p>
            <a:pPr marL="177800" indent="-177800" eaLnBrk="1" hangingPunct="1"/>
            <a:r>
              <a:rPr lang="en-US" sz="2000" dirty="0" smtClean="0"/>
              <a:t>Area distribution</a:t>
            </a:r>
          </a:p>
          <a:p>
            <a:pPr marL="463550" lvl="1" indent="-188913" eaLnBrk="1" hangingPunct="1"/>
            <a:r>
              <a:rPr lang="en-US" sz="2000" dirty="0" smtClean="0"/>
              <a:t>Landscape</a:t>
            </a:r>
          </a:p>
          <a:p>
            <a:pPr marL="463550" lvl="1" indent="-188913" eaLnBrk="1" hangingPunct="1"/>
            <a:r>
              <a:rPr lang="en-US" sz="2000" dirty="0" smtClean="0"/>
              <a:t>Patch: </a:t>
            </a:r>
            <a:r>
              <a:rPr lang="en-US" sz="2000" dirty="0" smtClean="0">
                <a:solidFill>
                  <a:srgbClr val="FF0000"/>
                </a:solidFill>
              </a:rPr>
              <a:t>[grazing] is the close and repeated grazing of small </a:t>
            </a:r>
            <a:r>
              <a:rPr lang="en-US" sz="2000" b="1" dirty="0" smtClean="0">
                <a:solidFill>
                  <a:srgbClr val="FF0000"/>
                </a:solidFill>
              </a:rPr>
              <a:t>patches</a:t>
            </a:r>
            <a:r>
              <a:rPr lang="en-US" sz="2000" dirty="0" smtClean="0">
                <a:solidFill>
                  <a:srgbClr val="FF0000"/>
                </a:solidFill>
              </a:rPr>
              <a:t> and/or individual </a:t>
            </a:r>
          </a:p>
          <a:p>
            <a:pPr marL="463550" lvl="1" indent="-188913" eaLnBrk="1" hangingPunct="1"/>
            <a:r>
              <a:rPr lang="en-US" sz="2000" dirty="0" smtClean="0"/>
              <a:t>Feeding station</a:t>
            </a:r>
          </a:p>
          <a:p>
            <a:pPr marL="177800" indent="-177800" eaLnBrk="1" hangingPunct="1"/>
            <a:r>
              <a:rPr lang="en-US" sz="2000" dirty="0" smtClean="0"/>
              <a:t>Species selective grazing</a:t>
            </a:r>
          </a:p>
          <a:p>
            <a:pPr marL="177800" indent="-177800" eaLnBrk="1" hangingPunct="1"/>
            <a:r>
              <a:rPr lang="en-US" sz="2000" dirty="0" smtClean="0"/>
              <a:t>Plant part selective grazing</a:t>
            </a:r>
          </a:p>
          <a:p>
            <a:pPr marL="463550" lvl="1" indent="-188913" eaLnBrk="1" hangingPunct="1"/>
            <a:r>
              <a:rPr lang="en-US" sz="2000" dirty="0" smtClean="0"/>
              <a:t>Live or dead</a:t>
            </a:r>
          </a:p>
          <a:p>
            <a:pPr marL="463550" lvl="1" indent="-188913" eaLnBrk="1" hangingPunct="1"/>
            <a:r>
              <a:rPr lang="en-US" sz="2000" dirty="0" smtClean="0"/>
              <a:t>Leaf or stem</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Rot="1" noChangeArrowheads="1"/>
          </p:cNvSpPr>
          <p:nvPr>
            <p:ph type="title" idx="4294967295"/>
          </p:nvPr>
        </p:nvSpPr>
        <p:spPr>
          <a:xfrm>
            <a:off x="381000" y="152400"/>
            <a:ext cx="7391400" cy="381000"/>
          </a:xfrm>
        </p:spPr>
        <p:txBody>
          <a:bodyPr/>
          <a:lstStyle/>
          <a:p>
            <a:pPr eaLnBrk="1" hangingPunct="1"/>
            <a:r>
              <a:rPr lang="en-US" sz="2800" dirty="0" smtClean="0">
                <a:solidFill>
                  <a:srgbClr val="5F688B"/>
                </a:solidFill>
              </a:rPr>
              <a:t/>
            </a:r>
            <a:br>
              <a:rPr lang="en-US" sz="2800" dirty="0" smtClean="0">
                <a:solidFill>
                  <a:srgbClr val="5F688B"/>
                </a:solidFill>
              </a:rPr>
            </a:br>
            <a:r>
              <a:rPr lang="en-US" sz="2800" dirty="0" smtClean="0">
                <a:solidFill>
                  <a:srgbClr val="5F688B"/>
                </a:solidFill>
              </a:rPr>
              <a:t/>
            </a:r>
            <a:br>
              <a:rPr lang="en-US" sz="2800" dirty="0" smtClean="0">
                <a:solidFill>
                  <a:srgbClr val="5F688B"/>
                </a:solidFill>
              </a:rPr>
            </a:br>
            <a:r>
              <a:rPr lang="en-US" sz="2800" dirty="0" smtClean="0">
                <a:solidFill>
                  <a:srgbClr val="5F688B"/>
                </a:solidFill>
              </a:rPr>
              <a:t>Area Selection</a:t>
            </a:r>
          </a:p>
        </p:txBody>
      </p:sp>
      <p:sp>
        <p:nvSpPr>
          <p:cNvPr id="412675" name="Rectangle 3"/>
          <p:cNvSpPr>
            <a:spLocks noGrp="1" noRot="1" noChangeArrowheads="1"/>
          </p:cNvSpPr>
          <p:nvPr>
            <p:ph idx="4294967295"/>
          </p:nvPr>
        </p:nvSpPr>
        <p:spPr>
          <a:xfrm>
            <a:off x="228600" y="533400"/>
            <a:ext cx="7924800" cy="6096000"/>
          </a:xfrm>
        </p:spPr>
        <p:txBody>
          <a:bodyPr/>
          <a:lstStyle/>
          <a:p>
            <a:pPr marL="273050" indent="-273050" eaLnBrk="1" hangingPunct="1">
              <a:lnSpc>
                <a:spcPct val="90000"/>
              </a:lnSpc>
            </a:pPr>
            <a:r>
              <a:rPr lang="en-US" sz="2400" dirty="0" smtClean="0"/>
              <a:t>Factors affecting area selection include:</a:t>
            </a:r>
          </a:p>
          <a:p>
            <a:pPr marL="547688" lvl="1" indent="-273050" eaLnBrk="1" hangingPunct="1">
              <a:lnSpc>
                <a:spcPct val="90000"/>
              </a:lnSpc>
            </a:pPr>
            <a:r>
              <a:rPr lang="en-US" sz="2400" dirty="0" smtClean="0"/>
              <a:t>Distance from Water</a:t>
            </a:r>
          </a:p>
          <a:p>
            <a:pPr marL="547688" lvl="1" indent="-273050" eaLnBrk="1" hangingPunct="1">
              <a:lnSpc>
                <a:spcPct val="90000"/>
              </a:lnSpc>
            </a:pPr>
            <a:r>
              <a:rPr lang="en-US" sz="2400" dirty="0" smtClean="0"/>
              <a:t>Vegetation Type</a:t>
            </a:r>
          </a:p>
          <a:p>
            <a:pPr marL="547688" lvl="1" indent="-273050" eaLnBrk="1" hangingPunct="1">
              <a:lnSpc>
                <a:spcPct val="90000"/>
              </a:lnSpc>
            </a:pPr>
            <a:r>
              <a:rPr lang="en-US" sz="2400" dirty="0" smtClean="0"/>
              <a:t>Topography (Slope)</a:t>
            </a:r>
          </a:p>
          <a:p>
            <a:pPr marL="547688" lvl="1" indent="-273050" eaLnBrk="1" hangingPunct="1">
              <a:lnSpc>
                <a:spcPct val="90000"/>
              </a:lnSpc>
            </a:pPr>
            <a:r>
              <a:rPr lang="en-US" sz="2400" dirty="0" smtClean="0"/>
              <a:t>Range Site (Soils)</a:t>
            </a:r>
          </a:p>
          <a:p>
            <a:pPr marL="547688" lvl="1" indent="-273050" eaLnBrk="1" hangingPunct="1">
              <a:lnSpc>
                <a:spcPct val="90000"/>
              </a:lnSpc>
            </a:pPr>
            <a:r>
              <a:rPr lang="en-US" sz="2400" dirty="0" smtClean="0"/>
              <a:t>Weather</a:t>
            </a:r>
          </a:p>
          <a:p>
            <a:pPr marL="547688" lvl="1" indent="-273050" eaLnBrk="1" hangingPunct="1">
              <a:lnSpc>
                <a:spcPct val="90000"/>
              </a:lnSpc>
            </a:pPr>
            <a:r>
              <a:rPr lang="en-US" sz="2400" dirty="0" smtClean="0"/>
              <a:t>Animal pests such as flies</a:t>
            </a:r>
          </a:p>
          <a:p>
            <a:pPr marL="547688" lvl="1" indent="-273050" eaLnBrk="1" hangingPunct="1">
              <a:lnSpc>
                <a:spcPct val="90000"/>
              </a:lnSpc>
            </a:pPr>
            <a:r>
              <a:rPr lang="en-US" sz="2400" dirty="0" smtClean="0"/>
              <a:t>Kind &amp; class of animal</a:t>
            </a:r>
          </a:p>
          <a:p>
            <a:pPr marL="547688" lvl="1" indent="-273050" eaLnBrk="1" hangingPunct="1">
              <a:lnSpc>
                <a:spcPct val="90000"/>
              </a:lnSpc>
            </a:pPr>
            <a:r>
              <a:rPr lang="en-US" sz="2400" dirty="0" smtClean="0"/>
              <a:t>Management practices such as  supplementation</a:t>
            </a:r>
          </a:p>
          <a:p>
            <a:pPr marL="547688" lvl="1" indent="-273050" eaLnBrk="1" hangingPunct="1">
              <a:lnSpc>
                <a:spcPct val="90000"/>
              </a:lnSpc>
              <a:buNone/>
            </a:pPr>
            <a:endParaRPr lang="en-US" sz="2800" b="1"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Rot="1" noChangeArrowheads="1"/>
          </p:cNvSpPr>
          <p:nvPr>
            <p:ph type="title" idx="4294967295"/>
          </p:nvPr>
        </p:nvSpPr>
        <p:spPr>
          <a:xfrm>
            <a:off x="457200" y="122238"/>
            <a:ext cx="7543800" cy="411162"/>
          </a:xfrm>
        </p:spPr>
        <p:txBody>
          <a:bodyPr/>
          <a:lstStyle/>
          <a:p>
            <a:pPr eaLnBrk="1" hangingPunct="1"/>
            <a:r>
              <a:rPr lang="en-US" sz="2800" dirty="0" smtClean="0">
                <a:solidFill>
                  <a:srgbClr val="5F688B"/>
                </a:solidFill>
              </a:rPr>
              <a:t>Vegetation Type</a:t>
            </a:r>
          </a:p>
        </p:txBody>
      </p:sp>
      <p:sp>
        <p:nvSpPr>
          <p:cNvPr id="414723" name="Rectangle 3"/>
          <p:cNvSpPr>
            <a:spLocks noGrp="1" noRot="1" noChangeArrowheads="1"/>
          </p:cNvSpPr>
          <p:nvPr>
            <p:ph idx="4294967295"/>
          </p:nvPr>
        </p:nvSpPr>
        <p:spPr>
          <a:xfrm>
            <a:off x="228600" y="685800"/>
            <a:ext cx="8229600" cy="5943600"/>
          </a:xfrm>
        </p:spPr>
        <p:txBody>
          <a:bodyPr/>
          <a:lstStyle/>
          <a:p>
            <a:pPr marL="273050" indent="-273050" eaLnBrk="1" hangingPunct="1"/>
            <a:r>
              <a:rPr lang="en-US" sz="2000" dirty="0" smtClean="0"/>
              <a:t>Herbivores select areas with vegetation that best meets their nutritional needs </a:t>
            </a:r>
          </a:p>
          <a:p>
            <a:pPr marL="547688" lvl="1" indent="-273050" eaLnBrk="1" hangingPunct="1"/>
            <a:r>
              <a:rPr lang="en-US" sz="2000" dirty="0" smtClean="0"/>
              <a:t>Bulk grazers prefer open grasslands</a:t>
            </a:r>
          </a:p>
          <a:p>
            <a:pPr marL="822325" lvl="2" indent="-228600" eaLnBrk="1" hangingPunct="1"/>
            <a:r>
              <a:rPr lang="en-US" sz="2000" dirty="0" smtClean="0"/>
              <a:t>Cattle, Buffalo, White rhinos</a:t>
            </a:r>
          </a:p>
          <a:p>
            <a:pPr marL="547688" lvl="1" indent="-273050" eaLnBrk="1" hangingPunct="1"/>
            <a:r>
              <a:rPr lang="en-US" sz="2000" dirty="0" smtClean="0"/>
              <a:t>Browsers prefer wooded areas</a:t>
            </a:r>
          </a:p>
          <a:p>
            <a:pPr marL="822325" lvl="2" indent="-228600" eaLnBrk="1" hangingPunct="1"/>
            <a:r>
              <a:rPr lang="en-US" sz="2000" dirty="0" smtClean="0"/>
              <a:t>Mule deer, Giraffes, Black rhinos</a:t>
            </a:r>
          </a:p>
          <a:p>
            <a:pPr marL="822325" lvl="2" indent="-228600" eaLnBrk="1" hangingPunct="1">
              <a:buNone/>
            </a:pPr>
            <a:endParaRPr lang="en-US" sz="1400" b="1" dirty="0" smtClean="0"/>
          </a:p>
          <a:p>
            <a:pPr marL="822325" lvl="2" indent="-228600" eaLnBrk="1" hangingPunct="1">
              <a:buNone/>
            </a:pPr>
            <a:endParaRPr lang="en-US" sz="20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28600"/>
            <a:ext cx="8001000" cy="5334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CA" sz="3400" b="0" dirty="0" smtClean="0">
                <a:solidFill>
                  <a:schemeClr val="tx2"/>
                </a:solidFill>
              </a:rPr>
              <a:t>SLM at National Level</a:t>
            </a:r>
            <a:endParaRPr lang="en-US" sz="3400" b="0" dirty="0" smtClean="0">
              <a:solidFill>
                <a:schemeClr val="tx2"/>
              </a:solidFill>
            </a:endParaRPr>
          </a:p>
        </p:txBody>
      </p:sp>
      <p:sp>
        <p:nvSpPr>
          <p:cNvPr id="3" name="Content Placeholder 2"/>
          <p:cNvSpPr>
            <a:spLocks noGrp="1"/>
          </p:cNvSpPr>
          <p:nvPr>
            <p:ph idx="4294967295"/>
          </p:nvPr>
        </p:nvSpPr>
        <p:spPr>
          <a:xfrm>
            <a:off x="304800" y="762000"/>
            <a:ext cx="8001000" cy="5334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273050" indent="-273050" algn="just" eaLnBrk="1" hangingPunct="1">
              <a:lnSpc>
                <a:spcPct val="80000"/>
              </a:lnSpc>
              <a:defRPr/>
            </a:pPr>
            <a:r>
              <a:rPr lang="en-US" sz="1600" dirty="0" smtClean="0">
                <a:solidFill>
                  <a:schemeClr val="tx1"/>
                </a:solidFill>
              </a:rPr>
              <a:t>It is clear from a review of past efforts to promote SLM in SSA that </a:t>
            </a:r>
            <a:r>
              <a:rPr lang="en-US" sz="1600" dirty="0" smtClean="0">
                <a:solidFill>
                  <a:srgbClr val="FF0000"/>
                </a:solidFill>
              </a:rPr>
              <a:t>there is no universal blue print development approach that will guarantee success. What works in a particular location will be influenced by a variety of area specific factors, such as:</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a:t>
            </a:r>
            <a:r>
              <a:rPr lang="en-US" sz="1600" b="1" dirty="0" err="1" smtClean="0">
                <a:solidFill>
                  <a:srgbClr val="000000"/>
                </a:solidFill>
              </a:rPr>
              <a:t>i</a:t>
            </a:r>
            <a:r>
              <a:rPr lang="en-US" sz="1600" b="1" dirty="0" smtClean="0">
                <a:solidFill>
                  <a:srgbClr val="000000"/>
                </a:solidFill>
              </a:rPr>
              <a:t>)</a:t>
            </a:r>
            <a:r>
              <a:rPr lang="en-US" sz="1600" dirty="0" smtClean="0">
                <a:solidFill>
                  <a:srgbClr val="000000"/>
                </a:solidFill>
              </a:rPr>
              <a:t> the </a:t>
            </a:r>
            <a:r>
              <a:rPr lang="en-US" sz="1600" dirty="0" smtClean="0">
                <a:solidFill>
                  <a:srgbClr val="FF0000"/>
                </a:solidFill>
              </a:rPr>
              <a:t>limitations and opportunities </a:t>
            </a:r>
            <a:r>
              <a:rPr lang="en-US" sz="1600" dirty="0" smtClean="0">
                <a:solidFill>
                  <a:srgbClr val="000000"/>
                </a:solidFill>
              </a:rPr>
              <a:t>imposed by the </a:t>
            </a:r>
            <a:r>
              <a:rPr lang="en-US" sz="1600" dirty="0" smtClean="0">
                <a:solidFill>
                  <a:srgbClr val="FF0000"/>
                </a:solidFill>
              </a:rPr>
              <a:t>local climate and other ecosystem resources</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(ii)</a:t>
            </a:r>
            <a:r>
              <a:rPr lang="en-US" sz="1600" dirty="0" smtClean="0">
                <a:solidFill>
                  <a:srgbClr val="000000"/>
                </a:solidFill>
              </a:rPr>
              <a:t> </a:t>
            </a:r>
            <a:r>
              <a:rPr lang="en-US" sz="1600" dirty="0" smtClean="0">
                <a:solidFill>
                  <a:srgbClr val="FF0000"/>
                </a:solidFill>
              </a:rPr>
              <a:t>household and community level perceptions as to the nature, severity and consequences of existing degradation on local natural resource based livelihoods </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(iii)</a:t>
            </a:r>
            <a:r>
              <a:rPr lang="en-US" sz="1600" dirty="0" smtClean="0">
                <a:solidFill>
                  <a:srgbClr val="000000"/>
                </a:solidFill>
              </a:rPr>
              <a:t> the </a:t>
            </a:r>
            <a:r>
              <a:rPr lang="en-US" sz="1600" dirty="0" smtClean="0">
                <a:solidFill>
                  <a:srgbClr val="FF0000"/>
                </a:solidFill>
              </a:rPr>
              <a:t>social and cultural norms that influence individual</a:t>
            </a:r>
            <a:r>
              <a:rPr lang="en-US" sz="1600" dirty="0" smtClean="0">
                <a:solidFill>
                  <a:srgbClr val="000000"/>
                </a:solidFill>
              </a:rPr>
              <a:t>, and communal, behavior within the local society</a:t>
            </a:r>
          </a:p>
          <a:p>
            <a:pPr marL="273050" indent="-273050" algn="just" eaLnBrk="1" hangingPunct="1">
              <a:lnSpc>
                <a:spcPct val="80000"/>
              </a:lnSpc>
              <a:buFont typeface="Arial" pitchFamily="34" charset="0"/>
              <a:buNone/>
              <a:defRPr/>
            </a:pPr>
            <a:r>
              <a:rPr lang="en-US" sz="1600" dirty="0" smtClean="0">
                <a:solidFill>
                  <a:srgbClr val="000000"/>
                </a:solidFill>
              </a:rPr>
              <a:t> </a:t>
            </a:r>
            <a:br>
              <a:rPr lang="en-US" sz="1600" dirty="0" smtClean="0">
                <a:solidFill>
                  <a:srgbClr val="000000"/>
                </a:solidFill>
              </a:rPr>
            </a:br>
            <a:r>
              <a:rPr lang="en-US" sz="1600" b="1" dirty="0" smtClean="0">
                <a:solidFill>
                  <a:srgbClr val="000000"/>
                </a:solidFill>
              </a:rPr>
              <a:t>(iv)</a:t>
            </a:r>
            <a:r>
              <a:rPr lang="en-US" sz="1600" dirty="0" smtClean="0">
                <a:solidFill>
                  <a:srgbClr val="000000"/>
                </a:solidFill>
              </a:rPr>
              <a:t> </a:t>
            </a:r>
            <a:r>
              <a:rPr lang="en-US" sz="1600" dirty="0" smtClean="0">
                <a:solidFill>
                  <a:srgbClr val="FF0000"/>
                </a:solidFill>
              </a:rPr>
              <a:t>the presence or absence of effective community organizational and institutional structures with strong and respected leaders</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(v)</a:t>
            </a:r>
            <a:r>
              <a:rPr lang="en-US" sz="1600" dirty="0" smtClean="0">
                <a:solidFill>
                  <a:srgbClr val="000000"/>
                </a:solidFill>
              </a:rPr>
              <a:t> access to </a:t>
            </a:r>
            <a:r>
              <a:rPr lang="en-US" sz="1600" dirty="0" smtClean="0">
                <a:solidFill>
                  <a:srgbClr val="FF0000"/>
                </a:solidFill>
              </a:rPr>
              <a:t>secure land tenure</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(vi)</a:t>
            </a:r>
            <a:r>
              <a:rPr lang="en-US" sz="1600" dirty="0" smtClean="0">
                <a:solidFill>
                  <a:srgbClr val="000000"/>
                </a:solidFill>
              </a:rPr>
              <a:t> the </a:t>
            </a:r>
            <a:r>
              <a:rPr lang="en-US" sz="1600" dirty="0" smtClean="0">
                <a:solidFill>
                  <a:srgbClr val="FF0000"/>
                </a:solidFill>
              </a:rPr>
              <a:t>nature of the political system </a:t>
            </a:r>
            <a:r>
              <a:rPr lang="en-US" sz="1600" dirty="0" smtClean="0">
                <a:solidFill>
                  <a:srgbClr val="000000"/>
                </a:solidFill>
              </a:rPr>
              <a:t>that governs the implementation of national and local level development policies</a:t>
            </a:r>
          </a:p>
          <a:p>
            <a:pPr marL="273050" indent="-273050" algn="just" eaLnBrk="1" hangingPunct="1">
              <a:lnSpc>
                <a:spcPct val="80000"/>
              </a:lnSpc>
              <a:buFont typeface="Arial" pitchFamily="34" charset="0"/>
              <a:buNone/>
              <a:defRPr/>
            </a:pPr>
            <a:r>
              <a:rPr lang="en-US" sz="1600" dirty="0" smtClean="0">
                <a:solidFill>
                  <a:srgbClr val="000000"/>
                </a:solidFill>
              </a:rPr>
              <a:t/>
            </a:r>
            <a:br>
              <a:rPr lang="en-US" sz="1600" dirty="0" smtClean="0">
                <a:solidFill>
                  <a:srgbClr val="000000"/>
                </a:solidFill>
              </a:rPr>
            </a:br>
            <a:r>
              <a:rPr lang="en-US" sz="1600" b="1" dirty="0" smtClean="0">
                <a:solidFill>
                  <a:srgbClr val="000000"/>
                </a:solidFill>
              </a:rPr>
              <a:t>(vii)</a:t>
            </a:r>
            <a:r>
              <a:rPr lang="en-US" sz="1600" dirty="0" smtClean="0">
                <a:solidFill>
                  <a:srgbClr val="000000"/>
                </a:solidFill>
              </a:rPr>
              <a:t> the capacity and availability of </a:t>
            </a:r>
            <a:r>
              <a:rPr lang="en-US" sz="1600" dirty="0" smtClean="0">
                <a:solidFill>
                  <a:srgbClr val="FF0000"/>
                </a:solidFill>
              </a:rPr>
              <a:t>local advisory support services</a:t>
            </a:r>
            <a:r>
              <a:rPr lang="en-US" sz="1600" dirty="0" smtClean="0">
                <a:solidFill>
                  <a:srgbClr val="000000"/>
                </a:solidFill>
              </a:rPr>
              <a:t> and </a:t>
            </a:r>
            <a:br>
              <a:rPr lang="en-US" sz="1600" dirty="0" smtClean="0">
                <a:solidFill>
                  <a:srgbClr val="000000"/>
                </a:solidFill>
              </a:rPr>
            </a:br>
            <a:endParaRPr lang="en-US" sz="1600" dirty="0" smtClean="0">
              <a:solidFill>
                <a:srgbClr val="000000"/>
              </a:solidFill>
            </a:endParaRPr>
          </a:p>
          <a:p>
            <a:pPr marL="273050" indent="-273050" algn="just" eaLnBrk="1" hangingPunct="1">
              <a:lnSpc>
                <a:spcPct val="80000"/>
              </a:lnSpc>
              <a:buFont typeface="Arial" pitchFamily="34" charset="0"/>
              <a:buNone/>
              <a:defRPr/>
            </a:pPr>
            <a:r>
              <a:rPr lang="en-US" sz="1600" b="1" dirty="0" smtClean="0">
                <a:solidFill>
                  <a:srgbClr val="000000"/>
                </a:solidFill>
              </a:rPr>
              <a:t>      (viii)</a:t>
            </a:r>
            <a:r>
              <a:rPr lang="en-US" sz="1600" dirty="0" smtClean="0">
                <a:solidFill>
                  <a:srgbClr val="000000"/>
                </a:solidFill>
              </a:rPr>
              <a:t>  the type of local </a:t>
            </a:r>
            <a:r>
              <a:rPr lang="en-US" sz="1600" dirty="0" smtClean="0">
                <a:solidFill>
                  <a:srgbClr val="FF0000"/>
                </a:solidFill>
              </a:rPr>
              <a:t>market structures</a:t>
            </a:r>
            <a:r>
              <a:rPr lang="en-US" sz="1600" dirty="0" smtClean="0">
                <a:solidFill>
                  <a:srgbClr val="000000"/>
                </a:solidFill>
              </a:rPr>
              <a:t> and opportunities.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Rot="1" noChangeArrowheads="1"/>
          </p:cNvSpPr>
          <p:nvPr>
            <p:ph type="title" idx="4294967295"/>
          </p:nvPr>
        </p:nvSpPr>
        <p:spPr>
          <a:xfrm>
            <a:off x="457200" y="122238"/>
            <a:ext cx="7543800" cy="563562"/>
          </a:xfrm>
        </p:spPr>
        <p:txBody>
          <a:bodyPr/>
          <a:lstStyle/>
          <a:p>
            <a:pPr eaLnBrk="1" hangingPunct="1"/>
            <a:r>
              <a:rPr lang="en-US" sz="2400" dirty="0" smtClean="0">
                <a:solidFill>
                  <a:srgbClr val="5F688B"/>
                </a:solidFill>
              </a:rPr>
              <a:t>Improving Livestock Distribution</a:t>
            </a:r>
            <a:endParaRPr lang="en-US" sz="2400" b="0" dirty="0" smtClean="0">
              <a:solidFill>
                <a:srgbClr val="5F688B"/>
              </a:solidFill>
            </a:endParaRPr>
          </a:p>
        </p:txBody>
      </p:sp>
      <p:sp>
        <p:nvSpPr>
          <p:cNvPr id="416771" name="Rectangle 3"/>
          <p:cNvSpPr>
            <a:spLocks noGrp="1" noRot="1" noChangeArrowheads="1"/>
          </p:cNvSpPr>
          <p:nvPr>
            <p:ph idx="4294967295"/>
          </p:nvPr>
        </p:nvSpPr>
        <p:spPr>
          <a:xfrm>
            <a:off x="152400" y="838200"/>
            <a:ext cx="8001000" cy="5791200"/>
          </a:xfrm>
        </p:spPr>
        <p:txBody>
          <a:bodyPr/>
          <a:lstStyle/>
          <a:p>
            <a:pPr marL="273050" indent="-273050" eaLnBrk="1" hangingPunct="1">
              <a:lnSpc>
                <a:spcPct val="90000"/>
              </a:lnSpc>
              <a:spcAft>
                <a:spcPct val="30000"/>
              </a:spcAft>
            </a:pPr>
            <a:r>
              <a:rPr lang="en-US" sz="2000" dirty="0" smtClean="0"/>
              <a:t>Provide supplemental feeds/mineral licks</a:t>
            </a:r>
          </a:p>
          <a:p>
            <a:pPr marL="547688" lvl="1" indent="-273050" eaLnBrk="1" hangingPunct="1">
              <a:lnSpc>
                <a:spcPct val="90000"/>
              </a:lnSpc>
            </a:pPr>
            <a:r>
              <a:rPr lang="en-US" sz="2000" dirty="0" smtClean="0"/>
              <a:t>Cattle move from water to grazing to salt:</a:t>
            </a:r>
          </a:p>
          <a:p>
            <a:pPr marL="822325" lvl="2" indent="-228600" eaLnBrk="1" hangingPunct="1">
              <a:lnSpc>
                <a:spcPct val="90000"/>
              </a:lnSpc>
            </a:pPr>
            <a:r>
              <a:rPr lang="en-US" sz="2000" dirty="0" smtClean="0"/>
              <a:t>Change location of salt-mineral licks</a:t>
            </a:r>
          </a:p>
          <a:p>
            <a:pPr marL="822325" lvl="2" indent="-228600" eaLnBrk="1" hangingPunct="1">
              <a:lnSpc>
                <a:spcPct val="90000"/>
              </a:lnSpc>
              <a:spcAft>
                <a:spcPct val="30000"/>
              </a:spcAft>
            </a:pPr>
            <a:r>
              <a:rPr lang="en-US" sz="2000" dirty="0" smtClean="0"/>
              <a:t>Place salt away from water in areas that grazing animals are avoiding </a:t>
            </a:r>
          </a:p>
          <a:p>
            <a:pPr marL="273050" indent="-273050" eaLnBrk="1" hangingPunct="1">
              <a:lnSpc>
                <a:spcPct val="90000"/>
              </a:lnSpc>
              <a:spcAft>
                <a:spcPct val="30000"/>
              </a:spcAft>
            </a:pPr>
            <a:r>
              <a:rPr lang="en-US" sz="2000" dirty="0" smtClean="0"/>
              <a:t>Grazing systems that reduce pasture size and significantly increase animal density may improve livestock grazing distribution.</a:t>
            </a:r>
          </a:p>
          <a:p>
            <a:pPr marL="273050" indent="-273050" eaLnBrk="1" hangingPunct="1">
              <a:spcAft>
                <a:spcPct val="30000"/>
              </a:spcAft>
            </a:pPr>
            <a:r>
              <a:rPr lang="en-US" sz="2000" dirty="0" smtClean="0"/>
              <a:t>Prescribed burning</a:t>
            </a:r>
          </a:p>
          <a:p>
            <a:pPr marL="547688" lvl="1" indent="-273050" eaLnBrk="1" hangingPunct="1"/>
            <a:r>
              <a:rPr lang="en-US" sz="2000" dirty="0" smtClean="0"/>
              <a:t>Removal of previous years’ growth</a:t>
            </a:r>
          </a:p>
          <a:p>
            <a:pPr marL="822325" lvl="2" indent="-228600" eaLnBrk="1" hangingPunct="1">
              <a:spcAft>
                <a:spcPct val="30000"/>
              </a:spcAft>
            </a:pPr>
            <a:r>
              <a:rPr lang="en-US" sz="2000" dirty="0" smtClean="0"/>
              <a:t>Greater access to new plant growth</a:t>
            </a:r>
          </a:p>
          <a:p>
            <a:pPr marL="547688" lvl="1" indent="-273050" eaLnBrk="1" hangingPunct="1"/>
            <a:r>
              <a:rPr lang="en-US" sz="2000" dirty="0" smtClean="0"/>
              <a:t>Early spring fires can </a:t>
            </a:r>
          </a:p>
          <a:p>
            <a:pPr marL="822325" lvl="2" indent="-228600" eaLnBrk="1" hangingPunct="1"/>
            <a:r>
              <a:rPr lang="en-US" sz="2000" dirty="0" smtClean="0"/>
              <a:t>Increase soil temperature</a:t>
            </a:r>
          </a:p>
          <a:p>
            <a:pPr marL="822325" lvl="2" indent="-228600" eaLnBrk="1" hangingPunct="1"/>
            <a:r>
              <a:rPr lang="en-US" sz="2000" dirty="0" smtClean="0"/>
              <a:t>Initiate growth</a:t>
            </a:r>
          </a:p>
          <a:p>
            <a:pPr marL="822325" lvl="2" indent="-228600" eaLnBrk="1" hangingPunct="1"/>
            <a:r>
              <a:rPr lang="en-US" sz="2000" dirty="0" smtClean="0"/>
              <a:t>Improve forage quality</a:t>
            </a:r>
          </a:p>
          <a:p>
            <a:pPr marL="822325" lvl="2" indent="-228600" eaLnBrk="1" hangingPunct="1"/>
            <a:r>
              <a:rPr lang="en-US" sz="2000" dirty="0" smtClean="0"/>
              <a:t>Encourage earlier grazing</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Rot="1" noChangeArrowheads="1"/>
          </p:cNvSpPr>
          <p:nvPr>
            <p:ph type="title" idx="4294967295"/>
          </p:nvPr>
        </p:nvSpPr>
        <p:spPr>
          <a:xfrm>
            <a:off x="457200" y="122238"/>
            <a:ext cx="7543800" cy="334962"/>
          </a:xfrm>
        </p:spPr>
        <p:txBody>
          <a:bodyPr/>
          <a:lstStyle/>
          <a:p>
            <a:pPr eaLnBrk="1" hangingPunct="1"/>
            <a:r>
              <a:rPr lang="en-US" sz="2400" dirty="0" smtClean="0">
                <a:solidFill>
                  <a:srgbClr val="5F688B"/>
                </a:solidFill>
              </a:rPr>
              <a:t>Improving Livestock Distribution</a:t>
            </a:r>
          </a:p>
        </p:txBody>
      </p:sp>
      <p:sp>
        <p:nvSpPr>
          <p:cNvPr id="418819" name="Rectangle 3"/>
          <p:cNvSpPr>
            <a:spLocks noGrp="1" noRot="1" noChangeArrowheads="1"/>
          </p:cNvSpPr>
          <p:nvPr>
            <p:ph idx="4294967295"/>
          </p:nvPr>
        </p:nvSpPr>
        <p:spPr>
          <a:xfrm>
            <a:off x="304800" y="533400"/>
            <a:ext cx="8077200" cy="6172200"/>
          </a:xfrm>
        </p:spPr>
        <p:txBody>
          <a:bodyPr/>
          <a:lstStyle/>
          <a:p>
            <a:pPr marL="177800" indent="-177800" eaLnBrk="1" hangingPunct="1"/>
            <a:r>
              <a:rPr lang="en-US" sz="2000" dirty="0" smtClean="0"/>
              <a:t>Adjust kind/class of livestock</a:t>
            </a:r>
          </a:p>
          <a:p>
            <a:pPr marL="463550" lvl="1" indent="-188913" eaLnBrk="1" hangingPunct="1"/>
            <a:r>
              <a:rPr lang="en-US" sz="2000" dirty="0" smtClean="0"/>
              <a:t>Changing animal species can improve livestock distribution depending on:</a:t>
            </a:r>
          </a:p>
          <a:p>
            <a:pPr marL="822325" lvl="2" indent="-228600" eaLnBrk="1" hangingPunct="1"/>
            <a:r>
              <a:rPr lang="en-US" sz="2000" dirty="0" smtClean="0"/>
              <a:t>Vegetation composition</a:t>
            </a:r>
          </a:p>
          <a:p>
            <a:pPr marL="822325" lvl="2" indent="-228600" eaLnBrk="1" hangingPunct="1"/>
            <a:r>
              <a:rPr lang="en-US" sz="2000" dirty="0" smtClean="0"/>
              <a:t>Water distribution</a:t>
            </a:r>
          </a:p>
          <a:p>
            <a:pPr marL="822325" lvl="2" indent="-228600" eaLnBrk="1" hangingPunct="1">
              <a:spcAft>
                <a:spcPct val="30000"/>
              </a:spcAft>
            </a:pPr>
            <a:r>
              <a:rPr lang="en-US" sz="2000" dirty="0" smtClean="0"/>
              <a:t>Topography </a:t>
            </a:r>
          </a:p>
          <a:p>
            <a:pPr marL="463550" lvl="1" indent="-188913" eaLnBrk="1" hangingPunct="1"/>
            <a:r>
              <a:rPr lang="en-US" sz="2000" dirty="0" smtClean="0"/>
              <a:t>Because of non-uniform plant composition, multi-species animal production systems can increase: </a:t>
            </a:r>
          </a:p>
          <a:p>
            <a:pPr marL="822325" lvl="2" indent="-228600" eaLnBrk="1" hangingPunct="1"/>
            <a:r>
              <a:rPr lang="en-US" sz="2000" dirty="0" smtClean="0"/>
              <a:t>Herbivore distribution </a:t>
            </a:r>
          </a:p>
          <a:p>
            <a:pPr marL="822325" lvl="2" indent="-228600" eaLnBrk="1" hangingPunct="1"/>
            <a:r>
              <a:rPr lang="en-US" sz="2000" dirty="0" smtClean="0"/>
              <a:t>Vegetation use </a:t>
            </a:r>
          </a:p>
          <a:p>
            <a:pPr marL="822325" lvl="2" indent="-228600" eaLnBrk="1" hangingPunct="1"/>
            <a:r>
              <a:rPr lang="en-US" sz="2000" dirty="0" smtClean="0"/>
              <a:t>Animal production</a:t>
            </a:r>
          </a:p>
          <a:p>
            <a:pPr marL="177800" indent="-177800" eaLnBrk="1" hangingPunct="1">
              <a:lnSpc>
                <a:spcPct val="90000"/>
              </a:lnSpc>
            </a:pPr>
            <a:r>
              <a:rPr lang="en-US" sz="2000" dirty="0" smtClean="0"/>
              <a:t>Fencing can be used to control:</a:t>
            </a:r>
          </a:p>
          <a:p>
            <a:pPr marL="463550" lvl="1" indent="-188913" eaLnBrk="1" hangingPunct="1">
              <a:lnSpc>
                <a:spcPct val="90000"/>
              </a:lnSpc>
            </a:pPr>
            <a:r>
              <a:rPr lang="en-US" sz="2000" dirty="0" smtClean="0"/>
              <a:t>Area selective grazing</a:t>
            </a:r>
          </a:p>
          <a:p>
            <a:pPr marL="463550" lvl="1" indent="-188913" eaLnBrk="1" hangingPunct="1">
              <a:lnSpc>
                <a:spcPct val="90000"/>
              </a:lnSpc>
            </a:pPr>
            <a:r>
              <a:rPr lang="en-US" sz="2000" dirty="0" smtClean="0"/>
              <a:t>Season of use</a:t>
            </a:r>
          </a:p>
          <a:p>
            <a:pPr marL="463550" lvl="1" indent="-188913" eaLnBrk="1" hangingPunct="1">
              <a:lnSpc>
                <a:spcPct val="90000"/>
              </a:lnSpc>
              <a:spcAft>
                <a:spcPct val="30000"/>
              </a:spcAft>
            </a:pPr>
            <a:r>
              <a:rPr lang="en-US" sz="2000" dirty="0" smtClean="0"/>
              <a:t>Rotational grazing systems</a:t>
            </a:r>
          </a:p>
          <a:p>
            <a:pPr marL="463550" lvl="1" indent="-188913" eaLnBrk="1" hangingPunct="1">
              <a:lnSpc>
                <a:spcPct val="90000"/>
              </a:lnSpc>
              <a:spcAft>
                <a:spcPct val="30000"/>
              </a:spcAft>
            </a:pPr>
            <a:r>
              <a:rPr lang="en-US" sz="2000" dirty="0" smtClean="0"/>
              <a:t>Use of high-value forages such as hay crops</a:t>
            </a:r>
          </a:p>
          <a:p>
            <a:pPr marL="463550" lvl="1" indent="-188913" eaLnBrk="1" hangingPunct="1">
              <a:lnSpc>
                <a:spcPct val="90000"/>
              </a:lnSpc>
              <a:spcAft>
                <a:spcPct val="30000"/>
              </a:spcAft>
            </a:pPr>
            <a:r>
              <a:rPr lang="en-US" sz="2000" dirty="0" smtClean="0"/>
              <a:t>Movement of wildlife</a:t>
            </a:r>
          </a:p>
          <a:p>
            <a:pPr marL="822325" lvl="2" indent="-228600" eaLnBrk="1" hangingPunct="1">
              <a:buNone/>
            </a:pPr>
            <a:endParaRPr lang="en-US" sz="2000" dirty="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rrowheads="1"/>
          </p:cNvSpPr>
          <p:nvPr>
            <p:ph type="title" idx="4294967295"/>
          </p:nvPr>
        </p:nvSpPr>
        <p:spPr>
          <a:xfrm>
            <a:off x="381000" y="152400"/>
            <a:ext cx="7543800" cy="457200"/>
          </a:xfrm>
        </p:spPr>
        <p:txBody>
          <a:bodyPr/>
          <a:lstStyle/>
          <a:p>
            <a:pPr eaLnBrk="1" hangingPunct="1"/>
            <a:r>
              <a:rPr lang="en-US" sz="4900" dirty="0" smtClean="0">
                <a:solidFill>
                  <a:srgbClr val="5F688B"/>
                </a:solidFill>
              </a:rPr>
              <a:t/>
            </a:r>
            <a:br>
              <a:rPr lang="en-US" sz="4900" dirty="0" smtClean="0">
                <a:solidFill>
                  <a:srgbClr val="5F688B"/>
                </a:solidFill>
              </a:rPr>
            </a:br>
            <a:r>
              <a:rPr lang="en-US" sz="3200" dirty="0" smtClean="0">
                <a:solidFill>
                  <a:srgbClr val="5F688B"/>
                </a:solidFill>
              </a:rPr>
              <a:t>Livestock Distribution</a:t>
            </a:r>
            <a:endParaRPr lang="en-US" sz="4900" dirty="0" smtClean="0">
              <a:solidFill>
                <a:srgbClr val="5F688B"/>
              </a:solidFill>
            </a:endParaRPr>
          </a:p>
        </p:txBody>
      </p:sp>
      <p:sp>
        <p:nvSpPr>
          <p:cNvPr id="420867" name="Rectangle 3"/>
          <p:cNvSpPr>
            <a:spLocks noGrp="1" noRot="1" noChangeArrowheads="1"/>
          </p:cNvSpPr>
          <p:nvPr>
            <p:ph idx="4294967295"/>
          </p:nvPr>
        </p:nvSpPr>
        <p:spPr>
          <a:xfrm>
            <a:off x="228600" y="685800"/>
            <a:ext cx="8001000" cy="6019800"/>
          </a:xfrm>
        </p:spPr>
        <p:txBody>
          <a:bodyPr/>
          <a:lstStyle/>
          <a:p>
            <a:pPr marL="273050" indent="-273050" eaLnBrk="1" hangingPunct="1">
              <a:lnSpc>
                <a:spcPct val="90000"/>
              </a:lnSpc>
            </a:pPr>
            <a:r>
              <a:rPr lang="en-US" sz="2000" dirty="0" smtClean="0"/>
              <a:t>Negative Aspects of Fencing </a:t>
            </a:r>
          </a:p>
          <a:p>
            <a:pPr marL="463550" lvl="1" indent="-188913" eaLnBrk="1" hangingPunct="1">
              <a:lnSpc>
                <a:spcPct val="90000"/>
              </a:lnSpc>
            </a:pPr>
            <a:r>
              <a:rPr lang="en-US" sz="2000" dirty="0" smtClean="0"/>
              <a:t>Cost prohibitive where productivity is low</a:t>
            </a:r>
          </a:p>
          <a:p>
            <a:pPr marL="463550" lvl="1" indent="-188913" eaLnBrk="1" hangingPunct="1">
              <a:lnSpc>
                <a:spcPct val="90000"/>
              </a:lnSpc>
              <a:spcAft>
                <a:spcPct val="30000"/>
              </a:spcAft>
            </a:pPr>
            <a:r>
              <a:rPr lang="en-US" sz="2000" dirty="0" smtClean="0"/>
              <a:t>Electric fences are less costly to construct than standard barbed wire but more expensive to maintain</a:t>
            </a:r>
          </a:p>
          <a:p>
            <a:pPr marL="463550" lvl="1" indent="-188913" eaLnBrk="1" hangingPunct="1">
              <a:lnSpc>
                <a:spcPct val="90000"/>
              </a:lnSpc>
            </a:pPr>
            <a:r>
              <a:rPr lang="en-US" sz="2000" dirty="0" smtClean="0"/>
              <a:t>Restrict movement of some wild species</a:t>
            </a:r>
          </a:p>
          <a:p>
            <a:pPr marL="463550" lvl="1" indent="-188913" eaLnBrk="1" hangingPunct="1">
              <a:lnSpc>
                <a:spcPct val="90000"/>
              </a:lnSpc>
            </a:pPr>
            <a:r>
              <a:rPr lang="en-US" sz="2000" dirty="0" smtClean="0"/>
              <a:t>High-fencing to control game species</a:t>
            </a:r>
          </a:p>
          <a:p>
            <a:pPr marL="547688" lvl="1" indent="-273050" eaLnBrk="1" hangingPunct="1">
              <a:lnSpc>
                <a:spcPct val="90000"/>
              </a:lnSpc>
            </a:pPr>
            <a:endParaRPr lang="en-US" sz="600" dirty="0" smtClean="0">
              <a:solidFill>
                <a:srgbClr val="5F688B"/>
              </a:solidFill>
            </a:endParaRPr>
          </a:p>
          <a:p>
            <a:pPr marL="547688" lvl="1" indent="-273050" eaLnBrk="1" hangingPunct="1">
              <a:lnSpc>
                <a:spcPct val="90000"/>
              </a:lnSpc>
              <a:buNone/>
            </a:pPr>
            <a:r>
              <a:rPr lang="en-US" sz="2000" b="1" dirty="0" smtClean="0">
                <a:solidFill>
                  <a:srgbClr val="5F688B"/>
                </a:solidFill>
              </a:rPr>
              <a:t>Kind &amp; Class of Animal</a:t>
            </a:r>
          </a:p>
          <a:p>
            <a:pPr marL="273050" indent="-273050" eaLnBrk="1" hangingPunct="1"/>
            <a:r>
              <a:rPr lang="en-US" sz="2000" dirty="0" smtClean="0"/>
              <a:t>Kind of animal (species)</a:t>
            </a:r>
          </a:p>
          <a:p>
            <a:pPr marL="463550" lvl="1" indent="-188913" eaLnBrk="1" hangingPunct="1"/>
            <a:r>
              <a:rPr lang="en-US" sz="2000" dirty="0" smtClean="0"/>
              <a:t>Cattle, sheep, goat, horse, wildlife species</a:t>
            </a:r>
          </a:p>
          <a:p>
            <a:pPr marL="273050" indent="-273050" eaLnBrk="1" hangingPunct="1"/>
            <a:r>
              <a:rPr lang="en-US" sz="2000" dirty="0" smtClean="0"/>
              <a:t>Class of animal (age, sex, physiological status)</a:t>
            </a:r>
          </a:p>
          <a:p>
            <a:pPr marL="519113" lvl="1" indent="-244475" eaLnBrk="1" hangingPunct="1"/>
            <a:r>
              <a:rPr lang="en-US" sz="2000" dirty="0" smtClean="0"/>
              <a:t>Reproductive -- pregnant or open</a:t>
            </a:r>
          </a:p>
          <a:p>
            <a:pPr marL="519113" lvl="1" indent="-244475" eaLnBrk="1" hangingPunct="1"/>
            <a:r>
              <a:rPr lang="en-US" sz="2000" dirty="0" smtClean="0"/>
              <a:t>Age -- mature or young</a:t>
            </a:r>
          </a:p>
          <a:p>
            <a:pPr marL="519113" lvl="1" indent="-244475" eaLnBrk="1" hangingPunct="1"/>
            <a:r>
              <a:rPr lang="en-US" sz="2000" dirty="0" smtClean="0"/>
              <a:t>Lactating or dry</a:t>
            </a:r>
          </a:p>
          <a:p>
            <a:pPr marL="273050" indent="-273050" eaLnBrk="1" hangingPunct="1"/>
            <a:r>
              <a:rPr lang="en-US" sz="2000" dirty="0" smtClean="0"/>
              <a:t>Adaptation to climate and forage quality</a:t>
            </a:r>
          </a:p>
          <a:p>
            <a:pPr marL="519113" lvl="1" indent="-244475" eaLnBrk="1" hangingPunct="1"/>
            <a:r>
              <a:rPr lang="en-US" sz="2000" dirty="0" smtClean="0"/>
              <a:t>Breed of animal</a:t>
            </a:r>
          </a:p>
          <a:p>
            <a:pPr marL="519113" lvl="1" indent="-244475" eaLnBrk="1" hangingPunct="1"/>
            <a:r>
              <a:rPr lang="en-US" sz="2000" dirty="0" smtClean="0"/>
              <a:t>Genetic potential for growth and lactation</a:t>
            </a:r>
          </a:p>
          <a:p>
            <a:pPr marL="547688" lvl="1" indent="-273050" eaLnBrk="1" hangingPunct="1">
              <a:lnSpc>
                <a:spcPct val="90000"/>
              </a:lnSpc>
              <a:buNone/>
            </a:pPr>
            <a:endParaRPr lang="en-US" sz="2000" b="1" dirty="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Rot="1" noChangeArrowheads="1"/>
          </p:cNvSpPr>
          <p:nvPr>
            <p:ph type="title" idx="4294967295"/>
          </p:nvPr>
        </p:nvSpPr>
        <p:spPr>
          <a:xfrm>
            <a:off x="381000" y="457200"/>
            <a:ext cx="7543800" cy="487362"/>
          </a:xfrm>
        </p:spPr>
        <p:txBody>
          <a:bodyPr/>
          <a:lstStyle/>
          <a:p>
            <a:pPr eaLnBrk="1" hangingPunct="1"/>
            <a:r>
              <a:rPr lang="en-US" sz="2800" dirty="0" smtClean="0">
                <a:solidFill>
                  <a:srgbClr val="5F688B"/>
                </a:solidFill>
              </a:rPr>
              <a:t>Choice of Kind &amp; Class of Animals</a:t>
            </a:r>
          </a:p>
        </p:txBody>
      </p:sp>
      <p:sp>
        <p:nvSpPr>
          <p:cNvPr id="422915" name="Rectangle 3"/>
          <p:cNvSpPr>
            <a:spLocks noGrp="1" noRot="1" noChangeArrowheads="1"/>
          </p:cNvSpPr>
          <p:nvPr>
            <p:ph idx="4294967295"/>
          </p:nvPr>
        </p:nvSpPr>
        <p:spPr>
          <a:xfrm>
            <a:off x="457200" y="1066800"/>
            <a:ext cx="7620000" cy="2209800"/>
          </a:xfrm>
        </p:spPr>
        <p:txBody>
          <a:bodyPr/>
          <a:lstStyle/>
          <a:p>
            <a:pPr marL="273050" indent="-273050" eaLnBrk="1" hangingPunct="1">
              <a:spcAft>
                <a:spcPct val="25000"/>
              </a:spcAft>
            </a:pPr>
            <a:r>
              <a:rPr lang="en-US" sz="2000" dirty="0" smtClean="0"/>
              <a:t>Match animal genetics with forage quality</a:t>
            </a:r>
          </a:p>
          <a:p>
            <a:pPr marL="273050" indent="-273050" eaLnBrk="1" hangingPunct="1">
              <a:spcAft>
                <a:spcPct val="25000"/>
              </a:spcAft>
            </a:pPr>
            <a:r>
              <a:rPr lang="en-US" sz="2000" dirty="0" smtClean="0"/>
              <a:t>Match the grazer with the landscape and the kinds of vegetation</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a:xfrm>
            <a:off x="304800" y="533400"/>
            <a:ext cx="7543800" cy="1295400"/>
          </a:xfrm>
        </p:spPr>
        <p:txBody>
          <a:bodyPr/>
          <a:lstStyle/>
          <a:p>
            <a:pPr algn="ctr" eaLnBrk="1" hangingPunct="1"/>
            <a:r>
              <a:rPr lang="en-US" sz="8000" smtClean="0">
                <a:latin typeface="Blackadder ITC" pitchFamily="82" charset="0"/>
                <a:ea typeface="Arial Unicode MS" pitchFamily="34" charset="-128"/>
                <a:cs typeface="Arial Unicode MS" pitchFamily="34" charset="-128"/>
              </a:rPr>
              <a:t>The end</a:t>
            </a:r>
          </a:p>
        </p:txBody>
      </p:sp>
      <p:sp>
        <p:nvSpPr>
          <p:cNvPr id="423939" name="Rectangle 3"/>
          <p:cNvSpPr>
            <a:spLocks noGrp="1" noChangeArrowheads="1"/>
          </p:cNvSpPr>
          <p:nvPr>
            <p:ph type="body" idx="1"/>
          </p:nvPr>
        </p:nvSpPr>
        <p:spPr>
          <a:xfrm>
            <a:off x="609600" y="2667000"/>
            <a:ext cx="7620000" cy="1404938"/>
          </a:xfrm>
        </p:spPr>
        <p:txBody>
          <a:bodyPr/>
          <a:lstStyle/>
          <a:p>
            <a:pPr eaLnBrk="1" hangingPunct="1">
              <a:lnSpc>
                <a:spcPct val="90000"/>
              </a:lnSpc>
              <a:buFont typeface="Wingdings" pitchFamily="2" charset="2"/>
              <a:buNone/>
            </a:pPr>
            <a:r>
              <a:rPr lang="en-US" sz="8800" dirty="0" smtClean="0">
                <a:latin typeface="Comic Sans MS" pitchFamily="66" charset="0"/>
              </a:rPr>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371600"/>
            <a:ext cx="8458200" cy="52578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marL="273050" indent="-273050" algn="just" eaLnBrk="1" hangingPunct="1">
              <a:lnSpc>
                <a:spcPct val="110000"/>
              </a:lnSpc>
              <a:defRPr/>
            </a:pPr>
            <a:r>
              <a:rPr lang="en-US" sz="1900" b="1" dirty="0" smtClean="0">
                <a:solidFill>
                  <a:srgbClr val="FF0000"/>
                </a:solidFill>
              </a:rPr>
              <a:t>The objectives of activities at country level should naturally be directed towards:</a:t>
            </a:r>
          </a:p>
          <a:p>
            <a:pPr marL="273050" indent="-273050" algn="just" eaLnBrk="1" hangingPunct="1">
              <a:lnSpc>
                <a:spcPct val="110000"/>
              </a:lnSpc>
              <a:buFont typeface="Arial" pitchFamily="34" charset="0"/>
              <a:buNone/>
              <a:defRPr/>
            </a:pPr>
            <a:r>
              <a:rPr lang="en-US" sz="1900" dirty="0" smtClean="0">
                <a:solidFill>
                  <a:srgbClr val="000000"/>
                </a:solidFill>
              </a:rPr>
              <a:t>- the </a:t>
            </a:r>
            <a:r>
              <a:rPr lang="en-US" sz="1900" b="1" dirty="0" smtClean="0">
                <a:solidFill>
                  <a:schemeClr val="tx1"/>
                </a:solidFill>
              </a:rPr>
              <a:t>reform of government interventions </a:t>
            </a:r>
            <a:r>
              <a:rPr lang="en-US" sz="1900" b="1" dirty="0" smtClean="0">
                <a:solidFill>
                  <a:srgbClr val="0070C0"/>
                </a:solidFill>
              </a:rPr>
              <a:t>(e.g. plans, projects, policies, regulations, organizational structures or incentive schemes) that are found to provide barriers or disincentives to SLM (i.e. that negatively impact on the achievement of winning conditions at field level) </a:t>
            </a:r>
          </a:p>
          <a:p>
            <a:pPr marL="273050" indent="-273050" algn="just" eaLnBrk="1" hangingPunct="1">
              <a:lnSpc>
                <a:spcPct val="110000"/>
              </a:lnSpc>
              <a:buFontTx/>
              <a:buChar char="-"/>
              <a:defRPr/>
            </a:pPr>
            <a:r>
              <a:rPr lang="en-US" sz="2200" dirty="0" smtClean="0">
                <a:solidFill>
                  <a:srgbClr val="000000"/>
                </a:solidFill>
              </a:rPr>
              <a:t>the </a:t>
            </a:r>
            <a:r>
              <a:rPr lang="en-US" sz="2200" b="1" dirty="0" smtClean="0">
                <a:solidFill>
                  <a:srgbClr val="998700"/>
                </a:solidFill>
              </a:rPr>
              <a:t>coherence </a:t>
            </a:r>
            <a:r>
              <a:rPr lang="en-US" sz="1900" b="1" dirty="0" smtClean="0">
                <a:solidFill>
                  <a:srgbClr val="998700"/>
                </a:solidFill>
              </a:rPr>
              <a:t>of government interventions, to minimize the risk of mixed signals being sent to the field through different interventions </a:t>
            </a:r>
          </a:p>
          <a:p>
            <a:pPr marL="273050" indent="-273050" algn="just" eaLnBrk="1" hangingPunct="1">
              <a:lnSpc>
                <a:spcPct val="110000"/>
              </a:lnSpc>
              <a:buFontTx/>
              <a:buChar char="-"/>
              <a:defRPr/>
            </a:pPr>
            <a:r>
              <a:rPr lang="en-US" sz="1900" dirty="0" smtClean="0">
                <a:solidFill>
                  <a:srgbClr val="000000"/>
                </a:solidFill>
              </a:rPr>
              <a:t>the </a:t>
            </a:r>
            <a:r>
              <a:rPr lang="en-US" sz="1900" b="1" dirty="0" smtClean="0">
                <a:solidFill>
                  <a:srgbClr val="FF0000"/>
                </a:solidFill>
              </a:rPr>
              <a:t>design and implementation of cost-effective SLM-friendly government interventions, </a:t>
            </a:r>
            <a:r>
              <a:rPr lang="en-US" sz="1900" dirty="0" smtClean="0">
                <a:solidFill>
                  <a:srgbClr val="000000"/>
                </a:solidFill>
              </a:rPr>
              <a:t>if and when such interventions are best managed at country level </a:t>
            </a:r>
          </a:p>
          <a:p>
            <a:pPr marL="273050" indent="-273050" algn="just" eaLnBrk="1" hangingPunct="1">
              <a:lnSpc>
                <a:spcPct val="110000"/>
              </a:lnSpc>
              <a:buFontTx/>
              <a:buChar char="-"/>
              <a:defRPr/>
            </a:pPr>
            <a:r>
              <a:rPr lang="en-US" sz="1900" dirty="0" smtClean="0">
                <a:solidFill>
                  <a:srgbClr val="000000"/>
                </a:solidFill>
              </a:rPr>
              <a:t>the </a:t>
            </a:r>
            <a:r>
              <a:rPr lang="en-US" sz="1900" b="1" dirty="0" smtClean="0">
                <a:solidFill>
                  <a:srgbClr val="FF0000"/>
                </a:solidFill>
              </a:rPr>
              <a:t>decentralization of resources and responsibilities for SLM interventions at sub-national level,</a:t>
            </a:r>
            <a:r>
              <a:rPr lang="en-US" sz="1900" dirty="0" smtClean="0">
                <a:solidFill>
                  <a:srgbClr val="000000"/>
                </a:solidFill>
              </a:rPr>
              <a:t> if and when this is expected to enhance their relevance and efficiency</a:t>
            </a:r>
          </a:p>
          <a:p>
            <a:pPr marL="273050" indent="-273050" algn="just" eaLnBrk="1" hangingPunct="1">
              <a:lnSpc>
                <a:spcPct val="110000"/>
              </a:lnSpc>
              <a:buFontTx/>
              <a:buChar char="-"/>
              <a:defRPr/>
            </a:pPr>
            <a:r>
              <a:rPr lang="en-US" sz="1900" dirty="0" smtClean="0">
                <a:solidFill>
                  <a:srgbClr val="000000"/>
                </a:solidFill>
              </a:rPr>
              <a:t>the development of </a:t>
            </a:r>
            <a:r>
              <a:rPr lang="en-US" sz="1900" dirty="0" smtClean="0">
                <a:solidFill>
                  <a:srgbClr val="FF0000"/>
                </a:solidFill>
              </a:rPr>
              <a:t>national capacity for the design, implementation, monitoring and evaluation of SLM interventions</a:t>
            </a:r>
          </a:p>
          <a:p>
            <a:pPr marL="273050" indent="-273050" algn="just" eaLnBrk="1" hangingPunct="1">
              <a:lnSpc>
                <a:spcPct val="80000"/>
              </a:lnSpc>
              <a:buFont typeface="Arial" pitchFamily="34" charset="0"/>
              <a:buNone/>
              <a:defRPr/>
            </a:pPr>
            <a:r>
              <a:rPr lang="en-US" sz="2200" dirty="0" smtClean="0">
                <a:solidFill>
                  <a:srgbClr val="000000"/>
                </a:solidFill>
              </a:rPr>
              <a:t> </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
            </a:r>
            <a:br>
              <a:rPr lang="en-US" sz="2000" dirty="0" smtClean="0">
                <a:solidFill>
                  <a:srgbClr val="000000"/>
                </a:solidFill>
              </a:rPr>
            </a:br>
            <a:r>
              <a:rPr lang="en-US" sz="2000" dirty="0" smtClean="0">
                <a:solidFill>
                  <a:srgbClr val="000000"/>
                </a:solidFill>
              </a:rPr>
              <a:t> </a:t>
            </a:r>
            <a:br>
              <a:rPr lang="en-US" sz="2000" dirty="0" smtClean="0">
                <a:solidFill>
                  <a:srgbClr val="000000"/>
                </a:solidFill>
              </a:rPr>
            </a:br>
            <a:endParaRPr lang="en-US" sz="2000" dirty="0" smtClean="0">
              <a:solidFill>
                <a:srgbClr val="000000"/>
              </a:solidFill>
            </a:endParaRPr>
          </a:p>
          <a:p>
            <a:pPr marL="273050" indent="-273050" eaLnBrk="1" hangingPunct="1">
              <a:lnSpc>
                <a:spcPct val="80000"/>
              </a:lnSpc>
              <a:defRPr/>
            </a:pPr>
            <a:endParaRPr lang="en-US" sz="2000" dirty="0" smtClean="0">
              <a:solidFill>
                <a:srgbClr val="000000"/>
              </a:solidFill>
            </a:endParaRPr>
          </a:p>
        </p:txBody>
      </p:sp>
      <p:sp>
        <p:nvSpPr>
          <p:cNvPr id="4" name="Title 1"/>
          <p:cNvSpPr>
            <a:spLocks noGrp="1"/>
          </p:cNvSpPr>
          <p:nvPr>
            <p:ph type="title" idx="4294967295"/>
          </p:nvPr>
        </p:nvSpPr>
        <p:spPr>
          <a:xfrm>
            <a:off x="609600" y="304800"/>
            <a:ext cx="6400800" cy="7620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CA" sz="3400" b="0" dirty="0" smtClean="0">
                <a:solidFill>
                  <a:schemeClr val="tx2"/>
                </a:solidFill>
              </a:rPr>
              <a:t>SLM at National Level, </a:t>
            </a:r>
            <a:r>
              <a:rPr lang="en-CA" sz="3400" b="0" dirty="0" err="1" smtClean="0">
                <a:solidFill>
                  <a:schemeClr val="tx2"/>
                </a:solidFill>
              </a:rPr>
              <a:t>Ctd</a:t>
            </a:r>
            <a:r>
              <a:rPr lang="en-CA" sz="3400" b="0" dirty="0" smtClean="0">
                <a:solidFill>
                  <a:schemeClr val="tx2"/>
                </a:solidFill>
              </a:rPr>
              <a:t>.</a:t>
            </a:r>
            <a:endParaRPr lang="en-US" sz="3400" b="0" dirty="0" smtClean="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295400"/>
            <a:ext cx="8382000" cy="5334000"/>
          </a:xfrm>
        </p:spPr>
        <p:style>
          <a:lnRef idx="1">
            <a:schemeClr val="accent3"/>
          </a:lnRef>
          <a:fillRef idx="2">
            <a:schemeClr val="accent3"/>
          </a:fillRef>
          <a:effectRef idx="1">
            <a:schemeClr val="accent3"/>
          </a:effectRef>
          <a:fontRef idx="minor">
            <a:schemeClr val="dk1"/>
          </a:fontRef>
        </p:style>
        <p:txBody>
          <a:bodyPr>
            <a:normAutofit/>
          </a:bodyPr>
          <a:lstStyle/>
          <a:p>
            <a:pPr marL="177800" indent="-177800" algn="just" eaLnBrk="1" hangingPunct="1">
              <a:lnSpc>
                <a:spcPct val="90000"/>
              </a:lnSpc>
              <a:buFont typeface="Wingdings" pitchFamily="2" charset="2"/>
              <a:buChar char="§"/>
              <a:defRPr/>
            </a:pPr>
            <a:r>
              <a:rPr lang="en-US" sz="2000" b="1" dirty="0" smtClean="0">
                <a:solidFill>
                  <a:srgbClr val="FF0000"/>
                </a:solidFill>
              </a:rPr>
              <a:t>The objectives of activities at watershed level should be directed towards:</a:t>
            </a:r>
          </a:p>
          <a:p>
            <a:pPr marL="273050" indent="-273050" eaLnBrk="1" hangingPunct="1">
              <a:lnSpc>
                <a:spcPct val="90000"/>
              </a:lnSpc>
              <a:buFont typeface="Arial" pitchFamily="34" charset="0"/>
              <a:buNone/>
              <a:defRPr/>
            </a:pPr>
            <a:r>
              <a:rPr lang="en-US" sz="2000" dirty="0" smtClean="0">
                <a:solidFill>
                  <a:srgbClr val="000000"/>
                </a:solidFill>
              </a:rPr>
              <a:t>    •Development of land and water resources management plans (at sub-national level)   </a:t>
            </a:r>
            <a:r>
              <a:rPr lang="en-US" sz="2000" dirty="0" smtClean="0">
                <a:solidFill>
                  <a:srgbClr val="FF0000"/>
                </a:solidFill>
              </a:rPr>
              <a:t>(regional level in the case of Ethiopia)</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 Generate dialogue between upstream land users and downstream water users </a:t>
            </a:r>
            <a:r>
              <a:rPr lang="en-US" sz="2000" dirty="0" smtClean="0">
                <a:solidFill>
                  <a:srgbClr val="FF0000"/>
                </a:solidFill>
              </a:rPr>
              <a:t>(major potential problem)</a:t>
            </a:r>
            <a:r>
              <a:rPr lang="en-US" sz="2000" dirty="0" smtClean="0">
                <a:solidFill>
                  <a:srgbClr val="000000"/>
                </a:solidFill>
              </a:rPr>
              <a:t/>
            </a:r>
            <a:br>
              <a:rPr lang="en-US" sz="2000" dirty="0" smtClean="0">
                <a:solidFill>
                  <a:srgbClr val="000000"/>
                </a:solidFill>
              </a:rPr>
            </a:br>
            <a:r>
              <a:rPr lang="en-US" sz="2000" dirty="0" smtClean="0">
                <a:solidFill>
                  <a:srgbClr val="000000"/>
                </a:solidFill>
              </a:rPr>
              <a:t>- Enhanced understanding of water resources dynamics and land-water linkages </a:t>
            </a:r>
            <a:br>
              <a:rPr lang="en-US" sz="2000" dirty="0" smtClean="0">
                <a:solidFill>
                  <a:srgbClr val="000000"/>
                </a:solidFill>
              </a:rPr>
            </a:br>
            <a:r>
              <a:rPr lang="en-US" sz="2000" dirty="0" smtClean="0">
                <a:solidFill>
                  <a:srgbClr val="000000"/>
                </a:solidFill>
              </a:rPr>
              <a:t>• Contractual implementation of natural resources management activities to ensure efficient and sustainable use of resources and to the extent possible the attainment of benefits by all stakeholders</a:t>
            </a:r>
          </a:p>
          <a:p>
            <a:pPr marL="177800" indent="-177800" eaLnBrk="1" hangingPunct="1">
              <a:lnSpc>
                <a:spcPct val="90000"/>
              </a:lnSpc>
              <a:buFont typeface="Wingdings" pitchFamily="2" charset="2"/>
              <a:buChar char="§"/>
              <a:defRPr/>
            </a:pPr>
            <a:r>
              <a:rPr lang="en-US" sz="2000" b="1" dirty="0" smtClean="0">
                <a:solidFill>
                  <a:srgbClr val="FF0000"/>
                </a:solidFill>
              </a:rPr>
              <a:t>Potential approaches and lessons learned for SLM at watershed level </a:t>
            </a:r>
          </a:p>
          <a:p>
            <a:pPr marL="273050" indent="-273050" eaLnBrk="1" hangingPunct="1">
              <a:lnSpc>
                <a:spcPct val="90000"/>
              </a:lnSpc>
              <a:buFont typeface="Arial" pitchFamily="34" charset="0"/>
              <a:buNone/>
              <a:defRPr/>
            </a:pPr>
            <a:r>
              <a:rPr lang="en-US" sz="2000" dirty="0" smtClean="0">
                <a:solidFill>
                  <a:srgbClr val="000000"/>
                </a:solidFill>
              </a:rPr>
              <a:t>      • Participatory diagnostic and watershed planning </a:t>
            </a:r>
            <a:br>
              <a:rPr lang="en-US" sz="2000" dirty="0" smtClean="0">
                <a:solidFill>
                  <a:srgbClr val="000000"/>
                </a:solidFill>
              </a:rPr>
            </a:br>
            <a:r>
              <a:rPr lang="en-US" sz="2000" dirty="0" smtClean="0">
                <a:solidFill>
                  <a:srgbClr val="000000"/>
                </a:solidFill>
              </a:rPr>
              <a:t>• PES (Planning and Environmental Services) schemes, if applicable, or other contractual approaches </a:t>
            </a:r>
            <a:br>
              <a:rPr lang="en-US" sz="2000" dirty="0" smtClean="0">
                <a:solidFill>
                  <a:srgbClr val="000000"/>
                </a:solidFill>
              </a:rPr>
            </a:br>
            <a:r>
              <a:rPr lang="en-US" sz="2000" dirty="0" smtClean="0">
                <a:solidFill>
                  <a:srgbClr val="000000"/>
                </a:solidFill>
              </a:rPr>
              <a:t>• Land management plans</a:t>
            </a:r>
          </a:p>
        </p:txBody>
      </p:sp>
      <p:sp>
        <p:nvSpPr>
          <p:cNvPr id="4" name="Title 1"/>
          <p:cNvSpPr>
            <a:spLocks noGrp="1"/>
          </p:cNvSpPr>
          <p:nvPr>
            <p:ph type="title" idx="4294967295"/>
          </p:nvPr>
        </p:nvSpPr>
        <p:spPr>
          <a:xfrm>
            <a:off x="457200" y="381000"/>
            <a:ext cx="7924800" cy="715963"/>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US" sz="3400" b="0" dirty="0" smtClean="0">
                <a:solidFill>
                  <a:schemeClr val="tx2"/>
                </a:solidFill>
              </a:rPr>
              <a:t>SLM at Landscape/Watershed level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457200"/>
            <a:ext cx="73914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3100" b="0" smtClean="0">
                <a:solidFill>
                  <a:schemeClr val="tx2"/>
                </a:solidFill>
              </a:rPr>
              <a:t/>
            </a:r>
            <a:br>
              <a:rPr lang="en-US" sz="3100" b="0" smtClean="0">
                <a:solidFill>
                  <a:schemeClr val="tx2"/>
                </a:solidFill>
              </a:rPr>
            </a:br>
            <a:r>
              <a:rPr lang="en-US" sz="3100" b="0" smtClean="0">
                <a:solidFill>
                  <a:schemeClr val="tx2"/>
                </a:solidFill>
              </a:rPr>
              <a:t/>
            </a:r>
            <a:br>
              <a:rPr lang="en-US" sz="3100" b="0" smtClean="0">
                <a:solidFill>
                  <a:schemeClr val="tx2"/>
                </a:solidFill>
              </a:rPr>
            </a:br>
            <a:r>
              <a:rPr lang="en-US" sz="3100" b="0" smtClean="0">
                <a:solidFill>
                  <a:schemeClr val="tx2"/>
                </a:solidFill>
              </a:rPr>
              <a:t>SLM at Field Farm Level</a:t>
            </a:r>
            <a:br>
              <a:rPr lang="en-US" sz="3100" b="0" smtClean="0">
                <a:solidFill>
                  <a:schemeClr val="tx2"/>
                </a:solidFill>
              </a:rPr>
            </a:br>
            <a:endParaRPr lang="en-US" sz="3100" smtClean="0">
              <a:solidFill>
                <a:schemeClr val="tx2"/>
              </a:solidFill>
            </a:endParaRPr>
          </a:p>
        </p:txBody>
      </p:sp>
      <p:sp>
        <p:nvSpPr>
          <p:cNvPr id="3" name="Content Placeholder 2"/>
          <p:cNvSpPr>
            <a:spLocks noGrp="1"/>
          </p:cNvSpPr>
          <p:nvPr>
            <p:ph idx="4294967295"/>
          </p:nvPr>
        </p:nvSpPr>
        <p:spPr>
          <a:xfrm>
            <a:off x="304800" y="1219200"/>
            <a:ext cx="8001000" cy="48768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algn="just" eaLnBrk="1" hangingPunct="1">
              <a:lnSpc>
                <a:spcPct val="90000"/>
              </a:lnSpc>
              <a:buFont typeface="Arial" pitchFamily="34" charset="0"/>
              <a:buNone/>
              <a:defRPr/>
            </a:pPr>
            <a:r>
              <a:rPr lang="en-US" sz="2700" dirty="0" smtClean="0">
                <a:solidFill>
                  <a:srgbClr val="FF0000"/>
                </a:solidFill>
              </a:rPr>
              <a:t>   </a:t>
            </a:r>
            <a:r>
              <a:rPr lang="en-US" sz="1800" dirty="0" smtClean="0">
                <a:solidFill>
                  <a:srgbClr val="FF0000"/>
                </a:solidFill>
              </a:rPr>
              <a:t>Activities at the local level should be directed towards generating </a:t>
            </a:r>
            <a:r>
              <a:rPr lang="en-US" sz="1800" dirty="0" smtClean="0">
                <a:solidFill>
                  <a:schemeClr val="tx1"/>
                </a:solidFill>
              </a:rPr>
              <a:t>improved and more sustainable livelihoods, as may be tracked through the evolution of the five kinds of assets: natural, physical, financial, human and social assets.</a:t>
            </a:r>
          </a:p>
          <a:p>
            <a:pPr marL="273050" indent="-273050" algn="just" eaLnBrk="1" hangingPunct="1">
              <a:lnSpc>
                <a:spcPct val="90000"/>
              </a:lnSpc>
              <a:buFont typeface="Arial" pitchFamily="34" charset="0"/>
              <a:buNone/>
              <a:defRPr/>
            </a:pPr>
            <a:r>
              <a:rPr lang="en-US" sz="1800" i="1" dirty="0" smtClean="0">
                <a:solidFill>
                  <a:srgbClr val="FF0000"/>
                </a:solidFill>
              </a:rPr>
              <a:t>    Of particular interest are those elements of the five categories of assets that are directly affected by the outputs of an SLM intervention:</a:t>
            </a:r>
            <a:endParaRPr lang="en-US" sz="1800" dirty="0" smtClean="0">
              <a:solidFill>
                <a:srgbClr val="FF0000"/>
              </a:solidFill>
            </a:endParaRPr>
          </a:p>
          <a:p>
            <a:pPr marL="273050" indent="-273050" algn="just" eaLnBrk="1" hangingPunct="1">
              <a:lnSpc>
                <a:spcPct val="90000"/>
              </a:lnSpc>
              <a:buFont typeface="Arial" pitchFamily="34" charset="0"/>
              <a:buNone/>
              <a:defRPr/>
            </a:pPr>
            <a:r>
              <a:rPr lang="en-US" sz="1800" dirty="0" smtClean="0">
                <a:solidFill>
                  <a:srgbClr val="000000"/>
                </a:solidFill>
              </a:rPr>
              <a:t>     -</a:t>
            </a:r>
            <a:r>
              <a:rPr lang="en-US" sz="1800" dirty="0" smtClean="0">
                <a:solidFill>
                  <a:srgbClr val="FF0000"/>
                </a:solidFill>
              </a:rPr>
              <a:t>modified agricultural and pastoral practices </a:t>
            </a:r>
            <a:r>
              <a:rPr lang="en-US" sz="1800" dirty="0" smtClean="0">
                <a:solidFill>
                  <a:srgbClr val="000000"/>
                </a:solidFill>
              </a:rPr>
              <a:t>(e.g. natural capital in the form of soil fertility and biodiversity, financial capital in the form of increased income, human capital in the form of skills and knowledge). </a:t>
            </a:r>
          </a:p>
          <a:p>
            <a:pPr marL="273050" indent="-273050" algn="just" eaLnBrk="1" hangingPunct="1">
              <a:lnSpc>
                <a:spcPct val="90000"/>
              </a:lnSpc>
              <a:buFont typeface="Arial" pitchFamily="34" charset="0"/>
              <a:buNone/>
              <a:defRPr/>
            </a:pPr>
            <a:r>
              <a:rPr lang="en-US" sz="1800" dirty="0" smtClean="0">
                <a:solidFill>
                  <a:srgbClr val="000000"/>
                </a:solidFill>
              </a:rPr>
              <a:t>    - </a:t>
            </a:r>
            <a:r>
              <a:rPr lang="en-US" sz="1800" dirty="0" smtClean="0">
                <a:solidFill>
                  <a:srgbClr val="FF0000"/>
                </a:solidFill>
              </a:rPr>
              <a:t>investments in SLM </a:t>
            </a:r>
            <a:r>
              <a:rPr lang="en-US" sz="1800" dirty="0" smtClean="0">
                <a:solidFill>
                  <a:srgbClr val="000000"/>
                </a:solidFill>
              </a:rPr>
              <a:t>(e.g. natural capital in the form of trees, physical capital in the form of anti-erosion or water harvesting structures, financial capital in the form of property values).</a:t>
            </a:r>
          </a:p>
          <a:p>
            <a:pPr marL="273050" indent="-273050" algn="just" eaLnBrk="1" hangingPunct="1">
              <a:lnSpc>
                <a:spcPct val="90000"/>
              </a:lnSpc>
              <a:buFont typeface="Arial" pitchFamily="34" charset="0"/>
              <a:buNone/>
              <a:defRPr/>
            </a:pPr>
            <a:r>
              <a:rPr lang="en-US" sz="1800" dirty="0" smtClean="0">
                <a:solidFill>
                  <a:srgbClr val="000000"/>
                </a:solidFill>
              </a:rPr>
              <a:t>    -</a:t>
            </a:r>
            <a:r>
              <a:rPr lang="en-US" sz="1800" dirty="0" smtClean="0">
                <a:solidFill>
                  <a:srgbClr val="FF0000"/>
                </a:solidFill>
              </a:rPr>
              <a:t>investments for local enablement </a:t>
            </a:r>
            <a:r>
              <a:rPr lang="en-US" sz="1800" dirty="0" smtClean="0">
                <a:solidFill>
                  <a:srgbClr val="000000"/>
                </a:solidFill>
              </a:rPr>
              <a:t>(e.g. physical capital in the form of enabling infrastructure such as roads and markets, financial capital in the form of property values and increased income, social and human capital in the form of more effective local institutions and community planning processes) </a:t>
            </a:r>
          </a:p>
          <a:p>
            <a:pPr marL="273050" indent="-273050" eaLnBrk="1" hangingPunct="1">
              <a:lnSpc>
                <a:spcPct val="90000"/>
              </a:lnSpc>
              <a:defRPr/>
            </a:pPr>
            <a:endParaRPr lang="en-US" sz="1800" dirty="0" smtClean="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371600"/>
            <a:ext cx="7772400" cy="4038600"/>
          </a:xfrm>
        </p:spPr>
        <p:style>
          <a:lnRef idx="1">
            <a:schemeClr val="accent3"/>
          </a:lnRef>
          <a:fillRef idx="2">
            <a:schemeClr val="accent3"/>
          </a:fillRef>
          <a:effectRef idx="1">
            <a:schemeClr val="accent3"/>
          </a:effectRef>
          <a:fontRef idx="minor">
            <a:schemeClr val="dk1"/>
          </a:fontRef>
        </p:style>
        <p:txBody>
          <a:bodyPr>
            <a:normAutofit/>
          </a:bodyPr>
          <a:lstStyle/>
          <a:p>
            <a:pPr marL="273050" indent="-273050" algn="just" eaLnBrk="1" hangingPunct="1">
              <a:lnSpc>
                <a:spcPct val="90000"/>
              </a:lnSpc>
              <a:buFont typeface="Arial" pitchFamily="34" charset="0"/>
              <a:buNone/>
              <a:defRPr/>
            </a:pPr>
            <a:r>
              <a:rPr lang="en-US" sz="2900" dirty="0" smtClean="0">
                <a:solidFill>
                  <a:srgbClr val="000000"/>
                </a:solidFill>
              </a:rPr>
              <a:t>  </a:t>
            </a:r>
            <a:r>
              <a:rPr lang="en-US" sz="1800" dirty="0" smtClean="0">
                <a:solidFill>
                  <a:srgbClr val="FF0000"/>
                </a:solidFill>
              </a:rPr>
              <a:t>Implementation of an SLM project at </a:t>
            </a:r>
            <a:r>
              <a:rPr lang="en-US" sz="1800" dirty="0" smtClean="0">
                <a:solidFill>
                  <a:schemeClr val="tx1"/>
                </a:solidFill>
              </a:rPr>
              <a:t>field and community levels</a:t>
            </a:r>
            <a:r>
              <a:rPr lang="en-US" sz="1800" dirty="0" smtClean="0">
                <a:solidFill>
                  <a:srgbClr val="FF0000"/>
                </a:solidFill>
              </a:rPr>
              <a:t> will generally involve a combination of the following actions to support on-the-ground SLM activities:</a:t>
            </a:r>
          </a:p>
          <a:p>
            <a:pPr marL="273050" indent="-273050" algn="just" eaLnBrk="1" hangingPunct="1">
              <a:lnSpc>
                <a:spcPct val="90000"/>
              </a:lnSpc>
              <a:buFont typeface="Arial" pitchFamily="34" charset="0"/>
              <a:buNone/>
              <a:defRPr/>
            </a:pPr>
            <a:r>
              <a:rPr lang="en-US" sz="1800" dirty="0" smtClean="0">
                <a:solidFill>
                  <a:srgbClr val="000000"/>
                </a:solidFill>
              </a:rPr>
              <a:t>     • </a:t>
            </a:r>
            <a:r>
              <a:rPr lang="en-US" sz="1800" dirty="0" smtClean="0">
                <a:solidFill>
                  <a:srgbClr val="FF0000"/>
                </a:solidFill>
              </a:rPr>
              <a:t>Technical support and action-research: </a:t>
            </a:r>
            <a:r>
              <a:rPr lang="en-US" sz="1800" dirty="0" smtClean="0">
                <a:solidFill>
                  <a:srgbClr val="000000"/>
                </a:solidFill>
              </a:rPr>
              <a:t>farmer-field schools, farmer-to-farmer exchanges and field visits to farmer-innovators </a:t>
            </a:r>
            <a:br>
              <a:rPr lang="en-US" sz="1800" dirty="0" smtClean="0">
                <a:solidFill>
                  <a:srgbClr val="000000"/>
                </a:solidFill>
              </a:rPr>
            </a:br>
            <a:r>
              <a:rPr lang="en-US" sz="1800" dirty="0" smtClean="0">
                <a:solidFill>
                  <a:srgbClr val="000000"/>
                </a:solidFill>
              </a:rPr>
              <a:t>• Facilitation of </a:t>
            </a:r>
            <a:r>
              <a:rPr lang="en-US" sz="1800" dirty="0" smtClean="0">
                <a:solidFill>
                  <a:srgbClr val="FF0000"/>
                </a:solidFill>
              </a:rPr>
              <a:t>local-level assessment and planning </a:t>
            </a:r>
            <a:r>
              <a:rPr lang="en-US" sz="1800" dirty="0" smtClean="0">
                <a:solidFill>
                  <a:srgbClr val="000000"/>
                </a:solidFill>
              </a:rPr>
              <a:t>(at community or micro-catchment levels)</a:t>
            </a:r>
          </a:p>
          <a:p>
            <a:pPr marL="273050" indent="-273050" algn="just" eaLnBrk="1" hangingPunct="1">
              <a:lnSpc>
                <a:spcPct val="90000"/>
              </a:lnSpc>
              <a:buFont typeface="Arial" pitchFamily="34" charset="0"/>
              <a:buNone/>
              <a:defRPr/>
            </a:pPr>
            <a:r>
              <a:rPr lang="en-US" sz="1800" dirty="0" smtClean="0">
                <a:solidFill>
                  <a:srgbClr val="000000"/>
                </a:solidFill>
              </a:rPr>
              <a:t>     • </a:t>
            </a:r>
            <a:r>
              <a:rPr lang="en-US" sz="1800" dirty="0" smtClean="0">
                <a:solidFill>
                  <a:srgbClr val="FF0000"/>
                </a:solidFill>
              </a:rPr>
              <a:t>Provision of inputs for works generating public benefits: </a:t>
            </a:r>
            <a:r>
              <a:rPr lang="en-US" sz="1800" dirty="0" smtClean="0">
                <a:solidFill>
                  <a:srgbClr val="000000"/>
                </a:solidFill>
              </a:rPr>
              <a:t>food-for-work or cash payments, provision of tools and implements, contractual arrangements with community groups or individual farmers </a:t>
            </a:r>
          </a:p>
          <a:p>
            <a:pPr marL="273050" indent="-273050" algn="just" eaLnBrk="1" hangingPunct="1">
              <a:lnSpc>
                <a:spcPct val="90000"/>
              </a:lnSpc>
              <a:buFont typeface="Arial" pitchFamily="34" charset="0"/>
              <a:buNone/>
              <a:defRPr/>
            </a:pPr>
            <a:r>
              <a:rPr lang="en-US" sz="1800" dirty="0" smtClean="0">
                <a:solidFill>
                  <a:srgbClr val="000000"/>
                </a:solidFill>
              </a:rPr>
              <a:t>     • </a:t>
            </a:r>
            <a:r>
              <a:rPr lang="en-US" sz="1800" dirty="0" smtClean="0">
                <a:solidFill>
                  <a:srgbClr val="FF0000"/>
                </a:solidFill>
              </a:rPr>
              <a:t>Advocacy and lobbying for community interests: </a:t>
            </a:r>
            <a:r>
              <a:rPr lang="en-US" sz="1800" dirty="0" smtClean="0">
                <a:solidFill>
                  <a:srgbClr val="000000"/>
                </a:solidFill>
              </a:rPr>
              <a:t>support to the establishment of constructive </a:t>
            </a:r>
            <a:r>
              <a:rPr lang="en-US" sz="1800" dirty="0" smtClean="0">
                <a:solidFill>
                  <a:srgbClr val="FF0000"/>
                </a:solidFill>
              </a:rPr>
              <a:t>linkages between community, sub-national and national authorities. </a:t>
            </a:r>
            <a:r>
              <a:rPr lang="en-US" sz="1800" dirty="0" smtClean="0">
                <a:solidFill>
                  <a:srgbClr val="000000"/>
                </a:solidFill>
              </a:rPr>
              <a:t>Much work has been performed to identify best approaches to rural development and extension. </a:t>
            </a:r>
          </a:p>
          <a:p>
            <a:pPr marL="273050" indent="-273050" eaLnBrk="1" hangingPunct="1">
              <a:lnSpc>
                <a:spcPct val="90000"/>
              </a:lnSpc>
              <a:defRPr/>
            </a:pPr>
            <a:endParaRPr lang="en-US" sz="1800" dirty="0" smtClean="0">
              <a:solidFill>
                <a:srgbClr val="000000"/>
              </a:solidFill>
            </a:endParaRPr>
          </a:p>
        </p:txBody>
      </p:sp>
      <p:sp>
        <p:nvSpPr>
          <p:cNvPr id="4" name="Title 1"/>
          <p:cNvSpPr>
            <a:spLocks noGrp="1"/>
          </p:cNvSpPr>
          <p:nvPr>
            <p:ph type="title" idx="4294967295"/>
          </p:nvPr>
        </p:nvSpPr>
        <p:spPr>
          <a:xfrm>
            <a:off x="457200" y="304800"/>
            <a:ext cx="6858000" cy="838200"/>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defRPr/>
            </a:pPr>
            <a:r>
              <a:rPr lang="en-US" sz="2800" b="0" smtClean="0">
                <a:solidFill>
                  <a:schemeClr val="tx2"/>
                </a:solidFill>
              </a:rPr>
              <a:t/>
            </a:r>
            <a:br>
              <a:rPr lang="en-US" sz="2800" b="0" smtClean="0">
                <a:solidFill>
                  <a:schemeClr val="tx2"/>
                </a:solidFill>
              </a:rPr>
            </a:br>
            <a:r>
              <a:rPr lang="en-US" sz="2800" b="0" smtClean="0">
                <a:solidFill>
                  <a:schemeClr val="tx2"/>
                </a:solidFill>
              </a:rPr>
              <a:t>SLM at Field Farm Level, Ctd.</a:t>
            </a:r>
            <a:br>
              <a:rPr lang="en-US" sz="2800" b="0" smtClean="0">
                <a:solidFill>
                  <a:schemeClr val="tx2"/>
                </a:solidFill>
              </a:rPr>
            </a:br>
            <a:endParaRPr lang="en-US" sz="2800" smtClean="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6226</TotalTime>
  <Words>5750</Words>
  <Application>Microsoft Office PowerPoint</Application>
  <PresentationFormat>On-screen Show (4:3)</PresentationFormat>
  <Paragraphs>657</Paragraphs>
  <Slides>54</Slides>
  <Notes>53</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Network</vt:lpstr>
      <vt:lpstr>Slide 1</vt:lpstr>
      <vt:lpstr>Slide 2</vt:lpstr>
      <vt:lpstr>Sustainable Land Management, Ctd.</vt:lpstr>
      <vt:lpstr>Sustainable Land Management, Ctd.</vt:lpstr>
      <vt:lpstr>SLM at National Level</vt:lpstr>
      <vt:lpstr>SLM at National Level, Ctd.</vt:lpstr>
      <vt:lpstr>SLM at Landscape/Watershed level</vt:lpstr>
      <vt:lpstr>  SLM at Field Farm Level </vt:lpstr>
      <vt:lpstr> SLM at Field Farm Level, Ctd. </vt:lpstr>
      <vt:lpstr>        SLM at Field Farm Level, Ctd. </vt:lpstr>
      <vt:lpstr> SLM at Field Farm Level, Ctd. </vt:lpstr>
      <vt:lpstr>Slide 12</vt:lpstr>
      <vt:lpstr>Summary: Sustainable Land Management</vt:lpstr>
      <vt:lpstr>Slide 14</vt:lpstr>
      <vt:lpstr>Slide 15</vt:lpstr>
      <vt:lpstr>Slide 16</vt:lpstr>
      <vt:lpstr> Land Capability Classes  (the broadest groups, are designated by the numbers 1 through 8. The numbers indicate progressively greater limitations and narrower choices for practical use)  </vt:lpstr>
      <vt:lpstr>Slide 18</vt:lpstr>
      <vt:lpstr> Land Capability Classes  (the broadest groups, are designated by the numbers 1 through 8. The numbers indicate progressively greater limitations and narrower choices for practical use).  </vt:lpstr>
      <vt:lpstr> Land Capability Classes  (the broadest groups, are designated by the numbers 1 through 8. The numbers indicate progressively greater limitations and narrower choices for practical use).  </vt:lpstr>
      <vt:lpstr> Land Capability Classes  (the broadest groups, are designated by the numbers 1 through 8. The numbers indicate progressively greater limitations and narrower choices for practical use).  </vt:lpstr>
      <vt:lpstr>Land Capability Classes, Ctd.</vt:lpstr>
      <vt:lpstr>Land Capability Classes, Ctd.</vt:lpstr>
      <vt:lpstr>Land Capability Classification, Ctd.</vt:lpstr>
      <vt:lpstr>Recent SLM Efforts</vt:lpstr>
      <vt:lpstr>Slide 26</vt:lpstr>
      <vt:lpstr>Federal Rural Land Administration and Land Use Proclamation (2005)</vt:lpstr>
      <vt:lpstr>Federal Rural Land Administration and Land Use Proclamation (2005)</vt:lpstr>
      <vt:lpstr>Federal Rural Land Administration and Land Use Proclamation (2005), Ctd.</vt:lpstr>
      <vt:lpstr>Community Based Participatory Watershed Development (CBPWD)</vt:lpstr>
      <vt:lpstr>Community Based Participatory Watershed Development (CBPWD)</vt:lpstr>
      <vt:lpstr>Community Based Participatory Watershed Development (CBPWD), ctd.</vt:lpstr>
      <vt:lpstr>Slide 33</vt:lpstr>
      <vt:lpstr>Slide 34</vt:lpstr>
      <vt:lpstr>Slide 35</vt:lpstr>
      <vt:lpstr>Slide 36</vt:lpstr>
      <vt:lpstr>Classification of barriers</vt:lpstr>
      <vt:lpstr>Slide 38</vt:lpstr>
      <vt:lpstr>Indirect barriers</vt:lpstr>
      <vt:lpstr>Opportunities for SFM</vt:lpstr>
      <vt:lpstr>Grazing Management Principles for Rangelands</vt:lpstr>
      <vt:lpstr>Slide 42</vt:lpstr>
      <vt:lpstr>Grazing Intensity</vt:lpstr>
      <vt:lpstr>Monitoring Range Utilization</vt:lpstr>
      <vt:lpstr>Monitoring Range Utilization</vt:lpstr>
      <vt:lpstr>Season of Use</vt:lpstr>
      <vt:lpstr>Timing of Grazing</vt:lpstr>
      <vt:lpstr>  Area Selection</vt:lpstr>
      <vt:lpstr>Vegetation Type</vt:lpstr>
      <vt:lpstr>Improving Livestock Distribution</vt:lpstr>
      <vt:lpstr>Improving Livestock Distribution</vt:lpstr>
      <vt:lpstr> Livestock Distribution</vt:lpstr>
      <vt:lpstr>Choice of Kind &amp; Class of Animals</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Resources Management and Policy</dc:title>
  <dc:creator>Guest</dc:creator>
  <cp:lastModifiedBy>ismail - [2010]</cp:lastModifiedBy>
  <cp:revision>260</cp:revision>
  <dcterms:created xsi:type="dcterms:W3CDTF">2011-01-28T17:54:18Z</dcterms:created>
  <dcterms:modified xsi:type="dcterms:W3CDTF">2019-12-29T05:29:11Z</dcterms:modified>
</cp:coreProperties>
</file>