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302" r:id="rId2"/>
    <p:sldId id="301" r:id="rId3"/>
    <p:sldId id="304" r:id="rId4"/>
    <p:sldId id="305" r:id="rId5"/>
    <p:sldId id="306" r:id="rId6"/>
    <p:sldId id="260" r:id="rId7"/>
    <p:sldId id="261" r:id="rId8"/>
    <p:sldId id="262" r:id="rId9"/>
    <p:sldId id="263" r:id="rId10"/>
    <p:sldId id="307" r:id="rId11"/>
    <p:sldId id="360" r:id="rId12"/>
    <p:sldId id="265" r:id="rId13"/>
    <p:sldId id="393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310" r:id="rId29"/>
    <p:sldId id="282" r:id="rId30"/>
    <p:sldId id="283" r:id="rId31"/>
    <p:sldId id="284" r:id="rId32"/>
    <p:sldId id="285" r:id="rId33"/>
    <p:sldId id="286" r:id="rId34"/>
    <p:sldId id="288" r:id="rId35"/>
    <p:sldId id="289" r:id="rId36"/>
    <p:sldId id="311" r:id="rId37"/>
    <p:sldId id="312" r:id="rId38"/>
    <p:sldId id="313" r:id="rId39"/>
    <p:sldId id="314" r:id="rId40"/>
    <p:sldId id="315" r:id="rId41"/>
    <p:sldId id="316" r:id="rId42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FF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36133-3AB9-485E-AF02-25CA19A17555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664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4C787-4C2E-4A97-B789-B7B142A775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1756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7B0F5-4B34-4843-9743-83D5C8EF3342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29940"/>
            <a:ext cx="7388860" cy="3154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DA555-5673-454F-893F-6E8309361A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5963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B62BE-E032-431B-90F1-A95CC652834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DA555-5673-454F-893F-6E8309361A1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9E4C37-1D6B-41CE-8C3E-04B591B16794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0C17CC-2201-456B-8961-3D07BD505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What is ecolog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0"/>
            <a:ext cx="8839200" cy="6858000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2438400" cy="18288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en-U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1524000"/>
          </a:xfrm>
        </p:spPr>
        <p:txBody>
          <a:bodyPr/>
          <a:lstStyle/>
          <a:p>
            <a:r>
              <a:rPr lang="en-US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FACTORS </a:t>
            </a:r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3349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6477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Climatic factors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summation of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weather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conditions over a long period of time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Four major abiotic components make up climate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are: -Temperature</a:t>
            </a:r>
          </a:p>
          <a:p>
            <a:pPr lvl="1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Sunlight</a:t>
            </a:r>
          </a:p>
          <a:p>
            <a:pPr lvl="1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Precipitation, Water, gases and </a:t>
            </a:r>
          </a:p>
          <a:p>
            <a:pPr lvl="1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Wind</a:t>
            </a:r>
          </a:p>
          <a:p>
            <a:pPr>
              <a:buNone/>
            </a:pPr>
            <a:endParaRPr lang="en-US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638800"/>
            <a:ext cx="8610600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Discuss how these Climate factors affect the life of organisms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4343400"/>
            <a:ext cx="8610600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intensity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these components negatively affect organisms in their environment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487362"/>
          </a:xfrm>
        </p:spPr>
        <p:txBody>
          <a:bodyPr>
            <a:noAutofit/>
          </a:bodyPr>
          <a:lstStyle/>
          <a:p>
            <a:pPr algn="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Con't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81000"/>
            <a:ext cx="8839200" cy="6324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A.  Temperature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Temperature exerts a profound </a:t>
            </a: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influence on the physiological activities of organisms (</a:t>
            </a:r>
            <a:r>
              <a:rPr lang="en-US" sz="2400" dirty="0">
                <a:solidFill>
                  <a:srgbClr val="C00000"/>
                </a:solidFill>
                <a:cs typeface="Times New Roman" panose="02020603050405020304" pitchFamily="18" charset="0"/>
              </a:rPr>
              <a:t>directly or indirectly</a:t>
            </a: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)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There are </a:t>
            </a:r>
            <a:r>
              <a:rPr lang="en-US" sz="2400" dirty="0">
                <a:solidFill>
                  <a:srgbClr val="FF0066"/>
                </a:solidFill>
                <a:cs typeface="Times New Roman" panose="02020603050405020304" pitchFamily="18" charset="0"/>
              </a:rPr>
              <a:t>maximum and minimum </a:t>
            </a:r>
            <a:r>
              <a:rPr lang="en-US" sz="2400" dirty="0">
                <a:cs typeface="Times New Roman" panose="02020603050405020304" pitchFamily="18" charset="0"/>
              </a:rPr>
              <a:t>temperature limits which the organism can tolerate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Temperature affects animal performance, microbial activities &amp; photosynthesis in plants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Temperature extremes affect the effect of enzymes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Photosynthesis </a:t>
            </a:r>
            <a:r>
              <a:rPr lang="en-US" sz="2400" dirty="0">
                <a:cs typeface="Times New Roman" panose="02020603050405020304" pitchFamily="18" charset="0"/>
              </a:rPr>
              <a:t>is one of the most fundamental characteristics of plants i.e. conversion of light energy into chemical energy of organic molecules.</a:t>
            </a:r>
            <a:r>
              <a:rPr lang="en-US" sz="2400" dirty="0">
                <a:noFill/>
                <a:cs typeface="Times New Roman" panose="02020603050405020304" pitchFamily="18" charset="0"/>
              </a:rPr>
              <a:t>s</a:t>
            </a:r>
            <a:endParaRPr lang="en-US" sz="2400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58762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Con't…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400800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Photosynthesis is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the basis for the life of plants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(their growth, reproduction) and it is also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the ultimate source of energy for most heterotrophic organisms</a:t>
            </a:r>
            <a:endParaRPr lang="en-US" sz="24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Extreme temperatures generally reduce the rate of photosynthesis by plants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endParaRPr lang="en-US" sz="24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124200"/>
            <a:ext cx="6019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28600" y="3429000"/>
            <a:ext cx="2667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err="1">
                <a:cs typeface="Times New Roman" panose="02020603050405020304" pitchFamily="18" charset="0"/>
              </a:rPr>
              <a:t>Pleurozium</a:t>
            </a:r>
            <a:r>
              <a:rPr lang="en-US" sz="2800" i="1" dirty="0"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cs typeface="Times New Roman" panose="02020603050405020304" pitchFamily="18" charset="0"/>
              </a:rPr>
              <a:t>schreberi</a:t>
            </a:r>
            <a:r>
              <a:rPr lang="en-US" sz="2800" i="1" dirty="0">
                <a:cs typeface="Times New Roman" panose="02020603050405020304" pitchFamily="18" charset="0"/>
              </a:rPr>
              <a:t> and a desert shrub, </a:t>
            </a:r>
            <a:r>
              <a:rPr lang="en-US" sz="2800" i="1" dirty="0" err="1">
                <a:cs typeface="Times New Roman" panose="02020603050405020304" pitchFamily="18" charset="0"/>
              </a:rPr>
              <a:t>Atriplex</a:t>
            </a:r>
            <a:r>
              <a:rPr lang="en-US" sz="2800" i="1" dirty="0"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cs typeface="Times New Roman" panose="02020603050405020304" pitchFamily="18" charset="0"/>
              </a:rPr>
              <a:t>lentiformis</a:t>
            </a:r>
            <a:endParaRPr lang="en-US" sz="2800" dirty="0"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59436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805" indent="-344805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This shows that two different plants have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different optimal temperature for their effective photosynthesis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dirty="0">
                <a:latin typeface="+mn-lt"/>
              </a:rPr>
              <a:t>Con’t…</a:t>
            </a:r>
            <a:r>
              <a:rPr lang="en-US" dirty="0"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533400"/>
            <a:ext cx="8839200" cy="617220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latin typeface="Rockwell" panose="02060603020205020403" pitchFamily="18" charset="0"/>
              </a:rPr>
              <a:t>This range of temperatures is therefore; called the </a:t>
            </a:r>
            <a:r>
              <a:rPr lang="en-US" sz="2400" b="1" dirty="0" err="1">
                <a:solidFill>
                  <a:srgbClr val="FF0066"/>
                </a:solidFill>
                <a:latin typeface="Rockwell" panose="02060603020205020403" pitchFamily="18" charset="0"/>
              </a:rPr>
              <a:t>biokinetic</a:t>
            </a:r>
            <a:r>
              <a:rPr lang="en-US" sz="2400" b="1" dirty="0">
                <a:solidFill>
                  <a:srgbClr val="FF0066"/>
                </a:solidFill>
                <a:latin typeface="Rockwell" panose="02060603020205020403" pitchFamily="18" charset="0"/>
              </a:rPr>
              <a:t> zone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latin typeface="Rockwell" panose="02060603020205020403" pitchFamily="18" charset="0"/>
              </a:rPr>
              <a:t>Based on temperature tolerance, animals are classified as </a:t>
            </a: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</a:rPr>
              <a:t>eurythermal</a:t>
            </a:r>
            <a:r>
              <a:rPr lang="en-US" sz="2400" dirty="0">
                <a:latin typeface="Rockwell" panose="02060603020205020403" pitchFamily="18" charset="0"/>
              </a:rPr>
              <a:t> (wide temperature tolerance) or </a:t>
            </a: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</a:rPr>
              <a:t>stenothermal</a:t>
            </a:r>
            <a:r>
              <a:rPr lang="en-US" sz="2400" dirty="0">
                <a:latin typeface="Rockwell" panose="02060603020205020403" pitchFamily="18" charset="0"/>
              </a:rPr>
              <a:t> (narrow temperature tolerance)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latin typeface="Rockwell" panose="02060603020205020403" pitchFamily="18" charset="0"/>
              </a:rPr>
              <a:t>The distribution of plants and animals is greatly influenced by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extremes in </a:t>
            </a:r>
            <a:r>
              <a:rPr lang="en-US" sz="2400" dirty="0" smtClean="0">
                <a:solidFill>
                  <a:srgbClr val="FF0066"/>
                </a:solidFill>
                <a:latin typeface="Rockwell" panose="02060603020205020403" pitchFamily="18" charset="0"/>
              </a:rPr>
              <a:t>temperature.</a:t>
            </a:r>
            <a:endParaRPr lang="en-US" sz="2400" dirty="0">
              <a:solidFill>
                <a:srgbClr val="FF0066"/>
              </a:solidFill>
              <a:latin typeface="Rockwell" panose="02060603020205020403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+mn-lt"/>
              </a:rPr>
              <a:t>Con’t…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324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>
                <a:latin typeface="Rockwell" panose="02060603020205020403" pitchFamily="18" charset="0"/>
              </a:rPr>
              <a:t>b. Sunlight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Light is another abiotic environment that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affects living things directly </a:t>
            </a:r>
            <a:r>
              <a:rPr lang="en-US" sz="2400" dirty="0">
                <a:latin typeface="Rockwell" panose="02060603020205020403" pitchFamily="18" charset="0"/>
              </a:rPr>
              <a:t>or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indirectly</a:t>
            </a:r>
            <a:endParaRPr lang="en-US" sz="2400" dirty="0">
              <a:latin typeface="Rockwell" panose="02060603020205020403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It is the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ultimate source of energy </a:t>
            </a:r>
            <a:r>
              <a:rPr lang="en-US" sz="2400" dirty="0">
                <a:latin typeface="Rockwell" panose="02060603020205020403" pitchFamily="18" charset="0"/>
              </a:rPr>
              <a:t>for the biological world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Without sunlight all life  on earth </a:t>
            </a:r>
            <a:r>
              <a:rPr lang="en-US" sz="2400" dirty="0">
                <a:latin typeface="Rockwell" panose="02060603020205020403" pitchFamily="18" charset="0"/>
                <a:sym typeface="+mn-ea"/>
              </a:rPr>
              <a:t>cannot live</a:t>
            </a:r>
            <a:r>
              <a:rPr lang="en-US" sz="2400" dirty="0">
                <a:latin typeface="Rockwell" panose="02060603020205020403" pitchFamily="18" charset="0"/>
              </a:rPr>
              <a:t> excluding some microorganisms which are </a:t>
            </a:r>
            <a:r>
              <a:rPr lang="en-US" sz="2400" dirty="0">
                <a:solidFill>
                  <a:srgbClr val="FF0000"/>
                </a:solidFill>
                <a:latin typeface="Rockwell" panose="02060603020205020403" pitchFamily="18" charset="0"/>
              </a:rPr>
              <a:t>chemosynthetic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Light induce greater elongation &amp; other development of plant tissue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Rockwell" panose="02060603020205020403" pitchFamily="18" charset="0"/>
              </a:rPr>
              <a:t>Duration, quality &amp; intensity </a:t>
            </a:r>
            <a:r>
              <a:rPr lang="en-US" sz="2400" dirty="0">
                <a:latin typeface="Rockwell" panose="02060603020205020403" pitchFamily="18" charset="0"/>
              </a:rPr>
              <a:t>of light exposure also affects plant growth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The </a:t>
            </a:r>
            <a:r>
              <a:rPr lang="en-US" b="1" dirty="0">
                <a:solidFill>
                  <a:srgbClr val="FF0066"/>
                </a:solidFill>
              </a:rPr>
              <a:t>photoperiod</a:t>
            </a:r>
            <a:r>
              <a:rPr lang="en-US" dirty="0"/>
              <a:t> which is the difference in the relative duration of day light &amp; darkness, influences stem elongation, flowering, fruit grow</a:t>
            </a:r>
            <a:r>
              <a:rPr lang="en-US" dirty="0">
                <a:solidFill>
                  <a:srgbClr val="0000FF"/>
                </a:solidFill>
              </a:rPr>
              <a:t>th </a:t>
            </a:r>
            <a:r>
              <a:rPr lang="en-US" dirty="0"/>
              <a:t>&amp; other </a:t>
            </a:r>
            <a:r>
              <a:rPr lang="en-US" dirty="0">
                <a:solidFill>
                  <a:srgbClr val="0000FF"/>
                </a:solidFill>
              </a:rPr>
              <a:t>physiological processes </a:t>
            </a:r>
            <a:r>
              <a:rPr lang="en-US" dirty="0"/>
              <a:t>in plants and animals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772400" cy="411162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839200" cy="6477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Rockwell" panose="02060603020205020403" pitchFamily="18" charset="0"/>
              </a:rPr>
              <a:t>Depending up on </a:t>
            </a:r>
            <a:r>
              <a:rPr lang="en-US" sz="2000" dirty="0">
                <a:solidFill>
                  <a:srgbClr val="0000FF"/>
                </a:solidFill>
                <a:latin typeface="Rockwell" panose="02060603020205020403" pitchFamily="18" charset="0"/>
              </a:rPr>
              <a:t>the day length </a:t>
            </a:r>
            <a:r>
              <a:rPr lang="en-US" sz="2000" dirty="0">
                <a:latin typeface="Rockwell" panose="02060603020205020403" pitchFamily="18" charset="0"/>
              </a:rPr>
              <a:t>required for the induction of flowering, plants are </a:t>
            </a:r>
            <a:r>
              <a:rPr lang="en-US" sz="2000" dirty="0">
                <a:solidFill>
                  <a:srgbClr val="FF0066"/>
                </a:solidFill>
                <a:latin typeface="Rockwell" panose="02060603020205020403" pitchFamily="18" charset="0"/>
              </a:rPr>
              <a:t>divided into </a:t>
            </a:r>
            <a:r>
              <a:rPr lang="en-US" sz="2000" dirty="0">
                <a:latin typeface="Rockwell" panose="02060603020205020403" pitchFamily="18" charset="0"/>
              </a:rPr>
              <a:t>three groups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0000FF"/>
                </a:solidFill>
              </a:rPr>
              <a:t>1.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  <a:latin typeface="Rockwell" panose="02060603020205020403" pitchFamily="18" charset="0"/>
              </a:rPr>
              <a:t>Short day plants</a:t>
            </a:r>
            <a:r>
              <a:rPr lang="en-US" sz="2000" dirty="0">
                <a:latin typeface="Rockwell" panose="02060603020205020403" pitchFamily="18" charset="0"/>
              </a:rPr>
              <a:t>:-A plant that requires a long period of darkness, is termed a "short day" (long night) plants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/>
              <a:t>Short-day plants form flowers only when day length is less than about 12 hours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 smtClean="0"/>
              <a:t>Examples </a:t>
            </a:r>
            <a:r>
              <a:rPr lang="en-US" sz="2000" dirty="0"/>
              <a:t>are Nicotiana, Chrysanthemum and Xanthium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0000FF"/>
                </a:solidFill>
              </a:rPr>
              <a:t>2. Long day plants</a:t>
            </a:r>
            <a:r>
              <a:rPr lang="en-US" sz="2000" dirty="0"/>
              <a:t>:-These bloom only when they receive more than 12 hours of light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/>
              <a:t> Many of our summer blooming flowers and garden vegetables are long day plants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/>
              <a:t> Example:  Spinach, wheat, barley, clover and radish are examples of long day plants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0000FF"/>
                </a:solidFill>
              </a:rPr>
              <a:t>3.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  <a:latin typeface="Rockwell" panose="02060603020205020403" pitchFamily="18" charset="0"/>
              </a:rPr>
              <a:t>Day-neutral plants</a:t>
            </a:r>
            <a:r>
              <a:rPr lang="en-US" sz="2000" dirty="0">
                <a:latin typeface="Rockwell" panose="02060603020205020403" pitchFamily="18" charset="0"/>
              </a:rPr>
              <a:t>:-These are </a:t>
            </a:r>
            <a:r>
              <a:rPr lang="en-US" sz="2000" dirty="0">
                <a:solidFill>
                  <a:srgbClr val="FF0066"/>
                </a:solidFill>
                <a:latin typeface="Rockwell" panose="02060603020205020403" pitchFamily="18" charset="0"/>
              </a:rPr>
              <a:t>not sensitive to day-length </a:t>
            </a:r>
            <a:r>
              <a:rPr lang="en-US" sz="2000" dirty="0">
                <a:latin typeface="Rockwell" panose="02060603020205020403" pitchFamily="18" charset="0"/>
              </a:rPr>
              <a:t>and </a:t>
            </a:r>
            <a:r>
              <a:rPr lang="en-US" sz="2000" dirty="0">
                <a:solidFill>
                  <a:srgbClr val="FF0066"/>
                </a:solidFill>
                <a:latin typeface="Rockwell" panose="02060603020205020403" pitchFamily="18" charset="0"/>
              </a:rPr>
              <a:t>bloom regardless </a:t>
            </a:r>
            <a:r>
              <a:rPr lang="en-US" sz="2000" dirty="0">
                <a:latin typeface="Rockwell" panose="02060603020205020403" pitchFamily="18" charset="0"/>
              </a:rPr>
              <a:t>of the photoperiod. Example Tomato, maize, sunflower, pea  plant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7724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dirty="0"/>
              <a:t>Con’t…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400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Intense light promote a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high rate of transpiration </a:t>
            </a:r>
            <a:r>
              <a:rPr lang="en-US" sz="2400" dirty="0">
                <a:latin typeface="Rockwell" panose="02060603020205020403" pitchFamily="18" charset="0"/>
              </a:rPr>
              <a:t>and may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cause dehydration of protoplasm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The length of light period (duration)  also affects the structure of vegetative organs, growth, germination, pigmentation, nutrition requirement &amp; even susceptibility to parasites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Light period also affects animals</a:t>
            </a:r>
          </a:p>
          <a:p>
            <a:pPr marL="793750" indent="-284480"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breed during the winter whereas others are summer breeders</a:t>
            </a:r>
          </a:p>
          <a:p>
            <a:pPr marL="793750" indent="-284480"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developmental process in many fish and in silk worms</a:t>
            </a:r>
          </a:p>
          <a:p>
            <a:pPr marL="793750" indent="-284480"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locomotion in some aquatic organisms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>
                <a:latin typeface="Rockwell" panose="02060603020205020403" pitchFamily="18" charset="0"/>
              </a:rPr>
              <a:t>Quality of light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latin typeface="Rockwell" panose="02060603020205020403" pitchFamily="18" charset="0"/>
              </a:rPr>
              <a:t>The light coming from the sun is a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mixture of different colors </a:t>
            </a:r>
            <a:r>
              <a:rPr lang="en-US" sz="2400" dirty="0">
                <a:latin typeface="Rockwell" panose="02060603020205020403" pitchFamily="18" charset="0"/>
              </a:rPr>
              <a:t>or colors of different wave lengths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latin typeface="Rockwell" panose="02060603020205020403" pitchFamily="18" charset="0"/>
              </a:rPr>
              <a:t>Of these colors plants absorb blue &amp; red portion of the light for photosynthesis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latin typeface="Rockwell" panose="02060603020205020403" pitchFamily="18" charset="0"/>
              </a:rPr>
              <a:t>In aquatic ecosystem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the quality of light is one of the limiting factors </a:t>
            </a:r>
            <a:r>
              <a:rPr lang="en-US" sz="2400" dirty="0">
                <a:latin typeface="Rockwell" panose="02060603020205020403" pitchFamily="18" charset="0"/>
              </a:rPr>
              <a:t>for photosynthesis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772400" cy="487362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400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200" b="1" dirty="0">
                <a:latin typeface="Rockwell" panose="02060603020205020403" pitchFamily="18" charset="0"/>
              </a:rPr>
              <a:t>Light intensity</a:t>
            </a:r>
          </a:p>
          <a:p>
            <a:pPr algn="just">
              <a:lnSpc>
                <a:spcPct val="150000"/>
              </a:lnSpc>
            </a:pPr>
            <a:r>
              <a:rPr lang="en-US" sz="2200" dirty="0">
                <a:latin typeface="Rockwell" panose="02060603020205020403" pitchFamily="18" charset="0"/>
              </a:rPr>
              <a:t>The intensity of light that reaches the earth surface varies according to </a:t>
            </a:r>
            <a:r>
              <a:rPr lang="en-US" sz="2200" dirty="0">
                <a:solidFill>
                  <a:srgbClr val="0000FF"/>
                </a:solidFill>
                <a:latin typeface="Rockwell" panose="02060603020205020403" pitchFamily="18" charset="0"/>
              </a:rPr>
              <a:t>the latitude and season of the year</a:t>
            </a:r>
          </a:p>
          <a:p>
            <a:pPr algn="just">
              <a:lnSpc>
                <a:spcPct val="150000"/>
              </a:lnSpc>
            </a:pPr>
            <a:r>
              <a:rPr lang="en-US" sz="2200" dirty="0">
                <a:latin typeface="Rockwell" panose="02060603020205020403" pitchFamily="18" charset="0"/>
              </a:rPr>
              <a:t>The source of light also </a:t>
            </a:r>
            <a:r>
              <a:rPr lang="en-US" sz="2200" dirty="0">
                <a:solidFill>
                  <a:srgbClr val="FF0066"/>
                </a:solidFill>
                <a:latin typeface="Rockwell" panose="02060603020205020403" pitchFamily="18" charset="0"/>
              </a:rPr>
              <a:t>affects the growth &amp; movement of organisms </a:t>
            </a:r>
            <a:r>
              <a:rPr lang="en-US" sz="2200" dirty="0">
                <a:latin typeface="Rockwell" panose="02060603020205020403" pitchFamily="18" charset="0"/>
              </a:rPr>
              <a:t>in a given ecosystem</a:t>
            </a:r>
          </a:p>
          <a:p>
            <a:pPr algn="just">
              <a:lnSpc>
                <a:spcPct val="150000"/>
              </a:lnSpc>
            </a:pPr>
            <a:r>
              <a:rPr lang="en-US" sz="2200" dirty="0">
                <a:latin typeface="Rockwell" panose="02060603020205020403" pitchFamily="18" charset="0"/>
              </a:rPr>
              <a:t>The followings are the responses of plants to light source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b="1" dirty="0">
                <a:latin typeface="Rockwell" panose="02060603020205020403" pitchFamily="18" charset="0"/>
              </a:rPr>
              <a:t>Phototropism</a:t>
            </a:r>
          </a:p>
          <a:p>
            <a:pPr algn="just">
              <a:lnSpc>
                <a:spcPct val="150000"/>
              </a:lnSpc>
            </a:pPr>
            <a:r>
              <a:rPr lang="en-US" sz="2200" b="1" dirty="0">
                <a:solidFill>
                  <a:srgbClr val="0000FF"/>
                </a:solidFill>
                <a:latin typeface="Rockwell" panose="02060603020205020403" pitchFamily="18" charset="0"/>
              </a:rPr>
              <a:t>Phototropism</a:t>
            </a:r>
            <a:r>
              <a:rPr lang="en-US" sz="2200" dirty="0">
                <a:latin typeface="Rockwell" panose="02060603020205020403" pitchFamily="18" charset="0"/>
              </a:rPr>
              <a:t> is the </a:t>
            </a:r>
            <a:r>
              <a:rPr lang="en-US" sz="2200" dirty="0">
                <a:solidFill>
                  <a:srgbClr val="FF0066"/>
                </a:solidFill>
                <a:latin typeface="Rockwell" panose="02060603020205020403" pitchFamily="18" charset="0"/>
              </a:rPr>
              <a:t>directional growth of plants in response to light </a:t>
            </a:r>
            <a:r>
              <a:rPr lang="en-US" sz="2200" dirty="0">
                <a:latin typeface="Rockwell" panose="02060603020205020403" pitchFamily="18" charset="0"/>
              </a:rPr>
              <a:t>where </a:t>
            </a:r>
            <a:r>
              <a:rPr lang="en-US" sz="2200" dirty="0">
                <a:solidFill>
                  <a:srgbClr val="0000FF"/>
                </a:solidFill>
                <a:latin typeface="Rockwell" panose="02060603020205020403" pitchFamily="18" charset="0"/>
              </a:rPr>
              <a:t>the direction of the stimulus determines the direction of growth</a:t>
            </a:r>
            <a:r>
              <a:rPr lang="en-US" sz="2200" dirty="0">
                <a:latin typeface="Rockwell" panose="02060603020205020403" pitchFamily="18" charset="0"/>
              </a:rPr>
              <a:t>; stems demonstrate </a:t>
            </a:r>
            <a:r>
              <a:rPr lang="en-US" sz="2200" b="1" dirty="0">
                <a:solidFill>
                  <a:srgbClr val="FF0066"/>
                </a:solidFill>
                <a:latin typeface="Rockwell" panose="02060603020205020403" pitchFamily="18" charset="0"/>
              </a:rPr>
              <a:t>positive phototropism </a:t>
            </a:r>
            <a:r>
              <a:rPr lang="en-US" sz="2200" dirty="0">
                <a:latin typeface="Rockwell" panose="02060603020205020403" pitchFamily="18" charset="0"/>
              </a:rPr>
              <a:t>i.e. they grow towards the light source while roots are </a:t>
            </a:r>
            <a:r>
              <a:rPr lang="en-US" sz="2200" b="1" dirty="0">
                <a:solidFill>
                  <a:srgbClr val="0000FF"/>
                </a:solidFill>
                <a:latin typeface="Rockwell" panose="02060603020205020403" pitchFamily="18" charset="0"/>
              </a:rPr>
              <a:t>negative phototropic </a:t>
            </a:r>
            <a:r>
              <a:rPr lang="en-US" sz="2200" dirty="0">
                <a:latin typeface="Rockwell" panose="02060603020205020403" pitchFamily="18" charset="0"/>
              </a:rPr>
              <a:t>(grows away from the direction of light source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839200" cy="6553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/>
              <a:t>Phototaxis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FF0066"/>
                </a:solidFill>
              </a:rPr>
              <a:t>Phototaxis</a:t>
            </a:r>
            <a:r>
              <a:rPr lang="en-US" sz="2400" dirty="0"/>
              <a:t> is the movement of the whole organism in response to a unilateral light source, where the stimulus determines the direction of movement (</a:t>
            </a:r>
            <a:r>
              <a:rPr lang="en-US" sz="2400" dirty="0">
                <a:sym typeface="+mn-ea"/>
              </a:rPr>
              <a:t>toward or </a:t>
            </a:r>
            <a:r>
              <a:rPr lang="en-US" sz="2400" dirty="0"/>
              <a:t>away from stimulus of light).</a:t>
            </a:r>
          </a:p>
          <a:p>
            <a:pPr>
              <a:buNone/>
            </a:pPr>
            <a:r>
              <a:rPr lang="en-US" sz="2800" b="1" dirty="0"/>
              <a:t>Photokinesis</a:t>
            </a:r>
          </a:p>
          <a:p>
            <a:pPr algn="just">
              <a:lnSpc>
                <a:spcPct val="150000"/>
              </a:lnSpc>
            </a:pPr>
            <a:r>
              <a:rPr lang="en-US" sz="2400" dirty="0" err="1"/>
              <a:t>Photokinesis</a:t>
            </a:r>
            <a:r>
              <a:rPr lang="en-US" sz="2400" dirty="0"/>
              <a:t> is the variation in intensity of locomotory activity of animals which is dependent on the intensity of light stimulation, and not the direction</a:t>
            </a:r>
            <a:endParaRPr lang="en-US" sz="2400" b="1" dirty="0"/>
          </a:p>
          <a:p>
            <a:pPr>
              <a:buNone/>
            </a:pPr>
            <a:r>
              <a:rPr lang="en-US" sz="2800" b="1" dirty="0"/>
              <a:t>Photonasty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FF0066"/>
                </a:solidFill>
              </a:rPr>
              <a:t>Photonasty</a:t>
            </a:r>
            <a:r>
              <a:rPr lang="en-US" sz="2400" dirty="0"/>
              <a:t> is the movement of parts of a plant in response to a light source, but the direction of the stimulus does not determine the direction of the movement of the plant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4478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r>
              <a:rPr lang="en-US" sz="32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r>
              <a:rPr lang="en-US" sz="32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r>
              <a:rPr lang="en-US" sz="32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r>
              <a:rPr lang="en-US" sz="32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r>
              <a:rPr lang="en-US" sz="32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2800" b="1" spc="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Objectives </a:t>
            </a:r>
            <a:r>
              <a:rPr lang="en-US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685800"/>
            <a:ext cx="87630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>
                <a:latin typeface="Rockwell" panose="02060603020205020403" pitchFamily="18" charset="0"/>
              </a:rPr>
              <a:t>At the end of this unit you will be able to: </a:t>
            </a:r>
            <a:endParaRPr lang="en-US" dirty="0">
              <a:latin typeface="Rockwell" panose="02060603020205020403" pitchFamily="18" charset="0"/>
            </a:endParaRPr>
          </a:p>
          <a:p>
            <a:pPr marL="855980" indent="-339725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F"/>
            </a:pPr>
            <a:r>
              <a:rPr lang="en-US" sz="2400" dirty="0">
                <a:latin typeface="Rockwell" panose="02060603020205020403" pitchFamily="18" charset="0"/>
              </a:rPr>
              <a:t>Define the abiotic and biotic components of the environment </a:t>
            </a:r>
          </a:p>
          <a:p>
            <a:pPr marL="855980" indent="-339725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F"/>
            </a:pPr>
            <a:r>
              <a:rPr lang="en-US" sz="2400" dirty="0">
                <a:latin typeface="Rockwell" panose="02060603020205020403" pitchFamily="18" charset="0"/>
              </a:rPr>
              <a:t>List some of the abiotic and biotic components </a:t>
            </a:r>
          </a:p>
          <a:p>
            <a:pPr marL="855980" lvl="0" indent="-339725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F"/>
            </a:pPr>
            <a:r>
              <a:rPr lang="en-US" sz="2400" dirty="0">
                <a:latin typeface="Rockwell" panose="02060603020205020403" pitchFamily="18" charset="0"/>
              </a:rPr>
              <a:t>Explain how the abiotic and biotic components affect organisms </a:t>
            </a:r>
          </a:p>
          <a:p>
            <a:pPr marL="855980" lvl="0" indent="-339725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F"/>
            </a:pPr>
            <a:r>
              <a:rPr lang="en-US" sz="2400" dirty="0">
                <a:latin typeface="Rockwell" panose="02060603020205020403" pitchFamily="18" charset="0"/>
              </a:rPr>
              <a:t> Differentiate density dependent &amp; density independent factors </a:t>
            </a:r>
          </a:p>
          <a:p>
            <a:pPr marL="855980" lvl="0" indent="-339725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F"/>
            </a:pPr>
            <a:r>
              <a:rPr lang="en-US" sz="2400" dirty="0">
                <a:latin typeface="Rockwell" panose="02060603020205020403" pitchFamily="18" charset="0"/>
              </a:rPr>
              <a:t> Explain the rol of periodicity in environmental phenomena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dirty="0"/>
              <a:t>Con’t…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839200" cy="6477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000" b="1" dirty="0"/>
              <a:t>c. Water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Plants and animals are distributed from the entirely aquatic environments to the dry deserts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Animals in aquatic environment have the problem of regulating the water balance of their body while terrestrial animals face the problem of desiccation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Plants can be </a:t>
            </a:r>
            <a:r>
              <a:rPr lang="en-US" dirty="0">
                <a:solidFill>
                  <a:srgbClr val="0000FF"/>
                </a:solidFill>
              </a:rPr>
              <a:t>classified into 3 groups </a:t>
            </a:r>
            <a:r>
              <a:rPr lang="en-US" dirty="0"/>
              <a:t>based on their water requirements.</a:t>
            </a:r>
          </a:p>
          <a:p>
            <a:pPr marL="793750" indent="-284480" algn="just">
              <a:lnSpc>
                <a:spcPct val="150000"/>
              </a:lnSpc>
            </a:pPr>
            <a:r>
              <a:rPr lang="en-US" b="1" dirty="0">
                <a:solidFill>
                  <a:srgbClr val="FF0066"/>
                </a:solidFill>
              </a:rPr>
              <a:t>Hydrophytes</a:t>
            </a:r>
            <a:r>
              <a:rPr lang="en-US" dirty="0"/>
              <a:t> are those plants which grow in water and water logged areas</a:t>
            </a:r>
          </a:p>
          <a:p>
            <a:pPr marL="793750" indent="-284480" algn="just">
              <a:lnSpc>
                <a:spcPct val="150000"/>
              </a:lnSpc>
            </a:pPr>
            <a:r>
              <a:rPr lang="en-US" b="1" dirty="0">
                <a:solidFill>
                  <a:srgbClr val="FF0066"/>
                </a:solidFill>
              </a:rPr>
              <a:t>Mesophytes </a:t>
            </a:r>
            <a:r>
              <a:rPr lang="en-US" dirty="0"/>
              <a:t>grow in areas with moderate water requirements</a:t>
            </a:r>
          </a:p>
          <a:p>
            <a:pPr marL="793750" indent="-284480" algn="just">
              <a:lnSpc>
                <a:spcPct val="150000"/>
              </a:lnSpc>
            </a:pPr>
            <a:r>
              <a:rPr lang="en-US" b="1" dirty="0">
                <a:solidFill>
                  <a:srgbClr val="FF0066"/>
                </a:solidFill>
              </a:rPr>
              <a:t>Xerophytes</a:t>
            </a:r>
            <a:r>
              <a:rPr lang="en-US" dirty="0"/>
              <a:t> are plants which grows in deserts or dry areas where the water source is a serious problem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609600"/>
            <a:ext cx="8839200" cy="6096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400" b="1" dirty="0"/>
              <a:t>Water requirements of animals</a:t>
            </a:r>
          </a:p>
          <a:p>
            <a:pPr algn="just">
              <a:lnSpc>
                <a:spcPct val="150000"/>
              </a:lnSpc>
            </a:pPr>
            <a:r>
              <a:rPr lang="en-US" sz="3100" dirty="0"/>
              <a:t>Water scarcity also </a:t>
            </a:r>
            <a:r>
              <a:rPr lang="en-US" sz="3100" dirty="0">
                <a:solidFill>
                  <a:srgbClr val="0000FF"/>
                </a:solidFill>
              </a:rPr>
              <a:t>affects terrestrial animals</a:t>
            </a:r>
            <a:r>
              <a:rPr lang="en-US" sz="3100" dirty="0"/>
              <a:t> and </a:t>
            </a:r>
            <a:r>
              <a:rPr lang="en-US" sz="3100" dirty="0">
                <a:solidFill>
                  <a:srgbClr val="0000FF"/>
                </a:solidFill>
              </a:rPr>
              <a:t>the animals are exposed to desiccation</a:t>
            </a:r>
          </a:p>
          <a:p>
            <a:pPr algn="just">
              <a:lnSpc>
                <a:spcPct val="150000"/>
              </a:lnSpc>
            </a:pPr>
            <a:r>
              <a:rPr lang="en-US" sz="3100" dirty="0"/>
              <a:t>To cope up with the water shortage </a:t>
            </a:r>
            <a:r>
              <a:rPr lang="en-US" sz="3100" dirty="0">
                <a:solidFill>
                  <a:srgbClr val="FF0066"/>
                </a:solidFill>
              </a:rPr>
              <a:t>the animals developed just a few interesting adaptations</a:t>
            </a:r>
          </a:p>
          <a:p>
            <a:pPr marL="793750" indent="-328930" algn="just">
              <a:lnSpc>
                <a:spcPct val="150000"/>
              </a:lnSpc>
            </a:pPr>
            <a:r>
              <a:rPr lang="en-US" sz="3100" dirty="0"/>
              <a:t>The </a:t>
            </a:r>
            <a:r>
              <a:rPr lang="en-US" sz="3100" dirty="0">
                <a:solidFill>
                  <a:srgbClr val="0000FF"/>
                </a:solidFill>
              </a:rPr>
              <a:t>body covering </a:t>
            </a:r>
            <a:r>
              <a:rPr lang="en-US" sz="3100" dirty="0"/>
              <a:t>of organisms limits water loss</a:t>
            </a:r>
          </a:p>
          <a:p>
            <a:pPr marL="793750" indent="-328930" algn="just">
              <a:lnSpc>
                <a:spcPct val="150000"/>
              </a:lnSpc>
              <a:buNone/>
            </a:pPr>
            <a:r>
              <a:rPr lang="en-US" sz="3100" dirty="0"/>
              <a:t>       E.g. </a:t>
            </a:r>
            <a:r>
              <a:rPr lang="en-US" sz="3100" dirty="0">
                <a:solidFill>
                  <a:srgbClr val="FF0066"/>
                </a:solidFill>
              </a:rPr>
              <a:t>Chitinous body </a:t>
            </a:r>
            <a:r>
              <a:rPr lang="en-US" sz="3100" dirty="0"/>
              <a:t>covering of insects, </a:t>
            </a:r>
            <a:r>
              <a:rPr lang="en-US" sz="3100" dirty="0">
                <a:solidFill>
                  <a:srgbClr val="FF0066"/>
                </a:solidFill>
              </a:rPr>
              <a:t>the scales</a:t>
            </a:r>
            <a:r>
              <a:rPr lang="en-US" sz="3100" dirty="0"/>
              <a:t> of reptiles, </a:t>
            </a:r>
            <a:r>
              <a:rPr lang="en-US" sz="3100" dirty="0">
                <a:solidFill>
                  <a:srgbClr val="FF0066"/>
                </a:solidFill>
              </a:rPr>
              <a:t>the feathers </a:t>
            </a:r>
            <a:r>
              <a:rPr lang="en-US" sz="3100" dirty="0"/>
              <a:t>of birds and </a:t>
            </a:r>
            <a:r>
              <a:rPr lang="en-US" sz="3100" dirty="0">
                <a:solidFill>
                  <a:srgbClr val="FF0066"/>
                </a:solidFill>
              </a:rPr>
              <a:t>the hair </a:t>
            </a:r>
            <a:r>
              <a:rPr lang="en-US" sz="3100" dirty="0"/>
              <a:t>of mammals</a:t>
            </a:r>
          </a:p>
          <a:p>
            <a:pPr marL="793750" indent="-328930" algn="just">
              <a:lnSpc>
                <a:spcPct val="150000"/>
              </a:lnSpc>
            </a:pPr>
            <a:r>
              <a:rPr lang="en-US" sz="3100" dirty="0"/>
              <a:t>Some mammals </a:t>
            </a:r>
            <a:r>
              <a:rPr lang="en-US" sz="3100" dirty="0">
                <a:solidFill>
                  <a:srgbClr val="0000FF"/>
                </a:solidFill>
              </a:rPr>
              <a:t>have few or no sweat glands </a:t>
            </a:r>
            <a:r>
              <a:rPr lang="en-US" sz="3100" dirty="0"/>
              <a:t>and </a:t>
            </a:r>
            <a:r>
              <a:rPr lang="en-US" sz="3100" dirty="0">
                <a:solidFill>
                  <a:srgbClr val="0000FF"/>
                </a:solidFill>
              </a:rPr>
              <a:t>use other cooling devices</a:t>
            </a:r>
            <a:r>
              <a:rPr lang="en-US" sz="3100" dirty="0"/>
              <a:t>           </a:t>
            </a:r>
          </a:p>
          <a:p>
            <a:pPr marL="793750" indent="-328930" algn="just">
              <a:lnSpc>
                <a:spcPct val="150000"/>
              </a:lnSpc>
            </a:pPr>
            <a:r>
              <a:rPr lang="en-US" sz="3100" dirty="0"/>
              <a:t>   E.g. a camel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latin typeface="+mn-lt"/>
              </a:rPr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400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d. </a:t>
            </a:r>
            <a:r>
              <a:rPr lang="en-US" sz="3000" b="1" dirty="0"/>
              <a:t>Gases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FF0066"/>
                </a:solidFill>
              </a:rPr>
              <a:t>Oxygen, carbon dioxide and nitrogen </a:t>
            </a:r>
            <a:r>
              <a:rPr lang="en-US" dirty="0"/>
              <a:t>are the most important gases used by plants and animals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 All </a:t>
            </a:r>
            <a:r>
              <a:rPr lang="en-US" dirty="0">
                <a:solidFill>
                  <a:srgbClr val="0000FF"/>
                </a:solidFill>
              </a:rPr>
              <a:t>aerobic organisms </a:t>
            </a:r>
            <a:r>
              <a:rPr lang="en-US" dirty="0"/>
              <a:t>use oxygen during respiration to liberate energy from food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FF0066"/>
                </a:solidFill>
              </a:rPr>
              <a:t>Carbon dioxide </a:t>
            </a:r>
            <a:r>
              <a:rPr lang="en-US" dirty="0"/>
              <a:t>is used by green plants during photosynthesis in which plants make their own food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Plants get nitrogen through the action of certain bacteria, algae and the action of lighting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3000" b="1" dirty="0"/>
              <a:t>e. Wind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Winds </a:t>
            </a:r>
            <a:r>
              <a:rPr lang="en-US" dirty="0">
                <a:solidFill>
                  <a:srgbClr val="0000FF"/>
                </a:solidFill>
              </a:rPr>
              <a:t>carry water vapor which may condense </a:t>
            </a:r>
            <a:r>
              <a:rPr lang="en-US" dirty="0"/>
              <a:t>and </a:t>
            </a:r>
            <a:r>
              <a:rPr lang="en-US" dirty="0">
                <a:solidFill>
                  <a:srgbClr val="FF0066"/>
                </a:solidFill>
              </a:rPr>
              <a:t>fall in the form of rain </a:t>
            </a:r>
            <a:r>
              <a:rPr lang="en-US" dirty="0"/>
              <a:t>and </a:t>
            </a:r>
            <a:r>
              <a:rPr lang="en-US" dirty="0">
                <a:solidFill>
                  <a:srgbClr val="FF0066"/>
                </a:solidFill>
              </a:rPr>
              <a:t>snow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685800"/>
            <a:ext cx="8763000" cy="6019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It also play role in </a:t>
            </a:r>
            <a:r>
              <a:rPr lang="en-US" sz="2800" dirty="0">
                <a:solidFill>
                  <a:srgbClr val="FF0066"/>
                </a:solidFill>
              </a:rPr>
              <a:t>flower pollination &amp; seed dispersal </a:t>
            </a:r>
            <a:r>
              <a:rPr lang="en-US" sz="2800" dirty="0"/>
              <a:t>of some plants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Wind can also </a:t>
            </a:r>
            <a:r>
              <a:rPr lang="en-US" sz="2800" dirty="0">
                <a:solidFill>
                  <a:srgbClr val="0000FF"/>
                </a:solidFill>
              </a:rPr>
              <a:t>cause erosion of soil</a:t>
            </a:r>
            <a:r>
              <a:rPr lang="en-US" sz="2800" dirty="0"/>
              <a:t> which </a:t>
            </a:r>
            <a:r>
              <a:rPr lang="en-US" sz="2800" dirty="0">
                <a:solidFill>
                  <a:srgbClr val="0000FF"/>
                </a:solidFill>
              </a:rPr>
              <a:t>removes</a:t>
            </a:r>
            <a:r>
              <a:rPr lang="en-US" sz="2800" dirty="0"/>
              <a:t> &amp; </a:t>
            </a:r>
            <a:r>
              <a:rPr lang="en-US" sz="2800" dirty="0">
                <a:solidFill>
                  <a:srgbClr val="0000FF"/>
                </a:solidFill>
              </a:rPr>
              <a:t>redistribute top soil </a:t>
            </a:r>
            <a:r>
              <a:rPr lang="en-US" sz="2800" dirty="0"/>
              <a:t>from degraded areas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It can also </a:t>
            </a:r>
            <a:r>
              <a:rPr lang="en-US" sz="2800" dirty="0">
                <a:solidFill>
                  <a:srgbClr val="FF0066"/>
                </a:solidFill>
              </a:rPr>
              <a:t>amplify the effects of temperature </a:t>
            </a:r>
            <a:r>
              <a:rPr lang="en-US" sz="2800" dirty="0"/>
              <a:t>by increasing heat loss by evaporation &amp; convection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It also increases </a:t>
            </a:r>
            <a:r>
              <a:rPr lang="en-US" sz="2800" dirty="0">
                <a:solidFill>
                  <a:srgbClr val="0000FF"/>
                </a:solidFill>
              </a:rPr>
              <a:t>the evaporation rate of animals &amp;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transpiration rate of plants </a:t>
            </a:r>
            <a:r>
              <a:rPr lang="en-US" sz="2800" dirty="0"/>
              <a:t>resulting in more rapid water loss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dirty="0"/>
              <a:t>Con’t…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457200"/>
            <a:ext cx="8839200" cy="6096000"/>
          </a:xfrm>
        </p:spPr>
        <p:txBody>
          <a:bodyPr/>
          <a:lstStyle/>
          <a:p>
            <a:pPr>
              <a:buNone/>
            </a:pPr>
            <a:r>
              <a:rPr lang="en-US" sz="2800" b="1" dirty="0"/>
              <a:t>2. </a:t>
            </a:r>
            <a:r>
              <a:rPr lang="en-US" sz="2800" b="1" dirty="0" err="1"/>
              <a:t>Edaphic</a:t>
            </a:r>
            <a:r>
              <a:rPr lang="en-US" sz="2800" b="1" dirty="0"/>
              <a:t> factors (Soil)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These factors include soil texture, aeration, soil temperature, soil water, soil solution &amp;  pH, together with soil organisms &amp; decaying matter</a:t>
            </a:r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590800"/>
            <a:ext cx="8991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895600" y="6324600"/>
            <a:ext cx="28378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Fig2. 3:- Soil characteristics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8392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texture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size of soil particles varies from microscopic particles called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larger particles called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Loam soil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mixture of sand &amp; clay particles.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Sandy soils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 aerated, excess water drains away quickly, they warm up quickly during the day and is easy to cultivate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Sandy soils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retain much water and soon dry out and contain few soil nutrients required for plant growth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Clay soils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 large amount of water and are rich in mineral nutrients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unsuitable in that they are badly aerated, soon become waterlogged and is difficult to cultivate; it is also cold during winter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Loam soils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possess desirable properties of both sand and clay - it has a high water retaining capacity, good aeration, and good nutrient content and is easily cultivated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457200"/>
            <a:ext cx="88392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Soil air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Soil air is found in those </a:t>
            </a:r>
            <a:r>
              <a:rPr lang="en-US" sz="2400" dirty="0">
                <a:solidFill>
                  <a:srgbClr val="FF0066"/>
                </a:solidFill>
              </a:rPr>
              <a:t>spaces between the soil particles </a:t>
            </a:r>
            <a:r>
              <a:rPr lang="en-US" sz="2400" dirty="0"/>
              <a:t>that are not filled with soil water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In </a:t>
            </a:r>
            <a:r>
              <a:rPr lang="en-US" sz="2400" dirty="0"/>
              <a:t>well-aerated soil at </a:t>
            </a:r>
            <a:r>
              <a:rPr lang="en-US" sz="2400" dirty="0">
                <a:solidFill>
                  <a:srgbClr val="FF0066"/>
                </a:solidFill>
              </a:rPr>
              <a:t>least 20% </a:t>
            </a:r>
            <a:r>
              <a:rPr lang="en-US" sz="2400" dirty="0"/>
              <a:t>of its volume is made up of air</a:t>
            </a:r>
          </a:p>
          <a:p>
            <a:pPr>
              <a:buNone/>
            </a:pPr>
            <a:r>
              <a:rPr lang="en-US" sz="2400" b="1" dirty="0"/>
              <a:t>Soil temperature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Soil temperature is an important ecological factor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At </a:t>
            </a:r>
            <a:r>
              <a:rPr lang="en-US" sz="2400" dirty="0"/>
              <a:t>low temperature, there is </a:t>
            </a:r>
            <a:r>
              <a:rPr lang="en-US" sz="2400" dirty="0">
                <a:solidFill>
                  <a:srgbClr val="0000FF"/>
                </a:solidFill>
              </a:rPr>
              <a:t>little decay</a:t>
            </a:r>
            <a:r>
              <a:rPr lang="en-US" sz="2400" dirty="0"/>
              <a:t> by decay-causing microorganisms</a:t>
            </a:r>
            <a:endParaRPr lang="en-US" sz="2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8839200" cy="5943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b="1" dirty="0">
                <a:latin typeface="Rockwell" panose="02060603020205020403" pitchFamily="18" charset="0"/>
              </a:rPr>
              <a:t>Soil solution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latin typeface="Rockwell" panose="02060603020205020403" pitchFamily="18" charset="0"/>
              </a:rPr>
              <a:t>Soil solution is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the decaying remains of plants and animals</a:t>
            </a:r>
            <a:r>
              <a:rPr lang="en-US" sz="2400" dirty="0">
                <a:latin typeface="Rockwell" panose="02060603020205020403" pitchFamily="18" charset="0"/>
              </a:rPr>
              <a:t>, together with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animal excretory products </a:t>
            </a:r>
            <a:r>
              <a:rPr lang="en-US" sz="2400" dirty="0">
                <a:latin typeface="Rockwell" panose="02060603020205020403" pitchFamily="18" charset="0"/>
              </a:rPr>
              <a:t>and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 faeces</a:t>
            </a:r>
            <a:r>
              <a:rPr lang="en-US" sz="2400" dirty="0">
                <a:latin typeface="Rockwell" panose="02060603020205020403" pitchFamily="18" charset="0"/>
              </a:rPr>
              <a:t>, form </a:t>
            </a: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</a:rPr>
              <a:t>humus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latin typeface="Rockwell" panose="02060603020205020403" pitchFamily="18" charset="0"/>
              </a:rPr>
              <a:t>This increases the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fertility of the soil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b="1" dirty="0">
                <a:latin typeface="Rockwell" panose="02060603020205020403" pitchFamily="18" charset="0"/>
              </a:rPr>
              <a:t>Soil water</a:t>
            </a:r>
          </a:p>
          <a:p>
            <a:pPr lvl="0" algn="just">
              <a:lnSpc>
                <a:spcPct val="150000"/>
              </a:lnSpc>
              <a:buNone/>
            </a:pPr>
            <a:r>
              <a:rPr lang="en-US" sz="2400" b="1" i="1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Generally,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water present in soil in </a:t>
            </a:r>
            <a:r>
              <a:rPr lang="en-US" sz="2400" b="1" dirty="0">
                <a:solidFill>
                  <a:srgbClr val="0000CC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four forms </a:t>
            </a:r>
            <a:endParaRPr lang="en-US" sz="2400" b="1" dirty="0">
              <a:latin typeface="Rockwell" panose="02060603020205020403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4572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991600" cy="6324600"/>
          </a:xfrm>
        </p:spPr>
        <p:txBody>
          <a:bodyPr>
            <a:normAutofit fontScale="62500" lnSpcReduction="20000"/>
          </a:bodyPr>
          <a:lstStyle/>
          <a:p>
            <a:pPr lvl="0" algn="just">
              <a:lnSpc>
                <a:spcPct val="120000"/>
              </a:lnSpc>
              <a:buNone/>
              <a:tabLst>
                <a:tab pos="406400" algn="l"/>
              </a:tabLst>
            </a:pPr>
            <a:r>
              <a:rPr lang="en-US" sz="4200" b="1" i="1" dirty="0" err="1">
                <a:latin typeface="Rockwell" panose="02060603020205020403" pitchFamily="18" charset="0"/>
                <a:cs typeface="Times New Roman" panose="02020603050405020304" pitchFamily="18" charset="0"/>
              </a:rPr>
              <a:t>i</a:t>
            </a:r>
            <a:r>
              <a:rPr lang="en-US" sz="4200" b="1" i="1" dirty="0">
                <a:latin typeface="Rockwell" panose="02060603020205020403" pitchFamily="18" charset="0"/>
                <a:cs typeface="Times New Roman" panose="02020603050405020304" pitchFamily="18" charset="0"/>
              </a:rPr>
              <a:t>)Gravitational water: </a:t>
            </a:r>
            <a:r>
              <a:rPr lang="en-US" sz="4200" i="1" dirty="0">
                <a:latin typeface="Rockwell" panose="02060603020205020403" pitchFamily="18" charset="0"/>
                <a:cs typeface="Times New Roman" panose="02020603050405020304" pitchFamily="18" charset="0"/>
              </a:rPr>
              <a:t>is a</a:t>
            </a: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 soil water found under gravitational influence. 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It is </a:t>
            </a:r>
            <a:r>
              <a:rPr lang="en-US" sz="4200" dirty="0">
                <a:solidFill>
                  <a:srgbClr val="0000CC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not available </a:t>
            </a:r>
            <a:r>
              <a:rPr lang="en-US" sz="4200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to the plant</a:t>
            </a: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, because it lies far below the reach of the roots</a:t>
            </a:r>
          </a:p>
          <a:p>
            <a:pPr lvl="0" algn="just">
              <a:lnSpc>
                <a:spcPct val="120000"/>
              </a:lnSpc>
              <a:buNone/>
            </a:pPr>
            <a:r>
              <a:rPr lang="en-US" sz="4200" b="1" i="1" dirty="0">
                <a:latin typeface="Rockwell" panose="02060603020205020403" pitchFamily="18" charset="0"/>
                <a:cs typeface="Times New Roman" panose="02020603050405020304" pitchFamily="18" charset="0"/>
              </a:rPr>
              <a:t>ii) Hygroscopic water: </a:t>
            </a:r>
            <a:r>
              <a:rPr lang="en-US" sz="4200" i="1" dirty="0">
                <a:latin typeface="Rockwell" panose="02060603020205020403" pitchFamily="18" charset="0"/>
                <a:cs typeface="Times New Roman" panose="02020603050405020304" pitchFamily="18" charset="0"/>
              </a:rPr>
              <a:t>is a</a:t>
            </a: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 thin film of water which is tightly held by the soil particles 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This water is also </a:t>
            </a:r>
            <a:r>
              <a:rPr lang="en-US" sz="4200" dirty="0">
                <a:solidFill>
                  <a:srgbClr val="0000CC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not available </a:t>
            </a:r>
            <a:r>
              <a:rPr lang="en-US" sz="4200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to the plants </a:t>
            </a:r>
          </a:p>
          <a:p>
            <a:pPr lvl="0" algn="just">
              <a:lnSpc>
                <a:spcPct val="120000"/>
              </a:lnSpc>
              <a:buNone/>
            </a:pPr>
            <a:r>
              <a:rPr lang="en-US" sz="4200" b="1" i="1" dirty="0">
                <a:latin typeface="Rockwell" panose="02060603020205020403" pitchFamily="18" charset="0"/>
                <a:cs typeface="Times New Roman" panose="02020603050405020304" pitchFamily="18" charset="0"/>
              </a:rPr>
              <a:t>iii)Chemical water</a:t>
            </a:r>
            <a:r>
              <a:rPr lang="en-US" sz="4200" b="1" dirty="0">
                <a:latin typeface="Rockwell" panose="02060603020205020403" pitchFamily="18" charset="0"/>
                <a:cs typeface="Times New Roman" panose="02020603050405020304" pitchFamily="18" charset="0"/>
              </a:rPr>
              <a:t>: </a:t>
            </a: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is a water present in the chemical compounds which is present in the particles of soil. 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This is </a:t>
            </a:r>
            <a:r>
              <a:rPr lang="en-US" sz="4200" dirty="0">
                <a:solidFill>
                  <a:srgbClr val="3C1DF5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not available </a:t>
            </a:r>
            <a:r>
              <a:rPr lang="en-US" sz="4200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to the plants</a:t>
            </a:r>
            <a:endParaRPr lang="en-US" sz="42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buNone/>
            </a:pPr>
            <a:r>
              <a:rPr lang="en-US" sz="4200" b="1" i="1" dirty="0">
                <a:latin typeface="Rockwell" panose="02060603020205020403" pitchFamily="18" charset="0"/>
                <a:cs typeface="Times New Roman" panose="02020603050405020304" pitchFamily="18" charset="0"/>
              </a:rPr>
              <a:t>iv) Capillary water: </a:t>
            </a:r>
            <a:endParaRPr lang="en-US" sz="42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It is a water exists between soil particles &amp;  in smaller capillary pores 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It is an </a:t>
            </a:r>
            <a:r>
              <a:rPr lang="en-US" sz="4200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available forms of water </a:t>
            </a:r>
            <a:r>
              <a:rPr lang="en-US" sz="4200" dirty="0">
                <a:latin typeface="Rockwell" panose="02060603020205020403" pitchFamily="18" charset="0"/>
                <a:cs typeface="Times New Roman" panose="02020603050405020304" pitchFamily="18" charset="0"/>
              </a:rPr>
              <a:t>to plants</a:t>
            </a:r>
          </a:p>
          <a:p>
            <a:endParaRPr lang="en-US" dirty="0">
              <a:latin typeface="Rockwell" panose="02060603020205020403" pitchFamily="18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839200" cy="64770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                 Soil pH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Acidity or alkalinity of soil (the pH of the soil)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influences the biological activity </a:t>
            </a:r>
            <a:r>
              <a:rPr lang="en-US" sz="2400" dirty="0">
                <a:latin typeface="Rockwell" panose="02060603020205020403" pitchFamily="18" charset="0"/>
              </a:rPr>
              <a:t>in soil &amp;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the availability of certain </a:t>
            </a:r>
            <a:r>
              <a:rPr lang="en-US" sz="2400" dirty="0" smtClean="0">
                <a:solidFill>
                  <a:srgbClr val="0000FF"/>
                </a:solidFill>
                <a:latin typeface="Rockwell" panose="02060603020205020403" pitchFamily="18" charset="0"/>
              </a:rPr>
              <a:t>minerals</a:t>
            </a:r>
            <a:endParaRPr lang="en-US" sz="2400" dirty="0">
              <a:latin typeface="Rockwell" panose="02060603020205020403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09696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800" b="1" spc="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Factors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715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Explain what does it mean by environmental factor ?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types of factors are considered as environmental factor?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457200"/>
            <a:ext cx="88392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3. Physiographic factors (topographic factors)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 physiographic factors include factors such as </a:t>
            </a:r>
            <a:r>
              <a:rPr lang="en-US" sz="2400" dirty="0">
                <a:solidFill>
                  <a:srgbClr val="0000FF"/>
                </a:solidFill>
              </a:rPr>
              <a:t>altitude, slope of land and the position of the area in relation to the sun or rain-bearing winds</a:t>
            </a:r>
            <a:r>
              <a:rPr lang="en-US" sz="24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FF0066"/>
                </a:solidFill>
              </a:rPr>
              <a:t>Altitude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00FF"/>
                </a:solidFill>
              </a:rPr>
              <a:t>affects the distribution of vegetation </a:t>
            </a:r>
            <a:r>
              <a:rPr lang="en-US" sz="2400" dirty="0"/>
              <a:t>through its </a:t>
            </a:r>
            <a:r>
              <a:rPr lang="en-US" sz="2400" dirty="0">
                <a:solidFill>
                  <a:srgbClr val="FF0066"/>
                </a:solidFill>
              </a:rPr>
              <a:t>effect on temperature, rainfall, and insulation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 </a:t>
            </a:r>
            <a:r>
              <a:rPr lang="en-US" sz="2400" dirty="0">
                <a:solidFill>
                  <a:srgbClr val="0000FF"/>
                </a:solidFill>
              </a:rPr>
              <a:t>rise in altitude reduces the absorption </a:t>
            </a:r>
            <a:r>
              <a:rPr lang="en-US" sz="2400" dirty="0"/>
              <a:t>of solar radiation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 </a:t>
            </a:r>
            <a:r>
              <a:rPr lang="en-US" sz="2400" dirty="0">
                <a:solidFill>
                  <a:srgbClr val="FF0066"/>
                </a:solidFill>
              </a:rPr>
              <a:t>air temperature also drops </a:t>
            </a:r>
            <a:r>
              <a:rPr lang="en-US" sz="2400" dirty="0"/>
              <a:t>as the </a:t>
            </a:r>
            <a:r>
              <a:rPr lang="en-US" sz="2400" dirty="0">
                <a:solidFill>
                  <a:srgbClr val="0000FF"/>
                </a:solidFill>
              </a:rPr>
              <a:t>altitude increases </a:t>
            </a:r>
            <a:r>
              <a:rPr lang="en-US" sz="2400" dirty="0"/>
              <a:t>and this is </a:t>
            </a:r>
            <a:r>
              <a:rPr lang="en-US" sz="2400" dirty="0">
                <a:solidFill>
                  <a:srgbClr val="0000FF"/>
                </a:solidFill>
              </a:rPr>
              <a:t>true in soil temperature too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 </a:t>
            </a:r>
            <a:r>
              <a:rPr lang="en-US" sz="2400" dirty="0">
                <a:solidFill>
                  <a:srgbClr val="0000FF"/>
                </a:solidFill>
              </a:rPr>
              <a:t>fall in temperature </a:t>
            </a:r>
            <a:r>
              <a:rPr lang="en-US" sz="2400" dirty="0"/>
              <a:t>of soil </a:t>
            </a:r>
            <a:r>
              <a:rPr lang="en-US" sz="2400" dirty="0">
                <a:solidFill>
                  <a:srgbClr val="FF0066"/>
                </a:solidFill>
              </a:rPr>
              <a:t>affects the activity of plant roots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FF0066"/>
                </a:solidFill>
              </a:rPr>
              <a:t>reduces the absorption of water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FF0066"/>
                </a:solidFill>
              </a:rPr>
              <a:t>mineral from the soil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609600"/>
            <a:ext cx="8839200" cy="60198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4. </a:t>
            </a:r>
            <a:r>
              <a:rPr lang="en-US" sz="2800" b="1" dirty="0">
                <a:latin typeface="Rockwell" panose="02060603020205020403" pitchFamily="18" charset="0"/>
              </a:rPr>
              <a:t>Periodic disturbances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FF0066"/>
                </a:solidFill>
                <a:latin typeface="Rockwell" panose="02060603020205020403" pitchFamily="18" charset="0"/>
              </a:rPr>
              <a:t>Catastrophic disturbances </a:t>
            </a:r>
            <a:r>
              <a:rPr lang="en-US" sz="2400" dirty="0">
                <a:latin typeface="Rockwell" panose="02060603020205020403" pitchFamily="18" charset="0"/>
              </a:rPr>
              <a:t>such as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fire, hurricanes, typhoons</a:t>
            </a:r>
            <a:r>
              <a:rPr lang="en-US" sz="2400" dirty="0">
                <a:latin typeface="Rockwell" panose="02060603020205020403" pitchFamily="18" charset="0"/>
              </a:rPr>
              <a:t>, and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volcanic eruptions</a:t>
            </a:r>
            <a:r>
              <a:rPr lang="en-US" sz="2400" dirty="0">
                <a:latin typeface="Rockwell" panose="02060603020205020403" pitchFamily="18" charset="0"/>
              </a:rPr>
              <a:t> can devastate biological communities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The area is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re-colonized by organisms or repopulated by the survivors</a:t>
            </a:r>
            <a:r>
              <a:rPr lang="en-US" sz="2400" dirty="0">
                <a:latin typeface="Rockwell" panose="02060603020205020403" pitchFamily="18" charset="0"/>
              </a:rPr>
              <a:t>, but the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structure of the community undergoes succession of changes</a:t>
            </a:r>
            <a:endParaRPr lang="en-US" sz="2400" dirty="0">
              <a:latin typeface="Rockwell" panose="02060603020205020403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63976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+mn-lt"/>
              </a:rPr>
              <a:t>Biotic Factors (Biological factors)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</a:rPr>
              <a:t>Biotic</a:t>
            </a:r>
            <a:r>
              <a:rPr lang="en-US" dirty="0" smtClean="0"/>
              <a:t> </a:t>
            </a:r>
            <a:r>
              <a:rPr lang="en-US" dirty="0"/>
              <a:t>means </a:t>
            </a:r>
            <a:r>
              <a:rPr lang="en-US" dirty="0">
                <a:solidFill>
                  <a:srgbClr val="0000FF"/>
                </a:solidFill>
              </a:rPr>
              <a:t>living</a:t>
            </a:r>
            <a:r>
              <a:rPr lang="en-US" dirty="0"/>
              <a:t> and biotic factors are the other, </a:t>
            </a:r>
            <a:r>
              <a:rPr lang="en-US" dirty="0">
                <a:solidFill>
                  <a:srgbClr val="FF0066"/>
                </a:solidFill>
              </a:rPr>
              <a:t>living parts of the ecosystem with which an organism must interact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The biotic factors with which an organism interacts depend on whether it is a </a:t>
            </a:r>
            <a:r>
              <a:rPr lang="en-US" dirty="0">
                <a:solidFill>
                  <a:srgbClr val="0000FF"/>
                </a:solidFill>
              </a:rPr>
              <a:t>producer, a consumer, or a decomposer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Producers are also known as </a:t>
            </a:r>
            <a:r>
              <a:rPr lang="en-US" b="1" dirty="0">
                <a:solidFill>
                  <a:srgbClr val="FF0066"/>
                </a:solidFill>
              </a:rPr>
              <a:t>autotrophs or self-feeders</a:t>
            </a:r>
            <a:endParaRPr lang="en-US" b="1" dirty="0"/>
          </a:p>
          <a:p>
            <a:pPr algn="just">
              <a:lnSpc>
                <a:spcPct val="150000"/>
              </a:lnSpc>
            </a:pPr>
            <a:r>
              <a:rPr lang="en-US" dirty="0"/>
              <a:t>Producers </a:t>
            </a:r>
            <a:r>
              <a:rPr lang="en-US" dirty="0">
                <a:solidFill>
                  <a:srgbClr val="0000FF"/>
                </a:solidFill>
              </a:rPr>
              <a:t>manufacture the organic compounds </a:t>
            </a:r>
            <a:r>
              <a:rPr lang="en-US" dirty="0"/>
              <a:t>that they </a:t>
            </a:r>
            <a:r>
              <a:rPr lang="en-US" dirty="0">
                <a:solidFill>
                  <a:srgbClr val="FF0066"/>
                </a:solidFill>
              </a:rPr>
              <a:t>use as sources of energy </a:t>
            </a:r>
            <a:r>
              <a:rPr lang="en-US" dirty="0"/>
              <a:t>and </a:t>
            </a:r>
            <a:r>
              <a:rPr lang="en-US" dirty="0">
                <a:solidFill>
                  <a:srgbClr val="FF0066"/>
                </a:solidFill>
              </a:rPr>
              <a:t>nutrients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7724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dirty="0"/>
              <a:t>Con’t…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400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Most producers </a:t>
            </a:r>
            <a:r>
              <a:rPr lang="en-US" sz="2400" dirty="0">
                <a:solidFill>
                  <a:srgbClr val="FF0066"/>
                </a:solidFill>
              </a:rPr>
              <a:t>are green plants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FF0066"/>
                </a:solidFill>
              </a:rPr>
              <a:t>algae </a:t>
            </a:r>
            <a:r>
              <a:rPr lang="en-US" sz="2400" dirty="0"/>
              <a:t>that make organic compounds through </a:t>
            </a:r>
            <a:r>
              <a:rPr lang="en-US" sz="2400" b="1" dirty="0">
                <a:solidFill>
                  <a:srgbClr val="0000FF"/>
                </a:solidFill>
              </a:rPr>
              <a:t>photosynthesis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dirty="0"/>
              <a:t>A few producers, including </a:t>
            </a:r>
            <a:r>
              <a:rPr lang="en-US" sz="2400" dirty="0">
                <a:solidFill>
                  <a:srgbClr val="0000FF"/>
                </a:solidFill>
              </a:rPr>
              <a:t>specialized bacteria</a:t>
            </a:r>
            <a:r>
              <a:rPr lang="en-US" sz="2400" dirty="0"/>
              <a:t>, can extract </a:t>
            </a:r>
            <a:r>
              <a:rPr lang="en-US" sz="2400" dirty="0">
                <a:solidFill>
                  <a:srgbClr val="0000FF"/>
                </a:solidFill>
              </a:rPr>
              <a:t>inorganic compounds </a:t>
            </a:r>
            <a:r>
              <a:rPr lang="en-US" sz="2400" dirty="0"/>
              <a:t>from the environment and convert them to </a:t>
            </a:r>
            <a:r>
              <a:rPr lang="en-US" sz="2400" dirty="0">
                <a:solidFill>
                  <a:srgbClr val="0000FF"/>
                </a:solidFill>
              </a:rPr>
              <a:t>organic nutrients </a:t>
            </a:r>
            <a:r>
              <a:rPr lang="en-US" sz="2400" dirty="0"/>
              <a:t>in the absence of sunlight. This process is called </a:t>
            </a:r>
            <a:r>
              <a:rPr lang="en-US" sz="2400" b="1" dirty="0">
                <a:solidFill>
                  <a:srgbClr val="FF0066"/>
                </a:solidFill>
              </a:rPr>
              <a:t>chemosynthesis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Only producers can make their own food. They also </a:t>
            </a:r>
            <a:r>
              <a:rPr lang="en-US" sz="2400" dirty="0">
                <a:solidFill>
                  <a:srgbClr val="0000FF"/>
                </a:solidFill>
              </a:rPr>
              <a:t>provide food for the </a:t>
            </a:r>
            <a:r>
              <a:rPr lang="en-US" sz="2400" b="1" dirty="0">
                <a:solidFill>
                  <a:srgbClr val="0000FF"/>
                </a:solidFill>
              </a:rPr>
              <a:t>consumers &amp; decomposers</a:t>
            </a:r>
            <a:endParaRPr lang="en-US" sz="2400" b="1" dirty="0"/>
          </a:p>
          <a:p>
            <a:pPr algn="just">
              <a:lnSpc>
                <a:spcPct val="150000"/>
              </a:lnSpc>
            </a:pPr>
            <a:r>
              <a:rPr lang="en-US" sz="2400" dirty="0"/>
              <a:t>Organisms that get their energy by feeding on other organisms are called </a:t>
            </a:r>
            <a:r>
              <a:rPr lang="en-US" sz="2400" b="1" dirty="0">
                <a:solidFill>
                  <a:srgbClr val="0000FF"/>
                </a:solidFill>
              </a:rPr>
              <a:t>heterotrophs, </a:t>
            </a:r>
            <a:r>
              <a:rPr lang="en-US" sz="2400" b="1" dirty="0"/>
              <a:t>or</a:t>
            </a:r>
            <a:r>
              <a:rPr lang="en-US" sz="2400" b="1" dirty="0">
                <a:solidFill>
                  <a:srgbClr val="0000FF"/>
                </a:solidFill>
              </a:rPr>
              <a:t> other-feeders.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Others </a:t>
            </a:r>
            <a:r>
              <a:rPr lang="en-US" sz="2400" dirty="0">
                <a:solidFill>
                  <a:srgbClr val="0000FF"/>
                </a:solidFill>
              </a:rPr>
              <a:t>get their energy from dead plant &amp;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00FF"/>
                </a:solidFill>
              </a:rPr>
              <a:t>animal matter</a:t>
            </a:r>
            <a:r>
              <a:rPr lang="en-US" sz="2400" dirty="0"/>
              <a:t>, called </a:t>
            </a:r>
            <a:r>
              <a:rPr lang="en-US" sz="2400" b="1" dirty="0">
                <a:solidFill>
                  <a:srgbClr val="FF0066"/>
                </a:solidFill>
              </a:rPr>
              <a:t>detritus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772400" cy="487362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Con't….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400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0000FF"/>
                </a:solidFill>
              </a:rPr>
              <a:t>A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0000FF"/>
                </a:solidFill>
              </a:rPr>
              <a:t>predator</a:t>
            </a:r>
            <a:r>
              <a:rPr lang="en-US" sz="2400" dirty="0"/>
              <a:t> regards the organism as a source of energy and matter to be recycled.</a:t>
            </a:r>
          </a:p>
          <a:p>
            <a:pPr algn="just"/>
            <a:r>
              <a:rPr lang="en-US" sz="2400" b="1" dirty="0">
                <a:solidFill>
                  <a:srgbClr val="FF0066"/>
                </a:solidFill>
              </a:rPr>
              <a:t>A parasite </a:t>
            </a:r>
            <a:r>
              <a:rPr lang="en-US" sz="2400" dirty="0"/>
              <a:t>is a type of </a:t>
            </a:r>
            <a:r>
              <a:rPr lang="en-US" sz="2400" dirty="0">
                <a:solidFill>
                  <a:srgbClr val="0000FF"/>
                </a:solidFill>
              </a:rPr>
              <a:t>consumer organism</a:t>
            </a:r>
            <a:r>
              <a:rPr lang="en-US" sz="2400" dirty="0"/>
              <a:t>. As a consumer, it </a:t>
            </a:r>
            <a:r>
              <a:rPr lang="en-US" sz="2400" dirty="0">
                <a:solidFill>
                  <a:srgbClr val="0000FF"/>
                </a:solidFill>
              </a:rPr>
              <a:t>does not make its own food</a:t>
            </a:r>
            <a:r>
              <a:rPr lang="en-US" sz="2400" dirty="0"/>
              <a:t>. It gets its food (</a:t>
            </a:r>
            <a:r>
              <a:rPr lang="en-US" sz="2400" dirty="0">
                <a:solidFill>
                  <a:srgbClr val="0000FF"/>
                </a:solidFill>
              </a:rPr>
              <a:t>energy and matter to be recycled</a:t>
            </a:r>
            <a:r>
              <a:rPr lang="en-US" sz="2400" dirty="0"/>
              <a:t>) from its </a:t>
            </a:r>
            <a:r>
              <a:rPr lang="en-US" sz="2400" dirty="0">
                <a:solidFill>
                  <a:srgbClr val="0000FF"/>
                </a:solidFill>
              </a:rPr>
              <a:t>host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000FF"/>
                </a:solidFill>
              </a:rPr>
              <a:t>organism's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0000FF"/>
                </a:solidFill>
              </a:rPr>
              <a:t>prey</a:t>
            </a:r>
            <a:r>
              <a:rPr lang="en-US" sz="2400" dirty="0"/>
              <a:t> is a </a:t>
            </a:r>
            <a:r>
              <a:rPr lang="en-US" sz="2400" dirty="0">
                <a:solidFill>
                  <a:srgbClr val="FF0066"/>
                </a:solidFill>
              </a:rPr>
              <a:t>source of energy &amp; matter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FF0066"/>
                </a:solidFill>
              </a:rPr>
              <a:t>A symbiont </a:t>
            </a:r>
            <a:r>
              <a:rPr lang="en-US" sz="2400" dirty="0"/>
              <a:t>is a factor that does not provide energy to the organism, but some how aids the organism in obtaining energy or matter from the ecosystem</a:t>
            </a:r>
          </a:p>
          <a:p>
            <a:pPr algn="just"/>
            <a:r>
              <a:rPr lang="en-US" sz="2400" dirty="0"/>
              <a:t>Finally, </a:t>
            </a:r>
            <a:r>
              <a:rPr lang="en-US" sz="2400" b="1" dirty="0">
                <a:solidFill>
                  <a:srgbClr val="0000FF"/>
                </a:solidFill>
              </a:rPr>
              <a:t>a competitor </a:t>
            </a:r>
            <a:r>
              <a:rPr lang="en-US" sz="2400" dirty="0"/>
              <a:t>reduces the organism's ability to harvest energy or matter to be recycled</a:t>
            </a:r>
          </a:p>
          <a:p>
            <a:pPr algn="just"/>
            <a:r>
              <a:rPr lang="en-US" sz="2400" dirty="0"/>
              <a:t>The </a:t>
            </a:r>
            <a:r>
              <a:rPr lang="en-US" sz="2400" dirty="0">
                <a:solidFill>
                  <a:srgbClr val="0000FF"/>
                </a:solidFill>
              </a:rPr>
              <a:t>distribution and abundance of an organism </a:t>
            </a:r>
            <a:r>
              <a:rPr lang="en-US" sz="2400" dirty="0"/>
              <a:t>will be affected by its interrelationships with the biotic environment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3349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dirty="0"/>
              <a:t>Con’t…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457200"/>
            <a:ext cx="8839200" cy="62484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Humans are </a:t>
            </a: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</a:rPr>
              <a:t>omnivores,</a:t>
            </a:r>
            <a:r>
              <a:rPr lang="en-US" sz="2400" dirty="0">
                <a:latin typeface="Rockwell" panose="02060603020205020403" pitchFamily="18" charset="0"/>
              </a:rPr>
              <a:t>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consuming both producers &amp; other consumers</a:t>
            </a:r>
            <a:endParaRPr lang="en-US" sz="2400" dirty="0">
              <a:latin typeface="Rockwell" panose="02060603020205020403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Rockwell" panose="02060603020205020403" pitchFamily="18" charset="0"/>
              </a:rPr>
              <a:t>Humans </a:t>
            </a:r>
            <a:r>
              <a:rPr lang="en-US" sz="2400" dirty="0">
                <a:latin typeface="Rockwell" panose="02060603020205020403" pitchFamily="18" charset="0"/>
              </a:rPr>
              <a:t>are also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</a:rPr>
              <a:t>biotic factors </a:t>
            </a:r>
            <a:r>
              <a:rPr lang="en-US" sz="2400" dirty="0">
                <a:latin typeface="Rockwell" panose="02060603020205020403" pitchFamily="18" charset="0"/>
              </a:rPr>
              <a:t>in ecosystems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</a:rPr>
              <a:t>Other organisms are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</a:rPr>
              <a:t>affected by human actions</a:t>
            </a:r>
          </a:p>
          <a:p>
            <a:pPr algn="just">
              <a:lnSpc>
                <a:spcPct val="150000"/>
              </a:lnSpc>
            </a:pPr>
            <a:endParaRPr lang="en-US" sz="2400" dirty="0">
              <a:solidFill>
                <a:srgbClr val="FF0066"/>
              </a:solidFill>
              <a:latin typeface="Rockwell" panose="02060603020205020403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1066800"/>
          </a:xfrm>
        </p:spPr>
        <p:txBody>
          <a:bodyPr>
            <a:noAutofit/>
          </a:bodyPr>
          <a:lstStyle/>
          <a:p>
            <a:pPr lvl="2" algn="l" rtl="0">
              <a:spcBef>
                <a:spcPct val="0"/>
              </a:spcBef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Density dependent environmental factor</a:t>
            </a:r>
            <a:b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943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factor that have impact on the size of population whose effect is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dependent on the number of individuals (density) in the population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always influences change strength according to the density of individuals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density is: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effect can be more intense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effect can be minimum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533400"/>
          </a:xfrm>
        </p:spPr>
        <p:txBody>
          <a:bodyPr>
            <a:normAutofit/>
          </a:bodyPr>
          <a:lstStyle/>
          <a:p>
            <a:pPr algn="r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5532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population regulating effect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Biotic factors like:</a:t>
            </a:r>
          </a:p>
          <a:p>
            <a:pPr lvl="5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Weed </a:t>
            </a:r>
          </a:p>
          <a:p>
            <a:pPr lvl="5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Pathogens</a:t>
            </a:r>
          </a:p>
          <a:p>
            <a:pPr lvl="5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</a:p>
          <a:p>
            <a:pPr lvl="5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Predation </a:t>
            </a:r>
          </a:p>
          <a:p>
            <a:pPr lvl="5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Migration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</a:t>
            </a:r>
            <a:r>
              <a:rPr lang="en-US" sz="24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 increase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food becomes scarce</a:t>
            </a: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infectious disease can spread easily and </a:t>
            </a: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of its members migrate out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73162"/>
          </a:xfrm>
        </p:spPr>
        <p:txBody>
          <a:bodyPr>
            <a:noAutofit/>
          </a:bodyPr>
          <a:lstStyle/>
          <a:p>
            <a:pPr lvl="2" algn="l" rtl="0">
              <a:spcBef>
                <a:spcPct val="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Density independent environmental factor</a:t>
            </a:r>
            <a:b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943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factor that affects the size of a population independent of the population density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affects the population of organisms no matter how small or large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Examples, abiotic factors like:</a:t>
            </a:r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Floods</a:t>
            </a:r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Forest fire</a:t>
            </a:r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Drought  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Periodicity/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Rhythmicity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943600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9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rhythm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en-US" sz="49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recurrence (repetition)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of </a:t>
            </a:r>
            <a:r>
              <a:rPr lang="en-US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wave like in character, b/c maximum and minimum states appear at identical intervals of time</a:t>
            </a:r>
          </a:p>
          <a:p>
            <a:pPr algn="just">
              <a:buNone/>
            </a:pPr>
            <a:r>
              <a:rPr lang="en-US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Example,  the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 phase and dark phase of a daily cycle</a:t>
            </a:r>
          </a:p>
          <a:p>
            <a:pPr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49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ecology, </a:t>
            </a:r>
            <a:r>
              <a:rPr lang="en-US" sz="49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Rhythmicity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recurrence of </a:t>
            </a:r>
            <a:r>
              <a:rPr lang="en-US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seasonal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changes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occurs when the earth daily and annually moves with relative to the sun</a:t>
            </a:r>
          </a:p>
          <a:p>
            <a:pPr marL="342900" lvl="2" indent="-342900" algn="just">
              <a:buFont typeface="Wingdings" panose="05000000000000000000" pitchFamily="2" charset="2"/>
              <a:buChar char="q"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</a:t>
            </a:r>
            <a:r>
              <a:rPr lang="en-US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season progress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day length and other conspicuous activities of organisms are changed</a:t>
            </a:r>
          </a:p>
          <a:p>
            <a:pPr marL="742950" lvl="2" indent="-342900">
              <a:buFont typeface="Wingdings" panose="05000000000000000000" pitchFamily="2" charset="2"/>
              <a:buChar char="§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buFont typeface="Wingdings" panose="05000000000000000000" pitchFamily="2" charset="2"/>
              <a:buChar char="q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4572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64008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factor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any external force, substance, condition or threat in a habitat which surrounds and affects the normal life of organisms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affects (controls) the distribution, abundance, growth and reproduction of organisms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factors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include:</a:t>
            </a:r>
          </a:p>
          <a:p>
            <a:pPr lvl="2" algn="just">
              <a:buClr>
                <a:srgbClr val="0000FF"/>
              </a:buClr>
              <a:buFont typeface="Webdings" panose="05030102010509060703" pitchFamily="18" charset="2"/>
              <a:buChar char="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&amp; sun light </a:t>
            </a:r>
          </a:p>
          <a:p>
            <a:pPr lvl="2" algn="just">
              <a:buClr>
                <a:srgbClr val="0000FF"/>
              </a:buClr>
              <a:buFont typeface="Webdings" panose="05030102010509060703" pitchFamily="18" charset="2"/>
              <a:buChar char="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moisture</a:t>
            </a:r>
          </a:p>
          <a:p>
            <a:pPr lvl="2" algn="just">
              <a:buClr>
                <a:srgbClr val="0000FF"/>
              </a:buClr>
              <a:buFont typeface="Webdings" panose="05030102010509060703" pitchFamily="18" charset="2"/>
              <a:buChar char="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salinity</a:t>
            </a:r>
          </a:p>
          <a:p>
            <a:pPr lvl="2" algn="just">
              <a:buClr>
                <a:srgbClr val="0000FF"/>
              </a:buClr>
              <a:buFont typeface="Webdings" panose="05030102010509060703" pitchFamily="18" charset="2"/>
              <a:buChar char="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Pathogens</a:t>
            </a:r>
          </a:p>
          <a:p>
            <a:pPr lvl="2" algn="just">
              <a:buClr>
                <a:srgbClr val="0000FF"/>
              </a:buClr>
              <a:buFont typeface="Webdings" panose="05030102010509060703" pitchFamily="18" charset="2"/>
              <a:buChar char="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Nutrient supply</a:t>
            </a:r>
          </a:p>
          <a:p>
            <a:pPr lvl="2" algn="just">
              <a:buClr>
                <a:srgbClr val="0000FF"/>
              </a:buClr>
              <a:buFont typeface="Webdings" panose="05030102010509060703" pitchFamily="18" charset="2"/>
              <a:buChar char="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microbes</a:t>
            </a:r>
          </a:p>
          <a:p>
            <a:pPr lvl="2" algn="just">
              <a:buClr>
                <a:srgbClr val="0000FF"/>
              </a:buClr>
              <a:buFont typeface="Webdings" panose="05030102010509060703" pitchFamily="18" charset="2"/>
              <a:buChar char="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</a:p>
          <a:p>
            <a:pPr lvl="2" algn="just">
              <a:buClr>
                <a:srgbClr val="0000FF"/>
              </a:buClr>
              <a:buFont typeface="Webdings" panose="05030102010509060703" pitchFamily="18" charset="2"/>
              <a:buChar char="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living organisms in the environment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563562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6096000"/>
          </a:xfrm>
        </p:spPr>
        <p:txBody>
          <a:bodyPr>
            <a:normAutofit fontScale="92500"/>
          </a:bodyPr>
          <a:lstStyle/>
          <a:p>
            <a:pPr lvl="1" algn="just">
              <a:buFont typeface="Wingdings" panose="05000000000000000000" pitchFamily="2" charset="2"/>
              <a:buChar char="q"/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organisms know rhythmicity?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Animals and Plants posses an automatic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biological clock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clock is an internal physiological systems that controls the 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rhythm of behavior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enables organisms to live in harmony with the rhythms of nature, such as the cycles of day and night and of the seasons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entrained (set and reset) by </a:t>
            </a:r>
            <a:r>
              <a:rPr lang="en-US" sz="28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 environmental stimuli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called as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entrainers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day length, lunar phase, temperature, humidity and so 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563562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5715000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biological clock exist for almost every kind of periodicity throughout the plant and animal world.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 keeps its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cycles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constant environmental cue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Rhythm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s:</a:t>
            </a:r>
          </a:p>
          <a:p>
            <a:pPr marL="403225" indent="-403225" algn="just">
              <a:buFont typeface="+mj-lt"/>
              <a:buAutoNum type="romanLcPeriod"/>
            </a:pPr>
            <a:r>
              <a:rPr lang="en-US" sz="28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Circadian rhythm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is a rhythm synchronized with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hour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night cycle</a:t>
            </a:r>
          </a:p>
          <a:p>
            <a:pPr marL="403225" indent="-403225" algn="just">
              <a:buFont typeface="+mj-lt"/>
              <a:buAutoNum type="romanLcPeriod"/>
            </a:pPr>
            <a:r>
              <a:rPr lang="en-US" sz="28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Circatidal rhythm</a:t>
            </a:r>
            <a:r>
              <a:rPr lang="en-US" sz="28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rhythm synchronized with low and high tides</a:t>
            </a:r>
          </a:p>
          <a:p>
            <a:pPr marL="403225" indent="-403225" algn="just">
              <a:buFont typeface="+mj-lt"/>
              <a:buAutoNum type="romanLcPeriod"/>
            </a:pPr>
            <a:r>
              <a:rPr lang="en-US" sz="28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Circalunar</a:t>
            </a:r>
            <a:r>
              <a:rPr lang="en-US" sz="28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rhythm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is a rhythm synchronized with the phase of moon</a:t>
            </a:r>
          </a:p>
          <a:p>
            <a:pPr marL="403225" indent="-403225" algn="just">
              <a:buFont typeface="+mj-lt"/>
              <a:buAutoNum type="romanLcPeriod"/>
            </a:pPr>
            <a:r>
              <a:rPr lang="en-US" sz="28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Circannual rhythm: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rhythm synchronized with seasons</a:t>
            </a:r>
          </a:p>
          <a:p>
            <a:pPr>
              <a:buNone/>
            </a:pPr>
            <a:r>
              <a:rPr lang="en-US" sz="2400" dirty="0"/>
              <a:t>                                     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9144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environmental factors</a:t>
            </a:r>
            <a:r>
              <a:rPr lang="en-US" sz="3100" dirty="0"/>
              <a:t/>
            </a:r>
            <a:br>
              <a:rPr lang="en-US" sz="3100" dirty="0"/>
            </a:b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686800" cy="60198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factors are commonly classified in to: </a:t>
            </a:r>
          </a:p>
          <a:p>
            <a:pPr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	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Abiotic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  			    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Biotic </a:t>
            </a: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 Interactions of  organisms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between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biotic and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abiotic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Oval 3"/>
          <p:cNvSpPr/>
          <p:nvPr/>
        </p:nvSpPr>
        <p:spPr>
          <a:xfrm>
            <a:off x="3352800" y="3581400"/>
            <a:ext cx="2057400" cy="914400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0000FF"/>
                </a:solidFill>
              </a:rPr>
              <a:t>Organisms </a:t>
            </a:r>
          </a:p>
        </p:txBody>
      </p:sp>
      <p:sp>
        <p:nvSpPr>
          <p:cNvPr id="5" name="Rectangle 4"/>
          <p:cNvSpPr/>
          <p:nvPr/>
        </p:nvSpPr>
        <p:spPr>
          <a:xfrm rot="1867123">
            <a:off x="1066800" y="5562600"/>
            <a:ext cx="12954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Climate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0" y="2514600"/>
            <a:ext cx="1295400" cy="685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Other organisms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95600"/>
            <a:ext cx="16002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Topography 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4191000"/>
            <a:ext cx="12954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Soil</a:t>
            </a:r>
          </a:p>
        </p:txBody>
      </p:sp>
      <p:sp>
        <p:nvSpPr>
          <p:cNvPr id="10" name="Rectangle 9"/>
          <p:cNvSpPr/>
          <p:nvPr/>
        </p:nvSpPr>
        <p:spPr>
          <a:xfrm rot="19183437">
            <a:off x="6629400" y="5410200"/>
            <a:ext cx="1295400" cy="762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Predator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5486400"/>
            <a:ext cx="1295400" cy="381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Food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05000" y="1981200"/>
            <a:ext cx="12954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Geology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67200" y="1752600"/>
            <a:ext cx="12954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Disease</a:t>
            </a:r>
          </a:p>
        </p:txBody>
      </p:sp>
      <p:cxnSp>
        <p:nvCxnSpPr>
          <p:cNvPr id="15" name="Straight Arrow Connector 14"/>
          <p:cNvCxnSpPr>
            <a:stCxn id="4" idx="4"/>
          </p:cNvCxnSpPr>
          <p:nvPr/>
        </p:nvCxnSpPr>
        <p:spPr>
          <a:xfrm rot="5400000">
            <a:off x="3905250" y="4933950"/>
            <a:ext cx="914400" cy="38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4077097" y="4914503"/>
            <a:ext cx="990600" cy="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1143000" y="2209800"/>
            <a:ext cx="763588" cy="685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1410494" y="3161506"/>
            <a:ext cx="1752600" cy="4587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982788" y="4267200"/>
            <a:ext cx="1522412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4001294" y="2932906"/>
            <a:ext cx="1295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6" idx="1"/>
          </p:cNvCxnSpPr>
          <p:nvPr/>
        </p:nvCxnSpPr>
        <p:spPr>
          <a:xfrm>
            <a:off x="5564188" y="1981200"/>
            <a:ext cx="1293812" cy="8763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0" idx="0"/>
          </p:cNvCxnSpPr>
          <p:nvPr/>
        </p:nvCxnSpPr>
        <p:spPr>
          <a:xfrm rot="5400000">
            <a:off x="6023732" y="4207464"/>
            <a:ext cx="2300120" cy="2859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819944" y="3791744"/>
            <a:ext cx="762000" cy="3651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800000">
            <a:off x="4876800" y="4419600"/>
            <a:ext cx="1752600" cy="1447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4229894" y="2932906"/>
            <a:ext cx="1295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5562600" y="1828800"/>
            <a:ext cx="1295400" cy="762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 flipH="1" flipV="1">
            <a:off x="6515894" y="4152106"/>
            <a:ext cx="1905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068888" y="4343400"/>
            <a:ext cx="1712912" cy="1371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6200000" flipH="1">
            <a:off x="4343400" y="3048000"/>
            <a:ext cx="3276600" cy="1752600"/>
          </a:xfrm>
          <a:prstGeom prst="straightConnector1">
            <a:avLst/>
          </a:prstGeom>
          <a:ln w="28575">
            <a:solidFill>
              <a:schemeClr val="tx2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10" idx="1"/>
          </p:cNvCxnSpPr>
          <p:nvPr/>
        </p:nvCxnSpPr>
        <p:spPr>
          <a:xfrm>
            <a:off x="2362200" y="5943600"/>
            <a:ext cx="4420745" cy="26631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 flipH="1" flipV="1">
            <a:off x="1219994" y="5029200"/>
            <a:ext cx="608806" cy="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2133600" y="4419600"/>
            <a:ext cx="1752600" cy="1295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 flipH="1" flipV="1">
            <a:off x="1447800" y="2819400"/>
            <a:ext cx="3352800" cy="2286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 flipH="1" flipV="1">
            <a:off x="1143794" y="3809206"/>
            <a:ext cx="762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5400000">
            <a:off x="876300" y="3543300"/>
            <a:ext cx="3048000" cy="990600"/>
          </a:xfrm>
          <a:prstGeom prst="straightConnector1">
            <a:avLst/>
          </a:prstGeom>
          <a:ln w="28575">
            <a:solidFill>
              <a:schemeClr val="tx2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0800000">
            <a:off x="5257800" y="5638800"/>
            <a:ext cx="1295400" cy="304800"/>
          </a:xfrm>
          <a:prstGeom prst="straightConnector1">
            <a:avLst/>
          </a:prstGeom>
          <a:ln w="28575">
            <a:solidFill>
              <a:schemeClr val="tx2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rot="16200000" flipH="1">
            <a:off x="2933700" y="2628900"/>
            <a:ext cx="1066800" cy="838200"/>
          </a:xfrm>
          <a:prstGeom prst="straightConnector1">
            <a:avLst/>
          </a:prstGeom>
          <a:ln w="28575">
            <a:solidFill>
              <a:schemeClr val="tx2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85800"/>
          </a:xfrm>
        </p:spPr>
        <p:txBody>
          <a:bodyPr>
            <a:normAutofit fontScale="90000"/>
          </a:bodyPr>
          <a:lstStyle/>
          <a:p>
            <a:r>
              <a:rPr lang="en-US" sz="28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/>
            </a:r>
            <a:br>
              <a:rPr lang="en-US" sz="28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en-US" sz="28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/>
            </a:r>
            <a:br>
              <a:rPr lang="en-US" sz="28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en-US" sz="28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/>
            </a:r>
            <a:br>
              <a:rPr lang="en-US" sz="28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en-US" sz="28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Abiotic</a:t>
            </a:r>
            <a:r>
              <a:rPr lang="en-US" sz="28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spc="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Factors (Physical factors)</a:t>
            </a:r>
            <a:endParaRPr lang="en-US" sz="2800" spc="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8839200" cy="5943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Rockwell" panose="02060603020205020403" pitchFamily="18" charset="0"/>
              <a:buChar char="√"/>
            </a:pPr>
            <a:r>
              <a:rPr lang="en-US" sz="2400" dirty="0" err="1" smtClean="0">
                <a:latin typeface="Rockwell" panose="02060603020205020403" pitchFamily="18" charset="0"/>
                <a:cs typeface="Times New Roman" panose="02020603050405020304" pitchFamily="18" charset="0"/>
              </a:rPr>
              <a:t>Abiotic</a:t>
            </a:r>
            <a:r>
              <a:rPr lang="en-US" sz="2400" dirty="0" smtClean="0">
                <a:latin typeface="Rockwell" panose="02060603020205020403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factors are the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non-living components, aspects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or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 factors of the environments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non-living or physical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such as: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Climate factors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Rockwell" panose="02060603020205020403" pitchFamily="18" charset="0"/>
                <a:cs typeface="Times New Roman" panose="02020603050405020304" pitchFamily="18" charset="0"/>
              </a:rPr>
              <a:t>Edaphic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factor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Physiographic factors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400" dirty="0">
                <a:latin typeface="Rockwell" panose="02060603020205020403" pitchFamily="18" charset="0"/>
              </a:rPr>
              <a:t>Periodic disturbances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pH </a:t>
            </a:r>
          </a:p>
          <a:p>
            <a:pPr algn="just">
              <a:lnSpc>
                <a:spcPct val="150000"/>
              </a:lnSpc>
              <a:buFont typeface="Rockwell" panose="02060603020205020403" pitchFamily="18" charset="0"/>
              <a:buChar char="√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These environmental factors control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the geographical distribution &amp; abundance of biological organisms on earth</a:t>
            </a:r>
          </a:p>
          <a:p>
            <a:pPr algn="just">
              <a:buFont typeface="Rockwell" panose="02060603020205020403" pitchFamily="18" charset="0"/>
              <a:buChar char="√"/>
            </a:pPr>
            <a:r>
              <a:rPr lang="en-US" sz="2400" dirty="0" err="1">
                <a:latin typeface="Rockwell" panose="02060603020205020403" pitchFamily="18" charset="0"/>
                <a:cs typeface="Times New Roman" panose="02020603050405020304" pitchFamily="18" charset="0"/>
              </a:rPr>
              <a:t>Abiotic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factors can be categorized into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physical resources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&amp;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 physical factors</a:t>
            </a:r>
            <a:endParaRPr 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457200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Con’t…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400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Plants need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sunlight, water, carbon dioxide, nutrients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 soil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to less extent as </a:t>
            </a: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physical resources 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Rockwell" panose="02060603020205020403" pitchFamily="18" charset="0"/>
                <a:cs typeface="Times New Roman" panose="02020603050405020304" pitchFamily="18" charset="0"/>
              </a:rPr>
              <a:t>Animals need physical resources such as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oxygen, water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&amp;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nutrients</a:t>
            </a:r>
            <a:endParaRPr lang="en-US" sz="20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If plants &amp; animals do not get these physical resources they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die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.  They are </a:t>
            </a: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absolute factors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Physical factors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are those abiotic factors which limit the </a:t>
            </a:r>
            <a:r>
              <a:rPr lang="en-US" sz="2400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quality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of life of an organism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Abiotic factors like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pH of water, degree of salinity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&amp;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temperature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etc. are said to be </a:t>
            </a:r>
            <a:r>
              <a:rPr lang="en-US" sz="2400" b="1" dirty="0">
                <a:latin typeface="Rockwell" panose="02060603020205020403" pitchFamily="18" charset="0"/>
                <a:cs typeface="Times New Roman" panose="02020603050405020304" pitchFamily="18" charset="0"/>
              </a:rPr>
              <a:t>physical factors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These are said to be </a:t>
            </a: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limiting factors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when they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determine the presence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or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absence of a species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in an environment</a:t>
            </a:r>
            <a:endParaRPr lang="en-US" sz="2400" dirty="0">
              <a:latin typeface="Rockwell" panose="02060603020205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58762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Con’t…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839200" cy="6400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Two scientists, </a:t>
            </a:r>
            <a:r>
              <a:rPr lang="en-US" sz="2400" dirty="0">
                <a:solidFill>
                  <a:srgbClr val="FF0066"/>
                </a:solidFill>
                <a:cs typeface="Times New Roman" panose="02020603050405020304" pitchFamily="18" charset="0"/>
              </a:rPr>
              <a:t>Justus von Liebig </a:t>
            </a:r>
            <a:r>
              <a:rPr lang="en-US" sz="2400" dirty="0"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rgbClr val="FF0066"/>
                </a:solidFill>
                <a:cs typeface="Times New Roman" panose="02020603050405020304" pitchFamily="18" charset="0"/>
              </a:rPr>
              <a:t>Victor Shelfold </a:t>
            </a:r>
            <a:r>
              <a:rPr lang="en-US" sz="2400" dirty="0">
                <a:cs typeface="Times New Roman" panose="02020603050405020304" pitchFamily="18" charset="0"/>
              </a:rPr>
              <a:t>developed the </a:t>
            </a: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Law of the minimum</a:t>
            </a:r>
            <a:r>
              <a:rPr lang="en-US" sz="2400" dirty="0">
                <a:cs typeface="Times New Roman" panose="02020603050405020304" pitchFamily="18" charset="0"/>
              </a:rPr>
              <a:t> in 1840 and the </a:t>
            </a: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law of tolerance </a:t>
            </a:r>
            <a:r>
              <a:rPr lang="en-US" sz="2400" dirty="0">
                <a:cs typeface="Times New Roman" panose="02020603050405020304" pitchFamily="18" charset="0"/>
              </a:rPr>
              <a:t>in 1913 respectively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Law of the minimum </a:t>
            </a:r>
            <a:r>
              <a:rPr lang="en-US" sz="2400" dirty="0">
                <a:cs typeface="Times New Roman" panose="02020603050405020304" pitchFamily="18" charset="0"/>
              </a:rPr>
              <a:t>states that even if the organism gets several abiotic factors, only one of these factors limits the optimization of the organism’s growth. This factor is said to be </a:t>
            </a:r>
            <a:r>
              <a:rPr lang="en-US" sz="2400" b="1" dirty="0">
                <a:solidFill>
                  <a:srgbClr val="0000FF"/>
                </a:solidFill>
                <a:cs typeface="Times New Roman" panose="02020603050405020304" pitchFamily="18" charset="0"/>
              </a:rPr>
              <a:t>the limiting factor</a:t>
            </a:r>
            <a:endParaRPr lang="en-US" sz="2400" dirty="0"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FF0066"/>
                </a:solidFill>
                <a:cs typeface="Times New Roman" panose="02020603050405020304" pitchFamily="18" charset="0"/>
              </a:rPr>
              <a:t>The law of tolerance </a:t>
            </a:r>
            <a:r>
              <a:rPr lang="en-US" sz="2400" dirty="0">
                <a:cs typeface="Times New Roman" panose="02020603050405020304" pitchFamily="18" charset="0"/>
              </a:rPr>
              <a:t>developed by Shelford states that the amount of the physical factors that the organism requires has upper &amp; lower tolerance limits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The most obvious example is </a:t>
            </a:r>
            <a:r>
              <a:rPr lang="en-US" sz="2400" dirty="0">
                <a:solidFill>
                  <a:srgbClr val="FF0066"/>
                </a:solidFill>
                <a:cs typeface="Times New Roman" panose="02020603050405020304" pitchFamily="18" charset="0"/>
              </a:rPr>
              <a:t>temperature</a:t>
            </a:r>
            <a:endParaRPr lang="en-US" sz="2400" dirty="0"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No organism can live </a:t>
            </a: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below zero</a:t>
            </a:r>
            <a:r>
              <a:rPr lang="en-US" sz="2400" dirty="0">
                <a:cs typeface="Times New Roman" panose="02020603050405020304" pitchFamily="18" charset="0"/>
              </a:rPr>
              <a:t>, &amp; no organism can live above 100 degree centigrade</a:t>
            </a: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>
                <a:cs typeface="Times New Roman" panose="02020603050405020304" pitchFamily="18" charset="0"/>
              </a:rPr>
              <a:t>(extreme examples)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1162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Con’t…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858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57200" y="5715000"/>
            <a:ext cx="52442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Fig: Tolerance limits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365</TotalTime>
  <Words>2862</Words>
  <Application>Microsoft Office PowerPoint</Application>
  <PresentationFormat>On-screen Show (4:3)</PresentationFormat>
  <Paragraphs>296</Paragraphs>
  <Slides>41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Equity</vt:lpstr>
      <vt:lpstr>ENVIRONMENTAL FACTORS  </vt:lpstr>
      <vt:lpstr>       Objectives    </vt:lpstr>
      <vt:lpstr>Environmental Factors </vt:lpstr>
      <vt:lpstr>Cont…</vt:lpstr>
      <vt:lpstr> Classification of environmental factors </vt:lpstr>
      <vt:lpstr>   Abiotic Factors (Physical factors)</vt:lpstr>
      <vt:lpstr>Con’t…</vt:lpstr>
      <vt:lpstr>Con’t…</vt:lpstr>
      <vt:lpstr>Con’t…</vt:lpstr>
      <vt:lpstr>Cont…</vt:lpstr>
      <vt:lpstr>Con't… </vt:lpstr>
      <vt:lpstr>Con't… </vt:lpstr>
      <vt:lpstr>Con’t… </vt:lpstr>
      <vt:lpstr>Con’t…</vt:lpstr>
      <vt:lpstr>Con’t… </vt:lpstr>
      <vt:lpstr>Con’t… </vt:lpstr>
      <vt:lpstr>Con’t… </vt:lpstr>
      <vt:lpstr>Con’t… </vt:lpstr>
      <vt:lpstr>Con’t… </vt:lpstr>
      <vt:lpstr>Con’t… </vt:lpstr>
      <vt:lpstr>Con’t… </vt:lpstr>
      <vt:lpstr>Con’t… </vt:lpstr>
      <vt:lpstr>Con’t… </vt:lpstr>
      <vt:lpstr>Con’t… </vt:lpstr>
      <vt:lpstr>Con’t… </vt:lpstr>
      <vt:lpstr>Con’t… </vt:lpstr>
      <vt:lpstr>Con’t… </vt:lpstr>
      <vt:lpstr>Cont…</vt:lpstr>
      <vt:lpstr>Con’t… </vt:lpstr>
      <vt:lpstr>Con’t… </vt:lpstr>
      <vt:lpstr>Con’t… </vt:lpstr>
      <vt:lpstr>Biotic Factors (Biological factors)</vt:lpstr>
      <vt:lpstr>Con’t… </vt:lpstr>
      <vt:lpstr>Con't…. </vt:lpstr>
      <vt:lpstr>Con’t… </vt:lpstr>
      <vt:lpstr>Density dependent environmental factor </vt:lpstr>
      <vt:lpstr>Cont…</vt:lpstr>
      <vt:lpstr>Density independent environmental factor </vt:lpstr>
      <vt:lpstr>Periodicity/Rhythmicity/</vt:lpstr>
      <vt:lpstr>Cont…</vt:lpstr>
      <vt:lpstr>Cont…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377</cp:revision>
  <dcterms:created xsi:type="dcterms:W3CDTF">2014-01-30T03:39:00Z</dcterms:created>
  <dcterms:modified xsi:type="dcterms:W3CDTF">2020-03-08T03:26:55Z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