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12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24E38-C81C-4CB8-B698-E362824C6F80}" type="datetimeFigureOut">
              <a:rPr lang="en-US" smtClean="0"/>
              <a:pPr/>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B373E-F3E4-4336-97DE-94D6B74035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B373E-F3E4-4336-97DE-94D6B74035B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46F8D-662E-49A7-AC3E-F710C8D12202}"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46F8D-662E-49A7-AC3E-F710C8D12202}"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46F8D-662E-49A7-AC3E-F710C8D12202}" type="slidenum">
              <a:rPr lang="en-US" smtClean="0"/>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46F8D-662E-49A7-AC3E-F710C8D12202}" type="slidenum">
              <a:rPr lang="en-US" smtClean="0"/>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46F8D-662E-49A7-AC3E-F710C8D12202}" type="slidenum">
              <a:rPr lang="en-US" smtClean="0"/>
              <a:pPr/>
              <a:t>40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E46F8D-662E-49A7-AC3E-F710C8D12202}" type="slidenum">
              <a:rPr lang="en-US" smtClean="0"/>
              <a:pPr/>
              <a:t>41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latin typeface="QNDDRK+GillSans"/>
              </a:rPr>
              <a:t>. </a:t>
            </a:r>
            <a:endParaRPr lang="en-US" dirty="0"/>
          </a:p>
        </p:txBody>
      </p:sp>
      <p:sp>
        <p:nvSpPr>
          <p:cNvPr id="4" name="Slide Number Placeholder 3"/>
          <p:cNvSpPr>
            <a:spLocks noGrp="1"/>
          </p:cNvSpPr>
          <p:nvPr>
            <p:ph type="sldNum" sz="quarter" idx="10"/>
          </p:nvPr>
        </p:nvSpPr>
        <p:spPr/>
        <p:txBody>
          <a:bodyPr/>
          <a:lstStyle/>
          <a:p>
            <a:fld id="{2B771825-2BEC-4DC7-AE59-9CC95BE33F75}" type="slidenum">
              <a:rPr lang="en-US" smtClean="0"/>
              <a:pPr/>
              <a:t>66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0B373E-F3E4-4336-97DE-94D6B74035BD}" type="slidenum">
              <a:rPr lang="en-US" smtClean="0"/>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2.doc"/></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Soil Science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                         </a:t>
            </a:r>
          </a:p>
          <a:p>
            <a:pPr>
              <a:buNone/>
            </a:pPr>
            <a:endParaRPr lang="en-US" dirty="0" smtClean="0"/>
          </a:p>
          <a:p>
            <a:pPr>
              <a:buNone/>
            </a:pPr>
            <a:r>
              <a:rPr lang="en-US" dirty="0" smtClean="0"/>
              <a:t>                             Abate </a:t>
            </a:r>
            <a:r>
              <a:rPr lang="en-US" dirty="0" err="1" smtClean="0"/>
              <a:t>Feyissa</a:t>
            </a: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May,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55" y="6248400"/>
            <a:ext cx="7959943" cy="609600"/>
          </a:xfrm>
        </p:spPr>
        <p:txBody>
          <a:bodyPr>
            <a:normAutofit fontScale="90000"/>
          </a:bodyPr>
          <a:lstStyle/>
          <a:p>
            <a:r>
              <a:rPr lang="it-IT" sz="2700" b="1" dirty="0" smtClean="0">
                <a:solidFill>
                  <a:srgbClr val="FF0000"/>
                </a:solidFill>
              </a:rPr>
              <a:t>Figure 2.1. </a:t>
            </a:r>
            <a:r>
              <a:rPr lang="it-IT" sz="2700" b="1" dirty="0" smtClean="0"/>
              <a:t>A general soil profile</a:t>
            </a:r>
            <a:r>
              <a:rPr lang="it-IT" b="1" dirty="0" smtClean="0"/>
              <a:t>.</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524001" y="0"/>
            <a:ext cx="54102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fontScale="92500"/>
          </a:bodyPr>
          <a:lstStyle/>
          <a:p>
            <a:pPr marL="342900" lvl="1" indent="-342900" algn="just">
              <a:lnSpc>
                <a:spcPct val="150000"/>
              </a:lnSpc>
              <a:buNone/>
            </a:pPr>
            <a:r>
              <a:rPr lang="en-US" sz="2600" b="1" dirty="0" smtClean="0"/>
              <a:t>Factors for soil formation and </a:t>
            </a:r>
            <a:r>
              <a:rPr lang="en-US" sz="2600" b="1" dirty="0" err="1" smtClean="0"/>
              <a:t>pedological</a:t>
            </a:r>
            <a:r>
              <a:rPr lang="en-US" sz="2600" b="1" dirty="0" smtClean="0"/>
              <a:t> processes</a:t>
            </a:r>
          </a:p>
          <a:p>
            <a:pPr>
              <a:lnSpc>
                <a:spcPct val="170000"/>
              </a:lnSpc>
            </a:pPr>
            <a:r>
              <a:rPr lang="en-US" sz="2400" dirty="0" smtClean="0"/>
              <a:t>Soil is a natural body, it is the result of the interactions among: climate and organisms, as modified by relief (topography), acting on the parent material over long periods of time.</a:t>
            </a:r>
          </a:p>
          <a:p>
            <a:pPr>
              <a:lnSpc>
                <a:spcPct val="170000"/>
              </a:lnSpc>
            </a:pPr>
            <a:r>
              <a:rPr lang="en-US" sz="2400" dirty="0" err="1" smtClean="0"/>
              <a:t>Pedogenesis</a:t>
            </a:r>
            <a:r>
              <a:rPr lang="en-US" sz="2400" dirty="0" smtClean="0"/>
              <a:t> was first explained by Russian geologist </a:t>
            </a:r>
            <a:r>
              <a:rPr lang="en-US" sz="2400" dirty="0" err="1" smtClean="0"/>
              <a:t>Vasily</a:t>
            </a:r>
            <a:r>
              <a:rPr lang="en-US" sz="2400" dirty="0" smtClean="0"/>
              <a:t> </a:t>
            </a:r>
            <a:r>
              <a:rPr lang="en-US" sz="2400" dirty="0" err="1" smtClean="0"/>
              <a:t>Dukuchaev</a:t>
            </a:r>
            <a:r>
              <a:rPr lang="en-US" sz="2400" dirty="0" smtClean="0"/>
              <a:t>, father of </a:t>
            </a:r>
            <a:r>
              <a:rPr lang="en-US" sz="2400" dirty="0" err="1" smtClean="0"/>
              <a:t>Pedology</a:t>
            </a:r>
            <a:r>
              <a:rPr lang="en-US" sz="2400" dirty="0" smtClean="0"/>
              <a:t>. He suggested soil is formed overtime principally controlled by climate and vegetation. The idea was based on the observation that comparable soils develop in spatially separate areas when their climate and vegetation is similar. In 1940 Hens Jenny suggested soil is a result of  interaction of 5 factors:  Parent material, climate, organisms, topography &amp; time.</a:t>
            </a:r>
          </a:p>
          <a:p>
            <a:pPr>
              <a:lnSpc>
                <a:spcPct val="170000"/>
              </a:lnSpc>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228600"/>
            <a:ext cx="8915400" cy="6629400"/>
          </a:xfrm>
        </p:spPr>
        <p:txBody>
          <a:bodyPr>
            <a:normAutofit fontScale="85000" lnSpcReduction="10000"/>
          </a:bodyPr>
          <a:lstStyle/>
          <a:p>
            <a:pPr algn="just">
              <a:lnSpc>
                <a:spcPct val="150000"/>
              </a:lnSpc>
            </a:pPr>
            <a:r>
              <a:rPr lang="en-US" sz="2800" dirty="0" smtClean="0"/>
              <a:t>Soil forms in response to forces of climate and organisms (active factors or catalysts)  that act on parent material in a specific landscape (topography) over a period of time.</a:t>
            </a:r>
          </a:p>
          <a:p>
            <a:pPr algn="just">
              <a:lnSpc>
                <a:spcPct val="150000"/>
              </a:lnSpc>
            </a:pPr>
            <a:r>
              <a:rPr lang="en-US" sz="2800" dirty="0" smtClean="0"/>
              <a:t>The five factors affect the outcome of soil formation. The factors do not exert their influence independently. Rather interdependence is the rule. Soil-forming factors are not always present in the same intensity and degree</a:t>
            </a:r>
            <a:r>
              <a:rPr lang="en-US" sz="2800" dirty="0" smtClean="0">
                <a:sym typeface="Wingdings" pitchFamily="2" charset="2"/>
              </a:rPr>
              <a:t> thus</a:t>
            </a:r>
            <a:r>
              <a:rPr lang="en-US" sz="2800" dirty="0" smtClean="0"/>
              <a:t>, there are many differences in soils.</a:t>
            </a:r>
          </a:p>
          <a:p>
            <a:pPr algn="just">
              <a:lnSpc>
                <a:spcPct val="150000"/>
              </a:lnSpc>
            </a:pPr>
            <a:r>
              <a:rPr lang="en-US" sz="2800" dirty="0" smtClean="0"/>
              <a:t>In certain situations one of the factors has had the dominant influence in determining differences among a set of characteristic soils. Soil scientists refer to such as set of soils as </a:t>
            </a:r>
            <a:r>
              <a:rPr lang="en-US" sz="2800" dirty="0" err="1" smtClean="0"/>
              <a:t>Lithosequence</a:t>
            </a:r>
            <a:r>
              <a:rPr lang="en-US" sz="2800" dirty="0" smtClean="0"/>
              <a:t>, </a:t>
            </a:r>
            <a:r>
              <a:rPr lang="en-US" sz="2800" dirty="0" err="1" smtClean="0"/>
              <a:t>Chronosequence</a:t>
            </a:r>
            <a:r>
              <a:rPr lang="en-US" sz="2800" dirty="0" smtClean="0"/>
              <a:t>, </a:t>
            </a:r>
            <a:r>
              <a:rPr lang="en-US" sz="2800" dirty="0" err="1" smtClean="0"/>
              <a:t>Biosequence</a:t>
            </a:r>
            <a:r>
              <a:rPr lang="en-US" sz="2800" dirty="0" smtClean="0"/>
              <a:t>, </a:t>
            </a:r>
            <a:r>
              <a:rPr lang="en-US" sz="2800" dirty="0" err="1" smtClean="0"/>
              <a:t>Toposequence</a:t>
            </a:r>
            <a:r>
              <a:rPr lang="en-US" sz="2800" dirty="0" smtClean="0"/>
              <a:t> and </a:t>
            </a:r>
            <a:r>
              <a:rPr lang="en-US" sz="2800" dirty="0" err="1" smtClean="0"/>
              <a:t>Climosequence</a:t>
            </a:r>
            <a:r>
              <a:rPr lang="en-US" sz="2800"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1309687" y="228600"/>
            <a:ext cx="7834313"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r>
              <a:rPr lang="en-US" sz="2400" dirty="0" smtClean="0"/>
              <a:t>Climate &amp; organisms = Active factors.  They are catalysts that cause soil to form. </a:t>
            </a:r>
          </a:p>
          <a:p>
            <a:pPr>
              <a:lnSpc>
                <a:spcPct val="150000"/>
              </a:lnSpc>
            </a:pPr>
            <a:r>
              <a:rPr lang="en-US" sz="2400" dirty="0" smtClean="0"/>
              <a:t>Parent material, topography &amp; time = passive factors (respond to the forces exerted by climate and organisms)</a:t>
            </a:r>
          </a:p>
          <a:p>
            <a:pPr marL="342900" lvl="1" indent="-342900" algn="just">
              <a:lnSpc>
                <a:spcPct val="150000"/>
              </a:lnSpc>
              <a:buNone/>
            </a:pPr>
            <a:endParaRPr lang="en-US" sz="3400" dirty="0"/>
          </a:p>
        </p:txBody>
      </p:sp>
      <p:pic>
        <p:nvPicPr>
          <p:cNvPr id="5" name="Picture 4"/>
          <p:cNvPicPr>
            <a:picLocks noChangeAspect="1" noChangeArrowheads="1"/>
          </p:cNvPicPr>
          <p:nvPr/>
        </p:nvPicPr>
        <p:blipFill>
          <a:blip r:embed="rId2" cstate="print"/>
          <a:srcRect/>
          <a:stretch>
            <a:fillRect/>
          </a:stretch>
        </p:blipFill>
        <p:spPr bwMode="auto">
          <a:xfrm>
            <a:off x="990599" y="393200"/>
            <a:ext cx="3657295" cy="3264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54" y="0"/>
            <a:ext cx="7985445" cy="1152150"/>
          </a:xfrm>
        </p:spPr>
        <p:txBody>
          <a:bodyPr>
            <a:normAutofit fontScale="90000"/>
          </a:bodyPr>
          <a:lstStyle/>
          <a:p>
            <a:r>
              <a:rPr lang="en-US" sz="5400" b="1" dirty="0" smtClean="0"/>
              <a:t/>
            </a:r>
            <a:br>
              <a:rPr lang="en-US" sz="5400" b="1" dirty="0" smtClean="0"/>
            </a:br>
            <a:r>
              <a:rPr lang="en-US" sz="3300" b="1" dirty="0" smtClean="0"/>
              <a:t>A. Parent Material</a:t>
            </a:r>
            <a:r>
              <a:rPr lang="en-US" sz="5400" dirty="0" smtClean="0"/>
              <a:t/>
            </a:r>
            <a:br>
              <a:rPr lang="en-US" sz="5400" dirty="0" smtClean="0"/>
            </a:br>
            <a:endParaRPr lang="en-US" dirty="0"/>
          </a:p>
        </p:txBody>
      </p:sp>
      <p:sp>
        <p:nvSpPr>
          <p:cNvPr id="3" name="Content Placeholder 2"/>
          <p:cNvSpPr>
            <a:spLocks noGrp="1"/>
          </p:cNvSpPr>
          <p:nvPr>
            <p:ph idx="1"/>
          </p:nvPr>
        </p:nvSpPr>
        <p:spPr>
          <a:xfrm>
            <a:off x="0" y="990601"/>
            <a:ext cx="9144000" cy="5867400"/>
          </a:xfrm>
        </p:spPr>
        <p:txBody>
          <a:bodyPr>
            <a:normAutofit fontScale="47500" lnSpcReduction="20000"/>
          </a:bodyPr>
          <a:lstStyle/>
          <a:p>
            <a:endParaRPr lang="en-US" sz="2800" dirty="0" smtClean="0"/>
          </a:p>
          <a:p>
            <a:pPr>
              <a:buClrTx/>
            </a:pPr>
            <a:r>
              <a:rPr lang="en-US" sz="3600" dirty="0" smtClean="0"/>
              <a:t>It is unconsolidated mass that forms soil</a:t>
            </a:r>
          </a:p>
          <a:p>
            <a:pPr>
              <a:buClrTx/>
            </a:pPr>
            <a:r>
              <a:rPr lang="en-US" sz="3600" dirty="0" smtClean="0"/>
              <a:t>Is the original or initial state of soil</a:t>
            </a:r>
          </a:p>
          <a:p>
            <a:pPr>
              <a:buClrTx/>
            </a:pPr>
            <a:r>
              <a:rPr lang="en-US" sz="3600" dirty="0" smtClean="0"/>
              <a:t>It is derived from weathering of either the native rock or material transported to the soil</a:t>
            </a:r>
          </a:p>
          <a:p>
            <a:pPr>
              <a:buClrTx/>
            </a:pPr>
            <a:r>
              <a:rPr lang="en-US" sz="3600" dirty="0" smtClean="0"/>
              <a:t>Rocks are precursors of parent materials</a:t>
            </a:r>
          </a:p>
          <a:p>
            <a:pPr>
              <a:buClrTx/>
              <a:buNone/>
            </a:pPr>
            <a:endParaRPr lang="en-US" sz="3600" dirty="0" smtClean="0"/>
          </a:p>
          <a:p>
            <a:pPr>
              <a:buClrTx/>
              <a:buNone/>
            </a:pPr>
            <a:r>
              <a:rPr lang="en-US" sz="3600" dirty="0" smtClean="0"/>
              <a:t>Three kinds of rocks:</a:t>
            </a:r>
          </a:p>
          <a:p>
            <a:pPr>
              <a:buClrTx/>
            </a:pPr>
            <a:r>
              <a:rPr lang="en-US" sz="3600" dirty="0" smtClean="0"/>
              <a:t>Igneous rocks are formed from molten magma and contain primary minerals. </a:t>
            </a:r>
          </a:p>
          <a:p>
            <a:pPr>
              <a:buClrTx/>
            </a:pPr>
            <a:r>
              <a:rPr lang="en-US" sz="3600" dirty="0" smtClean="0"/>
              <a:t>Sedimentary rocks results from deposition and cementation of weathered products. </a:t>
            </a:r>
          </a:p>
          <a:p>
            <a:pPr>
              <a:buClrTx/>
            </a:pPr>
            <a:r>
              <a:rPr lang="en-US" sz="3600" dirty="0" smtClean="0"/>
              <a:t>Metamorphic rocks are formed from igneous or sedimentary rocks under high pressure and temperature. </a:t>
            </a:r>
          </a:p>
          <a:p>
            <a:pPr>
              <a:buClrTx/>
              <a:buNone/>
            </a:pPr>
            <a:endParaRPr lang="en-US" sz="3600" dirty="0" smtClean="0"/>
          </a:p>
          <a:p>
            <a:pPr>
              <a:buClrTx/>
              <a:buNone/>
            </a:pPr>
            <a:endParaRPr lang="en-US" sz="3600" dirty="0" smtClean="0"/>
          </a:p>
          <a:p>
            <a:pPr>
              <a:buNone/>
            </a:pPr>
            <a:r>
              <a:rPr lang="en-US" sz="3600" b="1" dirty="0" smtClean="0"/>
              <a:t>Primary minerals -</a:t>
            </a:r>
            <a:r>
              <a:rPr lang="en-US" sz="3600" dirty="0" smtClean="0"/>
              <a:t>  are minerals present in the original rock from which soil is formed. Occurs predominantly in sand and silt fractions and are weathering resistant quartz and feldspars. </a:t>
            </a:r>
          </a:p>
          <a:p>
            <a:pPr>
              <a:buNone/>
            </a:pPr>
            <a:r>
              <a:rPr lang="en-US" sz="3600" b="1" dirty="0" smtClean="0"/>
              <a:t>Secondary minerals</a:t>
            </a:r>
            <a:r>
              <a:rPr lang="en-US" sz="3600" dirty="0" smtClean="0"/>
              <a:t>: formed by decomposition of primary minerals and their subsequent weathering and </a:t>
            </a:r>
            <a:r>
              <a:rPr lang="en-US" sz="3600" dirty="0" err="1" smtClean="0"/>
              <a:t>recomposition</a:t>
            </a:r>
            <a:r>
              <a:rPr lang="en-US" sz="3600" dirty="0" smtClean="0"/>
              <a:t> into new once (e.g. clay minerals).</a:t>
            </a:r>
            <a:br>
              <a:rPr lang="en-US" sz="3600" dirty="0" smtClean="0"/>
            </a:br>
            <a:r>
              <a:rPr lang="en-US" sz="2800" dirty="0" smtClean="0"/>
              <a:t/>
            </a:r>
            <a:br>
              <a:rPr lang="en-US" sz="2800" dirty="0" smtClean="0"/>
            </a:br>
            <a:r>
              <a:rPr lang="en-US" sz="2800" dirty="0" smtClean="0"/>
              <a:t> </a:t>
            </a:r>
            <a:r>
              <a:rPr lang="en-US" sz="2800" b="1" dirty="0" smtClean="0"/>
              <a:t/>
            </a:r>
            <a:br>
              <a:rPr lang="en-US" sz="2800" b="1"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15"/>
            <a:ext cx="8229600" cy="607161"/>
          </a:xfrm>
        </p:spPr>
        <p:txBody>
          <a:bodyPr>
            <a:normAutofit fontScale="90000"/>
          </a:bodyPr>
          <a:lstStyle/>
          <a:p>
            <a:r>
              <a:rPr lang="en-US" dirty="0" smtClean="0"/>
              <a:t>Rock cycle </a:t>
            </a:r>
            <a:endParaRPr lang="en-US" dirty="0"/>
          </a:p>
        </p:txBody>
      </p:sp>
      <p:sp>
        <p:nvSpPr>
          <p:cNvPr id="3" name="Content Placeholder 2"/>
          <p:cNvSpPr>
            <a:spLocks noGrp="1"/>
          </p:cNvSpPr>
          <p:nvPr>
            <p:ph idx="1"/>
          </p:nvPr>
        </p:nvSpPr>
        <p:spPr>
          <a:xfrm>
            <a:off x="457200" y="1228045"/>
            <a:ext cx="8229600" cy="5096555"/>
          </a:xfrm>
        </p:spPr>
        <p:txBody>
          <a:bodyPr/>
          <a:lstStyle/>
          <a:p>
            <a:pPr>
              <a:buNone/>
            </a:pPr>
            <a:r>
              <a:rPr lang="en-US" dirty="0" smtClean="0"/>
              <a:t>  </a:t>
            </a:r>
            <a:endParaRPr lang="en-US" dirty="0"/>
          </a:p>
        </p:txBody>
      </p:sp>
      <p:pic>
        <p:nvPicPr>
          <p:cNvPr id="1026" name="Picture 2" descr="rockcycle2"/>
          <p:cNvPicPr>
            <a:picLocks noChangeAspect="1" noChangeArrowheads="1"/>
          </p:cNvPicPr>
          <p:nvPr/>
        </p:nvPicPr>
        <p:blipFill>
          <a:blip r:embed="rId2" cstate="print"/>
          <a:srcRect/>
          <a:stretch>
            <a:fillRect/>
          </a:stretch>
        </p:blipFill>
        <p:spPr bwMode="auto">
          <a:xfrm>
            <a:off x="1460304" y="924465"/>
            <a:ext cx="4781385" cy="593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8570"/>
          </a:xfrm>
        </p:spPr>
        <p:txBody>
          <a:bodyPr>
            <a:noAutofit/>
          </a:bodyPr>
          <a:lstStyle/>
          <a:p>
            <a:r>
              <a:rPr lang="en-US" sz="2400" b="1" i="1" dirty="0" smtClean="0">
                <a:latin typeface="Times New Roman" pitchFamily="18" charset="0"/>
                <a:cs typeface="Times New Roman" pitchFamily="18" charset="0"/>
              </a:rPr>
              <a:t>Two types of soils based on their mode of placement of parent material in current location</a:t>
            </a:r>
            <a:endParaRPr lang="en-US" sz="2400" b="1" i="1" dirty="0">
              <a:latin typeface="Times New Roman" pitchFamily="18" charset="0"/>
              <a:cs typeface="Times New Roman" pitchFamily="18" charset="0"/>
            </a:endParaRPr>
          </a:p>
        </p:txBody>
      </p:sp>
      <p:sp>
        <p:nvSpPr>
          <p:cNvPr id="3" name="Content Placeholder 2"/>
          <p:cNvSpPr>
            <a:spLocks noGrp="1"/>
          </p:cNvSpPr>
          <p:nvPr>
            <p:ph idx="1"/>
          </p:nvPr>
        </p:nvSpPr>
        <p:spPr>
          <a:xfrm>
            <a:off x="0" y="1000360"/>
            <a:ext cx="9144000" cy="5857640"/>
          </a:xfrm>
        </p:spPr>
        <p:txBody>
          <a:bodyPr>
            <a:normAutofit fontScale="85000" lnSpcReduction="20000"/>
          </a:bodyPr>
          <a:lstStyle/>
          <a:p>
            <a:pPr marL="514350" indent="-514350">
              <a:buClr>
                <a:schemeClr val="tx1"/>
              </a:buClr>
              <a:buAutoNum type="arabicPeriod"/>
            </a:pPr>
            <a:r>
              <a:rPr lang="en-US" b="1" dirty="0" smtClean="0"/>
              <a:t>Residual/sedentary soil</a:t>
            </a:r>
          </a:p>
          <a:p>
            <a:pPr marL="514350" indent="-514350">
              <a:buClr>
                <a:schemeClr val="tx1"/>
              </a:buClr>
              <a:buFont typeface="Wingdings" pitchFamily="2" charset="2"/>
              <a:buChar char="§"/>
            </a:pPr>
            <a:r>
              <a:rPr lang="en-US" dirty="0" smtClean="0"/>
              <a:t>is a soil formed from parent material found at the site of its origin. </a:t>
            </a:r>
          </a:p>
          <a:p>
            <a:pPr marL="514350" indent="-514350">
              <a:buClr>
                <a:schemeClr val="tx1"/>
              </a:buClr>
              <a:buFont typeface="Wingdings" pitchFamily="2" charset="2"/>
              <a:buChar char="§"/>
            </a:pPr>
            <a:r>
              <a:rPr lang="en-US" dirty="0" smtClean="0"/>
              <a:t>It results from in-situ weathering of bed rock. </a:t>
            </a:r>
          </a:p>
          <a:p>
            <a:pPr marL="514350" indent="-514350">
              <a:buClr>
                <a:schemeClr val="tx1"/>
              </a:buClr>
              <a:buFont typeface="Wingdings" pitchFamily="2" charset="2"/>
              <a:buChar char="§"/>
            </a:pPr>
            <a:r>
              <a:rPr lang="en-US" dirty="0" smtClean="0"/>
              <a:t>Retain many of the properties of the underlying bedrock. If soil is young, properties tend to reflect effect of parent material.</a:t>
            </a:r>
          </a:p>
          <a:p>
            <a:pPr marL="514350" indent="-514350">
              <a:buNone/>
            </a:pPr>
            <a:r>
              <a:rPr lang="en-US" dirty="0" smtClean="0"/>
              <a:t>2. </a:t>
            </a:r>
            <a:r>
              <a:rPr lang="en-US" b="1" dirty="0" smtClean="0"/>
              <a:t>Transported soils</a:t>
            </a:r>
            <a:r>
              <a:rPr lang="en-US" dirty="0" smtClean="0"/>
              <a:t>:  formed from parent materials eroded from one place and transported to another where it becomes parent material for a soil at a new site.</a:t>
            </a:r>
          </a:p>
          <a:p>
            <a:pPr marL="514350" indent="-514350"/>
            <a:r>
              <a:rPr lang="en-US" dirty="0" smtClean="0"/>
              <a:t>      </a:t>
            </a:r>
            <a:r>
              <a:rPr lang="en-US" dirty="0" err="1" smtClean="0"/>
              <a:t>Oftne</a:t>
            </a:r>
            <a:r>
              <a:rPr lang="en-US" dirty="0" smtClean="0"/>
              <a:t> weathering occurs before the material is transported to the new site. In this case the soil may have few features in common with the underlying rock.</a:t>
            </a:r>
          </a:p>
          <a:p>
            <a:pPr marL="514350" indent="-514350">
              <a:buNone/>
            </a:pPr>
            <a:endParaRPr lang="en-US" dirty="0" smtClean="0"/>
          </a:p>
          <a:p>
            <a:pPr marL="514350" indent="-514350">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76254"/>
          </a:xfrm>
        </p:spPr>
        <p:txBody>
          <a:bodyPr>
            <a:normAutofit fontScale="90000"/>
          </a:bodyPr>
          <a:lstStyle/>
          <a:p>
            <a:r>
              <a:rPr lang="en-US" sz="2400" b="1" dirty="0" smtClean="0"/>
              <a:t>Five types of transported parent materials</a:t>
            </a:r>
            <a:r>
              <a:rPr lang="en-US" dirty="0" smtClean="0"/>
              <a:t/>
            </a:r>
            <a:br>
              <a:rPr lang="en-US" dirty="0" smtClean="0"/>
            </a:br>
            <a:endParaRPr lang="en-US" dirty="0"/>
          </a:p>
        </p:txBody>
      </p:sp>
      <p:sp>
        <p:nvSpPr>
          <p:cNvPr id="3" name="Content Placeholder 2"/>
          <p:cNvSpPr>
            <a:spLocks noGrp="1"/>
          </p:cNvSpPr>
          <p:nvPr>
            <p:ph idx="1"/>
          </p:nvPr>
        </p:nvSpPr>
        <p:spPr>
          <a:xfrm>
            <a:off x="0" y="393200"/>
            <a:ext cx="9144000" cy="6464800"/>
          </a:xfrm>
        </p:spPr>
        <p:txBody>
          <a:bodyPr>
            <a:normAutofit fontScale="92500" lnSpcReduction="20000"/>
          </a:bodyPr>
          <a:lstStyle/>
          <a:p>
            <a:pPr marL="514350" indent="-514350">
              <a:buNone/>
            </a:pPr>
            <a:endParaRPr lang="en-US" dirty="0" smtClean="0"/>
          </a:p>
          <a:p>
            <a:pPr marL="514350" indent="-514350" algn="just">
              <a:buNone/>
            </a:pPr>
            <a:r>
              <a:rPr lang="en-US" b="1" dirty="0" smtClean="0"/>
              <a:t>A. </a:t>
            </a:r>
            <a:r>
              <a:rPr lang="en-US" b="1" dirty="0" smtClean="0">
                <a:latin typeface="Times New Roman" pitchFamily="18" charset="0"/>
                <a:cs typeface="Times New Roman" pitchFamily="18" charset="0"/>
              </a:rPr>
              <a:t>Alluvial deposits: </a:t>
            </a:r>
            <a:r>
              <a:rPr lang="en-US" dirty="0" smtClean="0">
                <a:latin typeface="Times New Roman" pitchFamily="18" charset="0"/>
                <a:cs typeface="Times New Roman" pitchFamily="18" charset="0"/>
              </a:rPr>
              <a:t>are river </a:t>
            </a:r>
            <a:r>
              <a:rPr lang="en-US" sz="2800" dirty="0" smtClean="0">
                <a:latin typeface="Times New Roman" pitchFamily="18" charset="0"/>
                <a:cs typeface="Times New Roman" pitchFamily="18" charset="0"/>
              </a:rPr>
              <a:t>or stream-borne  sediment deposit that occur in floodplains, fans, and deltas.</a:t>
            </a:r>
            <a:endParaRPr lang="en-US" sz="2800" b="1" dirty="0" smtClean="0">
              <a:latin typeface="Times New Roman" pitchFamily="18" charset="0"/>
              <a:cs typeface="Times New Roman" pitchFamily="18" charset="0"/>
            </a:endParaRPr>
          </a:p>
          <a:p>
            <a:pPr marL="880110" lvl="1" indent="-514350" algn="just">
              <a:buClrTx/>
              <a:buFont typeface="Wingdings" pitchFamily="2" charset="2"/>
              <a:buChar char="v"/>
            </a:pPr>
            <a:r>
              <a:rPr lang="en-US" dirty="0" smtClean="0">
                <a:latin typeface="Times New Roman" pitchFamily="18" charset="0"/>
                <a:cs typeface="Times New Roman" pitchFamily="18" charset="0"/>
              </a:rPr>
              <a:t>Flood plains are adjacent to streams and rivers. During floods, coarse sediment is deposited nearest to the existing channel and fine sediment further away, resulting in a natural levee. </a:t>
            </a:r>
          </a:p>
          <a:p>
            <a:pPr marL="880110" lvl="1" indent="-514350" algn="just">
              <a:buClrTx/>
              <a:buFont typeface="Wingdings" pitchFamily="2" charset="2"/>
              <a:buChar char="v"/>
            </a:pPr>
            <a:r>
              <a:rPr lang="en-US" dirty="0" smtClean="0">
                <a:latin typeface="Times New Roman" pitchFamily="18" charset="0"/>
                <a:cs typeface="Times New Roman" pitchFamily="18" charset="0"/>
              </a:rPr>
              <a:t>Alluvial fan occurs when the water in a channel, carrying sediments downhill, experiences an abrupt reduction in slope. The stream energy is reduced quickly, and material settles. This also occurs where a narrow valley opens onto a wide flat. Fans have a cone shape, widening in the </a:t>
            </a:r>
            <a:r>
              <a:rPr lang="en-US" dirty="0" err="1" smtClean="0">
                <a:latin typeface="Times New Roman" pitchFamily="18" charset="0"/>
                <a:cs typeface="Times New Roman" pitchFamily="18" charset="0"/>
              </a:rPr>
              <a:t>downslope</a:t>
            </a:r>
            <a:r>
              <a:rPr lang="en-US" dirty="0" smtClean="0">
                <a:latin typeface="Times New Roman" pitchFamily="18" charset="0"/>
                <a:cs typeface="Times New Roman" pitchFamily="18" charset="0"/>
              </a:rPr>
              <a:t> direction. The deposits are usually </a:t>
            </a:r>
            <a:r>
              <a:rPr lang="en-US" i="1" dirty="0" smtClean="0">
                <a:latin typeface="Times New Roman" pitchFamily="18" charset="0"/>
                <a:cs typeface="Times New Roman" pitchFamily="18" charset="0"/>
              </a:rPr>
              <a:t>stratified</a:t>
            </a:r>
            <a:r>
              <a:rPr lang="en-US" dirty="0" smtClean="0">
                <a:latin typeface="Times New Roman" pitchFamily="18" charset="0"/>
                <a:cs typeface="Times New Roman" pitchFamily="18" charset="0"/>
              </a:rPr>
              <a:t> as different flood episodes deposit different sized materials at a given site. The texture of a fan becomes finer with distance from its apex.</a:t>
            </a:r>
          </a:p>
          <a:p>
            <a:pPr marL="880110" lvl="1" indent="-514350" algn="just">
              <a:buClrTx/>
              <a:buFont typeface="Wingdings" pitchFamily="2" charset="2"/>
              <a:buChar char="v"/>
            </a:pPr>
            <a:r>
              <a:rPr lang="en-US" dirty="0" smtClean="0">
                <a:latin typeface="Times New Roman" pitchFamily="18" charset="0"/>
                <a:cs typeface="Times New Roman" pitchFamily="18" charset="0"/>
              </a:rPr>
              <a:t>Deltas are essentially alluvial fans that occur at the mouth of river with their sediments deposited underwater. </a:t>
            </a:r>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70000" lnSpcReduction="20000"/>
          </a:bodyPr>
          <a:lstStyle/>
          <a:p>
            <a:endParaRPr lang="en-US" dirty="0" smtClean="0"/>
          </a:p>
          <a:p>
            <a:pPr algn="just">
              <a:buNone/>
            </a:pPr>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Colluvial</a:t>
            </a:r>
            <a:r>
              <a:rPr lang="en-US" b="1" dirty="0" smtClean="0">
                <a:latin typeface="Times New Roman" pitchFamily="18" charset="0"/>
                <a:cs typeface="Times New Roman" pitchFamily="18" charset="0"/>
              </a:rPr>
              <a:t> deposits: </a:t>
            </a:r>
            <a:r>
              <a:rPr lang="en-US" dirty="0" smtClean="0">
                <a:latin typeface="Times New Roman" pitchFamily="18" charset="0"/>
                <a:cs typeface="Times New Roman" pitchFamily="18" charset="0"/>
              </a:rPr>
              <a:t>are</a:t>
            </a:r>
            <a:r>
              <a:rPr lang="en-US" b="1" dirty="0" smtClean="0">
                <a:latin typeface="Times New Roman" pitchFamily="18" charset="0"/>
                <a:cs typeface="Times New Roman" pitchFamily="18" charset="0"/>
              </a:rPr>
              <a:t> </a:t>
            </a:r>
            <a:r>
              <a:rPr lang="en-US" dirty="0" err="1" smtClean="0"/>
              <a:t>hillslope</a:t>
            </a:r>
            <a:r>
              <a:rPr lang="en-US" dirty="0" smtClean="0"/>
              <a:t> sediments result from the force of gravity and runoff moving </a:t>
            </a:r>
            <a:r>
              <a:rPr lang="en-US" dirty="0" err="1" smtClean="0"/>
              <a:t>downslope</a:t>
            </a:r>
            <a:r>
              <a:rPr lang="en-US" dirty="0" smtClean="0"/>
              <a:t>. This material may be deposited in catastrophic events, such as mudslides, or by very slow but persistent processes, such as slope wash or surface creep. </a:t>
            </a:r>
          </a:p>
          <a:p>
            <a:pPr marL="693738" indent="-234950" algn="just">
              <a:buFont typeface="Wingdings" pitchFamily="2" charset="2"/>
              <a:buChar char="ü"/>
            </a:pPr>
            <a:r>
              <a:rPr lang="en-US" dirty="0" smtClean="0">
                <a:latin typeface="Times New Roman" pitchFamily="18" charset="0"/>
                <a:cs typeface="Times New Roman" pitchFamily="18" charset="0"/>
              </a:rPr>
              <a:t>Usually very coarse textured. Big rocks tend to roll furthest down slope.</a:t>
            </a:r>
          </a:p>
          <a:p>
            <a:pPr algn="just">
              <a:buNone/>
            </a:pPr>
            <a:r>
              <a:rPr lang="en-US" dirty="0" smtClean="0"/>
              <a:t> </a:t>
            </a:r>
            <a:r>
              <a:rPr lang="en-US" b="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Marine and </a:t>
            </a:r>
            <a:r>
              <a:rPr lang="en-US" sz="2800" b="1" dirty="0" err="1" smtClean="0">
                <a:latin typeface="Times New Roman" pitchFamily="18" charset="0"/>
                <a:cs typeface="Times New Roman" pitchFamily="18" charset="0"/>
              </a:rPr>
              <a:t>lacustrine</a:t>
            </a:r>
            <a:r>
              <a:rPr lang="en-US" sz="2800" b="1" dirty="0" smtClean="0">
                <a:latin typeface="Times New Roman" pitchFamily="18" charset="0"/>
                <a:cs typeface="Times New Roman" pitchFamily="18" charset="0"/>
              </a:rPr>
              <a:t> deposits</a:t>
            </a:r>
            <a:r>
              <a:rPr lang="en-US" sz="2800" dirty="0" smtClean="0">
                <a:latin typeface="Times New Roman" pitchFamily="18" charset="0"/>
                <a:cs typeface="Times New Roman" pitchFamily="18" charset="0"/>
              </a:rPr>
              <a:t>: form in low-energy environments under inland seas and lakes.</a:t>
            </a:r>
          </a:p>
          <a:p>
            <a:pPr algn="just"/>
            <a:r>
              <a:rPr lang="en-US" sz="2800" dirty="0" smtClean="0">
                <a:latin typeface="Times New Roman" pitchFamily="18" charset="0"/>
                <a:cs typeface="Times New Roman" pitchFamily="18" charset="0"/>
              </a:rPr>
              <a:t>These sediments are typically coarse near the shore and finer toward the middle of the lake or sea. Several shoreline features can be associated with inland water bodies, including deltas, sand dunes, and beaches. </a:t>
            </a:r>
            <a:endParaRPr lang="en-US" dirty="0" smtClean="0">
              <a:latin typeface="Times New Roman" pitchFamily="18" charset="0"/>
              <a:cs typeface="Times New Roman" pitchFamily="18" charset="0"/>
            </a:endParaRPr>
          </a:p>
          <a:p>
            <a:pPr algn="just">
              <a:buNone/>
            </a:pPr>
            <a:r>
              <a:rPr lang="en-US" b="1" dirty="0" smtClean="0"/>
              <a:t>D</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Eolian</a:t>
            </a:r>
            <a:r>
              <a:rPr lang="en-US" b="1" dirty="0" smtClean="0">
                <a:latin typeface="Times New Roman" pitchFamily="18" charset="0"/>
                <a:cs typeface="Times New Roman" pitchFamily="18" charset="0"/>
              </a:rPr>
              <a:t> and Loess</a:t>
            </a:r>
            <a:r>
              <a:rPr lang="en-US" dirty="0" smtClean="0">
                <a:latin typeface="Times New Roman" pitchFamily="18" charset="0"/>
                <a:cs typeface="Times New Roman" pitchFamily="18" charset="0"/>
              </a:rPr>
              <a:t>: wind deposited parent materials</a:t>
            </a:r>
          </a:p>
          <a:p>
            <a:pPr algn="just">
              <a:buClrTx/>
              <a:buFont typeface="Constantia" pitchFamily="18" charset="0"/>
              <a:buChar char="•"/>
            </a:pPr>
            <a:r>
              <a:rPr lang="en-US" dirty="0" smtClean="0">
                <a:latin typeface="Times New Roman" pitchFamily="18" charset="0"/>
                <a:cs typeface="Times New Roman" pitchFamily="18" charset="0"/>
              </a:rPr>
              <a:t> Loess - </a:t>
            </a:r>
            <a:r>
              <a:rPr lang="en-US" dirty="0" err="1" smtClean="0">
                <a:latin typeface="Times New Roman" pitchFamily="18" charset="0"/>
                <a:cs typeface="Times New Roman" pitchFamily="18" charset="0"/>
              </a:rPr>
              <a:t>Silty</a:t>
            </a:r>
            <a:r>
              <a:rPr lang="en-US" dirty="0" smtClean="0">
                <a:latin typeface="Times New Roman" pitchFamily="18" charset="0"/>
                <a:cs typeface="Times New Roman" pitchFamily="18" charset="0"/>
              </a:rPr>
              <a:t> material deposited by wind </a:t>
            </a:r>
          </a:p>
          <a:p>
            <a:pPr algn="just">
              <a:buClrTx/>
              <a:buFont typeface="Constantia" pitchFamily="18" charset="0"/>
              <a:buChar char="•"/>
            </a:pPr>
            <a:r>
              <a:rPr lang="en-US" dirty="0" err="1" smtClean="0">
                <a:latin typeface="Times New Roman" pitchFamily="18" charset="0"/>
                <a:cs typeface="Times New Roman" pitchFamily="18" charset="0"/>
              </a:rPr>
              <a:t>Eolian</a:t>
            </a:r>
            <a:r>
              <a:rPr lang="en-US" dirty="0" smtClean="0">
                <a:latin typeface="Times New Roman" pitchFamily="18" charset="0"/>
                <a:cs typeface="Times New Roman" pitchFamily="18" charset="0"/>
              </a:rPr>
              <a:t> – Sandy material deposited by wind but not transported as far from the source. Most of this material moves in a series of short-distance jumps called </a:t>
            </a:r>
            <a:r>
              <a:rPr lang="en-US" dirty="0" err="1" smtClean="0">
                <a:latin typeface="Times New Roman" pitchFamily="18" charset="0"/>
                <a:cs typeface="Times New Roman" pitchFamily="18" charset="0"/>
              </a:rPr>
              <a:t>saltation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Eolian</a:t>
            </a:r>
            <a:r>
              <a:rPr lang="en-US" dirty="0" smtClean="0">
                <a:latin typeface="Times New Roman" pitchFamily="18" charset="0"/>
                <a:cs typeface="Times New Roman" pitchFamily="18" charset="0"/>
              </a:rPr>
              <a:t> deposits may move several kilometers from the source.  Moves by </a:t>
            </a:r>
            <a:r>
              <a:rPr lang="en-US" dirty="0" err="1" smtClean="0">
                <a:latin typeface="Times New Roman" pitchFamily="18" charset="0"/>
                <a:cs typeface="Times New Roman" pitchFamily="18" charset="0"/>
              </a:rPr>
              <a:t>saltation</a:t>
            </a:r>
            <a:r>
              <a:rPr lang="en-US" dirty="0" smtClean="0">
                <a:latin typeface="Times New Roman" pitchFamily="18" charset="0"/>
                <a:cs typeface="Times New Roman" pitchFamily="18" charset="0"/>
              </a:rPr>
              <a:t>, i.e. bouncing. </a:t>
            </a:r>
          </a:p>
          <a:p>
            <a:pPr algn="just">
              <a:buClrTx/>
              <a:buFont typeface="Constantia" pitchFamily="18" charset="0"/>
              <a:buChar char="•"/>
            </a:pPr>
            <a:r>
              <a:rPr lang="en-US" dirty="0" smtClean="0">
                <a:latin typeface="Times New Roman" pitchFamily="18" charset="0"/>
                <a:cs typeface="Times New Roman" pitchFamily="18" charset="0"/>
              </a:rPr>
              <a:t>   Clay-sized material (&lt; 0.002 mm) tends to bind together in aggregates too large to be eroded by wind.</a:t>
            </a:r>
          </a:p>
          <a:p>
            <a:pPr algn="just">
              <a:buNone/>
            </a:pPr>
            <a:r>
              <a:rPr lang="en-US" b="1" dirty="0" smtClean="0">
                <a:latin typeface="Times New Roman" pitchFamily="18" charset="0"/>
                <a:cs typeface="Times New Roman" pitchFamily="18" charset="0"/>
              </a:rPr>
              <a:t>E. Glacial Deposits</a:t>
            </a:r>
            <a:r>
              <a:rPr lang="en-US" dirty="0" smtClean="0">
                <a:latin typeface="Times New Roman" pitchFamily="18" charset="0"/>
                <a:cs typeface="Times New Roman" pitchFamily="18" charset="0"/>
              </a:rPr>
              <a:t>: soils formed by residual minerals left behind by glacier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380999"/>
          </a:xfrm>
        </p:spPr>
        <p:txBody>
          <a:bodyPr>
            <a:normAutofit fontScale="90000"/>
          </a:bodyPr>
          <a:lstStyle/>
          <a:p>
            <a:pPr algn="ct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endParaRPr lang="en-US" sz="3200" dirty="0"/>
          </a:p>
        </p:txBody>
      </p:sp>
      <p:sp>
        <p:nvSpPr>
          <p:cNvPr id="3" name="Subtitle 2"/>
          <p:cNvSpPr>
            <a:spLocks noGrp="1"/>
          </p:cNvSpPr>
          <p:nvPr>
            <p:ph type="subTitle" idx="1"/>
          </p:nvPr>
        </p:nvSpPr>
        <p:spPr>
          <a:xfrm>
            <a:off x="1371600" y="0"/>
            <a:ext cx="6400800" cy="685800"/>
          </a:xfrm>
        </p:spPr>
        <p:txBody>
          <a:bodyPr>
            <a:noAutofit/>
          </a:bodyPr>
          <a:lstStyle/>
          <a:p>
            <a:pPr algn="ctr"/>
            <a:r>
              <a:rPr lang="en-US" sz="3200" b="1" dirty="0" smtClean="0"/>
              <a:t>Soil Science: </a:t>
            </a:r>
            <a:r>
              <a:rPr lang="en-US" sz="3200" b="1" dirty="0" smtClean="0">
                <a:solidFill>
                  <a:schemeClr val="tx1"/>
                </a:solidFill>
              </a:rPr>
              <a:t>Introduction</a:t>
            </a:r>
            <a:endParaRPr lang="en-US" sz="3200" b="1" dirty="0">
              <a:solidFill>
                <a:schemeClr val="tx1"/>
              </a:solidFill>
            </a:endParaRPr>
          </a:p>
        </p:txBody>
      </p:sp>
      <p:sp>
        <p:nvSpPr>
          <p:cNvPr id="4" name="Rectangle 3"/>
          <p:cNvSpPr/>
          <p:nvPr/>
        </p:nvSpPr>
        <p:spPr>
          <a:xfrm>
            <a:off x="0" y="0"/>
            <a:ext cx="9144000" cy="9587240"/>
          </a:xfrm>
          <a:prstGeom prst="rect">
            <a:avLst/>
          </a:prstGeom>
        </p:spPr>
        <p:txBody>
          <a:bodyPr wrap="square">
            <a:spAutoFit/>
          </a:bodyPr>
          <a:lstStyle/>
          <a:p>
            <a:pPr>
              <a:lnSpc>
                <a:spcPct val="150000"/>
              </a:lnSpc>
            </a:pPr>
            <a:endParaRPr lang="en-US" sz="2200" b="1" dirty="0" smtClean="0"/>
          </a:p>
          <a:p>
            <a:pPr algn="just">
              <a:lnSpc>
                <a:spcPct val="150000"/>
              </a:lnSpc>
              <a:buFont typeface="Courier New" pitchFamily="49" charset="0"/>
              <a:buChar char="o"/>
            </a:pPr>
            <a:r>
              <a:rPr lang="en-US" sz="2400" dirty="0" smtClean="0"/>
              <a:t> </a:t>
            </a:r>
            <a:r>
              <a:rPr lang="en-US" sz="2200" b="1" dirty="0" smtClean="0"/>
              <a:t>Soil science </a:t>
            </a:r>
            <a:r>
              <a:rPr lang="en-US" sz="2200" dirty="0" smtClean="0"/>
              <a:t>is the study of the soil in all its diversified manifestations &amp; surfaces: (as central link in biosphere,  medium for plant growth, and a raw material in different sectors)</a:t>
            </a:r>
          </a:p>
          <a:p>
            <a:pPr>
              <a:lnSpc>
                <a:spcPct val="150000"/>
              </a:lnSpc>
            </a:pPr>
            <a:r>
              <a:rPr lang="en-US" sz="2200" b="1" dirty="0" smtClean="0"/>
              <a:t>Definition of soil</a:t>
            </a:r>
          </a:p>
          <a:p>
            <a:pPr>
              <a:lnSpc>
                <a:spcPct val="150000"/>
              </a:lnSpc>
            </a:pPr>
            <a:r>
              <a:rPr lang="en-US" sz="2200" dirty="0" smtClean="0"/>
              <a:t>Several definitions of soil by different people at various times. </a:t>
            </a:r>
          </a:p>
          <a:p>
            <a:r>
              <a:rPr lang="en-US" sz="2200" dirty="0" smtClean="0"/>
              <a:t>The definition of soil also varies with the profession and perception of the person defining soil</a:t>
            </a:r>
            <a:endParaRPr lang="en-US" sz="2200" b="1" dirty="0" smtClean="0"/>
          </a:p>
          <a:p>
            <a:pPr algn="just">
              <a:lnSpc>
                <a:spcPct val="150000"/>
              </a:lnSpc>
              <a:buFont typeface="Courier New" pitchFamily="49" charset="0"/>
              <a:buChar char="o"/>
            </a:pPr>
            <a:r>
              <a:rPr lang="en-US" sz="2200" dirty="0" smtClean="0"/>
              <a:t> For a forester soil is the upper layer of landscape that provide plants with major necessities of life: water, nutrients and anchorage to roots.  </a:t>
            </a:r>
          </a:p>
          <a:p>
            <a:pPr lvl="0">
              <a:lnSpc>
                <a:spcPct val="150000"/>
              </a:lnSpc>
              <a:buFont typeface="Arial" pitchFamily="34" charset="0"/>
              <a:buChar char="•"/>
            </a:pPr>
            <a:endParaRPr lang="en-US" sz="2400" b="1" dirty="0" smtClean="0"/>
          </a:p>
          <a:p>
            <a:pPr>
              <a:lnSpc>
                <a:spcPct val="150000"/>
              </a:lnSpc>
            </a:pPr>
            <a:endParaRPr lang="en-US" sz="2400" b="1" dirty="0" smtClean="0"/>
          </a:p>
          <a:p>
            <a:pPr>
              <a:lnSpc>
                <a:spcPct val="150000"/>
              </a:lnSpc>
            </a:pPr>
            <a:endParaRPr lang="en-US" sz="2400" b="1"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pPr algn="just"/>
            <a:r>
              <a:rPr lang="en-US" sz="3200" dirty="0" smtClean="0"/>
              <a:t>Parent materials can influence the soil in a number of ways:</a:t>
            </a:r>
            <a:endParaRPr lang="en-US" sz="3200" dirty="0"/>
          </a:p>
        </p:txBody>
      </p:sp>
      <p:sp>
        <p:nvSpPr>
          <p:cNvPr id="3" name="Content Placeholder 2"/>
          <p:cNvSpPr>
            <a:spLocks noGrp="1"/>
          </p:cNvSpPr>
          <p:nvPr>
            <p:ph idx="1"/>
          </p:nvPr>
        </p:nvSpPr>
        <p:spPr>
          <a:xfrm>
            <a:off x="0" y="772675"/>
            <a:ext cx="8686800" cy="5551925"/>
          </a:xfrm>
        </p:spPr>
        <p:txBody>
          <a:bodyPr>
            <a:normAutofit fontScale="85000" lnSpcReduction="10000"/>
          </a:bodyPr>
          <a:lstStyle/>
          <a:p>
            <a:endParaRPr lang="en-US" b="1" dirty="0" smtClean="0"/>
          </a:p>
          <a:p>
            <a:r>
              <a:rPr lang="en-US" b="1" dirty="0" smtClean="0"/>
              <a:t>Color</a:t>
            </a:r>
            <a:r>
              <a:rPr lang="en-US" dirty="0" smtClean="0"/>
              <a:t>: parent material rich in Fe and MnO2 are red in color</a:t>
            </a:r>
          </a:p>
          <a:p>
            <a:r>
              <a:rPr lang="en-US" b="1" dirty="0" smtClean="0"/>
              <a:t>Texture</a:t>
            </a:r>
            <a:r>
              <a:rPr lang="en-US" dirty="0" smtClean="0"/>
              <a:t>: sand stone produces sandy texture while shale produce clayey texture</a:t>
            </a:r>
          </a:p>
          <a:p>
            <a:r>
              <a:rPr lang="en-US" b="1" dirty="0" smtClean="0"/>
              <a:t>Structure </a:t>
            </a:r>
            <a:r>
              <a:rPr lang="en-US" dirty="0" smtClean="0"/>
              <a:t>(aggregate of particles)</a:t>
            </a:r>
          </a:p>
          <a:p>
            <a:r>
              <a:rPr lang="en-US" b="1" dirty="0" smtClean="0"/>
              <a:t>Mineral composition</a:t>
            </a:r>
            <a:r>
              <a:rPr lang="en-US" dirty="0" smtClean="0">
                <a:sym typeface="Wingdings" pitchFamily="2" charset="2"/>
              </a:rPr>
              <a:t> presence of limestone slows development of soil acidity</a:t>
            </a:r>
          </a:p>
          <a:p>
            <a:r>
              <a:rPr lang="en-US" b="1" dirty="0" smtClean="0">
                <a:sym typeface="Wingdings" pitchFamily="2" charset="2"/>
              </a:rPr>
              <a:t>Permeability</a:t>
            </a:r>
            <a:r>
              <a:rPr lang="en-US" dirty="0" smtClean="0">
                <a:sym typeface="Wingdings" pitchFamily="2" charset="2"/>
              </a:rPr>
              <a:t> (drainage): coarse grained, quartz grained parent materials such as granite and sandstone have sandy texture and increase percolation of water and translocation of soil. Clay sized particles tend to bend together and tend to be large to be eroded.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553200"/>
          </a:xfrm>
        </p:spPr>
        <p:txBody>
          <a:bodyPr>
            <a:normAutofit fontScale="70000" lnSpcReduction="20000"/>
          </a:bodyPr>
          <a:lstStyle/>
          <a:p>
            <a:pPr algn="just">
              <a:buFont typeface="Courier New" pitchFamily="49" charset="0"/>
              <a:buChar char="o"/>
            </a:pPr>
            <a:endParaRPr lang="en-US" sz="2400" b="1" dirty="0" smtClean="0"/>
          </a:p>
          <a:p>
            <a:pPr>
              <a:lnSpc>
                <a:spcPct val="150000"/>
              </a:lnSpc>
              <a:buNone/>
            </a:pPr>
            <a:r>
              <a:rPr lang="en-US" sz="4000" b="1" dirty="0" smtClean="0"/>
              <a:t>B. Climate</a:t>
            </a:r>
          </a:p>
          <a:p>
            <a:pPr>
              <a:lnSpc>
                <a:spcPct val="150000"/>
              </a:lnSpc>
            </a:pPr>
            <a:r>
              <a:rPr lang="en-US" sz="2800" dirty="0" smtClean="0"/>
              <a:t>Active agent of soil formation</a:t>
            </a:r>
          </a:p>
          <a:p>
            <a:pPr>
              <a:lnSpc>
                <a:spcPct val="150000"/>
              </a:lnSpc>
            </a:pPr>
            <a:r>
              <a:rPr lang="en-US" sz="2800" dirty="0" smtClean="0"/>
              <a:t>Climate – has the greatest effect on soil formation </a:t>
            </a:r>
            <a:r>
              <a:rPr lang="en-US" sz="2800" dirty="0" smtClean="0">
                <a:sym typeface="Wingdings" pitchFamily="2" charset="2"/>
              </a:rPr>
              <a:t> affect rate and type of soil formation</a:t>
            </a:r>
          </a:p>
          <a:p>
            <a:pPr>
              <a:lnSpc>
                <a:spcPct val="150000"/>
              </a:lnSpc>
            </a:pPr>
            <a:r>
              <a:rPr lang="en-US" sz="2800" dirty="0" smtClean="0">
                <a:sym typeface="Wingdings" pitchFamily="2" charset="2"/>
              </a:rPr>
              <a:t>Soil produced from the same parent material; under different climate contrasts</a:t>
            </a:r>
          </a:p>
          <a:p>
            <a:pPr>
              <a:lnSpc>
                <a:spcPct val="150000"/>
              </a:lnSpc>
            </a:pPr>
            <a:r>
              <a:rPr lang="en-US" sz="2800" dirty="0" smtClean="0">
                <a:sym typeface="Wingdings" pitchFamily="2" charset="2"/>
              </a:rPr>
              <a:t>Climate affects material translocation and transformation (weathering and decomposition)</a:t>
            </a:r>
          </a:p>
          <a:p>
            <a:pPr>
              <a:lnSpc>
                <a:spcPct val="150000"/>
              </a:lnSpc>
            </a:pPr>
            <a:r>
              <a:rPr lang="en-US" sz="2800" dirty="0" smtClean="0">
                <a:sym typeface="Wingdings" pitchFamily="2" charset="2"/>
              </a:rPr>
              <a:t>Affects the type and amount of vegetation</a:t>
            </a:r>
          </a:p>
          <a:p>
            <a:pPr>
              <a:lnSpc>
                <a:spcPct val="150000"/>
              </a:lnSpc>
            </a:pPr>
            <a:r>
              <a:rPr lang="en-US" sz="2800" dirty="0" smtClean="0">
                <a:sym typeface="Wingdings" pitchFamily="2" charset="2"/>
              </a:rPr>
              <a:t>A warm, humid climate produces the most vegetative growth; however microbial decomposition is also rapid. The net effect is that tropical and subtropical soils are generally low in organic content. Organic matter tend to be highest in cool, damp environment where decomposition is slow. </a:t>
            </a:r>
          </a:p>
          <a:p>
            <a:pPr>
              <a:lnSpc>
                <a:spcPct val="150000"/>
              </a:lnSpc>
              <a:buNone/>
            </a:pPr>
            <a:endParaRPr lang="en-US" sz="3800" dirty="0" smtClean="0"/>
          </a:p>
          <a:p>
            <a:pPr marL="571500" indent="-571500">
              <a:lnSpc>
                <a:spcPct val="150000"/>
              </a:lnSpc>
              <a:buNone/>
            </a:pP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lnSpc>
                <a:spcPct val="150000"/>
              </a:lnSpc>
            </a:pPr>
            <a:endParaRPr lang="en-US" sz="2400" dirty="0" smtClean="0"/>
          </a:p>
          <a:p>
            <a:pPr>
              <a:lnSpc>
                <a:spcPct val="150000"/>
              </a:lnSpc>
              <a:buNone/>
            </a:pPr>
            <a:r>
              <a:rPr lang="en-US" sz="2400" dirty="0" smtClean="0">
                <a:sym typeface="Wingdings" pitchFamily="2" charset="2"/>
              </a:rPr>
              <a:t>Two most important aspects of climate that has direct effect on the process of soil formation are </a:t>
            </a:r>
            <a:r>
              <a:rPr lang="en-US" sz="2400" dirty="0" smtClean="0"/>
              <a:t>temperature &amp; precipitation. </a:t>
            </a:r>
          </a:p>
          <a:p>
            <a:pPr>
              <a:lnSpc>
                <a:spcPct val="150000"/>
              </a:lnSpc>
              <a:buNone/>
            </a:pPr>
            <a:r>
              <a:rPr lang="en-US" sz="3400" b="1" dirty="0" smtClean="0"/>
              <a:t>I. Precipitation</a:t>
            </a:r>
          </a:p>
          <a:p>
            <a:pPr marL="571500" indent="-571500">
              <a:lnSpc>
                <a:spcPct val="150000"/>
              </a:lnSpc>
              <a:buClrTx/>
              <a:buFont typeface="Wingdings 2"/>
              <a:buAutoNum type="alphaLcParenR"/>
            </a:pPr>
            <a:r>
              <a:rPr lang="en-US" sz="2400" b="1" dirty="0" smtClean="0"/>
              <a:t>Total precipitation</a:t>
            </a:r>
            <a:r>
              <a:rPr lang="en-US" sz="2400" dirty="0" smtClean="0"/>
              <a:t>: affects the amount of dissolved substances passing through soil profile. </a:t>
            </a:r>
          </a:p>
          <a:p>
            <a:pPr marL="571500" indent="-571500">
              <a:lnSpc>
                <a:spcPct val="150000"/>
              </a:lnSpc>
              <a:buClrTx/>
              <a:buNone/>
            </a:pPr>
            <a:r>
              <a:rPr lang="en-US" sz="2400" dirty="0" smtClean="0"/>
              <a:t>Rainfall causes leaching → movement of clay particles into the subsoil</a:t>
            </a:r>
          </a:p>
          <a:p>
            <a:pPr marL="571500" indent="-571500">
              <a:lnSpc>
                <a:spcPct val="150000"/>
              </a:lnSpc>
              <a:buClrTx/>
              <a:buNone/>
            </a:pPr>
            <a:r>
              <a:rPr lang="en-US" sz="2400" b="1" dirty="0" smtClean="0"/>
              <a:t>b) Intensity of Precipitation</a:t>
            </a:r>
            <a:r>
              <a:rPr lang="en-US" sz="2400" dirty="0" smtClean="0"/>
              <a:t>: amount of rainfall per unit time.</a:t>
            </a:r>
          </a:p>
          <a:p>
            <a:pPr marL="571500" indent="-571500">
              <a:lnSpc>
                <a:spcPct val="150000"/>
              </a:lnSpc>
              <a:buClrTx/>
              <a:buNone/>
            </a:pPr>
            <a:r>
              <a:rPr lang="en-US" sz="2400" dirty="0" smtClean="0"/>
              <a:t>   Affects the erosive potential of the rain. Erosion affects the process of soil formation by reducing the effective </a:t>
            </a:r>
            <a:r>
              <a:rPr lang="en-US" sz="2400" dirty="0" err="1" smtClean="0"/>
              <a:t>solum</a:t>
            </a:r>
            <a:r>
              <a:rPr lang="en-US" sz="2400" dirty="0" smtClean="0"/>
              <a:t> depth in the upper and middle slope of the </a:t>
            </a:r>
            <a:r>
              <a:rPr lang="en-US" sz="2400" dirty="0" err="1" smtClean="0"/>
              <a:t>toposequence</a:t>
            </a:r>
            <a:r>
              <a:rPr lang="en-US" sz="2400" dirty="0" smtClean="0"/>
              <a:t> while increasing the soil depth at lower slope and valley bottom.</a:t>
            </a:r>
          </a:p>
          <a:p>
            <a:pPr marL="571500" indent="-571500">
              <a:lnSpc>
                <a:spcPct val="150000"/>
              </a:lnSpc>
              <a:buNone/>
            </a:pPr>
            <a:r>
              <a:rPr lang="en-US" sz="2400" dirty="0" smtClean="0"/>
              <a:t>   Differences in rainfall distribution pattern accounts for regional variation in soil characteristics. The variation leads to </a:t>
            </a:r>
            <a:r>
              <a:rPr lang="en-US" sz="2400" dirty="0" err="1" smtClean="0"/>
              <a:t>zonation</a:t>
            </a:r>
            <a:r>
              <a:rPr lang="en-US" sz="2400" dirty="0" smtClean="0"/>
              <a:t> of soil type.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571500" indent="-571500">
              <a:lnSpc>
                <a:spcPct val="150000"/>
              </a:lnSpc>
              <a:buNone/>
            </a:pPr>
            <a:endParaRPr lang="en-US" sz="2400" dirty="0" smtClean="0"/>
          </a:p>
          <a:p>
            <a:pPr>
              <a:lnSpc>
                <a:spcPct val="150000"/>
              </a:lnSpc>
              <a:buNone/>
            </a:pPr>
            <a:r>
              <a:rPr lang="en-US" sz="2400" b="1" dirty="0" smtClean="0"/>
              <a:t>II. Temperature</a:t>
            </a:r>
          </a:p>
          <a:p>
            <a:pPr>
              <a:lnSpc>
                <a:spcPct val="150000"/>
              </a:lnSpc>
            </a:pPr>
            <a:r>
              <a:rPr lang="en-US" sz="2400" dirty="0" smtClean="0"/>
              <a:t>Affects  the rate of biochemical and biological reactions taking place in the soil environment. Most soil reactions are enzymatic and the rate of chemical reaction increases by 2-3 times when temperature increases by </a:t>
            </a:r>
            <a:r>
              <a:rPr lang="en-US" dirty="0" smtClean="0"/>
              <a:t>10 </a:t>
            </a:r>
            <a:r>
              <a:rPr lang="en-GB" baseline="30000" dirty="0" smtClean="0"/>
              <a:t>o</a:t>
            </a:r>
            <a:r>
              <a:rPr lang="en-US" dirty="0" smtClean="0"/>
              <a:t> </a:t>
            </a:r>
            <a:r>
              <a:rPr lang="en-US" sz="2400" dirty="0" smtClean="0"/>
              <a:t>C </a:t>
            </a:r>
          </a:p>
          <a:p>
            <a:pPr>
              <a:lnSpc>
                <a:spcPct val="150000"/>
              </a:lnSpc>
            </a:pPr>
            <a:r>
              <a:rPr lang="en-US" sz="2400" dirty="0" smtClean="0"/>
              <a:t>Diurnal and seasonal change in temperature cause particles to expand and contract unevenly, breaking them apart. </a:t>
            </a:r>
          </a:p>
          <a:p>
            <a:pPr>
              <a:lnSpc>
                <a:spcPct val="150000"/>
              </a:lnSpc>
            </a:pPr>
            <a:r>
              <a:rPr lang="en-US" sz="2400" dirty="0" smtClean="0"/>
              <a:t>The rate of chemical weathering as well as biological decomposition of plant and animals remains in the soil environment is determined by the amount of soil moisture and soil temperature. Warm &amp;moist climates-rocks &amp; minerals weather quickly</a:t>
            </a:r>
          </a:p>
          <a:p>
            <a:pPr>
              <a:buNone/>
            </a:pPr>
            <a:endParaRPr lang="en-US" dirty="0" smtClean="0"/>
          </a:p>
          <a:p>
            <a:pPr>
              <a:buNone/>
            </a:pPr>
            <a:endParaRPr lang="en-US" sz="9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fontScale="90000"/>
          </a:bodyPr>
          <a:lstStyle/>
          <a:p>
            <a:r>
              <a:rPr lang="en-US" sz="3100" b="1" dirty="0" smtClean="0">
                <a:latin typeface="Times New Roman" pitchFamily="18" charset="0"/>
                <a:cs typeface="Times New Roman" pitchFamily="18" charset="0"/>
              </a:rPr>
              <a:t>Temperature and the amount of water moving through a profile affects all of the following:</a:t>
            </a:r>
            <a:r>
              <a:rPr lang="en-US" dirty="0" smtClean="0"/>
              <a:t/>
            </a:r>
            <a:br>
              <a:rPr lang="en-US" dirty="0" smtClean="0"/>
            </a:br>
            <a:endParaRPr lang="en-US" dirty="0"/>
          </a:p>
        </p:txBody>
      </p:sp>
      <p:sp>
        <p:nvSpPr>
          <p:cNvPr id="3" name="Content Placeholder 2"/>
          <p:cNvSpPr>
            <a:spLocks noGrp="1"/>
          </p:cNvSpPr>
          <p:nvPr>
            <p:ph idx="1"/>
          </p:nvPr>
        </p:nvSpPr>
        <p:spPr>
          <a:xfrm>
            <a:off x="0" y="1371600"/>
            <a:ext cx="9144000" cy="5486400"/>
          </a:xfrm>
        </p:spPr>
        <p:txBody>
          <a:bodyPr>
            <a:normAutofit lnSpcReduction="10000"/>
          </a:bodyPr>
          <a:lstStyle/>
          <a:p>
            <a:pPr>
              <a:buClrTx/>
            </a:pPr>
            <a:r>
              <a:rPr lang="en-US" dirty="0" smtClean="0"/>
              <a:t>the amount and characteristics of organic matter;</a:t>
            </a:r>
          </a:p>
          <a:p>
            <a:pPr>
              <a:buClrTx/>
            </a:pPr>
            <a:r>
              <a:rPr lang="en-US" dirty="0" smtClean="0"/>
              <a:t>the depth at which clay accumulates;</a:t>
            </a:r>
          </a:p>
          <a:p>
            <a:pPr>
              <a:buClrTx/>
            </a:pPr>
            <a:r>
              <a:rPr lang="en-US" dirty="0" smtClean="0"/>
              <a:t>the type of minerals present;</a:t>
            </a:r>
          </a:p>
          <a:p>
            <a:pPr>
              <a:buClrTx/>
            </a:pPr>
            <a:r>
              <a:rPr lang="en-US" dirty="0" smtClean="0"/>
              <a:t>soil pH (humid climates tend to produce more acidic soil than do arid climates);</a:t>
            </a:r>
          </a:p>
          <a:p>
            <a:pPr>
              <a:buClrTx/>
            </a:pPr>
            <a:r>
              <a:rPr lang="en-US" dirty="0" smtClean="0"/>
              <a:t>soil color;</a:t>
            </a:r>
          </a:p>
          <a:p>
            <a:pPr>
              <a:buClrTx/>
            </a:pPr>
            <a:r>
              <a:rPr lang="en-US" dirty="0" smtClean="0"/>
              <a:t>iron, aluminum, and phosphorus distributions within a soil profile; and</a:t>
            </a:r>
          </a:p>
          <a:p>
            <a:pPr>
              <a:buClrTx/>
            </a:pPr>
            <a:r>
              <a:rPr lang="en-US" dirty="0" smtClean="0"/>
              <a:t>the depth to calcium carbonate and/or salt accumulation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pPr>
              <a:lnSpc>
                <a:spcPct val="110000"/>
              </a:lnSpc>
              <a:buNone/>
            </a:pPr>
            <a:r>
              <a:rPr lang="en-US" b="1" dirty="0" smtClean="0"/>
              <a:t>C. </a:t>
            </a:r>
            <a:r>
              <a:rPr lang="en-US" sz="2800" b="1" dirty="0" smtClean="0"/>
              <a:t>Organisms (Biological activity)</a:t>
            </a:r>
          </a:p>
          <a:p>
            <a:pPr algn="just">
              <a:lnSpc>
                <a:spcPct val="110000"/>
              </a:lnSpc>
              <a:buNone/>
            </a:pPr>
            <a:r>
              <a:rPr lang="en-US" sz="2400" dirty="0" smtClean="0"/>
              <a:t>Soil </a:t>
            </a:r>
            <a:r>
              <a:rPr lang="en-US" sz="2400" dirty="0" err="1" smtClean="0"/>
              <a:t>Pedogenesis</a:t>
            </a:r>
            <a:r>
              <a:rPr lang="en-US" sz="2400" dirty="0" smtClean="0"/>
              <a:t> : involves variety of animals, plants and MOs</a:t>
            </a:r>
          </a:p>
          <a:p>
            <a:pPr algn="just">
              <a:lnSpc>
                <a:spcPct val="110000"/>
              </a:lnSpc>
              <a:buNone/>
            </a:pPr>
            <a:r>
              <a:rPr lang="en-US" sz="2400" dirty="0" smtClean="0"/>
              <a:t>Living organisms are responsible for accumulation of organic matter, nutrient cycling and profile mixing. </a:t>
            </a:r>
          </a:p>
          <a:p>
            <a:pPr marL="457200" indent="-457200">
              <a:lnSpc>
                <a:spcPct val="110000"/>
              </a:lnSpc>
              <a:buClrTx/>
              <a:buFont typeface="+mj-lt"/>
              <a:buAutoNum type="arabicPeriod"/>
            </a:pPr>
            <a:r>
              <a:rPr lang="en-US" sz="2400" b="1" dirty="0" smtClean="0">
                <a:solidFill>
                  <a:srgbClr val="FF0000"/>
                </a:solidFill>
              </a:rPr>
              <a:t>Soul fauna</a:t>
            </a:r>
          </a:p>
          <a:p>
            <a:pPr marL="790575" indent="-273050">
              <a:buClrTx/>
            </a:pPr>
            <a:r>
              <a:rPr lang="en-US" sz="2400" dirty="0" smtClean="0"/>
              <a:t>Works as soil engineer</a:t>
            </a:r>
          </a:p>
          <a:p>
            <a:pPr marL="790575" indent="-273050">
              <a:buClrTx/>
            </a:pPr>
            <a:r>
              <a:rPr lang="en-US" sz="2400" dirty="0" smtClean="0"/>
              <a:t>Initiate the breakdown of SOM</a:t>
            </a:r>
          </a:p>
          <a:p>
            <a:pPr marL="790575" indent="-273050">
              <a:buClrTx/>
            </a:pPr>
            <a:r>
              <a:rPr lang="en-US" sz="2400" dirty="0" smtClean="0"/>
              <a:t>Produce </a:t>
            </a:r>
            <a:r>
              <a:rPr lang="en-US" sz="2400" dirty="0" err="1" smtClean="0"/>
              <a:t>biopore</a:t>
            </a:r>
            <a:r>
              <a:rPr lang="en-US" sz="2400" dirty="0" smtClean="0"/>
              <a:t> for air and water movement</a:t>
            </a:r>
          </a:p>
          <a:p>
            <a:pPr marL="790575" indent="-273050">
              <a:buClrTx/>
            </a:pPr>
            <a:r>
              <a:rPr lang="en-US" sz="2400" dirty="0" smtClean="0"/>
              <a:t>Mix soil layers- expose SOM to MOs</a:t>
            </a:r>
          </a:p>
          <a:p>
            <a:pPr marL="790575" indent="-273050">
              <a:buClrTx/>
            </a:pPr>
            <a:r>
              <a:rPr lang="en-US" sz="2400" dirty="0" smtClean="0"/>
              <a:t>Increase aggregation through secretions</a:t>
            </a:r>
          </a:p>
          <a:p>
            <a:pPr>
              <a:buNone/>
            </a:pPr>
            <a:endParaRPr lang="en-US" sz="2400" dirty="0" smtClean="0"/>
          </a:p>
          <a:p>
            <a:pPr>
              <a:buNone/>
            </a:pPr>
            <a:r>
              <a:rPr lang="en-US" sz="2400" dirty="0" smtClean="0"/>
              <a:t>Example Earthworms:</a:t>
            </a:r>
          </a:p>
          <a:p>
            <a:pPr>
              <a:buClrTx/>
              <a:buFont typeface="Wingdings" pitchFamily="2" charset="2"/>
              <a:buChar char="ü"/>
            </a:pPr>
            <a:r>
              <a:rPr lang="en-US" sz="2400" dirty="0" smtClean="0"/>
              <a:t>Provide channels (increase soil porosity, increase water holding capacity, and water infiltration)</a:t>
            </a:r>
          </a:p>
          <a:p>
            <a:pPr>
              <a:buClrTx/>
              <a:buFont typeface="Wingdings" pitchFamily="2" charset="2"/>
              <a:buChar char="ü"/>
            </a:pPr>
            <a:r>
              <a:rPr lang="en-US" sz="2400" dirty="0" smtClean="0"/>
              <a:t>Build soil </a:t>
            </a:r>
            <a:r>
              <a:rPr lang="en-US" sz="2400" dirty="0" smtClean="0">
                <a:sym typeface="Wingdings" pitchFamily="2" charset="2"/>
              </a:rPr>
              <a:t> moving 1-1000 kg of sub-soil per acre per year to the surface (offset loses by erosion)</a:t>
            </a:r>
            <a:endParaRPr lang="en-US" sz="2400" dirty="0" smtClean="0"/>
          </a:p>
          <a:p>
            <a:pPr>
              <a:lnSpc>
                <a:spcPct val="110000"/>
              </a:lnSpc>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b="1" dirty="0" smtClean="0">
                <a:solidFill>
                  <a:srgbClr val="FF0000"/>
                </a:solidFill>
              </a:rPr>
              <a:t>2. Soil flora</a:t>
            </a:r>
            <a:endParaRPr lang="en-US" sz="2800" b="1" dirty="0">
              <a:solidFill>
                <a:srgbClr val="FF0000"/>
              </a:solidFill>
            </a:endParaRPr>
          </a:p>
        </p:txBody>
      </p:sp>
      <p:sp>
        <p:nvSpPr>
          <p:cNvPr id="3" name="Content Placeholder 2"/>
          <p:cNvSpPr>
            <a:spLocks noGrp="1"/>
          </p:cNvSpPr>
          <p:nvPr>
            <p:ph idx="1"/>
          </p:nvPr>
        </p:nvSpPr>
        <p:spPr>
          <a:xfrm>
            <a:off x="0" y="381000"/>
            <a:ext cx="9144000" cy="6477000"/>
          </a:xfrm>
        </p:spPr>
        <p:txBody>
          <a:bodyPr>
            <a:normAutofit fontScale="62500" lnSpcReduction="20000"/>
          </a:bodyPr>
          <a:lstStyle/>
          <a:p>
            <a:endParaRPr lang="en-US" dirty="0" smtClean="0"/>
          </a:p>
          <a:p>
            <a:pPr>
              <a:lnSpc>
                <a:spcPct val="170000"/>
              </a:lnSpc>
              <a:buClr>
                <a:schemeClr val="tx1"/>
              </a:buClr>
            </a:pPr>
            <a:r>
              <a:rPr lang="en-US" dirty="0" smtClean="0"/>
              <a:t>Root channel: allow an avenue for water, nutrients and air movement</a:t>
            </a:r>
          </a:p>
          <a:p>
            <a:pPr>
              <a:lnSpc>
                <a:spcPct val="170000"/>
              </a:lnSpc>
              <a:buClr>
                <a:schemeClr val="tx1"/>
              </a:buClr>
            </a:pPr>
            <a:r>
              <a:rPr lang="en-US" dirty="0" smtClean="0"/>
              <a:t>Roots stabilize soil through aggregation and intact root system </a:t>
            </a:r>
          </a:p>
          <a:p>
            <a:pPr>
              <a:lnSpc>
                <a:spcPct val="170000"/>
              </a:lnSpc>
              <a:buClr>
                <a:schemeClr val="tx1"/>
              </a:buClr>
            </a:pPr>
            <a:r>
              <a:rPr lang="en-US" dirty="0" smtClean="0"/>
              <a:t>Plant roots remove mineral nutrients from sub-soil and redeposit them at the surface as leaf litter</a:t>
            </a:r>
          </a:p>
          <a:p>
            <a:pPr>
              <a:lnSpc>
                <a:spcPct val="170000"/>
              </a:lnSpc>
              <a:buClr>
                <a:schemeClr val="tx1"/>
              </a:buClr>
            </a:pPr>
            <a:r>
              <a:rPr lang="en-US" dirty="0" smtClean="0"/>
              <a:t>The </a:t>
            </a:r>
            <a:r>
              <a:rPr lang="en-US" dirty="0" err="1" smtClean="0"/>
              <a:t>rhizosphere</a:t>
            </a:r>
            <a:r>
              <a:rPr lang="en-US" dirty="0" smtClean="0"/>
              <a:t> is the most biologically active region of the soil</a:t>
            </a:r>
          </a:p>
          <a:p>
            <a:pPr marL="574675" indent="-338138">
              <a:lnSpc>
                <a:spcPct val="170000"/>
              </a:lnSpc>
              <a:buClrTx/>
              <a:buFont typeface="Wingdings" pitchFamily="2" charset="2"/>
              <a:buChar char="Ø"/>
            </a:pPr>
            <a:r>
              <a:rPr lang="en-US" dirty="0" smtClean="0"/>
              <a:t>It is the narrow region surrounding plant roots</a:t>
            </a:r>
          </a:p>
          <a:p>
            <a:pPr marL="574675" indent="-338138">
              <a:lnSpc>
                <a:spcPct val="170000"/>
              </a:lnSpc>
              <a:buClrTx/>
              <a:buFont typeface="Wingdings" pitchFamily="2" charset="2"/>
              <a:buChar char="Ø"/>
            </a:pPr>
            <a:r>
              <a:rPr lang="en-US" dirty="0" smtClean="0"/>
              <a:t>Contain elongated root cells and secreted chemicals that provide organisms with food</a:t>
            </a:r>
          </a:p>
          <a:p>
            <a:pPr marL="236538" indent="-236538">
              <a:lnSpc>
                <a:spcPct val="170000"/>
              </a:lnSpc>
              <a:buClrTx/>
              <a:buFont typeface="Arial" pitchFamily="34" charset="0"/>
              <a:buChar char="•"/>
            </a:pPr>
            <a:r>
              <a:rPr lang="en-US" dirty="0" smtClean="0"/>
              <a:t>Coniferous forest  have acidic leaf litter and form what are known as </a:t>
            </a:r>
            <a:r>
              <a:rPr lang="en-US" dirty="0" err="1" smtClean="0"/>
              <a:t>Inceptisols</a:t>
            </a:r>
            <a:endParaRPr lang="en-US" dirty="0" smtClean="0"/>
          </a:p>
          <a:p>
            <a:pPr marL="236538" indent="-236538">
              <a:lnSpc>
                <a:spcPct val="170000"/>
              </a:lnSpc>
              <a:buClrTx/>
              <a:buFont typeface="Arial" pitchFamily="34" charset="0"/>
              <a:buChar char="•"/>
            </a:pPr>
            <a:r>
              <a:rPr lang="en-US" dirty="0" smtClean="0"/>
              <a:t>Mixed or deciduous forests leave larger layer of humus changing the elements leached and accumulated in the soil forming </a:t>
            </a:r>
            <a:r>
              <a:rPr lang="en-US" dirty="0" err="1" smtClean="0"/>
              <a:t>alfisols</a:t>
            </a:r>
            <a:endParaRPr lang="en-US" dirty="0" smtClean="0"/>
          </a:p>
          <a:p>
            <a:pPr marL="236538" indent="-236538">
              <a:lnSpc>
                <a:spcPct val="170000"/>
              </a:lnSpc>
              <a:buClrTx/>
              <a:buFont typeface="Arial" pitchFamily="34" charset="0"/>
              <a:buChar char="•"/>
            </a:pPr>
            <a:r>
              <a:rPr lang="en-US" dirty="0" smtClean="0"/>
              <a:t>Prairies have high humus accumulation creating dark thick A horizon called </a:t>
            </a:r>
            <a:r>
              <a:rPr lang="en-US" dirty="0" err="1" smtClean="0"/>
              <a:t>Mollisols</a:t>
            </a:r>
            <a:endParaRPr lang="en-US" dirty="0" smtClean="0"/>
          </a:p>
          <a:p>
            <a:pPr marL="574675" indent="-338138">
              <a:buClrTx/>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dirty="0" smtClean="0">
                <a:solidFill>
                  <a:srgbClr val="FF0000"/>
                </a:solidFill>
              </a:rPr>
              <a:t>3. Microorganisms</a:t>
            </a:r>
            <a:endParaRPr lang="en-US" sz="2800" b="1" dirty="0">
              <a:solidFill>
                <a:srgbClr val="FF0000"/>
              </a:solidFill>
            </a:endParaRPr>
          </a:p>
        </p:txBody>
      </p:sp>
      <p:sp>
        <p:nvSpPr>
          <p:cNvPr id="3" name="Content Placeholder 2"/>
          <p:cNvSpPr>
            <a:spLocks noGrp="1"/>
          </p:cNvSpPr>
          <p:nvPr>
            <p:ph idx="1"/>
          </p:nvPr>
        </p:nvSpPr>
        <p:spPr>
          <a:xfrm>
            <a:off x="0" y="990600"/>
            <a:ext cx="8686800" cy="5334000"/>
          </a:xfrm>
        </p:spPr>
        <p:txBody>
          <a:bodyPr>
            <a:normAutofit fontScale="92500" lnSpcReduction="10000"/>
          </a:bodyPr>
          <a:lstStyle/>
          <a:p>
            <a:pPr algn="just">
              <a:buClrTx/>
            </a:pPr>
            <a:r>
              <a:rPr lang="en-US" dirty="0" smtClean="0"/>
              <a:t>Largest and most diverse biotic group in the soil</a:t>
            </a:r>
          </a:p>
          <a:p>
            <a:pPr algn="just">
              <a:buClrTx/>
            </a:pPr>
            <a:endParaRPr lang="en-US" dirty="0" smtClean="0"/>
          </a:p>
          <a:p>
            <a:pPr algn="just">
              <a:buClrTx/>
            </a:pPr>
            <a:r>
              <a:rPr lang="en-US" dirty="0" smtClean="0"/>
              <a:t>It is estimated that there are one million to one billion MOs per gram of agricultural top soil</a:t>
            </a:r>
          </a:p>
          <a:p>
            <a:pPr algn="just">
              <a:buClrTx/>
            </a:pPr>
            <a:endParaRPr lang="en-US" dirty="0" smtClean="0"/>
          </a:p>
          <a:p>
            <a:pPr algn="just">
              <a:buClrTx/>
            </a:pPr>
            <a:r>
              <a:rPr lang="en-US" dirty="0" smtClean="0"/>
              <a:t>Aid soil structure by physically surrounding particles and gluing them together through the secretion of organic compounds mainly sugars</a:t>
            </a:r>
          </a:p>
          <a:p>
            <a:pPr algn="just">
              <a:buClrTx/>
            </a:pPr>
            <a:endParaRPr lang="en-US" dirty="0" smtClean="0"/>
          </a:p>
          <a:p>
            <a:pPr algn="just">
              <a:buClrTx/>
            </a:pPr>
            <a:r>
              <a:rPr lang="en-US" dirty="0" smtClean="0"/>
              <a:t>Important in SOM decomposition (nutrient transformation and small clay aggregation)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600" b="1" dirty="0" err="1" smtClean="0"/>
              <a:t>D</a:t>
            </a:r>
            <a:r>
              <a:rPr lang="en-US" b="1" dirty="0" err="1" smtClean="0"/>
              <a:t>.</a:t>
            </a:r>
            <a:r>
              <a:rPr lang="en-US" sz="3100" b="1" dirty="0" err="1" smtClean="0"/>
              <a:t>Topography</a:t>
            </a:r>
            <a:r>
              <a:rPr lang="en-US" sz="3100" b="1" dirty="0" smtClean="0"/>
              <a:t>/relief</a:t>
            </a:r>
            <a:r>
              <a:rPr lang="en-US" sz="2700" b="1" dirty="0" smtClean="0"/>
              <a:t>: is the landscape or “the lay of the land’’</a:t>
            </a:r>
            <a:endParaRPr lang="en-US" sz="2700" dirty="0"/>
          </a:p>
        </p:txBody>
      </p:sp>
      <p:sp>
        <p:nvSpPr>
          <p:cNvPr id="3" name="Content Placeholder 2"/>
          <p:cNvSpPr>
            <a:spLocks noGrp="1"/>
          </p:cNvSpPr>
          <p:nvPr>
            <p:ph idx="1"/>
          </p:nvPr>
        </p:nvSpPr>
        <p:spPr>
          <a:xfrm>
            <a:off x="0" y="685800"/>
            <a:ext cx="9144000" cy="6172200"/>
          </a:xfrm>
        </p:spPr>
        <p:txBody>
          <a:bodyPr>
            <a:normAutofit fontScale="77500" lnSpcReduction="20000"/>
          </a:bodyPr>
          <a:lstStyle/>
          <a:p>
            <a:pPr>
              <a:lnSpc>
                <a:spcPct val="160000"/>
              </a:lnSpc>
              <a:buClrTx/>
            </a:pPr>
            <a:r>
              <a:rPr lang="en-US" sz="2800" dirty="0" smtClean="0"/>
              <a:t>The study of relief is called geomorphology</a:t>
            </a:r>
          </a:p>
          <a:p>
            <a:pPr>
              <a:lnSpc>
                <a:spcPct val="160000"/>
              </a:lnSpc>
              <a:buClrTx/>
            </a:pPr>
            <a:r>
              <a:rPr lang="en-US" sz="2800" dirty="0" smtClean="0"/>
              <a:t>It is dynamic system. </a:t>
            </a:r>
          </a:p>
          <a:p>
            <a:pPr>
              <a:lnSpc>
                <a:spcPct val="160000"/>
              </a:lnSpc>
              <a:buClrTx/>
            </a:pPr>
            <a:r>
              <a:rPr lang="en-US" sz="2800" dirty="0" smtClean="0"/>
              <a:t>It has strong influence on the distribution of soil on landscape</a:t>
            </a:r>
          </a:p>
          <a:p>
            <a:pPr>
              <a:lnSpc>
                <a:spcPct val="160000"/>
              </a:lnSpc>
              <a:buNone/>
            </a:pPr>
            <a:r>
              <a:rPr lang="en-US" sz="2800" dirty="0" smtClean="0"/>
              <a:t>Two aspects of topography</a:t>
            </a:r>
          </a:p>
          <a:p>
            <a:pPr marL="571500" indent="-571500">
              <a:lnSpc>
                <a:spcPct val="160000"/>
              </a:lnSpc>
              <a:buClrTx/>
              <a:buFont typeface="Wingdings 2"/>
              <a:buAutoNum type="romanUcPeriod"/>
            </a:pPr>
            <a:r>
              <a:rPr lang="en-US" sz="2800" b="1" dirty="0" smtClean="0"/>
              <a:t>Slope</a:t>
            </a:r>
            <a:r>
              <a:rPr lang="en-US" sz="2800" dirty="0" smtClean="0"/>
              <a:t>: affects soil profile thickness</a:t>
            </a:r>
          </a:p>
          <a:p>
            <a:pPr marL="571500" indent="-571500">
              <a:lnSpc>
                <a:spcPct val="160000"/>
              </a:lnSpc>
              <a:buClrTx/>
              <a:buFont typeface="Wingdings" pitchFamily="2" charset="2"/>
              <a:buChar char="v"/>
            </a:pPr>
            <a:r>
              <a:rPr lang="en-US" sz="2800" dirty="0" smtClean="0"/>
              <a:t>Gradient affects mass movement, percolation, runoff, erosion &amp; exposure to sunlight &amp; wind. </a:t>
            </a:r>
          </a:p>
          <a:p>
            <a:pPr marL="571500" indent="-571500">
              <a:lnSpc>
                <a:spcPct val="160000"/>
              </a:lnSpc>
              <a:buClrTx/>
              <a:buFont typeface="Wingdings" pitchFamily="2" charset="2"/>
              <a:buChar char="v"/>
            </a:pPr>
            <a:r>
              <a:rPr lang="en-US" sz="2800" dirty="0" smtClean="0"/>
              <a:t>As angle of slope increases so does erosion and mass movement hazard</a:t>
            </a:r>
          </a:p>
          <a:p>
            <a:pPr marL="571500" indent="-571500">
              <a:lnSpc>
                <a:spcPct val="160000"/>
              </a:lnSpc>
              <a:buClrTx/>
              <a:buFont typeface="Wingdings" pitchFamily="2" charset="2"/>
              <a:buChar char="v"/>
            </a:pPr>
            <a:r>
              <a:rPr lang="en-US" sz="2800" dirty="0" smtClean="0"/>
              <a:t>The aspect of the slope (direction a slope is facing) </a:t>
            </a:r>
            <a:r>
              <a:rPr lang="en-US" sz="2800" dirty="0" smtClean="0">
                <a:sym typeface="Wingdings" pitchFamily="2" charset="2"/>
              </a:rPr>
              <a:t> affects soil temperature and create microclimate  difference in vegetation</a:t>
            </a:r>
          </a:p>
          <a:p>
            <a:pPr>
              <a:lnSpc>
                <a:spcPct val="160000"/>
              </a:lnSpc>
              <a:buClrTx/>
              <a:buFont typeface="Wingdings" pitchFamily="2" charset="2"/>
              <a:buChar char="v"/>
            </a:pPr>
            <a:r>
              <a:rPr lang="en-US" sz="2800" dirty="0" smtClean="0"/>
              <a:t>  Causes localized changes in moisture and temperature.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II. Altitude </a:t>
            </a:r>
            <a:endParaRPr lang="en-US" dirty="0"/>
          </a:p>
        </p:txBody>
      </p:sp>
      <p:sp>
        <p:nvSpPr>
          <p:cNvPr id="3" name="Content Placeholder 2"/>
          <p:cNvSpPr>
            <a:spLocks noGrp="1"/>
          </p:cNvSpPr>
          <p:nvPr>
            <p:ph idx="1"/>
          </p:nvPr>
        </p:nvSpPr>
        <p:spPr>
          <a:xfrm>
            <a:off x="457200" y="1066800"/>
            <a:ext cx="8229600" cy="5257800"/>
          </a:xfrm>
        </p:spPr>
        <p:txBody>
          <a:bodyPr/>
          <a:lstStyle/>
          <a:p>
            <a:r>
              <a:rPr lang="en-US" dirty="0" smtClean="0"/>
              <a:t>Increased altitude </a:t>
            </a:r>
            <a:r>
              <a:rPr lang="en-US" dirty="0" smtClean="0">
                <a:sym typeface="Wingdings" pitchFamily="2" charset="2"/>
              </a:rPr>
              <a:t> reduce ambient temperature decreased soil temperature  reduced reaction</a:t>
            </a:r>
          </a:p>
          <a:p>
            <a:endParaRPr lang="en-US" dirty="0" smtClean="0">
              <a:sym typeface="Wingdings" pitchFamily="2" charset="2"/>
            </a:endParaRPr>
          </a:p>
          <a:p>
            <a:r>
              <a:rPr lang="en-US" dirty="0" smtClean="0"/>
              <a:t>Effect of shallow water table (approximately parallel to the soil surface) on restricting drainage and, therefore, soil development (decrease </a:t>
            </a:r>
            <a:r>
              <a:rPr lang="en-US" dirty="0" err="1" smtClean="0"/>
              <a:t>eluviation</a:t>
            </a:r>
            <a:r>
              <a:rPr lang="en-US" dirty="0" smtClean="0"/>
              <a:t> and </a:t>
            </a:r>
            <a:r>
              <a:rPr lang="en-US" dirty="0" err="1" smtClean="0"/>
              <a:t>illuviation</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553200"/>
          </a:xfrm>
        </p:spPr>
        <p:txBody>
          <a:bodyPr>
            <a:normAutofit fontScale="25000" lnSpcReduction="20000"/>
          </a:bodyPr>
          <a:lstStyle/>
          <a:p>
            <a:pPr>
              <a:lnSpc>
                <a:spcPct val="150000"/>
              </a:lnSpc>
              <a:buFont typeface="Courier New" pitchFamily="49" charset="0"/>
              <a:buChar char="o"/>
            </a:pPr>
            <a:endParaRPr lang="en-US" b="1" dirty="0" smtClean="0"/>
          </a:p>
          <a:p>
            <a:pPr algn="just">
              <a:lnSpc>
                <a:spcPct val="150000"/>
              </a:lnSpc>
              <a:buFont typeface="Courier New" pitchFamily="49" charset="0"/>
              <a:buChar char="o"/>
            </a:pPr>
            <a:r>
              <a:rPr lang="en-US" sz="9600" dirty="0" smtClean="0"/>
              <a:t>For a civil engineer it is defined in terms of morphological characteristics as unconsolidated surface material forming an organized natural bodies made up of minerals and organic material </a:t>
            </a:r>
          </a:p>
          <a:p>
            <a:pPr algn="just">
              <a:lnSpc>
                <a:spcPct val="150000"/>
              </a:lnSpc>
              <a:buFont typeface="Courier New" pitchFamily="49" charset="0"/>
              <a:buChar char="o"/>
            </a:pPr>
            <a:r>
              <a:rPr lang="en-US" sz="9600" dirty="0" smtClean="0"/>
              <a:t>For a biologist soil is a medium for plant growth both as a substrate providing mechanical support and a storehouse for essential plant nutrients. </a:t>
            </a:r>
          </a:p>
          <a:p>
            <a:pPr>
              <a:lnSpc>
                <a:spcPct val="150000"/>
              </a:lnSpc>
              <a:buNone/>
            </a:pPr>
            <a:r>
              <a:rPr lang="en-US" sz="9600" b="1" dirty="0" smtClean="0"/>
              <a:t>Widely used definition: </a:t>
            </a:r>
          </a:p>
          <a:p>
            <a:pPr algn="just">
              <a:lnSpc>
                <a:spcPct val="150000"/>
              </a:lnSpc>
              <a:buFont typeface="Courier New" pitchFamily="49" charset="0"/>
              <a:buChar char="o"/>
            </a:pPr>
            <a:r>
              <a:rPr lang="en-US" sz="8800" dirty="0" smtClean="0"/>
              <a:t>Soil is the upper layer of the earth’s surface containing unconsolidated surface material forming natural bodies made up of rock and mineral particles mixed with organic  material and living organisms within them and have properties due to the integrated effect of climate and living matter acting up on  parent material as conditioned by relief over a period of time.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629400"/>
          </a:xfrm>
        </p:spPr>
        <p:txBody>
          <a:bodyPr>
            <a:normAutofit/>
          </a:bodyPr>
          <a:lstStyle/>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Font typeface="Courier New" pitchFamily="49" charset="0"/>
              <a:buChar char="o"/>
            </a:pPr>
            <a:endParaRPr lang="en-US" sz="2400" b="1" dirty="0" smtClean="0"/>
          </a:p>
          <a:p>
            <a:pPr>
              <a:buNone/>
            </a:pPr>
            <a:r>
              <a:rPr lang="en-US" sz="2000" b="1" dirty="0" smtClean="0"/>
              <a:t>                Fig.2.4 Effects of topography</a:t>
            </a:r>
          </a:p>
          <a:p>
            <a:pPr>
              <a:buNone/>
            </a:pPr>
            <a:endParaRPr lang="en-US" sz="2400" b="1" dirty="0"/>
          </a:p>
        </p:txBody>
      </p:sp>
      <p:pic>
        <p:nvPicPr>
          <p:cNvPr id="5" name="Picture 4"/>
          <p:cNvPicPr/>
          <p:nvPr/>
        </p:nvPicPr>
        <p:blipFill>
          <a:blip r:embed="rId2" cstate="print"/>
          <a:srcRect/>
          <a:stretch>
            <a:fillRect/>
          </a:stretch>
        </p:blipFill>
        <p:spPr bwMode="auto">
          <a:xfrm>
            <a:off x="1219200" y="381000"/>
            <a:ext cx="79248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77000"/>
          </a:xfrm>
        </p:spPr>
        <p:txBody>
          <a:bodyPr>
            <a:normAutofit/>
          </a:bodyPr>
          <a:lstStyle/>
          <a:p>
            <a:pPr marL="514350" indent="-514350">
              <a:buClrTx/>
              <a:buAutoNum type="alphaUcPeriod" startAt="5"/>
            </a:pPr>
            <a:r>
              <a:rPr lang="en-US" sz="2800" b="1" dirty="0" smtClean="0"/>
              <a:t>Time</a:t>
            </a:r>
          </a:p>
          <a:p>
            <a:pPr marL="514350" indent="-514350">
              <a:buNone/>
            </a:pPr>
            <a:endParaRPr lang="en-US" sz="2800" b="1" dirty="0" smtClean="0"/>
          </a:p>
          <a:p>
            <a:pPr>
              <a:buClrTx/>
            </a:pPr>
            <a:r>
              <a:rPr lang="en-US" sz="2400" dirty="0" smtClean="0"/>
              <a:t>It is a period of time that parent materials are subject to soil formation</a:t>
            </a:r>
          </a:p>
          <a:p>
            <a:pPr>
              <a:buClrTx/>
            </a:pPr>
            <a:r>
              <a:rPr lang="en-US" sz="2400" dirty="0" smtClean="0"/>
              <a:t>It affects all the temporal sequence (</a:t>
            </a:r>
            <a:r>
              <a:rPr lang="en-US" sz="2400" dirty="0" err="1" smtClean="0"/>
              <a:t>chronosequences</a:t>
            </a:r>
            <a:r>
              <a:rPr lang="en-US" sz="2400" dirty="0" smtClean="0"/>
              <a:t>) of all other soil forming factors</a:t>
            </a:r>
          </a:p>
          <a:p>
            <a:pPr>
              <a:buClrTx/>
            </a:pPr>
            <a:r>
              <a:rPr lang="en-US" sz="2400" dirty="0" smtClean="0"/>
              <a:t>Effect of time can also be seen by looking at soil development in alluvial soils.</a:t>
            </a:r>
          </a:p>
          <a:p>
            <a:pPr>
              <a:buClrTx/>
            </a:pPr>
            <a:r>
              <a:rPr lang="en-US" sz="2400" dirty="0" smtClean="0"/>
              <a:t>Young soils inherit the properties of their parent materials and tend to have  color, texture, and chemical composition of their parent materials. </a:t>
            </a:r>
          </a:p>
          <a:p>
            <a:pPr>
              <a:buClrTx/>
            </a:pPr>
            <a:r>
              <a:rPr lang="en-US" sz="2400" dirty="0" smtClean="0"/>
              <a:t>Overtime they acquire other features resulting from the addition of organic matter and the activity of organisms</a:t>
            </a:r>
          </a:p>
          <a:p>
            <a:pPr>
              <a:buClrTx/>
            </a:pPr>
            <a:r>
              <a:rPr lang="en-US" sz="2400" dirty="0" smtClean="0"/>
              <a:t>However, many soil forming processes become steady state overtime when a soil reaches maturity</a:t>
            </a:r>
          </a:p>
          <a:p>
            <a:pPr marL="514350" indent="-514350">
              <a:buNone/>
            </a:pPr>
            <a:endParaRPr lang="en-US" sz="2800" b="1" dirty="0" smtClean="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33688" cy="6629400"/>
          </a:xfrm>
        </p:spPr>
        <p:txBody>
          <a:bodyPr>
            <a:normAutofit/>
          </a:bodyPr>
          <a:lstStyle/>
          <a:p>
            <a:pPr>
              <a:buNone/>
            </a:pPr>
            <a:r>
              <a:rPr lang="en-US" sz="2800" b="1" dirty="0" smtClean="0">
                <a:solidFill>
                  <a:srgbClr val="FF0000"/>
                </a:solidFill>
              </a:rPr>
              <a:t>Processes of Soil Formation</a:t>
            </a:r>
          </a:p>
          <a:p>
            <a:r>
              <a:rPr lang="en-US" sz="2400" dirty="0" smtClean="0"/>
              <a:t>There are 4 major processes that change parent material into life-sustaining soil:</a:t>
            </a:r>
          </a:p>
          <a:p>
            <a:pPr marL="514350" lvl="0" indent="-514350">
              <a:buClrTx/>
              <a:buAutoNum type="romanLcPeriod"/>
            </a:pPr>
            <a:r>
              <a:rPr lang="en-US" sz="2400" dirty="0" smtClean="0"/>
              <a:t>Additions- input of materials to the developing soil profile from outside sources</a:t>
            </a:r>
          </a:p>
          <a:p>
            <a:pPr marL="514350" lvl="0" indent="-514350">
              <a:buNone/>
            </a:pPr>
            <a:r>
              <a:rPr lang="en-US" sz="2400" dirty="0" smtClean="0"/>
              <a:t>   The most obvious additions are organic matter, rainfall, fertilizer, dust particles, salt deposits from irrigated water.</a:t>
            </a:r>
          </a:p>
          <a:p>
            <a:pPr lvl="0">
              <a:buFont typeface="Wingdings" pitchFamily="2" charset="2"/>
              <a:buChar char="Ø"/>
            </a:pPr>
            <a:r>
              <a:rPr lang="en-US" sz="2400" dirty="0" smtClean="0"/>
              <a:t>OM forms black or dark brown colored surface soil</a:t>
            </a:r>
            <a:endParaRPr lang="en-US" sz="2400" strike="dblStrike" dirty="0" smtClean="0"/>
          </a:p>
          <a:p>
            <a:pPr lvl="0">
              <a:buNone/>
            </a:pPr>
            <a:r>
              <a:rPr lang="en-US" sz="2400" dirty="0" smtClean="0"/>
              <a:t>ii. Losses- most losses occur by leaching, erosion, grazing by animals and harvest by people.</a:t>
            </a:r>
          </a:p>
          <a:p>
            <a:pPr lvl="0">
              <a:buNone/>
            </a:pPr>
            <a:r>
              <a:rPr lang="en-US" sz="2400" dirty="0" smtClean="0"/>
              <a:t>Leaching is active in sandy soil and is least in clays</a:t>
            </a:r>
          </a:p>
          <a:p>
            <a:pPr lvl="0">
              <a:buFont typeface="Wingdings" pitchFamily="2" charset="2"/>
              <a:buChar char="Ø"/>
            </a:pPr>
            <a:r>
              <a:rPr lang="en-US" sz="2400" dirty="0" smtClean="0"/>
              <a:t>salts (Ca Cl2and </a:t>
            </a:r>
            <a:r>
              <a:rPr lang="en-US" sz="2400" dirty="0" err="1" smtClean="0"/>
              <a:t>NaCl</a:t>
            </a:r>
            <a:r>
              <a:rPr lang="en-US" sz="2400" dirty="0" smtClean="0"/>
              <a:t>) and lime (CaCO3) and nitrogen fertilizers are readily soluble </a:t>
            </a:r>
          </a:p>
          <a:p>
            <a:pPr>
              <a:buNone/>
            </a:pPr>
            <a:r>
              <a:rPr lang="en-US" sz="2400" dirty="0" smtClean="0"/>
              <a:t>Losses also occur as gases (O</a:t>
            </a:r>
            <a:r>
              <a:rPr lang="en-US" sz="2400" baseline="-25000" dirty="0" smtClean="0"/>
              <a:t>2</a:t>
            </a:r>
            <a:r>
              <a:rPr lang="en-US" sz="2400" dirty="0" smtClean="0"/>
              <a:t>, N</a:t>
            </a:r>
            <a:r>
              <a:rPr lang="en-US" sz="2400" baseline="-25000" dirty="0" smtClean="0"/>
              <a:t>2</a:t>
            </a:r>
            <a:r>
              <a:rPr lang="en-US" sz="2400" dirty="0" smtClean="0"/>
              <a:t> &amp; H</a:t>
            </a:r>
            <a:r>
              <a:rPr lang="en-US" sz="2400" baseline="-25000" dirty="0" smtClean="0"/>
              <a:t>2</a:t>
            </a:r>
            <a:r>
              <a:rPr lang="en-US" sz="2400" dirty="0" smtClean="0"/>
              <a:t>O) or solids</a:t>
            </a:r>
            <a:endParaRPr lang="en-US" sz="2400" strike="dblStrike"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sz="2400" dirty="0" smtClean="0"/>
              <a:t>iii. Translocations (transfer)-  movement from one place to another </a:t>
            </a:r>
          </a:p>
          <a:p>
            <a:pPr>
              <a:buFont typeface="Wingdings" pitchFamily="2" charset="2"/>
              <a:buChar char="Ø"/>
            </a:pPr>
            <a:r>
              <a:rPr lang="en-US" sz="2400" dirty="0" smtClean="0"/>
              <a:t>Horizon to horizon downward</a:t>
            </a:r>
          </a:p>
          <a:p>
            <a:pPr>
              <a:lnSpc>
                <a:spcPct val="160000"/>
              </a:lnSpc>
              <a:buFont typeface="Wingdings" pitchFamily="2" charset="2"/>
              <a:buChar char="Ø"/>
            </a:pPr>
            <a:r>
              <a:rPr lang="en-US" sz="2000" dirty="0" smtClean="0"/>
              <a:t>Translocation -movement of mineral and organic soil constituents in the developing soil profile vertically or laterally within a horizon. </a:t>
            </a:r>
          </a:p>
          <a:p>
            <a:pPr>
              <a:lnSpc>
                <a:spcPct val="160000"/>
              </a:lnSpc>
              <a:buFont typeface="Wingdings" pitchFamily="2" charset="2"/>
              <a:buChar char="Ø"/>
            </a:pPr>
            <a:r>
              <a:rPr lang="en-US" sz="2000" dirty="0" smtClean="0"/>
              <a:t>Downward percolation by gravity e.g. Translocation of very thin clay particles </a:t>
            </a:r>
          </a:p>
          <a:p>
            <a:pPr>
              <a:buFont typeface="Wingdings" pitchFamily="2" charset="2"/>
              <a:buChar char="Ø"/>
            </a:pPr>
            <a:r>
              <a:rPr lang="en-US" sz="2000" dirty="0" smtClean="0"/>
              <a:t>Upward rising by capillary action</a:t>
            </a:r>
            <a:endParaRPr lang="en-US" sz="2400" dirty="0" smtClean="0"/>
          </a:p>
          <a:p>
            <a:pPr>
              <a:lnSpc>
                <a:spcPct val="160000"/>
              </a:lnSpc>
              <a:buNone/>
            </a:pPr>
            <a:r>
              <a:rPr lang="en-US" sz="2400" dirty="0" smtClean="0"/>
              <a:t>iv. Transformations-changes that take place in the soil through chemical or physical weathering or destruction and synthesis of precursor parent material</a:t>
            </a:r>
          </a:p>
          <a:p>
            <a:pPr>
              <a:lnSpc>
                <a:spcPct val="160000"/>
              </a:lnSpc>
            </a:pPr>
            <a:r>
              <a:rPr lang="en-US" sz="2400" dirty="0" smtClean="0"/>
              <a:t>Microorganisms feed on fresh organic matter </a:t>
            </a:r>
            <a:r>
              <a:rPr lang="en-US" sz="2400" dirty="0" smtClean="0">
                <a:latin typeface="Calibri"/>
                <a:cs typeface="Calibri"/>
              </a:rPr>
              <a:t>→</a:t>
            </a:r>
            <a:r>
              <a:rPr lang="en-US" sz="2400" dirty="0" smtClean="0"/>
              <a:t>humus. </a:t>
            </a:r>
          </a:p>
          <a:p>
            <a:pPr>
              <a:lnSpc>
                <a:spcPct val="160000"/>
              </a:lnSpc>
            </a:pPr>
            <a:r>
              <a:rPr lang="en-US" sz="2400" dirty="0" smtClean="0"/>
              <a:t>Chemical weathering of primary minerals  </a:t>
            </a:r>
            <a:r>
              <a:rPr lang="en-US" sz="2400" dirty="0" smtClean="0">
                <a:latin typeface="Calibri"/>
                <a:cs typeface="Calibri"/>
              </a:rPr>
              <a:t>→</a:t>
            </a:r>
            <a:r>
              <a:rPr lang="en-US" sz="2400" dirty="0" smtClean="0"/>
              <a:t>secondary minerals</a:t>
            </a:r>
          </a:p>
          <a:p>
            <a:pPr lvl="0">
              <a:buFont typeface="Courier New" pitchFamily="49" charset="0"/>
              <a:buChar char="o"/>
            </a:pPr>
            <a:r>
              <a:rPr lang="en-US" sz="2400" dirty="0" smtClean="0"/>
              <a:t>Chemical weathering includes</a:t>
            </a:r>
          </a:p>
          <a:p>
            <a:pPr marL="457200" lvl="0" indent="-457200">
              <a:lnSpc>
                <a:spcPct val="170000"/>
              </a:lnSpc>
              <a:buClrTx/>
              <a:buFont typeface="+mj-lt"/>
              <a:buAutoNum type="arabicPeriod"/>
            </a:pPr>
            <a:r>
              <a:rPr lang="en-US" sz="2400" dirty="0" err="1" smtClean="0"/>
              <a:t>Solutioning</a:t>
            </a:r>
            <a:r>
              <a:rPr lang="en-US" sz="2400" dirty="0" smtClean="0"/>
              <a:t> (dissolution) – minerals dissolve in soil solution</a:t>
            </a:r>
          </a:p>
          <a:p>
            <a:pPr marL="457200" lvl="0" indent="-457200">
              <a:lnSpc>
                <a:spcPct val="170000"/>
              </a:lnSpc>
              <a:buClrTx/>
              <a:buFont typeface="+mj-lt"/>
              <a:buAutoNum type="arabicPeriod"/>
            </a:pPr>
            <a:r>
              <a:rPr lang="en-US" sz="2400" dirty="0" smtClean="0"/>
              <a:t>Hydrolysis – involves splitting of water molecule</a:t>
            </a:r>
          </a:p>
          <a:p>
            <a:pPr marL="457200" lvl="0" indent="-457200">
              <a:lnSpc>
                <a:spcPct val="170000"/>
              </a:lnSpc>
              <a:buClrTx/>
              <a:buFont typeface="+mj-lt"/>
              <a:buAutoNum type="arabicPeriod"/>
            </a:pPr>
            <a:r>
              <a:rPr lang="en-US" sz="2400" dirty="0" smtClean="0"/>
              <a:t>Hydration – involve addition of water to mineral structure</a:t>
            </a:r>
          </a:p>
          <a:p>
            <a:pPr marL="457200" lvl="0" indent="-457200">
              <a:lnSpc>
                <a:spcPct val="170000"/>
              </a:lnSpc>
              <a:buClrTx/>
              <a:buFont typeface="+mj-lt"/>
              <a:buAutoNum type="arabicPeriod"/>
            </a:pPr>
            <a:r>
              <a:rPr lang="en-US" sz="2400" dirty="0" err="1" smtClean="0"/>
              <a:t>Redox</a:t>
            </a:r>
            <a:r>
              <a:rPr lang="en-US" sz="2400" dirty="0" smtClean="0"/>
              <a:t> reaction – ferric oxide (red) ferrous oxide (water logged)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85800"/>
          </a:xfrm>
        </p:spPr>
        <p:txBody>
          <a:bodyPr>
            <a:normAutofit fontScale="90000"/>
          </a:bodyPr>
          <a:lstStyle/>
          <a:p>
            <a:r>
              <a:rPr lang="en-US" b="1" dirty="0" smtClean="0"/>
              <a:t>3. Soil </a:t>
            </a:r>
            <a:r>
              <a:rPr lang="en-US" b="1" dirty="0"/>
              <a:t>Classification </a:t>
            </a:r>
            <a:endParaRPr lang="en-US" dirty="0"/>
          </a:p>
        </p:txBody>
      </p:sp>
      <p:sp>
        <p:nvSpPr>
          <p:cNvPr id="3" name="Subtitle 2"/>
          <p:cNvSpPr>
            <a:spLocks noGrp="1"/>
          </p:cNvSpPr>
          <p:nvPr>
            <p:ph type="subTitle" idx="1"/>
          </p:nvPr>
        </p:nvSpPr>
        <p:spPr>
          <a:xfrm>
            <a:off x="0" y="533400"/>
            <a:ext cx="9144000" cy="6553200"/>
          </a:xfrm>
        </p:spPr>
        <p:txBody>
          <a:bodyPr>
            <a:normAutofit fontScale="77500" lnSpcReduction="20000"/>
          </a:bodyPr>
          <a:lstStyle/>
          <a:p>
            <a:pPr algn="just">
              <a:lnSpc>
                <a:spcPct val="150000"/>
              </a:lnSpc>
            </a:pPr>
            <a:r>
              <a:rPr lang="en-US" sz="2800" b="1" dirty="0" smtClean="0">
                <a:solidFill>
                  <a:schemeClr val="tx1"/>
                </a:solidFill>
                <a:latin typeface="Times New Roman" pitchFamily="18" charset="0"/>
                <a:cs typeface="Times New Roman" pitchFamily="18" charset="0"/>
              </a:rPr>
              <a:t>3.1. Introduction</a:t>
            </a:r>
          </a:p>
          <a:p>
            <a:pPr algn="just"/>
            <a:r>
              <a:rPr lang="en-US" sz="2800" dirty="0" smtClean="0">
                <a:solidFill>
                  <a:schemeClr val="tx1"/>
                </a:solidFill>
                <a:latin typeface="Times New Roman" pitchFamily="18" charset="0"/>
                <a:cs typeface="Times New Roman" pitchFamily="18" charset="0"/>
              </a:rPr>
              <a:t>Soil survey is a branch of soil science which involves the identification of the different types of soil in a given landscape and the location of their distribution to scale on a map.</a:t>
            </a:r>
          </a:p>
          <a:p>
            <a:pPr algn="just"/>
            <a:r>
              <a:rPr lang="en-US" sz="2800" dirty="0" smtClean="0">
                <a:solidFill>
                  <a:schemeClr val="tx1"/>
                </a:solidFill>
                <a:latin typeface="Times New Roman" pitchFamily="18" charset="0"/>
                <a:cs typeface="Times New Roman" pitchFamily="18" charset="0"/>
              </a:rPr>
              <a:t>It provides information on the quality of the land in terms of their response to management and manipulation.</a:t>
            </a:r>
            <a:endParaRPr lang="en-US" sz="2800" b="1" dirty="0" smtClean="0">
              <a:solidFill>
                <a:schemeClr val="tx1"/>
              </a:solidFill>
              <a:latin typeface="Times New Roman" pitchFamily="18" charset="0"/>
              <a:cs typeface="Times New Roman" pitchFamily="18" charset="0"/>
            </a:endParaRPr>
          </a:p>
          <a:p>
            <a:pPr algn="just">
              <a:lnSpc>
                <a:spcPct val="150000"/>
              </a:lnSpc>
              <a:buFont typeface="Courier New" pitchFamily="49" charset="0"/>
              <a:buChar char="o"/>
            </a:pPr>
            <a:r>
              <a:rPr lang="en-US" sz="2600" dirty="0" smtClean="0">
                <a:solidFill>
                  <a:schemeClr val="tx1"/>
                </a:solidFill>
                <a:latin typeface="Times New Roman" pitchFamily="18" charset="0"/>
                <a:cs typeface="Times New Roman" pitchFamily="18" charset="0"/>
              </a:rPr>
              <a:t> Soil Classification:  is a branch of soil survey that involves formation </a:t>
            </a:r>
            <a:r>
              <a:rPr lang="en-US" sz="2600" dirty="0">
                <a:solidFill>
                  <a:schemeClr val="tx1"/>
                </a:solidFill>
                <a:latin typeface="Times New Roman" pitchFamily="18" charset="0"/>
                <a:cs typeface="Times New Roman" pitchFamily="18" charset="0"/>
              </a:rPr>
              <a:t>of </a:t>
            </a:r>
            <a:r>
              <a:rPr lang="en-US" sz="2600" dirty="0" smtClean="0">
                <a:solidFill>
                  <a:schemeClr val="tx1"/>
                </a:solidFill>
                <a:latin typeface="Times New Roman" pitchFamily="18" charset="0"/>
                <a:cs typeface="Times New Roman" pitchFamily="18" charset="0"/>
              </a:rPr>
              <a:t>classes/categories based on common properties</a:t>
            </a:r>
            <a:r>
              <a:rPr lang="en-US" sz="2600" dirty="0" smtClean="0">
                <a:latin typeface="Times New Roman" pitchFamily="18" charset="0"/>
                <a:cs typeface="Times New Roman" pitchFamily="18" charset="0"/>
              </a:rPr>
              <a:t>.</a:t>
            </a:r>
          </a:p>
          <a:p>
            <a:pPr algn="just">
              <a:lnSpc>
                <a:spcPct val="150000"/>
              </a:lnSpc>
              <a:buFont typeface="Courier New" pitchFamily="49" charset="0"/>
              <a:buChar char="o"/>
            </a:pPr>
            <a:r>
              <a:rPr lang="en-US" sz="2600" b="1" dirty="0" smtClean="0">
                <a:solidFill>
                  <a:schemeClr val="bg1"/>
                </a:solidFill>
                <a:latin typeface="Times New Roman" pitchFamily="18" charset="0"/>
                <a:cs typeface="Times New Roman" pitchFamily="18" charset="0"/>
              </a:rPr>
              <a:t>Why Soil Taxonomy?</a:t>
            </a:r>
          </a:p>
          <a:p>
            <a:pPr algn="just"/>
            <a:r>
              <a:rPr lang="en-US" sz="2800" dirty="0" smtClean="0">
                <a:solidFill>
                  <a:schemeClr val="tx1"/>
                </a:solidFill>
                <a:latin typeface="Times New Roman" pitchFamily="18" charset="0"/>
                <a:cs typeface="Times New Roman" pitchFamily="18" charset="0"/>
              </a:rPr>
              <a:t>1.Structure: to organize knowledge to enable investigation and communication. Too many objects to consider individually</a:t>
            </a:r>
            <a:r>
              <a:rPr lang="en-US" sz="2800" dirty="0" smtClean="0">
                <a:solidFill>
                  <a:schemeClr val="tx1"/>
                </a:solidFill>
                <a:latin typeface="Times New Roman" pitchFamily="18" charset="0"/>
                <a:cs typeface="Times New Roman" pitchFamily="18" charset="0"/>
                <a:sym typeface="Wingdings" pitchFamily="2" charset="2"/>
              </a:rPr>
              <a:t> </a:t>
            </a:r>
            <a:r>
              <a:rPr lang="en-US" sz="2800" dirty="0" smtClean="0">
                <a:solidFill>
                  <a:schemeClr val="tx1"/>
                </a:solidFill>
                <a:latin typeface="Times New Roman" pitchFamily="18" charset="0"/>
                <a:cs typeface="Times New Roman" pitchFamily="18" charset="0"/>
              </a:rPr>
              <a:t>helps us to deal with complexity</a:t>
            </a:r>
          </a:p>
          <a:p>
            <a:pPr algn="just"/>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2.Scientific: to provide a framework for establishing relationships among soils and environment</a:t>
            </a:r>
          </a:p>
          <a:p>
            <a:pPr algn="just"/>
            <a:endParaRPr lang="en-US" sz="2800" dirty="0" smtClean="0">
              <a:solidFill>
                <a:schemeClr val="tx1"/>
              </a:solidFill>
              <a:latin typeface="Times New Roman" pitchFamily="18" charset="0"/>
              <a:cs typeface="Times New Roman" pitchFamily="18" charset="0"/>
            </a:endParaRPr>
          </a:p>
          <a:p>
            <a:pPr algn="just"/>
            <a:r>
              <a:rPr lang="en-US" sz="2800" dirty="0" smtClean="0">
                <a:solidFill>
                  <a:schemeClr val="tx1"/>
                </a:solidFill>
                <a:latin typeface="Times New Roman" pitchFamily="18" charset="0"/>
                <a:cs typeface="Times New Roman" pitchFamily="18" charset="0"/>
              </a:rPr>
              <a:t>3.Utilitarian: to establish groupings for interpretations (e.g., optimal use, hazards)</a:t>
            </a:r>
          </a:p>
          <a:p>
            <a:pPr algn="just"/>
            <a:r>
              <a:rPr lang="en-US" sz="2800" dirty="0" smtClean="0">
                <a:solidFill>
                  <a:schemeClr val="tx1"/>
                </a:solidFill>
                <a:latin typeface="Times New Roman" pitchFamily="18" charset="0"/>
                <a:cs typeface="Times New Roman" pitchFamily="18" charset="0"/>
              </a:rPr>
              <a:t>Helps for decision making process of land management (allocation of resources and get maximum benefit)</a:t>
            </a:r>
          </a:p>
          <a:p>
            <a:pPr algn="just">
              <a:lnSpc>
                <a:spcPct val="150000"/>
              </a:lnSpc>
              <a:buFont typeface="Wingdings" pitchFamily="2" charset="2"/>
              <a:buChar char="Ø"/>
            </a:pPr>
            <a:endParaRPr lang="en-US" sz="2600" b="1" dirty="0" smtClean="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nSpc>
                <a:spcPct val="150000"/>
              </a:lnSpc>
              <a:buNone/>
              <a:tabLst>
                <a:tab pos="4513263" algn="l"/>
              </a:tabLst>
            </a:pPr>
            <a:r>
              <a:rPr lang="en-US" sz="2200" b="1" dirty="0" smtClean="0">
                <a:solidFill>
                  <a:srgbClr val="FF0000"/>
                </a:solidFill>
              </a:rPr>
              <a:t>3.2.  </a:t>
            </a:r>
            <a:r>
              <a:rPr lang="en-US" sz="2200" b="1" dirty="0" smtClean="0">
                <a:solidFill>
                  <a:srgbClr val="FF0000"/>
                </a:solidFill>
                <a:latin typeface="Times New Roman" pitchFamily="18" charset="0"/>
                <a:cs typeface="Times New Roman" pitchFamily="18" charset="0"/>
              </a:rPr>
              <a:t>Common systems of soil classification: </a:t>
            </a:r>
          </a:p>
          <a:p>
            <a:pPr>
              <a:lnSpc>
                <a:spcPct val="150000"/>
              </a:lnSpc>
              <a:buNone/>
            </a:pPr>
            <a:r>
              <a:rPr lang="en-US" sz="2000" dirty="0" smtClean="0">
                <a:latin typeface="Times New Roman" pitchFamily="18" charset="0"/>
                <a:cs typeface="Times New Roman" pitchFamily="18" charset="0"/>
              </a:rPr>
              <a:t>There are various ways to organize a soil classification:</a:t>
            </a:r>
          </a:p>
          <a:p>
            <a:pPr marL="457200" indent="-457200">
              <a:lnSpc>
                <a:spcPct val="150000"/>
              </a:lnSpc>
              <a:buAutoNum type="arabicPeriod"/>
            </a:pPr>
            <a:r>
              <a:rPr lang="en-US" sz="2000" b="1" dirty="0" smtClean="0">
                <a:solidFill>
                  <a:srgbClr val="FF0000"/>
                </a:solidFill>
                <a:latin typeface="Times New Roman" pitchFamily="18" charset="0"/>
                <a:cs typeface="Times New Roman" pitchFamily="18" charset="0"/>
              </a:rPr>
              <a:t>Genetic</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based on presumed soil forming factors and processes (1950s). It is grouped by presumed genesis (developmental pathway of the soil profile). </a:t>
            </a:r>
          </a:p>
          <a:p>
            <a:pPr>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pitchFamily="2" charset="2"/>
              </a:rPr>
              <a:t></a:t>
            </a:r>
            <a:r>
              <a:rPr lang="en-US" sz="2000" dirty="0" smtClean="0">
                <a:latin typeface="Times New Roman" pitchFamily="18" charset="0"/>
                <a:cs typeface="Times New Roman" pitchFamily="18" charset="0"/>
              </a:rPr>
              <a:t>Each soil has a personal history and soil genesis. </a:t>
            </a:r>
          </a:p>
          <a:p>
            <a:pPr marL="457200" indent="-457200">
              <a:lnSpc>
                <a:spcPct val="150000"/>
              </a:lnSpc>
              <a:buNone/>
            </a:pPr>
            <a:r>
              <a:rPr lang="en-US" sz="2000" dirty="0" smtClean="0">
                <a:latin typeface="Times New Roman" pitchFamily="18" charset="0"/>
                <a:cs typeface="Times New Roman" pitchFamily="18" charset="0"/>
                <a:sym typeface="Wingdings" pitchFamily="2" charset="2"/>
              </a:rPr>
              <a:t>     </a:t>
            </a:r>
            <a:r>
              <a:rPr lang="en-US" sz="2000" dirty="0" smtClean="0"/>
              <a:t>The early soil classifiers (such as </a:t>
            </a:r>
            <a:r>
              <a:rPr lang="en-US" sz="2000" dirty="0" err="1" smtClean="0">
                <a:latin typeface="Times New Roman" pitchFamily="18" charset="0"/>
                <a:cs typeface="Times New Roman" pitchFamily="18" charset="0"/>
              </a:rPr>
              <a:t>Vasily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Duckuchaev</a:t>
            </a:r>
            <a:r>
              <a:rPr lang="en-US" sz="2000" dirty="0" smtClean="0">
                <a:latin typeface="Times New Roman" pitchFamily="18" charset="0"/>
                <a:cs typeface="Times New Roman" pitchFamily="18" charset="0"/>
              </a:rPr>
              <a:t>) </a:t>
            </a:r>
            <a:r>
              <a:rPr lang="en-US" sz="2000" dirty="0" smtClean="0"/>
              <a:t>  thought that soils in an ecological region all had the same genesis and properties</a:t>
            </a:r>
          </a:p>
          <a:p>
            <a:pPr marL="457200" indent="-457200">
              <a:lnSpc>
                <a:spcPct val="150000"/>
              </a:lnSpc>
              <a:buNone/>
            </a:pPr>
            <a:r>
              <a:rPr lang="en-US" sz="2000" dirty="0" smtClean="0">
                <a:latin typeface="Times New Roman" pitchFamily="18" charset="0"/>
                <a:cs typeface="Times New Roman" pitchFamily="18" charset="0"/>
                <a:sym typeface="Wingdings" pitchFamily="2" charset="2"/>
              </a:rPr>
              <a:t>    </a:t>
            </a:r>
            <a:r>
              <a:rPr lang="en-US" sz="2000" dirty="0" smtClean="0">
                <a:latin typeface="Times New Roman" pitchFamily="18" charset="0"/>
                <a:cs typeface="Times New Roman" pitchFamily="18" charset="0"/>
              </a:rPr>
              <a:t>Can be rarely observed and quantified on the field</a:t>
            </a:r>
          </a:p>
          <a:p>
            <a:pPr marL="457200" indent="-457200">
              <a:lnSpc>
                <a:spcPct val="150000"/>
              </a:lnSpc>
              <a:buAutoNum type="arabicPeriod" startAt="2"/>
            </a:pPr>
            <a:r>
              <a:rPr lang="en-US" sz="2000" b="1" dirty="0" smtClean="0">
                <a:solidFill>
                  <a:srgbClr val="FF0000"/>
                </a:solidFill>
                <a:latin typeface="Times New Roman" pitchFamily="18" charset="0"/>
                <a:cs typeface="Times New Roman" pitchFamily="18" charset="0"/>
              </a:rPr>
              <a:t>Natural</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based on observed properties. Group soils by some intrinsic property and behavior of the soils themselves, without reference to use</a:t>
            </a:r>
          </a:p>
          <a:p>
            <a:pPr marL="457200" indent="-457200">
              <a:lnSpc>
                <a:spcPct val="150000"/>
              </a:lnSpc>
              <a:buNone/>
            </a:pPr>
            <a:r>
              <a:rPr lang="en-US" sz="2000" b="1" dirty="0" smtClean="0">
                <a:solidFill>
                  <a:srgbClr val="FF0000"/>
                </a:solidFill>
                <a:latin typeface="Times New Roman" pitchFamily="18" charset="0"/>
                <a:cs typeface="Times New Roman" pitchFamily="18" charset="0"/>
              </a:rPr>
              <a:t>3</a:t>
            </a:r>
            <a:r>
              <a:rPr lang="en-US" sz="2000"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Technical</a:t>
            </a:r>
            <a:r>
              <a:rPr lang="en-US" sz="2000" dirty="0" smtClean="0">
                <a:latin typeface="Times New Roman" pitchFamily="18" charset="0"/>
                <a:cs typeface="Times New Roman" pitchFamily="18" charset="0"/>
              </a:rPr>
              <a:t>: based on intended usage. Group soils by some properties or functions that relate directly to a proposed use or group of uses. More widely employed in industry and agriculture  E.g. Helps to know the land under cultivation  and helps to scout new areas suitable for cultivation</a:t>
            </a:r>
          </a:p>
          <a:p>
            <a:pPr>
              <a:lnSpc>
                <a:spcPct val="150000"/>
              </a:lnSpc>
              <a:buNone/>
            </a:pPr>
            <a:endParaRPr lang="en-US" sz="2400" b="1" dirty="0" smtClean="0"/>
          </a:p>
        </p:txBody>
      </p:sp>
      <p:sp>
        <p:nvSpPr>
          <p:cNvPr id="4" name="Slide Number Placeholder 3"/>
          <p:cNvSpPr>
            <a:spLocks noGrp="1"/>
          </p:cNvSpPr>
          <p:nvPr>
            <p:ph type="sldNum" sz="quarter" idx="12"/>
          </p:nvPr>
        </p:nvSpPr>
        <p:spPr/>
        <p:txBody>
          <a:bodyPr/>
          <a:lstStyle/>
          <a:p>
            <a:fld id="{55911B5B-B48E-4826-8C17-6338C7A2840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24000" y="0"/>
            <a:ext cx="65532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5911B5B-B48E-4826-8C17-6338C7A2840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buNone/>
            </a:pPr>
            <a:r>
              <a:rPr lang="en-US" sz="2800" b="1" dirty="0" smtClean="0">
                <a:solidFill>
                  <a:srgbClr val="FF0000"/>
                </a:solidFill>
              </a:rPr>
              <a:t>3.3.  Fundamentals of soil classification</a:t>
            </a:r>
            <a:r>
              <a:rPr lang="en-US" sz="2800" dirty="0" smtClean="0"/>
              <a:t>.</a:t>
            </a:r>
          </a:p>
          <a:p>
            <a:pPr algn="just">
              <a:buFont typeface="Courier New" pitchFamily="49" charset="0"/>
              <a:buChar char="o"/>
            </a:pPr>
            <a:r>
              <a:rPr lang="en-US" sz="2200" dirty="0" smtClean="0">
                <a:latin typeface="Times New Roman" pitchFamily="18" charset="0"/>
                <a:cs typeface="Times New Roman" pitchFamily="18" charset="0"/>
              </a:rPr>
              <a:t>A system is needed to accommodate all soils of the world and needs to be widely used</a:t>
            </a:r>
          </a:p>
          <a:p>
            <a:pPr algn="just">
              <a:buFont typeface="Courier New" pitchFamily="49" charset="0"/>
              <a:buChar char="o"/>
            </a:pPr>
            <a:r>
              <a:rPr lang="en-US" sz="2200" dirty="0" smtClean="0">
                <a:latin typeface="Times New Roman" pitchFamily="18" charset="0"/>
                <a:cs typeface="Times New Roman" pitchFamily="18" charset="0"/>
              </a:rPr>
              <a:t>There is really no soil ‘individual’ as a self-standing object as individuals in biology. There is no true inheritance or genetics as it is understood in biology. </a:t>
            </a:r>
          </a:p>
          <a:p>
            <a:pPr algn="just">
              <a:buFont typeface="Courier New" pitchFamily="49" charset="0"/>
              <a:buChar char="o"/>
            </a:pPr>
            <a:r>
              <a:rPr lang="en-US" sz="2200" dirty="0" smtClean="0">
                <a:latin typeface="Times New Roman" pitchFamily="18" charset="0"/>
                <a:cs typeface="Times New Roman" pitchFamily="18" charset="0"/>
              </a:rPr>
              <a:t>Classifying continuum objects with no distinct boundaries such as soils is difficult</a:t>
            </a:r>
          </a:p>
          <a:p>
            <a:pPr algn="just">
              <a:buFont typeface="Courier New" pitchFamily="49" charset="0"/>
              <a:buChar char="o"/>
            </a:pPr>
            <a:r>
              <a:rPr lang="en-US" sz="2200" dirty="0" smtClean="0">
                <a:latin typeface="Times New Roman" pitchFamily="18" charset="0"/>
                <a:cs typeface="Times New Roman" pitchFamily="18" charset="0"/>
              </a:rPr>
              <a:t>Emphasis is on defining </a:t>
            </a:r>
            <a:r>
              <a:rPr lang="en-US" sz="2200" dirty="0" err="1" smtClean="0">
                <a:latin typeface="Times New Roman" pitchFamily="18" charset="0"/>
                <a:cs typeface="Times New Roman" pitchFamily="18" charset="0"/>
              </a:rPr>
              <a:t>mappable</a:t>
            </a:r>
            <a:r>
              <a:rPr lang="en-US" sz="2200" dirty="0" smtClean="0">
                <a:latin typeface="Times New Roman" pitchFamily="18" charset="0"/>
                <a:cs typeface="Times New Roman" pitchFamily="18" charset="0"/>
              </a:rPr>
              <a:t> classes rather than on optimal classification of individuals. </a:t>
            </a:r>
          </a:p>
          <a:p>
            <a:pPr algn="just">
              <a:buFont typeface="Courier New" pitchFamily="49" charset="0"/>
              <a:buChar char="o"/>
            </a:pPr>
            <a:r>
              <a:rPr lang="en-US" sz="2200" dirty="0" smtClean="0">
                <a:latin typeface="Times New Roman" pitchFamily="18" charset="0"/>
                <a:cs typeface="Times New Roman" pitchFamily="18" charset="0"/>
              </a:rPr>
              <a:t>The soil individual is characterized in terms an imaginary three dimensional taxonomic or </a:t>
            </a:r>
            <a:r>
              <a:rPr lang="en-US" sz="2200" dirty="0" err="1" smtClean="0">
                <a:latin typeface="Times New Roman" pitchFamily="18" charset="0"/>
                <a:cs typeface="Times New Roman" pitchFamily="18" charset="0"/>
              </a:rPr>
              <a:t>mappable</a:t>
            </a:r>
            <a:r>
              <a:rPr lang="en-US" sz="2200" dirty="0" smtClean="0">
                <a:latin typeface="Times New Roman" pitchFamily="18" charset="0"/>
                <a:cs typeface="Times New Roman" pitchFamily="18" charset="0"/>
              </a:rPr>
              <a:t> unit called a </a:t>
            </a:r>
            <a:r>
              <a:rPr lang="en-US" sz="2200" dirty="0" err="1" smtClean="0">
                <a:latin typeface="Times New Roman" pitchFamily="18" charset="0"/>
                <a:cs typeface="Times New Roman" pitchFamily="18" charset="0"/>
              </a:rPr>
              <a:t>pedon</a:t>
            </a:r>
            <a:r>
              <a:rPr lang="en-US" sz="2200" dirty="0" smtClean="0">
                <a:latin typeface="Times New Roman" pitchFamily="18" charset="0"/>
                <a:cs typeface="Times New Roman" pitchFamily="18" charset="0"/>
              </a:rPr>
              <a:t>. </a:t>
            </a:r>
          </a:p>
          <a:p>
            <a:pPr algn="just">
              <a:buFont typeface="Courier New" pitchFamily="49" charset="0"/>
              <a:buChar char="o"/>
            </a:pPr>
            <a:r>
              <a:rPr lang="en-US" sz="2200" dirty="0" err="1" smtClean="0">
                <a:latin typeface="Times New Roman" pitchFamily="18" charset="0"/>
                <a:cs typeface="Times New Roman" pitchFamily="18" charset="0"/>
              </a:rPr>
              <a:t>Pedon</a:t>
            </a:r>
            <a:r>
              <a:rPr lang="en-US" sz="2200" dirty="0" smtClean="0">
                <a:latin typeface="Times New Roman" pitchFamily="18" charset="0"/>
                <a:cs typeface="Times New Roman" pitchFamily="18" charset="0"/>
              </a:rPr>
              <a:t> is the smallest sampling unit that displays full range of properties characteristics of a particular soil. A </a:t>
            </a:r>
            <a:r>
              <a:rPr lang="en-US" sz="2200" dirty="0" err="1" smtClean="0">
                <a:latin typeface="Times New Roman" pitchFamily="18" charset="0"/>
                <a:cs typeface="Times New Roman" pitchFamily="18" charset="0"/>
              </a:rPr>
              <a:t>pedon</a:t>
            </a:r>
            <a:r>
              <a:rPr lang="en-US" sz="2200" dirty="0" smtClean="0">
                <a:latin typeface="Times New Roman" pitchFamily="18" charset="0"/>
                <a:cs typeface="Times New Roman" pitchFamily="18" charset="0"/>
              </a:rPr>
              <a:t> occupy from about 1-10m2 of land area. It is what is actually examined during field investigation of soils. The </a:t>
            </a:r>
            <a:r>
              <a:rPr lang="en-US" sz="2200" dirty="0" err="1" smtClean="0">
                <a:latin typeface="Times New Roman" pitchFamily="18" charset="0"/>
                <a:cs typeface="Times New Roman" pitchFamily="18" charset="0"/>
              </a:rPr>
              <a:t>pedon</a:t>
            </a:r>
            <a:r>
              <a:rPr lang="en-US" sz="2200" dirty="0" smtClean="0">
                <a:latin typeface="Times New Roman" pitchFamily="18" charset="0"/>
                <a:cs typeface="Times New Roman" pitchFamily="18" charset="0"/>
              </a:rPr>
              <a:t> serves as the fundamental unit of soil classification. Group of similar </a:t>
            </a:r>
            <a:r>
              <a:rPr lang="en-US" sz="2200" dirty="0" err="1" smtClean="0">
                <a:latin typeface="Times New Roman" pitchFamily="18" charset="0"/>
                <a:cs typeface="Times New Roman" pitchFamily="18" charset="0"/>
              </a:rPr>
              <a:t>pedons</a:t>
            </a:r>
            <a:r>
              <a:rPr lang="en-US" sz="2200" dirty="0" smtClean="0">
                <a:latin typeface="Times New Roman" pitchFamily="18" charset="0"/>
                <a:cs typeface="Times New Roman" pitchFamily="18" charset="0"/>
              </a:rPr>
              <a:t> in a landscape is called </a:t>
            </a:r>
            <a:r>
              <a:rPr lang="en-US" sz="2200" dirty="0" err="1" smtClean="0">
                <a:latin typeface="Times New Roman" pitchFamily="18" charset="0"/>
                <a:cs typeface="Times New Roman" pitchFamily="18" charset="0"/>
              </a:rPr>
              <a:t>polypedon</a:t>
            </a:r>
            <a:endParaRPr lang="en-US" sz="2200" dirty="0" smtClean="0">
              <a:latin typeface="Times New Roman" pitchFamily="18" charset="0"/>
              <a:cs typeface="Times New Roman" pitchFamily="18" charset="0"/>
            </a:endParaRPr>
          </a:p>
          <a:p>
            <a:pPr>
              <a:buFont typeface="Courier New" pitchFamily="49" charset="0"/>
              <a:buChar char="o"/>
            </a:pPr>
            <a:endParaRPr lang="en-US" sz="2400" b="1" dirty="0" smtClean="0">
              <a:solidFill>
                <a:srgbClr val="7030A0"/>
              </a:solidFill>
            </a:endParaRPr>
          </a:p>
          <a:p>
            <a:pPr lvl="0">
              <a:buNone/>
            </a:pPr>
            <a:endParaRPr lang="en-US" sz="2400" b="1" dirty="0" smtClean="0">
              <a:solidFill>
                <a:srgbClr val="FF0000"/>
              </a:solidFill>
            </a:endParaRPr>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a:lnSpc>
                <a:spcPct val="150000"/>
              </a:lnSpc>
              <a:buNone/>
            </a:pPr>
            <a:endParaRPr lang="en-US" sz="2400" b="1" dirty="0" smtClean="0"/>
          </a:p>
        </p:txBody>
      </p:sp>
      <p:sp>
        <p:nvSpPr>
          <p:cNvPr id="4" name="Slide Number Placeholder 3"/>
          <p:cNvSpPr>
            <a:spLocks noGrp="1"/>
          </p:cNvSpPr>
          <p:nvPr>
            <p:ph type="sldNum" sz="quarter" idx="12"/>
          </p:nvPr>
        </p:nvSpPr>
        <p:spPr/>
        <p:txBody>
          <a:bodyPr/>
          <a:lstStyle/>
          <a:p>
            <a:fld id="{55911B5B-B48E-4826-8C17-6338C7A2840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Courier New" pitchFamily="49" charset="0"/>
              <a:buChar char="o"/>
            </a:pPr>
            <a:r>
              <a:rPr lang="en-US" sz="2800" b="1" dirty="0" smtClean="0"/>
              <a:t>Principles of the soil classification system:</a:t>
            </a:r>
            <a:endParaRPr lang="en-US" sz="2800" strike="dblStrike" dirty="0" smtClean="0"/>
          </a:p>
          <a:p>
            <a:pPr lvl="0">
              <a:lnSpc>
                <a:spcPct val="150000"/>
              </a:lnSpc>
              <a:buFont typeface="Courier New" pitchFamily="49" charset="0"/>
              <a:buChar char="o"/>
            </a:pPr>
            <a:r>
              <a:rPr lang="en-US" sz="2200" dirty="0" smtClean="0">
                <a:latin typeface="Times New Roman" pitchFamily="18" charset="0"/>
                <a:cs typeface="Times New Roman" pitchFamily="18" charset="0"/>
              </a:rPr>
              <a:t>The guiding principles of Soil Taxonomy by Cline (1949), Smith (1963), and Arnold and </a:t>
            </a:r>
            <a:r>
              <a:rPr lang="en-US" sz="2200" dirty="0" err="1" smtClean="0">
                <a:latin typeface="Times New Roman" pitchFamily="18" charset="0"/>
                <a:cs typeface="Times New Roman" pitchFamily="18" charset="0"/>
              </a:rPr>
              <a:t>Eswaran</a:t>
            </a:r>
            <a:r>
              <a:rPr lang="en-US" sz="2200" dirty="0" smtClean="0">
                <a:latin typeface="Times New Roman" pitchFamily="18" charset="0"/>
                <a:cs typeface="Times New Roman" pitchFamily="18" charset="0"/>
              </a:rPr>
              <a:t> (2003). It includes:</a:t>
            </a:r>
            <a:endParaRPr lang="en-US" sz="2200" strike="dblStrike" dirty="0" smtClean="0">
              <a:latin typeface="Times New Roman" pitchFamily="18" charset="0"/>
              <a:cs typeface="Times New Roman" pitchFamily="18" charset="0"/>
            </a:endParaRPr>
          </a:p>
          <a:p>
            <a:pPr lvl="0">
              <a:lnSpc>
                <a:spcPct val="150000"/>
              </a:lnSpc>
              <a:buFont typeface="Wingdings" pitchFamily="2" charset="2"/>
              <a:buChar char="Ø"/>
            </a:pPr>
            <a:r>
              <a:rPr lang="en-US" sz="2200" dirty="0" smtClean="0">
                <a:latin typeface="Times New Roman" pitchFamily="18" charset="0"/>
                <a:cs typeface="Times New Roman" pitchFamily="18" charset="0"/>
              </a:rPr>
              <a:t>The major principle stresses that the classification of soils and not of soil-forming processes or factors; </a:t>
            </a:r>
          </a:p>
          <a:p>
            <a:pPr lvl="0">
              <a:lnSpc>
                <a:spcPct val="150000"/>
              </a:lnSpc>
              <a:buFont typeface="Wingdings" pitchFamily="2" charset="2"/>
              <a:buChar char="Ø"/>
            </a:pPr>
            <a:r>
              <a:rPr lang="en-US" sz="2200" dirty="0" smtClean="0">
                <a:latin typeface="Times New Roman" pitchFamily="18" charset="0"/>
                <a:cs typeface="Times New Roman" pitchFamily="18" charset="0"/>
              </a:rPr>
              <a:t>Definitions are based on soil properties, users can apply them systematically;</a:t>
            </a:r>
          </a:p>
          <a:p>
            <a:pPr algn="just">
              <a:lnSpc>
                <a:spcPct val="150000"/>
              </a:lnSpc>
              <a:buFont typeface="Wingdings" pitchFamily="2" charset="2"/>
              <a:buChar char="Ø"/>
            </a:pPr>
            <a:r>
              <a:rPr lang="en-US" sz="2200" dirty="0" smtClean="0">
                <a:latin typeface="Times New Roman" pitchFamily="18" charset="0"/>
                <a:cs typeface="Times New Roman" pitchFamily="18" charset="0"/>
              </a:rPr>
              <a:t>The system is multi-categorical with the information content increasing in the lower categories;</a:t>
            </a:r>
          </a:p>
          <a:p>
            <a:pPr algn="just">
              <a:lnSpc>
                <a:spcPct val="150000"/>
              </a:lnSpc>
              <a:buFont typeface="Wingdings" pitchFamily="2" charset="2"/>
              <a:buChar char="Ø"/>
            </a:pPr>
            <a:r>
              <a:rPr lang="en-US" sz="2200" dirty="0" smtClean="0">
                <a:latin typeface="Times New Roman" pitchFamily="18" charset="0"/>
                <a:cs typeface="Times New Roman" pitchFamily="18" charset="0"/>
              </a:rPr>
              <a:t>The defined units must be of real bodies that are known to occur in the world; </a:t>
            </a:r>
          </a:p>
          <a:p>
            <a:pPr algn="just">
              <a:lnSpc>
                <a:spcPct val="150000"/>
              </a:lnSpc>
              <a:buFont typeface="Wingdings" pitchFamily="2" charset="2"/>
              <a:buChar char="Ø"/>
            </a:pPr>
            <a:r>
              <a:rPr lang="en-US" sz="2200" dirty="0" smtClean="0">
                <a:latin typeface="Times New Roman" pitchFamily="18" charset="0"/>
                <a:cs typeface="Times New Roman" pitchFamily="18" charset="0"/>
              </a:rPr>
              <a:t>Information for categorization should utilize field  and laboratory data</a:t>
            </a:r>
          </a:p>
          <a:p>
            <a:pPr algn="just">
              <a:lnSpc>
                <a:spcPct val="150000"/>
              </a:lnSpc>
              <a:buFont typeface="Wingdings" pitchFamily="2" charset="2"/>
              <a:buChar char="Ø"/>
            </a:pPr>
            <a:r>
              <a:rPr lang="en-US" sz="2200" dirty="0" smtClean="0">
                <a:latin typeface="Times New Roman" pitchFamily="18" charset="0"/>
                <a:cs typeface="Times New Roman" pitchFamily="18" charset="0"/>
              </a:rPr>
              <a:t>The system should differentiate all soils in a landscape and provide a place for all known soils, etc.</a:t>
            </a:r>
          </a:p>
          <a:p>
            <a:pPr>
              <a:buNone/>
            </a:pPr>
            <a:endParaRPr lang="en-US" sz="2400" b="1" dirty="0" smtClean="0">
              <a:solidFill>
                <a:srgbClr val="FF0000"/>
              </a:solidFill>
            </a:endParaRPr>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a:lnSpc>
                <a:spcPct val="150000"/>
              </a:lnSpc>
              <a:buNone/>
            </a:pPr>
            <a:endParaRPr lang="en-US" sz="2400" b="1" dirty="0" smtClean="0"/>
          </a:p>
        </p:txBody>
      </p:sp>
      <p:sp>
        <p:nvSpPr>
          <p:cNvPr id="4" name="Slide Number Placeholder 3"/>
          <p:cNvSpPr>
            <a:spLocks noGrp="1"/>
          </p:cNvSpPr>
          <p:nvPr>
            <p:ph type="sldNum" sz="quarter" idx="12"/>
          </p:nvPr>
        </p:nvSpPr>
        <p:spPr/>
        <p:txBody>
          <a:bodyPr/>
          <a:lstStyle/>
          <a:p>
            <a:fld id="{55911B5B-B48E-4826-8C17-6338C7A28404}"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Courier New" pitchFamily="49" charset="0"/>
              <a:buChar char="o"/>
            </a:pPr>
            <a:r>
              <a:rPr lang="en-US" sz="2800" dirty="0" smtClean="0">
                <a:solidFill>
                  <a:srgbClr val="FF0000"/>
                </a:solidFill>
                <a:latin typeface="Times New Roman" pitchFamily="18" charset="0"/>
                <a:cs typeface="Times New Roman" pitchFamily="18" charset="0"/>
              </a:rPr>
              <a:t>National  soil classification systems:</a:t>
            </a:r>
          </a:p>
          <a:p>
            <a:pPr lvl="0"/>
            <a:r>
              <a:rPr lang="en-US" sz="2800" dirty="0" smtClean="0">
                <a:solidFill>
                  <a:srgbClr val="FF0000"/>
                </a:solidFill>
                <a:latin typeface="Times New Roman" pitchFamily="18" charset="0"/>
                <a:cs typeface="Times New Roman" pitchFamily="18" charset="0"/>
              </a:rPr>
              <a:t>Chinese taxonomy</a:t>
            </a:r>
          </a:p>
          <a:p>
            <a:pPr lvl="0">
              <a:buFont typeface="Wingdings" pitchFamily="2" charset="2"/>
              <a:buChar char="Ø"/>
            </a:pPr>
            <a:r>
              <a:rPr lang="en-US" sz="2400" dirty="0" smtClean="0">
                <a:latin typeface="Times New Roman" pitchFamily="18" charset="0"/>
                <a:cs typeface="Times New Roman" pitchFamily="18" charset="0"/>
              </a:rPr>
              <a:t>Global hierarchal system, similar to US Soil Taxonomy</a:t>
            </a:r>
          </a:p>
          <a:p>
            <a:pPr lvl="0">
              <a:buFont typeface="Wingdings" pitchFamily="2" charset="2"/>
              <a:buChar char="Ø"/>
            </a:pPr>
            <a:r>
              <a:rPr lang="en-US" sz="2400" dirty="0" smtClean="0">
                <a:latin typeface="Times New Roman" pitchFamily="18" charset="0"/>
                <a:cs typeface="Times New Roman" pitchFamily="18" charset="0"/>
              </a:rPr>
              <a:t>Natural: uses diagnostic horizons and characteristics </a:t>
            </a:r>
          </a:p>
          <a:p>
            <a:pPr lvl="0">
              <a:buFont typeface="Wingdings" pitchFamily="2" charset="2"/>
              <a:buChar char="Ø"/>
            </a:pPr>
            <a:r>
              <a:rPr lang="en-US" sz="2400" dirty="0" smtClean="0">
                <a:latin typeface="Times New Roman" pitchFamily="18" charset="0"/>
                <a:cs typeface="Times New Roman" pitchFamily="18" charset="0"/>
              </a:rPr>
              <a:t>13 orders, 33 suborders, 78 groups, 301 subgroups, ??  genus, ?? species, ?? varieties</a:t>
            </a:r>
          </a:p>
          <a:p>
            <a:pPr lvl="0"/>
            <a:r>
              <a:rPr lang="en-US" sz="2800" dirty="0" smtClean="0">
                <a:solidFill>
                  <a:srgbClr val="FF0000"/>
                </a:solidFill>
                <a:latin typeface="Times New Roman" pitchFamily="18" charset="0"/>
                <a:cs typeface="Times New Roman" pitchFamily="18" charset="0"/>
              </a:rPr>
              <a:t>European taxonomy</a:t>
            </a:r>
          </a:p>
          <a:p>
            <a:pPr lvl="0">
              <a:buFont typeface="Wingdings" pitchFamily="2" charset="2"/>
              <a:buChar char="Ø"/>
            </a:pPr>
            <a:r>
              <a:rPr lang="en-US" sz="2400" dirty="0" err="1" smtClean="0">
                <a:latin typeface="Times New Roman" pitchFamily="18" charset="0"/>
                <a:cs typeface="Times New Roman" pitchFamily="18" charset="0"/>
              </a:rPr>
              <a:t>Pedological</a:t>
            </a:r>
            <a:r>
              <a:rPr lang="en-US" sz="2400" dirty="0" smtClean="0">
                <a:latin typeface="Times New Roman" pitchFamily="18" charset="0"/>
                <a:cs typeface="Times New Roman" pitchFamily="18" charset="0"/>
              </a:rPr>
              <a:t> reference base (PRB)</a:t>
            </a:r>
          </a:p>
          <a:p>
            <a:pPr lvl="0">
              <a:buFont typeface="Wingdings" pitchFamily="2" charset="2"/>
              <a:buChar char="Ø"/>
            </a:pPr>
            <a:r>
              <a:rPr lang="en-US" sz="2400" dirty="0" smtClean="0">
                <a:latin typeface="Times New Roman" pitchFamily="18" charset="0"/>
                <a:cs typeface="Times New Roman" pitchFamily="18" charset="0"/>
              </a:rPr>
              <a:t>French soil classification system</a:t>
            </a:r>
          </a:p>
          <a:p>
            <a:pPr lvl="0">
              <a:buFont typeface="Wingdings" pitchFamily="2" charset="2"/>
              <a:buChar char="Ø"/>
            </a:pPr>
            <a:r>
              <a:rPr lang="en-US" sz="2400" dirty="0" smtClean="0">
                <a:latin typeface="Times New Roman" pitchFamily="18" charset="0"/>
                <a:cs typeface="Times New Roman" pitchFamily="18" charset="0"/>
              </a:rPr>
              <a:t>Global reference rather than hierarchical; similar to World Reference Base</a:t>
            </a:r>
          </a:p>
          <a:p>
            <a:pPr lvl="0">
              <a:buFont typeface="Wingdings" pitchFamily="2" charset="2"/>
              <a:buChar char="Ø"/>
            </a:pPr>
            <a:r>
              <a:rPr lang="en-US" sz="2400" dirty="0" smtClean="0">
                <a:latin typeface="Times New Roman" pitchFamily="18" charset="0"/>
                <a:cs typeface="Times New Roman" pitchFamily="18" charset="0"/>
              </a:rPr>
              <a:t>Genetic-natural system: emphasizes composition of soil mantle, soil structure, and soil evolution</a:t>
            </a:r>
          </a:p>
          <a:p>
            <a:pPr lvl="0">
              <a:buFont typeface="Wingdings" pitchFamily="2" charset="2"/>
              <a:buChar char="Ø"/>
            </a:pPr>
            <a:r>
              <a:rPr lang="en-US" sz="2400" dirty="0" smtClean="0">
                <a:latin typeface="Times New Roman" pitchFamily="18" charset="0"/>
                <a:cs typeface="Times New Roman" pitchFamily="18" charset="0"/>
              </a:rPr>
              <a:t>40 major groupings and 90 references</a:t>
            </a:r>
          </a:p>
          <a:p>
            <a:pPr>
              <a:buNone/>
            </a:pPr>
            <a:endParaRPr lang="en-US" sz="2400" b="1" dirty="0" smtClean="0">
              <a:solidFill>
                <a:srgbClr val="FF0000"/>
              </a:solidFill>
            </a:endParaRPr>
          </a:p>
          <a:p>
            <a:pPr>
              <a:buNone/>
            </a:pPr>
            <a:endParaRPr lang="en-US" sz="2400" b="1" dirty="0" smtClean="0">
              <a:solidFill>
                <a:srgbClr val="FF0000"/>
              </a:solidFill>
            </a:endParaRPr>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a:lnSpc>
                <a:spcPct val="150000"/>
              </a:lnSpc>
              <a:buNone/>
            </a:pPr>
            <a:endParaRPr lang="en-US" sz="2400" b="1" dirty="0" smtClean="0"/>
          </a:p>
        </p:txBody>
      </p:sp>
      <p:sp>
        <p:nvSpPr>
          <p:cNvPr id="4" name="Slide Number Placeholder 3"/>
          <p:cNvSpPr>
            <a:spLocks noGrp="1"/>
          </p:cNvSpPr>
          <p:nvPr>
            <p:ph type="sldNum" sz="quarter" idx="12"/>
          </p:nvPr>
        </p:nvSpPr>
        <p:spPr/>
        <p:txBody>
          <a:bodyPr/>
          <a:lstStyle/>
          <a:p>
            <a:fld id="{55911B5B-B48E-4826-8C17-6338C7A2840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55000" lnSpcReduction="20000"/>
          </a:bodyPr>
          <a:lstStyle/>
          <a:p>
            <a:pPr>
              <a:lnSpc>
                <a:spcPct val="150000"/>
              </a:lnSpc>
              <a:buFont typeface="Courier New" pitchFamily="49" charset="0"/>
              <a:buChar char="o"/>
            </a:pPr>
            <a:endParaRPr lang="en-US" b="1" dirty="0" smtClean="0"/>
          </a:p>
          <a:p>
            <a:pPr>
              <a:lnSpc>
                <a:spcPct val="150000"/>
              </a:lnSpc>
              <a:buFont typeface="Courier New" pitchFamily="49" charset="0"/>
              <a:buChar char="o"/>
            </a:pPr>
            <a:r>
              <a:rPr lang="en-US" sz="3200" dirty="0" smtClean="0"/>
              <a:t>Soil is a dynamic entity with materials continually and simultaneously added, removed or transformed.  </a:t>
            </a:r>
          </a:p>
          <a:p>
            <a:pPr>
              <a:lnSpc>
                <a:spcPct val="150000"/>
              </a:lnSpc>
              <a:buFont typeface="Courier New" pitchFamily="49" charset="0"/>
              <a:buChar char="o"/>
            </a:pPr>
            <a:r>
              <a:rPr lang="en-US" sz="3200" dirty="0" smtClean="0"/>
              <a:t>It is renewable natural resource </a:t>
            </a:r>
            <a:r>
              <a:rPr lang="en-US" sz="3200" dirty="0" smtClean="0">
                <a:sym typeface="Wingdings" pitchFamily="2" charset="2"/>
              </a:rPr>
              <a:t> used indefinitely if sustainable yield is maintained. </a:t>
            </a:r>
          </a:p>
          <a:p>
            <a:pPr>
              <a:lnSpc>
                <a:spcPct val="150000"/>
              </a:lnSpc>
              <a:buFont typeface="Courier New" pitchFamily="49" charset="0"/>
              <a:buChar char="o"/>
            </a:pPr>
            <a:r>
              <a:rPr lang="en-US" sz="3200" dirty="0" smtClean="0">
                <a:sym typeface="Wingdings" pitchFamily="2" charset="2"/>
              </a:rPr>
              <a:t>It differs from underlying parent material in their physical, chemical, </a:t>
            </a:r>
            <a:r>
              <a:rPr lang="en-US" sz="3200" dirty="0" err="1" smtClean="0">
                <a:sym typeface="Wingdings" pitchFamily="2" charset="2"/>
              </a:rPr>
              <a:t>mineralogic</a:t>
            </a:r>
            <a:r>
              <a:rPr lang="en-US" sz="3200" dirty="0" smtClean="0">
                <a:sym typeface="Wingdings" pitchFamily="2" charset="2"/>
              </a:rPr>
              <a:t> and morphologic characteristics because of </a:t>
            </a:r>
            <a:r>
              <a:rPr lang="en-US" sz="3200" dirty="0" err="1" smtClean="0">
                <a:sym typeface="Wingdings" pitchFamily="2" charset="2"/>
              </a:rPr>
              <a:t>pedological</a:t>
            </a:r>
            <a:r>
              <a:rPr lang="en-US" sz="3200" dirty="0" smtClean="0">
                <a:sym typeface="Wingdings" pitchFamily="2" charset="2"/>
              </a:rPr>
              <a:t> processes. </a:t>
            </a:r>
          </a:p>
          <a:p>
            <a:pPr>
              <a:lnSpc>
                <a:spcPct val="150000"/>
              </a:lnSpc>
              <a:buNone/>
            </a:pPr>
            <a:endParaRPr lang="en-US" sz="3200" dirty="0" smtClean="0">
              <a:sym typeface="Wingdings" pitchFamily="2" charset="2"/>
            </a:endParaRPr>
          </a:p>
          <a:p>
            <a:pPr>
              <a:lnSpc>
                <a:spcPct val="150000"/>
              </a:lnSpc>
              <a:buNone/>
            </a:pPr>
            <a:r>
              <a:rPr lang="en-US" sz="3200" b="1" dirty="0" smtClean="0">
                <a:sym typeface="Wingdings" pitchFamily="2" charset="2"/>
              </a:rPr>
              <a:t>Two branches of soil science</a:t>
            </a:r>
          </a:p>
          <a:p>
            <a:pPr>
              <a:lnSpc>
                <a:spcPct val="150000"/>
              </a:lnSpc>
              <a:buFont typeface="Courier New" pitchFamily="49" charset="0"/>
              <a:buChar char="o"/>
            </a:pPr>
            <a:r>
              <a:rPr lang="en-US" sz="3200" b="1" dirty="0" err="1" smtClean="0">
                <a:sym typeface="Wingdings" pitchFamily="2" charset="2"/>
              </a:rPr>
              <a:t>Pedology</a:t>
            </a:r>
            <a:r>
              <a:rPr lang="en-US" sz="3200" dirty="0" smtClean="0">
                <a:sym typeface="Wingdings" pitchFamily="2" charset="2"/>
              </a:rPr>
              <a:t>: the study of soil as a naturally occurring phenomenon (it is a study of soil as geologic entity)</a:t>
            </a:r>
          </a:p>
          <a:p>
            <a:pPr lvl="5">
              <a:lnSpc>
                <a:spcPct val="150000"/>
              </a:lnSpc>
              <a:buFont typeface="Wingdings" pitchFamily="2" charset="2"/>
              <a:buChar char="v"/>
            </a:pPr>
            <a:r>
              <a:rPr lang="en-US" sz="3200" dirty="0" smtClean="0">
                <a:sym typeface="Wingdings" pitchFamily="2" charset="2"/>
              </a:rPr>
              <a:t>Factors and processed of soil formation (</a:t>
            </a:r>
            <a:r>
              <a:rPr lang="en-US" sz="3200" dirty="0" err="1" smtClean="0">
                <a:sym typeface="Wingdings" pitchFamily="2" charset="2"/>
              </a:rPr>
              <a:t>pedogenesis</a:t>
            </a:r>
            <a:r>
              <a:rPr lang="en-US" sz="3200" dirty="0" smtClean="0">
                <a:sym typeface="Wingdings" pitchFamily="2" charset="2"/>
              </a:rPr>
              <a:t>)</a:t>
            </a:r>
          </a:p>
          <a:p>
            <a:pPr lvl="5">
              <a:lnSpc>
                <a:spcPct val="150000"/>
              </a:lnSpc>
              <a:buFont typeface="Wingdings" pitchFamily="2" charset="2"/>
              <a:buChar char="v"/>
            </a:pPr>
            <a:r>
              <a:rPr lang="en-US" sz="3200" dirty="0" smtClean="0">
                <a:sym typeface="Wingdings" pitchFamily="2" charset="2"/>
              </a:rPr>
              <a:t>Soil characteristics – physical, chemical, biological composition</a:t>
            </a:r>
          </a:p>
          <a:p>
            <a:pPr lvl="5">
              <a:lnSpc>
                <a:spcPct val="150000"/>
              </a:lnSpc>
              <a:buFont typeface="Wingdings" pitchFamily="2" charset="2"/>
              <a:buChar char="v"/>
            </a:pPr>
            <a:r>
              <a:rPr lang="en-US" sz="3200" dirty="0" smtClean="0">
                <a:sym typeface="Wingdings" pitchFamily="2" charset="2"/>
              </a:rPr>
              <a:t>Distribution of soil types and classification </a:t>
            </a:r>
          </a:p>
          <a:p>
            <a:pPr>
              <a:lnSpc>
                <a:spcPct val="150000"/>
              </a:lnSpc>
              <a:buFont typeface="Courier New" pitchFamily="49" charset="0"/>
              <a:buChar char="o"/>
            </a:pPr>
            <a:r>
              <a:rPr lang="en-US" sz="3200" b="1" dirty="0" err="1" smtClean="0">
                <a:sym typeface="Wingdings" pitchFamily="2" charset="2"/>
              </a:rPr>
              <a:t>Edaphology</a:t>
            </a:r>
            <a:r>
              <a:rPr lang="en-US" sz="3200" dirty="0" smtClean="0">
                <a:sym typeface="Wingdings" pitchFamily="2" charset="2"/>
              </a:rPr>
              <a:t>: studies the way soils influence plants, fungi, and other living organisms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buFont typeface="Courier New" pitchFamily="49" charset="0"/>
              <a:buChar char="o"/>
            </a:pPr>
            <a:r>
              <a:rPr lang="en-US" sz="2800" dirty="0" smtClean="0">
                <a:solidFill>
                  <a:srgbClr val="FF0000"/>
                </a:solidFill>
                <a:latin typeface="Times New Roman" pitchFamily="18" charset="0"/>
                <a:cs typeface="Times New Roman" pitchFamily="18" charset="0"/>
              </a:rPr>
              <a:t>Russian taxonomy</a:t>
            </a:r>
          </a:p>
          <a:p>
            <a:pPr lvl="0"/>
            <a:r>
              <a:rPr lang="en-US" sz="2800" dirty="0" smtClean="0">
                <a:latin typeface="Times New Roman" pitchFamily="18" charset="0"/>
                <a:cs typeface="Times New Roman" pitchFamily="18" charset="0"/>
              </a:rPr>
              <a:t>Classification system published in 1977</a:t>
            </a:r>
          </a:p>
          <a:p>
            <a:pPr lvl="0"/>
            <a:r>
              <a:rPr lang="en-US" sz="2800" dirty="0" smtClean="0">
                <a:solidFill>
                  <a:srgbClr val="FF0000"/>
                </a:solidFill>
                <a:latin typeface="Times New Roman" pitchFamily="18" charset="0"/>
                <a:cs typeface="Times New Roman" pitchFamily="18" charset="0"/>
              </a:rPr>
              <a:t>Genetic system</a:t>
            </a:r>
            <a:r>
              <a:rPr lang="en-US" sz="2800" dirty="0" smtClean="0">
                <a:latin typeface="Times New Roman" pitchFamily="18" charset="0"/>
                <a:cs typeface="Times New Roman" pitchFamily="18" charset="0"/>
              </a:rPr>
              <a:t>: strong emphasis on knowledge of soil forming processes</a:t>
            </a:r>
          </a:p>
          <a:p>
            <a:pPr lvl="0"/>
            <a:r>
              <a:rPr lang="en-US" sz="2800" dirty="0" smtClean="0">
                <a:latin typeface="Times New Roman" pitchFamily="18" charset="0"/>
                <a:cs typeface="Times New Roman" pitchFamily="18" charset="0"/>
              </a:rPr>
              <a:t>Technical system: emphasis on multiple land use</a:t>
            </a:r>
          </a:p>
          <a:p>
            <a:pPr lvl="0"/>
            <a:r>
              <a:rPr lang="en-US" sz="2800" dirty="0" smtClean="0">
                <a:latin typeface="Times New Roman" pitchFamily="18" charset="0"/>
                <a:cs typeface="Times New Roman" pitchFamily="18" charset="0"/>
              </a:rPr>
              <a:t>No hierarchical structure</a:t>
            </a:r>
          </a:p>
          <a:p>
            <a:pPr lvl="0"/>
            <a:r>
              <a:rPr lang="en-US" sz="2800" dirty="0" smtClean="0">
                <a:latin typeface="Times New Roman" pitchFamily="18" charset="0"/>
                <a:cs typeface="Times New Roman" pitchFamily="18" charset="0"/>
              </a:rPr>
              <a:t>Four categories (71 types, 194 subtypes, genera, species</a:t>
            </a:r>
          </a:p>
          <a:p>
            <a:pPr>
              <a:buFont typeface="Courier New" pitchFamily="49" charset="0"/>
              <a:buChar char="o"/>
            </a:pPr>
            <a:r>
              <a:rPr lang="en-US" sz="2800" dirty="0" smtClean="0">
                <a:solidFill>
                  <a:srgbClr val="FF0000"/>
                </a:solidFill>
                <a:latin typeface="Times New Roman" pitchFamily="18" charset="0"/>
                <a:cs typeface="Times New Roman" pitchFamily="18" charset="0"/>
              </a:rPr>
              <a:t>Australian taxonomy</a:t>
            </a:r>
          </a:p>
          <a:p>
            <a:pPr lvl="0"/>
            <a:r>
              <a:rPr lang="en-US" sz="2800" dirty="0" smtClean="0">
                <a:latin typeface="Times New Roman" pitchFamily="18" charset="0"/>
                <a:cs typeface="Times New Roman" pitchFamily="18" charset="0"/>
              </a:rPr>
              <a:t>Genetic system</a:t>
            </a:r>
          </a:p>
          <a:p>
            <a:pPr lvl="0"/>
            <a:r>
              <a:rPr lang="en-US" sz="2800" dirty="0" smtClean="0">
                <a:latin typeface="Times New Roman" pitchFamily="18" charset="0"/>
                <a:cs typeface="Times New Roman" pitchFamily="18" charset="0"/>
              </a:rPr>
              <a:t>For Australia only with unusual terminology</a:t>
            </a:r>
          </a:p>
          <a:p>
            <a:pPr lvl="0"/>
            <a:r>
              <a:rPr lang="en-US" sz="2800" dirty="0" smtClean="0">
                <a:latin typeface="Times New Roman" pitchFamily="18" charset="0"/>
                <a:cs typeface="Times New Roman" pitchFamily="18" charset="0"/>
              </a:rPr>
              <a:t>14 orders with similar levels as US Soil Taxonomy</a:t>
            </a:r>
          </a:p>
          <a:p>
            <a:pPr>
              <a:buNone/>
            </a:pPr>
            <a:endParaRPr lang="en-US" sz="2400" b="1" dirty="0" smtClean="0">
              <a:solidFill>
                <a:srgbClr val="FF0000"/>
              </a:solidFill>
            </a:endParaRPr>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lvl="0">
              <a:buNone/>
            </a:pPr>
            <a:endParaRPr lang="en-US" sz="2400" b="1" strike="dblStrike" dirty="0" smtClean="0">
              <a:solidFill>
                <a:srgbClr val="FF0000"/>
              </a:solidFill>
            </a:endParaRPr>
          </a:p>
          <a:p>
            <a:pPr algn="just">
              <a:buNone/>
            </a:pPr>
            <a:endParaRPr lang="en-US" sz="2400" b="1" dirty="0" smtClean="0"/>
          </a:p>
          <a:p>
            <a:pPr algn="just">
              <a:buFont typeface="Courier New" pitchFamily="49" charset="0"/>
              <a:buChar char="o"/>
            </a:pPr>
            <a:endParaRPr lang="en-US" sz="2400" b="1" dirty="0" smtClean="0"/>
          </a:p>
          <a:p>
            <a:pPr>
              <a:lnSpc>
                <a:spcPct val="150000"/>
              </a:lnSpc>
              <a:buNone/>
            </a:pPr>
            <a:endParaRPr lang="en-US" sz="2400" b="1" dirty="0" smtClean="0"/>
          </a:p>
        </p:txBody>
      </p:sp>
      <p:sp>
        <p:nvSpPr>
          <p:cNvPr id="4" name="Slide Number Placeholder 3"/>
          <p:cNvSpPr>
            <a:spLocks noGrp="1"/>
          </p:cNvSpPr>
          <p:nvPr>
            <p:ph type="sldNum" sz="quarter" idx="12"/>
          </p:nvPr>
        </p:nvSpPr>
        <p:spPr/>
        <p:txBody>
          <a:bodyPr/>
          <a:lstStyle/>
          <a:p>
            <a:fld id="{55911B5B-B48E-4826-8C17-6338C7A2840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buFont typeface="Courier New" pitchFamily="49" charset="0"/>
              <a:buChar char="o"/>
            </a:pPr>
            <a:r>
              <a:rPr lang="en-US" sz="2800" dirty="0" smtClean="0">
                <a:solidFill>
                  <a:srgbClr val="FF0000"/>
                </a:solidFill>
                <a:latin typeface="Times New Roman" pitchFamily="18" charset="0"/>
                <a:cs typeface="Times New Roman" pitchFamily="18" charset="0"/>
              </a:rPr>
              <a:t>Canadian taxonomy</a:t>
            </a:r>
          </a:p>
          <a:p>
            <a:pPr lvl="0">
              <a:buFont typeface="Wingdings" pitchFamily="2" charset="2"/>
              <a:buChar char="Ø"/>
            </a:pPr>
            <a:r>
              <a:rPr lang="en-US" sz="2800" dirty="0" smtClean="0">
                <a:latin typeface="Times New Roman" pitchFamily="18" charset="0"/>
                <a:cs typeface="Times New Roman" pitchFamily="18" charset="0"/>
              </a:rPr>
              <a:t>Published in 1978; revised in 1987</a:t>
            </a:r>
          </a:p>
          <a:p>
            <a:pPr lvl="0">
              <a:buFont typeface="Wingdings" pitchFamily="2" charset="2"/>
              <a:buChar char="Ø"/>
            </a:pPr>
            <a:r>
              <a:rPr lang="en-US" sz="2800" dirty="0" smtClean="0">
                <a:latin typeface="Times New Roman" pitchFamily="18" charset="0"/>
                <a:cs typeface="Times New Roman" pitchFamily="18" charset="0"/>
              </a:rPr>
              <a:t>Natural system</a:t>
            </a:r>
          </a:p>
          <a:p>
            <a:pPr lvl="0">
              <a:buFont typeface="Wingdings" pitchFamily="2" charset="2"/>
              <a:buChar char="Ø"/>
            </a:pPr>
            <a:r>
              <a:rPr lang="en-US" sz="2800" dirty="0" smtClean="0">
                <a:latin typeface="Times New Roman" pitchFamily="18" charset="0"/>
                <a:cs typeface="Times New Roman" pitchFamily="18" charset="0"/>
              </a:rPr>
              <a:t>Applicable to all of Canada</a:t>
            </a:r>
          </a:p>
          <a:p>
            <a:pPr lvl="0">
              <a:buFont typeface="Wingdings" pitchFamily="2" charset="2"/>
              <a:buChar char="Ø"/>
            </a:pPr>
            <a:r>
              <a:rPr lang="en-US" sz="2800" dirty="0" smtClean="0">
                <a:latin typeface="Times New Roman" pitchFamily="18" charset="0"/>
                <a:cs typeface="Times New Roman" pitchFamily="18" charset="0"/>
              </a:rPr>
              <a:t>Hierarchical: 10 orders, 31 great groups, ?? subgroups, ?? families, and ?? Series</a:t>
            </a:r>
          </a:p>
          <a:p>
            <a:pPr lvl="0">
              <a:buFont typeface="Courier New" pitchFamily="49" charset="0"/>
              <a:buChar char="o"/>
            </a:pPr>
            <a:r>
              <a:rPr lang="en-US" sz="2800" dirty="0" smtClean="0">
                <a:solidFill>
                  <a:srgbClr val="FF0000"/>
                </a:solidFill>
                <a:latin typeface="Times New Roman" pitchFamily="18" charset="0"/>
                <a:cs typeface="Times New Roman" pitchFamily="18" charset="0"/>
              </a:rPr>
              <a:t>USA taxonomy</a:t>
            </a:r>
          </a:p>
          <a:p>
            <a:pPr lvl="0">
              <a:buFont typeface="Wingdings" pitchFamily="2" charset="2"/>
              <a:buChar char="Ø"/>
            </a:pPr>
            <a:r>
              <a:rPr lang="en-US" sz="2800" dirty="0" smtClean="0">
                <a:latin typeface="Times New Roman" pitchFamily="18" charset="0"/>
                <a:cs typeface="Times New Roman" pitchFamily="18" charset="0"/>
              </a:rPr>
              <a:t>Started as a genetic, but now natural system</a:t>
            </a:r>
          </a:p>
          <a:p>
            <a:pPr lvl="0">
              <a:buFont typeface="Wingdings" pitchFamily="2" charset="2"/>
              <a:buChar char="Ø"/>
            </a:pPr>
            <a:r>
              <a:rPr lang="en-US" sz="2800" dirty="0" smtClean="0">
                <a:latin typeface="Times New Roman" pitchFamily="18" charset="0"/>
                <a:cs typeface="Times New Roman" pitchFamily="18" charset="0"/>
              </a:rPr>
              <a:t>Global hierarchical system</a:t>
            </a:r>
          </a:p>
          <a:p>
            <a:pPr lvl="0">
              <a:buFont typeface="Wingdings" pitchFamily="2" charset="2"/>
              <a:buChar char="Ø"/>
            </a:pPr>
            <a:r>
              <a:rPr lang="en-US" sz="2800" dirty="0" smtClean="0">
                <a:latin typeface="Times New Roman" pitchFamily="18" charset="0"/>
                <a:cs typeface="Times New Roman" pitchFamily="18" charset="0"/>
              </a:rPr>
              <a:t>Soil Taxonomy 1975 and 1999. 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and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editions</a:t>
            </a:r>
          </a:p>
          <a:p>
            <a:pPr>
              <a:buFont typeface="Wingdings" pitchFamily="2" charset="2"/>
              <a:buChar char="Ø"/>
            </a:pPr>
            <a:r>
              <a:rPr lang="en-US" sz="2800" dirty="0" smtClean="0">
                <a:latin typeface="Times New Roman" pitchFamily="18" charset="0"/>
                <a:cs typeface="Times New Roman" pitchFamily="18" charset="0"/>
              </a:rPr>
              <a:t>Keys to Soil Taxonomy  of 2006. 10</a:t>
            </a:r>
            <a:r>
              <a:rPr lang="en-US" sz="2800" baseline="30000" dirty="0" smtClean="0">
                <a:latin typeface="Times New Roman" pitchFamily="18" charset="0"/>
                <a:cs typeface="Times New Roman" pitchFamily="18" charset="0"/>
              </a:rPr>
              <a:t>th </a:t>
            </a:r>
            <a:r>
              <a:rPr lang="en-US" sz="2800" dirty="0" smtClean="0">
                <a:latin typeface="Times New Roman" pitchFamily="18" charset="0"/>
                <a:cs typeface="Times New Roman" pitchFamily="18" charset="0"/>
              </a:rPr>
              <a:t>edition</a:t>
            </a:r>
          </a:p>
          <a:p>
            <a:pPr>
              <a:buNone/>
            </a:pPr>
            <a:endParaRPr lang="en-US" sz="2800" dirty="0" smtClean="0">
              <a:solidFill>
                <a:srgbClr val="FF0000"/>
              </a:solidFill>
              <a:latin typeface="Times New Roman" pitchFamily="18" charset="0"/>
              <a:cs typeface="Times New Roman" pitchFamily="18" charset="0"/>
            </a:endParaRPr>
          </a:p>
          <a:p>
            <a:pPr lvl="0">
              <a:buNone/>
            </a:pPr>
            <a:endParaRPr lang="en-US" sz="2400" strike="dblStrike" dirty="0" smtClean="0">
              <a:solidFill>
                <a:srgbClr val="FF0000"/>
              </a:solidFill>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Font typeface="Courier New" pitchFamily="49" charset="0"/>
              <a:buChar char="o"/>
            </a:pPr>
            <a:endParaRPr lang="en-US" sz="2400" dirty="0" smtClean="0">
              <a:latin typeface="Times New Roman" pitchFamily="18" charset="0"/>
              <a:cs typeface="Times New Roman" pitchFamily="18" charset="0"/>
            </a:endParaRPr>
          </a:p>
          <a:p>
            <a:pPr lvl="0">
              <a:buNone/>
            </a:pPr>
            <a:endParaRPr lang="en-US" sz="2400" strike="dblStrike" dirty="0" smtClean="0">
              <a:solidFill>
                <a:srgbClr val="FF0000"/>
              </a:solidFill>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Font typeface="Courier New" pitchFamily="49" charset="0"/>
              <a:buChar char="o"/>
            </a:pPr>
            <a:endParaRPr lang="en-US" sz="2400" dirty="0" smtClean="0">
              <a:latin typeface="Times New Roman" pitchFamily="18" charset="0"/>
              <a:cs typeface="Times New Roman" pitchFamily="18" charset="0"/>
            </a:endParaRPr>
          </a:p>
          <a:p>
            <a:pPr>
              <a:lnSpc>
                <a:spcPct val="150000"/>
              </a:lnSpc>
              <a:buNone/>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latin typeface="Times New Roman" pitchFamily="18" charset="0"/>
                <a:cs typeface="Times New Roman" pitchFamily="18" charset="0"/>
              </a:rPr>
              <a:pPr/>
              <a:t>41</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nSpc>
                <a:spcPct val="150000"/>
              </a:lnSpc>
              <a:buFont typeface="Courier New" pitchFamily="49" charset="0"/>
              <a:buChar char="o"/>
            </a:pPr>
            <a:r>
              <a:rPr lang="en-US" dirty="0" smtClean="0">
                <a:solidFill>
                  <a:srgbClr val="FF0000"/>
                </a:solidFill>
                <a:latin typeface="Times New Roman" pitchFamily="18" charset="0"/>
                <a:cs typeface="Times New Roman" pitchFamily="18" charset="0"/>
              </a:rPr>
              <a:t>Some International systems:</a:t>
            </a:r>
          </a:p>
          <a:p>
            <a:pPr>
              <a:lnSpc>
                <a:spcPct val="150000"/>
              </a:lnSpc>
              <a:buNone/>
            </a:pPr>
            <a:r>
              <a:rPr lang="en-US" sz="2800" dirty="0" smtClean="0">
                <a:solidFill>
                  <a:srgbClr val="FF0000"/>
                </a:solidFill>
                <a:latin typeface="Times New Roman" pitchFamily="18" charset="0"/>
                <a:cs typeface="Times New Roman" pitchFamily="18" charset="0"/>
              </a:rPr>
              <a:t> International </a:t>
            </a:r>
            <a:r>
              <a:rPr lang="en-US" sz="2800" dirty="0">
                <a:solidFill>
                  <a:srgbClr val="FF0000"/>
                </a:solidFill>
                <a:latin typeface="Times New Roman" pitchFamily="18" charset="0"/>
                <a:cs typeface="Times New Roman" pitchFamily="18" charset="0"/>
              </a:rPr>
              <a:t>Soil Classification </a:t>
            </a:r>
            <a:r>
              <a:rPr lang="en-US" sz="2800" dirty="0" smtClean="0">
                <a:solidFill>
                  <a:srgbClr val="FF0000"/>
                </a:solidFill>
                <a:latin typeface="Times New Roman" pitchFamily="18" charset="0"/>
                <a:cs typeface="Times New Roman" pitchFamily="18" charset="0"/>
              </a:rPr>
              <a:t>Systems:</a:t>
            </a:r>
          </a:p>
          <a:p>
            <a:pPr>
              <a:lnSpc>
                <a:spcPct val="150000"/>
              </a:lnSpc>
              <a:buFont typeface="Wingdings" pitchFamily="2" charset="2"/>
              <a:buChar char="Ø"/>
            </a:pPr>
            <a:r>
              <a:rPr lang="en-US" sz="2800" dirty="0">
                <a:latin typeface="Times New Roman" pitchFamily="18" charset="0"/>
                <a:cs typeface="Times New Roman" pitchFamily="18" charset="0"/>
              </a:rPr>
              <a:t>designed for universal application. </a:t>
            </a:r>
          </a:p>
          <a:p>
            <a:pPr>
              <a:lnSpc>
                <a:spcPct val="150000"/>
              </a:lnSpc>
              <a:buFont typeface="Wingdings" pitchFamily="2" charset="2"/>
              <a:buChar char="Ø"/>
            </a:pPr>
            <a:r>
              <a:rPr lang="en-US" sz="2800" dirty="0" smtClean="0">
                <a:latin typeface="Times New Roman" pitchFamily="18" charset="0"/>
                <a:cs typeface="Times New Roman" pitchFamily="18" charset="0"/>
              </a:rPr>
              <a:t>classify </a:t>
            </a:r>
            <a:r>
              <a:rPr lang="en-US" sz="2800" dirty="0">
                <a:latin typeface="Times New Roman" pitchFamily="18" charset="0"/>
                <a:cs typeface="Times New Roman" pitchFamily="18" charset="0"/>
              </a:rPr>
              <a:t>any soil, and serve to correlate experiences on similar soils all over the world</a:t>
            </a:r>
            <a:r>
              <a:rPr lang="en-US" sz="2800" dirty="0" smtClean="0">
                <a:latin typeface="Times New Roman" pitchFamily="18" charset="0"/>
                <a:cs typeface="Times New Roman" pitchFamily="18" charset="0"/>
              </a:rPr>
              <a:t>.</a:t>
            </a:r>
          </a:p>
          <a:p>
            <a:pPr lvl="0">
              <a:lnSpc>
                <a:spcPct val="150000"/>
              </a:lnSpc>
              <a:buNone/>
            </a:pPr>
            <a:r>
              <a:rPr lang="en-US" sz="2800" dirty="0" smtClean="0">
                <a:solidFill>
                  <a:srgbClr val="FF0000"/>
                </a:solidFill>
                <a:latin typeface="Times New Roman" pitchFamily="18" charset="0"/>
                <a:cs typeface="Times New Roman" pitchFamily="18" charset="0"/>
              </a:rPr>
              <a:t>1. World </a:t>
            </a:r>
            <a:r>
              <a:rPr lang="en-US" sz="2800" dirty="0">
                <a:solidFill>
                  <a:srgbClr val="FF0000"/>
                </a:solidFill>
                <a:latin typeface="Times New Roman" pitchFamily="18" charset="0"/>
                <a:cs typeface="Times New Roman" pitchFamily="18" charset="0"/>
              </a:rPr>
              <a:t>Reference Base (WRB) </a:t>
            </a:r>
            <a:r>
              <a:rPr lang="en-US" sz="2800" dirty="0" smtClean="0">
                <a:solidFill>
                  <a:srgbClr val="FF0000"/>
                </a:solidFill>
                <a:latin typeface="Times New Roman" pitchFamily="18" charset="0"/>
                <a:cs typeface="Times New Roman" pitchFamily="18" charset="0"/>
              </a:rPr>
              <a:t>: </a:t>
            </a:r>
          </a:p>
          <a:p>
            <a:pPr lvl="0">
              <a:lnSpc>
                <a:spcPct val="150000"/>
              </a:lnSpc>
              <a:buFont typeface="Wingdings" pitchFamily="2" charset="2"/>
              <a:buChar char="Ø"/>
            </a:pPr>
            <a:r>
              <a:rPr lang="en-US" sz="2800" dirty="0" smtClean="0">
                <a:latin typeface="Times New Roman" pitchFamily="18" charset="0"/>
                <a:cs typeface="Times New Roman" pitchFamily="18" charset="0"/>
              </a:rPr>
              <a:t>follows </a:t>
            </a:r>
            <a:r>
              <a:rPr lang="en-US" sz="2800" dirty="0">
                <a:latin typeface="Times New Roman" pitchFamily="18" charset="0"/>
                <a:cs typeface="Times New Roman" pitchFamily="18" charset="0"/>
              </a:rPr>
              <a:t>a classification that is based mainly on soil morphology which is thought to express the effects of soil genesis (formation</a:t>
            </a:r>
            <a:r>
              <a:rPr lang="en-US" sz="2800" dirty="0" smtClean="0">
                <a:latin typeface="Times New Roman" pitchFamily="18" charset="0"/>
                <a:cs typeface="Times New Roman" pitchFamily="18" charset="0"/>
              </a:rPr>
              <a:t>). Effect of climate is not considered</a:t>
            </a:r>
          </a:p>
          <a:p>
            <a:pPr lvl="0">
              <a:lnSpc>
                <a:spcPct val="150000"/>
              </a:lnSpc>
              <a:buNone/>
            </a:pPr>
            <a:r>
              <a:rPr lang="en-US" sz="2800" dirty="0" smtClean="0">
                <a:solidFill>
                  <a:srgbClr val="FF0000"/>
                </a:solidFill>
                <a:latin typeface="Times New Roman" pitchFamily="18" charset="0"/>
                <a:cs typeface="Times New Roman" pitchFamily="18" charset="0"/>
              </a:rPr>
              <a:t>2. FAO-UNESCO Soil Classification System, etc</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latin typeface="Times New Roman" pitchFamily="18" charset="0"/>
                <a:cs typeface="Times New Roman" pitchFamily="18" charset="0"/>
              </a:rPr>
              <a:pPr/>
              <a:t>42</a:t>
            </a:fld>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010400"/>
          </a:xfrm>
        </p:spPr>
        <p:txBody>
          <a:bodyPr>
            <a:normAutofit fontScale="92500" lnSpcReduction="20000"/>
          </a:bodyPr>
          <a:lstStyle/>
          <a:p>
            <a:pPr>
              <a:lnSpc>
                <a:spcPct val="150000"/>
              </a:lnSpc>
              <a:buClrTx/>
              <a:buNone/>
            </a:pPr>
            <a:r>
              <a:rPr lang="en-US" sz="2800" b="1" dirty="0" smtClean="0">
                <a:solidFill>
                  <a:srgbClr val="FF0000"/>
                </a:solidFill>
              </a:rPr>
              <a:t>3. Soil Taxonomy</a:t>
            </a:r>
          </a:p>
          <a:p>
            <a:pPr algn="just">
              <a:lnSpc>
                <a:spcPct val="150000"/>
              </a:lnSpc>
              <a:buClrTx/>
              <a:buFont typeface="Wingdings" pitchFamily="2" charset="2"/>
              <a:buChar char="Ø"/>
            </a:pPr>
            <a:r>
              <a:rPr lang="en-US" sz="2800" dirty="0" smtClean="0">
                <a:latin typeface="Times New Roman" pitchFamily="18" charset="0"/>
                <a:cs typeface="Times New Roman" pitchFamily="18" charset="0"/>
              </a:rPr>
              <a:t>The use of diagnostic horizons and features probably distinguishes Soil Taxonomy from most other classification systems. </a:t>
            </a:r>
          </a:p>
          <a:p>
            <a:pPr algn="just">
              <a:lnSpc>
                <a:spcPct val="150000"/>
              </a:lnSpc>
              <a:buClrTx/>
              <a:buFont typeface="Wingdings" pitchFamily="2" charset="2"/>
              <a:buChar char="Ø"/>
            </a:pPr>
            <a:r>
              <a:rPr lang="en-US" sz="2800" dirty="0" smtClean="0">
                <a:latin typeface="Times New Roman" pitchFamily="18" charset="0"/>
                <a:cs typeface="Times New Roman" pitchFamily="18" charset="0"/>
              </a:rPr>
              <a:t>Two major features make soil taxonomy unique:</a:t>
            </a:r>
          </a:p>
          <a:p>
            <a:pPr marL="514350" indent="-514350" algn="just">
              <a:lnSpc>
                <a:spcPct val="150000"/>
              </a:lnSpc>
              <a:buClrTx/>
              <a:buAutoNum type="arabicPeriod"/>
            </a:pPr>
            <a:r>
              <a:rPr lang="en-US" sz="2800" dirty="0" smtClean="0">
                <a:latin typeface="Times New Roman" pitchFamily="18" charset="0"/>
                <a:cs typeface="Times New Roman" pitchFamily="18" charset="0"/>
              </a:rPr>
              <a:t>The system is based on the soil properties that can be objectively observed or measured</a:t>
            </a:r>
          </a:p>
          <a:p>
            <a:pPr marL="514350" indent="-514350" algn="just">
              <a:lnSpc>
                <a:spcPct val="150000"/>
              </a:lnSpc>
              <a:buClrTx/>
              <a:buAutoNum type="arabicPeriod"/>
            </a:pPr>
            <a:r>
              <a:rPr lang="en-US" sz="2800" dirty="0" smtClean="0">
                <a:latin typeface="Times New Roman" pitchFamily="18" charset="0"/>
                <a:cs typeface="Times New Roman" pitchFamily="18" charset="0"/>
              </a:rPr>
              <a:t>The nomenclature employed gives definite connotation of the major characteristics of the soil in a given time.</a:t>
            </a:r>
          </a:p>
          <a:p>
            <a:pPr algn="just">
              <a:lnSpc>
                <a:spcPct val="150000"/>
              </a:lnSpc>
              <a:buClrTx/>
              <a:buFont typeface="Courier New" pitchFamily="49" charset="0"/>
              <a:buChar char="o"/>
            </a:pPr>
            <a:r>
              <a:rPr lang="en-US" sz="2800" b="1" dirty="0" smtClean="0">
                <a:solidFill>
                  <a:srgbClr val="7030A0"/>
                </a:solidFill>
              </a:rPr>
              <a:t>Categories and nomenclature:</a:t>
            </a:r>
            <a:endParaRPr lang="en-US" sz="2800" strike="dblStrike" dirty="0" smtClean="0">
              <a:solidFill>
                <a:srgbClr val="7030A0"/>
              </a:solidFill>
            </a:endParaRPr>
          </a:p>
          <a:p>
            <a:pPr lvl="0">
              <a:lnSpc>
                <a:spcPct val="150000"/>
              </a:lnSpc>
              <a:buClrTx/>
              <a:buFont typeface="Wingdings" pitchFamily="2" charset="2"/>
              <a:buChar char="Ø"/>
            </a:pPr>
            <a:r>
              <a:rPr lang="en-US" sz="2800" b="1" dirty="0" smtClean="0"/>
              <a:t>The </a:t>
            </a:r>
            <a:r>
              <a:rPr lang="en-US" sz="2800" b="1" dirty="0" smtClean="0">
                <a:solidFill>
                  <a:srgbClr val="7030A0"/>
                </a:solidFill>
              </a:rPr>
              <a:t>6 categories </a:t>
            </a:r>
            <a:r>
              <a:rPr lang="en-US" sz="2800" b="1" dirty="0" smtClean="0"/>
              <a:t>in the classification system are </a:t>
            </a:r>
            <a:r>
              <a:rPr lang="en-US" sz="2800" b="1" dirty="0" smtClean="0">
                <a:solidFill>
                  <a:srgbClr val="7030A0"/>
                </a:solidFill>
              </a:rPr>
              <a:t>Order, Suborder</a:t>
            </a:r>
            <a:r>
              <a:rPr lang="en-US" sz="2800" b="1" dirty="0" smtClean="0">
                <a:solidFill>
                  <a:srgbClr val="FF0000"/>
                </a:solidFill>
              </a:rPr>
              <a:t>, </a:t>
            </a:r>
            <a:r>
              <a:rPr lang="en-US" sz="2800" b="1" dirty="0" smtClean="0">
                <a:solidFill>
                  <a:srgbClr val="7030A0"/>
                </a:solidFill>
              </a:rPr>
              <a:t>Great Group, Subgroup, Family</a:t>
            </a:r>
            <a:r>
              <a:rPr lang="en-US" sz="2800" b="1" dirty="0" smtClean="0">
                <a:solidFill>
                  <a:srgbClr val="FF0000"/>
                </a:solidFill>
              </a:rPr>
              <a:t>, </a:t>
            </a:r>
            <a:r>
              <a:rPr lang="en-US" sz="2800" b="1" dirty="0" smtClean="0"/>
              <a:t>and</a:t>
            </a:r>
            <a:r>
              <a:rPr lang="en-US" sz="2800" b="1" dirty="0" smtClean="0">
                <a:solidFill>
                  <a:srgbClr val="FF0000"/>
                </a:solidFill>
              </a:rPr>
              <a:t> </a:t>
            </a:r>
            <a:r>
              <a:rPr lang="en-US" sz="2800" b="1" dirty="0" smtClean="0">
                <a:solidFill>
                  <a:srgbClr val="7030A0"/>
                </a:solidFill>
              </a:rPr>
              <a:t>Series</a:t>
            </a:r>
            <a:r>
              <a:rPr lang="en-US" sz="2800" dirty="0" smtClean="0">
                <a:solidFill>
                  <a:srgbClr val="7030A0"/>
                </a:solidFill>
              </a:rPr>
              <a:t>. </a:t>
            </a:r>
            <a:endParaRPr lang="en-US" sz="2800" strike="dblStrike" dirty="0" smtClean="0">
              <a:solidFill>
                <a:srgbClr val="7030A0"/>
              </a:solidFill>
            </a:endParaRPr>
          </a:p>
          <a:p>
            <a:pPr>
              <a:lnSpc>
                <a:spcPct val="150000"/>
              </a:lnSpc>
              <a:buNone/>
            </a:pPr>
            <a:endParaRPr lang="en-US" sz="2800" b="1" dirty="0">
              <a:solidFill>
                <a:srgbClr val="FF0000"/>
              </a:solidFill>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500" b="1" dirty="0" smtClean="0">
                <a:latin typeface="Times New Roman" pitchFamily="18" charset="0"/>
                <a:cs typeface="Times New Roman" pitchFamily="18" charset="0"/>
              </a:rPr>
              <a:t>The names of the categories are recognized as follows</a:t>
            </a:r>
            <a:endParaRPr lang="en-US" sz="2500" b="1" dirty="0">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pPr marL="514350" indent="-514350">
              <a:lnSpc>
                <a:spcPct val="170000"/>
              </a:lnSpc>
              <a:buClrTx/>
              <a:buFont typeface="+mj-lt"/>
              <a:buAutoNum type="arabicPeriod"/>
            </a:pPr>
            <a:r>
              <a:rPr lang="en-US" b="1" dirty="0" smtClean="0">
                <a:latin typeface="Times New Roman" pitchFamily="18" charset="0"/>
                <a:cs typeface="Times New Roman" pitchFamily="18" charset="0"/>
              </a:rPr>
              <a:t>Order</a:t>
            </a:r>
            <a:r>
              <a:rPr lang="en-US" dirty="0" smtClean="0">
                <a:latin typeface="Times New Roman" pitchFamily="18" charset="0"/>
                <a:cs typeface="Times New Roman" pitchFamily="18" charset="0"/>
              </a:rPr>
              <a:t>: has the formative name describing the characteristics of soil and ends in ‘sol’ – </a:t>
            </a:r>
            <a:r>
              <a:rPr lang="en-US" dirty="0" err="1" smtClean="0">
                <a:latin typeface="Times New Roman" pitchFamily="18" charset="0"/>
                <a:cs typeface="Times New Roman" pitchFamily="18" charset="0"/>
              </a:rPr>
              <a:t>latin</a:t>
            </a:r>
            <a:r>
              <a:rPr lang="en-US" dirty="0" smtClean="0">
                <a:latin typeface="Times New Roman" pitchFamily="18" charset="0"/>
                <a:cs typeface="Times New Roman" pitchFamily="18" charset="0"/>
              </a:rPr>
              <a:t> word for </a:t>
            </a:r>
            <a:r>
              <a:rPr lang="en-US" dirty="0" err="1" smtClean="0">
                <a:latin typeface="Times New Roman" pitchFamily="18" charset="0"/>
                <a:cs typeface="Times New Roman" pitchFamily="18" charset="0"/>
              </a:rPr>
              <a:t>solum</a:t>
            </a:r>
            <a:r>
              <a:rPr lang="en-US" dirty="0" smtClean="0">
                <a:latin typeface="Times New Roman" pitchFamily="18" charset="0"/>
                <a:cs typeface="Times New Roman" pitchFamily="18" charset="0"/>
              </a:rPr>
              <a:t>.</a:t>
            </a:r>
          </a:p>
          <a:p>
            <a:pPr marL="514350" indent="-514350">
              <a:lnSpc>
                <a:spcPct val="170000"/>
              </a:lnSpc>
              <a:buClrTx/>
              <a:buFont typeface="+mj-lt"/>
              <a:buAutoNum type="arabicPeriod"/>
            </a:pPr>
            <a:r>
              <a:rPr lang="en-US" b="1" dirty="0" smtClean="0">
                <a:latin typeface="Times New Roman" pitchFamily="18" charset="0"/>
                <a:cs typeface="Times New Roman" pitchFamily="18" charset="0"/>
              </a:rPr>
              <a:t>Suborder</a:t>
            </a:r>
            <a:r>
              <a:rPr lang="en-US" dirty="0" smtClean="0">
                <a:latin typeface="Times New Roman" pitchFamily="18" charset="0"/>
                <a:cs typeface="Times New Roman" pitchFamily="18" charset="0"/>
              </a:rPr>
              <a:t>: carries the formative name of the order – e.g. </a:t>
            </a:r>
            <a:r>
              <a:rPr lang="en-US" dirty="0" err="1" smtClean="0">
                <a:latin typeface="Times New Roman" pitchFamily="18" charset="0"/>
                <a:cs typeface="Times New Roman" pitchFamily="18" charset="0"/>
              </a:rPr>
              <a:t>udox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aquult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orthent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udalf</a:t>
            </a:r>
            <a:endParaRPr lang="en-US" dirty="0" smtClean="0">
              <a:latin typeface="Times New Roman" pitchFamily="18" charset="0"/>
              <a:cs typeface="Times New Roman" pitchFamily="18" charset="0"/>
            </a:endParaRPr>
          </a:p>
          <a:p>
            <a:pPr marL="514350" indent="-514350">
              <a:lnSpc>
                <a:spcPct val="170000"/>
              </a:lnSpc>
              <a:buClrTx/>
              <a:buFont typeface="+mj-lt"/>
              <a:buAutoNum type="arabicPeriod"/>
            </a:pPr>
            <a:r>
              <a:rPr lang="en-US" b="1" dirty="0" smtClean="0">
                <a:latin typeface="Times New Roman" pitchFamily="18" charset="0"/>
                <a:cs typeface="Times New Roman" pitchFamily="18" charset="0"/>
              </a:rPr>
              <a:t>Great group</a:t>
            </a:r>
            <a:r>
              <a:rPr lang="en-US" dirty="0" smtClean="0">
                <a:latin typeface="Times New Roman" pitchFamily="18" charset="0"/>
                <a:cs typeface="Times New Roman" pitchFamily="18" charset="0"/>
              </a:rPr>
              <a:t>: carries suborder name and prefix –e.g. </a:t>
            </a:r>
            <a:r>
              <a:rPr lang="en-US" dirty="0" err="1" smtClean="0">
                <a:latin typeface="Times New Roman" pitchFamily="18" charset="0"/>
                <a:cs typeface="Times New Roman" pitchFamily="18" charset="0"/>
              </a:rPr>
              <a:t>hapludox</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kandiaquult</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torriorthent</a:t>
            </a:r>
            <a:endParaRPr lang="en-US" dirty="0" smtClean="0">
              <a:latin typeface="Times New Roman" pitchFamily="18" charset="0"/>
              <a:cs typeface="Times New Roman" pitchFamily="18" charset="0"/>
            </a:endParaRPr>
          </a:p>
          <a:p>
            <a:pPr marL="514350" indent="-514350">
              <a:lnSpc>
                <a:spcPct val="170000"/>
              </a:lnSpc>
              <a:buClrTx/>
              <a:buFont typeface="+mj-lt"/>
              <a:buAutoNum type="arabicPeriod"/>
            </a:pPr>
            <a:r>
              <a:rPr lang="en-US" b="1" dirty="0" smtClean="0">
                <a:latin typeface="Times New Roman" pitchFamily="18" charset="0"/>
                <a:cs typeface="Times New Roman" pitchFamily="18" charset="0"/>
              </a:rPr>
              <a:t>Subgroup</a:t>
            </a:r>
            <a:r>
              <a:rPr lang="en-US" dirty="0" smtClean="0">
                <a:latin typeface="Times New Roman" pitchFamily="18" charset="0"/>
                <a:cs typeface="Times New Roman" pitchFamily="18" charset="0"/>
              </a:rPr>
              <a:t>: carries great group name and adjective – </a:t>
            </a:r>
            <a:r>
              <a:rPr lang="en-US" dirty="0" err="1" smtClean="0">
                <a:latin typeface="Times New Roman" pitchFamily="18" charset="0"/>
                <a:cs typeface="Times New Roman" pitchFamily="18" charset="0"/>
              </a:rPr>
              <a:t>typic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hapludalf</a:t>
            </a:r>
            <a:endParaRPr lang="en-US" dirty="0" smtClean="0">
              <a:latin typeface="Times New Roman" pitchFamily="18" charset="0"/>
              <a:cs typeface="Times New Roman" pitchFamily="18" charset="0"/>
            </a:endParaRPr>
          </a:p>
          <a:p>
            <a:pPr marL="514350" indent="-514350">
              <a:lnSpc>
                <a:spcPct val="170000"/>
              </a:lnSpc>
              <a:buClrTx/>
              <a:buFont typeface="+mj-lt"/>
              <a:buAutoNum type="arabicPeriod"/>
            </a:pPr>
            <a:r>
              <a:rPr lang="en-US" b="1" dirty="0" smtClean="0">
                <a:latin typeface="Times New Roman" pitchFamily="18" charset="0"/>
                <a:cs typeface="Times New Roman" pitchFamily="18" charset="0"/>
              </a:rPr>
              <a:t>Family</a:t>
            </a:r>
            <a:r>
              <a:rPr lang="en-US" dirty="0" smtClean="0">
                <a:latin typeface="Times New Roman" pitchFamily="18" charset="0"/>
                <a:cs typeface="Times New Roman" pitchFamily="18" charset="0"/>
              </a:rPr>
              <a:t>: texture, clay mineral, CEC, temperature. E.g. </a:t>
            </a:r>
            <a:r>
              <a:rPr lang="en-US" dirty="0" err="1" smtClean="0">
                <a:latin typeface="Times New Roman" pitchFamily="18" charset="0"/>
                <a:cs typeface="Times New Roman" pitchFamily="18" charset="0"/>
              </a:rPr>
              <a:t>typic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arguiquult</a:t>
            </a:r>
            <a:r>
              <a:rPr lang="en-US" dirty="0" smtClean="0">
                <a:latin typeface="Times New Roman" pitchFamily="18" charset="0"/>
                <a:cs typeface="Times New Roman" pitchFamily="18" charset="0"/>
              </a:rPr>
              <a:t>, fine, mixed, </a:t>
            </a:r>
            <a:r>
              <a:rPr lang="en-US" dirty="0" err="1" smtClean="0">
                <a:latin typeface="Times New Roman" pitchFamily="18" charset="0"/>
                <a:cs typeface="Times New Roman" pitchFamily="18" charset="0"/>
              </a:rPr>
              <a:t>messic</a:t>
            </a:r>
            <a:r>
              <a:rPr lang="en-US" dirty="0" smtClean="0">
                <a:latin typeface="Times New Roman" pitchFamily="18" charset="0"/>
                <a:cs typeface="Times New Roman" pitchFamily="18" charset="0"/>
              </a:rPr>
              <a:t>, active</a:t>
            </a:r>
          </a:p>
          <a:p>
            <a:pPr marL="514350" indent="-514350">
              <a:lnSpc>
                <a:spcPct val="170000"/>
              </a:lnSpc>
              <a:buClrTx/>
              <a:buFont typeface="+mj-lt"/>
              <a:buAutoNum type="arabicPeriod"/>
            </a:pPr>
            <a:r>
              <a:rPr lang="en-US" b="1" dirty="0" smtClean="0">
                <a:latin typeface="Times New Roman" pitchFamily="18" charset="0"/>
                <a:cs typeface="Times New Roman" pitchFamily="18" charset="0"/>
              </a:rPr>
              <a:t>Series</a:t>
            </a:r>
            <a:r>
              <a:rPr lang="en-US" dirty="0" smtClean="0">
                <a:latin typeface="Times New Roman" pitchFamily="18" charset="0"/>
                <a:cs typeface="Times New Roman" pitchFamily="18" charset="0"/>
              </a:rPr>
              <a:t>: named after geographic features where soil first recognized. E.g. Miami, Ontario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010400"/>
          </a:xfrm>
        </p:spPr>
        <p:txBody>
          <a:bodyPr>
            <a:normAutofit/>
          </a:bodyPr>
          <a:lstStyle/>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a:solidFill>
                <a:srgbClr val="FF0000"/>
              </a:solidFill>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pPr/>
              <a:t>45</a:t>
            </a:fld>
            <a:endParaRPr lang="en-US"/>
          </a:p>
        </p:txBody>
      </p:sp>
      <p:pic>
        <p:nvPicPr>
          <p:cNvPr id="5" name="Picture 5"/>
          <p:cNvPicPr>
            <a:picLocks noChangeAspect="1" noChangeArrowheads="1"/>
          </p:cNvPicPr>
          <p:nvPr/>
        </p:nvPicPr>
        <p:blipFill>
          <a:blip r:embed="rId2"/>
          <a:srcRect/>
          <a:stretch>
            <a:fillRect/>
          </a:stretch>
        </p:blipFill>
        <p:spPr bwMode="auto">
          <a:xfrm>
            <a:off x="0" y="1"/>
            <a:ext cx="9144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010400"/>
          </a:xfrm>
        </p:spPr>
        <p:txBody>
          <a:bodyPr>
            <a:normAutofit/>
          </a:bodyPr>
          <a:lstStyle/>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smtClean="0">
              <a:solidFill>
                <a:srgbClr val="FF0000"/>
              </a:solidFill>
            </a:endParaRPr>
          </a:p>
          <a:p>
            <a:pPr>
              <a:lnSpc>
                <a:spcPct val="150000"/>
              </a:lnSpc>
              <a:buNone/>
            </a:pPr>
            <a:endParaRPr lang="en-US" sz="2800" b="1" dirty="0">
              <a:solidFill>
                <a:srgbClr val="FF0000"/>
              </a:solidFill>
            </a:endParaRPr>
          </a:p>
          <a:p>
            <a:pPr>
              <a:lnSpc>
                <a:spcPct val="150000"/>
              </a:lnSpc>
              <a:buNone/>
            </a:pPr>
            <a:endParaRPr lang="en-US" sz="2800" b="1" dirty="0">
              <a:solidFill>
                <a:srgbClr val="FF0000"/>
              </a:solidFill>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pPr/>
              <a:t>46</a:t>
            </a:fld>
            <a:endParaRPr lang="en-US"/>
          </a:p>
        </p:txBody>
      </p:sp>
      <p:sp>
        <p:nvSpPr>
          <p:cNvPr id="5" name="Rectangle 4"/>
          <p:cNvSpPr/>
          <p:nvPr/>
        </p:nvSpPr>
        <p:spPr>
          <a:xfrm>
            <a:off x="228600" y="304801"/>
            <a:ext cx="8305800" cy="7478970"/>
          </a:xfrm>
          <a:prstGeom prst="rect">
            <a:avLst/>
          </a:prstGeom>
        </p:spPr>
        <p:txBody>
          <a:bodyPr wrap="square">
            <a:spAutoFit/>
          </a:bodyPr>
          <a:lstStyle/>
          <a:p>
            <a:pPr lvl="0" algn="just">
              <a:lnSpc>
                <a:spcPct val="200000"/>
              </a:lnSpc>
            </a:pPr>
            <a:r>
              <a:rPr lang="en-US" sz="2400" b="1" dirty="0" smtClean="0">
                <a:latin typeface="Times New Roman" pitchFamily="18" charset="0"/>
                <a:cs typeface="Times New Roman" pitchFamily="18" charset="0"/>
              </a:rPr>
              <a:t>There are </a:t>
            </a:r>
            <a:r>
              <a:rPr lang="en-US" sz="2400" b="1" dirty="0" smtClean="0">
                <a:solidFill>
                  <a:srgbClr val="FF0000"/>
                </a:solidFill>
                <a:latin typeface="Times New Roman" pitchFamily="18" charset="0"/>
                <a:cs typeface="Times New Roman" pitchFamily="18" charset="0"/>
              </a:rPr>
              <a:t>12 Orders</a:t>
            </a:r>
            <a:r>
              <a:rPr lang="en-US" sz="2400" b="1" dirty="0" smtClean="0">
                <a:latin typeface="Times New Roman" pitchFamily="18" charset="0"/>
                <a:cs typeface="Times New Roman" pitchFamily="18" charset="0"/>
              </a:rPr>
              <a:t>, which are differentiated by the </a:t>
            </a:r>
            <a:r>
              <a:rPr lang="en-US" sz="2400" b="1" dirty="0" smtClean="0">
                <a:solidFill>
                  <a:srgbClr val="FF0000"/>
                </a:solidFill>
                <a:latin typeface="Times New Roman" pitchFamily="18" charset="0"/>
                <a:cs typeface="Times New Roman" pitchFamily="18" charset="0"/>
              </a:rPr>
              <a:t>presence or absence of diagnostic features/ horizons</a:t>
            </a:r>
            <a:r>
              <a:rPr lang="en-US" sz="2400" b="1" dirty="0" smtClean="0">
                <a:latin typeface="Times New Roman" pitchFamily="18" charset="0"/>
                <a:cs typeface="Times New Roman" pitchFamily="18" charset="0"/>
              </a:rPr>
              <a:t> which indicate differences in the intensity and kind of dominant soil forming processes, or their absence. </a:t>
            </a:r>
          </a:p>
          <a:p>
            <a:pPr lvl="0" algn="just">
              <a:lnSpc>
                <a:spcPct val="200000"/>
              </a:lnSpc>
            </a:pPr>
            <a:r>
              <a:rPr lang="en-US" sz="2400" b="1" dirty="0" smtClean="0">
                <a:solidFill>
                  <a:srgbClr val="FF0000"/>
                </a:solidFill>
                <a:latin typeface="Times New Roman" pitchFamily="18" charset="0"/>
                <a:cs typeface="Times New Roman" pitchFamily="18" charset="0"/>
              </a:rPr>
              <a:t>These are: </a:t>
            </a:r>
            <a:r>
              <a:rPr lang="en-US" sz="2400" b="1" dirty="0" err="1" smtClean="0">
                <a:solidFill>
                  <a:srgbClr val="FF0000"/>
                </a:solidFill>
                <a:latin typeface="Times New Roman" pitchFamily="18" charset="0"/>
                <a:cs typeface="Times New Roman" pitchFamily="18" charset="0"/>
              </a:rPr>
              <a:t>Entisols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inceptisols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Mollisols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oxisols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histosols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vertisols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andisols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gelisols</a:t>
            </a:r>
            <a:endParaRPr lang="en-US" sz="2400" b="1" dirty="0" smtClean="0">
              <a:solidFill>
                <a:srgbClr val="FF0000"/>
              </a:solidFill>
              <a:latin typeface="Times New Roman" pitchFamily="18" charset="0"/>
              <a:cs typeface="Times New Roman" pitchFamily="18" charset="0"/>
            </a:endParaRPr>
          </a:p>
          <a:p>
            <a:pPr lvl="0">
              <a:lnSpc>
                <a:spcPct val="150000"/>
              </a:lnSpc>
            </a:pPr>
            <a:endParaRPr lang="en-US" sz="3200" b="1" strike="dblStrike" dirty="0" smtClean="0">
              <a:solidFill>
                <a:srgbClr val="FF0000"/>
              </a:solidFill>
            </a:endParaRPr>
          </a:p>
          <a:p>
            <a:pPr lvl="0">
              <a:lnSpc>
                <a:spcPct val="150000"/>
              </a:lnSpc>
            </a:pPr>
            <a:endParaRPr lang="en-US" sz="3200" b="1" strike="dblStrike" dirty="0" smtClean="0">
              <a:solidFill>
                <a:srgbClr val="FF0000"/>
              </a:solidFill>
            </a:endParaRPr>
          </a:p>
          <a:p>
            <a:pPr lvl="0">
              <a:lnSpc>
                <a:spcPct val="150000"/>
              </a:lnSpc>
            </a:pPr>
            <a:endParaRPr lang="en-US" sz="3200" b="1" strike="dblStrike" dirty="0" smtClean="0">
              <a:solidFill>
                <a:srgbClr val="FF0000"/>
              </a:solidFill>
            </a:endParaRPr>
          </a:p>
          <a:p>
            <a:pPr lvl="0">
              <a:lnSpc>
                <a:spcPct val="150000"/>
              </a:lnSpc>
            </a:pPr>
            <a:endParaRPr lang="en-US" sz="3200" b="1" strike="dblStrike" dirty="0" smtClean="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514350" lvl="0" indent="-514350">
              <a:lnSpc>
                <a:spcPct val="150000"/>
              </a:lnSpc>
              <a:buAutoNum type="arabicPeriod"/>
            </a:pPr>
            <a:r>
              <a:rPr lang="en-US" sz="2800" b="1" dirty="0" err="1" smtClean="0">
                <a:solidFill>
                  <a:srgbClr val="FF0000"/>
                </a:solidFill>
                <a:latin typeface="Times New Roman" pitchFamily="18" charset="0"/>
                <a:cs typeface="Times New Roman" pitchFamily="18" charset="0"/>
              </a:rPr>
              <a:t>Histosols</a:t>
            </a:r>
            <a:r>
              <a:rPr lang="en-US" sz="2800" b="1"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organic soils  without permafrost, resulting from accumulation of organic matter (</a:t>
            </a:r>
            <a:r>
              <a:rPr lang="en-US" sz="2800" dirty="0" err="1" smtClean="0">
                <a:latin typeface="Times New Roman" pitchFamily="18" charset="0"/>
                <a:cs typeface="Times New Roman" pitchFamily="18" charset="0"/>
              </a:rPr>
              <a:t>histic</a:t>
            </a:r>
            <a:r>
              <a:rPr lang="en-US" sz="2800" dirty="0" smtClean="0">
                <a:latin typeface="Times New Roman" pitchFamily="18" charset="0"/>
                <a:cs typeface="Times New Roman" pitchFamily="18" charset="0"/>
              </a:rPr>
              <a:t> materials) under very wet or cold environments (&gt;20%);</a:t>
            </a:r>
          </a:p>
          <a:p>
            <a:pPr marL="514350" lvl="0" indent="-514350">
              <a:lnSpc>
                <a:spcPct val="150000"/>
              </a:lnSpc>
              <a:buFont typeface="Wingdings"/>
              <a:buChar char="à"/>
            </a:pPr>
            <a:r>
              <a:rPr lang="en-US" sz="2800" dirty="0" smtClean="0">
                <a:latin typeface="Times New Roman" pitchFamily="18" charset="0"/>
                <a:cs typeface="Times New Roman" pitchFamily="18" charset="0"/>
              </a:rPr>
              <a:t>low bulk density, and poorly drained because the organic material holds the water very well.</a:t>
            </a:r>
          </a:p>
          <a:p>
            <a:pPr marL="514350" lvl="0" indent="-514350">
              <a:lnSpc>
                <a:spcPct val="150000"/>
              </a:lnSpc>
              <a:buFont typeface="Wingdings"/>
              <a:buChar char="à"/>
            </a:pPr>
            <a:r>
              <a:rPr lang="en-US" sz="2800" dirty="0" smtClean="0">
                <a:latin typeface="Times New Roman" pitchFamily="18" charset="0"/>
                <a:cs typeface="Times New Roman" pitchFamily="18" charset="0"/>
              </a:rPr>
              <a:t>Common where organic matter forms at a rapid rate than it is destroyed </a:t>
            </a:r>
            <a:r>
              <a:rPr lang="en-US" sz="2800" dirty="0" smtClean="0">
                <a:latin typeface="Times New Roman" pitchFamily="18" charset="0"/>
                <a:cs typeface="Times New Roman" pitchFamily="18" charset="0"/>
                <a:sym typeface="Wingdings" pitchFamily="2" charset="2"/>
              </a:rPr>
              <a:t> restricted drainage precluding aerobic decomposition. Organics accumulates due to anaerobic condition</a:t>
            </a:r>
          </a:p>
          <a:p>
            <a:pPr marL="514350" lvl="0" indent="-514350">
              <a:lnSpc>
                <a:spcPct val="150000"/>
              </a:lnSpc>
              <a:buFont typeface="Wingdings"/>
              <a:buChar char="à"/>
            </a:pPr>
            <a:r>
              <a:rPr lang="en-US" sz="2800" dirty="0" smtClean="0">
                <a:latin typeface="Times New Roman" pitchFamily="18" charset="0"/>
                <a:cs typeface="Times New Roman" pitchFamily="18" charset="0"/>
                <a:sym typeface="Wingdings" pitchFamily="2" charset="2"/>
              </a:rPr>
              <a:t>Are ecologically very important  store large quantity of organic carbon. If accumulation continues for long it forms coals. </a:t>
            </a:r>
            <a:endParaRPr lang="en-US" sz="2800" dirty="0" smtClean="0">
              <a:latin typeface="Times New Roman" pitchFamily="18" charset="0"/>
              <a:cs typeface="Times New Roman" pitchFamily="18" charset="0"/>
            </a:endParaRPr>
          </a:p>
          <a:p>
            <a:pPr lvl="0">
              <a:lnSpc>
                <a:spcPct val="150000"/>
              </a:lnSpc>
              <a:buNone/>
            </a:pPr>
            <a:r>
              <a:rPr lang="en-US" sz="2800" dirty="0" smtClean="0">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Gelisols</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permafrost and frost-churning</a:t>
            </a:r>
          </a:p>
          <a:p>
            <a:pPr lvl="0">
              <a:lnSpc>
                <a:spcPct val="150000"/>
              </a:lnSpc>
              <a:buNone/>
            </a:pPr>
            <a:r>
              <a:rPr lang="en-US" sz="2800" dirty="0" smtClean="0">
                <a:latin typeface="Times New Roman" pitchFamily="18" charset="0"/>
                <a:cs typeface="Times New Roman" pitchFamily="18" charset="0"/>
              </a:rPr>
              <a:t>    Soils that freeze sometime during the year and have a layer of frozen soils called permafrost at shallow depths;</a:t>
            </a:r>
            <a:endParaRPr lang="en-US" sz="2800" strike="dblStrike" dirty="0" smtClean="0">
              <a:latin typeface="Times New Roman" pitchFamily="18" charset="0"/>
              <a:cs typeface="Times New Roman" pitchFamily="18" charset="0"/>
            </a:endParaRPr>
          </a:p>
          <a:p>
            <a:pPr lvl="0">
              <a:lnSpc>
                <a:spcPct val="150000"/>
              </a:lnSpc>
              <a:buNone/>
            </a:pPr>
            <a:r>
              <a:rPr lang="en-US" sz="2800" dirty="0" smtClean="0">
                <a:latin typeface="Times New Roman" pitchFamily="18" charset="0"/>
                <a:cs typeface="Times New Roman" pitchFamily="18" charset="0"/>
              </a:rPr>
              <a:t>3</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Spodosols</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soils that have a </a:t>
            </a:r>
            <a:r>
              <a:rPr lang="en-US" sz="2800" dirty="0" err="1" smtClean="0">
                <a:latin typeface="Times New Roman" pitchFamily="18" charset="0"/>
                <a:cs typeface="Times New Roman" pitchFamily="18" charset="0"/>
              </a:rPr>
              <a:t>spodic</a:t>
            </a:r>
            <a:r>
              <a:rPr lang="en-US" sz="2800" dirty="0" smtClean="0">
                <a:latin typeface="Times New Roman" pitchFamily="18" charset="0"/>
                <a:cs typeface="Times New Roman" pitchFamily="18" charset="0"/>
              </a:rPr>
              <a:t> horizon that formed by the translocation and accumulation of iron, aluminum, and/or organic carbon </a:t>
            </a:r>
            <a:r>
              <a:rPr lang="en-US" sz="2800" dirty="0" smtClean="0">
                <a:latin typeface="Times New Roman" pitchFamily="18" charset="0"/>
                <a:cs typeface="Times New Roman" pitchFamily="18" charset="0"/>
                <a:sym typeface="Wingdings" pitchFamily="2" charset="2"/>
              </a:rPr>
              <a:t>high pH dependent charge materials</a:t>
            </a:r>
            <a:endParaRPr lang="en-US" sz="2800" strike="dblStrike" dirty="0" smtClean="0">
              <a:latin typeface="Times New Roman" pitchFamily="18" charset="0"/>
              <a:cs typeface="Times New Roman" pitchFamily="18" charset="0"/>
            </a:endParaRPr>
          </a:p>
          <a:p>
            <a:pPr lvl="0">
              <a:lnSpc>
                <a:spcPct val="150000"/>
              </a:lnSpc>
              <a:buNone/>
            </a:pPr>
            <a:r>
              <a:rPr lang="en-US" sz="2800" dirty="0" smtClean="0">
                <a:latin typeface="Times New Roman" pitchFamily="18" charset="0"/>
                <a:cs typeface="Times New Roman" pitchFamily="18" charset="0"/>
              </a:rPr>
              <a:t>4. </a:t>
            </a:r>
            <a:r>
              <a:rPr lang="en-US" sz="2800" b="1" dirty="0" err="1" smtClean="0">
                <a:solidFill>
                  <a:srgbClr val="FF0000"/>
                </a:solidFill>
                <a:latin typeface="Times New Roman" pitchFamily="18" charset="0"/>
                <a:cs typeface="Times New Roman" pitchFamily="18" charset="0"/>
              </a:rPr>
              <a:t>Andisols</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volcanic ash soils (</a:t>
            </a:r>
            <a:r>
              <a:rPr lang="en-US" sz="2800" dirty="0" err="1" smtClean="0">
                <a:latin typeface="Times New Roman" pitchFamily="18" charset="0"/>
                <a:cs typeface="Times New Roman" pitchFamily="18" charset="0"/>
              </a:rPr>
              <a:t>andic</a:t>
            </a:r>
            <a:r>
              <a:rPr lang="en-US" sz="2800" dirty="0" smtClean="0">
                <a:latin typeface="Times New Roman" pitchFamily="18" charset="0"/>
                <a:cs typeface="Times New Roman" pitchFamily="18" charset="0"/>
              </a:rPr>
              <a:t> material) </a:t>
            </a:r>
            <a:r>
              <a:rPr lang="en-US" sz="2800" dirty="0" smtClean="0">
                <a:latin typeface="Times New Roman" pitchFamily="18" charset="0"/>
                <a:cs typeface="Times New Roman" pitchFamily="18" charset="0"/>
                <a:sym typeface="Wingdings" pitchFamily="2" charset="2"/>
              </a:rPr>
              <a:t> dominated by </a:t>
            </a:r>
            <a:r>
              <a:rPr lang="en-US" sz="2800" dirty="0" err="1" smtClean="0">
                <a:latin typeface="Times New Roman" pitchFamily="18" charset="0"/>
                <a:cs typeface="Times New Roman" pitchFamily="18" charset="0"/>
                <a:sym typeface="Wingdings" pitchFamily="2" charset="2"/>
              </a:rPr>
              <a:t>allophane</a:t>
            </a:r>
            <a:r>
              <a:rPr lang="en-US" sz="2800" dirty="0" smtClean="0">
                <a:latin typeface="Times New Roman" pitchFamily="18" charset="0"/>
                <a:cs typeface="Times New Roman" pitchFamily="18" charset="0"/>
                <a:sym typeface="Wingdings" pitchFamily="2" charset="2"/>
              </a:rPr>
              <a:t> or Al-</a:t>
            </a:r>
            <a:r>
              <a:rPr lang="en-US" sz="2800" dirty="0" err="1" smtClean="0">
                <a:latin typeface="Times New Roman" pitchFamily="18" charset="0"/>
                <a:cs typeface="Times New Roman" pitchFamily="18" charset="0"/>
                <a:sym typeface="Wingdings" pitchFamily="2" charset="2"/>
              </a:rPr>
              <a:t>humic</a:t>
            </a:r>
            <a:r>
              <a:rPr lang="en-US" sz="2800" dirty="0" smtClean="0">
                <a:latin typeface="Times New Roman" pitchFamily="18" charset="0"/>
                <a:cs typeface="Times New Roman" pitchFamily="18" charset="0"/>
                <a:sym typeface="Wingdings" pitchFamily="2" charset="2"/>
              </a:rPr>
              <a:t> complexes</a:t>
            </a:r>
            <a:endParaRPr lang="en-US" sz="2800" dirty="0" smtClean="0">
              <a:latin typeface="Times New Roman" pitchFamily="18" charset="0"/>
              <a:cs typeface="Times New Roman" pitchFamily="18" charset="0"/>
            </a:endParaRPr>
          </a:p>
          <a:p>
            <a:pPr lvl="0">
              <a:lnSpc>
                <a:spcPct val="150000"/>
              </a:lnSpc>
              <a:buNone/>
            </a:pPr>
            <a:r>
              <a:rPr lang="en-US" sz="2800" dirty="0" smtClean="0">
                <a:latin typeface="Times New Roman" pitchFamily="18" charset="0"/>
                <a:cs typeface="Times New Roman" pitchFamily="18" charset="0"/>
              </a:rPr>
              <a:t>    Soils that formed in volcanic materials (</a:t>
            </a:r>
            <a:r>
              <a:rPr lang="en-US" sz="2800" dirty="0" err="1" smtClean="0">
                <a:latin typeface="Times New Roman" pitchFamily="18" charset="0"/>
                <a:cs typeface="Times New Roman" pitchFamily="18" charset="0"/>
              </a:rPr>
              <a:t>andic</a:t>
            </a:r>
            <a:r>
              <a:rPr lang="en-US" sz="2800" dirty="0" smtClean="0">
                <a:latin typeface="Times New Roman" pitchFamily="18" charset="0"/>
                <a:cs typeface="Times New Roman" pitchFamily="18" charset="0"/>
              </a:rPr>
              <a:t> materials) in which weathering results in dominance of amorphous colloids;</a:t>
            </a:r>
            <a:endParaRPr lang="en-US" sz="2800" strike="dblStrike"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55911B5B-B48E-4826-8C17-6338C7A2840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lvl="0">
              <a:lnSpc>
                <a:spcPct val="150000"/>
              </a:lnSpc>
              <a:buNone/>
            </a:pPr>
            <a:r>
              <a:rPr lang="en-US" sz="2400" dirty="0" smtClean="0">
                <a:latin typeface="Times New Roman" pitchFamily="18" charset="0"/>
                <a:cs typeface="Times New Roman" pitchFamily="18" charset="0"/>
              </a:rPr>
              <a:t>5. </a:t>
            </a:r>
            <a:r>
              <a:rPr lang="en-US" sz="2800" b="1" dirty="0" err="1" smtClean="0">
                <a:solidFill>
                  <a:srgbClr val="FF0000"/>
                </a:solidFill>
                <a:latin typeface="Times New Roman" pitchFamily="18" charset="0"/>
                <a:cs typeface="Times New Roman" pitchFamily="18" charset="0"/>
              </a:rPr>
              <a:t>Oxisols</a:t>
            </a:r>
            <a:r>
              <a:rPr lang="en-US" sz="2800" dirty="0" smtClean="0">
                <a:latin typeface="Times New Roman" pitchFamily="18" charset="0"/>
                <a:cs typeface="Times New Roman" pitchFamily="18" charset="0"/>
              </a:rPr>
              <a:t> – soils that have an </a:t>
            </a:r>
            <a:r>
              <a:rPr lang="en-US" sz="2800" dirty="0" err="1" smtClean="0">
                <a:latin typeface="Times New Roman" pitchFamily="18" charset="0"/>
                <a:cs typeface="Times New Roman" pitchFamily="18" charset="0"/>
              </a:rPr>
              <a:t>oxic</a:t>
            </a:r>
            <a:r>
              <a:rPr lang="en-US" sz="2800" dirty="0" smtClean="0">
                <a:latin typeface="Times New Roman" pitchFamily="18" charset="0"/>
                <a:cs typeface="Times New Roman" pitchFamily="18" charset="0"/>
              </a:rPr>
              <a:t> horizon  (hydrous oxide dominates) characterized by high but low activity clays (1:1 clay); highly weathered. Well drained. Found in hot and moist area. </a:t>
            </a:r>
            <a:endParaRPr lang="en-US" sz="2800" strike="dblStrike" dirty="0" smtClean="0">
              <a:latin typeface="Times New Roman" pitchFamily="18" charset="0"/>
              <a:cs typeface="Times New Roman" pitchFamily="18" charset="0"/>
            </a:endParaRPr>
          </a:p>
          <a:p>
            <a:pPr lvl="0">
              <a:lnSpc>
                <a:spcPct val="150000"/>
              </a:lnSpc>
              <a:buNone/>
            </a:pPr>
            <a:r>
              <a:rPr lang="en-US" sz="2800" dirty="0" smtClean="0">
                <a:latin typeface="Times New Roman" pitchFamily="18" charset="0"/>
                <a:cs typeface="Times New Roman" pitchFamily="18" charset="0"/>
              </a:rPr>
              <a:t>6. </a:t>
            </a:r>
            <a:r>
              <a:rPr lang="en-US" sz="2800" b="1" dirty="0" err="1" smtClean="0">
                <a:solidFill>
                  <a:srgbClr val="FF0000"/>
                </a:solidFill>
                <a:latin typeface="Times New Roman" pitchFamily="18" charset="0"/>
                <a:cs typeface="Times New Roman" pitchFamily="18" charset="0"/>
              </a:rPr>
              <a:t>Vertisols</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soils containing high content of expansive (swelling) 2:1 clay known as </a:t>
            </a:r>
            <a:r>
              <a:rPr lang="en-US" sz="2800" dirty="0" err="1" smtClean="0">
                <a:latin typeface="Times New Roman" pitchFamily="18" charset="0"/>
                <a:cs typeface="Times New Roman" pitchFamily="18" charset="0"/>
              </a:rPr>
              <a:t>montmorillionite</a:t>
            </a:r>
            <a:r>
              <a:rPr lang="en-US" sz="2800" dirty="0" smtClean="0">
                <a:latin typeface="Times New Roman" pitchFamily="18" charset="0"/>
                <a:cs typeface="Times New Roman" pitchFamily="18" charset="0"/>
              </a:rPr>
              <a:t> that forms deep crack during dry season. Have </a:t>
            </a:r>
            <a:r>
              <a:rPr lang="en-US" sz="2800" dirty="0" err="1" smtClean="0">
                <a:latin typeface="Times New Roman" pitchFamily="18" charset="0"/>
                <a:cs typeface="Times New Roman" pitchFamily="18" charset="0"/>
              </a:rPr>
              <a:t>vertic</a:t>
            </a:r>
            <a:r>
              <a:rPr lang="en-US" sz="2800" dirty="0" smtClean="0">
                <a:latin typeface="Times New Roman" pitchFamily="18" charset="0"/>
                <a:cs typeface="Times New Roman" pitchFamily="18" charset="0"/>
              </a:rPr>
              <a:t> properties resulting from high amounts of clays.  Undergoes reversible expansion on absorbing water </a:t>
            </a:r>
            <a:r>
              <a:rPr lang="en-US" sz="2800" dirty="0" smtClean="0">
                <a:latin typeface="Times New Roman" pitchFamily="18" charset="0"/>
                <a:cs typeface="Times New Roman" pitchFamily="18" charset="0"/>
                <a:sym typeface="Wingdings" pitchFamily="2" charset="2"/>
              </a:rPr>
              <a:t> problematic for roads and houses.</a:t>
            </a:r>
            <a:endParaRPr lang="en-US" sz="2800" strike="dblStrike" dirty="0" smtClean="0">
              <a:latin typeface="Times New Roman" pitchFamily="18" charset="0"/>
              <a:cs typeface="Times New Roman" pitchFamily="18" charset="0"/>
            </a:endParaRPr>
          </a:p>
          <a:p>
            <a:pPr marL="514350" lvl="0" indent="-514350">
              <a:lnSpc>
                <a:spcPct val="150000"/>
              </a:lnSpc>
              <a:buNone/>
            </a:pPr>
            <a:r>
              <a:rPr lang="en-US" sz="2800" b="1" dirty="0" smtClean="0">
                <a:solidFill>
                  <a:srgbClr val="FF0000"/>
                </a:solidFill>
                <a:latin typeface="Times New Roman" pitchFamily="18" charset="0"/>
                <a:cs typeface="Times New Roman" pitchFamily="18" charset="0"/>
              </a:rPr>
              <a:t>7.  </a:t>
            </a:r>
            <a:r>
              <a:rPr lang="en-US" sz="2800" b="1" dirty="0" err="1" smtClean="0">
                <a:solidFill>
                  <a:srgbClr val="FF0000"/>
                </a:solidFill>
                <a:latin typeface="Times New Roman" pitchFamily="18" charset="0"/>
                <a:cs typeface="Times New Roman" pitchFamily="18" charset="0"/>
              </a:rPr>
              <a:t>Aridisols</a:t>
            </a:r>
            <a:r>
              <a:rPr lang="en-US" sz="2800" dirty="0" smtClean="0">
                <a:latin typeface="Times New Roman" pitchFamily="18" charset="0"/>
                <a:cs typeface="Times New Roman" pitchFamily="18" charset="0"/>
              </a:rPr>
              <a:t> – water deficiency the major defining characteristics of </a:t>
            </a:r>
            <a:r>
              <a:rPr lang="en-US" sz="2800" dirty="0" err="1" smtClean="0">
                <a:latin typeface="Times New Roman" pitchFamily="18" charset="0"/>
                <a:cs typeface="Times New Roman" pitchFamily="18" charset="0"/>
              </a:rPr>
              <a:t>aridisols</a:t>
            </a:r>
            <a:endParaRPr lang="en-US" sz="2800" dirty="0" smtClean="0">
              <a:latin typeface="Times New Roman" pitchFamily="18" charset="0"/>
              <a:cs typeface="Times New Roman" pitchFamily="18" charset="0"/>
            </a:endParaRPr>
          </a:p>
          <a:p>
            <a:pPr marL="514350" lvl="0" indent="-514350">
              <a:lnSpc>
                <a:spcPct val="150000"/>
              </a:lnSpc>
              <a:buNone/>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 </a:t>
            </a:r>
            <a:r>
              <a:rPr lang="en-US" sz="2800" dirty="0" smtClean="0">
                <a:latin typeface="Times New Roman" pitchFamily="18" charset="0"/>
                <a:cs typeface="Times New Roman" pitchFamily="18" charset="0"/>
              </a:rPr>
              <a:t>soils that have an </a:t>
            </a:r>
            <a:r>
              <a:rPr lang="en-US" sz="2800" dirty="0" err="1" smtClean="0">
                <a:latin typeface="Times New Roman" pitchFamily="18" charset="0"/>
                <a:cs typeface="Times New Roman" pitchFamily="18" charset="0"/>
              </a:rPr>
              <a:t>aridic</a:t>
            </a:r>
            <a:r>
              <a:rPr lang="en-US" sz="2800" dirty="0" smtClean="0">
                <a:latin typeface="Times New Roman" pitchFamily="18" charset="0"/>
                <a:cs typeface="Times New Roman" pitchFamily="18" charset="0"/>
              </a:rPr>
              <a:t> soil moisture regime that can have in horizons of accumulated carbonates, gypsum, and soluble salts.</a:t>
            </a:r>
            <a:endParaRPr lang="en-US" sz="2800" strike="dblStrike" dirty="0" smtClean="0">
              <a:latin typeface="Times New Roman" pitchFamily="18" charset="0"/>
              <a:cs typeface="Times New Roman" pitchFamily="18" charset="0"/>
            </a:endParaRPr>
          </a:p>
          <a:p>
            <a:pPr lvl="0">
              <a:lnSpc>
                <a:spcPct val="150000"/>
              </a:lnSpc>
              <a:buNone/>
            </a:pPr>
            <a:r>
              <a:rPr lang="en-US" sz="2800" dirty="0" smtClean="0">
                <a:latin typeface="Times New Roman" pitchFamily="18" charset="0"/>
                <a:cs typeface="Times New Roman" pitchFamily="18" charset="0"/>
              </a:rPr>
              <a:t>8. </a:t>
            </a:r>
            <a:r>
              <a:rPr lang="en-US" sz="2800" b="1" dirty="0" err="1" smtClean="0">
                <a:solidFill>
                  <a:srgbClr val="FF0000"/>
                </a:solidFill>
                <a:latin typeface="Times New Roman" pitchFamily="18" charset="0"/>
                <a:cs typeface="Times New Roman" pitchFamily="18" charset="0"/>
              </a:rPr>
              <a:t>Ultisols</a:t>
            </a:r>
            <a:r>
              <a:rPr lang="en-US" sz="2800" dirty="0" smtClean="0">
                <a:latin typeface="Times New Roman" pitchFamily="18" charset="0"/>
                <a:cs typeface="Times New Roman" pitchFamily="18" charset="0"/>
              </a:rPr>
              <a:t> – highly leached forest soil </a:t>
            </a:r>
          </a:p>
          <a:p>
            <a:pPr>
              <a:lnSpc>
                <a:spcPct val="150000"/>
              </a:lnSpc>
            </a:pPr>
            <a:r>
              <a:rPr lang="en-US" sz="2800" dirty="0" smtClean="0">
                <a:latin typeface="Times New Roman" pitchFamily="18" charset="0"/>
                <a:cs typeface="Times New Roman" pitchFamily="18" charset="0"/>
              </a:rPr>
              <a:t>Have an </a:t>
            </a:r>
            <a:r>
              <a:rPr lang="en-US" sz="2800" dirty="0" err="1" smtClean="0">
                <a:latin typeface="Times New Roman" pitchFamily="18" charset="0"/>
                <a:cs typeface="Times New Roman" pitchFamily="18" charset="0"/>
              </a:rPr>
              <a:t>argillic</a:t>
            </a:r>
            <a:r>
              <a:rPr lang="en-US" sz="2800" dirty="0" smtClean="0">
                <a:latin typeface="Times New Roman" pitchFamily="18" charset="0"/>
                <a:cs typeface="Times New Roman" pitchFamily="18" charset="0"/>
              </a:rPr>
              <a:t> horizon (clay accumulation) and low base saturation (low pH or acid) because of leaching</a:t>
            </a:r>
          </a:p>
          <a:p>
            <a:pPr>
              <a:lnSpc>
                <a:spcPct val="150000"/>
              </a:lnSpc>
            </a:pPr>
            <a:r>
              <a:rPr lang="en-US" sz="2800" dirty="0" smtClean="0">
                <a:latin typeface="Times New Roman" pitchFamily="18" charset="0"/>
                <a:cs typeface="Times New Roman" pitchFamily="18" charset="0"/>
              </a:rPr>
              <a:t>No calcareous material any where within the soil</a:t>
            </a:r>
          </a:p>
          <a:p>
            <a:pPr>
              <a:lnSpc>
                <a:spcPct val="150000"/>
              </a:lnSpc>
            </a:pPr>
            <a:r>
              <a:rPr lang="en-US" sz="2800" dirty="0" smtClean="0">
                <a:latin typeface="Times New Roman" pitchFamily="18" charset="0"/>
                <a:cs typeface="Times New Roman" pitchFamily="18" charset="0"/>
              </a:rPr>
              <a:t>Known as red clay soils </a:t>
            </a:r>
            <a:r>
              <a:rPr lang="en-US" sz="2800" dirty="0" smtClean="0">
                <a:latin typeface="Times New Roman" pitchFamily="18" charset="0"/>
                <a:cs typeface="Times New Roman" pitchFamily="18" charset="0"/>
                <a:sym typeface="Wingdings" pitchFamily="2" charset="2"/>
              </a:rPr>
              <a:t> the red color is because of the accumulation of FE2O3, which is insoluble in water</a:t>
            </a:r>
          </a:p>
          <a:p>
            <a:pPr>
              <a:lnSpc>
                <a:spcPct val="150000"/>
              </a:lnSpc>
            </a:pPr>
            <a:r>
              <a:rPr lang="en-US" sz="2800" dirty="0" smtClean="0">
                <a:latin typeface="Times New Roman" pitchFamily="18" charset="0"/>
                <a:cs typeface="Times New Roman" pitchFamily="18" charset="0"/>
                <a:sym typeface="Wingdings" pitchFamily="2" charset="2"/>
              </a:rPr>
              <a:t>More weathered and acidic than </a:t>
            </a:r>
            <a:r>
              <a:rPr lang="en-US" sz="2800" dirty="0" err="1" smtClean="0">
                <a:latin typeface="Times New Roman" pitchFamily="18" charset="0"/>
                <a:cs typeface="Times New Roman" pitchFamily="18" charset="0"/>
                <a:sym typeface="Wingdings" pitchFamily="2" charset="2"/>
              </a:rPr>
              <a:t>alfisols</a:t>
            </a:r>
            <a:endParaRPr lang="en-US" sz="2800" dirty="0" smtClean="0">
              <a:latin typeface="Times New Roman" pitchFamily="18" charset="0"/>
              <a:cs typeface="Times New Roman" pitchFamily="18" charset="0"/>
              <a:sym typeface="Wingdings" pitchFamily="2" charset="2"/>
            </a:endParaRPr>
          </a:p>
        </p:txBody>
      </p:sp>
      <p:sp>
        <p:nvSpPr>
          <p:cNvPr id="4" name="Slide Number Placeholder 3"/>
          <p:cNvSpPr>
            <a:spLocks noGrp="1"/>
          </p:cNvSpPr>
          <p:nvPr>
            <p:ph type="sldNum" sz="quarter" idx="12"/>
          </p:nvPr>
        </p:nvSpPr>
        <p:spPr/>
        <p:txBody>
          <a:bodyPr/>
          <a:lstStyle/>
          <a:p>
            <a:fld id="{55911B5B-B48E-4826-8C17-6338C7A2840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lvl="0">
              <a:lnSpc>
                <a:spcPct val="150000"/>
              </a:lnSpc>
              <a:buNone/>
            </a:pPr>
            <a:r>
              <a:rPr lang="en-US" b="1" dirty="0" smtClean="0"/>
              <a:t>9</a:t>
            </a:r>
            <a:r>
              <a:rPr lang="en-US" sz="3400" dirty="0" smtClean="0">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Mollisols</a:t>
            </a:r>
            <a:r>
              <a:rPr lang="en-US" sz="3400" dirty="0" smtClean="0">
                <a:latin typeface="Times New Roman" pitchFamily="18" charset="0"/>
                <a:cs typeface="Times New Roman" pitchFamily="18" charset="0"/>
              </a:rPr>
              <a:t> – soils that have a </a:t>
            </a:r>
            <a:r>
              <a:rPr lang="en-US" sz="3400" dirty="0" err="1" smtClean="0">
                <a:latin typeface="Times New Roman" pitchFamily="18" charset="0"/>
                <a:cs typeface="Times New Roman" pitchFamily="18" charset="0"/>
              </a:rPr>
              <a:t>mollic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epipedon</a:t>
            </a:r>
            <a:r>
              <a:rPr lang="en-US" sz="3400" dirty="0" smtClean="0">
                <a:latin typeface="Times New Roman" pitchFamily="18" charset="0"/>
                <a:cs typeface="Times New Roman" pitchFamily="18" charset="0"/>
              </a:rPr>
              <a:t> characterized by black colors and relatively high organic carbon content; (60-80cm thick ‘A’). </a:t>
            </a:r>
          </a:p>
          <a:p>
            <a:pPr lvl="0">
              <a:lnSpc>
                <a:spcPct val="150000"/>
              </a:lnSpc>
              <a:buNone/>
            </a:pPr>
            <a:r>
              <a:rPr lang="en-US" sz="3400" dirty="0" smtClean="0">
                <a:latin typeface="Times New Roman" pitchFamily="18" charset="0"/>
                <a:cs typeface="Times New Roman" pitchFamily="18" charset="0"/>
              </a:rPr>
              <a:t>     Results from long term addition of organic material derived from plant roots, and typically have soft grander soil structure.  High base saturation</a:t>
            </a:r>
          </a:p>
          <a:p>
            <a:pPr lvl="0">
              <a:lnSpc>
                <a:spcPct val="150000"/>
              </a:lnSpc>
              <a:buNone/>
            </a:pPr>
            <a:r>
              <a:rPr lang="en-US" sz="3400" dirty="0" smtClean="0">
                <a:latin typeface="Times New Roman" pitchFamily="18" charset="0"/>
                <a:cs typeface="Times New Roman" pitchFamily="18" charset="0"/>
              </a:rPr>
              <a:t>10</a:t>
            </a:r>
            <a:r>
              <a:rPr lang="en-US" sz="3400" b="1" dirty="0" smtClean="0">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Alfisols</a:t>
            </a:r>
            <a:r>
              <a:rPr lang="en-US" sz="3400" b="1" dirty="0" smtClean="0">
                <a:solidFill>
                  <a:srgbClr val="FF0000"/>
                </a:solidFill>
                <a:latin typeface="Times New Roman" pitchFamily="18" charset="0"/>
                <a:cs typeface="Times New Roman" pitchFamily="18" charset="0"/>
              </a:rPr>
              <a:t> </a:t>
            </a:r>
            <a:r>
              <a:rPr lang="en-US" sz="3400" dirty="0" smtClean="0">
                <a:latin typeface="Times New Roman" pitchFamily="18" charset="0"/>
                <a:cs typeface="Times New Roman" pitchFamily="18" charset="0"/>
              </a:rPr>
              <a:t>– No </a:t>
            </a:r>
            <a:r>
              <a:rPr lang="en-US" sz="3400" dirty="0" err="1" smtClean="0">
                <a:latin typeface="Times New Roman" pitchFamily="18" charset="0"/>
                <a:cs typeface="Times New Roman" pitchFamily="18" charset="0"/>
              </a:rPr>
              <a:t>mollic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epipedon</a:t>
            </a:r>
            <a:r>
              <a:rPr lang="en-US" sz="3400" dirty="0" smtClean="0">
                <a:latin typeface="Times New Roman" pitchFamily="18" charset="0"/>
                <a:cs typeface="Times New Roman" pitchFamily="18" charset="0"/>
              </a:rPr>
              <a:t> soils that have an </a:t>
            </a:r>
            <a:r>
              <a:rPr lang="en-US" sz="3400" dirty="0" err="1" smtClean="0">
                <a:latin typeface="Times New Roman" pitchFamily="18" charset="0"/>
                <a:cs typeface="Times New Roman" pitchFamily="18" charset="0"/>
              </a:rPr>
              <a:t>argillic</a:t>
            </a:r>
            <a:r>
              <a:rPr lang="en-US" sz="3400" dirty="0" smtClean="0">
                <a:latin typeface="Times New Roman" pitchFamily="18" charset="0"/>
                <a:cs typeface="Times New Roman" pitchFamily="18" charset="0"/>
              </a:rPr>
              <a:t> horizon and high base saturation or high pH;</a:t>
            </a:r>
          </a:p>
          <a:p>
            <a:pPr lvl="0">
              <a:lnSpc>
                <a:spcPct val="150000"/>
              </a:lnSpc>
              <a:buNone/>
            </a:pPr>
            <a:r>
              <a:rPr lang="en-US" sz="34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sym typeface="Wingdings" pitchFamily="2" charset="2"/>
              </a:rPr>
              <a:t> base saturation &gt;35%, soil with high native fertility  represent one of the most important soil order for food and fiber production. </a:t>
            </a:r>
            <a:endParaRPr lang="en-US" sz="3400" dirty="0" smtClean="0">
              <a:latin typeface="Times New Roman" pitchFamily="18" charset="0"/>
              <a:cs typeface="Times New Roman" pitchFamily="18" charset="0"/>
            </a:endParaRPr>
          </a:p>
          <a:p>
            <a:pPr lvl="0">
              <a:lnSpc>
                <a:spcPct val="150000"/>
              </a:lnSpc>
              <a:buNone/>
            </a:pPr>
            <a:r>
              <a:rPr lang="en-US" sz="3400" dirty="0" smtClean="0">
                <a:latin typeface="Times New Roman" pitchFamily="18" charset="0"/>
                <a:cs typeface="Times New Roman" pitchFamily="18" charset="0"/>
              </a:rPr>
              <a:t>11</a:t>
            </a:r>
            <a:r>
              <a:rPr lang="en-US" sz="3400" b="1" dirty="0" smtClean="0">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Inceptisols</a:t>
            </a:r>
            <a:r>
              <a:rPr lang="en-US" sz="3400" b="1" dirty="0" smtClean="0">
                <a:solidFill>
                  <a:srgbClr val="FF0000"/>
                </a:solidFill>
                <a:latin typeface="Times New Roman" pitchFamily="18" charset="0"/>
                <a:cs typeface="Times New Roman" pitchFamily="18" charset="0"/>
              </a:rPr>
              <a:t> </a:t>
            </a:r>
            <a:r>
              <a:rPr lang="en-US" sz="3400" dirty="0" smtClean="0">
                <a:latin typeface="Times New Roman" pitchFamily="18" charset="0"/>
                <a:cs typeface="Times New Roman" pitchFamily="18" charset="0"/>
              </a:rPr>
              <a:t>– embryonic soils with few diagnostic features </a:t>
            </a:r>
            <a:r>
              <a:rPr lang="en-US" sz="3400" dirty="0" smtClean="0">
                <a:latin typeface="Times New Roman" pitchFamily="18" charset="0"/>
                <a:cs typeface="Times New Roman" pitchFamily="18" charset="0"/>
                <a:sym typeface="Wingdings" pitchFamily="2" charset="2"/>
              </a:rPr>
              <a:t> young B-horizon. Older than </a:t>
            </a:r>
            <a:r>
              <a:rPr lang="en-US" sz="3400" dirty="0" err="1" smtClean="0">
                <a:latin typeface="Times New Roman" pitchFamily="18" charset="0"/>
                <a:cs typeface="Times New Roman" pitchFamily="18" charset="0"/>
                <a:sym typeface="Wingdings" pitchFamily="2" charset="2"/>
              </a:rPr>
              <a:t>entisols</a:t>
            </a:r>
            <a:r>
              <a:rPr lang="en-US" sz="3400" dirty="0" smtClean="0">
                <a:latin typeface="Times New Roman" pitchFamily="18" charset="0"/>
                <a:cs typeface="Times New Roman" pitchFamily="18" charset="0"/>
                <a:sym typeface="Wingdings" pitchFamily="2" charset="2"/>
              </a:rPr>
              <a:t>. 9% of the land area of the world</a:t>
            </a:r>
            <a:endParaRPr lang="en-US" sz="3400" strike="dblStrike" dirty="0" smtClean="0">
              <a:latin typeface="Times New Roman" pitchFamily="18" charset="0"/>
              <a:cs typeface="Times New Roman" pitchFamily="18" charset="0"/>
            </a:endParaRPr>
          </a:p>
          <a:p>
            <a:pPr lvl="0">
              <a:lnSpc>
                <a:spcPct val="150000"/>
              </a:lnSpc>
              <a:buNone/>
            </a:pPr>
            <a:r>
              <a:rPr lang="en-US" sz="3400" dirty="0" smtClean="0">
                <a:latin typeface="Times New Roman" pitchFamily="18" charset="0"/>
                <a:cs typeface="Times New Roman" pitchFamily="18" charset="0"/>
              </a:rPr>
              <a:t>12</a:t>
            </a:r>
            <a:r>
              <a:rPr lang="en-US" sz="3400" dirty="0" smtClean="0">
                <a:solidFill>
                  <a:srgbClr val="FF0000"/>
                </a:solidFill>
                <a:latin typeface="Times New Roman" pitchFamily="18" charset="0"/>
                <a:cs typeface="Times New Roman" pitchFamily="18" charset="0"/>
              </a:rPr>
              <a:t>. </a:t>
            </a:r>
            <a:r>
              <a:rPr lang="en-US" sz="3400" b="1" dirty="0" err="1" smtClean="0">
                <a:solidFill>
                  <a:srgbClr val="FF0000"/>
                </a:solidFill>
                <a:latin typeface="Times New Roman" pitchFamily="18" charset="0"/>
                <a:cs typeface="Times New Roman" pitchFamily="18" charset="0"/>
              </a:rPr>
              <a:t>Entisols</a:t>
            </a:r>
            <a:r>
              <a:rPr lang="en-US" sz="3400" dirty="0" smtClean="0">
                <a:solidFill>
                  <a:srgbClr val="FF0000"/>
                </a:solidFill>
                <a:latin typeface="Times New Roman" pitchFamily="18" charset="0"/>
                <a:cs typeface="Times New Roman" pitchFamily="18" charset="0"/>
              </a:rPr>
              <a:t> </a:t>
            </a:r>
            <a:r>
              <a:rPr lang="en-US" sz="3400" dirty="0" smtClean="0">
                <a:latin typeface="Times New Roman" pitchFamily="18" charset="0"/>
                <a:cs typeface="Times New Roman" pitchFamily="18" charset="0"/>
              </a:rPr>
              <a:t>– do not show any profile development other than an ‘A’ horizon </a:t>
            </a:r>
            <a:r>
              <a:rPr lang="en-US" sz="3400" dirty="0" smtClean="0">
                <a:latin typeface="Times New Roman" pitchFamily="18" charset="0"/>
                <a:cs typeface="Times New Roman" pitchFamily="18" charset="0"/>
                <a:sym typeface="Wingdings" pitchFamily="2" charset="2"/>
              </a:rPr>
              <a:t> </a:t>
            </a:r>
            <a:r>
              <a:rPr lang="en-US" sz="3400" dirty="0" smtClean="0">
                <a:latin typeface="Times New Roman" pitchFamily="18" charset="0"/>
                <a:cs typeface="Times New Roman" pitchFamily="18" charset="0"/>
              </a:rPr>
              <a:t>have no diagnostic horizon except for an </a:t>
            </a:r>
            <a:r>
              <a:rPr lang="en-US" sz="3400" dirty="0" err="1" smtClean="0">
                <a:latin typeface="Times New Roman" pitchFamily="18" charset="0"/>
                <a:cs typeface="Times New Roman" pitchFamily="18" charset="0"/>
              </a:rPr>
              <a:t>ochric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epipedon</a:t>
            </a:r>
            <a:r>
              <a:rPr lang="en-US" sz="3400" dirty="0" smtClean="0">
                <a:latin typeface="Times New Roman" pitchFamily="18" charset="0"/>
                <a:cs typeface="Times New Roman" pitchFamily="18" charset="0"/>
              </a:rPr>
              <a:t> (thin light colored) and formed in recent materials.</a:t>
            </a:r>
          </a:p>
          <a:p>
            <a:pPr lvl="0">
              <a:lnSpc>
                <a:spcPct val="150000"/>
              </a:lnSpc>
              <a:buNone/>
            </a:pPr>
            <a:r>
              <a:rPr lang="en-US" sz="3400" dirty="0" smtClean="0">
                <a:latin typeface="Times New Roman" pitchFamily="18" charset="0"/>
                <a:cs typeface="Times New Roman" pitchFamily="18" charset="0"/>
                <a:sym typeface="Wingdings" pitchFamily="2" charset="2"/>
              </a:rPr>
              <a:t> Lack of B-horizon development indicates that these soils are developmentally young soils or soils forming on resistant parent materials. </a:t>
            </a:r>
            <a:endParaRPr lang="en-US" sz="3400" dirty="0" smtClean="0">
              <a:latin typeface="Times New Roman" pitchFamily="18" charset="0"/>
              <a:cs typeface="Times New Roman" pitchFamily="18" charset="0"/>
            </a:endParaRPr>
          </a:p>
          <a:p>
            <a:pPr lvl="0">
              <a:lnSpc>
                <a:spcPct val="150000"/>
              </a:lnSpc>
              <a:buNone/>
            </a:pPr>
            <a:r>
              <a:rPr lang="en-US" sz="3400" dirty="0" smtClean="0">
                <a:latin typeface="Times New Roman" pitchFamily="18" charset="0"/>
                <a:cs typeface="Times New Roman" pitchFamily="18" charset="0"/>
                <a:sym typeface="Wingdings" pitchFamily="2" charset="2"/>
              </a:rPr>
              <a:t>S</a:t>
            </a:r>
            <a:r>
              <a:rPr lang="en-US" sz="3400" dirty="0" smtClean="0">
                <a:latin typeface="Times New Roman" pitchFamily="18" charset="0"/>
                <a:cs typeface="Times New Roman" pitchFamily="18" charset="0"/>
              </a:rPr>
              <a:t>econd most abundant soil </a:t>
            </a:r>
            <a:r>
              <a:rPr lang="en-US" sz="3400" dirty="0" smtClean="0">
                <a:latin typeface="Times New Roman" pitchFamily="18" charset="0"/>
                <a:cs typeface="Times New Roman" pitchFamily="18" charset="0"/>
                <a:sym typeface="Wingdings" pitchFamily="2" charset="2"/>
              </a:rPr>
              <a:t> 16%of global ice free land area</a:t>
            </a:r>
            <a:endParaRPr lang="en-US" sz="3400" dirty="0" smtClean="0">
              <a:latin typeface="Times New Roman" pitchFamily="18" charset="0"/>
              <a:cs typeface="Times New Roman" pitchFamily="18" charset="0"/>
            </a:endParaRPr>
          </a:p>
          <a:p>
            <a:pPr>
              <a:lnSpc>
                <a:spcPct val="150000"/>
              </a:lnSpc>
            </a:pPr>
            <a:endParaRPr lang="en-US" dirty="0"/>
          </a:p>
        </p:txBody>
      </p:sp>
      <p:sp>
        <p:nvSpPr>
          <p:cNvPr id="4" name="Slide Number Placeholder 3"/>
          <p:cNvSpPr>
            <a:spLocks noGrp="1"/>
          </p:cNvSpPr>
          <p:nvPr>
            <p:ph type="sldNum" sz="quarter" idx="12"/>
          </p:nvPr>
        </p:nvSpPr>
        <p:spPr/>
        <p:txBody>
          <a:bodyPr/>
          <a:lstStyle/>
          <a:p>
            <a:fld id="{55911B5B-B48E-4826-8C17-6338C7A2840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553200"/>
          </a:xfrm>
        </p:spPr>
        <p:txBody>
          <a:bodyPr>
            <a:normAutofit fontScale="92500" lnSpcReduction="20000"/>
          </a:bodyPr>
          <a:lstStyle/>
          <a:p>
            <a:pPr>
              <a:lnSpc>
                <a:spcPct val="150000"/>
              </a:lnSpc>
              <a:buFont typeface="Courier New" pitchFamily="49" charset="0"/>
              <a:buChar char="o"/>
            </a:pPr>
            <a:r>
              <a:rPr lang="en-US" sz="2400" b="1" dirty="0" smtClean="0"/>
              <a:t>Why we study soil?</a:t>
            </a:r>
          </a:p>
          <a:p>
            <a:pPr>
              <a:lnSpc>
                <a:spcPct val="150000"/>
              </a:lnSpc>
              <a:buFont typeface="Courier New" pitchFamily="49" charset="0"/>
              <a:buChar char="o"/>
            </a:pPr>
            <a:r>
              <a:rPr lang="en-US" sz="2400" dirty="0" smtClean="0"/>
              <a:t>Soil affect our daily life in many ways from where and how homes are built to where crops grow best in our land</a:t>
            </a:r>
          </a:p>
          <a:p>
            <a:pPr>
              <a:lnSpc>
                <a:spcPct val="150000"/>
              </a:lnSpc>
            </a:pPr>
            <a:r>
              <a:rPr lang="en-US" sz="2400" dirty="0"/>
              <a:t>Important functions of soil include:</a:t>
            </a:r>
          </a:p>
          <a:p>
            <a:pPr lvl="0">
              <a:lnSpc>
                <a:spcPct val="150000"/>
              </a:lnSpc>
              <a:buFont typeface="Wingdings" pitchFamily="2" charset="2"/>
              <a:buChar char="Ø"/>
            </a:pPr>
            <a:r>
              <a:rPr lang="en-US" sz="2400" dirty="0" smtClean="0"/>
              <a:t>It is a medium for plants growth </a:t>
            </a:r>
          </a:p>
          <a:p>
            <a:pPr lvl="1">
              <a:lnSpc>
                <a:spcPct val="150000"/>
              </a:lnSpc>
              <a:buFont typeface="Wingdings" pitchFamily="2" charset="2"/>
              <a:buChar char="§"/>
            </a:pPr>
            <a:r>
              <a:rPr lang="en-US" sz="2000" dirty="0" smtClean="0"/>
              <a:t>Anchorage (provide physical support)</a:t>
            </a:r>
          </a:p>
          <a:p>
            <a:pPr lvl="1">
              <a:lnSpc>
                <a:spcPct val="150000"/>
              </a:lnSpc>
              <a:buFont typeface="Wingdings" pitchFamily="2" charset="2"/>
              <a:buChar char="§"/>
            </a:pPr>
            <a:r>
              <a:rPr lang="en-US" sz="2000" dirty="0" smtClean="0"/>
              <a:t>Nutrient house</a:t>
            </a:r>
          </a:p>
          <a:p>
            <a:pPr lvl="1">
              <a:lnSpc>
                <a:spcPct val="150000"/>
              </a:lnSpc>
              <a:buFont typeface="Wingdings" pitchFamily="2" charset="2"/>
              <a:buChar char="§"/>
            </a:pPr>
            <a:r>
              <a:rPr lang="en-US" sz="2000" dirty="0" smtClean="0"/>
              <a:t>Water and air</a:t>
            </a:r>
          </a:p>
          <a:p>
            <a:pPr lvl="1">
              <a:lnSpc>
                <a:spcPct val="150000"/>
              </a:lnSpc>
              <a:buFont typeface="Wingdings" pitchFamily="2" charset="2"/>
              <a:buChar char="§"/>
            </a:pPr>
            <a:r>
              <a:rPr lang="en-US" sz="2000" dirty="0" smtClean="0"/>
              <a:t>Temperature moderation</a:t>
            </a:r>
          </a:p>
          <a:p>
            <a:pPr lvl="1">
              <a:lnSpc>
                <a:spcPct val="150000"/>
              </a:lnSpc>
              <a:buFont typeface="Wingdings"/>
              <a:buChar char="à"/>
            </a:pPr>
            <a:r>
              <a:rPr lang="en-US" sz="2000" dirty="0" smtClean="0">
                <a:sym typeface="Wingdings" pitchFamily="2" charset="2"/>
              </a:rPr>
              <a:t>It is an integral part of an ecosystem  it is an interface of air, mineral, life and water  most complex and productive on earth.</a:t>
            </a:r>
          </a:p>
          <a:p>
            <a:pPr lvl="1">
              <a:lnSpc>
                <a:spcPct val="150000"/>
              </a:lnSpc>
              <a:buNone/>
            </a:pPr>
            <a:r>
              <a:rPr lang="en-US" sz="2000" dirty="0" err="1" smtClean="0"/>
              <a:t>Pedosphere</a:t>
            </a:r>
            <a:r>
              <a:rPr lang="en-US" sz="2000" dirty="0" smtClean="0"/>
              <a:t> is the envelop of the earth where soils occur and where soil forming factors are active. </a:t>
            </a:r>
            <a:r>
              <a:rPr lang="en-US" sz="2000" dirty="0" err="1" smtClean="0"/>
              <a:t>Pedosphere</a:t>
            </a:r>
            <a:r>
              <a:rPr lang="en-US" sz="2000" dirty="0" smtClean="0"/>
              <a:t> develops when there is a dynamic interaction between the atmosphere, the hydrosphere, the biosphere and the lithosphere.</a:t>
            </a:r>
          </a:p>
          <a:p>
            <a:pPr lvl="1">
              <a:lnSpc>
                <a:spcPct val="150000"/>
              </a:lnSpc>
              <a:buFont typeface="Wingdings"/>
              <a:buChar char="à"/>
            </a:pPr>
            <a:endParaRPr lang="en-US" sz="2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228600" y="0"/>
            <a:ext cx="8915400" cy="6629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55911B5B-B48E-4826-8C17-6338C7A2840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srcRect/>
          <a:stretch>
            <a:fillRect/>
          </a:stretch>
        </p:blipFill>
        <p:spPr bwMode="auto">
          <a:xfrm>
            <a:off x="-152400" y="0"/>
            <a:ext cx="9296400" cy="6858000"/>
          </a:xfrm>
          <a:prstGeom prst="rect">
            <a:avLst/>
          </a:prstGeom>
          <a:solidFill>
            <a:schemeClr val="accent4">
              <a:lumMod val="40000"/>
              <a:lumOff val="60000"/>
            </a:schemeClr>
          </a:solidFill>
          <a:ln w="9525">
            <a:noFill/>
            <a:miter lim="800000"/>
            <a:headEnd/>
            <a:tailEnd/>
          </a:ln>
        </p:spPr>
      </p:pic>
      <p:sp>
        <p:nvSpPr>
          <p:cNvPr id="3" name="Slide Number Placeholder 2"/>
          <p:cNvSpPr>
            <a:spLocks noGrp="1"/>
          </p:cNvSpPr>
          <p:nvPr>
            <p:ph type="sldNum" sz="quarter" idx="12"/>
          </p:nvPr>
        </p:nvSpPr>
        <p:spPr/>
        <p:txBody>
          <a:bodyPr/>
          <a:lstStyle/>
          <a:p>
            <a:fld id="{55911B5B-B48E-4826-8C17-6338C7A2840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685799"/>
          </a:xfrm>
        </p:spPr>
        <p:txBody>
          <a:bodyPr>
            <a:normAutofit/>
          </a:bodyPr>
          <a:lstStyle/>
          <a:p>
            <a:r>
              <a:rPr lang="en-US" sz="3200" b="1" dirty="0">
                <a:solidFill>
                  <a:srgbClr val="7030A0"/>
                </a:solidFill>
              </a:rPr>
              <a:t>4. Physical properties of </a:t>
            </a:r>
            <a:r>
              <a:rPr lang="en-US" sz="3200" b="1" dirty="0" smtClean="0">
                <a:solidFill>
                  <a:srgbClr val="7030A0"/>
                </a:solidFill>
              </a:rPr>
              <a:t>soil</a:t>
            </a:r>
            <a:endParaRPr lang="en-US" sz="3200" b="1" dirty="0">
              <a:solidFill>
                <a:srgbClr val="7030A0"/>
              </a:solidFill>
            </a:endParaRPr>
          </a:p>
        </p:txBody>
      </p:sp>
      <p:sp>
        <p:nvSpPr>
          <p:cNvPr id="3" name="Subtitle 2"/>
          <p:cNvSpPr>
            <a:spLocks noGrp="1"/>
          </p:cNvSpPr>
          <p:nvPr>
            <p:ph type="subTitle" idx="1"/>
          </p:nvPr>
        </p:nvSpPr>
        <p:spPr>
          <a:xfrm>
            <a:off x="0" y="609600"/>
            <a:ext cx="9144000" cy="6248400"/>
          </a:xfrm>
        </p:spPr>
        <p:txBody>
          <a:bodyPr>
            <a:normAutofit fontScale="40000" lnSpcReduction="20000"/>
          </a:bodyPr>
          <a:lstStyle/>
          <a:p>
            <a:pPr lvl="0" algn="just">
              <a:lnSpc>
                <a:spcPct val="150000"/>
              </a:lnSpc>
            </a:pPr>
            <a:r>
              <a:rPr lang="en-US" sz="5500" b="1" dirty="0" smtClean="0">
                <a:solidFill>
                  <a:srgbClr val="FF0000"/>
                </a:solidFill>
                <a:latin typeface="Times New Roman" pitchFamily="18" charset="0"/>
                <a:cs typeface="Times New Roman" pitchFamily="18" charset="0"/>
              </a:rPr>
              <a:t>4.1. Introduction</a:t>
            </a:r>
          </a:p>
          <a:p>
            <a:pPr algn="just"/>
            <a:r>
              <a:rPr lang="en-US" sz="5500" dirty="0" smtClean="0">
                <a:latin typeface="Times New Roman" pitchFamily="18" charset="0"/>
                <a:cs typeface="Times New Roman" pitchFamily="18" charset="0"/>
              </a:rPr>
              <a:t>Soil Physics is a branch of soil science that deals with physical properties of soil as well as measurement, prediction and control of physical processes taking place in and through the soil.</a:t>
            </a:r>
          </a:p>
          <a:p>
            <a:pPr algn="just"/>
            <a:r>
              <a:rPr lang="en-US" sz="5500" dirty="0" smtClean="0">
                <a:latin typeface="Times New Roman" pitchFamily="18" charset="0"/>
                <a:cs typeface="Times New Roman" pitchFamily="18" charset="0"/>
              </a:rPr>
              <a:t>Soil physical properties include soil texture, soil structure, soil </a:t>
            </a:r>
            <a:r>
              <a:rPr lang="en-US" sz="5500" dirty="0" err="1" smtClean="0">
                <a:latin typeface="Times New Roman" pitchFamily="18" charset="0"/>
                <a:cs typeface="Times New Roman" pitchFamily="18" charset="0"/>
              </a:rPr>
              <a:t>colour</a:t>
            </a:r>
            <a:r>
              <a:rPr lang="en-US" sz="5500" dirty="0" smtClean="0">
                <a:latin typeface="Times New Roman" pitchFamily="18" charset="0"/>
                <a:cs typeface="Times New Roman" pitchFamily="18" charset="0"/>
              </a:rPr>
              <a:t>, consistency, density thermal regime, soil water, porosity, infiltration, hydraulic conductivity etc. </a:t>
            </a:r>
          </a:p>
          <a:p>
            <a:pPr algn="just"/>
            <a:endParaRPr lang="en-US" sz="5500" dirty="0" smtClean="0">
              <a:latin typeface="Times New Roman" pitchFamily="18" charset="0"/>
              <a:cs typeface="Times New Roman" pitchFamily="18" charset="0"/>
            </a:endParaRPr>
          </a:p>
          <a:p>
            <a:pPr algn="just"/>
            <a:r>
              <a:rPr lang="en-US" sz="5500" b="1" dirty="0" smtClean="0">
                <a:solidFill>
                  <a:schemeClr val="tx1"/>
                </a:solidFill>
                <a:latin typeface="Times New Roman" pitchFamily="18" charset="0"/>
                <a:cs typeface="Times New Roman" pitchFamily="18" charset="0"/>
              </a:rPr>
              <a:t>Soil comprises of minerals, soil organic matter (SOM), water &amp; air </a:t>
            </a:r>
          </a:p>
          <a:p>
            <a:pPr lvl="0" algn="just">
              <a:lnSpc>
                <a:spcPct val="120000"/>
              </a:lnSpc>
              <a:buFont typeface="Courier New" pitchFamily="49" charset="0"/>
              <a:buChar char="o"/>
            </a:pPr>
            <a:r>
              <a:rPr lang="en-US" sz="5500" b="1" dirty="0" smtClean="0">
                <a:solidFill>
                  <a:schemeClr val="tx1"/>
                </a:solidFill>
                <a:latin typeface="Times New Roman" pitchFamily="18" charset="0"/>
                <a:cs typeface="Times New Roman" pitchFamily="18" charset="0"/>
              </a:rPr>
              <a:t>Composition &amp; proportion of these greatly influence soil physical properties (texture, structure, and porosity,  fraction of pore).</a:t>
            </a:r>
          </a:p>
          <a:p>
            <a:pPr lvl="0" algn="just">
              <a:lnSpc>
                <a:spcPct val="120000"/>
              </a:lnSpc>
              <a:buFont typeface="Courier New" pitchFamily="49" charset="0"/>
              <a:buChar char="o"/>
            </a:pPr>
            <a:r>
              <a:rPr lang="en-US" sz="5500" b="1" dirty="0" smtClean="0">
                <a:solidFill>
                  <a:srgbClr val="FF0000"/>
                </a:solidFill>
                <a:latin typeface="Times New Roman" pitchFamily="18" charset="0"/>
                <a:cs typeface="Times New Roman" pitchFamily="18" charset="0"/>
              </a:rPr>
              <a:t>The four components of soil</a:t>
            </a:r>
            <a:r>
              <a:rPr lang="en-US" sz="5500" b="1" dirty="0" smtClean="0">
                <a:solidFill>
                  <a:schemeClr val="tx1"/>
                </a:solidFill>
                <a:latin typeface="Times New Roman" pitchFamily="18" charset="0"/>
                <a:cs typeface="Times New Roman" pitchFamily="18" charset="0"/>
              </a:rPr>
              <a:t>:</a:t>
            </a:r>
          </a:p>
          <a:p>
            <a:pPr lvl="0" algn="just">
              <a:lnSpc>
                <a:spcPct val="120000"/>
              </a:lnSpc>
              <a:buFont typeface="Wingdings" pitchFamily="2" charset="2"/>
              <a:buChar char="v"/>
            </a:pPr>
            <a:r>
              <a:rPr lang="en-US" sz="5500" b="1" dirty="0" smtClean="0">
                <a:solidFill>
                  <a:srgbClr val="FF0000"/>
                </a:solidFill>
                <a:latin typeface="Times New Roman" pitchFamily="18" charset="0"/>
                <a:cs typeface="Times New Roman" pitchFamily="18" charset="0"/>
              </a:rPr>
              <a:t>1) Minerals and 2) SOM </a:t>
            </a:r>
            <a:r>
              <a:rPr lang="en-US" sz="5500" b="1" dirty="0" smtClean="0">
                <a:solidFill>
                  <a:schemeClr val="tx1"/>
                </a:solidFill>
                <a:latin typeface="Times New Roman" pitchFamily="18" charset="0"/>
                <a:cs typeface="Times New Roman" pitchFamily="18" charset="0"/>
              </a:rPr>
              <a:t>– make up solid fraction</a:t>
            </a:r>
          </a:p>
          <a:p>
            <a:pPr lvl="0" algn="just">
              <a:lnSpc>
                <a:spcPct val="120000"/>
              </a:lnSpc>
              <a:buFont typeface="Wingdings" pitchFamily="2" charset="2"/>
              <a:buChar char="v"/>
            </a:pPr>
            <a:r>
              <a:rPr lang="en-US" sz="5500" b="1" dirty="0" smtClean="0">
                <a:solidFill>
                  <a:srgbClr val="FF0000"/>
                </a:solidFill>
                <a:latin typeface="Times New Roman" pitchFamily="18" charset="0"/>
                <a:cs typeface="Times New Roman" pitchFamily="18" charset="0"/>
              </a:rPr>
              <a:t>3) Air and 4) Water</a:t>
            </a:r>
            <a:r>
              <a:rPr lang="en-US" sz="5500" dirty="0" smtClean="0">
                <a:solidFill>
                  <a:schemeClr val="tx1"/>
                </a:solidFill>
                <a:latin typeface="Times New Roman" pitchFamily="18" charset="0"/>
                <a:cs typeface="Times New Roman" pitchFamily="18" charset="0"/>
              </a:rPr>
              <a:t> - </a:t>
            </a:r>
            <a:r>
              <a:rPr lang="en-US" sz="5500" b="1" dirty="0" smtClean="0">
                <a:solidFill>
                  <a:schemeClr val="tx1"/>
                </a:solidFill>
                <a:latin typeface="Times New Roman" pitchFamily="18" charset="0"/>
                <a:cs typeface="Times New Roman" pitchFamily="18" charset="0"/>
              </a:rPr>
              <a:t>comprise the pore space fraction</a:t>
            </a:r>
            <a:r>
              <a:rPr lang="en-US" sz="5500" b="1" dirty="0" smtClean="0">
                <a:solidFill>
                  <a:srgbClr val="FF0000"/>
                </a:solidFill>
                <a:latin typeface="Times New Roman" pitchFamily="18" charset="0"/>
                <a:cs typeface="Times New Roman" pitchFamily="18" charset="0"/>
              </a:rPr>
              <a:t>. </a:t>
            </a:r>
          </a:p>
          <a:p>
            <a:pPr lvl="0" algn="just">
              <a:lnSpc>
                <a:spcPct val="120000"/>
              </a:lnSpc>
              <a:buFont typeface="Wingdings" pitchFamily="2" charset="2"/>
              <a:buChar char="Ø"/>
            </a:pPr>
            <a:r>
              <a:rPr lang="en-US" sz="5500" b="1" dirty="0" smtClean="0">
                <a:solidFill>
                  <a:schemeClr val="tx1"/>
                </a:solidFill>
                <a:latin typeface="Times New Roman" pitchFamily="18" charset="0"/>
                <a:cs typeface="Times New Roman" pitchFamily="18" charset="0"/>
              </a:rPr>
              <a:t>A typical agricultural soil is usually around 50% solid particles and 50% pores.</a:t>
            </a:r>
          </a:p>
          <a:p>
            <a:endParaRPr lang="en-US" sz="2800" b="1" dirty="0" smtClean="0">
              <a:solidFill>
                <a:schemeClr val="tx1"/>
              </a:solidFill>
            </a:endParaRPr>
          </a:p>
          <a:p>
            <a:pPr algn="just"/>
            <a:endParaRPr lang="en-US" sz="28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
            <a:ext cx="9144000" cy="5638800"/>
          </a:xfrm>
        </p:spPr>
        <p:txBody>
          <a:bodyPr/>
          <a:lstStyle/>
          <a:p>
            <a:endParaRPr lang="en-US" dirty="0"/>
          </a:p>
        </p:txBody>
      </p:sp>
      <p:sp>
        <p:nvSpPr>
          <p:cNvPr id="4" name="Subtitle 3"/>
          <p:cNvSpPr>
            <a:spLocks noGrp="1"/>
          </p:cNvSpPr>
          <p:nvPr>
            <p:ph type="subTitle" idx="1"/>
          </p:nvPr>
        </p:nvSpPr>
        <p:spPr>
          <a:xfrm>
            <a:off x="152400" y="5715000"/>
            <a:ext cx="8991600" cy="1143000"/>
          </a:xfrm>
        </p:spPr>
        <p:txBody>
          <a:bodyPr>
            <a:normAutofit fontScale="70000" lnSpcReduction="20000"/>
          </a:bodyPr>
          <a:lstStyle/>
          <a:p>
            <a:pPr algn="just"/>
            <a:r>
              <a:rPr lang="en-US" dirty="0" smtClean="0">
                <a:solidFill>
                  <a:schemeClr val="tx1"/>
                </a:solidFill>
              </a:rPr>
              <a:t> </a:t>
            </a:r>
            <a:r>
              <a:rPr lang="en-US" b="1" dirty="0" smtClean="0">
                <a:solidFill>
                  <a:schemeClr val="tx1"/>
                </a:solidFill>
              </a:rPr>
              <a:t>Fig The four components of soil. Minerals and SOM make up the solid fraction, whereas air and water comprise the pore space fraction. A typical agricultural soil is usually around 50% solid particles and 50% pores. </a:t>
            </a:r>
            <a:endParaRPr lang="en-US" b="1" dirty="0">
              <a:solidFill>
                <a:schemeClr val="tx1"/>
              </a:solidFill>
            </a:endParaRPr>
          </a:p>
        </p:txBody>
      </p:sp>
      <p:pic>
        <p:nvPicPr>
          <p:cNvPr id="6" name="Picture 5"/>
          <p:cNvPicPr/>
          <p:nvPr/>
        </p:nvPicPr>
        <p:blipFill>
          <a:blip r:embed="rId2" cstate="print"/>
          <a:srcRect/>
          <a:stretch>
            <a:fillRect/>
          </a:stretch>
        </p:blipFill>
        <p:spPr bwMode="auto">
          <a:xfrm>
            <a:off x="609600" y="0"/>
            <a:ext cx="7467600" cy="563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lvl="0" algn="just">
              <a:lnSpc>
                <a:spcPct val="150000"/>
              </a:lnSpc>
              <a:buFont typeface="Courier New" pitchFamily="49" charset="0"/>
              <a:buChar char="o"/>
            </a:pPr>
            <a:endParaRPr lang="en-US" sz="2400" b="1" dirty="0" smtClean="0">
              <a:solidFill>
                <a:schemeClr val="tx1"/>
              </a:solidFill>
              <a:latin typeface="Times New Roman" pitchFamily="18" charset="0"/>
              <a:cs typeface="Times New Roman" pitchFamily="18" charset="0"/>
            </a:endParaRPr>
          </a:p>
          <a:p>
            <a:pPr lvl="0" algn="just">
              <a:lnSpc>
                <a:spcPct val="200000"/>
              </a:lnSpc>
              <a:buFont typeface="Courier New" pitchFamily="49" charset="0"/>
              <a:buChar char="o"/>
            </a:pPr>
            <a:r>
              <a:rPr lang="en-US" sz="2400" b="1" dirty="0" smtClean="0">
                <a:latin typeface="Times New Roman" pitchFamily="18" charset="0"/>
                <a:cs typeface="Times New Roman" pitchFamily="18" charset="0"/>
              </a:rPr>
              <a:t>Depending on their OM content soils are two major types:</a:t>
            </a:r>
          </a:p>
          <a:p>
            <a:pPr algn="just">
              <a:lnSpc>
                <a:spcPct val="200000"/>
              </a:lnSpc>
              <a:buFont typeface="Wingdings" pitchFamily="2" charset="2"/>
              <a:buChar char="Ø"/>
            </a:pPr>
            <a:r>
              <a:rPr lang="en-US" sz="2400" b="1" dirty="0" smtClean="0">
                <a:latin typeface="Times New Roman" pitchFamily="18" charset="0"/>
                <a:cs typeface="Times New Roman" pitchFamily="18" charset="0"/>
              </a:rPr>
              <a:t>Mineral Soils : Soils with &lt; 20% organic matter</a:t>
            </a:r>
          </a:p>
          <a:p>
            <a:pPr algn="just">
              <a:lnSpc>
                <a:spcPct val="200000"/>
              </a:lnSpc>
              <a:buFont typeface="Wingdings" pitchFamily="2" charset="2"/>
              <a:buChar char="Ø"/>
            </a:pPr>
            <a:r>
              <a:rPr lang="en-US" sz="2400" b="1" dirty="0" smtClean="0">
                <a:latin typeface="Times New Roman" pitchFamily="18" charset="0"/>
                <a:cs typeface="Times New Roman" pitchFamily="18" charset="0"/>
              </a:rPr>
              <a:t>those that have more organic material are organic soils. </a:t>
            </a:r>
          </a:p>
          <a:p>
            <a:pPr algn="just">
              <a:lnSpc>
                <a:spcPct val="200000"/>
              </a:lnSpc>
              <a:buFont typeface="Courier New" pitchFamily="49" charset="0"/>
              <a:buChar char="o"/>
            </a:pPr>
            <a:r>
              <a:rPr lang="en-US" sz="2400" b="1" dirty="0" smtClean="0">
                <a:latin typeface="Times New Roman" pitchFamily="18" charset="0"/>
                <a:cs typeface="Times New Roman" pitchFamily="18" charset="0"/>
              </a:rPr>
              <a:t>Mineral soils are more extensive than organic soils on the earth</a:t>
            </a:r>
          </a:p>
          <a:p>
            <a:pPr algn="just">
              <a:lnSpc>
                <a:spcPct val="200000"/>
              </a:lnSpc>
              <a:buFont typeface="Courier New" pitchFamily="49" charset="0"/>
              <a:buChar char="o"/>
            </a:pPr>
            <a:r>
              <a:rPr lang="en-US" sz="2400" b="1" dirty="0" smtClean="0">
                <a:latin typeface="Times New Roman" pitchFamily="18" charset="0"/>
                <a:cs typeface="Times New Roman" pitchFamily="18" charset="0"/>
              </a:rPr>
              <a:t>Organic Soils:  occur when high amounts of OM accumulate in poorly drained areas.</a:t>
            </a:r>
          </a:p>
          <a:p>
            <a:pPr>
              <a:lnSpc>
                <a:spcPct val="150000"/>
              </a:lnSpc>
            </a:pPr>
            <a:endParaRPr lang="en-US" sz="2800" b="1" dirty="0" smtClean="0">
              <a:solidFill>
                <a:schemeClr val="tx1"/>
              </a:solidFill>
            </a:endParaRPr>
          </a:p>
          <a:p>
            <a:pPr algn="just"/>
            <a:endParaRPr 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a:bodyPr>
          <a:lstStyle/>
          <a:p>
            <a:pPr algn="just">
              <a:lnSpc>
                <a:spcPct val="150000"/>
              </a:lnSpc>
              <a:buFont typeface="Courier New" pitchFamily="49" charset="0"/>
              <a:buChar char="o"/>
            </a:pPr>
            <a:r>
              <a:rPr lang="en-US" b="1" dirty="0" smtClean="0"/>
              <a:t>The most important characteristics of organic soils are:</a:t>
            </a:r>
          </a:p>
          <a:p>
            <a:pPr marL="855663" indent="-222250" algn="just">
              <a:lnSpc>
                <a:spcPct val="150000"/>
              </a:lnSpc>
              <a:buFont typeface="Arial" pitchFamily="34" charset="0"/>
              <a:buChar char="•"/>
            </a:pPr>
            <a:r>
              <a:rPr lang="en-US" b="1" dirty="0" smtClean="0"/>
              <a:t> Dark brown to intense black color;</a:t>
            </a:r>
          </a:p>
          <a:p>
            <a:pPr marL="855663" indent="-222250" algn="just">
              <a:lnSpc>
                <a:spcPct val="150000"/>
              </a:lnSpc>
              <a:buFont typeface="Arial" pitchFamily="34" charset="0"/>
              <a:buChar char="•"/>
            </a:pPr>
            <a:r>
              <a:rPr lang="en-US" b="1" dirty="0" smtClean="0"/>
              <a:t> High content of at least partly un-decomposed OM</a:t>
            </a:r>
          </a:p>
          <a:p>
            <a:pPr marL="855663" indent="-222250" algn="just">
              <a:lnSpc>
                <a:spcPct val="150000"/>
              </a:lnSpc>
              <a:buFont typeface="Arial" pitchFamily="34" charset="0"/>
              <a:buChar char="•"/>
            </a:pPr>
            <a:r>
              <a:rPr lang="en-US" b="1" dirty="0" smtClean="0"/>
              <a:t>  Low bulk density, of the order of 0.20-0.30 g/cm3;</a:t>
            </a:r>
          </a:p>
          <a:p>
            <a:pPr marL="855663" indent="-222250" algn="just">
              <a:lnSpc>
                <a:spcPct val="150000"/>
              </a:lnSpc>
              <a:buFont typeface="Arial" pitchFamily="34" charset="0"/>
              <a:buChar char="•"/>
            </a:pPr>
            <a:r>
              <a:rPr lang="en-US" b="1" dirty="0" smtClean="0"/>
              <a:t> High water holding capacity, </a:t>
            </a:r>
            <a:r>
              <a:rPr lang="en-US" b="1" dirty="0" err="1" smtClean="0"/>
              <a:t>i.E.</a:t>
            </a:r>
            <a:r>
              <a:rPr lang="en-US" b="1" dirty="0" smtClean="0"/>
              <a:t> 2 to 4 times their dry wt</a:t>
            </a:r>
          </a:p>
          <a:p>
            <a:pPr marL="855663" indent="-222250" algn="just">
              <a:lnSpc>
                <a:spcPct val="150000"/>
              </a:lnSpc>
              <a:buFont typeface="Arial" pitchFamily="34" charset="0"/>
              <a:buChar char="•"/>
            </a:pPr>
            <a:r>
              <a:rPr lang="en-US" b="1" dirty="0" smtClean="0"/>
              <a:t> A loose structure and physical condition in general; </a:t>
            </a:r>
          </a:p>
          <a:p>
            <a:pPr algn="just">
              <a:lnSpc>
                <a:spcPct val="150000"/>
              </a:lnSpc>
            </a:pPr>
            <a:endParaRPr lang="en-US" sz="2800" b="1" dirty="0" smtClean="0">
              <a:solidFill>
                <a:schemeClr val="tx1"/>
              </a:solidFill>
            </a:endParaRPr>
          </a:p>
          <a:p>
            <a:pPr algn="just"/>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8305800" cy="6858000"/>
          </a:xfrm>
        </p:spPr>
        <p:txBody>
          <a:bodyPr>
            <a:normAutofit/>
          </a:bodyPr>
          <a:lstStyle/>
          <a:p>
            <a:pPr marL="855663" algn="just">
              <a:lnSpc>
                <a:spcPct val="150000"/>
              </a:lnSpc>
              <a:buFont typeface="Arial" pitchFamily="34" charset="0"/>
              <a:buChar char="•"/>
            </a:pPr>
            <a:r>
              <a:rPr lang="en-US" sz="2800" b="1" dirty="0" smtClean="0"/>
              <a:t>High surface area and corresponding high CE, 2 to 10 times higher than mineral soils, on weight basis relatively low pH characteristics</a:t>
            </a:r>
          </a:p>
          <a:p>
            <a:pPr algn="just">
              <a:lnSpc>
                <a:spcPct val="150000"/>
              </a:lnSpc>
              <a:buFont typeface="Courier New" pitchFamily="49" charset="0"/>
              <a:buChar char="o"/>
            </a:pPr>
            <a:r>
              <a:rPr lang="en-US" sz="2800" b="1" dirty="0" smtClean="0">
                <a:solidFill>
                  <a:schemeClr val="tx1"/>
                </a:solidFill>
              </a:rPr>
              <a:t>All other soils are called mineral soils. </a:t>
            </a:r>
          </a:p>
          <a:p>
            <a:pPr lvl="0" algn="just">
              <a:lnSpc>
                <a:spcPct val="150000"/>
              </a:lnSpc>
              <a:buFont typeface="Arial" pitchFamily="34" charset="0"/>
              <a:buChar char="•"/>
            </a:pPr>
            <a:r>
              <a:rPr lang="en-US" sz="2800" b="1" dirty="0" smtClean="0">
                <a:solidFill>
                  <a:schemeClr val="tx1"/>
                </a:solidFill>
              </a:rPr>
              <a:t>Composed of a solid phase &amp; pores filled either by water or by air. </a:t>
            </a:r>
          </a:p>
          <a:p>
            <a:pPr lvl="0" algn="just">
              <a:lnSpc>
                <a:spcPct val="150000"/>
              </a:lnSpc>
              <a:buFont typeface="Arial" pitchFamily="34" charset="0"/>
              <a:buChar char="•"/>
            </a:pPr>
            <a:r>
              <a:rPr lang="en-US" sz="2800" b="1" dirty="0" smtClean="0">
                <a:solidFill>
                  <a:schemeClr val="tx1"/>
                </a:solidFill>
              </a:rPr>
              <a:t>Solid phase is dominated by mineral fraction &amp; also a less important organic fraction.</a:t>
            </a:r>
          </a:p>
          <a:p>
            <a:pPr lvl="0" algn="just">
              <a:lnSpc>
                <a:spcPct val="150000"/>
              </a:lnSpc>
              <a:buFont typeface="Wingdings" pitchFamily="2" charset="2"/>
              <a:buChar char="Ø"/>
            </a:pPr>
            <a:r>
              <a:rPr lang="en-US" sz="2800" b="1" dirty="0" smtClean="0">
                <a:solidFill>
                  <a:srgbClr val="FF0000"/>
                </a:solidFill>
              </a:rPr>
              <a:t>High quality soil holds 48% mineral fraction, 2% organic fraction, 25% water and 25% air. </a:t>
            </a:r>
          </a:p>
          <a:p>
            <a:pPr algn="just"/>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3810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0" y="609600"/>
            <a:ext cx="9144000" cy="6248400"/>
          </a:xfrm>
        </p:spPr>
        <p:txBody>
          <a:bodyPr>
            <a:normAutofit/>
          </a:bodyPr>
          <a:lstStyle/>
          <a:p>
            <a:pPr algn="just">
              <a:lnSpc>
                <a:spcPct val="150000"/>
              </a:lnSpc>
              <a:buFont typeface="Courier New" pitchFamily="49" charset="0"/>
              <a:buChar char="o"/>
            </a:pPr>
            <a:r>
              <a:rPr lang="en-US" sz="2800" b="1" dirty="0" smtClean="0">
                <a:solidFill>
                  <a:srgbClr val="FF0000"/>
                </a:solidFill>
              </a:rPr>
              <a:t>4.2. Soil texture, structure and consistency</a:t>
            </a:r>
            <a:r>
              <a:rPr lang="en-US" b="1" dirty="0" smtClean="0"/>
              <a:t/>
            </a:r>
            <a:br>
              <a:rPr lang="en-US" b="1" dirty="0" smtClean="0"/>
            </a:br>
            <a:r>
              <a:rPr lang="en-US" b="1" dirty="0" smtClean="0">
                <a:solidFill>
                  <a:srgbClr val="FF0000"/>
                </a:solidFill>
              </a:rPr>
              <a:t>Soil texture</a:t>
            </a:r>
          </a:p>
          <a:p>
            <a:pPr lvl="0">
              <a:lnSpc>
                <a:spcPct val="150000"/>
              </a:lnSpc>
              <a:buFont typeface="Courier New" pitchFamily="49" charset="0"/>
              <a:buChar char="o"/>
            </a:pPr>
            <a:r>
              <a:rPr lang="en-GB" sz="1700" b="1" dirty="0" smtClean="0"/>
              <a:t>Soil Texture is the percent of sand, silt and clay in a soil.</a:t>
            </a:r>
          </a:p>
          <a:p>
            <a:pPr>
              <a:lnSpc>
                <a:spcPct val="150000"/>
              </a:lnSpc>
              <a:buFont typeface="Wingdings" pitchFamily="2" charset="2"/>
              <a:buChar char="Ø"/>
            </a:pPr>
            <a:r>
              <a:rPr lang="en-US" sz="1700" b="1" dirty="0" smtClean="0"/>
              <a:t>Relative proportions of </a:t>
            </a:r>
            <a:r>
              <a:rPr lang="en-US" sz="1700" b="1" dirty="0" smtClean="0">
                <a:solidFill>
                  <a:srgbClr val="FF0000"/>
                </a:solidFill>
              </a:rPr>
              <a:t>sands (s)</a:t>
            </a:r>
            <a:r>
              <a:rPr lang="en-US" sz="1700" b="1" dirty="0" smtClean="0"/>
              <a:t>, </a:t>
            </a:r>
            <a:r>
              <a:rPr lang="en-US" sz="1700" b="1" dirty="0" smtClean="0">
                <a:solidFill>
                  <a:srgbClr val="FF0000"/>
                </a:solidFill>
              </a:rPr>
              <a:t>silts (</a:t>
            </a:r>
            <a:r>
              <a:rPr lang="en-US" sz="1700" b="1" dirty="0" err="1" smtClean="0">
                <a:solidFill>
                  <a:srgbClr val="FF0000"/>
                </a:solidFill>
              </a:rPr>
              <a:t>si</a:t>
            </a:r>
            <a:r>
              <a:rPr lang="en-US" sz="1700" b="1" dirty="0" smtClean="0">
                <a:solidFill>
                  <a:srgbClr val="FF0000"/>
                </a:solidFill>
              </a:rPr>
              <a:t>), </a:t>
            </a:r>
            <a:r>
              <a:rPr lang="en-US" sz="1700" b="1" dirty="0" smtClean="0"/>
              <a:t>&amp; </a:t>
            </a:r>
            <a:r>
              <a:rPr lang="en-US" sz="1700" b="1" dirty="0" smtClean="0">
                <a:solidFill>
                  <a:srgbClr val="FF0000"/>
                </a:solidFill>
              </a:rPr>
              <a:t>clays (c) </a:t>
            </a:r>
            <a:r>
              <a:rPr lang="en-GB" sz="1700" b="1" dirty="0" smtClean="0"/>
              <a:t>portions of sand, silt, and clay in a soil determine its textural classification.</a:t>
            </a:r>
          </a:p>
          <a:p>
            <a:pPr>
              <a:lnSpc>
                <a:spcPct val="150000"/>
              </a:lnSpc>
              <a:buFont typeface="Wingdings" pitchFamily="2" charset="2"/>
              <a:buChar char="Ø"/>
            </a:pPr>
            <a:r>
              <a:rPr lang="en-GB" sz="1700" b="1" dirty="0" smtClean="0"/>
              <a:t>Has a large influence on water holding capacity, water conducting ability and chemical soil properties</a:t>
            </a:r>
          </a:p>
          <a:p>
            <a:pPr>
              <a:lnSpc>
                <a:spcPct val="150000"/>
              </a:lnSpc>
              <a:buFont typeface="Courier New" pitchFamily="49" charset="0"/>
              <a:buChar char="o"/>
            </a:pPr>
            <a:r>
              <a:rPr lang="en-GB" sz="1600" b="1" dirty="0" smtClean="0"/>
              <a:t>The sizes of these particles fall into the following sizes:</a:t>
            </a:r>
            <a:endParaRPr lang="en-US" sz="1600" b="1" dirty="0" smtClean="0"/>
          </a:p>
          <a:p>
            <a:endParaRPr lang="en-US" dirty="0"/>
          </a:p>
        </p:txBody>
      </p:sp>
      <p:pic>
        <p:nvPicPr>
          <p:cNvPr id="4" name="Picture 3"/>
          <p:cNvPicPr/>
          <p:nvPr/>
        </p:nvPicPr>
        <p:blipFill>
          <a:blip r:embed="rId2" cstate="print"/>
          <a:srcRect/>
          <a:stretch>
            <a:fillRect/>
          </a:stretch>
        </p:blipFill>
        <p:spPr bwMode="auto">
          <a:xfrm>
            <a:off x="304800" y="4267200"/>
            <a:ext cx="8229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 </a:t>
            </a:r>
            <a:endParaRPr lang="en-GB" dirty="0"/>
          </a:p>
        </p:txBody>
      </p:sp>
      <p:sp>
        <p:nvSpPr>
          <p:cNvPr id="3" name="Content Placeholder 2"/>
          <p:cNvSpPr>
            <a:spLocks noGrp="1"/>
          </p:cNvSpPr>
          <p:nvPr>
            <p:ph idx="1"/>
          </p:nvPr>
        </p:nvSpPr>
        <p:spPr>
          <a:xfrm>
            <a:off x="0" y="0"/>
            <a:ext cx="9144000" cy="6858000"/>
          </a:xfrm>
        </p:spPr>
        <p:txBody>
          <a:bodyPr>
            <a:normAutofit fontScale="47500" lnSpcReduction="20000"/>
          </a:bodyPr>
          <a:lstStyle/>
          <a:p>
            <a:pPr>
              <a:lnSpc>
                <a:spcPct val="170000"/>
              </a:lnSpc>
            </a:pPr>
            <a:r>
              <a:rPr lang="en-GB" sz="5100" b="1" dirty="0" smtClean="0">
                <a:latin typeface="Times New Roman" pitchFamily="18" charset="0"/>
                <a:cs typeface="Times New Roman" pitchFamily="18" charset="0"/>
              </a:rPr>
              <a:t>How to measure soil particle size ???</a:t>
            </a:r>
          </a:p>
          <a:p>
            <a:pPr>
              <a:lnSpc>
                <a:spcPct val="170000"/>
              </a:lnSpc>
            </a:pPr>
            <a:r>
              <a:rPr lang="en-GB" sz="3800" dirty="0" smtClean="0">
                <a:latin typeface="Times New Roman" pitchFamily="18" charset="0"/>
                <a:cs typeface="Times New Roman" pitchFamily="18" charset="0"/>
              </a:rPr>
              <a:t>In the field by feel method or in laboratory using soil mechanical analysis or soil particle distribution.</a:t>
            </a:r>
          </a:p>
          <a:p>
            <a:pPr>
              <a:lnSpc>
                <a:spcPct val="170000"/>
              </a:lnSpc>
            </a:pPr>
            <a:r>
              <a:rPr lang="en-GB" sz="3800" dirty="0" smtClean="0">
                <a:latin typeface="Times New Roman" pitchFamily="18" charset="0"/>
                <a:cs typeface="Times New Roman" pitchFamily="18" charset="0"/>
              </a:rPr>
              <a:t>The mechanical method can be carried out by Hydrometer or Pipette method</a:t>
            </a:r>
          </a:p>
          <a:p>
            <a:pPr>
              <a:lnSpc>
                <a:spcPct val="170000"/>
              </a:lnSpc>
            </a:pPr>
            <a:r>
              <a:rPr lang="en-GB" sz="3800" dirty="0" smtClean="0">
                <a:latin typeface="Times New Roman" pitchFamily="18" charset="0"/>
                <a:cs typeface="Times New Roman" pitchFamily="18" charset="0"/>
              </a:rPr>
              <a:t>Procedure:</a:t>
            </a:r>
          </a:p>
          <a:p>
            <a:pPr>
              <a:lnSpc>
                <a:spcPct val="170000"/>
              </a:lnSpc>
              <a:buNone/>
            </a:pPr>
            <a:r>
              <a:rPr lang="en-GB" sz="3800" dirty="0" smtClean="0">
                <a:latin typeface="Times New Roman" pitchFamily="18" charset="0"/>
                <a:cs typeface="Times New Roman" pitchFamily="18" charset="0"/>
              </a:rPr>
              <a:t>   1. Mechanical sieving, if size &gt; 0.05 mm</a:t>
            </a:r>
          </a:p>
          <a:p>
            <a:pPr>
              <a:lnSpc>
                <a:spcPct val="170000"/>
              </a:lnSpc>
              <a:buNone/>
            </a:pPr>
            <a:r>
              <a:rPr lang="en-GB" sz="3800" dirty="0" smtClean="0">
                <a:latin typeface="Times New Roman" pitchFamily="18" charset="0"/>
                <a:cs typeface="Times New Roman" pitchFamily="18" charset="0"/>
              </a:rPr>
              <a:t>   2. Sedimentation - Stokes’ law, if size &lt; 0.05 mm</a:t>
            </a:r>
          </a:p>
          <a:p>
            <a:pPr>
              <a:lnSpc>
                <a:spcPct val="170000"/>
              </a:lnSpc>
              <a:buNone/>
            </a:pPr>
            <a:r>
              <a:rPr lang="en-GB" sz="3800" dirty="0" smtClean="0">
                <a:latin typeface="Times New Roman" pitchFamily="18" charset="0"/>
                <a:cs typeface="Times New Roman" pitchFamily="18" charset="0"/>
              </a:rPr>
              <a:t>- Soil is dispersed, and mixed with water (soil suspension);</a:t>
            </a:r>
          </a:p>
          <a:p>
            <a:pPr>
              <a:lnSpc>
                <a:spcPct val="170000"/>
              </a:lnSpc>
              <a:buNone/>
            </a:pPr>
            <a:r>
              <a:rPr lang="en-GB" sz="3800" dirty="0" smtClean="0">
                <a:latin typeface="Times New Roman" pitchFamily="18" charset="0"/>
                <a:cs typeface="Times New Roman" pitchFamily="18" charset="0"/>
              </a:rPr>
              <a:t>- Settling velocity of individual particles depends on particle diameter;</a:t>
            </a:r>
          </a:p>
          <a:p>
            <a:pPr>
              <a:lnSpc>
                <a:spcPct val="170000"/>
              </a:lnSpc>
              <a:buNone/>
            </a:pPr>
            <a:r>
              <a:rPr lang="en-GB" sz="3800" dirty="0" smtClean="0">
                <a:latin typeface="Times New Roman" pitchFamily="18" charset="0"/>
                <a:cs typeface="Times New Roman" pitchFamily="18" charset="0"/>
              </a:rPr>
              <a:t>- Forces acting on soil particle are gravitation, buoyancy and drag forces, and all depend on particle size;</a:t>
            </a:r>
          </a:p>
          <a:p>
            <a:pPr>
              <a:lnSpc>
                <a:spcPct val="170000"/>
              </a:lnSpc>
              <a:buNone/>
            </a:pPr>
            <a:r>
              <a:rPr lang="en-GB" sz="3800" dirty="0" smtClean="0">
                <a:latin typeface="Times New Roman" pitchFamily="18" charset="0"/>
                <a:cs typeface="Times New Roman" pitchFamily="18" charset="0"/>
              </a:rPr>
              <a:t>    The larger particles settle first </a:t>
            </a:r>
            <a:r>
              <a:rPr lang="en-GB" sz="3800" dirty="0" smtClean="0">
                <a:latin typeface="Times New Roman" pitchFamily="18" charset="0"/>
                <a:cs typeface="Times New Roman" pitchFamily="18" charset="0"/>
                <a:sym typeface="Wingdings" pitchFamily="2" charset="2"/>
              </a:rPr>
              <a:t></a:t>
            </a:r>
            <a:r>
              <a:rPr lang="en-GB" sz="3800" dirty="0" smtClean="0">
                <a:latin typeface="Times New Roman" pitchFamily="18" charset="0"/>
                <a:cs typeface="Times New Roman" pitchFamily="18" charset="0"/>
              </a:rPr>
              <a:t> Stokes law</a:t>
            </a:r>
          </a:p>
          <a:p>
            <a:pPr>
              <a:lnSpc>
                <a:spcPct val="170000"/>
              </a:lnSpc>
              <a:buNone/>
            </a:pPr>
            <a:r>
              <a:rPr lang="en-GB" sz="3800" dirty="0" smtClean="0">
                <a:latin typeface="Times New Roman" pitchFamily="18" charset="0"/>
                <a:cs typeface="Times New Roman" pitchFamily="18" charset="0"/>
              </a:rPr>
              <a:t>- Since soils are a mixture of different size particles, soil’s are classified using the so-called </a:t>
            </a:r>
            <a:r>
              <a:rPr lang="en-GB" sz="3800" b="1" dirty="0" smtClean="0">
                <a:latin typeface="Times New Roman" pitchFamily="18" charset="0"/>
                <a:cs typeface="Times New Roman" pitchFamily="18" charset="0"/>
              </a:rPr>
              <a:t>soil textural triangle.</a:t>
            </a:r>
            <a:endParaRPr lang="en-GB" sz="3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
          </a:xfrm>
        </p:spPr>
        <p:txBody>
          <a:bodyPr>
            <a:normAutofit fontScale="85000" lnSpcReduction="20000"/>
          </a:bodyPr>
          <a:lstStyle/>
          <a:p>
            <a:pPr algn="just"/>
            <a:r>
              <a:rPr lang="en-GB" sz="2800" b="1" dirty="0" smtClean="0"/>
              <a:t>Soils with specific ratios of these three particle types are usually represented on a Soil Textural Triangle</a:t>
            </a:r>
            <a:endParaRPr lang="en-US" sz="2800" b="1" dirty="0" smtClean="0"/>
          </a:p>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990600" y="685800"/>
            <a:ext cx="74676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858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nSpc>
                <a:spcPct val="150000"/>
              </a:lnSpc>
              <a:buFont typeface="Wingdings" pitchFamily="2" charset="2"/>
              <a:buChar char="Ø"/>
            </a:pPr>
            <a:r>
              <a:rPr lang="en-US" sz="2400" dirty="0" smtClean="0"/>
              <a:t>It is primary filter and cleanser of water and wastes</a:t>
            </a:r>
          </a:p>
          <a:p>
            <a:pPr>
              <a:lnSpc>
                <a:spcPct val="150000"/>
              </a:lnSpc>
              <a:buFont typeface="Wingdings" pitchFamily="2" charset="2"/>
              <a:buChar char="Ø"/>
            </a:pPr>
            <a:r>
              <a:rPr lang="en-US" sz="2400" dirty="0" smtClean="0"/>
              <a:t>It is a conduit between surface water and ground water </a:t>
            </a:r>
            <a:r>
              <a:rPr lang="en-US" sz="2400" dirty="0" smtClean="0">
                <a:sym typeface="Wingdings" pitchFamily="2" charset="2"/>
              </a:rPr>
              <a:t> regulates water supply</a:t>
            </a:r>
          </a:p>
          <a:p>
            <a:pPr lvl="1">
              <a:lnSpc>
                <a:spcPct val="150000"/>
              </a:lnSpc>
              <a:buFont typeface="Wingdings" pitchFamily="2" charset="2"/>
              <a:buChar char="Ø"/>
            </a:pPr>
            <a:r>
              <a:rPr lang="en-US" sz="2000" dirty="0" smtClean="0">
                <a:sym typeface="Wingdings" pitchFamily="2" charset="2"/>
              </a:rPr>
              <a:t>Permeable surfaces  increase soil infiltration  reduce run-off increase groundwater recharge, Groundwater is the source of clean water in many places</a:t>
            </a:r>
            <a:endParaRPr lang="en-US" sz="2000" dirty="0" smtClean="0"/>
          </a:p>
          <a:p>
            <a:pPr lvl="0">
              <a:lnSpc>
                <a:spcPct val="150000"/>
              </a:lnSpc>
              <a:buFont typeface="Wingdings" pitchFamily="2" charset="2"/>
              <a:buChar char="Ø"/>
            </a:pPr>
            <a:r>
              <a:rPr lang="en-US" sz="2400" dirty="0" smtClean="0"/>
              <a:t>Play ecological services such as nutrient recycling and climate regulation</a:t>
            </a:r>
          </a:p>
          <a:p>
            <a:pPr lvl="1">
              <a:lnSpc>
                <a:spcPct val="150000"/>
              </a:lnSpc>
              <a:buFont typeface="Wingdings" pitchFamily="2" charset="2"/>
              <a:buChar char="§"/>
            </a:pPr>
            <a:r>
              <a:rPr lang="en-US" sz="2000" dirty="0" smtClean="0"/>
              <a:t>It is a sink for wastes and pollutants</a:t>
            </a:r>
          </a:p>
          <a:p>
            <a:pPr lvl="1">
              <a:lnSpc>
                <a:spcPct val="150000"/>
              </a:lnSpc>
              <a:buFont typeface="Wingdings" pitchFamily="2" charset="2"/>
              <a:buChar char="§"/>
            </a:pPr>
            <a:r>
              <a:rPr lang="en-US" sz="2000" dirty="0" smtClean="0"/>
              <a:t>Decomposing wastes</a:t>
            </a:r>
          </a:p>
          <a:p>
            <a:pPr lvl="1">
              <a:lnSpc>
                <a:spcPct val="150000"/>
              </a:lnSpc>
              <a:buFont typeface="Wingdings" pitchFamily="2" charset="2"/>
              <a:buChar char="§"/>
            </a:pPr>
            <a:r>
              <a:rPr lang="en-US" sz="2000" dirty="0" smtClean="0"/>
              <a:t>store heat and water (it acts as a thermal buffer)</a:t>
            </a:r>
          </a:p>
          <a:p>
            <a:pPr lvl="1">
              <a:lnSpc>
                <a:spcPct val="150000"/>
              </a:lnSpc>
              <a:buFont typeface="Wingdings" pitchFamily="2" charset="2"/>
              <a:buChar char="§"/>
            </a:pPr>
            <a:r>
              <a:rPr lang="en-US" sz="2000" dirty="0" smtClean="0"/>
              <a:t>CO2 sequestration </a:t>
            </a:r>
          </a:p>
          <a:p>
            <a:pPr lvl="1">
              <a:lnSpc>
                <a:spcPct val="150000"/>
              </a:lnSpc>
              <a:buNone/>
            </a:pPr>
            <a:r>
              <a:rPr lang="en-US" sz="2000" dirty="0" smtClean="0"/>
              <a:t>Soil C-sequestration: is the process of transferring CO2 from atmosphere into the soil through crop residues and other organic solids and in a form that is not immediately reemitted. (57% weight of organic matter is carbon).  This transfer of C helps off-set emission from fossil fuel combustion and other carbon emitting activities while enhancing soil quality and long term agro-economic productivity.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lvl="1" eaLnBrk="0" hangingPunct="0">
              <a:lnSpc>
                <a:spcPct val="150000"/>
              </a:lnSpc>
              <a:spcBef>
                <a:spcPct val="50000"/>
              </a:spcBef>
              <a:buFont typeface="Wingdings" pitchFamily="2" charset="2"/>
              <a:buChar char="v"/>
            </a:pPr>
            <a:r>
              <a:rPr lang="en-US" sz="3200" b="1" dirty="0" smtClean="0">
                <a:solidFill>
                  <a:srgbClr val="FF0000"/>
                </a:solidFill>
              </a:rPr>
              <a:t>4 basic groupings: sands, silts, clays &amp; loam</a:t>
            </a:r>
          </a:p>
          <a:p>
            <a:pPr lvl="1" eaLnBrk="0" hangingPunct="0">
              <a:lnSpc>
                <a:spcPct val="150000"/>
              </a:lnSpc>
              <a:spcBef>
                <a:spcPct val="50000"/>
              </a:spcBef>
              <a:buNone/>
            </a:pPr>
            <a:r>
              <a:rPr lang="en-US" sz="3200" dirty="0" smtClean="0">
                <a:solidFill>
                  <a:srgbClr val="FF0000"/>
                </a:solidFill>
              </a:rPr>
              <a:t>- 12 textural classes</a:t>
            </a:r>
          </a:p>
          <a:p>
            <a:pPr algn="just">
              <a:lnSpc>
                <a:spcPct val="150000"/>
              </a:lnSpc>
              <a:buFont typeface="Courier New" pitchFamily="49" charset="0"/>
              <a:buChar char="o"/>
            </a:pPr>
            <a:r>
              <a:rPr lang="en-GB" dirty="0" smtClean="0">
                <a:solidFill>
                  <a:srgbClr val="FF0000"/>
                </a:solidFill>
              </a:rPr>
              <a:t>An ideal soil texture </a:t>
            </a:r>
            <a:r>
              <a:rPr lang="en-GB" dirty="0" smtClean="0"/>
              <a:t>= 40% sand, 40% silt and 20% clay.  Using the textural triangle, what is the name for a soil with this composition?</a:t>
            </a:r>
          </a:p>
          <a:p>
            <a:pPr algn="just">
              <a:lnSpc>
                <a:spcPct val="150000"/>
              </a:lnSpc>
            </a:pPr>
            <a:r>
              <a:rPr lang="en-US" dirty="0" smtClean="0"/>
              <a:t>Once the sand, silt, and clay percentages of a soil are known, the textural class can be read from the textural triangle . </a:t>
            </a:r>
          </a:p>
          <a:p>
            <a:pPr algn="just">
              <a:lnSpc>
                <a:spcPct val="150000"/>
              </a:lnSpc>
              <a:buFont typeface="Wingdings" pitchFamily="2" charset="2"/>
              <a:buChar char="Ø"/>
            </a:pPr>
            <a:r>
              <a:rPr lang="en-US" dirty="0" smtClean="0"/>
              <a:t>For example, a soil with 40% sand, 40% silt and 20% clay would be classified as a loam.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Courier New" pitchFamily="49" charset="0"/>
              <a:buChar char="o"/>
            </a:pPr>
            <a:r>
              <a:rPr lang="en-US" sz="2800" b="1" dirty="0" smtClean="0">
                <a:solidFill>
                  <a:srgbClr val="FF0000"/>
                </a:solidFill>
              </a:rPr>
              <a:t>Loams and Other Texture Classes</a:t>
            </a:r>
          </a:p>
          <a:p>
            <a:pPr algn="just">
              <a:lnSpc>
                <a:spcPct val="150000"/>
              </a:lnSpc>
            </a:pPr>
            <a:r>
              <a:rPr lang="en-US" sz="2800" b="1" dirty="0" smtClean="0"/>
              <a:t> Loams are defined as mixtures of sand, silt &amp; clay that exhibit properties of each in equal proportions</a:t>
            </a:r>
          </a:p>
          <a:p>
            <a:pPr algn="just">
              <a:lnSpc>
                <a:spcPct val="150000"/>
              </a:lnSpc>
              <a:buFont typeface="Wingdings" pitchFamily="2" charset="2"/>
              <a:buChar char="Ø"/>
            </a:pPr>
            <a:r>
              <a:rPr lang="en-US" sz="2800" b="1" i="1" dirty="0" smtClean="0"/>
              <a:t>Loams do not contain equal amounts of sand, silt, and clay!!!!!</a:t>
            </a:r>
          </a:p>
          <a:p>
            <a:pPr algn="just">
              <a:lnSpc>
                <a:spcPct val="150000"/>
              </a:lnSpc>
            </a:pPr>
            <a:r>
              <a:rPr lang="en-US" sz="2800" b="1" dirty="0" smtClean="0"/>
              <a:t>A small amount of clay has a big effect</a:t>
            </a:r>
          </a:p>
          <a:p>
            <a:pPr algn="just">
              <a:lnSpc>
                <a:spcPct val="150000"/>
              </a:lnSpc>
            </a:pPr>
            <a:r>
              <a:rPr lang="en-US" sz="2800" b="1" dirty="0" smtClean="0"/>
              <a:t> Most soils are some type of loams</a:t>
            </a:r>
          </a:p>
          <a:p>
            <a:pPr algn="just">
              <a:lnSpc>
                <a:spcPct val="150000"/>
              </a:lnSpc>
            </a:pPr>
            <a:r>
              <a:rPr lang="en-US" sz="2800" b="1" dirty="0" smtClean="0"/>
              <a:t>Other soil textures reflect material with properties dominated by one particle type</a:t>
            </a:r>
          </a:p>
          <a:p>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just">
              <a:lnSpc>
                <a:spcPct val="160000"/>
              </a:lnSpc>
            </a:pPr>
            <a:r>
              <a:rPr lang="en-US" sz="2800" dirty="0" smtClean="0">
                <a:latin typeface="Times New Roman" pitchFamily="18" charset="0"/>
                <a:cs typeface="Times New Roman" pitchFamily="18" charset="0"/>
              </a:rPr>
              <a:t>Texture is the result of ‘weathering,’ the physical &amp; chemical breakdown of rocks &amp; minerals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Differences in composition &amp; structure, materials will weather at different rates, affecting a soil’s texture. </a:t>
            </a:r>
          </a:p>
          <a:p>
            <a:pPr algn="just">
              <a:lnSpc>
                <a:spcPct val="160000"/>
              </a:lnSpc>
              <a:buNone/>
            </a:pPr>
            <a:r>
              <a:rPr lang="en-US" sz="2800" dirty="0" smtClean="0">
                <a:latin typeface="Times New Roman" pitchFamily="18" charset="0"/>
                <a:cs typeface="Times New Roman" pitchFamily="18" charset="0"/>
              </a:rPr>
              <a:t>E.g. shale, an easily weathered rock, forms clay-rich soils, whereas granite, a slow weathering rock, usually forms sandy, coarse soils. </a:t>
            </a:r>
          </a:p>
          <a:p>
            <a:pPr>
              <a:lnSpc>
                <a:spcPct val="160000"/>
              </a:lnSpc>
              <a:buFont typeface="Courier New" pitchFamily="49" charset="0"/>
              <a:buChar char="o"/>
            </a:pPr>
            <a:r>
              <a:rPr lang="en-US" sz="2800" dirty="0" smtClean="0">
                <a:latin typeface="Times New Roman" pitchFamily="18" charset="0"/>
                <a:cs typeface="Times New Roman" pitchFamily="18" charset="0"/>
              </a:rPr>
              <a:t>Weathering is a relatively slow process, texture remains fairly constant and is not altered by management practices.</a:t>
            </a:r>
          </a:p>
          <a:p>
            <a:pPr>
              <a:lnSpc>
                <a:spcPct val="160000"/>
              </a:lnSpc>
              <a:buFont typeface="Courier New" pitchFamily="49" charset="0"/>
              <a:buChar char="o"/>
            </a:pPr>
            <a:r>
              <a:rPr lang="en-GB" sz="2800" dirty="0" smtClean="0">
                <a:solidFill>
                  <a:srgbClr val="FF0000"/>
                </a:solidFill>
                <a:latin typeface="Times New Roman" pitchFamily="18" charset="0"/>
                <a:cs typeface="Times New Roman" pitchFamily="18" charset="0"/>
              </a:rPr>
              <a:t>Soil texture affects:</a:t>
            </a:r>
            <a:endParaRPr lang="en-US" sz="2800" dirty="0" smtClean="0">
              <a:solidFill>
                <a:srgbClr val="FF0000"/>
              </a:solidFill>
              <a:latin typeface="Times New Roman" pitchFamily="18" charset="0"/>
              <a:cs typeface="Times New Roman" pitchFamily="18" charset="0"/>
            </a:endParaRPr>
          </a:p>
          <a:p>
            <a:pPr lvl="1">
              <a:lnSpc>
                <a:spcPct val="160000"/>
              </a:lnSpc>
              <a:buFont typeface="Wingdings" pitchFamily="2" charset="2"/>
              <a:buChar char="Ø"/>
            </a:pPr>
            <a:r>
              <a:rPr lang="en-US" dirty="0" smtClean="0">
                <a:latin typeface="Times New Roman" pitchFamily="18" charset="0"/>
                <a:cs typeface="Times New Roman" pitchFamily="18" charset="0"/>
              </a:rPr>
              <a:t>water retention </a:t>
            </a:r>
          </a:p>
          <a:p>
            <a:pPr lvl="1">
              <a:lnSpc>
                <a:spcPct val="160000"/>
              </a:lnSpc>
              <a:buFont typeface="Wingdings" pitchFamily="2" charset="2"/>
              <a:buChar char="Ø"/>
            </a:pPr>
            <a:r>
              <a:rPr lang="en-US" dirty="0" smtClean="0">
                <a:latin typeface="Times New Roman" pitchFamily="18" charset="0"/>
                <a:cs typeface="Times New Roman" pitchFamily="18" charset="0"/>
              </a:rPr>
              <a:t>aeration </a:t>
            </a:r>
          </a:p>
          <a:p>
            <a:pPr lvl="1">
              <a:lnSpc>
                <a:spcPct val="160000"/>
              </a:lnSpc>
              <a:buFont typeface="Wingdings" pitchFamily="2" charset="2"/>
              <a:buChar char="Ø"/>
            </a:pPr>
            <a:r>
              <a:rPr lang="en-US" dirty="0" smtClean="0">
                <a:latin typeface="Times New Roman" pitchFamily="18" charset="0"/>
                <a:cs typeface="Times New Roman" pitchFamily="18" charset="0"/>
              </a:rPr>
              <a:t>specific heat capacity </a:t>
            </a:r>
          </a:p>
          <a:p>
            <a:pPr lvl="1">
              <a:lnSpc>
                <a:spcPct val="160000"/>
              </a:lnSpc>
              <a:buFont typeface="Wingdings" pitchFamily="2" charset="2"/>
              <a:buChar char="Ø"/>
            </a:pPr>
            <a:r>
              <a:rPr lang="en-US" dirty="0" smtClean="0">
                <a:latin typeface="Times New Roman" pitchFamily="18" charset="0"/>
                <a:cs typeface="Times New Roman" pitchFamily="18" charset="0"/>
              </a:rPr>
              <a:t>fertility or </a:t>
            </a:r>
            <a:r>
              <a:rPr lang="en-US" dirty="0" err="1" smtClean="0">
                <a:latin typeface="Times New Roman" pitchFamily="18" charset="0"/>
                <a:cs typeface="Times New Roman" pitchFamily="18" charset="0"/>
              </a:rPr>
              <a:t>cation</a:t>
            </a:r>
            <a:r>
              <a:rPr lang="en-US" dirty="0" smtClean="0">
                <a:latin typeface="Times New Roman" pitchFamily="18" charset="0"/>
                <a:cs typeface="Times New Roman" pitchFamily="18" charset="0"/>
              </a:rPr>
              <a:t> exchange capacity </a:t>
            </a:r>
          </a:p>
          <a:p>
            <a:pPr lvl="1">
              <a:lnSpc>
                <a:spcPct val="160000"/>
              </a:lnSpc>
              <a:buFont typeface="Wingdings" pitchFamily="2" charset="2"/>
              <a:buChar char="Ø"/>
            </a:pPr>
            <a:r>
              <a:rPr lang="en-US" dirty="0" smtClean="0">
                <a:latin typeface="Times New Roman" pitchFamily="18" charset="0"/>
                <a:cs typeface="Times New Roman" pitchFamily="18" charset="0"/>
              </a:rPr>
              <a:t>tillage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sz="2400" b="1" dirty="0" smtClean="0"/>
          </a:p>
          <a:p>
            <a:pPr algn="just"/>
            <a:endParaRPr lang="en-US" sz="2400" b="1" dirty="0" smtClean="0"/>
          </a:p>
          <a:p>
            <a:endParaRPr lang="en-GB" sz="2400" b="1" dirty="0" smtClean="0"/>
          </a:p>
          <a:p>
            <a:endParaRPr lang="en-US" dirty="0"/>
          </a:p>
        </p:txBody>
      </p:sp>
      <p:pic>
        <p:nvPicPr>
          <p:cNvPr id="15364" name="Picture 4"/>
          <p:cNvPicPr>
            <a:picLocks noChangeAspect="1" noChangeArrowheads="1"/>
          </p:cNvPicPr>
          <p:nvPr/>
        </p:nvPicPr>
        <p:blipFill>
          <a:blip r:embed="rId2" cstate="print"/>
          <a:srcRect/>
          <a:stretch>
            <a:fillRect/>
          </a:stretch>
        </p:blipFill>
        <p:spPr bwMode="auto">
          <a:xfrm>
            <a:off x="-228599" y="0"/>
            <a:ext cx="9220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7500" lnSpcReduction="20000"/>
          </a:bodyPr>
          <a:lstStyle/>
          <a:p>
            <a:pPr>
              <a:lnSpc>
                <a:spcPct val="170000"/>
              </a:lnSpc>
              <a:buFont typeface="Courier New" pitchFamily="49" charset="0"/>
              <a:buChar char="o"/>
            </a:pPr>
            <a:r>
              <a:rPr lang="en-US" sz="3800" b="1" dirty="0" smtClean="0">
                <a:solidFill>
                  <a:srgbClr val="FF0000"/>
                </a:solidFill>
                <a:latin typeface="Times New Roman" pitchFamily="18" charset="0"/>
                <a:cs typeface="Times New Roman" pitchFamily="18" charset="0"/>
              </a:rPr>
              <a:t>Soil Structure </a:t>
            </a:r>
          </a:p>
          <a:p>
            <a:pPr>
              <a:lnSpc>
                <a:spcPct val="170000"/>
              </a:lnSpc>
              <a:buFont typeface="Courier New" pitchFamily="49" charset="0"/>
              <a:buChar char="o"/>
            </a:pPr>
            <a:r>
              <a:rPr lang="en-US" sz="3800" dirty="0" smtClean="0">
                <a:latin typeface="Times New Roman" pitchFamily="18" charset="0"/>
                <a:cs typeface="Times New Roman" pitchFamily="18" charset="0"/>
              </a:rPr>
              <a:t>Soil structure refers to the way in which individual primary soil particles (sand, silt and clay) are arranged and held together as more or less distinct recognizable units. </a:t>
            </a:r>
          </a:p>
          <a:p>
            <a:pPr>
              <a:lnSpc>
                <a:spcPct val="170000"/>
              </a:lnSpc>
              <a:buFont typeface="Courier New" pitchFamily="49" charset="0"/>
              <a:buChar char="o"/>
            </a:pPr>
            <a:r>
              <a:rPr lang="en-US" sz="3800" b="1" dirty="0" smtClean="0">
                <a:latin typeface="Times New Roman" pitchFamily="18" charset="0"/>
                <a:cs typeface="Times New Roman" pitchFamily="18" charset="0"/>
              </a:rPr>
              <a:t>Soil structure is the arrangement &amp; binding together of  </a:t>
            </a:r>
            <a:r>
              <a:rPr lang="en-US" sz="3800" b="1" i="1" dirty="0" smtClean="0">
                <a:latin typeface="Times New Roman" pitchFamily="18" charset="0"/>
                <a:cs typeface="Times New Roman" pitchFamily="18" charset="0"/>
              </a:rPr>
              <a:t>individual soil particles </a:t>
            </a:r>
            <a:r>
              <a:rPr lang="en-US" sz="3800" b="1" dirty="0" smtClean="0">
                <a:latin typeface="Times New Roman" pitchFamily="18" charset="0"/>
                <a:cs typeface="Times New Roman" pitchFamily="18" charset="0"/>
              </a:rPr>
              <a:t>into larger clusters   (aggregates or ‘</a:t>
            </a:r>
            <a:r>
              <a:rPr lang="en-US" sz="3800" b="1" dirty="0" err="1" smtClean="0">
                <a:latin typeface="Times New Roman" pitchFamily="18" charset="0"/>
                <a:cs typeface="Times New Roman" pitchFamily="18" charset="0"/>
              </a:rPr>
              <a:t>ped</a:t>
            </a:r>
            <a:r>
              <a:rPr lang="en-US" sz="3800" dirty="0" smtClean="0">
                <a:latin typeface="Times New Roman" pitchFamily="18" charset="0"/>
                <a:cs typeface="Times New Roman" pitchFamily="18" charset="0"/>
              </a:rPr>
              <a:t>)</a:t>
            </a:r>
          </a:p>
          <a:p>
            <a:pPr>
              <a:lnSpc>
                <a:spcPct val="170000"/>
              </a:lnSpc>
              <a:buFont typeface="Wingdings" pitchFamily="2" charset="2"/>
              <a:buChar char="Ø"/>
            </a:pPr>
            <a:r>
              <a:rPr lang="en-US" sz="3800" dirty="0" smtClean="0">
                <a:latin typeface="Times New Roman" pitchFamily="18" charset="0"/>
                <a:cs typeface="Times New Roman" pitchFamily="18" charset="0"/>
              </a:rPr>
              <a:t>While texture deals primary with the size of soil particles, soil structure refers to their arrangement and coagulation. It is the arrangement of single soil particles (sand, silt, clay) into secondary compounds or </a:t>
            </a:r>
            <a:r>
              <a:rPr lang="en-US" sz="3800" dirty="0" err="1" smtClean="0">
                <a:latin typeface="Times New Roman" pitchFamily="18" charset="0"/>
                <a:cs typeface="Times New Roman" pitchFamily="18" charset="0"/>
              </a:rPr>
              <a:t>peds</a:t>
            </a:r>
            <a:endParaRPr lang="en-US" sz="3800" dirty="0" smtClean="0">
              <a:latin typeface="Times New Roman" pitchFamily="18" charset="0"/>
              <a:cs typeface="Times New Roman" pitchFamily="18" charset="0"/>
            </a:endParaRPr>
          </a:p>
          <a:p>
            <a:pPr>
              <a:lnSpc>
                <a:spcPct val="170000"/>
              </a:lnSpc>
            </a:pPr>
            <a:r>
              <a:rPr lang="en-US" sz="3800" dirty="0" smtClean="0">
                <a:latin typeface="Times New Roman" pitchFamily="18" charset="0"/>
                <a:cs typeface="Times New Roman" pitchFamily="18" charset="0"/>
              </a:rPr>
              <a:t>Factors for structural development might be :</a:t>
            </a:r>
          </a:p>
          <a:p>
            <a:pPr lvl="1">
              <a:lnSpc>
                <a:spcPct val="170000"/>
              </a:lnSpc>
            </a:pPr>
            <a:r>
              <a:rPr lang="en-US" sz="3800" dirty="0" smtClean="0">
                <a:latin typeface="Times New Roman" pitchFamily="18" charset="0"/>
                <a:cs typeface="Times New Roman" pitchFamily="18" charset="0"/>
              </a:rPr>
              <a:t>wetting and drying;</a:t>
            </a:r>
          </a:p>
          <a:p>
            <a:pPr lvl="1">
              <a:lnSpc>
                <a:spcPct val="170000"/>
              </a:lnSpc>
            </a:pPr>
            <a:r>
              <a:rPr lang="en-US" sz="3800" dirty="0" smtClean="0">
                <a:latin typeface="Times New Roman" pitchFamily="18" charset="0"/>
                <a:cs typeface="Times New Roman" pitchFamily="18" charset="0"/>
              </a:rPr>
              <a:t>freezing and melting; </a:t>
            </a:r>
          </a:p>
          <a:p>
            <a:pPr lvl="1">
              <a:lnSpc>
                <a:spcPct val="170000"/>
              </a:lnSpc>
            </a:pPr>
            <a:r>
              <a:rPr lang="en-US" sz="3800" dirty="0" smtClean="0">
                <a:latin typeface="Times New Roman" pitchFamily="18" charset="0"/>
                <a:cs typeface="Times New Roman" pitchFamily="18" charset="0"/>
              </a:rPr>
              <a:t>physical activity of roots and soil animals; </a:t>
            </a:r>
          </a:p>
          <a:p>
            <a:pPr lvl="1">
              <a:lnSpc>
                <a:spcPct val="170000"/>
              </a:lnSpc>
            </a:pPr>
            <a:r>
              <a:rPr lang="en-US" sz="3800" dirty="0" smtClean="0">
                <a:latin typeface="Times New Roman" pitchFamily="18" charset="0"/>
                <a:cs typeface="Times New Roman" pitchFamily="18" charset="0"/>
              </a:rPr>
              <a:t> the influence of decaying organic matter and other products of microorganisms; </a:t>
            </a:r>
          </a:p>
          <a:p>
            <a:pPr lvl="1">
              <a:lnSpc>
                <a:spcPct val="170000"/>
              </a:lnSpc>
            </a:pPr>
            <a:r>
              <a:rPr lang="en-US" sz="3800" dirty="0" smtClean="0">
                <a:latin typeface="Times New Roman" pitchFamily="18" charset="0"/>
                <a:cs typeface="Times New Roman" pitchFamily="18" charset="0"/>
              </a:rPr>
              <a:t>Modifying effects of absorbed </a:t>
            </a:r>
            <a:r>
              <a:rPr lang="en-US" sz="3800" dirty="0" err="1" smtClean="0">
                <a:latin typeface="Times New Roman" pitchFamily="18" charset="0"/>
                <a:cs typeface="Times New Roman" pitchFamily="18" charset="0"/>
              </a:rPr>
              <a:t>cations</a:t>
            </a:r>
            <a:r>
              <a:rPr lang="en-US" sz="3800" dirty="0" smtClean="0">
                <a:latin typeface="Times New Roman" pitchFamily="18" charset="0"/>
                <a:cs typeface="Times New Roman" pitchFamily="18" charset="0"/>
              </a:rPr>
              <a:t> (examples are Ca and Na); and </a:t>
            </a:r>
          </a:p>
          <a:p>
            <a:pPr lvl="1">
              <a:lnSpc>
                <a:spcPct val="170000"/>
              </a:lnSpc>
            </a:pPr>
            <a:r>
              <a:rPr lang="en-US" sz="3800" dirty="0" smtClean="0">
                <a:latin typeface="Times New Roman" pitchFamily="18" charset="0"/>
                <a:cs typeface="Times New Roman" pitchFamily="18" charset="0"/>
              </a:rPr>
              <a:t> soil tillage.</a:t>
            </a:r>
          </a:p>
          <a:p>
            <a:pPr>
              <a:lnSpc>
                <a:spcPct val="150000"/>
              </a:lnSpc>
              <a:buFont typeface="Wingdings" pitchFamily="2" charset="2"/>
              <a:buChar char="Ø"/>
            </a:pPr>
            <a:endParaRPr lang="en-US" sz="2400" b="1" dirty="0" smtClean="0"/>
          </a:p>
          <a:p>
            <a:pPr>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nSpc>
                <a:spcPct val="150000"/>
              </a:lnSpc>
            </a:pPr>
            <a:r>
              <a:rPr lang="en-US" sz="2400" b="1" dirty="0" smtClean="0">
                <a:solidFill>
                  <a:srgbClr val="FF0000"/>
                </a:solidFill>
              </a:rPr>
              <a:t>Aggregation is important for:</a:t>
            </a:r>
          </a:p>
          <a:p>
            <a:pPr>
              <a:lnSpc>
                <a:spcPct val="150000"/>
              </a:lnSpc>
              <a:buFont typeface="Wingdings" pitchFamily="2" charset="2"/>
              <a:buChar char="Ø"/>
            </a:pPr>
            <a:r>
              <a:rPr lang="en-US" sz="2400" b="1" dirty="0" smtClean="0"/>
              <a:t> </a:t>
            </a:r>
            <a:r>
              <a:rPr lang="en-US" sz="2400" dirty="0" smtClean="0"/>
              <a:t>increasing stability against erosion,</a:t>
            </a:r>
          </a:p>
          <a:p>
            <a:pPr>
              <a:lnSpc>
                <a:spcPct val="150000"/>
              </a:lnSpc>
              <a:buFont typeface="Wingdings" pitchFamily="2" charset="2"/>
              <a:buChar char="Ø"/>
            </a:pPr>
            <a:r>
              <a:rPr lang="en-US" sz="2400" dirty="0" smtClean="0"/>
              <a:t> maintaining porosity and soil water movement, and</a:t>
            </a:r>
          </a:p>
          <a:p>
            <a:pPr>
              <a:lnSpc>
                <a:spcPct val="150000"/>
              </a:lnSpc>
              <a:buFont typeface="Wingdings" pitchFamily="2" charset="2"/>
              <a:buChar char="Ø"/>
            </a:pPr>
            <a:r>
              <a:rPr lang="en-US" sz="2400" dirty="0" smtClean="0"/>
              <a:t> for improving fertility and </a:t>
            </a:r>
          </a:p>
          <a:p>
            <a:pPr>
              <a:lnSpc>
                <a:spcPct val="150000"/>
              </a:lnSpc>
              <a:buFont typeface="Wingdings" pitchFamily="2" charset="2"/>
              <a:buChar char="Ø"/>
            </a:pPr>
            <a:r>
              <a:rPr lang="en-US" sz="2400" dirty="0" smtClean="0"/>
              <a:t>carbon sequestration in the soil</a:t>
            </a:r>
          </a:p>
          <a:p>
            <a:pPr>
              <a:lnSpc>
                <a:spcPct val="150000"/>
              </a:lnSpc>
              <a:buNone/>
            </a:pPr>
            <a:endParaRPr lang="en-US" sz="2400" dirty="0" smtClean="0"/>
          </a:p>
          <a:p>
            <a:pPr>
              <a:lnSpc>
                <a:spcPct val="150000"/>
              </a:lnSpc>
              <a:buNone/>
            </a:pPr>
            <a:r>
              <a:rPr lang="en-US" sz="2400" dirty="0" smtClean="0"/>
              <a:t>Unlike soil texture soil structure can be affected by management practices such as timber harvesting, drainage, grazing, liming, </a:t>
            </a:r>
            <a:r>
              <a:rPr lang="en-US" sz="2400" dirty="0" err="1" smtClean="0"/>
              <a:t>manuring</a:t>
            </a:r>
            <a:r>
              <a:rPr lang="en-US" sz="2400" dirty="0" smtClean="0"/>
              <a:t>, trafficking. (Soil texture can be changed only by </a:t>
            </a:r>
            <a:r>
              <a:rPr lang="en-US" sz="2400" dirty="0" err="1" smtClean="0"/>
              <a:t>pedological</a:t>
            </a:r>
            <a:r>
              <a:rPr lang="en-US" sz="2400" dirty="0" smtClean="0"/>
              <a:t> processes or mixing it with another soil of different textural class).</a:t>
            </a:r>
          </a:p>
          <a:p>
            <a:pPr>
              <a:lnSpc>
                <a:spcPct val="150000"/>
              </a:lnSpc>
              <a:buNone/>
            </a:pPr>
            <a:r>
              <a:rPr lang="en-US" sz="2400" dirty="0" smtClean="0"/>
              <a:t> Structure is also a major determinant affecting the permeability, especially in the case of clays. Soils with well developed structure are more permeable than </a:t>
            </a:r>
            <a:r>
              <a:rPr lang="en-US" sz="2400" dirty="0" err="1" smtClean="0"/>
              <a:t>structureless</a:t>
            </a:r>
            <a:r>
              <a:rPr lang="en-US" sz="2400" dirty="0" smtClean="0"/>
              <a:t> ones. The volume of space created by structural boundaries may be small compared with the total pore volume of the soil, but it can be a major route for water transport. </a:t>
            </a:r>
            <a:endParaRPr lang="en-US" sz="2400" b="1" dirty="0" smtClean="0"/>
          </a:p>
          <a:p>
            <a:pPr>
              <a:lnSpc>
                <a:spcPct val="150000"/>
              </a:lnSpc>
              <a:buNone/>
            </a:pPr>
            <a:endParaRPr lang="en-US" sz="2400" b="1" dirty="0" smtClean="0"/>
          </a:p>
          <a:p>
            <a:pPr>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400" b="1" dirty="0" smtClean="0"/>
          </a:p>
          <a:p>
            <a:pPr>
              <a:buFont typeface="Wingdings" pitchFamily="2" charset="2"/>
              <a:buChar char="Ø"/>
            </a:pPr>
            <a:endParaRPr lang="en-US" sz="2400" dirty="0"/>
          </a:p>
        </p:txBody>
      </p:sp>
      <p:pic>
        <p:nvPicPr>
          <p:cNvPr id="26628" name="Picture 4"/>
          <p:cNvPicPr>
            <a:picLocks noChangeAspect="1" noChangeArrowheads="1"/>
          </p:cNvPicPr>
          <p:nvPr/>
        </p:nvPicPr>
        <p:blipFill>
          <a:blip r:embed="rId3" cstate="print"/>
          <a:srcRect/>
          <a:stretch>
            <a:fillRect/>
          </a:stretch>
        </p:blipFill>
        <p:spPr bwMode="auto">
          <a:xfrm>
            <a:off x="1676401" y="381000"/>
            <a:ext cx="6096000" cy="5257800"/>
          </a:xfrm>
          <a:prstGeom prst="rect">
            <a:avLst/>
          </a:prstGeom>
          <a:noFill/>
          <a:ln w="9525">
            <a:noFill/>
            <a:miter lim="800000"/>
            <a:headEnd/>
            <a:tailEnd/>
          </a:ln>
          <a:effectLst/>
        </p:spPr>
      </p:pic>
      <p:sp>
        <p:nvSpPr>
          <p:cNvPr id="8" name="Rectangle 7"/>
          <p:cNvSpPr/>
          <p:nvPr/>
        </p:nvSpPr>
        <p:spPr>
          <a:xfrm>
            <a:off x="0" y="5791200"/>
            <a:ext cx="8534400" cy="461665"/>
          </a:xfrm>
          <a:prstGeom prst="rect">
            <a:avLst/>
          </a:prstGeom>
        </p:spPr>
        <p:txBody>
          <a:bodyPr wrap="square">
            <a:spAutoFit/>
          </a:bodyPr>
          <a:lstStyle/>
          <a:p>
            <a:r>
              <a:rPr lang="en-US" sz="2400" b="1" dirty="0" smtClean="0"/>
              <a:t>           Fig.</a:t>
            </a:r>
            <a:r>
              <a:rPr lang="en-US" sz="2400" b="1" dirty="0" smtClean="0">
                <a:solidFill>
                  <a:srgbClr val="000000"/>
                </a:solidFill>
              </a:rPr>
              <a:t> Topsoil exhibiting granular structure</a:t>
            </a:r>
            <a:endParaRPr lang="en-US" sz="2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Font typeface="Courier New" pitchFamily="49" charset="0"/>
              <a:buChar char="o"/>
            </a:pPr>
            <a:r>
              <a:rPr lang="en-US" sz="3100" b="1" dirty="0" smtClean="0">
                <a:solidFill>
                  <a:srgbClr val="FF0000"/>
                </a:solidFill>
              </a:rPr>
              <a:t>Consistency</a:t>
            </a:r>
          </a:p>
          <a:p>
            <a:pPr algn="just">
              <a:lnSpc>
                <a:spcPct val="160000"/>
              </a:lnSpc>
            </a:pPr>
            <a:r>
              <a:rPr lang="en-US" sz="2800" dirty="0" smtClean="0"/>
              <a:t>Soil consistence: the resistance of a soil to mechanical stresses or manipulations at various moisture contents</a:t>
            </a:r>
          </a:p>
          <a:p>
            <a:pPr algn="just">
              <a:lnSpc>
                <a:spcPct val="160000"/>
              </a:lnSpc>
              <a:buFont typeface="Wingdings" pitchFamily="2" charset="2"/>
              <a:buChar char="Ø"/>
            </a:pPr>
            <a:r>
              <a:rPr lang="en-US" sz="2800" dirty="0" smtClean="0"/>
              <a:t>composite expression of </a:t>
            </a:r>
            <a:r>
              <a:rPr lang="en-US" sz="2800" dirty="0" smtClean="0">
                <a:solidFill>
                  <a:srgbClr val="FF0000"/>
                </a:solidFill>
              </a:rPr>
              <a:t>cohesive</a:t>
            </a:r>
            <a:r>
              <a:rPr lang="en-US" sz="2800" dirty="0" smtClean="0"/>
              <a:t> and </a:t>
            </a:r>
            <a:r>
              <a:rPr lang="en-US" sz="2800" dirty="0" smtClean="0">
                <a:solidFill>
                  <a:srgbClr val="FF0000"/>
                </a:solidFill>
              </a:rPr>
              <a:t>adhesive</a:t>
            </a:r>
            <a:r>
              <a:rPr lang="en-US" sz="2800" dirty="0" smtClean="0"/>
              <a:t> forces, attraction between soil particles, and between particles and pore water.  Determine the ease with which a soil can be reshaped or </a:t>
            </a:r>
            <a:r>
              <a:rPr lang="en-US" sz="2800" dirty="0" err="1" smtClean="0"/>
              <a:t>raptured</a:t>
            </a:r>
            <a:r>
              <a:rPr lang="en-US" sz="2800" dirty="0" smtClean="0"/>
              <a:t>.  Dry and wet soil are given different consistency rating. </a:t>
            </a:r>
            <a:r>
              <a:rPr lang="en-US" sz="2800" dirty="0" err="1" smtClean="0"/>
              <a:t>Dry</a:t>
            </a:r>
            <a:r>
              <a:rPr lang="en-US" sz="2800" dirty="0" err="1" smtClean="0">
                <a:sym typeface="Wingdings" pitchFamily="2" charset="2"/>
              </a:rPr>
              <a:t>hard</a:t>
            </a:r>
            <a:r>
              <a:rPr lang="en-US" sz="2800" dirty="0" smtClean="0">
                <a:sym typeface="Wingdings" pitchFamily="2" charset="2"/>
              </a:rPr>
              <a:t>, and wet friable.</a:t>
            </a:r>
            <a:endParaRPr lang="en-US" sz="2800" dirty="0" smtClean="0"/>
          </a:p>
          <a:p>
            <a:pPr>
              <a:lnSpc>
                <a:spcPct val="160000"/>
              </a:lnSpc>
            </a:pPr>
            <a:r>
              <a:rPr lang="en-US" sz="2800" dirty="0" smtClean="0">
                <a:solidFill>
                  <a:srgbClr val="FF0000"/>
                </a:solidFill>
              </a:rPr>
              <a:t>Structure deals with the shape, size &amp; distinctness of natural soil aggregates;</a:t>
            </a:r>
            <a:r>
              <a:rPr lang="en-US" sz="2800" dirty="0" smtClean="0"/>
              <a:t> consistency refers to the strength and nature of the faces between particles.</a:t>
            </a:r>
          </a:p>
          <a:p>
            <a:pPr>
              <a:lnSpc>
                <a:spcPct val="160000"/>
              </a:lnSpc>
            </a:pPr>
            <a:r>
              <a:rPr lang="en-US" sz="2800" dirty="0" smtClean="0"/>
              <a:t>This physical soil property affects mainly traffic and tillage conditions of the land.</a:t>
            </a:r>
          </a:p>
          <a:p>
            <a:pPr>
              <a:lnSpc>
                <a:spcPct val="160000"/>
              </a:lnSpc>
              <a:buFont typeface="Wingdings" pitchFamily="2" charset="2"/>
              <a:buChar char="Ø"/>
            </a:pPr>
            <a:r>
              <a:rPr lang="en-US" sz="2800" dirty="0" smtClean="0">
                <a:solidFill>
                  <a:srgbClr val="FF0000"/>
                </a:solidFill>
              </a:rPr>
              <a:t>affects mainly traffic and tillage conditions of the land</a:t>
            </a:r>
            <a:r>
              <a:rPr lang="en-US" sz="2800" dirty="0" smtClean="0"/>
              <a: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noAutofit/>
          </a:bodyPr>
          <a:lstStyle/>
          <a:p>
            <a:pPr>
              <a:buFont typeface="Courier New" pitchFamily="49" charset="0"/>
              <a:buChar char="o"/>
            </a:pPr>
            <a:r>
              <a:rPr lang="en-US" sz="2400" b="1" dirty="0" smtClean="0">
                <a:latin typeface="Times New Roman" pitchFamily="18" charset="0"/>
                <a:cs typeface="Times New Roman" pitchFamily="18" charset="0"/>
              </a:rPr>
              <a:t>Soil Porosity</a:t>
            </a:r>
          </a:p>
          <a:p>
            <a:pPr>
              <a:lnSpc>
                <a:spcPct val="150000"/>
              </a:lnSpc>
            </a:pPr>
            <a:r>
              <a:rPr lang="en-US" sz="1800" dirty="0" smtClean="0">
                <a:latin typeface="Times New Roman" pitchFamily="18" charset="0"/>
                <a:cs typeface="Times New Roman" pitchFamily="18" charset="0"/>
              </a:rPr>
              <a:t>Many important soil processes take place in soil pores ( air or water-filled spaces b/n particles).  Both soil texture &amp; structure influence porosity -determining the size, number &amp; interconnection of pores. </a:t>
            </a:r>
          </a:p>
          <a:p>
            <a:pPr>
              <a:lnSpc>
                <a:spcPct val="150000"/>
              </a:lnSpc>
            </a:pPr>
            <a:r>
              <a:rPr lang="en-US" sz="1800" dirty="0" smtClean="0">
                <a:latin typeface="Times New Roman" pitchFamily="18" charset="0"/>
                <a:cs typeface="Times New Roman" pitchFamily="18" charset="0"/>
              </a:rPr>
              <a:t>Coarse-textured soils have many large (macro) pores. Fine-textured soils have more small (micro) pores. </a:t>
            </a:r>
            <a:r>
              <a:rPr lang="en-US" sz="1800" dirty="0" err="1" smtClean="0">
                <a:latin typeface="Times New Roman" pitchFamily="18" charset="0"/>
                <a:cs typeface="Times New Roman" pitchFamily="18" charset="0"/>
              </a:rPr>
              <a:t>Macropores</a:t>
            </a:r>
            <a:r>
              <a:rPr lang="en-US" sz="1800" dirty="0" smtClean="0">
                <a:latin typeface="Times New Roman" pitchFamily="18" charset="0"/>
                <a:cs typeface="Times New Roman" pitchFamily="18" charset="0"/>
              </a:rPr>
              <a:t> in fine-textured soils exist between aggregates.</a:t>
            </a:r>
          </a:p>
          <a:p>
            <a:pPr>
              <a:lnSpc>
                <a:spcPct val="150000"/>
              </a:lnSpc>
            </a:pPr>
            <a:r>
              <a:rPr lang="en-US" sz="1800" dirty="0" smtClean="0">
                <a:latin typeface="Times New Roman" pitchFamily="18" charset="0"/>
                <a:cs typeface="Times New Roman" pitchFamily="18" charset="0"/>
              </a:rPr>
              <a:t>Fine-textured soils have both macro- and </a:t>
            </a:r>
            <a:r>
              <a:rPr lang="en-US" sz="1800" dirty="0" err="1" smtClean="0">
                <a:latin typeface="Times New Roman" pitchFamily="18" charset="0"/>
                <a:cs typeface="Times New Roman" pitchFamily="18" charset="0"/>
              </a:rPr>
              <a:t>micropores</a:t>
            </a:r>
            <a:r>
              <a:rPr lang="en-US" sz="1800" dirty="0" smtClean="0">
                <a:latin typeface="Times New Roman" pitchFamily="18" charset="0"/>
                <a:cs typeface="Times New Roman" pitchFamily="18" charset="0"/>
              </a:rPr>
              <a:t>, they generally have a greater total porosity</a:t>
            </a:r>
          </a:p>
          <a:p>
            <a:pPr>
              <a:lnSpc>
                <a:spcPct val="150000"/>
              </a:lnSpc>
            </a:pPr>
            <a:r>
              <a:rPr lang="en-US" sz="1800" dirty="0" smtClean="0">
                <a:latin typeface="Times New Roman" pitchFamily="18" charset="0"/>
                <a:cs typeface="Times New Roman" pitchFamily="18" charset="0"/>
              </a:rPr>
              <a:t>Unlike texture, porosity and structure are not constant. Porosity can be altered by management, water and chemical processes.</a:t>
            </a:r>
          </a:p>
          <a:p>
            <a:pPr algn="just">
              <a:lnSpc>
                <a:spcPct val="150000"/>
              </a:lnSpc>
            </a:pPr>
            <a:r>
              <a:rPr lang="en-US" sz="1800" dirty="0" smtClean="0">
                <a:latin typeface="Times New Roman" pitchFamily="18" charset="0"/>
                <a:cs typeface="Times New Roman" pitchFamily="18" charset="0"/>
              </a:rPr>
              <a:t> After a rain, soil water from large pores are the first to be vacated and then from medium-sized pores as by evaporation and plant uptake. </a:t>
            </a:r>
          </a:p>
          <a:p>
            <a:pPr algn="just">
              <a:lnSpc>
                <a:spcPct val="150000"/>
              </a:lnSpc>
              <a:buFont typeface="Wingdings" pitchFamily="2" charset="2"/>
              <a:buChar char="Ø"/>
            </a:pPr>
            <a:r>
              <a:rPr lang="en-US" sz="1800" dirty="0" smtClean="0">
                <a:latin typeface="Times New Roman" pitchFamily="18" charset="0"/>
                <a:cs typeface="Times New Roman" pitchFamily="18" charset="0"/>
              </a:rPr>
              <a:t> Soil air first occupies the large pores then small sized pores. This is why clayey soils are generally poorly aerated.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tretch>
            <a:fillRect/>
          </a:stretch>
        </p:blipFill>
        <p:spPr bwMode="auto">
          <a:xfrm>
            <a:off x="990600" y="0"/>
            <a:ext cx="6553200" cy="4499563"/>
          </a:xfrm>
          <a:prstGeom prst="rect">
            <a:avLst/>
          </a:prstGeom>
          <a:noFill/>
          <a:ln w="9525">
            <a:noFill/>
            <a:miter lim="800000"/>
            <a:headEnd/>
            <a:tailEnd/>
          </a:ln>
          <a:effectLst/>
        </p:spPr>
      </p:pic>
      <p:sp>
        <p:nvSpPr>
          <p:cNvPr id="5" name="Rectangle 4"/>
          <p:cNvSpPr/>
          <p:nvPr/>
        </p:nvSpPr>
        <p:spPr>
          <a:xfrm>
            <a:off x="533400" y="4343400"/>
            <a:ext cx="7620000" cy="400110"/>
          </a:xfrm>
          <a:prstGeom prst="rect">
            <a:avLst/>
          </a:prstGeom>
        </p:spPr>
        <p:txBody>
          <a:bodyPr wrap="square">
            <a:spAutoFit/>
          </a:bodyPr>
          <a:lstStyle/>
          <a:p>
            <a:r>
              <a:rPr lang="en-US" sz="2000" dirty="0" smtClean="0">
                <a:latin typeface="Times New Roman" pitchFamily="18" charset="0"/>
                <a:cs typeface="Times New Roman" pitchFamily="18" charset="0"/>
              </a:rPr>
              <a:t>Fig. Generalized porosity in sandy and clayey soils</a:t>
            </a:r>
            <a:endParaRPr lang="en-US" sz="2000" dirty="0">
              <a:latin typeface="Times New Roman" pitchFamily="18" charset="0"/>
              <a:cs typeface="Times New Roman" pitchFamily="18" charset="0"/>
            </a:endParaRPr>
          </a:p>
        </p:txBody>
      </p:sp>
      <p:sp>
        <p:nvSpPr>
          <p:cNvPr id="7" name="Rectangle 6"/>
          <p:cNvSpPr/>
          <p:nvPr/>
        </p:nvSpPr>
        <p:spPr>
          <a:xfrm>
            <a:off x="0" y="4648201"/>
            <a:ext cx="9144000" cy="2169825"/>
          </a:xfrm>
          <a:prstGeom prst="rect">
            <a:avLst/>
          </a:prstGeom>
        </p:spPr>
        <p:txBody>
          <a:bodyPr wrap="square">
            <a:spAutoFit/>
          </a:bodyPr>
          <a:lstStyle/>
          <a:p>
            <a:pPr>
              <a:lnSpc>
                <a:spcPct val="150000"/>
              </a:lnSpc>
              <a:buFont typeface="Courier New" pitchFamily="49" charset="0"/>
              <a:buChar char="o"/>
            </a:pPr>
            <a:r>
              <a:rPr lang="en-US" dirty="0" smtClean="0">
                <a:latin typeface="Times New Roman" pitchFamily="18" charset="0"/>
                <a:cs typeface="Times New Roman" pitchFamily="18" charset="0"/>
              </a:rPr>
              <a:t>Long-term cultivation → lowers total porosity because of a decrease in SOM and large </a:t>
            </a:r>
            <a:r>
              <a:rPr lang="en-US" dirty="0" err="1" smtClean="0">
                <a:latin typeface="Times New Roman" pitchFamily="18" charset="0"/>
                <a:cs typeface="Times New Roman" pitchFamily="18" charset="0"/>
              </a:rPr>
              <a:t>peds</a:t>
            </a:r>
            <a:endParaRPr lang="en-US" dirty="0" smtClean="0">
              <a:latin typeface="Times New Roman" pitchFamily="18" charset="0"/>
              <a:cs typeface="Times New Roman" pitchFamily="18" charset="0"/>
            </a:endParaRPr>
          </a:p>
          <a:p>
            <a:pPr>
              <a:lnSpc>
                <a:spcPct val="150000"/>
              </a:lnSpc>
              <a:buFont typeface="Courier New" pitchFamily="49" charset="0"/>
              <a:buChar char="o"/>
            </a:pPr>
            <a:r>
              <a:rPr lang="en-US" dirty="0" smtClean="0">
                <a:latin typeface="Times New Roman" pitchFamily="18" charset="0"/>
                <a:cs typeface="Times New Roman" pitchFamily="18" charset="0"/>
              </a:rPr>
              <a:t>Compaction decrease porosity → inhibit water entry into the soil → possibly increasing surface runoff and erosion</a:t>
            </a:r>
          </a:p>
          <a:p>
            <a:pPr>
              <a:lnSpc>
                <a:spcPct val="150000"/>
              </a:lnSpc>
              <a:buFont typeface="Wingdings" pitchFamily="2" charset="2"/>
              <a:buChar char="Ø"/>
            </a:pPr>
            <a:r>
              <a:rPr lang="en-US" dirty="0" smtClean="0">
                <a:latin typeface="Times New Roman" pitchFamily="18" charset="0"/>
                <a:cs typeface="Times New Roman" pitchFamily="18" charset="0"/>
              </a:rPr>
              <a:t>In general, increasing SOM levels, reducing the extent of soil disturbance, and minimizing compaction and erosion → increase soil porosity and improve structure.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5334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pPr lvl="0">
              <a:lnSpc>
                <a:spcPct val="150000"/>
              </a:lnSpc>
              <a:buFont typeface="Wingdings" pitchFamily="2" charset="2"/>
              <a:buChar char="Ø"/>
            </a:pPr>
            <a:r>
              <a:rPr lang="en-US" dirty="0" smtClean="0"/>
              <a:t>Providing home for billions of plants, animals and microorganisms</a:t>
            </a:r>
          </a:p>
          <a:p>
            <a:pPr lvl="2">
              <a:lnSpc>
                <a:spcPct val="150000"/>
              </a:lnSpc>
              <a:buFont typeface="Wingdings" pitchFamily="2" charset="2"/>
              <a:buChar char="Ø"/>
            </a:pPr>
            <a:r>
              <a:rPr lang="en-US" dirty="0" smtClean="0">
                <a:sym typeface="Wingdings" pitchFamily="2" charset="2"/>
              </a:rPr>
              <a:t>Properties of soil determine the nature of vegetation present</a:t>
            </a:r>
          </a:p>
          <a:p>
            <a:pPr lvl="0">
              <a:lnSpc>
                <a:spcPct val="150000"/>
              </a:lnSpc>
              <a:buFont typeface="Wingdings" pitchFamily="2" charset="2"/>
              <a:buChar char="Ø"/>
            </a:pPr>
            <a:r>
              <a:rPr lang="en-US" dirty="0" smtClean="0"/>
              <a:t>Providing materials for construction, medicine, art, makeup, etc.</a:t>
            </a:r>
          </a:p>
          <a:p>
            <a:pPr marL="169863" lvl="0" indent="-169863">
              <a:lnSpc>
                <a:spcPct val="150000"/>
              </a:lnSpc>
              <a:buFont typeface="Wingdings" pitchFamily="2" charset="2"/>
              <a:buChar char="Ø"/>
            </a:pPr>
            <a:r>
              <a:rPr lang="en-US" dirty="0" smtClean="0"/>
              <a:t>Engineering medium  (reliable construction on soil and within soil materials require the knowledge of the diversity of soil properties         </a:t>
            </a:r>
          </a:p>
          <a:p>
            <a:pPr marL="627063" lvl="0" indent="6350">
              <a:lnSpc>
                <a:spcPct val="150000"/>
              </a:lnSpc>
              <a:buNone/>
            </a:pPr>
            <a:r>
              <a:rPr lang="en-US" dirty="0" smtClean="0">
                <a:sym typeface="Wingdings" pitchFamily="2" charset="2"/>
              </a:rPr>
              <a:t>     bearing strength, shear strength, compressibility, stability</a:t>
            </a:r>
          </a:p>
          <a:p>
            <a:pPr marL="627063" lvl="0" indent="6350">
              <a:lnSpc>
                <a:spcPct val="150000"/>
              </a:lnSpc>
              <a:buNone/>
            </a:pPr>
            <a:r>
              <a:rPr lang="en-US" dirty="0" smtClean="0">
                <a:sym typeface="Wingdings" pitchFamily="2" charset="2"/>
              </a:rPr>
              <a:t>      information on soil properties and soil classification is of great value for land use planning that involve construction </a:t>
            </a:r>
            <a:endParaRPr lang="en-US" dirty="0" smtClean="0"/>
          </a:p>
          <a:p>
            <a:pPr lvl="0">
              <a:lnSpc>
                <a:spcPct val="150000"/>
              </a:lnSpc>
              <a:buFont typeface="Wingdings" pitchFamily="2" charset="2"/>
              <a:buChar char="Ø"/>
            </a:pPr>
            <a:r>
              <a:rPr lang="en-US" dirty="0" smtClean="0"/>
              <a:t>Providing a picture of geologic, climatic and human history (soil is the domain of archeology)</a:t>
            </a:r>
          </a:p>
          <a:p>
            <a:pPr>
              <a:lnSpc>
                <a:spcPct val="150000"/>
              </a:lnSpc>
              <a:buFont typeface="Wingdings" pitchFamily="2" charset="2"/>
              <a:buChar char="Ø"/>
            </a:pPr>
            <a:r>
              <a:rPr lang="en-US" dirty="0" smtClean="0"/>
              <a:t>soil sustains the growth of many plants and animals, and so forms part of the biosphere</a:t>
            </a:r>
            <a:r>
              <a:rPr lang="en-US" sz="2800" dirty="0" smtClean="0"/>
              <a:t>.</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162800" cy="457200"/>
          </a:xfrm>
        </p:spPr>
        <p:txBody>
          <a:bodyPr>
            <a:normAutofit fontScale="90000"/>
          </a:bodyPr>
          <a:lstStyle/>
          <a:p>
            <a:r>
              <a:rPr lang="en-US" sz="3200" b="1" dirty="0" smtClean="0">
                <a:solidFill>
                  <a:schemeClr val="tx1"/>
                </a:solidFill>
                <a:latin typeface="Times New Roman" pitchFamily="18" charset="0"/>
                <a:cs typeface="Times New Roman" pitchFamily="18" charset="0"/>
              </a:rPr>
              <a:t>4.3. Compaction and bulk density of soil</a:t>
            </a: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248400"/>
          </a:xfrm>
        </p:spPr>
        <p:txBody>
          <a:bodyPr>
            <a:normAutofit fontScale="85000" lnSpcReduction="10000"/>
          </a:bodyPr>
          <a:lstStyle/>
          <a:p>
            <a:pPr algn="just">
              <a:lnSpc>
                <a:spcPct val="150000"/>
              </a:lnSpc>
              <a:buFont typeface="Courier New" pitchFamily="49" charset="0"/>
              <a:buChar char="o"/>
            </a:pPr>
            <a:r>
              <a:rPr lang="en-US" sz="2400" b="1" dirty="0" smtClean="0">
                <a:latin typeface="Times New Roman" pitchFamily="18" charset="0"/>
                <a:cs typeface="Times New Roman" pitchFamily="18" charset="0"/>
              </a:rPr>
              <a:t>Soil compaction</a:t>
            </a:r>
            <a:r>
              <a:rPr lang="en-US" sz="2400" dirty="0" smtClean="0">
                <a:latin typeface="Times New Roman" pitchFamily="18" charset="0"/>
                <a:cs typeface="Times New Roman" pitchFamily="18" charset="0"/>
              </a:rPr>
              <a:t>:  due to soil aggregates &amp; particles compress  into a smaller volume. </a:t>
            </a:r>
            <a:r>
              <a:rPr lang="en-US" sz="2400" dirty="0" smtClean="0">
                <a:latin typeface="Times New Roman" pitchFamily="18" charset="0"/>
                <a:cs typeface="Times New Roman" pitchFamily="18" charset="0"/>
                <a:sym typeface="Wingdings" pitchFamily="2" charset="2"/>
              </a:rPr>
              <a:t> O</a:t>
            </a:r>
            <a:r>
              <a:rPr lang="en-US" sz="2400" dirty="0" smtClean="0">
                <a:latin typeface="Times New Roman" pitchFamily="18" charset="0"/>
                <a:cs typeface="Times New Roman" pitchFamily="18" charset="0"/>
              </a:rPr>
              <a:t>pen pore decreases &amp; density increases. </a:t>
            </a:r>
          </a:p>
          <a:p>
            <a:pPr algn="just">
              <a:lnSpc>
                <a:spcPct val="150000"/>
              </a:lnSpc>
              <a:buFont typeface="Arial" pitchFamily="34" charset="0"/>
              <a:buChar char="•"/>
            </a:pPr>
            <a:r>
              <a:rPr lang="en-US" sz="2400" dirty="0" smtClean="0">
                <a:latin typeface="Times New Roman" pitchFamily="18" charset="0"/>
                <a:cs typeface="Times New Roman" pitchFamily="18" charset="0"/>
              </a:rPr>
              <a:t>Because of weight of overlying material soil density increases naturally with depth.</a:t>
            </a:r>
          </a:p>
          <a:p>
            <a:pPr algn="just">
              <a:lnSpc>
                <a:spcPct val="150000"/>
              </a:lnSpc>
              <a:buFont typeface="Arial" pitchFamily="34" charset="0"/>
              <a:buChar char="•"/>
            </a:pPr>
            <a:r>
              <a:rPr lang="en-US" sz="2400" dirty="0" smtClean="0">
                <a:latin typeface="Times New Roman" pitchFamily="18" charset="0"/>
                <a:cs typeface="Times New Roman" pitchFamily="18" charset="0"/>
              </a:rPr>
              <a:t>Excessive compaction → poor root penetration →</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reduced soil drainage, rainfall infiltration and lack of soil aeration</a:t>
            </a:r>
            <a:endParaRPr lang="en-US" sz="2400" strike="dblStrike"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4.3. Soil Air and Aeration</a:t>
            </a:r>
          </a:p>
          <a:p>
            <a:pPr algn="just">
              <a:lnSpc>
                <a:spcPct val="150000"/>
              </a:lnSpc>
            </a:pPr>
            <a:r>
              <a:rPr lang="en-US" sz="2800" dirty="0" smtClean="0">
                <a:latin typeface="Times New Roman" pitchFamily="18" charset="0"/>
                <a:cs typeface="Times New Roman" pitchFamily="18" charset="0"/>
              </a:rPr>
              <a:t>Soil pores can be filled with water or air.</a:t>
            </a:r>
          </a:p>
          <a:p>
            <a:pPr algn="just">
              <a:lnSpc>
                <a:spcPct val="150000"/>
              </a:lnSpc>
            </a:pPr>
            <a:r>
              <a:rPr lang="en-US" sz="2800" dirty="0" smtClean="0">
                <a:latin typeface="Times New Roman" pitchFamily="18" charset="0"/>
                <a:cs typeface="Times New Roman" pitchFamily="18" charset="0"/>
              </a:rPr>
              <a:t> Except saturated soils, air fraction occupies 15 - 30% of all pores.</a:t>
            </a:r>
          </a:p>
          <a:p>
            <a:pPr algn="just">
              <a:lnSpc>
                <a:spcPct val="150000"/>
              </a:lnSpc>
            </a:pPr>
            <a:r>
              <a:rPr lang="en-US" sz="2800" dirty="0" smtClean="0">
                <a:latin typeface="Times New Roman" pitchFamily="18" charset="0"/>
                <a:cs typeface="Times New Roman" pitchFamily="18" charset="0"/>
              </a:rPr>
              <a:t> In a well aerated soil,  composition of the soil air is almost similar in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&amp;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concentrations. </a:t>
            </a:r>
          </a:p>
          <a:p>
            <a:pPr algn="just">
              <a:lnSpc>
                <a:spcPct val="150000"/>
              </a:lnSpc>
            </a:pPr>
            <a:r>
              <a:rPr lang="en-US" sz="2800" dirty="0" smtClean="0">
                <a:latin typeface="Times New Roman" pitchFamily="18" charset="0"/>
                <a:cs typeface="Times New Roman" pitchFamily="18" charset="0"/>
              </a:rPr>
              <a:t>Concentration of CO</a:t>
            </a:r>
            <a:r>
              <a:rPr lang="en-US" sz="2800" baseline="-25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is higher in the soil due to mineralization of humus &amp; respiration of roots</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lgn="just">
              <a:lnSpc>
                <a:spcPct val="200000"/>
              </a:lnSpc>
            </a:pPr>
            <a:endParaRPr lang="en-US" dirty="0" smtClean="0"/>
          </a:p>
          <a:p>
            <a:pPr algn="just">
              <a:lnSpc>
                <a:spcPct val="200000"/>
              </a:lnSpc>
            </a:pPr>
            <a:r>
              <a:rPr lang="en-US" dirty="0" smtClean="0"/>
              <a:t>In a well aerated soil (at 15 cm depth)% 0f O</a:t>
            </a:r>
            <a:r>
              <a:rPr lang="en-US" baseline="-25000" dirty="0" smtClean="0"/>
              <a:t>2, </a:t>
            </a:r>
            <a:r>
              <a:rPr lang="en-US" dirty="0" smtClean="0"/>
              <a:t>CO</a:t>
            </a:r>
            <a:r>
              <a:rPr lang="en-US" baseline="-25000" dirty="0" smtClean="0"/>
              <a:t>2 &amp; </a:t>
            </a:r>
            <a:r>
              <a:rPr lang="en-US" dirty="0" smtClean="0"/>
              <a:t>N </a:t>
            </a:r>
            <a:r>
              <a:rPr lang="en-US" baseline="-25000" dirty="0" smtClean="0"/>
              <a:t>2</a:t>
            </a:r>
            <a:r>
              <a:rPr lang="en-US" dirty="0" smtClean="0"/>
              <a:t> are about:</a:t>
            </a:r>
          </a:p>
          <a:p>
            <a:pPr lvl="1" algn="just">
              <a:lnSpc>
                <a:spcPct val="200000"/>
              </a:lnSpc>
              <a:buFont typeface="Wingdings" pitchFamily="2" charset="2"/>
              <a:buChar char="Ø"/>
            </a:pPr>
            <a:r>
              <a:rPr lang="en-US" dirty="0" smtClean="0"/>
              <a:t> 20.6% O</a:t>
            </a:r>
            <a:r>
              <a:rPr lang="en-US" baseline="-25000" dirty="0" smtClean="0"/>
              <a:t>2</a:t>
            </a:r>
            <a:r>
              <a:rPr lang="en-US" dirty="0" smtClean="0"/>
              <a:t> ; 79.2% N and 0.25%CO</a:t>
            </a:r>
            <a:r>
              <a:rPr lang="en-US" baseline="-25000" dirty="0" smtClean="0"/>
              <a:t>2</a:t>
            </a:r>
            <a:r>
              <a:rPr lang="en-US" dirty="0" smtClean="0"/>
              <a:t> in the soil</a:t>
            </a:r>
          </a:p>
          <a:p>
            <a:pPr lvl="1" algn="just">
              <a:lnSpc>
                <a:spcPct val="200000"/>
              </a:lnSpc>
              <a:buFont typeface="Wingdings" pitchFamily="2" charset="2"/>
              <a:buChar char="Ø"/>
            </a:pPr>
            <a:r>
              <a:rPr lang="en-US" dirty="0" smtClean="0"/>
              <a:t>20.97% O</a:t>
            </a:r>
            <a:r>
              <a:rPr lang="en-US" baseline="-25000" dirty="0" smtClean="0"/>
              <a:t>2</a:t>
            </a:r>
            <a:r>
              <a:rPr lang="en-US" dirty="0" smtClean="0"/>
              <a:t> ; 79.0% N and 0.03% CO</a:t>
            </a:r>
            <a:r>
              <a:rPr lang="en-US" baseline="-25000" dirty="0" smtClean="0"/>
              <a:t>2</a:t>
            </a:r>
            <a:r>
              <a:rPr lang="en-US" dirty="0" smtClean="0"/>
              <a:t> in the atmosphere. </a:t>
            </a:r>
          </a:p>
          <a:p>
            <a:pPr>
              <a:lnSpc>
                <a:spcPct val="160000"/>
              </a:lnSpc>
              <a:buNone/>
            </a:pPr>
            <a:r>
              <a:rPr lang="en-US" b="1" dirty="0" smtClean="0"/>
              <a:t>The exchange of gases b/n the soil &amp; atmosphere depends primarily on:</a:t>
            </a:r>
          </a:p>
          <a:p>
            <a:pPr>
              <a:lnSpc>
                <a:spcPct val="160000"/>
              </a:lnSpc>
              <a:buNone/>
            </a:pPr>
            <a:r>
              <a:rPr lang="en-US" dirty="0" smtClean="0"/>
              <a:t>   </a:t>
            </a:r>
            <a:r>
              <a:rPr lang="en-US" dirty="0" err="1" smtClean="0"/>
              <a:t>i</a:t>
            </a:r>
            <a:r>
              <a:rPr lang="en-US" dirty="0" smtClean="0"/>
              <a:t>)  the rate of biochemical reactions influencing the soil gases, and </a:t>
            </a:r>
            <a:endParaRPr lang="en-US" strike="dblStrike" dirty="0" smtClean="0"/>
          </a:p>
          <a:p>
            <a:pPr>
              <a:lnSpc>
                <a:spcPct val="160000"/>
              </a:lnSpc>
              <a:buNone/>
            </a:pPr>
            <a:r>
              <a:rPr lang="en-US" dirty="0" smtClean="0"/>
              <a:t>   ii)  the actual rate at which each gas exchanges (depends on porosity, bulk density, texture and structure of soil).</a:t>
            </a:r>
            <a:endParaRPr lang="en-US" strike="dblStrike" dirty="0" smtClean="0"/>
          </a:p>
          <a:p>
            <a:pPr lvl="1" algn="just">
              <a:lnSpc>
                <a:spcPct val="200000"/>
              </a:lnSpc>
              <a:buFont typeface="Wingdings" pitchFamily="2" charset="2"/>
              <a:buChar char="Ø"/>
            </a:pPr>
            <a:endParaRPr lang="en-US" dirty="0" smtClean="0"/>
          </a:p>
          <a:p>
            <a:pPr algn="just">
              <a:lnSpc>
                <a:spcPct val="150000"/>
              </a:lnSpc>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sz="3200" b="1" dirty="0" smtClean="0">
                <a:latin typeface="Times New Roman" pitchFamily="18" charset="0"/>
                <a:cs typeface="Times New Roman" pitchFamily="18" charset="0"/>
              </a:rPr>
              <a:t>Bulk density </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381000"/>
            <a:ext cx="8991600" cy="6477000"/>
          </a:xfrm>
        </p:spPr>
        <p:txBody>
          <a:bodyPr>
            <a:noAutofit/>
          </a:bodyPr>
          <a:lstStyle/>
          <a:p>
            <a:pPr>
              <a:lnSpc>
                <a:spcPct val="150000"/>
              </a:lnSpc>
              <a:buFont typeface="Courier New" pitchFamily="49" charset="0"/>
              <a:buChar char="o"/>
            </a:pPr>
            <a:r>
              <a:rPr lang="en-US" sz="2000" b="1" dirty="0" smtClean="0">
                <a:latin typeface="Times New Roman" pitchFamily="18" charset="0"/>
                <a:cs typeface="Times New Roman" pitchFamily="18" charset="0"/>
              </a:rPr>
              <a:t>Bulk density </a:t>
            </a:r>
            <a:r>
              <a:rPr lang="en-US" sz="2000" dirty="0" smtClean="0">
                <a:latin typeface="Times New Roman" pitchFamily="18" charset="0"/>
                <a:cs typeface="Times New Roman" pitchFamily="18" charset="0"/>
              </a:rPr>
              <a:t>: the weight of soil per unit volume (g/cm3). The volume includes both solids and pores. </a:t>
            </a:r>
            <a:r>
              <a:rPr lang="en-US" sz="2000" dirty="0" err="1" smtClean="0">
                <a:latin typeface="Times New Roman" pitchFamily="18" charset="0"/>
                <a:cs typeface="Times New Roman" pitchFamily="18" charset="0"/>
              </a:rPr>
              <a:t>Dp</a:t>
            </a:r>
            <a:r>
              <a:rPr lang="en-US" sz="2000" dirty="0" smtClean="0">
                <a:latin typeface="Times New Roman" pitchFamily="18" charset="0"/>
                <a:cs typeface="Times New Roman" pitchFamily="18" charset="0"/>
              </a:rPr>
              <a:t> and Db both use only the mass of solids in the soil, therefore any water present is excluded from consideration </a:t>
            </a:r>
            <a:r>
              <a:rPr lang="en-US" sz="2000" dirty="0" smtClean="0">
                <a:latin typeface="Times New Roman" pitchFamily="18" charset="0"/>
                <a:cs typeface="Times New Roman" pitchFamily="18" charset="0"/>
                <a:sym typeface="Wingdings" pitchFamily="2" charset="2"/>
              </a:rPr>
              <a:t></a:t>
            </a:r>
            <a:r>
              <a:rPr lang="en-US" sz="2000" dirty="0" smtClean="0">
                <a:latin typeface="Times New Roman" pitchFamily="18" charset="0"/>
                <a:cs typeface="Times New Roman" pitchFamily="18" charset="0"/>
              </a:rPr>
              <a:t> usually given on an oven-dry basis.</a:t>
            </a:r>
          </a:p>
          <a:p>
            <a:pPr>
              <a:lnSpc>
                <a:spcPct val="150000"/>
              </a:lnSpc>
              <a:buFont typeface="Courier New" pitchFamily="49" charset="0"/>
              <a:buChar char="o"/>
            </a:pPr>
            <a:r>
              <a:rPr lang="en-US" sz="2000" dirty="0" smtClean="0">
                <a:latin typeface="Times New Roman" pitchFamily="18" charset="0"/>
                <a:cs typeface="Times New Roman" pitchFamily="18" charset="0"/>
              </a:rPr>
              <a:t>Several ways to determine Db, by obtaining a sample of known volume, drying it to remove the water, and weighting the dry mass. Or a special coring instrument can be used to obtain known volume without disturbing the natural soil structure.  </a:t>
            </a:r>
          </a:p>
          <a:p>
            <a:pPr>
              <a:lnSpc>
                <a:spcPct val="150000"/>
              </a:lnSpc>
              <a:buFont typeface="Courier New" pitchFamily="49" charset="0"/>
              <a:buChar char="o"/>
            </a:pPr>
            <a:r>
              <a:rPr lang="en-US" sz="2000" dirty="0" smtClean="0">
                <a:latin typeface="Times New Roman" pitchFamily="18" charset="0"/>
                <a:cs typeface="Times New Roman" pitchFamily="18" charset="0"/>
              </a:rPr>
              <a:t>For surface soil the simplest method is to dig a small hole, dry and weigh the excavated soil, and determine the volume by lining the hole with plastic film and filling it completely with a measured volume of water. </a:t>
            </a:r>
          </a:p>
          <a:p>
            <a:pPr>
              <a:lnSpc>
                <a:spcPct val="150000"/>
              </a:lnSpc>
              <a:buFont typeface="Courier New" pitchFamily="49" charset="0"/>
              <a:buChar char="o"/>
            </a:pPr>
            <a:r>
              <a:rPr lang="en-US" sz="2000" b="1" dirty="0" smtClean="0">
                <a:latin typeface="Times New Roman" pitchFamily="18" charset="0"/>
                <a:cs typeface="Times New Roman" pitchFamily="18" charset="0"/>
              </a:rPr>
              <a:t>Particle density</a:t>
            </a:r>
            <a:r>
              <a:rPr lang="en-US" sz="2000" dirty="0" smtClean="0">
                <a:latin typeface="Times New Roman" pitchFamily="18" charset="0"/>
                <a:cs typeface="Times New Roman" pitchFamily="18" charset="0"/>
              </a:rPr>
              <a:t>: is same as specific gravity of solid substance.  It is mass per volume of soil solids.  Chemical composition and crystal structure determine its </a:t>
            </a:r>
            <a:r>
              <a:rPr lang="en-US" sz="2000" dirty="0" err="1" smtClean="0">
                <a:latin typeface="Times New Roman" pitchFamily="18" charset="0"/>
                <a:cs typeface="Times New Roman" pitchFamily="18" charset="0"/>
              </a:rPr>
              <a:t>Dp</a:t>
            </a:r>
            <a:r>
              <a:rPr lang="en-US" sz="2000" dirty="0" smtClean="0">
                <a:latin typeface="Times New Roman" pitchFamily="18" charset="0"/>
                <a:cs typeface="Times New Roman" pitchFamily="18" charset="0"/>
              </a:rPr>
              <a:t>.  Not affected by pore space, soil texture or soil structure. </a:t>
            </a:r>
          </a:p>
          <a:p>
            <a:pPr algn="just">
              <a:lnSpc>
                <a:spcPct val="150000"/>
              </a:lnSpc>
            </a:pPr>
            <a:endParaRPr lang="en-US" sz="2200" dirty="0" smtClean="0"/>
          </a:p>
          <a:p>
            <a:endParaRPr lang="en-US" sz="2200" dirty="0" smtClean="0"/>
          </a:p>
          <a:p>
            <a:endParaRPr lang="en-US" sz="2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914400"/>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endParaRPr lang="en-US" dirty="0"/>
          </a:p>
        </p:txBody>
      </p:sp>
      <p:sp>
        <p:nvSpPr>
          <p:cNvPr id="3" name="Content Placeholder 2"/>
          <p:cNvSpPr>
            <a:spLocks noGrp="1"/>
          </p:cNvSpPr>
          <p:nvPr>
            <p:ph idx="1"/>
          </p:nvPr>
        </p:nvSpPr>
        <p:spPr>
          <a:xfrm>
            <a:off x="0" y="0"/>
            <a:ext cx="9144000" cy="6858000"/>
          </a:xfrm>
        </p:spPr>
        <p:txBody>
          <a:bodyPr>
            <a:normAutofit fontScale="32500" lnSpcReduction="20000"/>
          </a:bodyPr>
          <a:lstStyle/>
          <a:p>
            <a:pPr eaLnBrk="0" hangingPunct="0">
              <a:lnSpc>
                <a:spcPct val="150000"/>
              </a:lnSpc>
            </a:pPr>
            <a:endParaRPr lang="en-US" dirty="0" smtClean="0">
              <a:latin typeface="Times New Roman" pitchFamily="18" charset="0"/>
              <a:cs typeface="Times New Roman" pitchFamily="18" charset="0"/>
            </a:endParaRPr>
          </a:p>
          <a:p>
            <a:pPr>
              <a:lnSpc>
                <a:spcPct val="150000"/>
              </a:lnSpc>
              <a:buFont typeface="Courier New" pitchFamily="49" charset="0"/>
              <a:buChar char="o"/>
            </a:pPr>
            <a:r>
              <a:rPr lang="en-US" sz="6000" dirty="0" smtClean="0">
                <a:latin typeface="Times New Roman" pitchFamily="18" charset="0"/>
                <a:cs typeface="Times New Roman" pitchFamily="18" charset="0"/>
              </a:rPr>
              <a:t>Bulk density is</a:t>
            </a:r>
          </a:p>
          <a:p>
            <a:pPr lvl="1">
              <a:lnSpc>
                <a:spcPct val="150000"/>
              </a:lnSpc>
              <a:buFont typeface="Wingdings" pitchFamily="2" charset="2"/>
              <a:buChar char="Ø"/>
            </a:pPr>
            <a:r>
              <a:rPr lang="en-US" sz="6000" dirty="0" smtClean="0">
                <a:latin typeface="Times New Roman" pitchFamily="18" charset="0"/>
                <a:cs typeface="Times New Roman" pitchFamily="18" charset="0"/>
              </a:rPr>
              <a:t>important parameter to estimate soil porosity. </a:t>
            </a:r>
          </a:p>
          <a:p>
            <a:pPr lvl="1">
              <a:lnSpc>
                <a:spcPct val="150000"/>
              </a:lnSpc>
              <a:buFont typeface="Wingdings" pitchFamily="2" charset="2"/>
              <a:buChar char="Ø"/>
            </a:pPr>
            <a:r>
              <a:rPr lang="en-US" sz="6000" dirty="0" smtClean="0">
                <a:latin typeface="Times New Roman" pitchFamily="18" charset="0"/>
                <a:cs typeface="Times New Roman" pitchFamily="18" charset="0"/>
              </a:rPr>
              <a:t>mainly influenced by texture and OM content</a:t>
            </a:r>
          </a:p>
          <a:p>
            <a:pPr lvl="1">
              <a:lnSpc>
                <a:spcPct val="150000"/>
              </a:lnSpc>
              <a:buFont typeface="Wingdings" pitchFamily="2" charset="2"/>
              <a:buChar char="Ø"/>
            </a:pPr>
            <a:r>
              <a:rPr lang="en-US" sz="6000" dirty="0" smtClean="0">
                <a:latin typeface="Times New Roman" pitchFamily="18" charset="0"/>
                <a:cs typeface="Times New Roman" pitchFamily="18" charset="0"/>
              </a:rPr>
              <a:t>Indicator of compaction, aeration, root growth, microbial activity, infiltration, and drainage. </a:t>
            </a:r>
          </a:p>
          <a:p>
            <a:pPr eaLnBrk="0" hangingPunct="0">
              <a:lnSpc>
                <a:spcPct val="150000"/>
              </a:lnSpc>
            </a:pPr>
            <a:r>
              <a:rPr lang="en-US" sz="6000" b="1" dirty="0" smtClean="0">
                <a:latin typeface="Times New Roman" pitchFamily="18" charset="0"/>
                <a:cs typeface="Times New Roman" pitchFamily="18" charset="0"/>
              </a:rPr>
              <a:t>Soil Color</a:t>
            </a:r>
          </a:p>
          <a:p>
            <a:pPr lvl="2" eaLnBrk="0" hangingPunct="0">
              <a:lnSpc>
                <a:spcPct val="150000"/>
              </a:lnSpc>
            </a:pPr>
            <a:r>
              <a:rPr lang="en-US" sz="5500" dirty="0" smtClean="0">
                <a:latin typeface="Times New Roman" pitchFamily="18" charset="0"/>
                <a:cs typeface="Times New Roman" pitchFamily="18" charset="0"/>
              </a:rPr>
              <a:t>Can be related to soil physical and chemical properties</a:t>
            </a:r>
          </a:p>
          <a:p>
            <a:pPr lvl="2" eaLnBrk="0" hangingPunct="0">
              <a:lnSpc>
                <a:spcPct val="150000"/>
              </a:lnSpc>
            </a:pPr>
            <a:r>
              <a:rPr lang="en-US" sz="5500" dirty="0" smtClean="0">
                <a:latin typeface="Times New Roman" pitchFamily="18" charset="0"/>
                <a:cs typeface="Times New Roman" pitchFamily="18" charset="0"/>
              </a:rPr>
              <a:t>Dark soils are often (but not always) enriched in OM </a:t>
            </a:r>
          </a:p>
          <a:p>
            <a:pPr lvl="2" eaLnBrk="0" hangingPunct="0">
              <a:lnSpc>
                <a:spcPct val="150000"/>
              </a:lnSpc>
            </a:pPr>
            <a:r>
              <a:rPr lang="en-US" sz="5500" dirty="0" smtClean="0">
                <a:latin typeface="Times New Roman" pitchFamily="18" charset="0"/>
                <a:cs typeface="Times New Roman" pitchFamily="18" charset="0"/>
              </a:rPr>
              <a:t>White colors can be associated with salts or carbonates</a:t>
            </a:r>
          </a:p>
          <a:p>
            <a:pPr lvl="2" eaLnBrk="0" hangingPunct="0">
              <a:lnSpc>
                <a:spcPct val="150000"/>
              </a:lnSpc>
            </a:pPr>
            <a:r>
              <a:rPr lang="en-US" sz="5500" dirty="0" smtClean="0">
                <a:latin typeface="Times New Roman" pitchFamily="18" charset="0"/>
                <a:cs typeface="Times New Roman" pitchFamily="18" charset="0"/>
              </a:rPr>
              <a:t>Bluish, grayish, or greenish colors in </a:t>
            </a:r>
            <a:r>
              <a:rPr lang="en-US" sz="5500" dirty="0" err="1" smtClean="0">
                <a:latin typeface="Times New Roman" pitchFamily="18" charset="0"/>
                <a:cs typeface="Times New Roman" pitchFamily="18" charset="0"/>
              </a:rPr>
              <a:t>subsoils</a:t>
            </a:r>
            <a:r>
              <a:rPr lang="en-US" sz="5500" dirty="0" smtClean="0">
                <a:latin typeface="Times New Roman" pitchFamily="18" charset="0"/>
                <a:cs typeface="Times New Roman" pitchFamily="18" charset="0"/>
              </a:rPr>
              <a:t>  (</a:t>
            </a:r>
            <a:r>
              <a:rPr lang="en-US" sz="5500" dirty="0" err="1" smtClean="0">
                <a:latin typeface="Times New Roman" pitchFamily="18" charset="0"/>
                <a:cs typeface="Times New Roman" pitchFamily="18" charset="0"/>
              </a:rPr>
              <a:t>gleying</a:t>
            </a:r>
            <a:r>
              <a:rPr lang="en-US" sz="5500" dirty="0" smtClean="0">
                <a:latin typeface="Times New Roman" pitchFamily="18" charset="0"/>
                <a:cs typeface="Times New Roman" pitchFamily="18" charset="0"/>
              </a:rPr>
              <a:t>) indicated prolonged periods of poor drainage. </a:t>
            </a:r>
          </a:p>
          <a:p>
            <a:pPr lvl="2" eaLnBrk="0" hangingPunct="0">
              <a:lnSpc>
                <a:spcPct val="150000"/>
              </a:lnSpc>
            </a:pPr>
            <a:r>
              <a:rPr lang="en-US" sz="5500" dirty="0" smtClean="0">
                <a:latin typeface="Times New Roman" pitchFamily="18" charset="0"/>
                <a:cs typeface="Times New Roman" pitchFamily="18" charset="0"/>
              </a:rPr>
              <a:t>Spots of different color (often rust colored)  called mottles can indicate periods of  poor drainage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2000"/>
          </a:xfrm>
        </p:spPr>
        <p:txBody>
          <a:bodyPr>
            <a:noAutofit/>
          </a:bodyPr>
          <a:lstStyle/>
          <a:p>
            <a:pPr algn="l"/>
            <a:r>
              <a:rPr lang="en-US" sz="4800" b="1" dirty="0"/>
              <a:t>5. Chemical properties of soil</a:t>
            </a:r>
          </a:p>
        </p:txBody>
      </p:sp>
      <p:sp>
        <p:nvSpPr>
          <p:cNvPr id="3" name="Subtitle 2"/>
          <p:cNvSpPr>
            <a:spLocks noGrp="1"/>
          </p:cNvSpPr>
          <p:nvPr>
            <p:ph type="subTitle" idx="1"/>
          </p:nvPr>
        </p:nvSpPr>
        <p:spPr>
          <a:xfrm>
            <a:off x="304800" y="1143000"/>
            <a:ext cx="8610600" cy="5410200"/>
          </a:xfrm>
        </p:spPr>
        <p:txBody>
          <a:bodyPr>
            <a:normAutofit/>
          </a:bodyPr>
          <a:lstStyle/>
          <a:p>
            <a:pPr algn="just"/>
            <a:r>
              <a:rPr lang="en-US" b="1" dirty="0" smtClean="0">
                <a:solidFill>
                  <a:schemeClr val="tx1"/>
                </a:solidFill>
              </a:rPr>
              <a:t>5.1.  </a:t>
            </a:r>
            <a:r>
              <a:rPr lang="en-US" b="1" dirty="0">
                <a:solidFill>
                  <a:schemeClr val="tx1"/>
                </a:solidFill>
              </a:rPr>
              <a:t>Weathering of rocks and </a:t>
            </a:r>
            <a:r>
              <a:rPr lang="en-US" b="1" dirty="0" smtClean="0">
                <a:solidFill>
                  <a:schemeClr val="tx1"/>
                </a:solidFill>
              </a:rPr>
              <a:t>minerals</a:t>
            </a:r>
          </a:p>
          <a:p>
            <a:pPr algn="just">
              <a:lnSpc>
                <a:spcPct val="150000"/>
              </a:lnSpc>
              <a:buFont typeface="Courier New" pitchFamily="49" charset="0"/>
              <a:buChar char="o"/>
            </a:pPr>
            <a:r>
              <a:rPr lang="en-US" sz="2800" b="1" dirty="0" smtClean="0">
                <a:solidFill>
                  <a:schemeClr val="tx1"/>
                </a:solidFill>
                <a:latin typeface="+mj-lt"/>
              </a:rPr>
              <a:t>Weathering: destruction(break down) of  of existing minerals and</a:t>
            </a:r>
            <a:r>
              <a:rPr lang="en-US" sz="2800" b="1" dirty="0" smtClean="0">
                <a:solidFill>
                  <a:schemeClr val="tx1"/>
                </a:solidFill>
                <a:latin typeface="+mj-lt"/>
                <a:cs typeface="Calibri"/>
              </a:rPr>
              <a:t> </a:t>
            </a:r>
            <a:r>
              <a:rPr lang="en-US" sz="2800" b="1" dirty="0" smtClean="0">
                <a:solidFill>
                  <a:schemeClr val="tx1"/>
                </a:solidFill>
                <a:latin typeface="+mj-lt"/>
              </a:rPr>
              <a:t>synthesis of new minerals.</a:t>
            </a:r>
          </a:p>
          <a:p>
            <a:pPr algn="just">
              <a:lnSpc>
                <a:spcPct val="150000"/>
              </a:lnSpc>
              <a:buFont typeface="Courier New" pitchFamily="49" charset="0"/>
              <a:buChar char="o"/>
            </a:pPr>
            <a:r>
              <a:rPr lang="en-US" sz="2800" b="1" dirty="0">
                <a:solidFill>
                  <a:schemeClr val="tx1"/>
                </a:solidFill>
                <a:latin typeface="+mj-lt"/>
              </a:rPr>
              <a:t>Mineral weathering is stimulated by acid conditions</a:t>
            </a:r>
            <a:endParaRPr lang="en-US" sz="2800" b="1" dirty="0" smtClean="0">
              <a:solidFill>
                <a:schemeClr val="tx1"/>
              </a:solidFill>
              <a:latin typeface="+mj-lt"/>
            </a:endParaRPr>
          </a:p>
          <a:p>
            <a:pPr algn="just">
              <a:lnSpc>
                <a:spcPct val="150000"/>
              </a:lnSpc>
              <a:buFont typeface="Wingdings" pitchFamily="2" charset="2"/>
              <a:buChar char="Ø"/>
            </a:pPr>
            <a:r>
              <a:rPr lang="en-US" sz="2800" dirty="0" smtClean="0">
                <a:latin typeface="+mj-lt"/>
              </a:rPr>
              <a:t> </a:t>
            </a:r>
            <a:r>
              <a:rPr lang="en-US" sz="2800" b="1" dirty="0" smtClean="0">
                <a:solidFill>
                  <a:schemeClr val="tx1"/>
                </a:solidFill>
                <a:latin typeface="+mj-lt"/>
              </a:rPr>
              <a:t>Acid stimulates the reaction of</a:t>
            </a:r>
            <a:r>
              <a:rPr lang="en-US" sz="2800" b="1" dirty="0">
                <a:solidFill>
                  <a:schemeClr val="tx1"/>
                </a:solidFill>
                <a:latin typeface="+mj-lt"/>
              </a:rPr>
              <a:t> </a:t>
            </a:r>
            <a:r>
              <a:rPr lang="en-US" sz="2800" b="1" dirty="0" smtClean="0">
                <a:solidFill>
                  <a:schemeClr val="tx1"/>
                </a:solidFill>
              </a:rPr>
              <a:t>H</a:t>
            </a:r>
            <a:r>
              <a:rPr lang="en-US" sz="2800" b="1" baseline="-25000" dirty="0" smtClean="0">
                <a:solidFill>
                  <a:schemeClr val="tx1"/>
                </a:solidFill>
              </a:rPr>
              <a:t>2</a:t>
            </a:r>
            <a:r>
              <a:rPr lang="en-US" sz="2800" b="1" dirty="0" smtClean="0">
                <a:solidFill>
                  <a:schemeClr val="tx1"/>
                </a:solidFill>
              </a:rPr>
              <a:t>O </a:t>
            </a:r>
            <a:r>
              <a:rPr lang="en-US" sz="2800" b="1" dirty="0" smtClean="0">
                <a:solidFill>
                  <a:schemeClr val="tx1"/>
                </a:solidFill>
                <a:latin typeface="+mj-lt"/>
              </a:rPr>
              <a:t>with minerals</a:t>
            </a:r>
          </a:p>
          <a:p>
            <a:pPr algn="just">
              <a:lnSpc>
                <a:spcPct val="150000"/>
              </a:lnSpc>
              <a:buFont typeface="Courier New" pitchFamily="49" charset="0"/>
              <a:buChar char="o"/>
            </a:pPr>
            <a:r>
              <a:rPr lang="en-US" sz="2800" b="1" dirty="0" smtClean="0">
                <a:solidFill>
                  <a:schemeClr val="tx1"/>
                </a:solidFill>
                <a:latin typeface="+mj-lt"/>
              </a:rPr>
              <a:t> Soils weathering &amp; mineralogical </a:t>
            </a:r>
            <a:r>
              <a:rPr lang="en-US" sz="2800" b="1" dirty="0">
                <a:solidFill>
                  <a:schemeClr val="tx1"/>
                </a:solidFill>
                <a:latin typeface="+mj-lt"/>
              </a:rPr>
              <a:t>composition </a:t>
            </a:r>
            <a:r>
              <a:rPr lang="en-US" sz="2800" b="1" dirty="0" smtClean="0">
                <a:solidFill>
                  <a:schemeClr val="tx1"/>
                </a:solidFill>
                <a:latin typeface="+mj-lt"/>
              </a:rPr>
              <a:t>changes soils properties.</a:t>
            </a:r>
          </a:p>
          <a:p>
            <a:pPr algn="just">
              <a:lnSpc>
                <a:spcPct val="150000"/>
              </a:lnSpc>
              <a:buFont typeface="Courier New" pitchFamily="49" charset="0"/>
              <a:buChar char="o"/>
            </a:pPr>
            <a:endParaRPr lang="en-US" sz="2800" b="1" dirty="0">
              <a:solidFill>
                <a:schemeClr val="tx1"/>
              </a:solidFill>
              <a:latin typeface="+mj-l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dirty="0" smtClean="0">
                <a:solidFill>
                  <a:srgbClr val="FF0000"/>
                </a:solidFill>
              </a:rPr>
              <a:t>5.2. Colloidal </a:t>
            </a:r>
            <a:r>
              <a:rPr lang="en-US" sz="3600" b="1" dirty="0">
                <a:solidFill>
                  <a:srgbClr val="FF0000"/>
                </a:solidFill>
              </a:rPr>
              <a:t>properties of soils</a:t>
            </a:r>
          </a:p>
        </p:txBody>
      </p:sp>
      <p:sp>
        <p:nvSpPr>
          <p:cNvPr id="3" name="Content Placeholder 2"/>
          <p:cNvSpPr>
            <a:spLocks noGrp="1"/>
          </p:cNvSpPr>
          <p:nvPr>
            <p:ph idx="1"/>
          </p:nvPr>
        </p:nvSpPr>
        <p:spPr>
          <a:xfrm>
            <a:off x="0" y="762000"/>
            <a:ext cx="9144000" cy="6096000"/>
          </a:xfrm>
        </p:spPr>
        <p:txBody>
          <a:bodyPr>
            <a:noAutofit/>
          </a:bodyPr>
          <a:lstStyle/>
          <a:p>
            <a:pPr>
              <a:lnSpc>
                <a:spcPct val="150000"/>
              </a:lnSpc>
              <a:buFont typeface="Times" pitchFamily="18" charset="0"/>
              <a:buChar char="•"/>
            </a:pPr>
            <a:r>
              <a:rPr lang="en-US" sz="2400" dirty="0" smtClean="0">
                <a:latin typeface="Times New Roman" pitchFamily="18" charset="0"/>
                <a:cs typeface="Times New Roman" pitchFamily="18" charset="0"/>
              </a:rPr>
              <a:t>Colloid: solid substance with very small particles </a:t>
            </a:r>
            <a:r>
              <a:rPr lang="en-US" sz="2400" dirty="0" smtClean="0">
                <a:latin typeface="Times New Roman" pitchFamily="18" charset="0"/>
                <a:cs typeface="Times New Roman" pitchFamily="18" charset="0"/>
                <a:sym typeface="Wingdings" pitchFamily="2" charset="2"/>
              </a:rPr>
              <a:t> </a:t>
            </a:r>
            <a:r>
              <a:rPr lang="en-US" sz="2400" dirty="0" smtClean="0">
                <a:latin typeface="Times New Roman" pitchFamily="18" charset="0"/>
                <a:cs typeface="Times New Roman" pitchFamily="18" charset="0"/>
              </a:rPr>
              <a:t>Usually &lt; 1 </a:t>
            </a:r>
            <a:r>
              <a:rPr lang="el-GR" sz="2400" dirty="0" smtClean="0">
                <a:latin typeface="Times New Roman" pitchFamily="18" charset="0"/>
                <a:cs typeface="Times New Roman" pitchFamily="18" charset="0"/>
              </a:rPr>
              <a:t>μ</a:t>
            </a:r>
            <a:r>
              <a:rPr lang="en-US" sz="2400" dirty="0" smtClean="0">
                <a:latin typeface="Times New Roman" pitchFamily="18" charset="0"/>
                <a:cs typeface="Times New Roman" pitchFamily="18" charset="0"/>
              </a:rPr>
              <a:t>m diameter (very high surface area )</a:t>
            </a:r>
          </a:p>
          <a:p>
            <a:pPr>
              <a:lnSpc>
                <a:spcPct val="150000"/>
              </a:lnSpc>
              <a:buFont typeface="Times" pitchFamily="18" charset="0"/>
              <a:buChar char="•"/>
            </a:pPr>
            <a:r>
              <a:rPr lang="en-US" sz="2400" dirty="0" smtClean="0">
                <a:latin typeface="Times New Roman" pitchFamily="18" charset="0"/>
                <a:cs typeface="Times New Roman" pitchFamily="18" charset="0"/>
              </a:rPr>
              <a:t>It refers to the finest clay and SOM (humus) particles in a soil  (best example of colloidal suspension is milk)</a:t>
            </a:r>
          </a:p>
          <a:p>
            <a:pPr>
              <a:lnSpc>
                <a:spcPct val="150000"/>
              </a:lnSpc>
              <a:buFont typeface="Wingdings" pitchFamily="2" charset="2"/>
              <a:buChar char="Ø"/>
            </a:pPr>
            <a:r>
              <a:rPr lang="en-US" sz="2400" dirty="0" smtClean="0">
                <a:latin typeface="Times New Roman" pitchFamily="18" charset="0"/>
                <a:cs typeface="Times New Roman" pitchFamily="18" charset="0"/>
              </a:rPr>
              <a:t>Are location for  most physical &amp; chemical activities (they are highly reactive materials with electrically charged surfaces)</a:t>
            </a:r>
          </a:p>
          <a:p>
            <a:pPr>
              <a:lnSpc>
                <a:spcPct val="150000"/>
              </a:lnSpc>
              <a:buFont typeface="Times" pitchFamily="18" charset="0"/>
              <a:buChar char="•"/>
            </a:pPr>
            <a:r>
              <a:rPr lang="en-US" sz="2400" dirty="0" smtClean="0">
                <a:latin typeface="Times New Roman" pitchFamily="18" charset="0"/>
                <a:cs typeface="Times New Roman" pitchFamily="18" charset="0"/>
              </a:rPr>
              <a:t>Colloids have a net negative charge </a:t>
            </a:r>
            <a:r>
              <a:rPr lang="en-US" sz="2400" dirty="0" smtClean="0">
                <a:latin typeface="Times New Roman" pitchFamily="18" charset="0"/>
                <a:cs typeface="Times New Roman" pitchFamily="18" charset="0"/>
                <a:sym typeface="Wingdings" pitchFamily="2" charset="2"/>
              </a:rPr>
              <a:t> </a:t>
            </a:r>
            <a:r>
              <a:rPr lang="en-US" sz="2400" dirty="0" smtClean="0">
                <a:latin typeface="Times New Roman" pitchFamily="18" charset="0"/>
                <a:cs typeface="Times New Roman" pitchFamily="18" charset="0"/>
              </a:rPr>
              <a:t>impart  soil </a:t>
            </a:r>
            <a:r>
              <a:rPr lang="en-US" sz="2400" dirty="0" err="1" smtClean="0">
                <a:latin typeface="Times New Roman" pitchFamily="18" charset="0"/>
                <a:cs typeface="Times New Roman" pitchFamily="18" charset="0"/>
              </a:rPr>
              <a:t>cation</a:t>
            </a:r>
            <a:r>
              <a:rPr lang="en-US" sz="2400" dirty="0" smtClean="0">
                <a:latin typeface="Times New Roman" pitchFamily="18" charset="0"/>
                <a:cs typeface="Times New Roman" pitchFamily="18" charset="0"/>
              </a:rPr>
              <a:t> exchange capacity (CEC): the ability to adsorb &amp; exchange cations. </a:t>
            </a:r>
          </a:p>
          <a:p>
            <a:pPr>
              <a:buFont typeface="Wingdings" pitchFamily="2" charset="2"/>
              <a:buChar char="Ø"/>
            </a:pPr>
            <a:endParaRPr lang="en-US" sz="2800" b="1"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fontScale="85000" lnSpcReduction="20000"/>
          </a:bodyPr>
          <a:lstStyle/>
          <a:p>
            <a:pPr>
              <a:lnSpc>
                <a:spcPct val="150000"/>
              </a:lnSpc>
            </a:pPr>
            <a:r>
              <a:rPr lang="en-US" dirty="0" smtClean="0">
                <a:latin typeface="Times New Roman" pitchFamily="18" charset="0"/>
                <a:cs typeface="Times New Roman" pitchFamily="18" charset="0"/>
              </a:rPr>
              <a:t>Net negative charges attract positively charged </a:t>
            </a: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Cation</a:t>
            </a:r>
            <a:r>
              <a:rPr lang="en-US" dirty="0" smtClean="0">
                <a:solidFill>
                  <a:srgbClr val="FF0000"/>
                </a:solidFill>
                <a:latin typeface="Times New Roman" pitchFamily="18" charset="0"/>
                <a:cs typeface="Times New Roman" pitchFamily="18" charset="0"/>
              </a:rPr>
              <a:t> exchange capacity.</a:t>
            </a:r>
          </a:p>
          <a:p>
            <a:pPr>
              <a:lnSpc>
                <a:spcPct val="150000"/>
              </a:lnSpc>
            </a:pPr>
            <a:r>
              <a:rPr lang="en-US" dirty="0" smtClean="0">
                <a:latin typeface="Times New Roman" pitchFamily="18" charset="0"/>
                <a:cs typeface="Times New Roman" pitchFamily="18" charset="0"/>
              </a:rPr>
              <a:t>CEC is the sum total of exchangeable and </a:t>
            </a:r>
            <a:r>
              <a:rPr lang="en-US" dirty="0" err="1" smtClean="0">
                <a:latin typeface="Times New Roman" pitchFamily="18" charset="0"/>
                <a:cs typeface="Times New Roman" pitchFamily="18" charset="0"/>
              </a:rPr>
              <a:t>sorbed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a soil can adsorb. Thus it measures the number of adsorption sites in a soil, and is an important indicator of soils ability to retain and supply </a:t>
            </a: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for plant use.</a:t>
            </a:r>
          </a:p>
          <a:p>
            <a:pPr>
              <a:lnSpc>
                <a:spcPct val="150000"/>
              </a:lnSpc>
            </a:pP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attraction &amp; adhering to colloidal surfaces is called </a:t>
            </a:r>
            <a:r>
              <a:rPr lang="en-US" b="1" dirty="0" smtClean="0">
                <a:latin typeface="Times New Roman" pitchFamily="18" charset="0"/>
                <a:cs typeface="Times New Roman" pitchFamily="18" charset="0"/>
              </a:rPr>
              <a:t>adsorption</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It is </a:t>
            </a: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swarming about near colloidal surfaces,</a:t>
            </a:r>
          </a:p>
          <a:p>
            <a:pPr>
              <a:lnSpc>
                <a:spcPct val="150000"/>
              </a:lnSpc>
            </a:pPr>
            <a:r>
              <a:rPr lang="en-US" dirty="0" smtClean="0">
                <a:latin typeface="Times New Roman" pitchFamily="18" charset="0"/>
                <a:cs typeface="Times New Roman" pitchFamily="18" charset="0"/>
              </a:rPr>
              <a:t>Soil pH: determined by  nature of exchangeable </a:t>
            </a: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on colloids (H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Al</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Ca</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K</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Mg</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Na</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3000" b="1" dirty="0" smtClean="0"/>
              <a:t>Types of Soil Colloids</a:t>
            </a:r>
          </a:p>
        </p:txBody>
      </p:sp>
      <p:sp>
        <p:nvSpPr>
          <p:cNvPr id="3" name="Content Placeholder 2"/>
          <p:cNvSpPr>
            <a:spLocks noGrp="1"/>
          </p:cNvSpPr>
          <p:nvPr>
            <p:ph idx="1"/>
          </p:nvPr>
        </p:nvSpPr>
        <p:spPr>
          <a:xfrm>
            <a:off x="0" y="381000"/>
            <a:ext cx="9144000" cy="6400800"/>
          </a:xfrm>
        </p:spPr>
        <p:txBody>
          <a:bodyPr>
            <a:noAutofit/>
          </a:bodyPr>
          <a:lstStyle/>
          <a:p>
            <a:pPr>
              <a:lnSpc>
                <a:spcPct val="150000"/>
              </a:lnSpc>
              <a:buNone/>
            </a:pP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Silicate clays: Crystalline (layered) and poorly crystalline types (not ordered). </a:t>
            </a:r>
            <a:r>
              <a:rPr lang="en-US" sz="2200" dirty="0" err="1" smtClean="0">
                <a:latin typeface="Times New Roman" pitchFamily="18" charset="0"/>
                <a:cs typeface="Times New Roman" pitchFamily="18" charset="0"/>
              </a:rPr>
              <a:t>E.g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Aluminosilicate</a:t>
            </a:r>
            <a:r>
              <a:rPr lang="en-US" sz="2200" dirty="0" smtClean="0">
                <a:latin typeface="Times New Roman" pitchFamily="18" charset="0"/>
                <a:cs typeface="Times New Roman" pitchFamily="18" charset="0"/>
              </a:rPr>
              <a:t> minerals</a:t>
            </a:r>
          </a:p>
          <a:p>
            <a:pPr>
              <a:lnSpc>
                <a:spcPct val="150000"/>
              </a:lnSpc>
              <a:buNone/>
            </a:pPr>
            <a:r>
              <a:rPr lang="en-US" sz="2200" dirty="0" smtClean="0">
                <a:latin typeface="Times New Roman" pitchFamily="18" charset="0"/>
                <a:cs typeface="Times New Roman" pitchFamily="18" charset="0"/>
              </a:rPr>
              <a:t>ii) </a:t>
            </a:r>
            <a:r>
              <a:rPr lang="en-US" sz="2200" dirty="0" err="1" smtClean="0">
                <a:latin typeface="Times New Roman" pitchFamily="18" charset="0"/>
                <a:cs typeface="Times New Roman" pitchFamily="18" charset="0"/>
              </a:rPr>
              <a:t>Humic</a:t>
            </a:r>
            <a:r>
              <a:rPr lang="en-US" sz="2200" dirty="0" smtClean="0">
                <a:latin typeface="Times New Roman" pitchFamily="18" charset="0"/>
                <a:cs typeface="Times New Roman" pitchFamily="18" charset="0"/>
              </a:rPr>
              <a:t> substances (organic colloids): are not minerals nor crystals. It consists of convoluted chains and rings of carbon atom bonded to H2, O2 and N2.</a:t>
            </a:r>
          </a:p>
          <a:p>
            <a:pPr>
              <a:lnSpc>
                <a:spcPct val="150000"/>
              </a:lnSpc>
            </a:pPr>
            <a:r>
              <a:rPr lang="en-US" sz="2200" dirty="0" smtClean="0">
                <a:latin typeface="Times New Roman" pitchFamily="18" charset="0"/>
                <a:cs typeface="Times New Roman" pitchFamily="18" charset="0"/>
              </a:rPr>
              <a:t>Exhibit very high capacity to adsorb water </a:t>
            </a:r>
            <a:r>
              <a:rPr lang="en-US" sz="2200" dirty="0" smtClean="0">
                <a:latin typeface="Times New Roman" pitchFamily="18" charset="0"/>
                <a:cs typeface="Times New Roman" pitchFamily="18" charset="0"/>
                <a:sym typeface="Wingdings" pitchFamily="2" charset="2"/>
              </a:rPr>
              <a:t> no plasticity or stickiness</a:t>
            </a:r>
          </a:p>
          <a:p>
            <a:pPr>
              <a:lnSpc>
                <a:spcPct val="150000"/>
              </a:lnSpc>
            </a:pPr>
            <a:r>
              <a:rPr lang="en-US" sz="2200" dirty="0" smtClean="0">
                <a:latin typeface="Times New Roman" pitchFamily="18" charset="0"/>
                <a:cs typeface="Times New Roman" pitchFamily="18" charset="0"/>
                <a:sym typeface="Wingdings" pitchFamily="2" charset="2"/>
              </a:rPr>
              <a:t>Non-cohesive, and humus have very little bearing strength and are unsuitable for making buildings or road foundation. </a:t>
            </a:r>
          </a:p>
          <a:p>
            <a:pPr>
              <a:lnSpc>
                <a:spcPct val="150000"/>
              </a:lnSpc>
            </a:pPr>
            <a:r>
              <a:rPr lang="en-US" sz="2200" dirty="0" smtClean="0">
                <a:latin typeface="Times New Roman" pitchFamily="18" charset="0"/>
                <a:cs typeface="Times New Roman" pitchFamily="18" charset="0"/>
                <a:sym typeface="Wingdings" pitchFamily="2" charset="2"/>
              </a:rPr>
              <a:t>High CEC due to hydroxyl compounds.</a:t>
            </a:r>
            <a:endParaRPr lang="en-US" sz="2200" dirty="0" smtClean="0">
              <a:latin typeface="Times New Roman" pitchFamily="18" charset="0"/>
              <a:cs typeface="Times New Roman" pitchFamily="18" charset="0"/>
            </a:endParaRPr>
          </a:p>
          <a:p>
            <a:pPr>
              <a:lnSpc>
                <a:spcPct val="150000"/>
              </a:lnSpc>
              <a:buNone/>
            </a:pPr>
            <a:r>
              <a:rPr lang="en-US" sz="2200" dirty="0" smtClean="0">
                <a:latin typeface="Times New Roman" pitchFamily="18" charset="0"/>
                <a:cs typeface="Times New Roman" pitchFamily="18" charset="0"/>
              </a:rPr>
              <a:t>iii) Al and Fe oxides, hydroxides, and </a:t>
            </a:r>
            <a:r>
              <a:rPr lang="en-US" sz="2200" dirty="0" err="1" smtClean="0">
                <a:latin typeface="Times New Roman" pitchFamily="18" charset="0"/>
                <a:cs typeface="Times New Roman" pitchFamily="18" charset="0"/>
              </a:rPr>
              <a:t>oxyhydroxides</a:t>
            </a:r>
            <a:r>
              <a:rPr lang="en-US" sz="2200" dirty="0" smtClean="0">
                <a:latin typeface="Times New Roman" pitchFamily="18" charset="0"/>
                <a:cs typeface="Times New Roman" pitchFamily="18" charset="0"/>
              </a:rPr>
              <a:t>:  found in more highly weathered soils of warm humid regions. E.g. </a:t>
            </a:r>
            <a:r>
              <a:rPr lang="en-US" sz="2200" dirty="0" err="1" smtClean="0">
                <a:latin typeface="Times New Roman" pitchFamily="18" charset="0"/>
                <a:cs typeface="Times New Roman" pitchFamily="18" charset="0"/>
              </a:rPr>
              <a:t>Ultisols</a:t>
            </a:r>
            <a:r>
              <a:rPr lang="en-US" sz="2200" dirty="0" smtClean="0">
                <a:latin typeface="Times New Roman" pitchFamily="18" charset="0"/>
                <a:cs typeface="Times New Roman" pitchFamily="18" charset="0"/>
              </a:rPr>
              <a:t> &amp; </a:t>
            </a:r>
            <a:r>
              <a:rPr lang="en-US" sz="2200" dirty="0" err="1" smtClean="0">
                <a:latin typeface="Times New Roman" pitchFamily="18" charset="0"/>
                <a:cs typeface="Times New Roman" pitchFamily="18" charset="0"/>
              </a:rPr>
              <a:t>oxisols</a:t>
            </a:r>
            <a:r>
              <a:rPr lang="en-US" sz="2200" dirty="0" smtClean="0">
                <a:latin typeface="Times New Roman" pitchFamily="18" charset="0"/>
                <a:cs typeface="Times New Roman" pitchFamily="18" charset="0"/>
              </a:rPr>
              <a:t>.</a:t>
            </a:r>
            <a:endParaRPr lang="en-US" sz="2200" dirty="0" smtClean="0">
              <a:solidFill>
                <a:srgbClr val="FF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2900" b="1" dirty="0" err="1" smtClean="0">
                <a:solidFill>
                  <a:srgbClr val="FF0000"/>
                </a:solidFill>
              </a:rPr>
              <a:t>i</a:t>
            </a:r>
            <a:r>
              <a:rPr lang="en-US" sz="2900" b="1" dirty="0" smtClean="0">
                <a:solidFill>
                  <a:srgbClr val="FF0000"/>
                </a:solidFill>
              </a:rPr>
              <a:t>) Structures of clay minerals </a:t>
            </a:r>
            <a:endParaRPr lang="en-US" sz="2900" dirty="0"/>
          </a:p>
        </p:txBody>
      </p:sp>
      <p:sp>
        <p:nvSpPr>
          <p:cNvPr id="3" name="Content Placeholder 2"/>
          <p:cNvSpPr>
            <a:spLocks noGrp="1"/>
          </p:cNvSpPr>
          <p:nvPr>
            <p:ph idx="1"/>
          </p:nvPr>
        </p:nvSpPr>
        <p:spPr>
          <a:xfrm>
            <a:off x="0" y="685800"/>
            <a:ext cx="9144000" cy="6172200"/>
          </a:xfrm>
        </p:spPr>
        <p:txBody>
          <a:bodyPr>
            <a:normAutofit fontScale="70000" lnSpcReduction="20000"/>
          </a:bodyPr>
          <a:lstStyle/>
          <a:p>
            <a:pPr>
              <a:lnSpc>
                <a:spcPct val="150000"/>
              </a:lnSpc>
            </a:pPr>
            <a:r>
              <a:rPr lang="en-US" dirty="0" smtClean="0">
                <a:latin typeface="Times New Roman" pitchFamily="18" charset="0"/>
                <a:cs typeface="Times New Roman" pitchFamily="18" charset="0"/>
              </a:rPr>
              <a:t>Basic building blocks of clay minerals are Silica tetrahedral &amp; </a:t>
            </a:r>
            <a:r>
              <a:rPr lang="en-US" dirty="0" err="1" smtClean="0">
                <a:latin typeface="Times New Roman" pitchFamily="18" charset="0"/>
                <a:cs typeface="Times New Roman" pitchFamily="18" charset="0"/>
              </a:rPr>
              <a:t>Aluminium</a:t>
            </a:r>
            <a:r>
              <a:rPr lang="en-US" dirty="0" smtClean="0">
                <a:latin typeface="Times New Roman" pitchFamily="18" charset="0"/>
                <a:cs typeface="Times New Roman" pitchFamily="18" charset="0"/>
              </a:rPr>
              <a:t> octahedral</a:t>
            </a:r>
          </a:p>
          <a:p>
            <a:pPr>
              <a:lnSpc>
                <a:spcPct val="150000"/>
              </a:lnSpc>
            </a:pPr>
            <a:r>
              <a:rPr lang="en-US" dirty="0" smtClean="0">
                <a:latin typeface="Times New Roman" pitchFamily="18" charset="0"/>
                <a:cs typeface="Times New Roman" pitchFamily="18" charset="0"/>
              </a:rPr>
              <a:t>Substitution of Si &amp;  Al by other </a:t>
            </a:r>
            <a:r>
              <a:rPr lang="en-US" dirty="0" err="1" smtClean="0">
                <a:latin typeface="Times New Roman" pitchFamily="18" charset="0"/>
                <a:cs typeface="Times New Roman" pitchFamily="18" charset="0"/>
              </a:rPr>
              <a:t>cations</a:t>
            </a:r>
            <a:r>
              <a:rPr lang="en-US" dirty="0" smtClean="0">
                <a:latin typeface="Times New Roman" pitchFamily="18" charset="0"/>
                <a:cs typeface="Times New Roman" pitchFamily="18" charset="0"/>
              </a:rPr>
              <a:t> is called </a:t>
            </a:r>
            <a:r>
              <a:rPr lang="en-US" dirty="0" err="1" smtClean="0">
                <a:latin typeface="Times New Roman" pitchFamily="18" charset="0"/>
                <a:cs typeface="Times New Roman" pitchFamily="18" charset="0"/>
              </a:rPr>
              <a:t>Isomorphous</a:t>
            </a:r>
            <a:r>
              <a:rPr lang="en-US" dirty="0" smtClean="0">
                <a:latin typeface="Times New Roman" pitchFamily="18" charset="0"/>
                <a:cs typeface="Times New Roman" pitchFamily="18" charset="0"/>
              </a:rPr>
              <a:t> substitution</a:t>
            </a:r>
          </a:p>
          <a:p>
            <a:pPr>
              <a:lnSpc>
                <a:spcPct val="150000"/>
              </a:lnSpc>
            </a:pPr>
            <a:r>
              <a:rPr lang="en-US" sz="4000" b="1" dirty="0" smtClean="0">
                <a:latin typeface="Times New Roman" pitchFamily="18" charset="0"/>
                <a:cs typeface="Times New Roman" pitchFamily="18" charset="0"/>
              </a:rPr>
              <a:t>Layer Silicate Clay Minerals</a:t>
            </a:r>
            <a:r>
              <a:rPr lang="en-US" strike="dblStrike" dirty="0" smtClean="0">
                <a:latin typeface="Times New Roman" pitchFamily="18" charset="0"/>
                <a:cs typeface="Times New Roman" pitchFamily="18" charset="0"/>
              </a:rPr>
              <a:t/>
            </a:r>
            <a:br>
              <a:rPr lang="en-US" strike="dblStrike"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Aluminosilicate</a:t>
            </a:r>
            <a:r>
              <a:rPr lang="en-US" dirty="0" smtClean="0">
                <a:latin typeface="Times New Roman" pitchFamily="18" charset="0"/>
                <a:cs typeface="Times New Roman" pitchFamily="18" charset="0"/>
              </a:rPr>
              <a:t> minerals</a:t>
            </a:r>
            <a:r>
              <a:rPr lang="en-US" strike="dblStrike" dirty="0" smtClean="0">
                <a:latin typeface="Times New Roman" pitchFamily="18" charset="0"/>
                <a:cs typeface="Times New Roman" pitchFamily="18" charset="0"/>
              </a:rPr>
              <a:t/>
            </a:r>
            <a:br>
              <a:rPr lang="en-US" strike="dblStrike"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Crystalline structure</a:t>
            </a:r>
            <a:endParaRPr lang="en-US" strike="dblStrike" dirty="0" smtClean="0">
              <a:latin typeface="Times New Roman" pitchFamily="18" charset="0"/>
              <a:cs typeface="Times New Roman" pitchFamily="18" charset="0"/>
            </a:endParaRPr>
          </a:p>
          <a:p>
            <a:pPr>
              <a:lnSpc>
                <a:spcPct val="150000"/>
              </a:lnSpc>
              <a:buFont typeface="Courier New" pitchFamily="49" charset="0"/>
              <a:buChar char="o"/>
            </a:pPr>
            <a:r>
              <a:rPr lang="en-US" sz="4000" b="1" dirty="0" smtClean="0">
                <a:latin typeface="Times New Roman" pitchFamily="18" charset="0"/>
                <a:cs typeface="Times New Roman" pitchFamily="18" charset="0"/>
              </a:rPr>
              <a:t>Structural units:</a:t>
            </a:r>
            <a:endParaRPr lang="en-US" sz="4000" b="1" strike="dblStrike"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Silicon (Si</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tetrahedral units </a:t>
            </a:r>
          </a:p>
          <a:p>
            <a:pPr lvl="0"/>
            <a:r>
              <a:rPr lang="en-US" dirty="0" smtClean="0">
                <a:latin typeface="Times New Roman" pitchFamily="18" charset="0"/>
                <a:cs typeface="Times New Roman" pitchFamily="18" charset="0"/>
              </a:rPr>
              <a:t>Aluminum (Al</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magnesium (Mg</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iron (Fe</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Fe</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octahedral units </a:t>
            </a:r>
          </a:p>
          <a:p>
            <a:pPr>
              <a:lnSpc>
                <a:spcPct val="150000"/>
              </a:lnSpc>
            </a:pPr>
            <a:r>
              <a:rPr lang="en-US" dirty="0" smtClean="0">
                <a:latin typeface="Times New Roman" pitchFamily="18" charset="0"/>
                <a:cs typeface="Times New Roman" pitchFamily="18" charset="0"/>
              </a:rPr>
              <a:t> Individual units linked into SHEETS</a:t>
            </a:r>
            <a:endParaRPr lang="en-US" strike="dblStrike"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Sheets are combined in LAYERS</a:t>
            </a:r>
            <a:endParaRPr lang="en-US" strike="dblStrike"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Many layers  → crystal structure or CLAY MICELLE</a:t>
            </a:r>
          </a:p>
          <a:p>
            <a:pPr>
              <a:lnSpc>
                <a:spcPct val="150000"/>
              </a:lnSpc>
            </a:pPr>
            <a:endParaRPr lang="en-US" b="1" dirty="0" smtClean="0"/>
          </a:p>
          <a:p>
            <a:pPr>
              <a:lnSpc>
                <a:spcPct val="150000"/>
              </a:lnSpc>
            </a:pPr>
            <a:endParaRPr lang="en-US" b="1" dirty="0" smtClean="0"/>
          </a:p>
          <a:p>
            <a:endParaRPr lang="en-US" dirty="0" smtClean="0"/>
          </a:p>
          <a:p>
            <a:endParaRPr lang="en-US" dirty="0" smtClean="0"/>
          </a:p>
          <a:p>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6172200"/>
          </a:xfrm>
        </p:spPr>
        <p:txBody>
          <a:bodyPr>
            <a:normAutofit/>
          </a:bodyPr>
          <a:lstStyle/>
          <a:p>
            <a:pPr>
              <a:lnSpc>
                <a:spcPct val="150000"/>
              </a:lnSpc>
              <a:buFont typeface="Courier New" pitchFamily="49" charset="0"/>
              <a:buChar char="o"/>
            </a:pPr>
            <a:endParaRPr lang="en-US" b="1" dirty="0" smtClean="0"/>
          </a:p>
          <a:p>
            <a:pPr>
              <a:lnSpc>
                <a:spcPct val="150000"/>
              </a:lnSpc>
            </a:pPr>
            <a:endParaRPr lang="en-US" b="1" dirty="0" smtClean="0"/>
          </a:p>
          <a:p>
            <a:endParaRPr lang="en-US" dirty="0" smtClean="0"/>
          </a:p>
          <a:p>
            <a:endParaRPr lang="en-US" dirty="0" smtClean="0"/>
          </a:p>
          <a:p>
            <a:endParaRPr lang="en-US" dirty="0"/>
          </a:p>
        </p:txBody>
      </p:sp>
      <p:pic>
        <p:nvPicPr>
          <p:cNvPr id="19460" name="Picture 4"/>
          <p:cNvPicPr>
            <a:picLocks noChangeAspect="1" noChangeArrowheads="1"/>
          </p:cNvPicPr>
          <p:nvPr/>
        </p:nvPicPr>
        <p:blipFill>
          <a:blip r:embed="rId2"/>
          <a:srcRect/>
          <a:stretch>
            <a:fillRect/>
          </a:stretch>
        </p:blipFill>
        <p:spPr bwMode="auto">
          <a:xfrm>
            <a:off x="0" y="914400"/>
            <a:ext cx="9144000" cy="5943600"/>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16"/>
            <a:ext cx="8229600" cy="910740"/>
          </a:xfrm>
        </p:spPr>
        <p:txBody>
          <a:bodyPr/>
          <a:lstStyle/>
          <a:p>
            <a:r>
              <a:rPr lang="en-US" dirty="0" smtClean="0"/>
              <a:t>Chapter Two</a:t>
            </a:r>
            <a:endParaRPr lang="en-US" dirty="0"/>
          </a:p>
        </p:txBody>
      </p:sp>
      <p:sp>
        <p:nvSpPr>
          <p:cNvPr id="3" name="Content Placeholder 2"/>
          <p:cNvSpPr>
            <a:spLocks noGrp="1"/>
          </p:cNvSpPr>
          <p:nvPr>
            <p:ph idx="1"/>
          </p:nvPr>
        </p:nvSpPr>
        <p:spPr>
          <a:xfrm>
            <a:off x="457200" y="1607520"/>
            <a:ext cx="8229600" cy="4717080"/>
          </a:xfrm>
        </p:spPr>
        <p:txBody>
          <a:bodyPr/>
          <a:lstStyle/>
          <a:p>
            <a:pPr>
              <a:buNone/>
            </a:pPr>
            <a:r>
              <a:rPr lang="en-US" b="1" dirty="0" smtClean="0"/>
              <a:t>Activity:</a:t>
            </a:r>
          </a:p>
          <a:p>
            <a:r>
              <a:rPr lang="en-US" dirty="0" smtClean="0"/>
              <a:t>Moon rocks are similar in composition to those found deep in the earth. On the moon this rock remained unchanged or crumbed into dust with the impact of meteors. On earth the rocks are transformed into some thing new, into many kinds of living soils. Why not on the moon?</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458200" cy="6583362"/>
          </a:xfrm>
        </p:spPr>
        <p:txBody>
          <a:bodyPr/>
          <a:lstStyle/>
          <a:p>
            <a:endParaRPr lang="en-US" dirty="0"/>
          </a:p>
        </p:txBody>
      </p:sp>
      <p:sp>
        <p:nvSpPr>
          <p:cNvPr id="3" name="Content Placeholder 2"/>
          <p:cNvSpPr>
            <a:spLocks noGrp="1"/>
          </p:cNvSpPr>
          <p:nvPr>
            <p:ph idx="1"/>
          </p:nvPr>
        </p:nvSpPr>
        <p:spPr>
          <a:xfrm>
            <a:off x="228600" y="685800"/>
            <a:ext cx="8686800" cy="6172200"/>
          </a:xfrm>
        </p:spPr>
        <p:txBody>
          <a:bodyPr>
            <a:normAutofit/>
          </a:bodyPr>
          <a:lstStyle/>
          <a:p>
            <a:endParaRPr lang="en-US" dirty="0" smtClean="0"/>
          </a:p>
          <a:p>
            <a:endParaRPr lang="en-US" dirty="0"/>
          </a:p>
        </p:txBody>
      </p:sp>
      <p:pic>
        <p:nvPicPr>
          <p:cNvPr id="3073" name="Picture 1"/>
          <p:cNvPicPr>
            <a:picLocks noChangeAspect="1" noChangeArrowheads="1"/>
          </p:cNvPicPr>
          <p:nvPr/>
        </p:nvPicPr>
        <p:blipFill>
          <a:blip r:embed="rId2"/>
          <a:srcRect/>
          <a:stretch>
            <a:fillRect/>
          </a:stretch>
        </p:blipFill>
        <p:spPr bwMode="auto">
          <a:xfrm>
            <a:off x="228601" y="457200"/>
            <a:ext cx="8382000" cy="6095999"/>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24"/>
          <p:cNvGraphicFramePr>
            <a:graphicFrameLocks noChangeAspect="1"/>
          </p:cNvGraphicFramePr>
          <p:nvPr/>
        </p:nvGraphicFramePr>
        <p:xfrm>
          <a:off x="0" y="1905000"/>
          <a:ext cx="4191000" cy="4495800"/>
        </p:xfrm>
        <a:graphic>
          <a:graphicData uri="http://schemas.openxmlformats.org/presentationml/2006/ole">
            <p:oleObj spid="_x0000_s1026" name="Document" r:id="rId3" imgW="6082560" imgH="5602320" progId="Word.Document.8">
              <p:embed/>
            </p:oleObj>
          </a:graphicData>
        </a:graphic>
      </p:graphicFrame>
      <p:graphicFrame>
        <p:nvGraphicFramePr>
          <p:cNvPr id="1027" name="Object 1025"/>
          <p:cNvGraphicFramePr>
            <a:graphicFrameLocks noChangeAspect="1"/>
          </p:cNvGraphicFramePr>
          <p:nvPr/>
        </p:nvGraphicFramePr>
        <p:xfrm>
          <a:off x="4419600" y="1905000"/>
          <a:ext cx="4953000" cy="3581400"/>
        </p:xfrm>
        <a:graphic>
          <a:graphicData uri="http://schemas.openxmlformats.org/presentationml/2006/ole">
            <p:oleObj spid="_x0000_s1027" name="Document" r:id="rId4" imgW="6962943" imgH="3743960" progId="Word.Document.8">
              <p:embed/>
            </p:oleObj>
          </a:graphicData>
        </a:graphic>
      </p:graphicFrame>
      <p:sp>
        <p:nvSpPr>
          <p:cNvPr id="1029" name="Line 5"/>
          <p:cNvSpPr>
            <a:spLocks noChangeShapeType="1"/>
          </p:cNvSpPr>
          <p:nvPr/>
        </p:nvSpPr>
        <p:spPr bwMode="auto">
          <a:xfrm>
            <a:off x="4419600" y="3048000"/>
            <a:ext cx="0" cy="3048000"/>
          </a:xfrm>
          <a:prstGeom prst="line">
            <a:avLst/>
          </a:prstGeom>
          <a:noFill/>
          <a:ln w="76200">
            <a:solidFill>
              <a:schemeClr val="tx1"/>
            </a:solidFill>
            <a:round/>
            <a:headEnd/>
            <a:tailEnd/>
          </a:ln>
        </p:spPr>
        <p:txBody>
          <a:bodyPr wrap="none" anchor="ctr"/>
          <a:lstStyle/>
          <a:p>
            <a:endParaRPr lang="en-US"/>
          </a:p>
        </p:txBody>
      </p:sp>
      <p:sp>
        <p:nvSpPr>
          <p:cNvPr id="1030" name="Text Box 6"/>
          <p:cNvSpPr txBox="1">
            <a:spLocks noChangeArrowheads="1"/>
          </p:cNvSpPr>
          <p:nvPr/>
        </p:nvSpPr>
        <p:spPr bwMode="auto">
          <a:xfrm>
            <a:off x="0" y="228600"/>
            <a:ext cx="9144000" cy="1077218"/>
          </a:xfrm>
          <a:prstGeom prst="rect">
            <a:avLst/>
          </a:prstGeom>
          <a:noFill/>
          <a:ln w="9525">
            <a:noFill/>
            <a:miter lim="800000"/>
            <a:headEnd/>
            <a:tailEnd/>
          </a:ln>
        </p:spPr>
        <p:txBody>
          <a:bodyPr wrap="square">
            <a:spAutoFit/>
          </a:bodyPr>
          <a:lstStyle/>
          <a:p>
            <a:pPr>
              <a:spcBef>
                <a:spcPct val="50000"/>
              </a:spcBef>
            </a:pPr>
            <a:r>
              <a:rPr lang="en-US" altLang="en-US" sz="3200" b="1" dirty="0"/>
              <a:t>Common soil cations and anions, their chemical symbols and ionic forms</a:t>
            </a:r>
          </a:p>
        </p:txBody>
      </p:sp>
    </p:spTree>
  </p:cSld>
  <p:clrMapOvr>
    <a:masterClrMapping/>
  </p:clrMapOvr>
  <p:transition>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Crystal clays</a:t>
            </a:r>
            <a:endParaRPr lang="en-US" dirty="0"/>
          </a:p>
        </p:txBody>
      </p:sp>
      <p:sp>
        <p:nvSpPr>
          <p:cNvPr id="3" name="Content Placeholder 2"/>
          <p:cNvSpPr>
            <a:spLocks noGrp="1"/>
          </p:cNvSpPr>
          <p:nvPr>
            <p:ph idx="1"/>
          </p:nvPr>
        </p:nvSpPr>
        <p:spPr>
          <a:xfrm>
            <a:off x="0" y="838200"/>
            <a:ext cx="9144000" cy="5486400"/>
          </a:xfrm>
        </p:spPr>
        <p:txBody>
          <a:bodyPr/>
          <a:lstStyle/>
          <a:p>
            <a:r>
              <a:rPr lang="en-US" dirty="0" smtClean="0"/>
              <a:t>Based on the number and arrangement of tetrahedral and octahedral sheets  contained in the crystal units or layers, crystal clays can be classified into</a:t>
            </a:r>
          </a:p>
          <a:p>
            <a:r>
              <a:rPr lang="en-US" dirty="0" smtClean="0"/>
              <a:t>A 1:1 clay: constitutes one tetrahedral sheet and one octahedral sheet. E.g. </a:t>
            </a:r>
            <a:r>
              <a:rPr lang="en-US" dirty="0" err="1" smtClean="0"/>
              <a:t>Kaolinite</a:t>
            </a:r>
            <a:r>
              <a:rPr lang="en-US" dirty="0" smtClean="0"/>
              <a:t> and Serpentine</a:t>
            </a:r>
          </a:p>
          <a:p>
            <a:r>
              <a:rPr lang="en-US" dirty="0" smtClean="0"/>
              <a:t>A 2:1 clay: consists of one octahedral sheet sandwiched between two tetrahedral sheets. </a:t>
            </a:r>
            <a:r>
              <a:rPr lang="en-US" dirty="0" err="1" smtClean="0"/>
              <a:t>E.g</a:t>
            </a:r>
            <a:r>
              <a:rPr lang="en-US" dirty="0" smtClean="0"/>
              <a:t> </a:t>
            </a:r>
            <a:r>
              <a:rPr lang="en-US" dirty="0" err="1" smtClean="0"/>
              <a:t>Smectite</a:t>
            </a:r>
            <a:r>
              <a:rPr lang="en-US" dirty="0" smtClean="0"/>
              <a:t>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
            </a:r>
            <a:br>
              <a:rPr lang="en-US" dirty="0" smtClean="0"/>
            </a:br>
            <a:r>
              <a:rPr lang="en-US" sz="4000" b="1" dirty="0" smtClean="0">
                <a:solidFill>
                  <a:srgbClr val="FF0000"/>
                </a:solidFill>
                <a:latin typeface="+mn-lt"/>
              </a:rPr>
              <a:t>Charge Development in Soils</a:t>
            </a:r>
            <a:r>
              <a:rPr lang="en-US" b="1" dirty="0" smtClean="0">
                <a:solidFill>
                  <a:srgbClr val="FF0000"/>
                </a:solidFill>
              </a:rPr>
              <a:t/>
            </a:r>
            <a:br>
              <a:rPr lang="en-US" b="1" dirty="0" smtClean="0">
                <a:solidFill>
                  <a:srgbClr val="FF0000"/>
                </a:solidFill>
              </a:rPr>
            </a:br>
            <a:endParaRPr lang="en-US" dirty="0"/>
          </a:p>
        </p:txBody>
      </p:sp>
      <p:sp>
        <p:nvSpPr>
          <p:cNvPr id="3" name="Content Placeholder 2"/>
          <p:cNvSpPr>
            <a:spLocks noGrp="1"/>
          </p:cNvSpPr>
          <p:nvPr>
            <p:ph idx="1"/>
          </p:nvPr>
        </p:nvSpPr>
        <p:spPr>
          <a:xfrm>
            <a:off x="0" y="0"/>
            <a:ext cx="9144000" cy="6858000"/>
          </a:xfrm>
        </p:spPr>
        <p:txBody>
          <a:bodyPr>
            <a:normAutofit/>
          </a:bodyPr>
          <a:lstStyle/>
          <a:p>
            <a:pPr lvl="0">
              <a:buFont typeface="Wingdings" pitchFamily="2" charset="2"/>
              <a:buChar char="v"/>
            </a:pPr>
            <a:r>
              <a:rPr lang="en-US" sz="3600" b="1" dirty="0" smtClean="0">
                <a:solidFill>
                  <a:srgbClr val="7030A0"/>
                </a:solidFill>
              </a:rPr>
              <a:t>Sources of Charge on Clay Minerals:</a:t>
            </a:r>
          </a:p>
          <a:p>
            <a:pPr lvl="0">
              <a:buNone/>
            </a:pPr>
            <a:r>
              <a:rPr lang="en-US" sz="3600" b="1" dirty="0" smtClean="0">
                <a:solidFill>
                  <a:srgbClr val="FF0000"/>
                </a:solidFill>
              </a:rPr>
              <a:t>1. pH dependent charge </a:t>
            </a:r>
            <a:r>
              <a:rPr lang="en-US" dirty="0" smtClean="0"/>
              <a:t>(</a:t>
            </a:r>
            <a:r>
              <a:rPr lang="en-US" dirty="0" smtClean="0">
                <a:solidFill>
                  <a:srgbClr val="002060"/>
                </a:solidFill>
              </a:rPr>
              <a:t>when charge is a function of </a:t>
            </a:r>
            <a:r>
              <a:rPr lang="en-US" b="1" dirty="0" smtClean="0">
                <a:solidFill>
                  <a:srgbClr val="002060"/>
                </a:solidFill>
              </a:rPr>
              <a:t>solution chemistry)</a:t>
            </a:r>
          </a:p>
          <a:p>
            <a:pPr lvl="0"/>
            <a:r>
              <a:rPr lang="en-US" b="1" dirty="0" smtClean="0"/>
              <a:t>Dissociable </a:t>
            </a:r>
            <a:r>
              <a:rPr lang="en-US" b="1" dirty="0" smtClean="0">
                <a:solidFill>
                  <a:srgbClr val="FF0000"/>
                </a:solidFill>
              </a:rPr>
              <a:t>–OH </a:t>
            </a:r>
            <a:r>
              <a:rPr lang="en-US" b="1" dirty="0" smtClean="0"/>
              <a:t>groups (weak acids)</a:t>
            </a:r>
          </a:p>
          <a:p>
            <a:pPr lvl="0"/>
            <a:r>
              <a:rPr lang="en-US" b="1" dirty="0" smtClean="0"/>
              <a:t>As pH increases,</a:t>
            </a:r>
            <a:r>
              <a:rPr lang="en-US" b="1" dirty="0" smtClean="0">
                <a:solidFill>
                  <a:srgbClr val="FF0000"/>
                </a:solidFill>
              </a:rPr>
              <a:t> deprotonation </a:t>
            </a:r>
            <a:r>
              <a:rPr lang="en-US" b="1" dirty="0" smtClean="0"/>
              <a:t>increases</a:t>
            </a:r>
          </a:p>
          <a:p>
            <a:pPr lvl="0"/>
            <a:r>
              <a:rPr lang="en-US" b="1" dirty="0" smtClean="0"/>
              <a:t>Occurs at crystal edges</a:t>
            </a:r>
          </a:p>
          <a:p>
            <a:r>
              <a:rPr lang="en-US" b="1" dirty="0" smtClean="0"/>
              <a:t>– ≡SiOH</a:t>
            </a:r>
            <a:r>
              <a:rPr lang="en-US" b="1" baseline="30000" dirty="0" smtClean="0"/>
              <a:t>0</a:t>
            </a:r>
            <a:r>
              <a:rPr lang="en-US" b="1" dirty="0" smtClean="0"/>
              <a:t> → </a:t>
            </a:r>
            <a:r>
              <a:rPr lang="en-US" b="1" dirty="0" smtClean="0">
                <a:solidFill>
                  <a:srgbClr val="7030A0"/>
                </a:solidFill>
              </a:rPr>
              <a:t>≡</a:t>
            </a:r>
            <a:r>
              <a:rPr lang="en-US" b="1" dirty="0" err="1" smtClean="0">
                <a:solidFill>
                  <a:srgbClr val="7030A0"/>
                </a:solidFill>
              </a:rPr>
              <a:t>SiO</a:t>
            </a:r>
            <a:r>
              <a:rPr lang="en-US" b="1" baseline="30000" dirty="0" smtClean="0">
                <a:solidFill>
                  <a:srgbClr val="7030A0"/>
                </a:solidFill>
              </a:rPr>
              <a:t>– </a:t>
            </a:r>
            <a:r>
              <a:rPr lang="en-US" b="1" dirty="0" smtClean="0"/>
              <a:t>+ H</a:t>
            </a:r>
            <a:r>
              <a:rPr lang="en-US" b="1" baseline="30000" dirty="0" smtClean="0"/>
              <a:t>+</a:t>
            </a:r>
            <a:endParaRPr lang="en-US" b="1" dirty="0" smtClean="0"/>
          </a:p>
          <a:p>
            <a:r>
              <a:rPr lang="en-US" b="1" dirty="0" smtClean="0"/>
              <a:t>– ≡AlOH</a:t>
            </a:r>
            <a:r>
              <a:rPr lang="en-US" b="1" baseline="30000" dirty="0" smtClean="0"/>
              <a:t>0 </a:t>
            </a:r>
            <a:r>
              <a:rPr lang="en-US" b="1" dirty="0" smtClean="0"/>
              <a:t>→ ≡</a:t>
            </a:r>
            <a:r>
              <a:rPr lang="en-US" b="1" dirty="0" err="1" smtClean="0">
                <a:solidFill>
                  <a:srgbClr val="7030A0"/>
                </a:solidFill>
              </a:rPr>
              <a:t>AlO</a:t>
            </a:r>
            <a:r>
              <a:rPr lang="en-US" b="1" baseline="30000" dirty="0" smtClean="0">
                <a:solidFill>
                  <a:srgbClr val="7030A0"/>
                </a:solidFill>
              </a:rPr>
              <a:t>–</a:t>
            </a:r>
            <a:r>
              <a:rPr lang="en-US" b="1" dirty="0" smtClean="0">
                <a:solidFill>
                  <a:srgbClr val="7030A0"/>
                </a:solidFill>
              </a:rPr>
              <a:t> </a:t>
            </a:r>
            <a:r>
              <a:rPr lang="en-US" b="1" dirty="0" smtClean="0"/>
              <a:t>+ H</a:t>
            </a:r>
            <a:r>
              <a:rPr lang="en-US" b="1" baseline="30000" dirty="0" smtClean="0"/>
              <a:t>+</a:t>
            </a:r>
            <a:endParaRPr lang="en-US" b="1" dirty="0" smtClean="0"/>
          </a:p>
          <a:p>
            <a:r>
              <a:rPr lang="en-US" b="1" dirty="0" smtClean="0"/>
              <a:t>– ≡AlOH</a:t>
            </a:r>
            <a:r>
              <a:rPr lang="en-US" b="1" baseline="30000" dirty="0" smtClean="0"/>
              <a:t>0</a:t>
            </a:r>
            <a:r>
              <a:rPr lang="en-US" b="1" dirty="0" smtClean="0"/>
              <a:t> + H</a:t>
            </a:r>
            <a:r>
              <a:rPr lang="en-US" b="1" baseline="30000" dirty="0" smtClean="0"/>
              <a:t>+ </a:t>
            </a:r>
            <a:r>
              <a:rPr lang="en-US" b="1" dirty="0" smtClean="0"/>
              <a:t>→ ≡AlOH</a:t>
            </a:r>
            <a:r>
              <a:rPr lang="en-US" b="1" baseline="-25000" dirty="0" smtClean="0"/>
              <a:t>2</a:t>
            </a:r>
            <a:r>
              <a:rPr lang="en-US" b="1" baseline="30000" dirty="0" smtClean="0"/>
              <a:t>+</a:t>
            </a:r>
            <a:endParaRPr lang="en-US" b="1" dirty="0" smtClean="0"/>
          </a:p>
          <a:p>
            <a:pPr lvl="0">
              <a:buFont typeface="Wingdings" pitchFamily="2" charset="2"/>
              <a:buChar char="Ø"/>
            </a:pPr>
            <a:r>
              <a:rPr lang="en-US" b="1" dirty="0" smtClean="0">
                <a:solidFill>
                  <a:srgbClr val="002060"/>
                </a:solidFill>
              </a:rPr>
              <a:t>Surfaces that develop pH-dependent charge are called </a:t>
            </a:r>
            <a:r>
              <a:rPr lang="en-US" b="1" i="1" dirty="0" err="1" smtClean="0">
                <a:solidFill>
                  <a:srgbClr val="002060"/>
                </a:solidFill>
              </a:rPr>
              <a:t>amphoteric</a:t>
            </a:r>
            <a:r>
              <a:rPr lang="en-US" b="1" i="1" dirty="0" smtClean="0">
                <a:solidFill>
                  <a:srgbClr val="002060"/>
                </a:solidFill>
              </a:rPr>
              <a:t> </a:t>
            </a:r>
            <a:r>
              <a:rPr lang="en-US" b="1" dirty="0" smtClean="0">
                <a:solidFill>
                  <a:srgbClr val="002060"/>
                </a:solidFill>
              </a:rPr>
              <a:t>if they can be either + or – depending on pH</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lvl="0">
              <a:buNone/>
            </a:pPr>
            <a:r>
              <a:rPr lang="en-US" sz="3900" b="1" dirty="0" smtClean="0">
                <a:solidFill>
                  <a:srgbClr val="FF0000"/>
                </a:solidFill>
              </a:rPr>
              <a:t>2. Permanent (structural) charge: from </a:t>
            </a:r>
            <a:r>
              <a:rPr lang="en-US" sz="3900" b="1" i="1" dirty="0" smtClean="0">
                <a:solidFill>
                  <a:srgbClr val="FF0000"/>
                </a:solidFill>
              </a:rPr>
              <a:t>isomorphic substitution</a:t>
            </a:r>
            <a:endParaRPr lang="en-US" sz="3900" b="1" dirty="0" smtClean="0">
              <a:solidFill>
                <a:srgbClr val="FF0000"/>
              </a:solidFill>
            </a:endParaRPr>
          </a:p>
          <a:p>
            <a:r>
              <a:rPr lang="en-US" sz="3900" b="1" dirty="0" smtClean="0"/>
              <a:t> </a:t>
            </a:r>
            <a:r>
              <a:rPr lang="en-US" sz="3500" b="1" dirty="0" smtClean="0">
                <a:solidFill>
                  <a:srgbClr val="0070C0"/>
                </a:solidFill>
              </a:rPr>
              <a:t>Isomorphic substitution </a:t>
            </a:r>
            <a:r>
              <a:rPr lang="en-US" sz="3500" b="1" dirty="0" smtClean="0"/>
              <a:t>: substitution of a </a:t>
            </a:r>
            <a:r>
              <a:rPr lang="en-US" sz="3500" b="1" dirty="0" err="1" smtClean="0"/>
              <a:t>cation</a:t>
            </a:r>
            <a:r>
              <a:rPr lang="en-US" sz="3500" b="1" dirty="0" smtClean="0"/>
              <a:t> of </a:t>
            </a:r>
            <a:r>
              <a:rPr lang="en-US" sz="3500" b="1" dirty="0" smtClean="0">
                <a:solidFill>
                  <a:srgbClr val="0070C0"/>
                </a:solidFill>
              </a:rPr>
              <a:t>lower valence </a:t>
            </a:r>
            <a:r>
              <a:rPr lang="en-US" sz="3500" b="1" dirty="0" smtClean="0"/>
              <a:t>for one of </a:t>
            </a:r>
            <a:r>
              <a:rPr lang="en-US" sz="3500" b="1" dirty="0" smtClean="0">
                <a:solidFill>
                  <a:srgbClr val="0070C0"/>
                </a:solidFill>
              </a:rPr>
              <a:t>higher valence</a:t>
            </a:r>
          </a:p>
          <a:p>
            <a:pPr lvl="0">
              <a:lnSpc>
                <a:spcPct val="150000"/>
              </a:lnSpc>
            </a:pPr>
            <a:r>
              <a:rPr lang="en-US" sz="3500" b="1" dirty="0" smtClean="0">
                <a:solidFill>
                  <a:srgbClr val="0070C0"/>
                </a:solidFill>
              </a:rPr>
              <a:t>Al</a:t>
            </a:r>
            <a:r>
              <a:rPr lang="en-US" sz="3500" b="1" baseline="30000" dirty="0" smtClean="0">
                <a:solidFill>
                  <a:srgbClr val="0070C0"/>
                </a:solidFill>
              </a:rPr>
              <a:t>3+</a:t>
            </a:r>
            <a:r>
              <a:rPr lang="en-US" sz="3500" b="1" dirty="0" smtClean="0">
                <a:solidFill>
                  <a:srgbClr val="0070C0"/>
                </a:solidFill>
              </a:rPr>
              <a:t> </a:t>
            </a:r>
            <a:r>
              <a:rPr lang="en-US" sz="3500" b="1" dirty="0" smtClean="0"/>
              <a:t>substitutes for </a:t>
            </a:r>
            <a:r>
              <a:rPr lang="en-US" sz="3500" b="1" dirty="0" smtClean="0">
                <a:solidFill>
                  <a:srgbClr val="0070C0"/>
                </a:solidFill>
              </a:rPr>
              <a:t>Si</a:t>
            </a:r>
            <a:r>
              <a:rPr lang="en-US" sz="3500" b="1" baseline="30000" dirty="0" smtClean="0">
                <a:solidFill>
                  <a:srgbClr val="0070C0"/>
                </a:solidFill>
              </a:rPr>
              <a:t>4+</a:t>
            </a:r>
            <a:r>
              <a:rPr lang="en-US" sz="3500" b="1" dirty="0" smtClean="0">
                <a:solidFill>
                  <a:srgbClr val="0070C0"/>
                </a:solidFill>
              </a:rPr>
              <a:t> </a:t>
            </a:r>
            <a:r>
              <a:rPr lang="en-US" sz="3500" b="1" dirty="0" smtClean="0"/>
              <a:t>in the tetrahedral layer</a:t>
            </a:r>
          </a:p>
          <a:p>
            <a:pPr lvl="0">
              <a:lnSpc>
                <a:spcPct val="150000"/>
              </a:lnSpc>
            </a:pPr>
            <a:r>
              <a:rPr lang="en-US" sz="3500" b="1" dirty="0" smtClean="0">
                <a:solidFill>
                  <a:srgbClr val="0070C0"/>
                </a:solidFill>
              </a:rPr>
              <a:t>Fe</a:t>
            </a:r>
            <a:r>
              <a:rPr lang="en-US" sz="3500" b="1" baseline="30000" dirty="0" smtClean="0">
                <a:solidFill>
                  <a:srgbClr val="0070C0"/>
                </a:solidFill>
              </a:rPr>
              <a:t>2+</a:t>
            </a:r>
            <a:r>
              <a:rPr lang="en-US" sz="3500" b="1" dirty="0" smtClean="0">
                <a:solidFill>
                  <a:srgbClr val="0070C0"/>
                </a:solidFill>
              </a:rPr>
              <a:t> or Mg</a:t>
            </a:r>
            <a:r>
              <a:rPr lang="en-US" sz="3500" b="1" baseline="30000" dirty="0" smtClean="0">
                <a:solidFill>
                  <a:srgbClr val="0070C0"/>
                </a:solidFill>
              </a:rPr>
              <a:t>2</a:t>
            </a:r>
            <a:r>
              <a:rPr lang="en-US" sz="3500" b="1" baseline="30000" dirty="0" smtClean="0"/>
              <a:t>+</a:t>
            </a:r>
            <a:r>
              <a:rPr lang="en-US" sz="3500" b="1" dirty="0" smtClean="0"/>
              <a:t> substitutes for </a:t>
            </a:r>
            <a:r>
              <a:rPr lang="en-US" sz="3500" b="1" dirty="0" smtClean="0">
                <a:solidFill>
                  <a:srgbClr val="0070C0"/>
                </a:solidFill>
              </a:rPr>
              <a:t>Al</a:t>
            </a:r>
            <a:r>
              <a:rPr lang="en-US" sz="3500" b="1" baseline="30000" dirty="0" smtClean="0">
                <a:solidFill>
                  <a:srgbClr val="0070C0"/>
                </a:solidFill>
              </a:rPr>
              <a:t>3+</a:t>
            </a:r>
            <a:r>
              <a:rPr lang="en-US" sz="3500" b="1" dirty="0" smtClean="0">
                <a:solidFill>
                  <a:srgbClr val="0070C0"/>
                </a:solidFill>
              </a:rPr>
              <a:t> </a:t>
            </a:r>
            <a:r>
              <a:rPr lang="en-US" sz="3500" b="1" dirty="0" smtClean="0"/>
              <a:t>in the octahedral layer</a:t>
            </a:r>
          </a:p>
          <a:p>
            <a:pPr>
              <a:lnSpc>
                <a:spcPct val="150000"/>
              </a:lnSpc>
            </a:pPr>
            <a:r>
              <a:rPr lang="en-US" sz="3500" b="1" dirty="0" smtClean="0"/>
              <a:t> Because the substituting ion has lesser charge than the true charge-neutralizing ion, there is charge imbalance</a:t>
            </a:r>
          </a:p>
          <a:p>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rPr>
              <a:t>Charge Development in Soils, continued</a:t>
            </a:r>
            <a:endParaRPr lang="en-US" sz="3600" dirty="0"/>
          </a:p>
        </p:txBody>
      </p:sp>
      <p:pic>
        <p:nvPicPr>
          <p:cNvPr id="29698" name="Picture 2"/>
          <p:cNvPicPr>
            <a:picLocks noGrp="1" noChangeAspect="1" noChangeArrowheads="1"/>
          </p:cNvPicPr>
          <p:nvPr>
            <p:ph idx="1"/>
          </p:nvPr>
        </p:nvPicPr>
        <p:blipFill>
          <a:blip r:embed="rId2"/>
          <a:srcRect/>
          <a:stretch>
            <a:fillRect/>
          </a:stretch>
        </p:blipFill>
        <p:spPr bwMode="auto">
          <a:xfrm>
            <a:off x="152400" y="1066801"/>
            <a:ext cx="8763000" cy="5791199"/>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b="1" dirty="0" smtClean="0">
                <a:solidFill>
                  <a:srgbClr val="FF0000"/>
                </a:solidFill>
              </a:rPr>
              <a:t>Charge Development in Soils, continued</a:t>
            </a:r>
            <a:endParaRPr lang="en-US" sz="3200" dirty="0"/>
          </a:p>
        </p:txBody>
      </p:sp>
      <p:pic>
        <p:nvPicPr>
          <p:cNvPr id="4" name="Picture 2"/>
          <p:cNvPicPr>
            <a:picLocks noGrp="1" noChangeAspect="1" noChangeArrowheads="1"/>
          </p:cNvPicPr>
          <p:nvPr>
            <p:ph idx="1"/>
          </p:nvPr>
        </p:nvPicPr>
        <p:blipFill>
          <a:blip r:embed="rId2"/>
          <a:stretch>
            <a:fillRect/>
          </a:stretch>
        </p:blipFill>
        <p:spPr bwMode="auto">
          <a:xfrm>
            <a:off x="2803525" y="2066925"/>
            <a:ext cx="4762500" cy="356235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458200" cy="6583362"/>
          </a:xfrm>
        </p:spPr>
        <p:txBody>
          <a:bodyPr/>
          <a:lstStyle/>
          <a:p>
            <a:endParaRPr lang="en-US" dirty="0"/>
          </a:p>
        </p:txBody>
      </p:sp>
      <p:sp>
        <p:nvSpPr>
          <p:cNvPr id="3" name="Content Placeholder 2"/>
          <p:cNvSpPr>
            <a:spLocks noGrp="1"/>
          </p:cNvSpPr>
          <p:nvPr>
            <p:ph idx="1"/>
          </p:nvPr>
        </p:nvSpPr>
        <p:spPr>
          <a:xfrm>
            <a:off x="228600" y="685800"/>
            <a:ext cx="8686800" cy="6172200"/>
          </a:xfrm>
        </p:spPr>
        <p:txBody>
          <a:bodyPr>
            <a:normAutofit/>
          </a:bodyPr>
          <a:lstStyle/>
          <a:p>
            <a:endParaRPr lang="en-US" dirty="0" smtClean="0"/>
          </a:p>
          <a:p>
            <a:endParaRPr lang="en-US" dirty="0"/>
          </a:p>
        </p:txBody>
      </p:sp>
      <p:pic>
        <p:nvPicPr>
          <p:cNvPr id="5" name="Picture 4"/>
          <p:cNvPicPr/>
          <p:nvPr/>
        </p:nvPicPr>
        <p:blipFill>
          <a:blip r:embed="rId2"/>
          <a:srcRect/>
          <a:stretch>
            <a:fillRect/>
          </a:stretch>
        </p:blipFill>
        <p:spPr bwMode="auto">
          <a:xfrm>
            <a:off x="381000" y="457200"/>
            <a:ext cx="8077200" cy="60579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
            <a:ext cx="7772400" cy="914400"/>
          </a:xfrm>
          <a:noFill/>
          <a:ln>
            <a:noFill/>
          </a:ln>
        </p:spPr>
        <p:txBody>
          <a:bodyPr>
            <a:normAutofit/>
          </a:bodyPr>
          <a:lstStyle/>
          <a:p>
            <a:r>
              <a:rPr lang="en-US" altLang="en-US" sz="3600" b="1" dirty="0" smtClean="0"/>
              <a:t>Interactions of ions in soil</a:t>
            </a:r>
          </a:p>
        </p:txBody>
      </p:sp>
      <p:sp>
        <p:nvSpPr>
          <p:cNvPr id="49155" name="Text Box 3"/>
          <p:cNvSpPr txBox="1">
            <a:spLocks noChangeArrowheads="1"/>
          </p:cNvSpPr>
          <p:nvPr/>
        </p:nvSpPr>
        <p:spPr bwMode="auto">
          <a:xfrm>
            <a:off x="990600" y="1447800"/>
            <a:ext cx="2895600" cy="523220"/>
          </a:xfrm>
          <a:prstGeom prst="rect">
            <a:avLst/>
          </a:prstGeom>
          <a:noFill/>
          <a:ln w="9525">
            <a:noFill/>
            <a:miter lim="800000"/>
            <a:headEnd/>
            <a:tailEnd/>
          </a:ln>
        </p:spPr>
        <p:txBody>
          <a:bodyPr wrap="square">
            <a:spAutoFit/>
          </a:bodyPr>
          <a:lstStyle/>
          <a:p>
            <a:pPr>
              <a:spcBef>
                <a:spcPct val="50000"/>
              </a:spcBef>
            </a:pPr>
            <a:r>
              <a:rPr lang="en-US" altLang="en-US" sz="2800" b="1" dirty="0"/>
              <a:t>With Magnets</a:t>
            </a:r>
          </a:p>
        </p:txBody>
      </p:sp>
      <p:sp>
        <p:nvSpPr>
          <p:cNvPr id="49156" name="AutoShape 4"/>
          <p:cNvSpPr>
            <a:spLocks noChangeArrowheads="1"/>
          </p:cNvSpPr>
          <p:nvPr/>
        </p:nvSpPr>
        <p:spPr bwMode="auto">
          <a:xfrm>
            <a:off x="457200" y="2819400"/>
            <a:ext cx="1600200" cy="1066800"/>
          </a:xfrm>
          <a:prstGeom prst="rightArrow">
            <a:avLst>
              <a:gd name="adj1" fmla="val 50000"/>
              <a:gd name="adj2" fmla="val 37500"/>
            </a:avLst>
          </a:prstGeom>
          <a:gradFill rotWithShape="0">
            <a:gsLst>
              <a:gs pos="0">
                <a:srgbClr val="FF3300"/>
              </a:gs>
              <a:gs pos="100000">
                <a:srgbClr val="6600FF"/>
              </a:gs>
            </a:gsLst>
            <a:lin ang="0" scaled="1"/>
          </a:gradFill>
          <a:ln w="9525">
            <a:solidFill>
              <a:schemeClr val="tx1"/>
            </a:solidFill>
            <a:miter lim="800000"/>
            <a:headEnd/>
            <a:tailEnd/>
          </a:ln>
        </p:spPr>
        <p:txBody>
          <a:bodyPr wrap="none" anchor="ctr"/>
          <a:lstStyle/>
          <a:p>
            <a:endParaRPr lang="en-US"/>
          </a:p>
        </p:txBody>
      </p:sp>
      <p:sp>
        <p:nvSpPr>
          <p:cNvPr id="49157" name="Text Box 5"/>
          <p:cNvSpPr txBox="1">
            <a:spLocks noChangeArrowheads="1"/>
          </p:cNvSpPr>
          <p:nvPr/>
        </p:nvSpPr>
        <p:spPr bwMode="auto">
          <a:xfrm>
            <a:off x="1600200" y="2819400"/>
            <a:ext cx="53340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endParaRPr lang="en-US" altLang="en-US" sz="5400"/>
          </a:p>
        </p:txBody>
      </p:sp>
      <p:sp>
        <p:nvSpPr>
          <p:cNvPr id="49158" name="AutoShape 6"/>
          <p:cNvSpPr>
            <a:spLocks noChangeArrowheads="1"/>
          </p:cNvSpPr>
          <p:nvPr/>
        </p:nvSpPr>
        <p:spPr bwMode="auto">
          <a:xfrm>
            <a:off x="2590800" y="4800600"/>
            <a:ext cx="1600200" cy="1066800"/>
          </a:xfrm>
          <a:prstGeom prst="rightArrow">
            <a:avLst>
              <a:gd name="adj1" fmla="val 50000"/>
              <a:gd name="adj2" fmla="val 37500"/>
            </a:avLst>
          </a:prstGeom>
          <a:gradFill rotWithShape="0">
            <a:gsLst>
              <a:gs pos="0">
                <a:srgbClr val="6600FF"/>
              </a:gs>
              <a:gs pos="100000">
                <a:srgbClr val="FF3300"/>
              </a:gs>
            </a:gsLst>
            <a:lin ang="0" scaled="1"/>
          </a:gradFill>
          <a:ln w="9525">
            <a:solidFill>
              <a:schemeClr val="tx1"/>
            </a:solidFill>
            <a:miter lim="800000"/>
            <a:headEnd/>
            <a:tailEnd/>
          </a:ln>
        </p:spPr>
        <p:txBody>
          <a:bodyPr wrap="none" anchor="ctr"/>
          <a:lstStyle/>
          <a:p>
            <a:endParaRPr lang="en-US"/>
          </a:p>
        </p:txBody>
      </p:sp>
      <p:sp>
        <p:nvSpPr>
          <p:cNvPr id="49159" name="Text Box 7"/>
          <p:cNvSpPr txBox="1">
            <a:spLocks noChangeArrowheads="1"/>
          </p:cNvSpPr>
          <p:nvPr/>
        </p:nvSpPr>
        <p:spPr bwMode="auto">
          <a:xfrm>
            <a:off x="2743200" y="4800600"/>
            <a:ext cx="106680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endParaRPr lang="en-US" altLang="en-US" sz="5400"/>
          </a:p>
        </p:txBody>
      </p:sp>
      <p:sp>
        <p:nvSpPr>
          <p:cNvPr id="49160" name="AutoShape 8"/>
          <p:cNvSpPr>
            <a:spLocks noChangeArrowheads="1"/>
          </p:cNvSpPr>
          <p:nvPr/>
        </p:nvSpPr>
        <p:spPr bwMode="auto">
          <a:xfrm rot="10800000">
            <a:off x="2362200" y="2819400"/>
            <a:ext cx="1828800" cy="1066800"/>
          </a:xfrm>
          <a:prstGeom prst="rightArrow">
            <a:avLst>
              <a:gd name="adj1" fmla="val 50000"/>
              <a:gd name="adj2" fmla="val 42857"/>
            </a:avLst>
          </a:prstGeom>
          <a:gradFill rotWithShape="0">
            <a:gsLst>
              <a:gs pos="0">
                <a:srgbClr val="FF3300"/>
              </a:gs>
              <a:gs pos="100000">
                <a:srgbClr val="6600FF"/>
              </a:gs>
            </a:gsLst>
            <a:lin ang="0" scaled="1"/>
          </a:gradFill>
          <a:ln w="9525">
            <a:solidFill>
              <a:schemeClr val="tx1"/>
            </a:solidFill>
            <a:miter lim="800000"/>
            <a:headEnd/>
            <a:tailEnd/>
          </a:ln>
        </p:spPr>
        <p:txBody>
          <a:bodyPr wrap="none" anchor="ctr"/>
          <a:lstStyle/>
          <a:p>
            <a:endParaRPr lang="en-US"/>
          </a:p>
        </p:txBody>
      </p:sp>
      <p:sp>
        <p:nvSpPr>
          <p:cNvPr id="49161" name="Text Box 9"/>
          <p:cNvSpPr txBox="1">
            <a:spLocks noChangeArrowheads="1"/>
          </p:cNvSpPr>
          <p:nvPr/>
        </p:nvSpPr>
        <p:spPr bwMode="auto">
          <a:xfrm rot="10800000">
            <a:off x="2209800" y="2933700"/>
            <a:ext cx="781050" cy="914400"/>
          </a:xfrm>
          <a:prstGeom prst="rect">
            <a:avLst/>
          </a:prstGeom>
          <a:noFill/>
          <a:ln w="9525">
            <a:noFill/>
            <a:miter lim="800000"/>
            <a:headEnd/>
            <a:tailEnd/>
          </a:ln>
        </p:spPr>
        <p:txBody>
          <a:bodyPr>
            <a:spAutoFit/>
          </a:bodyPr>
          <a:lstStyle/>
          <a:p>
            <a:pPr>
              <a:spcBef>
                <a:spcPct val="50000"/>
              </a:spcBef>
            </a:pPr>
            <a:r>
              <a:rPr lang="en-US" altLang="en-US" sz="5400" dirty="0">
                <a:solidFill>
                  <a:schemeClr val="bg1"/>
                </a:solidFill>
              </a:rPr>
              <a:t>+</a:t>
            </a:r>
            <a:endParaRPr lang="en-US" altLang="en-US" sz="5400" dirty="0"/>
          </a:p>
        </p:txBody>
      </p:sp>
      <p:sp>
        <p:nvSpPr>
          <p:cNvPr id="49162" name="AutoShape 10"/>
          <p:cNvSpPr>
            <a:spLocks noChangeArrowheads="1"/>
          </p:cNvSpPr>
          <p:nvPr/>
        </p:nvSpPr>
        <p:spPr bwMode="auto">
          <a:xfrm rot="10800000">
            <a:off x="457200" y="4800600"/>
            <a:ext cx="1600200" cy="1066800"/>
          </a:xfrm>
          <a:prstGeom prst="rightArrow">
            <a:avLst>
              <a:gd name="adj1" fmla="val 50000"/>
              <a:gd name="adj2" fmla="val 37500"/>
            </a:avLst>
          </a:prstGeom>
          <a:gradFill rotWithShape="0">
            <a:gsLst>
              <a:gs pos="0">
                <a:srgbClr val="FF3300"/>
              </a:gs>
              <a:gs pos="100000">
                <a:srgbClr val="6600FF"/>
              </a:gs>
            </a:gsLst>
            <a:lin ang="0" scaled="1"/>
          </a:gradFill>
          <a:ln w="9525">
            <a:solidFill>
              <a:schemeClr val="tx1"/>
            </a:solidFill>
            <a:miter lim="800000"/>
            <a:headEnd/>
            <a:tailEnd/>
          </a:ln>
        </p:spPr>
        <p:txBody>
          <a:bodyPr wrap="none" anchor="ctr"/>
          <a:lstStyle/>
          <a:p>
            <a:endParaRPr lang="en-US"/>
          </a:p>
        </p:txBody>
      </p:sp>
      <p:sp>
        <p:nvSpPr>
          <p:cNvPr id="49163" name="Text Box 11"/>
          <p:cNvSpPr txBox="1">
            <a:spLocks noChangeArrowheads="1"/>
          </p:cNvSpPr>
          <p:nvPr/>
        </p:nvSpPr>
        <p:spPr bwMode="auto">
          <a:xfrm rot="10800000">
            <a:off x="836613" y="4951413"/>
            <a:ext cx="106680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p>
        </p:txBody>
      </p:sp>
      <p:sp>
        <p:nvSpPr>
          <p:cNvPr id="49164" name="Text Box 12"/>
          <p:cNvSpPr txBox="1">
            <a:spLocks noChangeArrowheads="1"/>
          </p:cNvSpPr>
          <p:nvPr/>
        </p:nvSpPr>
        <p:spPr bwMode="auto">
          <a:xfrm>
            <a:off x="1219200" y="2286000"/>
            <a:ext cx="2362200" cy="457200"/>
          </a:xfrm>
          <a:prstGeom prst="rect">
            <a:avLst/>
          </a:prstGeom>
          <a:noFill/>
          <a:ln w="9525">
            <a:noFill/>
            <a:miter lim="800000"/>
            <a:headEnd/>
            <a:tailEnd/>
          </a:ln>
        </p:spPr>
        <p:txBody>
          <a:bodyPr>
            <a:spAutoFit/>
          </a:bodyPr>
          <a:lstStyle/>
          <a:p>
            <a:pPr>
              <a:spcBef>
                <a:spcPct val="50000"/>
              </a:spcBef>
            </a:pPr>
            <a:r>
              <a:rPr lang="en-US" altLang="en-US" b="1" dirty="0" err="1"/>
              <a:t>Unlikes</a:t>
            </a:r>
            <a:r>
              <a:rPr lang="en-US" altLang="en-US" b="1" dirty="0"/>
              <a:t> Attract</a:t>
            </a:r>
            <a:endParaRPr lang="en-US" altLang="en-US" dirty="0"/>
          </a:p>
        </p:txBody>
      </p:sp>
      <p:sp>
        <p:nvSpPr>
          <p:cNvPr id="49165" name="Text Box 13"/>
          <p:cNvSpPr txBox="1">
            <a:spLocks noChangeArrowheads="1"/>
          </p:cNvSpPr>
          <p:nvPr/>
        </p:nvSpPr>
        <p:spPr bwMode="auto">
          <a:xfrm>
            <a:off x="1219200" y="4343400"/>
            <a:ext cx="2362200" cy="457200"/>
          </a:xfrm>
          <a:prstGeom prst="rect">
            <a:avLst/>
          </a:prstGeom>
          <a:noFill/>
          <a:ln w="9525">
            <a:noFill/>
            <a:miter lim="800000"/>
            <a:headEnd/>
            <a:tailEnd/>
          </a:ln>
        </p:spPr>
        <p:txBody>
          <a:bodyPr>
            <a:spAutoFit/>
          </a:bodyPr>
          <a:lstStyle/>
          <a:p>
            <a:pPr algn="ctr">
              <a:spcBef>
                <a:spcPct val="50000"/>
              </a:spcBef>
            </a:pPr>
            <a:r>
              <a:rPr lang="en-US" altLang="en-US" b="1"/>
              <a:t>Likes Repel</a:t>
            </a:r>
            <a:endParaRPr lang="en-US" altLang="en-US"/>
          </a:p>
        </p:txBody>
      </p:sp>
      <p:sp>
        <p:nvSpPr>
          <p:cNvPr id="49166" name="Text Box 14"/>
          <p:cNvSpPr txBox="1">
            <a:spLocks noChangeArrowheads="1"/>
          </p:cNvSpPr>
          <p:nvPr/>
        </p:nvSpPr>
        <p:spPr bwMode="auto">
          <a:xfrm>
            <a:off x="5791200" y="1295400"/>
            <a:ext cx="1371600" cy="579438"/>
          </a:xfrm>
          <a:prstGeom prst="rect">
            <a:avLst/>
          </a:prstGeom>
          <a:noFill/>
          <a:ln w="9525">
            <a:noFill/>
            <a:miter lim="800000"/>
            <a:headEnd/>
            <a:tailEnd/>
          </a:ln>
        </p:spPr>
        <p:txBody>
          <a:bodyPr>
            <a:spAutoFit/>
          </a:bodyPr>
          <a:lstStyle/>
          <a:p>
            <a:pPr>
              <a:spcBef>
                <a:spcPct val="50000"/>
              </a:spcBef>
            </a:pPr>
            <a:r>
              <a:rPr lang="en-US" altLang="en-US" sz="3200" b="1" dirty="0"/>
              <a:t>In Soil</a:t>
            </a:r>
          </a:p>
        </p:txBody>
      </p:sp>
      <p:grpSp>
        <p:nvGrpSpPr>
          <p:cNvPr id="2" name="Group 15"/>
          <p:cNvGrpSpPr>
            <a:grpSpLocks/>
          </p:cNvGrpSpPr>
          <p:nvPr/>
        </p:nvGrpSpPr>
        <p:grpSpPr bwMode="auto">
          <a:xfrm>
            <a:off x="4648200" y="1828800"/>
            <a:ext cx="1752600" cy="2133600"/>
            <a:chOff x="2928" y="1152"/>
            <a:chExt cx="1104" cy="1344"/>
          </a:xfrm>
        </p:grpSpPr>
        <p:grpSp>
          <p:nvGrpSpPr>
            <p:cNvPr id="3" name="Group 16"/>
            <p:cNvGrpSpPr>
              <a:grpSpLocks/>
            </p:cNvGrpSpPr>
            <p:nvPr/>
          </p:nvGrpSpPr>
          <p:grpSpPr bwMode="auto">
            <a:xfrm>
              <a:off x="3072" y="1152"/>
              <a:ext cx="816" cy="480"/>
              <a:chOff x="3192" y="1428"/>
              <a:chExt cx="816" cy="480"/>
            </a:xfrm>
          </p:grpSpPr>
          <p:sp>
            <p:nvSpPr>
              <p:cNvPr id="49188" name="Oval 17"/>
              <p:cNvSpPr>
                <a:spLocks noChangeArrowheads="1"/>
              </p:cNvSpPr>
              <p:nvPr/>
            </p:nvSpPr>
            <p:spPr bwMode="auto">
              <a:xfrm>
                <a:off x="3192" y="1428"/>
                <a:ext cx="816" cy="480"/>
              </a:xfrm>
              <a:prstGeom prst="ellipse">
                <a:avLst/>
              </a:prstGeom>
              <a:gradFill rotWithShape="0">
                <a:gsLst>
                  <a:gs pos="0">
                    <a:srgbClr val="FFCC00"/>
                  </a:gs>
                  <a:gs pos="100000">
                    <a:srgbClr val="6A4110"/>
                  </a:gs>
                </a:gsLst>
                <a:path path="shape">
                  <a:fillToRect l="50000" t="50000" r="50000" b="50000"/>
                </a:path>
              </a:gradFill>
              <a:ln w="9525">
                <a:solidFill>
                  <a:schemeClr val="tx1"/>
                </a:solidFill>
                <a:round/>
                <a:headEnd/>
                <a:tailEnd/>
              </a:ln>
            </p:spPr>
            <p:txBody>
              <a:bodyPr wrap="none" anchor="ctr"/>
              <a:lstStyle/>
              <a:p>
                <a:endParaRPr lang="en-US"/>
              </a:p>
            </p:txBody>
          </p:sp>
          <p:sp>
            <p:nvSpPr>
              <p:cNvPr id="49189" name="Text Box 18"/>
              <p:cNvSpPr txBox="1">
                <a:spLocks noChangeArrowheads="1"/>
              </p:cNvSpPr>
              <p:nvPr/>
            </p:nvSpPr>
            <p:spPr bwMode="auto">
              <a:xfrm>
                <a:off x="3264" y="1536"/>
                <a:ext cx="672" cy="288"/>
              </a:xfrm>
              <a:prstGeom prst="rect">
                <a:avLst/>
              </a:prstGeom>
              <a:gradFill rotWithShape="0">
                <a:gsLst>
                  <a:gs pos="0">
                    <a:srgbClr val="FFCC00"/>
                  </a:gs>
                  <a:gs pos="100000">
                    <a:srgbClr val="6A4110"/>
                  </a:gs>
                </a:gsLst>
                <a:path path="shape">
                  <a:fillToRect l="50000" t="50000" r="50000" b="50000"/>
                </a:path>
              </a:gradFill>
              <a:ln w="9525">
                <a:noFill/>
                <a:miter lim="800000"/>
                <a:headEnd/>
                <a:tailEnd/>
              </a:ln>
            </p:spPr>
            <p:txBody>
              <a:bodyPr>
                <a:spAutoFit/>
              </a:bodyPr>
              <a:lstStyle/>
              <a:p>
                <a:pPr>
                  <a:spcBef>
                    <a:spcPct val="50000"/>
                  </a:spcBef>
                </a:pPr>
                <a:r>
                  <a:rPr lang="en-US" altLang="en-US" b="1">
                    <a:solidFill>
                      <a:schemeClr val="bg1"/>
                    </a:solidFill>
                  </a:rPr>
                  <a:t>CLAY</a:t>
                </a:r>
                <a:endParaRPr lang="en-US" altLang="en-US"/>
              </a:p>
            </p:txBody>
          </p:sp>
        </p:grpSp>
        <p:sp>
          <p:nvSpPr>
            <p:cNvPr id="49186" name="AutoShape 19"/>
            <p:cNvSpPr>
              <a:spLocks noChangeArrowheads="1"/>
            </p:cNvSpPr>
            <p:nvPr/>
          </p:nvSpPr>
          <p:spPr bwMode="auto">
            <a:xfrm>
              <a:off x="3336" y="1644"/>
              <a:ext cx="264" cy="384"/>
            </a:xfrm>
            <a:prstGeom prst="upArrow">
              <a:avLst>
                <a:gd name="adj1" fmla="val 50000"/>
                <a:gd name="adj2" fmla="val 36364"/>
              </a:avLst>
            </a:prstGeom>
            <a:gradFill rotWithShape="0">
              <a:gsLst>
                <a:gs pos="0">
                  <a:srgbClr val="FF3300"/>
                </a:gs>
                <a:gs pos="100000">
                  <a:srgbClr val="6600FF"/>
                </a:gs>
              </a:gsLst>
              <a:lin ang="5400000" scaled="1"/>
            </a:gradFill>
            <a:ln w="9525">
              <a:solidFill>
                <a:schemeClr val="tx1"/>
              </a:solidFill>
              <a:miter lim="800000"/>
              <a:headEnd/>
              <a:tailEnd/>
            </a:ln>
          </p:spPr>
          <p:txBody>
            <a:bodyPr wrap="none" anchor="ctr"/>
            <a:lstStyle/>
            <a:p>
              <a:endParaRPr lang="en-US"/>
            </a:p>
          </p:txBody>
        </p:sp>
        <p:sp>
          <p:nvSpPr>
            <p:cNvPr id="49187" name="Text Box 20"/>
            <p:cNvSpPr txBox="1">
              <a:spLocks noChangeArrowheads="1"/>
            </p:cNvSpPr>
            <p:nvPr/>
          </p:nvSpPr>
          <p:spPr bwMode="auto">
            <a:xfrm>
              <a:off x="2928" y="2064"/>
              <a:ext cx="1104" cy="432"/>
            </a:xfrm>
            <a:prstGeom prst="rect">
              <a:avLst/>
            </a:prstGeom>
            <a:noFill/>
            <a:ln w="9525">
              <a:solidFill>
                <a:schemeClr val="tx1"/>
              </a:solidFill>
              <a:miter lim="800000"/>
              <a:headEnd/>
              <a:tailEnd/>
            </a:ln>
          </p:spPr>
          <p:txBody>
            <a:bodyPr>
              <a:spAutoFit/>
            </a:bodyPr>
            <a:lstStyle/>
            <a:p>
              <a:pPr algn="ctr">
                <a:spcBef>
                  <a:spcPct val="50000"/>
                </a:spcBef>
              </a:pPr>
              <a:r>
                <a:rPr lang="en-US" altLang="en-US"/>
                <a:t>NH</a:t>
              </a:r>
              <a:r>
                <a:rPr lang="en-US" altLang="en-US" baseline="-25000"/>
                <a:t>4</a:t>
              </a:r>
              <a:r>
                <a:rPr lang="en-US" altLang="en-US"/>
                <a:t>+</a:t>
              </a:r>
            </a:p>
            <a:p>
              <a:pPr algn="ctr">
                <a:lnSpc>
                  <a:spcPct val="10000"/>
                </a:lnSpc>
                <a:spcBef>
                  <a:spcPct val="50000"/>
                </a:spcBef>
              </a:pPr>
              <a:r>
                <a:rPr lang="en-US" altLang="en-US"/>
                <a:t>Ammonium</a:t>
              </a:r>
            </a:p>
          </p:txBody>
        </p:sp>
      </p:grpSp>
      <p:grpSp>
        <p:nvGrpSpPr>
          <p:cNvPr id="4" name="Group 21"/>
          <p:cNvGrpSpPr>
            <a:grpSpLocks/>
          </p:cNvGrpSpPr>
          <p:nvPr/>
        </p:nvGrpSpPr>
        <p:grpSpPr bwMode="auto">
          <a:xfrm>
            <a:off x="6934200" y="1828800"/>
            <a:ext cx="1752600" cy="2133600"/>
            <a:chOff x="4368" y="1152"/>
            <a:chExt cx="1104" cy="1344"/>
          </a:xfrm>
        </p:grpSpPr>
        <p:grpSp>
          <p:nvGrpSpPr>
            <p:cNvPr id="5" name="Group 22"/>
            <p:cNvGrpSpPr>
              <a:grpSpLocks/>
            </p:cNvGrpSpPr>
            <p:nvPr/>
          </p:nvGrpSpPr>
          <p:grpSpPr bwMode="auto">
            <a:xfrm>
              <a:off x="4512" y="1152"/>
              <a:ext cx="816" cy="480"/>
              <a:chOff x="3192" y="1428"/>
              <a:chExt cx="816" cy="480"/>
            </a:xfrm>
          </p:grpSpPr>
          <p:sp>
            <p:nvSpPr>
              <p:cNvPr id="49183" name="Oval 23"/>
              <p:cNvSpPr>
                <a:spLocks noChangeArrowheads="1"/>
              </p:cNvSpPr>
              <p:nvPr/>
            </p:nvSpPr>
            <p:spPr bwMode="auto">
              <a:xfrm>
                <a:off x="3192" y="1428"/>
                <a:ext cx="816" cy="480"/>
              </a:xfrm>
              <a:prstGeom prst="ellipse">
                <a:avLst/>
              </a:prstGeom>
              <a:gradFill rotWithShape="0">
                <a:gsLst>
                  <a:gs pos="0">
                    <a:srgbClr val="FFCC00"/>
                  </a:gs>
                  <a:gs pos="100000">
                    <a:srgbClr val="6A4110"/>
                  </a:gs>
                </a:gsLst>
                <a:path path="shape">
                  <a:fillToRect l="50000" t="50000" r="50000" b="50000"/>
                </a:path>
              </a:gradFill>
              <a:ln w="9525">
                <a:solidFill>
                  <a:schemeClr val="tx1"/>
                </a:solidFill>
                <a:round/>
                <a:headEnd/>
                <a:tailEnd/>
              </a:ln>
            </p:spPr>
            <p:txBody>
              <a:bodyPr wrap="none" anchor="ctr"/>
              <a:lstStyle/>
              <a:p>
                <a:endParaRPr lang="en-US"/>
              </a:p>
            </p:txBody>
          </p:sp>
          <p:sp>
            <p:nvSpPr>
              <p:cNvPr id="49184" name="Text Box 24"/>
              <p:cNvSpPr txBox="1">
                <a:spLocks noChangeArrowheads="1"/>
              </p:cNvSpPr>
              <p:nvPr/>
            </p:nvSpPr>
            <p:spPr bwMode="auto">
              <a:xfrm>
                <a:off x="3264" y="1536"/>
                <a:ext cx="672" cy="288"/>
              </a:xfrm>
              <a:prstGeom prst="rect">
                <a:avLst/>
              </a:prstGeom>
              <a:gradFill rotWithShape="0">
                <a:gsLst>
                  <a:gs pos="0">
                    <a:srgbClr val="FFCC00"/>
                  </a:gs>
                  <a:gs pos="100000">
                    <a:srgbClr val="6A4110"/>
                  </a:gs>
                </a:gsLst>
                <a:path path="shape">
                  <a:fillToRect l="50000" t="50000" r="50000" b="50000"/>
                </a:path>
              </a:gradFill>
              <a:ln w="9525">
                <a:noFill/>
                <a:miter lim="800000"/>
                <a:headEnd/>
                <a:tailEnd/>
              </a:ln>
            </p:spPr>
            <p:txBody>
              <a:bodyPr>
                <a:spAutoFit/>
              </a:bodyPr>
              <a:lstStyle/>
              <a:p>
                <a:pPr>
                  <a:spcBef>
                    <a:spcPct val="50000"/>
                  </a:spcBef>
                </a:pPr>
                <a:r>
                  <a:rPr lang="en-US" altLang="en-US" b="1">
                    <a:solidFill>
                      <a:schemeClr val="bg1"/>
                    </a:solidFill>
                  </a:rPr>
                  <a:t>CLAY</a:t>
                </a:r>
                <a:endParaRPr lang="en-US" altLang="en-US"/>
              </a:p>
            </p:txBody>
          </p:sp>
        </p:grpSp>
        <p:sp>
          <p:nvSpPr>
            <p:cNvPr id="49181" name="AutoShape 25"/>
            <p:cNvSpPr>
              <a:spLocks noChangeArrowheads="1"/>
            </p:cNvSpPr>
            <p:nvPr/>
          </p:nvSpPr>
          <p:spPr bwMode="auto">
            <a:xfrm>
              <a:off x="4776" y="1644"/>
              <a:ext cx="264" cy="384"/>
            </a:xfrm>
            <a:prstGeom prst="upArrow">
              <a:avLst>
                <a:gd name="adj1" fmla="val 50000"/>
                <a:gd name="adj2" fmla="val 36364"/>
              </a:avLst>
            </a:prstGeom>
            <a:gradFill rotWithShape="0">
              <a:gsLst>
                <a:gs pos="0">
                  <a:srgbClr val="FF3300"/>
                </a:gs>
                <a:gs pos="100000">
                  <a:srgbClr val="6600FF"/>
                </a:gs>
              </a:gsLst>
              <a:lin ang="5400000" scaled="1"/>
            </a:gradFill>
            <a:ln w="9525">
              <a:solidFill>
                <a:schemeClr val="tx1"/>
              </a:solidFill>
              <a:miter lim="800000"/>
              <a:headEnd/>
              <a:tailEnd/>
            </a:ln>
          </p:spPr>
          <p:txBody>
            <a:bodyPr wrap="none" anchor="ctr"/>
            <a:lstStyle/>
            <a:p>
              <a:endParaRPr lang="en-US"/>
            </a:p>
          </p:txBody>
        </p:sp>
        <p:sp>
          <p:nvSpPr>
            <p:cNvPr id="49182" name="Text Box 26"/>
            <p:cNvSpPr txBox="1">
              <a:spLocks noChangeArrowheads="1"/>
            </p:cNvSpPr>
            <p:nvPr/>
          </p:nvSpPr>
          <p:spPr bwMode="auto">
            <a:xfrm>
              <a:off x="4368" y="2064"/>
              <a:ext cx="1104" cy="432"/>
            </a:xfrm>
            <a:prstGeom prst="rect">
              <a:avLst/>
            </a:prstGeom>
            <a:noFill/>
            <a:ln w="9525">
              <a:solidFill>
                <a:schemeClr val="tx1"/>
              </a:solidFill>
              <a:miter lim="800000"/>
              <a:headEnd/>
              <a:tailEnd/>
            </a:ln>
          </p:spPr>
          <p:txBody>
            <a:bodyPr>
              <a:spAutoFit/>
            </a:bodyPr>
            <a:lstStyle/>
            <a:p>
              <a:pPr algn="ctr">
                <a:spcBef>
                  <a:spcPct val="50000"/>
                </a:spcBef>
              </a:pPr>
              <a:r>
                <a:rPr lang="en-US" altLang="en-US"/>
                <a:t>K+</a:t>
              </a:r>
            </a:p>
            <a:p>
              <a:pPr algn="ctr">
                <a:lnSpc>
                  <a:spcPct val="10000"/>
                </a:lnSpc>
                <a:spcBef>
                  <a:spcPct val="50000"/>
                </a:spcBef>
              </a:pPr>
              <a:r>
                <a:rPr lang="en-US" altLang="en-US"/>
                <a:t>Potasium</a:t>
              </a:r>
            </a:p>
          </p:txBody>
        </p:sp>
      </p:grpSp>
      <p:grpSp>
        <p:nvGrpSpPr>
          <p:cNvPr id="6" name="Group 27"/>
          <p:cNvGrpSpPr>
            <a:grpSpLocks/>
          </p:cNvGrpSpPr>
          <p:nvPr/>
        </p:nvGrpSpPr>
        <p:grpSpPr bwMode="auto">
          <a:xfrm>
            <a:off x="5791200" y="4038600"/>
            <a:ext cx="1752600" cy="2397125"/>
            <a:chOff x="3648" y="2544"/>
            <a:chExt cx="1104" cy="1510"/>
          </a:xfrm>
        </p:grpSpPr>
        <p:grpSp>
          <p:nvGrpSpPr>
            <p:cNvPr id="7" name="Group 28"/>
            <p:cNvGrpSpPr>
              <a:grpSpLocks/>
            </p:cNvGrpSpPr>
            <p:nvPr/>
          </p:nvGrpSpPr>
          <p:grpSpPr bwMode="auto">
            <a:xfrm>
              <a:off x="3792" y="2544"/>
              <a:ext cx="816" cy="480"/>
              <a:chOff x="3192" y="1428"/>
              <a:chExt cx="816" cy="480"/>
            </a:xfrm>
          </p:grpSpPr>
          <p:sp>
            <p:nvSpPr>
              <p:cNvPr id="49178" name="Oval 29"/>
              <p:cNvSpPr>
                <a:spLocks noChangeArrowheads="1"/>
              </p:cNvSpPr>
              <p:nvPr/>
            </p:nvSpPr>
            <p:spPr bwMode="auto">
              <a:xfrm>
                <a:off x="3192" y="1428"/>
                <a:ext cx="816" cy="480"/>
              </a:xfrm>
              <a:prstGeom prst="ellipse">
                <a:avLst/>
              </a:prstGeom>
              <a:gradFill rotWithShape="0">
                <a:gsLst>
                  <a:gs pos="0">
                    <a:srgbClr val="FFCC00"/>
                  </a:gs>
                  <a:gs pos="100000">
                    <a:srgbClr val="6A4110"/>
                  </a:gs>
                </a:gsLst>
                <a:path path="shape">
                  <a:fillToRect l="50000" t="50000" r="50000" b="50000"/>
                </a:path>
              </a:gradFill>
              <a:ln w="9525">
                <a:solidFill>
                  <a:schemeClr val="tx1"/>
                </a:solidFill>
                <a:round/>
                <a:headEnd/>
                <a:tailEnd/>
              </a:ln>
            </p:spPr>
            <p:txBody>
              <a:bodyPr wrap="none" anchor="ctr"/>
              <a:lstStyle/>
              <a:p>
                <a:endParaRPr lang="en-US"/>
              </a:p>
            </p:txBody>
          </p:sp>
          <p:sp>
            <p:nvSpPr>
              <p:cNvPr id="49179" name="Text Box 30"/>
              <p:cNvSpPr txBox="1">
                <a:spLocks noChangeArrowheads="1"/>
              </p:cNvSpPr>
              <p:nvPr/>
            </p:nvSpPr>
            <p:spPr bwMode="auto">
              <a:xfrm>
                <a:off x="3264" y="1536"/>
                <a:ext cx="672" cy="288"/>
              </a:xfrm>
              <a:prstGeom prst="rect">
                <a:avLst/>
              </a:prstGeom>
              <a:gradFill rotWithShape="0">
                <a:gsLst>
                  <a:gs pos="0">
                    <a:srgbClr val="FFCC00"/>
                  </a:gs>
                  <a:gs pos="100000">
                    <a:srgbClr val="6A4110"/>
                  </a:gs>
                </a:gsLst>
                <a:path path="shape">
                  <a:fillToRect l="50000" t="50000" r="50000" b="50000"/>
                </a:path>
              </a:gradFill>
              <a:ln w="9525">
                <a:noFill/>
                <a:miter lim="800000"/>
                <a:headEnd/>
                <a:tailEnd/>
              </a:ln>
            </p:spPr>
            <p:txBody>
              <a:bodyPr>
                <a:spAutoFit/>
              </a:bodyPr>
              <a:lstStyle/>
              <a:p>
                <a:pPr>
                  <a:spcBef>
                    <a:spcPct val="50000"/>
                  </a:spcBef>
                </a:pPr>
                <a:r>
                  <a:rPr lang="en-US" altLang="en-US" b="1">
                    <a:solidFill>
                      <a:schemeClr val="bg1"/>
                    </a:solidFill>
                  </a:rPr>
                  <a:t>CLAY</a:t>
                </a:r>
                <a:endParaRPr lang="en-US" altLang="en-US"/>
              </a:p>
            </p:txBody>
          </p:sp>
        </p:grpSp>
        <p:sp>
          <p:nvSpPr>
            <p:cNvPr id="49176" name="AutoShape 31"/>
            <p:cNvSpPr>
              <a:spLocks noChangeArrowheads="1"/>
            </p:cNvSpPr>
            <p:nvPr/>
          </p:nvSpPr>
          <p:spPr bwMode="auto">
            <a:xfrm flipV="1">
              <a:off x="4080" y="3024"/>
              <a:ext cx="264" cy="384"/>
            </a:xfrm>
            <a:prstGeom prst="upArrow">
              <a:avLst>
                <a:gd name="adj1" fmla="val 50000"/>
                <a:gd name="adj2" fmla="val 36364"/>
              </a:avLst>
            </a:prstGeom>
            <a:gradFill rotWithShape="0">
              <a:gsLst>
                <a:gs pos="0">
                  <a:srgbClr val="6600FF"/>
                </a:gs>
                <a:gs pos="50000">
                  <a:srgbClr val="FF3300"/>
                </a:gs>
                <a:gs pos="100000">
                  <a:srgbClr val="6600FF"/>
                </a:gs>
              </a:gsLst>
              <a:lin ang="5400000" scaled="1"/>
            </a:gradFill>
            <a:ln w="9525">
              <a:solidFill>
                <a:schemeClr val="tx1"/>
              </a:solidFill>
              <a:miter lim="800000"/>
              <a:headEnd/>
              <a:tailEnd/>
            </a:ln>
          </p:spPr>
          <p:txBody>
            <a:bodyPr wrap="none" anchor="ctr"/>
            <a:lstStyle/>
            <a:p>
              <a:endParaRPr lang="en-US"/>
            </a:p>
          </p:txBody>
        </p:sp>
        <p:sp>
          <p:nvSpPr>
            <p:cNvPr id="49177" name="Text Box 32"/>
            <p:cNvSpPr txBox="1">
              <a:spLocks noChangeArrowheads="1"/>
            </p:cNvSpPr>
            <p:nvPr/>
          </p:nvSpPr>
          <p:spPr bwMode="auto">
            <a:xfrm>
              <a:off x="3648" y="3408"/>
              <a:ext cx="1104" cy="646"/>
            </a:xfrm>
            <a:prstGeom prst="rect">
              <a:avLst/>
            </a:prstGeom>
            <a:noFill/>
            <a:ln w="9525">
              <a:solidFill>
                <a:schemeClr val="tx1"/>
              </a:solidFill>
              <a:miter lim="800000"/>
              <a:headEnd/>
              <a:tailEnd/>
            </a:ln>
          </p:spPr>
          <p:txBody>
            <a:bodyPr wrap="square">
              <a:spAutoFit/>
            </a:bodyPr>
            <a:lstStyle/>
            <a:p>
              <a:pPr algn="ctr">
                <a:spcBef>
                  <a:spcPct val="50000"/>
                </a:spcBef>
              </a:pPr>
              <a:r>
                <a:rPr lang="en-US" altLang="en-US" dirty="0"/>
                <a:t>NO</a:t>
              </a:r>
              <a:r>
                <a:rPr lang="en-US" altLang="en-US" baseline="-25000" dirty="0"/>
                <a:t>3</a:t>
              </a:r>
              <a:r>
                <a:rPr lang="en-US" altLang="en-US" sz="4800" baseline="30000" dirty="0"/>
                <a:t>-</a:t>
              </a:r>
              <a:endParaRPr lang="en-US" altLang="en-US" dirty="0"/>
            </a:p>
            <a:p>
              <a:pPr algn="ctr">
                <a:lnSpc>
                  <a:spcPct val="20000"/>
                </a:lnSpc>
                <a:spcBef>
                  <a:spcPct val="50000"/>
                </a:spcBef>
              </a:pPr>
              <a:r>
                <a:rPr lang="en-US" altLang="en-US" dirty="0"/>
                <a:t>Nitrate</a:t>
              </a:r>
            </a:p>
          </p:txBody>
        </p:sp>
      </p:grpSp>
      <p:sp>
        <p:nvSpPr>
          <p:cNvPr id="49170" name="Text Box 33"/>
          <p:cNvSpPr txBox="1">
            <a:spLocks noChangeArrowheads="1"/>
          </p:cNvSpPr>
          <p:nvPr/>
        </p:nvSpPr>
        <p:spPr bwMode="auto">
          <a:xfrm rot="10800000">
            <a:off x="266700" y="2952750"/>
            <a:ext cx="78105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endParaRPr lang="en-US" altLang="en-US" sz="5400"/>
          </a:p>
        </p:txBody>
      </p:sp>
      <p:sp>
        <p:nvSpPr>
          <p:cNvPr id="49171" name="Text Box 34"/>
          <p:cNvSpPr txBox="1">
            <a:spLocks noChangeArrowheads="1"/>
          </p:cNvSpPr>
          <p:nvPr/>
        </p:nvSpPr>
        <p:spPr bwMode="auto">
          <a:xfrm>
            <a:off x="3733800" y="2819400"/>
            <a:ext cx="53340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endParaRPr lang="en-US" altLang="en-US" sz="5400"/>
          </a:p>
        </p:txBody>
      </p:sp>
      <p:sp>
        <p:nvSpPr>
          <p:cNvPr id="49172" name="Text Box 35"/>
          <p:cNvSpPr txBox="1">
            <a:spLocks noChangeArrowheads="1"/>
          </p:cNvSpPr>
          <p:nvPr/>
        </p:nvSpPr>
        <p:spPr bwMode="auto">
          <a:xfrm rot="10800000">
            <a:off x="304800" y="4895850"/>
            <a:ext cx="78105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endParaRPr lang="en-US" altLang="en-US" sz="5400"/>
          </a:p>
        </p:txBody>
      </p:sp>
      <p:sp>
        <p:nvSpPr>
          <p:cNvPr id="49173" name="Text Box 36"/>
          <p:cNvSpPr txBox="1">
            <a:spLocks noChangeArrowheads="1"/>
          </p:cNvSpPr>
          <p:nvPr/>
        </p:nvSpPr>
        <p:spPr bwMode="auto">
          <a:xfrm rot="10800000">
            <a:off x="3524250" y="4895850"/>
            <a:ext cx="609600" cy="914400"/>
          </a:xfrm>
          <a:prstGeom prst="rect">
            <a:avLst/>
          </a:prstGeom>
          <a:noFill/>
          <a:ln w="9525">
            <a:noFill/>
            <a:miter lim="800000"/>
            <a:headEnd/>
            <a:tailEnd/>
          </a:ln>
        </p:spPr>
        <p:txBody>
          <a:bodyPr>
            <a:spAutoFit/>
          </a:bodyPr>
          <a:lstStyle/>
          <a:p>
            <a:pPr>
              <a:spcBef>
                <a:spcPct val="50000"/>
              </a:spcBef>
            </a:pPr>
            <a:r>
              <a:rPr lang="en-US" altLang="en-US" sz="5400">
                <a:solidFill>
                  <a:schemeClr val="bg1"/>
                </a:solidFill>
              </a:rPr>
              <a:t>+</a:t>
            </a:r>
            <a:endParaRPr lang="en-US" altLang="en-US" sz="5400"/>
          </a:p>
        </p:txBody>
      </p:sp>
      <p:sp>
        <p:nvSpPr>
          <p:cNvPr id="49174" name="Line 37"/>
          <p:cNvSpPr>
            <a:spLocks noChangeShapeType="1"/>
          </p:cNvSpPr>
          <p:nvPr/>
        </p:nvSpPr>
        <p:spPr bwMode="auto">
          <a:xfrm>
            <a:off x="4419600" y="1752600"/>
            <a:ext cx="0" cy="4572000"/>
          </a:xfrm>
          <a:prstGeom prst="line">
            <a:avLst/>
          </a:prstGeom>
          <a:noFill/>
          <a:ln w="76200">
            <a:solidFill>
              <a:schemeClr val="tx1"/>
            </a:solidFill>
            <a:round/>
            <a:headEnd/>
            <a:tailEnd/>
          </a:ln>
        </p:spPr>
        <p:txBody>
          <a:bodyPr wrap="none" anchor="ct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20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5515"/>
            <a:ext cx="8229600" cy="758950"/>
          </a:xfrm>
        </p:spPr>
        <p:txBody>
          <a:bodyPr>
            <a:normAutofit fontScale="90000"/>
          </a:bodyPr>
          <a:lstStyle/>
          <a:p>
            <a:r>
              <a:rPr lang="en-US" sz="3100" b="1" dirty="0" smtClean="0"/>
              <a:t>2. Soil Genesis (</a:t>
            </a:r>
            <a:r>
              <a:rPr lang="en-US" sz="3100" b="1" dirty="0" err="1" smtClean="0"/>
              <a:t>Pedogenesis</a:t>
            </a:r>
            <a:r>
              <a:rPr lang="en-US" sz="3100" b="1" dirty="0" smtClean="0"/>
              <a:t>)</a:t>
            </a:r>
            <a:r>
              <a:rPr lang="en-US" sz="3100" dirty="0" smtClean="0"/>
              <a:t/>
            </a:r>
            <a:br>
              <a:rPr lang="en-US" sz="3100" dirty="0" smtClean="0"/>
            </a:br>
            <a:endParaRPr lang="en-US" sz="3100" dirty="0"/>
          </a:p>
        </p:txBody>
      </p:sp>
      <p:sp>
        <p:nvSpPr>
          <p:cNvPr id="3" name="Content Placeholder 2"/>
          <p:cNvSpPr>
            <a:spLocks noGrp="1"/>
          </p:cNvSpPr>
          <p:nvPr>
            <p:ph idx="1"/>
          </p:nvPr>
        </p:nvSpPr>
        <p:spPr>
          <a:xfrm>
            <a:off x="0" y="620884"/>
            <a:ext cx="9144000" cy="6084715"/>
          </a:xfrm>
        </p:spPr>
        <p:txBody>
          <a:bodyPr>
            <a:normAutofit fontScale="70000" lnSpcReduction="20000"/>
          </a:bodyPr>
          <a:lstStyle/>
          <a:p>
            <a:pPr>
              <a:buNone/>
            </a:pPr>
            <a:r>
              <a:rPr lang="en-US" sz="3200" dirty="0" smtClean="0"/>
              <a:t>Soil genesis: deals with the factors and processes of soil formation. </a:t>
            </a:r>
          </a:p>
          <a:p>
            <a:pPr>
              <a:buNone/>
            </a:pPr>
            <a:r>
              <a:rPr lang="en-US" sz="3000" b="1" dirty="0" smtClean="0"/>
              <a:t>Soil Profiles Development</a:t>
            </a:r>
            <a:endParaRPr lang="en-US" sz="3000" b="1" dirty="0" smtClean="0">
              <a:solidFill>
                <a:srgbClr val="C00000"/>
              </a:solidFill>
            </a:endParaRPr>
          </a:p>
          <a:p>
            <a:pPr>
              <a:buFont typeface="Courier New" pitchFamily="49" charset="0"/>
              <a:buChar char="o"/>
            </a:pPr>
            <a:r>
              <a:rPr lang="en-US" sz="2800" b="1" dirty="0" smtClean="0"/>
              <a:t> Soil Profile</a:t>
            </a:r>
            <a:r>
              <a:rPr lang="en-US" sz="2800" dirty="0" smtClean="0"/>
              <a:t>:  is a vertical cross-section of a soil. It is divided into a number of distinct layers, referred to as horizons.</a:t>
            </a:r>
          </a:p>
          <a:p>
            <a:r>
              <a:rPr lang="en-US" sz="2800" dirty="0" smtClean="0"/>
              <a:t>Soil profile development – is a re-arrangement of soil particles into soil horizons</a:t>
            </a:r>
          </a:p>
          <a:p>
            <a:r>
              <a:rPr lang="en-US" sz="2800" dirty="0" smtClean="0"/>
              <a:t>The horizons are normally designated by symbols and letters.</a:t>
            </a:r>
          </a:p>
          <a:p>
            <a:endParaRPr lang="en-US" sz="2800" dirty="0" smtClean="0"/>
          </a:p>
          <a:p>
            <a:pPr>
              <a:buNone/>
            </a:pPr>
            <a:r>
              <a:rPr lang="en-US" sz="2800" b="1" dirty="0" smtClean="0">
                <a:solidFill>
                  <a:srgbClr val="FF0000"/>
                </a:solidFill>
              </a:rPr>
              <a:t>The major horizons are:</a:t>
            </a:r>
          </a:p>
          <a:p>
            <a:pPr marL="514350" indent="-514350">
              <a:buClrTx/>
              <a:buFont typeface="+mj-lt"/>
              <a:buAutoNum type="arabicPeriod"/>
            </a:pPr>
            <a:r>
              <a:rPr lang="en-US" sz="2800" b="1" dirty="0" smtClean="0"/>
              <a:t>O- horizon- </a:t>
            </a:r>
            <a:r>
              <a:rPr lang="en-US" sz="2800" dirty="0" smtClean="0"/>
              <a:t>zone of organic matter, </a:t>
            </a:r>
            <a:r>
              <a:rPr lang="en-US" sz="2800" dirty="0" err="1" smtClean="0"/>
              <a:t>undecomposed</a:t>
            </a:r>
            <a:r>
              <a:rPr lang="en-US" sz="2800" dirty="0" smtClean="0"/>
              <a:t> litter and poorly decomposed debris, &gt;80% organic matter</a:t>
            </a:r>
          </a:p>
          <a:p>
            <a:pPr marL="514350" indent="-514350">
              <a:buClrTx/>
              <a:buFont typeface="+mj-lt"/>
              <a:buAutoNum type="arabicPeriod"/>
            </a:pPr>
            <a:r>
              <a:rPr lang="en-US" sz="2800" b="1" dirty="0" smtClean="0"/>
              <a:t>Topsoil-(upper/ A –horizon)-</a:t>
            </a:r>
            <a:r>
              <a:rPr lang="en-US" sz="2800" dirty="0" smtClean="0"/>
              <a:t>rich in humus &amp; root development</a:t>
            </a:r>
          </a:p>
          <a:p>
            <a:pPr marL="514350" indent="-514350">
              <a:buClrTx/>
              <a:buNone/>
            </a:pPr>
            <a:r>
              <a:rPr lang="en-US" sz="2800" dirty="0" smtClean="0"/>
              <a:t>     - It is the upper layer, from which materials washed downwards and hence called zone of </a:t>
            </a:r>
            <a:r>
              <a:rPr lang="en-US" sz="2800" dirty="0" err="1" smtClean="0"/>
              <a:t>eluviation</a:t>
            </a:r>
            <a:r>
              <a:rPr lang="en-US" sz="2800" dirty="0" smtClean="0"/>
              <a:t> (zone of strongest leaching)</a:t>
            </a:r>
          </a:p>
          <a:p>
            <a:pPr marL="514350" indent="-514350">
              <a:buClrTx/>
              <a:buAutoNum type="arabicPeriod" startAt="3"/>
            </a:pPr>
            <a:r>
              <a:rPr lang="en-US" sz="2800" b="1" dirty="0" smtClean="0"/>
              <a:t>Subsoil (middle or B –horizon) </a:t>
            </a:r>
            <a:r>
              <a:rPr lang="en-US" sz="2800" dirty="0" smtClean="0"/>
              <a:t>is  a lower layers in which washed materials accumulate and hence called zone of </a:t>
            </a:r>
            <a:r>
              <a:rPr lang="en-US" sz="2800" dirty="0" err="1" smtClean="0"/>
              <a:t>illuviation</a:t>
            </a:r>
            <a:r>
              <a:rPr lang="en-US" sz="2800" dirty="0" smtClean="0"/>
              <a:t>/accumulation</a:t>
            </a:r>
          </a:p>
          <a:p>
            <a:pPr marL="514350" indent="-514350">
              <a:buClrTx/>
              <a:buAutoNum type="arabicPeriod" startAt="3"/>
            </a:pPr>
            <a:r>
              <a:rPr lang="en-US" sz="2800" b="1" dirty="0" smtClean="0"/>
              <a:t>C horizon- </a:t>
            </a:r>
            <a:r>
              <a:rPr lang="en-US" sz="2800" dirty="0" smtClean="0"/>
              <a:t>unconsolidated Parent Material</a:t>
            </a:r>
          </a:p>
          <a:p>
            <a:pPr marL="514350" indent="-514350">
              <a:buClrTx/>
              <a:buAutoNum type="arabicPeriod" startAt="3"/>
            </a:pPr>
            <a:r>
              <a:rPr lang="en-US" sz="2800" b="1" dirty="0" smtClean="0"/>
              <a:t>R horizon </a:t>
            </a:r>
            <a:r>
              <a:rPr lang="en-US" sz="2800" dirty="0" smtClean="0"/>
              <a:t>– bed rock (consolidated rock) </a:t>
            </a:r>
          </a:p>
          <a:p>
            <a:pPr>
              <a:buFont typeface="Wingdings" pitchFamily="2" charset="2"/>
              <a:buChar char="Ø"/>
            </a:pPr>
            <a:r>
              <a:rPr lang="en-US" sz="2800" dirty="0" smtClean="0"/>
              <a:t>The presence/ absence of particular horizons allows </a:t>
            </a:r>
            <a:r>
              <a:rPr lang="en-US" sz="2800" dirty="0" err="1" smtClean="0"/>
              <a:t>pedologists</a:t>
            </a:r>
            <a:r>
              <a:rPr lang="en-US" sz="2800" dirty="0" smtClean="0"/>
              <a:t> (soil scientists) to classify the soil.</a:t>
            </a:r>
          </a:p>
          <a:p>
            <a:pPr algn="just">
              <a:lnSpc>
                <a:spcPct val="150000"/>
              </a:lnSpc>
            </a:pPr>
            <a:endParaRPr lang="en-US" sz="2800" b="1" dirty="0" smtClean="0">
              <a:solidFill>
                <a:srgbClr val="C00000"/>
              </a:solidFill>
            </a:endParaRPr>
          </a:p>
          <a:p>
            <a:pPr algn="just">
              <a:lnSpc>
                <a:spcPct val="150000"/>
              </a:lnSpc>
              <a:buNone/>
            </a:pPr>
            <a:endParaRPr lang="en-US" sz="2600" b="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srcRect/>
          <a:stretch>
            <a:fillRect/>
          </a:stretch>
        </p:blipFill>
        <p:spPr bwMode="auto">
          <a:xfrm>
            <a:off x="0" y="0"/>
            <a:ext cx="9601200" cy="6858000"/>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Courier New" pitchFamily="49" charset="0"/>
              <a:buChar char="o"/>
            </a:pPr>
            <a:r>
              <a:rPr lang="en-US" sz="3900" b="1" dirty="0" smtClean="0">
                <a:solidFill>
                  <a:srgbClr val="0070C0"/>
                </a:solidFill>
              </a:rPr>
              <a:t>General </a:t>
            </a:r>
            <a:r>
              <a:rPr lang="en-US" sz="3900" b="1" dirty="0" err="1" smtClean="0">
                <a:solidFill>
                  <a:srgbClr val="0070C0"/>
                </a:solidFill>
              </a:rPr>
              <a:t>charcteristics</a:t>
            </a:r>
            <a:r>
              <a:rPr lang="en-US" sz="3900" b="1" dirty="0" smtClean="0">
                <a:solidFill>
                  <a:srgbClr val="0070C0"/>
                </a:solidFill>
              </a:rPr>
              <a:t> CEC</a:t>
            </a:r>
          </a:p>
          <a:p>
            <a:r>
              <a:rPr lang="en-US" b="1" dirty="0" smtClean="0">
                <a:solidFill>
                  <a:srgbClr val="7030A0"/>
                </a:solidFill>
              </a:rPr>
              <a:t>Rapid</a:t>
            </a:r>
          </a:p>
          <a:p>
            <a:r>
              <a:rPr lang="en-US" b="1" dirty="0" smtClean="0">
                <a:solidFill>
                  <a:srgbClr val="7030A0"/>
                </a:solidFill>
              </a:rPr>
              <a:t> Diffusion controlled</a:t>
            </a:r>
          </a:p>
          <a:p>
            <a:r>
              <a:rPr lang="en-US" b="1" dirty="0" smtClean="0">
                <a:solidFill>
                  <a:srgbClr val="7030A0"/>
                </a:solidFill>
              </a:rPr>
              <a:t> Reversible</a:t>
            </a:r>
          </a:p>
          <a:p>
            <a:r>
              <a:rPr lang="en-US" b="1" dirty="0" smtClean="0">
                <a:solidFill>
                  <a:srgbClr val="7030A0"/>
                </a:solidFill>
              </a:rPr>
              <a:t> </a:t>
            </a:r>
            <a:r>
              <a:rPr lang="en-US" b="1" dirty="0" err="1" smtClean="0">
                <a:solidFill>
                  <a:srgbClr val="7030A0"/>
                </a:solidFill>
              </a:rPr>
              <a:t>Stoichiometric</a:t>
            </a:r>
            <a:endParaRPr lang="en-US" b="1" dirty="0" smtClean="0">
              <a:solidFill>
                <a:srgbClr val="7030A0"/>
              </a:solidFill>
            </a:endParaRPr>
          </a:p>
          <a:p>
            <a:r>
              <a:rPr lang="en-US" b="1" dirty="0" smtClean="0">
                <a:solidFill>
                  <a:srgbClr val="7030A0"/>
                </a:solidFill>
              </a:rPr>
              <a:t> </a:t>
            </a:r>
            <a:r>
              <a:rPr lang="en-US" b="1" dirty="0" err="1" smtClean="0">
                <a:solidFill>
                  <a:srgbClr val="7030A0"/>
                </a:solidFill>
              </a:rPr>
              <a:t>Cation</a:t>
            </a:r>
            <a:r>
              <a:rPr lang="en-US" b="1" dirty="0" smtClean="0">
                <a:solidFill>
                  <a:srgbClr val="7030A0"/>
                </a:solidFill>
              </a:rPr>
              <a:t> preference:</a:t>
            </a:r>
          </a:p>
          <a:p>
            <a:pPr>
              <a:buFont typeface="Wingdings" pitchFamily="2" charset="2"/>
              <a:buChar char="Ø"/>
            </a:pPr>
            <a:r>
              <a:rPr lang="it-IT" dirty="0" smtClean="0">
                <a:solidFill>
                  <a:srgbClr val="FF0000"/>
                </a:solidFill>
              </a:rPr>
              <a:t> </a:t>
            </a:r>
            <a:r>
              <a:rPr lang="it-IT" b="1" dirty="0" smtClean="0">
                <a:solidFill>
                  <a:srgbClr val="FF0000"/>
                </a:solidFill>
              </a:rPr>
              <a:t>Al</a:t>
            </a:r>
            <a:r>
              <a:rPr lang="it-IT" b="1" baseline="30000" dirty="0" smtClean="0">
                <a:solidFill>
                  <a:srgbClr val="FF0000"/>
                </a:solidFill>
              </a:rPr>
              <a:t>+3</a:t>
            </a:r>
            <a:r>
              <a:rPr lang="it-IT" b="1" dirty="0" smtClean="0">
                <a:solidFill>
                  <a:srgbClr val="FF0000"/>
                </a:solidFill>
              </a:rPr>
              <a:t> &gt; Ca</a:t>
            </a:r>
            <a:r>
              <a:rPr lang="it-IT" b="1" baseline="30000" dirty="0" smtClean="0">
                <a:solidFill>
                  <a:srgbClr val="FF0000"/>
                </a:solidFill>
              </a:rPr>
              <a:t>+2</a:t>
            </a:r>
            <a:r>
              <a:rPr lang="it-IT" b="1" dirty="0" smtClean="0">
                <a:solidFill>
                  <a:srgbClr val="FF0000"/>
                </a:solidFill>
              </a:rPr>
              <a:t> &gt; Mg</a:t>
            </a:r>
            <a:r>
              <a:rPr lang="it-IT" b="1" baseline="30000" dirty="0" smtClean="0">
                <a:solidFill>
                  <a:srgbClr val="FF0000"/>
                </a:solidFill>
              </a:rPr>
              <a:t>+2</a:t>
            </a:r>
            <a:r>
              <a:rPr lang="it-IT" b="1" dirty="0" smtClean="0">
                <a:solidFill>
                  <a:srgbClr val="FF0000"/>
                </a:solidFill>
              </a:rPr>
              <a:t> &gt; K</a:t>
            </a:r>
            <a:r>
              <a:rPr lang="it-IT" b="1" baseline="30000" dirty="0" smtClean="0">
                <a:solidFill>
                  <a:srgbClr val="FF0000"/>
                </a:solidFill>
              </a:rPr>
              <a:t>+</a:t>
            </a:r>
            <a:r>
              <a:rPr lang="it-IT" b="1" dirty="0" smtClean="0">
                <a:solidFill>
                  <a:srgbClr val="FF0000"/>
                </a:solidFill>
              </a:rPr>
              <a:t> = NH</a:t>
            </a:r>
            <a:r>
              <a:rPr lang="it-IT" b="1" baseline="30000" dirty="0" smtClean="0">
                <a:solidFill>
                  <a:srgbClr val="FF0000"/>
                </a:solidFill>
              </a:rPr>
              <a:t>4</a:t>
            </a:r>
            <a:r>
              <a:rPr lang="en-US" b="1" baseline="30000" dirty="0" smtClean="0">
                <a:solidFill>
                  <a:srgbClr val="FF0000"/>
                </a:solidFill>
              </a:rPr>
              <a:t>+</a:t>
            </a:r>
            <a:r>
              <a:rPr lang="en-US" b="1" dirty="0" smtClean="0">
                <a:solidFill>
                  <a:srgbClr val="FF0000"/>
                </a:solidFill>
              </a:rPr>
              <a:t> &gt; Na</a:t>
            </a:r>
            <a:r>
              <a:rPr lang="en-US" b="1" baseline="30000" dirty="0" smtClean="0">
                <a:solidFill>
                  <a:srgbClr val="FF0000"/>
                </a:solidFill>
              </a:rPr>
              <a:t>+</a:t>
            </a:r>
            <a:endParaRPr lang="en-US" dirty="0" smtClean="0">
              <a:solidFill>
                <a:srgbClr val="FF0000"/>
              </a:solidFill>
            </a:endParaRPr>
          </a:p>
          <a:p>
            <a:pPr marL="514350" indent="-514350">
              <a:lnSpc>
                <a:spcPct val="150000"/>
              </a:lnSpc>
            </a:pPr>
            <a:r>
              <a:rPr lang="en-US" sz="2800" b="1" dirty="0" smtClean="0"/>
              <a:t>The CEC (</a:t>
            </a:r>
            <a:r>
              <a:rPr lang="en-US" sz="2800" b="1" dirty="0" err="1" smtClean="0"/>
              <a:t>meq</a:t>
            </a:r>
            <a:r>
              <a:rPr lang="en-US" sz="2800" b="1" dirty="0" smtClean="0"/>
              <a:t> /100 g soil) is measured at pH 7.</a:t>
            </a:r>
          </a:p>
          <a:p>
            <a:pPr>
              <a:lnSpc>
                <a:spcPct val="150000"/>
              </a:lnSpc>
            </a:pPr>
            <a:r>
              <a:rPr lang="en-US" sz="2800" b="1" dirty="0" smtClean="0"/>
              <a:t>Above pH 7, hydroxyl groups on the edges of clay minerals become ionized, thus increasing the </a:t>
            </a:r>
            <a:r>
              <a:rPr lang="en-US" b="1" dirty="0" smtClean="0"/>
              <a:t>CEC.</a:t>
            </a:r>
            <a:endParaRPr lang="en-US" b="1"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normAutofit fontScale="90000"/>
          </a:bodyPr>
          <a:lstStyle/>
          <a:p>
            <a:r>
              <a:rPr lang="en-US" dirty="0" smtClean="0"/>
              <a:t/>
            </a:r>
            <a:br>
              <a:rPr lang="en-US" dirty="0" smtClean="0"/>
            </a:br>
            <a:r>
              <a:rPr lang="en-US" sz="3600" b="1" dirty="0" smtClean="0">
                <a:solidFill>
                  <a:srgbClr val="FF0000"/>
                </a:solidFill>
              </a:rPr>
              <a:t>Organic Colloids: Humic Substances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pPr>
              <a:lnSpc>
                <a:spcPct val="150000"/>
              </a:lnSpc>
              <a:buFont typeface="Courier New" pitchFamily="49" charset="0"/>
              <a:buChar char="o"/>
            </a:pPr>
            <a:r>
              <a:rPr lang="en-US" sz="2800" b="1" dirty="0" smtClean="0"/>
              <a:t> Stable OM left after decomposition of plant &amp; animal material</a:t>
            </a:r>
          </a:p>
          <a:p>
            <a:pPr>
              <a:lnSpc>
                <a:spcPct val="150000"/>
              </a:lnSpc>
            </a:pPr>
            <a:r>
              <a:rPr lang="en-US" sz="2800" b="1" dirty="0" smtClean="0"/>
              <a:t>Dark brown to black, solubility in water is variable</a:t>
            </a:r>
          </a:p>
          <a:p>
            <a:pPr>
              <a:lnSpc>
                <a:spcPct val="150000"/>
              </a:lnSpc>
            </a:pPr>
            <a:r>
              <a:rPr lang="en-US" sz="2800" b="1" dirty="0" smtClean="0"/>
              <a:t>Very high reactivity, mostly negative charge</a:t>
            </a:r>
          </a:p>
          <a:p>
            <a:pPr>
              <a:lnSpc>
                <a:spcPct val="150000"/>
              </a:lnSpc>
            </a:pPr>
            <a:r>
              <a:rPr lang="en-US" sz="2800" b="1" dirty="0" smtClean="0"/>
              <a:t>pH dependent</a:t>
            </a:r>
          </a:p>
          <a:p>
            <a:pPr>
              <a:lnSpc>
                <a:spcPct val="150000"/>
              </a:lnSpc>
              <a:buFont typeface="Wingdings" pitchFamily="2" charset="2"/>
              <a:buChar char="Ø"/>
            </a:pPr>
            <a:r>
              <a:rPr lang="en-US" sz="2800" b="1" dirty="0" smtClean="0"/>
              <a:t>May account for 25 % - 90 % of  CEC of mineral soils</a:t>
            </a:r>
          </a:p>
          <a:p>
            <a:pPr>
              <a:lnSpc>
                <a:spcPct val="150000"/>
              </a:lnSpc>
            </a:pPr>
            <a:r>
              <a:rPr lang="en-US" sz="2800" b="1" dirty="0" smtClean="0"/>
              <a:t>High water holding capacity</a:t>
            </a:r>
          </a:p>
          <a:p>
            <a:pPr>
              <a:lnSpc>
                <a:spcPct val="150000"/>
              </a:lnSpc>
            </a:pPr>
            <a:r>
              <a:rPr lang="en-US" sz="2800" b="1" dirty="0" smtClean="0"/>
              <a:t>Very important relative to clays (</a:t>
            </a:r>
            <a:r>
              <a:rPr lang="en-US" sz="2400" b="1" dirty="0" smtClean="0"/>
              <a:t>can mask properties of clays)</a:t>
            </a:r>
            <a:endParaRPr lang="en-US" sz="2400"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tretch>
            <a:fillRect/>
          </a:stretch>
        </p:blipFill>
        <p:spPr bwMode="auto">
          <a:xfrm>
            <a:off x="3117850" y="2262187"/>
            <a:ext cx="4133850" cy="3171825"/>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639762"/>
          </a:xfrm>
        </p:spPr>
        <p:txBody>
          <a:bodyPr>
            <a:normAutofit/>
          </a:bodyPr>
          <a:lstStyle/>
          <a:p>
            <a:r>
              <a:rPr lang="en-US" sz="3200" b="1" dirty="0" smtClean="0"/>
              <a:t>The soil pH</a:t>
            </a:r>
            <a:endParaRPr lang="en-US" sz="3200" b="1" dirty="0"/>
          </a:p>
        </p:txBody>
      </p:sp>
      <p:sp>
        <p:nvSpPr>
          <p:cNvPr id="3" name="Content Placeholder 2"/>
          <p:cNvSpPr>
            <a:spLocks noGrp="1"/>
          </p:cNvSpPr>
          <p:nvPr>
            <p:ph idx="1"/>
          </p:nvPr>
        </p:nvSpPr>
        <p:spPr>
          <a:xfrm>
            <a:off x="457200" y="1066800"/>
            <a:ext cx="8534400" cy="5791200"/>
          </a:xfrm>
        </p:spPr>
        <p:txBody>
          <a:bodyPr>
            <a:normAutofit fontScale="92500"/>
          </a:bodyPr>
          <a:lstStyle/>
          <a:p>
            <a:pPr>
              <a:lnSpc>
                <a:spcPct val="150000"/>
              </a:lnSpc>
            </a:pPr>
            <a:r>
              <a:rPr lang="en-US" sz="2800" b="1" dirty="0" smtClean="0"/>
              <a:t>The soil pH  is an expression of the ion concentration in the soil </a:t>
            </a:r>
          </a:p>
          <a:p>
            <a:pPr>
              <a:lnSpc>
                <a:spcPct val="150000"/>
              </a:lnSpc>
            </a:pPr>
            <a:r>
              <a:rPr lang="en-US" sz="2800" b="1" dirty="0" smtClean="0"/>
              <a:t>good parameter to characterize the exchangeable complex of the </a:t>
            </a:r>
            <a:r>
              <a:rPr lang="en-US" sz="2800" b="1" dirty="0" err="1" smtClean="0"/>
              <a:t>cations</a:t>
            </a:r>
            <a:r>
              <a:rPr lang="en-US" sz="2800" b="1" dirty="0" smtClean="0"/>
              <a:t> adsorbed to colloid surfaces.</a:t>
            </a:r>
          </a:p>
          <a:p>
            <a:pPr>
              <a:lnSpc>
                <a:spcPct val="150000"/>
              </a:lnSpc>
            </a:pPr>
            <a:r>
              <a:rPr lang="en-US" sz="2800" b="1" dirty="0" smtClean="0"/>
              <a:t>Ions commonly present are: Ca</a:t>
            </a:r>
            <a:r>
              <a:rPr lang="en-US" sz="2800" b="1" baseline="30000" dirty="0" smtClean="0"/>
              <a:t>2+</a:t>
            </a:r>
            <a:r>
              <a:rPr lang="en-US" sz="2800" b="1" dirty="0" smtClean="0"/>
              <a:t> , Mg</a:t>
            </a:r>
            <a:r>
              <a:rPr lang="en-US" sz="2800" b="1" baseline="30000" dirty="0" smtClean="0"/>
              <a:t>2+</a:t>
            </a:r>
            <a:r>
              <a:rPr lang="en-US" sz="2800" b="1" dirty="0" smtClean="0"/>
              <a:t> , K</a:t>
            </a:r>
            <a:r>
              <a:rPr lang="en-US" sz="2800" b="1" baseline="30000" dirty="0" smtClean="0"/>
              <a:t>+</a:t>
            </a:r>
            <a:r>
              <a:rPr lang="en-US" sz="2800" b="1" dirty="0" smtClean="0"/>
              <a:t> , Na</a:t>
            </a:r>
            <a:r>
              <a:rPr lang="en-US" sz="2800" b="1" baseline="30000" dirty="0" smtClean="0"/>
              <a:t>+             </a:t>
            </a:r>
            <a:r>
              <a:rPr lang="en-US" sz="2800" b="1" dirty="0" smtClean="0"/>
              <a:t> (alkaline earth  metal) and  H</a:t>
            </a:r>
            <a:r>
              <a:rPr lang="en-US" sz="2800" b="1" baseline="30000" dirty="0" smtClean="0"/>
              <a:t>+</a:t>
            </a:r>
            <a:r>
              <a:rPr lang="en-US" sz="2800" b="1" dirty="0" smtClean="0"/>
              <a:t>, </a:t>
            </a:r>
            <a:r>
              <a:rPr lang="en-US" sz="2800" b="1" dirty="0" err="1" smtClean="0"/>
              <a:t>Cl</a:t>
            </a:r>
            <a:r>
              <a:rPr lang="en-US" sz="2800" b="1" baseline="30000" dirty="0" smtClean="0"/>
              <a:t>−</a:t>
            </a:r>
            <a:r>
              <a:rPr lang="en-US" sz="2800" b="1" dirty="0" smtClean="0"/>
              <a:t> , NO</a:t>
            </a:r>
            <a:r>
              <a:rPr lang="en-US" sz="2800" b="1" baseline="-25000" dirty="0" smtClean="0"/>
              <a:t>3 </a:t>
            </a:r>
            <a:r>
              <a:rPr lang="en-US" sz="2800" b="1" baseline="30000" dirty="0" smtClean="0"/>
              <a:t>−</a:t>
            </a:r>
            <a:r>
              <a:rPr lang="en-US" sz="2800" b="1" dirty="0" smtClean="0"/>
              <a:t> , SO</a:t>
            </a:r>
            <a:r>
              <a:rPr lang="en-US" sz="2800" b="1" baseline="-25000" dirty="0" smtClean="0"/>
              <a:t>4</a:t>
            </a:r>
            <a:r>
              <a:rPr lang="en-US" sz="2800" b="1" dirty="0" smtClean="0"/>
              <a:t> </a:t>
            </a:r>
            <a:r>
              <a:rPr lang="en-US" sz="2800" b="1" baseline="30000" dirty="0" smtClean="0"/>
              <a:t>−</a:t>
            </a:r>
            <a:r>
              <a:rPr lang="en-US" sz="2800" b="1" dirty="0" smtClean="0"/>
              <a:t> , HCO</a:t>
            </a:r>
            <a:r>
              <a:rPr lang="en-US" sz="2800" b="1" baseline="-25000" dirty="0" smtClean="0"/>
              <a:t>3</a:t>
            </a:r>
            <a:r>
              <a:rPr lang="en-US" sz="2800" b="1" dirty="0" smtClean="0"/>
              <a:t> </a:t>
            </a:r>
            <a:r>
              <a:rPr lang="en-US" sz="2800" b="1" baseline="30000" dirty="0" smtClean="0"/>
              <a:t>− </a:t>
            </a:r>
            <a:r>
              <a:rPr lang="en-US" sz="2800" b="1" dirty="0" smtClean="0"/>
              <a:t>, CO</a:t>
            </a:r>
            <a:r>
              <a:rPr lang="en-US" sz="2800" b="1" baseline="-25000" dirty="0" smtClean="0"/>
              <a:t>3</a:t>
            </a:r>
            <a:r>
              <a:rPr lang="en-US" sz="2800" b="1" baseline="30000" dirty="0" smtClean="0"/>
              <a:t>−</a:t>
            </a:r>
            <a:r>
              <a:rPr lang="en-US" sz="2800" b="1" dirty="0" smtClean="0"/>
              <a:t> and OH</a:t>
            </a:r>
            <a:r>
              <a:rPr lang="en-US" sz="2800" b="1" baseline="30000" dirty="0" smtClean="0"/>
              <a:t>−</a:t>
            </a:r>
          </a:p>
          <a:p>
            <a:pPr>
              <a:buFont typeface="Wingdings" pitchFamily="2" charset="2"/>
              <a:buChar char="Ø"/>
            </a:pPr>
            <a:r>
              <a:rPr lang="en-US" sz="2800" b="1" dirty="0" smtClean="0"/>
              <a:t>The relative proportion of these ions determines the soil </a:t>
            </a:r>
            <a:r>
              <a:rPr lang="en-US" sz="2800" b="1" dirty="0" err="1" smtClean="0"/>
              <a:t>pH.</a:t>
            </a:r>
            <a:endParaRPr lang="en-US" sz="2800" b="1"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Acidity and Basicity of Soil</a:t>
            </a:r>
            <a:endParaRPr lang="en-US" sz="3200" b="1" dirty="0"/>
          </a:p>
        </p:txBody>
      </p:sp>
      <p:pic>
        <p:nvPicPr>
          <p:cNvPr id="34818" name="Picture 2"/>
          <p:cNvPicPr>
            <a:picLocks noGrp="1" noChangeAspect="1" noChangeArrowheads="1"/>
          </p:cNvPicPr>
          <p:nvPr>
            <p:ph idx="1"/>
          </p:nvPr>
        </p:nvPicPr>
        <p:blipFill>
          <a:blip r:embed="rId2"/>
          <a:srcRect/>
          <a:stretch>
            <a:fillRect/>
          </a:stretch>
        </p:blipFill>
        <p:spPr bwMode="auto">
          <a:xfrm>
            <a:off x="0" y="990601"/>
            <a:ext cx="8915400" cy="58674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bwMode="auto">
          <a:xfrm>
            <a:off x="0" y="457200"/>
            <a:ext cx="9144000" cy="4876800"/>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515"/>
            <a:ext cx="8229600" cy="834845"/>
          </a:xfrm>
        </p:spPr>
        <p:txBody>
          <a:bodyPr/>
          <a:lstStyle/>
          <a:p>
            <a:r>
              <a:rPr lang="en-US" dirty="0" smtClean="0"/>
              <a:t>Assignment topics</a:t>
            </a:r>
            <a:endParaRPr lang="en-US" dirty="0"/>
          </a:p>
        </p:txBody>
      </p:sp>
      <p:sp>
        <p:nvSpPr>
          <p:cNvPr id="3" name="Content Placeholder 2"/>
          <p:cNvSpPr>
            <a:spLocks noGrp="1"/>
          </p:cNvSpPr>
          <p:nvPr>
            <p:ph idx="1"/>
          </p:nvPr>
        </p:nvSpPr>
        <p:spPr>
          <a:xfrm>
            <a:off x="457200" y="1303940"/>
            <a:ext cx="8229600" cy="5096860"/>
          </a:xfrm>
        </p:spPr>
        <p:txBody>
          <a:bodyPr>
            <a:normAutofit fontScale="77500" lnSpcReduction="20000"/>
          </a:bodyPr>
          <a:lstStyle/>
          <a:p>
            <a:pPr marL="514350" indent="-514350">
              <a:buClrTx/>
              <a:buFont typeface="+mj-lt"/>
              <a:buAutoNum type="arabicPeriod"/>
            </a:pPr>
            <a:r>
              <a:rPr lang="en-US" dirty="0" smtClean="0"/>
              <a:t>Soil water management and irrigation principles</a:t>
            </a:r>
          </a:p>
          <a:p>
            <a:pPr marL="514350" indent="-514350">
              <a:buClrTx/>
              <a:buFont typeface="+mj-lt"/>
              <a:buAutoNum type="arabicPeriod"/>
            </a:pPr>
            <a:r>
              <a:rPr lang="en-US" dirty="0" smtClean="0"/>
              <a:t>Soil erosion and control</a:t>
            </a:r>
          </a:p>
          <a:p>
            <a:pPr marL="514350" indent="-514350">
              <a:buClrTx/>
              <a:buFont typeface="+mj-lt"/>
              <a:buAutoNum type="arabicPeriod"/>
            </a:pPr>
            <a:r>
              <a:rPr lang="en-US" dirty="0" smtClean="0"/>
              <a:t>Soil acidity and </a:t>
            </a:r>
            <a:r>
              <a:rPr lang="en-US" dirty="0" err="1" smtClean="0"/>
              <a:t>basicity</a:t>
            </a:r>
            <a:r>
              <a:rPr lang="en-US" dirty="0" smtClean="0"/>
              <a:t>, and remediation, and adaptation of plants to these environments</a:t>
            </a:r>
          </a:p>
          <a:p>
            <a:pPr marL="514350" indent="-514350">
              <a:buClrTx/>
              <a:buFont typeface="+mj-lt"/>
              <a:buAutoNum type="arabicPeriod"/>
            </a:pPr>
            <a:r>
              <a:rPr lang="en-US" dirty="0" smtClean="0"/>
              <a:t> Organic and inorganic fertilizers: advantages and disadvantages</a:t>
            </a:r>
          </a:p>
          <a:p>
            <a:pPr marL="514350" indent="-514350">
              <a:buClrTx/>
              <a:buFont typeface="+mj-lt"/>
              <a:buAutoNum type="arabicPeriod"/>
            </a:pPr>
            <a:r>
              <a:rPr lang="en-US" dirty="0" smtClean="0"/>
              <a:t>Types of soil organisms and their role</a:t>
            </a:r>
          </a:p>
          <a:p>
            <a:pPr marL="514350" indent="-514350">
              <a:buClrTx/>
              <a:buFont typeface="+mj-lt"/>
              <a:buAutoNum type="arabicPeriod"/>
            </a:pPr>
            <a:r>
              <a:rPr lang="en-US" dirty="0" smtClean="0"/>
              <a:t>Soil salinity, causes and remediation, and adaptation of plants to these environments</a:t>
            </a:r>
          </a:p>
          <a:p>
            <a:pPr marL="514350" indent="-514350">
              <a:buClrTx/>
              <a:buFont typeface="+mj-lt"/>
              <a:buAutoNum type="arabicPeriod"/>
            </a:pPr>
            <a:r>
              <a:rPr lang="en-US" dirty="0" smtClean="0"/>
              <a:t>Determination of total nitrogen</a:t>
            </a:r>
          </a:p>
          <a:p>
            <a:pPr marL="514350" indent="-514350">
              <a:buClrTx/>
              <a:buFont typeface="+mj-lt"/>
              <a:buAutoNum type="arabicPeriod"/>
            </a:pPr>
            <a:r>
              <a:rPr lang="en-US" dirty="0" smtClean="0"/>
              <a:t>Determination of organic matter</a:t>
            </a:r>
          </a:p>
          <a:p>
            <a:pPr marL="514350" indent="-514350">
              <a:buClrTx/>
              <a:buFont typeface="+mj-lt"/>
              <a:buAutoNum type="arabicPeriod"/>
            </a:pPr>
            <a:r>
              <a:rPr lang="en-US" dirty="0" smtClean="0"/>
              <a:t>Determination of available phosphorus</a:t>
            </a:r>
          </a:p>
          <a:p>
            <a:pPr marL="514350" lvl="1" indent="-514350">
              <a:buNone/>
            </a:pPr>
            <a:r>
              <a:rPr lang="en-US" sz="3100" dirty="0" smtClean="0"/>
              <a:t>10.</a:t>
            </a:r>
            <a:r>
              <a:rPr lang="en-US" sz="2400" dirty="0" smtClean="0"/>
              <a:t>    </a:t>
            </a:r>
            <a:r>
              <a:rPr lang="en-US" sz="3100" dirty="0" smtClean="0"/>
              <a:t>Soil</a:t>
            </a:r>
            <a:r>
              <a:rPr lang="en-US" dirty="0" smtClean="0"/>
              <a:t> management and tillage practices, and advantages and disadvantages of each practice</a:t>
            </a:r>
          </a:p>
          <a:p>
            <a:pPr marL="514350" indent="-514350">
              <a:buClrTx/>
              <a:buFont typeface="+mj-lt"/>
              <a:buAutoNum type="arabicPeriod"/>
            </a:pPr>
            <a:endParaRPr lang="en-US" dirty="0" smtClean="0"/>
          </a:p>
          <a:p>
            <a:pPr marL="514350" indent="-514350">
              <a:buClrTx/>
              <a:buFont typeface="+mj-lt"/>
              <a:buAutoNum type="arabicPeriod"/>
            </a:pPr>
            <a:endParaRPr lang="en-US" dirty="0" smtClean="0"/>
          </a:p>
          <a:p>
            <a:pPr marL="514350" indent="-514350">
              <a:buClrTx/>
              <a:buFont typeface="+mj-lt"/>
              <a:buAutoNum type="arabicPeriod"/>
            </a:pPr>
            <a:endParaRPr lang="en-US" dirty="0" smtClean="0"/>
          </a:p>
          <a:p>
            <a:pPr marL="514350" indent="-514350">
              <a:buClrTx/>
              <a:buFont typeface="+mj-lt"/>
              <a:buAutoNum type="arabicPeriod"/>
            </a:pPr>
            <a:endParaRPr lang="en-US"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7752</Words>
  <Application>Microsoft Office PowerPoint</Application>
  <PresentationFormat>On-screen Show (4:3)</PresentationFormat>
  <Paragraphs>731</Paragraphs>
  <Slides>98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Office Theme</vt:lpstr>
      <vt:lpstr>Document</vt:lpstr>
      <vt:lpstr> Soil Science</vt:lpstr>
      <vt:lpstr>   </vt:lpstr>
      <vt:lpstr>   </vt:lpstr>
      <vt:lpstr>  </vt:lpstr>
      <vt:lpstr>Slide 5</vt:lpstr>
      <vt:lpstr>  </vt:lpstr>
      <vt:lpstr>   </vt:lpstr>
      <vt:lpstr>Chapter Two</vt:lpstr>
      <vt:lpstr>2. Soil Genesis (Pedogenesis) </vt:lpstr>
      <vt:lpstr>Figure 2.1. A general soil profile.</vt:lpstr>
      <vt:lpstr>Slide 11</vt:lpstr>
      <vt:lpstr>   </vt:lpstr>
      <vt:lpstr>Slide 13</vt:lpstr>
      <vt:lpstr>Slide 14</vt:lpstr>
      <vt:lpstr> A. Parent Material </vt:lpstr>
      <vt:lpstr>Rock cycle </vt:lpstr>
      <vt:lpstr>Two types of soils based on their mode of placement of parent material in current location</vt:lpstr>
      <vt:lpstr>Five types of transported parent materials </vt:lpstr>
      <vt:lpstr>  </vt:lpstr>
      <vt:lpstr>Parent materials can influence the soil in a number of ways:</vt:lpstr>
      <vt:lpstr>Slide 21</vt:lpstr>
      <vt:lpstr> </vt:lpstr>
      <vt:lpstr>Slide 23</vt:lpstr>
      <vt:lpstr>Temperature and the amount of water moving through a profile affects all of the following: </vt:lpstr>
      <vt:lpstr>Slide 25</vt:lpstr>
      <vt:lpstr>2. Soil flora</vt:lpstr>
      <vt:lpstr>3. Microorganisms</vt:lpstr>
      <vt:lpstr>D.Topography/relief: is the landscape or “the lay of the land’’</vt:lpstr>
      <vt:lpstr>II. Altitude </vt:lpstr>
      <vt:lpstr>Slide 30</vt:lpstr>
      <vt:lpstr>Slide 31</vt:lpstr>
      <vt:lpstr>Slide 32</vt:lpstr>
      <vt:lpstr>Slide 33</vt:lpstr>
      <vt:lpstr>3. Soil Classification </vt:lpstr>
      <vt:lpstr>Slide 35</vt:lpstr>
      <vt:lpstr>  </vt:lpstr>
      <vt:lpstr>Slide 37</vt:lpstr>
      <vt:lpstr>Slide 38</vt:lpstr>
      <vt:lpstr>Slide 39</vt:lpstr>
      <vt:lpstr>Slide 40</vt:lpstr>
      <vt:lpstr>Slide 41</vt:lpstr>
      <vt:lpstr>Slide 42</vt:lpstr>
      <vt:lpstr>Slide 43</vt:lpstr>
      <vt:lpstr>The names of the categories are recognized as follows</vt:lpstr>
      <vt:lpstr>Slide 45</vt:lpstr>
      <vt:lpstr>Slide 46</vt:lpstr>
      <vt:lpstr>Slide 47</vt:lpstr>
      <vt:lpstr>Slide 48</vt:lpstr>
      <vt:lpstr>Slide 49</vt:lpstr>
      <vt:lpstr>Slide 50</vt:lpstr>
      <vt:lpstr>Slide 51</vt:lpstr>
      <vt:lpstr>4. Physical properties of soil</vt:lpstr>
      <vt:lpstr>Slide 53</vt:lpstr>
      <vt:lpstr>Slide 54</vt:lpstr>
      <vt:lpstr>Slide 55</vt:lpstr>
      <vt:lpstr>Slide 56</vt:lpstr>
      <vt:lpstr>    </vt:lpstr>
      <vt:lpstr> </vt:lpstr>
      <vt:lpstr>Slide 59</vt:lpstr>
      <vt:lpstr>Slide 60</vt:lpstr>
      <vt:lpstr>Slide 61</vt:lpstr>
      <vt:lpstr>Slide 62</vt:lpstr>
      <vt:lpstr>Slide 63</vt:lpstr>
      <vt:lpstr>Slide 64</vt:lpstr>
      <vt:lpstr>Slide 65</vt:lpstr>
      <vt:lpstr>Slide 66</vt:lpstr>
      <vt:lpstr>Slide 67</vt:lpstr>
      <vt:lpstr>Slide 68</vt:lpstr>
      <vt:lpstr>Slide 69</vt:lpstr>
      <vt:lpstr>4.3. Compaction and bulk density of soil</vt:lpstr>
      <vt:lpstr>Slide 71</vt:lpstr>
      <vt:lpstr>Bulk density </vt:lpstr>
      <vt:lpstr>  </vt:lpstr>
      <vt:lpstr>5. Chemical properties of soil</vt:lpstr>
      <vt:lpstr>5.2. Colloidal properties of soils</vt:lpstr>
      <vt:lpstr>Slide 76</vt:lpstr>
      <vt:lpstr>Types of Soil Colloids</vt:lpstr>
      <vt:lpstr>  i) Structures of clay minerals </vt:lpstr>
      <vt:lpstr>Slide 79</vt:lpstr>
      <vt:lpstr>Slide 80</vt:lpstr>
      <vt:lpstr>Slide 81</vt:lpstr>
      <vt:lpstr>Crystal clays</vt:lpstr>
      <vt:lpstr> Charge Development in Soils </vt:lpstr>
      <vt:lpstr>Slide 84</vt:lpstr>
      <vt:lpstr>Charge Development in Soils, continued</vt:lpstr>
      <vt:lpstr>Charge Development in Soils, continued</vt:lpstr>
      <vt:lpstr>Slide 87</vt:lpstr>
      <vt:lpstr>Interactions of ions in soil</vt:lpstr>
      <vt:lpstr>Slide 89</vt:lpstr>
      <vt:lpstr>Slide 90</vt:lpstr>
      <vt:lpstr>Slide 91</vt:lpstr>
      <vt:lpstr>Slide 92</vt:lpstr>
      <vt:lpstr> Organic Colloids: Humic Substances </vt:lpstr>
      <vt:lpstr>Slide 94</vt:lpstr>
      <vt:lpstr>The soil pH</vt:lpstr>
      <vt:lpstr>Acidity and Basicity of Soil</vt:lpstr>
      <vt:lpstr>Slide 97</vt:lpstr>
      <vt:lpstr>Assignment topics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jumbure baby</dc:creator>
  <cp:lastModifiedBy>jumbure baby</cp:lastModifiedBy>
  <cp:revision>8</cp:revision>
  <dcterms:created xsi:type="dcterms:W3CDTF">2006-08-16T00:00:00Z</dcterms:created>
  <dcterms:modified xsi:type="dcterms:W3CDTF">2014-06-27T12:21:01Z</dcterms:modified>
</cp:coreProperties>
</file>